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3" r:id="rId3"/>
    <p:sldId id="284" r:id="rId4"/>
    <p:sldId id="257" r:id="rId5"/>
    <p:sldId id="268" r:id="rId6"/>
    <p:sldId id="277" r:id="rId7"/>
    <p:sldId id="278" r:id="rId8"/>
    <p:sldId id="280" r:id="rId9"/>
    <p:sldId id="260" r:id="rId10"/>
    <p:sldId id="261" r:id="rId11"/>
    <p:sldId id="262" r:id="rId12"/>
    <p:sldId id="263" r:id="rId13"/>
    <p:sldId id="264" r:id="rId14"/>
    <p:sldId id="276" r:id="rId15"/>
    <p:sldId id="285" r:id="rId16"/>
    <p:sldId id="266" r:id="rId17"/>
    <p:sldId id="269" r:id="rId18"/>
    <p:sldId id="270" r:id="rId19"/>
    <p:sldId id="271" r:id="rId20"/>
    <p:sldId id="272" r:id="rId21"/>
    <p:sldId id="275" r:id="rId22"/>
    <p:sldId id="274" r:id="rId23"/>
    <p:sldId id="273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73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9D036-FD65-467A-9169-F5E26792A000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AC346-CE02-4887-86CE-140ABBB99E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42D148-122D-43B6-9B6A-9E5308B0095D}" type="slidenum">
              <a:rPr lang="ar-SA">
                <a:latin typeface="Arial" charset="0"/>
                <a:cs typeface="Arial" charset="0"/>
              </a:rPr>
              <a:pPr/>
              <a:t>6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AC346-CE02-4887-86CE-140ABBB99E8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Public Health Issues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Malnutrition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under-nutrition and over nutrition</a:t>
            </a:r>
          </a:p>
          <a:p>
            <a:pPr algn="just"/>
            <a:r>
              <a:rPr lang="en-US" dirty="0" smtClean="0"/>
              <a:t>Under-nutrition- stunting, wasting, vitamin deficiency disorder (night blindness, beriberi, scurvy etc), iron deficiency </a:t>
            </a:r>
            <a:r>
              <a:rPr lang="en-US" dirty="0" err="1" smtClean="0"/>
              <a:t>anaemia</a:t>
            </a:r>
            <a:r>
              <a:rPr lang="en-US" dirty="0" smtClean="0"/>
              <a:t>, iodine deficiency disorder</a:t>
            </a:r>
          </a:p>
          <a:p>
            <a:pPr algn="just"/>
            <a:r>
              <a:rPr lang="en-US" dirty="0" smtClean="0"/>
              <a:t>Nearly of all deaths in children under 5 are due to under nutrition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Trauma and Injuries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Trauma and injuries can be broadly categorized in the following groups: motor vehicle accidents, suicide, homicide, and other unintentional injuries, including occupational injuries and falls</a:t>
            </a:r>
          </a:p>
          <a:p>
            <a:pPr algn="just"/>
            <a:r>
              <a:rPr lang="en-US" dirty="0" smtClean="0"/>
              <a:t>Motor vehicle accident account for the largest proportion of deaths due to injury</a:t>
            </a:r>
          </a:p>
          <a:p>
            <a:pPr algn="just"/>
            <a:r>
              <a:rPr lang="en-US" dirty="0" smtClean="0"/>
              <a:t>Occupational injuries are another major cause of death and DALYs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Substance Abuse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Substance abuse means alcohol, tobacco and drug abuse</a:t>
            </a:r>
          </a:p>
          <a:p>
            <a:pPr algn="just"/>
            <a:r>
              <a:rPr lang="en-US" dirty="0" smtClean="0"/>
              <a:t>There was a major tobacco related illnesses and deaths worldwide during the last decades.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Gender Inequalities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 woman cannot receive needed health care because norms in her community prevent her from travelling alone to a clinic. </a:t>
            </a:r>
          </a:p>
          <a:p>
            <a:pPr algn="just"/>
            <a:r>
              <a:rPr lang="en-US" dirty="0" smtClean="0"/>
              <a:t>A teenage boy dies in an accident because of trying to live up to his peers’ expectations that young men should be "bold" risk-takers. </a:t>
            </a:r>
          </a:p>
          <a:p>
            <a:pPr algn="just"/>
            <a:r>
              <a:rPr lang="en-US" dirty="0" smtClean="0"/>
              <a:t>A married woman contracts HIV because societal standards encourage her husband’s promiscuity while simultaneously preventing her from insisting on condom use.</a:t>
            </a:r>
          </a:p>
          <a:p>
            <a:pPr algn="just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Gender Inequalities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b="1" dirty="0" smtClean="0"/>
              <a:t>Reasons for gender inequalities in health include</a:t>
            </a:r>
          </a:p>
          <a:p>
            <a:pPr algn="just"/>
            <a:r>
              <a:rPr lang="en-US" dirty="0" smtClean="0"/>
              <a:t>emphasis on women’s childbearing roles resulting in early and excessive childbearing; </a:t>
            </a:r>
          </a:p>
          <a:p>
            <a:pPr algn="just"/>
            <a:r>
              <a:rPr lang="en-US" dirty="0" smtClean="0"/>
              <a:t>sex preference manifested in discrimination against female children in health and general care; </a:t>
            </a:r>
          </a:p>
          <a:p>
            <a:pPr algn="just"/>
            <a:r>
              <a:rPr lang="en-US" dirty="0" smtClean="0"/>
              <a:t>women’s workloads which not only expose them to health hazards but also make it difficult for them to take time off for healthcare; </a:t>
            </a:r>
          </a:p>
          <a:p>
            <a:pPr algn="just"/>
            <a:r>
              <a:rPr lang="en-US" dirty="0" smtClean="0"/>
              <a:t>lack of autonomy by women leading to lack of decision-making power and access to independent income; </a:t>
            </a:r>
          </a:p>
          <a:p>
            <a:pPr algn="just"/>
            <a:r>
              <a:rPr lang="en-US" dirty="0" smtClean="0"/>
              <a:t>early marriage which exposes women to the complications of early and excessive childbearing.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indent="-231775">
              <a:buFontTx/>
              <a:buChar char="•"/>
              <a:defRPr/>
            </a:pPr>
            <a:r>
              <a:rPr lang="en-US" sz="2600" dirty="0" smtClean="0"/>
              <a:t>A </a:t>
            </a:r>
            <a:r>
              <a:rPr lang="en-US" sz="2800" dirty="0" smtClean="0"/>
              <a:t>change in the state of:</a:t>
            </a:r>
          </a:p>
          <a:p>
            <a:pPr marL="973138" lvl="1" indent="-409575" algn="just">
              <a:buFont typeface="Wingdings" pitchFamily="2" charset="2"/>
              <a:buChar char="§"/>
              <a:defRPr/>
            </a:pPr>
            <a:r>
              <a:rPr lang="en-US" dirty="0" smtClean="0"/>
              <a:t>Temperature, precipitation, humidity, etc. by natural process and human activity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Climate Change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Climate change is happening now</a:t>
            </a:r>
          </a:p>
          <a:p>
            <a:pPr algn="just"/>
            <a:r>
              <a:rPr lang="en-US" dirty="0" smtClean="0"/>
              <a:t>Global warming has accelerated in recent years</a:t>
            </a:r>
          </a:p>
          <a:p>
            <a:pPr algn="just"/>
            <a:r>
              <a:rPr lang="en-US" dirty="0" smtClean="0"/>
              <a:t>Sea levels are rising, glaciers are melting and precipitation patterns are changing</a:t>
            </a:r>
          </a:p>
          <a:p>
            <a:pPr algn="just"/>
            <a:r>
              <a:rPr lang="en-US" dirty="0" smtClean="0"/>
              <a:t>Extreme weather events are changing in frequency and intensity</a:t>
            </a:r>
          </a:p>
          <a:p>
            <a:pPr algn="just"/>
            <a:r>
              <a:rPr lang="en-US" dirty="0" smtClean="0"/>
              <a:t>Human activities are now thought to be the main cause of the changing climate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Oral Health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Poor dental hygiene is probably a major cause of oral cancer worldwide</a:t>
            </a:r>
          </a:p>
          <a:p>
            <a:r>
              <a:rPr lang="en-US" dirty="0" smtClean="0"/>
              <a:t>Data from GLOBACON(2001) reveals that oral cancer is the most common form of cancer in men in Nepal. </a:t>
            </a:r>
          </a:p>
          <a:p>
            <a:r>
              <a:rPr lang="en-US" dirty="0" smtClean="0"/>
              <a:t> In Nepalese females, the oral cancer is the third most common form of cancer.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Homicide, Violence and Suicide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Homicide, violence and suicide represent a growing problem, particularly among the young.</a:t>
            </a:r>
          </a:p>
          <a:p>
            <a:pPr algn="just"/>
            <a:r>
              <a:rPr lang="en-US" dirty="0" smtClean="0"/>
              <a:t>Homicide and suicide are among the top 10 leading causes of death in the united states.</a:t>
            </a:r>
          </a:p>
          <a:p>
            <a:pPr algn="just"/>
            <a:r>
              <a:rPr lang="en-US" dirty="0" smtClean="0"/>
              <a:t>In china, suicide remains the leading cause of death among women in rural areas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Environmental Pollution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This comprises air pollution, water pollution and other pollutants</a:t>
            </a:r>
          </a:p>
          <a:p>
            <a:pPr algn="just"/>
            <a:r>
              <a:rPr lang="en-US" dirty="0" smtClean="0"/>
              <a:t>Rapid increase in automobiles and industry has caused widespread air pollution in most urban areas of the world</a:t>
            </a:r>
          </a:p>
          <a:p>
            <a:pPr algn="just"/>
            <a:r>
              <a:rPr lang="en-US" dirty="0" smtClean="0"/>
              <a:t>40% of the world’s population does not have access to clean drinking water, a basic necessity of life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772400" cy="46783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Health</a:t>
            </a:r>
          </a:p>
          <a:p>
            <a:pPr algn="just"/>
            <a:r>
              <a:rPr lang="en-US" dirty="0" smtClean="0"/>
              <a:t>Health is a state of complete physical, mental and social well being and not merely the absence of disease or infirmity. (WHO 1948)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Occupational Health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Most of the world’s population (58%) spend one-third of their adult life at work contributing actively to the development and well-being of themselves, their families and of society.</a:t>
            </a:r>
          </a:p>
          <a:p>
            <a:pPr algn="just"/>
            <a:r>
              <a:rPr lang="en-US" dirty="0" smtClean="0"/>
              <a:t>The officially registered working population constitutes 60-70% of adult male and 30-60% of the adult female population of the world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Occupational Health </a:t>
            </a:r>
            <a:r>
              <a:rPr lang="en-US" b="1" dirty="0" err="1" smtClean="0"/>
              <a:t>contd</a:t>
            </a:r>
            <a:r>
              <a:rPr lang="en-US" b="1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smtClean="0"/>
              <a:t>Occupational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Physical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Chemical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Biological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Mechanical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Psychosocial hazards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Provision and Access to Health Care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Access to preventive and curative care is a requirement for health in every society, whether rich or poor.</a:t>
            </a:r>
          </a:p>
          <a:p>
            <a:r>
              <a:rPr lang="en-US" dirty="0" smtClean="0"/>
              <a:t>Access to health care has long been a problem for the poor and for rural residents, especially in developing countries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Bioterrorism and War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Bioterrorism</a:t>
            </a:r>
            <a:r>
              <a:rPr lang="en-US" dirty="0" smtClean="0"/>
              <a:t> is terrorism involving the intentional release or dissemination of biological agents. These agents are bacteria, viruses, or toxins, and may be in a naturally occurring or a human-modified form.</a:t>
            </a:r>
          </a:p>
          <a:p>
            <a:r>
              <a:rPr lang="en-US" dirty="0" smtClean="0"/>
              <a:t>Plague, anthrax, Botulism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nglishwithatwist.com/wp-content/uploads/2014/05/thank-you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924800" cy="4906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cs typeface="Times New Roman" pitchFamily="18" charset="0"/>
              </a:rPr>
              <a:t>Public Health</a:t>
            </a:r>
          </a:p>
          <a:p>
            <a:pPr algn="just"/>
            <a:r>
              <a:rPr lang="en-US" dirty="0" smtClean="0">
                <a:cs typeface="Times New Roman" pitchFamily="18" charset="0"/>
              </a:rPr>
              <a:t>Public health is the art and science of preventing disease, prolonging life, and promoting health through the organized efforts of society.</a:t>
            </a:r>
          </a:p>
          <a:p>
            <a:pPr algn="just">
              <a:buNone/>
            </a:pPr>
            <a:r>
              <a:rPr lang="en-US" dirty="0" smtClean="0">
                <a:cs typeface="Times New Roman" pitchFamily="18" charset="0"/>
              </a:rPr>
              <a:t>			       </a:t>
            </a:r>
            <a:r>
              <a:rPr lang="en-US" dirty="0" smtClean="0"/>
              <a:t>Acheson Report (Acheson1988)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Public Health Issues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Communicable Diseases</a:t>
            </a:r>
          </a:p>
          <a:p>
            <a:r>
              <a:rPr lang="en-US" dirty="0" smtClean="0"/>
              <a:t>Non Communicable Diseases</a:t>
            </a:r>
          </a:p>
          <a:p>
            <a:r>
              <a:rPr lang="en-US" dirty="0" smtClean="0"/>
              <a:t>Malnutrition</a:t>
            </a:r>
          </a:p>
          <a:p>
            <a:r>
              <a:rPr lang="en-US" dirty="0" smtClean="0"/>
              <a:t>Trauma and Injuries</a:t>
            </a:r>
          </a:p>
          <a:p>
            <a:r>
              <a:rPr lang="en-US" dirty="0" smtClean="0"/>
              <a:t>Substance abuse</a:t>
            </a:r>
          </a:p>
          <a:p>
            <a:r>
              <a:rPr lang="en-US" dirty="0" smtClean="0"/>
              <a:t>Gender inequalities</a:t>
            </a:r>
          </a:p>
          <a:p>
            <a:r>
              <a:rPr lang="en-US" dirty="0" smtClean="0"/>
              <a:t>Climate change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Contd</a:t>
            </a:r>
            <a:r>
              <a:rPr lang="en-U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Oral health</a:t>
            </a:r>
          </a:p>
          <a:p>
            <a:r>
              <a:rPr lang="en-US" dirty="0" smtClean="0"/>
              <a:t>Homicide, violence and suicide</a:t>
            </a:r>
          </a:p>
          <a:p>
            <a:r>
              <a:rPr lang="en-US" dirty="0" smtClean="0"/>
              <a:t>Environmental pollution</a:t>
            </a:r>
          </a:p>
          <a:p>
            <a:pPr lvl="1"/>
            <a:r>
              <a:rPr lang="en-US" dirty="0" smtClean="0"/>
              <a:t>Water pollution</a:t>
            </a:r>
          </a:p>
          <a:p>
            <a:pPr lvl="1"/>
            <a:r>
              <a:rPr lang="en-US" dirty="0" smtClean="0"/>
              <a:t>Air pollution etc</a:t>
            </a:r>
          </a:p>
          <a:p>
            <a:r>
              <a:rPr lang="en-US" dirty="0" smtClean="0"/>
              <a:t>Occupational health</a:t>
            </a:r>
          </a:p>
          <a:p>
            <a:r>
              <a:rPr lang="en-US" dirty="0" smtClean="0"/>
              <a:t>Provision and access to health care</a:t>
            </a:r>
          </a:p>
          <a:p>
            <a:r>
              <a:rPr lang="en-US" dirty="0" smtClean="0"/>
              <a:t>Bioterrorism and war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dirty="0" smtClean="0"/>
              <a:t>Communicable Diseases</a:t>
            </a:r>
            <a:endParaRPr lang="en-US" sz="40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pPr algn="just" rtl="0" eaLnBrk="1" hangingPunct="1">
              <a:defRPr/>
            </a:pPr>
            <a:r>
              <a:rPr lang="en-US" dirty="0" smtClean="0"/>
              <a:t>A communicable disease is an illness due to a </a:t>
            </a:r>
            <a:r>
              <a:rPr lang="en-US" b="1" dirty="0" smtClean="0"/>
              <a:t>specific infectious (biological) agent </a:t>
            </a:r>
            <a:r>
              <a:rPr lang="en-US" dirty="0" smtClean="0"/>
              <a:t>or its toxic products capable of being </a:t>
            </a:r>
            <a:r>
              <a:rPr lang="en-US" b="1" dirty="0" smtClean="0"/>
              <a:t>directly or indirectly transmitted</a:t>
            </a:r>
            <a:r>
              <a:rPr lang="en-US" dirty="0" smtClean="0"/>
              <a:t> from man to man, from animal to man, from animal to animal, or from the environment (through air, water, food, etc..) to man.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Non Communicable Diseases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b="1" dirty="0" smtClean="0"/>
              <a:t>	Non communicable disease: </a:t>
            </a:r>
            <a:r>
              <a:rPr lang="en-US" dirty="0" smtClean="0"/>
              <a:t>those diseases which can not transmitted from one person to another and caused by different risk factors. </a:t>
            </a:r>
            <a:r>
              <a:rPr lang="en-US" dirty="0" err="1" smtClean="0"/>
              <a:t>Eg</a:t>
            </a:r>
            <a:r>
              <a:rPr lang="en-US" dirty="0" smtClean="0"/>
              <a:t> heart disease, diabetes, mental illness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Risk Factors of Non Communicable Diseases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Cigarette use and other forms of smoking</a:t>
            </a:r>
          </a:p>
          <a:p>
            <a:r>
              <a:rPr lang="en-US" dirty="0" smtClean="0"/>
              <a:t>Alcohol use</a:t>
            </a:r>
          </a:p>
          <a:p>
            <a:r>
              <a:rPr lang="en-US" dirty="0" smtClean="0"/>
              <a:t>Failure or inability to obtain preventive health services</a:t>
            </a:r>
          </a:p>
          <a:p>
            <a:r>
              <a:rPr lang="en-US" dirty="0" smtClean="0"/>
              <a:t>Lifestyle changes</a:t>
            </a:r>
          </a:p>
          <a:p>
            <a:r>
              <a:rPr lang="en-US" dirty="0" smtClean="0"/>
              <a:t>Environmental risk factors</a:t>
            </a:r>
          </a:p>
          <a:p>
            <a:r>
              <a:rPr lang="en-US" dirty="0" smtClean="0"/>
              <a:t>Stress factors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Non Communicable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Chronic diseases have emerged as the major global health problem in both developed and developing countries</a:t>
            </a:r>
          </a:p>
          <a:p>
            <a:pPr algn="just"/>
            <a:r>
              <a:rPr lang="en-US" dirty="0" smtClean="0"/>
              <a:t>Cardiovascular diseases have become a major cause of death in China.</a:t>
            </a:r>
          </a:p>
          <a:p>
            <a:pPr algn="just"/>
            <a:r>
              <a:rPr lang="en-US" dirty="0" smtClean="0"/>
              <a:t>More than half of the population deaths occur due to stroke in low and middle income countries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921</Words>
  <Application>Microsoft Office PowerPoint</Application>
  <PresentationFormat>On-screen Show (4:3)</PresentationFormat>
  <Paragraphs>99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Public Health Issues</vt:lpstr>
      <vt:lpstr>Slide 2</vt:lpstr>
      <vt:lpstr>Slide 3</vt:lpstr>
      <vt:lpstr>Public Health Issues</vt:lpstr>
      <vt:lpstr>Contd…</vt:lpstr>
      <vt:lpstr>Communicable Diseases</vt:lpstr>
      <vt:lpstr>Non Communicable Diseases</vt:lpstr>
      <vt:lpstr>Risk Factors of Non Communicable Diseases</vt:lpstr>
      <vt:lpstr>Non Communicable Diseases</vt:lpstr>
      <vt:lpstr>Malnutrition</vt:lpstr>
      <vt:lpstr>Trauma and Injuries</vt:lpstr>
      <vt:lpstr>Substance Abuse</vt:lpstr>
      <vt:lpstr>Gender Inequalities</vt:lpstr>
      <vt:lpstr>Gender Inequalities</vt:lpstr>
      <vt:lpstr>Climate Change</vt:lpstr>
      <vt:lpstr>Climate Change</vt:lpstr>
      <vt:lpstr>Oral Health</vt:lpstr>
      <vt:lpstr>Homicide, Violence and Suicide</vt:lpstr>
      <vt:lpstr>Environmental Pollution</vt:lpstr>
      <vt:lpstr>Occupational Health</vt:lpstr>
      <vt:lpstr>Occupational Health contd…</vt:lpstr>
      <vt:lpstr>Provision and Access to Health Care</vt:lpstr>
      <vt:lpstr>Bioterrorism and War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Health Issues</dc:title>
  <dc:creator>uSER</dc:creator>
  <cp:lastModifiedBy>uSER</cp:lastModifiedBy>
  <cp:revision>55</cp:revision>
  <dcterms:created xsi:type="dcterms:W3CDTF">2006-08-16T00:00:00Z</dcterms:created>
  <dcterms:modified xsi:type="dcterms:W3CDTF">2018-01-01T07:25:38Z</dcterms:modified>
</cp:coreProperties>
</file>