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70"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35C4A6A-BE33-4F34-AC84-54F7BB95D65D}"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5C4A6A-BE33-4F34-AC84-54F7BB95D65D}"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5C4A6A-BE33-4F34-AC84-54F7BB95D65D}"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35C4A6A-BE33-4F34-AC84-54F7BB95D65D}"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35C4A6A-BE33-4F34-AC84-54F7BB95D65D}" type="datetimeFigureOut">
              <a:rPr lang="en-US" smtClean="0"/>
              <a:t>8/2/2017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35C4A6A-BE33-4F34-AC84-54F7BB95D65D}" type="datetimeFigureOut">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35C4A6A-BE33-4F34-AC84-54F7BB95D65D}" type="datetimeFigureOut">
              <a:rPr lang="en-US" smtClean="0"/>
              <a:t>8/2/2017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35C4A6A-BE33-4F34-AC84-54F7BB95D65D}" type="datetimeFigureOut">
              <a:rPr lang="en-US" smtClean="0"/>
              <a:t>8/2/2017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5C4A6A-BE33-4F34-AC84-54F7BB95D65D}" type="datetimeFigureOut">
              <a:rPr lang="en-US" smtClean="0"/>
              <a:t>8/2/2017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5C4A6A-BE33-4F34-AC84-54F7BB95D65D}" type="datetimeFigureOut">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35C4A6A-BE33-4F34-AC84-54F7BB95D65D}" type="datetimeFigureOut">
              <a:rPr lang="en-US" smtClean="0"/>
              <a:t>8/2/2017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50903D1-1904-47C0-B566-6CB1934E63ED}"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5C4A6A-BE33-4F34-AC84-54F7BB95D65D}" type="datetimeFigureOut">
              <a:rPr lang="en-US" smtClean="0"/>
              <a:t>8/2/2017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0903D1-1904-47C0-B566-6CB1934E63ED}"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Legal Aspects of Providing First Aid</a:t>
            </a:r>
            <a:endParaRPr lang="en-US" dirty="0"/>
          </a:p>
        </p:txBody>
      </p:sp>
      <p:sp>
        <p:nvSpPr>
          <p:cNvPr id="3" name="Subtitle 2"/>
          <p:cNvSpPr>
            <a:spLocks noGrp="1"/>
          </p:cNvSpPr>
          <p:nvPr>
            <p:ph type="subTitle" idx="1"/>
          </p:nvPr>
        </p:nvSpPr>
        <p:spPr/>
        <p:txBody>
          <a:bodyPr>
            <a:normAutofit fontScale="55000" lnSpcReduction="20000"/>
          </a:bodyPr>
          <a:lstStyle/>
          <a:p>
            <a:r>
              <a:rPr lang="en-US" b="1" dirty="0"/>
              <a:t>There are four main legal considerations relating to first aid:</a:t>
            </a:r>
          </a:p>
          <a:p>
            <a:r>
              <a:rPr lang="en-US" dirty="0"/>
              <a:t>Duty of care (your obligation)</a:t>
            </a:r>
          </a:p>
          <a:p>
            <a:r>
              <a:rPr lang="en-US" dirty="0"/>
              <a:t>Negligence</a:t>
            </a:r>
          </a:p>
          <a:p>
            <a:r>
              <a:rPr lang="en-US" dirty="0"/>
              <a:t>Consent</a:t>
            </a:r>
          </a:p>
          <a:p>
            <a:r>
              <a:rPr lang="en-US" dirty="0"/>
              <a:t>Recording</a:t>
            </a: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Duty of care</a:t>
            </a:r>
            <a:endParaRPr lang="en-US" dirty="0"/>
          </a:p>
        </p:txBody>
      </p:sp>
      <p:sp>
        <p:nvSpPr>
          <p:cNvPr id="3" name="Content Placeholder 2"/>
          <p:cNvSpPr>
            <a:spLocks noGrp="1"/>
          </p:cNvSpPr>
          <p:nvPr>
            <p:ph idx="1"/>
          </p:nvPr>
        </p:nvSpPr>
        <p:spPr/>
        <p:txBody>
          <a:bodyPr>
            <a:normAutofit lnSpcReduction="10000"/>
          </a:bodyPr>
          <a:lstStyle/>
          <a:p>
            <a:r>
              <a:rPr lang="en-US" dirty="0"/>
              <a:t>“Duty of care” describes the legal duty owed by one person to another to act in a certain way. </a:t>
            </a:r>
            <a:endParaRPr lang="en-US" dirty="0" smtClean="0"/>
          </a:p>
          <a:p>
            <a:r>
              <a:rPr lang="en-US" dirty="0" smtClean="0"/>
              <a:t>As </a:t>
            </a:r>
            <a:r>
              <a:rPr lang="en-US" dirty="0"/>
              <a:t>a first aider, you have a duty of care towards your casualties to exercise reasonable care and skill in providing first aid treatment</a:t>
            </a:r>
            <a:r>
              <a:rPr lang="en-US" dirty="0" smtClean="0"/>
              <a:t>.</a:t>
            </a:r>
          </a:p>
          <a:p>
            <a:r>
              <a:rPr lang="en-US" dirty="0" smtClean="0"/>
              <a:t> </a:t>
            </a:r>
            <a:r>
              <a:rPr lang="en-US" dirty="0"/>
              <a:t>The duty arises because you have knowledge and skills relevant to a medical emergency situation</a:t>
            </a:r>
            <a:r>
              <a:rPr lang="en-US" dirty="0" smtClean="0"/>
              <a:t>.</a:t>
            </a:r>
            <a:r>
              <a:rPr lang="en-US" dirty="0"/>
              <a:t>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Obligation </a:t>
            </a:r>
            <a:r>
              <a:rPr lang="en-US" sz="4000" dirty="0" err="1" smtClean="0"/>
              <a:t>contd</a:t>
            </a:r>
            <a:r>
              <a:rPr lang="en-US" sz="4000" dirty="0" smtClean="0"/>
              <a:t>…</a:t>
            </a:r>
            <a:endParaRPr lang="en-US" sz="4000" dirty="0"/>
          </a:p>
        </p:txBody>
      </p:sp>
      <p:sp>
        <p:nvSpPr>
          <p:cNvPr id="3" name="Content Placeholder 2"/>
          <p:cNvSpPr>
            <a:spLocks noGrp="1"/>
          </p:cNvSpPr>
          <p:nvPr>
            <p:ph idx="1"/>
          </p:nvPr>
        </p:nvSpPr>
        <p:spPr/>
        <p:txBody>
          <a:bodyPr>
            <a:normAutofit/>
          </a:bodyPr>
          <a:lstStyle/>
          <a:p>
            <a:r>
              <a:rPr lang="en-US" sz="2000" dirty="0" smtClean="0"/>
              <a:t>Once you start first aid treatment of a casualty you do take on a duty of care to provide first aid with reasonable skill and care and ensure your actions do not increase the risk to the casualty.</a:t>
            </a:r>
          </a:p>
          <a:p>
            <a:r>
              <a:rPr lang="en-US" sz="2000" dirty="0" smtClean="0"/>
              <a:t> You should continue to provide first aid once this treatment has begun, until:</a:t>
            </a:r>
          </a:p>
          <a:p>
            <a:pPr>
              <a:buFont typeface="Wingdings" pitchFamily="2" charset="2"/>
              <a:buChar char="Ø"/>
            </a:pPr>
            <a:r>
              <a:rPr lang="en-US" sz="2000" dirty="0" smtClean="0"/>
              <a:t>The scene becomes unsafe</a:t>
            </a:r>
          </a:p>
          <a:p>
            <a:pPr>
              <a:buFont typeface="Wingdings" pitchFamily="2" charset="2"/>
              <a:buChar char="Ø"/>
            </a:pPr>
            <a:r>
              <a:rPr lang="en-US" sz="2000" dirty="0" smtClean="0"/>
              <a:t>Another trained first aider arrives and takes over</a:t>
            </a:r>
          </a:p>
          <a:p>
            <a:pPr>
              <a:buFont typeface="Wingdings" pitchFamily="2" charset="2"/>
              <a:buChar char="Ø"/>
            </a:pPr>
            <a:r>
              <a:rPr lang="en-US" sz="2000" dirty="0" smtClean="0"/>
              <a:t>Qualified help arrives and takes over</a:t>
            </a:r>
          </a:p>
          <a:p>
            <a:pPr>
              <a:buFont typeface="Wingdings" pitchFamily="2" charset="2"/>
              <a:buChar char="Ø"/>
            </a:pPr>
            <a:r>
              <a:rPr lang="en-US" sz="2000" dirty="0" smtClean="0"/>
              <a:t>The casualty shows signs of recovery</a:t>
            </a:r>
          </a:p>
          <a:p>
            <a:pPr>
              <a:buFont typeface="Wingdings" pitchFamily="2" charset="2"/>
              <a:buChar char="Ø"/>
            </a:pPr>
            <a:r>
              <a:rPr lang="en-US" sz="2000" dirty="0" smtClean="0"/>
              <a:t>You become physically unable to continue</a:t>
            </a:r>
          </a:p>
          <a:p>
            <a:pPr>
              <a:buFont typeface="Wingdings" pitchFamily="2" charset="2"/>
              <a:buChar char="Ø"/>
            </a:pPr>
            <a:endParaRPr lang="en-US" sz="2000" dirty="0" smtClean="0"/>
          </a:p>
          <a:p>
            <a:pPr>
              <a:buFont typeface="Wingdings" pitchFamily="2" charset="2"/>
              <a:buChar char="Ø"/>
            </a:pPr>
            <a:endParaRPr lang="en-US"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Negligence </a:t>
            </a:r>
            <a:endParaRPr lang="en-US" dirty="0"/>
          </a:p>
        </p:txBody>
      </p:sp>
      <p:sp>
        <p:nvSpPr>
          <p:cNvPr id="3" name="Content Placeholder 2"/>
          <p:cNvSpPr>
            <a:spLocks noGrp="1"/>
          </p:cNvSpPr>
          <p:nvPr>
            <p:ph idx="1"/>
          </p:nvPr>
        </p:nvSpPr>
        <p:spPr/>
        <p:txBody>
          <a:bodyPr>
            <a:normAutofit/>
          </a:bodyPr>
          <a:lstStyle/>
          <a:p>
            <a:r>
              <a:rPr lang="en-US" sz="2000" dirty="0"/>
              <a:t>In the unlikely event that a first aider is sued in connection with providing first aid assistance, the courts would look at the circumstances surrounding the event to see if the first aider acted negligently in the way the first aid was provided. </a:t>
            </a:r>
            <a:endParaRPr lang="en-US" sz="2000" dirty="0" smtClean="0"/>
          </a:p>
          <a:p>
            <a:r>
              <a:rPr lang="en-US" sz="2000" dirty="0" smtClean="0"/>
              <a:t>The </a:t>
            </a:r>
            <a:r>
              <a:rPr lang="en-US" sz="2000" dirty="0"/>
              <a:t>following factors must all be present for a first aider to be found negligent:</a:t>
            </a:r>
          </a:p>
          <a:p>
            <a:pPr>
              <a:buFont typeface="Wingdings" pitchFamily="2" charset="2"/>
              <a:buChar char="Ø"/>
            </a:pPr>
            <a:r>
              <a:rPr lang="en-US" sz="2000" dirty="0"/>
              <a:t>A duty of care existed between the first aider and the casualty.</a:t>
            </a:r>
          </a:p>
          <a:p>
            <a:pPr>
              <a:buFont typeface="Wingdings" pitchFamily="2" charset="2"/>
              <a:buChar char="Ø"/>
            </a:pPr>
            <a:r>
              <a:rPr lang="en-US" sz="2000" dirty="0"/>
              <a:t>The first aider did not exercise reasonable care and skill in providing the first aid.</a:t>
            </a:r>
          </a:p>
          <a:p>
            <a:pPr>
              <a:buFont typeface="Wingdings" pitchFamily="2" charset="2"/>
              <a:buChar char="Ø"/>
            </a:pPr>
            <a:r>
              <a:rPr lang="en-US" sz="2000" dirty="0"/>
              <a:t>The first aider breached the relevant standard of care.</a:t>
            </a:r>
          </a:p>
          <a:p>
            <a:pPr>
              <a:buFont typeface="Wingdings" pitchFamily="2" charset="2"/>
              <a:buChar char="Ø"/>
            </a:pPr>
            <a:r>
              <a:rPr lang="en-US" sz="2000" dirty="0"/>
              <a:t>The casualty sustained damage as a result of an act or omission of the first aider.</a:t>
            </a:r>
          </a:p>
          <a:p>
            <a:endParaRPr lang="en-US" sz="20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Negligence </a:t>
            </a:r>
            <a:r>
              <a:rPr lang="en-US" dirty="0" err="1" smtClean="0"/>
              <a:t>contd</a:t>
            </a:r>
            <a:r>
              <a:rPr lang="en-US" dirty="0" smtClean="0"/>
              <a:t>…</a:t>
            </a:r>
            <a:endParaRPr lang="en-US" dirty="0"/>
          </a:p>
        </p:txBody>
      </p:sp>
      <p:sp>
        <p:nvSpPr>
          <p:cNvPr id="3" name="Content Placeholder 2"/>
          <p:cNvSpPr>
            <a:spLocks noGrp="1"/>
          </p:cNvSpPr>
          <p:nvPr>
            <p:ph idx="1"/>
          </p:nvPr>
        </p:nvSpPr>
        <p:spPr/>
        <p:txBody>
          <a:bodyPr>
            <a:normAutofit fontScale="92500" lnSpcReduction="20000"/>
          </a:bodyPr>
          <a:lstStyle/>
          <a:p>
            <a:r>
              <a:rPr lang="en-US" sz="2400" dirty="0"/>
              <a:t>A first aider is not considered a ‘professional’ in most cases</a:t>
            </a:r>
            <a:r>
              <a:rPr lang="en-US" sz="2400" dirty="0" smtClean="0"/>
              <a:t>.</a:t>
            </a:r>
          </a:p>
          <a:p>
            <a:r>
              <a:rPr lang="en-US" sz="2400" dirty="0" smtClean="0"/>
              <a:t> </a:t>
            </a:r>
            <a:r>
              <a:rPr lang="en-US" sz="2400" dirty="0"/>
              <a:t>A court would look at the first aider’s training and at what a prudent and reasonable person would have done with the same </a:t>
            </a:r>
            <a:r>
              <a:rPr lang="en-US" sz="2400" dirty="0" smtClean="0"/>
              <a:t>level </a:t>
            </a:r>
            <a:r>
              <a:rPr lang="en-US" sz="2400" dirty="0"/>
              <a:t>of training in the same </a:t>
            </a:r>
            <a:r>
              <a:rPr lang="en-US" sz="2400" dirty="0" smtClean="0"/>
              <a:t>circumstances. As for example</a:t>
            </a:r>
          </a:p>
          <a:p>
            <a:r>
              <a:rPr lang="en-US" sz="2400" dirty="0"/>
              <a:t>A first aider gives </a:t>
            </a:r>
            <a:r>
              <a:rPr lang="en-US" sz="2400" dirty="0" smtClean="0"/>
              <a:t>CPR </a:t>
            </a:r>
            <a:r>
              <a:rPr lang="en-US" sz="2400" dirty="0"/>
              <a:t>to a casualty in cardiac arrest. During this CPR a rib is broken. The resuscitation is successful and after the event, the casualty decides to sue for the rib injury</a:t>
            </a:r>
            <a:r>
              <a:rPr lang="en-US" sz="2400" dirty="0" smtClean="0"/>
              <a:t>.</a:t>
            </a:r>
            <a:endParaRPr lang="en-US" sz="2400" dirty="0"/>
          </a:p>
          <a:p>
            <a:pPr>
              <a:buFont typeface="Wingdings" pitchFamily="2" charset="2"/>
              <a:buChar char="Ø"/>
            </a:pPr>
            <a:r>
              <a:rPr lang="en-US" sz="2200" dirty="0"/>
              <a:t>The court would look at the facts and may decide that:</a:t>
            </a:r>
          </a:p>
          <a:p>
            <a:pPr>
              <a:buFont typeface="Wingdings" pitchFamily="2" charset="2"/>
              <a:buChar char="Ø"/>
            </a:pPr>
            <a:r>
              <a:rPr lang="en-US" sz="2200" dirty="0"/>
              <a:t>It is reasonable to expect a first aider might break a casualty’s rib while delivering CPR to save the casualty’s life</a:t>
            </a:r>
          </a:p>
          <a:p>
            <a:pPr>
              <a:buFont typeface="Wingdings" pitchFamily="2" charset="2"/>
              <a:buChar char="Ø"/>
            </a:pPr>
            <a:r>
              <a:rPr lang="en-US" sz="2200" dirty="0"/>
              <a:t>The first aider acted with reasonable care and skill</a:t>
            </a:r>
          </a:p>
          <a:p>
            <a:pPr>
              <a:buFont typeface="Wingdings" pitchFamily="2" charset="2"/>
              <a:buChar char="Ø"/>
            </a:pPr>
            <a:r>
              <a:rPr lang="en-US" sz="2200" dirty="0"/>
              <a:t>The first aider was not negligent in providing CPR in this way</a:t>
            </a:r>
          </a:p>
          <a:p>
            <a:pPr>
              <a:buFont typeface="Wingdings" pitchFamily="2" charset="2"/>
              <a:buChar char="Ø"/>
            </a:pPr>
            <a:r>
              <a:rPr lang="en-US" sz="2200" dirty="0"/>
              <a:t>The outcome for the casualty of not performing CPR could have been far worse than suffering a broken rib</a:t>
            </a:r>
          </a:p>
          <a:p>
            <a:pPr>
              <a:buNone/>
            </a:pPr>
            <a:endParaRPr lang="en-US"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Consent</a:t>
            </a:r>
            <a:endParaRPr lang="en-US" dirty="0"/>
          </a:p>
        </p:txBody>
      </p:sp>
      <p:sp>
        <p:nvSpPr>
          <p:cNvPr id="3" name="Content Placeholder 2"/>
          <p:cNvSpPr>
            <a:spLocks noGrp="1"/>
          </p:cNvSpPr>
          <p:nvPr>
            <p:ph idx="1"/>
          </p:nvPr>
        </p:nvSpPr>
        <p:spPr/>
        <p:txBody>
          <a:bodyPr>
            <a:normAutofit/>
          </a:bodyPr>
          <a:lstStyle/>
          <a:p>
            <a:r>
              <a:rPr lang="en-US" sz="2000" dirty="0"/>
              <a:t>Before you start treating a casualty you should ask for and receive the casualty’s consent for your treatment. </a:t>
            </a:r>
            <a:endParaRPr lang="en-US" sz="2000" dirty="0" smtClean="0"/>
          </a:p>
          <a:p>
            <a:r>
              <a:rPr lang="en-US" sz="2000" dirty="0" smtClean="0"/>
              <a:t>If </a:t>
            </a:r>
            <a:r>
              <a:rPr lang="en-US" sz="2000" dirty="0"/>
              <a:t>the casualty is unconscious or is unable to give consent due to their injuries, you can assume consent and start treatment</a:t>
            </a:r>
            <a:r>
              <a:rPr lang="en-US" sz="2000" dirty="0" smtClean="0"/>
              <a:t>.</a:t>
            </a:r>
          </a:p>
          <a:p>
            <a:r>
              <a:rPr lang="en-US" sz="2000" dirty="0" smtClean="0"/>
              <a:t> </a:t>
            </a:r>
            <a:r>
              <a:rPr lang="en-US" sz="2000" dirty="0"/>
              <a:t>If the casualty is under 18 years old, then you should seek consent from a parent or guardian</a:t>
            </a:r>
            <a:r>
              <a:rPr lang="en-US" sz="2000" dirty="0" smtClean="0"/>
              <a:t>.</a:t>
            </a:r>
          </a:p>
          <a:p>
            <a:r>
              <a:rPr lang="en-US" sz="2000" dirty="0" smtClean="0"/>
              <a:t> </a:t>
            </a:r>
            <a:r>
              <a:rPr lang="en-US" sz="2000" dirty="0"/>
              <a:t>If a parent or guardian is not present, you can start treatment</a:t>
            </a:r>
            <a:r>
              <a:rPr lang="en-US" sz="2000" dirty="0" smtClean="0"/>
              <a:t>.</a:t>
            </a:r>
          </a:p>
          <a:p>
            <a:r>
              <a:rPr lang="en-US" sz="2000" dirty="0"/>
              <a:t>You only have the casualty’s consent to treat them for a condition that affects their immediate health</a:t>
            </a:r>
            <a:r>
              <a:rPr lang="en-US" sz="2000" dirty="0" smtClean="0"/>
              <a:t>.</a:t>
            </a:r>
          </a:p>
          <a:p>
            <a:r>
              <a:rPr lang="en-US" sz="2000" dirty="0" smtClean="0"/>
              <a:t> </a:t>
            </a:r>
            <a:r>
              <a:rPr lang="en-US" sz="2000" dirty="0"/>
              <a:t>You should not provide help for any ailment that goes beyond your knowledge of first aid.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Recording</a:t>
            </a:r>
            <a:endParaRPr lang="en-US" dirty="0"/>
          </a:p>
        </p:txBody>
      </p:sp>
      <p:sp>
        <p:nvSpPr>
          <p:cNvPr id="3" name="Content Placeholder 2"/>
          <p:cNvSpPr>
            <a:spLocks noGrp="1"/>
          </p:cNvSpPr>
          <p:nvPr>
            <p:ph idx="1"/>
          </p:nvPr>
        </p:nvSpPr>
        <p:spPr/>
        <p:txBody>
          <a:bodyPr>
            <a:normAutofit fontScale="92500" lnSpcReduction="10000"/>
          </a:bodyPr>
          <a:lstStyle/>
          <a:p>
            <a:r>
              <a:rPr lang="en-US" sz="2000" dirty="0"/>
              <a:t>First aiders should always make notes or fill out a casualty report for any event attended, no matter how minor. </a:t>
            </a:r>
            <a:endParaRPr lang="en-US" sz="2000" dirty="0" smtClean="0"/>
          </a:p>
          <a:p>
            <a:r>
              <a:rPr lang="en-US" sz="2000" dirty="0" smtClean="0"/>
              <a:t>Proper </a:t>
            </a:r>
            <a:r>
              <a:rPr lang="en-US" sz="2000" dirty="0"/>
              <a:t>records will help you to recall the incident if you are ever asked about it at a later stage.</a:t>
            </a:r>
          </a:p>
          <a:p>
            <a:r>
              <a:rPr lang="en-US" sz="2000" dirty="0" smtClean="0"/>
              <a:t>Records </a:t>
            </a:r>
            <a:r>
              <a:rPr lang="en-US" sz="2000" dirty="0"/>
              <a:t>may be used in a court, so ensure your reports or notes are legible, accurate, factual, contain all relevant information and are based on observations rather than opinions</a:t>
            </a:r>
            <a:r>
              <a:rPr lang="en-US" sz="2000" dirty="0" smtClean="0"/>
              <a:t>.</a:t>
            </a:r>
          </a:p>
          <a:p>
            <a:r>
              <a:rPr lang="en-US" sz="2000" dirty="0"/>
              <a:t>Example:</a:t>
            </a:r>
          </a:p>
          <a:p>
            <a:pPr>
              <a:buFont typeface="Wingdings" pitchFamily="2" charset="2"/>
              <a:buChar char="Ø"/>
            </a:pPr>
            <a:r>
              <a:rPr lang="en-US" sz="2000" dirty="0"/>
              <a:t>Use black or blue ink only</a:t>
            </a:r>
          </a:p>
          <a:p>
            <a:pPr>
              <a:buFont typeface="Wingdings" pitchFamily="2" charset="2"/>
              <a:buChar char="Ø"/>
            </a:pPr>
            <a:r>
              <a:rPr lang="en-US" sz="2000" dirty="0"/>
              <a:t>Any corrections should be crossed out with a single line and </a:t>
            </a:r>
            <a:r>
              <a:rPr lang="en-US" sz="2000" dirty="0" err="1"/>
              <a:t>initialled</a:t>
            </a:r>
            <a:r>
              <a:rPr lang="en-US" sz="2000" dirty="0"/>
              <a:t>. Do not use correction fluid to correct any mistakes</a:t>
            </a:r>
          </a:p>
          <a:p>
            <a:pPr>
              <a:buFont typeface="Wingdings" pitchFamily="2" charset="2"/>
              <a:buChar char="Ø"/>
            </a:pPr>
            <a:r>
              <a:rPr lang="en-US" sz="2000" dirty="0"/>
              <a:t>Sign and date the record</a:t>
            </a:r>
          </a:p>
          <a:p>
            <a:pPr>
              <a:buFont typeface="Wingdings" pitchFamily="2" charset="2"/>
              <a:buChar char="Ø"/>
            </a:pPr>
            <a:r>
              <a:rPr lang="en-US" sz="2000" dirty="0"/>
              <a:t>The information should be kept confidential and should only be accessed by </a:t>
            </a:r>
            <a:r>
              <a:rPr lang="en-US" sz="2000" dirty="0" err="1"/>
              <a:t>authorised</a:t>
            </a:r>
            <a:r>
              <a:rPr lang="en-US" sz="2000" dirty="0"/>
              <a:t> people. Who is </a:t>
            </a:r>
            <a:r>
              <a:rPr lang="en-US" sz="2000" dirty="0" err="1"/>
              <a:t>authorised</a:t>
            </a:r>
            <a:r>
              <a:rPr lang="en-US" sz="2000" dirty="0"/>
              <a:t> to access the records varies in different State or Territories.</a:t>
            </a:r>
          </a:p>
          <a:p>
            <a:endParaRPr lang="en-US" sz="2000" dirty="0"/>
          </a:p>
          <a:p>
            <a:endParaRPr lang="en-US"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Recording  contd..</a:t>
            </a:r>
            <a:endParaRPr lang="en-US" dirty="0"/>
          </a:p>
        </p:txBody>
      </p:sp>
      <p:sp>
        <p:nvSpPr>
          <p:cNvPr id="3" name="Content Placeholder 2"/>
          <p:cNvSpPr>
            <a:spLocks noGrp="1"/>
          </p:cNvSpPr>
          <p:nvPr>
            <p:ph idx="1"/>
          </p:nvPr>
        </p:nvSpPr>
        <p:spPr/>
        <p:txBody>
          <a:bodyPr>
            <a:noAutofit/>
          </a:bodyPr>
          <a:lstStyle/>
          <a:p>
            <a:r>
              <a:rPr lang="en-US" sz="2000" dirty="0"/>
              <a:t>The information which should be contained in an injury/illness report is:</a:t>
            </a:r>
          </a:p>
          <a:p>
            <a:pPr>
              <a:buFont typeface="Wingdings" pitchFamily="2" charset="2"/>
              <a:buChar char="Ø"/>
            </a:pPr>
            <a:endParaRPr lang="en-US" sz="2000" dirty="0" smtClean="0"/>
          </a:p>
          <a:p>
            <a:pPr>
              <a:buFont typeface="Wingdings" pitchFamily="2" charset="2"/>
              <a:buChar char="Ø"/>
            </a:pPr>
            <a:r>
              <a:rPr lang="en-US" sz="2000" dirty="0" smtClean="0"/>
              <a:t>The date and time of the incident</a:t>
            </a:r>
          </a:p>
          <a:p>
            <a:pPr>
              <a:buFont typeface="Wingdings" pitchFamily="2" charset="2"/>
              <a:buChar char="Ø"/>
            </a:pPr>
            <a:r>
              <a:rPr lang="en-US" sz="2000" dirty="0" smtClean="0"/>
              <a:t>Brief personal details (name, address, date of birth)</a:t>
            </a:r>
          </a:p>
          <a:p>
            <a:pPr>
              <a:buFont typeface="Wingdings" pitchFamily="2" charset="2"/>
              <a:buChar char="Ø"/>
            </a:pPr>
            <a:r>
              <a:rPr lang="en-US" sz="2000" dirty="0" smtClean="0"/>
              <a:t>History of the illness/injury</a:t>
            </a:r>
          </a:p>
          <a:p>
            <a:pPr>
              <a:buFont typeface="Wingdings" pitchFamily="2" charset="2"/>
              <a:buChar char="Ø"/>
            </a:pPr>
            <a:r>
              <a:rPr lang="en-US" sz="2000" dirty="0" smtClean="0"/>
              <a:t>Observations (signs, symptoms and vital signs)</a:t>
            </a:r>
          </a:p>
          <a:p>
            <a:pPr>
              <a:buFont typeface="Wingdings" pitchFamily="2" charset="2"/>
              <a:buChar char="Ø"/>
            </a:pPr>
            <a:r>
              <a:rPr lang="en-US" sz="2000" dirty="0" smtClean="0"/>
              <a:t>The first aider’s assessment of the injury/illness</a:t>
            </a:r>
          </a:p>
          <a:p>
            <a:pPr>
              <a:buFont typeface="Wingdings" pitchFamily="2" charset="2"/>
              <a:buChar char="Ø"/>
            </a:pPr>
            <a:r>
              <a:rPr lang="en-US" sz="2000" dirty="0" smtClean="0"/>
              <a:t>Date</a:t>
            </a:r>
          </a:p>
          <a:p>
            <a:pPr>
              <a:buFont typeface="Wingdings" pitchFamily="2" charset="2"/>
              <a:buChar char="Ø"/>
            </a:pPr>
            <a:r>
              <a:rPr lang="en-US" sz="2000" dirty="0" smtClean="0"/>
              <a:t>Signature of the first aider</a:t>
            </a:r>
          </a:p>
          <a:p>
            <a:pPr>
              <a:buFont typeface="Wingdings" pitchFamily="2" charset="2"/>
              <a:buChar char="Ø"/>
            </a:pPr>
            <a:r>
              <a:rPr lang="en-US" sz="2000" dirty="0" smtClean="0"/>
              <a:t>The date of report</a:t>
            </a:r>
          </a:p>
          <a:p>
            <a:pPr>
              <a:buFont typeface="Wingdings" pitchFamily="2" charset="2"/>
              <a:buChar char="Ø"/>
            </a:pPr>
            <a:r>
              <a:rPr lang="en-US" sz="2000" dirty="0" smtClean="0"/>
              <a:t>Print name and title of first aider</a:t>
            </a:r>
            <a:endParaRPr lang="en-US" sz="2000" dirty="0"/>
          </a:p>
          <a:p>
            <a:endParaRPr lang="en-US"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TotalTime>
  <Words>658</Words>
  <Application>Microsoft Office PowerPoint</Application>
  <PresentationFormat>On-screen Show (4:3)</PresentationFormat>
  <Paragraphs>62</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Legal Aspects of Providing First Aid</vt:lpstr>
      <vt:lpstr>Duty of care</vt:lpstr>
      <vt:lpstr>Obligation contd…</vt:lpstr>
      <vt:lpstr>Negligence </vt:lpstr>
      <vt:lpstr>Negligence contd…</vt:lpstr>
      <vt:lpstr>Consent</vt:lpstr>
      <vt:lpstr>Recording</vt:lpstr>
      <vt:lpstr>Recording  contd..</vt:lpstr>
    </vt:vector>
  </TitlesOfParts>
  <Company>Deftones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Aspects of Providing First Aid</dc:title>
  <dc:creator>user</dc:creator>
  <cp:lastModifiedBy>user</cp:lastModifiedBy>
  <cp:revision>3</cp:revision>
  <dcterms:created xsi:type="dcterms:W3CDTF">2017-08-02T07:57:33Z</dcterms:created>
  <dcterms:modified xsi:type="dcterms:W3CDTF">2017-08-02T08:22:52Z</dcterms:modified>
</cp:coreProperties>
</file>