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78" r:id="rId4"/>
    <p:sldId id="280" r:id="rId5"/>
    <p:sldId id="279" r:id="rId6"/>
    <p:sldId id="256" r:id="rId7"/>
    <p:sldId id="257" r:id="rId8"/>
    <p:sldId id="258" r:id="rId9"/>
    <p:sldId id="287" r:id="rId10"/>
    <p:sldId id="288" r:id="rId11"/>
    <p:sldId id="289" r:id="rId12"/>
    <p:sldId id="259" r:id="rId13"/>
    <p:sldId id="260" r:id="rId14"/>
    <p:sldId id="290" r:id="rId15"/>
    <p:sldId id="261" r:id="rId16"/>
    <p:sldId id="262" r:id="rId17"/>
    <p:sldId id="263" r:id="rId18"/>
    <p:sldId id="264" r:id="rId19"/>
    <p:sldId id="265" r:id="rId20"/>
    <p:sldId id="266" r:id="rId21"/>
    <p:sldId id="281" r:id="rId22"/>
    <p:sldId id="282" r:id="rId23"/>
    <p:sldId id="283" r:id="rId24"/>
    <p:sldId id="284" r:id="rId25"/>
    <p:sldId id="285" r:id="rId26"/>
    <p:sldId id="286" r:id="rId27"/>
    <p:sldId id="267" r:id="rId28"/>
    <p:sldId id="268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274" r:id="rId41"/>
    <p:sldId id="275" r:id="rId42"/>
    <p:sldId id="270" r:id="rId43"/>
    <p:sldId id="271" r:id="rId44"/>
    <p:sldId id="272" r:id="rId45"/>
    <p:sldId id="273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624" autoAdjust="0"/>
  </p:normalViewPr>
  <p:slideViewPr>
    <p:cSldViewPr>
      <p:cViewPr>
        <p:scale>
          <a:sx n="50" d="100"/>
          <a:sy n="50" d="100"/>
        </p:scale>
        <p:origin x="-1860" y="-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FAD23-E77F-4AA2-BC9D-129917A5EE02}" type="datetimeFigureOut">
              <a:rPr lang="en-US" smtClean="0"/>
              <a:pPr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A3779-A9EF-405C-BCB4-A666924764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Basics of First Aid and BLS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77000" cy="2514600"/>
          </a:xfrm>
        </p:spPr>
        <p:txBody>
          <a:bodyPr/>
          <a:lstStyle/>
          <a:p>
            <a:pPr algn="r"/>
            <a:r>
              <a:rPr lang="en-US" dirty="0" smtClean="0"/>
              <a:t>Prepared by</a:t>
            </a:r>
          </a:p>
          <a:p>
            <a:pPr algn="r"/>
            <a:r>
              <a:rPr lang="en-US" dirty="0" smtClean="0"/>
              <a:t> Dr. </a:t>
            </a:r>
            <a:r>
              <a:rPr lang="en-US" dirty="0" err="1" smtClean="0"/>
              <a:t>Sandip</a:t>
            </a:r>
            <a:r>
              <a:rPr lang="en-US" dirty="0" smtClean="0"/>
              <a:t> </a:t>
            </a:r>
            <a:r>
              <a:rPr lang="en-US" dirty="0" err="1" smtClean="0"/>
              <a:t>Ojha</a:t>
            </a:r>
            <a:r>
              <a:rPr lang="en-US" dirty="0" smtClean="0"/>
              <a:t>( IOM)</a:t>
            </a:r>
          </a:p>
          <a:p>
            <a:pPr algn="r"/>
            <a:r>
              <a:rPr lang="en-US" dirty="0" err="1" smtClean="0"/>
              <a:t>Sisuwa</a:t>
            </a:r>
            <a:r>
              <a:rPr lang="en-US" dirty="0" smtClean="0"/>
              <a:t> Hospital</a:t>
            </a:r>
          </a:p>
          <a:p>
            <a:pPr algn="r"/>
            <a:r>
              <a:rPr lang="en-US" dirty="0" smtClean="0"/>
              <a:t> </a:t>
            </a:r>
          </a:p>
          <a:p>
            <a:pPr algn="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Moderate burns</a:t>
            </a:r>
          </a:p>
          <a:p>
            <a:pPr>
              <a:buNone/>
            </a:pPr>
            <a:r>
              <a:rPr lang="en-US" dirty="0" smtClean="0"/>
              <a:t>	second degree of 15 to 25% burns(10 to 20% in </a:t>
            </a:r>
            <a:r>
              <a:rPr lang="en-US" dirty="0" err="1" smtClean="0"/>
              <a:t>childrens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	Third degree between 2% to 10%</a:t>
            </a:r>
          </a:p>
          <a:p>
            <a:pPr>
              <a:buNone/>
            </a:pPr>
            <a:r>
              <a:rPr lang="en-US" dirty="0" smtClean="0"/>
              <a:t>	burns not involving eyes , ears , face , hand , feet perineum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Major Burns (severe)</a:t>
            </a:r>
          </a:p>
          <a:p>
            <a:pPr>
              <a:buNone/>
            </a:pPr>
            <a:r>
              <a:rPr lang="en-US" dirty="0" smtClean="0"/>
              <a:t>	second degree burns more than 25% in adults and 20%  in </a:t>
            </a:r>
            <a:r>
              <a:rPr lang="en-US" dirty="0" err="1" smtClean="0"/>
              <a:t>childrens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Third degree burns 10% or more</a:t>
            </a:r>
          </a:p>
          <a:p>
            <a:pPr>
              <a:buNone/>
            </a:pPr>
            <a:r>
              <a:rPr lang="en-US" dirty="0" smtClean="0"/>
              <a:t>	 burns  involving eyes , ears , face , hand , feet perineum</a:t>
            </a:r>
          </a:p>
          <a:p>
            <a:pPr>
              <a:buNone/>
            </a:pPr>
            <a:r>
              <a:rPr lang="en-US" dirty="0" smtClean="0"/>
              <a:t>	All inhalational and electric burns</a:t>
            </a:r>
          </a:p>
          <a:p>
            <a:pPr>
              <a:buNone/>
            </a:pPr>
            <a:r>
              <a:rPr lang="en-US" dirty="0" smtClean="0"/>
              <a:t>	Burns with fractures and major trauma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Burns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dirty="0" smtClean="0"/>
              <a:t>Minor Burn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Cool the burn to help soothe the pain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Remove rings or other tight items from the burned area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Don’t break small blisters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Apply moisturizer or aloe </a:t>
            </a:r>
            <a:r>
              <a:rPr lang="en-US" dirty="0" err="1" smtClean="0"/>
              <a:t>vera</a:t>
            </a:r>
            <a:r>
              <a:rPr lang="en-US" dirty="0" smtClean="0"/>
              <a:t> lotion or gel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needed , take and over the counter pain </a:t>
            </a:r>
            <a:r>
              <a:rPr lang="en-US" dirty="0" err="1" smtClean="0"/>
              <a:t>releiver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Consider a tetanus shot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First aid For Burns contd..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dirty="0" smtClean="0"/>
              <a:t>Major Burns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Protect the burned person from further harm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Check for signs of circulation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Remove jewelry, belts and other restrictive items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Don’t immerse large severe burns in cold water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Elevate the burned area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Cover the area of burn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Burns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These are always major burns</a:t>
            </a:r>
          </a:p>
          <a:p>
            <a:r>
              <a:rPr lang="en-US" dirty="0" smtClean="0"/>
              <a:t>Initial treatment is dilute with water </a:t>
            </a:r>
          </a:p>
          <a:p>
            <a:r>
              <a:rPr lang="en-US" dirty="0" smtClean="0"/>
              <a:t>Never try to neutralize the burn</a:t>
            </a:r>
          </a:p>
          <a:p>
            <a:r>
              <a:rPr lang="en-US" dirty="0" smtClean="0"/>
              <a:t>Refer to hospital as soon as </a:t>
            </a:r>
            <a:r>
              <a:rPr lang="en-US" dirty="0" err="1" smtClean="0"/>
              <a:t>possibe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fractures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Don’t move the person except if it is really necessary</a:t>
            </a:r>
          </a:p>
          <a:p>
            <a:pPr>
              <a:buFont typeface="Wingdings" pitchFamily="2" charset="2"/>
              <a:buChar char="Ø"/>
            </a:pPr>
            <a:r>
              <a:rPr lang="en-US" smtClean="0"/>
              <a:t>Stop any </a:t>
            </a:r>
            <a:r>
              <a:rPr lang="en-US" dirty="0" smtClean="0"/>
              <a:t>bleeding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Immobilize the injured area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Apply ice packs to limit swelling and help relieve pain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Treat for shock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fractures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dirty="0" smtClean="0"/>
              <a:t>Call for </a:t>
            </a:r>
            <a:r>
              <a:rPr lang="en-US" dirty="0" err="1" smtClean="0"/>
              <a:t>emergnecy</a:t>
            </a:r>
            <a:r>
              <a:rPr lang="en-US" dirty="0" smtClean="0"/>
              <a:t> if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person is unresponsive, if so CPR may be needed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There is heavy bleeding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Even gentle pressure of movement causes pain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limb or joint is deformed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Bone has pierced the skin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the extremity is numb or bluish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You suspect a bone is broken in the neck , head or back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Poisoning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Swallowed poison-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Remove anything remaining in the person mouth.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container present follow instruction for accidental poisoning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Preserve the container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Poisoning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Poison on the skin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Remove any contaminated clothing using gloves 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Rinse the skin for 15 to 20 minutes in a shower or with a hose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Poison in the eye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Gently flush the eye with cool or lukewarm water for 20 minutes or until help arrives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Poisoning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Inhaled Poison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Get the person in fresh air as soon as possible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the person vomits turn to lateral position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Begin CPR if no sign of life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Call for help urgently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Is a level of Oxygen delivery which fails to meet the metabolic requirement of the tissue or </a:t>
            </a:r>
          </a:p>
          <a:p>
            <a:r>
              <a:rPr lang="en-US" dirty="0" smtClean="0"/>
              <a:t>It is a state of systemic </a:t>
            </a:r>
            <a:r>
              <a:rPr lang="en-US" dirty="0" err="1" smtClean="0"/>
              <a:t>hypoperfusion</a:t>
            </a:r>
            <a:r>
              <a:rPr lang="en-US" dirty="0" smtClean="0"/>
              <a:t> so that the oxygen demands of the tissue are not met.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Poisoning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When to call for help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Drowsy or unconscious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Difficulty in breathing or gasping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Uncontrollably restless or agitated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Having seizures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en-US" dirty="0" smtClean="0"/>
              <a:t>First aid for foreign body in ear , nose , eyes , and throat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FB in Eyes</a:t>
            </a:r>
          </a:p>
          <a:p>
            <a:pPr>
              <a:buNone/>
            </a:pPr>
            <a:r>
              <a:rPr lang="en-US" dirty="0" smtClean="0"/>
              <a:t>	Irrigate with clean water .</a:t>
            </a:r>
          </a:p>
          <a:p>
            <a:pPr>
              <a:buNone/>
            </a:pPr>
            <a:r>
              <a:rPr lang="en-US" dirty="0" smtClean="0"/>
              <a:t>	Avoid rubbing with hands </a:t>
            </a:r>
          </a:p>
          <a:p>
            <a:pPr>
              <a:buNone/>
            </a:pPr>
            <a:r>
              <a:rPr lang="en-US" dirty="0" smtClean="0"/>
              <a:t>	In worse case refer to eye hospital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Foreign body in ear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	Do not try to remove the FB by yourself</a:t>
            </a:r>
          </a:p>
          <a:p>
            <a:pPr>
              <a:buNone/>
            </a:pPr>
            <a:r>
              <a:rPr lang="en-US" dirty="0" smtClean="0"/>
              <a:t>	If it is an insect flood the ear with oil ( baby oil) to float it out</a:t>
            </a:r>
          </a:p>
          <a:p>
            <a:pPr>
              <a:buNone/>
            </a:pPr>
            <a:r>
              <a:rPr lang="en-US" dirty="0" smtClean="0"/>
              <a:t>	Send to hospital immediately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Foreign body in nose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Do not attempt to remove it out</a:t>
            </a:r>
          </a:p>
          <a:p>
            <a:pPr>
              <a:buNone/>
            </a:pPr>
            <a:r>
              <a:rPr lang="en-US" dirty="0" smtClean="0"/>
              <a:t>	Advise the person to breathe from the mouth and note if there is any difficulty in breathing</a:t>
            </a:r>
          </a:p>
          <a:p>
            <a:pPr>
              <a:buNone/>
            </a:pPr>
            <a:r>
              <a:rPr lang="en-US" dirty="0" smtClean="0"/>
              <a:t>	Send the person to hospital immediately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Foreign body in the throat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undigested or sharp objects in the food like bones .</a:t>
            </a:r>
          </a:p>
          <a:p>
            <a:pPr>
              <a:buNone/>
            </a:pPr>
            <a:r>
              <a:rPr lang="en-US" dirty="0" smtClean="0"/>
              <a:t> Can cause swelling or airway obstruction </a:t>
            </a:r>
          </a:p>
          <a:p>
            <a:pPr>
              <a:buNone/>
            </a:pPr>
            <a:r>
              <a:rPr lang="en-US" dirty="0" smtClean="0"/>
              <a:t> Do not give the person to drink or eat </a:t>
            </a:r>
          </a:p>
          <a:p>
            <a:pPr>
              <a:buNone/>
            </a:pPr>
            <a:r>
              <a:rPr lang="en-US" dirty="0" smtClean="0"/>
              <a:t> Reassure the person and send to hospital </a:t>
            </a:r>
          </a:p>
          <a:p>
            <a:pPr>
              <a:buNone/>
            </a:pPr>
            <a:r>
              <a:rPr lang="en-US" dirty="0" smtClean="0"/>
              <a:t>(Sometimes can do Heimlich </a:t>
            </a:r>
            <a:r>
              <a:rPr lang="en-US" dirty="0" err="1" smtClean="0"/>
              <a:t>manouvre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Injury and first Aid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3820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Injury is damage inflicted to body . It might be cause by accidents , falls , hits , weapons and other causes </a:t>
            </a:r>
          </a:p>
          <a:p>
            <a:r>
              <a:rPr lang="en-US" dirty="0" smtClean="0"/>
              <a:t>Classification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By cause </a:t>
            </a:r>
          </a:p>
          <a:p>
            <a:pPr>
              <a:buNone/>
            </a:pPr>
            <a:r>
              <a:rPr lang="en-US" dirty="0" smtClean="0"/>
              <a:t>	Intentional injury or Accidents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By modality</a:t>
            </a:r>
          </a:p>
          <a:p>
            <a:pPr>
              <a:buNone/>
            </a:pPr>
            <a:r>
              <a:rPr lang="en-US" dirty="0" smtClean="0"/>
              <a:t>	Traumatic injury , Repetitive strain injury, Injury from </a:t>
            </a:r>
            <a:r>
              <a:rPr lang="en-US" dirty="0" err="1" smtClean="0"/>
              <a:t>exernal</a:t>
            </a:r>
            <a:r>
              <a:rPr lang="en-US" dirty="0" smtClean="0"/>
              <a:t> physical causes , injury from toxin or injury from internal causes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By location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By activity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By the harm done as contusion , laceration or avulsion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in case of injury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Depends upon what type of injury and to what extent</a:t>
            </a:r>
          </a:p>
          <a:p>
            <a:r>
              <a:rPr lang="en-US" dirty="0" smtClean="0"/>
              <a:t>Make the patient calm</a:t>
            </a:r>
          </a:p>
          <a:p>
            <a:r>
              <a:rPr lang="en-US" dirty="0" smtClean="0"/>
              <a:t>Do not move the person unnecessarily</a:t>
            </a:r>
          </a:p>
          <a:p>
            <a:r>
              <a:rPr lang="en-US" dirty="0" smtClean="0"/>
              <a:t>Check for airway, breathing and Circulation</a:t>
            </a:r>
          </a:p>
          <a:p>
            <a:r>
              <a:rPr lang="en-US" dirty="0" smtClean="0"/>
              <a:t>Take care of cervical spine , </a:t>
            </a:r>
            <a:r>
              <a:rPr lang="en-US" dirty="0" err="1" smtClean="0"/>
              <a:t>stabilise</a:t>
            </a:r>
            <a:r>
              <a:rPr lang="en-US" dirty="0" smtClean="0"/>
              <a:t> it.</a:t>
            </a:r>
          </a:p>
          <a:p>
            <a:r>
              <a:rPr lang="en-US" dirty="0" smtClean="0"/>
              <a:t>Check  for any deformity</a:t>
            </a:r>
          </a:p>
          <a:p>
            <a:r>
              <a:rPr lang="en-US" dirty="0" smtClean="0"/>
              <a:t>Expose the body properly</a:t>
            </a:r>
          </a:p>
          <a:p>
            <a:r>
              <a:rPr lang="en-US" dirty="0" smtClean="0"/>
              <a:t> Refer to hospital for further management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seizure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Carefully roll the person onto one side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Place something soft under his or her head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Loosen tight </a:t>
            </a:r>
            <a:r>
              <a:rPr lang="en-US" dirty="0" err="1" smtClean="0"/>
              <a:t>neckware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Don’t try to put your finger or anything else in the mouth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Don’t restrain someone having seizure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the person is moving , clear away dangerous objects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Stay with the person until medical help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Observe closely so that you can correctly tell to the medical  person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Time the seizure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Be calm during the episode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for Drowning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Call for emergency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Take the person out of water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Check for breathing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not breathing , check pulse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no pulse , start CPR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Frostbite and its first aid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  freezing of body tissue and its effects.</a:t>
            </a:r>
          </a:p>
          <a:p>
            <a:r>
              <a:rPr lang="en-US" dirty="0" smtClean="0"/>
              <a:t>Usually affects extremities like foot , hands ,toes , ears and face.</a:t>
            </a:r>
          </a:p>
          <a:p>
            <a:r>
              <a:rPr lang="en-US" dirty="0" smtClean="0"/>
              <a:t>Risk factors include smoking , dehydration , peripheral vascular disease and alcohol.</a:t>
            </a:r>
          </a:p>
          <a:p>
            <a:r>
              <a:rPr lang="en-US" dirty="0" smtClean="0"/>
              <a:t>Initially the tissue is </a:t>
            </a:r>
            <a:r>
              <a:rPr lang="en-US" dirty="0" err="1" smtClean="0"/>
              <a:t>anaesthetic</a:t>
            </a:r>
            <a:r>
              <a:rPr lang="en-US" dirty="0" smtClean="0"/>
              <a:t>  , becomes pale  and insensitive to pain .</a:t>
            </a:r>
          </a:p>
          <a:p>
            <a:r>
              <a:rPr lang="en-US" dirty="0" smtClean="0"/>
              <a:t>Once frozen tissue becomes hard.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Low stroke volume shock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err="1" smtClean="0"/>
              <a:t>Hypovolaemic</a:t>
            </a:r>
            <a:r>
              <a:rPr lang="en-US" dirty="0" smtClean="0"/>
              <a:t> shock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err="1" smtClean="0"/>
              <a:t>Cardiogenic</a:t>
            </a:r>
            <a:r>
              <a:rPr lang="en-US" dirty="0" smtClean="0"/>
              <a:t> Shock</a:t>
            </a:r>
          </a:p>
          <a:p>
            <a:pPr lvl="1">
              <a:buFont typeface="Wingdings" pitchFamily="2" charset="2"/>
              <a:buChar char="v"/>
            </a:pPr>
            <a:r>
              <a:rPr lang="en-US" dirty="0" smtClean="0"/>
              <a:t>Obstructive Shock</a:t>
            </a:r>
          </a:p>
          <a:p>
            <a:pPr marL="0" lvl="1" indent="457200">
              <a:buFont typeface="Wingdings" pitchFamily="2" charset="2"/>
              <a:buChar char="Ø"/>
            </a:pPr>
            <a:r>
              <a:rPr lang="en-US" dirty="0" err="1" smtClean="0"/>
              <a:t>Vasodilation</a:t>
            </a:r>
            <a:r>
              <a:rPr lang="en-US" dirty="0" smtClean="0"/>
              <a:t> </a:t>
            </a:r>
          </a:p>
          <a:p>
            <a:pPr marL="457200" lvl="1" indent="571500">
              <a:buFont typeface="Wingdings" pitchFamily="2" charset="2"/>
              <a:buChar char="v"/>
            </a:pPr>
            <a:r>
              <a:rPr lang="en-US" dirty="0" smtClean="0"/>
              <a:t>Septic Shock / SIRS</a:t>
            </a:r>
          </a:p>
          <a:p>
            <a:pPr marL="457200" lvl="1" indent="571500">
              <a:buFont typeface="Wingdings" pitchFamily="2" charset="2"/>
              <a:buChar char="v"/>
            </a:pPr>
            <a:r>
              <a:rPr lang="en-US" dirty="0" smtClean="0"/>
              <a:t>Anaphylactic Shock</a:t>
            </a:r>
          </a:p>
          <a:p>
            <a:pPr marL="457200" lvl="1" indent="571500">
              <a:buFont typeface="Wingdings" pitchFamily="2" charset="2"/>
              <a:buChar char="v"/>
            </a:pPr>
            <a:r>
              <a:rPr lang="en-US" dirty="0" err="1" smtClean="0"/>
              <a:t>Neurogenic</a:t>
            </a:r>
            <a:r>
              <a:rPr lang="en-US" dirty="0" smtClean="0"/>
              <a:t> Shock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90600"/>
          </a:xfrm>
        </p:spPr>
        <p:txBody>
          <a:bodyPr/>
          <a:lstStyle/>
          <a:p>
            <a:r>
              <a:rPr lang="en-US" dirty="0" smtClean="0"/>
              <a:t>Frostbite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Check for hypothermia</a:t>
            </a:r>
          </a:p>
          <a:p>
            <a:r>
              <a:rPr lang="en-US" dirty="0" smtClean="0"/>
              <a:t>Protect your skin for further exposure</a:t>
            </a:r>
          </a:p>
          <a:p>
            <a:r>
              <a:rPr lang="en-US" dirty="0" smtClean="0"/>
              <a:t>Get out of cold</a:t>
            </a:r>
          </a:p>
          <a:p>
            <a:r>
              <a:rPr lang="en-US" dirty="0" smtClean="0"/>
              <a:t>Gently </a:t>
            </a:r>
            <a:r>
              <a:rPr lang="en-US" dirty="0" err="1" smtClean="0"/>
              <a:t>rewarm</a:t>
            </a:r>
            <a:r>
              <a:rPr lang="en-US" dirty="0" smtClean="0"/>
              <a:t> frostbitten areas</a:t>
            </a:r>
          </a:p>
          <a:p>
            <a:r>
              <a:rPr lang="en-US" dirty="0" smtClean="0"/>
              <a:t>If there is any chance  the frostbitten areas will freeze again , don’t  thaw them </a:t>
            </a:r>
          </a:p>
          <a:p>
            <a:r>
              <a:rPr lang="en-US" dirty="0" smtClean="0"/>
              <a:t>Take pain medication </a:t>
            </a:r>
          </a:p>
          <a:p>
            <a:r>
              <a:rPr lang="en-US" dirty="0" smtClean="0"/>
              <a:t>Don’t walk on frostbitten feet or toes if possible </a:t>
            </a:r>
          </a:p>
          <a:p>
            <a:r>
              <a:rPr lang="en-US" dirty="0" smtClean="0"/>
              <a:t>Know what to expect as skin thaws</a:t>
            </a:r>
          </a:p>
          <a:p>
            <a:r>
              <a:rPr lang="en-US" dirty="0" smtClean="0"/>
              <a:t>Seek medical attention if numbness remains during warming or if blisters appear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 stroke and its first aid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Heat stroke occurs when the core body temperature rises above 40 degree </a:t>
            </a:r>
            <a:r>
              <a:rPr lang="en-US" dirty="0" err="1" smtClean="0"/>
              <a:t>celcius</a:t>
            </a:r>
            <a:endParaRPr lang="en-US" dirty="0" smtClean="0"/>
          </a:p>
          <a:p>
            <a:r>
              <a:rPr lang="en-US" dirty="0" smtClean="0"/>
              <a:t>Is a life threatening condition </a:t>
            </a:r>
          </a:p>
          <a:p>
            <a:r>
              <a:rPr lang="en-US" dirty="0" smtClean="0"/>
              <a:t>Symptoms include headache , nausea , vomiting, muscle tremor and confusion, aggression or loss consciousness.</a:t>
            </a:r>
          </a:p>
          <a:p>
            <a:r>
              <a:rPr lang="en-US" dirty="0" smtClean="0"/>
              <a:t>Skin feels hot and there is failure of thermoregulatory mechanism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90600"/>
          </a:xfrm>
        </p:spPr>
        <p:txBody>
          <a:bodyPr/>
          <a:lstStyle/>
          <a:p>
            <a:r>
              <a:rPr lang="en-US" dirty="0" smtClean="0"/>
              <a:t>Heat stroke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4582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If you suspect heat stroke call 911 or emergency number</a:t>
            </a:r>
          </a:p>
          <a:p>
            <a:r>
              <a:rPr lang="en-US" dirty="0" smtClean="0"/>
              <a:t>Move the person out of heat and cool by whatever means you find instantly</a:t>
            </a:r>
          </a:p>
          <a:p>
            <a:r>
              <a:rPr lang="en-US" dirty="0" smtClean="0"/>
              <a:t>Put the person in cool tub of water or cool shower</a:t>
            </a:r>
          </a:p>
          <a:p>
            <a:r>
              <a:rPr lang="en-US" dirty="0" smtClean="0"/>
              <a:t>Spray with a garden hose</a:t>
            </a:r>
          </a:p>
          <a:p>
            <a:r>
              <a:rPr lang="en-US" dirty="0" smtClean="0"/>
              <a:t>Sponge with cold water</a:t>
            </a:r>
          </a:p>
          <a:p>
            <a:r>
              <a:rPr lang="en-US" dirty="0" smtClean="0"/>
              <a:t>Fan while misting with cool water</a:t>
            </a:r>
          </a:p>
          <a:p>
            <a:r>
              <a:rPr lang="en-US" dirty="0" smtClean="0"/>
              <a:t>Place ice packs or cool wet towel in neck ,arm pits and groin</a:t>
            </a:r>
          </a:p>
          <a:p>
            <a:r>
              <a:rPr lang="en-US" dirty="0" smtClean="0"/>
              <a:t>Cover with cold damp sheets</a:t>
            </a:r>
          </a:p>
          <a:p>
            <a:r>
              <a:rPr lang="en-US" dirty="0" smtClean="0"/>
              <a:t>Let person drink cool water</a:t>
            </a:r>
          </a:p>
          <a:p>
            <a:r>
              <a:rPr lang="en-US" dirty="0" smtClean="0"/>
              <a:t>Begin CPR if not responsive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Rabies and first Aid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Caused by a </a:t>
            </a:r>
            <a:r>
              <a:rPr lang="en-US" dirty="0" err="1" smtClean="0"/>
              <a:t>rhabdovirus</a:t>
            </a:r>
            <a:r>
              <a:rPr lang="en-US" dirty="0" smtClean="0"/>
              <a:t> ,infects the CNS and salivary glands of a wide range of mammals</a:t>
            </a:r>
          </a:p>
          <a:p>
            <a:r>
              <a:rPr lang="en-US" dirty="0" smtClean="0"/>
              <a:t>Humans most frequently infected by bite of rabid dogs .</a:t>
            </a:r>
          </a:p>
          <a:p>
            <a:r>
              <a:rPr lang="en-US" dirty="0" smtClean="0"/>
              <a:t>IP = 9 days to many months</a:t>
            </a:r>
          </a:p>
          <a:p>
            <a:r>
              <a:rPr lang="en-US" dirty="0" smtClean="0"/>
              <a:t>Is rare but is fatal so more emphasis is given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Rabies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4582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If bitten by rabid animals then</a:t>
            </a:r>
          </a:p>
          <a:p>
            <a:r>
              <a:rPr lang="en-US" dirty="0" smtClean="0"/>
              <a:t>Wash the wound thoroughly with soap and water for at least 15 minutes</a:t>
            </a:r>
          </a:p>
          <a:p>
            <a:r>
              <a:rPr lang="en-US" dirty="0" smtClean="0"/>
              <a:t>Apply ethanol or a similar antiseptic to prevent secondary infection </a:t>
            </a:r>
          </a:p>
          <a:p>
            <a:r>
              <a:rPr lang="en-US" dirty="0" smtClean="0"/>
              <a:t>Seek urgent medical attention to start post exposure prophylaxis</a:t>
            </a:r>
          </a:p>
          <a:p>
            <a:r>
              <a:rPr lang="en-US" dirty="0" smtClean="0"/>
              <a:t>If you had pre exposure prophylaxis ,still you need further treatment</a:t>
            </a:r>
          </a:p>
          <a:p>
            <a:r>
              <a:rPr lang="en-US" dirty="0" smtClean="0"/>
              <a:t>Modern vaccines are the only way to prevent the onset of rabies after exposure .</a:t>
            </a:r>
          </a:p>
          <a:p>
            <a:r>
              <a:rPr lang="en-US" dirty="0" smtClean="0"/>
              <a:t>Once clinical symptoms appear, death is almost inevitable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Mountain Sickness and first Aid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Usually occurs if one goes above 25oo Meters.</a:t>
            </a:r>
          </a:p>
          <a:p>
            <a:r>
              <a:rPr lang="en-US" dirty="0" smtClean="0"/>
              <a:t>Mountain sickness is a syndrome composed of </a:t>
            </a:r>
            <a:r>
              <a:rPr lang="en-US" dirty="0" err="1" smtClean="0"/>
              <a:t>headace</a:t>
            </a:r>
            <a:r>
              <a:rPr lang="en-US" dirty="0" smtClean="0"/>
              <a:t> , fatigue ,anorexia , nausea , vomiting , difficulty sleeping  or dizziness.</a:t>
            </a:r>
          </a:p>
          <a:p>
            <a:r>
              <a:rPr lang="en-US" dirty="0" err="1" smtClean="0"/>
              <a:t>Aetiology</a:t>
            </a:r>
            <a:r>
              <a:rPr lang="en-US" dirty="0" smtClean="0"/>
              <a:t> is increase in cerebral blood flow owing  to hypoxemia   and then increase in </a:t>
            </a:r>
            <a:r>
              <a:rPr lang="en-US" dirty="0" err="1" smtClean="0"/>
              <a:t>intranial</a:t>
            </a:r>
            <a:r>
              <a:rPr lang="en-US" dirty="0" smtClean="0"/>
              <a:t> cranial pressure.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aid of Acute mountain sickness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First and foremost  descend to lower altitude</a:t>
            </a:r>
          </a:p>
          <a:p>
            <a:pPr>
              <a:buNone/>
            </a:pPr>
            <a:r>
              <a:rPr lang="en-US" dirty="0" smtClean="0"/>
              <a:t>	if symptoms don’t get better in 24 to 48 hours  seek medical help and go down immediately</a:t>
            </a:r>
          </a:p>
          <a:p>
            <a:pPr>
              <a:buNone/>
            </a:pPr>
            <a:r>
              <a:rPr lang="en-US" dirty="0" smtClean="0"/>
              <a:t>	keep going down until symptoms go away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Give oxygen if available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Keep the person warm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Give plenty of liquid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Give </a:t>
            </a:r>
            <a:r>
              <a:rPr lang="en-US" dirty="0" err="1" smtClean="0"/>
              <a:t>acetazolamide</a:t>
            </a:r>
            <a:r>
              <a:rPr lang="en-US" dirty="0" smtClean="0"/>
              <a:t> if available</a:t>
            </a: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If symptoms persists seek help of a health care provider ASAP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aid in pregnancy , delivery and new born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First remember pregnancy/child birth is a natural process and you are there to assist only</a:t>
            </a:r>
          </a:p>
          <a:p>
            <a:r>
              <a:rPr lang="en-US" dirty="0" smtClean="0"/>
              <a:t>Give the women encouragement for regular health check up , nutritious food and rest in pregnancy</a:t>
            </a:r>
          </a:p>
          <a:p>
            <a:r>
              <a:rPr lang="en-US" dirty="0" smtClean="0"/>
              <a:t>Give iron and folic acid to the women</a:t>
            </a:r>
          </a:p>
          <a:p>
            <a:r>
              <a:rPr lang="en-US" dirty="0" smtClean="0"/>
              <a:t>Ask the family member for arranging provisions for delivery beforehand </a:t>
            </a:r>
          </a:p>
          <a:p>
            <a:r>
              <a:rPr lang="en-US" dirty="0" smtClean="0"/>
              <a:t>The family members especially the husband should be with her during delivery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aid for pregnancy, delivery , newborn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 emotional support the </a:t>
            </a:r>
            <a:r>
              <a:rPr lang="en-US" dirty="0" err="1" smtClean="0"/>
              <a:t>the</a:t>
            </a:r>
            <a:r>
              <a:rPr lang="en-US" dirty="0" smtClean="0"/>
              <a:t> lady while delivery</a:t>
            </a:r>
          </a:p>
          <a:p>
            <a:r>
              <a:rPr lang="en-US" dirty="0" smtClean="0"/>
              <a:t>If the Expected date of delivery has arrived take to nearby hospital</a:t>
            </a:r>
          </a:p>
          <a:p>
            <a:r>
              <a:rPr lang="en-US" dirty="0" smtClean="0"/>
              <a:t>If the </a:t>
            </a:r>
            <a:r>
              <a:rPr lang="en-US" dirty="0" err="1" smtClean="0"/>
              <a:t>waterbag</a:t>
            </a:r>
            <a:r>
              <a:rPr lang="en-US" dirty="0" smtClean="0"/>
              <a:t> has burst ,immediately take to hospital or nearby health facility</a:t>
            </a:r>
          </a:p>
          <a:p>
            <a:r>
              <a:rPr lang="en-US" dirty="0" smtClean="0"/>
              <a:t>Do not try to hurry by pulling the </a:t>
            </a:r>
            <a:r>
              <a:rPr lang="en-US" dirty="0" err="1" smtClean="0"/>
              <a:t>babys</a:t>
            </a:r>
            <a:r>
              <a:rPr lang="en-US" dirty="0" smtClean="0"/>
              <a:t> head  instead let the women push herself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aid for pregnancy, delivery , newborn </a:t>
            </a:r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After delivery , hold the baby carefully as the baby will be very slippery</a:t>
            </a:r>
          </a:p>
          <a:p>
            <a:r>
              <a:rPr lang="en-US" dirty="0" smtClean="0"/>
              <a:t>Just wipe the baby with clean cloth ,do not give the baby a bathing.</a:t>
            </a:r>
          </a:p>
          <a:p>
            <a:r>
              <a:rPr lang="en-US" dirty="0" smtClean="0"/>
              <a:t>Check for the </a:t>
            </a:r>
            <a:r>
              <a:rPr lang="en-US" dirty="0" err="1" smtClean="0"/>
              <a:t>colour</a:t>
            </a:r>
            <a:r>
              <a:rPr lang="en-US" dirty="0" smtClean="0"/>
              <a:t> of the baby , tone of the baby, crying , and pulse.</a:t>
            </a:r>
          </a:p>
          <a:p>
            <a:r>
              <a:rPr lang="en-US" dirty="0" smtClean="0"/>
              <a:t>Cut the cord with sterile blade not with the normal blade found in your home</a:t>
            </a:r>
          </a:p>
          <a:p>
            <a:r>
              <a:rPr lang="en-US" dirty="0" smtClean="0"/>
              <a:t>Give the baby to the mother and start breast feeding immediately</a:t>
            </a:r>
          </a:p>
          <a:p>
            <a:r>
              <a:rPr lang="en-US" dirty="0" smtClean="0"/>
              <a:t>Keep the baby and mother warm </a:t>
            </a:r>
          </a:p>
          <a:p>
            <a:r>
              <a:rPr lang="en-US" dirty="0" smtClean="0"/>
              <a:t>Advice for nutritious food to the mother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Features of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Cold , clammy skin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Pale skin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Rapid pulse , breathing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Nausea or vomiting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Enlarged pupils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Weakness or fatigue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Dizziness or fatigue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Changes in mental status, agitation ,anxiousness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Emergency management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Triage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Primary Survey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A- Airway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B- Breathing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C- Circulation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D- Disability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E- Exposure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Secondary Survey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Life Support (BLS)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57600" y="29718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343400" y="4267200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-838200" y="0"/>
            <a:ext cx="9982200" cy="6477000"/>
            <a:chOff x="-914400" y="304800"/>
            <a:chExt cx="9982200" cy="6477000"/>
          </a:xfrm>
        </p:grpSpPr>
        <p:sp>
          <p:nvSpPr>
            <p:cNvPr id="8" name="Rectangle 7"/>
            <p:cNvSpPr/>
            <p:nvPr/>
          </p:nvSpPr>
          <p:spPr>
            <a:xfrm>
              <a:off x="762000" y="304800"/>
              <a:ext cx="4953000" cy="12192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Unresponsive</a:t>
              </a:r>
            </a:p>
            <a:p>
              <a:pPr algn="ctr"/>
              <a:r>
                <a:rPr lang="en-US" sz="2400" dirty="0" smtClean="0"/>
                <a:t>No Breathing or normal breathing</a:t>
              </a:r>
            </a:p>
            <a:p>
              <a:pPr algn="ctr"/>
              <a:r>
                <a:rPr lang="en-US" sz="2400" dirty="0" smtClean="0"/>
                <a:t>(i.e. only gasping)</a:t>
              </a:r>
              <a:endParaRPr lang="en-US" sz="2400" dirty="0"/>
            </a:p>
          </p:txBody>
        </p:sp>
        <p:cxnSp>
          <p:nvCxnSpPr>
            <p:cNvPr id="9" name="Straight Arrow Connector 8"/>
            <p:cNvCxnSpPr/>
            <p:nvPr/>
          </p:nvCxnSpPr>
          <p:spPr>
            <a:xfrm rot="5400000">
              <a:off x="2743994" y="1751806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228600" y="1981200"/>
              <a:ext cx="5943600" cy="1371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Activate Emergency Response team</a:t>
              </a:r>
            </a:p>
            <a:p>
              <a:pPr algn="ctr"/>
              <a:r>
                <a:rPr lang="en-US" sz="2400" dirty="0" smtClean="0"/>
                <a:t>Get AED/Defibrillator</a:t>
              </a:r>
            </a:p>
            <a:p>
              <a:pPr algn="ctr"/>
              <a:r>
                <a:rPr lang="en-US" sz="2400" dirty="0" smtClean="0"/>
                <a:t>Or send second rescuer (if available) to do this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143000" y="3810000"/>
              <a:ext cx="3200400" cy="990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Check  Pulse :</a:t>
              </a:r>
            </a:p>
            <a:p>
              <a:pPr algn="ctr"/>
              <a:r>
                <a:rPr lang="en-US" sz="2400" dirty="0" smtClean="0"/>
                <a:t>DEFINITE pulse </a:t>
              </a:r>
            </a:p>
            <a:p>
              <a:pPr algn="ctr"/>
              <a:r>
                <a:rPr lang="en-US" sz="2400" dirty="0" smtClean="0"/>
                <a:t>Within 10 sec?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rot="5400000">
              <a:off x="2743994" y="3580606"/>
              <a:ext cx="4572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4267200" y="3886200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Definite pulse </a:t>
              </a:r>
              <a:endParaRPr lang="en-US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rot="5400000">
              <a:off x="2782094" y="4990306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-304800" y="392668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-304800" y="1676400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-914400" y="3886200"/>
              <a:ext cx="2514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715000" y="3429000"/>
              <a:ext cx="3352800" cy="1752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 smtClean="0"/>
            </a:p>
            <a:p>
              <a:pPr algn="ctr"/>
              <a:r>
                <a:rPr lang="en-US" sz="2400" dirty="0" smtClean="0"/>
                <a:t>Give 1 breath every 5 – 6 sec</a:t>
              </a:r>
            </a:p>
            <a:p>
              <a:pPr algn="ctr"/>
              <a:r>
                <a:rPr lang="en-US" sz="2400" dirty="0" smtClean="0"/>
                <a:t>Recheck Pulse every 2 min</a:t>
              </a:r>
            </a:p>
            <a:p>
              <a:pPr algn="ctr"/>
              <a:endParaRPr lang="en-US" sz="2400" dirty="0" smtClean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248400" y="3124200"/>
              <a:ext cx="457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3A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48000" y="4800600"/>
              <a:ext cx="2209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NO Pulse</a:t>
              </a:r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81000" y="5257800"/>
              <a:ext cx="5943600" cy="609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Begin cycles of 30 compression and 2 breath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57200" y="4953000"/>
              <a:ext cx="457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4</a:t>
              </a:r>
              <a:endParaRPr lang="en-US" dirty="0"/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rot="5400000">
              <a:off x="2743994" y="6019006"/>
              <a:ext cx="3048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533400" y="6172200"/>
              <a:ext cx="5943600" cy="6096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 smtClean="0"/>
                <a:t>AED / Defibrillator arrives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533400" y="61722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cxnSp>
        <p:nvCxnSpPr>
          <p:cNvPr id="39" name="Straight Arrow Connector 38"/>
          <p:cNvCxnSpPr/>
          <p:nvPr/>
        </p:nvCxnSpPr>
        <p:spPr>
          <a:xfrm rot="5400000">
            <a:off x="2628900" y="66675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/>
          <p:cNvCxnSpPr>
            <a:stCxn id="7" idx="1"/>
          </p:cNvCxnSpPr>
          <p:nvPr/>
        </p:nvCxnSpPr>
        <p:spPr>
          <a:xfrm rot="10800000">
            <a:off x="229394" y="3808412"/>
            <a:ext cx="457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228600" y="0"/>
            <a:ext cx="8458994" cy="5865812"/>
            <a:chOff x="304800" y="794"/>
            <a:chExt cx="8458994" cy="5865812"/>
          </a:xfrm>
        </p:grpSpPr>
        <p:cxnSp>
          <p:nvCxnSpPr>
            <p:cNvPr id="6" name="Straight Arrow Connector 5"/>
            <p:cNvCxnSpPr>
              <a:endCxn id="7" idx="0"/>
            </p:cNvCxnSpPr>
            <p:nvPr/>
          </p:nvCxnSpPr>
          <p:spPr>
            <a:xfrm rot="5400000">
              <a:off x="2096294" y="2095500"/>
              <a:ext cx="1447006" cy="60880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/>
            <p:cNvGrpSpPr/>
            <p:nvPr/>
          </p:nvGrpSpPr>
          <p:grpSpPr>
            <a:xfrm>
              <a:off x="304800" y="794"/>
              <a:ext cx="8458994" cy="5865812"/>
              <a:chOff x="227806" y="-531812"/>
              <a:chExt cx="8458994" cy="5865812"/>
            </a:xfrm>
          </p:grpSpPr>
          <p:cxnSp>
            <p:nvCxnSpPr>
              <p:cNvPr id="3" name="Straight Arrow Connector 2"/>
              <p:cNvCxnSpPr/>
              <p:nvPr/>
            </p:nvCxnSpPr>
            <p:spPr>
              <a:xfrm rot="5400000">
                <a:off x="3542506" y="-113506"/>
                <a:ext cx="8382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" name="Rectangle 3"/>
              <p:cNvSpPr/>
              <p:nvPr/>
            </p:nvSpPr>
            <p:spPr>
              <a:xfrm>
                <a:off x="1905000" y="304800"/>
                <a:ext cx="3810000" cy="13716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Check Rhythm</a:t>
                </a:r>
              </a:p>
              <a:p>
                <a:pPr algn="ctr"/>
                <a:r>
                  <a:rPr lang="en-US" sz="2400" dirty="0" err="1" smtClean="0"/>
                  <a:t>Shockable</a:t>
                </a:r>
                <a:r>
                  <a:rPr lang="en-US" sz="2400" dirty="0" smtClean="0"/>
                  <a:t> Rhythm?</a:t>
                </a:r>
                <a:endParaRPr lang="en-US" sz="2400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85800" y="2590800"/>
                <a:ext cx="3505200" cy="13716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Give 1 shock </a:t>
                </a:r>
              </a:p>
              <a:p>
                <a:pPr algn="ctr"/>
                <a:r>
                  <a:rPr lang="en-US" sz="2400" dirty="0" smtClean="0"/>
                  <a:t>Resume CPR immediately for 2 minutes</a:t>
                </a:r>
                <a:endParaRPr lang="en-US" sz="24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4876800" y="2667000"/>
                <a:ext cx="3505200" cy="2667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 smtClean="0"/>
                  <a:t>Resume CPR immediately for 2 minutes </a:t>
                </a:r>
              </a:p>
              <a:p>
                <a:pPr algn="ctr"/>
                <a:r>
                  <a:rPr lang="en-US" sz="2400" dirty="0" smtClean="0"/>
                  <a:t>Check rhythm every 2 min; continue until </a:t>
                </a:r>
                <a:r>
                  <a:rPr lang="en-US" sz="2400" dirty="0" err="1" smtClean="0"/>
                  <a:t>AlS</a:t>
                </a:r>
                <a:r>
                  <a:rPr lang="en-US" sz="2400" dirty="0" smtClean="0"/>
                  <a:t> providers take over or victim starts to move</a:t>
                </a:r>
                <a:endParaRPr lang="en-US" sz="2400" dirty="0"/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 rot="16200000" flipH="1">
                <a:off x="5257800" y="1752600"/>
                <a:ext cx="990600" cy="8382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12"/>
              <p:cNvSpPr txBox="1"/>
              <p:nvPr/>
            </p:nvSpPr>
            <p:spPr>
              <a:xfrm>
                <a:off x="1066006" y="2058194"/>
                <a:ext cx="1524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/>
                  <a:t>shockable</a:t>
                </a:r>
                <a:endParaRPr lang="en-US" sz="24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943600" y="1600200"/>
                <a:ext cx="152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Non-</a:t>
                </a:r>
                <a:r>
                  <a:rPr lang="en-US" sz="2400" dirty="0" err="1" smtClean="0"/>
                  <a:t>shockable</a:t>
                </a:r>
                <a:endParaRPr lang="en-US" sz="24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981200" y="381000"/>
                <a:ext cx="685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6</a:t>
                </a:r>
                <a:endParaRPr lang="en-US" sz="2400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09600" y="2133600"/>
                <a:ext cx="8382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7</a:t>
                </a:r>
                <a:endParaRPr lang="en-US" sz="2400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4572000" y="22098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/>
                  <a:t>8</a:t>
                </a:r>
                <a:endParaRPr lang="en-US" sz="2400" dirty="0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8382000" y="3581400"/>
                <a:ext cx="304800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rot="5400000" flipH="1" flipV="1">
                <a:off x="7390606" y="2286000"/>
                <a:ext cx="2591594" cy="7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Arrow Connector 41"/>
              <p:cNvCxnSpPr>
                <a:endCxn id="4" idx="3"/>
              </p:cNvCxnSpPr>
              <p:nvPr/>
            </p:nvCxnSpPr>
            <p:spPr>
              <a:xfrm rot="10800000">
                <a:off x="5715000" y="990600"/>
                <a:ext cx="2971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 rot="5400000" flipH="1" flipV="1">
                <a:off x="-953294" y="2095500"/>
                <a:ext cx="2362994" cy="79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/>
              <p:nvPr/>
            </p:nvCxnSpPr>
            <p:spPr>
              <a:xfrm>
                <a:off x="228600" y="914400"/>
                <a:ext cx="16764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 Quality CPR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Rate at least 100/min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Compression depth at least 2 inches (5 cm)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Allow complete chest recoil after each compression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Minimize interruption in chest compression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Avoid excessive ventilation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20178167">
            <a:off x="2220811" y="2967335"/>
            <a:ext cx="527490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Thank you</a:t>
            </a:r>
            <a:endParaRPr lang="en-US" sz="88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smtClean="0"/>
              <a:t>First Aid For Shock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If you suspect shock then first call 911 or emergency number</a:t>
            </a:r>
          </a:p>
          <a:p>
            <a:r>
              <a:rPr lang="en-US" dirty="0" smtClean="0"/>
              <a:t>Lay the person down and elevate the legs and feel slightly ,unless you think this may cause pain or further injury</a:t>
            </a:r>
          </a:p>
          <a:p>
            <a:r>
              <a:rPr lang="en-US" dirty="0" smtClean="0"/>
              <a:t>Keep the person still and move only if necessary</a:t>
            </a:r>
          </a:p>
          <a:p>
            <a:r>
              <a:rPr lang="en-US" dirty="0" smtClean="0"/>
              <a:t>Begin CPR if the person shows no signs of life</a:t>
            </a:r>
          </a:p>
          <a:p>
            <a:r>
              <a:rPr lang="en-US" dirty="0" smtClean="0"/>
              <a:t>Loosen tight </a:t>
            </a:r>
            <a:r>
              <a:rPr lang="en-US" dirty="0" err="1" smtClean="0"/>
              <a:t>clothings</a:t>
            </a:r>
            <a:r>
              <a:rPr lang="en-US" dirty="0" smtClean="0"/>
              <a:t> and if needed cover the person with a blanket to  prevent chilling</a:t>
            </a:r>
          </a:p>
          <a:p>
            <a:r>
              <a:rPr lang="en-US" dirty="0" smtClean="0"/>
              <a:t>Don’t let the person eat or drink anything </a:t>
            </a:r>
          </a:p>
          <a:p>
            <a:r>
              <a:rPr lang="en-US" dirty="0" smtClean="0"/>
              <a:t>If the person vomits or bleeds from mouth keep the person in recovery position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533400"/>
            <a:ext cx="7772400" cy="1470025"/>
          </a:xfrm>
        </p:spPr>
        <p:txBody>
          <a:bodyPr/>
          <a:lstStyle/>
          <a:p>
            <a:r>
              <a:rPr lang="en-US" dirty="0" smtClean="0"/>
              <a:t>First Aid For </a:t>
            </a:r>
            <a:r>
              <a:rPr lang="en-US" dirty="0" err="1" smtClean="0"/>
              <a:t>Epistaxis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05000"/>
            <a:ext cx="6400800" cy="29718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Sit Upright and Lean Forward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/>
              <a:t>Pinch Your Nose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/>
              <a:t>Prevent Re-bleed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/>
              <a:t>Take to hospital as soon as possible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First Aid For Snake Bite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Remain  calm and move beyond the snake striking distance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Remove jewelry and tight clothing before it start to swell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Postion</a:t>
            </a:r>
            <a:r>
              <a:rPr lang="en-US" dirty="0" smtClean="0"/>
              <a:t> yourself, if possible , so that the bite is at or below the level of your heart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Clean the wound , but don’t flush it with water. Cover it with a clean dry dressing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aid snake bite contd..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dirty="0" smtClean="0"/>
              <a:t>CAUTION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Don’t use a </a:t>
            </a:r>
            <a:r>
              <a:rPr lang="en-US" dirty="0" err="1" smtClean="0"/>
              <a:t>torniquet</a:t>
            </a:r>
            <a:r>
              <a:rPr lang="en-US" dirty="0" smtClean="0"/>
              <a:t> or use ice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Don’t cut the wound or attempt to remove the venom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Don’t drink caffeine or alcohol , which could speed the rate at which your body absorbs venom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Don’t try to capture the snake. But try to remember its </a:t>
            </a:r>
            <a:r>
              <a:rPr lang="en-US" dirty="0" err="1" smtClean="0"/>
              <a:t>colour</a:t>
            </a:r>
            <a:r>
              <a:rPr lang="en-US" dirty="0" smtClean="0"/>
              <a:t> , shape ,so that you can describe later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Classification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Depending on Percentage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Minor:</a:t>
            </a:r>
          </a:p>
          <a:p>
            <a:pPr>
              <a:buNone/>
            </a:pPr>
            <a:r>
              <a:rPr lang="en-US" dirty="0" smtClean="0"/>
              <a:t>	Partial thickness burns less than 15 % in adults and less than 10 % in </a:t>
            </a:r>
            <a:r>
              <a:rPr lang="en-US" dirty="0" err="1" smtClean="0"/>
              <a:t>childrens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Full thickness burns less than 2 %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1842</Words>
  <Application>Microsoft Office PowerPoint</Application>
  <PresentationFormat>On-screen Show (4:3)</PresentationFormat>
  <Paragraphs>321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Basics of First Aid and BLS</vt:lpstr>
      <vt:lpstr>SHOCK</vt:lpstr>
      <vt:lpstr>Types of Shock</vt:lpstr>
      <vt:lpstr>Clinical Features of shock</vt:lpstr>
      <vt:lpstr>First Aid For Shock</vt:lpstr>
      <vt:lpstr>First Aid For Epistaxis</vt:lpstr>
      <vt:lpstr>First Aid For Snake Bite</vt:lpstr>
      <vt:lpstr>First aid snake bite contd..</vt:lpstr>
      <vt:lpstr>Burns</vt:lpstr>
      <vt:lpstr>Classification contd…</vt:lpstr>
      <vt:lpstr>Classification contd…</vt:lpstr>
      <vt:lpstr>First aid For Burns</vt:lpstr>
      <vt:lpstr>First aid For Burns contd..</vt:lpstr>
      <vt:lpstr>Chemical Burns</vt:lpstr>
      <vt:lpstr>First aid for fractures</vt:lpstr>
      <vt:lpstr>First aid for fractures contd…</vt:lpstr>
      <vt:lpstr>First aid for Poisoning</vt:lpstr>
      <vt:lpstr>First aid for Poisoning contd…</vt:lpstr>
      <vt:lpstr>First aid for Poisoning contd…</vt:lpstr>
      <vt:lpstr>First aid for Poisoning contd…</vt:lpstr>
      <vt:lpstr>First aid for foreign body in ear , nose , eyes , and throat</vt:lpstr>
      <vt:lpstr>Slide 22</vt:lpstr>
      <vt:lpstr>Slide 23</vt:lpstr>
      <vt:lpstr>Foreign body in the throat </vt:lpstr>
      <vt:lpstr>Injury and first Aid</vt:lpstr>
      <vt:lpstr>First aid in case of injury</vt:lpstr>
      <vt:lpstr>First aid for seizure</vt:lpstr>
      <vt:lpstr>First aid for Drowning</vt:lpstr>
      <vt:lpstr>Frostbite and its first aid</vt:lpstr>
      <vt:lpstr>Frostbite Contd…</vt:lpstr>
      <vt:lpstr>Heat stroke and its first aid</vt:lpstr>
      <vt:lpstr>Heat stroke contd…</vt:lpstr>
      <vt:lpstr>Rabies and first Aid</vt:lpstr>
      <vt:lpstr>Rabies contd…</vt:lpstr>
      <vt:lpstr>Mountain Sickness and first Aid</vt:lpstr>
      <vt:lpstr>First aid of Acute mountain sickness</vt:lpstr>
      <vt:lpstr>First aid in pregnancy , delivery and new born</vt:lpstr>
      <vt:lpstr>First aid for pregnancy, delivery , newborn contd…</vt:lpstr>
      <vt:lpstr>First aid for pregnancy, delivery , newborn contd…</vt:lpstr>
      <vt:lpstr>Emergency management </vt:lpstr>
      <vt:lpstr>Basic Life Support (BLS)</vt:lpstr>
      <vt:lpstr>Slide 42</vt:lpstr>
      <vt:lpstr>Slide 43</vt:lpstr>
      <vt:lpstr>High Quality CPR</vt:lpstr>
      <vt:lpstr>Slide 45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Aid For Epistaxis</dc:title>
  <dc:creator>user</dc:creator>
  <cp:lastModifiedBy>user</cp:lastModifiedBy>
  <cp:revision>60</cp:revision>
  <dcterms:created xsi:type="dcterms:W3CDTF">2015-11-28T04:20:16Z</dcterms:created>
  <dcterms:modified xsi:type="dcterms:W3CDTF">2016-11-21T16:36:32Z</dcterms:modified>
</cp:coreProperties>
</file>