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67" r:id="rId2"/>
    <p:sldId id="280" r:id="rId3"/>
    <p:sldId id="281" r:id="rId4"/>
    <p:sldId id="282" r:id="rId5"/>
    <p:sldId id="283" r:id="rId6"/>
    <p:sldId id="284" r:id="rId7"/>
    <p:sldId id="285" r:id="rId8"/>
    <p:sldId id="268" r:id="rId9"/>
    <p:sldId id="269" r:id="rId10"/>
    <p:sldId id="270" r:id="rId11"/>
    <p:sldId id="271" r:id="rId12"/>
    <p:sldId id="272" r:id="rId13"/>
    <p:sldId id="273" r:id="rId14"/>
    <p:sldId id="274" r:id="rId15"/>
    <p:sldId id="275" r:id="rId16"/>
    <p:sldId id="276" r:id="rId17"/>
    <p:sldId id="277" r:id="rId18"/>
    <p:sldId id="278" r:id="rId19"/>
    <p:sldId id="286" r:id="rId20"/>
    <p:sldId id="256" r:id="rId21"/>
    <p:sldId id="259" r:id="rId22"/>
    <p:sldId id="260" r:id="rId23"/>
    <p:sldId id="257" r:id="rId24"/>
    <p:sldId id="261" r:id="rId25"/>
    <p:sldId id="262" r:id="rId26"/>
    <p:sldId id="263" r:id="rId27"/>
    <p:sldId id="264" r:id="rId28"/>
    <p:sldId id="265" r:id="rId29"/>
    <p:sldId id="26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279"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81900" autoAdjust="0"/>
  </p:normalViewPr>
  <p:slideViewPr>
    <p:cSldViewPr>
      <p:cViewPr varScale="1">
        <p:scale>
          <a:sx n="59" d="100"/>
          <a:sy n="59" d="100"/>
        </p:scale>
        <p:origin x="-166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41A1E6-1931-4538-B371-BC7B9160FB79}" type="datetimeFigureOut">
              <a:rPr lang="en-US" smtClean="0"/>
              <a:pPr/>
              <a:t>3/15/2018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0A3343-1FCC-4F58-8532-FFA52234B38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r>
              <a:rPr lang="en-US" sz="1200" b="1" i="0" kern="1200" dirty="0" smtClean="0">
                <a:solidFill>
                  <a:schemeClr val="tx1"/>
                </a:solidFill>
                <a:latin typeface="+mn-lt"/>
                <a:ea typeface="+mn-ea"/>
                <a:cs typeface="+mn-cs"/>
              </a:rPr>
              <a:t>Causes</a:t>
            </a:r>
          </a:p>
          <a:p>
            <a:pPr fontAlgn="base"/>
            <a:r>
              <a:rPr lang="en-US" sz="1200" b="1" i="0" kern="1200" dirty="0" smtClean="0">
                <a:solidFill>
                  <a:schemeClr val="tx1"/>
                </a:solidFill>
                <a:latin typeface="+mn-lt"/>
                <a:ea typeface="+mn-ea"/>
                <a:cs typeface="+mn-cs"/>
              </a:rPr>
              <a:t>Infection:</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Diarrhoea</a:t>
            </a:r>
            <a:r>
              <a:rPr lang="en-US" sz="1200" b="0" i="0" kern="1200" dirty="0" smtClean="0">
                <a:solidFill>
                  <a:schemeClr val="tx1"/>
                </a:solidFill>
                <a:latin typeface="+mn-lt"/>
                <a:ea typeface="+mn-ea"/>
                <a:cs typeface="+mn-cs"/>
              </a:rPr>
              <a:t> is a symptom of infections caused by a host of bacterial, viral and parasitic organisms, most of which are spread by </a:t>
            </a:r>
            <a:r>
              <a:rPr lang="en-US" sz="1200" b="0" i="0" kern="1200" dirty="0" err="1" smtClean="0">
                <a:solidFill>
                  <a:schemeClr val="tx1"/>
                </a:solidFill>
                <a:latin typeface="+mn-lt"/>
                <a:ea typeface="+mn-ea"/>
                <a:cs typeface="+mn-cs"/>
              </a:rPr>
              <a:t>faeces</a:t>
            </a:r>
            <a:r>
              <a:rPr lang="en-US" sz="1200" b="0" i="0" kern="1200" dirty="0" smtClean="0">
                <a:solidFill>
                  <a:schemeClr val="tx1"/>
                </a:solidFill>
                <a:latin typeface="+mn-lt"/>
                <a:ea typeface="+mn-ea"/>
                <a:cs typeface="+mn-cs"/>
              </a:rPr>
              <a:t>-contaminated water. Infection is more common when there is a shortage of clean water for drinking, cooking and cleaning. Rotavirus and Escherichia coli are the two most common causes of </a:t>
            </a:r>
            <a:r>
              <a:rPr lang="en-US" sz="1200" b="0" i="0" kern="1200" dirty="0" err="1" smtClean="0">
                <a:solidFill>
                  <a:schemeClr val="tx1"/>
                </a:solidFill>
                <a:latin typeface="+mn-lt"/>
                <a:ea typeface="+mn-ea"/>
                <a:cs typeface="+mn-cs"/>
              </a:rPr>
              <a:t>diarrhoea</a:t>
            </a:r>
            <a:r>
              <a:rPr lang="en-US" sz="1200" b="0" i="0" kern="1200" dirty="0" smtClean="0">
                <a:solidFill>
                  <a:schemeClr val="tx1"/>
                </a:solidFill>
                <a:latin typeface="+mn-lt"/>
                <a:ea typeface="+mn-ea"/>
                <a:cs typeface="+mn-cs"/>
              </a:rPr>
              <a:t> in developing countries.</a:t>
            </a:r>
          </a:p>
          <a:p>
            <a:pPr fontAlgn="base"/>
            <a:r>
              <a:rPr lang="en-US" sz="1200" b="1" i="0" kern="1200" dirty="0" smtClean="0">
                <a:solidFill>
                  <a:schemeClr val="tx1"/>
                </a:solidFill>
                <a:latin typeface="+mn-lt"/>
                <a:ea typeface="+mn-ea"/>
                <a:cs typeface="+mn-cs"/>
              </a:rPr>
              <a:t>Malnutrition:</a:t>
            </a:r>
            <a:r>
              <a:rPr lang="en-US" sz="1200" b="0" i="0" kern="1200" dirty="0" smtClean="0">
                <a:solidFill>
                  <a:schemeClr val="tx1"/>
                </a:solidFill>
                <a:latin typeface="+mn-lt"/>
                <a:ea typeface="+mn-ea"/>
                <a:cs typeface="+mn-cs"/>
              </a:rPr>
              <a:t> Children who die from </a:t>
            </a:r>
            <a:r>
              <a:rPr lang="en-US" sz="1200" b="0" i="0" kern="1200" dirty="0" err="1" smtClean="0">
                <a:solidFill>
                  <a:schemeClr val="tx1"/>
                </a:solidFill>
                <a:latin typeface="+mn-lt"/>
                <a:ea typeface="+mn-ea"/>
                <a:cs typeface="+mn-cs"/>
              </a:rPr>
              <a:t>diarrhoea</a:t>
            </a:r>
            <a:r>
              <a:rPr lang="en-US" sz="1200" b="0" i="0" kern="1200" dirty="0" smtClean="0">
                <a:solidFill>
                  <a:schemeClr val="tx1"/>
                </a:solidFill>
                <a:latin typeface="+mn-lt"/>
                <a:ea typeface="+mn-ea"/>
                <a:cs typeface="+mn-cs"/>
              </a:rPr>
              <a:t> often suffer from underlying malnutrition, which makes them more vulnerable to </a:t>
            </a:r>
            <a:r>
              <a:rPr lang="en-US" sz="1200" b="0" i="0" kern="1200" dirty="0" err="1" smtClean="0">
                <a:solidFill>
                  <a:schemeClr val="tx1"/>
                </a:solidFill>
                <a:latin typeface="+mn-lt"/>
                <a:ea typeface="+mn-ea"/>
                <a:cs typeface="+mn-cs"/>
              </a:rPr>
              <a:t>diarrhoea</a:t>
            </a:r>
            <a:r>
              <a:rPr lang="en-US" sz="1200" b="0" i="0" kern="1200" dirty="0" smtClean="0">
                <a:solidFill>
                  <a:schemeClr val="tx1"/>
                </a:solidFill>
                <a:latin typeface="+mn-lt"/>
                <a:ea typeface="+mn-ea"/>
                <a:cs typeface="+mn-cs"/>
              </a:rPr>
              <a:t>. Each </a:t>
            </a:r>
            <a:r>
              <a:rPr lang="en-US" sz="1200" b="0" i="0" kern="1200" dirty="0" err="1" smtClean="0">
                <a:solidFill>
                  <a:schemeClr val="tx1"/>
                </a:solidFill>
                <a:latin typeface="+mn-lt"/>
                <a:ea typeface="+mn-ea"/>
                <a:cs typeface="+mn-cs"/>
              </a:rPr>
              <a:t>diarrhoeal</a:t>
            </a:r>
            <a:r>
              <a:rPr lang="en-US" sz="1200" b="0" i="0" kern="1200" dirty="0" smtClean="0">
                <a:solidFill>
                  <a:schemeClr val="tx1"/>
                </a:solidFill>
                <a:latin typeface="+mn-lt"/>
                <a:ea typeface="+mn-ea"/>
                <a:cs typeface="+mn-cs"/>
              </a:rPr>
              <a:t> episode, in turn, makes their malnutrition even worse. </a:t>
            </a:r>
            <a:r>
              <a:rPr lang="en-US" sz="1200" b="0" i="0" kern="1200" dirty="0" err="1" smtClean="0">
                <a:solidFill>
                  <a:schemeClr val="tx1"/>
                </a:solidFill>
                <a:latin typeface="+mn-lt"/>
                <a:ea typeface="+mn-ea"/>
                <a:cs typeface="+mn-cs"/>
              </a:rPr>
              <a:t>Diarrhoea</a:t>
            </a:r>
            <a:r>
              <a:rPr lang="en-US" sz="1200" b="0" i="0" kern="1200" dirty="0" smtClean="0">
                <a:solidFill>
                  <a:schemeClr val="tx1"/>
                </a:solidFill>
                <a:latin typeface="+mn-lt"/>
                <a:ea typeface="+mn-ea"/>
                <a:cs typeface="+mn-cs"/>
              </a:rPr>
              <a:t> is a leading cause of malnutrition in children under five years old.</a:t>
            </a:r>
          </a:p>
          <a:p>
            <a:pPr fontAlgn="base"/>
            <a:r>
              <a:rPr lang="en-US" sz="1200" b="1" i="0" kern="1200" dirty="0" smtClean="0">
                <a:solidFill>
                  <a:schemeClr val="tx1"/>
                </a:solidFill>
                <a:latin typeface="+mn-lt"/>
                <a:ea typeface="+mn-ea"/>
                <a:cs typeface="+mn-cs"/>
              </a:rPr>
              <a:t>Source:</a:t>
            </a:r>
            <a:r>
              <a:rPr lang="en-US" sz="1200" b="0" i="0" kern="1200" dirty="0" smtClean="0">
                <a:solidFill>
                  <a:schemeClr val="tx1"/>
                </a:solidFill>
                <a:latin typeface="+mn-lt"/>
                <a:ea typeface="+mn-ea"/>
                <a:cs typeface="+mn-cs"/>
              </a:rPr>
              <a:t> Water contaminated with human </a:t>
            </a:r>
            <a:r>
              <a:rPr lang="en-US" sz="1200" b="0" i="0" kern="1200" dirty="0" err="1" smtClean="0">
                <a:solidFill>
                  <a:schemeClr val="tx1"/>
                </a:solidFill>
                <a:latin typeface="+mn-lt"/>
                <a:ea typeface="+mn-ea"/>
                <a:cs typeface="+mn-cs"/>
              </a:rPr>
              <a:t>faeces</a:t>
            </a:r>
            <a:r>
              <a:rPr lang="en-US" sz="1200" b="0" i="0" kern="1200" dirty="0" smtClean="0">
                <a:solidFill>
                  <a:schemeClr val="tx1"/>
                </a:solidFill>
                <a:latin typeface="+mn-lt"/>
                <a:ea typeface="+mn-ea"/>
                <a:cs typeface="+mn-cs"/>
              </a:rPr>
              <a:t>, for example, from sewage, septic tanks and latrines, is of particular concern. Animal </a:t>
            </a:r>
            <a:r>
              <a:rPr lang="en-US" sz="1200" b="0" i="0" kern="1200" dirty="0" err="1" smtClean="0">
                <a:solidFill>
                  <a:schemeClr val="tx1"/>
                </a:solidFill>
                <a:latin typeface="+mn-lt"/>
                <a:ea typeface="+mn-ea"/>
                <a:cs typeface="+mn-cs"/>
              </a:rPr>
              <a:t>faeces</a:t>
            </a:r>
            <a:r>
              <a:rPr lang="en-US" sz="1200" b="0" i="0" kern="1200" dirty="0" smtClean="0">
                <a:solidFill>
                  <a:schemeClr val="tx1"/>
                </a:solidFill>
                <a:latin typeface="+mn-lt"/>
                <a:ea typeface="+mn-ea"/>
                <a:cs typeface="+mn-cs"/>
              </a:rPr>
              <a:t> also contain microorganisms that can cause </a:t>
            </a:r>
            <a:r>
              <a:rPr lang="en-US" sz="1200" b="0" i="0" kern="1200" dirty="0" err="1" smtClean="0">
                <a:solidFill>
                  <a:schemeClr val="tx1"/>
                </a:solidFill>
                <a:latin typeface="+mn-lt"/>
                <a:ea typeface="+mn-ea"/>
                <a:cs typeface="+mn-cs"/>
              </a:rPr>
              <a:t>diarrhoea</a:t>
            </a:r>
            <a:r>
              <a:rPr lang="en-US" sz="1200" b="0" i="0" kern="1200" dirty="0" smtClean="0">
                <a:solidFill>
                  <a:schemeClr val="tx1"/>
                </a:solidFill>
                <a:latin typeface="+mn-lt"/>
                <a:ea typeface="+mn-ea"/>
                <a:cs typeface="+mn-cs"/>
              </a:rPr>
              <a:t>.</a:t>
            </a:r>
          </a:p>
          <a:p>
            <a:pPr fontAlgn="base"/>
            <a:r>
              <a:rPr lang="en-US" sz="1200" b="1" i="0" kern="1200" dirty="0" smtClean="0">
                <a:solidFill>
                  <a:schemeClr val="tx1"/>
                </a:solidFill>
                <a:latin typeface="+mn-lt"/>
                <a:ea typeface="+mn-ea"/>
                <a:cs typeface="+mn-cs"/>
              </a:rPr>
              <a:t>Other causes:</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Diarrhoeal</a:t>
            </a:r>
            <a:r>
              <a:rPr lang="en-US" sz="1200" b="0" i="0" kern="1200" dirty="0" smtClean="0">
                <a:solidFill>
                  <a:schemeClr val="tx1"/>
                </a:solidFill>
                <a:latin typeface="+mn-lt"/>
                <a:ea typeface="+mn-ea"/>
                <a:cs typeface="+mn-cs"/>
              </a:rPr>
              <a:t> disease can also spread from person-to-person, aggravated by poor personal hygiene. Food is another major cause of </a:t>
            </a:r>
            <a:r>
              <a:rPr lang="en-US" sz="1200" b="0" i="0" kern="1200" dirty="0" err="1" smtClean="0">
                <a:solidFill>
                  <a:schemeClr val="tx1"/>
                </a:solidFill>
                <a:latin typeface="+mn-lt"/>
                <a:ea typeface="+mn-ea"/>
                <a:cs typeface="+mn-cs"/>
              </a:rPr>
              <a:t>diarrhoea</a:t>
            </a:r>
            <a:r>
              <a:rPr lang="en-US" sz="1200" b="0" i="0" kern="1200" dirty="0" smtClean="0">
                <a:solidFill>
                  <a:schemeClr val="tx1"/>
                </a:solidFill>
                <a:latin typeface="+mn-lt"/>
                <a:ea typeface="+mn-ea"/>
                <a:cs typeface="+mn-cs"/>
              </a:rPr>
              <a:t> when it is prepared or stored in unhygienic conditions. Water can contaminate food during irrigation. Fish and seafood from polluted water may also contribute to the disease.</a:t>
            </a:r>
          </a:p>
          <a:p>
            <a:endParaRPr lang="en-US" dirty="0"/>
          </a:p>
        </p:txBody>
      </p:sp>
      <p:sp>
        <p:nvSpPr>
          <p:cNvPr id="4" name="Slide Number Placeholder 3"/>
          <p:cNvSpPr>
            <a:spLocks noGrp="1"/>
          </p:cNvSpPr>
          <p:nvPr>
            <p:ph type="sldNum" sz="quarter" idx="10"/>
          </p:nvPr>
        </p:nvSpPr>
        <p:spPr/>
        <p:txBody>
          <a:bodyPr/>
          <a:lstStyle/>
          <a:p>
            <a:fld id="{4E0A3343-1FCC-4F58-8532-FFA52234B38F}" type="slidenum">
              <a:rPr lang="en-US" smtClean="0"/>
              <a:pPr/>
              <a:t>26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58876880-3BBA-4F33-A445-3C5EBCEFBC94}" type="datetime1">
              <a:rPr lang="en-US" smtClean="0"/>
              <a:pPr/>
              <a:t>3/15/2018</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771F8037-B0B1-450F-B6AF-9CAC63DBAF79}"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825B29E-8508-4CD0-8888-1FF855FF6817}" type="datetime1">
              <a:rPr lang="en-US" smtClean="0"/>
              <a:pPr/>
              <a:t>3/15/2018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71F8037-B0B1-450F-B6AF-9CAC63DBAF7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6E41673-5CB8-4B8D-A9AB-798084914811}" type="datetime1">
              <a:rPr lang="en-US" smtClean="0"/>
              <a:pPr/>
              <a:t>3/15/2018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71F8037-B0B1-450F-B6AF-9CAC63DBAF7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DDA1B52-1CEC-44F2-8A54-1506A195DA05}" type="datetime1">
              <a:rPr lang="en-US" smtClean="0"/>
              <a:pPr/>
              <a:t>3/15/2018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71F8037-B0B1-450F-B6AF-9CAC63DBAF7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36F2818-F303-49DF-97D2-12B913B64B8C}" type="datetime1">
              <a:rPr lang="en-US" smtClean="0"/>
              <a:pPr/>
              <a:t>3/15/2018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71F8037-B0B1-450F-B6AF-9CAC63DBAF79}"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1E3CA8E-6D78-4C4C-A612-D796649BBC7D}" type="datetime1">
              <a:rPr lang="en-US" smtClean="0"/>
              <a:pPr/>
              <a:t>3/15/2018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71F8037-B0B1-450F-B6AF-9CAC63DBAF7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4C52D91-8645-416A-B135-06D4A46391A6}" type="datetime1">
              <a:rPr lang="en-US" smtClean="0"/>
              <a:pPr/>
              <a:t>3/15/2018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771F8037-B0B1-450F-B6AF-9CAC63DBAF7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E17D12BA-69A5-4AC4-8839-1E51292BC2AA}" type="datetime1">
              <a:rPr lang="en-US" smtClean="0"/>
              <a:pPr/>
              <a:t>3/15/2018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771F8037-B0B1-450F-B6AF-9CAC63DBAF7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8BC830A9-24C8-45B5-9C82-6A7075A3F215}" type="datetime1">
              <a:rPr lang="en-US" smtClean="0"/>
              <a:pPr/>
              <a:t>3/15/2018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771F8037-B0B1-450F-B6AF-9CAC63DBAF79}"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94F196F-5889-4227-9FB3-B0486DEFECF1}" type="datetime1">
              <a:rPr lang="en-US" smtClean="0"/>
              <a:pPr/>
              <a:t>3/15/2018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71F8037-B0B1-450F-B6AF-9CAC63DBAF7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C6FF2BF5-1D90-4B71-B894-E57285E55667}" type="datetime1">
              <a:rPr lang="en-US" smtClean="0"/>
              <a:pPr/>
              <a:t>3/15/2018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71F8037-B0B1-450F-B6AF-9CAC63DBAF79}"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9E9228E-01B6-4926-B5A3-54847846961A}" type="datetime1">
              <a:rPr lang="en-US" smtClean="0"/>
              <a:pPr/>
              <a:t>3/15/2018</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71F8037-B0B1-450F-B6AF-9CAC63DBAF79}"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bit.ly/1UKzFPq"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researchgate.net/publication/242296770_Rural_communities'_knowledge_on_water_quality_and_water_borne_disease_the_case_of_Bungamati_Locality_in_Kathmandu_Valley_Nepa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researchgate.net/publication/242296770_Rural_communities'_knowledge_on_water_quality_and_water_borne_disease_the_case_of_Bungamati_Locality_in_Kathmandu_Valley_Nepa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fontScale="90000"/>
          </a:bodyPr>
          <a:lstStyle/>
          <a:p>
            <a:r>
              <a:rPr lang="en-US" dirty="0" smtClean="0"/>
              <a:t>Classification of water borne diseases</a:t>
            </a:r>
            <a:endParaRPr lang="en-US" dirty="0"/>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771F8037-B0B1-450F-B6AF-9CAC63DBAF79}" type="slidenum">
              <a:rPr lang="en-US" smtClean="0"/>
              <a:pPr/>
              <a:t>10</a:t>
            </a:fld>
            <a:endParaRPr lang="en-US"/>
          </a:p>
        </p:txBody>
      </p:sp>
    </p:spTree>
  </p:cSld>
  <p:clrMapOvr>
    <a:masterClrMapping/>
  </p:clrMapOvr>
  <p:transition>
    <p:wheel spokes="3"/>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685800"/>
            <a:ext cx="8229600" cy="990600"/>
          </a:xfrm>
        </p:spPr>
        <p:txBody>
          <a:bodyPr/>
          <a:lstStyle/>
          <a:p>
            <a:pPr eaLnBrk="1" hangingPunct="1"/>
            <a:r>
              <a:rPr lang="en-US" b="1" smtClean="0"/>
              <a:t>Water-borne Diseases</a:t>
            </a:r>
            <a:endParaRPr lang="en-US" smtClean="0"/>
          </a:p>
        </p:txBody>
      </p:sp>
      <p:sp>
        <p:nvSpPr>
          <p:cNvPr id="11267" name="Rectangle 3"/>
          <p:cNvSpPr>
            <a:spLocks noGrp="1" noChangeArrowheads="1"/>
          </p:cNvSpPr>
          <p:nvPr>
            <p:ph type="body" idx="1"/>
          </p:nvPr>
        </p:nvSpPr>
        <p:spPr>
          <a:xfrm>
            <a:off x="0" y="1600200"/>
            <a:ext cx="8686800" cy="4419600"/>
          </a:xfrm>
        </p:spPr>
        <p:txBody>
          <a:bodyPr/>
          <a:lstStyle/>
          <a:p>
            <a:pPr eaLnBrk="1" hangingPunct="1"/>
            <a:r>
              <a:rPr lang="en-US" dirty="0" smtClean="0"/>
              <a:t>Diseases caused by </a:t>
            </a:r>
            <a:r>
              <a:rPr lang="en-US" dirty="0" smtClean="0">
                <a:solidFill>
                  <a:srgbClr val="FF3300"/>
                </a:solidFill>
              </a:rPr>
              <a:t>drinking of water</a:t>
            </a:r>
            <a:r>
              <a:rPr lang="en-US" dirty="0" smtClean="0"/>
              <a:t> contaminated by </a:t>
            </a:r>
            <a:r>
              <a:rPr lang="en-US" dirty="0" smtClean="0">
                <a:solidFill>
                  <a:srgbClr val="FF0000"/>
                </a:solidFill>
              </a:rPr>
              <a:t>human </a:t>
            </a:r>
            <a:r>
              <a:rPr lang="en-US" dirty="0" smtClean="0"/>
              <a:t>or </a:t>
            </a:r>
            <a:r>
              <a:rPr lang="en-US" dirty="0" smtClean="0">
                <a:solidFill>
                  <a:srgbClr val="0000FF"/>
                </a:solidFill>
              </a:rPr>
              <a:t>animal</a:t>
            </a:r>
            <a:r>
              <a:rPr lang="en-US" dirty="0" smtClean="0"/>
              <a:t> </a:t>
            </a:r>
            <a:r>
              <a:rPr lang="en-US" dirty="0" smtClean="0">
                <a:solidFill>
                  <a:srgbClr val="FF3300"/>
                </a:solidFill>
              </a:rPr>
              <a:t>excrement,</a:t>
            </a:r>
            <a:r>
              <a:rPr lang="en-US" dirty="0" smtClean="0"/>
              <a:t> which contain </a:t>
            </a:r>
            <a:r>
              <a:rPr lang="en-US" dirty="0" smtClean="0">
                <a:solidFill>
                  <a:srgbClr val="FF0066"/>
                </a:solidFill>
              </a:rPr>
              <a:t>pathogenic microorganisms.</a:t>
            </a:r>
          </a:p>
          <a:p>
            <a:pPr eaLnBrk="1" hangingPunct="1"/>
            <a:r>
              <a:rPr lang="en-US" dirty="0" smtClean="0"/>
              <a:t>It includes cholera, typhoid, amoebic and bacillary dysentery, polio, viral hepatitis, </a:t>
            </a:r>
            <a:r>
              <a:rPr lang="en-US" dirty="0" err="1" smtClean="0"/>
              <a:t>Leptospirosis</a:t>
            </a:r>
            <a:r>
              <a:rPr lang="en-US" dirty="0" smtClean="0"/>
              <a:t>, worm infestation and other </a:t>
            </a:r>
            <a:r>
              <a:rPr lang="en-US" dirty="0" err="1" smtClean="0"/>
              <a:t>diarrhoeal</a:t>
            </a:r>
            <a:r>
              <a:rPr lang="en-US" dirty="0" smtClean="0"/>
              <a:t> diseases.</a:t>
            </a:r>
          </a:p>
        </p:txBody>
      </p:sp>
      <p:sp>
        <p:nvSpPr>
          <p:cNvPr id="4" name="Slide Number Placeholder 3"/>
          <p:cNvSpPr>
            <a:spLocks noGrp="1"/>
          </p:cNvSpPr>
          <p:nvPr>
            <p:ph type="sldNum" sz="quarter" idx="12"/>
          </p:nvPr>
        </p:nvSpPr>
        <p:spPr/>
        <p:txBody>
          <a:bodyPr/>
          <a:lstStyle/>
          <a:p>
            <a:fld id="{771F8037-B0B1-450F-B6AF-9CAC63DBAF79}" type="slidenum">
              <a:rPr lang="en-US" smtClean="0"/>
              <a:pPr/>
              <a:t>11</a:t>
            </a:fld>
            <a:endParaRPr lang="en-US"/>
          </a:p>
        </p:txBody>
      </p:sp>
    </p:spTree>
  </p:cSld>
  <p:clrMapOvr>
    <a:masterClrMapping/>
  </p:clrMapOvr>
  <p:transition>
    <p:diamon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457200"/>
            <a:ext cx="8229600" cy="914400"/>
          </a:xfrm>
        </p:spPr>
        <p:txBody>
          <a:bodyPr/>
          <a:lstStyle/>
          <a:p>
            <a:pPr eaLnBrk="1" hangingPunct="1"/>
            <a:r>
              <a:rPr lang="en-US" b="1" smtClean="0"/>
              <a:t>Diarrheal Diseases</a:t>
            </a:r>
          </a:p>
        </p:txBody>
      </p:sp>
      <p:sp>
        <p:nvSpPr>
          <p:cNvPr id="12291" name="Rectangle 3"/>
          <p:cNvSpPr>
            <a:spLocks noGrp="1" noChangeArrowheads="1"/>
          </p:cNvSpPr>
          <p:nvPr>
            <p:ph type="body" idx="1"/>
          </p:nvPr>
        </p:nvSpPr>
        <p:spPr>
          <a:xfrm>
            <a:off x="304800" y="1981200"/>
            <a:ext cx="8382000" cy="4343400"/>
          </a:xfrm>
        </p:spPr>
        <p:txBody>
          <a:bodyPr/>
          <a:lstStyle/>
          <a:p>
            <a:pPr eaLnBrk="1" hangingPunct="1"/>
            <a:r>
              <a:rPr lang="en-US" dirty="0" smtClean="0"/>
              <a:t>Shigellosis (Bacterial)</a:t>
            </a:r>
          </a:p>
          <a:p>
            <a:pPr eaLnBrk="1" hangingPunct="1"/>
            <a:r>
              <a:rPr lang="en-US" dirty="0" smtClean="0"/>
              <a:t> Viral Gastroenteritis (Virus)</a:t>
            </a:r>
          </a:p>
          <a:p>
            <a:pPr eaLnBrk="1" hangingPunct="1"/>
            <a:r>
              <a:rPr lang="en-US" dirty="0" err="1" smtClean="0"/>
              <a:t>Giardiasis</a:t>
            </a:r>
            <a:r>
              <a:rPr lang="en-US" dirty="0" smtClean="0"/>
              <a:t> (Protozoan)</a:t>
            </a:r>
          </a:p>
          <a:p>
            <a:pPr eaLnBrk="1" hangingPunct="1"/>
            <a:r>
              <a:rPr lang="en-US" dirty="0" smtClean="0"/>
              <a:t>Worm infestation </a:t>
            </a:r>
          </a:p>
          <a:p>
            <a:pPr eaLnBrk="1" hangingPunct="1"/>
            <a:r>
              <a:rPr lang="en-US" dirty="0" smtClean="0"/>
              <a:t>Cryptosporidiosis (Protozoan)</a:t>
            </a:r>
          </a:p>
          <a:p>
            <a:pPr eaLnBrk="1" hangingPunct="1"/>
            <a:r>
              <a:rPr lang="en-US" dirty="0" err="1" smtClean="0"/>
              <a:t>Campylobacteriosis</a:t>
            </a:r>
            <a:r>
              <a:rPr lang="en-US" dirty="0" smtClean="0"/>
              <a:t> (Bacterial)</a:t>
            </a:r>
          </a:p>
          <a:p>
            <a:pPr eaLnBrk="1" hangingPunct="1"/>
            <a:endParaRPr lang="en-US" dirty="0" smtClean="0"/>
          </a:p>
        </p:txBody>
      </p:sp>
      <p:sp>
        <p:nvSpPr>
          <p:cNvPr id="4" name="Slide Number Placeholder 3"/>
          <p:cNvSpPr>
            <a:spLocks noGrp="1"/>
          </p:cNvSpPr>
          <p:nvPr>
            <p:ph type="sldNum" sz="quarter" idx="12"/>
          </p:nvPr>
        </p:nvSpPr>
        <p:spPr/>
        <p:txBody>
          <a:bodyPr/>
          <a:lstStyle/>
          <a:p>
            <a:fld id="{771F8037-B0B1-450F-B6AF-9CAC63DBAF79}"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457200"/>
            <a:ext cx="8229600" cy="1066800"/>
          </a:xfrm>
        </p:spPr>
        <p:txBody>
          <a:bodyPr>
            <a:normAutofit fontScale="90000"/>
          </a:bodyPr>
          <a:lstStyle/>
          <a:p>
            <a:pPr eaLnBrk="1" hangingPunct="1"/>
            <a:r>
              <a:rPr lang="en-US" sz="4000" smtClean="0"/>
              <a:t>Other effects rather than biological agents</a:t>
            </a:r>
          </a:p>
        </p:txBody>
      </p:sp>
      <p:sp>
        <p:nvSpPr>
          <p:cNvPr id="13315" name="Rectangle 3"/>
          <p:cNvSpPr>
            <a:spLocks noGrp="1" noChangeArrowheads="1"/>
          </p:cNvSpPr>
          <p:nvPr>
            <p:ph type="body" idx="1"/>
          </p:nvPr>
        </p:nvSpPr>
        <p:spPr>
          <a:xfrm>
            <a:off x="228600" y="1676400"/>
            <a:ext cx="8458200" cy="5181600"/>
          </a:xfrm>
        </p:spPr>
        <p:txBody>
          <a:bodyPr/>
          <a:lstStyle/>
          <a:p>
            <a:pPr eaLnBrk="1" hangingPunct="1">
              <a:lnSpc>
                <a:spcPct val="90000"/>
              </a:lnSpc>
            </a:pPr>
            <a:r>
              <a:rPr lang="en-US" smtClean="0"/>
              <a:t>In addition, water-borne diseases can be caused by the </a:t>
            </a:r>
            <a:r>
              <a:rPr lang="en-US" smtClean="0">
                <a:solidFill>
                  <a:srgbClr val="FF0066"/>
                </a:solidFill>
              </a:rPr>
              <a:t>pollution of water</a:t>
            </a:r>
            <a:r>
              <a:rPr lang="en-US" smtClean="0"/>
              <a:t> </a:t>
            </a:r>
            <a:r>
              <a:rPr lang="en-US" smtClean="0">
                <a:solidFill>
                  <a:srgbClr val="0000FF"/>
                </a:solidFill>
              </a:rPr>
              <a:t>with chemicals</a:t>
            </a:r>
            <a:r>
              <a:rPr lang="en-US" smtClean="0"/>
              <a:t> that have an adverse effect on human health. E.g. </a:t>
            </a:r>
          </a:p>
          <a:p>
            <a:pPr eaLnBrk="1" hangingPunct="1">
              <a:lnSpc>
                <a:spcPct val="90000"/>
              </a:lnSpc>
            </a:pPr>
            <a:r>
              <a:rPr lang="en-US" smtClean="0"/>
              <a:t>Arsenic</a:t>
            </a:r>
          </a:p>
          <a:p>
            <a:pPr eaLnBrk="1" hangingPunct="1">
              <a:lnSpc>
                <a:spcPct val="90000"/>
              </a:lnSpc>
            </a:pPr>
            <a:r>
              <a:rPr lang="en-US" smtClean="0"/>
              <a:t> Flouride</a:t>
            </a:r>
          </a:p>
          <a:p>
            <a:pPr eaLnBrk="1" hangingPunct="1">
              <a:lnSpc>
                <a:spcPct val="90000"/>
              </a:lnSpc>
            </a:pPr>
            <a:r>
              <a:rPr lang="en-US" smtClean="0"/>
              <a:t> Nitrates from fertilizers</a:t>
            </a:r>
          </a:p>
          <a:p>
            <a:pPr eaLnBrk="1" hangingPunct="1">
              <a:lnSpc>
                <a:spcPct val="90000"/>
              </a:lnSpc>
            </a:pPr>
            <a:r>
              <a:rPr lang="en-US" smtClean="0"/>
              <a:t> Carcinogenic pesticides (DDT)</a:t>
            </a:r>
          </a:p>
          <a:p>
            <a:pPr eaLnBrk="1" hangingPunct="1">
              <a:lnSpc>
                <a:spcPct val="90000"/>
              </a:lnSpc>
            </a:pPr>
            <a:r>
              <a:rPr lang="en-US" smtClean="0"/>
              <a:t> Lead (from pipes)</a:t>
            </a:r>
          </a:p>
          <a:p>
            <a:pPr eaLnBrk="1" hangingPunct="1">
              <a:lnSpc>
                <a:spcPct val="90000"/>
              </a:lnSpc>
            </a:pPr>
            <a:r>
              <a:rPr lang="en-US" smtClean="0"/>
              <a:t> Heavy Metal.</a:t>
            </a:r>
          </a:p>
        </p:txBody>
      </p:sp>
      <p:sp>
        <p:nvSpPr>
          <p:cNvPr id="4" name="Slide Number Placeholder 3"/>
          <p:cNvSpPr>
            <a:spLocks noGrp="1"/>
          </p:cNvSpPr>
          <p:nvPr>
            <p:ph type="sldNum" sz="quarter" idx="12"/>
          </p:nvPr>
        </p:nvSpPr>
        <p:spPr/>
        <p:txBody>
          <a:bodyPr/>
          <a:lstStyle/>
          <a:p>
            <a:fld id="{771F8037-B0B1-450F-B6AF-9CAC63DBAF79}"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457200"/>
            <a:ext cx="8229600" cy="762000"/>
          </a:xfrm>
        </p:spPr>
        <p:txBody>
          <a:bodyPr/>
          <a:lstStyle/>
          <a:p>
            <a:pPr eaLnBrk="1" hangingPunct="1"/>
            <a:r>
              <a:rPr lang="en-US" b="1" smtClean="0"/>
              <a:t>Water-washed Diseases</a:t>
            </a:r>
          </a:p>
        </p:txBody>
      </p:sp>
      <p:sp>
        <p:nvSpPr>
          <p:cNvPr id="14339" name="Rectangle 3"/>
          <p:cNvSpPr>
            <a:spLocks noGrp="1" noChangeArrowheads="1"/>
          </p:cNvSpPr>
          <p:nvPr>
            <p:ph type="body" idx="1"/>
          </p:nvPr>
        </p:nvSpPr>
        <p:spPr>
          <a:xfrm>
            <a:off x="152400" y="1981200"/>
            <a:ext cx="8686800" cy="3886200"/>
          </a:xfrm>
        </p:spPr>
        <p:txBody>
          <a:bodyPr/>
          <a:lstStyle/>
          <a:p>
            <a:pPr eaLnBrk="1" hangingPunct="1"/>
            <a:r>
              <a:rPr lang="en-US" dirty="0" smtClean="0"/>
              <a:t>Diseases caused by </a:t>
            </a:r>
            <a:r>
              <a:rPr lang="en-US" dirty="0" smtClean="0">
                <a:solidFill>
                  <a:srgbClr val="FF0066"/>
                </a:solidFill>
              </a:rPr>
              <a:t>poor personal hygiene</a:t>
            </a:r>
            <a:r>
              <a:rPr lang="en-US" dirty="0" smtClean="0"/>
              <a:t> and </a:t>
            </a:r>
            <a:r>
              <a:rPr lang="en-US" dirty="0" smtClean="0">
                <a:solidFill>
                  <a:srgbClr val="FF3300"/>
                </a:solidFill>
              </a:rPr>
              <a:t>skin</a:t>
            </a:r>
            <a:r>
              <a:rPr lang="en-US" dirty="0" smtClean="0"/>
              <a:t> and</a:t>
            </a:r>
            <a:r>
              <a:rPr lang="en-US" dirty="0" smtClean="0">
                <a:solidFill>
                  <a:srgbClr val="0000FF"/>
                </a:solidFill>
              </a:rPr>
              <a:t> eye </a:t>
            </a:r>
            <a:r>
              <a:rPr lang="en-US" dirty="0" smtClean="0"/>
              <a:t>contact with </a:t>
            </a:r>
            <a:r>
              <a:rPr lang="en-US" dirty="0" smtClean="0">
                <a:solidFill>
                  <a:srgbClr val="FF3300"/>
                </a:solidFill>
              </a:rPr>
              <a:t>contaminated water.</a:t>
            </a:r>
          </a:p>
          <a:p>
            <a:pPr eaLnBrk="1" hangingPunct="1"/>
            <a:r>
              <a:rPr lang="en-US" dirty="0" smtClean="0"/>
              <a:t>These include scabies, trachoma, typhus, and other flea, lice and tick borne diseases.</a:t>
            </a:r>
          </a:p>
          <a:p>
            <a:pPr eaLnBrk="1" hangingPunct="1"/>
            <a:endParaRPr lang="en-US" dirty="0" smtClean="0"/>
          </a:p>
          <a:p>
            <a:pPr eaLnBrk="1" hangingPunct="1"/>
            <a:endParaRPr lang="en-US" dirty="0" smtClean="0"/>
          </a:p>
        </p:txBody>
      </p:sp>
      <p:sp>
        <p:nvSpPr>
          <p:cNvPr id="4" name="Slide Number Placeholder 3"/>
          <p:cNvSpPr>
            <a:spLocks noGrp="1"/>
          </p:cNvSpPr>
          <p:nvPr>
            <p:ph type="sldNum" sz="quarter" idx="12"/>
          </p:nvPr>
        </p:nvSpPr>
        <p:spPr/>
        <p:txBody>
          <a:bodyPr/>
          <a:lstStyle/>
          <a:p>
            <a:fld id="{771F8037-B0B1-450F-B6AF-9CAC63DBAF79}"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457200"/>
            <a:ext cx="8229600" cy="1066800"/>
          </a:xfrm>
        </p:spPr>
        <p:txBody>
          <a:bodyPr/>
          <a:lstStyle/>
          <a:p>
            <a:pPr eaLnBrk="1" hangingPunct="1"/>
            <a:r>
              <a:rPr lang="en-US" b="1" smtClean="0"/>
              <a:t>Water-based Diseases</a:t>
            </a:r>
          </a:p>
        </p:txBody>
      </p:sp>
      <p:sp>
        <p:nvSpPr>
          <p:cNvPr id="15363" name="Rectangle 3"/>
          <p:cNvSpPr>
            <a:spLocks noGrp="1" noChangeArrowheads="1"/>
          </p:cNvSpPr>
          <p:nvPr>
            <p:ph type="body" idx="1"/>
          </p:nvPr>
        </p:nvSpPr>
        <p:spPr/>
        <p:txBody>
          <a:bodyPr/>
          <a:lstStyle/>
          <a:p>
            <a:pPr eaLnBrk="1" hangingPunct="1"/>
            <a:r>
              <a:rPr lang="en-US" smtClean="0"/>
              <a:t>Diseases caused by parasites found in intermediate (host) organisms living in contaminated water.</a:t>
            </a:r>
          </a:p>
          <a:p>
            <a:pPr eaLnBrk="1" hangingPunct="1"/>
            <a:r>
              <a:rPr lang="en-US" smtClean="0"/>
              <a:t>It includes Schistosomiasis and Dracunculiasis.</a:t>
            </a:r>
          </a:p>
          <a:p>
            <a:pPr eaLnBrk="1" hangingPunct="1"/>
            <a:endParaRPr lang="en-US" smtClean="0"/>
          </a:p>
          <a:p>
            <a:pPr eaLnBrk="1" hangingPunct="1"/>
            <a:endParaRPr lang="en-US" smtClean="0"/>
          </a:p>
        </p:txBody>
      </p:sp>
      <p:sp>
        <p:nvSpPr>
          <p:cNvPr id="4" name="Slide Number Placeholder 3"/>
          <p:cNvSpPr>
            <a:spLocks noGrp="1"/>
          </p:cNvSpPr>
          <p:nvPr>
            <p:ph type="sldNum" sz="quarter" idx="12"/>
          </p:nvPr>
        </p:nvSpPr>
        <p:spPr/>
        <p:txBody>
          <a:bodyPr/>
          <a:lstStyle/>
          <a:p>
            <a:fld id="{771F8037-B0B1-450F-B6AF-9CAC63DBAF79}"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b="1" smtClean="0"/>
              <a:t>Water-related Diseases</a:t>
            </a:r>
          </a:p>
        </p:txBody>
      </p:sp>
      <p:sp>
        <p:nvSpPr>
          <p:cNvPr id="16387" name="Rectangle 3"/>
          <p:cNvSpPr>
            <a:spLocks noGrp="1" noChangeArrowheads="1"/>
          </p:cNvSpPr>
          <p:nvPr>
            <p:ph type="body" idx="1"/>
          </p:nvPr>
        </p:nvSpPr>
        <p:spPr>
          <a:xfrm>
            <a:off x="457200" y="1524000"/>
            <a:ext cx="8229600" cy="5334000"/>
          </a:xfrm>
        </p:spPr>
        <p:txBody>
          <a:bodyPr/>
          <a:lstStyle/>
          <a:p>
            <a:pPr eaLnBrk="1" hangingPunct="1"/>
            <a:r>
              <a:rPr lang="en-US" dirty="0" smtClean="0"/>
              <a:t>Water-related diseases are caused by </a:t>
            </a:r>
            <a:r>
              <a:rPr lang="en-US" dirty="0" smtClean="0">
                <a:solidFill>
                  <a:srgbClr val="990099"/>
                </a:solidFill>
              </a:rPr>
              <a:t>insect vectors</a:t>
            </a:r>
            <a:r>
              <a:rPr lang="en-US" dirty="0" smtClean="0"/>
              <a:t>, especially</a:t>
            </a:r>
            <a:r>
              <a:rPr lang="en-US" dirty="0" smtClean="0">
                <a:solidFill>
                  <a:srgbClr val="FF0000"/>
                </a:solidFill>
              </a:rPr>
              <a:t> mosquitoes</a:t>
            </a:r>
            <a:r>
              <a:rPr lang="en-US" dirty="0" smtClean="0"/>
              <a:t>, that </a:t>
            </a:r>
            <a:r>
              <a:rPr lang="en-US" dirty="0" smtClean="0">
                <a:solidFill>
                  <a:srgbClr val="0000FF"/>
                </a:solidFill>
              </a:rPr>
              <a:t>breed or feed</a:t>
            </a:r>
            <a:r>
              <a:rPr lang="en-US" dirty="0" smtClean="0"/>
              <a:t> </a:t>
            </a:r>
            <a:r>
              <a:rPr lang="en-US" dirty="0" smtClean="0">
                <a:solidFill>
                  <a:srgbClr val="FF3300"/>
                </a:solidFill>
              </a:rPr>
              <a:t>near contaminated water.</a:t>
            </a:r>
          </a:p>
          <a:p>
            <a:pPr eaLnBrk="1" hangingPunct="1"/>
            <a:r>
              <a:rPr lang="en-US" dirty="0" smtClean="0"/>
              <a:t>They </a:t>
            </a:r>
            <a:r>
              <a:rPr lang="en-US" dirty="0" smtClean="0">
                <a:solidFill>
                  <a:srgbClr val="0000FF"/>
                </a:solidFill>
              </a:rPr>
              <a:t>are not typically associated</a:t>
            </a:r>
            <a:r>
              <a:rPr lang="en-US" dirty="0" smtClean="0"/>
              <a:t> with lack of access to </a:t>
            </a:r>
            <a:r>
              <a:rPr lang="en-US" dirty="0" smtClean="0">
                <a:solidFill>
                  <a:srgbClr val="990099"/>
                </a:solidFill>
              </a:rPr>
              <a:t>clean drinking water or sanitation services.</a:t>
            </a:r>
          </a:p>
          <a:p>
            <a:pPr eaLnBrk="1" hangingPunct="1"/>
            <a:r>
              <a:rPr lang="en-US" dirty="0" smtClean="0"/>
              <a:t>It includes dengue, </a:t>
            </a:r>
            <a:r>
              <a:rPr lang="en-US" dirty="0" err="1" smtClean="0"/>
              <a:t>filariasis</a:t>
            </a:r>
            <a:r>
              <a:rPr lang="en-US" dirty="0" smtClean="0"/>
              <a:t>, malaria, encephalitis, </a:t>
            </a:r>
            <a:r>
              <a:rPr lang="en-US" dirty="0" err="1" smtClean="0">
                <a:solidFill>
                  <a:schemeClr val="bg1"/>
                </a:solidFill>
              </a:rPr>
              <a:t>onchocerciasis</a:t>
            </a:r>
            <a:r>
              <a:rPr lang="en-US" dirty="0" smtClean="0">
                <a:solidFill>
                  <a:schemeClr val="bg1"/>
                </a:solidFill>
              </a:rPr>
              <a:t>, </a:t>
            </a:r>
            <a:r>
              <a:rPr lang="en-US" dirty="0" err="1" smtClean="0">
                <a:solidFill>
                  <a:schemeClr val="bg1"/>
                </a:solidFill>
              </a:rPr>
              <a:t>trypanosomiasis</a:t>
            </a:r>
            <a:r>
              <a:rPr lang="en-US" dirty="0" smtClean="0">
                <a:solidFill>
                  <a:schemeClr val="bg1"/>
                </a:solidFill>
              </a:rPr>
              <a:t> </a:t>
            </a:r>
            <a:r>
              <a:rPr lang="en-US" dirty="0" smtClean="0"/>
              <a:t>and yellow fever.</a:t>
            </a:r>
          </a:p>
        </p:txBody>
      </p:sp>
      <p:sp>
        <p:nvSpPr>
          <p:cNvPr id="4" name="Slide Number Placeholder 3"/>
          <p:cNvSpPr>
            <a:spLocks noGrp="1"/>
          </p:cNvSpPr>
          <p:nvPr>
            <p:ph type="sldNum" sz="quarter" idx="12"/>
          </p:nvPr>
        </p:nvSpPr>
        <p:spPr/>
        <p:txBody>
          <a:bodyPr/>
          <a:lstStyle/>
          <a:p>
            <a:fld id="{771F8037-B0B1-450F-B6AF-9CAC63DBAF79}" type="slidenum">
              <a:rPr lang="en-US" smtClean="0"/>
              <a:pPr/>
              <a:t>16</a:t>
            </a:fld>
            <a:endParaRPr lang="en-US"/>
          </a:p>
        </p:txBody>
      </p:sp>
    </p:spTree>
  </p:cSld>
  <p:clrMapOvr>
    <a:masterClrMapping/>
  </p:clrMapOvr>
  <p:transition>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457200"/>
            <a:ext cx="8229600" cy="838200"/>
          </a:xfrm>
        </p:spPr>
        <p:txBody>
          <a:bodyPr/>
          <a:lstStyle/>
          <a:p>
            <a:pPr eaLnBrk="1" hangingPunct="1"/>
            <a:r>
              <a:rPr lang="en-US" b="1" smtClean="0"/>
              <a:t>Other Water-borne problems</a:t>
            </a:r>
          </a:p>
        </p:txBody>
      </p:sp>
      <p:sp>
        <p:nvSpPr>
          <p:cNvPr id="17411" name="Rectangle 3"/>
          <p:cNvSpPr>
            <a:spLocks noGrp="1" noChangeArrowheads="1"/>
          </p:cNvSpPr>
          <p:nvPr>
            <p:ph type="body" idx="1"/>
          </p:nvPr>
        </p:nvSpPr>
        <p:spPr/>
        <p:txBody>
          <a:bodyPr/>
          <a:lstStyle/>
          <a:p>
            <a:pPr eaLnBrk="1" hangingPunct="1"/>
            <a:r>
              <a:rPr lang="en-US" smtClean="0"/>
              <a:t> Bathing.</a:t>
            </a:r>
          </a:p>
          <a:p>
            <a:pPr eaLnBrk="1" hangingPunct="1"/>
            <a:r>
              <a:rPr lang="en-US" smtClean="0"/>
              <a:t> Swimming.</a:t>
            </a:r>
          </a:p>
          <a:p>
            <a:pPr eaLnBrk="1" hangingPunct="1"/>
            <a:r>
              <a:rPr lang="en-US" smtClean="0"/>
              <a:t>Other recreational activities that have water contact.</a:t>
            </a:r>
          </a:p>
          <a:p>
            <a:pPr eaLnBrk="1" hangingPunct="1"/>
            <a:r>
              <a:rPr lang="en-US" smtClean="0"/>
              <a:t>Agriculture.</a:t>
            </a:r>
          </a:p>
          <a:p>
            <a:pPr eaLnBrk="1" hangingPunct="1"/>
            <a:r>
              <a:rPr lang="en-US" smtClean="0"/>
              <a:t> Aquaculture.</a:t>
            </a:r>
          </a:p>
        </p:txBody>
      </p:sp>
      <p:sp>
        <p:nvSpPr>
          <p:cNvPr id="4" name="Slide Number Placeholder 3"/>
          <p:cNvSpPr>
            <a:spLocks noGrp="1"/>
          </p:cNvSpPr>
          <p:nvPr>
            <p:ph type="sldNum" sz="quarter" idx="12"/>
          </p:nvPr>
        </p:nvSpPr>
        <p:spPr/>
        <p:txBody>
          <a:bodyPr/>
          <a:lstStyle/>
          <a:p>
            <a:fld id="{771F8037-B0B1-450F-B6AF-9CAC63DBAF79}" type="slidenum">
              <a:rPr lang="en-US" smtClean="0"/>
              <a:pPr/>
              <a:t>17</a:t>
            </a:fld>
            <a:endParaRPr lang="en-US"/>
          </a:p>
        </p:txBody>
      </p:sp>
    </p:spTree>
  </p:cSld>
  <p:clrMapOvr>
    <a:masterClrMapping/>
  </p:clrMapOvr>
  <p:transition>
    <p:comb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b="1" smtClean="0"/>
              <a:t>Other Consequences</a:t>
            </a:r>
          </a:p>
        </p:txBody>
      </p:sp>
      <p:sp>
        <p:nvSpPr>
          <p:cNvPr id="18435" name="Rectangle 3"/>
          <p:cNvSpPr>
            <a:spLocks noGrp="1" noChangeArrowheads="1"/>
          </p:cNvSpPr>
          <p:nvPr>
            <p:ph type="body" idx="1"/>
          </p:nvPr>
        </p:nvSpPr>
        <p:spPr>
          <a:xfrm>
            <a:off x="304800" y="2133600"/>
            <a:ext cx="8382000" cy="4114800"/>
          </a:xfrm>
        </p:spPr>
        <p:txBody>
          <a:bodyPr/>
          <a:lstStyle/>
          <a:p>
            <a:pPr eaLnBrk="1" hangingPunct="1"/>
            <a:endParaRPr lang="en-US" b="1" smtClean="0"/>
          </a:p>
          <a:p>
            <a:pPr eaLnBrk="1" hangingPunct="1"/>
            <a:r>
              <a:rPr lang="en-US" smtClean="0"/>
              <a:t>Lost work days</a:t>
            </a:r>
          </a:p>
          <a:p>
            <a:pPr eaLnBrk="1" hangingPunct="1"/>
            <a:r>
              <a:rPr lang="en-US" smtClean="0"/>
              <a:t>Missed educational opportunities</a:t>
            </a:r>
          </a:p>
          <a:p>
            <a:pPr eaLnBrk="1" hangingPunct="1"/>
            <a:r>
              <a:rPr lang="en-US" smtClean="0"/>
              <a:t>Official and unofficial healthcare costs</a:t>
            </a:r>
          </a:p>
          <a:p>
            <a:pPr eaLnBrk="1" hangingPunct="1"/>
            <a:r>
              <a:rPr lang="en-US" smtClean="0"/>
              <a:t>Draining of family resources.</a:t>
            </a:r>
          </a:p>
          <a:p>
            <a:pPr eaLnBrk="1" hangingPunct="1"/>
            <a:r>
              <a:rPr lang="en-US" smtClean="0"/>
              <a:t>Increase women health problems.</a:t>
            </a:r>
          </a:p>
          <a:p>
            <a:pPr eaLnBrk="1" hangingPunct="1"/>
            <a:endParaRPr lang="en-US" smtClean="0"/>
          </a:p>
        </p:txBody>
      </p:sp>
      <p:sp>
        <p:nvSpPr>
          <p:cNvPr id="4" name="Slide Number Placeholder 3"/>
          <p:cNvSpPr>
            <a:spLocks noGrp="1"/>
          </p:cNvSpPr>
          <p:nvPr>
            <p:ph type="sldNum" sz="quarter" idx="12"/>
          </p:nvPr>
        </p:nvSpPr>
        <p:spPr/>
        <p:txBody>
          <a:bodyPr/>
          <a:lstStyle/>
          <a:p>
            <a:fld id="{771F8037-B0B1-450F-B6AF-9CAC63DBAF79}"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The </a:t>
            </a:r>
            <a:r>
              <a:rPr lang="en-US" dirty="0" smtClean="0"/>
              <a:t>water quality can be improved</a:t>
            </a:r>
          </a:p>
          <a:p>
            <a:r>
              <a:rPr lang="en-US" dirty="0" smtClean="0"/>
              <a:t>Prevention </a:t>
            </a:r>
            <a:r>
              <a:rPr lang="en-US" dirty="0" smtClean="0"/>
              <a:t>of dumping waste in rivers</a:t>
            </a:r>
          </a:p>
          <a:p>
            <a:r>
              <a:rPr lang="en-US" dirty="0" smtClean="0"/>
              <a:t>Cleaning </a:t>
            </a:r>
            <a:r>
              <a:rPr lang="en-US" dirty="0" smtClean="0"/>
              <a:t>the existing rivers.</a:t>
            </a:r>
          </a:p>
          <a:p>
            <a:r>
              <a:rPr lang="en-US" dirty="0" smtClean="0"/>
              <a:t>Putting </a:t>
            </a:r>
            <a:r>
              <a:rPr lang="en-US" dirty="0" smtClean="0"/>
              <a:t>Sewage pipes as far as </a:t>
            </a:r>
            <a:r>
              <a:rPr lang="en-US" dirty="0" smtClean="0"/>
              <a:t>possible from </a:t>
            </a:r>
            <a:r>
              <a:rPr lang="en-US" dirty="0" smtClean="0"/>
              <a:t>the drinking water pipes.</a:t>
            </a:r>
          </a:p>
          <a:p>
            <a:r>
              <a:rPr lang="en-US" dirty="0" smtClean="0"/>
              <a:t>Avoiding </a:t>
            </a:r>
            <a:r>
              <a:rPr lang="en-US" dirty="0" smtClean="0"/>
              <a:t>use of excessive amount </a:t>
            </a:r>
            <a:r>
              <a:rPr lang="en-US" dirty="0" smtClean="0"/>
              <a:t>of pesticides </a:t>
            </a:r>
            <a:r>
              <a:rPr lang="en-US" dirty="0" smtClean="0"/>
              <a:t>and fertilizers.</a:t>
            </a:r>
          </a:p>
          <a:p>
            <a:r>
              <a:rPr lang="en-US" dirty="0" smtClean="0"/>
              <a:t>Mostly </a:t>
            </a:r>
            <a:r>
              <a:rPr lang="en-US" dirty="0" smtClean="0"/>
              <a:t>by educating people about </a:t>
            </a:r>
            <a:r>
              <a:rPr lang="en-US" dirty="0" smtClean="0"/>
              <a:t>water quality </a:t>
            </a:r>
            <a:r>
              <a:rPr lang="en-US" dirty="0" smtClean="0"/>
              <a:t>and water borne diseases.</a:t>
            </a:r>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Water borne diseases</a:t>
            </a:r>
            <a:br>
              <a:rPr lang="en-US" dirty="0" smtClean="0"/>
            </a:br>
            <a:endParaRPr lang="en-US" dirty="0"/>
          </a:p>
        </p:txBody>
      </p:sp>
      <p:sp>
        <p:nvSpPr>
          <p:cNvPr id="3" name="Content Placeholder 2"/>
          <p:cNvSpPr>
            <a:spLocks noGrp="1"/>
          </p:cNvSpPr>
          <p:nvPr>
            <p:ph idx="1"/>
          </p:nvPr>
        </p:nvSpPr>
        <p:spPr/>
        <p:txBody>
          <a:bodyPr/>
          <a:lstStyle/>
          <a:p>
            <a:r>
              <a:rPr lang="en-US" b="1" dirty="0" smtClean="0"/>
              <a:t>Waterborne diseases</a:t>
            </a:r>
            <a:r>
              <a:rPr lang="en-US" dirty="0" smtClean="0"/>
              <a:t> are caused by drinking contaminated or dirty </a:t>
            </a:r>
            <a:r>
              <a:rPr lang="en-US" b="1" dirty="0" smtClean="0"/>
              <a:t>water</a:t>
            </a:r>
            <a:r>
              <a:rPr lang="en-US" dirty="0" smtClean="0"/>
              <a:t>. </a:t>
            </a:r>
            <a:endParaRPr lang="en-US" dirty="0" smtClean="0"/>
          </a:p>
          <a:p>
            <a:r>
              <a:rPr lang="en-US" dirty="0" smtClean="0"/>
              <a:t>Contaminated</a:t>
            </a:r>
            <a:r>
              <a:rPr lang="en-US" dirty="0" smtClean="0"/>
              <a:t> </a:t>
            </a:r>
            <a:r>
              <a:rPr lang="en-US" b="1" dirty="0" smtClean="0"/>
              <a:t>water</a:t>
            </a:r>
            <a:r>
              <a:rPr lang="en-US" dirty="0" smtClean="0"/>
              <a:t> can cause many types of diarrheal </a:t>
            </a:r>
            <a:r>
              <a:rPr lang="en-US" b="1" dirty="0" smtClean="0"/>
              <a:t>diseases</a:t>
            </a:r>
            <a:r>
              <a:rPr lang="en-US" dirty="0" smtClean="0"/>
              <a:t>, including Cholera, and other serious </a:t>
            </a:r>
            <a:r>
              <a:rPr lang="en-US" b="1" dirty="0" smtClean="0"/>
              <a:t>illnesses</a:t>
            </a:r>
            <a:r>
              <a:rPr lang="en-US" dirty="0" smtClean="0"/>
              <a:t> such as Guinea worm </a:t>
            </a:r>
            <a:r>
              <a:rPr lang="en-US" b="1" dirty="0" smtClean="0"/>
              <a:t>disease</a:t>
            </a:r>
            <a:r>
              <a:rPr lang="en-US" dirty="0" smtClean="0"/>
              <a:t>, Typhoid, and Dysentery. </a:t>
            </a:r>
            <a:endParaRPr lang="en-US" dirty="0" smtClean="0"/>
          </a:p>
          <a:p>
            <a:r>
              <a:rPr lang="en-US" b="1" dirty="0" smtClean="0"/>
              <a:t>Water</a:t>
            </a:r>
            <a:r>
              <a:rPr lang="en-US" dirty="0" smtClean="0"/>
              <a:t> </a:t>
            </a:r>
            <a:r>
              <a:rPr lang="en-US" dirty="0" smtClean="0"/>
              <a:t>related </a:t>
            </a:r>
            <a:r>
              <a:rPr lang="en-US" b="1" dirty="0" smtClean="0"/>
              <a:t>diseases</a:t>
            </a:r>
            <a:r>
              <a:rPr lang="en-US" dirty="0" smtClean="0"/>
              <a:t> cause 3.4 million deaths each year.</a:t>
            </a:r>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fontAlgn="base"/>
            <a:r>
              <a:rPr lang="en-US" b="1" dirty="0" err="1" smtClean="0"/>
              <a:t>Diarrhoeal</a:t>
            </a:r>
            <a:r>
              <a:rPr lang="en-US" b="1" dirty="0" smtClean="0"/>
              <a:t> disease</a:t>
            </a:r>
            <a:endParaRPr lang="en-US" b="1" dirty="0"/>
          </a:p>
        </p:txBody>
      </p:sp>
      <p:sp>
        <p:nvSpPr>
          <p:cNvPr id="3" name="Subtitle 2"/>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fld id="{771F8037-B0B1-450F-B6AF-9CAC63DBAF79}"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Diarrhoeal</a:t>
            </a:r>
            <a:r>
              <a:rPr lang="en-US" b="1" dirty="0" smtClean="0"/>
              <a:t> disease</a:t>
            </a:r>
            <a:br>
              <a:rPr lang="en-US" b="1" dirty="0" smtClean="0"/>
            </a:br>
            <a:endParaRPr lang="en-US" dirty="0"/>
          </a:p>
        </p:txBody>
      </p:sp>
      <p:sp>
        <p:nvSpPr>
          <p:cNvPr id="3" name="Content Placeholder 2"/>
          <p:cNvSpPr>
            <a:spLocks noGrp="1"/>
          </p:cNvSpPr>
          <p:nvPr>
            <p:ph idx="1"/>
          </p:nvPr>
        </p:nvSpPr>
        <p:spPr>
          <a:xfrm>
            <a:off x="1435608" y="1447800"/>
            <a:ext cx="7498080" cy="5029200"/>
          </a:xfrm>
        </p:spPr>
        <p:txBody>
          <a:bodyPr>
            <a:normAutofit fontScale="92500"/>
          </a:bodyPr>
          <a:lstStyle/>
          <a:p>
            <a:pPr fontAlgn="base">
              <a:buNone/>
            </a:pPr>
            <a:r>
              <a:rPr lang="en-US" b="1" dirty="0" smtClean="0"/>
              <a:t>Key facts</a:t>
            </a:r>
          </a:p>
          <a:p>
            <a:pPr fontAlgn="base"/>
            <a:r>
              <a:rPr lang="en-US" dirty="0" err="1" smtClean="0"/>
              <a:t>Diarrhoeal</a:t>
            </a:r>
            <a:r>
              <a:rPr lang="en-US" dirty="0" smtClean="0"/>
              <a:t> disease is the second leading cause of death in children under five years old. It is both preventable and treatable.</a:t>
            </a:r>
          </a:p>
          <a:p>
            <a:pPr fontAlgn="base"/>
            <a:r>
              <a:rPr lang="en-US" dirty="0" smtClean="0"/>
              <a:t>Globally</a:t>
            </a:r>
            <a:r>
              <a:rPr lang="en-US" dirty="0" smtClean="0"/>
              <a:t>, there are about two billion cases of </a:t>
            </a:r>
            <a:r>
              <a:rPr lang="en-US" dirty="0" err="1" smtClean="0"/>
              <a:t>diarrhoeal</a:t>
            </a:r>
            <a:r>
              <a:rPr lang="en-US" dirty="0" smtClean="0"/>
              <a:t> disease every year.</a:t>
            </a:r>
          </a:p>
          <a:p>
            <a:pPr fontAlgn="base"/>
            <a:r>
              <a:rPr lang="en-US" dirty="0" err="1" smtClean="0"/>
              <a:t>Diarrhoeal</a:t>
            </a:r>
            <a:r>
              <a:rPr lang="en-US" dirty="0" smtClean="0"/>
              <a:t> disease mainly affects children under two years old.</a:t>
            </a:r>
          </a:p>
          <a:p>
            <a:pPr fontAlgn="base"/>
            <a:r>
              <a:rPr lang="en-US" dirty="0" err="1" smtClean="0"/>
              <a:t>Diarrhoea</a:t>
            </a:r>
            <a:r>
              <a:rPr lang="en-US" dirty="0" smtClean="0"/>
              <a:t> is a leading cause of malnutrition in children under five years old.</a:t>
            </a:r>
          </a:p>
          <a:p>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There are three clinical types of </a:t>
            </a:r>
            <a:r>
              <a:rPr lang="en-US" dirty="0" err="1" smtClean="0"/>
              <a:t>diarrhoea</a:t>
            </a:r>
            <a:endParaRPr lang="en-US" dirty="0"/>
          </a:p>
        </p:txBody>
      </p:sp>
      <p:sp>
        <p:nvSpPr>
          <p:cNvPr id="3" name="Content Placeholder 2"/>
          <p:cNvSpPr>
            <a:spLocks noGrp="1"/>
          </p:cNvSpPr>
          <p:nvPr>
            <p:ph idx="1"/>
          </p:nvPr>
        </p:nvSpPr>
        <p:spPr/>
        <p:txBody>
          <a:bodyPr/>
          <a:lstStyle/>
          <a:p>
            <a:pPr fontAlgn="base"/>
            <a:r>
              <a:rPr lang="en-US" dirty="0" smtClean="0"/>
              <a:t>Acute watery </a:t>
            </a:r>
            <a:r>
              <a:rPr lang="en-US" dirty="0" err="1" smtClean="0"/>
              <a:t>diarrhoea</a:t>
            </a:r>
            <a:r>
              <a:rPr lang="en-US" dirty="0" smtClean="0"/>
              <a:t> – lasts several hours or days, and includes cholera;</a:t>
            </a:r>
          </a:p>
          <a:p>
            <a:pPr fontAlgn="base"/>
            <a:r>
              <a:rPr lang="en-US" dirty="0" smtClean="0"/>
              <a:t>Acute bloody </a:t>
            </a:r>
            <a:r>
              <a:rPr lang="en-US" dirty="0" err="1" smtClean="0"/>
              <a:t>diarrhoea</a:t>
            </a:r>
            <a:r>
              <a:rPr lang="en-US" dirty="0" smtClean="0"/>
              <a:t> – also called dysentery; and</a:t>
            </a:r>
          </a:p>
          <a:p>
            <a:pPr fontAlgn="base"/>
            <a:r>
              <a:rPr lang="en-US" dirty="0" smtClean="0"/>
              <a:t>Persistent </a:t>
            </a:r>
            <a:r>
              <a:rPr lang="en-US" dirty="0" err="1" smtClean="0"/>
              <a:t>diarrhoea</a:t>
            </a:r>
            <a:r>
              <a:rPr lang="en-US" dirty="0" smtClean="0"/>
              <a:t> – lasts 14 days or longer.</a:t>
            </a:r>
          </a:p>
          <a:p>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Diarrhoea</a:t>
            </a:r>
            <a:endParaRPr lang="en-US" dirty="0"/>
          </a:p>
        </p:txBody>
      </p:sp>
      <p:sp>
        <p:nvSpPr>
          <p:cNvPr id="3" name="Content Placeholder 2"/>
          <p:cNvSpPr>
            <a:spLocks noGrp="1"/>
          </p:cNvSpPr>
          <p:nvPr>
            <p:ph idx="1"/>
          </p:nvPr>
        </p:nvSpPr>
        <p:spPr>
          <a:xfrm>
            <a:off x="990600" y="1447800"/>
            <a:ext cx="7943088" cy="5257800"/>
          </a:xfrm>
        </p:spPr>
        <p:txBody>
          <a:bodyPr>
            <a:normAutofit fontScale="92500" lnSpcReduction="20000"/>
          </a:bodyPr>
          <a:lstStyle/>
          <a:p>
            <a:pPr fontAlgn="base"/>
            <a:r>
              <a:rPr lang="en-US" dirty="0" err="1" smtClean="0"/>
              <a:t>Diarrhoea</a:t>
            </a:r>
            <a:r>
              <a:rPr lang="en-US" dirty="0" smtClean="0"/>
              <a:t> is the passage of 3 or more loose or liquid stools per day, or more frequently than is normal for the individual. </a:t>
            </a:r>
          </a:p>
          <a:p>
            <a:pPr fontAlgn="base"/>
            <a:r>
              <a:rPr lang="en-US" dirty="0" smtClean="0"/>
              <a:t>It is usually a symptom of gastrointestinal infection, which can be caused by a variety of bacterial, viral and parasitic organisms. </a:t>
            </a:r>
          </a:p>
          <a:p>
            <a:pPr fontAlgn="base"/>
            <a:r>
              <a:rPr lang="en-US" dirty="0" smtClean="0"/>
              <a:t>Infection is spread through contaminated food or drinking-water, or from person to person as a result of poor hygiene.</a:t>
            </a:r>
          </a:p>
          <a:p>
            <a:pPr fontAlgn="base"/>
            <a:r>
              <a:rPr lang="en-US" dirty="0" smtClean="0"/>
              <a:t>Severe </a:t>
            </a:r>
            <a:r>
              <a:rPr lang="en-US" dirty="0" err="1" smtClean="0"/>
              <a:t>diarrhoea</a:t>
            </a:r>
            <a:r>
              <a:rPr lang="en-US" dirty="0" smtClean="0"/>
              <a:t> leads to fluid loss, and may be life-threatening, particularly in young children and people who are malnourished or have impaired immunity.</a:t>
            </a:r>
          </a:p>
          <a:p>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Dehydration</a:t>
            </a:r>
            <a:endParaRPr lang="en-US" dirty="0"/>
          </a:p>
        </p:txBody>
      </p:sp>
      <p:sp>
        <p:nvSpPr>
          <p:cNvPr id="3" name="Content Placeholder 2"/>
          <p:cNvSpPr>
            <a:spLocks noGrp="1"/>
          </p:cNvSpPr>
          <p:nvPr>
            <p:ph idx="1"/>
          </p:nvPr>
        </p:nvSpPr>
        <p:spPr/>
        <p:txBody>
          <a:bodyPr/>
          <a:lstStyle/>
          <a:p>
            <a:pPr fontAlgn="base"/>
            <a:r>
              <a:rPr lang="en-US" dirty="0" smtClean="0"/>
              <a:t>The most severe threat posed by </a:t>
            </a:r>
            <a:r>
              <a:rPr lang="en-US" dirty="0" err="1" smtClean="0"/>
              <a:t>diarrhoea</a:t>
            </a:r>
            <a:r>
              <a:rPr lang="en-US" dirty="0" smtClean="0"/>
              <a:t> is dehydration. </a:t>
            </a:r>
          </a:p>
          <a:p>
            <a:pPr fontAlgn="base"/>
            <a:r>
              <a:rPr lang="en-US" dirty="0" smtClean="0"/>
              <a:t>During a </a:t>
            </a:r>
            <a:r>
              <a:rPr lang="en-US" dirty="0" err="1" smtClean="0"/>
              <a:t>diarrhoeal</a:t>
            </a:r>
            <a:r>
              <a:rPr lang="en-US" dirty="0" smtClean="0"/>
              <a:t> episode, water and electrolytes (sodium, chloride, potassium and bicarbonate) are lost through liquid stools, vomit, sweat, urine and breathing. </a:t>
            </a:r>
          </a:p>
          <a:p>
            <a:pPr fontAlgn="base"/>
            <a:r>
              <a:rPr lang="en-US" dirty="0" smtClean="0"/>
              <a:t>Dehydration occurs when these losses are not replaced.</a:t>
            </a:r>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944562"/>
          </a:xfrm>
        </p:spPr>
        <p:txBody>
          <a:bodyPr/>
          <a:lstStyle/>
          <a:p>
            <a:r>
              <a:rPr lang="en-US" dirty="0" smtClean="0"/>
              <a:t>Degree of dehydration </a:t>
            </a:r>
            <a:endParaRPr lang="en-US" dirty="0"/>
          </a:p>
        </p:txBody>
      </p:sp>
      <p:sp>
        <p:nvSpPr>
          <p:cNvPr id="3" name="Content Placeholder 2"/>
          <p:cNvSpPr>
            <a:spLocks noGrp="1"/>
          </p:cNvSpPr>
          <p:nvPr>
            <p:ph idx="1"/>
          </p:nvPr>
        </p:nvSpPr>
        <p:spPr/>
        <p:txBody>
          <a:bodyPr>
            <a:normAutofit fontScale="92500" lnSpcReduction="10000"/>
          </a:bodyPr>
          <a:lstStyle/>
          <a:p>
            <a:pPr fontAlgn="base"/>
            <a:r>
              <a:rPr lang="en-US" dirty="0" smtClean="0"/>
              <a:t>Early dehydration – no signs or symptoms.</a:t>
            </a:r>
          </a:p>
          <a:p>
            <a:pPr fontAlgn="base"/>
            <a:r>
              <a:rPr lang="en-US" dirty="0" smtClean="0"/>
              <a:t>Moderate dehydration:</a:t>
            </a:r>
          </a:p>
          <a:p>
            <a:pPr lvl="1" fontAlgn="base"/>
            <a:r>
              <a:rPr lang="en-US" dirty="0" smtClean="0"/>
              <a:t>thirst restless or irritable </a:t>
            </a:r>
            <a:r>
              <a:rPr lang="en-US" dirty="0" err="1" smtClean="0"/>
              <a:t>behaviour</a:t>
            </a:r>
            <a:r>
              <a:rPr lang="en-US" dirty="0" smtClean="0"/>
              <a:t> </a:t>
            </a:r>
          </a:p>
          <a:p>
            <a:pPr lvl="1" fontAlgn="base"/>
            <a:r>
              <a:rPr lang="en-US" dirty="0" smtClean="0"/>
              <a:t>decreased skin elasticity </a:t>
            </a:r>
          </a:p>
          <a:p>
            <a:pPr lvl="1" fontAlgn="base"/>
            <a:r>
              <a:rPr lang="en-US" dirty="0" smtClean="0"/>
              <a:t>sunken eyes,</a:t>
            </a:r>
          </a:p>
          <a:p>
            <a:pPr fontAlgn="base"/>
            <a:r>
              <a:rPr lang="en-US" dirty="0" smtClean="0"/>
              <a:t>Severe dehydration: </a:t>
            </a:r>
          </a:p>
          <a:p>
            <a:pPr lvl="1" fontAlgn="base"/>
            <a:r>
              <a:rPr lang="en-US" dirty="0" smtClean="0"/>
              <a:t>symptoms become more severe </a:t>
            </a:r>
          </a:p>
          <a:p>
            <a:pPr lvl="1" fontAlgn="base"/>
            <a:r>
              <a:rPr lang="en-US" dirty="0" smtClean="0"/>
              <a:t>shock, with diminished consciousness, lack of urine output, cool, moist extremities, a rapid and feeble pulse, low or undetectable blood pressure, and pale skin.</a:t>
            </a:r>
          </a:p>
          <a:p>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z="4400" b="1" smtClean="0">
                <a:solidFill>
                  <a:schemeClr val="tx1"/>
                </a:solidFill>
                <a:latin typeface="+mn-lt"/>
                <a:ea typeface="+mn-ea"/>
                <a:cs typeface="+mn-cs"/>
              </a:rPr>
              <a:t>Causes</a:t>
            </a:r>
            <a:endParaRPr lang="en-US" sz="4400" b="1" dirty="0" smtClean="0">
              <a:solidFill>
                <a:schemeClr val="tx1"/>
              </a:solidFill>
              <a:latin typeface="+mn-lt"/>
              <a:ea typeface="+mn-ea"/>
              <a:cs typeface="+mn-cs"/>
            </a:endParaRPr>
          </a:p>
        </p:txBody>
      </p:sp>
      <p:sp>
        <p:nvSpPr>
          <p:cNvPr id="3" name="Content Placeholder 2"/>
          <p:cNvSpPr>
            <a:spLocks noGrp="1"/>
          </p:cNvSpPr>
          <p:nvPr>
            <p:ph idx="1"/>
          </p:nvPr>
        </p:nvSpPr>
        <p:spPr>
          <a:xfrm>
            <a:off x="1435608" y="1447800"/>
            <a:ext cx="7498080" cy="5105400"/>
          </a:xfrm>
        </p:spPr>
        <p:txBody>
          <a:bodyPr>
            <a:normAutofit fontScale="92500" lnSpcReduction="10000"/>
          </a:bodyPr>
          <a:lstStyle/>
          <a:p>
            <a:pPr fontAlgn="base"/>
            <a:r>
              <a:rPr lang="en-US" b="1" dirty="0" smtClean="0"/>
              <a:t>Infection:</a:t>
            </a:r>
            <a:endParaRPr lang="en-US" dirty="0" smtClean="0"/>
          </a:p>
          <a:p>
            <a:pPr fontAlgn="base"/>
            <a:r>
              <a:rPr lang="en-US" b="1" dirty="0" smtClean="0"/>
              <a:t>Malnutrition:</a:t>
            </a:r>
            <a:r>
              <a:rPr lang="en-US" dirty="0" smtClean="0"/>
              <a:t> </a:t>
            </a:r>
          </a:p>
          <a:p>
            <a:pPr fontAlgn="base"/>
            <a:r>
              <a:rPr lang="en-US" b="1" dirty="0" smtClean="0"/>
              <a:t>Source:</a:t>
            </a:r>
            <a:r>
              <a:rPr lang="en-US" dirty="0" smtClean="0"/>
              <a:t> .</a:t>
            </a:r>
          </a:p>
          <a:p>
            <a:pPr fontAlgn="base"/>
            <a:r>
              <a:rPr lang="en-US" b="1" dirty="0" smtClean="0"/>
              <a:t>Other causes:</a:t>
            </a:r>
            <a:r>
              <a:rPr lang="en-US" dirty="0" smtClean="0"/>
              <a:t> </a:t>
            </a:r>
            <a:r>
              <a:rPr lang="en-US" dirty="0" err="1" smtClean="0"/>
              <a:t>Diarrhoeal</a:t>
            </a:r>
            <a:r>
              <a:rPr lang="en-US" dirty="0" smtClean="0"/>
              <a:t> disease can also spread from person-to-person, aggravated by poor personal hygiene. </a:t>
            </a:r>
          </a:p>
          <a:p>
            <a:pPr lvl="1" fontAlgn="base"/>
            <a:r>
              <a:rPr lang="en-US" dirty="0" smtClean="0"/>
              <a:t>Food is another major cause of </a:t>
            </a:r>
            <a:r>
              <a:rPr lang="en-US" dirty="0" err="1" smtClean="0"/>
              <a:t>diarrhoea</a:t>
            </a:r>
            <a:r>
              <a:rPr lang="en-US" dirty="0" smtClean="0"/>
              <a:t> when it is prepared or stored in unhygienic conditions. Water can contaminate food during irrigation. </a:t>
            </a:r>
          </a:p>
          <a:p>
            <a:pPr lvl="1" fontAlgn="base"/>
            <a:r>
              <a:rPr lang="en-US" dirty="0" smtClean="0"/>
              <a:t>Fish and seafood from polluted water may also contribute to the disease.</a:t>
            </a:r>
          </a:p>
          <a:p>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Prevention and treatment</a:t>
            </a:r>
            <a:endParaRPr lang="en-US" dirty="0"/>
          </a:p>
        </p:txBody>
      </p:sp>
      <p:sp>
        <p:nvSpPr>
          <p:cNvPr id="3" name="Content Placeholder 2"/>
          <p:cNvSpPr>
            <a:spLocks noGrp="1"/>
          </p:cNvSpPr>
          <p:nvPr>
            <p:ph idx="1"/>
          </p:nvPr>
        </p:nvSpPr>
        <p:spPr>
          <a:xfrm>
            <a:off x="1435608" y="1447800"/>
            <a:ext cx="7498080" cy="5029200"/>
          </a:xfrm>
        </p:spPr>
        <p:txBody>
          <a:bodyPr>
            <a:normAutofit/>
          </a:bodyPr>
          <a:lstStyle/>
          <a:p>
            <a:pPr fontAlgn="base">
              <a:buNone/>
            </a:pPr>
            <a:r>
              <a:rPr lang="en-US" dirty="0" smtClean="0"/>
              <a:t>Key measures to prevent </a:t>
            </a:r>
            <a:r>
              <a:rPr lang="en-US" dirty="0" err="1" smtClean="0"/>
              <a:t>diarrhoea</a:t>
            </a:r>
            <a:r>
              <a:rPr lang="en-US" dirty="0" smtClean="0"/>
              <a:t> include:</a:t>
            </a:r>
          </a:p>
          <a:p>
            <a:pPr fontAlgn="base"/>
            <a:r>
              <a:rPr lang="en-US" dirty="0" smtClean="0"/>
              <a:t>access to safe drinking-water</a:t>
            </a:r>
          </a:p>
          <a:p>
            <a:pPr fontAlgn="base"/>
            <a:r>
              <a:rPr lang="en-US" dirty="0" smtClean="0"/>
              <a:t>improved sanitation</a:t>
            </a:r>
          </a:p>
          <a:p>
            <a:pPr fontAlgn="base"/>
            <a:r>
              <a:rPr lang="en-US" dirty="0" smtClean="0"/>
              <a:t>exclusive breastfeeding for the first six months of life</a:t>
            </a:r>
          </a:p>
          <a:p>
            <a:pPr fontAlgn="base"/>
            <a:r>
              <a:rPr lang="en-US" dirty="0" smtClean="0"/>
              <a:t>good personal and food hygiene</a:t>
            </a:r>
          </a:p>
          <a:p>
            <a:pPr fontAlgn="base"/>
            <a:r>
              <a:rPr lang="en-US" dirty="0" smtClean="0"/>
              <a:t>health education about how infections spread</a:t>
            </a:r>
          </a:p>
          <a:p>
            <a:pPr fontAlgn="base"/>
            <a:r>
              <a:rPr lang="en-US" dirty="0" smtClean="0"/>
              <a:t>rotavirus vaccination.</a:t>
            </a:r>
          </a:p>
          <a:p>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943088" cy="1143000"/>
          </a:xfrm>
        </p:spPr>
        <p:txBody>
          <a:bodyPr>
            <a:normAutofit fontScale="90000"/>
          </a:bodyPr>
          <a:lstStyle/>
          <a:p>
            <a:r>
              <a:rPr lang="en-US" dirty="0" smtClean="0"/>
              <a:t>Key measures to treat </a:t>
            </a:r>
            <a:r>
              <a:rPr lang="en-US" dirty="0" err="1" smtClean="0"/>
              <a:t>diarrhoea</a:t>
            </a:r>
            <a:r>
              <a:rPr lang="en-US" dirty="0" smtClean="0"/>
              <a:t> include the following:</a:t>
            </a:r>
            <a:endParaRPr lang="en-US" dirty="0"/>
          </a:p>
        </p:txBody>
      </p:sp>
      <p:sp>
        <p:nvSpPr>
          <p:cNvPr id="3" name="Content Placeholder 2"/>
          <p:cNvSpPr>
            <a:spLocks noGrp="1"/>
          </p:cNvSpPr>
          <p:nvPr>
            <p:ph idx="1"/>
          </p:nvPr>
        </p:nvSpPr>
        <p:spPr>
          <a:xfrm>
            <a:off x="990600" y="1447800"/>
            <a:ext cx="7943088" cy="5105400"/>
          </a:xfrm>
        </p:spPr>
        <p:txBody>
          <a:bodyPr>
            <a:normAutofit fontScale="92500" lnSpcReduction="20000"/>
          </a:bodyPr>
          <a:lstStyle/>
          <a:p>
            <a:pPr fontAlgn="base"/>
            <a:r>
              <a:rPr lang="en-US" dirty="0" smtClean="0"/>
              <a:t>Rehydration: with intravenous fluids in case of severe dehydration or shock and/or oral rehydration salts (ORS) solution for moderate or no dehydration. ORS is a mixture of clean water, salt and sugar, which can be prepared safely at home. It costs a few cents per treatment. ORS is absorbed in the small intestine and replaces the water and electrolytes lost in the </a:t>
            </a:r>
            <a:r>
              <a:rPr lang="en-US" dirty="0" err="1" smtClean="0"/>
              <a:t>faeces</a:t>
            </a:r>
            <a:r>
              <a:rPr lang="en-US" dirty="0" smtClean="0"/>
              <a:t>.</a:t>
            </a:r>
          </a:p>
          <a:p>
            <a:pPr fontAlgn="base"/>
            <a:r>
              <a:rPr lang="en-US" dirty="0" smtClean="0"/>
              <a:t>Zinc supplements: zinc supplements reduce the duration of a </a:t>
            </a:r>
            <a:r>
              <a:rPr lang="en-US" dirty="0" err="1" smtClean="0"/>
              <a:t>diarrhoea</a:t>
            </a:r>
            <a:r>
              <a:rPr lang="en-US" dirty="0" smtClean="0"/>
              <a:t> episode by 25% and are associated with a 30% reduction in stool volume.</a:t>
            </a:r>
          </a:p>
        </p:txBody>
      </p:sp>
      <p:sp>
        <p:nvSpPr>
          <p:cNvPr id="4" name="Slide Number Placeholder 3"/>
          <p:cNvSpPr>
            <a:spLocks noGrp="1"/>
          </p:cNvSpPr>
          <p:nvPr>
            <p:ph type="sldNum" sz="quarter" idx="12"/>
          </p:nvPr>
        </p:nvSpPr>
        <p:spPr/>
        <p:txBody>
          <a:bodyPr/>
          <a:lstStyle/>
          <a:p>
            <a:fld id="{771F8037-B0B1-450F-B6AF-9CAC63DBAF79}" type="slidenum">
              <a:rPr lang="en-US" smtClean="0"/>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90600" y="1447800"/>
            <a:ext cx="7943088" cy="4800600"/>
          </a:xfrm>
        </p:spPr>
        <p:txBody>
          <a:bodyPr>
            <a:normAutofit lnSpcReduction="10000"/>
          </a:bodyPr>
          <a:lstStyle/>
          <a:p>
            <a:pPr fontAlgn="base"/>
            <a:r>
              <a:rPr lang="en-US" dirty="0" smtClean="0"/>
              <a:t>Nutrient-rich foods: the vicious circle of malnutrition and </a:t>
            </a:r>
            <a:r>
              <a:rPr lang="en-US" dirty="0" err="1" smtClean="0"/>
              <a:t>diarrhoea</a:t>
            </a:r>
            <a:r>
              <a:rPr lang="en-US" dirty="0" smtClean="0"/>
              <a:t> can be broken by continuing to give nutrient-rich foods – including breast milk – during an episode, and by giving a nutritious diet – including exclusive breastfeeding for the first six months of life – to children when they are well.</a:t>
            </a:r>
          </a:p>
          <a:p>
            <a:pPr fontAlgn="base"/>
            <a:r>
              <a:rPr lang="en-US" dirty="0" smtClean="0"/>
              <a:t>Consulting a health worker if there are signs of dehydration.</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771F8037-B0B1-450F-B6AF-9CAC63DBAF79}" type="slidenum">
              <a:rPr lang="en-US" smtClean="0"/>
              <a:pPr/>
              <a:t>3</a:t>
            </a:fld>
            <a:endParaRPr lang="en-US"/>
          </a:p>
        </p:txBody>
      </p:sp>
      <p:pic>
        <p:nvPicPr>
          <p:cNvPr id="1026" name="Picture 2"/>
          <p:cNvPicPr>
            <a:picLocks noChangeAspect="1" noChangeArrowheads="1"/>
          </p:cNvPicPr>
          <p:nvPr/>
        </p:nvPicPr>
        <p:blipFill>
          <a:blip r:embed="rId2"/>
          <a:srcRect/>
          <a:stretch>
            <a:fillRect/>
          </a:stretch>
        </p:blipFill>
        <p:spPr bwMode="auto">
          <a:xfrm>
            <a:off x="439119" y="506731"/>
            <a:ext cx="8095281" cy="5970269"/>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Reproductive tract infections (RTIs) </a:t>
            </a:r>
            <a:endParaRPr lang="en-US" dirty="0"/>
          </a:p>
        </p:txBody>
      </p:sp>
      <p:sp>
        <p:nvSpPr>
          <p:cNvPr id="3" name="Content Placeholder 2"/>
          <p:cNvSpPr>
            <a:spLocks noGrp="1"/>
          </p:cNvSpPr>
          <p:nvPr>
            <p:ph idx="1"/>
          </p:nvPr>
        </p:nvSpPr>
        <p:spPr>
          <a:xfrm>
            <a:off x="1066800" y="1447800"/>
            <a:ext cx="7866888" cy="5105400"/>
          </a:xfrm>
        </p:spPr>
        <p:txBody>
          <a:bodyPr>
            <a:normAutofit fontScale="85000" lnSpcReduction="10000"/>
          </a:bodyPr>
          <a:lstStyle/>
          <a:p>
            <a:r>
              <a:rPr lang="en-US" dirty="0" smtClean="0"/>
              <a:t>Reproductive tract infections (RTIs) include three types of infection: </a:t>
            </a:r>
            <a:endParaRPr lang="en-US" dirty="0" smtClean="0"/>
          </a:p>
          <a:p>
            <a:r>
              <a:rPr lang="en-US" dirty="0" smtClean="0"/>
              <a:t>1</a:t>
            </a:r>
            <a:r>
              <a:rPr lang="en-US" dirty="0" smtClean="0"/>
              <a:t>) </a:t>
            </a:r>
            <a:r>
              <a:rPr lang="en-US" dirty="0" smtClean="0">
                <a:solidFill>
                  <a:srgbClr val="FF0000"/>
                </a:solidFill>
              </a:rPr>
              <a:t>sexually transmitted diseases (STDs), </a:t>
            </a:r>
            <a:r>
              <a:rPr lang="en-US" dirty="0" smtClean="0"/>
              <a:t>such as </a:t>
            </a:r>
            <a:r>
              <a:rPr lang="en-US" dirty="0" err="1" smtClean="0"/>
              <a:t>chlamydia</a:t>
            </a:r>
            <a:r>
              <a:rPr lang="en-US" dirty="0" smtClean="0"/>
              <a:t>, gonorrhea, </a:t>
            </a:r>
            <a:r>
              <a:rPr lang="en-US" dirty="0" err="1" smtClean="0"/>
              <a:t>chancroid</a:t>
            </a:r>
            <a:r>
              <a:rPr lang="en-US" dirty="0" smtClean="0"/>
              <a:t>, and human immunodeficiency virus (HIV); </a:t>
            </a:r>
            <a:endParaRPr lang="en-US" dirty="0" smtClean="0"/>
          </a:p>
          <a:p>
            <a:r>
              <a:rPr lang="en-US" dirty="0" smtClean="0"/>
              <a:t>2</a:t>
            </a:r>
            <a:r>
              <a:rPr lang="en-US" dirty="0" smtClean="0"/>
              <a:t>) </a:t>
            </a:r>
            <a:r>
              <a:rPr lang="en-US" dirty="0" smtClean="0">
                <a:solidFill>
                  <a:srgbClr val="FF0000"/>
                </a:solidFill>
              </a:rPr>
              <a:t>endogenous infections, </a:t>
            </a:r>
            <a:r>
              <a:rPr lang="en-US" dirty="0" smtClean="0"/>
              <a:t>which are caused by overgrowth of organisms normally present in the genital tract of healthy women, such as bacterial </a:t>
            </a:r>
            <a:r>
              <a:rPr lang="en-US" dirty="0" err="1" smtClean="0"/>
              <a:t>vaginosis</a:t>
            </a:r>
            <a:r>
              <a:rPr lang="en-US" dirty="0" smtClean="0"/>
              <a:t> or </a:t>
            </a:r>
            <a:r>
              <a:rPr lang="en-US" dirty="0" err="1" smtClean="0"/>
              <a:t>vulvovaginal</a:t>
            </a:r>
            <a:r>
              <a:rPr lang="en-US" dirty="0" smtClean="0"/>
              <a:t> </a:t>
            </a:r>
            <a:r>
              <a:rPr lang="en-US" dirty="0" err="1" smtClean="0"/>
              <a:t>candidiasis</a:t>
            </a:r>
            <a:r>
              <a:rPr lang="en-US" dirty="0" smtClean="0"/>
              <a:t>; and </a:t>
            </a:r>
            <a:endParaRPr lang="en-US" dirty="0" smtClean="0"/>
          </a:p>
          <a:p>
            <a:r>
              <a:rPr lang="en-US" dirty="0" smtClean="0">
                <a:solidFill>
                  <a:srgbClr val="FF0000"/>
                </a:solidFill>
              </a:rPr>
              <a:t>3</a:t>
            </a:r>
            <a:r>
              <a:rPr lang="en-US" dirty="0" smtClean="0">
                <a:solidFill>
                  <a:srgbClr val="FF0000"/>
                </a:solidFill>
              </a:rPr>
              <a:t>) iatrogenic infections, </a:t>
            </a:r>
            <a:r>
              <a:rPr lang="en-US" dirty="0" smtClean="0"/>
              <a:t>which are associated with improperly performed medical procedures such as unsafe abortion or poor delivery practices </a:t>
            </a:r>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burden of </a:t>
            </a:r>
            <a:r>
              <a:rPr lang="en-US" dirty="0" smtClean="0"/>
              <a:t>RTIs </a:t>
            </a:r>
            <a:endParaRPr lang="en-US" dirty="0"/>
          </a:p>
        </p:txBody>
      </p:sp>
      <p:sp>
        <p:nvSpPr>
          <p:cNvPr id="3" name="Content Placeholder 2"/>
          <p:cNvSpPr>
            <a:spLocks noGrp="1"/>
          </p:cNvSpPr>
          <p:nvPr>
            <p:ph idx="1"/>
          </p:nvPr>
        </p:nvSpPr>
        <p:spPr>
          <a:xfrm>
            <a:off x="990600" y="1447800"/>
            <a:ext cx="7943088" cy="5181600"/>
          </a:xfrm>
        </p:spPr>
        <p:txBody>
          <a:bodyPr>
            <a:normAutofit fontScale="92500" lnSpcReduction="20000"/>
          </a:bodyPr>
          <a:lstStyle/>
          <a:p>
            <a:r>
              <a:rPr lang="en-US" dirty="0" smtClean="0"/>
              <a:t>The burden of untreated RTIs is especially heavy for women because these infections are often asymptomatic or the symptoms are not recognizable. </a:t>
            </a:r>
            <a:endParaRPr lang="en-US" dirty="0" smtClean="0"/>
          </a:p>
          <a:p>
            <a:r>
              <a:rPr lang="en-US" dirty="0" smtClean="0"/>
              <a:t>Morbidity </a:t>
            </a:r>
            <a:r>
              <a:rPr lang="en-US" dirty="0" smtClean="0"/>
              <a:t>and mortality related to RTIs deprive society of important contributions made by women in terms of economic, social, and cultural development. </a:t>
            </a:r>
            <a:endParaRPr lang="en-US" dirty="0" smtClean="0"/>
          </a:p>
          <a:p>
            <a:r>
              <a:rPr lang="en-US" dirty="0" smtClean="0"/>
              <a:t>Although </a:t>
            </a:r>
            <a:r>
              <a:rPr lang="en-US" dirty="0" smtClean="0"/>
              <a:t>RTIs affect women in both developing and industrialized countries, the infections and their </a:t>
            </a:r>
            <a:r>
              <a:rPr lang="en-US" dirty="0" err="1" smtClean="0"/>
              <a:t>sequelae</a:t>
            </a:r>
            <a:r>
              <a:rPr lang="en-US" dirty="0" smtClean="0"/>
              <a:t> are an especially urgent public health problem in resource-poor areas around the world. </a:t>
            </a:r>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Demographic changes in developing countries have led to a dramatic increase in the number of adolescent and young adult women and men in their most sexually active years, which translates into a greater proportion of the population at risk for RTIs. </a:t>
            </a:r>
            <a:endParaRPr lang="en-US" dirty="0" smtClean="0"/>
          </a:p>
          <a:p>
            <a:r>
              <a:rPr lang="en-US" dirty="0" smtClean="0"/>
              <a:t>The </a:t>
            </a:r>
            <a:r>
              <a:rPr lang="en-US" dirty="0" smtClean="0"/>
              <a:t>large number of infants and children in these countries means that this trend will continue for several decades. </a:t>
            </a:r>
            <a:r>
              <a:rPr lang="en-US" dirty="0" smtClean="0"/>
              <a:t> </a:t>
            </a:r>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risk of RTIs is compounded by rapid urbanization and high male-to-female ratios in some </a:t>
            </a:r>
            <a:r>
              <a:rPr lang="en-US" dirty="0" smtClean="0"/>
              <a:t>regions. </a:t>
            </a:r>
          </a:p>
          <a:p>
            <a:r>
              <a:rPr lang="en-US" i="1" dirty="0" smtClean="0"/>
              <a:t>The </a:t>
            </a:r>
            <a:r>
              <a:rPr lang="en-US" i="1" dirty="0" smtClean="0"/>
              <a:t>problems associated with RTIs have become even more significant in the past decade with the emergence of HIV and acquired immunodeficiency syndrome (AIDS). </a:t>
            </a:r>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Prevalence of RTIs </a:t>
            </a:r>
            <a:br>
              <a:rPr lang="en-US" b="1" dirty="0" smtClean="0"/>
            </a:br>
            <a:endParaRPr lang="en-US" dirty="0"/>
          </a:p>
        </p:txBody>
      </p:sp>
      <p:sp>
        <p:nvSpPr>
          <p:cNvPr id="3" name="Content Placeholder 2"/>
          <p:cNvSpPr>
            <a:spLocks noGrp="1"/>
          </p:cNvSpPr>
          <p:nvPr>
            <p:ph idx="1"/>
          </p:nvPr>
        </p:nvSpPr>
        <p:spPr>
          <a:xfrm>
            <a:off x="1066800" y="1447800"/>
            <a:ext cx="7866888" cy="4800600"/>
          </a:xfrm>
        </p:spPr>
        <p:txBody>
          <a:bodyPr>
            <a:normAutofit/>
          </a:bodyPr>
          <a:lstStyle/>
          <a:p>
            <a:r>
              <a:rPr lang="en-US" dirty="0" smtClean="0"/>
              <a:t>Epidemiologic </a:t>
            </a:r>
            <a:r>
              <a:rPr lang="en-US" dirty="0" smtClean="0"/>
              <a:t>data show that the incidence and prevalence of various RTIs vary greatly between countries and even between </a:t>
            </a:r>
            <a:r>
              <a:rPr lang="en-US" dirty="0" smtClean="0">
                <a:solidFill>
                  <a:srgbClr val="FF0000"/>
                </a:solidFill>
              </a:rPr>
              <a:t>regions within a country</a:t>
            </a:r>
            <a:r>
              <a:rPr lang="en-US" dirty="0" smtClean="0"/>
              <a:t>, a reflection of the differences in the characteristics of each pathogen (such as duration of infectivity and transmissibility) as well as other biological, behavioral, medical, social, and economic </a:t>
            </a:r>
            <a:r>
              <a:rPr lang="en-US" dirty="0" smtClean="0"/>
              <a:t>factors. </a:t>
            </a:r>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228600"/>
            <a:ext cx="7943088" cy="6019800"/>
          </a:xfrm>
        </p:spPr>
        <p:txBody>
          <a:bodyPr>
            <a:normAutofit lnSpcReduction="10000"/>
          </a:bodyPr>
          <a:lstStyle/>
          <a:p>
            <a:r>
              <a:rPr lang="en-US" dirty="0" smtClean="0"/>
              <a:t>Among pregnant women in developing countries, it is estimated that gonorrhea rates are 10–15 times higher, </a:t>
            </a:r>
            <a:r>
              <a:rPr lang="en-US" dirty="0" err="1" smtClean="0"/>
              <a:t>chlamydia</a:t>
            </a:r>
            <a:r>
              <a:rPr lang="en-US" dirty="0" smtClean="0"/>
              <a:t> rates are 2–3 times higher, and syphilis rates are 10–100 times higher than the rates for these STDs among women in industrialized countries </a:t>
            </a:r>
            <a:endParaRPr lang="en-US" dirty="0" smtClean="0"/>
          </a:p>
          <a:p>
            <a:r>
              <a:rPr lang="en-US" dirty="0" smtClean="0"/>
              <a:t>Rates of RTIs tend to be highest among high-risk groups such as commercial sex workers and clients of STD clinics, but are also prevalent in asymptomatic populations and low-risk women, such as those attending antenatal clinics </a:t>
            </a:r>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Most Commonly Occurring RTIs in Developing Countries </a:t>
            </a:r>
            <a:endParaRPr lang="en-US" dirty="0"/>
          </a:p>
        </p:txBody>
      </p:sp>
      <p:sp>
        <p:nvSpPr>
          <p:cNvPr id="3" name="Content Placeholder 2"/>
          <p:cNvSpPr>
            <a:spLocks noGrp="1"/>
          </p:cNvSpPr>
          <p:nvPr>
            <p:ph idx="1"/>
          </p:nvPr>
        </p:nvSpPr>
        <p:spPr>
          <a:xfrm>
            <a:off x="914400" y="1447800"/>
            <a:ext cx="8019288" cy="4800600"/>
          </a:xfrm>
        </p:spPr>
        <p:txBody>
          <a:bodyPr>
            <a:normAutofit fontScale="92500"/>
          </a:bodyPr>
          <a:lstStyle/>
          <a:p>
            <a:r>
              <a:rPr lang="en-US" dirty="0" smtClean="0"/>
              <a:t>Some of the more common bacterial infections occurring in developing countries include gonorrhea, </a:t>
            </a:r>
            <a:r>
              <a:rPr lang="en-US" dirty="0" err="1" smtClean="0"/>
              <a:t>chlamydia</a:t>
            </a:r>
            <a:r>
              <a:rPr lang="en-US" dirty="0" smtClean="0"/>
              <a:t>, syphilis, bacterial </a:t>
            </a:r>
            <a:r>
              <a:rPr lang="en-US" dirty="0" err="1" smtClean="0"/>
              <a:t>vaginosis</a:t>
            </a:r>
            <a:r>
              <a:rPr lang="en-US" dirty="0" smtClean="0"/>
              <a:t> (BV), </a:t>
            </a:r>
            <a:r>
              <a:rPr lang="en-US" dirty="0" err="1" smtClean="0"/>
              <a:t>lymphogranuloma</a:t>
            </a:r>
            <a:r>
              <a:rPr lang="en-US" dirty="0" smtClean="0"/>
              <a:t> </a:t>
            </a:r>
            <a:r>
              <a:rPr lang="en-US" dirty="0" err="1" smtClean="0"/>
              <a:t>venereum</a:t>
            </a:r>
            <a:r>
              <a:rPr lang="en-US" dirty="0" smtClean="0"/>
              <a:t> (LGV), </a:t>
            </a:r>
            <a:r>
              <a:rPr lang="en-US" dirty="0" err="1" smtClean="0"/>
              <a:t>trichomoniasis</a:t>
            </a:r>
            <a:r>
              <a:rPr lang="en-US" dirty="0" smtClean="0"/>
              <a:t>, and </a:t>
            </a:r>
            <a:r>
              <a:rPr lang="en-US" dirty="0" err="1" smtClean="0"/>
              <a:t>chancroid</a:t>
            </a:r>
            <a:r>
              <a:rPr lang="en-US" dirty="0" smtClean="0"/>
              <a:t>. </a:t>
            </a:r>
            <a:endParaRPr lang="en-US" dirty="0" smtClean="0"/>
          </a:p>
          <a:p>
            <a:r>
              <a:rPr lang="en-US" dirty="0" smtClean="0"/>
              <a:t>Viral </a:t>
            </a:r>
            <a:r>
              <a:rPr lang="en-US" dirty="0" smtClean="0"/>
              <a:t>infections most common to developing countries include human </a:t>
            </a:r>
            <a:r>
              <a:rPr lang="en-US" dirty="0" err="1" smtClean="0"/>
              <a:t>papillomavirus</a:t>
            </a:r>
            <a:r>
              <a:rPr lang="en-US" dirty="0" smtClean="0"/>
              <a:t> (HPV), hepatitis B virus (HBV), herpes </a:t>
            </a:r>
            <a:r>
              <a:rPr lang="en-US" dirty="0" err="1" smtClean="0"/>
              <a:t>genitalis</a:t>
            </a:r>
            <a:r>
              <a:rPr lang="en-US" dirty="0" smtClean="0"/>
              <a:t> (herpes simplex virus [HSV], primarily type HSV-2), and HIV. </a:t>
            </a:r>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8095488" cy="1143000"/>
          </a:xfrm>
        </p:spPr>
        <p:txBody>
          <a:bodyPr>
            <a:normAutofit fontScale="90000"/>
          </a:bodyPr>
          <a:lstStyle/>
          <a:p>
            <a:r>
              <a:rPr lang="en-US" b="1" dirty="0" smtClean="0"/>
              <a:t>The Role of RTIs in Health-Related Development Programs </a:t>
            </a:r>
            <a:br>
              <a:rPr lang="en-US" b="1" dirty="0" smtClean="0"/>
            </a:br>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37</a:t>
            </a:fld>
            <a:endParaRPr lang="en-US"/>
          </a:p>
        </p:txBody>
      </p:sp>
      <p:pic>
        <p:nvPicPr>
          <p:cNvPr id="2050" name="Picture 2"/>
          <p:cNvPicPr>
            <a:picLocks noChangeAspect="1" noChangeArrowheads="1"/>
          </p:cNvPicPr>
          <p:nvPr/>
        </p:nvPicPr>
        <p:blipFill>
          <a:blip r:embed="rId2"/>
          <a:srcRect/>
          <a:stretch>
            <a:fillRect/>
          </a:stretch>
        </p:blipFill>
        <p:spPr bwMode="auto">
          <a:xfrm>
            <a:off x="878260" y="1762124"/>
            <a:ext cx="7275139" cy="5102803"/>
          </a:xfrm>
          <a:prstGeom prst="rect">
            <a:avLst/>
          </a:prstGeom>
          <a:noFill/>
          <a:ln w="9525">
            <a:noFill/>
            <a:miter lim="800000"/>
            <a:headEnd/>
            <a:tailEnd/>
          </a:ln>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Prevention of RTIs </a:t>
            </a:r>
            <a:br>
              <a:rPr lang="en-US" b="1" dirty="0" smtClean="0"/>
            </a:br>
            <a:endParaRPr lang="en-US" dirty="0"/>
          </a:p>
        </p:txBody>
      </p:sp>
      <p:sp>
        <p:nvSpPr>
          <p:cNvPr id="3" name="Content Placeholder 2"/>
          <p:cNvSpPr>
            <a:spLocks noGrp="1"/>
          </p:cNvSpPr>
          <p:nvPr>
            <p:ph idx="1"/>
          </p:nvPr>
        </p:nvSpPr>
        <p:spPr>
          <a:xfrm>
            <a:off x="990600" y="1447800"/>
            <a:ext cx="7943088" cy="4800600"/>
          </a:xfrm>
        </p:spPr>
        <p:txBody>
          <a:bodyPr>
            <a:normAutofit/>
          </a:bodyPr>
          <a:lstStyle/>
          <a:p>
            <a:r>
              <a:rPr lang="en-US" dirty="0" smtClean="0"/>
              <a:t>Although </a:t>
            </a:r>
            <a:r>
              <a:rPr lang="en-US" dirty="0" smtClean="0"/>
              <a:t>some RTIs are not curable, all are preventable. Generally speaking, primary prevention activities are designed to reduce the occurrence of disease before the pathogen has interacted with the </a:t>
            </a:r>
            <a:r>
              <a:rPr lang="en-US" dirty="0" smtClean="0"/>
              <a:t>host</a:t>
            </a:r>
          </a:p>
          <a:p>
            <a:r>
              <a:rPr lang="en-US" i="1" dirty="0" smtClean="0"/>
              <a:t>Secondary </a:t>
            </a:r>
            <a:r>
              <a:rPr lang="en-US" i="1" dirty="0" smtClean="0"/>
              <a:t>prevention occurs after the pathogens have interacted with the host, and intends to reduce the progression of the disease. </a:t>
            </a:r>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Prevention of RTIs is an important message for all people, </a:t>
            </a:r>
            <a:r>
              <a:rPr lang="en-US" dirty="0" smtClean="0">
                <a:solidFill>
                  <a:srgbClr val="FF0000"/>
                </a:solidFill>
              </a:rPr>
              <a:t>including those at low risk. </a:t>
            </a:r>
            <a:endParaRPr lang="en-US" dirty="0" smtClean="0">
              <a:solidFill>
                <a:srgbClr val="FF0000"/>
              </a:solidFill>
            </a:endParaRPr>
          </a:p>
          <a:p>
            <a:r>
              <a:rPr lang="en-US" dirty="0" smtClean="0"/>
              <a:t>Primary </a:t>
            </a:r>
            <a:r>
              <a:rPr lang="en-US" dirty="0" smtClean="0"/>
              <a:t>prevention involves avoiding infection in the first place; the most effective way to prevent sexual transmission of RTIs is to avoid sexual intercourse with infected partners </a:t>
            </a:r>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304800"/>
            <a:ext cx="8019288" cy="5943600"/>
          </a:xfrm>
        </p:spPr>
        <p:txBody>
          <a:bodyPr>
            <a:normAutofit fontScale="92500" lnSpcReduction="20000"/>
          </a:bodyPr>
          <a:lstStyle/>
          <a:p>
            <a:r>
              <a:rPr lang="en-US" dirty="0" smtClean="0"/>
              <a:t>“There is an increase in number of cases between 25 and 30 percent who come to visit hospitals suffering from </a:t>
            </a:r>
            <a:r>
              <a:rPr lang="en-US" dirty="0" err="1" smtClean="0"/>
              <a:t>diarrhoea</a:t>
            </a:r>
            <a:r>
              <a:rPr lang="en-US" dirty="0" smtClean="0"/>
              <a:t>, typhoid and fever, mostly due to poor quality drinking water inside Kathmandu</a:t>
            </a:r>
            <a:r>
              <a:rPr lang="en-US" dirty="0" smtClean="0"/>
              <a:t>,”</a:t>
            </a:r>
          </a:p>
          <a:p>
            <a:r>
              <a:rPr lang="en-US" dirty="0" smtClean="0"/>
              <a:t>The rains during the monsoon are responsible for outbreak of communicable water-borne diseases like cholera and </a:t>
            </a:r>
            <a:r>
              <a:rPr lang="en-US" dirty="0" err="1" smtClean="0"/>
              <a:t>diarrhoea</a:t>
            </a:r>
            <a:r>
              <a:rPr lang="en-US" dirty="0" smtClean="0"/>
              <a:t> in many rural villages,</a:t>
            </a:r>
            <a:br>
              <a:rPr lang="en-US" dirty="0" smtClean="0"/>
            </a:br>
            <a:endParaRPr lang="en-US" dirty="0" smtClean="0"/>
          </a:p>
          <a:p>
            <a:r>
              <a:rPr lang="es-ES" dirty="0" err="1" smtClean="0"/>
              <a:t>Jun</a:t>
            </a:r>
            <a:r>
              <a:rPr lang="es-ES" dirty="0" smtClean="0"/>
              <a:t> 12, 2016-</a:t>
            </a:r>
            <a:br>
              <a:rPr lang="es-ES" dirty="0" smtClean="0"/>
            </a:br>
            <a:r>
              <a:rPr lang="es-ES" dirty="0" smtClean="0"/>
              <a:t/>
            </a:r>
            <a:br>
              <a:rPr lang="es-ES" dirty="0" smtClean="0"/>
            </a:br>
            <a:r>
              <a:rPr lang="es-ES" dirty="0" smtClean="0">
                <a:hlinkClick r:id="rId2"/>
              </a:rPr>
              <a:t>http://bit.ly/1UKzFPq</a:t>
            </a:r>
            <a:r>
              <a:rPr lang="en-US" dirty="0" smtClean="0"/>
              <a:t/>
            </a:r>
            <a:br>
              <a:rPr lang="en-US" dirty="0" smtClean="0"/>
            </a:b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304800"/>
            <a:ext cx="7498080" cy="5943600"/>
          </a:xfrm>
        </p:spPr>
        <p:txBody>
          <a:bodyPr>
            <a:normAutofit fontScale="92500" lnSpcReduction="10000"/>
          </a:bodyPr>
          <a:lstStyle/>
          <a:p>
            <a:r>
              <a:rPr lang="en-US" dirty="0" smtClean="0"/>
              <a:t>Secondary prevention reduces the likelihood of complications and </a:t>
            </a:r>
            <a:r>
              <a:rPr lang="en-US" dirty="0" err="1" smtClean="0"/>
              <a:t>sequelae</a:t>
            </a:r>
            <a:r>
              <a:rPr lang="en-US" dirty="0" smtClean="0"/>
              <a:t> of RTIs. Prevention goals require that people adopt preventive behaviors (such as avoiding unprotected intercourse with infected partners) and that clinicians diagnose and treat existing infections effectively </a:t>
            </a:r>
            <a:endParaRPr lang="en-US" dirty="0" smtClean="0"/>
          </a:p>
          <a:p>
            <a:r>
              <a:rPr lang="en-US" dirty="0" smtClean="0"/>
              <a:t>Especially since the advent of the AIDS epidemic, initiatives to market and encourage the use of condoms have been central to RTI control programs because condoms reduce acquisition and transmission of both RTIs and HIV infection </a:t>
            </a:r>
            <a:endParaRPr lang="en-US" dirty="0" smtClean="0"/>
          </a:p>
          <a:p>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General Guidelines for the Prevention of RTIs/STDs </a:t>
            </a:r>
            <a:endParaRPr lang="en-US" dirty="0"/>
          </a:p>
        </p:txBody>
      </p:sp>
      <p:sp>
        <p:nvSpPr>
          <p:cNvPr id="3" name="Content Placeholder 2"/>
          <p:cNvSpPr>
            <a:spLocks noGrp="1"/>
          </p:cNvSpPr>
          <p:nvPr>
            <p:ph idx="1"/>
          </p:nvPr>
        </p:nvSpPr>
        <p:spPr/>
        <p:txBody>
          <a:bodyPr>
            <a:normAutofit fontScale="85000" lnSpcReduction="10000"/>
          </a:bodyPr>
          <a:lstStyle/>
          <a:p>
            <a:r>
              <a:rPr lang="en-US" i="1" dirty="0" smtClean="0"/>
              <a:t>The best way to prevent sexually transmitted diseases (STDs) and reproductive tract infections (RTIs) is to not have sexual relations. However, if you do decide to be sexually active, there are ways to reduce the risk of contracting an STD or </a:t>
            </a:r>
            <a:r>
              <a:rPr lang="en-US" i="1" dirty="0" smtClean="0"/>
              <a:t>RTI: </a:t>
            </a:r>
          </a:p>
          <a:p>
            <a:endParaRPr lang="en-US" dirty="0" smtClean="0"/>
          </a:p>
          <a:p>
            <a:r>
              <a:rPr lang="en-US" i="1" dirty="0" smtClean="0"/>
              <a:t>Ask </a:t>
            </a:r>
            <a:r>
              <a:rPr lang="en-US" i="1" dirty="0" smtClean="0"/>
              <a:t>sex </a:t>
            </a:r>
            <a:r>
              <a:rPr lang="en-US" i="1" dirty="0" smtClean="0"/>
              <a:t>partner if he or she has an STD/RTI, has been exposed to one, or has any unexplained physical symptoms. Do not have sex if your partner has signs or symptoms, such as sores, rashes, or discharge from the genital area. </a:t>
            </a:r>
          </a:p>
          <a:p>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066800" y="1447800"/>
            <a:ext cx="7866888" cy="4800600"/>
          </a:xfrm>
        </p:spPr>
        <p:txBody>
          <a:bodyPr>
            <a:normAutofit fontScale="92500" lnSpcReduction="10000"/>
          </a:bodyPr>
          <a:lstStyle/>
          <a:p>
            <a:r>
              <a:rPr lang="en-US" i="1" dirty="0" smtClean="0"/>
              <a:t>Many </a:t>
            </a:r>
            <a:r>
              <a:rPr lang="en-US" i="1" dirty="0" smtClean="0"/>
              <a:t>common STDs/RTIs have no symptoms but can still be transmitted to a sexual partner. If your partner has had sexual relations with someone else recently, they may have an infection, even if there are no symptoms. </a:t>
            </a:r>
            <a:endParaRPr lang="en-US" i="1" dirty="0" smtClean="0"/>
          </a:p>
          <a:p>
            <a:r>
              <a:rPr lang="en-US" i="1" dirty="0" smtClean="0"/>
              <a:t>Therefore</a:t>
            </a:r>
            <a:r>
              <a:rPr lang="en-US" i="1" dirty="0" smtClean="0"/>
              <a:t>, do not have sex if you think your partner may have been exposed to an STD/ RTI, even if they do not show any symptoms. </a:t>
            </a:r>
          </a:p>
          <a:p>
            <a:r>
              <a:rPr lang="en-US" i="1" dirty="0" smtClean="0"/>
              <a:t>Use a condom correctly and consistently during all types of sexual intercourse (oral, vaginal, and anal). </a:t>
            </a:r>
          </a:p>
          <a:p>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smtClean="0"/>
          </a:p>
          <a:p>
            <a:r>
              <a:rPr lang="en-US" i="1" dirty="0" smtClean="0"/>
              <a:t>Get regular checkups for STDs and RTIs (even if you show no symptoms), and be familiar with the common symptoms. </a:t>
            </a:r>
          </a:p>
          <a:p>
            <a:r>
              <a:rPr lang="en-US" i="1" dirty="0" smtClean="0"/>
              <a:t>Most bacterial infections are readily treated, and the earlier treatment is sought and sex partners are warned, the less likely the disease will do irreparable damage. </a:t>
            </a:r>
          </a:p>
          <a:p>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Thanks </a:t>
            </a:r>
            <a:endParaRPr lang="en-US" dirty="0"/>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771F8037-B0B1-450F-B6AF-9CAC63DBAF79}" type="slidenum">
              <a:rPr lang="en-US" smtClean="0"/>
              <a:pPr/>
              <a:t>44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381000"/>
            <a:ext cx="7943088" cy="5867400"/>
          </a:xfrm>
        </p:spPr>
        <p:txBody>
          <a:bodyPr>
            <a:normAutofit fontScale="77500" lnSpcReduction="20000"/>
          </a:bodyPr>
          <a:lstStyle/>
          <a:p>
            <a:r>
              <a:rPr lang="en-US" dirty="0" smtClean="0"/>
              <a:t>Drinking water quality is a major issue in rural areas of Nepal. The Government of Nepal has supplied </a:t>
            </a:r>
            <a:r>
              <a:rPr lang="en-US" dirty="0" smtClean="0"/>
              <a:t>drinking </a:t>
            </a:r>
            <a:r>
              <a:rPr lang="en-US" dirty="0" smtClean="0"/>
              <a:t>water to about 67 percent of total population. Other inhabitants have to depend on other sources </a:t>
            </a:r>
            <a:r>
              <a:rPr lang="en-US" dirty="0" smtClean="0"/>
              <a:t>such </a:t>
            </a:r>
            <a:r>
              <a:rPr lang="en-US" dirty="0" smtClean="0"/>
              <a:t>as spring, stream and tube well for drinking and household uses. The per capita water consumption in </a:t>
            </a:r>
            <a:r>
              <a:rPr lang="en-US" dirty="0" smtClean="0"/>
              <a:t>the </a:t>
            </a:r>
            <a:r>
              <a:rPr lang="en-US" dirty="0" smtClean="0"/>
              <a:t>rural area is 45 liters as compared to 60 liters in the urban area of Nepal</a:t>
            </a:r>
          </a:p>
          <a:p>
            <a:r>
              <a:rPr lang="en-US" dirty="0" smtClean="0"/>
              <a:t/>
            </a:r>
            <a:br>
              <a:rPr lang="en-US" dirty="0" smtClean="0"/>
            </a:br>
            <a:r>
              <a:rPr lang="en-US" i="1" dirty="0" smtClean="0"/>
              <a:t>Rural communities' knowledge on water quality and water borne disease: the case of </a:t>
            </a:r>
            <a:r>
              <a:rPr lang="en-US" i="1" dirty="0" err="1" smtClean="0"/>
              <a:t>Bungamati</a:t>
            </a:r>
            <a:r>
              <a:rPr lang="en-US" i="1" dirty="0" smtClean="0"/>
              <a:t> Locality in Kathmandu Valley, Nepal (PDF Download Available)</a:t>
            </a:r>
            <a:r>
              <a:rPr lang="en-US" dirty="0" smtClean="0"/>
              <a:t>. Available from: </a:t>
            </a:r>
            <a:r>
              <a:rPr lang="en-US" dirty="0" smtClean="0">
                <a:hlinkClick r:id="rId2"/>
              </a:rPr>
              <a:t>https://www.researchgate.net/publication/242296770_Rural_communities'_knowledge_on_water_quality_and_water_borne_disease_the_case_of_Bungamati_Locality_in_Kathmandu_Valley_Nepal</a:t>
            </a:r>
            <a:r>
              <a:rPr lang="en-US" dirty="0" smtClean="0"/>
              <a:t> [accessed Mar 15 2018].</a:t>
            </a:r>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r>
              <a:rPr lang="en-US" dirty="0" smtClean="0"/>
              <a:t>Research indicate </a:t>
            </a:r>
            <a:r>
              <a:rPr lang="en-US" dirty="0" smtClean="0"/>
              <a:t>that about one third of the total death of children under five years of age in rural </a:t>
            </a:r>
            <a:r>
              <a:rPr lang="en-US" dirty="0" smtClean="0"/>
              <a:t>region </a:t>
            </a:r>
            <a:r>
              <a:rPr lang="en-US" dirty="0" smtClean="0"/>
              <a:t>of Nepal is due to water borne diseases, such as cholera, typhoid, dysentery and gastro-entities. Yet, </a:t>
            </a:r>
            <a:r>
              <a:rPr lang="en-US" dirty="0" smtClean="0"/>
              <a:t>the </a:t>
            </a:r>
            <a:r>
              <a:rPr lang="en-US" dirty="0" smtClean="0"/>
              <a:t>vital connection between water and health is given little emphasis in the government policy</a:t>
            </a:r>
          </a:p>
          <a:p>
            <a:r>
              <a:rPr lang="en-US" dirty="0" smtClean="0"/>
              <a:t/>
            </a:r>
            <a:br>
              <a:rPr lang="en-US" dirty="0" smtClean="0"/>
            </a:br>
            <a:r>
              <a:rPr lang="en-US" i="1" dirty="0" smtClean="0"/>
              <a:t>Rural communities' knowledge on water quality and water borne disease: the case of </a:t>
            </a:r>
            <a:r>
              <a:rPr lang="en-US" i="1" dirty="0" err="1" smtClean="0"/>
              <a:t>Bungamati</a:t>
            </a:r>
            <a:r>
              <a:rPr lang="en-US" i="1" dirty="0" smtClean="0"/>
              <a:t> Locality in Kathmandu Valley, Nepal (PDF Download Available)</a:t>
            </a:r>
            <a:r>
              <a:rPr lang="en-US" dirty="0" smtClean="0"/>
              <a:t>. Available from: </a:t>
            </a:r>
            <a:r>
              <a:rPr lang="en-US" dirty="0" smtClean="0">
                <a:hlinkClick r:id="rId2"/>
              </a:rPr>
              <a:t>https://www.researchgate.net/publication/242296770_Rural_communities'_knowledge_on_water_quality_and_water_borne_disease_the_case_of_Bungamati_Locality_in_Kathmandu_Valley_Nepal</a:t>
            </a:r>
            <a:r>
              <a:rPr lang="en-US" dirty="0" smtClean="0"/>
              <a:t> [accessed Mar 15 2018].</a:t>
            </a:r>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90600" y="1447800"/>
            <a:ext cx="7943088" cy="5181600"/>
          </a:xfrm>
        </p:spPr>
        <p:txBody>
          <a:bodyPr>
            <a:normAutofit lnSpcReduction="10000"/>
          </a:bodyPr>
          <a:lstStyle/>
          <a:p>
            <a:r>
              <a:rPr lang="en-US" dirty="0" smtClean="0"/>
              <a:t>Water borne disease a major health problem </a:t>
            </a:r>
            <a:r>
              <a:rPr lang="en-US" dirty="0" smtClean="0"/>
              <a:t>in Nepal</a:t>
            </a:r>
            <a:endParaRPr lang="en-US" dirty="0" smtClean="0"/>
          </a:p>
          <a:p>
            <a:r>
              <a:rPr lang="en-US" dirty="0" smtClean="0"/>
              <a:t>Diarrhea </a:t>
            </a:r>
            <a:r>
              <a:rPr lang="en-US" dirty="0" smtClean="0"/>
              <a:t>, intestinal worms, gastritis, typhoid</a:t>
            </a:r>
            <a:r>
              <a:rPr lang="en-US" dirty="0" smtClean="0"/>
              <a:t>, and </a:t>
            </a:r>
            <a:r>
              <a:rPr lang="en-US" dirty="0" smtClean="0"/>
              <a:t>jaundice are the top five </a:t>
            </a:r>
            <a:r>
              <a:rPr lang="en-US" dirty="0" smtClean="0"/>
              <a:t>water-borne Diseases </a:t>
            </a:r>
          </a:p>
          <a:p>
            <a:r>
              <a:rPr lang="en-US" dirty="0" smtClean="0"/>
              <a:t>More </a:t>
            </a:r>
            <a:r>
              <a:rPr lang="en-US" dirty="0" smtClean="0"/>
              <a:t>than 22% of the under 5 years </a:t>
            </a:r>
            <a:r>
              <a:rPr lang="en-US" dirty="0" smtClean="0"/>
              <a:t>population suffered </a:t>
            </a:r>
            <a:r>
              <a:rPr lang="en-US" dirty="0" smtClean="0"/>
              <a:t>from various water borne </a:t>
            </a:r>
            <a:r>
              <a:rPr lang="en-US" dirty="0" smtClean="0"/>
              <a:t>diseases every </a:t>
            </a:r>
            <a:r>
              <a:rPr lang="en-US" dirty="0" smtClean="0"/>
              <a:t>year.</a:t>
            </a:r>
          </a:p>
          <a:p>
            <a:r>
              <a:rPr lang="en-US" dirty="0" smtClean="0"/>
              <a:t>About </a:t>
            </a:r>
            <a:r>
              <a:rPr lang="en-US" dirty="0" smtClean="0"/>
              <a:t>13,000 children died from various </a:t>
            </a:r>
            <a:r>
              <a:rPr lang="en-US" dirty="0" smtClean="0"/>
              <a:t>water borne </a:t>
            </a:r>
            <a:r>
              <a:rPr lang="en-US" dirty="0" smtClean="0"/>
              <a:t>diseases </a:t>
            </a:r>
            <a:r>
              <a:rPr lang="en-US" dirty="0" smtClean="0"/>
              <a:t>yearly</a:t>
            </a:r>
            <a:endParaRPr lang="en-US" dirty="0"/>
          </a:p>
        </p:txBody>
      </p:sp>
      <p:sp>
        <p:nvSpPr>
          <p:cNvPr id="4" name="Slide Number Placeholder 3"/>
          <p:cNvSpPr>
            <a:spLocks noGrp="1"/>
          </p:cNvSpPr>
          <p:nvPr>
            <p:ph type="sldNum" sz="quarter" idx="12"/>
          </p:nvPr>
        </p:nvSpPr>
        <p:spPr/>
        <p:txBody>
          <a:bodyPr/>
          <a:lstStyle/>
          <a:p>
            <a:fld id="{771F8037-B0B1-450F-B6AF-9CAC63DBAF79}"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4"/>
          <p:cNvSpPr>
            <a:spLocks noGrp="1" noChangeArrowheads="1"/>
          </p:cNvSpPr>
          <p:nvPr>
            <p:ph type="title"/>
          </p:nvPr>
        </p:nvSpPr>
        <p:spPr>
          <a:xfrm>
            <a:off x="1371600" y="0"/>
            <a:ext cx="7315200" cy="1752600"/>
          </a:xfrm>
        </p:spPr>
        <p:txBody>
          <a:bodyPr/>
          <a:lstStyle/>
          <a:p>
            <a:pPr eaLnBrk="1" hangingPunct="1"/>
            <a:r>
              <a:rPr lang="en-US" dirty="0" smtClean="0"/>
              <a:t>Why Both Quality and</a:t>
            </a:r>
            <a:br>
              <a:rPr lang="en-US" dirty="0" smtClean="0"/>
            </a:br>
            <a:r>
              <a:rPr lang="en-US" dirty="0" smtClean="0"/>
              <a:t>Quantity are Important</a:t>
            </a:r>
          </a:p>
        </p:txBody>
      </p:sp>
      <p:sp>
        <p:nvSpPr>
          <p:cNvPr id="7171" name="Rectangle 6"/>
          <p:cNvSpPr>
            <a:spLocks noChangeArrowheads="1"/>
          </p:cNvSpPr>
          <p:nvPr/>
        </p:nvSpPr>
        <p:spPr bwMode="auto">
          <a:xfrm>
            <a:off x="4038600" y="1828800"/>
            <a:ext cx="914400" cy="457200"/>
          </a:xfrm>
          <a:prstGeom prst="rect">
            <a:avLst/>
          </a:prstGeom>
          <a:solidFill>
            <a:schemeClr val="accent1"/>
          </a:solidFill>
          <a:ln w="9525">
            <a:solidFill>
              <a:schemeClr val="tx1"/>
            </a:solidFill>
            <a:miter lim="800000"/>
            <a:headEnd/>
            <a:tailEnd/>
          </a:ln>
        </p:spPr>
        <p:txBody>
          <a:bodyPr wrap="none" anchor="ctr"/>
          <a:lstStyle/>
          <a:p>
            <a:pPr algn="ctr"/>
            <a:r>
              <a:rPr lang="en-US" b="1"/>
              <a:t>Water</a:t>
            </a:r>
            <a:r>
              <a:rPr lang="en-US"/>
              <a:t> </a:t>
            </a:r>
          </a:p>
        </p:txBody>
      </p:sp>
      <p:sp>
        <p:nvSpPr>
          <p:cNvPr id="7172" name="Rectangle 7"/>
          <p:cNvSpPr>
            <a:spLocks noChangeArrowheads="1"/>
          </p:cNvSpPr>
          <p:nvPr/>
        </p:nvSpPr>
        <p:spPr bwMode="auto">
          <a:xfrm>
            <a:off x="228600" y="2743200"/>
            <a:ext cx="1295400" cy="533400"/>
          </a:xfrm>
          <a:prstGeom prst="rect">
            <a:avLst/>
          </a:prstGeom>
          <a:solidFill>
            <a:schemeClr val="accent1"/>
          </a:solidFill>
          <a:ln w="9525">
            <a:solidFill>
              <a:schemeClr val="tx1"/>
            </a:solidFill>
            <a:miter lim="800000"/>
            <a:headEnd/>
            <a:tailEnd/>
          </a:ln>
        </p:spPr>
        <p:txBody>
          <a:bodyPr wrap="none" anchor="ctr"/>
          <a:lstStyle/>
          <a:p>
            <a:pPr algn="ctr"/>
            <a:r>
              <a:rPr lang="en-US" b="1"/>
              <a:t>Quality</a:t>
            </a:r>
            <a:r>
              <a:rPr lang="en-US"/>
              <a:t> </a:t>
            </a:r>
          </a:p>
        </p:txBody>
      </p:sp>
      <p:sp>
        <p:nvSpPr>
          <p:cNvPr id="7173" name="Rectangle 8"/>
          <p:cNvSpPr>
            <a:spLocks noChangeArrowheads="1"/>
          </p:cNvSpPr>
          <p:nvPr/>
        </p:nvSpPr>
        <p:spPr bwMode="auto">
          <a:xfrm>
            <a:off x="7086600" y="2743200"/>
            <a:ext cx="1219200" cy="533400"/>
          </a:xfrm>
          <a:prstGeom prst="rect">
            <a:avLst/>
          </a:prstGeom>
          <a:solidFill>
            <a:schemeClr val="accent1"/>
          </a:solidFill>
          <a:ln w="9525">
            <a:solidFill>
              <a:schemeClr val="tx1"/>
            </a:solidFill>
            <a:miter lim="800000"/>
            <a:headEnd/>
            <a:tailEnd/>
          </a:ln>
        </p:spPr>
        <p:txBody>
          <a:bodyPr wrap="none" anchor="ctr"/>
          <a:lstStyle/>
          <a:p>
            <a:pPr algn="ctr"/>
            <a:r>
              <a:rPr lang="en-US" b="1"/>
              <a:t>Quantity</a:t>
            </a:r>
            <a:r>
              <a:rPr lang="en-US"/>
              <a:t> </a:t>
            </a:r>
          </a:p>
        </p:txBody>
      </p:sp>
      <p:sp>
        <p:nvSpPr>
          <p:cNvPr id="7174" name="Rectangle 9"/>
          <p:cNvSpPr>
            <a:spLocks noChangeArrowheads="1"/>
          </p:cNvSpPr>
          <p:nvPr/>
        </p:nvSpPr>
        <p:spPr bwMode="auto">
          <a:xfrm>
            <a:off x="76200" y="3733800"/>
            <a:ext cx="1600200" cy="609600"/>
          </a:xfrm>
          <a:prstGeom prst="rect">
            <a:avLst/>
          </a:prstGeom>
          <a:solidFill>
            <a:schemeClr val="accent1"/>
          </a:solidFill>
          <a:ln w="9525">
            <a:solidFill>
              <a:schemeClr val="tx1"/>
            </a:solidFill>
            <a:miter lim="800000"/>
            <a:headEnd/>
            <a:tailEnd/>
          </a:ln>
        </p:spPr>
        <p:txBody>
          <a:bodyPr wrap="none" anchor="ctr"/>
          <a:lstStyle/>
          <a:p>
            <a:pPr algn="ctr"/>
            <a:r>
              <a:rPr lang="en-US" b="1"/>
              <a:t>Water-borne</a:t>
            </a:r>
          </a:p>
          <a:p>
            <a:pPr algn="ctr"/>
            <a:r>
              <a:rPr lang="en-US" b="1"/>
              <a:t>Diseases</a:t>
            </a:r>
            <a:endParaRPr lang="en-US"/>
          </a:p>
        </p:txBody>
      </p:sp>
      <p:sp>
        <p:nvSpPr>
          <p:cNvPr id="7175" name="Rectangle 10"/>
          <p:cNvSpPr>
            <a:spLocks noChangeArrowheads="1"/>
          </p:cNvSpPr>
          <p:nvPr/>
        </p:nvSpPr>
        <p:spPr bwMode="auto">
          <a:xfrm>
            <a:off x="2819400" y="3886200"/>
            <a:ext cx="1828800" cy="685800"/>
          </a:xfrm>
          <a:prstGeom prst="rect">
            <a:avLst/>
          </a:prstGeom>
          <a:solidFill>
            <a:schemeClr val="accent1"/>
          </a:solidFill>
          <a:ln w="9525">
            <a:solidFill>
              <a:schemeClr val="tx1"/>
            </a:solidFill>
            <a:miter lim="800000"/>
            <a:headEnd/>
            <a:tailEnd/>
          </a:ln>
        </p:spPr>
        <p:txBody>
          <a:bodyPr wrap="none" anchor="ctr"/>
          <a:lstStyle/>
          <a:p>
            <a:pPr algn="ctr"/>
            <a:r>
              <a:rPr lang="en-US" b="1"/>
              <a:t>Water-washed</a:t>
            </a:r>
          </a:p>
          <a:p>
            <a:pPr algn="ctr"/>
            <a:r>
              <a:rPr lang="en-US" b="1"/>
              <a:t>Diseases</a:t>
            </a:r>
            <a:endParaRPr lang="en-US"/>
          </a:p>
        </p:txBody>
      </p:sp>
      <p:sp>
        <p:nvSpPr>
          <p:cNvPr id="7176" name="Rectangle 11"/>
          <p:cNvSpPr>
            <a:spLocks noChangeArrowheads="1"/>
          </p:cNvSpPr>
          <p:nvPr/>
        </p:nvSpPr>
        <p:spPr bwMode="auto">
          <a:xfrm>
            <a:off x="5029200" y="3886200"/>
            <a:ext cx="1371600" cy="609600"/>
          </a:xfrm>
          <a:prstGeom prst="rect">
            <a:avLst/>
          </a:prstGeom>
          <a:solidFill>
            <a:schemeClr val="accent1"/>
          </a:solidFill>
          <a:ln w="9525">
            <a:solidFill>
              <a:schemeClr val="tx1"/>
            </a:solidFill>
            <a:miter lim="800000"/>
            <a:headEnd/>
            <a:tailEnd/>
          </a:ln>
        </p:spPr>
        <p:txBody>
          <a:bodyPr wrap="none" anchor="ctr"/>
          <a:lstStyle/>
          <a:p>
            <a:pPr algn="ctr"/>
            <a:r>
              <a:rPr lang="en-US" b="1"/>
              <a:t>Water-based</a:t>
            </a:r>
          </a:p>
          <a:p>
            <a:pPr algn="ctr"/>
            <a:r>
              <a:rPr lang="en-US" b="1"/>
              <a:t>Diseases</a:t>
            </a:r>
            <a:endParaRPr lang="en-US"/>
          </a:p>
        </p:txBody>
      </p:sp>
      <p:sp>
        <p:nvSpPr>
          <p:cNvPr id="7177" name="Rectangle 12"/>
          <p:cNvSpPr>
            <a:spLocks noChangeArrowheads="1"/>
          </p:cNvSpPr>
          <p:nvPr/>
        </p:nvSpPr>
        <p:spPr bwMode="auto">
          <a:xfrm>
            <a:off x="6629400" y="3886200"/>
            <a:ext cx="2362200" cy="685800"/>
          </a:xfrm>
          <a:prstGeom prst="rect">
            <a:avLst/>
          </a:prstGeom>
          <a:solidFill>
            <a:schemeClr val="accent1"/>
          </a:solidFill>
          <a:ln w="9525">
            <a:solidFill>
              <a:schemeClr val="tx1"/>
            </a:solidFill>
            <a:miter lim="800000"/>
            <a:headEnd/>
            <a:tailEnd/>
          </a:ln>
        </p:spPr>
        <p:txBody>
          <a:bodyPr wrap="none" anchor="ctr"/>
          <a:lstStyle/>
          <a:p>
            <a:pPr algn="ctr"/>
            <a:r>
              <a:rPr lang="en-US" b="1"/>
              <a:t>Water-related Insect</a:t>
            </a:r>
          </a:p>
          <a:p>
            <a:pPr algn="ctr"/>
            <a:r>
              <a:rPr lang="en-US" b="1"/>
              <a:t>Vector Diseases</a:t>
            </a:r>
            <a:endParaRPr lang="en-US"/>
          </a:p>
        </p:txBody>
      </p:sp>
      <p:sp>
        <p:nvSpPr>
          <p:cNvPr id="7178" name="Line 13"/>
          <p:cNvSpPr>
            <a:spLocks noChangeShapeType="1"/>
          </p:cNvSpPr>
          <p:nvPr/>
        </p:nvSpPr>
        <p:spPr bwMode="auto">
          <a:xfrm>
            <a:off x="1295400" y="2514600"/>
            <a:ext cx="6096000" cy="0"/>
          </a:xfrm>
          <a:prstGeom prst="line">
            <a:avLst/>
          </a:prstGeom>
          <a:noFill/>
          <a:ln w="9525">
            <a:solidFill>
              <a:schemeClr val="tx1"/>
            </a:solidFill>
            <a:round/>
            <a:headEnd/>
            <a:tailEnd/>
          </a:ln>
        </p:spPr>
        <p:txBody>
          <a:bodyPr/>
          <a:lstStyle/>
          <a:p>
            <a:endParaRPr lang="en-US"/>
          </a:p>
        </p:txBody>
      </p:sp>
      <p:sp>
        <p:nvSpPr>
          <p:cNvPr id="7179" name="Line 14"/>
          <p:cNvSpPr>
            <a:spLocks noChangeShapeType="1"/>
          </p:cNvSpPr>
          <p:nvPr/>
        </p:nvSpPr>
        <p:spPr bwMode="auto">
          <a:xfrm>
            <a:off x="4495800" y="2286000"/>
            <a:ext cx="0" cy="228600"/>
          </a:xfrm>
          <a:prstGeom prst="line">
            <a:avLst/>
          </a:prstGeom>
          <a:noFill/>
          <a:ln w="9525">
            <a:solidFill>
              <a:schemeClr val="tx1"/>
            </a:solidFill>
            <a:round/>
            <a:headEnd/>
            <a:tailEnd/>
          </a:ln>
        </p:spPr>
        <p:txBody>
          <a:bodyPr/>
          <a:lstStyle/>
          <a:p>
            <a:endParaRPr lang="en-US"/>
          </a:p>
        </p:txBody>
      </p:sp>
      <p:sp>
        <p:nvSpPr>
          <p:cNvPr id="7180" name="Line 15"/>
          <p:cNvSpPr>
            <a:spLocks noChangeShapeType="1"/>
          </p:cNvSpPr>
          <p:nvPr/>
        </p:nvSpPr>
        <p:spPr bwMode="auto">
          <a:xfrm>
            <a:off x="1295400" y="2514600"/>
            <a:ext cx="0" cy="228600"/>
          </a:xfrm>
          <a:prstGeom prst="line">
            <a:avLst/>
          </a:prstGeom>
          <a:noFill/>
          <a:ln w="9525">
            <a:solidFill>
              <a:schemeClr val="tx1"/>
            </a:solidFill>
            <a:round/>
            <a:headEnd/>
            <a:tailEnd/>
          </a:ln>
        </p:spPr>
        <p:txBody>
          <a:bodyPr/>
          <a:lstStyle/>
          <a:p>
            <a:endParaRPr lang="en-US"/>
          </a:p>
        </p:txBody>
      </p:sp>
      <p:sp>
        <p:nvSpPr>
          <p:cNvPr id="7181" name="Line 16"/>
          <p:cNvSpPr>
            <a:spLocks noChangeShapeType="1"/>
          </p:cNvSpPr>
          <p:nvPr/>
        </p:nvSpPr>
        <p:spPr bwMode="auto">
          <a:xfrm>
            <a:off x="7391400" y="2514600"/>
            <a:ext cx="0" cy="228600"/>
          </a:xfrm>
          <a:prstGeom prst="line">
            <a:avLst/>
          </a:prstGeom>
          <a:noFill/>
          <a:ln w="9525">
            <a:solidFill>
              <a:schemeClr val="tx1"/>
            </a:solidFill>
            <a:round/>
            <a:headEnd/>
            <a:tailEnd/>
          </a:ln>
        </p:spPr>
        <p:txBody>
          <a:bodyPr/>
          <a:lstStyle/>
          <a:p>
            <a:endParaRPr lang="en-US"/>
          </a:p>
        </p:txBody>
      </p:sp>
      <p:sp>
        <p:nvSpPr>
          <p:cNvPr id="7182" name="Line 17"/>
          <p:cNvSpPr>
            <a:spLocks noChangeShapeType="1"/>
          </p:cNvSpPr>
          <p:nvPr/>
        </p:nvSpPr>
        <p:spPr bwMode="auto">
          <a:xfrm>
            <a:off x="7620000" y="3276600"/>
            <a:ext cx="0" cy="609600"/>
          </a:xfrm>
          <a:prstGeom prst="line">
            <a:avLst/>
          </a:prstGeom>
          <a:noFill/>
          <a:ln w="9525">
            <a:solidFill>
              <a:schemeClr val="tx1"/>
            </a:solidFill>
            <a:round/>
            <a:headEnd/>
            <a:tailEnd/>
          </a:ln>
        </p:spPr>
        <p:txBody>
          <a:bodyPr/>
          <a:lstStyle/>
          <a:p>
            <a:endParaRPr lang="en-US"/>
          </a:p>
        </p:txBody>
      </p:sp>
      <p:sp>
        <p:nvSpPr>
          <p:cNvPr id="7183" name="Line 18"/>
          <p:cNvSpPr>
            <a:spLocks noChangeShapeType="1"/>
          </p:cNvSpPr>
          <p:nvPr/>
        </p:nvSpPr>
        <p:spPr bwMode="auto">
          <a:xfrm>
            <a:off x="5410200" y="3429000"/>
            <a:ext cx="0" cy="457200"/>
          </a:xfrm>
          <a:prstGeom prst="line">
            <a:avLst/>
          </a:prstGeom>
          <a:noFill/>
          <a:ln w="9525">
            <a:solidFill>
              <a:schemeClr val="tx1"/>
            </a:solidFill>
            <a:round/>
            <a:headEnd/>
            <a:tailEnd/>
          </a:ln>
        </p:spPr>
        <p:txBody>
          <a:bodyPr/>
          <a:lstStyle/>
          <a:p>
            <a:endParaRPr lang="en-US"/>
          </a:p>
        </p:txBody>
      </p:sp>
      <p:sp>
        <p:nvSpPr>
          <p:cNvPr id="7184" name="Line 19"/>
          <p:cNvSpPr>
            <a:spLocks noChangeShapeType="1"/>
          </p:cNvSpPr>
          <p:nvPr/>
        </p:nvSpPr>
        <p:spPr bwMode="auto">
          <a:xfrm flipH="1">
            <a:off x="4038600" y="3429000"/>
            <a:ext cx="0" cy="457200"/>
          </a:xfrm>
          <a:prstGeom prst="line">
            <a:avLst/>
          </a:prstGeom>
          <a:noFill/>
          <a:ln w="9525">
            <a:solidFill>
              <a:schemeClr val="tx1"/>
            </a:solidFill>
            <a:round/>
            <a:headEnd/>
            <a:tailEnd/>
          </a:ln>
        </p:spPr>
        <p:txBody>
          <a:bodyPr/>
          <a:lstStyle/>
          <a:p>
            <a:endParaRPr lang="en-US"/>
          </a:p>
        </p:txBody>
      </p:sp>
      <p:sp>
        <p:nvSpPr>
          <p:cNvPr id="7185" name="Line 20"/>
          <p:cNvSpPr>
            <a:spLocks noChangeShapeType="1"/>
          </p:cNvSpPr>
          <p:nvPr/>
        </p:nvSpPr>
        <p:spPr bwMode="auto">
          <a:xfrm>
            <a:off x="4038600" y="3429000"/>
            <a:ext cx="3581400" cy="0"/>
          </a:xfrm>
          <a:prstGeom prst="line">
            <a:avLst/>
          </a:prstGeom>
          <a:noFill/>
          <a:ln w="9525">
            <a:solidFill>
              <a:schemeClr val="tx1"/>
            </a:solidFill>
            <a:round/>
            <a:headEnd/>
            <a:tailEnd/>
          </a:ln>
        </p:spPr>
        <p:txBody>
          <a:bodyPr/>
          <a:lstStyle/>
          <a:p>
            <a:endParaRPr lang="en-US"/>
          </a:p>
        </p:txBody>
      </p:sp>
      <p:sp>
        <p:nvSpPr>
          <p:cNvPr id="7186" name="Text Box 21"/>
          <p:cNvSpPr txBox="1">
            <a:spLocks noChangeArrowheads="1"/>
          </p:cNvSpPr>
          <p:nvPr/>
        </p:nvSpPr>
        <p:spPr bwMode="auto">
          <a:xfrm>
            <a:off x="2133600" y="2590800"/>
            <a:ext cx="1828800" cy="1190625"/>
          </a:xfrm>
          <a:prstGeom prst="rect">
            <a:avLst/>
          </a:prstGeom>
          <a:noFill/>
          <a:ln w="9525">
            <a:noFill/>
            <a:miter lim="800000"/>
            <a:headEnd/>
            <a:tailEnd/>
          </a:ln>
        </p:spPr>
        <p:txBody>
          <a:bodyPr>
            <a:spAutoFit/>
          </a:bodyPr>
          <a:lstStyle/>
          <a:p>
            <a:r>
              <a:rPr lang="en-US" dirty="0"/>
              <a:t>Water-washed</a:t>
            </a:r>
          </a:p>
          <a:p>
            <a:r>
              <a:rPr lang="en-US" dirty="0"/>
              <a:t>can also be</a:t>
            </a:r>
          </a:p>
          <a:p>
            <a:r>
              <a:rPr lang="en-US" dirty="0"/>
              <a:t>impacted by</a:t>
            </a:r>
          </a:p>
          <a:p>
            <a:r>
              <a:rPr lang="en-US" dirty="0"/>
              <a:t>quality</a:t>
            </a:r>
          </a:p>
        </p:txBody>
      </p:sp>
      <p:sp>
        <p:nvSpPr>
          <p:cNvPr id="7187" name="Line 22"/>
          <p:cNvSpPr>
            <a:spLocks noChangeShapeType="1"/>
          </p:cNvSpPr>
          <p:nvPr/>
        </p:nvSpPr>
        <p:spPr bwMode="auto">
          <a:xfrm>
            <a:off x="1219200" y="3276600"/>
            <a:ext cx="0" cy="457200"/>
          </a:xfrm>
          <a:prstGeom prst="line">
            <a:avLst/>
          </a:prstGeom>
          <a:noFill/>
          <a:ln w="9525">
            <a:solidFill>
              <a:schemeClr val="tx1"/>
            </a:solidFill>
            <a:round/>
            <a:headEnd/>
            <a:tailEnd/>
          </a:ln>
        </p:spPr>
        <p:txBody>
          <a:bodyPr/>
          <a:lstStyle/>
          <a:p>
            <a:endParaRPr lang="en-US"/>
          </a:p>
        </p:txBody>
      </p:sp>
      <p:sp>
        <p:nvSpPr>
          <p:cNvPr id="7188" name="Line 27"/>
          <p:cNvSpPr>
            <a:spLocks noChangeShapeType="1"/>
          </p:cNvSpPr>
          <p:nvPr/>
        </p:nvSpPr>
        <p:spPr bwMode="auto">
          <a:xfrm>
            <a:off x="1524000" y="3276600"/>
            <a:ext cx="1295400" cy="762000"/>
          </a:xfrm>
          <a:prstGeom prst="line">
            <a:avLst/>
          </a:prstGeom>
          <a:noFill/>
          <a:ln w="38100">
            <a:solidFill>
              <a:schemeClr val="tx1"/>
            </a:solidFill>
            <a:prstDash val="sysDot"/>
            <a:round/>
            <a:headEnd/>
            <a:tailEnd/>
          </a:ln>
        </p:spPr>
        <p:txBody>
          <a:bodyPr/>
          <a:lstStyle/>
          <a:p>
            <a:endParaRPr lang="en-US"/>
          </a:p>
        </p:txBody>
      </p:sp>
      <p:sp>
        <p:nvSpPr>
          <p:cNvPr id="7189" name="Text Box 28"/>
          <p:cNvSpPr txBox="1">
            <a:spLocks noChangeArrowheads="1"/>
          </p:cNvSpPr>
          <p:nvPr/>
        </p:nvSpPr>
        <p:spPr bwMode="auto">
          <a:xfrm>
            <a:off x="381000" y="4800600"/>
            <a:ext cx="8763000" cy="1815882"/>
          </a:xfrm>
          <a:prstGeom prst="rect">
            <a:avLst/>
          </a:prstGeom>
          <a:noFill/>
          <a:ln w="9525">
            <a:noFill/>
            <a:miter lim="800000"/>
            <a:headEnd/>
            <a:tailEnd/>
          </a:ln>
        </p:spPr>
        <p:txBody>
          <a:bodyPr wrap="square">
            <a:spAutoFit/>
          </a:bodyPr>
          <a:lstStyle/>
          <a:p>
            <a:r>
              <a:rPr lang="en-US" sz="2400" b="1" dirty="0"/>
              <a:t>Diarrhea is the most important public health problem affected </a:t>
            </a:r>
            <a:r>
              <a:rPr lang="en-US" sz="2400" b="1" dirty="0" smtClean="0"/>
              <a:t>by water </a:t>
            </a:r>
            <a:r>
              <a:rPr lang="en-US" sz="2400" b="1" dirty="0"/>
              <a:t>and sanitation and can be both waterborne and water washed.</a:t>
            </a:r>
          </a:p>
          <a:p>
            <a:endParaRPr lang="en-US" sz="2000" b="1" dirty="0" smtClean="0"/>
          </a:p>
          <a:p>
            <a:r>
              <a:rPr lang="en-US" sz="2000" b="1" dirty="0" smtClean="0"/>
              <a:t>- </a:t>
            </a:r>
            <a:r>
              <a:rPr lang="en-US" sz="2000" b="1" dirty="0"/>
              <a:t>WHO 2000</a:t>
            </a:r>
          </a:p>
        </p:txBody>
      </p:sp>
      <p:sp>
        <p:nvSpPr>
          <p:cNvPr id="22" name="Slide Number Placeholder 21"/>
          <p:cNvSpPr>
            <a:spLocks noGrp="1"/>
          </p:cNvSpPr>
          <p:nvPr>
            <p:ph type="sldNum" sz="quarter" idx="12"/>
          </p:nvPr>
        </p:nvSpPr>
        <p:spPr/>
        <p:txBody>
          <a:bodyPr/>
          <a:lstStyle/>
          <a:p>
            <a:fld id="{771F8037-B0B1-450F-B6AF-9CAC63DBAF79}" type="slidenum">
              <a:rPr lang="en-US" smtClean="0"/>
              <a:pPr/>
              <a:t>8</a:t>
            </a:fld>
            <a:endParaRPr lang="en-US"/>
          </a:p>
        </p:txBody>
      </p:sp>
    </p:spTree>
  </p:cSld>
  <p:clrMapOvr>
    <a:masterClrMapping/>
  </p:clrMapOvr>
  <p:transition>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8229600" cy="1066800"/>
          </a:xfrm>
        </p:spPr>
        <p:txBody>
          <a:bodyPr>
            <a:normAutofit fontScale="90000"/>
          </a:bodyPr>
          <a:lstStyle/>
          <a:p>
            <a:pPr eaLnBrk="1" hangingPunct="1"/>
            <a:r>
              <a:rPr lang="en-US" sz="3600" smtClean="0"/>
              <a:t>Routes of Disease Transmission through water</a:t>
            </a:r>
          </a:p>
        </p:txBody>
      </p:sp>
      <p:pic>
        <p:nvPicPr>
          <p:cNvPr id="8195" name="Picture 6"/>
          <p:cNvPicPr>
            <a:picLocks noChangeAspect="1" noChangeArrowheads="1"/>
          </p:cNvPicPr>
          <p:nvPr/>
        </p:nvPicPr>
        <p:blipFill>
          <a:blip r:embed="rId2"/>
          <a:srcRect/>
          <a:stretch>
            <a:fillRect/>
          </a:stretch>
        </p:blipFill>
        <p:spPr bwMode="auto">
          <a:xfrm>
            <a:off x="228600" y="1219200"/>
            <a:ext cx="8686800" cy="53340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771F8037-B0B1-450F-B6AF-9CAC63DBAF79}" type="slidenum">
              <a:rPr lang="en-US" smtClean="0"/>
              <a:pPr/>
              <a:t>9</a:t>
            </a:fld>
            <a:endParaRPr lang="en-US"/>
          </a:p>
        </p:txBody>
      </p:sp>
    </p:spTree>
  </p:cSld>
  <p:clrMapOvr>
    <a:masterClrMapping/>
  </p:clrMapOvr>
  <p:transition>
    <p:wedg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167</TotalTime>
  <Words>2164</Words>
  <Application>Microsoft Office PowerPoint</Application>
  <PresentationFormat>On-screen Show (4:3)</PresentationFormat>
  <Paragraphs>221</Paragraphs>
  <Slides>44</Slides>
  <Notes>1</Notes>
  <HiddenSlides>1</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Solstice</vt:lpstr>
      <vt:lpstr>Classification of water borne diseases</vt:lpstr>
      <vt:lpstr>Water borne diseases </vt:lpstr>
      <vt:lpstr>Slide 3</vt:lpstr>
      <vt:lpstr>Slide 4</vt:lpstr>
      <vt:lpstr>Slide 5</vt:lpstr>
      <vt:lpstr>Slide 6</vt:lpstr>
      <vt:lpstr>Slide 7</vt:lpstr>
      <vt:lpstr>Why Both Quality and Quantity are Important</vt:lpstr>
      <vt:lpstr>Routes of Disease Transmission through water</vt:lpstr>
      <vt:lpstr>Slide 10</vt:lpstr>
      <vt:lpstr>Water-borne Diseases</vt:lpstr>
      <vt:lpstr>Diarrheal Diseases</vt:lpstr>
      <vt:lpstr>Other effects rather than biological agents</vt:lpstr>
      <vt:lpstr>Water-washed Diseases</vt:lpstr>
      <vt:lpstr>Water-based Diseases</vt:lpstr>
      <vt:lpstr>Water-related Diseases</vt:lpstr>
      <vt:lpstr>Other Water-borne problems</vt:lpstr>
      <vt:lpstr>Other Consequences</vt:lpstr>
      <vt:lpstr>Slide 19</vt:lpstr>
      <vt:lpstr>Diarrhoeal disease</vt:lpstr>
      <vt:lpstr>Diarrhoeal disease </vt:lpstr>
      <vt:lpstr>There are three clinical types of diarrhoea</vt:lpstr>
      <vt:lpstr>Diarrhoea</vt:lpstr>
      <vt:lpstr>Dehydration</vt:lpstr>
      <vt:lpstr>Degree of dehydration </vt:lpstr>
      <vt:lpstr>Causes</vt:lpstr>
      <vt:lpstr>Prevention and treatment</vt:lpstr>
      <vt:lpstr>Key measures to treat diarrhoea include the following:</vt:lpstr>
      <vt:lpstr>Slide 29</vt:lpstr>
      <vt:lpstr>Reproductive tract infections (RTIs) </vt:lpstr>
      <vt:lpstr>The burden of RTIs </vt:lpstr>
      <vt:lpstr>Slide 32</vt:lpstr>
      <vt:lpstr>Slide 33</vt:lpstr>
      <vt:lpstr>Prevalence of RTIs  </vt:lpstr>
      <vt:lpstr>Slide 35</vt:lpstr>
      <vt:lpstr>Most Commonly Occurring RTIs in Developing Countries </vt:lpstr>
      <vt:lpstr>The Role of RTIs in Health-Related Development Programs  </vt:lpstr>
      <vt:lpstr>Prevention of RTIs  </vt:lpstr>
      <vt:lpstr>Slide 39</vt:lpstr>
      <vt:lpstr>Slide 40</vt:lpstr>
      <vt:lpstr>General Guidelines for the Prevention of RTIs/STDs </vt:lpstr>
      <vt:lpstr>Slide 42</vt:lpstr>
      <vt:lpstr>Slide 43</vt:lpstr>
      <vt:lpstr>Thanks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Diarrhoea</dc:title>
  <dc:creator>Operator</dc:creator>
  <cp:lastModifiedBy>CiST Sanjay</cp:lastModifiedBy>
  <cp:revision>53</cp:revision>
  <dcterms:created xsi:type="dcterms:W3CDTF">2013-01-01T06:34:45Z</dcterms:created>
  <dcterms:modified xsi:type="dcterms:W3CDTF">2018-03-15T06:36:06Z</dcterms:modified>
</cp:coreProperties>
</file>