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CA71260-D47B-42A9-918B-B5F167563CA9}"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CA71260-D47B-42A9-918B-B5F167563CA9}"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CA71260-D47B-42A9-918B-B5F167563CA9}"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CA71260-D47B-42A9-918B-B5F167563CA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C44857F9-02A1-46CD-A230-BB93EA2B9F8F}" type="datetimeFigureOut">
              <a:rPr lang="en-US" smtClean="0"/>
              <a:t>3/23/2018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CA71260-D47B-42A9-918B-B5F167563CA9}"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44857F9-02A1-46CD-A230-BB93EA2B9F8F}" type="datetimeFigureOut">
              <a:rPr lang="en-US" smtClean="0"/>
              <a:t>3/23/2018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CA71260-D47B-42A9-918B-B5F167563CA9}"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Oral health </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52400"/>
            <a:ext cx="7943088" cy="6705600"/>
          </a:xfrm>
        </p:spPr>
        <p:txBody>
          <a:bodyPr>
            <a:normAutofit fontScale="77500" lnSpcReduction="20000"/>
          </a:bodyPr>
          <a:lstStyle/>
          <a:p>
            <a:pPr fontAlgn="base"/>
            <a:r>
              <a:rPr lang="en-US" dirty="0" smtClean="0"/>
              <a:t>Dental cavities can be prevented by maintaining a constant low level of fluoride in the oral cavity. Fluoride can be obtained from fluoridated drinking water, salt, milk and toothpaste, as well as from professionally-applied fluoride or mouth rinse. Long-term exposure to an optimal level of fluoride results in fewer dental cavities in both children and adults.</a:t>
            </a:r>
          </a:p>
          <a:p>
            <a:pPr fontAlgn="base"/>
            <a:r>
              <a:rPr lang="en-US" dirty="0" smtClean="0"/>
              <a:t>Most oral diseases and conditions require professional dental care, however, due to limited availability or inaccessibility, the use of oral health services is markedly low among older people, people living in rural areas, and people with low income and education. Oral health care coverage is low in low- and middle- income countries.</a:t>
            </a:r>
          </a:p>
          <a:p>
            <a:pPr fontAlgn="base"/>
            <a:r>
              <a:rPr lang="en-US" dirty="0" smtClean="0"/>
              <a:t>Traditional curative dental care is a significant economic burden for many high-income countries, where 5–10% of public health expenditure relates to oral health. In low- and middle-income countries, public oral health </a:t>
            </a:r>
            <a:r>
              <a:rPr lang="en-US" dirty="0" err="1" smtClean="0"/>
              <a:t>programmes</a:t>
            </a:r>
            <a:r>
              <a:rPr lang="en-US" dirty="0" smtClean="0"/>
              <a:t> are rare. The high cost of dental treatment can be avoided by effective prevention and health promotion measures.</a:t>
            </a:r>
          </a:p>
          <a:p>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Gender refers to the socially constructed characteristics of women and men – such as the norms, roles and relationships that exist between them. </a:t>
            </a:r>
            <a:endParaRPr lang="en-US" dirty="0" smtClean="0"/>
          </a:p>
          <a:p>
            <a:r>
              <a:rPr lang="en-US" dirty="0" smtClean="0"/>
              <a:t>Gender </a:t>
            </a:r>
            <a:r>
              <a:rPr lang="en-US" dirty="0" smtClean="0"/>
              <a:t>expectations vary between cultures and can change over time. It is also important to recognize identities that do not fit into the binary male or female sex categories. </a:t>
            </a:r>
            <a:endParaRPr lang="en-US" dirty="0" smtClean="0"/>
          </a:p>
          <a:p>
            <a:r>
              <a:rPr lang="en-US" dirty="0" smtClean="0"/>
              <a:t>Gender </a:t>
            </a:r>
            <a:r>
              <a:rPr lang="en-US" dirty="0" smtClean="0"/>
              <a:t>norms, relations and roles also impact the health outcomes of people with transgender or intersex identities.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“Sex” vs. “Gender”</a:t>
            </a:r>
            <a:r>
              <a:rPr lang="en-US" dirty="0" smtClean="0"/>
              <a:t/>
            </a:r>
            <a:br>
              <a:rPr lang="en-US" dirty="0" smtClean="0"/>
            </a:br>
            <a:endParaRPr lang="en-US" dirty="0"/>
          </a:p>
        </p:txBody>
      </p:sp>
      <p:sp>
        <p:nvSpPr>
          <p:cNvPr id="3" name="Content Placeholder 2"/>
          <p:cNvSpPr>
            <a:spLocks noGrp="1"/>
          </p:cNvSpPr>
          <p:nvPr>
            <p:ph idx="1"/>
          </p:nvPr>
        </p:nvSpPr>
        <p:spPr>
          <a:xfrm>
            <a:off x="1066800" y="1447800"/>
            <a:ext cx="7866888" cy="5029200"/>
          </a:xfrm>
        </p:spPr>
        <p:txBody>
          <a:bodyPr>
            <a:normAutofit fontScale="85000" lnSpcReduction="20000"/>
          </a:bodyPr>
          <a:lstStyle/>
          <a:p>
            <a:pPr fontAlgn="base"/>
            <a:r>
              <a:rPr lang="en-US" dirty="0" smtClean="0"/>
              <a:t>While </a:t>
            </a:r>
            <a:r>
              <a:rPr lang="en-US" dirty="0" smtClean="0"/>
              <a:t>most people are born either male or female (biological sex), they are taught appropriate </a:t>
            </a:r>
            <a:r>
              <a:rPr lang="en-US" dirty="0" err="1" smtClean="0"/>
              <a:t>behaviours</a:t>
            </a:r>
            <a:r>
              <a:rPr lang="en-US" dirty="0" smtClean="0"/>
              <a:t> for males and females (gender norms) – including how they should interact with others of the same or opposite sex within households, communities and workplaces (gender relations) and which functions or responsibilities they should assume in society (gender roles).</a:t>
            </a:r>
          </a:p>
          <a:p>
            <a:r>
              <a:rPr lang="en-US" dirty="0" smtClean="0"/>
              <a:t>Income, education, age, ethnicity, sexual orientation and place of residence are all important determinants of health. When they intersect with gender inequality, they can compound the experience of discrimination, health risks, and lack of access to resources needed for health attainment.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Key facts</a:t>
            </a:r>
            <a:r>
              <a:rPr lang="en-US" dirty="0" smtClean="0"/>
              <a:t/>
            </a:r>
            <a:br>
              <a:rPr lang="en-US" dirty="0" smtClean="0"/>
            </a:br>
            <a:endParaRPr lang="en-US" dirty="0"/>
          </a:p>
        </p:txBody>
      </p:sp>
      <p:sp>
        <p:nvSpPr>
          <p:cNvPr id="3" name="Content Placeholder 2"/>
          <p:cNvSpPr>
            <a:spLocks noGrp="1"/>
          </p:cNvSpPr>
          <p:nvPr>
            <p:ph idx="1"/>
          </p:nvPr>
        </p:nvSpPr>
        <p:spPr>
          <a:xfrm>
            <a:off x="1066800" y="1447800"/>
            <a:ext cx="7866888" cy="5181600"/>
          </a:xfrm>
        </p:spPr>
        <p:txBody>
          <a:bodyPr>
            <a:normAutofit fontScale="77500" lnSpcReduction="20000"/>
          </a:bodyPr>
          <a:lstStyle/>
          <a:p>
            <a:pPr lvl="0" fontAlgn="base"/>
            <a:r>
              <a:rPr lang="en-US" dirty="0" smtClean="0"/>
              <a:t>Gender </a:t>
            </a:r>
            <a:r>
              <a:rPr lang="en-US" dirty="0" smtClean="0"/>
              <a:t>norms, roles and relations can influence health outcomes and affect the attainment of mental, physical and social health and well-being.</a:t>
            </a:r>
          </a:p>
          <a:p>
            <a:pPr lvl="0" fontAlgn="base"/>
            <a:r>
              <a:rPr lang="en-US" dirty="0" smtClean="0"/>
              <a:t>Gender inequality limits access to quality health services and contributes to avoidable morbidity and mortality rates in women and men throughout the life-course.</a:t>
            </a:r>
          </a:p>
          <a:p>
            <a:pPr lvl="0" fontAlgn="base"/>
            <a:r>
              <a:rPr lang="en-US" dirty="0" smtClean="0"/>
              <a:t>Developing gender-responsive health </a:t>
            </a:r>
            <a:r>
              <a:rPr lang="en-US" dirty="0" err="1" smtClean="0"/>
              <a:t>programmes</a:t>
            </a:r>
            <a:r>
              <a:rPr lang="en-US" dirty="0" smtClean="0"/>
              <a:t> which are appropriately implemented are beneficial for men, women, boys and girls.</a:t>
            </a:r>
          </a:p>
          <a:p>
            <a:pPr lvl="0" fontAlgn="base"/>
            <a:r>
              <a:rPr lang="en-US" dirty="0" smtClean="0"/>
              <a:t>It is necessary to disaggregate data and conduct gender analyses to identify sex and gender-based differences in health risks and opportunities and to design appropriate health interventions.</a:t>
            </a:r>
          </a:p>
          <a:p>
            <a:r>
              <a:rPr lang="en-US" dirty="0" smtClean="0"/>
              <a:t>Addressing gender inequality improves access to and benefits from health services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r>
              <a:rPr lang="en-US" b="1" dirty="0" smtClean="0"/>
              <a:t>Impact on </a:t>
            </a:r>
            <a:r>
              <a:rPr lang="en-US" b="1" dirty="0" smtClean="0"/>
              <a:t>health</a:t>
            </a:r>
            <a:endParaRPr lang="en-US" dirty="0"/>
          </a:p>
        </p:txBody>
      </p:sp>
      <p:sp>
        <p:nvSpPr>
          <p:cNvPr id="3" name="Content Placeholder 2"/>
          <p:cNvSpPr>
            <a:spLocks noGrp="1"/>
          </p:cNvSpPr>
          <p:nvPr>
            <p:ph idx="1"/>
          </p:nvPr>
        </p:nvSpPr>
        <p:spPr>
          <a:xfrm>
            <a:off x="1066800" y="990600"/>
            <a:ext cx="7866888" cy="5562600"/>
          </a:xfrm>
        </p:spPr>
        <p:txBody>
          <a:bodyPr>
            <a:normAutofit fontScale="85000" lnSpcReduction="10000"/>
          </a:bodyPr>
          <a:lstStyle/>
          <a:p>
            <a:pPr fontAlgn="base"/>
            <a:r>
              <a:rPr lang="en-US" dirty="0" smtClean="0"/>
              <a:t>There </a:t>
            </a:r>
            <a:r>
              <a:rPr lang="en-US" dirty="0" smtClean="0"/>
              <a:t>is not a problem per se in socially constructed differences between women and men, except when these differences limit opportunities or resources needed to attain health, and thereby result in discrimination and inequalities that may have negative consequences on health.</a:t>
            </a:r>
          </a:p>
          <a:p>
            <a:pPr fontAlgn="base"/>
            <a:r>
              <a:rPr lang="en-US" dirty="0" smtClean="0"/>
              <a:t>When individuals do not conform to established gender norms, relations or roles, they often face stigma, discriminatory practices or social exclusion – all of which negatively impact health. </a:t>
            </a:r>
            <a:endParaRPr lang="en-US" dirty="0" smtClean="0"/>
          </a:p>
          <a:p>
            <a:pPr fontAlgn="base"/>
            <a:r>
              <a:rPr lang="en-US" dirty="0" smtClean="0"/>
              <a:t>Gender </a:t>
            </a:r>
            <a:r>
              <a:rPr lang="en-US" dirty="0" smtClean="0"/>
              <a:t>norms influence access and control over resources needed to attain optimal health, including:</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457200"/>
            <a:ext cx="7943088" cy="5791200"/>
          </a:xfrm>
        </p:spPr>
        <p:txBody>
          <a:bodyPr>
            <a:normAutofit fontScale="85000" lnSpcReduction="20000"/>
          </a:bodyPr>
          <a:lstStyle/>
          <a:p>
            <a:pPr lvl="0" fontAlgn="base"/>
            <a:r>
              <a:rPr lang="en-US" dirty="0" smtClean="0"/>
              <a:t>economic (income, credit);</a:t>
            </a:r>
          </a:p>
          <a:p>
            <a:pPr lvl="0" fontAlgn="base"/>
            <a:r>
              <a:rPr lang="en-US" dirty="0" smtClean="0"/>
              <a:t>social (social networks);</a:t>
            </a:r>
          </a:p>
          <a:p>
            <a:pPr lvl="0" fontAlgn="base"/>
            <a:r>
              <a:rPr lang="en-US" dirty="0" smtClean="0"/>
              <a:t>political (leadership, participation);</a:t>
            </a:r>
          </a:p>
          <a:p>
            <a:pPr lvl="0" fontAlgn="base"/>
            <a:r>
              <a:rPr lang="en-US" dirty="0" smtClean="0"/>
              <a:t>information and education (health literacy, academic);</a:t>
            </a:r>
          </a:p>
          <a:p>
            <a:pPr lvl="0" fontAlgn="base"/>
            <a:r>
              <a:rPr lang="en-US" dirty="0" smtClean="0"/>
              <a:t>time (access to health services); and</a:t>
            </a:r>
          </a:p>
          <a:p>
            <a:pPr lvl="0" fontAlgn="base"/>
            <a:r>
              <a:rPr lang="en-US" dirty="0" smtClean="0"/>
              <a:t>internal (self confidence/esteem).</a:t>
            </a:r>
          </a:p>
          <a:p>
            <a:pPr fontAlgn="base"/>
            <a:r>
              <a:rPr lang="en-US" dirty="0" smtClean="0"/>
              <a:t>Gender norms, roles and relations result in differences between men and women in:</a:t>
            </a:r>
          </a:p>
          <a:p>
            <a:pPr lvl="0" fontAlgn="base"/>
            <a:r>
              <a:rPr lang="en-US" dirty="0" smtClean="0"/>
              <a:t>exposure to risk factors or vulnerability;</a:t>
            </a:r>
          </a:p>
          <a:p>
            <a:pPr lvl="0" fontAlgn="base"/>
            <a:r>
              <a:rPr lang="en-US" dirty="0" smtClean="0"/>
              <a:t>household-level investment in nutrition, care and education;</a:t>
            </a:r>
          </a:p>
          <a:p>
            <a:pPr lvl="0" fontAlgn="base"/>
            <a:r>
              <a:rPr lang="en-US" dirty="0" smtClean="0"/>
              <a:t>access to and use of health services;</a:t>
            </a:r>
          </a:p>
          <a:p>
            <a:pPr lvl="0" fontAlgn="base"/>
            <a:r>
              <a:rPr lang="en-US" dirty="0" smtClean="0"/>
              <a:t>experiences in health-care settings; and</a:t>
            </a:r>
          </a:p>
          <a:p>
            <a:pPr lvl="0" fontAlgn="base"/>
            <a:r>
              <a:rPr lang="en-US" dirty="0" smtClean="0"/>
              <a:t>social impacts of ill-health.</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Gender equality in </a:t>
            </a:r>
            <a:r>
              <a:rPr lang="en-US" b="1" dirty="0" smtClean="0"/>
              <a:t>health</a:t>
            </a:r>
            <a:endParaRPr lang="en-US" dirty="0"/>
          </a:p>
        </p:txBody>
      </p:sp>
      <p:sp>
        <p:nvSpPr>
          <p:cNvPr id="3" name="Content Placeholder 2"/>
          <p:cNvSpPr>
            <a:spLocks noGrp="1"/>
          </p:cNvSpPr>
          <p:nvPr>
            <p:ph idx="1"/>
          </p:nvPr>
        </p:nvSpPr>
        <p:spPr>
          <a:xfrm>
            <a:off x="1066800" y="1447800"/>
            <a:ext cx="7866888" cy="4800600"/>
          </a:xfrm>
        </p:spPr>
        <p:txBody>
          <a:bodyPr>
            <a:normAutofit/>
          </a:bodyPr>
          <a:lstStyle/>
          <a:p>
            <a:pPr fontAlgn="base"/>
            <a:r>
              <a:rPr lang="en-US" dirty="0" smtClean="0"/>
              <a:t>Gender </a:t>
            </a:r>
            <a:r>
              <a:rPr lang="en-US" dirty="0" smtClean="0"/>
              <a:t>equality in health means that women and men, across the life-course and in all their diversity, have the same conditions and opportunities to realize their full rights and potential to be healthy, contribute to health development and benefit from the results. Achieving gender equality in health often requires specific measures to mitigate barriers.</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health </a:t>
            </a:r>
            <a:endParaRPr lang="en-US" dirty="0"/>
          </a:p>
        </p:txBody>
      </p:sp>
      <p:sp>
        <p:nvSpPr>
          <p:cNvPr id="3" name="Content Placeholder 2"/>
          <p:cNvSpPr>
            <a:spLocks noGrp="1"/>
          </p:cNvSpPr>
          <p:nvPr>
            <p:ph idx="1"/>
          </p:nvPr>
        </p:nvSpPr>
        <p:spPr>
          <a:xfrm>
            <a:off x="1066800" y="1447800"/>
            <a:ext cx="7866888" cy="4800600"/>
          </a:xfrm>
        </p:spPr>
        <p:txBody>
          <a:bodyPr/>
          <a:lstStyle/>
          <a:p>
            <a:r>
              <a:rPr lang="en-US" dirty="0" smtClean="0"/>
              <a:t>Oral health is essential to general health and quality of life. </a:t>
            </a:r>
            <a:endParaRPr lang="en-US" dirty="0" smtClean="0"/>
          </a:p>
          <a:p>
            <a:r>
              <a:rPr lang="en-US" dirty="0" smtClean="0"/>
              <a:t>It </a:t>
            </a:r>
            <a:r>
              <a:rPr lang="en-US" dirty="0" smtClean="0"/>
              <a:t>is a state of being free from mouth and facial pain, oral and throat cancer, oral infection and sores, periodontal (gum) disease, tooth decay, tooth loss, and other diseases and disorders that limit an individual’s capacity in biting, chewing, smiling, speaking, and psychosocial wellbeing.</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Key facts</a:t>
            </a:r>
            <a:r>
              <a:rPr lang="en-US" dirty="0" smtClean="0"/>
              <a:t/>
            </a:r>
            <a:br>
              <a:rPr lang="en-US" dirty="0" smtClean="0"/>
            </a:br>
            <a:endParaRPr lang="en-US" dirty="0"/>
          </a:p>
        </p:txBody>
      </p:sp>
      <p:sp>
        <p:nvSpPr>
          <p:cNvPr id="3" name="Content Placeholder 2"/>
          <p:cNvSpPr>
            <a:spLocks noGrp="1"/>
          </p:cNvSpPr>
          <p:nvPr>
            <p:ph idx="1"/>
          </p:nvPr>
        </p:nvSpPr>
        <p:spPr>
          <a:xfrm>
            <a:off x="1066800" y="1447800"/>
            <a:ext cx="7866888" cy="4800600"/>
          </a:xfrm>
        </p:spPr>
        <p:txBody>
          <a:bodyPr>
            <a:normAutofit fontScale="77500" lnSpcReduction="20000"/>
          </a:bodyPr>
          <a:lstStyle/>
          <a:p>
            <a:pPr lvl="0" fontAlgn="base"/>
            <a:r>
              <a:rPr lang="en-US" dirty="0" smtClean="0"/>
              <a:t>Worldwide</a:t>
            </a:r>
            <a:r>
              <a:rPr lang="en-US" dirty="0" smtClean="0"/>
              <a:t>, 60–90% of school children and nearly 100% of adults have dental cavities.</a:t>
            </a:r>
          </a:p>
          <a:p>
            <a:pPr lvl="0" fontAlgn="base"/>
            <a:r>
              <a:rPr lang="en-US" dirty="0" smtClean="0"/>
              <a:t>Dental cavities can be prevented by maintaining a constant low level of fluoride in the oral cavity.</a:t>
            </a:r>
          </a:p>
          <a:p>
            <a:pPr lvl="0" fontAlgn="base"/>
            <a:r>
              <a:rPr lang="en-US" dirty="0" smtClean="0"/>
              <a:t>Severe periodontal (gum) disease, which may result in tooth loss, is found in 15–20% of middle-aged (35-44 years) adults.</a:t>
            </a:r>
          </a:p>
          <a:p>
            <a:pPr lvl="0" fontAlgn="base"/>
            <a:r>
              <a:rPr lang="en-US" dirty="0" smtClean="0"/>
              <a:t>Globally, about 30% of people aged 65–74 have no natural teeth.</a:t>
            </a:r>
          </a:p>
          <a:p>
            <a:pPr lvl="0" fontAlgn="base"/>
            <a:r>
              <a:rPr lang="en-US" dirty="0" smtClean="0"/>
              <a:t>Oral disease in children and adults is higher among poor and disadvantaged population groups.</a:t>
            </a:r>
          </a:p>
          <a:p>
            <a:pPr lvl="0" fontAlgn="base"/>
            <a:r>
              <a:rPr lang="en-US" dirty="0" smtClean="0"/>
              <a:t>Risk factors for oral diseases include an unhealthy diet, tobacco use, harmful alcohol use and poor oral hygiene, and social determinants.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Oral diseases and conditions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fontAlgn="base"/>
            <a:r>
              <a:rPr lang="en-US" dirty="0" smtClean="0"/>
              <a:t>The </a:t>
            </a:r>
            <a:r>
              <a:rPr lang="en-US" dirty="0" smtClean="0"/>
              <a:t>most common oral diseases are dental cavities, periodontal (gum) disease, oral cancer, oral infectious diseases, trauma from injuries, and hereditary lesions</a:t>
            </a:r>
            <a:r>
              <a:rPr lang="en-US" dirty="0" smtClean="0"/>
              <a:t>.</a:t>
            </a:r>
          </a:p>
          <a:p>
            <a:pPr fontAlgn="base">
              <a:buNone/>
            </a:pPr>
            <a:r>
              <a:rPr lang="en-US" b="1" dirty="0" smtClean="0"/>
              <a:t>Dental cavities</a:t>
            </a:r>
            <a:endParaRPr lang="en-US" dirty="0" smtClean="0"/>
          </a:p>
          <a:p>
            <a:r>
              <a:rPr lang="en-US" dirty="0" smtClean="0"/>
              <a:t>Worldwide, 60–90% of school children and nearly 100% of adults have dental cavities, often leading to pain and discomfort</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fontAlgn="base">
              <a:buNone/>
            </a:pPr>
            <a:r>
              <a:rPr lang="en-US" b="1" dirty="0" smtClean="0"/>
              <a:t>Periodontal disease</a:t>
            </a:r>
            <a:endParaRPr lang="en-US" dirty="0" smtClean="0"/>
          </a:p>
          <a:p>
            <a:pPr fontAlgn="base"/>
            <a:r>
              <a:rPr lang="en-US" dirty="0" smtClean="0"/>
              <a:t>Severe periodontal (gum) disease, which may result in tooth loss, is found in 15–20% of middle-aged (35-44 years) adults.</a:t>
            </a:r>
          </a:p>
          <a:p>
            <a:pPr fontAlgn="base">
              <a:buNone/>
            </a:pPr>
            <a:r>
              <a:rPr lang="en-US" b="1" dirty="0" smtClean="0"/>
              <a:t>Tooth loss</a:t>
            </a:r>
            <a:endParaRPr lang="en-US" dirty="0" smtClean="0"/>
          </a:p>
          <a:p>
            <a:pPr fontAlgn="base"/>
            <a:r>
              <a:rPr lang="en-US" dirty="0" smtClean="0"/>
              <a:t>Dental cavities and periodontal disease are major causes of tooth loss. Complete loss of natural teeth is widespread and particularly affects older people. Globally, about 30% of people aged 65–74 have no natural teeth.</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52400"/>
            <a:ext cx="7866888" cy="6400800"/>
          </a:xfrm>
        </p:spPr>
        <p:txBody>
          <a:bodyPr>
            <a:normAutofit fontScale="85000" lnSpcReduction="20000"/>
          </a:bodyPr>
          <a:lstStyle/>
          <a:p>
            <a:pPr fontAlgn="base">
              <a:buNone/>
            </a:pPr>
            <a:r>
              <a:rPr lang="en-US" b="1" dirty="0" smtClean="0"/>
              <a:t>Oral cancer</a:t>
            </a:r>
            <a:endParaRPr lang="en-US" dirty="0" smtClean="0"/>
          </a:p>
          <a:p>
            <a:pPr fontAlgn="base"/>
            <a:r>
              <a:rPr lang="en-US" dirty="0" smtClean="0"/>
              <a:t>The incidence of oral cancer ranges from one to 10 cases per 100 000 people in most countries. The prevalence of oral cancer is relatively higher in men, in older people, and among people of low education and low income. Tobacco and alcohol are major causal factors.</a:t>
            </a:r>
          </a:p>
          <a:p>
            <a:pPr fontAlgn="base">
              <a:buNone/>
            </a:pPr>
            <a:r>
              <a:rPr lang="en-US" b="1" dirty="0" smtClean="0"/>
              <a:t>Fungal, bacterial or viral infections in HIV</a:t>
            </a:r>
            <a:endParaRPr lang="en-US" dirty="0" smtClean="0"/>
          </a:p>
          <a:p>
            <a:pPr fontAlgn="base"/>
            <a:r>
              <a:rPr lang="en-US" dirty="0" smtClean="0"/>
              <a:t>Almost half (40–50%) of people who are HIV-positive have oral fungal, bacterial or viral infections. These often occur early in the course of HIV infection</a:t>
            </a:r>
            <a:r>
              <a:rPr lang="en-US" dirty="0" smtClean="0"/>
              <a:t>.</a:t>
            </a:r>
          </a:p>
          <a:p>
            <a:pPr fontAlgn="base">
              <a:buNone/>
            </a:pPr>
            <a:r>
              <a:rPr lang="en-US" b="1" dirty="0" smtClean="0"/>
              <a:t>Cleft lip and palate</a:t>
            </a:r>
            <a:endParaRPr lang="en-US" dirty="0" smtClean="0"/>
          </a:p>
          <a:p>
            <a:pPr fontAlgn="base"/>
            <a:r>
              <a:rPr lang="en-US" dirty="0" smtClean="0"/>
              <a:t>Birth defects such as cleft lip and palate occur in about one per 500–700 of all births. This rate varies substantially across different ethnic groups and geographical areas.</a:t>
            </a:r>
          </a:p>
          <a:p>
            <a:pPr fontAlgn="base"/>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81000"/>
            <a:ext cx="7866888" cy="5867400"/>
          </a:xfrm>
        </p:spPr>
        <p:txBody>
          <a:bodyPr>
            <a:normAutofit fontScale="92500" lnSpcReduction="20000"/>
          </a:bodyPr>
          <a:lstStyle/>
          <a:p>
            <a:pPr fontAlgn="base">
              <a:buNone/>
            </a:pPr>
            <a:r>
              <a:rPr lang="en-US" b="1" dirty="0" smtClean="0"/>
              <a:t>Oro-dental trauma</a:t>
            </a:r>
            <a:endParaRPr lang="en-US" dirty="0" smtClean="0"/>
          </a:p>
          <a:p>
            <a:pPr fontAlgn="base"/>
            <a:r>
              <a:rPr lang="en-US" dirty="0" smtClean="0"/>
              <a:t>Across the world, 16-40% of children in the age range 6 to12 years old are affected by dental trauma due to unsafe playgrounds, unsafe schools, road accidents, or violence.</a:t>
            </a:r>
          </a:p>
          <a:p>
            <a:pPr fontAlgn="base">
              <a:buNone/>
            </a:pPr>
            <a:r>
              <a:rPr lang="en-US" b="1" dirty="0" err="1" smtClean="0"/>
              <a:t>Noma</a:t>
            </a:r>
            <a:endParaRPr lang="en-US" dirty="0" smtClean="0"/>
          </a:p>
          <a:p>
            <a:pPr fontAlgn="base"/>
            <a:r>
              <a:rPr lang="en-US" dirty="0" err="1" smtClean="0"/>
              <a:t>Noma</a:t>
            </a:r>
            <a:r>
              <a:rPr lang="en-US" dirty="0" smtClean="0"/>
              <a:t> is a gangrenous lesion that affects young children living in extreme poverty primarily in Africa and Asia. Lesions are severe gingival disease followed by necrosis (premature death of cells in living tissue) of lips and chin. Many children affected by </a:t>
            </a:r>
            <a:r>
              <a:rPr lang="en-US" dirty="0" err="1" smtClean="0"/>
              <a:t>noma</a:t>
            </a:r>
            <a:r>
              <a:rPr lang="en-US" dirty="0" smtClean="0"/>
              <a:t> suffer from other infections such as measles and HIV. Without any treatment, about 90% of these children die.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Common causes</a:t>
            </a:r>
            <a:r>
              <a:rPr lang="en-US" dirty="0" smtClean="0"/>
              <a:t/>
            </a:r>
            <a:br>
              <a:rPr lang="en-US" dirty="0" smtClean="0"/>
            </a:br>
            <a:endParaRPr lang="en-US" dirty="0"/>
          </a:p>
        </p:txBody>
      </p:sp>
      <p:sp>
        <p:nvSpPr>
          <p:cNvPr id="3" name="Content Placeholder 2"/>
          <p:cNvSpPr>
            <a:spLocks noGrp="1"/>
          </p:cNvSpPr>
          <p:nvPr>
            <p:ph idx="1"/>
          </p:nvPr>
        </p:nvSpPr>
        <p:spPr>
          <a:xfrm>
            <a:off x="990600" y="1447800"/>
            <a:ext cx="7943088" cy="4800600"/>
          </a:xfrm>
        </p:spPr>
        <p:txBody>
          <a:bodyPr>
            <a:normAutofit fontScale="77500" lnSpcReduction="20000"/>
          </a:bodyPr>
          <a:lstStyle/>
          <a:p>
            <a:pPr fontAlgn="base"/>
            <a:r>
              <a:rPr lang="en-US" dirty="0" smtClean="0"/>
              <a:t>Risk </a:t>
            </a:r>
            <a:r>
              <a:rPr lang="en-US" dirty="0" smtClean="0"/>
              <a:t>factors for oral diseases include an unhealthy diet, tobacco use and harmful alcohol use. These are also risk factors for the four leading chronic diseases – cardiovascular diseases, cancer, chronic respiratory diseases and diabetes – and oral diseases are often linked to chronic disease. Poor oral hygiene is also a risk factor for oral disease.</a:t>
            </a:r>
          </a:p>
          <a:p>
            <a:pPr fontAlgn="base"/>
            <a:r>
              <a:rPr lang="en-US" dirty="0" smtClean="0"/>
              <a:t>The prevalence of oral disease varies by geographical region, and availability and accessibility of oral health services. Social determinants in oral health are also very strong. The prevalence of oral diseases is increasing in low- and middle-income countries, and in all countries, the oral disease burden is significantly higher among poor and disadvantaged population groups.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552688" cy="1143000"/>
          </a:xfrm>
        </p:spPr>
        <p:txBody>
          <a:bodyPr>
            <a:noAutofit/>
          </a:bodyPr>
          <a:lstStyle/>
          <a:p>
            <a:pPr fontAlgn="base"/>
            <a:r>
              <a:rPr lang="en-US" sz="2400" b="1" dirty="0" smtClean="0"/>
              <a:t>Prevention and treatment</a:t>
            </a:r>
            <a:r>
              <a:rPr lang="en-US" sz="2400" dirty="0" smtClean="0"/>
              <a:t/>
            </a:r>
            <a:br>
              <a:rPr lang="en-US" sz="2400" dirty="0" smtClean="0"/>
            </a:br>
            <a:r>
              <a:rPr lang="en-US" sz="2400" dirty="0" smtClean="0"/>
              <a:t>The burden of oral diseases and other chronic diseases can be decreased simultaneously by addressing common risk factors. </a:t>
            </a:r>
            <a:endParaRPr lang="en-US" sz="2400" dirty="0"/>
          </a:p>
        </p:txBody>
      </p:sp>
      <p:sp>
        <p:nvSpPr>
          <p:cNvPr id="3" name="Content Placeholder 2"/>
          <p:cNvSpPr>
            <a:spLocks noGrp="1"/>
          </p:cNvSpPr>
          <p:nvPr>
            <p:ph idx="1"/>
          </p:nvPr>
        </p:nvSpPr>
        <p:spPr>
          <a:xfrm>
            <a:off x="990600" y="1447800"/>
            <a:ext cx="7943088" cy="4800600"/>
          </a:xfrm>
        </p:spPr>
        <p:txBody>
          <a:bodyPr>
            <a:normAutofit fontScale="85000" lnSpcReduction="20000"/>
          </a:bodyPr>
          <a:lstStyle/>
          <a:p>
            <a:pPr lvl="0" fontAlgn="base"/>
            <a:r>
              <a:rPr lang="en-US" dirty="0" smtClean="0"/>
              <a:t>decreasing sugar intake and maintaining a well-balanced nutritional intake to prevent tooth decay and premature tooth loss;</a:t>
            </a:r>
          </a:p>
          <a:p>
            <a:pPr lvl="0" fontAlgn="base"/>
            <a:r>
              <a:rPr lang="en-US" dirty="0" smtClean="0"/>
              <a:t>consuming fruit and vegetables that can protect against oral cancer;</a:t>
            </a:r>
          </a:p>
          <a:p>
            <a:pPr lvl="0" fontAlgn="base"/>
            <a:r>
              <a:rPr lang="en-US" dirty="0" smtClean="0"/>
              <a:t>stopping tobacco use and decreasing alcohol consumption to reduce the risk of oral cancers, periodontal disease and tooth loss;</a:t>
            </a:r>
          </a:p>
          <a:p>
            <a:pPr lvl="0" fontAlgn="base"/>
            <a:r>
              <a:rPr lang="en-US" dirty="0" smtClean="0"/>
              <a:t>ensuring proper oral hygiene;</a:t>
            </a:r>
          </a:p>
          <a:p>
            <a:pPr lvl="0" fontAlgn="base"/>
            <a:r>
              <a:rPr lang="en-US" dirty="0" smtClean="0"/>
              <a:t>using protective sports and motor vehicle equipment to reduce the risk of facial injuries; and</a:t>
            </a:r>
          </a:p>
          <a:p>
            <a:pPr lvl="0" fontAlgn="base"/>
            <a:r>
              <a:rPr lang="en-US" dirty="0" smtClean="0"/>
              <a:t>safe physical environments.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85</TotalTime>
  <Words>1486</Words>
  <Application>Microsoft Office PowerPoint</Application>
  <PresentationFormat>On-screen Show (4:3)</PresentationFormat>
  <Paragraphs>73</Paragraphs>
  <Slides>16</Slides>
  <Notes>0</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Solstice</vt:lpstr>
      <vt:lpstr>Oral health </vt:lpstr>
      <vt:lpstr>Oral health </vt:lpstr>
      <vt:lpstr>Key facts </vt:lpstr>
      <vt:lpstr>Oral diseases and conditions </vt:lpstr>
      <vt:lpstr>Slide 5</vt:lpstr>
      <vt:lpstr>Slide 6</vt:lpstr>
      <vt:lpstr>Slide 7</vt:lpstr>
      <vt:lpstr>Common causes </vt:lpstr>
      <vt:lpstr>Prevention and treatment The burden of oral diseases and other chronic diseases can be decreased simultaneously by addressing common risk factors. </vt:lpstr>
      <vt:lpstr>Slide 10</vt:lpstr>
      <vt:lpstr>Gender </vt:lpstr>
      <vt:lpstr>“Sex” vs. “Gender” </vt:lpstr>
      <vt:lpstr>Key facts </vt:lpstr>
      <vt:lpstr>Impact on health</vt:lpstr>
      <vt:lpstr>Slide 15</vt:lpstr>
      <vt:lpstr>Gender equality in health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Oral health </dc:title>
  <dc:creator>CiST Sanjay</dc:creator>
  <cp:lastModifiedBy>CiST Sanjay</cp:lastModifiedBy>
  <cp:revision>8</cp:revision>
  <dcterms:created xsi:type="dcterms:W3CDTF">2018-03-23T05:17:41Z</dcterms:created>
  <dcterms:modified xsi:type="dcterms:W3CDTF">2018-03-23T06:43:25Z</dcterms:modified>
</cp:coreProperties>
</file>