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5" r:id="rId23"/>
    <p:sldId id="277" r:id="rId24"/>
    <p:sldId id="278" r:id="rId25"/>
    <p:sldId id="279" r:id="rId26"/>
    <p:sldId id="280" r:id="rId27"/>
    <p:sldId id="281" r:id="rId28"/>
    <p:sldId id="282" r:id="rId29"/>
    <p:sldId id="283" r:id="rId30"/>
    <p:sldId id="2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A121682-AC76-4612-8475-F0960F11C303}"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121682-AC76-4612-8475-F0960F11C30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A121682-AC76-4612-8475-F0960F11C30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A121682-AC76-4612-8475-F0960F11C30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FAB1694-0CA5-48BB-9265-659B5CEF36CE}" type="datetimeFigureOut">
              <a:rPr lang="en-US" smtClean="0"/>
              <a:pPr/>
              <a:t>3/22/2018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A121682-AC76-4612-8475-F0960F11C30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FAB1694-0CA5-48BB-9265-659B5CEF36CE}" type="datetimeFigureOut">
              <a:rPr lang="en-US" smtClean="0"/>
              <a:pPr/>
              <a:t>3/22/2018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A121682-AC76-4612-8475-F0960F11C30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Mental health </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Seven different mental disorders, including </a:t>
            </a:r>
            <a:r>
              <a:rPr lang="en-US" b="1" dirty="0" smtClean="0"/>
              <a:t>Depression</a:t>
            </a:r>
            <a:r>
              <a:rPr lang="en-US" dirty="0" smtClean="0"/>
              <a:t>, </a:t>
            </a:r>
            <a:r>
              <a:rPr lang="en-US" b="1" dirty="0" smtClean="0"/>
              <a:t>Psychosis</a:t>
            </a:r>
            <a:r>
              <a:rPr lang="en-US" dirty="0" smtClean="0"/>
              <a:t>, </a:t>
            </a:r>
            <a:r>
              <a:rPr lang="en-US" b="1" dirty="0" smtClean="0"/>
              <a:t>Anxiety or stress</a:t>
            </a:r>
            <a:r>
              <a:rPr lang="en-US" dirty="0" smtClean="0"/>
              <a:t>(coded </a:t>
            </a:r>
            <a:r>
              <a:rPr lang="en-US" dirty="0" smtClean="0"/>
              <a:t>as Neurosis), Intellectual Disability (coded as Mental Retardation), Conversion Disorder (Hysteria), Alcohol Use Disorder (Alcoholism) and Epilepsy are recorded in the OPD register and reported to the District Health Data Bank located at </a:t>
            </a:r>
            <a:r>
              <a:rPr lang="en-US" dirty="0" smtClean="0"/>
              <a:t>health facility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a:t>
            </a:r>
            <a:endParaRPr lang="en-US" dirty="0"/>
          </a:p>
        </p:txBody>
      </p:sp>
      <p:sp>
        <p:nvSpPr>
          <p:cNvPr id="3" name="Content Placeholder 2"/>
          <p:cNvSpPr>
            <a:spLocks noGrp="1"/>
          </p:cNvSpPr>
          <p:nvPr>
            <p:ph idx="1"/>
          </p:nvPr>
        </p:nvSpPr>
        <p:spPr>
          <a:xfrm>
            <a:off x="1066800" y="1447800"/>
            <a:ext cx="7866888" cy="4800600"/>
          </a:xfrm>
        </p:spPr>
        <p:txBody>
          <a:bodyPr>
            <a:normAutofit lnSpcReduction="10000"/>
          </a:bodyPr>
          <a:lstStyle/>
          <a:p>
            <a:r>
              <a:rPr lang="en-US" dirty="0" smtClean="0"/>
              <a:t>Stress is the body's reaction to harmful situations -- whether they’re real or perceived. When you feel threatened, a chemical reaction occurs in your body that allows you to act in a way to prevent injury. </a:t>
            </a:r>
            <a:endParaRPr lang="en-US" dirty="0" smtClean="0"/>
          </a:p>
          <a:p>
            <a:r>
              <a:rPr lang="en-US" dirty="0" smtClean="0"/>
              <a:t>During stress response, your heart rate increases, breathing quickens, muscles tighten, and blood </a:t>
            </a:r>
            <a:r>
              <a:rPr lang="en-US" dirty="0" smtClean="0"/>
              <a:t>pressure rises</a:t>
            </a:r>
            <a:r>
              <a:rPr lang="en-US" dirty="0" smtClean="0"/>
              <a:t>. You’ve gotten ready to act. It is how you protect yourself.</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Depression</a:t>
            </a:r>
            <a:endParaRPr lang="en-US" dirty="0"/>
          </a:p>
        </p:txBody>
      </p:sp>
      <p:sp>
        <p:nvSpPr>
          <p:cNvPr id="3" name="Content Placeholder 2"/>
          <p:cNvSpPr>
            <a:spLocks noGrp="1"/>
          </p:cNvSpPr>
          <p:nvPr>
            <p:ph idx="1"/>
          </p:nvPr>
        </p:nvSpPr>
        <p:spPr>
          <a:xfrm>
            <a:off x="990600" y="1447800"/>
            <a:ext cx="7943088" cy="4800600"/>
          </a:xfrm>
        </p:spPr>
        <p:txBody>
          <a:bodyPr>
            <a:normAutofit lnSpcReduction="10000"/>
          </a:bodyPr>
          <a:lstStyle/>
          <a:p>
            <a:r>
              <a:rPr lang="en-US" dirty="0" smtClean="0"/>
              <a:t>Depression is a common and debilitating mood disorder. More than just sadness in response to life’s struggles and setbacks, depression changes how you think, feel, and function in daily activities. </a:t>
            </a:r>
            <a:endParaRPr lang="en-US" dirty="0" smtClean="0"/>
          </a:p>
          <a:p>
            <a:r>
              <a:rPr lang="en-US" dirty="0" smtClean="0"/>
              <a:t>It </a:t>
            </a:r>
            <a:r>
              <a:rPr lang="en-US" dirty="0" smtClean="0"/>
              <a:t>can interfere with your ability to work, study, eat, sleep, and enjoy life. The feelings of helplessness, hopelessness, and worthlessness can be intense and unrelenting, with little, if any, relief.</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Eye health</a:t>
            </a:r>
            <a:br>
              <a:rPr lang="en-US" b="1" dirty="0" smtClean="0"/>
            </a:br>
            <a:endParaRPr lang="en-US" dirty="0"/>
          </a:p>
        </p:txBody>
      </p:sp>
      <p:sp>
        <p:nvSpPr>
          <p:cNvPr id="3" name="Content Placeholder 2"/>
          <p:cNvSpPr>
            <a:spLocks noGrp="1"/>
          </p:cNvSpPr>
          <p:nvPr>
            <p:ph idx="1"/>
          </p:nvPr>
        </p:nvSpPr>
        <p:spPr>
          <a:xfrm>
            <a:off x="1143000" y="1447800"/>
            <a:ext cx="7790688" cy="4800600"/>
          </a:xfrm>
        </p:spPr>
        <p:txBody>
          <a:bodyPr>
            <a:normAutofit lnSpcReduction="10000"/>
          </a:bodyPr>
          <a:lstStyle/>
          <a:p>
            <a:r>
              <a:rPr lang="en-US" dirty="0" smtClean="0"/>
              <a:t>They </a:t>
            </a:r>
            <a:r>
              <a:rPr lang="en-US" dirty="0" smtClean="0"/>
              <a:t>say the eyes are the windows to the soul. We don't know if that's true, but what we do know is that having perfectly healthy eyes—excellent vision and clear eyes, free of pain or other symptoms—are crucial to your health and wellbeing. </a:t>
            </a:r>
            <a:endParaRPr lang="en-US" dirty="0" smtClean="0"/>
          </a:p>
          <a:p>
            <a:r>
              <a:rPr lang="en-US" dirty="0" smtClean="0"/>
              <a:t>The </a:t>
            </a:r>
            <a:r>
              <a:rPr lang="en-US" dirty="0" smtClean="0"/>
              <a:t>good news is that it's easy to learn more about eye problems, symptoms, and the treatments that will keep you in tip-top shape.</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1447800"/>
            <a:ext cx="7866888" cy="4800600"/>
          </a:xfrm>
        </p:spPr>
        <p:txBody>
          <a:bodyPr>
            <a:normAutofit fontScale="92500"/>
          </a:bodyPr>
          <a:lstStyle/>
          <a:p>
            <a:r>
              <a:rPr lang="en-US" dirty="0" smtClean="0"/>
              <a:t>Although many people start developing eye diseases in middle age, their symptoms may not appear until later on,</a:t>
            </a:r>
            <a:r>
              <a:rPr lang="en-US" b="1" dirty="0" smtClean="0"/>
              <a:t> </a:t>
            </a:r>
            <a:r>
              <a:rPr lang="en-US" dirty="0" smtClean="0"/>
              <a:t>when the condition is more advanced and harder to treat.</a:t>
            </a:r>
            <a:r>
              <a:rPr lang="en-US" b="1" dirty="0" smtClean="0"/>
              <a:t> </a:t>
            </a:r>
            <a:endParaRPr lang="en-US" b="1" dirty="0" smtClean="0"/>
          </a:p>
          <a:p>
            <a:r>
              <a:rPr lang="en-US" dirty="0" smtClean="0"/>
              <a:t>In </a:t>
            </a:r>
            <a:r>
              <a:rPr lang="en-US" dirty="0" smtClean="0"/>
              <a:t>fact, some people may not realize they have a vision problem at all until their eye doctor detects it during a routine screening or a comprehensive dilated eye exam, which checks your retina, optic nerve, eye pressure, and more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eye disease</a:t>
            </a:r>
            <a:r>
              <a:rPr lang="en-US" dirty="0" smtClean="0"/>
              <a:t/>
            </a:r>
            <a:br>
              <a:rPr lang="en-US" dirty="0" smtClean="0"/>
            </a:br>
            <a:endParaRPr lang="en-US" dirty="0"/>
          </a:p>
        </p:txBody>
      </p:sp>
      <p:sp>
        <p:nvSpPr>
          <p:cNvPr id="3" name="Content Placeholder 2"/>
          <p:cNvSpPr>
            <a:spLocks noGrp="1"/>
          </p:cNvSpPr>
          <p:nvPr>
            <p:ph idx="1"/>
          </p:nvPr>
        </p:nvSpPr>
        <p:spPr>
          <a:xfrm>
            <a:off x="1066800" y="1447800"/>
            <a:ext cx="7866888" cy="4800600"/>
          </a:xfrm>
        </p:spPr>
        <p:txBody>
          <a:bodyPr>
            <a:normAutofit lnSpcReduction="10000"/>
          </a:bodyPr>
          <a:lstStyle/>
          <a:p>
            <a:r>
              <a:rPr lang="en-US" dirty="0" smtClean="0"/>
              <a:t>In </a:t>
            </a:r>
            <a:r>
              <a:rPr lang="en-US" dirty="0" smtClean="0"/>
              <a:t>some cases, the symptoms of certain eye diseases can overlap with others.</a:t>
            </a:r>
            <a:r>
              <a:rPr lang="en-US" b="1" dirty="0" smtClean="0"/>
              <a:t> </a:t>
            </a:r>
            <a:r>
              <a:rPr lang="en-US" dirty="0" smtClean="0"/>
              <a:t>For example, watery eyes could be a sign of pink eye (conjunctivitis), allergies, or a sty;</a:t>
            </a:r>
            <a:r>
              <a:rPr lang="en-US" b="1" dirty="0" smtClean="0"/>
              <a:t> </a:t>
            </a:r>
            <a:r>
              <a:rPr lang="en-US" dirty="0" smtClean="0"/>
              <a:t>likewise, light sensitivity could indicate a cataract, migraine, or </a:t>
            </a:r>
            <a:r>
              <a:rPr lang="en-US" dirty="0" err="1" smtClean="0"/>
              <a:t>chalazion</a:t>
            </a:r>
            <a:r>
              <a:rPr lang="en-US" dirty="0" smtClean="0"/>
              <a:t> (a bump on the eyelid).Resting your eyes might help ease symptoms, but in general, if you’re experiencing severe or lasting pain, you should call a doctor right away.</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Below, some of the most common symptoms of eye diseases:</a:t>
            </a:r>
          </a:p>
          <a:p>
            <a:pPr>
              <a:buNone/>
            </a:pPr>
            <a:r>
              <a:rPr lang="en-US" dirty="0" smtClean="0"/>
              <a:t>• Blurriness</a:t>
            </a:r>
            <a:br>
              <a:rPr lang="en-US" dirty="0" smtClean="0"/>
            </a:br>
            <a:r>
              <a:rPr lang="en-US" dirty="0" smtClean="0"/>
              <a:t>• Discharge</a:t>
            </a:r>
            <a:br>
              <a:rPr lang="en-US" dirty="0" smtClean="0"/>
            </a:br>
            <a:r>
              <a:rPr lang="en-US" dirty="0" smtClean="0"/>
              <a:t>• Flashes of light</a:t>
            </a:r>
            <a:br>
              <a:rPr lang="en-US" dirty="0" smtClean="0"/>
            </a:br>
            <a:r>
              <a:rPr lang="en-US" dirty="0" smtClean="0"/>
              <a:t>• Irritation</a:t>
            </a:r>
            <a:br>
              <a:rPr lang="en-US" dirty="0" smtClean="0"/>
            </a:br>
            <a:r>
              <a:rPr lang="en-US" dirty="0" smtClean="0"/>
              <a:t>• Light sensitivity</a:t>
            </a:r>
            <a:br>
              <a:rPr lang="en-US" dirty="0" smtClean="0"/>
            </a:br>
            <a:r>
              <a:rPr lang="en-US" dirty="0" smtClean="0"/>
              <a:t>• Pain</a:t>
            </a:r>
            <a:br>
              <a:rPr lang="en-US" dirty="0" smtClean="0"/>
            </a:br>
            <a:r>
              <a:rPr lang="en-US" dirty="0" smtClean="0"/>
              <a:t>• Tearing</a:t>
            </a:r>
            <a:br>
              <a:rPr lang="en-US" dirty="0" smtClean="0"/>
            </a:br>
            <a:r>
              <a:rPr lang="en-US" dirty="0" smtClean="0"/>
              <a:t>• Vision loss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eye disease</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Eye </a:t>
            </a:r>
            <a:r>
              <a:rPr lang="en-US" dirty="0" smtClean="0"/>
              <a:t>doctors will usually treat refractive errors like nearsightedness and farsightedness with glasses or contacts.</a:t>
            </a:r>
            <a:r>
              <a:rPr lang="en-US" b="1" dirty="0" smtClean="0"/>
              <a:t> </a:t>
            </a:r>
            <a:r>
              <a:rPr lang="en-US" dirty="0" smtClean="0"/>
              <a:t>But more serious eye diseases may be treated with a combination of medications or surgery. In many cases, the best way to protect your vision is to have regular screenings, including comprehensive dilated eye exams. By detecting eye conditions in their early stages, it’s possible to prevent vision loss from becoming worse with age.</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Here are some eye issues you can develop:</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 </a:t>
            </a:r>
            <a:r>
              <a:rPr lang="en-US" dirty="0" smtClean="0"/>
              <a:t>Refractive errors</a:t>
            </a:r>
            <a:br>
              <a:rPr lang="en-US" dirty="0" smtClean="0"/>
            </a:br>
            <a:r>
              <a:rPr lang="en-US" dirty="0" smtClean="0"/>
              <a:t>• Cataracts</a:t>
            </a:r>
            <a:br>
              <a:rPr lang="en-US" dirty="0" smtClean="0"/>
            </a:br>
            <a:r>
              <a:rPr lang="en-US" dirty="0" smtClean="0"/>
              <a:t>• Optic neuritis, an inflammation of the optic nerve</a:t>
            </a:r>
            <a:br>
              <a:rPr lang="en-US" dirty="0" smtClean="0"/>
            </a:br>
            <a:r>
              <a:rPr lang="en-US" dirty="0" smtClean="0"/>
              <a:t>• Retinal diseases, such as a retinal tear or detachment</a:t>
            </a:r>
            <a:br>
              <a:rPr lang="en-US" dirty="0" smtClean="0"/>
            </a:br>
            <a:r>
              <a:rPr lang="en-US" b="1" dirty="0" smtClean="0"/>
              <a:t>• </a:t>
            </a:r>
            <a:r>
              <a:rPr lang="en-US" dirty="0" smtClean="0"/>
              <a:t>Macular degeneration</a:t>
            </a:r>
            <a:br>
              <a:rPr lang="en-US" dirty="0" smtClean="0"/>
            </a:br>
            <a:r>
              <a:rPr lang="en-US" b="1" dirty="0" smtClean="0"/>
              <a:t>• </a:t>
            </a:r>
            <a:r>
              <a:rPr lang="en-US" dirty="0" smtClean="0"/>
              <a:t>Glaucoma</a:t>
            </a:r>
            <a:br>
              <a:rPr lang="en-US" dirty="0" smtClean="0"/>
            </a:br>
            <a:r>
              <a:rPr lang="en-US" b="1" dirty="0" smtClean="0"/>
              <a:t>• </a:t>
            </a:r>
            <a:r>
              <a:rPr lang="en-US" dirty="0" smtClean="0"/>
              <a:t>Conjunctivitis</a:t>
            </a:r>
            <a:br>
              <a:rPr lang="en-US" dirty="0" smtClean="0"/>
            </a:br>
            <a:r>
              <a:rPr lang="en-US" dirty="0" smtClean="0"/>
              <a:t>• Diabetic eye problems, such as diabetic retinopathy and diabetic macular edema</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RTA, introduction </a:t>
            </a:r>
            <a:endParaRPr lang="en-US" dirty="0"/>
          </a:p>
        </p:txBody>
      </p:sp>
      <p:sp>
        <p:nvSpPr>
          <p:cNvPr id="3" name="Content Placeholder 2"/>
          <p:cNvSpPr>
            <a:spLocks noGrp="1"/>
          </p:cNvSpPr>
          <p:nvPr>
            <p:ph sz="quarter" idx="1"/>
          </p:nvPr>
        </p:nvSpPr>
        <p:spPr>
          <a:xfrm>
            <a:off x="228600" y="1600200"/>
            <a:ext cx="8610600" cy="4800600"/>
          </a:xfrm>
        </p:spPr>
        <p:txBody>
          <a:bodyPr>
            <a:normAutofit lnSpcReduction="10000"/>
          </a:bodyPr>
          <a:lstStyle/>
          <a:p>
            <a:pPr algn="just">
              <a:buFont typeface="Wingdings" pitchFamily="2" charset="2"/>
              <a:buChar char="§"/>
            </a:pPr>
            <a:r>
              <a:rPr lang="en-US" dirty="0" smtClean="0">
                <a:latin typeface="Times New Roman" pitchFamily="18" charset="0"/>
                <a:cs typeface="Times New Roman" pitchFamily="18" charset="0"/>
              </a:rPr>
              <a:t>An accident that occurs in a road or in a place to which the public has an access is known as road traffic accident. </a:t>
            </a:r>
          </a:p>
          <a:p>
            <a:pPr algn="just">
              <a:buFont typeface="Wingdings" pitchFamily="2" charset="2"/>
              <a:buChar char="§"/>
            </a:pPr>
            <a:r>
              <a:rPr lang="en-US" dirty="0" smtClean="0">
                <a:latin typeface="Times New Roman" pitchFamily="18" charset="0"/>
                <a:cs typeface="Times New Roman" pitchFamily="18" charset="0"/>
              </a:rPr>
              <a:t>It is a occurrence of events that usually produces unintended injury, damage or death.</a:t>
            </a:r>
          </a:p>
          <a:p>
            <a:pPr algn="just">
              <a:buFont typeface="Wingdings" pitchFamily="2" charset="2"/>
              <a:buChar char="§"/>
            </a:pPr>
            <a:r>
              <a:rPr lang="en-US" dirty="0" smtClean="0">
                <a:latin typeface="Times New Roman" pitchFamily="18" charset="0"/>
                <a:cs typeface="Times New Roman" pitchFamily="18" charset="0"/>
              </a:rPr>
              <a:t>Road traffic accident is a new “epidemic” of public health importance.</a:t>
            </a:r>
          </a:p>
          <a:p>
            <a:pPr algn="just">
              <a:buFont typeface="Wingdings" pitchFamily="2" charset="2"/>
              <a:buChar char="§"/>
            </a:pPr>
            <a:r>
              <a:rPr lang="en-US" dirty="0" smtClean="0">
                <a:latin typeface="Times New Roman" pitchFamily="18" charset="0"/>
                <a:cs typeface="Times New Roman" pitchFamily="18" charset="0"/>
              </a:rPr>
              <a:t>Road traffic accident is due to crashes originating, terminating or involving a vehicle partly or fully on a public highway. (WHO-1992)</a:t>
            </a:r>
          </a:p>
          <a:p>
            <a:pPr algn="just">
              <a:buFont typeface="Wingdings" pitchFamily="2" charset="2"/>
              <a:buChar char="§"/>
            </a:pP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health </a:t>
            </a:r>
            <a:endParaRPr lang="en-US" dirty="0"/>
          </a:p>
        </p:txBody>
      </p:sp>
      <p:sp>
        <p:nvSpPr>
          <p:cNvPr id="3" name="Content Placeholder 2"/>
          <p:cNvSpPr>
            <a:spLocks noGrp="1"/>
          </p:cNvSpPr>
          <p:nvPr>
            <p:ph idx="1"/>
          </p:nvPr>
        </p:nvSpPr>
        <p:spPr/>
        <p:txBody>
          <a:bodyPr/>
          <a:lstStyle/>
          <a:p>
            <a:r>
              <a:rPr lang="en-US" dirty="0" smtClean="0"/>
              <a:t>Physical, social and mental health are important aspects of one’s life. If any one of these aspects is affected, then a person cannot be called a healthy being. </a:t>
            </a:r>
          </a:p>
          <a:p>
            <a:r>
              <a:rPr lang="en-US" dirty="0" smtClean="0"/>
              <a:t>Compared to physical health, mental aspect of health is often neglected by people.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Risk Factors</a:t>
            </a:r>
            <a:endParaRPr lang="en-US" dirty="0"/>
          </a:p>
        </p:txBody>
      </p:sp>
      <p:sp>
        <p:nvSpPr>
          <p:cNvPr id="3" name="Content Placeholder 2"/>
          <p:cNvSpPr>
            <a:spLocks noGrp="1"/>
          </p:cNvSpPr>
          <p:nvPr>
            <p:ph sz="quarter" idx="1"/>
          </p:nvPr>
        </p:nvSpPr>
        <p:spPr>
          <a:xfrm>
            <a:off x="457200" y="1600200"/>
            <a:ext cx="8229600" cy="4648200"/>
          </a:xfrm>
        </p:spPr>
        <p:txBody>
          <a:bodyPr>
            <a:normAutofit fontScale="77500" lnSpcReduction="20000"/>
          </a:bodyPr>
          <a:lstStyle/>
          <a:p>
            <a:pPr>
              <a:buNone/>
            </a:pPr>
            <a:r>
              <a:rPr lang="en-US" sz="3600" b="1" u="sng" dirty="0" smtClean="0">
                <a:latin typeface="Times New Roman" pitchFamily="18" charset="0"/>
                <a:cs typeface="Times New Roman" pitchFamily="18" charset="0"/>
              </a:rPr>
              <a:t>Vehicles</a:t>
            </a:r>
          </a:p>
          <a:p>
            <a:pPr>
              <a:buFont typeface="Wingdings" pitchFamily="2" charset="2"/>
              <a:buChar char="§"/>
            </a:pPr>
            <a:r>
              <a:rPr lang="en-US" dirty="0" smtClean="0">
                <a:latin typeface="Times New Roman" pitchFamily="18" charset="0"/>
                <a:cs typeface="Times New Roman" pitchFamily="18" charset="0"/>
              </a:rPr>
              <a:t>Poor vehicle condition</a:t>
            </a:r>
          </a:p>
          <a:p>
            <a:pPr>
              <a:buNone/>
            </a:pP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E.g.: Tyres : Where </a:t>
            </a:r>
            <a:r>
              <a:rPr lang="en-US" dirty="0" err="1" smtClean="0">
                <a:latin typeface="Times New Roman" pitchFamily="18" charset="0"/>
                <a:cs typeface="Times New Roman" pitchFamily="18" charset="0"/>
              </a:rPr>
              <a:t>tyres</a:t>
            </a:r>
            <a:r>
              <a:rPr lang="en-US" dirty="0" smtClean="0">
                <a:latin typeface="Times New Roman" pitchFamily="18" charset="0"/>
                <a:cs typeface="Times New Roman" pitchFamily="18" charset="0"/>
              </a:rPr>
              <a:t> have exposed to excessive heat either from fire or over heating brake drums etc; there is a risk of the </a:t>
            </a:r>
            <a:r>
              <a:rPr lang="en-US" dirty="0" err="1" smtClean="0">
                <a:latin typeface="Times New Roman" pitchFamily="18" charset="0"/>
                <a:cs typeface="Times New Roman" pitchFamily="18" charset="0"/>
              </a:rPr>
              <a:t>tyres</a:t>
            </a:r>
            <a:r>
              <a:rPr lang="en-US" dirty="0" smtClean="0">
                <a:latin typeface="Times New Roman" pitchFamily="18" charset="0"/>
                <a:cs typeface="Times New Roman" pitchFamily="18" charset="0"/>
              </a:rPr>
              <a:t> flying off the rim with explosive force.</a:t>
            </a:r>
          </a:p>
          <a:p>
            <a:pPr>
              <a:buFont typeface="Wingdings" pitchFamily="2" charset="2"/>
              <a:buChar char="§"/>
            </a:pPr>
            <a:r>
              <a:rPr lang="en-US" dirty="0" smtClean="0">
                <a:latin typeface="Times New Roman" pitchFamily="18" charset="0"/>
                <a:cs typeface="Times New Roman" pitchFamily="18" charset="0"/>
              </a:rPr>
              <a:t>Loads on commercial vehicle/ overloading</a:t>
            </a:r>
          </a:p>
          <a:p>
            <a:pPr>
              <a:buFont typeface="Wingdings" pitchFamily="2" charset="2"/>
              <a:buChar char="§"/>
            </a:pPr>
            <a:r>
              <a:rPr lang="en-US" dirty="0" smtClean="0">
                <a:latin typeface="Times New Roman" pitchFamily="18" charset="0"/>
                <a:cs typeface="Times New Roman" pitchFamily="18" charset="0"/>
              </a:rPr>
              <a:t>Driver’s negligence</a:t>
            </a:r>
          </a:p>
          <a:p>
            <a:pPr>
              <a:buFont typeface="Wingdings" pitchFamily="2" charset="2"/>
              <a:buChar char="§"/>
            </a:pPr>
            <a:r>
              <a:rPr lang="en-US" dirty="0" smtClean="0">
                <a:latin typeface="Times New Roman" pitchFamily="18" charset="0"/>
                <a:cs typeface="Times New Roman" pitchFamily="18" charset="0"/>
              </a:rPr>
              <a:t>Over speed</a:t>
            </a:r>
          </a:p>
          <a:p>
            <a:pPr>
              <a:buFont typeface="Wingdings" pitchFamily="2" charset="2"/>
              <a:buChar char="§"/>
            </a:pPr>
            <a:r>
              <a:rPr lang="en-US" dirty="0" smtClean="0">
                <a:latin typeface="Times New Roman" pitchFamily="18" charset="0"/>
                <a:cs typeface="Times New Roman" pitchFamily="18" charset="0"/>
              </a:rPr>
              <a:t>Over taking the critical place</a:t>
            </a:r>
          </a:p>
          <a:p>
            <a:pPr>
              <a:buFont typeface="Wingdings" pitchFamily="2" charset="2"/>
              <a:buChar char="§"/>
            </a:pPr>
            <a:r>
              <a:rPr lang="en-US" dirty="0" smtClean="0">
                <a:latin typeface="Times New Roman" pitchFamily="18" charset="0"/>
                <a:cs typeface="Times New Roman" pitchFamily="18" charset="0"/>
              </a:rPr>
              <a:t>Poor road condition</a:t>
            </a:r>
          </a:p>
          <a:p>
            <a:pPr>
              <a:buFont typeface="Wingdings" pitchFamily="2" charset="2"/>
              <a:buChar char="§"/>
            </a:pPr>
            <a:r>
              <a:rPr lang="en-US" dirty="0" smtClean="0">
                <a:latin typeface="Times New Roman" pitchFamily="18" charset="0"/>
                <a:cs typeface="Times New Roman" pitchFamily="18" charset="0"/>
              </a:rPr>
              <a:t>Neglecting safety practices E.g.: belts/helmet</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304800"/>
            <a:ext cx="8229600" cy="6096000"/>
          </a:xfrm>
        </p:spPr>
        <p:txBody>
          <a:bodyPr/>
          <a:lstStyle/>
          <a:p>
            <a:pPr>
              <a:buNone/>
            </a:pPr>
            <a:r>
              <a:rPr lang="en-US" b="1" u="sng" dirty="0" smtClean="0">
                <a:latin typeface="Times New Roman" pitchFamily="18" charset="0"/>
                <a:cs typeface="Times New Roman" pitchFamily="18" charset="0"/>
              </a:rPr>
              <a:t>Human factors</a:t>
            </a:r>
          </a:p>
          <a:p>
            <a:r>
              <a:rPr lang="en-US" b="1" dirty="0" smtClean="0">
                <a:latin typeface="Times New Roman" pitchFamily="18" charset="0"/>
                <a:cs typeface="Times New Roman" pitchFamily="18" charset="0"/>
              </a:rPr>
              <a:t>Age: </a:t>
            </a:r>
          </a:p>
          <a:p>
            <a:pPr>
              <a:buNone/>
            </a:pPr>
            <a:r>
              <a:rPr lang="en-US" dirty="0" smtClean="0">
                <a:latin typeface="Times New Roman" pitchFamily="18" charset="0"/>
                <a:cs typeface="Times New Roman" pitchFamily="18" charset="0"/>
              </a:rPr>
              <a:t>Younger age groups due to over excitements.</a:t>
            </a:r>
          </a:p>
          <a:p>
            <a:pPr marL="114300" indent="0">
              <a:buNone/>
            </a:pPr>
            <a:r>
              <a:rPr lang="en-US" dirty="0" smtClean="0">
                <a:latin typeface="Times New Roman" pitchFamily="18" charset="0"/>
                <a:cs typeface="Times New Roman" pitchFamily="18" charset="0"/>
              </a:rPr>
              <a:t>Older age groups due to poor sight and hearing.</a:t>
            </a:r>
          </a:p>
          <a:p>
            <a:r>
              <a:rPr lang="en-US" b="1" dirty="0" smtClean="0">
                <a:latin typeface="Times New Roman" pitchFamily="18" charset="0"/>
                <a:cs typeface="Times New Roman" pitchFamily="18" charset="0"/>
              </a:rPr>
              <a:t>Education</a:t>
            </a:r>
            <a:r>
              <a:rPr lang="en-US" dirty="0" smtClean="0">
                <a:latin typeface="Times New Roman" pitchFamily="18" charset="0"/>
                <a:cs typeface="Times New Roman" pitchFamily="18" charset="0"/>
              </a:rPr>
              <a:t>: High in illiterate due to ignorance</a:t>
            </a:r>
          </a:p>
          <a:p>
            <a:r>
              <a:rPr lang="en-US" b="1" dirty="0" smtClean="0">
                <a:latin typeface="Times New Roman" pitchFamily="18" charset="0"/>
                <a:cs typeface="Times New Roman" pitchFamily="18" charset="0"/>
              </a:rPr>
              <a:t>Medical condition</a:t>
            </a:r>
            <a:r>
              <a:rPr lang="en-US" dirty="0" smtClean="0">
                <a:latin typeface="Times New Roman" pitchFamily="18" charset="0"/>
                <a:cs typeface="Times New Roman" pitchFamily="18" charset="0"/>
              </a:rPr>
              <a:t>: Sudden illness</a:t>
            </a:r>
          </a:p>
          <a:p>
            <a:endParaRPr lang="en-US" dirty="0"/>
          </a:p>
        </p:txBody>
      </p:sp>
      <p:pic>
        <p:nvPicPr>
          <p:cNvPr id="4" name="Picture 3" descr="79769_57780205f48a2686a6fbacc40c2059c6_36afd4a875b7592b9e98c9e70108290a.jpg"/>
          <p:cNvPicPr>
            <a:picLocks noChangeAspect="1"/>
          </p:cNvPicPr>
          <p:nvPr/>
        </p:nvPicPr>
        <p:blipFill>
          <a:blip r:embed="rId2" cstate="print"/>
          <a:stretch>
            <a:fillRect/>
          </a:stretch>
        </p:blipFill>
        <p:spPr>
          <a:xfrm>
            <a:off x="2362200" y="3276600"/>
            <a:ext cx="5943600" cy="33528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696200" cy="381000"/>
          </a:xfrm>
        </p:spPr>
        <p:txBody>
          <a:bodyPr>
            <a:noAutofit/>
          </a:bodyPr>
          <a:lstStyle/>
          <a:p>
            <a:r>
              <a:rPr lang="en-US" sz="2500" dirty="0" smtClean="0"/>
              <a:t>Contd..</a:t>
            </a:r>
            <a:endParaRPr lang="en-US" sz="25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0" y="685800"/>
            <a:ext cx="9144000" cy="6192517"/>
          </a:xfrm>
          <a:prstGeom prst="rect">
            <a:avLst/>
          </a:prstGeom>
          <a:noFill/>
          <a:ln w="9525">
            <a:noFill/>
            <a:miter lim="800000"/>
            <a:headEnd/>
            <a:tailEnd/>
          </a:ln>
        </p:spPr>
      </p:pic>
    </p:spTree>
  </p:cSld>
  <p:clrMapOvr>
    <a:masterClrMapping/>
  </p:clrMapOvr>
  <p:transition>
    <p:comb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304800"/>
            <a:ext cx="8229600" cy="5821363"/>
          </a:xfrm>
        </p:spPr>
        <p:txBody>
          <a:bodyPr/>
          <a:lstStyle/>
          <a:p>
            <a:pPr>
              <a:buNone/>
            </a:pPr>
            <a:r>
              <a:rPr lang="en-US" b="1" u="sng" dirty="0" smtClean="0">
                <a:latin typeface="Times New Roman" pitchFamily="18" charset="0"/>
                <a:cs typeface="Times New Roman" pitchFamily="18" charset="0"/>
              </a:rPr>
              <a:t>Psychological Factors: </a:t>
            </a:r>
          </a:p>
          <a:p>
            <a:pPr algn="just">
              <a:buFont typeface="Wingdings" pitchFamily="2" charset="2"/>
              <a:buChar char="q"/>
            </a:pPr>
            <a:r>
              <a:rPr lang="en-US" dirty="0" smtClean="0">
                <a:latin typeface="Times New Roman" pitchFamily="18" charset="0"/>
                <a:cs typeface="Times New Roman" pitchFamily="18" charset="0"/>
              </a:rPr>
              <a:t> Aggressive nature</a:t>
            </a:r>
          </a:p>
          <a:p>
            <a:pPr algn="just">
              <a:buFont typeface="Wingdings" pitchFamily="2" charset="2"/>
              <a:buChar char="q"/>
            </a:pPr>
            <a:r>
              <a:rPr lang="en-US" dirty="0" smtClean="0">
                <a:latin typeface="Times New Roman" pitchFamily="18" charset="0"/>
                <a:cs typeface="Times New Roman" pitchFamily="18" charset="0"/>
              </a:rPr>
              <a:t> Risk taking</a:t>
            </a:r>
          </a:p>
          <a:p>
            <a:pPr algn="just">
              <a:buFont typeface="Wingdings" pitchFamily="2" charset="2"/>
              <a:buChar char="q"/>
            </a:pPr>
            <a:r>
              <a:rPr lang="en-US" dirty="0" smtClean="0">
                <a:latin typeface="Times New Roman" pitchFamily="18" charset="0"/>
                <a:cs typeface="Times New Roman" pitchFamily="18" charset="0"/>
              </a:rPr>
              <a:t>Selfishness behavior</a:t>
            </a:r>
          </a:p>
          <a:p>
            <a:pPr algn="just">
              <a:buFont typeface="Wingdings" pitchFamily="2" charset="2"/>
              <a:buChar char="q"/>
            </a:pPr>
            <a:r>
              <a:rPr lang="en-US" dirty="0" smtClean="0">
                <a:latin typeface="Times New Roman" pitchFamily="18" charset="0"/>
                <a:cs typeface="Times New Roman" pitchFamily="18" charset="0"/>
              </a:rPr>
              <a:t>Lack of self respect and respect to others</a:t>
            </a:r>
          </a:p>
          <a:p>
            <a:pPr algn="just">
              <a:buFont typeface="Wingdings" pitchFamily="2" charset="2"/>
              <a:buChar char="q"/>
            </a:pPr>
            <a:r>
              <a:rPr lang="en-US" dirty="0" smtClean="0">
                <a:latin typeface="Times New Roman" pitchFamily="18" charset="0"/>
                <a:cs typeface="Times New Roman" pitchFamily="18" charset="0"/>
              </a:rPr>
              <a:t>Lack of attention while driving like using mobile phones.</a:t>
            </a:r>
          </a:p>
          <a:p>
            <a:pPr algn="just">
              <a:buNone/>
            </a:pPr>
            <a:endParaRPr lang="en-US" dirty="0" smtClean="0">
              <a:latin typeface="Times New Roman" pitchFamily="18" charset="0"/>
              <a:cs typeface="Times New Roman" pitchFamily="18" charset="0"/>
            </a:endParaRPr>
          </a:p>
          <a:p>
            <a:endParaRPr lang="en-US" dirty="0"/>
          </a:p>
        </p:txBody>
      </p:sp>
      <p:pic>
        <p:nvPicPr>
          <p:cNvPr id="4" name="Picture 3" descr="url.jpg"/>
          <p:cNvPicPr>
            <a:picLocks noChangeAspect="1"/>
          </p:cNvPicPr>
          <p:nvPr/>
        </p:nvPicPr>
        <p:blipFill>
          <a:blip r:embed="rId2" cstate="print"/>
          <a:stretch>
            <a:fillRect/>
          </a:stretch>
        </p:blipFill>
        <p:spPr>
          <a:xfrm>
            <a:off x="3657600" y="3810000"/>
            <a:ext cx="5261919" cy="2667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lstStyle/>
          <a:p>
            <a:pPr marL="114300" indent="0">
              <a:buNone/>
            </a:pPr>
            <a:r>
              <a:rPr lang="en-US" b="1" dirty="0" smtClean="0">
                <a:latin typeface="Times New Roman" pitchFamily="18" charset="0"/>
                <a:cs typeface="Times New Roman" pitchFamily="18" charset="0"/>
              </a:rPr>
              <a:t>Environment Factors</a:t>
            </a:r>
            <a:endParaRPr lang="en-US" dirty="0" smtClean="0">
              <a:latin typeface="Times New Roman" pitchFamily="18" charset="0"/>
              <a:cs typeface="Times New Roman" pitchFamily="18" charset="0"/>
            </a:endParaRPr>
          </a:p>
          <a:p>
            <a:pPr>
              <a:buFont typeface="Wingdings" pitchFamily="2" charset="2"/>
              <a:buChar char="q"/>
            </a:pPr>
            <a:r>
              <a:rPr lang="en-US" dirty="0" smtClean="0">
                <a:latin typeface="Times New Roman" pitchFamily="18" charset="0"/>
                <a:cs typeface="Times New Roman" pitchFamily="18" charset="0"/>
              </a:rPr>
              <a:t>Leaving animals on the road</a:t>
            </a:r>
          </a:p>
          <a:p>
            <a:pPr>
              <a:buFont typeface="Wingdings" pitchFamily="2" charset="2"/>
              <a:buChar char="q"/>
            </a:pPr>
            <a:r>
              <a:rPr lang="en-US" dirty="0" smtClean="0">
                <a:latin typeface="Times New Roman" pitchFamily="18" charset="0"/>
                <a:cs typeface="Times New Roman" pitchFamily="18" charset="0"/>
              </a:rPr>
              <a:t>Weather</a:t>
            </a:r>
          </a:p>
          <a:p>
            <a:pPr>
              <a:buFont typeface="Wingdings" pitchFamily="2" charset="2"/>
              <a:buChar char="q"/>
            </a:pPr>
            <a:r>
              <a:rPr lang="en-US" dirty="0" smtClean="0">
                <a:latin typeface="Times New Roman" pitchFamily="18" charset="0"/>
                <a:cs typeface="Times New Roman" pitchFamily="18" charset="0"/>
              </a:rPr>
              <a:t>Defective narrow roads, turning curving roads of mountains and poorly maintained roads.</a:t>
            </a:r>
          </a:p>
          <a:p>
            <a:pPr>
              <a:buFont typeface="Wingdings" pitchFamily="2" charset="2"/>
              <a:buChar char="q"/>
            </a:pPr>
            <a:r>
              <a:rPr lang="en-US" dirty="0" smtClean="0">
                <a:latin typeface="Times New Roman" pitchFamily="18" charset="0"/>
                <a:cs typeface="Times New Roman" pitchFamily="18" charset="0"/>
              </a:rPr>
              <a:t>Defective layout of roads and speed breakers</a:t>
            </a:r>
          </a:p>
          <a:p>
            <a:pPr>
              <a:buFont typeface="Wingdings" pitchFamily="2" charset="2"/>
              <a:buChar char="q"/>
            </a:pPr>
            <a:r>
              <a:rPr lang="en-US" dirty="0" smtClean="0">
                <a:latin typeface="Times New Roman" pitchFamily="18" charset="0"/>
                <a:cs typeface="Times New Roman" pitchFamily="18" charset="0"/>
              </a:rPr>
              <a:t>Poor lighting and divider of the road</a:t>
            </a:r>
          </a:p>
          <a:p>
            <a:pPr>
              <a:buFont typeface="Wingdings" pitchFamily="2" charset="2"/>
              <a:buChar char="q"/>
            </a:pPr>
            <a:r>
              <a:rPr lang="en-US" dirty="0" smtClean="0">
                <a:latin typeface="Times New Roman" pitchFamily="18" charset="0"/>
                <a:cs typeface="Times New Roman" pitchFamily="18" charset="0"/>
              </a:rPr>
              <a:t>Landslides, fog, Earthquakes</a:t>
            </a:r>
          </a:p>
          <a:p>
            <a:pPr>
              <a:buFont typeface="Wingdings" pitchFamily="2" charset="2"/>
              <a:buChar char="q"/>
            </a:pPr>
            <a:r>
              <a:rPr lang="en-US" dirty="0" smtClean="0">
                <a:latin typeface="Times New Roman" pitchFamily="18" charset="0"/>
                <a:cs typeface="Times New Roman" pitchFamily="18" charset="0"/>
              </a:rPr>
              <a:t>Unattended children on road.</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World scenario</a:t>
            </a:r>
            <a:endParaRPr lang="en-US" sz="4800" b="1" dirty="0"/>
          </a:p>
        </p:txBody>
      </p:sp>
      <p:sp>
        <p:nvSpPr>
          <p:cNvPr id="3" name="Content Placeholder 2"/>
          <p:cNvSpPr>
            <a:spLocks noGrp="1"/>
          </p:cNvSpPr>
          <p:nvPr>
            <p:ph sz="quarter" idx="1"/>
          </p:nvPr>
        </p:nvSpPr>
        <p:spPr>
          <a:xfrm>
            <a:off x="533400" y="1447800"/>
            <a:ext cx="8153400" cy="4876800"/>
          </a:xfrm>
        </p:spPr>
        <p:txBody>
          <a:bodyPr>
            <a:normAutofit fontScale="92500" lnSpcReduction="10000"/>
          </a:bodyPr>
          <a:lstStyle/>
          <a:p>
            <a:pPr algn="just"/>
            <a:r>
              <a:rPr lang="en-US" dirty="0" smtClean="0">
                <a:latin typeface="Times New Roman" pitchFamily="18" charset="0"/>
                <a:cs typeface="Times New Roman" pitchFamily="18" charset="0"/>
              </a:rPr>
              <a:t>Road traffic accident is serious global problem. Each year over 1 million people are killed and 50 million injured on roads around the world.</a:t>
            </a:r>
          </a:p>
          <a:p>
            <a:pPr algn="just"/>
            <a:r>
              <a:rPr lang="en-US" dirty="0" smtClean="0">
                <a:latin typeface="Times New Roman" pitchFamily="18" charset="0"/>
                <a:cs typeface="Times New Roman" pitchFamily="18" charset="0"/>
              </a:rPr>
              <a:t>Children, pedestrians, cyclists and the elderly are among the most vulnerable of road users.</a:t>
            </a:r>
          </a:p>
          <a:p>
            <a:pPr algn="just"/>
            <a:r>
              <a:rPr lang="en-US" dirty="0" smtClean="0">
                <a:latin typeface="Times New Roman" pitchFamily="18" charset="0"/>
                <a:cs typeface="Times New Roman" pitchFamily="18" charset="0"/>
              </a:rPr>
              <a:t>RTA  now kills 3000 people every day.</a:t>
            </a:r>
          </a:p>
          <a:p>
            <a:pPr algn="just"/>
            <a:r>
              <a:rPr lang="en-US" dirty="0" smtClean="0">
                <a:latin typeface="Times New Roman" pitchFamily="18" charset="0"/>
                <a:cs typeface="Times New Roman" pitchFamily="18" charset="0"/>
              </a:rPr>
              <a:t>One child is killed in road accidents, every three minutes in the world.</a:t>
            </a:r>
          </a:p>
          <a:p>
            <a:pPr algn="just"/>
            <a:r>
              <a:rPr lang="en-US" dirty="0" smtClean="0">
                <a:latin typeface="Times New Roman" pitchFamily="18" charset="0"/>
                <a:cs typeface="Times New Roman" pitchFamily="18" charset="0"/>
              </a:rPr>
              <a:t>Developing countries account for 90% of global road traffic deaths.</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8200"/>
            <a:ext cx="8229600" cy="5486400"/>
          </a:xfrm>
        </p:spPr>
        <p:txBody>
          <a:bodyPr>
            <a:normAutofit fontScale="92500" lnSpcReduction="10000"/>
          </a:bodyPr>
          <a:lstStyle/>
          <a:p>
            <a:pPr algn="just"/>
            <a:r>
              <a:rPr lang="en-US" dirty="0" smtClean="0">
                <a:latin typeface="Times New Roman" pitchFamily="18" charset="0"/>
                <a:cs typeface="Times New Roman" pitchFamily="18" charset="0"/>
              </a:rPr>
              <a:t>The Word Health Organization's (WHO) most recent </a:t>
            </a:r>
            <a:r>
              <a:rPr lang="en-US" b="1" dirty="0" smtClean="0">
                <a:latin typeface="Times New Roman" pitchFamily="18" charset="0"/>
                <a:cs typeface="Times New Roman" pitchFamily="18" charset="0"/>
              </a:rPr>
              <a:t>Global Burden of Disease</a:t>
            </a:r>
            <a:r>
              <a:rPr lang="en-US" dirty="0" smtClean="0">
                <a:latin typeface="Times New Roman" pitchFamily="18" charset="0"/>
                <a:cs typeface="Times New Roman" pitchFamily="18" charset="0"/>
              </a:rPr>
              <a:t> study reported road traffic accidents as one of the fastest-growing "epidemics" in the south-east Asian region. Most of the world's road fatalities occur in low and middle-income countries, which have fewer registered vehicles, according to WHO. </a:t>
            </a:r>
          </a:p>
          <a:p>
            <a:pPr algn="just"/>
            <a:r>
              <a:rPr lang="en-US" dirty="0" smtClean="0">
                <a:latin typeface="Times New Roman" pitchFamily="18" charset="0"/>
                <a:cs typeface="Times New Roman" pitchFamily="18" charset="0"/>
              </a:rPr>
              <a:t>Majorities of death occur on productive age groups (15-44 yrs) </a:t>
            </a:r>
          </a:p>
          <a:p>
            <a:pPr algn="just"/>
            <a:r>
              <a:rPr lang="en-US" dirty="0" smtClean="0">
                <a:latin typeface="Times New Roman" pitchFamily="18" charset="0"/>
                <a:cs typeface="Times New Roman" pitchFamily="18" charset="0"/>
              </a:rPr>
              <a:t>Among all the accidents,  RTAs are the leading cause for morbidity and mortality in the world and in Nepal.</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In context of Nepal</a:t>
            </a:r>
            <a:endParaRPr lang="en-US" sz="5400" dirty="0"/>
          </a:p>
        </p:txBody>
      </p:sp>
      <p:sp>
        <p:nvSpPr>
          <p:cNvPr id="3" name="Content Placeholder 2"/>
          <p:cNvSpPr>
            <a:spLocks noGrp="1"/>
          </p:cNvSpPr>
          <p:nvPr>
            <p:ph sz="quarter" idx="1"/>
          </p:nvPr>
        </p:nvSpPr>
        <p:spPr>
          <a:xfrm>
            <a:off x="457200" y="1600200"/>
            <a:ext cx="8229600" cy="4648200"/>
          </a:xfrm>
        </p:spPr>
        <p:txBody>
          <a:bodyPr>
            <a:normAutofit fontScale="85000" lnSpcReduction="10000"/>
          </a:bodyPr>
          <a:lstStyle/>
          <a:p>
            <a:pPr algn="just"/>
            <a:r>
              <a:rPr lang="en-US" dirty="0" smtClean="0">
                <a:latin typeface="Times New Roman" pitchFamily="18" charset="0"/>
                <a:cs typeface="Times New Roman" pitchFamily="18" charset="0"/>
              </a:rPr>
              <a:t>RTA is an emerging problem in Nepal as it is a Developing country where number of vehicles is growing.</a:t>
            </a:r>
            <a:endParaRPr lang="en-US" sz="3600" dirty="0" smtClean="0">
              <a:latin typeface="Times New Roman" pitchFamily="18" charset="0"/>
              <a:cs typeface="Times New Roman" pitchFamily="18" charset="0"/>
            </a:endParaRPr>
          </a:p>
          <a:p>
            <a:pPr algn="just"/>
            <a:r>
              <a:rPr lang="en-US" sz="3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Around 130 major accidents and thousands of minor ones are reported every day in Kathmandu valley.</a:t>
            </a:r>
          </a:p>
          <a:p>
            <a:pPr algn="just"/>
            <a:r>
              <a:rPr lang="en-US" dirty="0" smtClean="0">
                <a:latin typeface="Times New Roman" pitchFamily="18" charset="0"/>
                <a:cs typeface="Times New Roman" pitchFamily="18" charset="0"/>
              </a:rPr>
              <a:t>In </a:t>
            </a:r>
            <a:r>
              <a:rPr lang="en-US" dirty="0" smtClean="0">
                <a:latin typeface="Times New Roman" pitchFamily="18" charset="0"/>
                <a:cs typeface="Times New Roman" pitchFamily="18" charset="0"/>
              </a:rPr>
              <a:t>present study out of 229 autopsy cases in one year, 110 deaths were due to road traffic accident (R.T.A.) which shows the magnitude of the problem in </a:t>
            </a:r>
            <a:r>
              <a:rPr lang="en-US" dirty="0" err="1" smtClean="0">
                <a:latin typeface="Times New Roman" pitchFamily="18" charset="0"/>
                <a:cs typeface="Times New Roman" pitchFamily="18" charset="0"/>
              </a:rPr>
              <a:t>Chitwan</a:t>
            </a:r>
            <a:r>
              <a:rPr lang="en-US" dirty="0" smtClean="0">
                <a:latin typeface="Times New Roman" pitchFamily="18" charset="0"/>
                <a:cs typeface="Times New Roman" pitchFamily="18" charset="0"/>
              </a:rPr>
              <a:t> and adjacent districts in Nepal. (a report on </a:t>
            </a:r>
            <a:r>
              <a:rPr lang="en-US" dirty="0" err="1" smtClean="0">
                <a:latin typeface="Times New Roman" pitchFamily="18" charset="0"/>
                <a:cs typeface="Times New Roman" pitchFamily="18" charset="0"/>
              </a:rPr>
              <a:t>medicolegal</a:t>
            </a:r>
            <a:r>
              <a:rPr lang="en-US" dirty="0" smtClean="0">
                <a:latin typeface="Times New Roman" pitchFamily="18" charset="0"/>
                <a:cs typeface="Times New Roman" pitchFamily="18" charset="0"/>
              </a:rPr>
              <a:t> autopsies in </a:t>
            </a:r>
            <a:r>
              <a:rPr lang="en-US" dirty="0" err="1" smtClean="0">
                <a:latin typeface="Times New Roman" pitchFamily="18" charset="0"/>
                <a:cs typeface="Times New Roman" pitchFamily="18" charset="0"/>
              </a:rPr>
              <a:t>Bharatpur</a:t>
            </a:r>
            <a:r>
              <a:rPr lang="en-US" dirty="0" smtClean="0">
                <a:latin typeface="Times New Roman" pitchFamily="18" charset="0"/>
                <a:cs typeface="Times New Roman" pitchFamily="18" charset="0"/>
              </a:rPr>
              <a:t> hospital)</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sz="quarter" idx="1"/>
          </p:nvPr>
        </p:nvPicPr>
        <p:blipFill>
          <a:blip r:embed="rId2" cstate="print"/>
          <a:srcRect/>
          <a:stretch>
            <a:fillRect/>
          </a:stretch>
        </p:blipFill>
        <p:spPr bwMode="auto">
          <a:xfrm>
            <a:off x="304800" y="609600"/>
            <a:ext cx="8458200" cy="58674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Prevention and control</a:t>
            </a:r>
            <a:endParaRPr lang="en-US" sz="4800" dirty="0"/>
          </a:p>
        </p:txBody>
      </p:sp>
      <p:sp>
        <p:nvSpPr>
          <p:cNvPr id="3" name="Content Placeholder 2"/>
          <p:cNvSpPr>
            <a:spLocks noGrp="1"/>
          </p:cNvSpPr>
          <p:nvPr>
            <p:ph sz="quarter" idx="1"/>
          </p:nvPr>
        </p:nvSpPr>
        <p:spPr>
          <a:xfrm>
            <a:off x="457200" y="1447800"/>
            <a:ext cx="8229600" cy="4876800"/>
          </a:xfrm>
        </p:spPr>
        <p:txBody>
          <a:bodyPr>
            <a:normAutofit fontScale="85000" lnSpcReduction="20000"/>
          </a:bodyPr>
          <a:lstStyle/>
          <a:p>
            <a:pPr marL="68580" indent="0" algn="just">
              <a:buFont typeface="Wingdings" pitchFamily="2" charset="2"/>
              <a:buChar char="§"/>
            </a:pPr>
            <a:r>
              <a:rPr lang="en-US" dirty="0" smtClean="0">
                <a:latin typeface="Times New Roman" pitchFamily="18" charset="0"/>
                <a:cs typeface="Times New Roman" pitchFamily="18" charset="0"/>
              </a:rPr>
              <a:t> Safety education should be provided to everyone.</a:t>
            </a:r>
          </a:p>
          <a:p>
            <a:pPr marL="68580" indent="0" algn="just">
              <a:buFont typeface="Wingdings" pitchFamily="2" charset="2"/>
              <a:buChar char="§"/>
            </a:pPr>
            <a:r>
              <a:rPr lang="en-US" dirty="0" smtClean="0">
                <a:latin typeface="Times New Roman" pitchFamily="18" charset="0"/>
                <a:cs typeface="Times New Roman" pitchFamily="18" charset="0"/>
              </a:rPr>
              <a:t>  Zebra crossing should be provided for pedestrians   </a:t>
            </a:r>
          </a:p>
          <a:p>
            <a:pPr marL="68580" indent="0" algn="just">
              <a:buNone/>
            </a:pPr>
            <a:r>
              <a:rPr lang="en-US" dirty="0" smtClean="0">
                <a:latin typeface="Times New Roman" pitchFamily="18" charset="0"/>
                <a:cs typeface="Times New Roman" pitchFamily="18" charset="0"/>
              </a:rPr>
              <a:t>   for safe road crossing at appropriate place.</a:t>
            </a:r>
          </a:p>
          <a:p>
            <a:pPr marL="68580" indent="0" algn="just">
              <a:buFont typeface="Wingdings" pitchFamily="2" charset="2"/>
              <a:buChar char="§"/>
            </a:pPr>
            <a:r>
              <a:rPr lang="en-US" dirty="0" smtClean="0">
                <a:latin typeface="Times New Roman" pitchFamily="18" charset="0"/>
                <a:cs typeface="Times New Roman" pitchFamily="18" charset="0"/>
              </a:rPr>
              <a:t>  Construction, size and shape of the speed breaker</a:t>
            </a:r>
          </a:p>
          <a:p>
            <a:pPr marL="68580" indent="0" algn="just">
              <a:buNone/>
            </a:pPr>
            <a:r>
              <a:rPr lang="en-US" dirty="0" smtClean="0">
                <a:latin typeface="Times New Roman" pitchFamily="18" charset="0"/>
                <a:cs typeface="Times New Roman" pitchFamily="18" charset="0"/>
              </a:rPr>
              <a:t>   should be scientific.</a:t>
            </a:r>
          </a:p>
          <a:p>
            <a:pPr marL="68580" indent="0" algn="just">
              <a:buFont typeface="Wingdings" pitchFamily="2" charset="2"/>
              <a:buChar char="§"/>
            </a:pPr>
            <a:r>
              <a:rPr lang="en-US" dirty="0" smtClean="0">
                <a:latin typeface="Times New Roman" pitchFamily="18" charset="0"/>
                <a:cs typeface="Times New Roman" pitchFamily="18" charset="0"/>
              </a:rPr>
              <a:t>  Prohibition of Alcohol and Other Drugs during</a:t>
            </a:r>
          </a:p>
          <a:p>
            <a:pPr marL="68580" indent="0" algn="just">
              <a:buNone/>
            </a:pPr>
            <a:r>
              <a:rPr lang="en-US" dirty="0" smtClean="0">
                <a:latin typeface="Times New Roman" pitchFamily="18" charset="0"/>
                <a:cs typeface="Times New Roman" pitchFamily="18" charset="0"/>
              </a:rPr>
              <a:t>   driving.</a:t>
            </a:r>
          </a:p>
          <a:p>
            <a:pPr marL="68580" indent="0" algn="just">
              <a:buFont typeface="Wingdings" pitchFamily="2" charset="2"/>
              <a:buChar char="§"/>
            </a:pPr>
            <a:r>
              <a:rPr lang="en-US" dirty="0" smtClean="0">
                <a:latin typeface="Times New Roman" pitchFamily="18" charset="0"/>
                <a:cs typeface="Times New Roman" pitchFamily="18" charset="0"/>
              </a:rPr>
              <a:t>  Fuel or vehicle fires should be tackled immediately to </a:t>
            </a:r>
          </a:p>
          <a:p>
            <a:pPr marL="68580" indent="0" algn="just">
              <a:buNone/>
            </a:pPr>
            <a:r>
              <a:rPr lang="en-US" dirty="0" smtClean="0">
                <a:latin typeface="Times New Roman" pitchFamily="18" charset="0"/>
                <a:cs typeface="Times New Roman" pitchFamily="18" charset="0"/>
              </a:rPr>
              <a:t>  protect causalities.</a:t>
            </a:r>
          </a:p>
          <a:p>
            <a:pPr marL="68580" indent="0" algn="just">
              <a:buFont typeface="Wingdings" pitchFamily="2" charset="2"/>
              <a:buChar char="§"/>
            </a:pPr>
            <a:r>
              <a:rPr lang="en-US" dirty="0" smtClean="0">
                <a:latin typeface="Times New Roman" pitchFamily="18" charset="0"/>
                <a:cs typeface="Times New Roman" pitchFamily="18" charset="0"/>
              </a:rPr>
              <a:t>  Immediate Primary Care should be available to</a:t>
            </a:r>
          </a:p>
          <a:p>
            <a:pPr marL="68580" indent="0" algn="just">
              <a:buNone/>
            </a:pPr>
            <a:r>
              <a:rPr lang="en-US" dirty="0" smtClean="0">
                <a:latin typeface="Times New Roman" pitchFamily="18" charset="0"/>
                <a:cs typeface="Times New Roman" pitchFamily="18" charset="0"/>
              </a:rPr>
              <a:t>   reduce morbidity and mortality.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1447800"/>
            <a:ext cx="7866888" cy="5105400"/>
          </a:xfrm>
        </p:spPr>
        <p:txBody>
          <a:bodyPr>
            <a:normAutofit fontScale="77500" lnSpcReduction="20000"/>
          </a:bodyPr>
          <a:lstStyle/>
          <a:p>
            <a:r>
              <a:rPr lang="en-US" dirty="0" smtClean="0"/>
              <a:t>The higher mental functions of brain such as emotional, thinking, </a:t>
            </a:r>
            <a:r>
              <a:rPr lang="en-US" dirty="0" err="1" smtClean="0"/>
              <a:t>judgement</a:t>
            </a:r>
            <a:r>
              <a:rPr lang="en-US" dirty="0" smtClean="0"/>
              <a:t> capacity</a:t>
            </a:r>
            <a:r>
              <a:rPr lang="en-US" i="1" dirty="0" smtClean="0"/>
              <a:t> et cetera</a:t>
            </a:r>
            <a:r>
              <a:rPr lang="en-US" dirty="0" smtClean="0"/>
              <a:t> should be intact to work as a normal human being. </a:t>
            </a:r>
          </a:p>
          <a:p>
            <a:r>
              <a:rPr lang="en-US" dirty="0" smtClean="0"/>
              <a:t>Minor mental illnesses such as depression, anxiety or insomnia are very common. </a:t>
            </a:r>
          </a:p>
          <a:p>
            <a:r>
              <a:rPr lang="en-US" dirty="0" smtClean="0"/>
              <a:t>But the understanding of mental health is completely wrong here in the country. “Mental illness is referred to as being mad and the person suffering from mental illness is referred to as an unfit for family and society because of the loss of control over self. </a:t>
            </a:r>
          </a:p>
          <a:p>
            <a:r>
              <a:rPr lang="en-US" dirty="0" smtClean="0"/>
              <a:t>Here people with mental illness are referred to as being possessed by the spirit or black magic. In addition, people (and family) with mental disorders suffer discrimination and they hesitate to come forward for treatment.</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990600"/>
            <a:ext cx="8229600" cy="5334000"/>
          </a:xfrm>
        </p:spPr>
        <p:txBody>
          <a:bodyPr>
            <a:normAutofit/>
          </a:bodyPr>
          <a:lstStyle/>
          <a:p>
            <a:pPr marL="68580" indent="0" algn="just">
              <a:buFont typeface="Wingdings" pitchFamily="2" charset="2"/>
              <a:buChar char="§"/>
            </a:pPr>
            <a:r>
              <a:rPr lang="en-US" dirty="0" smtClean="0">
                <a:latin typeface="Times New Roman" pitchFamily="18" charset="0"/>
                <a:cs typeface="Times New Roman" pitchFamily="18" charset="0"/>
              </a:rPr>
              <a:t> Elimination of Causative Factors</a:t>
            </a:r>
          </a:p>
          <a:p>
            <a:pPr marL="68580" indent="0" algn="just">
              <a:buNone/>
            </a:pPr>
            <a:r>
              <a:rPr lang="en-US" dirty="0" smtClean="0">
                <a:latin typeface="Times New Roman" pitchFamily="18" charset="0"/>
                <a:cs typeface="Times New Roman" pitchFamily="18" charset="0"/>
              </a:rPr>
              <a:t>  Example: improvement of road, imposition of</a:t>
            </a:r>
          </a:p>
          <a:p>
            <a:pPr marL="68580" indent="0" algn="just">
              <a:buNone/>
            </a:pPr>
            <a:r>
              <a:rPr lang="en-US" dirty="0" smtClean="0">
                <a:latin typeface="Times New Roman" pitchFamily="18" charset="0"/>
                <a:cs typeface="Times New Roman" pitchFamily="18" charset="0"/>
              </a:rPr>
              <a:t>  speed limits, marking of danger points.</a:t>
            </a:r>
          </a:p>
          <a:p>
            <a:pPr marL="68580" indent="0" algn="just">
              <a:buFont typeface="Wingdings" pitchFamily="2" charset="2"/>
              <a:buChar char="§"/>
            </a:pPr>
            <a:r>
              <a:rPr lang="en-US" dirty="0" smtClean="0">
                <a:latin typeface="Times New Roman" pitchFamily="18" charset="0"/>
                <a:cs typeface="Times New Roman" pitchFamily="18" charset="0"/>
              </a:rPr>
              <a:t>  Television and other media should be</a:t>
            </a:r>
          </a:p>
          <a:p>
            <a:pPr marL="68580" indent="0" algn="just">
              <a:buNone/>
            </a:pPr>
            <a:r>
              <a:rPr lang="en-US" dirty="0" smtClean="0">
                <a:latin typeface="Times New Roman" pitchFamily="18" charset="0"/>
                <a:cs typeface="Times New Roman" pitchFamily="18" charset="0"/>
              </a:rPr>
              <a:t>  effectively used for public safety awareness.</a:t>
            </a:r>
          </a:p>
          <a:p>
            <a:pPr marL="68580" indent="0" algn="just">
              <a:buFont typeface="Wingdings" pitchFamily="2" charset="2"/>
              <a:buChar char="§"/>
            </a:pPr>
            <a:r>
              <a:rPr lang="en-US" dirty="0" smtClean="0">
                <a:latin typeface="Times New Roman" pitchFamily="18" charset="0"/>
                <a:cs typeface="Times New Roman" pitchFamily="18" charset="0"/>
              </a:rPr>
              <a:t>  Personal safety should be maintained.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a:t>
            </a:r>
          </a:p>
          <a:p>
            <a:pPr marL="68580" indent="0" algn="just">
              <a:buNone/>
            </a:pPr>
            <a:r>
              <a:rPr lang="en-US" dirty="0" smtClean="0">
                <a:latin typeface="Times New Roman" pitchFamily="18" charset="0"/>
                <a:cs typeface="Times New Roman" pitchFamily="18" charset="0"/>
              </a:rPr>
              <a:t>  protective gloves to protect from sharp edge,</a:t>
            </a:r>
          </a:p>
          <a:p>
            <a:pPr marL="68580" indent="0" algn="just">
              <a:buNone/>
            </a:pPr>
            <a:r>
              <a:rPr lang="en-US" dirty="0" smtClean="0">
                <a:latin typeface="Times New Roman" pitchFamily="18" charset="0"/>
                <a:cs typeface="Times New Roman" pitchFamily="18" charset="0"/>
              </a:rPr>
              <a:t>  use of helmets/ belts.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35608" y="1447800"/>
            <a:ext cx="7498080" cy="5181600"/>
          </a:xfrm>
        </p:spPr>
        <p:txBody>
          <a:bodyPr>
            <a:normAutofit/>
          </a:bodyPr>
          <a:lstStyle/>
          <a:p>
            <a:r>
              <a:rPr lang="en-US" dirty="0" smtClean="0"/>
              <a:t>Any person from any age group can suffer from mental illnesses. But in Nepal, women of the reproductive age between 15 to 49 years have the highest rates of suicide and mental health problems</a:t>
            </a:r>
          </a:p>
          <a:p>
            <a:r>
              <a:rPr lang="en-US" dirty="0" smtClean="0"/>
              <a:t> “Suicide rate within this group has increased from 22 per 100,000 in 1998 to 28 per 100,000 in 2008 as per a report by National Health Sector Support Program, DFID</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1447800"/>
            <a:ext cx="7866888" cy="4800600"/>
          </a:xfrm>
        </p:spPr>
        <p:txBody>
          <a:bodyPr>
            <a:normAutofit lnSpcReduction="10000"/>
          </a:bodyPr>
          <a:lstStyle/>
          <a:p>
            <a:r>
              <a:rPr lang="en-US" dirty="0" smtClean="0"/>
              <a:t>What one must understand is that mental illnesses aren’t permanent. “When one’s relationship doesn’t go well, or someone is stressed because of jobs, there are chances for one to suffer from mental illness. </a:t>
            </a:r>
          </a:p>
          <a:p>
            <a:r>
              <a:rPr lang="en-US" dirty="0" smtClean="0"/>
              <a:t>When you are pregnant, your hormones changes, your status in the family changes, losing a job and a not good relationship lead to depression in people and this is quite common here in Nepal,”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8019288" cy="6248400"/>
          </a:xfrm>
        </p:spPr>
        <p:txBody>
          <a:bodyPr>
            <a:normAutofit fontScale="85000" lnSpcReduction="10000"/>
          </a:bodyPr>
          <a:lstStyle/>
          <a:p>
            <a:r>
              <a:rPr lang="en-US" dirty="0" smtClean="0"/>
              <a:t>Factors such as cultural hierarchy, generation gap and high expectation of parents are some of the reasons to blame for growing mental illnesses. </a:t>
            </a:r>
          </a:p>
          <a:p>
            <a:r>
              <a:rPr lang="en-US" dirty="0" smtClean="0"/>
              <a:t>Here the normal </a:t>
            </a:r>
            <a:r>
              <a:rPr lang="en-US" dirty="0" err="1" smtClean="0"/>
              <a:t>behaviour</a:t>
            </a:r>
            <a:r>
              <a:rPr lang="en-US" dirty="0" smtClean="0"/>
              <a:t> such as befriending the opposite sex too is taken as abnormal activity.</a:t>
            </a:r>
          </a:p>
          <a:p>
            <a:r>
              <a:rPr lang="en-US" dirty="0" err="1" smtClean="0"/>
              <a:t>Globalisation</a:t>
            </a:r>
            <a:r>
              <a:rPr lang="en-US" dirty="0" smtClean="0"/>
              <a:t>, separation of family, husbands living far from wives, extra-marital affairs, separation and migration are some other reasons. In addition, lack of care especially in rural areas is another reason.</a:t>
            </a:r>
          </a:p>
          <a:p>
            <a:r>
              <a:rPr lang="en-US" i="1" dirty="0" smtClean="0"/>
              <a:t>Women of ages between 15 to 49 years have the highest rates of suicide and mental health problems… Suicide rate within this group has increased from 22 per 100,000 in 1009 to 28 per 100,000 in 2008</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1447800"/>
            <a:ext cx="7943088" cy="4800600"/>
          </a:xfrm>
        </p:spPr>
        <p:txBody>
          <a:bodyPr>
            <a:normAutofit/>
          </a:bodyPr>
          <a:lstStyle/>
          <a:p>
            <a:r>
              <a:rPr lang="en-US" dirty="0" smtClean="0"/>
              <a:t>It is estimated that four out of five people with mental illness in Low and Middle Income Countries (LMIC) receive no effective treatment and mental health is often one of the lowest health priorities in those settings.</a:t>
            </a:r>
            <a:endParaRPr lang="en-US"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1447800"/>
            <a:ext cx="7943088" cy="4800600"/>
          </a:xfrm>
        </p:spPr>
        <p:txBody>
          <a:bodyPr>
            <a:normAutofit fontScale="92500" lnSpcReduction="20000"/>
          </a:bodyPr>
          <a:lstStyle/>
          <a:p>
            <a:r>
              <a:rPr lang="en-US" dirty="0" smtClean="0"/>
              <a:t>The prevalence and disease burden of mental disorders have remained incredibly high globally. The treatment gap for mental illness is significant all over the world. </a:t>
            </a:r>
            <a:endParaRPr lang="en-US" dirty="0" smtClean="0"/>
          </a:p>
          <a:p>
            <a:r>
              <a:rPr lang="en-US" dirty="0" smtClean="0"/>
              <a:t>Around </a:t>
            </a:r>
            <a:r>
              <a:rPr lang="en-US" dirty="0" smtClean="0"/>
              <a:t>76% and 85% of people with severe mental disorders in low and middle-income countries receive no treatment for their mental health conditions. </a:t>
            </a:r>
            <a:endParaRPr lang="en-US" dirty="0" smtClean="0"/>
          </a:p>
          <a:p>
            <a:r>
              <a:rPr lang="en-US" dirty="0" smtClean="0"/>
              <a:t>The </a:t>
            </a:r>
            <a:r>
              <a:rPr lang="en-US" dirty="0" smtClean="0"/>
              <a:t>magnitude, suffering, and burden regarding disability and costs for individuals, families, and societies due to mental disorders are staggering in Nepal.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First epidemiological field survey conducted in the Kathmandu Valley in 1984 estimated the prevalence of mental illness around 14 percent. </a:t>
            </a:r>
            <a:endParaRPr lang="en-US" dirty="0" smtClean="0"/>
          </a:p>
          <a:p>
            <a:r>
              <a:rPr lang="en-US" dirty="0" smtClean="0"/>
              <a:t>Multi-</a:t>
            </a:r>
            <a:r>
              <a:rPr lang="en-US" dirty="0" err="1" smtClean="0"/>
              <a:t>sectoral</a:t>
            </a:r>
            <a:r>
              <a:rPr lang="en-US" dirty="0" smtClean="0"/>
              <a:t> </a:t>
            </a:r>
            <a:r>
              <a:rPr lang="en-US" dirty="0" smtClean="0"/>
              <a:t>action plan for the prevention and control of non-communicable diseases (2014-2020) estimated the 18% of the NCD burden is due to mental illness.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77</TotalTime>
  <Words>1299</Words>
  <Application>Microsoft Office PowerPoint</Application>
  <PresentationFormat>On-screen Show (4:3)</PresentationFormat>
  <Paragraphs>111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Solstice</vt:lpstr>
      <vt:lpstr>Mental health </vt:lpstr>
      <vt:lpstr>Mental health </vt:lpstr>
      <vt:lpstr>Slide 3</vt:lpstr>
      <vt:lpstr>Slide 4</vt:lpstr>
      <vt:lpstr>Slide 5</vt:lpstr>
      <vt:lpstr>Slide 6</vt:lpstr>
      <vt:lpstr>Slide 7</vt:lpstr>
      <vt:lpstr>Slide 8</vt:lpstr>
      <vt:lpstr>Slide 9</vt:lpstr>
      <vt:lpstr>Slide 10</vt:lpstr>
      <vt:lpstr>Stress </vt:lpstr>
      <vt:lpstr>Depression</vt:lpstr>
      <vt:lpstr>Eye health </vt:lpstr>
      <vt:lpstr>Slide 14</vt:lpstr>
      <vt:lpstr>Symptoms of eye disease </vt:lpstr>
      <vt:lpstr>Slide 16</vt:lpstr>
      <vt:lpstr>Treatment for eye disease </vt:lpstr>
      <vt:lpstr>Here are some eye issues you can develop: </vt:lpstr>
      <vt:lpstr>RTA, introduction </vt:lpstr>
      <vt:lpstr>Risk Factors</vt:lpstr>
      <vt:lpstr>Slide 21</vt:lpstr>
      <vt:lpstr>Contd..</vt:lpstr>
      <vt:lpstr>Slide 23</vt:lpstr>
      <vt:lpstr>Slide 24</vt:lpstr>
      <vt:lpstr>World scenario</vt:lpstr>
      <vt:lpstr>Slide 26</vt:lpstr>
      <vt:lpstr>In context of Nepal</vt:lpstr>
      <vt:lpstr>Slide 28</vt:lpstr>
      <vt:lpstr>Prevention and control</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dc:title>
  <dc:creator>CiST Sanjay</dc:creator>
  <cp:lastModifiedBy>CiST Sanjay</cp:lastModifiedBy>
  <cp:revision>19</cp:revision>
  <dcterms:created xsi:type="dcterms:W3CDTF">2018-03-22T04:58:39Z</dcterms:created>
  <dcterms:modified xsi:type="dcterms:W3CDTF">2018-03-22T06:26:31Z</dcterms:modified>
</cp:coreProperties>
</file>