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33.xml" ContentType="application/vnd.openxmlformats-officedocument.presentationml.notesSlide+xml"/>
  <Override PartName="/ppt/notesSlides/notesSlide20.xml" ContentType="application/vnd.openxmlformats-officedocument.presentationml.notesSlide+xml"/>
  <Override PartName="/ppt/notesSlides/notesSlide32.xml" ContentType="application/vnd.openxmlformats-officedocument.presentationml.notesSlide+xml"/>
  <Override PartName="/ppt/notesSlides/_rels/notesSlide13.xml.rels" ContentType="application/vnd.openxmlformats-package.relationships+xml"/>
  <Override PartName="/ppt/notesSlides/_rels/notesSlide9.xml.rels" ContentType="application/vnd.openxmlformats-package.relationships+xml"/>
  <Override PartName="/ppt/notesSlides/_rels/notesSlide21.xml.rels" ContentType="application/vnd.openxmlformats-package.relationships+xml"/>
  <Override PartName="/ppt/notesSlides/_rels/notesSlide16.xml.rels" ContentType="application/vnd.openxmlformats-package.relationships+xml"/>
  <Override PartName="/ppt/notesSlides/_rels/notesSlide33.xml.rels" ContentType="application/vnd.openxmlformats-package.relationships+xml"/>
  <Override PartName="/ppt/notesSlides/_rels/notesSlide20.xml.rels" ContentType="application/vnd.openxmlformats-package.relationships+xml"/>
  <Override PartName="/ppt/notesSlides/_rels/notesSlide3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media/image1.jpeg" ContentType="image/jpeg"/>
  <Override PartName="/ppt/media/image2.png" ContentType="image/pn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en-US" sz="1800" spc="-1" strike="noStrike">
                <a:solidFill>
                  <a:srgbClr val="000000"/>
                </a:solidFill>
                <a:latin typeface="Calibri"/>
              </a:rPr>
              <a:t>Click to move the slide</a:t>
            </a:r>
            <a:endParaRPr b="0" lang="en-US" sz="1800" spc="-1" strike="noStrike">
              <a:solidFill>
                <a:srgbClr val="000000"/>
              </a:solidFill>
              <a:latin typeface="Calibri"/>
            </a:endParaRPr>
          </a:p>
        </p:txBody>
      </p:sp>
      <p:sp>
        <p:nvSpPr>
          <p:cNvPr id="83"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84"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85"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86"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87"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1FF0B6A3-7AE6-48F1-A0BF-35176C56B42A}"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TextShape 1"/>
          <p:cNvSpPr txBox="1"/>
          <p:nvPr/>
        </p:nvSpPr>
        <p:spPr>
          <a:xfrm>
            <a:off x="3884760" y="8685360"/>
            <a:ext cx="2971440" cy="456840"/>
          </a:xfrm>
          <a:prstGeom prst="rect">
            <a:avLst/>
          </a:prstGeom>
          <a:noFill/>
          <a:ln>
            <a:noFill/>
          </a:ln>
        </p:spPr>
        <p:txBody>
          <a:bodyPr anchor="b">
            <a:noAutofit/>
          </a:bodyPr>
          <a:p>
            <a:pPr algn="r">
              <a:lnSpc>
                <a:spcPct val="100000"/>
              </a:lnSpc>
            </a:pPr>
            <a:fld id="{C0003DDD-59A3-40C6-9816-96F05882334E}" type="slidenum">
              <a:rPr b="0" lang="en-US" sz="1200" spc="-1" strike="noStrike">
                <a:latin typeface="Times New Roman"/>
              </a:rPr>
              <a:t>&lt;number&gt;</a:t>
            </a:fld>
            <a:endParaRPr b="0" lang="en-US" sz="1200" spc="-1" strike="noStrike">
              <a:latin typeface="Times New Roman"/>
            </a:endParaRPr>
          </a:p>
        </p:txBody>
      </p:sp>
      <p:sp>
        <p:nvSpPr>
          <p:cNvPr id="158" name="PlaceHolder 2"/>
          <p:cNvSpPr>
            <a:spLocks noGrp="1"/>
          </p:cNvSpPr>
          <p:nvPr>
            <p:ph type="sldImg"/>
          </p:nvPr>
        </p:nvSpPr>
        <p:spPr>
          <a:xfrm>
            <a:off x="1143000" y="685800"/>
            <a:ext cx="4571640" cy="3428640"/>
          </a:xfrm>
          <a:prstGeom prst="rect">
            <a:avLst/>
          </a:prstGeom>
        </p:spPr>
      </p:sp>
      <p:sp>
        <p:nvSpPr>
          <p:cNvPr id="159" name="PlaceHolder 3"/>
          <p:cNvSpPr>
            <a:spLocks noGrp="1"/>
          </p:cNvSpPr>
          <p:nvPr>
            <p:ph type="body"/>
          </p:nvPr>
        </p:nvSpPr>
        <p:spPr>
          <a:xfrm>
            <a:off x="685800" y="4343400"/>
            <a:ext cx="5486040" cy="4114440"/>
          </a:xfrm>
          <a:prstGeom prst="rect">
            <a:avLst/>
          </a:prstGeom>
        </p:spPr>
        <p:txBody>
          <a:bodyPr>
            <a:noAutofit/>
          </a:bodyPr>
          <a:p>
            <a:pPr marL="216000" indent="-216000">
              <a:lnSpc>
                <a:spcPct val="100000"/>
              </a:lnSpc>
            </a:pPr>
            <a:r>
              <a:rPr b="0" lang="en-US" sz="2000" spc="-1" strike="noStrike">
                <a:latin typeface="Arial"/>
              </a:rPr>
              <a:t>Food quackery is exploitative and entrepreneurial. </a:t>
            </a:r>
            <a:endParaRPr b="0" lang="en-US" sz="2000" spc="-1" strike="noStrike">
              <a:latin typeface="Arial"/>
            </a:endParaRPr>
          </a:p>
          <a:p>
            <a:pPr marL="216000" indent="-216000">
              <a:lnSpc>
                <a:spcPct val="100000"/>
              </a:lnSpc>
            </a:pPr>
            <a:r>
              <a:rPr b="0" lang="en-US" sz="2000" spc="-1" strike="noStrike">
                <a:latin typeface="Arial"/>
              </a:rPr>
              <a:t>Health fraud shares many of the characteristics of food faddism and food quackery. </a:t>
            </a:r>
            <a:endParaRPr b="0" lang="en-US" sz="2000" spc="-1" strike="noStrike">
              <a:latin typeface="Arial"/>
            </a:endParaRPr>
          </a:p>
          <a:p>
            <a:pPr marL="216000" indent="-216000">
              <a:lnSpc>
                <a:spcPct val="100000"/>
              </a:lnSpc>
            </a:pPr>
            <a:r>
              <a:rPr b="0" lang="en-US" sz="2000" spc="-1" strike="noStrike">
                <a:latin typeface="Arial"/>
              </a:rPr>
              <a:t>According to the ADA’s </a:t>
            </a:r>
            <a:r>
              <a:rPr b="0" i="1" lang="en-US" sz="2000" spc="-1" strike="noStrike">
                <a:latin typeface="Arial"/>
              </a:rPr>
              <a:t>Complete Food and Nutrition Guide</a:t>
            </a:r>
            <a:r>
              <a:rPr b="0" lang="en-US" sz="2000" spc="-1" strike="noStrike">
                <a:latin typeface="Arial"/>
              </a:rPr>
              <a:t>, “Health fraud means promoting, for financial gain, a health remedy that doesn’t work—or hasn’t yet been proven to work.” </a:t>
            </a:r>
            <a:endParaRPr b="0" lang="en-US" sz="2000" spc="-1" strike="noStrike">
              <a:latin typeface="Arial"/>
            </a:endParaRPr>
          </a:p>
          <a:p>
            <a:pPr marL="216000" indent="-216000">
              <a:lnSpc>
                <a:spcPct val="100000"/>
              </a:lnSpc>
            </a:pPr>
            <a:r>
              <a:rPr b="0" lang="en-US" sz="2000" spc="-1" strike="noStrike">
                <a:latin typeface="Arial"/>
              </a:rPr>
              <a:t>Consumers are taking greater responsibility for self-care. </a:t>
            </a:r>
            <a:endParaRPr b="0" lang="en-US" sz="2000" spc="-1" strike="noStrike">
              <a:latin typeface="Arial"/>
            </a:endParaRPr>
          </a:p>
          <a:p>
            <a:pPr marL="216000" indent="-216000">
              <a:lnSpc>
                <a:spcPct val="100000"/>
              </a:lnSpc>
            </a:pPr>
            <a:r>
              <a:rPr b="0" lang="en-US" sz="2000" spc="-1" strike="noStrike">
                <a:latin typeface="Arial"/>
              </a:rPr>
              <a:t>Nutrition products are among the most commonly misused. </a:t>
            </a:r>
            <a:endParaRPr b="0" lang="en-US" sz="2000" spc="-1" strike="noStrike">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1"/>
          <p:cNvSpPr>
            <a:spLocks noGrp="1"/>
          </p:cNvSpPr>
          <p:nvPr>
            <p:ph type="sldImg"/>
          </p:nvPr>
        </p:nvSpPr>
        <p:spPr>
          <a:xfrm>
            <a:off x="1143000" y="685800"/>
            <a:ext cx="4571640" cy="3428640"/>
          </a:xfrm>
          <a:prstGeom prst="rect">
            <a:avLst/>
          </a:prstGeom>
        </p:spPr>
      </p:sp>
      <p:sp>
        <p:nvSpPr>
          <p:cNvPr id="161" name="PlaceHolder 2"/>
          <p:cNvSpPr>
            <a:spLocks noGrp="1"/>
          </p:cNvSpPr>
          <p:nvPr>
            <p:ph type="body"/>
          </p:nvPr>
        </p:nvSpPr>
        <p:spPr>
          <a:xfrm>
            <a:off x="685800" y="4343400"/>
            <a:ext cx="5486040" cy="4114440"/>
          </a:xfrm>
          <a:prstGeom prst="rect">
            <a:avLst/>
          </a:prstGeom>
        </p:spPr>
        <p:txBody>
          <a:bodyPr>
            <a:normAutofit/>
          </a:bodyPr>
          <a:p>
            <a:pPr marL="216000" indent="-216000">
              <a:lnSpc>
                <a:spcPct val="100000"/>
              </a:lnSpc>
            </a:pPr>
            <a:r>
              <a:rPr b="0" lang="en-US" sz="1200" spc="-1" strike="noStrike">
                <a:solidFill>
                  <a:srgbClr val="000000"/>
                </a:solidFill>
                <a:latin typeface="+mn-lt"/>
                <a:ea typeface="+mn-ea"/>
              </a:rPr>
              <a:t> </a:t>
            </a:r>
            <a:r>
              <a:rPr b="0" lang="en-US" sz="1200" spc="-1" strike="noStrike">
                <a:solidFill>
                  <a:srgbClr val="000000"/>
                </a:solidFill>
                <a:latin typeface="+mn-lt"/>
                <a:ea typeface="+mn-ea"/>
              </a:rPr>
              <a:t>cults :“a religious group that denies one or more of the fundamentals of biblical truth.” </a:t>
            </a:r>
            <a:endParaRPr b="0" lang="en-US" sz="1200" spc="-1" strike="noStrike">
              <a:latin typeface="Arial"/>
            </a:endParaRPr>
          </a:p>
        </p:txBody>
      </p:sp>
      <p:sp>
        <p:nvSpPr>
          <p:cNvPr id="162" name="TextShape 3"/>
          <p:cNvSpPr txBox="1"/>
          <p:nvPr/>
        </p:nvSpPr>
        <p:spPr>
          <a:xfrm>
            <a:off x="3884760" y="8685360"/>
            <a:ext cx="2971440" cy="456840"/>
          </a:xfrm>
          <a:prstGeom prst="rect">
            <a:avLst/>
          </a:prstGeom>
          <a:noFill/>
          <a:ln>
            <a:noFill/>
          </a:ln>
        </p:spPr>
        <p:txBody>
          <a:bodyPr anchor="b">
            <a:noAutofit/>
          </a:bodyPr>
          <a:p>
            <a:pPr algn="r">
              <a:lnSpc>
                <a:spcPct val="100000"/>
              </a:lnSpc>
            </a:pPr>
            <a:fld id="{A5EE3D0E-86EB-4A36-82CD-EBC12569C276}" type="slidenum">
              <a:rPr b="0" lang="en-US" sz="1200" spc="-1" strike="noStrike">
                <a:solidFill>
                  <a:srgbClr val="000000"/>
                </a:solidFill>
                <a:latin typeface="+mn-lt"/>
                <a:ea typeface="+mn-ea"/>
              </a:rPr>
              <a:t>&lt;number&gt;</a:t>
            </a:fld>
            <a:endParaRPr b="0" lang="en-US" sz="1200" spc="-1" strike="noStrike">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Shape 1"/>
          <p:cNvSpPr txBox="1"/>
          <p:nvPr/>
        </p:nvSpPr>
        <p:spPr>
          <a:xfrm>
            <a:off x="3884760" y="8685360"/>
            <a:ext cx="2971440" cy="456840"/>
          </a:xfrm>
          <a:prstGeom prst="rect">
            <a:avLst/>
          </a:prstGeom>
          <a:noFill/>
          <a:ln>
            <a:noFill/>
          </a:ln>
        </p:spPr>
        <p:txBody>
          <a:bodyPr anchor="b">
            <a:noAutofit/>
          </a:bodyPr>
          <a:p>
            <a:pPr algn="r">
              <a:lnSpc>
                <a:spcPct val="100000"/>
              </a:lnSpc>
            </a:pPr>
            <a:fld id="{D4F30EF6-190D-4DC8-B69E-70F87423086B}" type="slidenum">
              <a:rPr b="0" lang="en-US" sz="1200" spc="-1" strike="noStrike">
                <a:latin typeface="Times New Roman"/>
              </a:rPr>
              <a:t>&lt;number&gt;</a:t>
            </a:fld>
            <a:endParaRPr b="0" lang="en-US" sz="1200" spc="-1" strike="noStrike">
              <a:latin typeface="Times New Roman"/>
            </a:endParaRPr>
          </a:p>
        </p:txBody>
      </p:sp>
      <p:sp>
        <p:nvSpPr>
          <p:cNvPr id="164" name="PlaceHolder 2"/>
          <p:cNvSpPr>
            <a:spLocks noGrp="1"/>
          </p:cNvSpPr>
          <p:nvPr>
            <p:ph type="sldImg"/>
          </p:nvPr>
        </p:nvSpPr>
        <p:spPr>
          <a:xfrm>
            <a:off x="1143000" y="685800"/>
            <a:ext cx="4571640" cy="3428640"/>
          </a:xfrm>
          <a:prstGeom prst="rect">
            <a:avLst/>
          </a:prstGeom>
        </p:spPr>
      </p:sp>
      <p:sp>
        <p:nvSpPr>
          <p:cNvPr id="165" name="PlaceHolder 3"/>
          <p:cNvSpPr>
            <a:spLocks noGrp="1"/>
          </p:cNvSpPr>
          <p:nvPr>
            <p:ph type="body"/>
          </p:nvPr>
        </p:nvSpPr>
        <p:spPr>
          <a:xfrm>
            <a:off x="685800" y="4343400"/>
            <a:ext cx="5486040" cy="4114440"/>
          </a:xfrm>
          <a:prstGeom prst="rect">
            <a:avLst/>
          </a:prstGeom>
        </p:spPr>
        <p:txBody>
          <a:bodyPr>
            <a:noAutofit/>
          </a:bodyPr>
          <a:p>
            <a:pPr marL="216000" indent="-216000">
              <a:lnSpc>
                <a:spcPct val="100000"/>
              </a:lnSpc>
            </a:pPr>
            <a:r>
              <a:rPr b="0" lang="en-US" sz="2000" spc="-1" strike="noStrike">
                <a:latin typeface="Arial"/>
              </a:rPr>
              <a:t>Americans spend $33 billion annually on weight-loss foods, products, and services. </a:t>
            </a:r>
            <a:endParaRPr b="0" lang="en-US" sz="2000" spc="-1" strike="noStrike">
              <a:latin typeface="Arial"/>
            </a:endParaRPr>
          </a:p>
          <a:p>
            <a:pPr marL="216000" indent="-216000">
              <a:lnSpc>
                <a:spcPct val="100000"/>
              </a:lnSpc>
            </a:pPr>
            <a:r>
              <a:rPr b="0" lang="en-US" sz="2000" spc="-1" strike="noStrike">
                <a:latin typeface="Arial"/>
              </a:rPr>
              <a:t>Fewer than half of obese patients have reported receiving any advice from health care professionals to lose weight.</a:t>
            </a:r>
            <a:endParaRPr b="0" lang="en-US" sz="2000" spc="-1" strike="noStrike">
              <a:latin typeface="Arial"/>
            </a:endParaRPr>
          </a:p>
          <a:p>
            <a:pPr marL="216000" indent="-216000">
              <a:lnSpc>
                <a:spcPct val="100000"/>
              </a:lnSpc>
            </a:pPr>
            <a:r>
              <a:rPr b="0" lang="en-US" sz="2000" spc="-1" strike="noStrike">
                <a:latin typeface="Arial"/>
              </a:rPr>
              <a:t>Qualified professionals need to be more proactive in providing sound information about appropriate weight-loss methods. </a:t>
            </a:r>
            <a:endParaRPr b="0" lang="en-US" sz="2000" spc="-1" strike="noStrike">
              <a:latin typeface="Arial"/>
            </a:endParaRPr>
          </a:p>
          <a:p>
            <a:pPr marL="216000" indent="-216000">
              <a:lnSpc>
                <a:spcPct val="100000"/>
              </a:lnSpc>
            </a:pPr>
            <a:r>
              <a:rPr b="0" lang="en-US" sz="2000" spc="-1" strike="noStrike">
                <a:latin typeface="Arial"/>
              </a:rPr>
              <a:t>Herbal, botanical, and sports supplements and other products now comprise over half the dietary supplement industry. </a:t>
            </a:r>
            <a:endParaRPr b="0" lang="en-US" sz="2000" spc="-1" strike="noStrike">
              <a:latin typeface="Arial"/>
            </a:endParaRPr>
          </a:p>
          <a:p>
            <a:pPr marL="216000" indent="-216000">
              <a:lnSpc>
                <a:spcPct val="100000"/>
              </a:lnSpc>
            </a:pPr>
            <a:r>
              <a:rPr b="0" lang="en-US" sz="2000" spc="-1" strike="noStrike">
                <a:latin typeface="Arial"/>
              </a:rPr>
              <a:t>Consumer spending on supplements, natural/organic food and personal care products totaled $128 billion in 2000. </a:t>
            </a:r>
            <a:endParaRPr b="0" lang="en-US" sz="2000" spc="-1" strike="noStrike">
              <a:latin typeface="Arial"/>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TextShape 1"/>
          <p:cNvSpPr txBox="1"/>
          <p:nvPr/>
        </p:nvSpPr>
        <p:spPr>
          <a:xfrm>
            <a:off x="3884760" y="8685360"/>
            <a:ext cx="2971440" cy="456840"/>
          </a:xfrm>
          <a:prstGeom prst="rect">
            <a:avLst/>
          </a:prstGeom>
          <a:noFill/>
          <a:ln>
            <a:noFill/>
          </a:ln>
        </p:spPr>
        <p:txBody>
          <a:bodyPr anchor="b">
            <a:noAutofit/>
          </a:bodyPr>
          <a:p>
            <a:pPr algn="r">
              <a:lnSpc>
                <a:spcPct val="100000"/>
              </a:lnSpc>
            </a:pPr>
            <a:fld id="{6C8E4F04-DF3B-4059-AE0B-DBDE6706AF99}" type="slidenum">
              <a:rPr b="0" lang="en-US" sz="1200" spc="-1" strike="noStrike">
                <a:latin typeface="Times New Roman"/>
              </a:rPr>
              <a:t>&lt;number&gt;</a:t>
            </a:fld>
            <a:endParaRPr b="0" lang="en-US" sz="1200" spc="-1" strike="noStrike">
              <a:latin typeface="Times New Roman"/>
            </a:endParaRPr>
          </a:p>
        </p:txBody>
      </p:sp>
      <p:sp>
        <p:nvSpPr>
          <p:cNvPr id="167" name="PlaceHolder 2"/>
          <p:cNvSpPr>
            <a:spLocks noGrp="1"/>
          </p:cNvSpPr>
          <p:nvPr>
            <p:ph type="sldImg"/>
          </p:nvPr>
        </p:nvSpPr>
        <p:spPr>
          <a:xfrm>
            <a:off x="1143000" y="685800"/>
            <a:ext cx="4571640" cy="3428640"/>
          </a:xfrm>
          <a:prstGeom prst="rect">
            <a:avLst/>
          </a:prstGeom>
        </p:spPr>
      </p:sp>
      <p:sp>
        <p:nvSpPr>
          <p:cNvPr id="168" name="PlaceHolder 3"/>
          <p:cNvSpPr>
            <a:spLocks noGrp="1"/>
          </p:cNvSpPr>
          <p:nvPr>
            <p:ph type="body"/>
          </p:nvPr>
        </p:nvSpPr>
        <p:spPr>
          <a:xfrm>
            <a:off x="685800" y="4343400"/>
            <a:ext cx="5486040" cy="4114440"/>
          </a:xfrm>
          <a:prstGeom prst="rect">
            <a:avLst/>
          </a:prstGeom>
        </p:spPr>
        <p:txBody>
          <a:bodyPr>
            <a:noAutofit/>
          </a:bodyPr>
          <a:p>
            <a:pPr marL="216000" indent="-216000">
              <a:lnSpc>
                <a:spcPct val="100000"/>
              </a:lnSpc>
            </a:pPr>
            <a:r>
              <a:rPr b="0" lang="en-US" sz="2000" spc="-1" strike="noStrike">
                <a:latin typeface="Arial"/>
              </a:rPr>
              <a:t>The health consequences of food quackery, faddism, misinformation, or the misuse or misinterpretation of emerging science may include: </a:t>
            </a:r>
            <a:endParaRPr b="0" lang="en-US" sz="2000" spc="-1" strike="noStrike">
              <a:latin typeface="Arial"/>
            </a:endParaRPr>
          </a:p>
          <a:p>
            <a:pPr marL="216000" indent="-216000">
              <a:lnSpc>
                <a:spcPct val="100000"/>
              </a:lnSpc>
            </a:pPr>
            <a:r>
              <a:rPr b="0" lang="en-US" sz="2000" spc="-1" strike="noStrike">
                <a:latin typeface="Arial"/>
              </a:rPr>
              <a:t>Delay or failure to seek legitimate medical care or continue essential treatment</a:t>
            </a:r>
            <a:endParaRPr b="0" lang="en-US" sz="2000" spc="-1" strike="noStrike">
              <a:latin typeface="Arial"/>
            </a:endParaRPr>
          </a:p>
          <a:p>
            <a:pPr marL="216000" indent="-216000">
              <a:lnSpc>
                <a:spcPct val="100000"/>
              </a:lnSpc>
            </a:pPr>
            <a:r>
              <a:rPr b="0" lang="en-US" sz="2000" spc="-1" strike="noStrike">
                <a:latin typeface="Arial"/>
              </a:rPr>
              <a:t>Undesirable drug-nutrient interactions</a:t>
            </a:r>
            <a:endParaRPr b="0" lang="en-US" sz="2000" spc="-1" strike="noStrike">
              <a:latin typeface="Arial"/>
            </a:endParaRPr>
          </a:p>
          <a:p>
            <a:pPr marL="216000" indent="-216000">
              <a:lnSpc>
                <a:spcPct val="100000"/>
              </a:lnSpc>
            </a:pPr>
            <a:r>
              <a:rPr b="0" lang="en-US" sz="2000" spc="-1" strike="noStrike">
                <a:latin typeface="Arial"/>
              </a:rPr>
              <a:t>Effects of nutrient toxicities or toxic components of products</a:t>
            </a:r>
            <a:endParaRPr b="0" lang="en-US" sz="2000" spc="-1" strike="noStrike">
              <a:latin typeface="Arial"/>
            </a:endParaRPr>
          </a:p>
          <a:p>
            <a:pPr marL="216000" indent="-216000">
              <a:lnSpc>
                <a:spcPct val="100000"/>
              </a:lnSpc>
            </a:pPr>
            <a:r>
              <a:rPr b="0" lang="en-US" sz="2000" spc="-1" strike="noStrike">
                <a:latin typeface="Arial"/>
              </a:rPr>
              <a:t>Interference with sound nutrition education and practices</a:t>
            </a:r>
            <a:endParaRPr b="0" lang="en-US" sz="2000" spc="-1" strike="noStrike">
              <a:latin typeface="Arial"/>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sldImg"/>
          </p:nvPr>
        </p:nvSpPr>
        <p:spPr>
          <a:xfrm>
            <a:off x="1143000" y="685800"/>
            <a:ext cx="4571640" cy="3428640"/>
          </a:xfrm>
          <a:prstGeom prst="rect">
            <a:avLst/>
          </a:prstGeom>
        </p:spPr>
      </p:sp>
      <p:sp>
        <p:nvSpPr>
          <p:cNvPr id="170" name="PlaceHolder 2"/>
          <p:cNvSpPr>
            <a:spLocks noGrp="1"/>
          </p:cNvSpPr>
          <p:nvPr>
            <p:ph type="body"/>
          </p:nvPr>
        </p:nvSpPr>
        <p:spPr>
          <a:xfrm>
            <a:off x="685800" y="4343400"/>
            <a:ext cx="5486040" cy="4114440"/>
          </a:xfrm>
          <a:prstGeom prst="rect">
            <a:avLst/>
          </a:prstGeom>
        </p:spPr>
        <p:txBody>
          <a:bodyPr>
            <a:normAutofit/>
          </a:bodyPr>
          <a:p>
            <a:pPr marL="216000" indent="-216000">
              <a:lnSpc>
                <a:spcPct val="100000"/>
              </a:lnSpc>
            </a:pPr>
            <a:r>
              <a:rPr b="0" lang="en-US" sz="2000" spc="-1" strike="noStrike">
                <a:latin typeface="Arial"/>
              </a:rPr>
              <a:t>Dhun or turn of  : quirk </a:t>
            </a:r>
            <a:endParaRPr b="0" lang="en-US" sz="2000" spc="-1" strike="noStrike">
              <a:latin typeface="Arial"/>
            </a:endParaRPr>
          </a:p>
        </p:txBody>
      </p:sp>
      <p:sp>
        <p:nvSpPr>
          <p:cNvPr id="171" name="TextShape 3"/>
          <p:cNvSpPr txBox="1"/>
          <p:nvPr/>
        </p:nvSpPr>
        <p:spPr>
          <a:xfrm>
            <a:off x="3884760" y="8685360"/>
            <a:ext cx="2971440" cy="456840"/>
          </a:xfrm>
          <a:prstGeom prst="rect">
            <a:avLst/>
          </a:prstGeom>
          <a:noFill/>
          <a:ln>
            <a:noFill/>
          </a:ln>
        </p:spPr>
        <p:txBody>
          <a:bodyPr anchor="b">
            <a:noAutofit/>
          </a:bodyPr>
          <a:p>
            <a:pPr algn="r">
              <a:lnSpc>
                <a:spcPct val="100000"/>
              </a:lnSpc>
            </a:pPr>
            <a:fld id="{2C36B76D-0804-4CC2-9B83-6D8DC582B7E2}" type="slidenum">
              <a:rPr b="0" lang="en-US" sz="1200" spc="-1" strike="noStrike">
                <a:solidFill>
                  <a:srgbClr val="000000"/>
                </a:solidFill>
                <a:latin typeface="+mn-lt"/>
                <a:ea typeface="+mn-ea"/>
              </a:rPr>
              <a:t>&lt;number&gt;</a:t>
            </a:fld>
            <a:endParaRPr b="0" lang="en-US" sz="1200" spc="-1" strike="noStrike">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sldImg"/>
          </p:nvPr>
        </p:nvSpPr>
        <p:spPr>
          <a:xfrm>
            <a:off x="1143000" y="685800"/>
            <a:ext cx="4571640" cy="3428640"/>
          </a:xfrm>
          <a:prstGeom prst="rect">
            <a:avLst/>
          </a:prstGeom>
        </p:spPr>
      </p:sp>
      <p:sp>
        <p:nvSpPr>
          <p:cNvPr id="173" name="PlaceHolder 2"/>
          <p:cNvSpPr>
            <a:spLocks noGrp="1"/>
          </p:cNvSpPr>
          <p:nvPr>
            <p:ph type="body"/>
          </p:nvPr>
        </p:nvSpPr>
        <p:spPr>
          <a:xfrm>
            <a:off x="685800" y="4343400"/>
            <a:ext cx="5486040" cy="4114440"/>
          </a:xfrm>
          <a:prstGeom prst="rect">
            <a:avLst/>
          </a:prstGeom>
        </p:spPr>
        <p:txBody>
          <a:bodyPr>
            <a:normAutofit/>
          </a:bodyPr>
          <a:p>
            <a:pPr marL="216000" indent="-216000">
              <a:lnSpc>
                <a:spcPct val="100000"/>
              </a:lnSpc>
            </a:pPr>
            <a:r>
              <a:rPr b="0" lang="en-US" sz="2000" spc="-1" strike="noStrike">
                <a:latin typeface="Arial"/>
              </a:rPr>
              <a:t>शव </a:t>
            </a:r>
            <a:r>
              <a:rPr b="0" lang="en-US" sz="2000" spc="-1" strike="noStrike">
                <a:latin typeface="Arial"/>
              </a:rPr>
              <a:t>: cadavers</a:t>
            </a:r>
            <a:endParaRPr b="0" lang="en-US" sz="2000" spc="-1" strike="noStrike">
              <a:latin typeface="Arial"/>
            </a:endParaRPr>
          </a:p>
        </p:txBody>
      </p:sp>
      <p:sp>
        <p:nvSpPr>
          <p:cNvPr id="174" name="TextShape 3"/>
          <p:cNvSpPr txBox="1"/>
          <p:nvPr/>
        </p:nvSpPr>
        <p:spPr>
          <a:xfrm>
            <a:off x="3884760" y="8685360"/>
            <a:ext cx="2971440" cy="456840"/>
          </a:xfrm>
          <a:prstGeom prst="rect">
            <a:avLst/>
          </a:prstGeom>
          <a:noFill/>
          <a:ln>
            <a:noFill/>
          </a:ln>
        </p:spPr>
        <p:txBody>
          <a:bodyPr anchor="b">
            <a:noAutofit/>
          </a:bodyPr>
          <a:p>
            <a:pPr algn="r">
              <a:lnSpc>
                <a:spcPct val="100000"/>
              </a:lnSpc>
            </a:pPr>
            <a:fld id="{53E67012-CF1F-4670-8C26-114818121CC7}" type="slidenum">
              <a:rPr b="0" lang="en-US" sz="1200" spc="-1" strike="noStrike">
                <a:solidFill>
                  <a:srgbClr val="000000"/>
                </a:solidFill>
                <a:latin typeface="+mn-lt"/>
                <a:ea typeface="+mn-ea"/>
              </a:rPr>
              <a:t>&lt;number&gt;</a:t>
            </a:fld>
            <a:endParaRPr b="0" lang="en-US"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sldImg"/>
          </p:nvPr>
        </p:nvSpPr>
        <p:spPr>
          <a:xfrm>
            <a:off x="1143000" y="685800"/>
            <a:ext cx="4571640" cy="3428640"/>
          </a:xfrm>
          <a:prstGeom prst="rect">
            <a:avLst/>
          </a:prstGeom>
        </p:spPr>
      </p:sp>
      <p:sp>
        <p:nvSpPr>
          <p:cNvPr id="155" name="PlaceHolder 2"/>
          <p:cNvSpPr>
            <a:spLocks noGrp="1"/>
          </p:cNvSpPr>
          <p:nvPr>
            <p:ph type="body"/>
          </p:nvPr>
        </p:nvSpPr>
        <p:spPr>
          <a:xfrm>
            <a:off x="685800" y="4343400"/>
            <a:ext cx="5486040" cy="4114440"/>
          </a:xfrm>
          <a:prstGeom prst="rect">
            <a:avLst/>
          </a:prstGeom>
        </p:spPr>
        <p:txBody>
          <a:bodyPr>
            <a:normAutofit/>
          </a:bodyPr>
          <a:p>
            <a:endParaRPr b="0" lang="en-US" sz="2000" spc="-1" strike="noStrike">
              <a:latin typeface="Arial"/>
            </a:endParaRPr>
          </a:p>
        </p:txBody>
      </p:sp>
      <p:sp>
        <p:nvSpPr>
          <p:cNvPr id="156" name="TextShape 3"/>
          <p:cNvSpPr txBox="1"/>
          <p:nvPr/>
        </p:nvSpPr>
        <p:spPr>
          <a:xfrm>
            <a:off x="3884760" y="8685360"/>
            <a:ext cx="2971440" cy="456840"/>
          </a:xfrm>
          <a:prstGeom prst="rect">
            <a:avLst/>
          </a:prstGeom>
          <a:noFill/>
          <a:ln>
            <a:noFill/>
          </a:ln>
        </p:spPr>
        <p:txBody>
          <a:bodyPr anchor="b">
            <a:noAutofit/>
          </a:bodyPr>
          <a:p>
            <a:pPr algn="r">
              <a:lnSpc>
                <a:spcPct val="100000"/>
              </a:lnSpc>
            </a:pPr>
            <a:fld id="{73E50BD4-3916-4B54-8398-98BAA2B9C90A}" type="slidenum">
              <a:rPr b="0" lang="en-US" sz="1200" spc="-1" strike="noStrike">
                <a:solidFill>
                  <a:srgbClr val="000000"/>
                </a:solidFill>
                <a:latin typeface="+mn-lt"/>
                <a:ea typeface="+mn-ea"/>
              </a:rPr>
              <a:t>&lt;number&gt;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2" name="PlaceHolder 4"/>
          <p:cNvSpPr>
            <a:spLocks noGrp="1"/>
          </p:cNvSpPr>
          <p:nvPr>
            <p:ph type="body"/>
          </p:nvPr>
        </p:nvSpPr>
        <p:spPr>
          <a:xfrm>
            <a:off x="45720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3" name="PlaceHolder 5"/>
          <p:cNvSpPr>
            <a:spLocks noGrp="1"/>
          </p:cNvSpPr>
          <p:nvPr>
            <p:ph type="body"/>
          </p:nvPr>
        </p:nvSpPr>
        <p:spPr>
          <a:xfrm>
            <a:off x="467424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35" name="PlaceHolder 2"/>
          <p:cNvSpPr>
            <a:spLocks noGrp="1"/>
          </p:cNvSpPr>
          <p:nvPr>
            <p:ph type="body"/>
          </p:nvPr>
        </p:nvSpPr>
        <p:spPr>
          <a:xfrm>
            <a:off x="457200" y="160020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6" name="PlaceHolder 3"/>
          <p:cNvSpPr>
            <a:spLocks noGrp="1"/>
          </p:cNvSpPr>
          <p:nvPr>
            <p:ph type="body"/>
          </p:nvPr>
        </p:nvSpPr>
        <p:spPr>
          <a:xfrm>
            <a:off x="3239640" y="160020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7" name="PlaceHolder 4"/>
          <p:cNvSpPr>
            <a:spLocks noGrp="1"/>
          </p:cNvSpPr>
          <p:nvPr>
            <p:ph type="body"/>
          </p:nvPr>
        </p:nvSpPr>
        <p:spPr>
          <a:xfrm>
            <a:off x="6022080" y="160020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8" name="PlaceHolder 5"/>
          <p:cNvSpPr>
            <a:spLocks noGrp="1"/>
          </p:cNvSpPr>
          <p:nvPr>
            <p:ph type="body"/>
          </p:nvPr>
        </p:nvSpPr>
        <p:spPr>
          <a:xfrm>
            <a:off x="457200" y="396432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39" name="PlaceHolder 6"/>
          <p:cNvSpPr>
            <a:spLocks noGrp="1"/>
          </p:cNvSpPr>
          <p:nvPr>
            <p:ph type="body"/>
          </p:nvPr>
        </p:nvSpPr>
        <p:spPr>
          <a:xfrm>
            <a:off x="3239640" y="396432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40" name="PlaceHolder 7"/>
          <p:cNvSpPr>
            <a:spLocks noGrp="1"/>
          </p:cNvSpPr>
          <p:nvPr>
            <p:ph type="body"/>
          </p:nvPr>
        </p:nvSpPr>
        <p:spPr>
          <a:xfrm>
            <a:off x="6022080" y="396432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47" name="PlaceHolder 2"/>
          <p:cNvSpPr>
            <a:spLocks noGrp="1"/>
          </p:cNvSpPr>
          <p:nvPr>
            <p:ph type="subTitle"/>
          </p:nvPr>
        </p:nvSpPr>
        <p:spPr>
          <a:xfrm>
            <a:off x="457200" y="1600200"/>
            <a:ext cx="8229240" cy="45255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49" name="PlaceHolder 2"/>
          <p:cNvSpPr>
            <a:spLocks noGrp="1"/>
          </p:cNvSpPr>
          <p:nvPr>
            <p:ph type="body"/>
          </p:nvPr>
        </p:nvSpPr>
        <p:spPr>
          <a:xfrm>
            <a:off x="457200" y="1600200"/>
            <a:ext cx="8229240" cy="4525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51" name="PlaceHolder 2"/>
          <p:cNvSpPr>
            <a:spLocks noGrp="1"/>
          </p:cNvSpPr>
          <p:nvPr>
            <p:ph type="body"/>
          </p:nvPr>
        </p:nvSpPr>
        <p:spPr>
          <a:xfrm>
            <a:off x="45720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
        <p:nvSpPr>
          <p:cNvPr id="52" name="PlaceHolder 3"/>
          <p:cNvSpPr>
            <a:spLocks noGrp="1"/>
          </p:cNvSpPr>
          <p:nvPr>
            <p:ph type="body"/>
          </p:nvPr>
        </p:nvSpPr>
        <p:spPr>
          <a:xfrm>
            <a:off x="467424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56" name="PlaceHolder 2"/>
          <p:cNvSpPr>
            <a:spLocks noGrp="1"/>
          </p:cNvSpPr>
          <p:nvPr>
            <p:ph type="body"/>
          </p:nvPr>
        </p:nvSpPr>
        <p:spPr>
          <a:xfrm>
            <a:off x="45720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57" name="PlaceHolder 3"/>
          <p:cNvSpPr>
            <a:spLocks noGrp="1"/>
          </p:cNvSpPr>
          <p:nvPr>
            <p:ph type="body"/>
          </p:nvPr>
        </p:nvSpPr>
        <p:spPr>
          <a:xfrm>
            <a:off x="467424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
        <p:nvSpPr>
          <p:cNvPr id="58" name="PlaceHolder 4"/>
          <p:cNvSpPr>
            <a:spLocks noGrp="1"/>
          </p:cNvSpPr>
          <p:nvPr>
            <p:ph type="body"/>
          </p:nvPr>
        </p:nvSpPr>
        <p:spPr>
          <a:xfrm>
            <a:off x="45720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60" name="PlaceHolder 2"/>
          <p:cNvSpPr>
            <a:spLocks noGrp="1"/>
          </p:cNvSpPr>
          <p:nvPr>
            <p:ph type="body"/>
          </p:nvPr>
        </p:nvSpPr>
        <p:spPr>
          <a:xfrm>
            <a:off x="45720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
        <p:nvSpPr>
          <p:cNvPr id="61" name="PlaceHolder 3"/>
          <p:cNvSpPr>
            <a:spLocks noGrp="1"/>
          </p:cNvSpPr>
          <p:nvPr>
            <p:ph type="body"/>
          </p:nvPr>
        </p:nvSpPr>
        <p:spPr>
          <a:xfrm>
            <a:off x="467424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62" name="PlaceHolder 4"/>
          <p:cNvSpPr>
            <a:spLocks noGrp="1"/>
          </p:cNvSpPr>
          <p:nvPr>
            <p:ph type="body"/>
          </p:nvPr>
        </p:nvSpPr>
        <p:spPr>
          <a:xfrm>
            <a:off x="467424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64" name="PlaceHolder 2"/>
          <p:cNvSpPr>
            <a:spLocks noGrp="1"/>
          </p:cNvSpPr>
          <p:nvPr>
            <p:ph type="body"/>
          </p:nvPr>
        </p:nvSpPr>
        <p:spPr>
          <a:xfrm>
            <a:off x="45720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65" name="PlaceHolder 3"/>
          <p:cNvSpPr>
            <a:spLocks noGrp="1"/>
          </p:cNvSpPr>
          <p:nvPr>
            <p:ph type="body"/>
          </p:nvPr>
        </p:nvSpPr>
        <p:spPr>
          <a:xfrm>
            <a:off x="467424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66" name="PlaceHolder 4"/>
          <p:cNvSpPr>
            <a:spLocks noGrp="1"/>
          </p:cNvSpPr>
          <p:nvPr>
            <p:ph type="body"/>
          </p:nvPr>
        </p:nvSpPr>
        <p:spPr>
          <a:xfrm>
            <a:off x="457200" y="3964320"/>
            <a:ext cx="822924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68" name="PlaceHolder 2"/>
          <p:cNvSpPr>
            <a:spLocks noGrp="1"/>
          </p:cNvSpPr>
          <p:nvPr>
            <p:ph type="body"/>
          </p:nvPr>
        </p:nvSpPr>
        <p:spPr>
          <a:xfrm>
            <a:off x="457200" y="1600200"/>
            <a:ext cx="822924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69" name="PlaceHolder 3"/>
          <p:cNvSpPr>
            <a:spLocks noGrp="1"/>
          </p:cNvSpPr>
          <p:nvPr>
            <p:ph type="body"/>
          </p:nvPr>
        </p:nvSpPr>
        <p:spPr>
          <a:xfrm>
            <a:off x="457200" y="3964320"/>
            <a:ext cx="822924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71" name="PlaceHolder 2"/>
          <p:cNvSpPr>
            <a:spLocks noGrp="1"/>
          </p:cNvSpPr>
          <p:nvPr>
            <p:ph type="body"/>
          </p:nvPr>
        </p:nvSpPr>
        <p:spPr>
          <a:xfrm>
            <a:off x="45720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72" name="PlaceHolder 3"/>
          <p:cNvSpPr>
            <a:spLocks noGrp="1"/>
          </p:cNvSpPr>
          <p:nvPr>
            <p:ph type="body"/>
          </p:nvPr>
        </p:nvSpPr>
        <p:spPr>
          <a:xfrm>
            <a:off x="467424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73" name="PlaceHolder 4"/>
          <p:cNvSpPr>
            <a:spLocks noGrp="1"/>
          </p:cNvSpPr>
          <p:nvPr>
            <p:ph type="body"/>
          </p:nvPr>
        </p:nvSpPr>
        <p:spPr>
          <a:xfrm>
            <a:off x="45720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74" name="PlaceHolder 5"/>
          <p:cNvSpPr>
            <a:spLocks noGrp="1"/>
          </p:cNvSpPr>
          <p:nvPr>
            <p:ph type="body"/>
          </p:nvPr>
        </p:nvSpPr>
        <p:spPr>
          <a:xfrm>
            <a:off x="467424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76" name="PlaceHolder 2"/>
          <p:cNvSpPr>
            <a:spLocks noGrp="1"/>
          </p:cNvSpPr>
          <p:nvPr>
            <p:ph type="body"/>
          </p:nvPr>
        </p:nvSpPr>
        <p:spPr>
          <a:xfrm>
            <a:off x="457200" y="160020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77" name="PlaceHolder 3"/>
          <p:cNvSpPr>
            <a:spLocks noGrp="1"/>
          </p:cNvSpPr>
          <p:nvPr>
            <p:ph type="body"/>
          </p:nvPr>
        </p:nvSpPr>
        <p:spPr>
          <a:xfrm>
            <a:off x="3239640" y="160020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78" name="PlaceHolder 4"/>
          <p:cNvSpPr>
            <a:spLocks noGrp="1"/>
          </p:cNvSpPr>
          <p:nvPr>
            <p:ph type="body"/>
          </p:nvPr>
        </p:nvSpPr>
        <p:spPr>
          <a:xfrm>
            <a:off x="6022080" y="160020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79" name="PlaceHolder 5"/>
          <p:cNvSpPr>
            <a:spLocks noGrp="1"/>
          </p:cNvSpPr>
          <p:nvPr>
            <p:ph type="body"/>
          </p:nvPr>
        </p:nvSpPr>
        <p:spPr>
          <a:xfrm>
            <a:off x="457200" y="396432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80" name="PlaceHolder 6"/>
          <p:cNvSpPr>
            <a:spLocks noGrp="1"/>
          </p:cNvSpPr>
          <p:nvPr>
            <p:ph type="body"/>
          </p:nvPr>
        </p:nvSpPr>
        <p:spPr>
          <a:xfrm>
            <a:off x="3239640" y="396432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81" name="PlaceHolder 7"/>
          <p:cNvSpPr>
            <a:spLocks noGrp="1"/>
          </p:cNvSpPr>
          <p:nvPr>
            <p:ph type="body"/>
          </p:nvPr>
        </p:nvSpPr>
        <p:spPr>
          <a:xfrm>
            <a:off x="6022080" y="3964320"/>
            <a:ext cx="26496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16" name="PlaceHolder 3"/>
          <p:cNvSpPr>
            <a:spLocks noGrp="1"/>
          </p:cNvSpPr>
          <p:nvPr>
            <p:ph type="body"/>
          </p:nvPr>
        </p:nvSpPr>
        <p:spPr>
          <a:xfrm>
            <a:off x="467424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
        <p:nvSpPr>
          <p:cNvPr id="17" name="PlaceHolder 4"/>
          <p:cNvSpPr>
            <a:spLocks noGrp="1"/>
          </p:cNvSpPr>
          <p:nvPr>
            <p:ph type="body"/>
          </p:nvPr>
        </p:nvSpPr>
        <p:spPr>
          <a:xfrm>
            <a:off x="45720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rIns="0" tIns="0" bIns="0">
            <a:normAutofit/>
          </a:bodyPr>
          <a:p>
            <a:endParaRPr b="0" lang="en-US" sz="3200" spc="-1" strike="noStrike">
              <a:solidFill>
                <a:srgbClr val="000000"/>
              </a:solid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rIns="0" tIns="0" bIns="0" anchor="ctr">
            <a:spAutoFit/>
          </a:bodyPr>
          <a:p>
            <a:endParaRPr b="0" lang="en-US" sz="1800" spc="-1" strike="noStrike">
              <a:solidFill>
                <a:srgbClr val="000000"/>
              </a:solid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rIns="0" tIns="0" bIns="0">
            <a:normAutofit/>
          </a:bodyPr>
          <a:p>
            <a:endParaRPr b="0" lang="en-US" sz="3200" spc="-1" strike="noStrike">
              <a:solidFill>
                <a:srgbClr val="000000"/>
              </a:solid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rIns="0" tIns="0" bIns="0">
            <a:normAutofit/>
          </a:bodyPr>
          <a:p>
            <a:endParaRPr b="0" lang="en-US"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noAutofit/>
          </a:bodyPr>
          <a:p>
            <a:pPr algn="ctr">
              <a:lnSpc>
                <a:spcPct val="100000"/>
              </a:lnSpc>
            </a:pPr>
            <a:r>
              <a:rPr b="0" lang="en-US" sz="4400" spc="-1" strike="noStrike">
                <a:solidFill>
                  <a:srgbClr val="000000"/>
                </a:solidFill>
                <a:latin typeface="Calibri"/>
              </a:rPr>
              <a:t>Click to edit Master title style</a:t>
            </a:r>
            <a:endParaRPr b="0" lang="en-US" sz="4400" spc="-1" strike="noStrike">
              <a:solidFill>
                <a:srgbClr val="000000"/>
              </a:solidFill>
              <a:latin typeface="Calibri"/>
            </a:endParaRPr>
          </a:p>
        </p:txBody>
      </p:sp>
      <p:sp>
        <p:nvSpPr>
          <p:cNvPr id="1" name="PlaceHolder 2"/>
          <p:cNvSpPr>
            <a:spLocks noGrp="1"/>
          </p:cNvSpPr>
          <p:nvPr>
            <p:ph type="dt"/>
          </p:nvPr>
        </p:nvSpPr>
        <p:spPr>
          <a:xfrm>
            <a:off x="457200" y="6356520"/>
            <a:ext cx="2133360" cy="364680"/>
          </a:xfrm>
          <a:prstGeom prst="rect">
            <a:avLst/>
          </a:prstGeom>
        </p:spPr>
        <p:txBody>
          <a:bodyPr anchor="ctr">
            <a:noAutofit/>
          </a:bodyPr>
          <a:p>
            <a:pPr>
              <a:lnSpc>
                <a:spcPct val="100000"/>
              </a:lnSpc>
            </a:pPr>
            <a:fld id="{C4C6C4DC-E1E7-4F21-9D9F-0B3622C3BA5E}" type="datetime">
              <a:rPr b="0" lang="en-US" sz="1200" spc="-1" strike="noStrike">
                <a:solidFill>
                  <a:srgbClr val="8b8b8b"/>
                </a:solidFill>
                <a:latin typeface="Calibri"/>
              </a:rPr>
              <a:t>3/6/21</a:t>
            </a:fld>
            <a:endParaRPr b="0" lang="en-US" sz="12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noAutofit/>
          </a:bodyPr>
          <a:p>
            <a:endParaRPr b="0" lang="en-US"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93FB6F57-3133-4125-B146-DCBB49E0B190}" type="slidenum">
              <a:rPr b="0" lang="en-US" sz="1200" spc="-1" strike="noStrike">
                <a:solidFill>
                  <a:srgbClr val="8b8b8b"/>
                </a:solidFill>
                <a:latin typeface="Calibri"/>
              </a:rPr>
              <a:t>&lt;number&gt;</a:t>
            </a:fld>
            <a:endParaRPr b="0" lang="en-US"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Calibri"/>
              </a:rPr>
              <a:t>Click to edit the outline text format</a:t>
            </a:r>
            <a:endParaRPr b="0" lang="en-US"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Calibri"/>
              </a:rPr>
              <a:t>Second Outline Level</a:t>
            </a:r>
            <a:endParaRPr b="0" lang="en-US"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Calibri"/>
              </a:rPr>
              <a:t>Third Outline Level</a:t>
            </a:r>
            <a:endParaRPr b="0" lang="en-US"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Calibri"/>
              </a:rPr>
              <a:t>Fourth Outline Level</a:t>
            </a:r>
            <a:endParaRPr b="0" lang="en-US"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p:spPr>
        <p:txBody>
          <a:bodyPr anchor="ctr">
            <a:noAutofit/>
          </a:bodyPr>
          <a:p>
            <a:pPr algn="ctr">
              <a:lnSpc>
                <a:spcPct val="100000"/>
              </a:lnSpc>
            </a:pPr>
            <a:r>
              <a:rPr b="0" lang="en-US" sz="4400" spc="-1" strike="noStrike">
                <a:solidFill>
                  <a:srgbClr val="000000"/>
                </a:solidFill>
                <a:latin typeface="Calibri"/>
              </a:rPr>
              <a:t>Click to edit Master title style</a:t>
            </a:r>
            <a:endParaRPr b="0" lang="en-US" sz="4400" spc="-1" strike="noStrike">
              <a:solidFill>
                <a:srgbClr val="000000"/>
              </a:solidFill>
              <a:latin typeface="Calibri"/>
            </a:endParaRPr>
          </a:p>
        </p:txBody>
      </p:sp>
      <p:sp>
        <p:nvSpPr>
          <p:cNvPr id="42" name="PlaceHolder 2"/>
          <p:cNvSpPr>
            <a:spLocks noGrp="1"/>
          </p:cNvSpPr>
          <p:nvPr>
            <p:ph type="body"/>
          </p:nvPr>
        </p:nvSpPr>
        <p:spPr>
          <a:xfrm>
            <a:off x="457200" y="1600200"/>
            <a:ext cx="8229240" cy="4525560"/>
          </a:xfrm>
          <a:prstGeom prst="rect">
            <a:avLst/>
          </a:prstGeom>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Click to edit Master text styles</a:t>
            </a:r>
            <a:endParaRPr b="0" lang="en-US" sz="32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n-US" sz="2800" spc="-1" strike="noStrike">
                <a:solidFill>
                  <a:srgbClr val="000000"/>
                </a:solidFill>
                <a:latin typeface="Calibri"/>
              </a:rPr>
              <a:t>Second level</a:t>
            </a:r>
            <a:endParaRPr b="0" lang="en-US" sz="2800" spc="-1" strike="noStrike">
              <a:solidFill>
                <a:srgbClr val="000000"/>
              </a:solidFill>
              <a:latin typeface="Calibri"/>
            </a:endParaRPr>
          </a:p>
          <a:p>
            <a:pPr lvl="2" marL="1143000" indent="-228240">
              <a:lnSpc>
                <a:spcPct val="100000"/>
              </a:lnSpc>
              <a:spcBef>
                <a:spcPts val="479"/>
              </a:spcBef>
              <a:buClr>
                <a:srgbClr val="000000"/>
              </a:buClr>
              <a:buFont typeface="Arial"/>
              <a:buChar char="•"/>
            </a:pPr>
            <a:r>
              <a:rPr b="0" lang="en-US" sz="2400" spc="-1" strike="noStrike">
                <a:solidFill>
                  <a:srgbClr val="000000"/>
                </a:solidFill>
                <a:latin typeface="Calibri"/>
              </a:rPr>
              <a:t>Third level</a:t>
            </a:r>
            <a:endParaRPr b="0" lang="en-US" sz="2400" spc="-1" strike="noStrike">
              <a:solidFill>
                <a:srgbClr val="000000"/>
              </a:solidFill>
              <a:latin typeface="Calibri"/>
            </a:endParaRPr>
          </a:p>
          <a:p>
            <a:pPr lvl="3" marL="1600200" indent="-228240">
              <a:lnSpc>
                <a:spcPct val="100000"/>
              </a:lnSpc>
              <a:spcBef>
                <a:spcPts val="400"/>
              </a:spcBef>
              <a:buClr>
                <a:srgbClr val="000000"/>
              </a:buClr>
              <a:buFont typeface="Arial"/>
              <a:buChar char="–"/>
            </a:pPr>
            <a:r>
              <a:rPr b="0" lang="en-US" sz="2000" spc="-1" strike="noStrike">
                <a:solidFill>
                  <a:srgbClr val="000000"/>
                </a:solidFill>
                <a:latin typeface="Calibri"/>
              </a:rPr>
              <a:t>Fourth level</a:t>
            </a:r>
            <a:endParaRPr b="0" lang="en-US" sz="2000" spc="-1" strike="noStrike">
              <a:solidFill>
                <a:srgbClr val="000000"/>
              </a:solidFill>
              <a:latin typeface="Calibri"/>
            </a:endParaRPr>
          </a:p>
          <a:p>
            <a:pPr lvl="4" marL="2057400" indent="-228240">
              <a:lnSpc>
                <a:spcPct val="100000"/>
              </a:lnSpc>
              <a:spcBef>
                <a:spcPts val="400"/>
              </a:spcBef>
              <a:buClr>
                <a:srgbClr val="000000"/>
              </a:buClr>
              <a:buFont typeface="Arial"/>
              <a:buChar char="»"/>
            </a:pPr>
            <a:r>
              <a:rPr b="0" lang="en-US" sz="2000" spc="-1" strike="noStrike">
                <a:solidFill>
                  <a:srgbClr val="000000"/>
                </a:solidFill>
                <a:latin typeface="Calibri"/>
              </a:rPr>
              <a:t>Fifth level</a:t>
            </a:r>
            <a:endParaRPr b="0" lang="en-US" sz="2000" spc="-1" strike="noStrike">
              <a:solidFill>
                <a:srgbClr val="000000"/>
              </a:solidFill>
              <a:latin typeface="Calibri"/>
            </a:endParaRPr>
          </a:p>
        </p:txBody>
      </p:sp>
      <p:sp>
        <p:nvSpPr>
          <p:cNvPr id="43" name="PlaceHolder 3"/>
          <p:cNvSpPr>
            <a:spLocks noGrp="1"/>
          </p:cNvSpPr>
          <p:nvPr>
            <p:ph type="dt"/>
          </p:nvPr>
        </p:nvSpPr>
        <p:spPr>
          <a:xfrm>
            <a:off x="457200" y="6356520"/>
            <a:ext cx="2133360" cy="364680"/>
          </a:xfrm>
          <a:prstGeom prst="rect">
            <a:avLst/>
          </a:prstGeom>
        </p:spPr>
        <p:txBody>
          <a:bodyPr anchor="ctr">
            <a:noAutofit/>
          </a:bodyPr>
          <a:p>
            <a:pPr>
              <a:lnSpc>
                <a:spcPct val="100000"/>
              </a:lnSpc>
            </a:pPr>
            <a:fld id="{F9D532D1-E81C-461B-B50A-659A066EA124}" type="datetime">
              <a:rPr b="0" lang="en-US" sz="1200" spc="-1" strike="noStrike">
                <a:solidFill>
                  <a:srgbClr val="8b8b8b"/>
                </a:solidFill>
                <a:latin typeface="Calibri"/>
              </a:rPr>
              <a:t>3/6/21</a:t>
            </a:fld>
            <a:endParaRPr b="0" lang="en-US" sz="1200" spc="-1" strike="noStrike">
              <a:latin typeface="Times New Roman"/>
            </a:endParaRPr>
          </a:p>
        </p:txBody>
      </p:sp>
      <p:sp>
        <p:nvSpPr>
          <p:cNvPr id="44" name="PlaceHolder 4"/>
          <p:cNvSpPr>
            <a:spLocks noGrp="1"/>
          </p:cNvSpPr>
          <p:nvPr>
            <p:ph type="ftr"/>
          </p:nvPr>
        </p:nvSpPr>
        <p:spPr>
          <a:xfrm>
            <a:off x="3124080" y="6356520"/>
            <a:ext cx="2895120" cy="364680"/>
          </a:xfrm>
          <a:prstGeom prst="rect">
            <a:avLst/>
          </a:prstGeom>
        </p:spPr>
        <p:txBody>
          <a:bodyPr anchor="ctr">
            <a:noAutofit/>
          </a:bodyPr>
          <a:p>
            <a:endParaRPr b="0" lang="en-US" sz="2400" spc="-1" strike="noStrike">
              <a:latin typeface="Times New Roman"/>
            </a:endParaRPr>
          </a:p>
        </p:txBody>
      </p:sp>
      <p:sp>
        <p:nvSpPr>
          <p:cNvPr id="45" name="PlaceHolder 5"/>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49D708C8-949E-4184-9CC9-73034C6501EE}" type="slidenum">
              <a:rPr b="0" lang="en-US" sz="1200" spc="-1" strike="noStrike">
                <a:solidFill>
                  <a:srgbClr val="8b8b8b"/>
                </a:solidFill>
                <a:latin typeface="Calibri"/>
              </a:rPr>
              <a:t>1</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hyperlink" Target="http://en.fitnessyard.com/tools/basal-metabolic-rate-calculator" TargetMode="External"/><Relationship Id="rId2" Type="http://schemas.openxmlformats.org/officeDocument/2006/relationships/hyperlink" Target="http://en.fitnessyard.com/tools/basal-metabolic-rate-calculator" TargetMode="External"/><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hyperlink" Target="http://www.encyclopedia.com/places/oceans-continents-and-polar-regions/oceans-and-continents/europe" TargetMode="External"/><Relationship Id="rId2" Type="http://schemas.openxmlformats.org/officeDocument/2006/relationships/hyperlink" Target="http://www.encyclopedia.com/places/united-states-and-canada/us-political-geography/united-states" TargetMode="External"/><Relationship Id="rId3"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hyperlink" Target="http://image1.slideserve.com/2192660/reasons-for-food-taboos-n.jpg" TargetMode="External"/><Relationship Id="rId2" Type="http://schemas.openxmlformats.org/officeDocument/2006/relationships/slideLayout" Target="../slideLayouts/slideLayout13.xml"/><Relationship Id="rId3"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TextShape 1"/>
          <p:cNvSpPr txBox="1"/>
          <p:nvPr/>
        </p:nvSpPr>
        <p:spPr>
          <a:xfrm>
            <a:off x="685800" y="2130480"/>
            <a:ext cx="7772040" cy="146952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Food taboos &amp; fads</a:t>
            </a:r>
            <a:endParaRPr b="0" lang="en-US" sz="4400" spc="-1" strike="noStrike">
              <a:solidFill>
                <a:srgbClr val="000000"/>
              </a:solidFill>
              <a:latin typeface="Calibri"/>
            </a:endParaRPr>
          </a:p>
        </p:txBody>
      </p:sp>
      <p:sp>
        <p:nvSpPr>
          <p:cNvPr id="89" name="TextShape 2"/>
          <p:cNvSpPr txBox="1"/>
          <p:nvPr/>
        </p:nvSpPr>
        <p:spPr>
          <a:xfrm>
            <a:off x="1371600" y="3886200"/>
            <a:ext cx="6400440" cy="1752120"/>
          </a:xfrm>
          <a:prstGeom prst="rect">
            <a:avLst/>
          </a:prstGeom>
          <a:noFill/>
          <a:ln>
            <a:noFill/>
          </a:ln>
        </p:spPr>
        <p:txBody>
          <a:bodyPr>
            <a:noAutofit/>
          </a:bodyPr>
          <a:p>
            <a:pPr algn="ct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TextShape 1"/>
          <p:cNvSpPr txBox="1"/>
          <p:nvPr/>
        </p:nvSpPr>
        <p:spPr>
          <a:xfrm>
            <a:off x="457200" y="274680"/>
            <a:ext cx="8229240" cy="1142640"/>
          </a:xfrm>
          <a:prstGeom prst="rect">
            <a:avLst/>
          </a:prstGeom>
          <a:noFill/>
          <a:ln>
            <a:noFill/>
          </a:ln>
        </p:spPr>
        <p:txBody>
          <a:bodyPr anchor="ctr">
            <a:noAutofit/>
          </a:bodyPr>
          <a:p>
            <a:endParaRPr b="0" lang="en-US" sz="1800" spc="-1" strike="noStrike">
              <a:solidFill>
                <a:srgbClr val="000000"/>
              </a:solidFill>
              <a:latin typeface="Calibri"/>
            </a:endParaRPr>
          </a:p>
        </p:txBody>
      </p:sp>
      <p:sp>
        <p:nvSpPr>
          <p:cNvPr id="106" name="TextShape 2"/>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Consumption  of pig’s stomach  by girls &amp; young  women will darken their complexion </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TextShape 1"/>
          <p:cNvSpPr txBox="1"/>
          <p:nvPr/>
        </p:nvSpPr>
        <p:spPr>
          <a:xfrm>
            <a:off x="457200" y="533520"/>
            <a:ext cx="8229240" cy="559224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Hot &amp; cold  foods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t>
            </a:r>
            <a:r>
              <a:rPr b="0" lang="en-US" sz="3200" spc="-1" strike="noStrike">
                <a:solidFill>
                  <a:srgbClr val="000000"/>
                </a:solidFill>
                <a:latin typeface="Calibri"/>
              </a:rPr>
              <a:t>Hot’ foods are believed to produce more heat  in the body &amp; lead to the development of boils.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t>
            </a:r>
            <a:r>
              <a:rPr b="0" lang="en-US" sz="3200" spc="-1" strike="noStrike">
                <a:solidFill>
                  <a:srgbClr val="000000"/>
                </a:solidFill>
                <a:latin typeface="Calibri"/>
              </a:rPr>
              <a:t>Colds’ foods are supposed to lower the heat produced &amp; lead to the development  of cold , sore throat,etc.meat,eggs,legumes,nuts &amp; oilseed are supposed to be hot foods while fruits &amp; vegetables &amp; milk are supposed to be ‘cold’foods</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TextShape 1"/>
          <p:cNvSpPr txBox="1"/>
          <p:nvPr/>
        </p:nvSpPr>
        <p:spPr>
          <a:xfrm>
            <a:off x="457200" y="609480"/>
            <a:ext cx="8229240" cy="551628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Pica</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Pica is common practice among pregnant women &amp; children in many countries.</a:t>
            </a:r>
            <a:br/>
            <a:r>
              <a:rPr b="0" lang="en-US" sz="3200" spc="-1" strike="noStrike">
                <a:solidFill>
                  <a:srgbClr val="000000"/>
                </a:solidFill>
                <a:latin typeface="Calibri"/>
              </a:rPr>
              <a:t>Pica is habit of eating  dirt,clay,chalk,limestone,plaster,ashes ,starch etc.This  habit has been reported since ancient times from asia, Africa, Europe,North,central &amp; south America.</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There is belief that to be  a normal baby  pregnant women should  eat clay or starch etc.</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TextShape 1"/>
          <p:cNvSpPr txBox="1"/>
          <p:nvPr/>
        </p:nvSpPr>
        <p:spPr>
          <a:xfrm>
            <a:off x="6553080" y="6356520"/>
            <a:ext cx="2133360" cy="364680"/>
          </a:xfrm>
          <a:prstGeom prst="rect">
            <a:avLst/>
          </a:prstGeom>
          <a:noFill/>
          <a:ln>
            <a:noFill/>
          </a:ln>
        </p:spPr>
        <p:txBody>
          <a:bodyPr anchor="ctr">
            <a:noAutofit/>
          </a:bodyPr>
          <a:p>
            <a:pPr algn="r">
              <a:lnSpc>
                <a:spcPct val="100000"/>
              </a:lnSpc>
            </a:pPr>
            <a:r>
              <a:rPr b="0" lang="en-US" sz="1200" spc="-1" strike="noStrike">
                <a:solidFill>
                  <a:srgbClr val="8b8b8b"/>
                </a:solidFill>
                <a:latin typeface="Calibri"/>
              </a:rPr>
              <a:t>Slide </a:t>
            </a:r>
            <a:fld id="{42C92FEB-3A30-4B82-A7AB-C96E4DB981D7}" type="slidenum">
              <a:rPr b="0" lang="en-US" sz="1200" spc="-1" strike="noStrike">
                <a:solidFill>
                  <a:srgbClr val="8b8b8b"/>
                </a:solidFill>
                <a:latin typeface="Calibri"/>
              </a:rPr>
              <a:t>&lt;number&gt;</a:t>
            </a:fld>
            <a:endParaRPr b="0" lang="en-US" sz="1200" spc="-1" strike="noStrike">
              <a:latin typeface="Times New Roman"/>
            </a:endParaRPr>
          </a:p>
        </p:txBody>
      </p:sp>
      <p:sp>
        <p:nvSpPr>
          <p:cNvPr id="110" name="TextShape 2"/>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Food Fad Claims</a:t>
            </a:r>
            <a:endParaRPr b="0" lang="en-US" sz="4400" spc="-1" strike="noStrike">
              <a:solidFill>
                <a:srgbClr val="000000"/>
              </a:solidFill>
              <a:latin typeface="Calibri"/>
            </a:endParaRPr>
          </a:p>
        </p:txBody>
      </p:sp>
      <p:sp>
        <p:nvSpPr>
          <p:cNvPr id="111" name="TextShape 3"/>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fad claims may center on</a:t>
            </a:r>
            <a:endParaRPr b="0" lang="en-US" sz="32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n-US" sz="2800" spc="-1" strike="noStrike">
                <a:solidFill>
                  <a:srgbClr val="000000"/>
                </a:solidFill>
                <a:latin typeface="Calibri"/>
              </a:rPr>
              <a:t>Food cures for specific conditions/illnesses</a:t>
            </a:r>
            <a:endParaRPr b="0" lang="en-US" sz="28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n-US" sz="2800" spc="-1" strike="noStrike">
                <a:solidFill>
                  <a:srgbClr val="000000"/>
                </a:solidFill>
                <a:latin typeface="Calibri"/>
              </a:rPr>
              <a:t>“</a:t>
            </a:r>
            <a:r>
              <a:rPr b="0" lang="en-US" sz="2800" spc="-1" strike="noStrike">
                <a:solidFill>
                  <a:srgbClr val="000000"/>
                </a:solidFill>
                <a:latin typeface="Calibri"/>
              </a:rPr>
              <a:t>Harmful” foods to be omitted from the diet</a:t>
            </a:r>
            <a:endParaRPr b="0" lang="en-US" sz="28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n-US" sz="2800" spc="-1" strike="noStrike">
                <a:solidFill>
                  <a:srgbClr val="000000"/>
                </a:solidFill>
                <a:latin typeface="Calibri"/>
              </a:rPr>
              <a:t>Certain food combinations may promote health, weight loss</a:t>
            </a:r>
            <a:endParaRPr b="0" lang="en-US" sz="28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n-US" sz="2800" spc="-1" strike="noStrike">
                <a:solidFill>
                  <a:srgbClr val="000000"/>
                </a:solidFill>
                <a:latin typeface="Calibri"/>
              </a:rPr>
              <a:t>“</a:t>
            </a:r>
            <a:r>
              <a:rPr b="0" lang="en-US" sz="2800" spc="-1" strike="noStrike">
                <a:solidFill>
                  <a:srgbClr val="000000"/>
                </a:solidFill>
                <a:latin typeface="Calibri"/>
              </a:rPr>
              <a:t>Natural” foods can prevent disease</a:t>
            </a:r>
            <a:endParaRPr b="0" lang="en-US" sz="28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fad claims tend to focus on foods, not the specific nutrients in food</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Food fads </a:t>
            </a:r>
            <a:endParaRPr b="0" lang="en-US" sz="4400" spc="-1" strike="noStrike">
              <a:solidFill>
                <a:srgbClr val="000000"/>
              </a:solidFill>
              <a:latin typeface="Calibri"/>
            </a:endParaRPr>
          </a:p>
        </p:txBody>
      </p:sp>
      <p:sp>
        <p:nvSpPr>
          <p:cNvPr id="113" name="TextShape 2"/>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fads of various kinds  have persisted  ever since. For eg.Bitterguard is reputed to have cure diabetes mellitus, but without any scientific basis.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Fruits &amp; vegetables cultivated by organic manure  are believed  to possess greater nutritive value  than food grown with inorganic fertilizers.</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extShape 1"/>
          <p:cNvSpPr txBox="1"/>
          <p:nvPr/>
        </p:nvSpPr>
        <p:spPr>
          <a:xfrm>
            <a:off x="457200" y="533520"/>
            <a:ext cx="8229240" cy="559224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 survey made by American Dietitics Association in USA  showed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Garlic cures high BP</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Raw cucumbers without salt are poisonious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Fruits esp.citrus fruits, tomato are too acid to handled by body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Honey is not flattening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 good way to diet is to skip breakfast</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TextShape 1"/>
          <p:cNvSpPr txBox="1"/>
          <p:nvPr/>
        </p:nvSpPr>
        <p:spPr>
          <a:xfrm>
            <a:off x="457200" y="380880"/>
            <a:ext cx="8229240" cy="574488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Adults need no milk</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Natural foods are the only ones that are safe for the consumers</a:t>
            </a:r>
            <a:endParaRPr b="0" lang="en-US" sz="3200" spc="-1" strike="noStrike">
              <a:solidFill>
                <a:srgbClr val="000000"/>
              </a:solidFill>
              <a:latin typeface="Calibri"/>
            </a:endParaRPr>
          </a:p>
          <a:p>
            <a:pPr>
              <a:lnSpc>
                <a:spcPct val="100000"/>
              </a:lnSpc>
              <a:spcBef>
                <a:spcPts val="641"/>
              </a:spcBef>
            </a:pPr>
            <a:r>
              <a:rPr b="0" lang="en-US" sz="3200" spc="-1" strike="noStrike">
                <a:solidFill>
                  <a:srgbClr val="000000"/>
                </a:solidFill>
                <a:latin typeface="Calibri"/>
              </a:rPr>
              <a:t>Changes due to technology:Milled rice &amp; white flour are preffered to undermilled rice &amp; whole meal flour because of their eye appeal.</a:t>
            </a:r>
            <a:endParaRPr b="0" lang="en-US" sz="3200" spc="-1" strike="noStrike">
              <a:solidFill>
                <a:srgbClr val="000000"/>
              </a:solidFill>
              <a:latin typeface="Calibri"/>
            </a:endParaRPr>
          </a:p>
          <a:p>
            <a:pPr>
              <a:lnSpc>
                <a:spcPct val="100000"/>
              </a:lnSpc>
              <a:spcBef>
                <a:spcPts val="641"/>
              </a:spcBef>
            </a:pPr>
            <a:r>
              <a:rPr b="0" lang="en-US" sz="3200" spc="-1" strike="noStrike">
                <a:solidFill>
                  <a:srgbClr val="000000"/>
                </a:solidFill>
                <a:latin typeface="Calibri"/>
              </a:rPr>
              <a:t>Cults : vegetarinism has been practiced on religious grounds by hindus,buddhists,jains &amp; others.</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TextShape 1"/>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Examples of food fads: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0" lang="en-US" sz="3200" spc="-1" strike="noStrike">
                <a:solidFill>
                  <a:srgbClr val="000000"/>
                </a:solidFill>
                <a:latin typeface="Calibri"/>
              </a:rPr>
              <a:t>Cabbage soup diet</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Morning banana diet</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Low carbs diet: Dr .Atkin’s diet.</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TextShape 1"/>
          <p:cNvSpPr txBox="1"/>
          <p:nvPr/>
        </p:nvSpPr>
        <p:spPr>
          <a:xfrm>
            <a:off x="457200" y="274680"/>
            <a:ext cx="8229240" cy="1142640"/>
          </a:xfrm>
          <a:prstGeom prst="rect">
            <a:avLst/>
          </a:prstGeom>
          <a:noFill/>
          <a:ln>
            <a:noFill/>
          </a:ln>
        </p:spPr>
        <p:txBody>
          <a:bodyPr anchor="ctr">
            <a:noAutofit/>
          </a:bodyPr>
          <a:p>
            <a:endParaRPr b="0" lang="en-US" sz="1800" spc="-1" strike="noStrike">
              <a:solidFill>
                <a:srgbClr val="000000"/>
              </a:solidFill>
              <a:latin typeface="Calibri"/>
            </a:endParaRPr>
          </a:p>
        </p:txBody>
      </p:sp>
      <p:sp>
        <p:nvSpPr>
          <p:cNvPr id="118" name="TextShape 2"/>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Thank you !!!</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Changing Food Habits :Food FADS</a:t>
            </a:r>
            <a:endParaRPr b="0" lang="en-US" sz="4400" spc="-1" strike="noStrike">
              <a:solidFill>
                <a:srgbClr val="000000"/>
              </a:solidFill>
              <a:latin typeface="Calibri"/>
            </a:endParaRPr>
          </a:p>
        </p:txBody>
      </p:sp>
      <p:sp>
        <p:nvSpPr>
          <p:cNvPr id="120" name="TextShape 2"/>
          <p:cNvSpPr txBox="1"/>
          <p:nvPr/>
        </p:nvSpPr>
        <p:spPr>
          <a:xfrm>
            <a:off x="457200" y="1600200"/>
            <a:ext cx="8229240" cy="4525560"/>
          </a:xfrm>
          <a:prstGeom prst="rect">
            <a:avLst/>
          </a:prstGeom>
          <a:noFill/>
          <a:ln>
            <a:noFill/>
          </a:ln>
        </p:spPr>
        <p:txBody>
          <a:bodyPr>
            <a:normAutofit fontScale="42000"/>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fads  &amp; faulty food habits are the important  contributory causes for the wide prevalence of malnutrition(preschool children,expectant &amp; nursing mothers in developing countries.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This can be overcome by  education in nutrition:</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Wingdings" charset="2"/>
              <a:buChar char=""/>
            </a:pPr>
            <a:r>
              <a:rPr b="0" lang="en-US" sz="3200" spc="-1" strike="noStrike">
                <a:solidFill>
                  <a:srgbClr val="000000"/>
                </a:solidFill>
                <a:latin typeface="Calibri"/>
              </a:rPr>
              <a:t>Change cannot be superimposed but  must have integrated into the existing cultural pattern</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Wingdings" charset="2"/>
              <a:buChar char=""/>
            </a:pPr>
            <a:r>
              <a:rPr b="0" lang="en-US" sz="3200" spc="-1" strike="noStrike">
                <a:solidFill>
                  <a:srgbClr val="000000"/>
                </a:solidFill>
                <a:latin typeface="Calibri"/>
              </a:rPr>
              <a:t>Proposed changes should be acceptable to individuals concerned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Wingdings" charset="2"/>
              <a:buChar char=""/>
            </a:pPr>
            <a:r>
              <a:rPr b="0" lang="en-US" sz="3200" spc="-1" strike="noStrike">
                <a:solidFill>
                  <a:srgbClr val="000000"/>
                </a:solidFill>
                <a:latin typeface="Calibri"/>
              </a:rPr>
              <a:t>Participation of representatives of the group in implementing the proposed change is essential &amp;</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Wingdings" charset="2"/>
              <a:buChar char=""/>
            </a:pPr>
            <a:r>
              <a:rPr b="0" lang="en-US" sz="3200" spc="-1" strike="noStrike">
                <a:solidFill>
                  <a:srgbClr val="000000"/>
                </a:solidFill>
                <a:latin typeface="Calibri"/>
              </a:rPr>
              <a:t>The individual should be satisfied that the changes in food habits  have improved their health.</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Concept of food</a:t>
            </a:r>
            <a:endParaRPr b="0" lang="en-US" sz="4400" spc="-1" strike="noStrike">
              <a:solidFill>
                <a:srgbClr val="000000"/>
              </a:solidFill>
              <a:latin typeface="Calibri"/>
            </a:endParaRPr>
          </a:p>
        </p:txBody>
      </p:sp>
      <p:sp>
        <p:nvSpPr>
          <p:cNvPr id="91" name="TextShape 2"/>
          <p:cNvSpPr txBox="1"/>
          <p:nvPr/>
        </p:nvSpPr>
        <p:spPr>
          <a:xfrm>
            <a:off x="457200" y="1600200"/>
            <a:ext cx="8229240" cy="452556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is  culturally specific concept.</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0" lang="en-US" sz="3200" spc="-1" strike="noStrike">
                <a:solidFill>
                  <a:srgbClr val="000000"/>
                </a:solidFill>
                <a:latin typeface="Calibri"/>
              </a:rPr>
              <a:t>In general, anything can function as food if it is not immediately toxic. But what is edible in one culture may not be in another.</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0" lang="en-US" sz="3200" spc="-1" strike="noStrike">
                <a:solidFill>
                  <a:srgbClr val="000000"/>
                </a:solidFill>
                <a:latin typeface="Calibri"/>
              </a:rPr>
              <a:t>The concept of food is determined by three factors: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0" lang="en-US" sz="3200" spc="-1" strike="noStrike">
                <a:solidFill>
                  <a:srgbClr val="000000"/>
                </a:solidFill>
                <a:latin typeface="Calibri"/>
              </a:rPr>
              <a:t>biology,</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0" lang="en-US" sz="3200" spc="-1" strike="noStrike">
                <a:solidFill>
                  <a:srgbClr val="000000"/>
                </a:solidFill>
                <a:latin typeface="Calibri"/>
              </a:rPr>
              <a:t>geography,</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0" lang="en-US" sz="3200" spc="-1" strike="noStrike">
                <a:solidFill>
                  <a:srgbClr val="000000"/>
                </a:solidFill>
                <a:latin typeface="Calibri"/>
              </a:rPr>
              <a:t>and culture.</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TextShape 1"/>
          <p:cNvSpPr txBox="1"/>
          <p:nvPr/>
        </p:nvSpPr>
        <p:spPr>
          <a:xfrm>
            <a:off x="6553080" y="6356520"/>
            <a:ext cx="2133360" cy="364680"/>
          </a:xfrm>
          <a:prstGeom prst="rect">
            <a:avLst/>
          </a:prstGeom>
          <a:noFill/>
          <a:ln>
            <a:noFill/>
          </a:ln>
        </p:spPr>
        <p:txBody>
          <a:bodyPr anchor="ctr">
            <a:noAutofit/>
          </a:bodyPr>
          <a:p>
            <a:pPr algn="r">
              <a:lnSpc>
                <a:spcPct val="100000"/>
              </a:lnSpc>
            </a:pPr>
            <a:r>
              <a:rPr b="0" lang="en-US" sz="1200" spc="-1" strike="noStrike">
                <a:solidFill>
                  <a:srgbClr val="8b8b8b"/>
                </a:solidFill>
                <a:latin typeface="Calibri"/>
              </a:rPr>
              <a:t>Slide </a:t>
            </a:r>
            <a:fld id="{92B1CCBB-84D5-4F0D-A8AC-15D81D302B03}" type="slidenum">
              <a:rPr b="0" lang="en-US" sz="1200" spc="-1" strike="noStrike">
                <a:solidFill>
                  <a:srgbClr val="8b8b8b"/>
                </a:solidFill>
                <a:latin typeface="Calibri"/>
              </a:rPr>
              <a:t>&lt;number&gt;</a:t>
            </a:fld>
            <a:endParaRPr b="0" lang="en-US" sz="1200" spc="-1" strike="noStrike">
              <a:latin typeface="Times New Roman"/>
            </a:endParaRPr>
          </a:p>
        </p:txBody>
      </p:sp>
      <p:sp>
        <p:nvSpPr>
          <p:cNvPr id="122" name="TextShape 2"/>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Dangers of Food Fads</a:t>
            </a:r>
            <a:endParaRPr b="0" lang="en-US" sz="4400" spc="-1" strike="noStrike">
              <a:solidFill>
                <a:srgbClr val="000000"/>
              </a:solidFill>
              <a:latin typeface="Calibri"/>
            </a:endParaRPr>
          </a:p>
        </p:txBody>
      </p:sp>
      <p:sp>
        <p:nvSpPr>
          <p:cNvPr id="123" name="TextShape 3"/>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Danger to health/failure to seek appropriate medical care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Money wasted on fad supplements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Lack of sound knowledge that counteracts scientifically based health information</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Distrust of the food market/unwarranted rejection of all modern food production </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Shape 1"/>
          <p:cNvSpPr txBox="1"/>
          <p:nvPr/>
        </p:nvSpPr>
        <p:spPr>
          <a:xfrm>
            <a:off x="6553080" y="6356520"/>
            <a:ext cx="2133360" cy="364680"/>
          </a:xfrm>
          <a:prstGeom prst="rect">
            <a:avLst/>
          </a:prstGeom>
          <a:noFill/>
          <a:ln>
            <a:noFill/>
          </a:ln>
        </p:spPr>
        <p:txBody>
          <a:bodyPr anchor="ctr">
            <a:noAutofit/>
          </a:bodyPr>
          <a:p>
            <a:pPr algn="r">
              <a:lnSpc>
                <a:spcPct val="100000"/>
              </a:lnSpc>
            </a:pPr>
            <a:r>
              <a:rPr b="0" lang="en-US" sz="1200" spc="-1" strike="noStrike">
                <a:solidFill>
                  <a:srgbClr val="8b8b8b"/>
                </a:solidFill>
                <a:latin typeface="Calibri"/>
              </a:rPr>
              <a:t>Slide </a:t>
            </a:r>
            <a:fld id="{11AFCD6E-37F1-41B9-9568-D98FA70BADAE}" type="slidenum">
              <a:rPr b="0" lang="en-US" sz="1200" spc="-1" strike="noStrike">
                <a:solidFill>
                  <a:srgbClr val="8b8b8b"/>
                </a:solidFill>
                <a:latin typeface="Calibri"/>
              </a:rPr>
              <a:t>&lt;number&gt;</a:t>
            </a:fld>
            <a:endParaRPr b="0" lang="en-US" sz="1200" spc="-1" strike="noStrike">
              <a:latin typeface="Times New Roman"/>
            </a:endParaRPr>
          </a:p>
        </p:txBody>
      </p:sp>
      <p:sp>
        <p:nvSpPr>
          <p:cNvPr id="125" name="TextShape 2"/>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Vulnerable Groups</a:t>
            </a:r>
            <a:endParaRPr b="0" lang="en-US" sz="4400" spc="-1" strike="noStrike">
              <a:solidFill>
                <a:srgbClr val="000000"/>
              </a:solidFill>
              <a:latin typeface="Calibri"/>
            </a:endParaRPr>
          </a:p>
        </p:txBody>
      </p:sp>
      <p:sp>
        <p:nvSpPr>
          <p:cNvPr id="126" name="TextShape 3"/>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Elderly persons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Young persons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Obese persons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Athletes and coaches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Entertainers</a:t>
            </a:r>
            <a:endParaRPr b="0" lang="en-US" sz="3200" spc="-1" strike="noStrike">
              <a:solidFill>
                <a:srgbClr val="000000"/>
              </a:solidFill>
              <a:latin typeface="Calibri"/>
            </a:endParaRPr>
          </a:p>
        </p:txBody>
      </p:sp>
      <p:sp>
        <p:nvSpPr>
          <p:cNvPr id="127" name="CustomShape 4"/>
          <p:cNvSpPr/>
          <p:nvPr/>
        </p:nvSpPr>
        <p:spPr>
          <a:xfrm>
            <a:off x="914400" y="6400800"/>
            <a:ext cx="2819160" cy="394920"/>
          </a:xfrm>
          <a:prstGeom prst="rect">
            <a:avLst/>
          </a:prstGeom>
          <a:noFill/>
          <a:ln w="9360">
            <a:noFill/>
          </a:ln>
        </p:spPr>
        <p:style>
          <a:lnRef idx="0"/>
          <a:fillRef idx="0"/>
          <a:effectRef idx="0"/>
          <a:fontRef idx="minor"/>
        </p:style>
        <p:txBody>
          <a:bodyPr lIns="90000" rIns="90000" tIns="45000" bIns="45000">
            <a:spAutoFit/>
          </a:bodyPr>
          <a:p>
            <a:pPr>
              <a:lnSpc>
                <a:spcPct val="100000"/>
              </a:lnSpc>
            </a:pPr>
            <a:r>
              <a:rPr b="0" lang="en-US" sz="1000" spc="-1" strike="noStrike">
                <a:solidFill>
                  <a:srgbClr val="000000"/>
                </a:solidFill>
                <a:latin typeface="Calibri"/>
              </a:rPr>
              <a:t> </a:t>
            </a:r>
            <a:r>
              <a:rPr b="0" lang="en-US" sz="1000" spc="-1" strike="noStrike">
                <a:solidFill>
                  <a:srgbClr val="000000"/>
                </a:solidFill>
                <a:latin typeface="Calibri"/>
              </a:rPr>
              <a:t>All rights reserved to Vinayak Mehetre</a:t>
            </a:r>
            <a:endParaRPr b="0" lang="en-US" sz="1000" spc="-1" strike="noStrike">
              <a:latin typeface="Arial"/>
            </a:endParaRPr>
          </a:p>
          <a:p>
            <a:pPr>
              <a:lnSpc>
                <a:spcPct val="100000"/>
              </a:lnSpc>
            </a:pPr>
            <a:endParaRPr b="0" lang="en-US" sz="1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Shape 1"/>
          <p:cNvSpPr txBox="1"/>
          <p:nvPr/>
        </p:nvSpPr>
        <p:spPr>
          <a:xfrm>
            <a:off x="457200" y="274680"/>
            <a:ext cx="8229240" cy="1142640"/>
          </a:xfrm>
          <a:prstGeom prst="rect">
            <a:avLst/>
          </a:prstGeom>
          <a:noFill/>
          <a:ln>
            <a:noFill/>
          </a:ln>
        </p:spPr>
        <p:txBody>
          <a:bodyPr anchor="ctr">
            <a:normAutofit fontScale="49000"/>
          </a:bodyPr>
          <a:p>
            <a:pPr algn="ctr">
              <a:lnSpc>
                <a:spcPct val="100000"/>
              </a:lnSpc>
            </a:pPr>
            <a:r>
              <a:rPr b="0" lang="en-US" sz="4400" spc="-1" strike="noStrike">
                <a:solidFill>
                  <a:srgbClr val="000000"/>
                </a:solidFill>
                <a:latin typeface="Calibri"/>
              </a:rPr>
              <a:t>How these food fads can affect our bodies?!</a:t>
            </a:r>
            <a:br/>
            <a:endParaRPr b="0" lang="en-US" sz="4400" spc="-1" strike="noStrike">
              <a:solidFill>
                <a:srgbClr val="000000"/>
              </a:solidFill>
              <a:latin typeface="Calibri"/>
            </a:endParaRPr>
          </a:p>
        </p:txBody>
      </p:sp>
      <p:sp>
        <p:nvSpPr>
          <p:cNvPr id="129" name="TextShape 2"/>
          <p:cNvSpPr txBox="1"/>
          <p:nvPr/>
        </p:nvSpPr>
        <p:spPr>
          <a:xfrm>
            <a:off x="457200" y="1600200"/>
            <a:ext cx="8229240" cy="4525560"/>
          </a:xfrm>
          <a:prstGeom prst="rect">
            <a:avLst/>
          </a:prstGeom>
          <a:noFill/>
          <a:ln>
            <a:noFill/>
          </a:ln>
        </p:spPr>
        <p:txBody>
          <a:bodyPr>
            <a:normAutofit fontScale="67000"/>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1" lang="en-US" sz="3200" spc="-1" strike="noStrike">
                <a:solidFill>
                  <a:srgbClr val="000000"/>
                </a:solidFill>
                <a:latin typeface="Calibri"/>
              </a:rPr>
              <a:t>Weight gain</a:t>
            </a:r>
            <a:endParaRPr b="0" lang="en-US" sz="3200" spc="-1" strike="noStrike">
              <a:solidFill>
                <a:srgbClr val="000000"/>
              </a:solidFill>
              <a:latin typeface="Calibri"/>
            </a:endParaRPr>
          </a:p>
          <a:p>
            <a:pPr marL="343080" indent="-342720">
              <a:lnSpc>
                <a:spcPct val="100000"/>
              </a:lnSpc>
              <a:spcBef>
                <a:spcPts val="641"/>
              </a:spcBef>
            </a:pPr>
            <a:r>
              <a:rPr b="0" lang="en-US" sz="3200" spc="-1" strike="noStrike">
                <a:solidFill>
                  <a:srgbClr val="000000"/>
                </a:solidFill>
                <a:latin typeface="Calibri"/>
              </a:rPr>
              <a:t>These diets will lead to weight loss but  this loss won’t last long  because it is not from the accumulated fats, but it is mostly from water and muscles tissues.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1" lang="en-US" sz="3200" spc="-1" strike="noStrike">
                <a:solidFill>
                  <a:srgbClr val="000000"/>
                </a:solidFill>
                <a:latin typeface="Calibri"/>
              </a:rPr>
              <a:t>Slow  metabolism</a:t>
            </a:r>
            <a:endParaRPr b="0" lang="en-US" sz="3200" spc="-1" strike="noStrike">
              <a:solidFill>
                <a:srgbClr val="000000"/>
              </a:solidFill>
              <a:latin typeface="Calibri"/>
            </a:endParaRPr>
          </a:p>
          <a:p>
            <a:pPr marL="343080" indent="-342720">
              <a:lnSpc>
                <a:spcPct val="100000"/>
              </a:lnSpc>
              <a:spcBef>
                <a:spcPts val="641"/>
              </a:spcBef>
            </a:pPr>
            <a:r>
              <a:rPr b="0" lang="en-US" sz="3200" spc="-1" strike="noStrike">
                <a:solidFill>
                  <a:srgbClr val="000000"/>
                </a:solidFill>
                <a:latin typeface="Calibri"/>
              </a:rPr>
              <a:t>Loosing muscles mass lowers your </a:t>
            </a:r>
            <a:r>
              <a:rPr b="0" lang="en-US" sz="3200" spc="-1" strike="noStrike" u="sng">
                <a:solidFill>
                  <a:srgbClr val="0000ff"/>
                </a:solidFill>
                <a:uFillTx/>
                <a:latin typeface="Calibri"/>
                <a:hlinkClick r:id="rId1"/>
              </a:rPr>
              <a:t>basil metabolic </a:t>
            </a:r>
            <a:r>
              <a:rPr b="0" lang="en-US" sz="3200" spc="-1" strike="noStrike" u="sng">
                <a:solidFill>
                  <a:srgbClr val="0000ff"/>
                </a:solidFill>
                <a:uFillTx/>
                <a:latin typeface="Calibri"/>
                <a:hlinkClick r:id="rId2"/>
              </a:rPr>
              <a:t>rate</a:t>
            </a:r>
            <a:r>
              <a:rPr b="0" lang="en-US" sz="3200" spc="-1" strike="noStrike">
                <a:solidFill>
                  <a:srgbClr val="000000"/>
                </a:solidFill>
                <a:latin typeface="Calibri"/>
              </a:rPr>
              <a:t>,and that is because muscle tissue is metabolically more active than fat tissue.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1" lang="en-US" sz="3200" spc="-1" strike="noStrike">
                <a:solidFill>
                  <a:srgbClr val="000000"/>
                </a:solidFill>
                <a:latin typeface="Calibri"/>
              </a:rPr>
              <a:t>Nutritional deficiencies</a:t>
            </a:r>
            <a:endParaRPr b="0" lang="en-US" sz="3200" spc="-1" strike="noStrike">
              <a:solidFill>
                <a:srgbClr val="000000"/>
              </a:solidFill>
              <a:latin typeface="Calibri"/>
            </a:endParaRPr>
          </a:p>
          <a:p>
            <a:pPr marL="343080" indent="-342720">
              <a:lnSpc>
                <a:spcPct val="100000"/>
              </a:lnSpc>
              <a:spcBef>
                <a:spcPts val="641"/>
              </a:spcBef>
            </a:pPr>
            <a:r>
              <a:rPr b="0" lang="en-US" sz="3200" spc="-1" strike="noStrike">
                <a:solidFill>
                  <a:srgbClr val="000000"/>
                </a:solidFill>
                <a:latin typeface="Calibri"/>
              </a:rPr>
              <a:t>Since fads limits individuals food choices leading to vitamins &amp; minerals deficiencies.</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Shape 1"/>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Faddism can be postive or negative.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Faddism consists of following elements:</a:t>
            </a:r>
            <a:endParaRPr b="0" lang="en-US" sz="3200" spc="-1" strike="noStrike">
              <a:solidFill>
                <a:srgbClr val="000000"/>
              </a:solidFill>
              <a:latin typeface="Calibri"/>
            </a:endParaRPr>
          </a:p>
          <a:p>
            <a:pPr marL="514440" indent="-514080">
              <a:lnSpc>
                <a:spcPct val="100000"/>
              </a:lnSpc>
              <a:spcBef>
                <a:spcPts val="641"/>
              </a:spcBef>
              <a:buClr>
                <a:srgbClr val="000000"/>
              </a:buClr>
              <a:buFont typeface="Calibri"/>
              <a:buAutoNum type="arabicPeriod"/>
            </a:pPr>
            <a:r>
              <a:rPr b="0" lang="en-US" sz="3200" spc="-1" strike="noStrike">
                <a:solidFill>
                  <a:srgbClr val="000000"/>
                </a:solidFill>
                <a:latin typeface="Calibri"/>
              </a:rPr>
              <a:t>Food beliefs</a:t>
            </a:r>
            <a:endParaRPr b="0" lang="en-US" sz="3200" spc="-1" strike="noStrike">
              <a:solidFill>
                <a:srgbClr val="000000"/>
              </a:solidFill>
              <a:latin typeface="Calibri"/>
            </a:endParaRPr>
          </a:p>
          <a:p>
            <a:pPr marL="514440" indent="-514080">
              <a:lnSpc>
                <a:spcPct val="100000"/>
              </a:lnSpc>
              <a:spcBef>
                <a:spcPts val="641"/>
              </a:spcBef>
              <a:buClr>
                <a:srgbClr val="000000"/>
              </a:buClr>
              <a:buFont typeface="Calibri"/>
              <a:buAutoNum type="arabicPeriod"/>
            </a:pPr>
            <a:r>
              <a:rPr b="0" lang="en-US" sz="3200" spc="-1" strike="noStrike">
                <a:solidFill>
                  <a:srgbClr val="000000"/>
                </a:solidFill>
                <a:latin typeface="Calibri"/>
              </a:rPr>
              <a:t>Food taboos</a:t>
            </a:r>
            <a:endParaRPr b="0" lang="en-US" sz="3200" spc="-1" strike="noStrike">
              <a:solidFill>
                <a:srgbClr val="000000"/>
              </a:solidFill>
              <a:latin typeface="Calibri"/>
            </a:endParaRPr>
          </a:p>
          <a:p>
            <a:pPr marL="514440" indent="-514080">
              <a:lnSpc>
                <a:spcPct val="100000"/>
              </a:lnSpc>
              <a:spcBef>
                <a:spcPts val="641"/>
              </a:spcBef>
              <a:buClr>
                <a:srgbClr val="000000"/>
              </a:buClr>
              <a:buFont typeface="Calibri"/>
              <a:buAutoNum type="arabicPeriod"/>
            </a:pPr>
            <a:r>
              <a:rPr b="0" lang="en-US" sz="3200" spc="-1" strike="noStrike">
                <a:solidFill>
                  <a:srgbClr val="000000"/>
                </a:solidFill>
                <a:latin typeface="Calibri"/>
              </a:rPr>
              <a:t>Food habits</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extShape 1"/>
          <p:cNvSpPr txBox="1"/>
          <p:nvPr/>
        </p:nvSpPr>
        <p:spPr>
          <a:xfrm>
            <a:off x="331200" y="116640"/>
            <a:ext cx="8229240" cy="1142640"/>
          </a:xfrm>
          <a:prstGeom prst="rect">
            <a:avLst/>
          </a:prstGeom>
          <a:noFill/>
          <a:ln>
            <a:noFill/>
          </a:ln>
        </p:spPr>
        <p:txBody>
          <a:bodyPr anchor="ctr">
            <a:noAutofit/>
          </a:bodyPr>
          <a:p>
            <a:pPr algn="ctr">
              <a:lnSpc>
                <a:spcPct val="100000"/>
              </a:lnSpc>
            </a:pPr>
            <a:r>
              <a:rPr b="1" lang="en-US" sz="4400" spc="-1" strike="noStrike">
                <a:solidFill>
                  <a:srgbClr val="000000"/>
                </a:solidFill>
                <a:latin typeface="Calibri"/>
              </a:rPr>
              <a:t>1.Food Beliefs</a:t>
            </a:r>
            <a:endParaRPr b="0" lang="en-US" sz="4400" spc="-1" strike="noStrike">
              <a:solidFill>
                <a:srgbClr val="000000"/>
              </a:solidFill>
              <a:latin typeface="Calibri"/>
            </a:endParaRPr>
          </a:p>
        </p:txBody>
      </p:sp>
      <p:sp>
        <p:nvSpPr>
          <p:cNvPr id="132" name="TextShape 2"/>
          <p:cNvSpPr txBox="1"/>
          <p:nvPr/>
        </p:nvSpPr>
        <p:spPr>
          <a:xfrm>
            <a:off x="0" y="1196640"/>
            <a:ext cx="8229240" cy="5097960"/>
          </a:xfrm>
          <a:prstGeom prst="rect">
            <a:avLst/>
          </a:prstGeom>
          <a:noFill/>
          <a:ln>
            <a:noFill/>
          </a:ln>
        </p:spPr>
        <p:txBody>
          <a:bodyPr>
            <a:normAutofit/>
          </a:bodyPr>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Culture has a strong impact on the food behaviour of people.</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 </a:t>
            </a:r>
            <a:r>
              <a:rPr b="0" lang="en-US" sz="2800" spc="-1" strike="noStrike">
                <a:solidFill>
                  <a:srgbClr val="000000"/>
                </a:solidFill>
                <a:latin typeface="Calibri"/>
              </a:rPr>
              <a:t>The food, habits and practices are closely related to the typical behaviour of a particular group of people or culture. </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Such behaviour follows codes of conduct in relation to food choice, methods of food preparation and eating, number of meals eaten per day, time of eating, and the size of the portion eaten.</a:t>
            </a:r>
            <a:endParaRPr b="0" lang="en-US" sz="2800" spc="-1" strike="noStrike">
              <a:solidFill>
                <a:srgbClr val="000000"/>
              </a:solidFill>
              <a:latin typeface="Calibri"/>
            </a:endParaRPr>
          </a:p>
        </p:txBody>
      </p:sp>
      <p:pic>
        <p:nvPicPr>
          <p:cNvPr id="133" name="Picture 2" descr=""/>
          <p:cNvPicPr/>
          <p:nvPr/>
        </p:nvPicPr>
        <p:blipFill>
          <a:blip r:embed="rId1"/>
          <a:stretch/>
        </p:blipFill>
        <p:spPr>
          <a:xfrm>
            <a:off x="6732360" y="4941000"/>
            <a:ext cx="2376360" cy="1916640"/>
          </a:xfrm>
          <a:prstGeom prst="rect">
            <a:avLst/>
          </a:prstGeom>
          <a:ln>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n-US" sz="4400" spc="-1" strike="noStrike">
                <a:solidFill>
                  <a:srgbClr val="000000"/>
                </a:solidFill>
                <a:latin typeface="Calibri"/>
              </a:rPr>
              <a:t>Food beliefs in Nepal</a:t>
            </a:r>
            <a:endParaRPr b="0" lang="en-US" sz="4400" spc="-1" strike="noStrike">
              <a:solidFill>
                <a:srgbClr val="000000"/>
              </a:solidFill>
              <a:latin typeface="Calibri"/>
            </a:endParaRPr>
          </a:p>
        </p:txBody>
      </p:sp>
      <p:sp>
        <p:nvSpPr>
          <p:cNvPr id="135" name="TextShape 2"/>
          <p:cNvSpPr txBox="1"/>
          <p:nvPr/>
        </p:nvSpPr>
        <p:spPr>
          <a:xfrm>
            <a:off x="107640" y="1484640"/>
            <a:ext cx="7619760" cy="4800240"/>
          </a:xfrm>
          <a:prstGeom prst="rect">
            <a:avLst/>
          </a:prstGeom>
          <a:noFill/>
          <a:ln>
            <a:noFill/>
          </a:ln>
        </p:spPr>
        <p:txBody>
          <a:bodyPr>
            <a:normAutofit/>
          </a:bodyPr>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 </a:t>
            </a:r>
            <a:r>
              <a:rPr b="0" lang="en-US" sz="2800" spc="-1" strike="noStrike">
                <a:solidFill>
                  <a:srgbClr val="000000"/>
                </a:solidFill>
                <a:latin typeface="Calibri"/>
              </a:rPr>
              <a:t>In case of Hindus , the spiritual aspect dominates all food beliefs. </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The concept of re-incarnation and the sanctity of life lies at the root of these food beliefs, but resource conservation and safe-guarding health play a role as well.</a:t>
            </a:r>
            <a:endParaRPr b="0" lang="en-US" sz="2800" spc="-1" strike="noStrike">
              <a:solidFill>
                <a:srgbClr val="000000"/>
              </a:solidFill>
              <a:latin typeface="Calibri"/>
            </a:endParaRPr>
          </a:p>
          <a:p>
            <a:pPr>
              <a:lnSpc>
                <a:spcPct val="100000"/>
              </a:lnSpc>
              <a:spcBef>
                <a:spcPts val="56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Shape 1"/>
          <p:cNvSpPr txBox="1"/>
          <p:nvPr/>
        </p:nvSpPr>
        <p:spPr>
          <a:xfrm>
            <a:off x="0" y="0"/>
            <a:ext cx="8991360" cy="6237000"/>
          </a:xfrm>
          <a:prstGeom prst="rect">
            <a:avLst/>
          </a:prstGeom>
          <a:noFill/>
          <a:ln>
            <a:noFill/>
          </a:ln>
        </p:spPr>
        <p:txBody>
          <a:bodyPr>
            <a:normAutofit/>
          </a:bodyPr>
          <a:p>
            <a:pPr>
              <a:lnSpc>
                <a:spcPct val="100000"/>
              </a:lnSpc>
              <a:spcBef>
                <a:spcPts val="561"/>
              </a:spcBef>
            </a:pPr>
            <a:endParaRPr b="0" lang="en-US" sz="32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Before a man takes his morning meal, he will make an offering of the food to his gods and ancestors.</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Hindus do believe that plants also have life, though in a more sedate and sedentary form. The use of plants as food is considered less sinful than taking the lives of animals, but they must not be broken or harvested after dark.</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In Muslim society taking pork meat is said to contrast their religion and thus is prohibited.  </a:t>
            </a:r>
            <a:endParaRPr b="0" lang="en-US" sz="2800" spc="-1" strike="noStrike">
              <a:solidFill>
                <a:srgbClr val="000000"/>
              </a:solidFill>
              <a:latin typeface="Calibri"/>
            </a:endParaRPr>
          </a:p>
          <a:p>
            <a:pPr>
              <a:lnSpc>
                <a:spcPct val="100000"/>
              </a:lnSpc>
              <a:spcBef>
                <a:spcPts val="56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Taboos</a:t>
            </a:r>
            <a:endParaRPr b="0" lang="en-US" sz="4400" spc="-1" strike="noStrike">
              <a:solidFill>
                <a:srgbClr val="000000"/>
              </a:solidFill>
              <a:latin typeface="Calibri"/>
            </a:endParaRPr>
          </a:p>
        </p:txBody>
      </p:sp>
      <p:sp>
        <p:nvSpPr>
          <p:cNvPr id="138" name="TextShape 2"/>
          <p:cNvSpPr txBox="1"/>
          <p:nvPr/>
        </p:nvSpPr>
        <p:spPr>
          <a:xfrm>
            <a:off x="457200" y="1600200"/>
            <a:ext cx="8229240" cy="4525560"/>
          </a:xfrm>
          <a:prstGeom prst="rect">
            <a:avLst/>
          </a:prstGeom>
          <a:noFill/>
          <a:ln>
            <a:noFill/>
          </a:ln>
        </p:spPr>
        <p:txBody>
          <a:bodyPr>
            <a:normAutofit/>
          </a:bodyPr>
          <a:p>
            <a:pPr algn="ctr">
              <a:lnSpc>
                <a:spcPct val="100000"/>
              </a:lnSpc>
              <a:spcBef>
                <a:spcPts val="1080"/>
              </a:spcBef>
            </a:pPr>
            <a:r>
              <a:rPr b="0" lang="en-US" sz="5400" spc="-1" strike="noStrike">
                <a:solidFill>
                  <a:srgbClr val="000000"/>
                </a:solidFill>
                <a:latin typeface="Calibri"/>
              </a:rPr>
              <a:t>A restriction on behavior imposed by social custom.</a:t>
            </a:r>
            <a:endParaRPr b="0" lang="en-US" sz="5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Food Taboos:</a:t>
            </a:r>
            <a:endParaRPr b="0" lang="en-US" sz="4400" spc="-1" strike="noStrike">
              <a:solidFill>
                <a:srgbClr val="000000"/>
              </a:solidFill>
              <a:latin typeface="Calibri"/>
            </a:endParaRPr>
          </a:p>
        </p:txBody>
      </p:sp>
      <p:sp>
        <p:nvSpPr>
          <p:cNvPr id="140" name="TextShape 2"/>
          <p:cNvSpPr txBox="1"/>
          <p:nvPr/>
        </p:nvSpPr>
        <p:spPr>
          <a:xfrm>
            <a:off x="457200" y="1600200"/>
            <a:ext cx="8229240" cy="452556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Also called Food avoidances.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Prohibition against consuming certain foods.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avoidance are associated with aversion due to unfamiliarity, culturally determined taste preferences, or health concepts.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Food avoidance most frequently relates to animal  meat, since in most cultures human being have emotional relationships with the animals they have to kill and eat</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395640" y="116640"/>
            <a:ext cx="8229240" cy="1142640"/>
          </a:xfrm>
          <a:prstGeom prst="rect">
            <a:avLst/>
          </a:prstGeom>
          <a:noFill/>
          <a:ln>
            <a:noFill/>
          </a:ln>
        </p:spPr>
        <p:txBody>
          <a:bodyPr anchor="ctr">
            <a:noAutofit/>
          </a:bodyPr>
          <a:p>
            <a:pPr algn="ctr">
              <a:lnSpc>
                <a:spcPct val="100000"/>
              </a:lnSpc>
            </a:pPr>
            <a:r>
              <a:rPr b="1" lang="en-US" sz="4400" spc="-1" strike="noStrike">
                <a:solidFill>
                  <a:srgbClr val="000000"/>
                </a:solidFill>
                <a:latin typeface="Calibri"/>
              </a:rPr>
              <a:t>2. Food Taboos</a:t>
            </a:r>
            <a:endParaRPr b="0" lang="en-US" sz="4400" spc="-1" strike="noStrike">
              <a:solidFill>
                <a:srgbClr val="000000"/>
              </a:solidFill>
              <a:latin typeface="Calibri"/>
            </a:endParaRPr>
          </a:p>
        </p:txBody>
      </p:sp>
      <p:sp>
        <p:nvSpPr>
          <p:cNvPr id="142" name="TextShape 2"/>
          <p:cNvSpPr txBox="1"/>
          <p:nvPr/>
        </p:nvSpPr>
        <p:spPr>
          <a:xfrm>
            <a:off x="179640" y="1340640"/>
            <a:ext cx="8229240" cy="5256360"/>
          </a:xfrm>
          <a:prstGeom prst="rect">
            <a:avLst/>
          </a:prstGeom>
          <a:noFill/>
          <a:ln>
            <a:noFill/>
          </a:ln>
        </p:spPr>
        <p:txBody>
          <a:bodyPr>
            <a:normAutofit/>
          </a:bodyPr>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The word "taboo" (also spelled "taboo") is Polynesian and means 'sacred' or 'forbidden'; it has a quasi-magical or religious overtone. </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In the field of food and nutrition, food taboos are not necessarily connected with magical-religious practices, and some nutritionists prefer to speak of "food avoidance."</a:t>
            </a:r>
            <a:endParaRPr b="0" lang="en-US" sz="2800" spc="-1" strike="noStrike">
              <a:solidFill>
                <a:srgbClr val="000000"/>
              </a:solidFill>
              <a:latin typeface="Calibri"/>
            </a:endParaRPr>
          </a:p>
        </p:txBody>
      </p:sp>
      <p:pic>
        <p:nvPicPr>
          <p:cNvPr id="143" name="Picture 2" descr=""/>
          <p:cNvPicPr/>
          <p:nvPr/>
        </p:nvPicPr>
        <p:blipFill>
          <a:blip r:embed="rId1"/>
          <a:stretch/>
        </p:blipFill>
        <p:spPr>
          <a:xfrm>
            <a:off x="5691960" y="4941000"/>
            <a:ext cx="3444480" cy="1925280"/>
          </a:xfrm>
          <a:prstGeom prst="rect">
            <a:avLst/>
          </a:prstGeom>
          <a:ln>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Concept of food </a:t>
            </a:r>
            <a:endParaRPr b="0" lang="en-US" sz="4400" spc="-1" strike="noStrike">
              <a:solidFill>
                <a:srgbClr val="000000"/>
              </a:solidFill>
              <a:latin typeface="Calibri"/>
            </a:endParaRPr>
          </a:p>
        </p:txBody>
      </p:sp>
      <p:sp>
        <p:nvSpPr>
          <p:cNvPr id="93" name="TextShape 2"/>
          <p:cNvSpPr txBox="1"/>
          <p:nvPr/>
        </p:nvSpPr>
        <p:spPr>
          <a:xfrm>
            <a:off x="457200" y="1600200"/>
            <a:ext cx="8229240" cy="4525560"/>
          </a:xfrm>
          <a:prstGeom prst="rect">
            <a:avLst/>
          </a:prstGeom>
          <a:noFill/>
          <a:ln>
            <a:noFill/>
          </a:ln>
        </p:spPr>
        <p:txBody>
          <a:bodyPr>
            <a:normAutofit fontScale="40000"/>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Certain plants and animals are not consumed because they are indigestible. </a:t>
            </a:r>
            <a:r>
              <a:rPr b="1" lang="en-US" sz="3200" spc="-1" strike="noStrike">
                <a:solidFill>
                  <a:srgbClr val="000000"/>
                </a:solidFill>
                <a:latin typeface="Calibri"/>
              </a:rPr>
              <a:t>Geography </a:t>
            </a:r>
            <a:r>
              <a:rPr b="0" lang="en-US" sz="3200" spc="-1" strike="noStrike">
                <a:solidFill>
                  <a:srgbClr val="000000"/>
                </a:solidFill>
                <a:latin typeface="Calibri"/>
              </a:rPr>
              <a:t>also plays a role. For example, dairy products are not part of the food culture of the humid tropical regions since the geographical conditions for keeping cattle are unfavorable.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Milk is often a taboo food in such cultures. </a:t>
            </a:r>
            <a:r>
              <a:rPr b="1" lang="en-US" sz="3200" spc="-1" strike="noStrike">
                <a:solidFill>
                  <a:srgbClr val="000000"/>
                </a:solidFill>
                <a:latin typeface="Calibri"/>
              </a:rPr>
              <a:t>Insects are not considered food in </a:t>
            </a:r>
            <a:r>
              <a:rPr b="1" lang="en-US" sz="3200" spc="-1" strike="noStrike" u="sng">
                <a:solidFill>
                  <a:srgbClr val="0000ff"/>
                </a:solidFill>
                <a:uFillTx/>
                <a:latin typeface="Calibri"/>
                <a:hlinkClick r:id="rId1"/>
              </a:rPr>
              <a:t>Europe</a:t>
            </a:r>
            <a:r>
              <a:rPr b="1" lang="en-US" sz="3200" spc="-1" strike="noStrike">
                <a:solidFill>
                  <a:srgbClr val="000000"/>
                </a:solidFill>
                <a:latin typeface="Calibri"/>
              </a:rPr>
              <a:t> </a:t>
            </a:r>
            <a:r>
              <a:rPr b="0" lang="en-US" sz="3200" spc="-1" strike="noStrike">
                <a:solidFill>
                  <a:srgbClr val="000000"/>
                </a:solidFill>
                <a:latin typeface="Calibri"/>
              </a:rPr>
              <a:t>and most of the </a:t>
            </a:r>
            <a:r>
              <a:rPr b="0" lang="en-US" sz="3200" spc="-1" strike="noStrike" u="sng">
                <a:solidFill>
                  <a:srgbClr val="0000ff"/>
                </a:solidFill>
                <a:uFillTx/>
                <a:latin typeface="Calibri"/>
                <a:hlinkClick r:id="rId2"/>
              </a:rPr>
              <a:t>United States</a:t>
            </a:r>
            <a:r>
              <a:rPr b="0" lang="en-US" sz="3200" spc="-1" strike="noStrike">
                <a:solidFill>
                  <a:srgbClr val="000000"/>
                </a:solidFill>
                <a:latin typeface="Calibri"/>
              </a:rPr>
              <a:t> despite attempts to introduce them in the late twentieth century.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This is because there are few edible insects in regions with temperate climates. In Mexico, by contrast, insects are packaged in plastic sachets, cans, or jars for sale.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 </a:t>
            </a:r>
            <a:r>
              <a:rPr b="1" lang="en-US" sz="3200" spc="-1" strike="noStrike">
                <a:solidFill>
                  <a:srgbClr val="000000"/>
                </a:solidFill>
                <a:latin typeface="Calibri"/>
              </a:rPr>
              <a:t>Cultural reasons </a:t>
            </a:r>
            <a:r>
              <a:rPr b="0" lang="en-US" sz="3200" spc="-1" strike="noStrike">
                <a:solidFill>
                  <a:srgbClr val="000000"/>
                </a:solidFill>
                <a:latin typeface="Calibri"/>
              </a:rPr>
              <a:t>for food taboos often have a geographical basis—unknown or exotic foods will be rejected as unfit for consumption.</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4" name="Picture 2" descr=""/>
          <p:cNvPicPr/>
          <p:nvPr/>
        </p:nvPicPr>
        <p:blipFill>
          <a:blip r:embed="rId1"/>
          <a:stretch/>
        </p:blipFill>
        <p:spPr>
          <a:xfrm>
            <a:off x="228600" y="228600"/>
            <a:ext cx="8305560" cy="6391080"/>
          </a:xfrm>
          <a:prstGeom prst="rect">
            <a:avLst/>
          </a:prstGeom>
          <a:ln>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0" lang="en-US" sz="4400" spc="-1" strike="noStrike">
                <a:solidFill>
                  <a:srgbClr val="000000"/>
                </a:solidFill>
                <a:latin typeface="Calibri"/>
              </a:rPr>
              <a:t>food taboos</a:t>
            </a:r>
            <a:endParaRPr b="0" lang="en-US" sz="4400" spc="-1" strike="noStrike">
              <a:solidFill>
                <a:srgbClr val="000000"/>
              </a:solidFill>
              <a:latin typeface="Calibri"/>
            </a:endParaRPr>
          </a:p>
        </p:txBody>
      </p:sp>
      <p:sp>
        <p:nvSpPr>
          <p:cNvPr id="146" name="TextShape 2"/>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Most food taboos apply to animal resources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There are two types of food taboos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applies to all individuals of a culture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applies to a subset of individuals in a culture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Unwritten social rules that regulate the human behaviour and define ‘in group’ certain foods are dirty ,predatory .eg.pig</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n-US" sz="4400" spc="-1" strike="noStrike" u="sng">
                <a:solidFill>
                  <a:srgbClr val="0000ff"/>
                </a:solidFill>
                <a:uFillTx/>
                <a:latin typeface="Calibri"/>
                <a:hlinkClick r:id="rId1"/>
              </a:rPr>
              <a:t>Reasons for food taboos</a:t>
            </a:r>
            <a:endParaRPr b="0" lang="en-US" sz="4400" spc="-1" strike="noStrike">
              <a:solidFill>
                <a:srgbClr val="000000"/>
              </a:solidFill>
              <a:latin typeface="Calibri"/>
            </a:endParaRPr>
          </a:p>
        </p:txBody>
      </p:sp>
      <p:sp>
        <p:nvSpPr>
          <p:cNvPr id="148" name="TextShape 2"/>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Early anthropologists - quirk of culture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Environment - not suitable for area or scarce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Medical reasons - unhealthy</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Economic reasons - more value alive</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Symbolic reasons - unnatural</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Social reasons - to increase cohesion or reinforce differences</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n-US" sz="4400" spc="-1" strike="noStrike">
                <a:solidFill>
                  <a:srgbClr val="000000"/>
                </a:solidFill>
                <a:latin typeface="Calibri"/>
              </a:rPr>
              <a:t>Types of Food Taboos</a:t>
            </a:r>
            <a:endParaRPr b="0" lang="en-US" sz="4400" spc="-1" strike="noStrike">
              <a:solidFill>
                <a:srgbClr val="000000"/>
              </a:solidFill>
              <a:latin typeface="Calibri"/>
            </a:endParaRPr>
          </a:p>
        </p:txBody>
      </p:sp>
      <p:sp>
        <p:nvSpPr>
          <p:cNvPr id="150" name="TextShape 2"/>
          <p:cNvSpPr txBox="1"/>
          <p:nvPr/>
        </p:nvSpPr>
        <p:spPr>
          <a:xfrm>
            <a:off x="251640" y="1556640"/>
            <a:ext cx="7619760" cy="4800240"/>
          </a:xfrm>
          <a:prstGeom prst="rect">
            <a:avLst/>
          </a:prstGeom>
          <a:noFill/>
          <a:ln>
            <a:noFill/>
          </a:ln>
        </p:spPr>
        <p:txBody>
          <a:bodyPr>
            <a:normAutofit/>
          </a:bodyPr>
          <a:p>
            <a:pPr marL="114480">
              <a:lnSpc>
                <a:spcPct val="100000"/>
              </a:lnSpc>
              <a:spcBef>
                <a:spcPts val="799"/>
              </a:spcBef>
            </a:pPr>
            <a:r>
              <a:rPr b="1" lang="en-US" sz="4000" spc="-1" strike="noStrike" u="sng">
                <a:solidFill>
                  <a:srgbClr val="000000"/>
                </a:solidFill>
                <a:uFillTx/>
                <a:latin typeface="Calibri"/>
              </a:rPr>
              <a:t>I.  Permanent Food Taboos</a:t>
            </a:r>
            <a:endParaRPr b="0" lang="en-US" sz="40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Foods that are permanent taboos or avoidances are always prohibited for a specific group.</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 </a:t>
            </a:r>
            <a:r>
              <a:rPr b="0" lang="en-US" sz="2800" spc="-1" strike="noStrike">
                <a:solidFill>
                  <a:srgbClr val="000000"/>
                </a:solidFill>
                <a:latin typeface="Calibri"/>
              </a:rPr>
              <a:t>The classic example of a permanent food taboo is the prohibition against pork by  Muslims. According to the Quran, Muslims should not only avoid pork, but also blood, non-ritually slaughtered animals, and cadaver and alcohol. </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Similarly Brahmans, Chhetris and Magars do not take the meat of the buffalo; they however drink buffalo milk. </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extShape 1"/>
          <p:cNvSpPr txBox="1"/>
          <p:nvPr/>
        </p:nvSpPr>
        <p:spPr>
          <a:xfrm>
            <a:off x="457200" y="274680"/>
            <a:ext cx="8229240" cy="1142640"/>
          </a:xfrm>
          <a:prstGeom prst="rect">
            <a:avLst/>
          </a:prstGeom>
          <a:noFill/>
          <a:ln>
            <a:noFill/>
          </a:ln>
        </p:spPr>
        <p:txBody>
          <a:bodyPr anchor="ctr">
            <a:noAutofit/>
          </a:bodyPr>
          <a:p>
            <a:endParaRPr b="0" lang="en-US" sz="1800" spc="-1" strike="noStrike">
              <a:solidFill>
                <a:srgbClr val="000000"/>
              </a:solidFill>
              <a:latin typeface="Calibri"/>
            </a:endParaRPr>
          </a:p>
        </p:txBody>
      </p:sp>
      <p:sp>
        <p:nvSpPr>
          <p:cNvPr id="152" name="TextShape 2"/>
          <p:cNvSpPr txBox="1"/>
          <p:nvPr/>
        </p:nvSpPr>
        <p:spPr>
          <a:xfrm>
            <a:off x="27720" y="116640"/>
            <a:ext cx="8229240" cy="6297120"/>
          </a:xfrm>
          <a:prstGeom prst="rect">
            <a:avLst/>
          </a:prstGeom>
          <a:noFill/>
          <a:ln>
            <a:noFill/>
          </a:ln>
        </p:spPr>
        <p:txBody>
          <a:bodyPr>
            <a:normAutofit fontScale="88000"/>
          </a:bodyPr>
          <a:p>
            <a:pPr marL="114480">
              <a:lnSpc>
                <a:spcPct val="100000"/>
              </a:lnSpc>
              <a:spcBef>
                <a:spcPts val="859"/>
              </a:spcBef>
            </a:pPr>
            <a:r>
              <a:rPr b="1" lang="en-US" sz="4300" spc="-1" strike="noStrike" u="sng">
                <a:solidFill>
                  <a:srgbClr val="000000"/>
                </a:solidFill>
                <a:uFillTx/>
                <a:latin typeface="Calibri"/>
              </a:rPr>
              <a:t>II. Temporary Food Taboos or Avoidances</a:t>
            </a:r>
            <a:endParaRPr b="0" lang="en-US" sz="43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Some foods are avoided for certain periods of time. These restrictions often apply to women and relate to the reproduction cycle. For e.g. during;</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Pregnancy</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Birth</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Lactation</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Infancy</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Initiation</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Periods of illness or sickness</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Some examples are never carry food exposed to the eyes of other people, nor eat it in their presence. For they too may wish to taste the food and the person who eats it will not only get no nourishment, but could become ill. </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Shape 1"/>
          <p:cNvSpPr txBox="1"/>
          <p:nvPr/>
        </p:nvSpPr>
        <p:spPr>
          <a:xfrm>
            <a:off x="457200" y="1600200"/>
            <a:ext cx="8229240" cy="4525560"/>
          </a:xfrm>
          <a:prstGeom prst="rect">
            <a:avLst/>
          </a:prstGeom>
          <a:noFill/>
          <a:ln>
            <a:noFill/>
          </a:ln>
        </p:spPr>
        <p:txBody>
          <a:bodyPr lIns="0" rIns="0" tIns="0" bIns="0" anchor="ctr">
            <a:sp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THANK YOU &gt;&gt;&gt;&gt;&gt;&gt;&gt;&gt;&gt;&gt;&gt;&gt;&gt;&gt;</a:t>
            </a: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457200" y="274680"/>
            <a:ext cx="8229240" cy="715680"/>
          </a:xfrm>
          <a:prstGeom prst="rect">
            <a:avLst/>
          </a:prstGeom>
          <a:noFill/>
          <a:ln>
            <a:noFill/>
          </a:ln>
        </p:spPr>
        <p:txBody>
          <a:bodyPr anchor="ctr">
            <a:normAutofit/>
          </a:bodyPr>
          <a:p>
            <a:pPr algn="ctr">
              <a:lnSpc>
                <a:spcPct val="100000"/>
              </a:lnSpc>
            </a:pPr>
            <a:r>
              <a:rPr b="1" lang="en-US" sz="4400" spc="-1" strike="noStrike">
                <a:solidFill>
                  <a:srgbClr val="000000"/>
                </a:solidFill>
                <a:latin typeface="Calibri"/>
              </a:rPr>
              <a:t>Food Faddism</a:t>
            </a:r>
            <a:endParaRPr b="0" lang="en-US" sz="4400" spc="-1" strike="noStrike">
              <a:solidFill>
                <a:srgbClr val="000000"/>
              </a:solidFill>
              <a:latin typeface="Calibri"/>
            </a:endParaRPr>
          </a:p>
        </p:txBody>
      </p:sp>
      <p:sp>
        <p:nvSpPr>
          <p:cNvPr id="95" name="TextShape 2"/>
          <p:cNvSpPr txBox="1"/>
          <p:nvPr/>
        </p:nvSpPr>
        <p:spPr>
          <a:xfrm>
            <a:off x="457200" y="990720"/>
            <a:ext cx="7977600" cy="5019840"/>
          </a:xfrm>
          <a:prstGeom prst="rect">
            <a:avLst/>
          </a:prstGeom>
          <a:noFill/>
          <a:ln>
            <a:noFill/>
          </a:ln>
        </p:spPr>
        <p:txBody>
          <a:bodyPr>
            <a:normAutofit/>
          </a:bodyPr>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Derived from ‘fad’- it is an idea about food that has no factual basis and interest people for short time</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Food fads: scientifically unsubstantiated beliefs about certain foods that may persist in a given time or community</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It exists because of confusion , fear and quest(search) for simple solution to health problems.</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It also inhabits due to ignorance of the science of nutrition or from faulty interpretation due to lack of evidence</a:t>
            </a:r>
            <a:endParaRPr b="0" lang="en-US" sz="2800" spc="-1" strike="noStrike">
              <a:solidFill>
                <a:srgbClr val="000000"/>
              </a:solidFill>
              <a:latin typeface="Calibri"/>
            </a:endParaRPr>
          </a:p>
          <a:p>
            <a:pPr marL="343080" indent="-342720">
              <a:lnSpc>
                <a:spcPct val="100000"/>
              </a:lnSpc>
              <a:spcBef>
                <a:spcPts val="561"/>
              </a:spcBef>
              <a:buClr>
                <a:srgbClr val="000000"/>
              </a:buClr>
              <a:buFont typeface="Arial"/>
              <a:buChar char="•"/>
            </a:pPr>
            <a:r>
              <a:rPr b="0" lang="en-US" sz="2800" spc="-1" strike="noStrike">
                <a:solidFill>
                  <a:srgbClr val="000000"/>
                </a:solidFill>
                <a:latin typeface="Calibri"/>
              </a:rPr>
              <a:t>Food faddism may be labeled as an ice-berg phenomenon occurring in our population.</a:t>
            </a:r>
            <a:endParaRPr b="0" lang="en-US" sz="2800" spc="-1" strike="noStrike">
              <a:solidFill>
                <a:srgbClr val="000000"/>
              </a:solidFill>
              <a:latin typeface="Calibri"/>
            </a:endParaRPr>
          </a:p>
          <a:p>
            <a:pPr>
              <a:lnSpc>
                <a:spcPct val="100000"/>
              </a:lnSpc>
              <a:spcBef>
                <a:spcPts val="641"/>
              </a:spcBef>
            </a:pPr>
            <a:endParaRPr b="0" lang="en-US" sz="2800" spc="-1" strike="noStrike">
              <a:solidFill>
                <a:srgbClr val="000000"/>
              </a:solidFill>
              <a:latin typeface="Calibri"/>
            </a:endParaRPr>
          </a:p>
          <a:p>
            <a:pPr>
              <a:lnSpc>
                <a:spcPct val="100000"/>
              </a:lnSpc>
              <a:spcBef>
                <a:spcPts val="641"/>
              </a:spcBef>
            </a:pPr>
            <a:endParaRPr b="0" lang="en-US" sz="2800" spc="-1" strike="noStrike">
              <a:solidFill>
                <a:srgbClr val="000000"/>
              </a:solidFill>
              <a:latin typeface="Calibri"/>
            </a:endParaRPr>
          </a:p>
          <a:p>
            <a:pPr>
              <a:lnSpc>
                <a:spcPct val="100000"/>
              </a:lnSpc>
              <a:spcBef>
                <a:spcPts val="641"/>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457200" y="380880"/>
            <a:ext cx="8229240" cy="574488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Unscientific statements may mislead consumers and contribute to poor food habits.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The solutions for making slim posture(esp. in women) is</a:t>
            </a:r>
            <a:r>
              <a:rPr b="0" lang="en-US" sz="3200" spc="-1" strike="noStrike">
                <a:solidFill>
                  <a:srgbClr val="ff0000"/>
                </a:solidFill>
                <a:latin typeface="Calibri"/>
              </a:rPr>
              <a:t> </a:t>
            </a:r>
            <a:r>
              <a:rPr b="0" lang="en-US" sz="3200" spc="-1" strike="noStrike">
                <a:solidFill>
                  <a:srgbClr val="000000"/>
                </a:solidFill>
                <a:latin typeface="Calibri"/>
              </a:rPr>
              <a:t>‘engender’(provoking) food fads.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Arise due to </a:t>
            </a:r>
            <a:r>
              <a:rPr b="0" i="1" lang="en-US" sz="3200" spc="-1" strike="noStrike">
                <a:solidFill>
                  <a:srgbClr val="000000"/>
                </a:solidFill>
                <a:latin typeface="Calibri"/>
              </a:rPr>
              <a:t>ignorance of the science of nutrition or from faulty interpretation due to lack of evidence.</a:t>
            </a:r>
            <a:endParaRPr b="0" lang="en-US" sz="3200" spc="-1" strike="noStrike">
              <a:solidFill>
                <a:srgbClr val="000000"/>
              </a:solidFill>
              <a:latin typeface="Calibri"/>
            </a:endParaRPr>
          </a:p>
          <a:p>
            <a:pPr marL="343080" indent="-342720">
              <a:lnSpc>
                <a:spcPct val="100000"/>
              </a:lnSpc>
              <a:spcBef>
                <a:spcPts val="641"/>
              </a:spcBef>
              <a:buClr>
                <a:srgbClr val="ff0000"/>
              </a:buClr>
              <a:buFont typeface="Arial"/>
              <a:buChar char="•"/>
            </a:pPr>
            <a:r>
              <a:rPr b="0" lang="en-US" sz="3200" spc="-1" strike="noStrike">
                <a:solidFill>
                  <a:srgbClr val="ff0000"/>
                </a:solidFill>
                <a:latin typeface="Calibri"/>
              </a:rPr>
              <a:t>“</a:t>
            </a:r>
            <a:r>
              <a:rPr b="0" lang="en-US" sz="3200" spc="-1" strike="noStrike">
                <a:solidFill>
                  <a:srgbClr val="ff0000"/>
                </a:solidFill>
                <a:latin typeface="Calibri"/>
              </a:rPr>
              <a:t>Food faddism is a dietary practice based upon an exaggerated belief in the effects of food or nutrition on health and disease.”</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extShape 1"/>
          <p:cNvSpPr txBox="1"/>
          <p:nvPr/>
        </p:nvSpPr>
        <p:spPr>
          <a:xfrm>
            <a:off x="0" y="274680"/>
            <a:ext cx="8686440" cy="1142640"/>
          </a:xfrm>
          <a:prstGeom prst="rect">
            <a:avLst/>
          </a:prstGeom>
          <a:noFill/>
          <a:ln>
            <a:noFill/>
          </a:ln>
        </p:spPr>
        <p:txBody>
          <a:bodyPr anchor="ctr">
            <a:normAutofit fontScale="49000"/>
          </a:bodyPr>
          <a:p>
            <a:pPr algn="ctr">
              <a:lnSpc>
                <a:spcPct val="100000"/>
              </a:lnSpc>
            </a:pPr>
            <a:r>
              <a:rPr b="1" lang="en-US" sz="4400" spc="-1" strike="noStrike">
                <a:solidFill>
                  <a:srgbClr val="ffffff"/>
                </a:solidFill>
                <a:latin typeface="Calibri"/>
              </a:rPr>
              <a:t>Aspects of faddism and faulty food </a:t>
            </a:r>
            <a:r>
              <a:rPr b="1" lang="en-US" sz="4400" spc="-1" strike="noStrike">
                <a:solidFill>
                  <a:srgbClr val="ff0000"/>
                </a:solidFill>
                <a:latin typeface="Calibri"/>
              </a:rPr>
              <a:t>Aspects of faddism and faulty food habits </a:t>
            </a:r>
            <a:r>
              <a:rPr b="1" lang="en-US" sz="4400" spc="-1" strike="noStrike">
                <a:solidFill>
                  <a:srgbClr val="ffffff"/>
                </a:solidFill>
                <a:latin typeface="Calibri"/>
              </a:rPr>
              <a:t>habits</a:t>
            </a:r>
            <a:endParaRPr b="0" lang="en-US" sz="4400" spc="-1" strike="noStrike">
              <a:solidFill>
                <a:srgbClr val="000000"/>
              </a:solidFill>
              <a:latin typeface="Calibri"/>
            </a:endParaRPr>
          </a:p>
        </p:txBody>
      </p:sp>
      <p:sp>
        <p:nvSpPr>
          <p:cNvPr id="98" name="TextShape 2"/>
          <p:cNvSpPr txBox="1"/>
          <p:nvPr/>
        </p:nvSpPr>
        <p:spPr>
          <a:xfrm>
            <a:off x="457200" y="1600200"/>
            <a:ext cx="8229240" cy="452556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Geographic Area</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Religious Belief</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Traditional Beliefs</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Hot and cold food </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Pica</a:t>
            </a:r>
            <a:endParaRPr b="0" lang="en-US" sz="3200" spc="-1" strike="noStrike">
              <a:solidFill>
                <a:srgbClr val="000000"/>
              </a:solidFill>
              <a:latin typeface="Calibri"/>
            </a:endParaRPr>
          </a:p>
        </p:txBody>
      </p:sp>
      <p:sp>
        <p:nvSpPr>
          <p:cNvPr id="99" name="TextShape 3"/>
          <p:cNvSpPr txBox="1"/>
          <p:nvPr/>
        </p:nvSpPr>
        <p:spPr>
          <a:xfrm>
            <a:off x="457200" y="6356520"/>
            <a:ext cx="2133360" cy="364680"/>
          </a:xfrm>
          <a:prstGeom prst="rect">
            <a:avLst/>
          </a:prstGeom>
          <a:noFill/>
          <a:ln>
            <a:noFill/>
          </a:ln>
        </p:spPr>
        <p:txBody>
          <a:bodyPr anchor="ctr">
            <a:noAutofit/>
          </a:bodyPr>
          <a:p>
            <a:pPr>
              <a:lnSpc>
                <a:spcPct val="100000"/>
              </a:lnSpc>
            </a:pPr>
            <a:fld id="{C5EE72A6-DDEF-45B5-85E6-FADFFFAD641C}" type="datetime1">
              <a:rPr b="0" lang="en-US" sz="1200" spc="-1" strike="noStrike">
                <a:solidFill>
                  <a:srgbClr val="8b8b8b"/>
                </a:solidFill>
                <a:latin typeface="Calibri"/>
              </a:rPr>
              <a:t>03/06/2021</a:t>
            </a:fld>
            <a:endParaRPr b="0" lang="en-US" sz="1200" spc="-1" strike="noStrike">
              <a:latin typeface="Times New Roman"/>
            </a:endParaRPr>
          </a:p>
        </p:txBody>
      </p:sp>
      <p:sp>
        <p:nvSpPr>
          <p:cNvPr id="100" name="TextShape 4"/>
          <p:cNvSpPr txBox="1"/>
          <p:nvPr/>
        </p:nvSpPr>
        <p:spPr>
          <a:xfrm>
            <a:off x="6553080" y="6356520"/>
            <a:ext cx="2133360" cy="364680"/>
          </a:xfrm>
          <a:prstGeom prst="rect">
            <a:avLst/>
          </a:prstGeom>
          <a:noFill/>
          <a:ln>
            <a:noFill/>
          </a:ln>
        </p:spPr>
        <p:txBody>
          <a:bodyPr anchor="ctr">
            <a:normAutofit/>
          </a:bodyPr>
          <a:p>
            <a:pPr algn="r">
              <a:lnSpc>
                <a:spcPct val="100000"/>
              </a:lnSpc>
            </a:pPr>
            <a:fld id="{4D3AE0C6-756B-4590-9D3A-676EB44A2361}" type="slidenum">
              <a:rPr b="0" lang="en-US" sz="1200" spc="-1" strike="noStrike">
                <a:solidFill>
                  <a:srgbClr val="8b8b8b"/>
                </a:solidFill>
                <a:latin typeface="Calibri"/>
              </a:rPr>
              <a:t>6</a:t>
            </a:fld>
            <a:endParaRPr b="0" lang="en-US" sz="1200" spc="-1" strike="noStrike">
              <a:latin typeface="Times New Roman"/>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TextShape 1"/>
          <p:cNvSpPr txBox="1"/>
          <p:nvPr/>
        </p:nvSpPr>
        <p:spPr>
          <a:xfrm>
            <a:off x="457200" y="274680"/>
            <a:ext cx="8229240" cy="1142640"/>
          </a:xfrm>
          <a:prstGeom prst="rect">
            <a:avLst/>
          </a:prstGeom>
          <a:noFill/>
          <a:ln>
            <a:noFill/>
          </a:ln>
        </p:spPr>
        <p:txBody>
          <a:bodyPr anchor="ctr">
            <a:normAutofit fontScale="90000"/>
          </a:bodyPr>
          <a:p>
            <a:pPr algn="ctr">
              <a:lnSpc>
                <a:spcPct val="100000"/>
              </a:lnSpc>
            </a:pPr>
            <a:r>
              <a:rPr b="1" lang="en-US" sz="4400" spc="-1" strike="noStrike">
                <a:solidFill>
                  <a:srgbClr val="ff0000"/>
                </a:solidFill>
                <a:latin typeface="Calibri"/>
              </a:rPr>
              <a:t>Aspects of faddism and faulty food habits </a:t>
            </a:r>
            <a:r>
              <a:rPr b="1" lang="en-US" sz="4400" spc="-1" strike="noStrike">
                <a:solidFill>
                  <a:srgbClr val="ffffff"/>
                </a:solidFill>
                <a:latin typeface="Calibri"/>
              </a:rPr>
              <a:t>h</a:t>
            </a:r>
            <a:endParaRPr b="0" lang="en-US" sz="4400" spc="-1" strike="noStrike">
              <a:solidFill>
                <a:srgbClr val="000000"/>
              </a:solidFill>
              <a:latin typeface="Calibri"/>
            </a:endParaRPr>
          </a:p>
        </p:txBody>
      </p:sp>
      <p:sp>
        <p:nvSpPr>
          <p:cNvPr id="102" name="TextShape 2"/>
          <p:cNvSpPr txBox="1"/>
          <p:nvPr/>
        </p:nvSpPr>
        <p:spPr>
          <a:xfrm>
            <a:off x="457200" y="1600200"/>
            <a:ext cx="8229240" cy="4525560"/>
          </a:xfrm>
          <a:prstGeom prst="rect">
            <a:avLst/>
          </a:prstGeom>
          <a:noFill/>
          <a:ln>
            <a:noFill/>
          </a:ln>
        </p:spPr>
        <p:txBody>
          <a:bodyPr>
            <a:normAutofit fontScale="88000"/>
          </a:bodyPr>
          <a:p>
            <a:pPr marL="343080" indent="-342720">
              <a:lnSpc>
                <a:spcPct val="100000"/>
              </a:lnSpc>
              <a:spcBef>
                <a:spcPts val="641"/>
              </a:spcBef>
              <a:buClr>
                <a:srgbClr val="000000"/>
              </a:buClr>
              <a:buFont typeface="Arial"/>
              <a:buChar char="•"/>
            </a:pPr>
            <a:r>
              <a:rPr b="1" lang="en-US" sz="3200" spc="-1" strike="noStrike">
                <a:solidFill>
                  <a:srgbClr val="000000"/>
                </a:solidFill>
                <a:latin typeface="Calibri"/>
              </a:rPr>
              <a:t>Geographic</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Soil,climate ,water &amp; local agricultural practices determined the types of  foods that can be grown in the locality.</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Consumption of diet  based on staple foods give rise to PEM among children in many countries of africa,central &amp; south America over past centuries.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Pellegra is common among poor maize eaters.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Rice is main food crop where  rainfall is high whereas  millets grow in areas of low rainfall.</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extShape 1"/>
          <p:cNvSpPr txBox="1"/>
          <p:nvPr/>
        </p:nvSpPr>
        <p:spPr>
          <a:xfrm>
            <a:off x="457200" y="1600200"/>
            <a:ext cx="8229240" cy="452556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Religious beliefs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Various religions of the world have had some influence on the food habits</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For.exMuslims are forbidden from eating pork &amp; hindus from eating beef.</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extShape 1"/>
          <p:cNvSpPr txBox="1"/>
          <p:nvPr/>
        </p:nvSpPr>
        <p:spPr>
          <a:xfrm>
            <a:off x="457200" y="304920"/>
            <a:ext cx="8229240" cy="582084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Traditional beliefs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Traditional beliefs in food habits are still prevalent with a large majority  of the population who are illiterate  or ignorant regarding the nutritive value of foods .</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In Ethiopia ,  a pregnant women must avoid roasted meat as it is believed to induce abortion.</a:t>
            </a:r>
            <a:endParaRPr b="0" lang="en-US" sz="3200" spc="-1" strike="noStrike">
              <a:solidFill>
                <a:srgbClr val="000000"/>
              </a:solidFill>
              <a:latin typeface="Calibri"/>
            </a:endParaRPr>
          </a:p>
          <a:p>
            <a:pPr marL="343080" indent="-342720">
              <a:lnSpc>
                <a:spcPct val="100000"/>
              </a:lnSpc>
              <a:spcBef>
                <a:spcPts val="641"/>
              </a:spcBef>
              <a:buClr>
                <a:srgbClr val="000000"/>
              </a:buClr>
              <a:buFont typeface="Arial"/>
              <a:buChar char="•"/>
            </a:pPr>
            <a:r>
              <a:rPr b="0" lang="en-US" sz="3200" spc="-1" strike="noStrike">
                <a:solidFill>
                  <a:srgbClr val="000000"/>
                </a:solidFill>
                <a:latin typeface="Calibri"/>
              </a:rPr>
              <a:t>In some part of west Bengal, it was believed that consumption of milk &amp; fish  at same meal will lead to the  development of leprosy &amp; leucoderma.</a:t>
            </a:r>
            <a:endParaRPr b="0" lang="en-US" sz="3200" spc="-1" strike="noStrike">
              <a:solidFill>
                <a:srgbClr val="000000"/>
              </a:solidFill>
              <a:latin typeface="Calibri"/>
            </a:endParaRPr>
          </a:p>
          <a:p>
            <a:pPr>
              <a:lnSpc>
                <a:spcPct val="100000"/>
              </a:lnSpc>
              <a:spcBef>
                <a:spcPts val="641"/>
              </a:spcBef>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113</TotalTime>
  <Application>Neat_Office/6.2.8.2$Windows_x86 LibreOffice_project/</Application>
  <Words>1753</Words>
  <Paragraphs>191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2017-07-09T04:12:46Z</dcterms:created>
  <dc:creator>CiST</dc:creator>
  <dc:description/>
  <dc:language>en-US</dc:language>
  <cp:lastModifiedBy/>
  <dcterms:modified xsi:type="dcterms:W3CDTF">2021-03-06T19:25:38Z</dcterms:modified>
  <cp:revision>33</cp:revision>
  <dc:subject/>
  <dc:title>Food taboos &amp; fads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7</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35</vt:i4>
  </property>
</Properties>
</file>