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57" r:id="rId14"/>
    <p:sldId id="258" r:id="rId15"/>
    <p:sldId id="259" r:id="rId16"/>
    <p:sldId id="260" r:id="rId17"/>
    <p:sldId id="261" r:id="rId18"/>
    <p:sldId id="262" r:id="rId19"/>
    <p:sldId id="280" r:id="rId20"/>
    <p:sldId id="263" r:id="rId21"/>
    <p:sldId id="281" r:id="rId22"/>
    <p:sldId id="264" r:id="rId23"/>
    <p:sldId id="265" r:id="rId24"/>
    <p:sldId id="266" r:id="rId25"/>
    <p:sldId id="267" r:id="rId26"/>
    <p:sldId id="27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76CA73-2B4C-4A25-9031-3D075D41CC5D}" type="datetimeFigureOut">
              <a:rPr lang="en-US" smtClean="0"/>
              <a:pPr/>
              <a:t>12/12/2017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C83A2-EF86-414C-B7DB-CE69001A82E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76CA73-2B4C-4A25-9031-3D075D41CC5D}" type="datetimeFigureOut">
              <a:rPr lang="en-US" smtClean="0"/>
              <a:pPr/>
              <a:t>12/12/2017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C83A2-EF86-414C-B7DB-CE69001A82E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76CA73-2B4C-4A25-9031-3D075D41CC5D}" type="datetimeFigureOut">
              <a:rPr lang="en-US" smtClean="0"/>
              <a:pPr/>
              <a:t>12/12/2017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C83A2-EF86-414C-B7DB-CE69001A82E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76CA73-2B4C-4A25-9031-3D075D41CC5D}" type="datetimeFigureOut">
              <a:rPr lang="en-US" smtClean="0"/>
              <a:pPr/>
              <a:t>12/12/2017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C83A2-EF86-414C-B7DB-CE69001A82E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76CA73-2B4C-4A25-9031-3D075D41CC5D}" type="datetimeFigureOut">
              <a:rPr lang="en-US" smtClean="0"/>
              <a:pPr/>
              <a:t>12/12/2017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C83A2-EF86-414C-B7DB-CE69001A82E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76CA73-2B4C-4A25-9031-3D075D41CC5D}" type="datetimeFigureOut">
              <a:rPr lang="en-US" smtClean="0"/>
              <a:pPr/>
              <a:t>12/12/2017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CC83A2-EF86-414C-B7DB-CE69001A82E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76CA73-2B4C-4A25-9031-3D075D41CC5D}" type="datetimeFigureOut">
              <a:rPr lang="en-US" smtClean="0"/>
              <a:pPr/>
              <a:t>12/12/2017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CC83A2-EF86-414C-B7DB-CE69001A82E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76CA73-2B4C-4A25-9031-3D075D41CC5D}" type="datetimeFigureOut">
              <a:rPr lang="en-US" smtClean="0"/>
              <a:pPr/>
              <a:t>12/12/2017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CC83A2-EF86-414C-B7DB-CE69001A82E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76CA73-2B4C-4A25-9031-3D075D41CC5D}" type="datetimeFigureOut">
              <a:rPr lang="en-US" smtClean="0"/>
              <a:pPr/>
              <a:t>12/12/2017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CC83A2-EF86-414C-B7DB-CE69001A82E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76CA73-2B4C-4A25-9031-3D075D41CC5D}" type="datetimeFigureOut">
              <a:rPr lang="en-US" smtClean="0"/>
              <a:pPr/>
              <a:t>12/12/2017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CC83A2-EF86-414C-B7DB-CE69001A82E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76CA73-2B4C-4A25-9031-3D075D41CC5D}" type="datetimeFigureOut">
              <a:rPr lang="en-US" smtClean="0"/>
              <a:pPr/>
              <a:t>12/12/2017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CC83A2-EF86-414C-B7DB-CE69001A82E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76CA73-2B4C-4A25-9031-3D075D41CC5D}" type="datetimeFigureOut">
              <a:rPr lang="en-US" smtClean="0"/>
              <a:pPr/>
              <a:t>12/12/2017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C83A2-EF86-414C-B7DB-CE69001A82E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Dimension of health</a:t>
            </a:r>
            <a:endParaRPr lang="en-US" dirty="0"/>
          </a:p>
        </p:txBody>
      </p:sp>
      <p:sp>
        <p:nvSpPr>
          <p:cNvPr id="3" name="Subtitle 2"/>
          <p:cNvSpPr>
            <a:spLocks noGrp="1"/>
          </p:cNvSpPr>
          <p:nvPr>
            <p:ph type="subTitle" idx="1"/>
          </p:nvPr>
        </p:nvSpPr>
        <p:spPr/>
        <p:txBody>
          <a:bodyPr/>
          <a:lstStyle/>
          <a:p>
            <a:r>
              <a:rPr lang="en-US" dirty="0" smtClean="0"/>
              <a:t>7 dimensions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b="1" dirty="0" smtClean="0"/>
              <a:t>5. Emotional Dimensions :</a:t>
            </a:r>
            <a:endParaRPr lang="en-US" dirty="0"/>
          </a:p>
        </p:txBody>
      </p:sp>
      <p:sp>
        <p:nvSpPr>
          <p:cNvPr id="3" name="Content Placeholder 2"/>
          <p:cNvSpPr>
            <a:spLocks noGrp="1"/>
          </p:cNvSpPr>
          <p:nvPr>
            <p:ph idx="1"/>
          </p:nvPr>
        </p:nvSpPr>
        <p:spPr>
          <a:xfrm>
            <a:off x="304800" y="990600"/>
            <a:ext cx="8382000" cy="5638800"/>
          </a:xfrm>
        </p:spPr>
        <p:txBody>
          <a:bodyPr>
            <a:normAutofit fontScale="85000" lnSpcReduction="20000"/>
          </a:bodyPr>
          <a:lstStyle/>
          <a:p>
            <a:r>
              <a:rPr lang="en-US" dirty="0" smtClean="0"/>
              <a:t>Emotional health is closely related to the mental health and is considered as an important element of health.</a:t>
            </a:r>
          </a:p>
          <a:p>
            <a:r>
              <a:rPr lang="en-US" dirty="0" smtClean="0">
                <a:solidFill>
                  <a:srgbClr val="FF0000"/>
                </a:solidFill>
              </a:rPr>
              <a:t>Mental and emotional aspects </a:t>
            </a:r>
            <a:r>
              <a:rPr lang="en-US" dirty="0" smtClean="0"/>
              <a:t>of health are now viewed as two separate entities  for human life.</a:t>
            </a:r>
          </a:p>
          <a:p>
            <a:r>
              <a:rPr lang="en-US" dirty="0" smtClean="0">
                <a:solidFill>
                  <a:srgbClr val="FF0000"/>
                </a:solidFill>
              </a:rPr>
              <a:t>Cognition is related to the mental health </a:t>
            </a:r>
            <a:r>
              <a:rPr lang="en-US" dirty="0" smtClean="0"/>
              <a:t>whereas emotional health is related to the feelings of a person.</a:t>
            </a:r>
          </a:p>
          <a:p>
            <a:r>
              <a:rPr lang="en-US" dirty="0" smtClean="0"/>
              <a:t>Emotional health includes; </a:t>
            </a:r>
          </a:p>
          <a:p>
            <a:pPr lvl="1"/>
            <a:r>
              <a:rPr lang="en-US" dirty="0" smtClean="0"/>
              <a:t>An emotionally healthy person has a positive thinking and is capable of coping and adjusting self.</a:t>
            </a:r>
          </a:p>
          <a:p>
            <a:pPr lvl="1"/>
            <a:r>
              <a:rPr lang="en-US" dirty="0" smtClean="0"/>
              <a:t> An emotionally healthy person participates in all the activities which are related to personal growth and his self esteem.</a:t>
            </a:r>
          </a:p>
          <a:p>
            <a:pPr lvl="1"/>
            <a:r>
              <a:rPr lang="en-US" dirty="0" smtClean="0"/>
              <a:t> Emotionally well people have the ability to express feelings freely and manage  feelings effectively.</a:t>
            </a:r>
          </a:p>
          <a:p>
            <a:pPr lvl="1"/>
            <a:r>
              <a:rPr lang="en-US" dirty="0" smtClean="0"/>
              <a:t> They are also aware of and accept a wide range of feelings in themselves and others.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b="1" dirty="0" smtClean="0"/>
              <a:t>6. Vocational </a:t>
            </a:r>
            <a:r>
              <a:rPr lang="en-US" b="1" dirty="0" smtClean="0"/>
              <a:t>Dimension:</a:t>
            </a:r>
            <a:endParaRPr lang="en-US" dirty="0"/>
          </a:p>
        </p:txBody>
      </p:sp>
      <p:sp>
        <p:nvSpPr>
          <p:cNvPr id="3" name="Content Placeholder 2"/>
          <p:cNvSpPr>
            <a:spLocks noGrp="1"/>
          </p:cNvSpPr>
          <p:nvPr>
            <p:ph idx="1"/>
          </p:nvPr>
        </p:nvSpPr>
        <p:spPr>
          <a:xfrm>
            <a:off x="457200" y="1219200"/>
            <a:ext cx="8229600" cy="5334000"/>
          </a:xfrm>
        </p:spPr>
        <p:txBody>
          <a:bodyPr>
            <a:normAutofit fontScale="92500" lnSpcReduction="10000"/>
          </a:bodyPr>
          <a:lstStyle/>
          <a:p>
            <a:r>
              <a:rPr lang="en-US" dirty="0" smtClean="0"/>
              <a:t> The choice of profession, job satisfaction, career ambitions and personal performance are all important components of this  dimension.</a:t>
            </a:r>
          </a:p>
          <a:p>
            <a:r>
              <a:rPr lang="en-US" dirty="0" smtClean="0"/>
              <a:t>To be occupationally well, a person is ultimately doing exactly  with what they want to do in life and are comfortable with their future plans. </a:t>
            </a:r>
          </a:p>
          <a:p>
            <a:r>
              <a:rPr lang="en-US" dirty="0" smtClean="0"/>
              <a:t> Vocational dimension of health can be assessed </a:t>
            </a:r>
            <a:r>
              <a:rPr lang="en-US" dirty="0" smtClean="0"/>
              <a:t>by;</a:t>
            </a:r>
            <a:endParaRPr lang="en-US" dirty="0" smtClean="0"/>
          </a:p>
          <a:p>
            <a:pPr lvl="1"/>
            <a:r>
              <a:rPr lang="en-US" dirty="0" smtClean="0"/>
              <a:t>Assessing the satisfaction level at job,</a:t>
            </a:r>
          </a:p>
          <a:p>
            <a:pPr lvl="1"/>
            <a:r>
              <a:rPr lang="en-US" dirty="0" smtClean="0"/>
              <a:t> Facilities attached to the </a:t>
            </a:r>
            <a:r>
              <a:rPr lang="en-US" dirty="0" smtClean="0"/>
              <a:t>job, </a:t>
            </a:r>
            <a:endParaRPr lang="en-US" dirty="0" smtClean="0"/>
          </a:p>
          <a:p>
            <a:pPr lvl="1"/>
            <a:r>
              <a:rPr lang="en-US" dirty="0" err="1" smtClean="0"/>
              <a:t>Behaviour</a:t>
            </a:r>
            <a:r>
              <a:rPr lang="en-US" dirty="0" smtClean="0"/>
              <a:t> of the management and administrator and of colleagues at job.</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7.Other dimensions :</a:t>
            </a:r>
            <a:endParaRPr lang="en-US" dirty="0"/>
          </a:p>
        </p:txBody>
      </p:sp>
      <p:sp>
        <p:nvSpPr>
          <p:cNvPr id="3" name="Content Placeholder 2"/>
          <p:cNvSpPr>
            <a:spLocks noGrp="1"/>
          </p:cNvSpPr>
          <p:nvPr>
            <p:ph idx="1"/>
          </p:nvPr>
        </p:nvSpPr>
        <p:spPr>
          <a:xfrm>
            <a:off x="457200" y="1371600"/>
            <a:ext cx="8229600" cy="4754563"/>
          </a:xfrm>
        </p:spPr>
        <p:txBody>
          <a:bodyPr>
            <a:normAutofit/>
          </a:bodyPr>
          <a:lstStyle/>
          <a:p>
            <a:pPr>
              <a:buNone/>
            </a:pPr>
            <a:r>
              <a:rPr lang="en-US" dirty="0" smtClean="0"/>
              <a:t> A few other dimensions also suggested such as ;</a:t>
            </a:r>
          </a:p>
          <a:p>
            <a:r>
              <a:rPr lang="en-US" dirty="0" smtClean="0"/>
              <a:t>Cultural dimensions</a:t>
            </a:r>
          </a:p>
          <a:p>
            <a:r>
              <a:rPr lang="en-US" dirty="0" smtClean="0"/>
              <a:t> Socio-economic dimensions</a:t>
            </a:r>
          </a:p>
          <a:p>
            <a:r>
              <a:rPr lang="en-US" dirty="0" smtClean="0"/>
              <a:t> Environmental dimensions</a:t>
            </a:r>
          </a:p>
          <a:p>
            <a:r>
              <a:rPr lang="en-US" dirty="0" smtClean="0"/>
              <a:t>Educational dimensions</a:t>
            </a:r>
          </a:p>
          <a:p>
            <a:r>
              <a:rPr lang="en-US" dirty="0" smtClean="0"/>
              <a:t> Nutritional dimensions</a:t>
            </a:r>
          </a:p>
          <a:p>
            <a:r>
              <a:rPr lang="en-US" dirty="0" smtClean="0"/>
              <a:t> Preventive dimensions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EMOTIONAL DIMENSION </a:t>
            </a:r>
            <a:endParaRPr lang="en-US" dirty="0">
              <a:solidFill>
                <a:srgbClr val="FF0000"/>
              </a:solidFill>
            </a:endParaRPr>
          </a:p>
        </p:txBody>
      </p:sp>
      <p:sp>
        <p:nvSpPr>
          <p:cNvPr id="3" name="Content Placeholder 2"/>
          <p:cNvSpPr>
            <a:spLocks noGrp="1"/>
          </p:cNvSpPr>
          <p:nvPr>
            <p:ph idx="1"/>
          </p:nvPr>
        </p:nvSpPr>
        <p:spPr/>
        <p:txBody>
          <a:bodyPr/>
          <a:lstStyle/>
          <a:p>
            <a:r>
              <a:rPr lang="en-US" dirty="0"/>
              <a:t>Emotional health relates to feelings. Some negative feelings leads to diseases.</a:t>
            </a:r>
          </a:p>
        </p:txBody>
      </p:sp>
    </p:spTree>
    <p:extLst>
      <p:ext uri="{BB962C8B-B14F-4D97-AF65-F5344CB8AC3E}">
        <p14:creationId xmlns="" xmlns:p14="http://schemas.microsoft.com/office/powerpoint/2010/main" val="12354679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896112"/>
          </a:xfrm>
        </p:spPr>
        <p:txBody>
          <a:bodyPr>
            <a:normAutofit/>
          </a:bodyPr>
          <a:lstStyle/>
          <a:p>
            <a:r>
              <a:rPr lang="en-US" sz="4400" dirty="0" smtClean="0">
                <a:solidFill>
                  <a:srgbClr val="FF0000"/>
                </a:solidFill>
              </a:rPr>
              <a:t>SOCIAL DIMENSION </a:t>
            </a:r>
            <a:endParaRPr lang="en-US" sz="4400" dirty="0">
              <a:solidFill>
                <a:srgbClr val="FF0000"/>
              </a:solidFill>
            </a:endParaRPr>
          </a:p>
        </p:txBody>
      </p:sp>
      <p:sp>
        <p:nvSpPr>
          <p:cNvPr id="3" name="Content Placeholder 2"/>
          <p:cNvSpPr>
            <a:spLocks noGrp="1"/>
          </p:cNvSpPr>
          <p:nvPr>
            <p:ph idx="1"/>
          </p:nvPr>
        </p:nvSpPr>
        <p:spPr>
          <a:xfrm>
            <a:off x="457200" y="1676400"/>
            <a:ext cx="8229600" cy="4876800"/>
          </a:xfrm>
        </p:spPr>
        <p:txBody>
          <a:bodyPr>
            <a:normAutofit lnSpcReduction="10000"/>
          </a:bodyPr>
          <a:lstStyle/>
          <a:p>
            <a:r>
              <a:rPr lang="en-US" sz="3200" dirty="0" smtClean="0"/>
              <a:t>It refers the ability to make and maintain relationships with other people or communities.</a:t>
            </a:r>
          </a:p>
          <a:p>
            <a:r>
              <a:rPr lang="en-US" sz="3200" dirty="0" smtClean="0"/>
              <a:t>It states that harmony and integration within and between each individuals and other members of the society.</a:t>
            </a:r>
          </a:p>
          <a:p>
            <a:r>
              <a:rPr lang="en-US" sz="3200" dirty="0" smtClean="0"/>
              <a:t>Social  dimension of health includes  the level of social skills one possesses, social functioning and the ability to see oneself as a member of a larger society.</a:t>
            </a:r>
          </a:p>
          <a:p>
            <a:endParaRPr lang="en-US" dirty="0"/>
          </a:p>
        </p:txBody>
      </p:sp>
      <p:sp>
        <p:nvSpPr>
          <p:cNvPr id="7" name="Slide Number Placeholder 6"/>
          <p:cNvSpPr>
            <a:spLocks noGrp="1"/>
          </p:cNvSpPr>
          <p:nvPr>
            <p:ph type="sldNum" sz="quarter" idx="12"/>
          </p:nvPr>
        </p:nvSpPr>
        <p:spPr/>
        <p:txBody>
          <a:bodyPr/>
          <a:lstStyle/>
          <a:p>
            <a:fld id="{202304E2-9E2F-429F-93C4-FD4B1E75D8A8}" type="slidenum">
              <a:rPr lang="en-US" smtClean="0"/>
              <a:pPr/>
              <a:t>14</a:t>
            </a:fld>
            <a:endParaRPr lang="en-US" dirty="0"/>
          </a:p>
        </p:txBody>
      </p:sp>
    </p:spTree>
    <p:extLst>
      <p:ext uri="{BB962C8B-B14F-4D97-AF65-F5344CB8AC3E}">
        <p14:creationId xmlns="" xmlns:p14="http://schemas.microsoft.com/office/powerpoint/2010/main" val="360705818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762000"/>
          </a:xfrm>
        </p:spPr>
        <p:txBody>
          <a:bodyPr>
            <a:normAutofit/>
          </a:bodyPr>
          <a:lstStyle/>
          <a:p>
            <a:r>
              <a:rPr lang="en-US" sz="4400" dirty="0" smtClean="0">
                <a:solidFill>
                  <a:srgbClr val="FF0000"/>
                </a:solidFill>
              </a:rPr>
              <a:t>SPIRITUAL DIMENSION</a:t>
            </a:r>
            <a:endParaRPr lang="en-US" sz="4400" dirty="0">
              <a:solidFill>
                <a:srgbClr val="FF0000"/>
              </a:solidFill>
            </a:endParaRPr>
          </a:p>
        </p:txBody>
      </p:sp>
      <p:sp>
        <p:nvSpPr>
          <p:cNvPr id="3" name="Content Placeholder 2"/>
          <p:cNvSpPr>
            <a:spLocks noGrp="1"/>
          </p:cNvSpPr>
          <p:nvPr>
            <p:ph idx="1"/>
          </p:nvPr>
        </p:nvSpPr>
        <p:spPr>
          <a:xfrm>
            <a:off x="457200" y="1371600"/>
            <a:ext cx="8305800" cy="5105400"/>
          </a:xfrm>
        </p:spPr>
        <p:txBody>
          <a:bodyPr>
            <a:normAutofit/>
          </a:bodyPr>
          <a:lstStyle/>
          <a:p>
            <a:r>
              <a:rPr lang="en-US" sz="3200" dirty="0" smtClean="0"/>
              <a:t>Spiritual health is connected with religious beliefs and practices. It also deals with personal creeds, principles of behavior and ways of achieving peace of mind and being at peace with oneself.</a:t>
            </a:r>
          </a:p>
          <a:p>
            <a:r>
              <a:rPr lang="en-US" sz="3200" dirty="0" smtClean="0"/>
              <a:t>It includes integrity, principle and ethics, the purpose of life, commitment to some higher being, belief in the concepts that are not subject to “state of art” explanation</a:t>
            </a:r>
            <a:r>
              <a:rPr lang="en-US" dirty="0" smtClean="0"/>
              <a:t>.</a:t>
            </a:r>
            <a:endParaRPr lang="en-US" dirty="0"/>
          </a:p>
        </p:txBody>
      </p:sp>
      <p:sp>
        <p:nvSpPr>
          <p:cNvPr id="6" name="Slide Number Placeholder 5"/>
          <p:cNvSpPr>
            <a:spLocks noGrp="1"/>
          </p:cNvSpPr>
          <p:nvPr>
            <p:ph type="sldNum" sz="quarter" idx="12"/>
          </p:nvPr>
        </p:nvSpPr>
        <p:spPr/>
        <p:txBody>
          <a:bodyPr/>
          <a:lstStyle/>
          <a:p>
            <a:fld id="{202304E2-9E2F-429F-93C4-FD4B1E75D8A8}" type="slidenum">
              <a:rPr lang="en-US" smtClean="0"/>
              <a:pPr/>
              <a:t>15</a:t>
            </a:fld>
            <a:endParaRPr lang="en-US" dirty="0"/>
          </a:p>
        </p:txBody>
      </p:sp>
    </p:spTree>
    <p:extLst>
      <p:ext uri="{BB962C8B-B14F-4D97-AF65-F5344CB8AC3E}">
        <p14:creationId xmlns="" xmlns:p14="http://schemas.microsoft.com/office/powerpoint/2010/main" val="38591176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VOCATIONAL  DIMENSION</a:t>
            </a:r>
            <a:endParaRPr lang="en-US" dirty="0">
              <a:solidFill>
                <a:srgbClr val="FF0000"/>
              </a:solidFill>
            </a:endParaRPr>
          </a:p>
        </p:txBody>
      </p:sp>
      <p:sp>
        <p:nvSpPr>
          <p:cNvPr id="3" name="Content Placeholder 2"/>
          <p:cNvSpPr>
            <a:spLocks noGrp="1"/>
          </p:cNvSpPr>
          <p:nvPr>
            <p:ph idx="1"/>
          </p:nvPr>
        </p:nvSpPr>
        <p:spPr/>
        <p:txBody>
          <a:bodyPr/>
          <a:lstStyle/>
          <a:p>
            <a:r>
              <a:rPr lang="en-US" dirty="0" smtClean="0"/>
              <a:t>Is a new dimension</a:t>
            </a:r>
          </a:p>
          <a:p>
            <a:r>
              <a:rPr lang="en-US" dirty="0" smtClean="0"/>
              <a:t>The importance of this dimension is exposed when individual suddenly lose their jobs or faced retirement. </a:t>
            </a:r>
            <a:r>
              <a:rPr lang="en-US"/>
              <a:t>F</a:t>
            </a:r>
            <a:r>
              <a:rPr lang="en-US" smtClean="0"/>
              <a:t>or </a:t>
            </a:r>
            <a:r>
              <a:rPr lang="en-US" dirty="0" smtClean="0"/>
              <a:t>individuals vocational dimension may be a merely  source of income.</a:t>
            </a:r>
            <a:endParaRPr lang="en-US" dirty="0"/>
          </a:p>
        </p:txBody>
      </p:sp>
    </p:spTree>
    <p:extLst>
      <p:ext uri="{BB962C8B-B14F-4D97-AF65-F5344CB8AC3E}">
        <p14:creationId xmlns="" xmlns:p14="http://schemas.microsoft.com/office/powerpoint/2010/main" val="54113147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Changing concepts of health</a:t>
            </a:r>
            <a:endParaRPr lang="en-US" dirty="0">
              <a:solidFill>
                <a:srgbClr val="FF0000"/>
              </a:solidFill>
            </a:endParaRPr>
          </a:p>
        </p:txBody>
      </p:sp>
      <p:sp>
        <p:nvSpPr>
          <p:cNvPr id="3" name="Content Placeholder 2"/>
          <p:cNvSpPr>
            <a:spLocks noGrp="1"/>
          </p:cNvSpPr>
          <p:nvPr>
            <p:ph idx="1"/>
          </p:nvPr>
        </p:nvSpPr>
        <p:spPr>
          <a:xfrm>
            <a:off x="457200" y="1600200"/>
            <a:ext cx="8229600" cy="4876800"/>
          </a:xfrm>
        </p:spPr>
        <p:txBody>
          <a:bodyPr>
            <a:normAutofit lnSpcReduction="10000"/>
          </a:bodyPr>
          <a:lstStyle/>
          <a:p>
            <a:pPr>
              <a:buNone/>
            </a:pPr>
            <a:r>
              <a:rPr lang="en-US" dirty="0"/>
              <a:t>Health has evolved over </a:t>
            </a:r>
            <a:r>
              <a:rPr lang="en-US" dirty="0" smtClean="0"/>
              <a:t>centuries from an individual concern to worldwide social goal </a:t>
            </a:r>
            <a:r>
              <a:rPr lang="en-US" dirty="0"/>
              <a:t>and new concepts have emerged based on new patterns of </a:t>
            </a:r>
            <a:r>
              <a:rPr lang="en-US" dirty="0" smtClean="0"/>
              <a:t>thought.</a:t>
            </a:r>
          </a:p>
          <a:p>
            <a:pPr>
              <a:buNone/>
            </a:pPr>
            <a:r>
              <a:rPr lang="en-US" dirty="0"/>
              <a:t>Changing concept of health till now are: </a:t>
            </a:r>
          </a:p>
          <a:p>
            <a:r>
              <a:rPr lang="en-US" dirty="0"/>
              <a:t>Biomedical concept</a:t>
            </a:r>
          </a:p>
          <a:p>
            <a:r>
              <a:rPr lang="en-US" dirty="0"/>
              <a:t>Ecological concept</a:t>
            </a:r>
          </a:p>
          <a:p>
            <a:r>
              <a:rPr lang="en-US" dirty="0"/>
              <a:t>Psychosocial concept</a:t>
            </a:r>
          </a:p>
          <a:p>
            <a:r>
              <a:rPr lang="en-US" dirty="0"/>
              <a:t>Holistic concept </a:t>
            </a:r>
          </a:p>
          <a:p>
            <a:endParaRPr lang="en-US" dirty="0" smtClean="0"/>
          </a:p>
          <a:p>
            <a:endParaRPr lang="en-US" dirty="0"/>
          </a:p>
          <a:p>
            <a:endParaRPr lang="en-US" dirty="0"/>
          </a:p>
        </p:txBody>
      </p:sp>
    </p:spTree>
    <p:extLst>
      <p:ext uri="{BB962C8B-B14F-4D97-AF65-F5344CB8AC3E}">
        <p14:creationId xmlns="" xmlns:p14="http://schemas.microsoft.com/office/powerpoint/2010/main" val="327800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7010400" cy="838200"/>
          </a:xfrm>
        </p:spPr>
        <p:txBody>
          <a:bodyPr/>
          <a:lstStyle/>
          <a:p>
            <a:r>
              <a:rPr lang="en-US" dirty="0" smtClean="0">
                <a:solidFill>
                  <a:srgbClr val="FF0000"/>
                </a:solidFill>
              </a:rPr>
              <a:t>BIOMEDICAL CONCEPT</a:t>
            </a:r>
            <a:endParaRPr lang="en-US" dirty="0">
              <a:solidFill>
                <a:srgbClr val="FF0000"/>
              </a:solidFill>
            </a:endParaRPr>
          </a:p>
        </p:txBody>
      </p:sp>
      <p:sp>
        <p:nvSpPr>
          <p:cNvPr id="3" name="Content Placeholder 2"/>
          <p:cNvSpPr>
            <a:spLocks noGrp="1"/>
          </p:cNvSpPr>
          <p:nvPr>
            <p:ph idx="1"/>
          </p:nvPr>
        </p:nvSpPr>
        <p:spPr>
          <a:xfrm>
            <a:off x="457200" y="1143000"/>
            <a:ext cx="8458200" cy="5410200"/>
          </a:xfrm>
        </p:spPr>
        <p:txBody>
          <a:bodyPr>
            <a:normAutofit fontScale="92500" lnSpcReduction="20000"/>
          </a:bodyPr>
          <a:lstStyle/>
          <a:p>
            <a:r>
              <a:rPr lang="en-US" sz="3200" dirty="0" smtClean="0"/>
              <a:t>Traditionally, health has been viewed as an “absence of disease”, and if one was free from disease, then the person was considered healthy. </a:t>
            </a:r>
          </a:p>
          <a:p>
            <a:r>
              <a:rPr lang="en-US" sz="3200" dirty="0" smtClean="0"/>
              <a:t>This concept </a:t>
            </a:r>
            <a:r>
              <a:rPr lang="en-US" dirty="0" smtClean="0"/>
              <a:t>was based on </a:t>
            </a:r>
            <a:r>
              <a:rPr lang="en-US" sz="3200" dirty="0" smtClean="0"/>
              <a:t> the “germ theory of disease", which dominated medical thought at the turn of the 20</a:t>
            </a:r>
            <a:r>
              <a:rPr lang="en-US" sz="3200" baseline="30000" dirty="0" smtClean="0"/>
              <a:t>th</a:t>
            </a:r>
            <a:r>
              <a:rPr lang="en-US" sz="3200" dirty="0" smtClean="0"/>
              <a:t> century.</a:t>
            </a:r>
          </a:p>
          <a:p>
            <a:r>
              <a:rPr lang="en-US" sz="3200" dirty="0" smtClean="0"/>
              <a:t>The medical profession viewed the </a:t>
            </a:r>
            <a:r>
              <a:rPr lang="en-US" sz="3200" dirty="0" smtClean="0">
                <a:solidFill>
                  <a:srgbClr val="FF0000"/>
                </a:solidFill>
              </a:rPr>
              <a:t>human body as a machine</a:t>
            </a:r>
            <a:r>
              <a:rPr lang="en-US" sz="3200" dirty="0" smtClean="0"/>
              <a:t>, disease as a consequence of the breakdown of the machine and one of the doctor’s task as repair of the machine</a:t>
            </a:r>
          </a:p>
          <a:p>
            <a:r>
              <a:rPr lang="en-US" sz="3200" dirty="0" smtClean="0"/>
              <a:t>This model was found inadequate to solve the major problems such as the population problem, problems of malnutrition</a:t>
            </a:r>
            <a:r>
              <a:rPr lang="en-US" dirty="0" smtClean="0"/>
              <a:t>.</a:t>
            </a:r>
            <a:endParaRPr lang="en-US" sz="3200" dirty="0" smtClean="0"/>
          </a:p>
          <a:p>
            <a:endParaRPr lang="en-US" dirty="0"/>
          </a:p>
        </p:txBody>
      </p:sp>
      <p:sp>
        <p:nvSpPr>
          <p:cNvPr id="6" name="Slide Number Placeholder 5"/>
          <p:cNvSpPr>
            <a:spLocks noGrp="1"/>
          </p:cNvSpPr>
          <p:nvPr>
            <p:ph type="sldNum" sz="quarter" idx="12"/>
          </p:nvPr>
        </p:nvSpPr>
        <p:spPr/>
        <p:txBody>
          <a:bodyPr/>
          <a:lstStyle/>
          <a:p>
            <a:fld id="{202304E2-9E2F-429F-93C4-FD4B1E75D8A8}" type="slidenum">
              <a:rPr lang="en-US" smtClean="0"/>
              <a:pPr/>
              <a:t>18</a:t>
            </a:fld>
            <a:endParaRPr lang="en-US" dirty="0"/>
          </a:p>
        </p:txBody>
      </p:sp>
    </p:spTree>
    <p:extLst>
      <p:ext uri="{BB962C8B-B14F-4D97-AF65-F5344CB8AC3E}">
        <p14:creationId xmlns="" xmlns:p14="http://schemas.microsoft.com/office/powerpoint/2010/main" val="36629226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dirty="0" smtClean="0"/>
              <a:t> </a:t>
            </a:r>
            <a:r>
              <a:rPr lang="en-US" dirty="0" smtClean="0"/>
              <a:t>The biomedical </a:t>
            </a:r>
            <a:r>
              <a:rPr lang="en-US" dirty="0" smtClean="0"/>
              <a:t>model, </a:t>
            </a:r>
            <a:r>
              <a:rPr lang="en-US" dirty="0" smtClean="0"/>
              <a:t>for all </a:t>
            </a:r>
            <a:r>
              <a:rPr lang="en-US" dirty="0" smtClean="0"/>
              <a:t>its </a:t>
            </a:r>
            <a:r>
              <a:rPr lang="en-US" dirty="0" smtClean="0"/>
              <a:t>spectacular success </a:t>
            </a:r>
            <a:r>
              <a:rPr lang="en-US" dirty="0" smtClean="0"/>
              <a:t>in </a:t>
            </a:r>
            <a:r>
              <a:rPr lang="en-US" dirty="0" smtClean="0"/>
              <a:t>treating disease</a:t>
            </a:r>
            <a:r>
              <a:rPr lang="en-US" dirty="0" smtClean="0"/>
              <a:t>, was found </a:t>
            </a:r>
            <a:r>
              <a:rPr lang="en-US" dirty="0" smtClean="0"/>
              <a:t>inadequate to </a:t>
            </a:r>
            <a:r>
              <a:rPr lang="en-US" dirty="0" smtClean="0"/>
              <a:t>solve </a:t>
            </a:r>
            <a:r>
              <a:rPr lang="en-US" dirty="0" smtClean="0"/>
              <a:t>some of the major health problems of mankind (</a:t>
            </a:r>
            <a:r>
              <a:rPr lang="en-US" dirty="0" smtClean="0"/>
              <a:t>e.g</a:t>
            </a:r>
            <a:r>
              <a:rPr lang="en-US" dirty="0" smtClean="0"/>
              <a:t>., malnutrition, chronic diseases</a:t>
            </a:r>
            <a:r>
              <a:rPr lang="en-US" dirty="0" smtClean="0"/>
              <a:t>, </a:t>
            </a:r>
            <a:r>
              <a:rPr lang="en-US" dirty="0" smtClean="0"/>
              <a:t>Accidents drug-abuse, mental illness, environmental pollution</a:t>
            </a:r>
            <a:r>
              <a:rPr lang="en-US" dirty="0" smtClean="0"/>
              <a:t>, </a:t>
            </a:r>
            <a:r>
              <a:rPr lang="en-US" dirty="0" smtClean="0"/>
              <a:t>population explosion) by </a:t>
            </a:r>
            <a:r>
              <a:rPr lang="en-US" dirty="0" smtClean="0"/>
              <a:t>elaborating </a:t>
            </a:r>
            <a:r>
              <a:rPr lang="en-US" dirty="0" smtClean="0"/>
              <a:t>the medical technologies</a:t>
            </a:r>
            <a:r>
              <a:rPr lang="en-US" dirty="0" smtClean="0"/>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It is the full integration of states of physical, mental, </a:t>
            </a:r>
            <a:r>
              <a:rPr lang="en-US" dirty="0" smtClean="0"/>
              <a:t>social, spiritual, emotional, vocational  and other related to  </a:t>
            </a:r>
            <a:r>
              <a:rPr lang="en-US" dirty="0"/>
              <a:t>well-being. </a:t>
            </a:r>
            <a:r>
              <a:rPr lang="en-US" dirty="0" smtClean="0"/>
              <a:t>Each </a:t>
            </a:r>
            <a:r>
              <a:rPr lang="en-US" dirty="0"/>
              <a:t>of these </a:t>
            </a:r>
            <a:r>
              <a:rPr lang="en-US" dirty="0" smtClean="0"/>
              <a:t>seven </a:t>
            </a:r>
            <a:r>
              <a:rPr lang="en-US" b="1" dirty="0" smtClean="0"/>
              <a:t>dimensions</a:t>
            </a:r>
            <a:r>
              <a:rPr lang="en-US" dirty="0"/>
              <a:t> act and interact in a way that contributes to our own quality of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819912"/>
          </a:xfrm>
        </p:spPr>
        <p:txBody>
          <a:bodyPr/>
          <a:lstStyle/>
          <a:p>
            <a:r>
              <a:rPr lang="en-US" dirty="0" smtClean="0">
                <a:solidFill>
                  <a:srgbClr val="FF0000"/>
                </a:solidFill>
              </a:rPr>
              <a:t>ECOLOGICAL CONCEPT</a:t>
            </a:r>
            <a:endParaRPr lang="en-US" dirty="0">
              <a:solidFill>
                <a:srgbClr val="FF0000"/>
              </a:solidFill>
            </a:endParaRPr>
          </a:p>
        </p:txBody>
      </p:sp>
      <p:sp>
        <p:nvSpPr>
          <p:cNvPr id="3" name="Content Placeholder 2"/>
          <p:cNvSpPr>
            <a:spLocks noGrp="1"/>
          </p:cNvSpPr>
          <p:nvPr>
            <p:ph idx="1"/>
          </p:nvPr>
        </p:nvSpPr>
        <p:spPr>
          <a:xfrm>
            <a:off x="457200" y="1295400"/>
            <a:ext cx="8686800" cy="5257800"/>
          </a:xfrm>
        </p:spPr>
        <p:txBody>
          <a:bodyPr>
            <a:normAutofit fontScale="92500" lnSpcReduction="10000"/>
          </a:bodyPr>
          <a:lstStyle/>
          <a:p>
            <a:r>
              <a:rPr lang="en-US" sz="3200" dirty="0" smtClean="0"/>
              <a:t>Form ecological point of view;  health is viewed as a </a:t>
            </a:r>
            <a:r>
              <a:rPr lang="en-US" sz="3200" dirty="0" smtClean="0">
                <a:solidFill>
                  <a:srgbClr val="FF0000"/>
                </a:solidFill>
              </a:rPr>
              <a:t>dynamic equilibrium between human being and environment</a:t>
            </a:r>
            <a:r>
              <a:rPr lang="en-US" sz="3200" dirty="0" smtClean="0"/>
              <a:t>, and disease a maladjustment of the human organism to environment. </a:t>
            </a:r>
          </a:p>
          <a:p>
            <a:r>
              <a:rPr lang="en-US" sz="3200" dirty="0" smtClean="0"/>
              <a:t>According to </a:t>
            </a:r>
            <a:r>
              <a:rPr lang="en-US" dirty="0"/>
              <a:t>Dubos(A French-born American Microbiologist and Environmentalist),  </a:t>
            </a:r>
            <a:r>
              <a:rPr lang="en-US" sz="3200" dirty="0" smtClean="0"/>
              <a:t>“Health implies the relative absence of pain and discomfort and a </a:t>
            </a:r>
            <a:r>
              <a:rPr lang="en-US" sz="3200" dirty="0" smtClean="0">
                <a:solidFill>
                  <a:srgbClr val="FF0000"/>
                </a:solidFill>
              </a:rPr>
              <a:t>continuous adaptation and adjustment to the environment to ensure optimal function</a:t>
            </a:r>
            <a:r>
              <a:rPr lang="en-US" sz="3200" dirty="0" smtClean="0"/>
              <a:t>.”</a:t>
            </a:r>
          </a:p>
          <a:p>
            <a:r>
              <a:rPr lang="en-US" sz="3200" dirty="0" smtClean="0"/>
              <a:t>The ecological concept raises two issues, viz. imperfect </a:t>
            </a:r>
            <a:r>
              <a:rPr lang="en-US" sz="3200" dirty="0" smtClean="0">
                <a:solidFill>
                  <a:srgbClr val="FF0000"/>
                </a:solidFill>
              </a:rPr>
              <a:t>man and imperfect environment</a:t>
            </a:r>
            <a:r>
              <a:rPr lang="en-US" sz="2800" dirty="0" smtClean="0"/>
              <a:t>.</a:t>
            </a:r>
            <a:endParaRPr lang="en-US" sz="2800" dirty="0"/>
          </a:p>
        </p:txBody>
      </p:sp>
      <p:sp>
        <p:nvSpPr>
          <p:cNvPr id="6" name="Slide Number Placeholder 5"/>
          <p:cNvSpPr>
            <a:spLocks noGrp="1"/>
          </p:cNvSpPr>
          <p:nvPr>
            <p:ph type="sldNum" sz="quarter" idx="12"/>
          </p:nvPr>
        </p:nvSpPr>
        <p:spPr/>
        <p:txBody>
          <a:bodyPr/>
          <a:lstStyle/>
          <a:p>
            <a:fld id="{202304E2-9E2F-429F-93C4-FD4B1E75D8A8}" type="slidenum">
              <a:rPr lang="en-US" smtClean="0"/>
              <a:pPr/>
              <a:t>20</a:t>
            </a:fld>
            <a:endParaRPr lang="en-US" dirty="0"/>
          </a:p>
        </p:txBody>
      </p:sp>
    </p:spTree>
    <p:extLst>
      <p:ext uri="{BB962C8B-B14F-4D97-AF65-F5344CB8AC3E}">
        <p14:creationId xmlns="" xmlns:p14="http://schemas.microsoft.com/office/powerpoint/2010/main" val="425780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 </a:t>
            </a:r>
            <a:r>
              <a:rPr lang="en-US" dirty="0" smtClean="0"/>
              <a:t>Human ecological </a:t>
            </a:r>
            <a:r>
              <a:rPr lang="en-US" dirty="0" smtClean="0"/>
              <a:t>and cultural </a:t>
            </a:r>
            <a:r>
              <a:rPr lang="en-US" dirty="0" smtClean="0"/>
              <a:t>adaptations do determine not only the occurrence </a:t>
            </a:r>
            <a:r>
              <a:rPr lang="en-US" dirty="0" smtClean="0"/>
              <a:t>of </a:t>
            </a:r>
            <a:r>
              <a:rPr lang="en-US" dirty="0" smtClean="0"/>
              <a:t>disease but </a:t>
            </a:r>
            <a:r>
              <a:rPr lang="en-US" dirty="0" smtClean="0">
                <a:solidFill>
                  <a:srgbClr val="FF0000"/>
                </a:solidFill>
              </a:rPr>
              <a:t>also the availability of food and </a:t>
            </a:r>
            <a:r>
              <a:rPr lang="en-US" dirty="0" smtClean="0">
                <a:solidFill>
                  <a:srgbClr val="FF0000"/>
                </a:solidFill>
              </a:rPr>
              <a:t>the population explosion</a:t>
            </a:r>
            <a:r>
              <a:rPr lang="en-US" dirty="0" smtClean="0"/>
              <a:t>. </a:t>
            </a:r>
            <a:endParaRPr lang="en-US" dirty="0" smtClean="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229600" cy="743712"/>
          </a:xfrm>
        </p:spPr>
        <p:txBody>
          <a:bodyPr>
            <a:normAutofit fontScale="90000"/>
          </a:bodyPr>
          <a:lstStyle/>
          <a:p>
            <a:r>
              <a:rPr lang="en-US" dirty="0" smtClean="0">
                <a:solidFill>
                  <a:srgbClr val="FF0000"/>
                </a:solidFill>
              </a:rPr>
              <a:t>PSYCHOSOCIAL CONCEPT</a:t>
            </a:r>
            <a:endParaRPr lang="en-US" dirty="0">
              <a:solidFill>
                <a:srgbClr val="FF0000"/>
              </a:solidFill>
            </a:endParaRPr>
          </a:p>
        </p:txBody>
      </p:sp>
      <p:sp>
        <p:nvSpPr>
          <p:cNvPr id="3" name="Content Placeholder 2"/>
          <p:cNvSpPr>
            <a:spLocks noGrp="1"/>
          </p:cNvSpPr>
          <p:nvPr>
            <p:ph idx="1"/>
          </p:nvPr>
        </p:nvSpPr>
        <p:spPr>
          <a:xfrm>
            <a:off x="381000" y="1524000"/>
            <a:ext cx="8534400" cy="4953000"/>
          </a:xfrm>
        </p:spPr>
        <p:txBody>
          <a:bodyPr>
            <a:normAutofit/>
          </a:bodyPr>
          <a:lstStyle/>
          <a:p>
            <a:r>
              <a:rPr lang="en-US" sz="2800" dirty="0" smtClean="0"/>
              <a:t>According to psychosocial concept “health is not only biomedical phenomenon</a:t>
            </a:r>
            <a:r>
              <a:rPr lang="en-US" sz="2800" dirty="0" smtClean="0">
                <a:solidFill>
                  <a:srgbClr val="FF0000"/>
                </a:solidFill>
              </a:rPr>
              <a:t>, but is influenced by social, psychological, cultural, economic and political factors of the people concerned.”</a:t>
            </a:r>
          </a:p>
          <a:p>
            <a:r>
              <a:rPr lang="en-US" sz="2800" dirty="0"/>
              <a:t> It tends to take a preventive approach</a:t>
            </a:r>
          </a:p>
          <a:p>
            <a:r>
              <a:rPr lang="en-US" sz="2800" dirty="0"/>
              <a:t>In recent years, doctors </a:t>
            </a:r>
            <a:r>
              <a:rPr lang="en-US" sz="2800" dirty="0">
                <a:solidFill>
                  <a:srgbClr val="FF0000"/>
                </a:solidFill>
              </a:rPr>
              <a:t>have begun to acknowledge the importance</a:t>
            </a:r>
            <a:r>
              <a:rPr lang="en-US" sz="2800" dirty="0"/>
              <a:t> of social influences on health, such as stress factors and lifestyle, and it is now recognized that good health is more than merely an absence of </a:t>
            </a:r>
            <a:r>
              <a:rPr lang="en-US" sz="2800" dirty="0" smtClean="0"/>
              <a:t>disease.</a:t>
            </a:r>
            <a:endParaRPr lang="en-US" sz="2800" dirty="0"/>
          </a:p>
          <a:p>
            <a:endParaRPr lang="en-US" sz="3600" dirty="0" smtClean="0"/>
          </a:p>
          <a:p>
            <a:pPr>
              <a:buNone/>
            </a:pPr>
            <a:endParaRPr lang="en-US" sz="3600" dirty="0"/>
          </a:p>
        </p:txBody>
      </p:sp>
      <p:sp>
        <p:nvSpPr>
          <p:cNvPr id="9" name="Slide Number Placeholder 8"/>
          <p:cNvSpPr>
            <a:spLocks noGrp="1"/>
          </p:cNvSpPr>
          <p:nvPr>
            <p:ph type="sldNum" sz="quarter" idx="12"/>
          </p:nvPr>
        </p:nvSpPr>
        <p:spPr/>
        <p:txBody>
          <a:bodyPr/>
          <a:lstStyle/>
          <a:p>
            <a:fld id="{202304E2-9E2F-429F-93C4-FD4B1E75D8A8}" type="slidenum">
              <a:rPr lang="en-US" smtClean="0"/>
              <a:pPr/>
              <a:t>22</a:t>
            </a:fld>
            <a:endParaRPr lang="en-US" dirty="0"/>
          </a:p>
        </p:txBody>
      </p:sp>
    </p:spTree>
    <p:extLst>
      <p:ext uri="{BB962C8B-B14F-4D97-AF65-F5344CB8AC3E}">
        <p14:creationId xmlns="" xmlns:p14="http://schemas.microsoft.com/office/powerpoint/2010/main" val="14655711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HOLISTIC CONCEPT</a:t>
            </a:r>
            <a:endParaRPr lang="en-US" dirty="0">
              <a:solidFill>
                <a:srgbClr val="FF0000"/>
              </a:solidFill>
            </a:endParaRPr>
          </a:p>
        </p:txBody>
      </p:sp>
      <p:sp>
        <p:nvSpPr>
          <p:cNvPr id="3" name="Content Placeholder 2"/>
          <p:cNvSpPr>
            <a:spLocks noGrp="1"/>
          </p:cNvSpPr>
          <p:nvPr>
            <p:ph idx="1"/>
          </p:nvPr>
        </p:nvSpPr>
        <p:spPr/>
        <p:txBody>
          <a:bodyPr>
            <a:normAutofit fontScale="92500"/>
          </a:bodyPr>
          <a:lstStyle/>
          <a:p>
            <a:r>
              <a:rPr lang="en-US" dirty="0"/>
              <a:t>S</a:t>
            </a:r>
            <a:r>
              <a:rPr lang="en-US" dirty="0" smtClean="0"/>
              <a:t>ynthesis of all views and concepts</a:t>
            </a:r>
          </a:p>
          <a:p>
            <a:r>
              <a:rPr lang="en-US" dirty="0" smtClean="0"/>
              <a:t>Realizes the importance of social, economic, political </a:t>
            </a:r>
            <a:r>
              <a:rPr lang="en-US" b="1" dirty="0" smtClean="0"/>
              <a:t>and environmental </a:t>
            </a:r>
            <a:r>
              <a:rPr lang="en-US" dirty="0" smtClean="0"/>
              <a:t>influences on health</a:t>
            </a:r>
          </a:p>
          <a:p>
            <a:r>
              <a:rPr lang="en-US" dirty="0" smtClean="0"/>
              <a:t>Describes health as a unified or multi dimensional process involving the well-being of the whole person in the context of his environment</a:t>
            </a:r>
          </a:p>
          <a:p>
            <a:r>
              <a:rPr lang="en-US" dirty="0" smtClean="0"/>
              <a:t>A sound mind-in a sound body-in a sound family- in sound environment</a:t>
            </a:r>
          </a:p>
          <a:p>
            <a:endParaRPr lang="en-US" dirty="0"/>
          </a:p>
        </p:txBody>
      </p:sp>
    </p:spTree>
    <p:extLst>
      <p:ext uri="{BB962C8B-B14F-4D97-AF65-F5344CB8AC3E}">
        <p14:creationId xmlns="" xmlns:p14="http://schemas.microsoft.com/office/powerpoint/2010/main" val="25939604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HOLISTIC CONCEPT</a:t>
            </a:r>
            <a:endParaRPr lang="en-US" dirty="0">
              <a:solidFill>
                <a:srgbClr val="FF0000"/>
              </a:solidFill>
            </a:endParaRPr>
          </a:p>
        </p:txBody>
      </p:sp>
      <p:sp>
        <p:nvSpPr>
          <p:cNvPr id="3" name="Content Placeholder 2"/>
          <p:cNvSpPr>
            <a:spLocks noGrp="1"/>
          </p:cNvSpPr>
          <p:nvPr>
            <p:ph idx="1"/>
          </p:nvPr>
        </p:nvSpPr>
        <p:spPr/>
        <p:txBody>
          <a:bodyPr/>
          <a:lstStyle/>
          <a:p>
            <a:r>
              <a:rPr lang="en-US" dirty="0" smtClean="0"/>
              <a:t>All sectors of the society(industry, agriculture, housing,  etc) have an effect on health and the emphasis should be given on the promotion and protection of health.</a:t>
            </a:r>
          </a:p>
          <a:p>
            <a:r>
              <a:rPr lang="en-US" dirty="0" smtClean="0"/>
              <a:t>Emphasizes intersectoral and participatory concept of “all for health” in addition to the human right concept of  “health for all”</a:t>
            </a:r>
            <a:endParaRPr lang="en-US" dirty="0"/>
          </a:p>
        </p:txBody>
      </p:sp>
    </p:spTree>
    <p:extLst>
      <p:ext uri="{BB962C8B-B14F-4D97-AF65-F5344CB8AC3E}">
        <p14:creationId xmlns="" xmlns:p14="http://schemas.microsoft.com/office/powerpoint/2010/main" val="4076513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val 5"/>
          <p:cNvSpPr>
            <a:spLocks noChangeArrowheads="1"/>
          </p:cNvSpPr>
          <p:nvPr/>
        </p:nvSpPr>
        <p:spPr bwMode="auto">
          <a:xfrm>
            <a:off x="2268538" y="908050"/>
            <a:ext cx="4175125" cy="3968750"/>
          </a:xfrm>
          <a:prstGeom prst="ellipse">
            <a:avLst/>
          </a:prstGeom>
          <a:solidFill>
            <a:schemeClr val="accent1"/>
          </a:solidFill>
          <a:ln w="25400" cmpd="sng">
            <a:solidFill>
              <a:srgbClr val="89A4A7"/>
            </a:solidFill>
            <a:round/>
            <a:headEnd/>
            <a:tailEnd/>
          </a:ln>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algn="ctr" eaLnBrk="1" hangingPunct="1"/>
            <a:endParaRPr lang="en-US">
              <a:solidFill>
                <a:srgbClr val="FFFF00"/>
              </a:solidFill>
            </a:endParaRPr>
          </a:p>
        </p:txBody>
      </p:sp>
      <p:sp>
        <p:nvSpPr>
          <p:cNvPr id="9219" name="Oval 6"/>
          <p:cNvSpPr>
            <a:spLocks noChangeArrowheads="1"/>
          </p:cNvSpPr>
          <p:nvPr/>
        </p:nvSpPr>
        <p:spPr bwMode="auto">
          <a:xfrm>
            <a:off x="3276600" y="1844675"/>
            <a:ext cx="2232025" cy="2089150"/>
          </a:xfrm>
          <a:prstGeom prst="ellipse">
            <a:avLst/>
          </a:prstGeom>
          <a:solidFill>
            <a:schemeClr val="accent1"/>
          </a:solidFill>
          <a:ln w="25400" cmpd="sng">
            <a:solidFill>
              <a:srgbClr val="89A4A7"/>
            </a:solidFill>
            <a:round/>
            <a:headEnd/>
            <a:tailEnd/>
          </a:ln>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algn="ctr" eaLnBrk="1" hangingPunct="1"/>
            <a:endParaRPr lang="en-US">
              <a:solidFill>
                <a:srgbClr val="FFFF00"/>
              </a:solidFill>
            </a:endParaRPr>
          </a:p>
        </p:txBody>
      </p:sp>
      <p:sp>
        <p:nvSpPr>
          <p:cNvPr id="9220" name="Oval 7"/>
          <p:cNvSpPr>
            <a:spLocks noChangeArrowheads="1"/>
          </p:cNvSpPr>
          <p:nvPr/>
        </p:nvSpPr>
        <p:spPr bwMode="auto">
          <a:xfrm>
            <a:off x="3944938" y="2370138"/>
            <a:ext cx="914400" cy="914400"/>
          </a:xfrm>
          <a:prstGeom prst="ellipse">
            <a:avLst/>
          </a:prstGeom>
          <a:solidFill>
            <a:schemeClr val="accent1"/>
          </a:solidFill>
          <a:ln w="25400" cmpd="sng">
            <a:solidFill>
              <a:srgbClr val="89A4A7"/>
            </a:solidFill>
            <a:round/>
            <a:headEnd/>
            <a:tailEnd/>
          </a:ln>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algn="ctr" eaLnBrk="1" hangingPunct="1"/>
            <a:endParaRPr lang="en-US">
              <a:solidFill>
                <a:srgbClr val="FFFF00"/>
              </a:solidFill>
            </a:endParaRPr>
          </a:p>
        </p:txBody>
      </p:sp>
      <p:sp>
        <p:nvSpPr>
          <p:cNvPr id="9221" name="TextBox 8"/>
          <p:cNvSpPr txBox="1">
            <a:spLocks noChangeArrowheads="1"/>
          </p:cNvSpPr>
          <p:nvPr/>
        </p:nvSpPr>
        <p:spPr bwMode="auto">
          <a:xfrm>
            <a:off x="3995738" y="2636838"/>
            <a:ext cx="8636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eaLnBrk="1" hangingPunct="1"/>
            <a:r>
              <a:rPr lang="en-US">
                <a:solidFill>
                  <a:srgbClr val="FF0000"/>
                </a:solidFill>
              </a:rPr>
              <a:t>Health </a:t>
            </a:r>
          </a:p>
        </p:txBody>
      </p:sp>
      <p:cxnSp>
        <p:nvCxnSpPr>
          <p:cNvPr id="9224" name="Straight Connector 15"/>
          <p:cNvCxnSpPr>
            <a:cxnSpLocks noChangeShapeType="1"/>
            <a:stCxn id="9218" idx="0"/>
            <a:endCxn id="9220" idx="0"/>
          </p:cNvCxnSpPr>
          <p:nvPr/>
        </p:nvCxnSpPr>
        <p:spPr bwMode="auto">
          <a:xfrm>
            <a:off x="4356101" y="908050"/>
            <a:ext cx="46037" cy="1462088"/>
          </a:xfrm>
          <a:prstGeom prst="line">
            <a:avLst/>
          </a:prstGeom>
          <a:noFill/>
          <a:ln w="9525" cmpd="sng">
            <a:solidFill>
              <a:srgbClr val="FFC000"/>
            </a:solidFill>
            <a:round/>
            <a:headEnd/>
            <a:tailEnd/>
          </a:ln>
          <a:extLst>
            <a:ext uri="{909E8E84-426E-40DD-AFC4-6F175D3DCCD1}">
              <a14:hiddenFill xmlns="" xmlns:a14="http://schemas.microsoft.com/office/drawing/2010/main">
                <a:noFill/>
              </a14:hiddenFill>
            </a:ext>
          </a:extLst>
        </p:spPr>
      </p:cxnSp>
      <p:cxnSp>
        <p:nvCxnSpPr>
          <p:cNvPr id="9225" name="Straight Connector 25"/>
          <p:cNvCxnSpPr>
            <a:cxnSpLocks noChangeShapeType="1"/>
          </p:cNvCxnSpPr>
          <p:nvPr/>
        </p:nvCxnSpPr>
        <p:spPr bwMode="auto">
          <a:xfrm>
            <a:off x="4427538" y="3221038"/>
            <a:ext cx="0" cy="1576387"/>
          </a:xfrm>
          <a:prstGeom prst="line">
            <a:avLst/>
          </a:prstGeom>
          <a:noFill/>
          <a:ln w="9525" cmpd="sng">
            <a:solidFill>
              <a:srgbClr val="FFC000"/>
            </a:solidFill>
            <a:round/>
            <a:headEnd/>
            <a:tailEnd/>
          </a:ln>
          <a:extLst>
            <a:ext uri="{909E8E84-426E-40DD-AFC4-6F175D3DCCD1}">
              <a14:hiddenFill xmlns="" xmlns:a14="http://schemas.microsoft.com/office/drawing/2010/main">
                <a:noFill/>
              </a14:hiddenFill>
            </a:ext>
          </a:extLst>
        </p:spPr>
      </p:cxnSp>
      <p:cxnSp>
        <p:nvCxnSpPr>
          <p:cNvPr id="9226" name="Straight Connector 26"/>
          <p:cNvCxnSpPr>
            <a:cxnSpLocks noChangeShapeType="1"/>
          </p:cNvCxnSpPr>
          <p:nvPr/>
        </p:nvCxnSpPr>
        <p:spPr bwMode="auto">
          <a:xfrm flipH="1">
            <a:off x="4876800" y="2852738"/>
            <a:ext cx="631825" cy="0"/>
          </a:xfrm>
          <a:prstGeom prst="line">
            <a:avLst/>
          </a:prstGeom>
          <a:noFill/>
          <a:ln w="9525" cmpd="sng">
            <a:solidFill>
              <a:srgbClr val="FFC000"/>
            </a:solidFill>
            <a:round/>
            <a:headEnd/>
            <a:tailEnd/>
          </a:ln>
          <a:extLst>
            <a:ext uri="{909E8E84-426E-40DD-AFC4-6F175D3DCCD1}">
              <a14:hiddenFill xmlns="" xmlns:a14="http://schemas.microsoft.com/office/drawing/2010/main">
                <a:noFill/>
              </a14:hiddenFill>
            </a:ext>
          </a:extLst>
        </p:spPr>
      </p:cxnSp>
      <p:cxnSp>
        <p:nvCxnSpPr>
          <p:cNvPr id="9227" name="Straight Connector 27"/>
          <p:cNvCxnSpPr>
            <a:cxnSpLocks noChangeShapeType="1"/>
            <a:endCxn id="9219" idx="2"/>
          </p:cNvCxnSpPr>
          <p:nvPr/>
        </p:nvCxnSpPr>
        <p:spPr bwMode="auto">
          <a:xfrm flipH="1">
            <a:off x="3276600" y="2889250"/>
            <a:ext cx="719138" cy="0"/>
          </a:xfrm>
          <a:prstGeom prst="line">
            <a:avLst/>
          </a:prstGeom>
          <a:noFill/>
          <a:ln w="9525" cmpd="sng">
            <a:solidFill>
              <a:srgbClr val="FFC000"/>
            </a:solidFill>
            <a:round/>
            <a:headEnd/>
            <a:tailEnd/>
          </a:ln>
          <a:extLst>
            <a:ext uri="{909E8E84-426E-40DD-AFC4-6F175D3DCCD1}">
              <a14:hiddenFill xmlns="" xmlns:a14="http://schemas.microsoft.com/office/drawing/2010/main">
                <a:noFill/>
              </a14:hiddenFill>
            </a:ext>
          </a:extLst>
        </p:spPr>
      </p:cxnSp>
      <p:sp>
        <p:nvSpPr>
          <p:cNvPr id="9228" name="TextBox 35"/>
          <p:cNvSpPr txBox="1">
            <a:spLocks noChangeArrowheads="1"/>
          </p:cNvSpPr>
          <p:nvPr/>
        </p:nvSpPr>
        <p:spPr bwMode="auto">
          <a:xfrm>
            <a:off x="3589338" y="2060575"/>
            <a:ext cx="8382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eaLnBrk="1" hangingPunct="1"/>
            <a:r>
              <a:rPr lang="en-US" sz="1400">
                <a:solidFill>
                  <a:srgbClr val="002060"/>
                </a:solidFill>
              </a:rPr>
              <a:t>Socia</a:t>
            </a:r>
            <a:r>
              <a:rPr lang="en-US">
                <a:solidFill>
                  <a:srgbClr val="002060"/>
                </a:solidFill>
              </a:rPr>
              <a:t>l</a:t>
            </a:r>
            <a:r>
              <a:rPr lang="en-US"/>
              <a:t> </a:t>
            </a:r>
          </a:p>
        </p:txBody>
      </p:sp>
      <p:sp>
        <p:nvSpPr>
          <p:cNvPr id="9229" name="TextBox 36"/>
          <p:cNvSpPr txBox="1">
            <a:spLocks noChangeArrowheads="1"/>
          </p:cNvSpPr>
          <p:nvPr/>
        </p:nvSpPr>
        <p:spPr bwMode="auto">
          <a:xfrm>
            <a:off x="4356100" y="2041525"/>
            <a:ext cx="1008063"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eaLnBrk="1" hangingPunct="1"/>
            <a:r>
              <a:rPr lang="en-US" sz="1400">
                <a:solidFill>
                  <a:srgbClr val="002060"/>
                </a:solidFill>
              </a:rPr>
              <a:t>economic</a:t>
            </a:r>
          </a:p>
        </p:txBody>
      </p:sp>
      <p:sp>
        <p:nvSpPr>
          <p:cNvPr id="9230" name="TextBox 43"/>
          <p:cNvSpPr txBox="1">
            <a:spLocks noChangeArrowheads="1"/>
          </p:cNvSpPr>
          <p:nvPr/>
        </p:nvSpPr>
        <p:spPr bwMode="auto">
          <a:xfrm>
            <a:off x="3009901" y="3141663"/>
            <a:ext cx="152429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eaLnBrk="1" hangingPunct="1"/>
            <a:r>
              <a:rPr lang="en-US" sz="1400" dirty="0" smtClean="0">
                <a:solidFill>
                  <a:srgbClr val="002060"/>
                </a:solidFill>
              </a:rPr>
              <a:t>Environmental</a:t>
            </a:r>
            <a:r>
              <a:rPr lang="en-US" dirty="0" smtClean="0"/>
              <a:t> </a:t>
            </a:r>
            <a:endParaRPr lang="en-US" dirty="0"/>
          </a:p>
        </p:txBody>
      </p:sp>
      <p:sp>
        <p:nvSpPr>
          <p:cNvPr id="9231" name="TextBox 44"/>
          <p:cNvSpPr txBox="1">
            <a:spLocks noChangeArrowheads="1"/>
          </p:cNvSpPr>
          <p:nvPr/>
        </p:nvSpPr>
        <p:spPr bwMode="auto">
          <a:xfrm>
            <a:off x="4427538" y="3284538"/>
            <a:ext cx="865187"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eaLnBrk="1" hangingPunct="1"/>
            <a:r>
              <a:rPr lang="en-US" sz="1400">
                <a:solidFill>
                  <a:srgbClr val="002060"/>
                </a:solidFill>
              </a:rPr>
              <a:t>Political </a:t>
            </a:r>
          </a:p>
        </p:txBody>
      </p:sp>
      <p:sp>
        <p:nvSpPr>
          <p:cNvPr id="9232" name="TextBox 45"/>
          <p:cNvSpPr txBox="1">
            <a:spLocks noChangeArrowheads="1"/>
          </p:cNvSpPr>
          <p:nvPr/>
        </p:nvSpPr>
        <p:spPr bwMode="auto">
          <a:xfrm>
            <a:off x="2339975" y="2636838"/>
            <a:ext cx="936625"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eaLnBrk="1" hangingPunct="1"/>
            <a:r>
              <a:rPr lang="en-US" sz="1200" dirty="0">
                <a:solidFill>
                  <a:srgbClr val="002060"/>
                </a:solidFill>
              </a:rPr>
              <a:t>Health promotion </a:t>
            </a:r>
          </a:p>
        </p:txBody>
      </p:sp>
      <p:sp>
        <p:nvSpPr>
          <p:cNvPr id="9233" name="TextBox 46"/>
          <p:cNvSpPr txBox="1">
            <a:spLocks noChangeArrowheads="1"/>
          </p:cNvSpPr>
          <p:nvPr/>
        </p:nvSpPr>
        <p:spPr bwMode="auto">
          <a:xfrm>
            <a:off x="5508625" y="2401888"/>
            <a:ext cx="1079500"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eaLnBrk="1" hangingPunct="1"/>
            <a:r>
              <a:rPr lang="en-US" sz="1400">
                <a:solidFill>
                  <a:srgbClr val="002060"/>
                </a:solidFill>
              </a:rPr>
              <a:t>Health </a:t>
            </a:r>
          </a:p>
          <a:p>
            <a:pPr eaLnBrk="1" hangingPunct="1"/>
            <a:r>
              <a:rPr lang="en-US" sz="1400">
                <a:solidFill>
                  <a:srgbClr val="002060"/>
                </a:solidFill>
              </a:rPr>
              <a:t>protection</a:t>
            </a:r>
          </a:p>
        </p:txBody>
      </p:sp>
      <p:sp>
        <p:nvSpPr>
          <p:cNvPr id="9234" name="TextBox 47"/>
          <p:cNvSpPr txBox="1">
            <a:spLocks noChangeArrowheads="1"/>
          </p:cNvSpPr>
          <p:nvPr/>
        </p:nvSpPr>
        <p:spPr bwMode="auto">
          <a:xfrm>
            <a:off x="900113" y="5805488"/>
            <a:ext cx="6408737"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algn="ctr" eaLnBrk="1" hangingPunct="1"/>
            <a:r>
              <a:rPr lang="en-US" sz="3200" b="1">
                <a:solidFill>
                  <a:srgbClr val="FF0000"/>
                </a:solidFill>
              </a:rPr>
              <a:t>Holistic concept </a:t>
            </a:r>
          </a:p>
        </p:txBody>
      </p:sp>
    </p:spTree>
    <p:extLst>
      <p:ext uri="{BB962C8B-B14F-4D97-AF65-F5344CB8AC3E}">
        <p14:creationId xmlns="" xmlns:p14="http://schemas.microsoft.com/office/powerpoint/2010/main" val="3662298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 </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srcRect/>
          <a:stretch>
            <a:fillRect/>
          </a:stretch>
        </p:blipFill>
        <p:spPr bwMode="auto">
          <a:xfrm>
            <a:off x="102485" y="685800"/>
            <a:ext cx="8360664" cy="5943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838200"/>
          </a:xfrm>
        </p:spPr>
        <p:txBody>
          <a:bodyPr/>
          <a:lstStyle/>
          <a:p>
            <a:r>
              <a:rPr lang="en-US" dirty="0" smtClean="0"/>
              <a:t>Physical dimension </a:t>
            </a:r>
            <a:endParaRPr lang="en-US" dirty="0"/>
          </a:p>
        </p:txBody>
      </p:sp>
      <p:sp>
        <p:nvSpPr>
          <p:cNvPr id="3" name="Content Placeholder 2"/>
          <p:cNvSpPr>
            <a:spLocks noGrp="1"/>
          </p:cNvSpPr>
          <p:nvPr>
            <p:ph idx="1"/>
          </p:nvPr>
        </p:nvSpPr>
        <p:spPr>
          <a:xfrm>
            <a:off x="457200" y="762000"/>
            <a:ext cx="8229600" cy="5791200"/>
          </a:xfrm>
        </p:spPr>
        <p:txBody>
          <a:bodyPr>
            <a:normAutofit fontScale="70000" lnSpcReduction="20000"/>
          </a:bodyPr>
          <a:lstStyle/>
          <a:p>
            <a:r>
              <a:rPr lang="en-US" dirty="0"/>
              <a:t>Physical health means perfect functioning of the body in which each organ </a:t>
            </a:r>
            <a:r>
              <a:rPr lang="en-US" dirty="0" smtClean="0"/>
              <a:t>is working </a:t>
            </a:r>
            <a:r>
              <a:rPr lang="en-US" dirty="0"/>
              <a:t>in harmony with the maximum capacity.</a:t>
            </a:r>
          </a:p>
          <a:p>
            <a:r>
              <a:rPr lang="en-US" dirty="0" smtClean="0"/>
              <a:t> </a:t>
            </a:r>
            <a:r>
              <a:rPr lang="en-US" dirty="0"/>
              <a:t>Physical health is achieved by the exercise, healthy diet, adequate rest and </a:t>
            </a:r>
            <a:r>
              <a:rPr lang="en-US" dirty="0" smtClean="0"/>
              <a:t>sleep and </a:t>
            </a:r>
            <a:r>
              <a:rPr lang="en-US" dirty="0"/>
              <a:t>no smoking or alcohol intake.</a:t>
            </a:r>
          </a:p>
          <a:p>
            <a:r>
              <a:rPr lang="en-US" dirty="0" smtClean="0"/>
              <a:t>To </a:t>
            </a:r>
            <a:r>
              <a:rPr lang="en-US" dirty="0"/>
              <a:t>maintain proper physical </a:t>
            </a:r>
            <a:r>
              <a:rPr lang="en-US" dirty="0" smtClean="0"/>
              <a:t>health, </a:t>
            </a:r>
            <a:r>
              <a:rPr lang="en-US" dirty="0"/>
              <a:t>there is need for taking safety precautions, </a:t>
            </a:r>
            <a:r>
              <a:rPr lang="en-US" dirty="0" smtClean="0"/>
              <a:t>and regular </a:t>
            </a:r>
            <a:r>
              <a:rPr lang="en-US" dirty="0"/>
              <a:t>follow up with the health care providers.</a:t>
            </a:r>
          </a:p>
          <a:p>
            <a:pPr>
              <a:buNone/>
            </a:pPr>
            <a:r>
              <a:rPr lang="en-US" b="1" dirty="0" smtClean="0"/>
              <a:t>Signs </a:t>
            </a:r>
            <a:r>
              <a:rPr lang="en-US" b="1" dirty="0"/>
              <a:t>of physical health :</a:t>
            </a:r>
          </a:p>
          <a:p>
            <a:r>
              <a:rPr lang="en-US" dirty="0" smtClean="0"/>
              <a:t> </a:t>
            </a:r>
            <a:r>
              <a:rPr lang="en-US" dirty="0"/>
              <a:t>A good complexion.</a:t>
            </a:r>
          </a:p>
          <a:p>
            <a:r>
              <a:rPr lang="en-US" dirty="0" smtClean="0"/>
              <a:t> </a:t>
            </a:r>
            <a:r>
              <a:rPr lang="en-US" dirty="0"/>
              <a:t>A clean skin.</a:t>
            </a:r>
          </a:p>
          <a:p>
            <a:r>
              <a:rPr lang="en-US" dirty="0" smtClean="0"/>
              <a:t>Bright </a:t>
            </a:r>
            <a:r>
              <a:rPr lang="en-US" dirty="0"/>
              <a:t>eyes.</a:t>
            </a:r>
          </a:p>
          <a:p>
            <a:r>
              <a:rPr lang="en-US" dirty="0" smtClean="0"/>
              <a:t> </a:t>
            </a:r>
            <a:r>
              <a:rPr lang="en-US" dirty="0"/>
              <a:t>Not too fatty.</a:t>
            </a:r>
          </a:p>
          <a:p>
            <a:r>
              <a:rPr lang="en-US" dirty="0" smtClean="0"/>
              <a:t> </a:t>
            </a:r>
            <a:r>
              <a:rPr lang="en-US" dirty="0"/>
              <a:t>A sweet breath.</a:t>
            </a:r>
          </a:p>
          <a:p>
            <a:r>
              <a:rPr lang="en-US" dirty="0" smtClean="0"/>
              <a:t> </a:t>
            </a:r>
            <a:r>
              <a:rPr lang="en-US" dirty="0"/>
              <a:t>A good appetite.</a:t>
            </a:r>
          </a:p>
          <a:p>
            <a:r>
              <a:rPr lang="en-US" dirty="0" smtClean="0"/>
              <a:t> </a:t>
            </a:r>
            <a:r>
              <a:rPr lang="en-US" dirty="0"/>
              <a:t>Sound sleep.</a:t>
            </a:r>
          </a:p>
          <a:p>
            <a:r>
              <a:rPr lang="en-US" dirty="0" smtClean="0"/>
              <a:t> </a:t>
            </a:r>
            <a:r>
              <a:rPr lang="en-US" dirty="0"/>
              <a:t>Regular activities of bowels and bladder.</a:t>
            </a:r>
          </a:p>
          <a:p>
            <a:r>
              <a:rPr lang="en-US" dirty="0" smtClean="0"/>
              <a:t> </a:t>
            </a:r>
            <a:r>
              <a:rPr lang="en-US" dirty="0"/>
              <a:t>Smooth, easy, and coordinated bodily movements.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Evaluation of Physical Health :</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1</a:t>
            </a:r>
            <a:r>
              <a:rPr lang="en-US" dirty="0"/>
              <a:t>. Self assessment of overall health.</a:t>
            </a:r>
          </a:p>
          <a:p>
            <a:pPr>
              <a:buNone/>
            </a:pPr>
            <a:r>
              <a:rPr lang="en-US" dirty="0"/>
              <a:t>2. Inquiry about ill health and risk factors.</a:t>
            </a:r>
          </a:p>
          <a:p>
            <a:pPr>
              <a:buNone/>
            </a:pPr>
            <a:r>
              <a:rPr lang="en-US" dirty="0"/>
              <a:t>3. Inquiry in to medications.</a:t>
            </a:r>
          </a:p>
          <a:p>
            <a:pPr>
              <a:buNone/>
            </a:pPr>
            <a:r>
              <a:rPr lang="en-US" dirty="0"/>
              <a:t>4. Standardized questionnaire for cardiovascular and </a:t>
            </a:r>
            <a:r>
              <a:rPr lang="en-US" dirty="0" smtClean="0"/>
              <a:t>respiratory diseases</a:t>
            </a:r>
            <a:r>
              <a:rPr lang="en-US" dirty="0"/>
              <a:t>.</a:t>
            </a:r>
          </a:p>
          <a:p>
            <a:pPr>
              <a:buNone/>
            </a:pPr>
            <a:r>
              <a:rPr lang="en-US" dirty="0"/>
              <a:t>5. Clinical examinations.</a:t>
            </a:r>
          </a:p>
          <a:p>
            <a:pPr>
              <a:buNone/>
            </a:pPr>
            <a:r>
              <a:rPr lang="en-US" dirty="0"/>
              <a:t>6. Nutritional and dietary history.</a:t>
            </a:r>
          </a:p>
          <a:p>
            <a:pPr>
              <a:buNone/>
            </a:pPr>
            <a:r>
              <a:rPr lang="en-US" dirty="0"/>
              <a:t>7. Biochemical and laboratory investigations.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762000"/>
          </a:xfrm>
        </p:spPr>
        <p:txBody>
          <a:bodyPr>
            <a:normAutofit/>
          </a:bodyPr>
          <a:lstStyle/>
          <a:p>
            <a:r>
              <a:rPr lang="en-US" b="1" dirty="0" smtClean="0"/>
              <a:t>2.Mental Dimensions :</a:t>
            </a:r>
            <a:endParaRPr lang="en-US" dirty="0"/>
          </a:p>
        </p:txBody>
      </p:sp>
      <p:sp>
        <p:nvSpPr>
          <p:cNvPr id="3" name="Content Placeholder 2"/>
          <p:cNvSpPr>
            <a:spLocks noGrp="1"/>
          </p:cNvSpPr>
          <p:nvPr>
            <p:ph idx="1"/>
          </p:nvPr>
        </p:nvSpPr>
        <p:spPr>
          <a:xfrm>
            <a:off x="304800" y="685800"/>
            <a:ext cx="8382000" cy="4191000"/>
          </a:xfrm>
        </p:spPr>
        <p:txBody>
          <a:bodyPr>
            <a:normAutofit lnSpcReduction="10000"/>
          </a:bodyPr>
          <a:lstStyle/>
          <a:p>
            <a:r>
              <a:rPr lang="en-US" dirty="0" smtClean="0"/>
              <a:t> </a:t>
            </a:r>
            <a:r>
              <a:rPr lang="en-US" dirty="0"/>
              <a:t>Mental health is a state of balance between body and mind .</a:t>
            </a:r>
          </a:p>
          <a:p>
            <a:r>
              <a:rPr lang="en-US" dirty="0"/>
              <a:t>Earlier the body and mind were considered two </a:t>
            </a:r>
            <a:r>
              <a:rPr lang="en-US" dirty="0" smtClean="0"/>
              <a:t>separate entities.</a:t>
            </a:r>
            <a:endParaRPr lang="en-US" dirty="0"/>
          </a:p>
          <a:p>
            <a:r>
              <a:rPr lang="en-US" dirty="0" smtClean="0"/>
              <a:t>But </a:t>
            </a:r>
            <a:r>
              <a:rPr lang="en-US" dirty="0"/>
              <a:t>these are interrelated as physical illness can result </a:t>
            </a:r>
            <a:r>
              <a:rPr lang="en-US" dirty="0" smtClean="0"/>
              <a:t>mental illness </a:t>
            </a:r>
            <a:r>
              <a:rPr lang="en-US" dirty="0"/>
              <a:t>and vice versa.</a:t>
            </a:r>
          </a:p>
          <a:p>
            <a:r>
              <a:rPr lang="en-US" dirty="0"/>
              <a:t>How mental illness influence physical health has been shown </a:t>
            </a:r>
            <a:r>
              <a:rPr lang="en-US" dirty="0" smtClean="0"/>
              <a:t>in fig</a:t>
            </a:r>
            <a:r>
              <a:rPr lang="en-US" dirty="0"/>
              <a:t>;</a:t>
            </a:r>
          </a:p>
        </p:txBody>
      </p:sp>
      <p:pic>
        <p:nvPicPr>
          <p:cNvPr id="2050" name="Picture 2"/>
          <p:cNvPicPr>
            <a:picLocks noChangeAspect="1" noChangeArrowheads="1"/>
          </p:cNvPicPr>
          <p:nvPr/>
        </p:nvPicPr>
        <p:blipFill>
          <a:blip r:embed="rId2"/>
          <a:srcRect/>
          <a:stretch>
            <a:fillRect/>
          </a:stretch>
        </p:blipFill>
        <p:spPr bwMode="auto">
          <a:xfrm>
            <a:off x="533400" y="4572000"/>
            <a:ext cx="7524750" cy="228600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563562"/>
          </a:xfrm>
        </p:spPr>
        <p:txBody>
          <a:bodyPr>
            <a:normAutofit fontScale="90000"/>
          </a:bodyPr>
          <a:lstStyle/>
          <a:p>
            <a:r>
              <a:rPr lang="en-US" b="1" dirty="0" smtClean="0"/>
              <a:t>Characteristics of mentally healthy person :</a:t>
            </a:r>
            <a:br>
              <a:rPr lang="en-US" b="1" dirty="0" smtClean="0"/>
            </a:b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1</a:t>
            </a:r>
            <a:r>
              <a:rPr lang="en-US" dirty="0"/>
              <a:t>. Mentally healthy person will be capable of making personal and </a:t>
            </a:r>
            <a:r>
              <a:rPr lang="en-US" dirty="0" smtClean="0"/>
              <a:t>social adjustment</a:t>
            </a:r>
            <a:r>
              <a:rPr lang="en-US" dirty="0"/>
              <a:t>.</a:t>
            </a:r>
          </a:p>
          <a:p>
            <a:pPr>
              <a:buNone/>
            </a:pPr>
            <a:r>
              <a:rPr lang="en-US" dirty="0"/>
              <a:t>2. Mentally healthy person is free from internal conflicts.</a:t>
            </a:r>
          </a:p>
          <a:p>
            <a:pPr>
              <a:buNone/>
            </a:pPr>
            <a:r>
              <a:rPr lang="en-US" dirty="0"/>
              <a:t>3. He faces problems and tries to solve them intelligently.</a:t>
            </a:r>
          </a:p>
          <a:p>
            <a:pPr>
              <a:buNone/>
            </a:pPr>
            <a:r>
              <a:rPr lang="en-US" dirty="0"/>
              <a:t>4. He has good self control balances rationally and emotionally.</a:t>
            </a:r>
          </a:p>
          <a:p>
            <a:pPr>
              <a:buNone/>
            </a:pPr>
            <a:r>
              <a:rPr lang="en-US" dirty="0"/>
              <a:t>5. He knows him self his needs problems and goals.</a:t>
            </a:r>
          </a:p>
          <a:p>
            <a:pPr>
              <a:buNone/>
            </a:pPr>
            <a:r>
              <a:rPr lang="en-US" dirty="0"/>
              <a:t>6. He has strong sense of self esteem.</a:t>
            </a:r>
          </a:p>
          <a:p>
            <a:pPr>
              <a:buNone/>
            </a:pPr>
            <a:r>
              <a:rPr lang="en-US" dirty="0"/>
              <a:t>7. He </a:t>
            </a:r>
            <a:r>
              <a:rPr lang="en-US" dirty="0" smtClean="0"/>
              <a:t>searches </a:t>
            </a:r>
            <a:r>
              <a:rPr lang="en-US" dirty="0"/>
              <a:t>for identity.</a:t>
            </a:r>
          </a:p>
          <a:p>
            <a:pPr>
              <a:buNone/>
            </a:pPr>
            <a:r>
              <a:rPr lang="en-US" dirty="0"/>
              <a:t>8. He lives a well balanced life means able to maintain the </a:t>
            </a:r>
            <a:r>
              <a:rPr lang="en-US" dirty="0" smtClean="0"/>
              <a:t>balance between </a:t>
            </a:r>
            <a:r>
              <a:rPr lang="en-US" dirty="0"/>
              <a:t>work rest and recreation.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b="1" dirty="0" smtClean="0"/>
              <a:t>3.Social Dimensions</a:t>
            </a:r>
            <a:endParaRPr lang="en-US" dirty="0"/>
          </a:p>
        </p:txBody>
      </p:sp>
      <p:sp>
        <p:nvSpPr>
          <p:cNvPr id="3" name="Content Placeholder 2"/>
          <p:cNvSpPr>
            <a:spLocks noGrp="1"/>
          </p:cNvSpPr>
          <p:nvPr>
            <p:ph idx="1"/>
          </p:nvPr>
        </p:nvSpPr>
        <p:spPr>
          <a:xfrm>
            <a:off x="457200" y="1143000"/>
            <a:ext cx="8229600" cy="5410200"/>
          </a:xfrm>
        </p:spPr>
        <p:txBody>
          <a:bodyPr>
            <a:normAutofit fontScale="85000" lnSpcReduction="10000"/>
          </a:bodyPr>
          <a:lstStyle/>
          <a:p>
            <a:r>
              <a:rPr lang="en-US" dirty="0" smtClean="0"/>
              <a:t>An individual is socially healthy if he is able to maintain harmonious relationship with other members of society in which he lives.</a:t>
            </a:r>
          </a:p>
          <a:p>
            <a:r>
              <a:rPr lang="en-US" dirty="0" smtClean="0"/>
              <a:t>Social health rooted in “positive material environment” and “positive human environment” which is concerned with the social network of the individual.</a:t>
            </a:r>
          </a:p>
          <a:p>
            <a:pPr>
              <a:buNone/>
            </a:pPr>
            <a:r>
              <a:rPr lang="en-US" b="1" dirty="0" smtClean="0"/>
              <a:t>The social dimensions of health includes;</a:t>
            </a:r>
          </a:p>
          <a:p>
            <a:r>
              <a:rPr lang="en-US" dirty="0" smtClean="0"/>
              <a:t> Communication</a:t>
            </a:r>
          </a:p>
          <a:p>
            <a:r>
              <a:rPr lang="en-US" dirty="0" smtClean="0"/>
              <a:t> Intimacy</a:t>
            </a:r>
          </a:p>
          <a:p>
            <a:r>
              <a:rPr lang="en-US" dirty="0" smtClean="0"/>
              <a:t> Respect </a:t>
            </a:r>
          </a:p>
          <a:p>
            <a:r>
              <a:rPr lang="en-US" dirty="0" smtClean="0"/>
              <a:t> Equality </a:t>
            </a:r>
          </a:p>
          <a:p>
            <a:r>
              <a:rPr lang="en-US" dirty="0" smtClean="0"/>
              <a:t> Social functioning</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b="1" dirty="0" smtClean="0"/>
              <a:t>4. Spiritual  Dimensions :</a:t>
            </a:r>
            <a:endParaRPr lang="en-US" dirty="0"/>
          </a:p>
        </p:txBody>
      </p:sp>
      <p:sp>
        <p:nvSpPr>
          <p:cNvPr id="3" name="Content Placeholder 2"/>
          <p:cNvSpPr>
            <a:spLocks noGrp="1"/>
          </p:cNvSpPr>
          <p:nvPr>
            <p:ph idx="1"/>
          </p:nvPr>
        </p:nvSpPr>
        <p:spPr>
          <a:xfrm>
            <a:off x="457200" y="1219200"/>
            <a:ext cx="8229600" cy="5334000"/>
          </a:xfrm>
        </p:spPr>
        <p:txBody>
          <a:bodyPr>
            <a:normAutofit/>
          </a:bodyPr>
          <a:lstStyle/>
          <a:p>
            <a:r>
              <a:rPr lang="en-US" dirty="0" smtClean="0"/>
              <a:t>Spirituality means in touch with deeper self and exploration the purpose of life, as people believe in some force that transcend physiology and psychology of human beings. </a:t>
            </a:r>
          </a:p>
          <a:p>
            <a:r>
              <a:rPr lang="en-US" dirty="0" smtClean="0"/>
              <a:t> It includes love , charity, purpose , principles , ethics, </a:t>
            </a:r>
            <a:r>
              <a:rPr lang="en-US" dirty="0" err="1" smtClean="0"/>
              <a:t>intigrity</a:t>
            </a:r>
            <a:r>
              <a:rPr lang="en-US" dirty="0" smtClean="0"/>
              <a:t>, hope of life.</a:t>
            </a:r>
          </a:p>
          <a:p>
            <a:r>
              <a:rPr lang="en-US" dirty="0" smtClean="0"/>
              <a:t> Meditations ,prayers, or spiritual gatherings are organized to maintain spiritual health.</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TotalTime>
  <Words>1476</Words>
  <Application>Microsoft Office PowerPoint</Application>
  <PresentationFormat>On-screen Show (4:3)</PresentationFormat>
  <Paragraphs>134</Paragraphs>
  <Slides>26</Slides>
  <Notes>0</Notes>
  <HiddenSlides>4</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Dimension of health</vt:lpstr>
      <vt:lpstr>Slide 2</vt:lpstr>
      <vt:lpstr>Slide 3</vt:lpstr>
      <vt:lpstr>Physical dimension </vt:lpstr>
      <vt:lpstr>Evaluation of Physical Health :</vt:lpstr>
      <vt:lpstr>2.Mental Dimensions :</vt:lpstr>
      <vt:lpstr>Characteristics of mentally healthy person : </vt:lpstr>
      <vt:lpstr>3.Social Dimensions</vt:lpstr>
      <vt:lpstr>4. Spiritual  Dimensions :</vt:lpstr>
      <vt:lpstr>5. Emotional Dimensions :</vt:lpstr>
      <vt:lpstr>6. Vocational Dimension:</vt:lpstr>
      <vt:lpstr>7.Other dimensions :</vt:lpstr>
      <vt:lpstr>EMOTIONAL DIMENSION </vt:lpstr>
      <vt:lpstr>SOCIAL DIMENSION </vt:lpstr>
      <vt:lpstr>SPIRITUAL DIMENSION</vt:lpstr>
      <vt:lpstr>VOCATIONAL  DIMENSION</vt:lpstr>
      <vt:lpstr>Changing concepts of health</vt:lpstr>
      <vt:lpstr>BIOMEDICAL CONCEPT</vt:lpstr>
      <vt:lpstr>Slide 19</vt:lpstr>
      <vt:lpstr>ECOLOGICAL CONCEPT</vt:lpstr>
      <vt:lpstr>Slide 21</vt:lpstr>
      <vt:lpstr>PSYCHOSOCIAL CONCEPT</vt:lpstr>
      <vt:lpstr>HOLISTIC CONCEPT</vt:lpstr>
      <vt:lpstr>HOLISTIC CONCEPT</vt:lpstr>
      <vt:lpstr>Slide 25</vt:lpstr>
      <vt:lpstr>Thanks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Dimension of health</dc:title>
  <dc:creator>CiST Sanjay</dc:creator>
  <cp:lastModifiedBy>CiST Sanjay</cp:lastModifiedBy>
  <cp:revision>38</cp:revision>
  <dcterms:created xsi:type="dcterms:W3CDTF">2017-12-11T05:59:18Z</dcterms:created>
  <dcterms:modified xsi:type="dcterms:W3CDTF">2017-12-12T08:50:31Z</dcterms:modified>
</cp:coreProperties>
</file>