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4"/>
  </p:notesMasterIdLst>
  <p:sldIdLst>
    <p:sldId id="277" r:id="rId2"/>
    <p:sldId id="278" r:id="rId3"/>
    <p:sldId id="279" r:id="rId4"/>
    <p:sldId id="296" r:id="rId5"/>
    <p:sldId id="407" r:id="rId6"/>
    <p:sldId id="374" r:id="rId7"/>
    <p:sldId id="410" r:id="rId8"/>
    <p:sldId id="409" r:id="rId9"/>
    <p:sldId id="414" r:id="rId10"/>
    <p:sldId id="412" r:id="rId11"/>
    <p:sldId id="416" r:id="rId12"/>
    <p:sldId id="417" r:id="rId13"/>
    <p:sldId id="438" r:id="rId14"/>
    <p:sldId id="419" r:id="rId15"/>
    <p:sldId id="418" r:id="rId16"/>
    <p:sldId id="439" r:id="rId17"/>
    <p:sldId id="389" r:id="rId18"/>
    <p:sldId id="390" r:id="rId19"/>
    <p:sldId id="391" r:id="rId20"/>
    <p:sldId id="457" r:id="rId21"/>
    <p:sldId id="442" r:id="rId22"/>
    <p:sldId id="443" r:id="rId23"/>
    <p:sldId id="444" r:id="rId24"/>
    <p:sldId id="445" r:id="rId25"/>
    <p:sldId id="446" r:id="rId26"/>
    <p:sldId id="447" r:id="rId27"/>
    <p:sldId id="448" r:id="rId28"/>
    <p:sldId id="449" r:id="rId29"/>
    <p:sldId id="450" r:id="rId30"/>
    <p:sldId id="451" r:id="rId31"/>
    <p:sldId id="452" r:id="rId32"/>
    <p:sldId id="453" r:id="rId33"/>
    <p:sldId id="423" r:id="rId34"/>
    <p:sldId id="456" r:id="rId35"/>
    <p:sldId id="424" r:id="rId36"/>
    <p:sldId id="455" r:id="rId37"/>
    <p:sldId id="440" r:id="rId38"/>
    <p:sldId id="459" r:id="rId39"/>
    <p:sldId id="460" r:id="rId40"/>
    <p:sldId id="454" r:id="rId41"/>
    <p:sldId id="458" r:id="rId42"/>
    <p:sldId id="372"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D85332-A4EA-43A3-BF22-5E099273F738}" type="datetimeFigureOut">
              <a:rPr lang="en-US" smtClean="0"/>
              <a:pPr/>
              <a:t>8/31/2017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6856C6-1772-4D2B-AA69-0CBDF0F97D08}" type="slidenum">
              <a:rPr lang="en-US" smtClean="0"/>
              <a:pPr/>
              <a:t>‹#›</a:t>
            </a:fld>
            <a:endParaRPr lang="en-US"/>
          </a:p>
        </p:txBody>
      </p:sp>
    </p:spTree>
    <p:extLst>
      <p:ext uri="{BB962C8B-B14F-4D97-AF65-F5344CB8AC3E}">
        <p14:creationId xmlns:p14="http://schemas.microsoft.com/office/powerpoint/2010/main" xmlns="" val="3344028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4B2005-199A-4BEC-A2DD-859CC78F13FB}" type="slidenum">
              <a:rPr lang="en-US"/>
              <a:pPr/>
              <a:t>13</a:t>
            </a:fld>
            <a:endParaRPr lang="en-US"/>
          </a:p>
        </p:txBody>
      </p:sp>
      <p:sp>
        <p:nvSpPr>
          <p:cNvPr id="5122" name="Rectangle 2"/>
          <p:cNvSpPr>
            <a:spLocks noGrp="1" noRot="1" noChangeAspect="1" noChangeArrowheads="1" noTextEdit="1"/>
          </p:cNvSpPr>
          <p:nvPr>
            <p:ph type="sldImg"/>
          </p:nvPr>
        </p:nvSpPr>
        <p:spPr>
          <a:xfrm>
            <a:off x="1146175" y="685800"/>
            <a:ext cx="4570413" cy="3427413"/>
          </a:xfrm>
          <a:ln/>
        </p:spPr>
      </p:sp>
      <p:sp>
        <p:nvSpPr>
          <p:cNvPr id="5123" name="Rectangle 3"/>
          <p:cNvSpPr>
            <a:spLocks noGrp="1" noChangeArrowheads="1"/>
          </p:cNvSpPr>
          <p:nvPr>
            <p:ph type="body" idx="1"/>
          </p:nvPr>
        </p:nvSpPr>
        <p:spPr>
          <a:xfrm>
            <a:off x="915988" y="4343400"/>
            <a:ext cx="5026025" cy="4114800"/>
          </a:xfr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B6856C6-1772-4D2B-AA69-0CBDF0F97D08}" type="slidenum">
              <a:rPr lang="en-US" smtClean="0"/>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fld id="{79CD62EA-3D08-4FA1-B6F7-F9F9DF18C038}" type="slidenum">
              <a:rPr lang="fi-FI" smtClean="0"/>
              <a:pPr/>
              <a:t>37</a:t>
            </a:fld>
            <a:endParaRPr lang="fi-FI"/>
          </a:p>
        </p:txBody>
      </p:sp>
    </p:spTree>
    <p:extLst>
      <p:ext uri="{BB962C8B-B14F-4D97-AF65-F5344CB8AC3E}">
        <p14:creationId xmlns:p14="http://schemas.microsoft.com/office/powerpoint/2010/main" xmlns="" val="4206277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41574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331401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95013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3773383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335246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11281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351640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422720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152838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786690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587377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8/31/2017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961066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2.wmf"/><Relationship Id="rId13" Type="http://schemas.openxmlformats.org/officeDocument/2006/relationships/image" Target="../media/image17.wmf"/><Relationship Id="rId3" Type="http://schemas.openxmlformats.org/officeDocument/2006/relationships/audio" Target="../media/audio1.wav"/><Relationship Id="rId7" Type="http://schemas.openxmlformats.org/officeDocument/2006/relationships/image" Target="../media/image11.wmf"/><Relationship Id="rId12" Type="http://schemas.openxmlformats.org/officeDocument/2006/relationships/image" Target="../media/image16.wmf"/><Relationship Id="rId2" Type="http://schemas.openxmlformats.org/officeDocument/2006/relationships/notesSlide" Target="../notesSlides/notesSlide1.xml"/><Relationship Id="rId16" Type="http://schemas.openxmlformats.org/officeDocument/2006/relationships/image" Target="../media/image20.wmf"/><Relationship Id="rId1" Type="http://schemas.openxmlformats.org/officeDocument/2006/relationships/slideLayout" Target="../slideLayouts/slideLayout1.xml"/><Relationship Id="rId6" Type="http://schemas.openxmlformats.org/officeDocument/2006/relationships/image" Target="../media/image10.wmf"/><Relationship Id="rId11" Type="http://schemas.openxmlformats.org/officeDocument/2006/relationships/image" Target="../media/image15.wmf"/><Relationship Id="rId5" Type="http://schemas.openxmlformats.org/officeDocument/2006/relationships/image" Target="../media/image9.wmf"/><Relationship Id="rId15" Type="http://schemas.openxmlformats.org/officeDocument/2006/relationships/image" Target="../media/image19.wmf"/><Relationship Id="rId10" Type="http://schemas.openxmlformats.org/officeDocument/2006/relationships/image" Target="../media/image14.wmf"/><Relationship Id="rId4" Type="http://schemas.openxmlformats.org/officeDocument/2006/relationships/image" Target="../media/image8.wmf"/><Relationship Id="rId9" Type="http://schemas.openxmlformats.org/officeDocument/2006/relationships/image" Target="../media/image13.wmf"/><Relationship Id="rId14" Type="http://schemas.openxmlformats.org/officeDocument/2006/relationships/image" Target="../media/image18.wmf"/></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858962"/>
            <a:ext cx="8686800" cy="1189038"/>
          </a:xfrm>
          <a:solidFill>
            <a:schemeClr val="accent6">
              <a:lumMod val="60000"/>
              <a:lumOff val="40000"/>
            </a:schemeClr>
          </a:solidFill>
          <a:ln>
            <a:solidFill>
              <a:schemeClr val="accent1"/>
            </a:solidFill>
          </a:ln>
        </p:spPr>
        <p:txBody>
          <a:bodyPr>
            <a:normAutofit fontScale="90000"/>
          </a:bodyPr>
          <a:lstStyle/>
          <a:p>
            <a:r>
              <a:rPr lang="en-US" b="1" dirty="0" smtClean="0"/>
              <a:t>BHS 151 Environmental Science</a:t>
            </a:r>
            <a:br>
              <a:rPr lang="en-US" b="1" dirty="0" smtClean="0"/>
            </a:br>
            <a:r>
              <a:rPr lang="en-US" b="1" dirty="0" smtClean="0"/>
              <a:t>BPH I Year, II semester </a:t>
            </a:r>
            <a:endParaRPr lang="en-US" b="1" dirty="0"/>
          </a:p>
        </p:txBody>
      </p:sp>
      <p:sp>
        <p:nvSpPr>
          <p:cNvPr id="3" name="Content Placeholder 2"/>
          <p:cNvSpPr>
            <a:spLocks noGrp="1"/>
          </p:cNvSpPr>
          <p:nvPr>
            <p:ph idx="1"/>
          </p:nvPr>
        </p:nvSpPr>
        <p:spPr>
          <a:xfrm>
            <a:off x="457200" y="3962400"/>
            <a:ext cx="8229600" cy="2163763"/>
          </a:xfrm>
          <a:solidFill>
            <a:srgbClr val="00B050"/>
          </a:solidFill>
          <a:ln>
            <a:solidFill>
              <a:schemeClr val="accent1"/>
            </a:solidFill>
          </a:ln>
        </p:spPr>
        <p:txBody>
          <a:bodyPr>
            <a:normAutofit/>
          </a:bodyPr>
          <a:lstStyle/>
          <a:p>
            <a:pPr marL="0" indent="0" algn="ctr">
              <a:buNone/>
            </a:pPr>
            <a:r>
              <a:rPr lang="en-US" sz="2800" dirty="0" smtClean="0"/>
              <a:t>By </a:t>
            </a:r>
          </a:p>
          <a:p>
            <a:pPr marL="0" indent="0" algn="ctr">
              <a:buNone/>
            </a:pPr>
            <a:r>
              <a:rPr lang="en-US" sz="2800" dirty="0" err="1" smtClean="0"/>
              <a:t>Kalpana</a:t>
            </a:r>
            <a:r>
              <a:rPr lang="en-US" sz="2800" dirty="0" smtClean="0"/>
              <a:t> </a:t>
            </a:r>
            <a:r>
              <a:rPr lang="en-US" sz="2800" dirty="0" err="1" smtClean="0"/>
              <a:t>Jnawali</a:t>
            </a:r>
            <a:r>
              <a:rPr lang="en-US" sz="2800" dirty="0" smtClean="0"/>
              <a:t> </a:t>
            </a:r>
          </a:p>
          <a:p>
            <a:pPr marL="0" indent="0" algn="ctr">
              <a:buNone/>
            </a:pPr>
            <a:r>
              <a:rPr lang="en-US" sz="2800" dirty="0" smtClean="0"/>
              <a:t>Lecturer, BPH Program</a:t>
            </a:r>
          </a:p>
          <a:p>
            <a:pPr marL="0" indent="0" algn="ctr">
              <a:buNone/>
            </a:pPr>
            <a:r>
              <a:rPr lang="en-US" sz="2800" dirty="0" smtClean="0"/>
              <a:t>La Grandee International College, </a:t>
            </a:r>
            <a:r>
              <a:rPr lang="en-US" sz="2800" dirty="0" err="1" smtClean="0"/>
              <a:t>Pokhara</a:t>
            </a:r>
            <a:r>
              <a:rPr lang="en-US" sz="2800" dirty="0" smtClean="0"/>
              <a:t> </a:t>
            </a:r>
            <a:endParaRPr lang="en-US" sz="2800" dirty="0"/>
          </a:p>
        </p:txBody>
      </p:sp>
      <p:pic>
        <p:nvPicPr>
          <p:cNvPr id="1026" name="Picture 2" descr="C:\Users\xplore\Desktop\LGIC-Logo-e1488900891494.png"/>
          <p:cNvPicPr>
            <a:picLocks noChangeAspect="1" noChangeArrowheads="1"/>
          </p:cNvPicPr>
          <p:nvPr/>
        </p:nvPicPr>
        <p:blipFill>
          <a:blip r:embed="rId2"/>
          <a:srcRect/>
          <a:stretch>
            <a:fillRect/>
          </a:stretch>
        </p:blipFill>
        <p:spPr bwMode="auto">
          <a:xfrm>
            <a:off x="4800600" y="215800"/>
            <a:ext cx="4114800" cy="1460600"/>
          </a:xfrm>
          <a:prstGeom prst="rect">
            <a:avLst/>
          </a:prstGeom>
          <a:noFill/>
        </p:spPr>
      </p:pic>
      <p:pic>
        <p:nvPicPr>
          <p:cNvPr id="1028" name="Picture 4" descr="http://pu.edu.np/edu/wp-content/uploads/2016/09/default-logo.png"/>
          <p:cNvPicPr>
            <a:picLocks noChangeAspect="1" noChangeArrowheads="1"/>
          </p:cNvPicPr>
          <p:nvPr/>
        </p:nvPicPr>
        <p:blipFill>
          <a:blip r:embed="rId3"/>
          <a:srcRect/>
          <a:stretch>
            <a:fillRect/>
          </a:stretch>
        </p:blipFill>
        <p:spPr bwMode="auto">
          <a:xfrm>
            <a:off x="76200" y="76200"/>
            <a:ext cx="3886200" cy="1676400"/>
          </a:xfrm>
          <a:prstGeom prst="rect">
            <a:avLst/>
          </a:prstGeom>
          <a:noFill/>
        </p:spPr>
      </p:pic>
    </p:spTree>
    <p:extLst>
      <p:ext uri="{BB962C8B-B14F-4D97-AF65-F5344CB8AC3E}">
        <p14:creationId xmlns:p14="http://schemas.microsoft.com/office/powerpoint/2010/main" xmlns="" val="3761316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b="1" dirty="0" smtClean="0"/>
              <a:t> Types of Biodiversity</a:t>
            </a:r>
            <a:endParaRPr lang="en-US" b="1" dirty="0"/>
          </a:p>
        </p:txBody>
      </p:sp>
      <p:sp>
        <p:nvSpPr>
          <p:cNvPr id="3" name="Content Placeholder 2"/>
          <p:cNvSpPr>
            <a:spLocks noGrp="1"/>
          </p:cNvSpPr>
          <p:nvPr>
            <p:ph idx="1"/>
          </p:nvPr>
        </p:nvSpPr>
        <p:spPr>
          <a:xfrm>
            <a:off x="457200" y="1600201"/>
            <a:ext cx="8229600" cy="4038600"/>
          </a:xfrm>
          <a:ln>
            <a:solidFill>
              <a:schemeClr val="accent1"/>
            </a:solidFill>
          </a:ln>
        </p:spPr>
        <p:txBody>
          <a:bodyPr>
            <a:normAutofit/>
          </a:bodyPr>
          <a:lstStyle/>
          <a:p>
            <a:pPr algn="just"/>
            <a:r>
              <a:rPr lang="en-US" sz="2800" dirty="0" smtClean="0"/>
              <a:t>Biological diversity deals with the degree of nature’s variety in the biosphere.</a:t>
            </a:r>
          </a:p>
          <a:p>
            <a:pPr algn="just">
              <a:buNone/>
            </a:pPr>
            <a:endParaRPr lang="en-US" sz="2800" dirty="0" smtClean="0"/>
          </a:p>
          <a:p>
            <a:pPr algn="just"/>
            <a:r>
              <a:rPr lang="en-US" sz="2800" dirty="0" smtClean="0"/>
              <a:t>This variety can be observed at three levels; </a:t>
            </a:r>
          </a:p>
          <a:p>
            <a:pPr lvl="1" algn="just"/>
            <a:r>
              <a:rPr lang="en-US" sz="2400" dirty="0" smtClean="0"/>
              <a:t>the </a:t>
            </a:r>
            <a:r>
              <a:rPr lang="en-US" sz="2400" dirty="0" smtClean="0">
                <a:solidFill>
                  <a:srgbClr val="FF0000"/>
                </a:solidFill>
              </a:rPr>
              <a:t>genetic variability</a:t>
            </a:r>
            <a:r>
              <a:rPr lang="en-US" sz="2400" dirty="0" smtClean="0"/>
              <a:t> within a species, </a:t>
            </a:r>
          </a:p>
          <a:p>
            <a:pPr lvl="1" algn="just"/>
            <a:r>
              <a:rPr lang="en-US" sz="2400" dirty="0" smtClean="0"/>
              <a:t>the </a:t>
            </a:r>
            <a:r>
              <a:rPr lang="en-US" sz="2400" dirty="0" smtClean="0">
                <a:solidFill>
                  <a:srgbClr val="FF0000"/>
                </a:solidFill>
              </a:rPr>
              <a:t>variety of species </a:t>
            </a:r>
            <a:r>
              <a:rPr lang="en-US" sz="2400" dirty="0" smtClean="0"/>
              <a:t>within a community, </a:t>
            </a:r>
          </a:p>
          <a:p>
            <a:pPr lvl="1" algn="just"/>
            <a:r>
              <a:rPr lang="en-US" sz="2400" dirty="0" smtClean="0"/>
              <a:t>the organization of species in an area into distinctive plant and animal communities constitutes </a:t>
            </a:r>
            <a:r>
              <a:rPr lang="en-US" sz="2400" dirty="0" smtClean="0">
                <a:solidFill>
                  <a:srgbClr val="FF0000"/>
                </a:solidFill>
              </a:rPr>
              <a:t>ecosystem diversity.</a:t>
            </a:r>
            <a:endParaRPr lang="en-US" sz="2400" dirty="0">
              <a:solidFill>
                <a:srgbClr val="FF0000"/>
              </a:solidFill>
            </a:endParaRPr>
          </a:p>
        </p:txBody>
      </p:sp>
      <p:sp>
        <p:nvSpPr>
          <p:cNvPr id="4" name="Rectangle 3"/>
          <p:cNvSpPr/>
          <p:nvPr/>
        </p:nvSpPr>
        <p:spPr>
          <a:xfrm>
            <a:off x="457200" y="5782270"/>
            <a:ext cx="8229600" cy="707886"/>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algn="ctr"/>
            <a:r>
              <a:rPr lang="en-US" sz="2000" i="1" dirty="0" smtClean="0"/>
              <a:t>BIODIVERSITY HOTSPOTS: A region with high biodiversity with most of spices being Endemic. </a:t>
            </a:r>
            <a:endParaRPr lang="en-US" sz="20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762000"/>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dirty="0" smtClean="0"/>
              <a:t>BIODIVERSITY AND BALANCE OF NATURE</a:t>
            </a:r>
            <a:endParaRPr lang="en-US" dirty="0"/>
          </a:p>
        </p:txBody>
      </p:sp>
      <p:sp>
        <p:nvSpPr>
          <p:cNvPr id="3" name="Content Placeholder 2"/>
          <p:cNvSpPr>
            <a:spLocks noGrp="1"/>
          </p:cNvSpPr>
          <p:nvPr>
            <p:ph idx="1"/>
          </p:nvPr>
        </p:nvSpPr>
        <p:spPr/>
        <p:txBody>
          <a:bodyPr/>
          <a:lstStyle/>
          <a:p>
            <a:endParaRPr lang="en-US" dirty="0" smtClean="0"/>
          </a:p>
          <a:p>
            <a:endParaRPr lang="en-US" dirty="0"/>
          </a:p>
        </p:txBody>
      </p:sp>
      <p:sp>
        <p:nvSpPr>
          <p:cNvPr id="4" name="Rectangle 3"/>
          <p:cNvSpPr/>
          <p:nvPr/>
        </p:nvSpPr>
        <p:spPr>
          <a:xfrm>
            <a:off x="228600" y="1146750"/>
            <a:ext cx="8534400" cy="4339650"/>
          </a:xfrm>
          <a:prstGeom prst="rect">
            <a:avLst/>
          </a:prstGeom>
          <a:ln>
            <a:solidFill>
              <a:schemeClr val="accent1"/>
            </a:solidFill>
          </a:ln>
        </p:spPr>
        <p:txBody>
          <a:bodyPr wrap="square">
            <a:spAutoFit/>
          </a:bodyPr>
          <a:lstStyle/>
          <a:p>
            <a:r>
              <a:rPr lang="en-US" sz="2400" b="1" dirty="0" smtClean="0"/>
              <a:t>Tropic Level</a:t>
            </a:r>
            <a:r>
              <a:rPr lang="en-US" sz="2000" dirty="0" smtClean="0"/>
              <a:t>: Elimination of species from tropic level can cause destruction of ecosystem as well as biodiversity</a:t>
            </a:r>
          </a:p>
          <a:p>
            <a:endParaRPr lang="en-US" sz="2000" dirty="0" smtClean="0"/>
          </a:p>
          <a:p>
            <a:r>
              <a:rPr lang="en-US" sz="2400" b="1" dirty="0" smtClean="0"/>
              <a:t>Complex Ecosystem</a:t>
            </a:r>
            <a:r>
              <a:rPr lang="en-US" sz="2000" dirty="0" smtClean="0"/>
              <a:t>: In a complicated ecosystem having several tropic levels, loss of one or more spices do not cause any serious problem because the alternative available. </a:t>
            </a:r>
          </a:p>
          <a:p>
            <a:endParaRPr lang="en-US" sz="2000" dirty="0" smtClean="0"/>
          </a:p>
          <a:p>
            <a:r>
              <a:rPr lang="en-US" sz="2400" b="1" dirty="0" smtClean="0"/>
              <a:t>Keystone Species</a:t>
            </a:r>
            <a:r>
              <a:rPr lang="en-US" sz="2000" dirty="0" smtClean="0"/>
              <a:t>: Loss or addition of species causes detectable changes in ecosystem rates i.e. species make unique contribution to ecosystem functioning</a:t>
            </a:r>
          </a:p>
          <a:p>
            <a:endParaRPr lang="en-US" sz="2000" dirty="0" smtClean="0"/>
          </a:p>
          <a:p>
            <a:r>
              <a:rPr lang="en-US" sz="2400" b="1" dirty="0" smtClean="0"/>
              <a:t>Niche(Place) Complementary</a:t>
            </a:r>
            <a:r>
              <a:rPr lang="en-US" sz="2000" dirty="0" smtClean="0"/>
              <a:t>: Difference among species in their requirements for different resources will cause complementary interaction so that a species could obtain more resources.</a:t>
            </a:r>
            <a:endParaRPr lang="en-US"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style>
          <a:lnRef idx="0">
            <a:schemeClr val="accent3"/>
          </a:lnRef>
          <a:fillRef idx="3">
            <a:schemeClr val="accent3"/>
          </a:fillRef>
          <a:effectRef idx="3">
            <a:schemeClr val="accent3"/>
          </a:effectRef>
          <a:fontRef idx="minor">
            <a:schemeClr val="lt1"/>
          </a:fontRef>
        </p:style>
        <p:txBody>
          <a:bodyPr/>
          <a:lstStyle/>
          <a:p>
            <a:r>
              <a:rPr lang="en-US" dirty="0" smtClean="0"/>
              <a:t>Global Biodiversity</a:t>
            </a:r>
            <a:endParaRPr lang="en-US" dirty="0"/>
          </a:p>
        </p:txBody>
      </p:sp>
      <p:sp>
        <p:nvSpPr>
          <p:cNvPr id="3" name="Content Placeholder 2"/>
          <p:cNvSpPr>
            <a:spLocks noGrp="1"/>
          </p:cNvSpPr>
          <p:nvPr>
            <p:ph idx="1"/>
          </p:nvPr>
        </p:nvSpPr>
        <p:spPr>
          <a:xfrm>
            <a:off x="457200" y="1600201"/>
            <a:ext cx="8229600" cy="3276600"/>
          </a:xfrm>
        </p:spPr>
        <p:txBody>
          <a:bodyPr/>
          <a:lstStyle/>
          <a:p>
            <a:r>
              <a:rPr lang="en-US" b="1" dirty="0" smtClean="0"/>
              <a:t>Global biodiversity</a:t>
            </a:r>
            <a:r>
              <a:rPr lang="en-US" dirty="0" smtClean="0"/>
              <a:t> is the measure of </a:t>
            </a:r>
            <a:r>
              <a:rPr lang="en-US" b="1" dirty="0" smtClean="0"/>
              <a:t>biodiversity</a:t>
            </a:r>
            <a:r>
              <a:rPr lang="en-US" dirty="0" smtClean="0"/>
              <a:t> on planet Earth and is defined as the total variability of life forms.</a:t>
            </a:r>
          </a:p>
          <a:p>
            <a:endParaRPr lang="en-US" dirty="0" smtClean="0"/>
          </a:p>
          <a:p>
            <a:r>
              <a:rPr lang="en-US" dirty="0" smtClean="0"/>
              <a:t>More than 99 percent of all species, that ever lived on Earth are estimated to be died out.</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subTitle" idx="1"/>
          </p:nvPr>
        </p:nvSpPr>
        <p:spPr>
          <a:xfrm>
            <a:off x="381000" y="1905000"/>
            <a:ext cx="6019800" cy="1752600"/>
          </a:xfrm>
        </p:spPr>
        <p:txBody>
          <a:bodyPr/>
          <a:lstStyle/>
          <a:p>
            <a:r>
              <a:rPr lang="en-US"/>
              <a:t> </a:t>
            </a:r>
          </a:p>
          <a:p>
            <a:endParaRPr lang="en-US"/>
          </a:p>
        </p:txBody>
      </p:sp>
      <p:pic>
        <p:nvPicPr>
          <p:cNvPr id="3075" name="Picture 3" descr="T_rex"/>
          <p:cNvPicPr>
            <a:picLocks noChangeAspect="1" noChangeArrowheads="1"/>
          </p:cNvPicPr>
          <p:nvPr/>
        </p:nvPicPr>
        <p:blipFill>
          <a:blip r:embed="rId4"/>
          <a:srcRect/>
          <a:stretch>
            <a:fillRect/>
          </a:stretch>
        </p:blipFill>
        <p:spPr bwMode="auto">
          <a:xfrm>
            <a:off x="1066800" y="0"/>
            <a:ext cx="3429000" cy="2389188"/>
          </a:xfrm>
          <a:prstGeom prst="rect">
            <a:avLst/>
          </a:prstGeom>
          <a:noFill/>
        </p:spPr>
      </p:pic>
      <p:pic>
        <p:nvPicPr>
          <p:cNvPr id="3076" name="Picture 4" descr="Bttrfly"/>
          <p:cNvPicPr>
            <a:picLocks noChangeAspect="1" noChangeArrowheads="1"/>
          </p:cNvPicPr>
          <p:nvPr/>
        </p:nvPicPr>
        <p:blipFill>
          <a:blip r:embed="rId5"/>
          <a:srcRect/>
          <a:stretch>
            <a:fillRect/>
          </a:stretch>
        </p:blipFill>
        <p:spPr bwMode="auto">
          <a:xfrm>
            <a:off x="0" y="3276600"/>
            <a:ext cx="1143000" cy="1019175"/>
          </a:xfrm>
          <a:prstGeom prst="rect">
            <a:avLst/>
          </a:prstGeom>
          <a:noFill/>
        </p:spPr>
      </p:pic>
      <p:grpSp>
        <p:nvGrpSpPr>
          <p:cNvPr id="2" name="Group 5"/>
          <p:cNvGrpSpPr>
            <a:grpSpLocks/>
          </p:cNvGrpSpPr>
          <p:nvPr/>
        </p:nvGrpSpPr>
        <p:grpSpPr bwMode="auto">
          <a:xfrm>
            <a:off x="2286000" y="3292475"/>
            <a:ext cx="5416550" cy="3565525"/>
            <a:chOff x="1488" y="2064"/>
            <a:chExt cx="3412" cy="2246"/>
          </a:xfrm>
        </p:grpSpPr>
        <p:pic>
          <p:nvPicPr>
            <p:cNvPr id="3078" name="Picture 6" descr="AN02542_"/>
            <p:cNvPicPr>
              <a:picLocks noChangeAspect="1" noChangeArrowheads="1"/>
            </p:cNvPicPr>
            <p:nvPr/>
          </p:nvPicPr>
          <p:blipFill>
            <a:blip r:embed="rId6"/>
            <a:srcRect/>
            <a:stretch>
              <a:fillRect/>
            </a:stretch>
          </p:blipFill>
          <p:spPr bwMode="auto">
            <a:xfrm>
              <a:off x="3600" y="2064"/>
              <a:ext cx="1300" cy="1257"/>
            </a:xfrm>
            <a:prstGeom prst="rect">
              <a:avLst/>
            </a:prstGeom>
            <a:noFill/>
          </p:spPr>
        </p:pic>
        <p:pic>
          <p:nvPicPr>
            <p:cNvPr id="3079" name="Picture 7" descr="Crab1"/>
            <p:cNvPicPr>
              <a:picLocks noChangeAspect="1" noChangeArrowheads="1"/>
            </p:cNvPicPr>
            <p:nvPr/>
          </p:nvPicPr>
          <p:blipFill>
            <a:blip r:embed="rId7"/>
            <a:srcRect/>
            <a:stretch>
              <a:fillRect/>
            </a:stretch>
          </p:blipFill>
          <p:spPr bwMode="auto">
            <a:xfrm>
              <a:off x="2640" y="2640"/>
              <a:ext cx="1008" cy="728"/>
            </a:xfrm>
            <a:prstGeom prst="rect">
              <a:avLst/>
            </a:prstGeom>
            <a:noFill/>
          </p:spPr>
        </p:pic>
        <p:pic>
          <p:nvPicPr>
            <p:cNvPr id="3080" name="Picture 8" descr="Turtle2"/>
            <p:cNvPicPr>
              <a:picLocks noChangeAspect="1" noChangeArrowheads="1"/>
            </p:cNvPicPr>
            <p:nvPr/>
          </p:nvPicPr>
          <p:blipFill>
            <a:blip r:embed="rId8"/>
            <a:srcRect/>
            <a:stretch>
              <a:fillRect/>
            </a:stretch>
          </p:blipFill>
          <p:spPr bwMode="auto">
            <a:xfrm>
              <a:off x="1488" y="3600"/>
              <a:ext cx="1488" cy="710"/>
            </a:xfrm>
            <a:prstGeom prst="rect">
              <a:avLst/>
            </a:prstGeom>
            <a:noFill/>
          </p:spPr>
        </p:pic>
        <p:pic>
          <p:nvPicPr>
            <p:cNvPr id="3081" name="Picture 9" descr="Fish12"/>
            <p:cNvPicPr>
              <a:picLocks noChangeAspect="1" noChangeArrowheads="1"/>
            </p:cNvPicPr>
            <p:nvPr/>
          </p:nvPicPr>
          <p:blipFill>
            <a:blip r:embed="rId9"/>
            <a:srcRect/>
            <a:stretch>
              <a:fillRect/>
            </a:stretch>
          </p:blipFill>
          <p:spPr bwMode="auto">
            <a:xfrm>
              <a:off x="1488" y="2160"/>
              <a:ext cx="1296" cy="617"/>
            </a:xfrm>
            <a:prstGeom prst="rect">
              <a:avLst/>
            </a:prstGeom>
            <a:noFill/>
          </p:spPr>
        </p:pic>
      </p:grpSp>
      <p:grpSp>
        <p:nvGrpSpPr>
          <p:cNvPr id="3" name="Group 10"/>
          <p:cNvGrpSpPr>
            <a:grpSpLocks/>
          </p:cNvGrpSpPr>
          <p:nvPr/>
        </p:nvGrpSpPr>
        <p:grpSpPr bwMode="auto">
          <a:xfrm>
            <a:off x="4419600" y="0"/>
            <a:ext cx="2293938" cy="6858000"/>
            <a:chOff x="2784" y="0"/>
            <a:chExt cx="1445" cy="4320"/>
          </a:xfrm>
        </p:grpSpPr>
        <p:pic>
          <p:nvPicPr>
            <p:cNvPr id="3083" name="Picture 11" descr="Housefly"/>
            <p:cNvPicPr>
              <a:picLocks noChangeAspect="1" noChangeArrowheads="1"/>
            </p:cNvPicPr>
            <p:nvPr/>
          </p:nvPicPr>
          <p:blipFill>
            <a:blip r:embed="rId10"/>
            <a:srcRect/>
            <a:stretch>
              <a:fillRect/>
            </a:stretch>
          </p:blipFill>
          <p:spPr bwMode="auto">
            <a:xfrm>
              <a:off x="3168" y="3504"/>
              <a:ext cx="769" cy="816"/>
            </a:xfrm>
            <a:prstGeom prst="rect">
              <a:avLst/>
            </a:prstGeom>
            <a:noFill/>
          </p:spPr>
        </p:pic>
        <p:pic>
          <p:nvPicPr>
            <p:cNvPr id="3084" name="Picture 12" descr="Dragnfly"/>
            <p:cNvPicPr>
              <a:picLocks noChangeAspect="1" noChangeArrowheads="1"/>
            </p:cNvPicPr>
            <p:nvPr/>
          </p:nvPicPr>
          <p:blipFill>
            <a:blip r:embed="rId11"/>
            <a:srcRect/>
            <a:stretch>
              <a:fillRect/>
            </a:stretch>
          </p:blipFill>
          <p:spPr bwMode="auto">
            <a:xfrm>
              <a:off x="3264" y="0"/>
              <a:ext cx="965" cy="1056"/>
            </a:xfrm>
            <a:prstGeom prst="rect">
              <a:avLst/>
            </a:prstGeom>
            <a:noFill/>
          </p:spPr>
        </p:pic>
        <p:pic>
          <p:nvPicPr>
            <p:cNvPr id="3085" name="Picture 13" descr="Butrfly2"/>
            <p:cNvPicPr>
              <a:picLocks noChangeAspect="1" noChangeArrowheads="1"/>
            </p:cNvPicPr>
            <p:nvPr/>
          </p:nvPicPr>
          <p:blipFill>
            <a:blip r:embed="rId12"/>
            <a:srcRect/>
            <a:stretch>
              <a:fillRect/>
            </a:stretch>
          </p:blipFill>
          <p:spPr bwMode="auto">
            <a:xfrm>
              <a:off x="2784" y="624"/>
              <a:ext cx="892" cy="863"/>
            </a:xfrm>
            <a:prstGeom prst="rect">
              <a:avLst/>
            </a:prstGeom>
            <a:noFill/>
          </p:spPr>
        </p:pic>
      </p:grpSp>
      <p:grpSp>
        <p:nvGrpSpPr>
          <p:cNvPr id="4" name="Group 14"/>
          <p:cNvGrpSpPr>
            <a:grpSpLocks/>
          </p:cNvGrpSpPr>
          <p:nvPr/>
        </p:nvGrpSpPr>
        <p:grpSpPr bwMode="auto">
          <a:xfrm>
            <a:off x="0" y="0"/>
            <a:ext cx="9144000" cy="6858000"/>
            <a:chOff x="0" y="0"/>
            <a:chExt cx="5760" cy="4320"/>
          </a:xfrm>
        </p:grpSpPr>
        <p:pic>
          <p:nvPicPr>
            <p:cNvPr id="3087" name="Picture 15" descr="AN02097_"/>
            <p:cNvPicPr>
              <a:picLocks noChangeAspect="1" noChangeArrowheads="1"/>
            </p:cNvPicPr>
            <p:nvPr/>
          </p:nvPicPr>
          <p:blipFill>
            <a:blip r:embed="rId13"/>
            <a:srcRect/>
            <a:stretch>
              <a:fillRect/>
            </a:stretch>
          </p:blipFill>
          <p:spPr bwMode="auto">
            <a:xfrm>
              <a:off x="0" y="2544"/>
              <a:ext cx="1518" cy="1776"/>
            </a:xfrm>
            <a:prstGeom prst="rect">
              <a:avLst/>
            </a:prstGeom>
            <a:noFill/>
          </p:spPr>
        </p:pic>
        <p:pic>
          <p:nvPicPr>
            <p:cNvPr id="3088" name="Picture 16" descr="AN01124_"/>
            <p:cNvPicPr>
              <a:picLocks noChangeAspect="1" noChangeArrowheads="1"/>
            </p:cNvPicPr>
            <p:nvPr/>
          </p:nvPicPr>
          <p:blipFill>
            <a:blip r:embed="rId14"/>
            <a:srcRect/>
            <a:stretch>
              <a:fillRect/>
            </a:stretch>
          </p:blipFill>
          <p:spPr bwMode="auto">
            <a:xfrm>
              <a:off x="4064" y="0"/>
              <a:ext cx="1696" cy="2064"/>
            </a:xfrm>
            <a:prstGeom prst="rect">
              <a:avLst/>
            </a:prstGeom>
            <a:noFill/>
          </p:spPr>
        </p:pic>
        <p:pic>
          <p:nvPicPr>
            <p:cNvPr id="3089" name="Picture 17" descr="Parrtred"/>
            <p:cNvPicPr>
              <a:picLocks noChangeAspect="1" noChangeArrowheads="1"/>
            </p:cNvPicPr>
            <p:nvPr/>
          </p:nvPicPr>
          <p:blipFill>
            <a:blip r:embed="rId15"/>
            <a:srcRect/>
            <a:stretch>
              <a:fillRect/>
            </a:stretch>
          </p:blipFill>
          <p:spPr bwMode="auto">
            <a:xfrm>
              <a:off x="0" y="0"/>
              <a:ext cx="1264" cy="1824"/>
            </a:xfrm>
            <a:prstGeom prst="rect">
              <a:avLst/>
            </a:prstGeom>
            <a:noFill/>
          </p:spPr>
        </p:pic>
        <p:pic>
          <p:nvPicPr>
            <p:cNvPr id="3090" name="Picture 18" descr="Tiger2"/>
            <p:cNvPicPr>
              <a:picLocks noChangeAspect="1" noChangeArrowheads="1"/>
            </p:cNvPicPr>
            <p:nvPr/>
          </p:nvPicPr>
          <p:blipFill>
            <a:blip r:embed="rId16"/>
            <a:srcRect/>
            <a:stretch>
              <a:fillRect/>
            </a:stretch>
          </p:blipFill>
          <p:spPr bwMode="auto">
            <a:xfrm>
              <a:off x="4128" y="2835"/>
              <a:ext cx="1632" cy="1485"/>
            </a:xfrm>
            <a:prstGeom prst="rect">
              <a:avLst/>
            </a:prstGeom>
            <a:noFill/>
          </p:spPr>
        </p:pic>
      </p:grpSp>
      <p:sp>
        <p:nvSpPr>
          <p:cNvPr id="3091" name="Rectangle 19"/>
          <p:cNvSpPr>
            <a:spLocks noGrp="1" noChangeArrowheads="1"/>
          </p:cNvSpPr>
          <p:nvPr>
            <p:ph type="ctrTitle"/>
          </p:nvPr>
        </p:nvSpPr>
        <p:spPr>
          <a:xfrm>
            <a:off x="304800" y="2514600"/>
            <a:ext cx="6629400" cy="823913"/>
          </a:xfrm>
          <a:solidFill>
            <a:srgbClr val="00B0F0"/>
          </a:solidFill>
        </p:spPr>
        <p:txBody>
          <a:bodyPr/>
          <a:lstStyle/>
          <a:p>
            <a:r>
              <a:rPr lang="en-US" sz="4800" dirty="0">
                <a:solidFill>
                  <a:srgbClr val="FFFF00"/>
                </a:solidFill>
                <a:effectLst>
                  <a:outerShdw blurRad="38100" dist="38100" dir="2700000" algn="tl">
                    <a:srgbClr val="000000"/>
                  </a:outerShdw>
                </a:effectLst>
              </a:rPr>
              <a:t>Global Biodiversity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anim calcmode="lin" valueType="num">
                                      <p:cBhvr additive="base">
                                        <p:cTn id="7" dur="500" fill="hold"/>
                                        <p:tgtEl>
                                          <p:spTgt spid="307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4">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9" presetClass="entr" presetSubtype="0" fill="hold" grpId="0" nodeType="afterEffect">
                                  <p:stCondLst>
                                    <p:cond delay="1000"/>
                                  </p:stCondLst>
                                  <p:childTnLst>
                                    <p:set>
                                      <p:cBhvr>
                                        <p:cTn id="11" dur="1" fill="hold">
                                          <p:stCondLst>
                                            <p:cond delay="0"/>
                                          </p:stCondLst>
                                        </p:cTn>
                                        <p:tgtEl>
                                          <p:spTgt spid="3091"/>
                                        </p:tgtEl>
                                        <p:attrNameLst>
                                          <p:attrName>style.visibility</p:attrName>
                                        </p:attrNameLst>
                                      </p:cBhvr>
                                      <p:to>
                                        <p:strVal val="visible"/>
                                      </p:to>
                                    </p:set>
                                    <p:animEffect transition="in" filter="dissolve">
                                      <p:cBhvr>
                                        <p:cTn id="12" dur="500"/>
                                        <p:tgtEl>
                                          <p:spTgt spid="3091"/>
                                        </p:tgtEl>
                                      </p:cBhvr>
                                    </p:animEffect>
                                  </p:childTnLst>
                                  <p:subTnLst>
                                    <p:audio>
                                      <p:cMediaNode>
                                        <p:cTn display="0" masterRel="sameClick">
                                          <p:stCondLst>
                                            <p:cond evt="begin" delay="0">
                                              <p:tn val="10"/>
                                            </p:cond>
                                          </p:stCondLst>
                                          <p:endCondLst>
                                            <p:cond evt="onStopAudio" delay="0">
                                              <p:tgtEl>
                                                <p:sldTgt/>
                                              </p:tgtEl>
                                            </p:cond>
                                          </p:endCondLst>
                                        </p:cTn>
                                        <p:tgtEl>
                                          <p:sndTgt r:embed="rId3" name="drumroll.wav" builtIn="1"/>
                                        </p:tgtEl>
                                      </p:cMediaNode>
                                    </p:audio>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par>
                          <p:cTn id="18" fill="hold">
                            <p:stCondLst>
                              <p:cond delay="500"/>
                            </p:stCondLst>
                            <p:childTnLst>
                              <p:par>
                                <p:cTn id="19" presetID="15" presetClass="entr" presetSubtype="0" fill="hold" nodeType="afterEffect">
                                  <p:stCondLst>
                                    <p:cond delay="0"/>
                                  </p:stCondLst>
                                  <p:childTnLst>
                                    <p:set>
                                      <p:cBhvr>
                                        <p:cTn id="20" dur="1" fill="hold">
                                          <p:stCondLst>
                                            <p:cond delay="0"/>
                                          </p:stCondLst>
                                        </p:cTn>
                                        <p:tgtEl>
                                          <p:spTgt spid="3075"/>
                                        </p:tgtEl>
                                        <p:attrNameLst>
                                          <p:attrName>style.visibility</p:attrName>
                                        </p:attrNameLst>
                                      </p:cBhvr>
                                      <p:to>
                                        <p:strVal val="visible"/>
                                      </p:to>
                                    </p:set>
                                    <p:anim calcmode="lin" valueType="num">
                                      <p:cBhvr>
                                        <p:cTn id="21" dur="1000" fill="hold"/>
                                        <p:tgtEl>
                                          <p:spTgt spid="3075"/>
                                        </p:tgtEl>
                                        <p:attrNameLst>
                                          <p:attrName>ppt_w</p:attrName>
                                        </p:attrNameLst>
                                      </p:cBhvr>
                                      <p:tavLst>
                                        <p:tav tm="0">
                                          <p:val>
                                            <p:fltVal val="0"/>
                                          </p:val>
                                        </p:tav>
                                        <p:tav tm="100000">
                                          <p:val>
                                            <p:strVal val="#ppt_w"/>
                                          </p:val>
                                        </p:tav>
                                      </p:tavLst>
                                    </p:anim>
                                    <p:anim calcmode="lin" valueType="num">
                                      <p:cBhvr>
                                        <p:cTn id="22" dur="1000" fill="hold"/>
                                        <p:tgtEl>
                                          <p:spTgt spid="3075"/>
                                        </p:tgtEl>
                                        <p:attrNameLst>
                                          <p:attrName>ppt_h</p:attrName>
                                        </p:attrNameLst>
                                      </p:cBhvr>
                                      <p:tavLst>
                                        <p:tav tm="0">
                                          <p:val>
                                            <p:fltVal val="0"/>
                                          </p:val>
                                        </p:tav>
                                        <p:tav tm="100000">
                                          <p:val>
                                            <p:strVal val="#ppt_h"/>
                                          </p:val>
                                        </p:tav>
                                      </p:tavLst>
                                    </p:anim>
                                    <p:anim calcmode="lin" valueType="num">
                                      <p:cBhvr>
                                        <p:cTn id="23" dur="1000" fill="hold"/>
                                        <p:tgtEl>
                                          <p:spTgt spid="3075"/>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3075"/>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1500"/>
                            </p:stCondLst>
                            <p:childTnLst>
                              <p:par>
                                <p:cTn id="26" presetID="2" presetClass="entr" presetSubtype="2" fill="hold" nodeType="afterEffect">
                                  <p:stCondLst>
                                    <p:cond delay="0"/>
                                  </p:stCondLst>
                                  <p:childTnLst>
                                    <p:set>
                                      <p:cBhvr>
                                        <p:cTn id="27" dur="1" fill="hold">
                                          <p:stCondLst>
                                            <p:cond delay="0"/>
                                          </p:stCondLst>
                                        </p:cTn>
                                        <p:tgtEl>
                                          <p:spTgt spid="3076"/>
                                        </p:tgtEl>
                                        <p:attrNameLst>
                                          <p:attrName>style.visibility</p:attrName>
                                        </p:attrNameLst>
                                      </p:cBhvr>
                                      <p:to>
                                        <p:strVal val="visible"/>
                                      </p:to>
                                    </p:set>
                                    <p:anim calcmode="lin" valueType="num">
                                      <p:cBhvr additive="base">
                                        <p:cTn id="28" dur="500" fill="hold"/>
                                        <p:tgtEl>
                                          <p:spTgt spid="3076"/>
                                        </p:tgtEl>
                                        <p:attrNameLst>
                                          <p:attrName>ppt_x</p:attrName>
                                        </p:attrNameLst>
                                      </p:cBhvr>
                                      <p:tavLst>
                                        <p:tav tm="0">
                                          <p:val>
                                            <p:strVal val="1+#ppt_w/2"/>
                                          </p:val>
                                        </p:tav>
                                        <p:tav tm="100000">
                                          <p:val>
                                            <p:strVal val="#ppt_x"/>
                                          </p:val>
                                        </p:tav>
                                      </p:tavLst>
                                    </p:anim>
                                    <p:anim calcmode="lin" valueType="num">
                                      <p:cBhvr additive="base">
                                        <p:cTn id="29" dur="500" fill="hold"/>
                                        <p:tgtEl>
                                          <p:spTgt spid="3076"/>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fill="hold" nodeType="after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0-#ppt_w/2"/>
                                          </p:val>
                                        </p:tav>
                                        <p:tav tm="100000">
                                          <p:val>
                                            <p:strVal val="#ppt_x"/>
                                          </p:val>
                                        </p:tav>
                                      </p:tavLst>
                                    </p:anim>
                                    <p:anim calcmode="lin" valueType="num">
                                      <p:cBhvr additive="base">
                                        <p:cTn id="34" dur="500" fill="hold"/>
                                        <p:tgtEl>
                                          <p:spTgt spid="2"/>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 presetClass="entr" presetSubtype="8" fill="hold" nodeType="afterEffect">
                                  <p:stCondLst>
                                    <p:cond delay="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500" fill="hold"/>
                                        <p:tgtEl>
                                          <p:spTgt spid="3"/>
                                        </p:tgtEl>
                                        <p:attrNameLst>
                                          <p:attrName>ppt_x</p:attrName>
                                        </p:attrNameLst>
                                      </p:cBhvr>
                                      <p:tavLst>
                                        <p:tav tm="0">
                                          <p:val>
                                            <p:strVal val="0-#ppt_w/2"/>
                                          </p:val>
                                        </p:tav>
                                        <p:tav tm="100000">
                                          <p:val>
                                            <p:strVal val="#ppt_x"/>
                                          </p:val>
                                        </p:tav>
                                      </p:tavLst>
                                    </p:anim>
                                    <p:anim calcmode="lin" valueType="num">
                                      <p:cBhvr additive="base">
                                        <p:cTn id="39"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build="p" autoUpdateAnimBg="0" advAuto="0"/>
      <p:bldP spid="3091"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78921" y="0"/>
            <a:ext cx="9222921"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38200"/>
          </a:xfrm>
        </p:spPr>
        <p:style>
          <a:lnRef idx="0">
            <a:schemeClr val="accent3"/>
          </a:lnRef>
          <a:fillRef idx="3">
            <a:schemeClr val="accent3"/>
          </a:fillRef>
          <a:effectRef idx="3">
            <a:schemeClr val="accent3"/>
          </a:effectRef>
          <a:fontRef idx="minor">
            <a:schemeClr val="lt1"/>
          </a:fontRef>
        </p:style>
        <p:txBody>
          <a:bodyPr>
            <a:normAutofit/>
          </a:bodyPr>
          <a:lstStyle/>
          <a:p>
            <a:r>
              <a:rPr lang="en-US" dirty="0" smtClean="0"/>
              <a:t>Biodiversity in Nepal </a:t>
            </a:r>
            <a:endParaRPr lang="en-US" dirty="0"/>
          </a:p>
        </p:txBody>
      </p:sp>
      <p:sp>
        <p:nvSpPr>
          <p:cNvPr id="3" name="Content Placeholder 2"/>
          <p:cNvSpPr>
            <a:spLocks noGrp="1"/>
          </p:cNvSpPr>
          <p:nvPr>
            <p:ph idx="1"/>
          </p:nvPr>
        </p:nvSpPr>
        <p:spPr>
          <a:xfrm>
            <a:off x="457200" y="1112837"/>
            <a:ext cx="8229600" cy="5135563"/>
          </a:xfrm>
          <a:ln>
            <a:solidFill>
              <a:schemeClr val="accent1"/>
            </a:solidFill>
          </a:ln>
        </p:spPr>
        <p:txBody>
          <a:bodyPr>
            <a:normAutofit fontScale="77500" lnSpcReduction="20000"/>
          </a:bodyPr>
          <a:lstStyle/>
          <a:p>
            <a:r>
              <a:rPr lang="en-US" dirty="0" smtClean="0"/>
              <a:t>A total of 118 different ecosystems have been identified in Nepal, including 112 forest ecosystems, four cultivation ecosystems, one water body ecosystem and one glacier/snow/rock ecosystem.</a:t>
            </a:r>
          </a:p>
          <a:p>
            <a:pPr>
              <a:buNone/>
            </a:pPr>
            <a:endParaRPr lang="en-US" dirty="0" smtClean="0"/>
          </a:p>
          <a:p>
            <a:r>
              <a:rPr lang="en-US" dirty="0" smtClean="0"/>
              <a:t>Nepal is ranked 25</a:t>
            </a:r>
            <a:r>
              <a:rPr lang="en-US" baseline="30000" dirty="0" smtClean="0"/>
              <a:t>th</a:t>
            </a:r>
            <a:r>
              <a:rPr lang="en-US" dirty="0" smtClean="0"/>
              <a:t> and 11</a:t>
            </a:r>
            <a:r>
              <a:rPr lang="en-US" baseline="30000" dirty="0" smtClean="0"/>
              <a:t>th</a:t>
            </a:r>
            <a:r>
              <a:rPr lang="en-US" dirty="0" smtClean="0"/>
              <a:t> positions in biodiversity richness in the world and Asia, respectively.</a:t>
            </a:r>
          </a:p>
          <a:p>
            <a:endParaRPr lang="en-US" dirty="0" smtClean="0"/>
          </a:p>
          <a:p>
            <a:r>
              <a:rPr lang="en-US" dirty="0" smtClean="0"/>
              <a:t> A total of 284 species of flowering plants, 160 animal species are reportedly endemic to Nepal. </a:t>
            </a:r>
          </a:p>
          <a:p>
            <a:endParaRPr lang="en-US" dirty="0" smtClean="0"/>
          </a:p>
          <a:p>
            <a:r>
              <a:rPr lang="en-US" dirty="0" smtClean="0"/>
              <a:t>The diverse climatic and topographic conditions have also </a:t>
            </a:r>
            <a:r>
              <a:rPr lang="en-US" dirty="0" err="1" smtClean="0"/>
              <a:t>favoured</a:t>
            </a:r>
            <a:r>
              <a:rPr lang="en-US" dirty="0" smtClean="0"/>
              <a:t> maximum diversity of agricultural crops, their wild relatives and animal species.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63562"/>
          </a:xfrm>
        </p:spPr>
        <p:txBody>
          <a:bodyPr>
            <a:normAutofit fontScale="90000"/>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a:xfrm>
            <a:off x="304800" y="685800"/>
            <a:ext cx="8382000" cy="5943600"/>
          </a:xfrm>
        </p:spPr>
        <p:txBody>
          <a:bodyPr>
            <a:normAutofit fontScale="92500" lnSpcReduction="20000"/>
          </a:bodyPr>
          <a:lstStyle/>
          <a:p>
            <a:r>
              <a:rPr lang="en-US" dirty="0" smtClean="0"/>
              <a:t>Biodiversity relates to almost every aspect of Nepalese life, including </a:t>
            </a:r>
          </a:p>
          <a:p>
            <a:pPr lvl="3"/>
            <a:r>
              <a:rPr lang="en-US" sz="2400" dirty="0" smtClean="0"/>
              <a:t>agricultural productivity, </a:t>
            </a:r>
          </a:p>
          <a:p>
            <a:pPr lvl="3"/>
            <a:r>
              <a:rPr lang="en-US" sz="2400" dirty="0" smtClean="0"/>
              <a:t>food security, </a:t>
            </a:r>
          </a:p>
          <a:p>
            <a:pPr lvl="3"/>
            <a:r>
              <a:rPr lang="en-US" sz="2400" dirty="0" smtClean="0"/>
              <a:t>building materials,</a:t>
            </a:r>
          </a:p>
          <a:p>
            <a:pPr lvl="3"/>
            <a:r>
              <a:rPr lang="en-US" sz="2400" dirty="0" smtClean="0"/>
              <a:t>human health and nutrition, </a:t>
            </a:r>
          </a:p>
          <a:p>
            <a:pPr lvl="3"/>
            <a:r>
              <a:rPr lang="en-US" sz="2400" dirty="0" smtClean="0"/>
              <a:t>indigenous knowledge, </a:t>
            </a:r>
          </a:p>
          <a:p>
            <a:pPr lvl="3"/>
            <a:r>
              <a:rPr lang="en-US" sz="2400" dirty="0" smtClean="0"/>
              <a:t>gender equality, </a:t>
            </a:r>
          </a:p>
          <a:p>
            <a:pPr lvl="3"/>
            <a:r>
              <a:rPr lang="en-US" sz="2400" dirty="0" smtClean="0"/>
              <a:t>culture, </a:t>
            </a:r>
          </a:p>
          <a:p>
            <a:pPr lvl="3"/>
            <a:r>
              <a:rPr lang="en-US" sz="2400" dirty="0" smtClean="0"/>
              <a:t>climate, </a:t>
            </a:r>
          </a:p>
          <a:p>
            <a:pPr lvl="3"/>
            <a:r>
              <a:rPr lang="en-US" sz="2400" dirty="0" smtClean="0"/>
              <a:t>water resources and </a:t>
            </a:r>
          </a:p>
          <a:p>
            <a:pPr lvl="3"/>
            <a:r>
              <a:rPr lang="en-US" sz="2400" dirty="0" smtClean="0"/>
              <a:t>aesthetic value for society. </a:t>
            </a:r>
          </a:p>
          <a:p>
            <a:r>
              <a:rPr lang="en-US" dirty="0" smtClean="0"/>
              <a:t>The economy of Nepal is very much dependent on the use of natural resources. </a:t>
            </a:r>
          </a:p>
          <a:p>
            <a:r>
              <a:rPr lang="en-US" dirty="0" smtClean="0"/>
              <a:t>The country’s biodiversity is also an important source of revenue.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3"/>
          </a:lnRef>
          <a:fillRef idx="3">
            <a:schemeClr val="accent3"/>
          </a:fillRef>
          <a:effectRef idx="3">
            <a:schemeClr val="accent3"/>
          </a:effectRef>
          <a:fontRef idx="minor">
            <a:schemeClr val="lt1"/>
          </a:fontRef>
        </p:style>
        <p:txBody>
          <a:bodyPr/>
          <a:lstStyle/>
          <a:p>
            <a:r>
              <a:rPr lang="en-US" dirty="0" smtClean="0"/>
              <a:t>BENEFITS OF BIODIVERSITY</a:t>
            </a:r>
            <a:endParaRPr lang="en-US"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dirty="0" smtClean="0"/>
              <a:t>Consumptive value: </a:t>
            </a:r>
          </a:p>
          <a:p>
            <a:pPr lvl="1"/>
            <a:r>
              <a:rPr lang="en-US" dirty="0" smtClean="0"/>
              <a:t> Food/Drink  </a:t>
            </a:r>
          </a:p>
          <a:p>
            <a:pPr lvl="1"/>
            <a:r>
              <a:rPr lang="en-US" dirty="0" smtClean="0"/>
              <a:t>Fuel </a:t>
            </a:r>
          </a:p>
          <a:p>
            <a:pPr lvl="1"/>
            <a:r>
              <a:rPr lang="en-US" dirty="0" smtClean="0"/>
              <a:t>Medicine  </a:t>
            </a:r>
          </a:p>
          <a:p>
            <a:pPr lvl="1"/>
            <a:r>
              <a:rPr lang="en-US" dirty="0" smtClean="0"/>
              <a:t>Crop varieties</a:t>
            </a:r>
          </a:p>
          <a:p>
            <a:pPr lvl="1"/>
            <a:r>
              <a:rPr lang="en-US" dirty="0" smtClean="0"/>
              <a:t>Industrial Materials</a:t>
            </a:r>
          </a:p>
          <a:p>
            <a:pPr>
              <a:buNone/>
            </a:pPr>
            <a:endParaRPr lang="en-US" dirty="0" smtClean="0"/>
          </a:p>
          <a:p>
            <a:pPr marL="514350" indent="-514350">
              <a:buNone/>
            </a:pPr>
            <a:r>
              <a:rPr lang="en-US" dirty="0" smtClean="0"/>
              <a:t>2. Non-Consumptive Value: </a:t>
            </a:r>
          </a:p>
          <a:p>
            <a:pPr lvl="1"/>
            <a:r>
              <a:rPr lang="en-US" dirty="0" smtClean="0"/>
              <a:t>Recreation </a:t>
            </a:r>
          </a:p>
          <a:p>
            <a:pPr lvl="1"/>
            <a:r>
              <a:rPr lang="en-US" dirty="0" smtClean="0"/>
              <a:t>Education and Research </a:t>
            </a:r>
          </a:p>
          <a:p>
            <a:pPr lvl="1"/>
            <a:r>
              <a:rPr lang="en-US" dirty="0" smtClean="0"/>
              <a:t> Traditional value</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3. Ecological services</a:t>
            </a:r>
            <a:endParaRPr lang="en-US" dirty="0"/>
          </a:p>
        </p:txBody>
      </p:sp>
      <p:sp>
        <p:nvSpPr>
          <p:cNvPr id="3" name="Content Placeholder 2"/>
          <p:cNvSpPr>
            <a:spLocks noGrp="1"/>
          </p:cNvSpPr>
          <p:nvPr>
            <p:ph idx="1"/>
          </p:nvPr>
        </p:nvSpPr>
        <p:spPr>
          <a:xfrm>
            <a:off x="457200" y="1143000"/>
            <a:ext cx="8229600" cy="4983163"/>
          </a:xfrm>
        </p:spPr>
        <p:txBody>
          <a:bodyPr>
            <a:normAutofit fontScale="92500" lnSpcReduction="10000"/>
          </a:bodyPr>
          <a:lstStyle/>
          <a:p>
            <a:pPr lvl="1"/>
            <a:r>
              <a:rPr lang="en-US" dirty="0" smtClean="0"/>
              <a:t>Balance of nature </a:t>
            </a:r>
          </a:p>
          <a:p>
            <a:pPr lvl="1"/>
            <a:r>
              <a:rPr lang="en-US" dirty="0" smtClean="0"/>
              <a:t>Biological productivity </a:t>
            </a:r>
          </a:p>
          <a:p>
            <a:pPr lvl="1"/>
            <a:r>
              <a:rPr lang="en-US" dirty="0" smtClean="0"/>
              <a:t>Regulation of climate </a:t>
            </a:r>
          </a:p>
          <a:p>
            <a:pPr lvl="1"/>
            <a:r>
              <a:rPr lang="en-US" dirty="0" smtClean="0"/>
              <a:t>Degradation of waste </a:t>
            </a:r>
          </a:p>
          <a:p>
            <a:pPr lvl="1"/>
            <a:r>
              <a:rPr lang="en-US" dirty="0" smtClean="0"/>
              <a:t>Cleaning of air and water </a:t>
            </a:r>
          </a:p>
          <a:p>
            <a:pPr lvl="1"/>
            <a:r>
              <a:rPr lang="en-US" dirty="0" smtClean="0"/>
              <a:t>Cycling of nutrients </a:t>
            </a:r>
          </a:p>
          <a:p>
            <a:pPr lvl="1"/>
            <a:r>
              <a:rPr lang="en-US" dirty="0" smtClean="0"/>
              <a:t>Control of potential pest and disease causing species</a:t>
            </a:r>
          </a:p>
          <a:p>
            <a:pPr lvl="1"/>
            <a:r>
              <a:rPr lang="en-US" dirty="0" smtClean="0"/>
              <a:t>Detoxification of soil and sediments </a:t>
            </a:r>
          </a:p>
          <a:p>
            <a:pPr lvl="1"/>
            <a:r>
              <a:rPr lang="en-US" dirty="0" smtClean="0"/>
              <a:t>Stabilization of land against erosion </a:t>
            </a:r>
          </a:p>
          <a:p>
            <a:pPr lvl="1"/>
            <a:r>
              <a:rPr lang="en-US" dirty="0" smtClean="0"/>
              <a:t>Carbon balancing and global climate change</a:t>
            </a:r>
          </a:p>
          <a:p>
            <a:pPr lvl="1"/>
            <a:r>
              <a:rPr lang="en-US" dirty="0" smtClean="0"/>
              <a:t>Maintenance of Soil fertility</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038"/>
            <a:ext cx="8229600" cy="868362"/>
          </a:xfrm>
        </p:spPr>
        <p:style>
          <a:lnRef idx="0">
            <a:schemeClr val="accent5"/>
          </a:lnRef>
          <a:fillRef idx="3">
            <a:schemeClr val="accent5"/>
          </a:fillRef>
          <a:effectRef idx="3">
            <a:schemeClr val="accent5"/>
          </a:effectRef>
          <a:fontRef idx="minor">
            <a:schemeClr val="lt1"/>
          </a:fontRef>
        </p:style>
        <p:txBody>
          <a:bodyPr>
            <a:normAutofit/>
          </a:bodyPr>
          <a:lstStyle/>
          <a:p>
            <a:r>
              <a:rPr lang="en-US" sz="3600" b="1" dirty="0" smtClean="0"/>
              <a:t>THREATS TO BIODIVERSITY</a:t>
            </a:r>
            <a:endParaRPr lang="en-US" sz="3600" b="1" dirty="0"/>
          </a:p>
        </p:txBody>
      </p:sp>
      <p:sp>
        <p:nvSpPr>
          <p:cNvPr id="3" name="Content Placeholder 2"/>
          <p:cNvSpPr>
            <a:spLocks noGrp="1"/>
          </p:cNvSpPr>
          <p:nvPr>
            <p:ph idx="1"/>
          </p:nvPr>
        </p:nvSpPr>
        <p:spPr>
          <a:xfrm>
            <a:off x="457200" y="1066801"/>
            <a:ext cx="8229600" cy="5257799"/>
          </a:xfrm>
          <a:ln>
            <a:solidFill>
              <a:schemeClr val="accent1"/>
            </a:solidFill>
          </a:ln>
        </p:spPr>
        <p:txBody>
          <a:bodyPr>
            <a:normAutofit fontScale="77500" lnSpcReduction="20000"/>
          </a:bodyPr>
          <a:lstStyle/>
          <a:p>
            <a:pPr>
              <a:buNone/>
            </a:pPr>
            <a:r>
              <a:rPr lang="en-US" dirty="0" smtClean="0"/>
              <a:t>1. Natural causes </a:t>
            </a:r>
          </a:p>
          <a:p>
            <a:pPr lvl="1"/>
            <a:r>
              <a:rPr lang="en-US" dirty="0" smtClean="0"/>
              <a:t>Narrow geographical area </a:t>
            </a:r>
          </a:p>
          <a:p>
            <a:pPr lvl="1"/>
            <a:r>
              <a:rPr lang="en-US" dirty="0" smtClean="0"/>
              <a:t> Low population </a:t>
            </a:r>
          </a:p>
          <a:p>
            <a:pPr lvl="1"/>
            <a:r>
              <a:rPr lang="en-US" dirty="0" smtClean="0"/>
              <a:t>Low breeding rate </a:t>
            </a:r>
          </a:p>
          <a:p>
            <a:pPr lvl="1"/>
            <a:r>
              <a:rPr lang="en-US" dirty="0" smtClean="0"/>
              <a:t> Natural disasters </a:t>
            </a:r>
          </a:p>
          <a:p>
            <a:pPr>
              <a:buNone/>
            </a:pPr>
            <a:endParaRPr lang="en-US" dirty="0" smtClean="0"/>
          </a:p>
          <a:p>
            <a:pPr>
              <a:buNone/>
            </a:pPr>
            <a:r>
              <a:rPr lang="en-US" dirty="0" smtClean="0"/>
              <a:t>2.  Anthropogenic causes: </a:t>
            </a:r>
          </a:p>
          <a:p>
            <a:pPr lvl="1"/>
            <a:r>
              <a:rPr lang="en-US" dirty="0" smtClean="0"/>
              <a:t> Habitat modification </a:t>
            </a:r>
          </a:p>
          <a:p>
            <a:pPr lvl="1"/>
            <a:r>
              <a:rPr lang="en-US" dirty="0" smtClean="0"/>
              <a:t> Overexploitation of selected species </a:t>
            </a:r>
          </a:p>
          <a:p>
            <a:pPr lvl="1"/>
            <a:r>
              <a:rPr lang="en-US" dirty="0" smtClean="0"/>
              <a:t> Innovation by exotic species</a:t>
            </a:r>
          </a:p>
          <a:p>
            <a:pPr lvl="1"/>
            <a:r>
              <a:rPr lang="en-US" dirty="0" smtClean="0"/>
              <a:t>Pollution </a:t>
            </a:r>
          </a:p>
          <a:p>
            <a:pPr lvl="1"/>
            <a:r>
              <a:rPr lang="en-US" dirty="0" smtClean="0"/>
              <a:t> Hunting </a:t>
            </a:r>
          </a:p>
          <a:p>
            <a:pPr lvl="1"/>
            <a:r>
              <a:rPr lang="en-US" dirty="0" smtClean="0"/>
              <a:t> Global warming and climate change </a:t>
            </a:r>
          </a:p>
          <a:p>
            <a:pPr lvl="1"/>
            <a:r>
              <a:rPr lang="en-US" dirty="0" smtClean="0"/>
              <a:t> Agriculture </a:t>
            </a:r>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2412" y="1295400"/>
            <a:ext cx="8434388" cy="4495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0378133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0"/>
            <a:ext cx="8229600" cy="1143000"/>
          </a:xfrm>
        </p:spPr>
        <p:style>
          <a:lnRef idx="0">
            <a:schemeClr val="accent4"/>
          </a:lnRef>
          <a:fillRef idx="3">
            <a:schemeClr val="accent4"/>
          </a:fillRef>
          <a:effectRef idx="3">
            <a:schemeClr val="accent4"/>
          </a:effectRef>
          <a:fontRef idx="minor">
            <a:schemeClr val="lt1"/>
          </a:fontRef>
        </p:style>
        <p:txBody>
          <a:bodyPr/>
          <a:lstStyle/>
          <a:p>
            <a:r>
              <a:rPr lang="en-US" b="1" dirty="0" smtClean="0"/>
              <a:t>IUCN categories of Protected areas </a:t>
            </a:r>
            <a:endParaRPr lang="en-US"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533400" y="533400"/>
            <a:ext cx="8031163" cy="2246769"/>
          </a:xfrm>
          <a:prstGeom prst="rect">
            <a:avLst/>
          </a:prstGeom>
          <a:noFill/>
          <a:ln w="9525">
            <a:noFill/>
            <a:miter lim="800000"/>
            <a:headEnd/>
            <a:tailEnd/>
          </a:ln>
        </p:spPr>
        <p:txBody>
          <a:bodyPr>
            <a:spAutoFit/>
          </a:bodyPr>
          <a:lstStyle/>
          <a:p>
            <a:pPr>
              <a:spcBef>
                <a:spcPct val="50000"/>
              </a:spcBef>
              <a:defRPr/>
            </a:pPr>
            <a:r>
              <a:rPr lang="en-GB" sz="2800" b="1" dirty="0">
                <a:latin typeface="+mn-lt"/>
              </a:rPr>
              <a:t>The definition of a protected area</a:t>
            </a:r>
            <a:r>
              <a:rPr lang="en-GB" sz="2800" dirty="0">
                <a:latin typeface="+mn-lt"/>
              </a:rPr>
              <a:t>: A clearly defined geographical space, recognised, dedicated and managed, through legal or other effective means, to achieve the long-term conservation of nature with associated ecosystem services and cultural values</a:t>
            </a:r>
          </a:p>
        </p:txBody>
      </p:sp>
      <p:pic>
        <p:nvPicPr>
          <p:cNvPr id="3" name="Picture 4" descr="DSC01487"/>
          <p:cNvPicPr>
            <a:picLocks noChangeAspect="1" noChangeArrowheads="1"/>
          </p:cNvPicPr>
          <p:nvPr/>
        </p:nvPicPr>
        <p:blipFill>
          <a:blip r:embed="rId2" cstate="email">
            <a:lum bright="-6000" contrast="36000"/>
          </a:blip>
          <a:srcRect/>
          <a:stretch>
            <a:fillRect/>
          </a:stretch>
        </p:blipFill>
        <p:spPr bwMode="auto">
          <a:xfrm>
            <a:off x="0" y="3276600"/>
            <a:ext cx="9144000" cy="2667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533400" y="549275"/>
            <a:ext cx="8031163" cy="3108325"/>
          </a:xfrm>
          <a:prstGeom prst="rect">
            <a:avLst/>
          </a:prstGeom>
          <a:noFill/>
          <a:ln w="9525">
            <a:noFill/>
            <a:miter lim="800000"/>
            <a:headEnd/>
            <a:tailEnd/>
          </a:ln>
        </p:spPr>
        <p:txBody>
          <a:bodyPr>
            <a:spAutoFit/>
          </a:bodyPr>
          <a:lstStyle/>
          <a:p>
            <a:pPr>
              <a:spcBef>
                <a:spcPct val="50000"/>
              </a:spcBef>
              <a:defRPr/>
            </a:pPr>
            <a:r>
              <a:rPr lang="en-GB" sz="2800" b="1" dirty="0">
                <a:latin typeface="+mn-lt"/>
              </a:rPr>
              <a:t>One key principle is: </a:t>
            </a:r>
            <a:r>
              <a:rPr lang="en-GB" sz="2800" dirty="0">
                <a:latin typeface="+mn-lt"/>
              </a:rPr>
              <a:t>For IUCN, only those sites where the </a:t>
            </a:r>
            <a:r>
              <a:rPr lang="en-GB" sz="2800" b="1" dirty="0">
                <a:solidFill>
                  <a:srgbClr val="00B0F0"/>
                </a:solidFill>
                <a:latin typeface="+mn-lt"/>
              </a:rPr>
              <a:t>main goal or outcome is conserving nature </a:t>
            </a:r>
            <a:r>
              <a:rPr lang="en-GB" sz="2800" dirty="0">
                <a:latin typeface="+mn-lt"/>
              </a:rPr>
              <a:t>should be considered protected areas. Note that this would include many sites which can have other goals as well, at the same level, such as cultural or spiritual, but in the case of conflict nature conservation has to be the priority</a:t>
            </a:r>
          </a:p>
        </p:txBody>
      </p:sp>
      <p:pic>
        <p:nvPicPr>
          <p:cNvPr id="4" name="Picture 3" descr="DSC_2046.JPG"/>
          <p:cNvPicPr>
            <a:picLocks noChangeAspect="1"/>
          </p:cNvPicPr>
          <p:nvPr/>
        </p:nvPicPr>
        <p:blipFill>
          <a:blip r:embed="rId2" cstate="email"/>
          <a:srcRect/>
          <a:stretch>
            <a:fillRect/>
          </a:stretch>
        </p:blipFill>
        <p:spPr>
          <a:xfrm>
            <a:off x="0" y="3733800"/>
            <a:ext cx="9144000" cy="2209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533400" y="533400"/>
            <a:ext cx="8031163" cy="2032000"/>
          </a:xfrm>
          <a:prstGeom prst="rect">
            <a:avLst/>
          </a:prstGeom>
          <a:noFill/>
          <a:ln w="9525">
            <a:noFill/>
            <a:miter lim="800000"/>
            <a:headEnd/>
            <a:tailEnd/>
          </a:ln>
        </p:spPr>
        <p:txBody>
          <a:bodyPr>
            <a:spAutoFit/>
          </a:bodyPr>
          <a:lstStyle/>
          <a:p>
            <a:pPr>
              <a:spcBef>
                <a:spcPct val="50000"/>
              </a:spcBef>
              <a:defRPr/>
            </a:pPr>
            <a:r>
              <a:rPr lang="en-GB" sz="2800" b="1" dirty="0">
                <a:latin typeface="+mn-lt"/>
              </a:rPr>
              <a:t>Categories of protected areas</a:t>
            </a:r>
          </a:p>
          <a:p>
            <a:pPr>
              <a:spcBef>
                <a:spcPct val="50000"/>
              </a:spcBef>
              <a:defRPr/>
            </a:pPr>
            <a:r>
              <a:rPr lang="en-GB" sz="2800" dirty="0">
                <a:latin typeface="+mn-lt"/>
              </a:rPr>
              <a:t>The categories were not changed in the 2008 edition but the guidance associated with them was clarified, harmonised and standardised</a:t>
            </a:r>
            <a:endParaRPr lang="en-GB" sz="2800" dirty="0">
              <a:solidFill>
                <a:srgbClr val="0098C3"/>
              </a:solidFill>
              <a:latin typeface="+mn-lt"/>
            </a:endParaRPr>
          </a:p>
        </p:txBody>
      </p:sp>
      <p:pic>
        <p:nvPicPr>
          <p:cNvPr id="5" name="Picture 4" descr="Celestun, Pelicanos, nov 2009.jpg"/>
          <p:cNvPicPr>
            <a:picLocks noChangeAspect="1"/>
          </p:cNvPicPr>
          <p:nvPr/>
        </p:nvPicPr>
        <p:blipFill>
          <a:blip r:embed="rId2" cstate="email"/>
          <a:srcRect/>
          <a:stretch>
            <a:fillRect/>
          </a:stretch>
        </p:blipFill>
        <p:spPr>
          <a:xfrm>
            <a:off x="0" y="2743200"/>
            <a:ext cx="9144000" cy="2895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09600" y="1600200"/>
            <a:ext cx="7867650" cy="2057400"/>
          </a:xfrm>
        </p:spPr>
        <p:txBody>
          <a:bodyPr>
            <a:noAutofit/>
          </a:bodyPr>
          <a:lstStyle/>
          <a:p>
            <a:pPr>
              <a:defRPr/>
            </a:pPr>
            <a:r>
              <a:rPr lang="en-US" sz="3200" i="1" dirty="0" smtClean="0">
                <a:solidFill>
                  <a:schemeClr val="tx1"/>
                </a:solidFill>
                <a:latin typeface="+mn-lt"/>
                <a:cs typeface="Arial" charset="0"/>
              </a:rPr>
              <a:t/>
            </a:r>
            <a:br>
              <a:rPr lang="en-US" sz="3200" i="1" dirty="0" smtClean="0">
                <a:solidFill>
                  <a:schemeClr val="tx1"/>
                </a:solidFill>
                <a:latin typeface="+mn-lt"/>
                <a:cs typeface="Arial" charset="0"/>
              </a:rPr>
            </a:br>
            <a:r>
              <a:rPr lang="en-US" sz="3200" i="1" dirty="0" smtClean="0">
                <a:solidFill>
                  <a:schemeClr val="tx1"/>
                </a:solidFill>
                <a:latin typeface="+mn-lt"/>
                <a:cs typeface="Arial" charset="0"/>
              </a:rPr>
              <a:t>An important note</a:t>
            </a:r>
            <a:r>
              <a:rPr lang="en-US" sz="3200" dirty="0" smtClean="0">
                <a:solidFill>
                  <a:schemeClr val="tx1"/>
                </a:solidFill>
                <a:latin typeface="+mn-lt"/>
                <a:cs typeface="Arial" charset="0"/>
              </a:rPr>
              <a:t>: T</a:t>
            </a:r>
            <a:r>
              <a:rPr lang="en-GB" sz="3200" dirty="0" smtClean="0">
                <a:solidFill>
                  <a:schemeClr val="tx1"/>
                </a:solidFill>
                <a:latin typeface="+mn-lt"/>
                <a:cs typeface="Arial" charset="0"/>
              </a:rPr>
              <a:t>he names of the categories used by IUCN do not necessarily reflect the names used at national or sub-national levels</a:t>
            </a:r>
            <a:r>
              <a:rPr lang="en-GB" sz="3200" dirty="0" smtClean="0">
                <a:latin typeface="Arial" charset="0"/>
                <a:cs typeface="Arial" charset="0"/>
              </a:rPr>
              <a:t/>
            </a:r>
            <a:br>
              <a:rPr lang="en-GB" sz="3200" dirty="0" smtClean="0">
                <a:latin typeface="Arial" charset="0"/>
                <a:cs typeface="Arial" charset="0"/>
              </a:rPr>
            </a:br>
            <a:endParaRPr lang="en-GB" sz="3200" dirty="0" smtClean="0">
              <a:latin typeface="Arial" charset="0"/>
              <a:cs typeface="Arial" charset="0"/>
            </a:endParaRPr>
          </a:p>
        </p:txBody>
      </p:sp>
      <p:pic>
        <p:nvPicPr>
          <p:cNvPr id="4" name="Picture 3" descr="DSC07188.JPG"/>
          <p:cNvPicPr>
            <a:picLocks noChangeAspect="1"/>
          </p:cNvPicPr>
          <p:nvPr/>
        </p:nvPicPr>
        <p:blipFill>
          <a:blip r:embed="rId3" cstate="email">
            <a:lum bright="-10000" contrast="20000"/>
          </a:blip>
          <a:srcRect/>
          <a:stretch>
            <a:fillRect/>
          </a:stretch>
        </p:blipFill>
        <p:spPr>
          <a:xfrm>
            <a:off x="0" y="76200"/>
            <a:ext cx="9144000" cy="1371600"/>
          </a:xfrm>
          <a:prstGeom prst="rect">
            <a:avLst/>
          </a:prstGeom>
          <a:ln>
            <a:noFill/>
          </a:ln>
          <a:effectLst>
            <a:softEdge rad="112500"/>
          </a:effectLst>
        </p:spPr>
      </p:pic>
      <p:pic>
        <p:nvPicPr>
          <p:cNvPr id="6" name="Picture 5" descr="DSC_0316.JPG"/>
          <p:cNvPicPr>
            <a:picLocks noChangeAspect="1"/>
          </p:cNvPicPr>
          <p:nvPr/>
        </p:nvPicPr>
        <p:blipFill>
          <a:blip r:embed="rId4" cstate="email"/>
          <a:srcRect/>
          <a:stretch>
            <a:fillRect/>
          </a:stretch>
        </p:blipFill>
        <p:spPr>
          <a:xfrm>
            <a:off x="0" y="3962400"/>
            <a:ext cx="9144000" cy="2438400"/>
          </a:xfrm>
          <a:prstGeom prst="rect">
            <a:avLst/>
          </a:prstGeom>
          <a:ln>
            <a:noFill/>
          </a:ln>
          <a:effectLst>
            <a:softEdge rad="112500"/>
          </a:effectLst>
        </p:spPr>
      </p:pic>
      <p:sp>
        <p:nvSpPr>
          <p:cNvPr id="7174" name="TextBox 6"/>
          <p:cNvSpPr txBox="1">
            <a:spLocks noChangeArrowheads="1"/>
          </p:cNvSpPr>
          <p:nvPr/>
        </p:nvSpPr>
        <p:spPr bwMode="auto">
          <a:xfrm>
            <a:off x="3429000" y="6488113"/>
            <a:ext cx="5715000" cy="369887"/>
          </a:xfrm>
          <a:prstGeom prst="rect">
            <a:avLst/>
          </a:prstGeom>
          <a:noFill/>
          <a:ln w="9525">
            <a:noFill/>
            <a:miter lim="800000"/>
            <a:headEnd/>
            <a:tailEnd/>
          </a:ln>
        </p:spPr>
        <p:txBody>
          <a:bodyPr>
            <a:spAutoFit/>
          </a:bodyPr>
          <a:lstStyle/>
          <a:p>
            <a:pPr algn="r">
              <a:defRPr/>
            </a:pPr>
            <a:r>
              <a:rPr lang="en-GB" b="1" dirty="0">
                <a:solidFill>
                  <a:schemeClr val="bg1"/>
                </a:solidFill>
                <a:latin typeface="+mn-lt"/>
              </a:rPr>
              <a:t>Serengeti National Park (category II) Tanzania</a:t>
            </a:r>
          </a:p>
        </p:txBody>
      </p:sp>
      <p:sp>
        <p:nvSpPr>
          <p:cNvPr id="8" name="TextBox 4"/>
          <p:cNvSpPr txBox="1">
            <a:spLocks noChangeArrowheads="1"/>
          </p:cNvSpPr>
          <p:nvPr/>
        </p:nvSpPr>
        <p:spPr bwMode="auto">
          <a:xfrm>
            <a:off x="228600" y="5334000"/>
            <a:ext cx="5181600" cy="369888"/>
          </a:xfrm>
          <a:prstGeom prst="rect">
            <a:avLst/>
          </a:prstGeom>
          <a:noFill/>
          <a:ln w="9525">
            <a:noFill/>
            <a:miter lim="800000"/>
            <a:headEnd/>
            <a:tailEnd/>
          </a:ln>
        </p:spPr>
        <p:txBody>
          <a:bodyPr>
            <a:spAutoFit/>
          </a:bodyPr>
          <a:lstStyle/>
          <a:p>
            <a:pPr>
              <a:defRPr/>
            </a:pPr>
            <a:r>
              <a:rPr lang="en-GB" b="1" dirty="0">
                <a:solidFill>
                  <a:schemeClr val="bg1"/>
                </a:solidFill>
                <a:latin typeface="+mn-lt"/>
              </a:rPr>
              <a:t>Serengeti National Park (category II) Tanzania</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3"/>
          <p:cNvSpPr txBox="1">
            <a:spLocks noChangeArrowheads="1"/>
          </p:cNvSpPr>
          <p:nvPr/>
        </p:nvSpPr>
        <p:spPr bwMode="auto">
          <a:xfrm>
            <a:off x="533400" y="533400"/>
            <a:ext cx="8031163" cy="2246313"/>
          </a:xfrm>
          <a:prstGeom prst="rect">
            <a:avLst/>
          </a:prstGeom>
          <a:noFill/>
          <a:ln w="9525">
            <a:noFill/>
            <a:miter lim="800000"/>
            <a:headEnd/>
            <a:tailEnd/>
          </a:ln>
        </p:spPr>
        <p:txBody>
          <a:bodyPr>
            <a:spAutoFit/>
          </a:bodyPr>
          <a:lstStyle/>
          <a:p>
            <a:pPr>
              <a:spcBef>
                <a:spcPct val="50000"/>
              </a:spcBef>
              <a:defRPr/>
            </a:pPr>
            <a:r>
              <a:rPr lang="en-GB" sz="2800" i="1" dirty="0">
                <a:latin typeface="+mn-lt"/>
              </a:rPr>
              <a:t>Category </a:t>
            </a:r>
            <a:r>
              <a:rPr lang="en-GB" sz="2800" i="1" dirty="0" err="1">
                <a:latin typeface="+mn-lt"/>
              </a:rPr>
              <a:t>Ia</a:t>
            </a:r>
            <a:r>
              <a:rPr lang="en-GB" sz="2800" i="1" dirty="0">
                <a:latin typeface="+mn-lt"/>
              </a:rPr>
              <a:t> (strict nature reserve)</a:t>
            </a:r>
            <a:r>
              <a:rPr lang="en-GB" sz="2800" dirty="0">
                <a:latin typeface="+mn-lt"/>
              </a:rPr>
              <a:t> set aside to protect biodiversity and also </a:t>
            </a:r>
            <a:r>
              <a:rPr lang="en-GB" sz="2800">
                <a:latin typeface="+mn-lt"/>
              </a:rPr>
              <a:t>possibly </a:t>
            </a:r>
            <a:r>
              <a:rPr lang="en-GB" sz="2800" smtClean="0">
                <a:latin typeface="+mn-lt"/>
              </a:rPr>
              <a:t>geological features</a:t>
            </a:r>
            <a:r>
              <a:rPr lang="en-GB" sz="2800" dirty="0">
                <a:latin typeface="+mn-lt"/>
              </a:rPr>
              <a:t>, where human visitation, use and impacts are strictly controlled and limited to ensure protection of the conservation values</a:t>
            </a:r>
          </a:p>
        </p:txBody>
      </p:sp>
      <p:pic>
        <p:nvPicPr>
          <p:cNvPr id="3" name="Picture 2" descr="DSC_0245.JPG"/>
          <p:cNvPicPr>
            <a:picLocks noChangeAspect="1"/>
          </p:cNvPicPr>
          <p:nvPr/>
        </p:nvPicPr>
        <p:blipFill>
          <a:blip r:embed="rId2" cstate="email">
            <a:lum bright="-10000" contrast="-10000"/>
          </a:blip>
          <a:srcRect/>
          <a:stretch>
            <a:fillRect/>
          </a:stretch>
        </p:blipFill>
        <p:spPr>
          <a:xfrm>
            <a:off x="0" y="2971800"/>
            <a:ext cx="9144000" cy="2603395"/>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533400" y="533400"/>
            <a:ext cx="8031163" cy="2246313"/>
          </a:xfrm>
          <a:prstGeom prst="rect">
            <a:avLst/>
          </a:prstGeom>
          <a:noFill/>
          <a:ln w="9525">
            <a:noFill/>
            <a:miter lim="800000"/>
            <a:headEnd/>
            <a:tailEnd/>
          </a:ln>
        </p:spPr>
        <p:txBody>
          <a:bodyPr>
            <a:spAutoFit/>
          </a:bodyPr>
          <a:lstStyle/>
          <a:p>
            <a:pPr>
              <a:spcBef>
                <a:spcPct val="50000"/>
              </a:spcBef>
              <a:defRPr/>
            </a:pPr>
            <a:r>
              <a:rPr lang="en-GB" sz="2800" i="1" dirty="0">
                <a:latin typeface="+mn-lt"/>
              </a:rPr>
              <a:t>Category </a:t>
            </a:r>
            <a:r>
              <a:rPr lang="en-GB" sz="2800" i="1" dirty="0" err="1">
                <a:latin typeface="+mn-lt"/>
              </a:rPr>
              <a:t>Ib</a:t>
            </a:r>
            <a:r>
              <a:rPr lang="en-GB" sz="2800" i="1" dirty="0">
                <a:latin typeface="+mn-lt"/>
              </a:rPr>
              <a:t> (wilderness area)</a:t>
            </a:r>
            <a:r>
              <a:rPr lang="en-GB" sz="2800" dirty="0">
                <a:latin typeface="+mn-lt"/>
              </a:rPr>
              <a:t> usually large unmodified or slightly modified areas, retaining their natural character and influence, without permanent or significant human habitation, protected and managed to preserve their natural condition</a:t>
            </a:r>
          </a:p>
        </p:txBody>
      </p:sp>
      <p:pic>
        <p:nvPicPr>
          <p:cNvPr id="3" name="Picture 2" descr="157 DSC02816.JPG"/>
          <p:cNvPicPr>
            <a:picLocks noChangeAspect="1"/>
          </p:cNvPicPr>
          <p:nvPr/>
        </p:nvPicPr>
        <p:blipFill>
          <a:blip r:embed="rId2" cstate="email"/>
          <a:srcRect/>
          <a:stretch>
            <a:fillRect/>
          </a:stretch>
        </p:blipFill>
        <p:spPr>
          <a:xfrm>
            <a:off x="0" y="3048000"/>
            <a:ext cx="9144000" cy="2514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609600" y="533400"/>
            <a:ext cx="8031163" cy="2678113"/>
          </a:xfrm>
          <a:prstGeom prst="rect">
            <a:avLst/>
          </a:prstGeom>
          <a:noFill/>
          <a:ln w="9525">
            <a:noFill/>
            <a:miter lim="800000"/>
            <a:headEnd/>
            <a:tailEnd/>
          </a:ln>
        </p:spPr>
        <p:txBody>
          <a:bodyPr>
            <a:spAutoFit/>
          </a:bodyPr>
          <a:lstStyle/>
          <a:p>
            <a:pPr>
              <a:spcBef>
                <a:spcPct val="50000"/>
              </a:spcBef>
              <a:defRPr/>
            </a:pPr>
            <a:r>
              <a:rPr lang="en-GB" sz="2800" i="1" dirty="0">
                <a:latin typeface="+mn-lt"/>
              </a:rPr>
              <a:t>Category II (national park)</a:t>
            </a:r>
            <a:r>
              <a:rPr lang="en-GB" sz="2800" dirty="0">
                <a:latin typeface="+mn-lt"/>
              </a:rPr>
              <a:t> protect large-scale ecological processes, along with the complement of species and ecosystems characteristic of the area, which also provide a foundation for environmentally and culturally compatible spiritual, scientific, educational, recreational and visitor opportunities</a:t>
            </a:r>
          </a:p>
        </p:txBody>
      </p:sp>
      <p:pic>
        <p:nvPicPr>
          <p:cNvPr id="5" name="Picture 4" descr="DSC_0151.JPG"/>
          <p:cNvPicPr>
            <a:picLocks noChangeAspect="1"/>
          </p:cNvPicPr>
          <p:nvPr/>
        </p:nvPicPr>
        <p:blipFill>
          <a:blip r:embed="rId2" cstate="email"/>
          <a:srcRect/>
          <a:stretch>
            <a:fillRect/>
          </a:stretch>
        </p:blipFill>
        <p:spPr>
          <a:xfrm>
            <a:off x="0" y="3276600"/>
            <a:ext cx="9220200" cy="229236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533400" y="573088"/>
            <a:ext cx="8031163" cy="2246312"/>
          </a:xfrm>
          <a:prstGeom prst="rect">
            <a:avLst/>
          </a:prstGeom>
          <a:noFill/>
          <a:ln w="9525">
            <a:noFill/>
            <a:miter lim="800000"/>
            <a:headEnd/>
            <a:tailEnd/>
          </a:ln>
        </p:spPr>
        <p:txBody>
          <a:bodyPr>
            <a:spAutoFit/>
          </a:bodyPr>
          <a:lstStyle/>
          <a:p>
            <a:pPr>
              <a:spcBef>
                <a:spcPct val="50000"/>
              </a:spcBef>
              <a:defRPr/>
            </a:pPr>
            <a:r>
              <a:rPr lang="en-GB" sz="2800" i="1" dirty="0">
                <a:latin typeface="+mn-lt"/>
              </a:rPr>
              <a:t>Category III (natural monument or feature)</a:t>
            </a:r>
            <a:r>
              <a:rPr lang="en-GB" sz="2800" dirty="0">
                <a:latin typeface="+mn-lt"/>
              </a:rPr>
              <a:t> protect a specific natural monument, which can be a landform, sea mount, submarine cavern, geological feature such as a cave or even a living feature, such as an ancient grove</a:t>
            </a:r>
          </a:p>
        </p:txBody>
      </p:sp>
      <p:pic>
        <p:nvPicPr>
          <p:cNvPr id="3" name="Picture 2" descr="DSC01403.JPG"/>
          <p:cNvPicPr>
            <a:picLocks noChangeAspect="1"/>
          </p:cNvPicPr>
          <p:nvPr/>
        </p:nvPicPr>
        <p:blipFill>
          <a:blip r:embed="rId2" cstate="email"/>
          <a:srcRect/>
          <a:stretch>
            <a:fillRect/>
          </a:stretch>
        </p:blipFill>
        <p:spPr>
          <a:xfrm>
            <a:off x="0" y="2971800"/>
            <a:ext cx="9144000" cy="25908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1" y="533400"/>
            <a:ext cx="8458200" cy="5791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158629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533400" y="533400"/>
            <a:ext cx="8031163" cy="2678113"/>
          </a:xfrm>
          <a:prstGeom prst="rect">
            <a:avLst/>
          </a:prstGeom>
          <a:noFill/>
          <a:ln w="9525">
            <a:noFill/>
            <a:miter lim="800000"/>
            <a:headEnd/>
            <a:tailEnd/>
          </a:ln>
        </p:spPr>
        <p:txBody>
          <a:bodyPr>
            <a:spAutoFit/>
          </a:bodyPr>
          <a:lstStyle/>
          <a:p>
            <a:pPr>
              <a:spcBef>
                <a:spcPct val="50000"/>
              </a:spcBef>
              <a:defRPr/>
            </a:pPr>
            <a:r>
              <a:rPr lang="en-GB" sz="2800" i="1" dirty="0">
                <a:latin typeface="+mn-lt"/>
              </a:rPr>
              <a:t>Category IV (habitat/species management area)</a:t>
            </a:r>
            <a:r>
              <a:rPr lang="en-GB" sz="2800" dirty="0">
                <a:latin typeface="+mn-lt"/>
              </a:rPr>
              <a:t> protect particular species or habitats, where management reflects this priority. Many will need regular active interventions to address the requirements of particular species or to maintain habitats, but this is not a requirement of the category</a:t>
            </a:r>
          </a:p>
        </p:txBody>
      </p:sp>
      <p:pic>
        <p:nvPicPr>
          <p:cNvPr id="3" name="Picture 2" descr="DSC_0524.JPG"/>
          <p:cNvPicPr>
            <a:picLocks noChangeAspect="1"/>
          </p:cNvPicPr>
          <p:nvPr/>
        </p:nvPicPr>
        <p:blipFill>
          <a:blip r:embed="rId2" cstate="email"/>
          <a:srcRect/>
          <a:stretch>
            <a:fillRect/>
          </a:stretch>
        </p:blipFill>
        <p:spPr>
          <a:xfrm>
            <a:off x="0" y="3505200"/>
            <a:ext cx="9144000" cy="20574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533400" y="533400"/>
            <a:ext cx="8031163" cy="3108325"/>
          </a:xfrm>
          <a:prstGeom prst="rect">
            <a:avLst/>
          </a:prstGeom>
          <a:noFill/>
          <a:ln w="9525">
            <a:noFill/>
            <a:miter lim="800000"/>
            <a:headEnd/>
            <a:tailEnd/>
          </a:ln>
        </p:spPr>
        <p:txBody>
          <a:bodyPr>
            <a:spAutoFit/>
          </a:bodyPr>
          <a:lstStyle/>
          <a:p>
            <a:pPr>
              <a:spcBef>
                <a:spcPct val="50000"/>
              </a:spcBef>
              <a:defRPr/>
            </a:pPr>
            <a:r>
              <a:rPr lang="en-GB" sz="2800" i="1" dirty="0">
                <a:latin typeface="+mn-lt"/>
              </a:rPr>
              <a:t>Category V (protected landscape)</a:t>
            </a:r>
            <a:r>
              <a:rPr lang="en-GB" sz="2800" dirty="0">
                <a:latin typeface="+mn-lt"/>
              </a:rPr>
              <a:t> protect areas where the interaction of people and nature over time has produced an area of distinct character with significant ecological, biological, cultural and scenic value and where safeguarding the integrity of this interaction is vital to protecting and sustaining the area and its associated values</a:t>
            </a:r>
          </a:p>
        </p:txBody>
      </p:sp>
      <p:pic>
        <p:nvPicPr>
          <p:cNvPr id="1027" name="Picture 3" descr="D:\Pictures\Wales\Rhinogs Jan 2003\UK - Wales -  Bryn Cader Faner in the Rhinogs (1) [4-1-03].JPG"/>
          <p:cNvPicPr>
            <a:picLocks noChangeAspect="1" noChangeArrowheads="1"/>
          </p:cNvPicPr>
          <p:nvPr/>
        </p:nvPicPr>
        <p:blipFill>
          <a:blip r:embed="rId2" cstate="email"/>
          <a:srcRect t="10714" b="14286"/>
          <a:stretch>
            <a:fillRect/>
          </a:stretch>
        </p:blipFill>
        <p:spPr bwMode="auto">
          <a:xfrm>
            <a:off x="24000" y="3962400"/>
            <a:ext cx="9120000" cy="16002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3"/>
          <p:cNvSpPr txBox="1">
            <a:spLocks noChangeArrowheads="1"/>
          </p:cNvSpPr>
          <p:nvPr/>
        </p:nvSpPr>
        <p:spPr bwMode="auto">
          <a:xfrm>
            <a:off x="533400" y="533400"/>
            <a:ext cx="8229600" cy="3540125"/>
          </a:xfrm>
          <a:prstGeom prst="rect">
            <a:avLst/>
          </a:prstGeom>
          <a:noFill/>
          <a:ln w="9525">
            <a:noFill/>
            <a:miter lim="800000"/>
            <a:headEnd/>
            <a:tailEnd/>
          </a:ln>
        </p:spPr>
        <p:txBody>
          <a:bodyPr>
            <a:spAutoFit/>
          </a:bodyPr>
          <a:lstStyle/>
          <a:p>
            <a:pPr>
              <a:defRPr/>
            </a:pPr>
            <a:r>
              <a:rPr lang="en-GB" sz="2800" i="1" dirty="0">
                <a:latin typeface="+mn-lt"/>
              </a:rPr>
              <a:t>Category VI (protected areas with sustainable use of natural resources)</a:t>
            </a:r>
            <a:r>
              <a:rPr lang="en-GB" sz="2800" dirty="0">
                <a:latin typeface="+mn-lt"/>
              </a:rPr>
              <a:t> protects ecosystems and habitats, and associated cultural values and traditional natural resource management systems. Generally large areas, with most of the area in a natural condition, where a proportion is under sustainable natural resource management with low-level non-industrial use of natural resources compatible with nature conservation</a:t>
            </a:r>
          </a:p>
        </p:txBody>
      </p:sp>
      <p:pic>
        <p:nvPicPr>
          <p:cNvPr id="3" name="Picture 2" descr="Chile - lake in the morning.JPG"/>
          <p:cNvPicPr>
            <a:picLocks noChangeAspect="1"/>
          </p:cNvPicPr>
          <p:nvPr/>
        </p:nvPicPr>
        <p:blipFill>
          <a:blip r:embed="rId2" cstate="email"/>
          <a:srcRect/>
          <a:stretch>
            <a:fillRect/>
          </a:stretch>
        </p:blipFill>
        <p:spPr>
          <a:xfrm>
            <a:off x="0" y="4267200"/>
            <a:ext cx="9144000" cy="12954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5334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b="1" dirty="0" smtClean="0"/>
              <a:t>BIODIVERSITY CONVENSIONS </a:t>
            </a:r>
            <a:endParaRPr lang="en-US" b="1" dirty="0"/>
          </a:p>
        </p:txBody>
      </p:sp>
      <p:sp>
        <p:nvSpPr>
          <p:cNvPr id="3" name="Content Placeholder 2"/>
          <p:cNvSpPr>
            <a:spLocks noGrp="1"/>
          </p:cNvSpPr>
          <p:nvPr>
            <p:ph idx="1"/>
          </p:nvPr>
        </p:nvSpPr>
        <p:spPr>
          <a:xfrm>
            <a:off x="152400" y="1371600"/>
            <a:ext cx="8763000" cy="4114800"/>
          </a:xfrm>
        </p:spPr>
        <p:txBody>
          <a:bodyPr>
            <a:normAutofit fontScale="92500" lnSpcReduction="20000"/>
          </a:bodyPr>
          <a:lstStyle/>
          <a:p>
            <a:pPr marL="569913" lvl="1" indent="-344488"/>
            <a:r>
              <a:rPr lang="en-US" dirty="0" smtClean="0"/>
              <a:t>The first convention on biodiversity organized at Rio De </a:t>
            </a:r>
            <a:r>
              <a:rPr lang="en-US" dirty="0" err="1" smtClean="0"/>
              <a:t>Janerio</a:t>
            </a:r>
            <a:r>
              <a:rPr lang="en-US" dirty="0" smtClean="0"/>
              <a:t>, capital of Brazil from June 5 to 16, 1992 named as United Nation Conference On Environment and Development (UNCED), batter known as Rio Summit to maintain ecological balance and enrich biodiversity. </a:t>
            </a:r>
          </a:p>
          <a:p>
            <a:pPr marL="569913" lvl="1" indent="-344488">
              <a:buNone/>
            </a:pPr>
            <a:endParaRPr lang="en-US" dirty="0" smtClean="0"/>
          </a:p>
          <a:p>
            <a:pPr marL="569913" lvl="1" indent="-344488"/>
            <a:r>
              <a:rPr lang="en-US" dirty="0" smtClean="0"/>
              <a:t>The agreement on biodiversity signed by 150 countries including three </a:t>
            </a:r>
            <a:r>
              <a:rPr lang="en-US" dirty="0" err="1" smtClean="0"/>
              <a:t>programmes</a:t>
            </a:r>
            <a:r>
              <a:rPr lang="en-US" dirty="0" smtClean="0"/>
              <a:t>.</a:t>
            </a:r>
          </a:p>
          <a:p>
            <a:pPr marL="569913" lvl="1" indent="-344488">
              <a:buNone/>
            </a:pPr>
            <a:endParaRPr lang="en-US" dirty="0" smtClean="0"/>
          </a:p>
          <a:p>
            <a:pPr marL="569913" lvl="1" indent="-344488"/>
            <a:r>
              <a:rPr lang="en-US" dirty="0" smtClean="0"/>
              <a:t> To ensure conservation of biodiversity sustainable use of biodiversity </a:t>
            </a:r>
          </a:p>
          <a:p>
            <a:pPr marL="569913" lvl="1" indent="-344488">
              <a:buNone/>
            </a:pP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Contd</a:t>
            </a:r>
            <a:r>
              <a:rPr lang="en-US" dirty="0" smtClean="0"/>
              <a:t>….</a:t>
            </a:r>
            <a:endParaRPr lang="en-US" dirty="0"/>
          </a:p>
        </p:txBody>
      </p:sp>
      <p:sp>
        <p:nvSpPr>
          <p:cNvPr id="3" name="Content Placeholder 2"/>
          <p:cNvSpPr>
            <a:spLocks noGrp="1"/>
          </p:cNvSpPr>
          <p:nvPr>
            <p:ph idx="1"/>
          </p:nvPr>
        </p:nvSpPr>
        <p:spPr/>
        <p:txBody>
          <a:bodyPr/>
          <a:lstStyle/>
          <a:p>
            <a:pPr marL="569913" lvl="1" indent="-344488"/>
            <a:r>
              <a:rPr lang="en-US" dirty="0" smtClean="0"/>
              <a:t>Rational and equitable share of profit to accrue from use of genetic resources. </a:t>
            </a:r>
          </a:p>
          <a:p>
            <a:pPr marL="569913" lvl="1" indent="-344488">
              <a:buNone/>
            </a:pPr>
            <a:endParaRPr lang="en-US" dirty="0" smtClean="0"/>
          </a:p>
          <a:p>
            <a:pPr marL="569913" lvl="1" indent="-344488"/>
            <a:r>
              <a:rPr lang="en-US" dirty="0" smtClean="0"/>
              <a:t>The second convention organized </a:t>
            </a:r>
            <a:r>
              <a:rPr lang="en-US" dirty="0" smtClean="0">
                <a:solidFill>
                  <a:srgbClr val="FF0000"/>
                </a:solidFill>
              </a:rPr>
              <a:t>at Johannesburg in 2002 called World Summit On Sustainable Development (WSSD) </a:t>
            </a:r>
            <a:r>
              <a:rPr lang="en-US" dirty="0" smtClean="0"/>
              <a:t>where the Biodiversity and Sustainable ecosystem Management was the issue. </a:t>
            </a: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pPr algn="l"/>
            <a:r>
              <a:rPr lang="en-US" dirty="0" smtClean="0"/>
              <a:t>Contd..</a:t>
            </a:r>
            <a:endParaRPr lang="en-US" dirty="0"/>
          </a:p>
        </p:txBody>
      </p:sp>
      <p:sp>
        <p:nvSpPr>
          <p:cNvPr id="3" name="Content Placeholder 2"/>
          <p:cNvSpPr>
            <a:spLocks noGrp="1"/>
          </p:cNvSpPr>
          <p:nvPr>
            <p:ph idx="1"/>
          </p:nvPr>
        </p:nvSpPr>
        <p:spPr>
          <a:xfrm>
            <a:off x="457200" y="914400"/>
            <a:ext cx="8229600" cy="5562600"/>
          </a:xfrm>
        </p:spPr>
        <p:txBody>
          <a:bodyPr>
            <a:normAutofit fontScale="92500"/>
          </a:bodyPr>
          <a:lstStyle/>
          <a:p>
            <a:r>
              <a:rPr lang="en-US" dirty="0" smtClean="0"/>
              <a:t>The International Conference held on Biodiversity in Relation to Food &amp; Human Security in a warming planet 15-17 February, 2010 in Chennai. </a:t>
            </a:r>
          </a:p>
          <a:p>
            <a:pPr>
              <a:buNone/>
            </a:pPr>
            <a:endParaRPr lang="en-US" dirty="0" smtClean="0"/>
          </a:p>
          <a:p>
            <a:r>
              <a:rPr lang="en-US" dirty="0" smtClean="0"/>
              <a:t>International Conference on Wildlife &amp; Biodiversity Conservation held on 3 to 5 June, 2010 at </a:t>
            </a:r>
            <a:r>
              <a:rPr lang="en-US" dirty="0" err="1" smtClean="0"/>
              <a:t>Dal</a:t>
            </a:r>
            <a:r>
              <a:rPr lang="en-US" dirty="0" smtClean="0"/>
              <a:t> lake, Srinagar, Kashmir. </a:t>
            </a:r>
          </a:p>
          <a:p>
            <a:pPr>
              <a:buNone/>
            </a:pPr>
            <a:endParaRPr lang="en-US" dirty="0" smtClean="0"/>
          </a:p>
          <a:p>
            <a:r>
              <a:rPr lang="en-US" dirty="0" smtClean="0"/>
              <a:t>Indian Biodiversity Congress (IBC) &amp; Indian Biodiversity Expo(IBE) will be held on 27-31 December at </a:t>
            </a:r>
            <a:r>
              <a:rPr lang="en-US" dirty="0" err="1" smtClean="0"/>
              <a:t>Thriuvananthapuram</a:t>
            </a:r>
            <a:r>
              <a:rPr lang="en-US" dirty="0" smtClean="0"/>
              <a:t>, Kerala</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b="1" dirty="0" smtClean="0"/>
              <a:t>International policy for management of global convention and treaties </a:t>
            </a:r>
          </a:p>
          <a:p>
            <a:pPr marL="1771650" lvl="3" indent="-514350">
              <a:buFont typeface="+mj-lt"/>
              <a:buAutoNum type="arabicPeriod"/>
            </a:pPr>
            <a:r>
              <a:rPr lang="en-GB" sz="2400" dirty="0" smtClean="0"/>
              <a:t>Convention on Biological Diversity (CBD)</a:t>
            </a:r>
          </a:p>
          <a:p>
            <a:pPr marL="1771650" lvl="3" indent="-514350">
              <a:buFont typeface="+mj-lt"/>
              <a:buAutoNum type="arabicPeriod"/>
            </a:pPr>
            <a:r>
              <a:rPr lang="en-GB" sz="2400" dirty="0" smtClean="0"/>
              <a:t>Convention on International Trade in Endangered Species of Wild Fauna and Flora (CITES)</a:t>
            </a:r>
          </a:p>
          <a:p>
            <a:pPr marL="1771650" lvl="3" indent="-514350">
              <a:buFont typeface="+mj-lt"/>
              <a:buAutoNum type="arabicPeriod"/>
            </a:pPr>
            <a:r>
              <a:rPr lang="en-GB" sz="2400" dirty="0" err="1" smtClean="0"/>
              <a:t>Ramsar</a:t>
            </a:r>
            <a:r>
              <a:rPr lang="en-GB" sz="2400" dirty="0" smtClean="0"/>
              <a:t> Convention on Wetlands</a:t>
            </a:r>
          </a:p>
          <a:p>
            <a:pPr marL="514350" indent="-514350">
              <a:buNone/>
            </a:pPr>
            <a:endParaRPr lang="en-GB" b="1" dirty="0" smtClean="0">
              <a:solidFill>
                <a:srgbClr val="002060"/>
              </a:solidFill>
            </a:endParaRP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539552" y="1412776"/>
            <a:ext cx="8244000" cy="4653224"/>
          </a:xfrm>
        </p:spPr>
        <p:txBody>
          <a:bodyPr>
            <a:normAutofit fontScale="85000" lnSpcReduction="20000"/>
          </a:bodyPr>
          <a:lstStyle/>
          <a:p>
            <a:pPr marL="514350" indent="-514350">
              <a:buFont typeface="+mj-lt"/>
              <a:buAutoNum type="arabicPeriod"/>
            </a:pPr>
            <a:r>
              <a:rPr lang="en-GB" sz="2800" b="1" dirty="0" smtClean="0">
                <a:solidFill>
                  <a:srgbClr val="002060"/>
                </a:solidFill>
              </a:rPr>
              <a:t>Convention </a:t>
            </a:r>
            <a:r>
              <a:rPr lang="en-GB" sz="2800" b="1" dirty="0">
                <a:solidFill>
                  <a:srgbClr val="002060"/>
                </a:solidFill>
              </a:rPr>
              <a:t>on Biological Diversity (CBD)</a:t>
            </a:r>
          </a:p>
          <a:p>
            <a:pPr marL="514350" indent="-514350">
              <a:buFont typeface="+mj-lt"/>
              <a:buAutoNum type="arabicPeriod"/>
            </a:pPr>
            <a:r>
              <a:rPr lang="en-GB" sz="2800" b="1" dirty="0" smtClean="0">
                <a:solidFill>
                  <a:srgbClr val="002060"/>
                </a:solidFill>
              </a:rPr>
              <a:t>Convention </a:t>
            </a:r>
            <a:r>
              <a:rPr lang="en-GB" sz="2800" b="1" dirty="0">
                <a:solidFill>
                  <a:srgbClr val="002060"/>
                </a:solidFill>
              </a:rPr>
              <a:t>on International Trade in Endangered </a:t>
            </a:r>
            <a:r>
              <a:rPr lang="en-GB" sz="2800" b="1" dirty="0" smtClean="0">
                <a:solidFill>
                  <a:srgbClr val="002060"/>
                </a:solidFill>
              </a:rPr>
              <a:t>	Species of Wild </a:t>
            </a:r>
            <a:r>
              <a:rPr lang="en-GB" sz="2800" b="1" dirty="0">
                <a:solidFill>
                  <a:srgbClr val="002060"/>
                </a:solidFill>
              </a:rPr>
              <a:t>Fauna and Flora (</a:t>
            </a:r>
            <a:r>
              <a:rPr lang="en-GB" sz="2800" b="1" dirty="0" smtClean="0">
                <a:solidFill>
                  <a:srgbClr val="002060"/>
                </a:solidFill>
              </a:rPr>
              <a:t>CITES)</a:t>
            </a:r>
          </a:p>
          <a:p>
            <a:pPr marL="514350" indent="-514350">
              <a:buFont typeface="+mj-lt"/>
              <a:buAutoNum type="arabicPeriod"/>
            </a:pPr>
            <a:r>
              <a:rPr lang="en-GB" sz="2800" b="1" dirty="0" smtClean="0">
                <a:solidFill>
                  <a:srgbClr val="002060"/>
                </a:solidFill>
              </a:rPr>
              <a:t>Convention </a:t>
            </a:r>
            <a:r>
              <a:rPr lang="en-GB" sz="2800" b="1" dirty="0">
                <a:solidFill>
                  <a:srgbClr val="002060"/>
                </a:solidFill>
              </a:rPr>
              <a:t>on Migratory Species (</a:t>
            </a:r>
            <a:r>
              <a:rPr lang="en-GB" sz="2800" b="1" dirty="0" smtClean="0">
                <a:solidFill>
                  <a:srgbClr val="002060"/>
                </a:solidFill>
              </a:rPr>
              <a:t>CMS)</a:t>
            </a:r>
          </a:p>
          <a:p>
            <a:pPr marL="514350" indent="-514350">
              <a:buFont typeface="+mj-lt"/>
              <a:buAutoNum type="arabicPeriod"/>
            </a:pPr>
            <a:r>
              <a:rPr lang="en-GB" sz="2800" b="1" dirty="0" smtClean="0">
                <a:solidFill>
                  <a:srgbClr val="002060"/>
                </a:solidFill>
              </a:rPr>
              <a:t>International </a:t>
            </a:r>
            <a:r>
              <a:rPr lang="en-GB" sz="2800" b="1" dirty="0">
                <a:solidFill>
                  <a:srgbClr val="002060"/>
                </a:solidFill>
              </a:rPr>
              <a:t>Treaty on Plant Genetic Resources </a:t>
            </a:r>
            <a:r>
              <a:rPr lang="en-GB" sz="2800" b="1" dirty="0" smtClean="0">
                <a:solidFill>
                  <a:srgbClr val="002060"/>
                </a:solidFill>
              </a:rPr>
              <a:t>for </a:t>
            </a:r>
            <a:r>
              <a:rPr lang="en-GB" sz="2800" b="1" dirty="0">
                <a:solidFill>
                  <a:srgbClr val="002060"/>
                </a:solidFill>
              </a:rPr>
              <a:t>Food and Agriculture (ITPGRFA)</a:t>
            </a:r>
          </a:p>
          <a:p>
            <a:pPr marL="514350" indent="-514350">
              <a:buFont typeface="+mj-lt"/>
              <a:buAutoNum type="arabicPeriod"/>
            </a:pPr>
            <a:r>
              <a:rPr lang="en-GB" sz="2800" b="1" dirty="0" err="1" smtClean="0">
                <a:solidFill>
                  <a:srgbClr val="002060"/>
                </a:solidFill>
              </a:rPr>
              <a:t>Ramsar</a:t>
            </a:r>
            <a:r>
              <a:rPr lang="en-GB" sz="2800" b="1" dirty="0" smtClean="0">
                <a:solidFill>
                  <a:srgbClr val="002060"/>
                </a:solidFill>
              </a:rPr>
              <a:t> Convention </a:t>
            </a:r>
            <a:r>
              <a:rPr lang="en-GB" sz="2800" b="1" dirty="0">
                <a:solidFill>
                  <a:srgbClr val="002060"/>
                </a:solidFill>
              </a:rPr>
              <a:t>on </a:t>
            </a:r>
            <a:r>
              <a:rPr lang="en-GB" sz="2800" b="1" dirty="0" smtClean="0">
                <a:solidFill>
                  <a:srgbClr val="002060"/>
                </a:solidFill>
              </a:rPr>
              <a:t>Wetlands</a:t>
            </a:r>
            <a:endParaRPr lang="en-GB" sz="2800" b="1" dirty="0">
              <a:solidFill>
                <a:srgbClr val="002060"/>
              </a:solidFill>
            </a:endParaRPr>
          </a:p>
          <a:p>
            <a:pPr marL="514350" indent="-514350">
              <a:buFont typeface="+mj-lt"/>
              <a:buAutoNum type="arabicPeriod"/>
            </a:pPr>
            <a:r>
              <a:rPr lang="en-GB" sz="2800" b="1" dirty="0" smtClean="0">
                <a:solidFill>
                  <a:srgbClr val="002060"/>
                </a:solidFill>
              </a:rPr>
              <a:t>World </a:t>
            </a:r>
            <a:r>
              <a:rPr lang="en-GB" sz="2800" b="1" dirty="0">
                <a:solidFill>
                  <a:srgbClr val="002060"/>
                </a:solidFill>
              </a:rPr>
              <a:t>Heritage Convention (WHC</a:t>
            </a:r>
            <a:r>
              <a:rPr lang="en-GB" sz="2800" b="1" dirty="0" smtClean="0">
                <a:solidFill>
                  <a:srgbClr val="002060"/>
                </a:solidFill>
              </a:rPr>
              <a:t>)</a:t>
            </a:r>
          </a:p>
          <a:p>
            <a:pPr marL="514350" indent="-514350" algn="just">
              <a:buNone/>
            </a:pPr>
            <a:endParaRPr lang="en-GB" sz="2800" b="1" dirty="0">
              <a:solidFill>
                <a:srgbClr val="002060"/>
              </a:solidFill>
            </a:endParaRPr>
          </a:p>
          <a:p>
            <a:pPr marL="514350" indent="-514350">
              <a:buNone/>
            </a:pPr>
            <a:r>
              <a:rPr lang="fi-FI" sz="2800" b="1" i="1" dirty="0" smtClean="0">
                <a:solidFill>
                  <a:srgbClr val="002060"/>
                </a:solidFill>
              </a:rPr>
              <a:t>World </a:t>
            </a:r>
            <a:r>
              <a:rPr lang="fi-FI" sz="2800" b="1" i="1" dirty="0">
                <a:solidFill>
                  <a:srgbClr val="002060"/>
                </a:solidFill>
              </a:rPr>
              <a:t>Summit on Sustainable </a:t>
            </a:r>
            <a:r>
              <a:rPr lang="fi-FI" sz="2800" b="1" i="1" dirty="0" smtClean="0">
                <a:solidFill>
                  <a:srgbClr val="002060"/>
                </a:solidFill>
              </a:rPr>
              <a:t>Development (1992),</a:t>
            </a:r>
            <a:endParaRPr lang="fi-FI" sz="2800" i="1" dirty="0" smtClean="0">
              <a:solidFill>
                <a:srgbClr val="002060"/>
              </a:solidFill>
            </a:endParaRPr>
          </a:p>
          <a:p>
            <a:pPr marL="514350" indent="-514350">
              <a:buNone/>
            </a:pPr>
            <a:r>
              <a:rPr lang="fi-FI" sz="2800" b="1" i="1" dirty="0" smtClean="0">
                <a:solidFill>
                  <a:srgbClr val="002060"/>
                </a:solidFill>
              </a:rPr>
              <a:t>Johannesburg Plan of Action (2002),</a:t>
            </a:r>
          </a:p>
          <a:p>
            <a:pPr marL="514350" indent="-514350">
              <a:buNone/>
            </a:pPr>
            <a:r>
              <a:rPr lang="fi-FI" sz="2800" b="1" i="1" dirty="0" smtClean="0">
                <a:solidFill>
                  <a:srgbClr val="002060"/>
                </a:solidFill>
              </a:rPr>
              <a:t>Rio+20 </a:t>
            </a:r>
            <a:r>
              <a:rPr lang="fi-FI" sz="2800" b="1" i="1" dirty="0">
                <a:solidFill>
                  <a:srgbClr val="002060"/>
                </a:solidFill>
              </a:rPr>
              <a:t>(2012) </a:t>
            </a:r>
            <a:endParaRPr lang="en-GB" sz="2800" b="1" dirty="0">
              <a:solidFill>
                <a:srgbClr val="002060"/>
              </a:solidFill>
            </a:endParaRPr>
          </a:p>
          <a:p>
            <a:pPr marL="514350" indent="-514350">
              <a:buFont typeface="+mj-lt"/>
              <a:buAutoNum type="arabicPeriod"/>
            </a:pPr>
            <a:endParaRPr lang="fi-FI" dirty="0"/>
          </a:p>
        </p:txBody>
      </p:sp>
      <p:sp>
        <p:nvSpPr>
          <p:cNvPr id="6" name="Title 5"/>
          <p:cNvSpPr>
            <a:spLocks noGrp="1"/>
          </p:cNvSpPr>
          <p:nvPr>
            <p:ph type="title"/>
          </p:nvPr>
        </p:nvSpPr>
        <p:spPr>
          <a:xfrm>
            <a:off x="457200" y="152400"/>
            <a:ext cx="8229600" cy="944562"/>
          </a:xfrm>
        </p:spPr>
        <p:style>
          <a:lnRef idx="0">
            <a:schemeClr val="accent3"/>
          </a:lnRef>
          <a:fillRef idx="3">
            <a:schemeClr val="accent3"/>
          </a:fillRef>
          <a:effectRef idx="3">
            <a:schemeClr val="accent3"/>
          </a:effectRef>
          <a:fontRef idx="minor">
            <a:schemeClr val="lt1"/>
          </a:fontRef>
        </p:style>
        <p:txBody>
          <a:bodyPr>
            <a:normAutofit/>
          </a:bodyPr>
          <a:lstStyle/>
          <a:p>
            <a:r>
              <a:rPr lang="en-GB" sz="3200" b="1" dirty="0" smtClean="0"/>
              <a:t>The six global biodiversity-related conventions</a:t>
            </a:r>
            <a:endParaRPr lang="en-US" sz="3200" dirty="0"/>
          </a:p>
        </p:txBody>
      </p:sp>
    </p:spTree>
    <p:extLst>
      <p:ext uri="{BB962C8B-B14F-4D97-AF65-F5344CB8AC3E}">
        <p14:creationId xmlns:p14="http://schemas.microsoft.com/office/powerpoint/2010/main" xmlns="" val="246085537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style>
          <a:lnRef idx="0">
            <a:schemeClr val="accent5"/>
          </a:lnRef>
          <a:fillRef idx="3">
            <a:schemeClr val="accent5"/>
          </a:fillRef>
          <a:effectRef idx="3">
            <a:schemeClr val="accent5"/>
          </a:effectRef>
          <a:fontRef idx="minor">
            <a:schemeClr val="lt1"/>
          </a:fontRef>
        </p:style>
        <p:txBody>
          <a:bodyPr>
            <a:noAutofit/>
          </a:bodyPr>
          <a:lstStyle/>
          <a:p>
            <a:r>
              <a:rPr lang="en-US" sz="3200" b="1" dirty="0" smtClean="0"/>
              <a:t>Opportunities and challenges for biodiversity conservation </a:t>
            </a:r>
            <a:endParaRPr lang="en-US" sz="3200" b="1"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a:buNone/>
            </a:pPr>
            <a:r>
              <a:rPr lang="en-US" dirty="0" smtClean="0"/>
              <a:t>Opportunities</a:t>
            </a:r>
          </a:p>
          <a:p>
            <a:pPr lvl="2"/>
            <a:r>
              <a:rPr lang="en-US" sz="2600" dirty="0" smtClean="0"/>
              <a:t>Local, regional and national conservation priorities</a:t>
            </a:r>
          </a:p>
          <a:p>
            <a:pPr lvl="2"/>
            <a:r>
              <a:rPr lang="en-US" sz="2600" dirty="0" smtClean="0"/>
              <a:t>Risks and benefits to the community and the country</a:t>
            </a:r>
          </a:p>
          <a:p>
            <a:pPr lvl="2"/>
            <a:r>
              <a:rPr lang="en-US" sz="2600" dirty="0" smtClean="0"/>
              <a:t>Availability of local partners</a:t>
            </a:r>
          </a:p>
          <a:p>
            <a:pPr lvl="2"/>
            <a:r>
              <a:rPr lang="en-US" sz="2600" dirty="0" smtClean="0"/>
              <a:t>Biodiversity richness of an area</a:t>
            </a:r>
          </a:p>
          <a:p>
            <a:pPr lvl="2"/>
            <a:r>
              <a:rPr lang="en-US" sz="2600" dirty="0" smtClean="0"/>
              <a:t>Degree of threat to biodiversity</a:t>
            </a:r>
          </a:p>
          <a:p>
            <a:pPr lvl="2"/>
            <a:r>
              <a:rPr lang="en-US" sz="2600" dirty="0" smtClean="0"/>
              <a:t>Status of protected areas system</a:t>
            </a:r>
          </a:p>
          <a:p>
            <a:pPr lvl="2"/>
            <a:r>
              <a:rPr lang="en-US" sz="2600" dirty="0" smtClean="0"/>
              <a:t>Strengthening protected areas</a:t>
            </a:r>
          </a:p>
          <a:p>
            <a:pPr lvl="2"/>
            <a:r>
              <a:rPr lang="en-US" sz="2600" dirty="0" smtClean="0"/>
              <a:t>Campaigns to save endangered species</a:t>
            </a:r>
          </a:p>
          <a:p>
            <a:pPr lvl="2"/>
            <a:r>
              <a:rPr lang="en-US" sz="2600" dirty="0" smtClean="0"/>
              <a:t>Support for scientific research and analysis</a:t>
            </a:r>
          </a:p>
          <a:p>
            <a:pPr lvl="2"/>
            <a:r>
              <a:rPr lang="en-US" sz="2600" dirty="0" smtClean="0"/>
              <a:t>Support for environmental education and awareness building</a:t>
            </a:r>
          </a:p>
          <a:p>
            <a:pPr lvl="2"/>
            <a:r>
              <a:rPr lang="en-US" sz="2600" dirty="0" smtClean="0"/>
              <a:t>Sharing of information on biodiversity</a:t>
            </a:r>
            <a:endParaRPr lang="en-US" sz="26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a:t>
            </a:r>
            <a:endParaRPr lang="en-US" dirty="0"/>
          </a:p>
        </p:txBody>
      </p:sp>
      <p:sp>
        <p:nvSpPr>
          <p:cNvPr id="3" name="Content Placeholder 2"/>
          <p:cNvSpPr>
            <a:spLocks noGrp="1"/>
          </p:cNvSpPr>
          <p:nvPr>
            <p:ph idx="1"/>
          </p:nvPr>
        </p:nvSpPr>
        <p:spPr>
          <a:xfrm>
            <a:off x="457200" y="1600201"/>
            <a:ext cx="8229600" cy="3962400"/>
          </a:xfrm>
        </p:spPr>
        <p:txBody>
          <a:bodyPr>
            <a:normAutofit/>
          </a:bodyPr>
          <a:lstStyle/>
          <a:p>
            <a:pPr lvl="1"/>
            <a:r>
              <a:rPr lang="en-US" dirty="0" smtClean="0"/>
              <a:t>Poor financial investment in conservation </a:t>
            </a:r>
          </a:p>
          <a:p>
            <a:pPr lvl="1"/>
            <a:r>
              <a:rPr lang="en-US" dirty="0" smtClean="0"/>
              <a:t>lack of environmental awareness and motivation  </a:t>
            </a:r>
          </a:p>
          <a:p>
            <a:pPr lvl="1"/>
            <a:r>
              <a:rPr lang="en-US" dirty="0" smtClean="0"/>
              <a:t>Lack of resources/structure to manage protected areas</a:t>
            </a:r>
          </a:p>
          <a:p>
            <a:pPr lvl="1"/>
            <a:r>
              <a:rPr lang="en-US" dirty="0" smtClean="0"/>
              <a:t>Lack of government/scientific capacity to study and manage biodiversity</a:t>
            </a:r>
          </a:p>
          <a:p>
            <a:pPr lvl="1"/>
            <a:r>
              <a:rPr lang="en-US" dirty="0" smtClean="0"/>
              <a:t>Lack of public awareness of or involvement in conservation</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04800" y="228600"/>
            <a:ext cx="8458200" cy="59052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574127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style>
          <a:lnRef idx="0">
            <a:schemeClr val="accent4"/>
          </a:lnRef>
          <a:fillRef idx="3">
            <a:schemeClr val="accent4"/>
          </a:fillRef>
          <a:effectRef idx="3">
            <a:schemeClr val="accent4"/>
          </a:effectRef>
          <a:fontRef idx="minor">
            <a:schemeClr val="lt1"/>
          </a:fontRef>
        </p:style>
        <p:txBody>
          <a:bodyPr>
            <a:normAutofit fontScale="90000"/>
          </a:bodyPr>
          <a:lstStyle/>
          <a:p>
            <a:r>
              <a:rPr lang="en-US" dirty="0" smtClean="0"/>
              <a:t>Lab 151 Environmental Science Lab</a:t>
            </a:r>
            <a:endParaRPr lang="en-US" dirty="0"/>
          </a:p>
        </p:txBody>
      </p:sp>
      <p:sp>
        <p:nvSpPr>
          <p:cNvPr id="3" name="Content Placeholder 2"/>
          <p:cNvSpPr>
            <a:spLocks noGrp="1"/>
          </p:cNvSpPr>
          <p:nvPr>
            <p:ph idx="1"/>
          </p:nvPr>
        </p:nvSpPr>
        <p:spPr>
          <a:xfrm>
            <a:off x="457200" y="1265237"/>
            <a:ext cx="8229600" cy="4830763"/>
          </a:xfrm>
        </p:spPr>
        <p:txBody>
          <a:bodyPr>
            <a:normAutofit fontScale="85000" lnSpcReduction="10000"/>
          </a:bodyPr>
          <a:lstStyle/>
          <a:p>
            <a:pPr marL="514350" indent="-514350">
              <a:buFont typeface="+mj-lt"/>
              <a:buAutoNum type="arabicPeriod"/>
            </a:pPr>
            <a:r>
              <a:rPr lang="en-US" dirty="0" smtClean="0"/>
              <a:t>Forest conversation -Policy and its present status in Nepal.</a:t>
            </a:r>
          </a:p>
          <a:p>
            <a:pPr marL="514350" indent="-514350">
              <a:buFont typeface="+mj-lt"/>
              <a:buAutoNum type="arabicPeriod"/>
            </a:pPr>
            <a:r>
              <a:rPr lang="en-US" dirty="0" smtClean="0"/>
              <a:t>Soil and land planning in Nepal- A situation analysis</a:t>
            </a:r>
          </a:p>
          <a:p>
            <a:pPr marL="514350" indent="-514350">
              <a:buFont typeface="+mj-lt"/>
              <a:buAutoNum type="arabicPeriod"/>
            </a:pPr>
            <a:r>
              <a:rPr lang="en-US" dirty="0" smtClean="0"/>
              <a:t>Land slides in Nepal- Review </a:t>
            </a:r>
          </a:p>
          <a:p>
            <a:pPr marL="514350" indent="-514350">
              <a:buFont typeface="+mj-lt"/>
              <a:buAutoNum type="arabicPeriod"/>
            </a:pPr>
            <a:r>
              <a:rPr lang="en-US" dirty="0" smtClean="0"/>
              <a:t>Initiations for conservation of Biodiversity in Nepal</a:t>
            </a:r>
          </a:p>
          <a:p>
            <a:pPr marL="514350" indent="-514350">
              <a:buFont typeface="+mj-lt"/>
              <a:buAutoNum type="arabicPeriod"/>
            </a:pPr>
            <a:r>
              <a:rPr lang="en-US" dirty="0" smtClean="0"/>
              <a:t>Common Environmental problem in Nepal and related policies</a:t>
            </a:r>
          </a:p>
          <a:p>
            <a:pPr marL="514350" indent="-514350">
              <a:buFont typeface="+mj-lt"/>
              <a:buAutoNum type="arabicPeriod"/>
            </a:pPr>
            <a:r>
              <a:rPr lang="en-US" dirty="0" smtClean="0"/>
              <a:t>Policies for environmental management in Nepal</a:t>
            </a:r>
          </a:p>
          <a:p>
            <a:pPr marL="514350" indent="-514350">
              <a:buFont typeface="+mj-lt"/>
              <a:buAutoNum type="arabicPeriod"/>
            </a:pPr>
            <a:r>
              <a:rPr lang="en-US" dirty="0" smtClean="0"/>
              <a:t>Climate Change Adaptation strategies in Nepal </a:t>
            </a:r>
          </a:p>
          <a:p>
            <a:pPr marL="514350" indent="-514350">
              <a:buFont typeface="+mj-lt"/>
              <a:buAutoNum type="arabicPeriod"/>
            </a:pPr>
            <a:r>
              <a:rPr lang="en-US" dirty="0" smtClean="0"/>
              <a:t>Climate change in Nepal and government’s response to maintain in Nepal.</a:t>
            </a:r>
          </a:p>
          <a:p>
            <a:pPr marL="514350" indent="-514350">
              <a:buFont typeface="+mj-lt"/>
              <a:buAutoNum type="arabicPeriod"/>
            </a:pP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0" y="-65944"/>
            <a:ext cx="9144000" cy="69239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1143000"/>
          </a:xfrm>
        </p:spPr>
        <p:txBody>
          <a:bodyPr/>
          <a:lstStyle/>
          <a:p>
            <a:r>
              <a:rPr lang="en-US" dirty="0" smtClean="0"/>
              <a:t>THANK YOU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lstStyle/>
          <a:p>
            <a:r>
              <a:rPr lang="en-US" dirty="0" smtClean="0"/>
              <a:t>Concept of Biodiversity</a:t>
            </a:r>
            <a:endParaRPr lang="en-US" dirty="0"/>
          </a:p>
        </p:txBody>
      </p:sp>
      <p:sp>
        <p:nvSpPr>
          <p:cNvPr id="3" name="Content Placeholder 2"/>
          <p:cNvSpPr>
            <a:spLocks noGrp="1"/>
          </p:cNvSpPr>
          <p:nvPr>
            <p:ph idx="1"/>
          </p:nvPr>
        </p:nvSpPr>
        <p:spPr>
          <a:xfrm>
            <a:off x="457200" y="1752600"/>
            <a:ext cx="8229600" cy="4525963"/>
          </a:xfrm>
          <a:ln>
            <a:solidFill>
              <a:schemeClr val="accent1"/>
            </a:solidFill>
          </a:ln>
        </p:spPr>
        <p:txBody>
          <a:bodyPr/>
          <a:lstStyle/>
          <a:p>
            <a:pPr>
              <a:buNone/>
            </a:pPr>
            <a:r>
              <a:rPr lang="en-US" dirty="0" smtClean="0"/>
              <a:t>Bio + diversity= Biodiversity</a:t>
            </a:r>
          </a:p>
          <a:p>
            <a:pPr lvl="2"/>
            <a:r>
              <a:rPr lang="en-US" dirty="0" smtClean="0"/>
              <a:t>What does Bio means?</a:t>
            </a:r>
          </a:p>
          <a:p>
            <a:pPr lvl="3">
              <a:buNone/>
            </a:pPr>
            <a:r>
              <a:rPr lang="en-US" sz="2800" dirty="0" smtClean="0"/>
              <a:t>Bio= </a:t>
            </a:r>
            <a:r>
              <a:rPr lang="en-US" sz="2800" smtClean="0"/>
              <a:t>life </a:t>
            </a:r>
            <a:endParaRPr lang="en-US" sz="2800" dirty="0" smtClean="0"/>
          </a:p>
          <a:p>
            <a:pPr lvl="2">
              <a:buNone/>
            </a:pPr>
            <a:endParaRPr lang="en-US" sz="3200" dirty="0" smtClean="0"/>
          </a:p>
          <a:p>
            <a:pPr lvl="2">
              <a:buNone/>
            </a:pPr>
            <a:r>
              <a:rPr lang="en-US" dirty="0" smtClean="0"/>
              <a:t>What does Diversity means?</a:t>
            </a:r>
          </a:p>
          <a:p>
            <a:pPr lvl="2">
              <a:buNone/>
            </a:pPr>
            <a:r>
              <a:rPr lang="en-US" dirty="0" smtClean="0"/>
              <a:t>		Diversity= Variety </a:t>
            </a:r>
          </a:p>
          <a:p>
            <a:pPr lvl="2" algn="just">
              <a:buNone/>
            </a:pPr>
            <a:endParaRPr lang="en-US" dirty="0" smtClean="0"/>
          </a:p>
          <a:p>
            <a:pPr lvl="2" indent="-1082675" algn="just">
              <a:buNone/>
            </a:pPr>
            <a:r>
              <a:rPr lang="en-US" dirty="0" smtClean="0"/>
              <a:t>Biodiversity is the variety of life forms on earth and the essential interdependence of all living things. </a:t>
            </a:r>
          </a:p>
          <a:p>
            <a:pPr lvl="2">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p:cNvPicPr>
            <a:picLocks noChangeAspect="1" noChangeArrowheads="1"/>
          </p:cNvPicPr>
          <p:nvPr/>
        </p:nvPicPr>
        <p:blipFill>
          <a:blip r:embed="rId2"/>
          <a:srcRect/>
          <a:stretch>
            <a:fillRect/>
          </a:stretch>
        </p:blipFill>
        <p:spPr bwMode="auto">
          <a:xfrm>
            <a:off x="0" y="-15510"/>
            <a:ext cx="9144000" cy="687351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686800" cy="838200"/>
          </a:xfrm>
        </p:spPr>
        <p:txBody>
          <a:bodyPr/>
          <a:lstStyle/>
          <a:p>
            <a:pPr algn="l"/>
            <a:r>
              <a:rPr lang="en-US" dirty="0" err="1" smtClean="0"/>
              <a:t>Cotd</a:t>
            </a:r>
            <a:r>
              <a:rPr lang="en-US" dirty="0" smtClean="0"/>
              <a:t>….</a:t>
            </a:r>
            <a:endParaRPr lang="en-US" dirty="0"/>
          </a:p>
        </p:txBody>
      </p:sp>
      <p:sp>
        <p:nvSpPr>
          <p:cNvPr id="3" name="Content Placeholder 2"/>
          <p:cNvSpPr>
            <a:spLocks noGrp="1"/>
          </p:cNvSpPr>
          <p:nvPr>
            <p:ph idx="1"/>
          </p:nvPr>
        </p:nvSpPr>
        <p:spPr>
          <a:xfrm>
            <a:off x="0" y="914400"/>
            <a:ext cx="5410200" cy="5029200"/>
          </a:xfrm>
          <a:ln>
            <a:solidFill>
              <a:schemeClr val="accent1"/>
            </a:solidFill>
          </a:ln>
        </p:spPr>
        <p:txBody>
          <a:bodyPr>
            <a:noAutofit/>
          </a:bodyPr>
          <a:lstStyle/>
          <a:p>
            <a:pPr>
              <a:spcBef>
                <a:spcPts val="0"/>
              </a:spcBef>
            </a:pPr>
            <a:r>
              <a:rPr lang="en-US" sz="2000" dirty="0" smtClean="0"/>
              <a:t>The term Biodiversity was first coined by Walter G. Rosen in 1986. </a:t>
            </a:r>
          </a:p>
          <a:p>
            <a:pPr>
              <a:spcBef>
                <a:spcPts val="0"/>
              </a:spcBef>
              <a:buNone/>
            </a:pPr>
            <a:endParaRPr lang="en-US" sz="2000" dirty="0" smtClean="0"/>
          </a:p>
          <a:p>
            <a:pPr>
              <a:spcBef>
                <a:spcPts val="0"/>
              </a:spcBef>
            </a:pPr>
            <a:r>
              <a:rPr lang="en-US" sz="2000" dirty="0" smtClean="0"/>
              <a:t>The biosphere comprises of a complex collections of innumerable organisms, known as the Biodiversity, which constitute the vital life support for survival of human race.</a:t>
            </a:r>
          </a:p>
          <a:p>
            <a:pPr>
              <a:spcBef>
                <a:spcPts val="0"/>
              </a:spcBef>
            </a:pPr>
            <a:endParaRPr lang="en-US" sz="2000" dirty="0" smtClean="0"/>
          </a:p>
          <a:p>
            <a:pPr>
              <a:spcBef>
                <a:spcPts val="0"/>
              </a:spcBef>
            </a:pPr>
            <a:r>
              <a:rPr lang="en-US" sz="2000" dirty="0" smtClean="0"/>
              <a:t>Biological diversity, abbreviated as biodiversity, represent the sum total of </a:t>
            </a:r>
            <a:r>
              <a:rPr lang="en-US" sz="2000" b="1" dirty="0" smtClean="0">
                <a:solidFill>
                  <a:srgbClr val="FF0000"/>
                </a:solidFill>
              </a:rPr>
              <a:t>various life forms </a:t>
            </a:r>
            <a:r>
              <a:rPr lang="en-US" sz="2000" dirty="0" smtClean="0"/>
              <a:t>such as </a:t>
            </a:r>
            <a:r>
              <a:rPr lang="en-US" sz="2000" b="1" dirty="0" smtClean="0">
                <a:solidFill>
                  <a:srgbClr val="FF0000"/>
                </a:solidFill>
              </a:rPr>
              <a:t>unicellular</a:t>
            </a:r>
            <a:r>
              <a:rPr lang="en-US" sz="2000" dirty="0" smtClean="0"/>
              <a:t> fungi, protozoa, bacteria, and </a:t>
            </a:r>
            <a:r>
              <a:rPr lang="en-US" sz="2000" b="1" dirty="0" smtClean="0">
                <a:solidFill>
                  <a:srgbClr val="FF0000"/>
                </a:solidFill>
              </a:rPr>
              <a:t>multi cellular </a:t>
            </a:r>
            <a:r>
              <a:rPr lang="en-US" sz="2000" dirty="0" smtClean="0"/>
              <a:t>organisms such as plants, fishes, and mammals at various biological levels including gens, habitats, and ecosystem</a:t>
            </a:r>
          </a:p>
          <a:p>
            <a:endParaRPr lang="en-US" sz="2000" dirty="0" smtClean="0"/>
          </a:p>
          <a:p>
            <a:pPr>
              <a:buNone/>
            </a:pPr>
            <a:endParaRPr lang="en-US" sz="2000" dirty="0"/>
          </a:p>
        </p:txBody>
      </p:sp>
      <p:pic>
        <p:nvPicPr>
          <p:cNvPr id="1026" name="Picture 2" descr="C:\Users\xplore\Desktop\ppt-of-biodiversity-1-638.jpg"/>
          <p:cNvPicPr>
            <a:picLocks noChangeAspect="1" noChangeArrowheads="1"/>
          </p:cNvPicPr>
          <p:nvPr/>
        </p:nvPicPr>
        <p:blipFill>
          <a:blip r:embed="rId2"/>
          <a:srcRect/>
          <a:stretch>
            <a:fillRect/>
          </a:stretch>
        </p:blipFill>
        <p:spPr bwMode="auto">
          <a:xfrm>
            <a:off x="5486400" y="914400"/>
            <a:ext cx="3571875" cy="50292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style>
          <a:lnRef idx="0">
            <a:schemeClr val="accent4"/>
          </a:lnRef>
          <a:fillRef idx="3">
            <a:schemeClr val="accent4"/>
          </a:fillRef>
          <a:effectRef idx="3">
            <a:schemeClr val="accent4"/>
          </a:effectRef>
          <a:fontRef idx="minor">
            <a:schemeClr val="lt1"/>
          </a:fontRef>
        </p:style>
        <p:txBody>
          <a:bodyPr>
            <a:normAutofit/>
          </a:bodyPr>
          <a:lstStyle/>
          <a:p>
            <a:r>
              <a:rPr lang="en-US" dirty="0" smtClean="0"/>
              <a:t> DEFINITION OF BIODIVERSITY</a:t>
            </a:r>
            <a:endParaRPr lang="en-US" dirty="0"/>
          </a:p>
        </p:txBody>
      </p:sp>
      <p:sp>
        <p:nvSpPr>
          <p:cNvPr id="5" name="Content Placeholder 4"/>
          <p:cNvSpPr>
            <a:spLocks noGrp="1"/>
          </p:cNvSpPr>
          <p:nvPr>
            <p:ph idx="1"/>
          </p:nvPr>
        </p:nvSpPr>
        <p:spPr>
          <a:ln>
            <a:solidFill>
              <a:schemeClr val="accent1"/>
            </a:solidFill>
          </a:ln>
        </p:spPr>
        <p:txBody>
          <a:bodyPr>
            <a:normAutofit fontScale="77500" lnSpcReduction="20000"/>
          </a:bodyPr>
          <a:lstStyle/>
          <a:p>
            <a:r>
              <a:rPr lang="en-US" dirty="0" smtClean="0"/>
              <a:t>As defined in convention on Biological diversity singed at Rio De </a:t>
            </a:r>
            <a:r>
              <a:rPr lang="en-US" dirty="0" err="1" smtClean="0"/>
              <a:t>Jenerio</a:t>
            </a:r>
            <a:r>
              <a:rPr lang="en-US" dirty="0" smtClean="0"/>
              <a:t> (Brazil) in 1992 by 154 countries, the Biodiversity defined as </a:t>
            </a:r>
            <a:r>
              <a:rPr lang="en-US" dirty="0" smtClean="0">
                <a:solidFill>
                  <a:srgbClr val="FF0000"/>
                </a:solidFill>
              </a:rPr>
              <a:t>“the variability among living organisms from all sources including, inter alia, terrestrial, marine and other aquatic eco-systems and the ecological complexes of which the area part- this include diversity </a:t>
            </a:r>
            <a:r>
              <a:rPr lang="en-US" b="1" i="1" dirty="0" smtClean="0">
                <a:solidFill>
                  <a:srgbClr val="FF0000"/>
                </a:solidFill>
              </a:rPr>
              <a:t>with in species, between species and of ecosystem</a:t>
            </a:r>
            <a:r>
              <a:rPr lang="en-US" dirty="0" smtClean="0">
                <a:solidFill>
                  <a:srgbClr val="FF0000"/>
                </a:solidFill>
              </a:rPr>
              <a:t>.” </a:t>
            </a:r>
          </a:p>
          <a:p>
            <a:pPr>
              <a:buNone/>
            </a:pPr>
            <a:endParaRPr lang="en-US" dirty="0" smtClean="0">
              <a:solidFill>
                <a:srgbClr val="FF0000"/>
              </a:solidFill>
            </a:endParaRPr>
          </a:p>
          <a:p>
            <a:r>
              <a:rPr lang="en-US" dirty="0" smtClean="0"/>
              <a:t>According to IUCN(</a:t>
            </a:r>
            <a:r>
              <a:rPr lang="en-US" sz="2600" b="1" dirty="0" smtClean="0"/>
              <a:t>International Union for Conservation of Nature</a:t>
            </a:r>
            <a:r>
              <a:rPr lang="en-US" dirty="0" smtClean="0"/>
              <a:t>) in 1998, </a:t>
            </a:r>
            <a:r>
              <a:rPr lang="en-US" dirty="0" smtClean="0">
                <a:solidFill>
                  <a:srgbClr val="FF0000"/>
                </a:solidFill>
              </a:rPr>
              <a:t>“the variety and variability of species of their population, the variety of species of their life forms, the diversity of the complex association with species with their interaction and their ecological process which influences perform.”</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a:xfrm>
            <a:off x="457200" y="1600201"/>
            <a:ext cx="8229600" cy="4114800"/>
          </a:xfrm>
        </p:spPr>
        <p:txBody>
          <a:bodyPr>
            <a:normAutofit/>
          </a:bodyPr>
          <a:lstStyle/>
          <a:p>
            <a:pPr>
              <a:buNone/>
            </a:pPr>
            <a:r>
              <a:rPr lang="en-US" sz="2800" dirty="0" smtClean="0"/>
              <a:t>  ‘Biological diversity’ or biodiversity is that part of nature which includes the differences in </a:t>
            </a:r>
            <a:r>
              <a:rPr lang="en-US" sz="2800" b="1" dirty="0" smtClean="0">
                <a:solidFill>
                  <a:srgbClr val="FF0000"/>
                </a:solidFill>
              </a:rPr>
              <a:t>genes among</a:t>
            </a:r>
            <a:r>
              <a:rPr lang="en-US" sz="2800" dirty="0" smtClean="0"/>
              <a:t> the individuals of a </a:t>
            </a:r>
            <a:r>
              <a:rPr lang="en-US" sz="2800" b="1" dirty="0" smtClean="0">
                <a:solidFill>
                  <a:srgbClr val="FF0000"/>
                </a:solidFill>
              </a:rPr>
              <a:t>species</a:t>
            </a:r>
            <a:r>
              <a:rPr lang="en-US" sz="2800" dirty="0" smtClean="0"/>
              <a:t>, the variety and richness of all the plant and animal species at different scales in space, locally, in a region, in the country and the world, and various types of </a:t>
            </a:r>
            <a:r>
              <a:rPr lang="en-US" sz="2800" b="1" dirty="0" smtClean="0">
                <a:solidFill>
                  <a:srgbClr val="FF0000"/>
                </a:solidFill>
              </a:rPr>
              <a:t>ecosystems</a:t>
            </a:r>
            <a:r>
              <a:rPr lang="en-US" sz="2800" dirty="0" smtClean="0"/>
              <a:t>, both terrestrial and aquatic, within a defined area.</a:t>
            </a:r>
            <a:endParaRPr lang="en-US" sz="28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3332</TotalTime>
  <Words>1603</Words>
  <Application>Microsoft Office PowerPoint</Application>
  <PresentationFormat>On-screen Show (4:3)</PresentationFormat>
  <Paragraphs>187</Paragraphs>
  <Slides>42</Slides>
  <Notes>3</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BHS 151 Environmental Science BPH I Year, II semester </vt:lpstr>
      <vt:lpstr>Slide 2</vt:lpstr>
      <vt:lpstr>Slide 3</vt:lpstr>
      <vt:lpstr>Slide 4</vt:lpstr>
      <vt:lpstr>Concept of Biodiversity</vt:lpstr>
      <vt:lpstr>Slide 6</vt:lpstr>
      <vt:lpstr>Cotd….</vt:lpstr>
      <vt:lpstr> DEFINITION OF BIODIVERSITY</vt:lpstr>
      <vt:lpstr>Contd..</vt:lpstr>
      <vt:lpstr> Types of Biodiversity</vt:lpstr>
      <vt:lpstr>BIODIVERSITY AND BALANCE OF NATURE</vt:lpstr>
      <vt:lpstr>Global Biodiversity</vt:lpstr>
      <vt:lpstr>Global Biodiversity</vt:lpstr>
      <vt:lpstr>Slide 14</vt:lpstr>
      <vt:lpstr>Biodiversity in Nepal </vt:lpstr>
      <vt:lpstr>Contd….</vt:lpstr>
      <vt:lpstr>BENEFITS OF BIODIVERSITY</vt:lpstr>
      <vt:lpstr>3. Ecological services</vt:lpstr>
      <vt:lpstr>THREATS TO BIODIVERSITY</vt:lpstr>
      <vt:lpstr>Slide 20</vt:lpstr>
      <vt:lpstr>IUCN categories of Protected areas </vt:lpstr>
      <vt:lpstr>Slide 22</vt:lpstr>
      <vt:lpstr>Slide 23</vt:lpstr>
      <vt:lpstr>Slide 24</vt:lpstr>
      <vt:lpstr> An important note: The names of the categories used by IUCN do not necessarily reflect the names used at national or sub-national levels </vt:lpstr>
      <vt:lpstr>Slide 26</vt:lpstr>
      <vt:lpstr>Slide 27</vt:lpstr>
      <vt:lpstr>Slide 28</vt:lpstr>
      <vt:lpstr>Slide 29</vt:lpstr>
      <vt:lpstr>Slide 30</vt:lpstr>
      <vt:lpstr>Slide 31</vt:lpstr>
      <vt:lpstr>Slide 32</vt:lpstr>
      <vt:lpstr>BIODIVERSITY CONVENSIONS </vt:lpstr>
      <vt:lpstr>Contd….</vt:lpstr>
      <vt:lpstr>Contd..</vt:lpstr>
      <vt:lpstr>Slide 36</vt:lpstr>
      <vt:lpstr>The six global biodiversity-related conventions</vt:lpstr>
      <vt:lpstr>Opportunities and challenges for biodiversity conservation </vt:lpstr>
      <vt:lpstr>Challenges </vt:lpstr>
      <vt:lpstr>Lab 151 Environmental Science Lab</vt:lpstr>
      <vt:lpstr>Slide 41</vt:lpstr>
      <vt:lpstr>THANK YOU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user</cp:lastModifiedBy>
  <cp:revision>225</cp:revision>
  <dcterms:created xsi:type="dcterms:W3CDTF">2006-08-16T00:00:00Z</dcterms:created>
  <dcterms:modified xsi:type="dcterms:W3CDTF">2017-08-31T05:22:25Z</dcterms:modified>
</cp:coreProperties>
</file>