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F0D9C5-4717-425C-B188-13B70BD611D7}" type="datetimeFigureOut">
              <a:rPr lang="en-US" smtClean="0"/>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6278F9-0ED5-41B2-9D18-24E4B01D12C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F0D9C5-4717-425C-B188-13B70BD611D7}" type="datetimeFigureOut">
              <a:rPr lang="en-US" smtClean="0"/>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6278F9-0ED5-41B2-9D18-24E4B01D12C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F0D9C5-4717-425C-B188-13B70BD611D7}" type="datetimeFigureOut">
              <a:rPr lang="en-US" smtClean="0"/>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6278F9-0ED5-41B2-9D18-24E4B01D12C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F0D9C5-4717-425C-B188-13B70BD611D7}" type="datetimeFigureOut">
              <a:rPr lang="en-US" smtClean="0"/>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6278F9-0ED5-41B2-9D18-24E4B01D12C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F0D9C5-4717-425C-B188-13B70BD611D7}" type="datetimeFigureOut">
              <a:rPr lang="en-US" smtClean="0"/>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6278F9-0ED5-41B2-9D18-24E4B01D12C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F0D9C5-4717-425C-B188-13B70BD611D7}" type="datetimeFigureOut">
              <a:rPr lang="en-US" smtClean="0"/>
              <a:t>8/17/2017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6278F9-0ED5-41B2-9D18-24E4B01D12C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F0D9C5-4717-425C-B188-13B70BD611D7}" type="datetimeFigureOut">
              <a:rPr lang="en-US" smtClean="0"/>
              <a:t>8/17/2017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6278F9-0ED5-41B2-9D18-24E4B01D12C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F0D9C5-4717-425C-B188-13B70BD611D7}" type="datetimeFigureOut">
              <a:rPr lang="en-US" smtClean="0"/>
              <a:t>8/17/2017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6278F9-0ED5-41B2-9D18-24E4B01D12C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F0D9C5-4717-425C-B188-13B70BD611D7}" type="datetimeFigureOut">
              <a:rPr lang="en-US" smtClean="0"/>
              <a:t>8/17/2017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6278F9-0ED5-41B2-9D18-24E4B01D12C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F0D9C5-4717-425C-B188-13B70BD611D7}" type="datetimeFigureOut">
              <a:rPr lang="en-US" smtClean="0"/>
              <a:t>8/17/2017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6278F9-0ED5-41B2-9D18-24E4B01D12C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F0D9C5-4717-425C-B188-13B70BD611D7}" type="datetimeFigureOut">
              <a:rPr lang="en-US" smtClean="0"/>
              <a:t>8/17/2017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6278F9-0ED5-41B2-9D18-24E4B01D12C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0D9C5-4717-425C-B188-13B70BD611D7}" type="datetimeFigureOut">
              <a:rPr lang="en-US" smtClean="0"/>
              <a:t>8/17/2017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6278F9-0ED5-41B2-9D18-24E4B01D12C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762000"/>
            <a:ext cx="7772400" cy="1470025"/>
          </a:xfrm>
        </p:spPr>
        <p:txBody>
          <a:bodyPr/>
          <a:lstStyle/>
          <a:p>
            <a:r>
              <a:rPr lang="en-US" dirty="0" smtClean="0"/>
              <a:t>Search and Rescue(SAR)</a:t>
            </a:r>
            <a:endParaRPr lang="en-US" dirty="0"/>
          </a:p>
        </p:txBody>
      </p:sp>
      <p:sp>
        <p:nvSpPr>
          <p:cNvPr id="3" name="Subtitle 2"/>
          <p:cNvSpPr>
            <a:spLocks noGrp="1"/>
          </p:cNvSpPr>
          <p:nvPr>
            <p:ph type="subTitle" idx="1"/>
          </p:nvPr>
        </p:nvSpPr>
        <p:spPr>
          <a:xfrm>
            <a:off x="685800" y="2133600"/>
            <a:ext cx="8077200" cy="3505200"/>
          </a:xfrm>
        </p:spPr>
        <p:txBody>
          <a:bodyPr>
            <a:normAutofit fontScale="92500"/>
          </a:bodyPr>
          <a:lstStyle/>
          <a:p>
            <a:pPr>
              <a:buFont typeface="Wingdings" pitchFamily="2" charset="2"/>
              <a:buChar char="Ø"/>
            </a:pPr>
            <a:r>
              <a:rPr lang="en-US" sz="2400" dirty="0" smtClean="0">
                <a:solidFill>
                  <a:schemeClr val="tx1"/>
                </a:solidFill>
              </a:rPr>
              <a:t>Those activities directed at locating endangered persons at an emergency incident, removing those persons from danger, treating the injured, and providing for transport to an appropriate health care facility</a:t>
            </a:r>
          </a:p>
          <a:p>
            <a:pPr>
              <a:buFont typeface="Wingdings" pitchFamily="2" charset="2"/>
              <a:buChar char="Ø"/>
            </a:pPr>
            <a:endParaRPr lang="en-US" sz="2400" dirty="0">
              <a:solidFill>
                <a:schemeClr val="tx1"/>
              </a:solidFill>
            </a:endParaRPr>
          </a:p>
          <a:p>
            <a:pPr algn="l">
              <a:buFont typeface="Wingdings" pitchFamily="2" charset="2"/>
              <a:buChar char="Ø"/>
            </a:pPr>
            <a:r>
              <a:rPr lang="en-US" sz="2400" dirty="0" smtClean="0">
                <a:solidFill>
                  <a:schemeClr val="tx1"/>
                </a:solidFill>
              </a:rPr>
              <a:t>Wikipedia defines it as an operation conducted by emergency services, often well trained volunteers, to find someone believed to be in disasters, lost, sick or injured either in a remote or difficult to access area, such as mountain, desert or forest or water body</a:t>
            </a:r>
            <a:endParaRPr lang="en-US" sz="24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Font typeface="Wingdings" pitchFamily="2" charset="2"/>
              <a:buChar char="Ø"/>
            </a:pPr>
            <a:endParaRPr lang="en-US" sz="2400" dirty="0" smtClean="0"/>
          </a:p>
          <a:p>
            <a:pPr>
              <a:buFont typeface="Wingdings" pitchFamily="2" charset="2"/>
              <a:buChar char="Ø"/>
            </a:pPr>
            <a:r>
              <a:rPr lang="en-US" sz="2400" dirty="0" smtClean="0"/>
              <a:t>Apply these principles to lifting, pulling, pushing, carrying, moving or reaching for an object. </a:t>
            </a:r>
          </a:p>
          <a:p>
            <a:pPr>
              <a:buFont typeface="Wingdings" pitchFamily="2" charset="2"/>
              <a:buChar char="Ø"/>
            </a:pPr>
            <a:r>
              <a:rPr lang="en-US" sz="2400" dirty="0" smtClean="0"/>
              <a:t>The key to preventing injury is correct alignment of the spine. </a:t>
            </a:r>
          </a:p>
          <a:p>
            <a:pPr>
              <a:buFont typeface="Wingdings" pitchFamily="2" charset="2"/>
              <a:buChar char="Ø"/>
            </a:pPr>
            <a:r>
              <a:rPr lang="en-US" sz="2400" dirty="0" smtClean="0"/>
              <a:t>Teamwork is essential. </a:t>
            </a:r>
          </a:p>
          <a:p>
            <a:pPr>
              <a:buFont typeface="Wingdings" pitchFamily="2" charset="2"/>
              <a:buChar char="Ø"/>
            </a:pPr>
            <a:r>
              <a:rPr lang="en-US" sz="2400" dirty="0" smtClean="0"/>
              <a:t>Communicate during a task, clearly and frequently.</a:t>
            </a:r>
          </a:p>
          <a:p>
            <a:pPr>
              <a:buFont typeface="Wingdings" pitchFamily="2" charset="2"/>
              <a:buChar char="Ø"/>
            </a:pPr>
            <a:r>
              <a:rPr lang="en-US" sz="2400" dirty="0" smtClean="0"/>
              <a:t> Use commands that are easy for team members to understand. </a:t>
            </a:r>
          </a:p>
          <a:p>
            <a:pPr>
              <a:buFont typeface="Wingdings" pitchFamily="2" charset="2"/>
              <a:buChar char="Ø"/>
            </a:pPr>
            <a:r>
              <a:rPr lang="en-US" sz="2400" dirty="0" smtClean="0"/>
              <a:t>Verbally coordinate moves from beginning to end.</a:t>
            </a: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792162"/>
          </a:xfrm>
        </p:spPr>
        <p:txBody>
          <a:bodyPr/>
          <a:lstStyle/>
          <a:p>
            <a:r>
              <a:rPr lang="en-US" dirty="0" smtClean="0"/>
              <a:t>How to move the victim</a:t>
            </a:r>
            <a:endParaRPr lang="en-US" dirty="0"/>
          </a:p>
        </p:txBody>
      </p:sp>
      <p:sp>
        <p:nvSpPr>
          <p:cNvPr id="3" name="Content Placeholder 2"/>
          <p:cNvSpPr>
            <a:spLocks noGrp="1"/>
          </p:cNvSpPr>
          <p:nvPr>
            <p:ph idx="1"/>
          </p:nvPr>
        </p:nvSpPr>
        <p:spPr>
          <a:xfrm>
            <a:off x="457200" y="838200"/>
            <a:ext cx="8458200" cy="5562600"/>
          </a:xfrm>
        </p:spPr>
        <p:txBody>
          <a:bodyPr>
            <a:noAutofit/>
          </a:bodyPr>
          <a:lstStyle/>
          <a:p>
            <a:pPr>
              <a:buFont typeface="Wingdings" pitchFamily="2" charset="2"/>
              <a:buChar char="Ø"/>
            </a:pPr>
            <a:r>
              <a:rPr lang="en-US" sz="2400" dirty="0"/>
              <a:t> </a:t>
            </a:r>
            <a:r>
              <a:rPr lang="en-US" sz="2400" dirty="0" smtClean="0"/>
              <a:t>   Moving is difficult if the patient weighs more than 80 kilos, is on the ground or other low surface or is uncooperative. It should require at least three people.</a:t>
            </a:r>
          </a:p>
          <a:p>
            <a:pPr>
              <a:buFont typeface="Wingdings" pitchFamily="2" charset="2"/>
              <a:buChar char="Ø"/>
            </a:pPr>
            <a:r>
              <a:rPr lang="en-US" sz="2400" dirty="0" smtClean="0"/>
              <a:t> Use universal precautions and secure the scene.</a:t>
            </a:r>
          </a:p>
          <a:p>
            <a:pPr>
              <a:buFont typeface="Wingdings" pitchFamily="2" charset="2"/>
              <a:buChar char="Ø"/>
            </a:pPr>
            <a:r>
              <a:rPr lang="en-US" sz="2400" dirty="0" smtClean="0"/>
              <a:t>Position yourself. Tallest person should be on the head part and will have to do the command.</a:t>
            </a:r>
          </a:p>
          <a:p>
            <a:pPr>
              <a:buFont typeface="Wingdings" pitchFamily="2" charset="2"/>
              <a:buChar char="Ø"/>
            </a:pPr>
            <a:r>
              <a:rPr lang="en-US" sz="2400" dirty="0" smtClean="0"/>
              <a:t>Insert hands supporting the neck, back, hips and legs.</a:t>
            </a:r>
          </a:p>
          <a:p>
            <a:pPr>
              <a:buFont typeface="Wingdings" pitchFamily="2" charset="2"/>
              <a:buChar char="Ø"/>
            </a:pPr>
            <a:r>
              <a:rPr lang="en-US" sz="2400" dirty="0" smtClean="0"/>
              <a:t>Upon command,</a:t>
            </a:r>
          </a:p>
          <a:p>
            <a:pPr>
              <a:buFont typeface="Wingdings" pitchFamily="2" charset="2"/>
              <a:buChar char="v"/>
            </a:pPr>
            <a:r>
              <a:rPr lang="en-US" sz="2400" dirty="0" smtClean="0"/>
              <a:t>Lift the victim and put to on your knees.</a:t>
            </a:r>
          </a:p>
          <a:p>
            <a:pPr>
              <a:buFont typeface="Wingdings" pitchFamily="2" charset="2"/>
              <a:buChar char="v"/>
            </a:pPr>
            <a:r>
              <a:rPr lang="en-US" sz="2400" dirty="0"/>
              <a:t>L</a:t>
            </a:r>
            <a:r>
              <a:rPr lang="en-US" sz="2400" dirty="0" smtClean="0"/>
              <a:t>ift the patient and stand upright.</a:t>
            </a:r>
          </a:p>
          <a:p>
            <a:pPr>
              <a:buFont typeface="Wingdings" pitchFamily="2" charset="2"/>
              <a:buChar char="v"/>
            </a:pPr>
            <a:r>
              <a:rPr lang="en-US" sz="2400" dirty="0"/>
              <a:t>C</a:t>
            </a:r>
            <a:r>
              <a:rPr lang="en-US" sz="2400" dirty="0" smtClean="0"/>
              <a:t>lip the victim near your body.</a:t>
            </a:r>
          </a:p>
          <a:p>
            <a:pPr>
              <a:buFont typeface="Wingdings" pitchFamily="2" charset="2"/>
              <a:buChar char="v"/>
            </a:pPr>
            <a:r>
              <a:rPr lang="en-US" sz="2400" dirty="0"/>
              <a:t>W</a:t>
            </a:r>
            <a:r>
              <a:rPr lang="en-US" sz="2400" dirty="0" smtClean="0"/>
              <a:t>alk and move the victim to the designated place and direction.</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user\Desktop\2.jpg"/>
          <p:cNvPicPr>
            <a:picLocks noGrp="1" noChangeAspect="1" noChangeArrowheads="1"/>
          </p:cNvPicPr>
          <p:nvPr>
            <p:ph idx="1"/>
          </p:nvPr>
        </p:nvPicPr>
        <p:blipFill>
          <a:blip r:embed="rId2"/>
          <a:srcRect/>
          <a:stretch>
            <a:fillRect/>
          </a:stretch>
        </p:blipFill>
        <p:spPr bwMode="auto">
          <a:xfrm>
            <a:off x="419507" y="1752600"/>
            <a:ext cx="8343493" cy="5105399"/>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Community Search and Rescue</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smtClean="0"/>
              <a:t> The first hour in the aftermath of a disaster: called ‘Golden Hour’ during which the survival of victims is the highest. </a:t>
            </a:r>
          </a:p>
          <a:p>
            <a:pPr>
              <a:buNone/>
            </a:pPr>
            <a:endParaRPr lang="en-US" sz="2400" dirty="0" smtClean="0"/>
          </a:p>
          <a:p>
            <a:pPr>
              <a:buFont typeface="Wingdings" pitchFamily="2" charset="2"/>
              <a:buChar char="Ø"/>
            </a:pPr>
            <a:r>
              <a:rPr lang="en-US" sz="2400" dirty="0" smtClean="0"/>
              <a:t> During disasters, family members, </a:t>
            </a:r>
            <a:r>
              <a:rPr lang="en-US" sz="2400" dirty="0" err="1" smtClean="0"/>
              <a:t>neighbours</a:t>
            </a:r>
            <a:r>
              <a:rPr lang="en-US" sz="2400" dirty="0" smtClean="0"/>
              <a:t>, co-workers, etc. will spontaneously try to help each other. Hence it is important to build the capacity of community as untrained responder can do more harm.</a:t>
            </a:r>
          </a:p>
          <a:p>
            <a:pPr>
              <a:buNone/>
            </a:pPr>
            <a:r>
              <a:rPr lang="en-US" sz="2400" dirty="0" smtClean="0"/>
              <a:t> </a:t>
            </a:r>
          </a:p>
          <a:p>
            <a:pPr>
              <a:buFont typeface="Wingdings" pitchFamily="2" charset="2"/>
              <a:buChar char="Ø"/>
            </a:pPr>
            <a:r>
              <a:rPr lang="en-US" sz="2400" dirty="0" smtClean="0"/>
              <a:t>In post-disaster situation, the scale of search and rescue is very high and it is difficult to meet this demand by professional search and rescue team in limited duration</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txBody>
          <a:bodyPr>
            <a:normAutofit/>
          </a:bodyPr>
          <a:lstStyle/>
          <a:p>
            <a:pPr>
              <a:buFont typeface="Wingdings" pitchFamily="2" charset="2"/>
              <a:buChar char="Ø"/>
            </a:pPr>
            <a:r>
              <a:rPr lang="en-US" sz="2400" dirty="0" smtClean="0"/>
              <a:t> Sometimes disasters lead to the blockage of road, the failure of communication, etc. Hence response of Fire Services personnel can be delayed.</a:t>
            </a:r>
          </a:p>
          <a:p>
            <a:pPr>
              <a:buNone/>
            </a:pPr>
            <a:endParaRPr lang="en-US" sz="2400" dirty="0" smtClean="0"/>
          </a:p>
          <a:p>
            <a:pPr>
              <a:buFont typeface="Wingdings" pitchFamily="2" charset="2"/>
              <a:buChar char="Ø"/>
            </a:pPr>
            <a:r>
              <a:rPr lang="en-US" sz="2400" dirty="0" smtClean="0"/>
              <a:t> In disaster, many affected people require the basic search and rescue than the advanced search and rescue.</a:t>
            </a:r>
          </a:p>
          <a:p>
            <a:pPr>
              <a:buNone/>
            </a:pPr>
            <a:endParaRPr lang="en-US" sz="2400" dirty="0" smtClean="0"/>
          </a:p>
          <a:p>
            <a:pPr>
              <a:buFont typeface="Wingdings" pitchFamily="2" charset="2"/>
              <a:buChar char="Ø"/>
            </a:pPr>
            <a:r>
              <a:rPr lang="en-US" sz="2400" dirty="0" smtClean="0"/>
              <a:t> Capacity building of community on search and rescue or other disaster management related activities give the message to the community regarding their roles and responsibilities in mitigation and preparedness. </a:t>
            </a:r>
          </a:p>
          <a:p>
            <a:pPr>
              <a:buNone/>
            </a:pPr>
            <a:endParaRPr lang="en-US" sz="2400" dirty="0" smtClean="0"/>
          </a:p>
          <a:p>
            <a:pPr>
              <a:buFont typeface="Wingdings" pitchFamily="2" charset="2"/>
              <a:buChar char="Ø"/>
            </a:pPr>
            <a:r>
              <a:rPr lang="en-US" sz="2400" dirty="0" smtClean="0"/>
              <a:t>The trained Search and Rescue Community can function as an extended arm of the Fire Services Department.</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Equipment Needed</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smtClean="0"/>
              <a:t>	In most cases, communities will have to manage with equipment that is readily available locally. </a:t>
            </a:r>
          </a:p>
          <a:p>
            <a:pPr>
              <a:buFont typeface="Wingdings" pitchFamily="2" charset="2"/>
              <a:buChar char="Ø"/>
            </a:pPr>
            <a:r>
              <a:rPr lang="en-US" sz="2400" dirty="0"/>
              <a:t>	</a:t>
            </a:r>
            <a:r>
              <a:rPr lang="en-US" sz="2400" dirty="0" smtClean="0"/>
              <a:t>However, following basic resources and equipment can be useful for Search and Rescue operation: </a:t>
            </a:r>
          </a:p>
          <a:p>
            <a:pPr>
              <a:buNone/>
            </a:pPr>
            <a:endParaRPr lang="en-US" sz="2400" dirty="0" smtClean="0"/>
          </a:p>
          <a:p>
            <a:pPr>
              <a:buFont typeface="Wingdings" pitchFamily="2" charset="2"/>
              <a:buChar char="v"/>
            </a:pPr>
            <a:r>
              <a:rPr lang="en-US" sz="2400" dirty="0" smtClean="0"/>
              <a:t> Ladders , Ropes , Spades (shovels) ,Picks </a:t>
            </a:r>
          </a:p>
          <a:p>
            <a:pPr>
              <a:buFont typeface="Wingdings" pitchFamily="2" charset="2"/>
              <a:buChar char="v"/>
            </a:pPr>
            <a:r>
              <a:rPr lang="en-US" sz="2400" dirty="0" smtClean="0"/>
              <a:t>Crowbars </a:t>
            </a:r>
            <a:r>
              <a:rPr lang="en-US" sz="2400" dirty="0"/>
              <a:t>,</a:t>
            </a:r>
            <a:r>
              <a:rPr lang="en-US" sz="2400" dirty="0" smtClean="0"/>
              <a:t> Axes , Steel tubes , Wooden planks , Hose pipes  </a:t>
            </a:r>
          </a:p>
          <a:p>
            <a:pPr>
              <a:buFont typeface="Wingdings" pitchFamily="2" charset="2"/>
              <a:buChar char="v"/>
            </a:pPr>
            <a:r>
              <a:rPr lang="en-US" sz="2400" dirty="0" smtClean="0"/>
              <a:t>Heavy gloves , Thick pieces of cloth and blankets ,Torches</a:t>
            </a:r>
          </a:p>
          <a:p>
            <a:pPr>
              <a:buFont typeface="Wingdings" pitchFamily="2" charset="2"/>
              <a:buChar char="v"/>
            </a:pPr>
            <a:r>
              <a:rPr lang="en-US" sz="2400" dirty="0" smtClean="0"/>
              <a:t> First Aid box , Pulley , Bamboo , Life jackets ,Boats</a:t>
            </a: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Primary principles of search and rescue</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smtClean="0"/>
              <a:t>The primary principles of search and rescue are as follows: </a:t>
            </a:r>
          </a:p>
          <a:p>
            <a:pPr>
              <a:buFont typeface="Wingdings" pitchFamily="2" charset="2"/>
              <a:buChar char="v"/>
            </a:pPr>
            <a:endParaRPr lang="en-US" sz="2400" dirty="0" smtClean="0"/>
          </a:p>
          <a:p>
            <a:pPr>
              <a:buFont typeface="Wingdings" pitchFamily="2" charset="2"/>
              <a:buChar char="v"/>
            </a:pPr>
            <a:r>
              <a:rPr lang="en-US" sz="2400" dirty="0" smtClean="0"/>
              <a:t>Maintain rescuer safety at all times. </a:t>
            </a:r>
            <a:endParaRPr lang="en-US" sz="2400" dirty="0"/>
          </a:p>
          <a:p>
            <a:pPr>
              <a:buFont typeface="Wingdings" pitchFamily="2" charset="2"/>
              <a:buChar char="v"/>
            </a:pPr>
            <a:endParaRPr lang="en-US" sz="2400" dirty="0" smtClean="0"/>
          </a:p>
          <a:p>
            <a:pPr>
              <a:buFont typeface="Wingdings" pitchFamily="2" charset="2"/>
              <a:buChar char="v"/>
            </a:pPr>
            <a:r>
              <a:rPr lang="en-US" sz="2400" dirty="0" smtClean="0"/>
              <a:t>Rescue the greatest number of people in the shortest amount of time. </a:t>
            </a:r>
            <a:endParaRPr lang="en-US" sz="2400" dirty="0"/>
          </a:p>
          <a:p>
            <a:pPr>
              <a:buFont typeface="Wingdings" pitchFamily="2" charset="2"/>
              <a:buChar char="v"/>
            </a:pPr>
            <a:endParaRPr lang="en-US" sz="2400" dirty="0" smtClean="0"/>
          </a:p>
          <a:p>
            <a:pPr>
              <a:buFont typeface="Wingdings" pitchFamily="2" charset="2"/>
              <a:buChar char="v"/>
            </a:pPr>
            <a:r>
              <a:rPr lang="en-US" sz="2400" dirty="0" smtClean="0"/>
              <a:t>Rescue the lightly trapped victims first.</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Three Basic Key Steps of Search and Rescue Search </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sz="2400" dirty="0" smtClean="0"/>
              <a:t>Step 1: </a:t>
            </a:r>
            <a:r>
              <a:rPr lang="en-US" sz="2400" b="1" dirty="0" smtClean="0"/>
              <a:t>Size up</a:t>
            </a:r>
            <a:r>
              <a:rPr lang="en-US" sz="2400" dirty="0" smtClean="0"/>
              <a:t> – involves assessing the situation and determining what one is going to do and if yes, then how. </a:t>
            </a:r>
          </a:p>
          <a:p>
            <a:pPr>
              <a:buNone/>
            </a:pPr>
            <a:r>
              <a:rPr lang="en-US" sz="2400" dirty="0" smtClean="0"/>
              <a:t>	The decision whether to attempt a rescue should be based on: -</a:t>
            </a:r>
          </a:p>
          <a:p>
            <a:pPr>
              <a:buFont typeface="Wingdings" pitchFamily="2" charset="2"/>
              <a:buChar char="v"/>
            </a:pPr>
            <a:r>
              <a:rPr lang="en-US" sz="2400" dirty="0" smtClean="0"/>
              <a:t>The risks involved. </a:t>
            </a:r>
          </a:p>
          <a:p>
            <a:pPr>
              <a:buFont typeface="Wingdings" pitchFamily="2" charset="2"/>
              <a:buChar char="v"/>
            </a:pPr>
            <a:r>
              <a:rPr lang="en-US" sz="2400" dirty="0" smtClean="0"/>
              <a:t> Achievement of the overall goal of doing the greatest good for the greatest number. </a:t>
            </a:r>
          </a:p>
          <a:p>
            <a:pPr>
              <a:buNone/>
            </a:pPr>
            <a:endParaRPr lang="en-US" sz="2400" dirty="0" smtClean="0"/>
          </a:p>
          <a:p>
            <a:pPr>
              <a:buNone/>
            </a:pPr>
            <a:r>
              <a:rPr lang="en-US" sz="2400" dirty="0" smtClean="0"/>
              <a:t>Step 2: </a:t>
            </a:r>
            <a:r>
              <a:rPr lang="en-US" sz="2400" b="1" dirty="0" smtClean="0"/>
              <a:t>Search</a:t>
            </a:r>
            <a:r>
              <a:rPr lang="en-US" sz="2400" dirty="0" smtClean="0"/>
              <a:t> – involves locating victims and documenting their location. </a:t>
            </a:r>
          </a:p>
          <a:p>
            <a:pPr>
              <a:buNone/>
            </a:pPr>
            <a:endParaRPr lang="en-US" sz="2400" dirty="0" smtClean="0"/>
          </a:p>
          <a:p>
            <a:pPr>
              <a:buNone/>
            </a:pPr>
            <a:r>
              <a:rPr lang="en-US" sz="2400" dirty="0" smtClean="0"/>
              <a:t>Step 3: </a:t>
            </a:r>
            <a:r>
              <a:rPr lang="en-US" sz="2400" b="1" dirty="0" smtClean="0"/>
              <a:t>Rescue</a:t>
            </a:r>
            <a:r>
              <a:rPr lang="en-US" sz="2400" dirty="0" smtClean="0"/>
              <a:t> – involves the procedures and methods of extricating and moving victims to safety.</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the following</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smtClean="0"/>
              <a:t>What has happened, what is occurring and what is likely to happen. </a:t>
            </a:r>
            <a:endParaRPr lang="en-US" sz="2400" dirty="0"/>
          </a:p>
          <a:p>
            <a:pPr>
              <a:buFont typeface="Wingdings" pitchFamily="2" charset="2"/>
              <a:buChar char="Ø"/>
            </a:pPr>
            <a:r>
              <a:rPr lang="en-US" sz="2400" dirty="0" smtClean="0"/>
              <a:t>Bystanders at the scene can help.</a:t>
            </a:r>
          </a:p>
          <a:p>
            <a:pPr>
              <a:buFont typeface="Wingdings" pitchFamily="2" charset="2"/>
              <a:buChar char="Ø"/>
            </a:pPr>
            <a:r>
              <a:rPr lang="en-US" sz="2400" dirty="0" smtClean="0"/>
              <a:t> Rescuers should listen carefully the call for help such as scream, moan and cry of  </a:t>
            </a:r>
          </a:p>
          <a:p>
            <a:pPr>
              <a:buFont typeface="Wingdings" pitchFamily="2" charset="2"/>
              <a:buChar char="Ø"/>
            </a:pPr>
            <a:r>
              <a:rPr lang="en-US" sz="2400" dirty="0" smtClean="0"/>
              <a:t>Call the missing person by name or in case, rescuer doesn’t know the name of missing person, call ‘Is anybody there?’ After call, wait for some time to get response before giving the next call. </a:t>
            </a:r>
          </a:p>
          <a:p>
            <a:pPr>
              <a:buFont typeface="Wingdings" pitchFamily="2" charset="2"/>
              <a:buChar char="Ø"/>
            </a:pPr>
            <a:r>
              <a:rPr lang="en-US" sz="2400" dirty="0" smtClean="0"/>
              <a:t>When search is at night, keep the lantern/lamp below waist level</a:t>
            </a:r>
            <a:endParaRPr 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Transportation/ Shifting of Victims</a:t>
            </a:r>
            <a:endParaRPr lang="en-US" dirty="0"/>
          </a:p>
        </p:txBody>
      </p:sp>
      <p:sp>
        <p:nvSpPr>
          <p:cNvPr id="3" name="Content Placeholder 2"/>
          <p:cNvSpPr>
            <a:spLocks noGrp="1"/>
          </p:cNvSpPr>
          <p:nvPr>
            <p:ph idx="1"/>
          </p:nvPr>
        </p:nvSpPr>
        <p:spPr/>
        <p:txBody>
          <a:bodyPr>
            <a:normAutofit/>
          </a:bodyPr>
          <a:lstStyle/>
          <a:p>
            <a:r>
              <a:rPr lang="en-US" sz="2400" dirty="0" smtClean="0"/>
              <a:t>Dangers at sight may require you to transfer the patient quickly even before assessment of the casualty &amp; it is called Emergency move.</a:t>
            </a:r>
          </a:p>
          <a:p>
            <a:pPr>
              <a:buNone/>
            </a:pPr>
            <a:endParaRPr lang="en-US" sz="2400" dirty="0" smtClean="0"/>
          </a:p>
          <a:p>
            <a:r>
              <a:rPr lang="en-US" sz="2400" dirty="0" smtClean="0"/>
              <a:t> After you have handled the casualty &amp; taken proper care you may decide to move the patient to cooler or better atmosphere &amp; that is called non-emergency move.</a:t>
            </a:r>
          </a:p>
          <a:p>
            <a:pPr>
              <a:buNone/>
            </a:pPr>
            <a:endParaRPr lang="en-US" sz="2400" dirty="0" smtClean="0"/>
          </a:p>
          <a:p>
            <a:r>
              <a:rPr lang="en-US" sz="2400" dirty="0" smtClean="0"/>
              <a:t> But you may have to shift the patient from the scene to the ambulance &amp; that is called transfer of patient</a:t>
            </a:r>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dirty="0" smtClean="0"/>
              <a:t>What should be your body </a:t>
            </a:r>
            <a:r>
              <a:rPr lang="en-US" dirty="0" err="1" smtClean="0"/>
              <a:t>mechancs</a:t>
            </a:r>
            <a:endParaRPr lang="en-US" dirty="0"/>
          </a:p>
        </p:txBody>
      </p:sp>
      <p:sp>
        <p:nvSpPr>
          <p:cNvPr id="3" name="Content Placeholder 2"/>
          <p:cNvSpPr>
            <a:spLocks noGrp="1"/>
          </p:cNvSpPr>
          <p:nvPr>
            <p:ph idx="1"/>
          </p:nvPr>
        </p:nvSpPr>
        <p:spPr>
          <a:xfrm>
            <a:off x="457200" y="914400"/>
            <a:ext cx="8229600" cy="5211763"/>
          </a:xfrm>
        </p:spPr>
        <p:txBody>
          <a:bodyPr>
            <a:noAutofit/>
          </a:bodyPr>
          <a:lstStyle/>
          <a:p>
            <a:pPr>
              <a:buFont typeface="Wingdings" pitchFamily="2" charset="2"/>
              <a:buChar char="Ø"/>
            </a:pPr>
            <a:r>
              <a:rPr lang="en-US" sz="2400" dirty="0" smtClean="0"/>
              <a:t>Proper use of your body to facilitate lifting and moving, and to prevent injury to yourself or further injury to the victim. </a:t>
            </a:r>
          </a:p>
          <a:p>
            <a:pPr algn="ctr">
              <a:buNone/>
            </a:pPr>
            <a:r>
              <a:rPr lang="en-US" sz="2400" b="1" dirty="0" smtClean="0"/>
              <a:t>The Principle of Lifting</a:t>
            </a:r>
            <a:r>
              <a:rPr lang="en-US" sz="2400" dirty="0" smtClean="0"/>
              <a:t> </a:t>
            </a:r>
          </a:p>
          <a:p>
            <a:pPr>
              <a:buFont typeface="Wingdings" pitchFamily="2" charset="2"/>
              <a:buChar char="v"/>
            </a:pPr>
            <a:r>
              <a:rPr lang="en-US" sz="2400" dirty="0" smtClean="0"/>
              <a:t>Safe grip - use as much of palms of hands as possible.</a:t>
            </a:r>
          </a:p>
          <a:p>
            <a:pPr>
              <a:buFont typeface="Wingdings" pitchFamily="2" charset="2"/>
              <a:buChar char="v"/>
            </a:pPr>
            <a:r>
              <a:rPr lang="en-US" sz="2400" dirty="0" smtClean="0"/>
              <a:t> Straight back - avoids strain on ligaments </a:t>
            </a:r>
          </a:p>
          <a:p>
            <a:pPr>
              <a:buFont typeface="Wingdings" pitchFamily="2" charset="2"/>
              <a:buChar char="v"/>
            </a:pPr>
            <a:r>
              <a:rPr lang="en-US" sz="2400" dirty="0" smtClean="0"/>
              <a:t> Knees bent - utilize strong of muscles of Thighs and buttocks.</a:t>
            </a:r>
          </a:p>
          <a:p>
            <a:pPr>
              <a:buFont typeface="Wingdings" pitchFamily="2" charset="2"/>
              <a:buChar char="v"/>
            </a:pPr>
            <a:r>
              <a:rPr lang="en-US" sz="2400" dirty="0" smtClean="0"/>
              <a:t> Arms close to body and - minimizes effort. elbows flexed </a:t>
            </a:r>
          </a:p>
          <a:p>
            <a:pPr>
              <a:buFont typeface="Wingdings" pitchFamily="2" charset="2"/>
              <a:buChar char="v"/>
            </a:pPr>
            <a:r>
              <a:rPr lang="en-US" sz="2400" dirty="0" smtClean="0"/>
              <a:t> Feet apart, one in - increases base of support. advance of other </a:t>
            </a:r>
          </a:p>
          <a:p>
            <a:pPr>
              <a:buFont typeface="Wingdings" pitchFamily="2" charset="2"/>
              <a:buChar char="v"/>
            </a:pPr>
            <a:r>
              <a:rPr lang="en-US" sz="2400" dirty="0" smtClean="0"/>
              <a:t> When lifting - lift object close to the body.</a:t>
            </a:r>
          </a:p>
          <a:p>
            <a:pPr>
              <a:buFont typeface="Wingdings" pitchFamily="2" charset="2"/>
              <a:buChar char="v"/>
            </a:pPr>
            <a:r>
              <a:rPr lang="en-US" sz="2400" dirty="0" smtClean="0"/>
              <a:t> Seek help - avoid risk of injury.</a:t>
            </a:r>
            <a:endParaRPr lang="en-US"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835</Words>
  <Application>Microsoft Office PowerPoint</Application>
  <PresentationFormat>On-screen Show (4:3)</PresentationFormat>
  <Paragraphs>81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Search and Rescue(SAR)</vt:lpstr>
      <vt:lpstr>Why Community Search and Rescue</vt:lpstr>
      <vt:lpstr>Slide 3</vt:lpstr>
      <vt:lpstr>Basic Equipment Needed</vt:lpstr>
      <vt:lpstr>Primary principles of search and rescue</vt:lpstr>
      <vt:lpstr>Three Basic Key Steps of Search and Rescue Search </vt:lpstr>
      <vt:lpstr>Consider the following</vt:lpstr>
      <vt:lpstr>Transportation/ Shifting of Victims</vt:lpstr>
      <vt:lpstr>What should be your body mechancs</vt:lpstr>
      <vt:lpstr>Slide 10</vt:lpstr>
      <vt:lpstr>How to move the victim</vt:lpstr>
      <vt:lpstr>Slide 12</vt:lpstr>
      <vt:lpstr>Slide 13</vt:lpstr>
    </vt:vector>
  </TitlesOfParts>
  <Company>Deftones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8</cp:revision>
  <dcterms:created xsi:type="dcterms:W3CDTF">2017-08-17T16:53:09Z</dcterms:created>
  <dcterms:modified xsi:type="dcterms:W3CDTF">2017-08-17T18:09:45Z</dcterms:modified>
</cp:coreProperties>
</file>