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Leishmania</a:t>
            </a:r>
            <a:r>
              <a:rPr lang="en-US" dirty="0" smtClean="0"/>
              <a:t> </a:t>
            </a:r>
            <a:r>
              <a:rPr lang="en-US" dirty="0" err="1" smtClean="0"/>
              <a:t>donovani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(Kala-</a:t>
            </a:r>
            <a:r>
              <a:rPr lang="en-US" dirty="0" err="1" smtClean="0"/>
              <a:t>azar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casusative</a:t>
            </a:r>
            <a:r>
              <a:rPr lang="en-US" dirty="0" smtClean="0"/>
              <a:t> agent of Kala-</a:t>
            </a:r>
            <a:r>
              <a:rPr lang="en-US" dirty="0" err="1" smtClean="0"/>
              <a:t>azar</a:t>
            </a:r>
            <a:r>
              <a:rPr lang="en-US" dirty="0" smtClean="0"/>
              <a:t> is </a:t>
            </a:r>
            <a:r>
              <a:rPr lang="en-US" dirty="0" err="1" smtClean="0"/>
              <a:t>Leishmania</a:t>
            </a:r>
            <a:r>
              <a:rPr lang="en-US" dirty="0" smtClean="0"/>
              <a:t> </a:t>
            </a:r>
            <a:r>
              <a:rPr lang="en-US" dirty="0" err="1" smtClean="0"/>
              <a:t>donovani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Kala-</a:t>
            </a:r>
            <a:r>
              <a:rPr lang="en-US" dirty="0" err="1" smtClean="0"/>
              <a:t>azar</a:t>
            </a:r>
            <a:r>
              <a:rPr lang="en-US" dirty="0" smtClean="0"/>
              <a:t> is also known as Visceral </a:t>
            </a:r>
            <a:r>
              <a:rPr lang="en-US" dirty="0" err="1" smtClean="0"/>
              <a:t>leishmaniasis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It is a </a:t>
            </a:r>
            <a:r>
              <a:rPr lang="en-US" dirty="0" err="1" smtClean="0"/>
              <a:t>protozoal</a:t>
            </a:r>
            <a:r>
              <a:rPr lang="en-US" dirty="0" smtClean="0"/>
              <a:t> infection transmitted by the bite of infected </a:t>
            </a:r>
            <a:r>
              <a:rPr lang="en-US" dirty="0" err="1" smtClean="0"/>
              <a:t>Sandfly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4008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Geographical distribution:   </a:t>
            </a:r>
          </a:p>
          <a:p>
            <a:pPr algn="just">
              <a:buNone/>
            </a:pPr>
            <a:r>
              <a:rPr lang="en-US" dirty="0" smtClean="0"/>
              <a:t>              Endemic in may places of India, China, Africa, Southern Europe, South America and Russia. Also found in the </a:t>
            </a:r>
            <a:r>
              <a:rPr lang="en-US" dirty="0" err="1" smtClean="0"/>
              <a:t>terai</a:t>
            </a:r>
            <a:r>
              <a:rPr lang="en-US" dirty="0" smtClean="0"/>
              <a:t> belt of Nepal 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Habitat: </a:t>
            </a:r>
          </a:p>
          <a:p>
            <a:pPr algn="just">
              <a:buNone/>
            </a:pPr>
            <a:r>
              <a:rPr lang="en-US" dirty="0" smtClean="0"/>
              <a:t>              Vertebrate host(Man): Intracellular occurring in the </a:t>
            </a:r>
            <a:r>
              <a:rPr lang="en-US" dirty="0" err="1" smtClean="0"/>
              <a:t>amastigote</a:t>
            </a:r>
            <a:r>
              <a:rPr lang="en-US" dirty="0" smtClean="0"/>
              <a:t> form. It is a parasite of </a:t>
            </a:r>
            <a:r>
              <a:rPr lang="en-US" dirty="0" err="1" smtClean="0"/>
              <a:t>Reticuloendothelial</a:t>
            </a:r>
            <a:r>
              <a:rPr lang="en-US" dirty="0" smtClean="0"/>
              <a:t> system. </a:t>
            </a:r>
          </a:p>
          <a:p>
            <a:pPr algn="just">
              <a:buNone/>
            </a:pPr>
            <a:r>
              <a:rPr lang="en-US" dirty="0" smtClean="0"/>
              <a:t>         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Morphology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6019800" cy="6172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Amastigote</a:t>
            </a:r>
            <a:r>
              <a:rPr lang="en-US" dirty="0" smtClean="0"/>
              <a:t> Stage: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Resides in the </a:t>
            </a:r>
            <a:r>
              <a:rPr lang="en-US" dirty="0" err="1" smtClean="0"/>
              <a:t>reticulo</a:t>
            </a:r>
            <a:r>
              <a:rPr lang="en-US" dirty="0" smtClean="0"/>
              <a:t>-endothelial system of vertebrates.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Round and oval measuring 2-4</a:t>
            </a:r>
            <a:r>
              <a:rPr lang="el-GR" dirty="0" smtClean="0"/>
              <a:t>μ</a:t>
            </a:r>
            <a:r>
              <a:rPr lang="en-US" dirty="0" smtClean="0"/>
              <a:t>m along the longitudinal axis.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Nucleus (1</a:t>
            </a:r>
            <a:r>
              <a:rPr lang="el-GR" dirty="0" smtClean="0"/>
              <a:t>μ</a:t>
            </a:r>
            <a:r>
              <a:rPr lang="en-US" dirty="0" smtClean="0"/>
              <a:t>m) is present in the middle of the cells or along the side of the cell wall.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Kinetoplast</a:t>
            </a:r>
            <a:r>
              <a:rPr lang="en-US" dirty="0" smtClean="0"/>
              <a:t> lies tangentially or at right angle to the nucleus. Consists of DNA containing body and mitochondria.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Axoneme</a:t>
            </a:r>
            <a:r>
              <a:rPr lang="en-US" dirty="0" smtClean="0"/>
              <a:t>: Filament extending from the </a:t>
            </a:r>
            <a:r>
              <a:rPr lang="en-US" dirty="0" smtClean="0"/>
              <a:t>basal body</a:t>
            </a:r>
            <a:r>
              <a:rPr lang="en-US" dirty="0" smtClean="0"/>
              <a:t> </a:t>
            </a:r>
            <a:r>
              <a:rPr lang="en-US" dirty="0" smtClean="0"/>
              <a:t>to the margin of the body. Represent the root of flagella.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Vacuole: clear unstained space alongside of </a:t>
            </a:r>
            <a:r>
              <a:rPr lang="en-US" dirty="0" err="1" smtClean="0"/>
              <a:t>axoneme</a:t>
            </a:r>
            <a:r>
              <a:rPr lang="en-US" dirty="0" smtClean="0"/>
              <a:t>. 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pic>
        <p:nvPicPr>
          <p:cNvPr id="4" name="Picture 3" descr="Leishman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1752600"/>
            <a:ext cx="3048000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5867400" cy="64008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Promastogote</a:t>
            </a:r>
            <a:r>
              <a:rPr lang="en-US" dirty="0" smtClean="0"/>
              <a:t> Stage: </a:t>
            </a:r>
          </a:p>
          <a:p>
            <a:pPr>
              <a:buNone/>
            </a:pPr>
            <a:endParaRPr lang="en-US" dirty="0" smtClean="0"/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Present in the culture and in insect vectors (sand fly)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Early one are 5-10</a:t>
            </a:r>
            <a:r>
              <a:rPr lang="el-GR" dirty="0" smtClean="0"/>
              <a:t>μ</a:t>
            </a:r>
            <a:r>
              <a:rPr lang="en-US" dirty="0" smtClean="0"/>
              <a:t>m in length by 2-3</a:t>
            </a:r>
            <a:r>
              <a:rPr lang="el-GR" dirty="0" smtClean="0"/>
              <a:t>μ</a:t>
            </a:r>
            <a:r>
              <a:rPr lang="en-US" dirty="0" smtClean="0"/>
              <a:t>m in breadth. Later are 15-20</a:t>
            </a:r>
            <a:r>
              <a:rPr lang="el-GR" dirty="0" smtClean="0"/>
              <a:t>μ</a:t>
            </a:r>
            <a:r>
              <a:rPr lang="en-US" dirty="0" smtClean="0"/>
              <a:t>m long by 1-2</a:t>
            </a:r>
            <a:r>
              <a:rPr lang="el-GR" dirty="0" smtClean="0"/>
              <a:t>μ</a:t>
            </a:r>
            <a:r>
              <a:rPr lang="en-US" dirty="0" smtClean="0"/>
              <a:t>m breadth.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Nucleus is located centrally.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Kinetoplast</a:t>
            </a:r>
            <a:r>
              <a:rPr lang="en-US" dirty="0" smtClean="0"/>
              <a:t> lies transversely near the anterior end.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Flagellum may be of the same length as the body or even longer, projecting from the front. </a:t>
            </a:r>
            <a:endParaRPr lang="en-US" dirty="0"/>
          </a:p>
        </p:txBody>
      </p:sp>
      <p:pic>
        <p:nvPicPr>
          <p:cNvPr id="4" name="Picture 3" descr="clip_image00217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9800" y="1066800"/>
            <a:ext cx="3124200" cy="39909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lab-8-leishmaniasis-27-7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28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Pathogenicity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r>
              <a:rPr lang="en-US" dirty="0" smtClean="0"/>
              <a:t>Incubation period: 3 to 6 months. </a:t>
            </a:r>
          </a:p>
          <a:p>
            <a:endParaRPr lang="en-US" dirty="0" smtClean="0"/>
          </a:p>
          <a:p>
            <a:r>
              <a:rPr lang="en-US" dirty="0" smtClean="0"/>
              <a:t>Clinical features: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Produces a disease known as </a:t>
            </a:r>
            <a:r>
              <a:rPr lang="en-US" dirty="0" err="1" smtClean="0"/>
              <a:t>kala-azar</a:t>
            </a:r>
            <a:r>
              <a:rPr lang="en-US" dirty="0" smtClean="0"/>
              <a:t> or visceral </a:t>
            </a:r>
            <a:r>
              <a:rPr lang="en-US" dirty="0" err="1" smtClean="0"/>
              <a:t>leishmaniasis</a:t>
            </a:r>
            <a:r>
              <a:rPr lang="en-US" dirty="0" smtClean="0"/>
              <a:t> </a:t>
            </a:r>
            <a:r>
              <a:rPr lang="en-US" dirty="0" smtClean="0"/>
              <a:t>characterized by the following: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Pyrexia.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Splenic</a:t>
            </a:r>
            <a:r>
              <a:rPr lang="en-US" dirty="0" smtClean="0"/>
              <a:t> enlargement.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Enlargement of liver. 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Lymphadenopathy</a:t>
            </a:r>
            <a:r>
              <a:rPr lang="en-US" dirty="0" smtClean="0"/>
              <a:t>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skin over the entire body is dry, rough and harsh and is often pigmented(darkened).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If untreated 75-95% of the patient die within 2 yrs.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Laboratory Diagnosis of Kala-</a:t>
            </a:r>
            <a:r>
              <a:rPr lang="en-US" dirty="0" err="1" smtClean="0"/>
              <a:t>azar</a:t>
            </a:r>
            <a:endParaRPr lang="en-US" dirty="0"/>
          </a:p>
        </p:txBody>
      </p:sp>
      <p:pic>
        <p:nvPicPr>
          <p:cNvPr id="4" name="Content Placeholder 3" descr="New Doc 2017-07-06_1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0" y="1371600"/>
            <a:ext cx="9144000" cy="4953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Treatment and Prophylaxis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r>
              <a:rPr lang="en-US" dirty="0" smtClean="0"/>
              <a:t>Treatment: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Chemotherapeutic agent includes: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1. Antimony compounds- Sodium antimony </a:t>
            </a:r>
            <a:r>
              <a:rPr lang="en-US" dirty="0" err="1" smtClean="0"/>
              <a:t>gluconate</a:t>
            </a:r>
            <a:r>
              <a:rPr lang="en-US" dirty="0" smtClean="0"/>
              <a:t> 600mg daily for 6-10 days IV route.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2. Synthetic non-metallic compounds- </a:t>
            </a:r>
            <a:r>
              <a:rPr lang="en-US" dirty="0" err="1" smtClean="0"/>
              <a:t>Pentamidine</a:t>
            </a:r>
            <a:r>
              <a:rPr lang="en-US" dirty="0" smtClean="0"/>
              <a:t> </a:t>
            </a:r>
            <a:r>
              <a:rPr lang="en-US" dirty="0" err="1" smtClean="0"/>
              <a:t>isethionate</a:t>
            </a:r>
            <a:r>
              <a:rPr lang="en-US" dirty="0" smtClean="0"/>
              <a:t> (4gms/kg/day IM for 10 days).</a:t>
            </a:r>
          </a:p>
          <a:p>
            <a:endParaRPr lang="en-US" dirty="0" smtClean="0"/>
          </a:p>
          <a:p>
            <a:r>
              <a:rPr lang="en-US" dirty="0" smtClean="0"/>
              <a:t>Prophylaxis: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1. Attack on the parasite. </a:t>
            </a:r>
            <a:r>
              <a:rPr lang="en-US" smtClean="0"/>
              <a:t>(Dog)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2. Attack on the vector.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3. Personal prophylaxis.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</TotalTime>
  <Words>397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Leishmania donovani (Kala-azar)</vt:lpstr>
      <vt:lpstr>Introduction</vt:lpstr>
      <vt:lpstr>Slide 3</vt:lpstr>
      <vt:lpstr>Morphology</vt:lpstr>
      <vt:lpstr>Slide 5</vt:lpstr>
      <vt:lpstr>Slide 6</vt:lpstr>
      <vt:lpstr>Pathogenicity</vt:lpstr>
      <vt:lpstr>Laboratory Diagnosis of Kala-azar</vt:lpstr>
      <vt:lpstr>Treatment and Prophylaxis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Leishmania donovani (Kala-azar)</dc:title>
  <dc:creator>dell</dc:creator>
  <cp:lastModifiedBy>dell</cp:lastModifiedBy>
  <cp:revision>16</cp:revision>
  <dcterms:created xsi:type="dcterms:W3CDTF">2006-08-16T00:00:00Z</dcterms:created>
  <dcterms:modified xsi:type="dcterms:W3CDTF">2017-07-06T02:38:47Z</dcterms:modified>
</cp:coreProperties>
</file>