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7F518-3D51-499D-9F8E-D243E65BF508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3CE16-5DF6-4897-B444-DAC6CCDF04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776835-E92B-4AF7-88F9-FF03FF7B6D73}" type="slidenum">
              <a:rPr lang="en-IN"/>
              <a:pPr/>
              <a:t>4</a:t>
            </a:fld>
            <a:endParaRPr lang="en-IN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14657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68FE4F-BD17-41BE-BFB7-D898E8F1B395}" type="slidenum">
              <a:rPr lang="en-IN"/>
              <a:pPr/>
              <a:t>6</a:t>
            </a:fld>
            <a:endParaRPr lang="en-IN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692902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C14E-C692-4445-9F46-095F45D8EB71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414-FCA8-4ABA-97B0-BC15C110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C14E-C692-4445-9F46-095F45D8EB71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414-FCA8-4ABA-97B0-BC15C110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C14E-C692-4445-9F46-095F45D8EB71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414-FCA8-4ABA-97B0-BC15C110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C14E-C692-4445-9F46-095F45D8EB71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414-FCA8-4ABA-97B0-BC15C110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C14E-C692-4445-9F46-095F45D8EB71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414-FCA8-4ABA-97B0-BC15C110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C14E-C692-4445-9F46-095F45D8EB71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414-FCA8-4ABA-97B0-BC15C110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C14E-C692-4445-9F46-095F45D8EB71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414-FCA8-4ABA-97B0-BC15C110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C14E-C692-4445-9F46-095F45D8EB71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414-FCA8-4ABA-97B0-BC15C110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C14E-C692-4445-9F46-095F45D8EB71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414-FCA8-4ABA-97B0-BC15C110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C14E-C692-4445-9F46-095F45D8EB71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414-FCA8-4ABA-97B0-BC15C110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C14E-C692-4445-9F46-095F45D8EB71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414-FCA8-4ABA-97B0-BC15C110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EC14E-C692-4445-9F46-095F45D8EB71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9B414-FCA8-4ABA-97B0-BC15C110514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SPECTRUM OF HEALTH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/>
              <a:t>There are three ways in which a community can participate</a:t>
            </a:r>
          </a:p>
          <a:p>
            <a:r>
              <a:rPr lang="en-US" dirty="0" smtClean="0"/>
              <a:t> </a:t>
            </a:r>
            <a:r>
              <a:rPr lang="en-US" dirty="0"/>
              <a:t>the community can provide in the shape of facilities</a:t>
            </a:r>
            <a:r>
              <a:rPr lang="en-US" dirty="0" smtClean="0"/>
              <a:t>, manpower</a:t>
            </a:r>
            <a:r>
              <a:rPr lang="en-US" dirty="0"/>
              <a:t>, logistic support, and possibly funds </a:t>
            </a:r>
            <a:r>
              <a:rPr lang="en-US" dirty="0" smtClean="0"/>
              <a:t> </a:t>
            </a:r>
          </a:p>
          <a:p>
            <a:r>
              <a:rPr lang="en-US" dirty="0" smtClean="0"/>
              <a:t>it also means </a:t>
            </a:r>
            <a:r>
              <a:rPr lang="en-US" dirty="0"/>
              <a:t>the community can be actively involved </a:t>
            </a:r>
            <a:r>
              <a:rPr lang="en-US" dirty="0">
                <a:solidFill>
                  <a:srgbClr val="FF0000"/>
                </a:solidFill>
              </a:rPr>
              <a:t>in planning</a:t>
            </a:r>
            <a:r>
              <a:rPr lang="en-US" dirty="0" smtClean="0">
                <a:solidFill>
                  <a:srgbClr val="FF0000"/>
                </a:solidFill>
              </a:rPr>
              <a:t>, management</a:t>
            </a:r>
            <a:r>
              <a:rPr lang="en-US" dirty="0"/>
              <a:t>, and evaluation, </a:t>
            </a:r>
            <a:r>
              <a:rPr lang="en-US" dirty="0" smtClean="0"/>
              <a:t>and</a:t>
            </a:r>
          </a:p>
          <a:p>
            <a:r>
              <a:rPr lang="en-US" dirty="0" smtClean="0"/>
              <a:t>an </a:t>
            </a:r>
            <a:r>
              <a:rPr lang="en-US" dirty="0"/>
              <a:t>equally </a:t>
            </a:r>
            <a:r>
              <a:rPr lang="en-US" dirty="0" smtClean="0"/>
              <a:t>important contribution </a:t>
            </a:r>
            <a:r>
              <a:rPr lang="en-US" dirty="0"/>
              <a:t>that people can make is </a:t>
            </a:r>
            <a:r>
              <a:rPr lang="en-US" dirty="0">
                <a:solidFill>
                  <a:srgbClr val="FF0000"/>
                </a:solidFill>
              </a:rPr>
              <a:t>by joining in and </a:t>
            </a:r>
            <a:r>
              <a:rPr lang="en-US" dirty="0" smtClean="0">
                <a:solidFill>
                  <a:srgbClr val="FF0000"/>
                </a:solidFill>
              </a:rPr>
              <a:t>using the </a:t>
            </a:r>
            <a:r>
              <a:rPr lang="en-US" dirty="0">
                <a:solidFill>
                  <a:srgbClr val="FF0000"/>
                </a:solidFill>
              </a:rPr>
              <a:t>health </a:t>
            </a:r>
            <a:r>
              <a:rPr lang="en-US" dirty="0"/>
              <a:t>services.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3. State </a:t>
            </a:r>
            <a:r>
              <a:rPr lang="en-US" dirty="0" smtClean="0"/>
              <a:t>responsibility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 all civilized societies, </a:t>
            </a:r>
            <a:r>
              <a:rPr lang="en-US" dirty="0" smtClean="0"/>
              <a:t>the State </a:t>
            </a:r>
            <a:r>
              <a:rPr lang="en-US" dirty="0"/>
              <a:t>assumes responsibility for the health and welfare of </a:t>
            </a:r>
            <a:r>
              <a:rPr lang="en-US" dirty="0" smtClean="0"/>
              <a:t>its citizens.</a:t>
            </a:r>
          </a:p>
          <a:p>
            <a:r>
              <a:rPr lang="en-US" dirty="0" smtClean="0"/>
              <a:t>Interim constitution and constitution of Nepal describe health as fundamental human right, and provision of free health service </a:t>
            </a:r>
          </a:p>
          <a:p>
            <a:r>
              <a:rPr lang="en-US" dirty="0" smtClean="0"/>
              <a:t>In Nepal, central level formulate plan, policy, and program and local level implement them from community hospital at Rural municipality, and municipality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 responsibility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health of mankind requires the cooperation of  governments the people, national and international organizations both within  and outside of the United nations system to achieving our health goals</a:t>
            </a:r>
          </a:p>
          <a:p>
            <a:r>
              <a:rPr lang="en-US" dirty="0"/>
              <a:t>This cooperation </a:t>
            </a:r>
            <a:r>
              <a:rPr lang="en-US" dirty="0" smtClean="0"/>
              <a:t>covers such subjects as </a:t>
            </a:r>
            <a:r>
              <a:rPr lang="en-US" dirty="0"/>
              <a:t>exchange of experts, provision of drugs and</a:t>
            </a:r>
          </a:p>
          <a:p>
            <a:r>
              <a:rPr lang="en-US" dirty="0" smtClean="0"/>
              <a:t>Supplies border </a:t>
            </a:r>
            <a:r>
              <a:rPr lang="en-US" dirty="0"/>
              <a:t>meetings with regard </a:t>
            </a:r>
            <a:r>
              <a:rPr lang="en-US" dirty="0" smtClean="0"/>
              <a:t>to </a:t>
            </a:r>
            <a:r>
              <a:rPr lang="en-US" dirty="0"/>
              <a:t>control </a:t>
            </a:r>
            <a:r>
              <a:rPr lang="en-US" dirty="0" smtClean="0"/>
              <a:t>of  communicable diseases </a:t>
            </a:r>
            <a:r>
              <a:rPr lang="en-US" dirty="0"/>
              <a:t>and achievement of "Health for </a:t>
            </a:r>
            <a:r>
              <a:rPr lang="en-US" dirty="0" smtClean="0"/>
              <a:t>All" – through the primary health </a:t>
            </a:r>
            <a:r>
              <a:rPr lang="en-US" dirty="0"/>
              <a:t>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Eradication of </a:t>
            </a:r>
            <a:r>
              <a:rPr lang="en-US" dirty="0"/>
              <a:t>smallpox</a:t>
            </a:r>
            <a:r>
              <a:rPr lang="en-US" dirty="0" smtClean="0"/>
              <a:t>, and polio free program, </a:t>
            </a:r>
            <a:r>
              <a:rPr lang="en-US" dirty="0"/>
              <a:t>the pursuit of "Health for </a:t>
            </a:r>
            <a:r>
              <a:rPr lang="en-US" dirty="0" smtClean="0"/>
              <a:t>All“ and the campaign </a:t>
            </a:r>
            <a:r>
              <a:rPr lang="en-US" dirty="0"/>
              <a:t>against </a:t>
            </a:r>
            <a:r>
              <a:rPr lang="en-US" dirty="0" smtClean="0"/>
              <a:t>smoking,  </a:t>
            </a:r>
            <a:r>
              <a:rPr lang="en-US" dirty="0"/>
              <a:t>and AIDS are a few </a:t>
            </a:r>
            <a:r>
              <a:rPr lang="en-US" dirty="0" smtClean="0"/>
              <a:t>recent examples of international responsibility for the control of disease and promotion of health</a:t>
            </a:r>
          </a:p>
          <a:p>
            <a:r>
              <a:rPr lang="en-US" dirty="0" smtClean="0"/>
              <a:t>Different international organization such as WHO, UNICEF, and other renounced organization  have their own responsibly for promotion of health </a:t>
            </a:r>
          </a:p>
          <a:p>
            <a:r>
              <a:rPr lang="en-US" dirty="0"/>
              <a:t>The WHO is a major factor </a:t>
            </a:r>
            <a:r>
              <a:rPr lang="en-US" dirty="0" smtClean="0"/>
              <a:t>in fostering </a:t>
            </a:r>
            <a:r>
              <a:rPr lang="en-US" dirty="0"/>
              <a:t>international cooperation in health.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keeping </a:t>
            </a:r>
            <a:r>
              <a:rPr lang="en-US" dirty="0" smtClean="0"/>
              <a:t>with  its </a:t>
            </a:r>
            <a:r>
              <a:rPr lang="en-US" dirty="0"/>
              <a:t>constitutional mandate, WHO acts as a directing </a:t>
            </a:r>
            <a:r>
              <a:rPr lang="en-US" dirty="0" smtClean="0"/>
              <a:t>and coordinating </a:t>
            </a:r>
            <a:r>
              <a:rPr lang="en-US" dirty="0"/>
              <a:t>authority on international health work.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dimensions of health? Discuss each dimension in brief with example.</a:t>
            </a:r>
          </a:p>
          <a:p>
            <a:r>
              <a:rPr lang="en-US" dirty="0" smtClean="0"/>
              <a:t>What is spectrum and iceberg phenomena of health and disease? Discuss individual, community state and international responsibility for promotion of health.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SPECTRUM OF </a:t>
            </a:r>
            <a:r>
              <a:rPr lang="en-US" sz="3200" b="1" dirty="0" smtClean="0">
                <a:solidFill>
                  <a:srgbClr val="FF0000"/>
                </a:solidFill>
              </a:rPr>
              <a:t>HEALTH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4294967295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r>
              <a:rPr lang="en-US" sz="2400" dirty="0"/>
              <a:t>Health and disease lie along a continuum, and there is no</a:t>
            </a:r>
          </a:p>
          <a:p>
            <a:r>
              <a:rPr lang="en-US" sz="2400" dirty="0" smtClean="0"/>
              <a:t>single </a:t>
            </a:r>
            <a:r>
              <a:rPr lang="en-US" sz="2400" dirty="0"/>
              <a:t>cut-off point. The lowest point on the health-disease</a:t>
            </a:r>
          </a:p>
          <a:p>
            <a:r>
              <a:rPr lang="en-US" sz="2400" dirty="0" smtClean="0"/>
              <a:t>spectrum </a:t>
            </a:r>
            <a:r>
              <a:rPr lang="en-US" sz="2400" dirty="0"/>
              <a:t>is </a:t>
            </a:r>
            <a:r>
              <a:rPr lang="en-US" sz="2400" dirty="0" smtClean="0"/>
              <a:t>death </a:t>
            </a:r>
            <a:r>
              <a:rPr lang="en-US" sz="2400" dirty="0"/>
              <a:t>and </a:t>
            </a:r>
            <a:r>
              <a:rPr lang="en-US" sz="2400" dirty="0" smtClean="0"/>
              <a:t>the </a:t>
            </a:r>
            <a:r>
              <a:rPr lang="en-US" sz="2400" dirty="0"/>
              <a:t>highest point corresponds to the</a:t>
            </a:r>
          </a:p>
          <a:p>
            <a:r>
              <a:rPr lang="en-US" sz="2400" dirty="0" smtClean="0"/>
              <a:t>WHO definition </a:t>
            </a:r>
            <a:r>
              <a:rPr lang="en-US" sz="2400" dirty="0"/>
              <a:t>of </a:t>
            </a:r>
            <a:r>
              <a:rPr lang="en-US" sz="2400" dirty="0" smtClean="0"/>
              <a:t>positive health</a:t>
            </a:r>
            <a:endParaRPr lang="en-US" sz="2400" dirty="0"/>
          </a:p>
          <a:p>
            <a:r>
              <a:rPr lang="en-US" sz="2400" dirty="0"/>
              <a:t>Different stages are positive health, better health, freedom from sickness, unrecognized sickness, mild sickness, severe sickness, and death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The spectral </a:t>
            </a:r>
            <a:r>
              <a:rPr lang="en-US" sz="2400" dirty="0"/>
              <a:t>concept of health emphasizes that the </a:t>
            </a:r>
            <a:r>
              <a:rPr lang="en-US" sz="2400" dirty="0" smtClean="0"/>
              <a:t>health of an individual </a:t>
            </a:r>
            <a:r>
              <a:rPr lang="en-US" sz="2400" dirty="0"/>
              <a:t>is not static: it is a dynamic phenomenon </a:t>
            </a:r>
            <a:r>
              <a:rPr lang="en-US" sz="2400" dirty="0" smtClean="0"/>
              <a:t>and   a process </a:t>
            </a:r>
            <a:r>
              <a:rPr lang="en-US" sz="2400" dirty="0"/>
              <a:t>of continuous change, subject to frequent </a:t>
            </a:r>
            <a:r>
              <a:rPr lang="en-US" sz="2400" dirty="0" smtClean="0"/>
              <a:t>subtle variations 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Isosceles Triangle 3"/>
          <p:cNvSpPr>
            <a:spLocks noChangeArrowheads="1"/>
          </p:cNvSpPr>
          <p:nvPr/>
        </p:nvSpPr>
        <p:spPr bwMode="auto">
          <a:xfrm>
            <a:off x="1476375" y="2852738"/>
            <a:ext cx="2519363" cy="24479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25400" cmpd="sng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cxnSp>
        <p:nvCxnSpPr>
          <p:cNvPr id="17411" name="Straight Arrow Connector 5"/>
          <p:cNvCxnSpPr>
            <a:cxnSpLocks noChangeShapeType="1"/>
          </p:cNvCxnSpPr>
          <p:nvPr/>
        </p:nvCxnSpPr>
        <p:spPr bwMode="auto">
          <a:xfrm>
            <a:off x="971550" y="3860800"/>
            <a:ext cx="936625" cy="504825"/>
          </a:xfrm>
          <a:prstGeom prst="straightConnector1">
            <a:avLst/>
          </a:prstGeom>
          <a:noFill/>
          <a:ln w="9525" cmpd="sng">
            <a:solidFill>
              <a:srgbClr val="FF0000">
                <a:alpha val="42999"/>
              </a:srgbClr>
            </a:solidFill>
            <a:round/>
            <a:headEnd/>
            <a:tailEnd type="arrow" w="med" len="med"/>
          </a:ln>
        </p:spPr>
      </p:cxnSp>
      <p:cxnSp>
        <p:nvCxnSpPr>
          <p:cNvPr id="17412" name="Straight Arrow Connector 6"/>
          <p:cNvCxnSpPr>
            <a:cxnSpLocks noChangeShapeType="1"/>
          </p:cNvCxnSpPr>
          <p:nvPr/>
        </p:nvCxnSpPr>
        <p:spPr bwMode="auto">
          <a:xfrm>
            <a:off x="1979613" y="4373563"/>
            <a:ext cx="1584325" cy="0"/>
          </a:xfrm>
          <a:prstGeom prst="straightConnector1">
            <a:avLst/>
          </a:prstGeom>
          <a:noFill/>
          <a:ln w="9525" cmpd="sng">
            <a:solidFill>
              <a:srgbClr val="FF0000">
                <a:alpha val="42999"/>
              </a:srgbClr>
            </a:solidFill>
            <a:round/>
            <a:headEnd/>
            <a:tailEnd type="arrow" w="med" len="med"/>
          </a:ln>
        </p:spPr>
      </p:cxnSp>
      <p:cxnSp>
        <p:nvCxnSpPr>
          <p:cNvPr id="17413" name="Straight Arrow Connector 2"/>
          <p:cNvCxnSpPr>
            <a:cxnSpLocks noChangeShapeType="1"/>
          </p:cNvCxnSpPr>
          <p:nvPr/>
        </p:nvCxnSpPr>
        <p:spPr bwMode="auto">
          <a:xfrm flipV="1">
            <a:off x="3563938" y="2852738"/>
            <a:ext cx="792162" cy="1512887"/>
          </a:xfrm>
          <a:prstGeom prst="straightConnector1">
            <a:avLst/>
          </a:prstGeom>
          <a:noFill/>
          <a:ln w="9525" cmpd="sng">
            <a:solidFill>
              <a:srgbClr val="B6DCDF"/>
            </a:solidFill>
            <a:round/>
            <a:headEnd/>
            <a:tailEnd type="arrow" w="med" len="med"/>
          </a:ln>
        </p:spPr>
      </p:cxnSp>
      <p:cxnSp>
        <p:nvCxnSpPr>
          <p:cNvPr id="17414" name="Straight Arrow Connector 7"/>
          <p:cNvCxnSpPr>
            <a:cxnSpLocks noChangeShapeType="1"/>
          </p:cNvCxnSpPr>
          <p:nvPr/>
        </p:nvCxnSpPr>
        <p:spPr bwMode="auto">
          <a:xfrm flipV="1">
            <a:off x="3673475" y="3157538"/>
            <a:ext cx="895350" cy="1216025"/>
          </a:xfrm>
          <a:prstGeom prst="straightConnector1">
            <a:avLst/>
          </a:prstGeom>
          <a:noFill/>
          <a:ln w="9525" cmpd="sng">
            <a:solidFill>
              <a:srgbClr val="B6DCDF"/>
            </a:solidFill>
            <a:round/>
            <a:headEnd/>
            <a:tailEnd type="arrow" w="med" len="med"/>
          </a:ln>
        </p:spPr>
      </p:cxnSp>
      <p:cxnSp>
        <p:nvCxnSpPr>
          <p:cNvPr id="17415" name="Straight Arrow Connector 8"/>
          <p:cNvCxnSpPr>
            <a:cxnSpLocks noChangeShapeType="1"/>
          </p:cNvCxnSpPr>
          <p:nvPr/>
        </p:nvCxnSpPr>
        <p:spPr bwMode="auto">
          <a:xfrm flipV="1">
            <a:off x="3709988" y="3462338"/>
            <a:ext cx="1006475" cy="911225"/>
          </a:xfrm>
          <a:prstGeom prst="straightConnector1">
            <a:avLst/>
          </a:prstGeom>
          <a:noFill/>
          <a:ln w="9525" cmpd="sng">
            <a:solidFill>
              <a:srgbClr val="B6DCDF"/>
            </a:solidFill>
            <a:round/>
            <a:headEnd/>
            <a:tailEnd type="arrow" w="med" len="med"/>
          </a:ln>
        </p:spPr>
      </p:cxnSp>
      <p:cxnSp>
        <p:nvCxnSpPr>
          <p:cNvPr id="17416" name="Straight Arrow Connector 9"/>
          <p:cNvCxnSpPr>
            <a:cxnSpLocks noChangeShapeType="1"/>
          </p:cNvCxnSpPr>
          <p:nvPr/>
        </p:nvCxnSpPr>
        <p:spPr bwMode="auto">
          <a:xfrm flipV="1">
            <a:off x="3563938" y="3644900"/>
            <a:ext cx="1512887" cy="801688"/>
          </a:xfrm>
          <a:prstGeom prst="straightConnector1">
            <a:avLst/>
          </a:prstGeom>
          <a:noFill/>
          <a:ln w="9525" cmpd="sng">
            <a:solidFill>
              <a:srgbClr val="B6DCDF"/>
            </a:solidFill>
            <a:round/>
            <a:headEnd/>
            <a:tailEnd type="arrow" w="med" len="med"/>
          </a:ln>
        </p:spPr>
      </p:cxnSp>
      <p:cxnSp>
        <p:nvCxnSpPr>
          <p:cNvPr id="17417" name="Straight Arrow Connector 10"/>
          <p:cNvCxnSpPr>
            <a:cxnSpLocks noChangeShapeType="1"/>
          </p:cNvCxnSpPr>
          <p:nvPr/>
        </p:nvCxnSpPr>
        <p:spPr bwMode="auto">
          <a:xfrm flipV="1">
            <a:off x="3779838" y="3917951"/>
            <a:ext cx="1419225" cy="431998"/>
          </a:xfrm>
          <a:prstGeom prst="straightConnector1">
            <a:avLst/>
          </a:prstGeom>
          <a:noFill/>
          <a:ln w="9525" cmpd="sng">
            <a:solidFill>
              <a:srgbClr val="B6DCDF"/>
            </a:solidFill>
            <a:round/>
            <a:headEnd/>
            <a:tailEnd type="arrow" w="med" len="med"/>
          </a:ln>
        </p:spPr>
      </p:cxnSp>
      <p:cxnSp>
        <p:nvCxnSpPr>
          <p:cNvPr id="17418" name="Straight Arrow Connector 11"/>
          <p:cNvCxnSpPr>
            <a:cxnSpLocks noChangeShapeType="1"/>
          </p:cNvCxnSpPr>
          <p:nvPr/>
        </p:nvCxnSpPr>
        <p:spPr bwMode="auto">
          <a:xfrm flipV="1">
            <a:off x="3673475" y="4276725"/>
            <a:ext cx="1835150" cy="103882"/>
          </a:xfrm>
          <a:prstGeom prst="straightConnector1">
            <a:avLst/>
          </a:prstGeom>
          <a:noFill/>
          <a:ln w="9525" cmpd="sng">
            <a:solidFill>
              <a:srgbClr val="B6DCDF"/>
            </a:solidFill>
            <a:round/>
            <a:headEnd/>
            <a:tailEnd type="arrow" w="med" len="med"/>
          </a:ln>
        </p:spPr>
      </p:cxnSp>
      <p:cxnSp>
        <p:nvCxnSpPr>
          <p:cNvPr id="17419" name="Straight Arrow Connector 12"/>
          <p:cNvCxnSpPr>
            <a:cxnSpLocks noChangeShapeType="1"/>
          </p:cNvCxnSpPr>
          <p:nvPr/>
        </p:nvCxnSpPr>
        <p:spPr bwMode="auto">
          <a:xfrm>
            <a:off x="3542201" y="4422974"/>
            <a:ext cx="1882558" cy="337344"/>
          </a:xfrm>
          <a:prstGeom prst="straightConnector1">
            <a:avLst/>
          </a:prstGeom>
          <a:noFill/>
          <a:ln w="9525" cmpd="sng">
            <a:solidFill>
              <a:srgbClr val="B6DCDF"/>
            </a:solidFill>
            <a:round/>
            <a:headEnd/>
            <a:tailEnd type="arrow" w="med" len="med"/>
          </a:ln>
        </p:spPr>
      </p:cxnSp>
      <p:sp>
        <p:nvSpPr>
          <p:cNvPr id="17420" name="TextBox 25"/>
          <p:cNvSpPr txBox="1">
            <a:spLocks noChangeArrowheads="1"/>
          </p:cNvSpPr>
          <p:nvPr/>
        </p:nvSpPr>
        <p:spPr bwMode="auto">
          <a:xfrm>
            <a:off x="4489450" y="2565400"/>
            <a:ext cx="18113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Positive health</a:t>
            </a:r>
          </a:p>
        </p:txBody>
      </p:sp>
      <p:sp>
        <p:nvSpPr>
          <p:cNvPr id="17421" name="TextBox 26"/>
          <p:cNvSpPr txBox="1">
            <a:spLocks noChangeArrowheads="1"/>
          </p:cNvSpPr>
          <p:nvPr/>
        </p:nvSpPr>
        <p:spPr bwMode="auto">
          <a:xfrm>
            <a:off x="4572000" y="2833688"/>
            <a:ext cx="18716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Better health</a:t>
            </a:r>
          </a:p>
        </p:txBody>
      </p:sp>
      <p:sp>
        <p:nvSpPr>
          <p:cNvPr id="17422" name="TextBox 27"/>
          <p:cNvSpPr txBox="1">
            <a:spLocks noChangeArrowheads="1"/>
          </p:cNvSpPr>
          <p:nvPr/>
        </p:nvSpPr>
        <p:spPr bwMode="auto">
          <a:xfrm>
            <a:off x="4716463" y="3213100"/>
            <a:ext cx="2951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Freedom from sickness</a:t>
            </a:r>
          </a:p>
        </p:txBody>
      </p:sp>
      <p:sp>
        <p:nvSpPr>
          <p:cNvPr id="17423" name="TextBox 28"/>
          <p:cNvSpPr txBox="1">
            <a:spLocks noChangeArrowheads="1"/>
          </p:cNvSpPr>
          <p:nvPr/>
        </p:nvSpPr>
        <p:spPr bwMode="auto">
          <a:xfrm>
            <a:off x="5076825" y="3429000"/>
            <a:ext cx="28797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Unrecognised sickness</a:t>
            </a:r>
          </a:p>
        </p:txBody>
      </p:sp>
      <p:sp>
        <p:nvSpPr>
          <p:cNvPr id="17424" name="TextBox 29"/>
          <p:cNvSpPr txBox="1">
            <a:spLocks noChangeArrowheads="1"/>
          </p:cNvSpPr>
          <p:nvPr/>
        </p:nvSpPr>
        <p:spPr bwMode="auto">
          <a:xfrm>
            <a:off x="5219700" y="3768725"/>
            <a:ext cx="2736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Mild sickness</a:t>
            </a:r>
          </a:p>
        </p:txBody>
      </p:sp>
      <p:sp>
        <p:nvSpPr>
          <p:cNvPr id="17425" name="TextBox 17407"/>
          <p:cNvSpPr txBox="1">
            <a:spLocks noChangeArrowheads="1"/>
          </p:cNvSpPr>
          <p:nvPr/>
        </p:nvSpPr>
        <p:spPr bwMode="auto">
          <a:xfrm>
            <a:off x="5435600" y="4149725"/>
            <a:ext cx="201612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Severe sickness </a:t>
            </a:r>
          </a:p>
        </p:txBody>
      </p:sp>
      <p:sp>
        <p:nvSpPr>
          <p:cNvPr id="17426" name="TextBox 17408"/>
          <p:cNvSpPr txBox="1">
            <a:spLocks noChangeArrowheads="1"/>
          </p:cNvSpPr>
          <p:nvPr/>
        </p:nvSpPr>
        <p:spPr bwMode="auto">
          <a:xfrm>
            <a:off x="5508625" y="4508500"/>
            <a:ext cx="1584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Death</a:t>
            </a:r>
            <a:r>
              <a:rPr lang="en-US"/>
              <a:t> </a:t>
            </a:r>
          </a:p>
        </p:txBody>
      </p:sp>
      <p:sp>
        <p:nvSpPr>
          <p:cNvPr id="17427" name="TextBox 17410"/>
          <p:cNvSpPr txBox="1">
            <a:spLocks noChangeArrowheads="1"/>
          </p:cNvSpPr>
          <p:nvPr/>
        </p:nvSpPr>
        <p:spPr bwMode="auto">
          <a:xfrm>
            <a:off x="1619250" y="1125538"/>
            <a:ext cx="6048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SPECTRUM OF HEALTH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8600" y="35930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Health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/>
              <a:t>Iceberg </a:t>
            </a:r>
            <a:r>
              <a:rPr lang="en-US" dirty="0" smtClean="0"/>
              <a:t>phenomena of </a:t>
            </a:r>
            <a:r>
              <a:rPr lang="en-US" dirty="0"/>
              <a:t>disease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A concept closely related to the spectrum of disease is iceberg phenomenon of disease.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 According to this concept ,Disease </a:t>
            </a:r>
            <a:r>
              <a:rPr lang="en-US" sz="2800" dirty="0"/>
              <a:t>in a community may be compared to an iceberg.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Floating tip of the iceberg represents what the physician sees in the community as clinical cases.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Vast submerged portion represents the hidden mass of the cases, i.e. latent, inapparent, </a:t>
            </a:r>
            <a:r>
              <a:rPr lang="en-US" sz="2800" dirty="0" smtClean="0"/>
              <a:t>pre-symptomatic</a:t>
            </a:r>
            <a:r>
              <a:rPr lang="en-US" sz="2800" dirty="0"/>
              <a:t>, undiagnosed cases and carriers.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The waterline represents the demarcation between apparent and inapparent disease.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76200"/>
            <a:ext cx="9144000" cy="6553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5596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943600"/>
          </a:xfrm>
        </p:spPr>
        <p:txBody>
          <a:bodyPr/>
          <a:lstStyle/>
          <a:p>
            <a:r>
              <a:rPr lang="en-US" sz="2800" dirty="0"/>
              <a:t>In some diseases the hidden morbidity far exceeds the known morbidity, e.g. hypertension, diabetes, anaemia, malnutrition, mental illness, etc.</a:t>
            </a:r>
          </a:p>
          <a:p>
            <a:r>
              <a:rPr lang="en-US" sz="2800" dirty="0"/>
              <a:t>The hidden part is the undiagnosed reservoir of infection or disease in community, and its detection and control is a challenge to modern techniques in preventive medicine. New techniques of SCREENING have to be developed to find such cases.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RESPONSIBILITY FOR HEALTH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68362"/>
          </a:xfrm>
        </p:spPr>
        <p:txBody>
          <a:bodyPr/>
          <a:lstStyle/>
          <a:p>
            <a:r>
              <a:rPr lang="en-US" dirty="0"/>
              <a:t>1. Individual responsibility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/>
              <a:t>Although health is now recognized a fundamental </a:t>
            </a:r>
            <a:r>
              <a:rPr lang="en-US" dirty="0" smtClean="0"/>
              <a:t>human right</a:t>
            </a:r>
            <a:r>
              <a:rPr lang="en-US" dirty="0"/>
              <a:t>, it is essentially an individual responsibility. It is not </a:t>
            </a:r>
            <a:r>
              <a:rPr lang="en-US" dirty="0" smtClean="0"/>
              <a:t>a commodity </a:t>
            </a:r>
            <a:r>
              <a:rPr lang="en-US" dirty="0"/>
              <a:t>that one individual can bestow on another. </a:t>
            </a:r>
            <a:r>
              <a:rPr lang="en-US" dirty="0" smtClean="0"/>
              <a:t> </a:t>
            </a:r>
          </a:p>
          <a:p>
            <a:r>
              <a:rPr lang="en-US" dirty="0" smtClean="0"/>
              <a:t>No community </a:t>
            </a:r>
            <a:r>
              <a:rPr lang="en-US" dirty="0"/>
              <a:t>or state </a:t>
            </a:r>
            <a:r>
              <a:rPr lang="en-US" dirty="0" err="1"/>
              <a:t>programme</a:t>
            </a:r>
            <a:r>
              <a:rPr lang="en-US" dirty="0"/>
              <a:t> of health services can </a:t>
            </a:r>
            <a:r>
              <a:rPr lang="en-US" dirty="0" smtClean="0"/>
              <a:t>give health.</a:t>
            </a:r>
          </a:p>
          <a:p>
            <a:r>
              <a:rPr lang="en-US" dirty="0" smtClean="0"/>
              <a:t> </a:t>
            </a:r>
            <a:r>
              <a:rPr lang="en-US" dirty="0"/>
              <a:t>In large measure, it has to be earned and </a:t>
            </a:r>
            <a:r>
              <a:rPr lang="en-US" dirty="0" smtClean="0"/>
              <a:t>maintained by </a:t>
            </a:r>
            <a:r>
              <a:rPr lang="en-US" dirty="0"/>
              <a:t>the individual himself, who must accept a broad </a:t>
            </a:r>
            <a:r>
              <a:rPr lang="en-US" dirty="0" smtClean="0"/>
              <a:t>spectrum of </a:t>
            </a:r>
            <a:r>
              <a:rPr lang="en-US" dirty="0"/>
              <a:t>responsibilities, now known as "self care".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2. Community responsibility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Health </a:t>
            </a:r>
            <a:r>
              <a:rPr lang="en-US" dirty="0"/>
              <a:t>can never be adequately protected by </a:t>
            </a:r>
            <a:r>
              <a:rPr lang="en-US" dirty="0" smtClean="0"/>
              <a:t>health services </a:t>
            </a:r>
            <a:r>
              <a:rPr lang="en-US" dirty="0">
                <a:solidFill>
                  <a:srgbClr val="FF0000"/>
                </a:solidFill>
              </a:rPr>
              <a:t>without the active understanding and involvement </a:t>
            </a:r>
            <a:r>
              <a:rPr lang="en-US" dirty="0" smtClean="0">
                <a:solidFill>
                  <a:srgbClr val="FF0000"/>
                </a:solidFill>
              </a:rPr>
              <a:t>of communities</a:t>
            </a:r>
            <a:r>
              <a:rPr lang="en-US" dirty="0" smtClean="0"/>
              <a:t> </a:t>
            </a:r>
            <a:r>
              <a:rPr lang="en-US" dirty="0"/>
              <a:t>whose health is at stake</a:t>
            </a:r>
            <a:r>
              <a:rPr lang="en-US" dirty="0" smtClean="0"/>
              <a:t>.</a:t>
            </a:r>
          </a:p>
          <a:p>
            <a:r>
              <a:rPr lang="en-US" dirty="0"/>
              <a:t>The individual and community responsibility </a:t>
            </a:r>
            <a:r>
              <a:rPr lang="en-US" dirty="0" smtClean="0"/>
              <a:t>are balancing.</a:t>
            </a:r>
          </a:p>
          <a:p>
            <a:r>
              <a:rPr lang="en-US" dirty="0"/>
              <a:t>This implies a more active involvement </a:t>
            </a:r>
            <a:r>
              <a:rPr lang="en-US" dirty="0" smtClean="0"/>
              <a:t>of families </a:t>
            </a:r>
            <a:r>
              <a:rPr lang="en-US" dirty="0"/>
              <a:t>and communities in health matters, viz</a:t>
            </a:r>
            <a:r>
              <a:rPr lang="en-US" dirty="0">
                <a:solidFill>
                  <a:srgbClr val="FF0000"/>
                </a:solidFill>
              </a:rPr>
              <a:t>. planning</a:t>
            </a:r>
            <a:r>
              <a:rPr lang="en-US" dirty="0" smtClean="0">
                <a:solidFill>
                  <a:srgbClr val="FF0000"/>
                </a:solidFill>
              </a:rPr>
              <a:t>, implementation</a:t>
            </a:r>
            <a:r>
              <a:rPr lang="en-US" dirty="0">
                <a:solidFill>
                  <a:srgbClr val="FF0000"/>
                </a:solidFill>
              </a:rPr>
              <a:t>, utilization, operation and evaluation </a:t>
            </a:r>
            <a:r>
              <a:rPr lang="en-US" dirty="0" smtClean="0">
                <a:solidFill>
                  <a:srgbClr val="FF0000"/>
                </a:solidFill>
              </a:rPr>
              <a:t>of health </a:t>
            </a:r>
            <a:r>
              <a:rPr lang="en-US" dirty="0">
                <a:solidFill>
                  <a:srgbClr val="FF0000"/>
                </a:solidFill>
              </a:rPr>
              <a:t>services.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other words, the emphasis has shifted </a:t>
            </a:r>
            <a:r>
              <a:rPr lang="en-US" dirty="0" smtClean="0"/>
              <a:t>from health </a:t>
            </a:r>
            <a:r>
              <a:rPr lang="en-US" dirty="0"/>
              <a:t>care </a:t>
            </a:r>
            <a:r>
              <a:rPr lang="en-US" dirty="0">
                <a:solidFill>
                  <a:srgbClr val="FF0000"/>
                </a:solidFill>
              </a:rPr>
              <a:t>for the people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health care by </a:t>
            </a:r>
            <a:r>
              <a:rPr lang="en-US" dirty="0" smtClean="0"/>
              <a:t>the people</a:t>
            </a:r>
            <a:r>
              <a:rPr lang="en-US" dirty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785</Words>
  <Application>Microsoft Office PowerPoint</Application>
  <PresentationFormat>On-screen Show (4:3)</PresentationFormat>
  <Paragraphs>57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SPECTRUM OF HEALTH</vt:lpstr>
      <vt:lpstr>SPECTRUM OF HEALTH</vt:lpstr>
      <vt:lpstr>Slide 3</vt:lpstr>
      <vt:lpstr>Iceberg phenomena of disease</vt:lpstr>
      <vt:lpstr>Slide 5</vt:lpstr>
      <vt:lpstr>Slide 6</vt:lpstr>
      <vt:lpstr>RESPONSIBILITY FOR HEALTH</vt:lpstr>
      <vt:lpstr>1. Individual responsibility</vt:lpstr>
      <vt:lpstr>2. Community responsibility </vt:lpstr>
      <vt:lpstr>Slide 10</vt:lpstr>
      <vt:lpstr>3. State responsibility</vt:lpstr>
      <vt:lpstr>International  responsibility</vt:lpstr>
      <vt:lpstr>Slide 13</vt:lpstr>
      <vt:lpstr>Assignment 2</vt:lpstr>
      <vt:lpstr>Thanks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SPECTRUM OF HEALTH</dc:title>
  <dc:creator>CiST Sanjay</dc:creator>
  <cp:lastModifiedBy>CiST Sanjay</cp:lastModifiedBy>
  <cp:revision>20</cp:revision>
  <dcterms:created xsi:type="dcterms:W3CDTF">2017-12-14T04:58:34Z</dcterms:created>
  <dcterms:modified xsi:type="dcterms:W3CDTF">2017-12-14T06:51:11Z</dcterms:modified>
</cp:coreProperties>
</file>