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75" r:id="rId14"/>
    <p:sldId id="287" r:id="rId15"/>
    <p:sldId id="267" r:id="rId16"/>
    <p:sldId id="288" r:id="rId17"/>
    <p:sldId id="289" r:id="rId18"/>
    <p:sldId id="290" r:id="rId19"/>
    <p:sldId id="269" r:id="rId20"/>
    <p:sldId id="270" r:id="rId21"/>
    <p:sldId id="272" r:id="rId22"/>
    <p:sldId id="271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AB934-2BCC-4E81-92B2-91E5FA5D0EF3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B1E50-D367-493B-823D-C9CD005F76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11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57200"/>
            <a:ext cx="7772400" cy="1470025"/>
          </a:xfrm>
        </p:spPr>
        <p:txBody>
          <a:bodyPr/>
          <a:lstStyle/>
          <a:p>
            <a:r>
              <a:rPr lang="en-US" i="1" dirty="0" err="1" smtClean="0"/>
              <a:t>Ascaris</a:t>
            </a:r>
            <a:r>
              <a:rPr lang="en-US" i="1" dirty="0" smtClean="0"/>
              <a:t> </a:t>
            </a:r>
            <a:r>
              <a:rPr lang="en-US" i="1" dirty="0" err="1" smtClean="0"/>
              <a:t>lumbricoides</a:t>
            </a:r>
            <a:endParaRPr lang="en-US" i="1" dirty="0"/>
          </a:p>
        </p:txBody>
      </p:sp>
      <p:pic>
        <p:nvPicPr>
          <p:cNvPr id="4" name="Picture 4" descr="9847-004-9B39C5B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828800"/>
            <a:ext cx="4343400" cy="36195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6" name="Picture 6" descr="worm_2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4800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1295400" y="5257800"/>
            <a:ext cx="1535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aseline="0"/>
              <a:t>Fertilised egg</a:t>
            </a:r>
          </a:p>
        </p:txBody>
      </p:sp>
      <p:pic>
        <p:nvPicPr>
          <p:cNvPr id="78854" name="Picture 6" descr="non-fertile_eg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7975" y="2209800"/>
            <a:ext cx="2257425" cy="26670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6705600" y="5181600"/>
            <a:ext cx="2286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aseline="0"/>
              <a:t>    Unfertilised egg</a:t>
            </a:r>
          </a:p>
        </p:txBody>
      </p:sp>
      <p:pic>
        <p:nvPicPr>
          <p:cNvPr id="78856" name="Picture 8" descr="Ascaris egg 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209800"/>
            <a:ext cx="2438400" cy="271145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78857" name="AutoShape 9"/>
          <p:cNvSpPr>
            <a:spLocks/>
          </p:cNvSpPr>
          <p:nvPr/>
        </p:nvSpPr>
        <p:spPr bwMode="auto">
          <a:xfrm>
            <a:off x="4267200" y="4191000"/>
            <a:ext cx="1981200" cy="609600"/>
          </a:xfrm>
          <a:prstGeom prst="accentCallout1">
            <a:avLst>
              <a:gd name="adj1" fmla="val 18750"/>
              <a:gd name="adj2" fmla="val -3847"/>
              <a:gd name="adj3" fmla="val 18750"/>
              <a:gd name="adj4" fmla="val -78926"/>
            </a:avLst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 type="stealth" w="med" len="med"/>
          </a:ln>
          <a:effectLst/>
        </p:spPr>
        <p:txBody>
          <a:bodyPr/>
          <a:lstStyle/>
          <a:p>
            <a:pPr algn="ctr" eaLnBrk="1" hangingPunct="1"/>
            <a:r>
              <a:rPr kumimoji="1" lang="en-US" altLang="zh-CN" sz="2000" baseline="0">
                <a:latin typeface="Arial" charset="0"/>
                <a:ea typeface="宋体" charset="-122"/>
              </a:rPr>
              <a:t>Albuminous layer</a:t>
            </a:r>
          </a:p>
        </p:txBody>
      </p:sp>
      <p:sp>
        <p:nvSpPr>
          <p:cNvPr id="78858" name="AutoShape 10"/>
          <p:cNvSpPr>
            <a:spLocks/>
          </p:cNvSpPr>
          <p:nvPr/>
        </p:nvSpPr>
        <p:spPr bwMode="auto">
          <a:xfrm>
            <a:off x="4648200" y="2514600"/>
            <a:ext cx="1371600" cy="431800"/>
          </a:xfrm>
          <a:prstGeom prst="accentCallout1">
            <a:avLst>
              <a:gd name="adj1" fmla="val 26472"/>
              <a:gd name="adj2" fmla="val -5556"/>
              <a:gd name="adj3" fmla="val 29412"/>
              <a:gd name="adj4" fmla="val -179861"/>
            </a:avLst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 type="stealth" w="med" len="med"/>
          </a:ln>
          <a:effectLst/>
        </p:spPr>
        <p:txBody>
          <a:bodyPr/>
          <a:lstStyle/>
          <a:p>
            <a:pPr algn="ctr" eaLnBrk="1" hangingPunct="1"/>
            <a:r>
              <a:rPr kumimoji="1" lang="en-US" altLang="zh-CN" sz="2000" baseline="0">
                <a:latin typeface="Arial" charset="0"/>
                <a:ea typeface="宋体" charset="-122"/>
              </a:rPr>
              <a:t>Egg shell</a:t>
            </a:r>
          </a:p>
        </p:txBody>
      </p:sp>
      <p:sp>
        <p:nvSpPr>
          <p:cNvPr id="78859" name="AutoShape 11"/>
          <p:cNvSpPr>
            <a:spLocks/>
          </p:cNvSpPr>
          <p:nvPr/>
        </p:nvSpPr>
        <p:spPr bwMode="auto">
          <a:xfrm>
            <a:off x="4724400" y="3429000"/>
            <a:ext cx="990600" cy="431800"/>
          </a:xfrm>
          <a:prstGeom prst="accentCallout1">
            <a:avLst>
              <a:gd name="adj1" fmla="val 26472"/>
              <a:gd name="adj2" fmla="val -7694"/>
              <a:gd name="adj3" fmla="val 23898"/>
              <a:gd name="adj4" fmla="val -241028"/>
            </a:avLst>
          </a:prstGeom>
          <a:solidFill>
            <a:schemeClr val="accent1"/>
          </a:solidFill>
          <a:ln w="15875">
            <a:solidFill>
              <a:schemeClr val="tx1"/>
            </a:solidFill>
            <a:miter lim="800000"/>
            <a:headEnd/>
            <a:tailEnd type="stealth" w="med" len="med"/>
          </a:ln>
          <a:effectLst/>
        </p:spPr>
        <p:txBody>
          <a:bodyPr/>
          <a:lstStyle/>
          <a:p>
            <a:pPr algn="ctr" eaLnBrk="1" hangingPunct="1"/>
            <a:r>
              <a:rPr kumimoji="1" lang="en-US" altLang="zh-CN" sz="2000" baseline="0">
                <a:latin typeface="Arial" charset="0"/>
                <a:ea typeface="宋体" charset="-122"/>
              </a:rPr>
              <a:t>Ovum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80" name="Picture 4" descr="asc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2133600"/>
            <a:ext cx="2895600" cy="30480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3505200" y="5410200"/>
            <a:ext cx="1895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aseline="0"/>
              <a:t>Decorticated egg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i="1" u="sng" dirty="0" err="1"/>
              <a:t>Rhabditiform</a:t>
            </a:r>
            <a:r>
              <a:rPr lang="en-US" sz="2400" i="1" u="sng" dirty="0"/>
              <a:t> larva</a:t>
            </a:r>
            <a:r>
              <a:rPr lang="en-US" sz="2400" dirty="0"/>
              <a:t> :  </a:t>
            </a:r>
          </a:p>
          <a:p>
            <a:r>
              <a:rPr lang="en-US" sz="2400" dirty="0"/>
              <a:t>     size  :  250 </a:t>
            </a:r>
            <a:r>
              <a:rPr lang="en-US" sz="2400" dirty="0" smtClean="0"/>
              <a:t>µm </a:t>
            </a:r>
            <a:r>
              <a:rPr lang="en-US" sz="2400" dirty="0"/>
              <a:t>in </a:t>
            </a:r>
            <a:r>
              <a:rPr lang="en-US" sz="2400" dirty="0" smtClean="0"/>
              <a:t>L and 14 </a:t>
            </a:r>
            <a:r>
              <a:rPr lang="en-US" sz="2400" dirty="0" smtClean="0"/>
              <a:t>µm </a:t>
            </a:r>
            <a:r>
              <a:rPr lang="en-US" sz="2400" dirty="0"/>
              <a:t>in D </a:t>
            </a:r>
          </a:p>
          <a:p>
            <a:r>
              <a:rPr lang="en-US" sz="2400" dirty="0"/>
              <a:t>     </a:t>
            </a:r>
            <a:r>
              <a:rPr lang="en-US" sz="2400" dirty="0" smtClean="0"/>
              <a:t>They are actively </a:t>
            </a:r>
            <a:r>
              <a:rPr lang="en-US" sz="2400" dirty="0"/>
              <a:t>motile</a:t>
            </a:r>
          </a:p>
          <a:p>
            <a:r>
              <a:rPr lang="en-US" sz="2400" dirty="0"/>
              <a:t>     larvae hatch out in </a:t>
            </a:r>
            <a:r>
              <a:rPr lang="en-US" sz="2400" dirty="0" smtClean="0"/>
              <a:t>jejunum</a:t>
            </a:r>
            <a:endParaRPr lang="en-US" sz="2400" dirty="0"/>
          </a:p>
          <a:p>
            <a:r>
              <a:rPr lang="en-US" sz="2400" dirty="0"/>
              <a:t>     penetrates the intestinal mucosa </a:t>
            </a:r>
          </a:p>
        </p:txBody>
      </p:sp>
      <p:pic>
        <p:nvPicPr>
          <p:cNvPr id="102404" name="Picture 4" descr="24293-004-D6FA50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057400"/>
            <a:ext cx="2667000" cy="26670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102405" name="Text Box 5"/>
          <p:cNvSpPr txBox="1">
            <a:spLocks noChangeArrowheads="1"/>
          </p:cNvSpPr>
          <p:nvPr/>
        </p:nvSpPr>
        <p:spPr bwMode="auto">
          <a:xfrm>
            <a:off x="6400800" y="4876800"/>
            <a:ext cx="2033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aseline="0"/>
              <a:t>Hatching out larva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scarisInMouthandNose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45194"/>
            <a:ext cx="4495800" cy="4822136"/>
          </a:xfrm>
          <a:prstGeom prst="rect">
            <a:avLst/>
          </a:prstGeom>
          <a:noFill/>
        </p:spPr>
      </p:pic>
      <p:pic>
        <p:nvPicPr>
          <p:cNvPr id="5" name="Picture 17" descr="Ascariasis-post-surgical-1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209800"/>
            <a:ext cx="4041321" cy="4191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3" descr="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 smtClean="0">
                <a:solidFill>
                  <a:schemeClr val="bg1"/>
                </a:solidFill>
              </a:rPr>
              <a:t>II. Life Cycle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457200" y="2133600"/>
            <a:ext cx="7924800" cy="3581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r>
              <a:rPr lang="en-US" altLang="zh-CN" sz="2800" dirty="0">
                <a:latin typeface="Calibri" pitchFamily="34" charset="0"/>
                <a:ea typeface="SimSun" pitchFamily="2" charset="-122"/>
              </a:rPr>
              <a:t>	  </a:t>
            </a:r>
            <a:r>
              <a:rPr lang="en-US" altLang="zh-CN" sz="2800" dirty="0" smtClean="0">
                <a:latin typeface="Calibri" pitchFamily="34" charset="0"/>
                <a:ea typeface="SimSun" pitchFamily="2" charset="-122"/>
              </a:rPr>
              <a:t> </a:t>
            </a:r>
            <a:r>
              <a:rPr lang="en-US" altLang="zh-CN" sz="3200" dirty="0" smtClean="0">
                <a:latin typeface="Calibri" pitchFamily="34" charset="0"/>
                <a:ea typeface="SimSun" pitchFamily="2" charset="-122"/>
              </a:rPr>
              <a:t>1</a:t>
            </a:r>
            <a:r>
              <a:rPr lang="en-US" altLang="zh-CN" sz="3200" dirty="0">
                <a:latin typeface="Calibri" pitchFamily="34" charset="0"/>
                <a:ea typeface="SimSun" pitchFamily="2" charset="-122"/>
              </a:rPr>
              <a:t>.</a:t>
            </a:r>
            <a:r>
              <a:rPr lang="en-US" altLang="zh-CN" sz="3200" dirty="0">
                <a:latin typeface="Calibri" pitchFamily="34" charset="0"/>
                <a:ea typeface="SimSun" pitchFamily="2" charset="-122"/>
                <a:cs typeface="Times New Roman" pitchFamily="18" charset="0"/>
              </a:rPr>
              <a:t> </a:t>
            </a:r>
            <a:r>
              <a:rPr lang="en-US" altLang="zh-CN" sz="3200" dirty="0">
                <a:latin typeface="Calibri" pitchFamily="34" charset="0"/>
                <a:ea typeface="SimSun" pitchFamily="2" charset="-122"/>
              </a:rPr>
              <a:t>Site of inhabitation:  small </a:t>
            </a:r>
            <a:r>
              <a:rPr lang="en-US" altLang="zh-CN" sz="3200" dirty="0" smtClean="0">
                <a:latin typeface="Calibri" pitchFamily="34" charset="0"/>
                <a:ea typeface="SimSun" pitchFamily="2" charset="-122"/>
              </a:rPr>
              <a:t>intestine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r>
              <a:rPr lang="en-US" altLang="zh-CN" sz="3200" dirty="0" smtClean="0">
                <a:latin typeface="Calibri" pitchFamily="34" charset="0"/>
                <a:ea typeface="SimSun" pitchFamily="2" charset="-122"/>
              </a:rPr>
              <a:t>      2</a:t>
            </a:r>
            <a:r>
              <a:rPr lang="en-US" altLang="zh-CN" sz="3200" dirty="0">
                <a:latin typeface="Calibri" pitchFamily="34" charset="0"/>
                <a:ea typeface="SimSun" pitchFamily="2" charset="-122"/>
              </a:rPr>
              <a:t>. Infective stage: </a:t>
            </a:r>
            <a:r>
              <a:rPr lang="en-US" altLang="zh-CN" sz="3200" dirty="0" err="1" smtClean="0">
                <a:latin typeface="Calibri" pitchFamily="34" charset="0"/>
                <a:ea typeface="SimSun" pitchFamily="2" charset="-122"/>
              </a:rPr>
              <a:t>Embryonated</a:t>
            </a:r>
            <a:r>
              <a:rPr lang="en-US" altLang="zh-CN" sz="3200" dirty="0" smtClean="0">
                <a:latin typeface="Calibri" pitchFamily="34" charset="0"/>
                <a:ea typeface="SimSun" pitchFamily="2" charset="-122"/>
              </a:rPr>
              <a:t> eggs in soil.</a:t>
            </a:r>
            <a:endParaRPr lang="en-US" altLang="zh-CN" sz="3200" dirty="0">
              <a:latin typeface="Calibri" pitchFamily="34" charset="0"/>
              <a:ea typeface="SimSun" pitchFamily="2" charset="-122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r>
              <a:rPr lang="en-US" altLang="zh-CN" sz="3200" dirty="0">
                <a:latin typeface="Calibri" pitchFamily="34" charset="0"/>
                <a:ea typeface="SimSun" pitchFamily="2" charset="-122"/>
              </a:rPr>
              <a:t>      3. Route of infection: </a:t>
            </a:r>
            <a:r>
              <a:rPr lang="en-US" altLang="zh-CN" sz="3200" dirty="0" smtClean="0">
                <a:latin typeface="Calibri" pitchFamily="34" charset="0"/>
                <a:ea typeface="SimSun" pitchFamily="2" charset="-122"/>
              </a:rPr>
              <a:t>Fecal Oral route</a:t>
            </a:r>
            <a:endParaRPr lang="en-US" altLang="zh-CN" sz="3200" dirty="0">
              <a:latin typeface="Calibri" pitchFamily="34" charset="0"/>
              <a:ea typeface="SimSun" pitchFamily="2" charset="-122"/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r>
              <a:rPr lang="en-US" altLang="zh-CN" sz="3200" dirty="0">
                <a:latin typeface="Calibri" pitchFamily="34" charset="0"/>
                <a:ea typeface="SimSun" pitchFamily="2" charset="-122"/>
              </a:rPr>
              <a:t>      4. Life span of the adult: </a:t>
            </a:r>
            <a:r>
              <a:rPr lang="en-PH" altLang="zh-CN" sz="3200" dirty="0">
                <a:latin typeface="Calibri" pitchFamily="34" charset="0"/>
                <a:ea typeface="SimSun" pitchFamily="2" charset="-122"/>
              </a:rPr>
              <a:t>10 </a:t>
            </a:r>
            <a:r>
              <a:rPr lang="en-PH" altLang="zh-CN" sz="3200" dirty="0" smtClean="0">
                <a:latin typeface="Calibri" pitchFamily="34" charset="0"/>
                <a:ea typeface="SimSun" pitchFamily="2" charset="-122"/>
              </a:rPr>
              <a:t>months to 2 years.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None/>
            </a:pPr>
            <a:r>
              <a:rPr lang="en-PH" altLang="zh-CN" sz="3200" dirty="0" smtClean="0">
                <a:latin typeface="Calibri" pitchFamily="34" charset="0"/>
                <a:ea typeface="SimSun" pitchFamily="2" charset="-122"/>
              </a:rPr>
              <a:t>      </a:t>
            </a:r>
            <a:r>
              <a:rPr lang="en-US" altLang="zh-CN" sz="3200" dirty="0" smtClean="0">
                <a:latin typeface="Calibri" pitchFamily="34" charset="0"/>
                <a:ea typeface="SimSun" pitchFamily="2" charset="-122"/>
              </a:rPr>
              <a:t>        </a:t>
            </a:r>
            <a:endParaRPr lang="en-US" altLang="zh-CN" sz="3200" dirty="0">
              <a:latin typeface="Calibri" pitchFamily="34" charset="0"/>
              <a:ea typeface="SimSun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Egg are passes in small intestine of human by fecal oral route.</a:t>
            </a:r>
          </a:p>
          <a:p>
            <a:r>
              <a:rPr lang="en-US" dirty="0" smtClean="0"/>
              <a:t>Hatches to release larva.</a:t>
            </a:r>
          </a:p>
          <a:p>
            <a:r>
              <a:rPr lang="en-US" dirty="0" smtClean="0"/>
              <a:t>Larva penetrate mucosa and reach portal circulation.</a:t>
            </a:r>
          </a:p>
          <a:p>
            <a:r>
              <a:rPr lang="en-US" dirty="0" smtClean="0"/>
              <a:t>Reside in liver for 3-4 days.</a:t>
            </a:r>
          </a:p>
          <a:p>
            <a:r>
              <a:rPr lang="en-US" dirty="0" smtClean="0"/>
              <a:t>Enter systemic circulation and reach the lungs.</a:t>
            </a:r>
          </a:p>
          <a:p>
            <a:r>
              <a:rPr lang="en-US" dirty="0" smtClean="0"/>
              <a:t>Penetrate through the capillary and reaches alveoli, bronchial tree, trachea, larynx, pharynx.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Re-swallowed with saliva.</a:t>
            </a:r>
          </a:p>
          <a:p>
            <a:r>
              <a:rPr lang="en-US" dirty="0" smtClean="0"/>
              <a:t>Larva grow to adult in intestine.</a:t>
            </a:r>
          </a:p>
          <a:p>
            <a:r>
              <a:rPr lang="en-US" dirty="0" smtClean="0"/>
              <a:t>Adult worm lay the egg and pass in the stool.</a:t>
            </a:r>
          </a:p>
          <a:p>
            <a:r>
              <a:rPr lang="en-US" dirty="0" smtClean="0"/>
              <a:t>Life cycle continue again.</a:t>
            </a:r>
            <a:endParaRPr lang="en-I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Pathogenesis and clinical feature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Causes the clinical condition called </a:t>
            </a:r>
            <a:r>
              <a:rPr lang="en-US" dirty="0" err="1" smtClean="0"/>
              <a:t>Ascariasis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Patient develop the non-productive cough.</a:t>
            </a:r>
          </a:p>
          <a:p>
            <a:r>
              <a:rPr lang="en-US" dirty="0" smtClean="0"/>
              <a:t>Occasionally blood seen with sputum and fever, </a:t>
            </a:r>
            <a:r>
              <a:rPr lang="en-US" dirty="0" err="1" smtClean="0"/>
              <a:t>eosinophilia</a:t>
            </a:r>
            <a:r>
              <a:rPr lang="en-US" dirty="0" smtClean="0"/>
              <a:t> may accompany due to penetration of alveoli such a condition is known as Loffler's pneumonia.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may also produce protein energy malnutrition and vitamin A deficiency and cause conjunctivitis.</a:t>
            </a:r>
          </a:p>
          <a:p>
            <a:r>
              <a:rPr lang="en-US" dirty="0" smtClean="0"/>
              <a:t>Large number of intestinal worm may cause intestinal obstruction.</a:t>
            </a:r>
          </a:p>
          <a:p>
            <a:r>
              <a:rPr lang="en-US" dirty="0" smtClean="0"/>
              <a:t>The worm may enter appendix to cause the appendicitis and </a:t>
            </a:r>
            <a:r>
              <a:rPr lang="en-US" dirty="0" err="1" smtClean="0"/>
              <a:t>ampulla</a:t>
            </a:r>
            <a:r>
              <a:rPr lang="en-US" dirty="0" smtClean="0"/>
              <a:t> of </a:t>
            </a:r>
            <a:r>
              <a:rPr lang="en-US" dirty="0" err="1" smtClean="0"/>
              <a:t>vater</a:t>
            </a:r>
            <a:r>
              <a:rPr lang="en-US" dirty="0" smtClean="0"/>
              <a:t> leading to </a:t>
            </a:r>
            <a:r>
              <a:rPr lang="en-US" dirty="0" err="1" smtClean="0"/>
              <a:t>billary</a:t>
            </a:r>
            <a:r>
              <a:rPr lang="en-US" dirty="0" smtClean="0"/>
              <a:t> tract obstruction and also cause  pancreatitis.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www.metapathogen.com/IMG/ascaris-life-cyc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533400"/>
            <a:ext cx="6477000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5287963"/>
          </a:xfrm>
        </p:spPr>
        <p:txBody>
          <a:bodyPr>
            <a:normAutofit/>
          </a:bodyPr>
          <a:lstStyle/>
          <a:p>
            <a:pPr marL="533400" indent="-533400" algn="just">
              <a:lnSpc>
                <a:spcPct val="130000"/>
              </a:lnSpc>
            </a:pPr>
            <a:r>
              <a:rPr lang="en-US" altLang="zh-CN" dirty="0" err="1" smtClean="0">
                <a:ea typeface="SimSun" pitchFamily="2" charset="-122"/>
              </a:rPr>
              <a:t>Ascariasis</a:t>
            </a:r>
            <a:r>
              <a:rPr lang="en-US" altLang="zh-CN" dirty="0" smtClean="0">
                <a:ea typeface="SimSun" pitchFamily="2" charset="-122"/>
              </a:rPr>
              <a:t> is caused by the parasitic roundworm </a:t>
            </a:r>
            <a:r>
              <a:rPr lang="en-US" altLang="zh-CN" i="1" dirty="0" err="1" smtClean="0">
                <a:ea typeface="SimSun" pitchFamily="2" charset="-122"/>
              </a:rPr>
              <a:t>Ascaris</a:t>
            </a:r>
            <a:r>
              <a:rPr lang="en-US" altLang="zh-CN" i="1" dirty="0" smtClean="0">
                <a:ea typeface="SimSun" pitchFamily="2" charset="-122"/>
              </a:rPr>
              <a:t> </a:t>
            </a:r>
            <a:r>
              <a:rPr lang="en-US" altLang="zh-CN" i="1" dirty="0" err="1" smtClean="0">
                <a:ea typeface="SimSun" pitchFamily="2" charset="-122"/>
              </a:rPr>
              <a:t>lumbricoides</a:t>
            </a:r>
            <a:r>
              <a:rPr lang="en-US" altLang="zh-CN" dirty="0" smtClean="0">
                <a:ea typeface="SimSun" pitchFamily="2" charset="-122"/>
              </a:rPr>
              <a:t>. </a:t>
            </a:r>
            <a:endParaRPr lang="en-US" altLang="zh-CN" dirty="0" smtClean="0">
              <a:ea typeface="SimSun" pitchFamily="2" charset="-122"/>
            </a:endParaRPr>
          </a:p>
          <a:p>
            <a:pPr marL="533400" indent="-533400" algn="just">
              <a:lnSpc>
                <a:spcPct val="130000"/>
              </a:lnSpc>
            </a:pPr>
            <a:r>
              <a:rPr lang="en-US" altLang="zh-CN" dirty="0" smtClean="0">
                <a:ea typeface="SimSun" pitchFamily="2" charset="-122"/>
              </a:rPr>
              <a:t>Perhaps </a:t>
            </a:r>
            <a:r>
              <a:rPr lang="en-US" altLang="zh-CN" dirty="0" smtClean="0">
                <a:ea typeface="SimSun" pitchFamily="2" charset="-122"/>
              </a:rPr>
              <a:t>as many as one quarter of the world's people are infected. </a:t>
            </a:r>
            <a:endParaRPr lang="en-US" altLang="zh-CN" dirty="0" smtClean="0">
              <a:ea typeface="SimSun" pitchFamily="2" charset="-122"/>
            </a:endParaRPr>
          </a:p>
          <a:p>
            <a:pPr marL="533400" indent="-533400" algn="just">
              <a:lnSpc>
                <a:spcPct val="130000"/>
              </a:lnSpc>
            </a:pPr>
            <a:r>
              <a:rPr lang="en-US" altLang="zh-CN" dirty="0" smtClean="0">
                <a:ea typeface="SimSun" pitchFamily="2" charset="-122"/>
              </a:rPr>
              <a:t>It </a:t>
            </a:r>
            <a:r>
              <a:rPr lang="en-US" altLang="zh-CN" dirty="0" smtClean="0">
                <a:ea typeface="SimSun" pitchFamily="2" charset="-122"/>
              </a:rPr>
              <a:t>is the largest of the </a:t>
            </a:r>
            <a:r>
              <a:rPr lang="en-US" altLang="zh-CN" dirty="0" smtClean="0">
                <a:ea typeface="SimSun" pitchFamily="2" charset="-122"/>
              </a:rPr>
              <a:t>intestinal parasite in humans. </a:t>
            </a:r>
            <a:r>
              <a:rPr lang="en-US" dirty="0" smtClean="0">
                <a:latin typeface="Calibri" pitchFamily="34" charset="0"/>
              </a:rPr>
              <a:t>“</a:t>
            </a:r>
            <a:r>
              <a:rPr lang="en-US" dirty="0" smtClean="0">
                <a:latin typeface="Calibri" pitchFamily="34" charset="0"/>
              </a:rPr>
              <a:t>Giant Intestinal Roundworms" </a:t>
            </a:r>
            <a:endParaRPr lang="en-US" altLang="zh-CN" dirty="0" smtClean="0">
              <a:ea typeface="SimSun" pitchFamily="2" charset="-122"/>
            </a:endParaRPr>
          </a:p>
          <a:p>
            <a:pPr algn="just">
              <a:lnSpc>
                <a:spcPct val="130000"/>
              </a:lnSpc>
            </a:pPr>
            <a:r>
              <a:rPr lang="en-US" altLang="zh-CN" dirty="0" smtClean="0">
                <a:ea typeface="SimSun" pitchFamily="2" charset="-122"/>
              </a:rPr>
              <a:t>It </a:t>
            </a:r>
            <a:r>
              <a:rPr lang="en-US" altLang="zh-CN" dirty="0" smtClean="0">
                <a:ea typeface="SimSun" pitchFamily="2" charset="-122"/>
              </a:rPr>
              <a:t>is the most common worm found in human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Laboratory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Direct evidence: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-finding of adult worm in stool and vomits</a:t>
            </a:r>
          </a:p>
          <a:p>
            <a:pPr>
              <a:buNone/>
            </a:pPr>
            <a:r>
              <a:rPr lang="en-US" dirty="0" smtClean="0"/>
              <a:t>	-Findings of eggs- in stool examination</a:t>
            </a:r>
          </a:p>
          <a:p>
            <a:pPr>
              <a:buNone/>
            </a:pPr>
            <a:r>
              <a:rPr lang="en-US" dirty="0" smtClean="0"/>
              <a:t>Indirect evidence: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-</a:t>
            </a:r>
            <a:r>
              <a:rPr lang="en-US" dirty="0" err="1" smtClean="0"/>
              <a:t>Eosinophilia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-Dermal allergy</a:t>
            </a:r>
          </a:p>
          <a:p>
            <a:pPr>
              <a:buNone/>
            </a:pPr>
            <a:r>
              <a:rPr lang="en-US" dirty="0" smtClean="0"/>
              <a:t>	-Serology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 smtClean="0"/>
              <a:t>Mebendazole</a:t>
            </a:r>
            <a:endParaRPr lang="en-US" altLang="zh-CN" dirty="0" smtClean="0"/>
          </a:p>
          <a:p>
            <a:r>
              <a:rPr lang="en-US" altLang="zh-CN" dirty="0" err="1" smtClean="0"/>
              <a:t>Albendazole</a:t>
            </a:r>
            <a:endParaRPr lang="en-US" altLang="zh-CN" dirty="0" smtClean="0"/>
          </a:p>
          <a:p>
            <a:r>
              <a:rPr lang="en-US" altLang="zh-CN" dirty="0" err="1" smtClean="0"/>
              <a:t>Levamizole</a:t>
            </a:r>
            <a:endParaRPr lang="en-US" dirty="0"/>
          </a:p>
        </p:txBody>
      </p:sp>
      <p:pic>
        <p:nvPicPr>
          <p:cNvPr id="4" name="Picture 5" descr="Snail_email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981200"/>
            <a:ext cx="2514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&amp;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Proper disposal of human </a:t>
            </a:r>
            <a:r>
              <a:rPr lang="en-US" dirty="0" err="1" smtClean="0"/>
              <a:t>faeces</a:t>
            </a:r>
            <a:endParaRPr lang="en-US" dirty="0" smtClean="0"/>
          </a:p>
          <a:p>
            <a:r>
              <a:rPr lang="en-US" dirty="0" smtClean="0"/>
              <a:t>Food and water safety measures</a:t>
            </a:r>
          </a:p>
          <a:p>
            <a:r>
              <a:rPr lang="en-US" dirty="0" smtClean="0"/>
              <a:t>Treatment of </a:t>
            </a:r>
            <a:r>
              <a:rPr lang="en-US" dirty="0" smtClean="0"/>
              <a:t>infected</a:t>
            </a:r>
            <a:r>
              <a:rPr lang="en-US" dirty="0" smtClean="0"/>
              <a:t> </a:t>
            </a:r>
            <a:r>
              <a:rPr lang="en-US" dirty="0" smtClean="0"/>
              <a:t>individuals</a:t>
            </a:r>
          </a:p>
          <a:p>
            <a:r>
              <a:rPr lang="en-US" dirty="0" smtClean="0"/>
              <a:t>Health education</a:t>
            </a:r>
          </a:p>
          <a:p>
            <a:r>
              <a:rPr lang="en-US" dirty="0" smtClean="0"/>
              <a:t>Personal hygiene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6000" dirty="0" smtClean="0"/>
          </a:p>
          <a:p>
            <a:pPr>
              <a:buNone/>
            </a:pPr>
            <a:r>
              <a:rPr lang="en-US" sz="6000" dirty="0" smtClean="0"/>
              <a:t>            Thank you</a:t>
            </a:r>
            <a:endParaRPr lang="en-IN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Geographical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Worldwide in destruction.</a:t>
            </a:r>
            <a:endParaRPr lang="en-US" dirty="0" smtClean="0"/>
          </a:p>
          <a:p>
            <a:r>
              <a:rPr lang="en-US" dirty="0" smtClean="0"/>
              <a:t>Specially </a:t>
            </a:r>
            <a:r>
              <a:rPr lang="en-US" dirty="0" smtClean="0"/>
              <a:t>high prevalence </a:t>
            </a:r>
            <a:r>
              <a:rPr lang="en-US" dirty="0" smtClean="0"/>
              <a:t>in </a:t>
            </a:r>
            <a:r>
              <a:rPr lang="en-US" dirty="0" smtClean="0"/>
              <a:t>tropical and sub-tropical </a:t>
            </a:r>
            <a:r>
              <a:rPr lang="en-US" dirty="0" smtClean="0"/>
              <a:t>countries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/>
              <a:t>Habitat:</a:t>
            </a:r>
            <a:endParaRPr lang="en-US" b="1" dirty="0" smtClean="0"/>
          </a:p>
          <a:p>
            <a:r>
              <a:rPr lang="en-US" dirty="0" smtClean="0"/>
              <a:t>Small intestine of man, mainly in the jejunum and upper part of </a:t>
            </a:r>
            <a:r>
              <a:rPr lang="en-US" dirty="0" err="1" smtClean="0"/>
              <a:t>illeum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543800" cy="1431925"/>
          </a:xfrm>
        </p:spPr>
        <p:txBody>
          <a:bodyPr/>
          <a:lstStyle/>
          <a:p>
            <a:pPr algn="ctr"/>
            <a:r>
              <a:rPr lang="en-US" sz="2800" u="sng" dirty="0"/>
              <a:t>Morphological forms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 Adult worms : male</a:t>
            </a:r>
          </a:p>
          <a:p>
            <a:pPr>
              <a:buFont typeface="Wingdings" pitchFamily="2" charset="2"/>
              <a:buNone/>
            </a:pPr>
            <a:r>
              <a:rPr lang="en-US" sz="2800" dirty="0"/>
              <a:t>                       </a:t>
            </a:r>
            <a:r>
              <a:rPr lang="en-US" sz="2800" dirty="0" smtClean="0"/>
              <a:t>      : </a:t>
            </a:r>
            <a:r>
              <a:rPr lang="en-US" sz="2800" dirty="0"/>
              <a:t>female</a:t>
            </a:r>
          </a:p>
          <a:p>
            <a:pPr>
              <a:buSzPct val="150000"/>
            </a:pPr>
            <a:r>
              <a:rPr lang="en-US" sz="2800" dirty="0" smtClean="0"/>
              <a:t>Eggs </a:t>
            </a:r>
            <a:r>
              <a:rPr lang="en-US" sz="2800" dirty="0"/>
              <a:t>: </a:t>
            </a:r>
            <a:r>
              <a:rPr lang="en-US" sz="2800" dirty="0" err="1"/>
              <a:t>fertilised</a:t>
            </a:r>
            <a:endParaRPr lang="en-US" sz="2800" dirty="0"/>
          </a:p>
          <a:p>
            <a:pPr>
              <a:buSzPct val="150000"/>
              <a:buFont typeface="Wingdings" pitchFamily="2" charset="2"/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  :</a:t>
            </a:r>
            <a:r>
              <a:rPr lang="en-US" sz="2800" dirty="0" err="1" smtClean="0"/>
              <a:t>unfertilised</a:t>
            </a:r>
            <a:endParaRPr lang="en-US" sz="2800" dirty="0"/>
          </a:p>
          <a:p>
            <a:pPr>
              <a:buSzPct val="150000"/>
              <a:buFont typeface="Wingdings" pitchFamily="2" charset="2"/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   :decorticated</a:t>
            </a:r>
            <a:endParaRPr lang="en-US" sz="2800" dirty="0"/>
          </a:p>
          <a:p>
            <a:pPr>
              <a:buSzPct val="150000"/>
            </a:pPr>
            <a:r>
              <a:rPr lang="en-US" sz="2800" dirty="0"/>
              <a:t> </a:t>
            </a:r>
            <a:r>
              <a:rPr lang="en-US" sz="2800" dirty="0" err="1" smtClean="0"/>
              <a:t>Rhabditiform</a:t>
            </a:r>
            <a:r>
              <a:rPr lang="en-US" sz="2800" dirty="0" smtClean="0"/>
              <a:t> </a:t>
            </a:r>
            <a:r>
              <a:rPr lang="en-US" sz="2800" dirty="0"/>
              <a:t>larva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543800" cy="1431925"/>
          </a:xfrm>
        </p:spPr>
        <p:txBody>
          <a:bodyPr/>
          <a:lstStyle/>
          <a:p>
            <a:pPr algn="ctr"/>
            <a:r>
              <a:rPr lang="en-US" sz="2800" u="sng" dirty="0"/>
              <a:t>MORPHOLOGY</a:t>
            </a:r>
            <a:endParaRPr lang="en-US" sz="2800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514600"/>
            <a:ext cx="7543800" cy="4114800"/>
          </a:xfrm>
        </p:spPr>
        <p:txBody>
          <a:bodyPr/>
          <a:lstStyle/>
          <a:p>
            <a:r>
              <a:rPr lang="en-US" sz="2800" i="1" dirty="0"/>
              <a:t> </a:t>
            </a:r>
            <a:r>
              <a:rPr lang="en-US" sz="2800" i="1" u="sng" dirty="0"/>
              <a:t>Adult worms</a:t>
            </a:r>
            <a:r>
              <a:rPr lang="en-US" sz="2800" dirty="0"/>
              <a:t> :  cylindrical in shape with      tapering ends.</a:t>
            </a:r>
          </a:p>
          <a:p>
            <a:r>
              <a:rPr lang="en-US" sz="2800" dirty="0"/>
              <a:t> Creamy white or pinkish. </a:t>
            </a:r>
          </a:p>
          <a:p>
            <a:r>
              <a:rPr lang="en-US" sz="2800" dirty="0"/>
              <a:t> Mouth of the worm is surrounded by 3 lips    (1 dorsal and 2 ventral) with minute teeth.</a:t>
            </a:r>
          </a:p>
          <a:p>
            <a:r>
              <a:rPr lang="en-US" sz="2800" dirty="0"/>
              <a:t> Life span is &lt;1 yr.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smaller than female .</a:t>
            </a:r>
          </a:p>
          <a:p>
            <a:r>
              <a:rPr lang="en-US" sz="2800" dirty="0"/>
              <a:t>Size : 15-30 cm in </a:t>
            </a:r>
            <a:r>
              <a:rPr lang="en-US" sz="2800" dirty="0" smtClean="0"/>
              <a:t>Length 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            3-4 mm in </a:t>
            </a:r>
            <a:r>
              <a:rPr lang="en-US" sz="2800" dirty="0" smtClean="0"/>
              <a:t>Diameter </a:t>
            </a:r>
            <a:r>
              <a:rPr lang="en-US" sz="2800" dirty="0"/>
              <a:t>.</a:t>
            </a:r>
          </a:p>
          <a:p>
            <a:r>
              <a:rPr lang="en-US" sz="2800" dirty="0"/>
              <a:t>Curved tail contains a pair of ‘</a:t>
            </a:r>
            <a:r>
              <a:rPr lang="en-US" sz="2800" i="1" u="sng" dirty="0" err="1">
                <a:latin typeface="Britannic Bold" pitchFamily="34" charset="0"/>
              </a:rPr>
              <a:t>copulatory</a:t>
            </a:r>
            <a:r>
              <a:rPr lang="en-US" sz="2800" i="1" u="sng" dirty="0"/>
              <a:t> </a:t>
            </a:r>
            <a:r>
              <a:rPr lang="en-US" sz="2800" i="1" u="sng" dirty="0" err="1">
                <a:latin typeface="Britannic Bold" pitchFamily="34" charset="0"/>
              </a:rPr>
              <a:t>spicules</a:t>
            </a:r>
            <a:r>
              <a:rPr lang="en-US" sz="2800" dirty="0"/>
              <a:t>’ .</a:t>
            </a: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819400" y="11430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u="sng" baseline="0" dirty="0"/>
              <a:t>Adult male</a:t>
            </a:r>
          </a:p>
        </p:txBody>
      </p:sp>
      <p:pic>
        <p:nvPicPr>
          <p:cNvPr id="74758" name="Picture 6" descr="DSCN109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4572000"/>
            <a:ext cx="1676400" cy="16002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74759" name="Text Box 7"/>
          <p:cNvSpPr txBox="1">
            <a:spLocks noChangeArrowheads="1"/>
          </p:cNvSpPr>
          <p:nvPr/>
        </p:nvSpPr>
        <p:spPr bwMode="auto">
          <a:xfrm>
            <a:off x="5791200" y="6172200"/>
            <a:ext cx="2362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aseline="0"/>
              <a:t>Copulatory spicules</a:t>
            </a:r>
          </a:p>
        </p:txBody>
      </p:sp>
      <p:pic>
        <p:nvPicPr>
          <p:cNvPr id="74760" name="Picture 8" descr="81025162236"/>
          <p:cNvPicPr>
            <a:picLocks noChangeAspect="1" noChangeArrowheads="1"/>
          </p:cNvPicPr>
          <p:nvPr/>
        </p:nvPicPr>
        <p:blipFill>
          <a:blip r:embed="rId3" cstate="print"/>
          <a:srcRect r="256" b="22656"/>
          <a:stretch>
            <a:fillRect/>
          </a:stretch>
        </p:blipFill>
        <p:spPr bwMode="auto">
          <a:xfrm>
            <a:off x="1447800" y="4572000"/>
            <a:ext cx="2667000" cy="1603375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74762" name="Text Box 10"/>
          <p:cNvSpPr txBox="1">
            <a:spLocks noChangeArrowheads="1"/>
          </p:cNvSpPr>
          <p:nvPr/>
        </p:nvSpPr>
        <p:spPr bwMode="auto">
          <a:xfrm>
            <a:off x="1371600" y="6248400"/>
            <a:ext cx="289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 baseline="0"/>
          </a:p>
        </p:txBody>
      </p:sp>
      <p:sp>
        <p:nvSpPr>
          <p:cNvPr id="74763" name="Text Box 11"/>
          <p:cNvSpPr txBox="1">
            <a:spLocks noChangeArrowheads="1"/>
          </p:cNvSpPr>
          <p:nvPr/>
        </p:nvSpPr>
        <p:spPr bwMode="auto">
          <a:xfrm>
            <a:off x="1524000" y="6172200"/>
            <a:ext cx="2073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 baseline="0"/>
              <a:t>        Adult male</a:t>
            </a:r>
          </a:p>
        </p:txBody>
      </p:sp>
      <p:sp>
        <p:nvSpPr>
          <p:cNvPr id="74765" name="Oval 13"/>
          <p:cNvSpPr>
            <a:spLocks noChangeArrowheads="1"/>
          </p:cNvSpPr>
          <p:nvPr/>
        </p:nvSpPr>
        <p:spPr bwMode="auto">
          <a:xfrm>
            <a:off x="6553200" y="5105400"/>
            <a:ext cx="457200" cy="4572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543800" cy="1431925"/>
          </a:xfrm>
        </p:spPr>
        <p:txBody>
          <a:bodyPr/>
          <a:lstStyle/>
          <a:p>
            <a:pPr algn="ctr"/>
            <a:r>
              <a:rPr lang="en-US" sz="2800" u="sng" dirty="0"/>
              <a:t>Adult female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4724400" cy="4114800"/>
          </a:xfrm>
        </p:spPr>
        <p:txBody>
          <a:bodyPr>
            <a:normAutofit/>
          </a:bodyPr>
          <a:lstStyle/>
          <a:p>
            <a:r>
              <a:rPr lang="en-US" sz="2800" dirty="0"/>
              <a:t>Size : 20-40 cm in </a:t>
            </a:r>
            <a:r>
              <a:rPr lang="en-US" sz="2800" dirty="0" err="1" smtClean="0"/>
              <a:t>Lenght</a:t>
            </a:r>
            <a:r>
              <a:rPr lang="en-US" sz="2800" dirty="0" smtClean="0"/>
              <a:t>  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dirty="0"/>
              <a:t>            2-6 mm in </a:t>
            </a:r>
            <a:r>
              <a:rPr lang="en-US" sz="2800" dirty="0" err="1" smtClean="0"/>
              <a:t>Diametre</a:t>
            </a:r>
            <a:r>
              <a:rPr lang="en-US" sz="2800" dirty="0" smtClean="0"/>
              <a:t> </a:t>
            </a:r>
            <a:r>
              <a:rPr lang="en-US" sz="2800" dirty="0"/>
              <a:t>.</a:t>
            </a:r>
          </a:p>
          <a:p>
            <a:r>
              <a:rPr lang="en-US" sz="2800" dirty="0" smtClean="0"/>
              <a:t>Tail</a:t>
            </a:r>
            <a:r>
              <a:rPr lang="en-US" sz="2800" dirty="0" smtClean="0"/>
              <a:t> </a:t>
            </a:r>
            <a:r>
              <a:rPr lang="en-US" sz="2800" dirty="0"/>
              <a:t>is straight and </a:t>
            </a:r>
            <a:r>
              <a:rPr lang="en-US" sz="2800" dirty="0" smtClean="0"/>
              <a:t>conical but are curved </a:t>
            </a:r>
            <a:r>
              <a:rPr lang="en-US" sz="2800" dirty="0" smtClean="0"/>
              <a:t>or pointed.</a:t>
            </a:r>
          </a:p>
          <a:p>
            <a:r>
              <a:rPr lang="en-US" sz="2800" dirty="0" smtClean="0"/>
              <a:t>The minute vulva opens at the junction of anterior and middle third of the body.</a:t>
            </a:r>
            <a:endParaRPr lang="en-US" sz="2800" dirty="0"/>
          </a:p>
          <a:p>
            <a:r>
              <a:rPr lang="en-US" sz="2800" dirty="0"/>
              <a:t>Eggs : </a:t>
            </a:r>
            <a:r>
              <a:rPr lang="en-US" sz="2800" dirty="0" smtClean="0"/>
              <a:t>&gt;2,00000/day </a:t>
            </a:r>
            <a:r>
              <a:rPr lang="en-US" sz="2800" dirty="0"/>
              <a:t>.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6629400" y="5105400"/>
            <a:ext cx="1828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aseline="0"/>
              <a:t>  Adult female</a:t>
            </a:r>
          </a:p>
        </p:txBody>
      </p:sp>
      <p:pic>
        <p:nvPicPr>
          <p:cNvPr id="76806" name="Picture 6" descr="Asc_lum_adult_DPDx"/>
          <p:cNvPicPr>
            <a:picLocks noChangeAspect="1" noChangeArrowheads="1"/>
          </p:cNvPicPr>
          <p:nvPr/>
        </p:nvPicPr>
        <p:blipFill>
          <a:blip r:embed="rId2" cstate="print"/>
          <a:srcRect l="20938"/>
          <a:stretch>
            <a:fillRect/>
          </a:stretch>
        </p:blipFill>
        <p:spPr bwMode="auto">
          <a:xfrm>
            <a:off x="5597525" y="1946275"/>
            <a:ext cx="3222625" cy="3162300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76808" name="Oval 8"/>
          <p:cNvSpPr>
            <a:spLocks noChangeArrowheads="1"/>
          </p:cNvSpPr>
          <p:nvPr/>
        </p:nvSpPr>
        <p:spPr bwMode="auto">
          <a:xfrm>
            <a:off x="6934200" y="4114800"/>
            <a:ext cx="762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1066800" y="6019800"/>
            <a:ext cx="3581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aseline="0"/>
              <a:t>             </a:t>
            </a: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3 kinds  : </a:t>
            </a:r>
            <a:r>
              <a:rPr lang="en-US" sz="2400" i="1" dirty="0" err="1">
                <a:latin typeface="Britannic Bold" pitchFamily="34" charset="0"/>
              </a:rPr>
              <a:t>Fertilised</a:t>
            </a:r>
            <a:r>
              <a:rPr lang="en-US" sz="2400" dirty="0"/>
              <a:t>, </a:t>
            </a:r>
            <a:r>
              <a:rPr lang="en-US" sz="2400" b="1" i="1" dirty="0" err="1">
                <a:latin typeface="Britannic Bold" pitchFamily="34" charset="0"/>
              </a:rPr>
              <a:t>Unfertilised</a:t>
            </a:r>
            <a:r>
              <a:rPr lang="en-US" sz="2400" dirty="0"/>
              <a:t> and </a:t>
            </a:r>
            <a:r>
              <a:rPr lang="en-US" sz="2400" i="1" dirty="0">
                <a:latin typeface="Britannic Bold" pitchFamily="34" charset="0"/>
              </a:rPr>
              <a:t>Decorticated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i="1" u="sng" dirty="0" err="1">
                <a:latin typeface="Britannic Bold" pitchFamily="34" charset="0"/>
              </a:rPr>
              <a:t>Fertilised</a:t>
            </a:r>
            <a:r>
              <a:rPr lang="en-US" sz="2400" i="1" u="sng" dirty="0">
                <a:latin typeface="Britannic Bold" pitchFamily="34" charset="0"/>
              </a:rPr>
              <a:t> egg</a:t>
            </a:r>
            <a:r>
              <a:rPr lang="en-US" sz="2400" dirty="0"/>
              <a:t> :- </a:t>
            </a: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oval </a:t>
            </a:r>
            <a:r>
              <a:rPr lang="en-US" sz="2400" dirty="0"/>
              <a:t>in </a:t>
            </a:r>
            <a:r>
              <a:rPr lang="en-US" sz="2400" dirty="0" smtClean="0"/>
              <a:t>shape measures </a:t>
            </a:r>
            <a:r>
              <a:rPr lang="en-US" sz="2400" dirty="0"/>
              <a:t>45 x 70 </a:t>
            </a:r>
            <a:r>
              <a:rPr lang="en-US" sz="2400" dirty="0" smtClean="0"/>
              <a:t>µm </a:t>
            </a:r>
            <a:r>
              <a:rPr lang="en-US" sz="2400" dirty="0"/>
              <a:t>in </a:t>
            </a:r>
            <a:r>
              <a:rPr lang="en-US" sz="2400" dirty="0" smtClean="0"/>
              <a:t>L 35 </a:t>
            </a:r>
            <a:r>
              <a:rPr lang="en-US" sz="2400" dirty="0"/>
              <a:t>x 50 </a:t>
            </a:r>
            <a:r>
              <a:rPr lang="en-US" sz="2400" dirty="0" smtClean="0"/>
              <a:t>µm </a:t>
            </a:r>
            <a:r>
              <a:rPr lang="en-US" sz="2400" dirty="0"/>
              <a:t>in </a:t>
            </a:r>
            <a:r>
              <a:rPr lang="en-US" sz="2400" dirty="0" smtClean="0"/>
              <a:t>W.</a:t>
            </a:r>
            <a:endParaRPr lang="en-US" sz="2400" dirty="0"/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dirty="0"/>
              <a:t>Golden brown ,  Bile stained .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dirty="0" smtClean="0"/>
              <a:t>The egg is surrounded by thick Shell with  </a:t>
            </a:r>
            <a:r>
              <a:rPr lang="en-US" sz="2400" dirty="0" err="1">
                <a:solidFill>
                  <a:srgbClr val="FF0000"/>
                </a:solidFill>
              </a:rPr>
              <a:t>albuminous</a:t>
            </a:r>
            <a:r>
              <a:rPr lang="en-US" sz="2400" dirty="0">
                <a:solidFill>
                  <a:srgbClr val="FF0000"/>
                </a:solidFill>
              </a:rPr>
              <a:t> outer </a:t>
            </a:r>
            <a:r>
              <a:rPr lang="en-US" sz="2400" dirty="0" smtClean="0">
                <a:solidFill>
                  <a:srgbClr val="FF0000"/>
                </a:solidFill>
              </a:rPr>
              <a:t>coat(i.e. corticated egg)</a:t>
            </a:r>
            <a:r>
              <a:rPr lang="en-US" sz="2400" dirty="0" smtClean="0"/>
              <a:t>.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dirty="0" smtClean="0"/>
              <a:t>The egg without this outer coat is also found called decorticated egg.</a:t>
            </a:r>
            <a:endParaRPr lang="en-US" sz="2400" dirty="0"/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dirty="0" smtClean="0"/>
              <a:t>Each egg contains large conspicuous </a:t>
            </a:r>
            <a:r>
              <a:rPr lang="en-US" sz="2400" dirty="0" err="1"/>
              <a:t>unsegmented</a:t>
            </a:r>
            <a:r>
              <a:rPr lang="en-US" sz="2400" dirty="0"/>
              <a:t> ovum with </a:t>
            </a:r>
            <a:r>
              <a:rPr lang="en-US" sz="2400" dirty="0" smtClean="0"/>
              <a:t>a clear semicircular </a:t>
            </a:r>
            <a:r>
              <a:rPr lang="en-US" sz="2400" dirty="0"/>
              <a:t>space at each pole .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dirty="0"/>
              <a:t>Floats in </a:t>
            </a:r>
            <a:r>
              <a:rPr lang="en-US" sz="2400" dirty="0" smtClean="0"/>
              <a:t>saturated </a:t>
            </a:r>
            <a:r>
              <a:rPr lang="en-US" sz="2400" dirty="0"/>
              <a:t>salt solution</a:t>
            </a:r>
            <a:r>
              <a:rPr lang="en-US" sz="20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4230688" y="990600"/>
            <a:ext cx="7839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u="sng" baseline="0" dirty="0"/>
              <a:t>Egg</a:t>
            </a:r>
            <a:r>
              <a:rPr lang="en-US" sz="2800" baseline="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i="1" u="sng" dirty="0" err="1">
                <a:latin typeface="Britannic Bold" pitchFamily="34" charset="0"/>
              </a:rPr>
              <a:t>Unfertilised</a:t>
            </a:r>
            <a:r>
              <a:rPr lang="en-US" sz="2400" i="1" u="sng" dirty="0">
                <a:latin typeface="Britannic Bold" pitchFamily="34" charset="0"/>
              </a:rPr>
              <a:t> egg</a:t>
            </a:r>
            <a:r>
              <a:rPr lang="en-US" sz="2400" dirty="0"/>
              <a:t> :-  </a:t>
            </a: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They are oval in shape,</a:t>
            </a:r>
            <a:r>
              <a:rPr lang="en-US" sz="2400" dirty="0"/>
              <a:t> </a:t>
            </a:r>
            <a:r>
              <a:rPr lang="en-US" sz="2400" dirty="0" smtClean="0"/>
              <a:t>measures </a:t>
            </a:r>
            <a:r>
              <a:rPr lang="en-US" sz="2400" dirty="0"/>
              <a:t>78 x 105 </a:t>
            </a:r>
            <a:r>
              <a:rPr lang="en-US" sz="2400" dirty="0" smtClean="0"/>
              <a:t>µm </a:t>
            </a:r>
            <a:r>
              <a:rPr lang="en-US" sz="2400" dirty="0"/>
              <a:t>in </a:t>
            </a:r>
            <a:r>
              <a:rPr lang="en-US" sz="2400" dirty="0" smtClean="0"/>
              <a:t>L 38 </a:t>
            </a:r>
            <a:r>
              <a:rPr lang="en-US" sz="2400" dirty="0"/>
              <a:t>x 50 </a:t>
            </a:r>
            <a:r>
              <a:rPr lang="en-US" sz="2400" dirty="0" smtClean="0"/>
              <a:t>µm </a:t>
            </a:r>
            <a:r>
              <a:rPr lang="en-US" sz="2400" dirty="0"/>
              <a:t>in B </a:t>
            </a:r>
            <a:r>
              <a:rPr lang="en-US" sz="2400" dirty="0" smtClean="0"/>
              <a:t>.</a:t>
            </a:r>
            <a:endParaRPr lang="en-US" sz="2400" dirty="0"/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dirty="0" smtClean="0"/>
              <a:t>They are brown in  color </a:t>
            </a:r>
            <a:r>
              <a:rPr lang="en-US" sz="2400" dirty="0"/>
              <a:t>,  </a:t>
            </a:r>
            <a:r>
              <a:rPr lang="en-US" sz="2400" dirty="0" smtClean="0"/>
              <a:t>bile </a:t>
            </a:r>
            <a:r>
              <a:rPr lang="en-US" sz="2400" dirty="0"/>
              <a:t>stained , </a:t>
            </a:r>
            <a:r>
              <a:rPr lang="en-US" sz="2400" dirty="0" smtClean="0"/>
              <a:t>thin </a:t>
            </a:r>
            <a:r>
              <a:rPr lang="en-US" sz="2400" dirty="0"/>
              <a:t>shelled .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dirty="0"/>
              <a:t>Heaviest of all helminthic eggs ,  hence it doesn’t float in </a:t>
            </a:r>
            <a:r>
              <a:rPr lang="en-US" sz="2400" dirty="0" smtClean="0"/>
              <a:t>saturated salt </a:t>
            </a:r>
            <a:r>
              <a:rPr lang="en-US" sz="2400" dirty="0"/>
              <a:t>solution .</a:t>
            </a:r>
          </a:p>
          <a:p>
            <a:pPr marL="0" indent="0">
              <a:lnSpc>
                <a:spcPct val="80000"/>
              </a:lnSpc>
              <a:buSzTx/>
              <a:buNone/>
            </a:pPr>
            <a:endParaRPr lang="en-US" sz="2400" dirty="0"/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r>
              <a:rPr lang="en-US" sz="2400" i="1" u="sng" dirty="0">
                <a:latin typeface="Britannic Bold" pitchFamily="34" charset="0"/>
              </a:rPr>
              <a:t>Decorticated egg</a:t>
            </a:r>
            <a:r>
              <a:rPr lang="en-US" sz="2400" dirty="0"/>
              <a:t> :-  Both </a:t>
            </a:r>
            <a:r>
              <a:rPr lang="en-US" sz="2400" dirty="0" err="1"/>
              <a:t>fertilised</a:t>
            </a:r>
            <a:r>
              <a:rPr lang="en-US" sz="2400" dirty="0"/>
              <a:t> and </a:t>
            </a:r>
            <a:r>
              <a:rPr lang="en-US" sz="2400" dirty="0" err="1"/>
              <a:t>unfertilised</a:t>
            </a:r>
            <a:r>
              <a:rPr lang="en-US" sz="2400" dirty="0"/>
              <a:t> eggs sometimes may lack their </a:t>
            </a:r>
            <a:r>
              <a:rPr lang="en-US" sz="2400" dirty="0" err="1"/>
              <a:t>albuminous</a:t>
            </a:r>
            <a:r>
              <a:rPr lang="en-US" sz="2400" dirty="0"/>
              <a:t> coat and are </a:t>
            </a:r>
            <a:r>
              <a:rPr lang="en-US" sz="2400" dirty="0" smtClean="0"/>
              <a:t>colorless. </a:t>
            </a:r>
            <a:r>
              <a:rPr lang="en-US" sz="2400" dirty="0"/>
              <a:t>.</a:t>
            </a:r>
          </a:p>
          <a:p>
            <a:pPr>
              <a:lnSpc>
                <a:spcPct val="80000"/>
              </a:lnSpc>
              <a:buSzTx/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endParaRPr lang="en-US" sz="2400" dirty="0"/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endParaRPr lang="en-US" sz="2400" dirty="0"/>
          </a:p>
          <a:p>
            <a:pPr>
              <a:lnSpc>
                <a:spcPct val="80000"/>
              </a:lnSpc>
              <a:buSzTx/>
              <a:buFont typeface="Wingdings" pitchFamily="2" charset="2"/>
              <a:buChar char="§"/>
            </a:pP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638</Words>
  <Application>Microsoft Office PowerPoint</Application>
  <PresentationFormat>On-screen Show (4:3)</PresentationFormat>
  <Paragraphs>117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宋体</vt:lpstr>
      <vt:lpstr>宋体</vt:lpstr>
      <vt:lpstr>Arial</vt:lpstr>
      <vt:lpstr>Britannic Bold</vt:lpstr>
      <vt:lpstr>Calibri</vt:lpstr>
      <vt:lpstr>Times New Roman</vt:lpstr>
      <vt:lpstr>Wingdings</vt:lpstr>
      <vt:lpstr>Office Theme</vt:lpstr>
      <vt:lpstr>Ascaris lumbricoides</vt:lpstr>
      <vt:lpstr>Introduction</vt:lpstr>
      <vt:lpstr>Geographical Distribution</vt:lpstr>
      <vt:lpstr>Morphological forms</vt:lpstr>
      <vt:lpstr>MORPHOLOGY</vt:lpstr>
      <vt:lpstr>PowerPoint Presentation</vt:lpstr>
      <vt:lpstr>Adult female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II. Life Cycle</vt:lpstr>
      <vt:lpstr>Life Cycle</vt:lpstr>
      <vt:lpstr>Cont…</vt:lpstr>
      <vt:lpstr>Pathogenesis and clinical feature</vt:lpstr>
      <vt:lpstr>Cont…</vt:lpstr>
      <vt:lpstr>PowerPoint Presentation</vt:lpstr>
      <vt:lpstr>Laboratory Diagnosis</vt:lpstr>
      <vt:lpstr>Treatment </vt:lpstr>
      <vt:lpstr>Prevention &amp; control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bharat</dc:creator>
  <cp:lastModifiedBy>Minraj</cp:lastModifiedBy>
  <cp:revision>45</cp:revision>
  <dcterms:created xsi:type="dcterms:W3CDTF">2006-08-16T00:00:00Z</dcterms:created>
  <dcterms:modified xsi:type="dcterms:W3CDTF">2017-03-01T15:28:05Z</dcterms:modified>
</cp:coreProperties>
</file>