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notesMasterIdLst>
    <p:notesMasterId r:id="rId47"/>
  </p:notesMasterIdLst>
  <p:sldIdLst>
    <p:sldId id="257" r:id="rId2"/>
    <p:sldId id="303" r:id="rId3"/>
    <p:sldId id="258" r:id="rId4"/>
    <p:sldId id="269" r:id="rId5"/>
    <p:sldId id="259" r:id="rId6"/>
    <p:sldId id="273" r:id="rId7"/>
    <p:sldId id="284" r:id="rId8"/>
    <p:sldId id="271" r:id="rId9"/>
    <p:sldId id="272" r:id="rId10"/>
    <p:sldId id="274" r:id="rId11"/>
    <p:sldId id="260" r:id="rId12"/>
    <p:sldId id="305" r:id="rId13"/>
    <p:sldId id="306" r:id="rId14"/>
    <p:sldId id="307" r:id="rId15"/>
    <p:sldId id="286" r:id="rId16"/>
    <p:sldId id="287" r:id="rId17"/>
    <p:sldId id="320" r:id="rId18"/>
    <p:sldId id="309" r:id="rId19"/>
    <p:sldId id="310" r:id="rId20"/>
    <p:sldId id="311" r:id="rId21"/>
    <p:sldId id="312" r:id="rId22"/>
    <p:sldId id="313" r:id="rId23"/>
    <p:sldId id="314" r:id="rId24"/>
    <p:sldId id="315" r:id="rId25"/>
    <p:sldId id="316" r:id="rId26"/>
    <p:sldId id="317" r:id="rId27"/>
    <p:sldId id="318" r:id="rId28"/>
    <p:sldId id="319" r:id="rId29"/>
    <p:sldId id="275" r:id="rId30"/>
    <p:sldId id="276" r:id="rId31"/>
    <p:sldId id="277" r:id="rId32"/>
    <p:sldId id="278" r:id="rId33"/>
    <p:sldId id="279" r:id="rId34"/>
    <p:sldId id="298" r:id="rId35"/>
    <p:sldId id="293" r:id="rId36"/>
    <p:sldId id="280" r:id="rId37"/>
    <p:sldId id="300" r:id="rId38"/>
    <p:sldId id="281" r:id="rId39"/>
    <p:sldId id="290" r:id="rId40"/>
    <p:sldId id="282" r:id="rId41"/>
    <p:sldId id="291" r:id="rId42"/>
    <p:sldId id="283" r:id="rId43"/>
    <p:sldId id="296" r:id="rId44"/>
    <p:sldId id="301" r:id="rId45"/>
    <p:sldId id="263"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456" autoAdjust="0"/>
    <p:restoredTop sz="91948" autoAdjust="0"/>
  </p:normalViewPr>
  <p:slideViewPr>
    <p:cSldViewPr>
      <p:cViewPr varScale="1">
        <p:scale>
          <a:sx n="67" d="100"/>
          <a:sy n="67" d="100"/>
        </p:scale>
        <p:origin x="-154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EF2D26-C1E8-4E51-B21D-518F971533B8}" type="datetimeFigureOut">
              <a:rPr lang="en-US" smtClean="0"/>
              <a:pPr/>
              <a:t>12/28/2017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97A4B2-5CED-48A8-95BB-754BE51FD8CE}" type="slidenum">
              <a:rPr lang="en-US" smtClean="0"/>
              <a:pPr/>
              <a:t>‹#›</a:t>
            </a:fld>
            <a:endParaRPr lang="en-US"/>
          </a:p>
        </p:txBody>
      </p:sp>
    </p:spTree>
    <p:extLst>
      <p:ext uri="{BB962C8B-B14F-4D97-AF65-F5344CB8AC3E}">
        <p14:creationId xmlns:p14="http://schemas.microsoft.com/office/powerpoint/2010/main" xmlns="" val="1096319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pPr eaLnBrk="1" hangingPunct="1"/>
            <a:endParaRPr lang="en-US" smtClean="0"/>
          </a:p>
        </p:txBody>
      </p:sp>
      <p:sp>
        <p:nvSpPr>
          <p:cNvPr id="35844" name="Slide Number Placeholder 3"/>
          <p:cNvSpPr>
            <a:spLocks noGrp="1"/>
          </p:cNvSpPr>
          <p:nvPr>
            <p:ph type="sldNum" sz="quarter" idx="5"/>
          </p:nvPr>
        </p:nvSpPr>
        <p:spPr>
          <a:noFill/>
        </p:spPr>
        <p:txBody>
          <a:bodyPr/>
          <a:lstStyle/>
          <a:p>
            <a:fld id="{B59718B4-B8A4-4DF1-85B3-7FEA94286825}" type="slidenum">
              <a:rPr lang="ar-SA"/>
              <a:pPr/>
              <a:t>1</a:t>
            </a:fld>
            <a:endParaRPr lang="en-US"/>
          </a:p>
        </p:txBody>
      </p:sp>
    </p:spTree>
    <p:extLst>
      <p:ext uri="{BB962C8B-B14F-4D97-AF65-F5344CB8AC3E}">
        <p14:creationId xmlns:p14="http://schemas.microsoft.com/office/powerpoint/2010/main" xmlns="" val="1992316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CAE90D9C-356D-4F48-86D8-E8957B783E08}" type="slidenum">
              <a:rPr lang="en-US"/>
              <a:pPr/>
              <a:t>5</a:t>
            </a:fld>
            <a:endParaRPr 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r>
              <a:rPr lang="en-US" dirty="0" smtClean="0"/>
              <a:t>Several important landmarks in natural history are the initiation of the disease itself (however we are defining it), the onset of symptoms, the point where a disease can be and/or is usually detected, and for communicable diseases, the point when the disease becomes transmissible.</a:t>
            </a:r>
          </a:p>
          <a:p>
            <a:pPr eaLnBrk="1" hangingPunct="1">
              <a:spcBef>
                <a:spcPct val="80000"/>
              </a:spcBef>
            </a:pPr>
            <a:r>
              <a:rPr lang="en-US" dirty="0" smtClean="0"/>
              <a:t>Epidemiology is still working on standardizing its terminology.  The terms presented here are used by a major epidemiology textbook (Rothman and Greenland, </a:t>
            </a:r>
            <a:r>
              <a:rPr lang="en-US" i="1" dirty="0" smtClean="0"/>
              <a:t>Modern Epidemiology</a:t>
            </a:r>
            <a:r>
              <a:rPr lang="en-US" dirty="0" smtClean="0"/>
              <a:t>) to represent these four stages:</a:t>
            </a:r>
          </a:p>
          <a:p>
            <a:pPr eaLnBrk="1" hangingPunct="1">
              <a:spcBef>
                <a:spcPct val="80000"/>
              </a:spcBef>
            </a:pPr>
            <a:r>
              <a:rPr lang="en-US" dirty="0" smtClean="0"/>
              <a:t>Rothman applies the term </a:t>
            </a:r>
            <a:r>
              <a:rPr lang="en-US" u="sng" dirty="0" smtClean="0"/>
              <a:t>induction period</a:t>
            </a:r>
            <a:r>
              <a:rPr lang="en-US" dirty="0" smtClean="0"/>
              <a:t> to the period of time between exposure to a causal agent and the initiation of the disease.  Since the etiology of many diseases involves a combination of factors, Rothman considers each causal agent as having its own induction period.  The beginning of actual disease, even if it can be defined, is often unobservable.  Nevertheless, the concept of the induction period is a useful one.</a:t>
            </a:r>
          </a:p>
        </p:txBody>
      </p:sp>
    </p:spTree>
    <p:extLst>
      <p:ext uri="{BB962C8B-B14F-4D97-AF65-F5344CB8AC3E}">
        <p14:creationId xmlns:p14="http://schemas.microsoft.com/office/powerpoint/2010/main" xmlns="" val="3136188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smtClean="0">
                <a:ln>
                  <a:noFill/>
                </a:ln>
                <a:solidFill>
                  <a:srgbClr val="555555"/>
                </a:solidFill>
                <a:effectLst/>
                <a:uLnTx/>
                <a:uFillTx/>
                <a:latin typeface="Open Sans"/>
              </a:rPr>
              <a:t>Protozoa :Plasmodium</a:t>
            </a:r>
            <a:r>
              <a:rPr kumimoji="0" lang="en-US" sz="1200" b="0" i="0" u="none" strike="noStrike" kern="1200" cap="none" spc="0" normalizeH="0" baseline="0" noProof="0" dirty="0" smtClean="0">
                <a:ln>
                  <a:noFill/>
                </a:ln>
                <a:solidFill>
                  <a:srgbClr val="555555"/>
                </a:solidFill>
                <a:effectLst/>
                <a:uLnTx/>
                <a:uFillTx/>
                <a:latin typeface="Open Sans"/>
              </a:rPr>
              <a:t>, which causes malaria, Protozoa (meaning "first animals") are heterotrophic, single-celled or colonial eukaryotes.</a:t>
            </a:r>
            <a:endParaRPr kumimoji="0" lang="en-US" sz="1200" b="0" i="0" u="none" strike="noStrike" kern="1200" cap="none" spc="0" normalizeH="0" baseline="0" noProof="0" dirty="0" smtClean="0">
              <a:ln>
                <a:noFill/>
              </a:ln>
              <a:solidFill>
                <a:srgbClr val="545454"/>
              </a:solidFill>
              <a:effectLst/>
              <a:uLnTx/>
              <a:uFillTx/>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545454"/>
                </a:solidFill>
                <a:effectLst/>
                <a:uLnTx/>
                <a:uFillTx/>
                <a:latin typeface="arial" panose="020B0604020202020204" pitchFamily="34" charset="0"/>
              </a:rPr>
              <a:t> jelly like (corals, jellyfish, Hydra) :sponges</a:t>
            </a:r>
            <a:endParaRPr lang="en-US" dirty="0"/>
          </a:p>
        </p:txBody>
      </p:sp>
      <p:sp>
        <p:nvSpPr>
          <p:cNvPr id="4" name="Slide Number Placeholder 3"/>
          <p:cNvSpPr>
            <a:spLocks noGrp="1"/>
          </p:cNvSpPr>
          <p:nvPr>
            <p:ph type="sldNum" sz="quarter" idx="10"/>
          </p:nvPr>
        </p:nvSpPr>
        <p:spPr/>
        <p:txBody>
          <a:bodyPr/>
          <a:lstStyle/>
          <a:p>
            <a:fld id="{9397A4B2-5CED-48A8-95BB-754BE51FD8CE}" type="slidenum">
              <a:rPr lang="en-US" smtClean="0"/>
              <a:pPr/>
              <a:t>18</a:t>
            </a:fld>
            <a:endParaRPr lang="en-US"/>
          </a:p>
        </p:txBody>
      </p:sp>
    </p:spTree>
    <p:extLst>
      <p:ext uri="{BB962C8B-B14F-4D97-AF65-F5344CB8AC3E}">
        <p14:creationId xmlns:p14="http://schemas.microsoft.com/office/powerpoint/2010/main" xmlns="" val="307358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smtClean="0">
                <a:solidFill>
                  <a:srgbClr val="555555"/>
                </a:solidFill>
                <a:effectLst/>
                <a:latin typeface="Open Sans"/>
              </a:rPr>
              <a:t> </a:t>
            </a:r>
            <a:endParaRPr lang="en-US" dirty="0"/>
          </a:p>
        </p:txBody>
      </p:sp>
      <p:sp>
        <p:nvSpPr>
          <p:cNvPr id="4" name="Slide Number Placeholder 3"/>
          <p:cNvSpPr>
            <a:spLocks noGrp="1"/>
          </p:cNvSpPr>
          <p:nvPr>
            <p:ph type="sldNum" sz="quarter" idx="10"/>
          </p:nvPr>
        </p:nvSpPr>
        <p:spPr/>
        <p:txBody>
          <a:bodyPr/>
          <a:lstStyle/>
          <a:p>
            <a:fld id="{9397A4B2-5CED-48A8-95BB-754BE51FD8CE}" type="slidenum">
              <a:rPr lang="en-US" smtClean="0"/>
              <a:pPr/>
              <a:t>19</a:t>
            </a:fld>
            <a:endParaRPr lang="en-US"/>
          </a:p>
        </p:txBody>
      </p:sp>
    </p:spTree>
    <p:extLst>
      <p:ext uri="{BB962C8B-B14F-4D97-AF65-F5344CB8AC3E}">
        <p14:creationId xmlns:p14="http://schemas.microsoft.com/office/powerpoint/2010/main" xmlns="" val="3993517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virulence refers to the degree of damage caused by a microbe to its host. The pathogenicity of an organism - its ability to cause disease - is determined by its virulence </a:t>
            </a:r>
            <a:r>
              <a:rPr lang="en-US" b="1" dirty="0" smtClean="0"/>
              <a:t>factors. Virulence is a harmful quality possessed by microorganisms that can cause disease. </a:t>
            </a:r>
            <a:endParaRPr lang="en-US" b="1" dirty="0"/>
          </a:p>
        </p:txBody>
      </p:sp>
      <p:sp>
        <p:nvSpPr>
          <p:cNvPr id="4" name="Slide Number Placeholder 3"/>
          <p:cNvSpPr>
            <a:spLocks noGrp="1"/>
          </p:cNvSpPr>
          <p:nvPr>
            <p:ph type="sldNum" sz="quarter" idx="10"/>
          </p:nvPr>
        </p:nvSpPr>
        <p:spPr/>
        <p:txBody>
          <a:bodyPr/>
          <a:lstStyle/>
          <a:p>
            <a:fld id="{9397A4B2-5CED-48A8-95BB-754BE51FD8CE}" type="slidenum">
              <a:rPr lang="en-US" smtClean="0"/>
              <a:pPr/>
              <a:t>20</a:t>
            </a:fld>
            <a:endParaRPr lang="en-US"/>
          </a:p>
        </p:txBody>
      </p:sp>
    </p:spTree>
    <p:extLst>
      <p:ext uri="{BB962C8B-B14F-4D97-AF65-F5344CB8AC3E}">
        <p14:creationId xmlns:p14="http://schemas.microsoft.com/office/powerpoint/2010/main" xmlns="" val="1982158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Uraemia</a:t>
            </a:r>
            <a:r>
              <a:rPr lang="en-US" dirty="0" smtClean="0"/>
              <a:t>: a raised level in the blood of urea and other nitrogenous waste compounds that are normally eliminated by the kidneys. Ketosis is a metabolic process that occurs when the body does not have enough glucose for energy. Stored fats are broken down for energy, resulting in a build-up of acids called ketones within the body. Some people encourage ketosis by following a diet called the </a:t>
            </a:r>
            <a:r>
              <a:rPr lang="en-US" dirty="0" err="1" smtClean="0"/>
              <a:t>ketogenic</a:t>
            </a:r>
            <a:r>
              <a:rPr lang="en-US" dirty="0" smtClean="0"/>
              <a:t> or low-carb diet.</a:t>
            </a:r>
            <a:endParaRPr lang="en-US" dirty="0"/>
          </a:p>
        </p:txBody>
      </p:sp>
      <p:sp>
        <p:nvSpPr>
          <p:cNvPr id="4" name="Slide Number Placeholder 3"/>
          <p:cNvSpPr>
            <a:spLocks noGrp="1"/>
          </p:cNvSpPr>
          <p:nvPr>
            <p:ph type="sldNum" sz="quarter" idx="10"/>
          </p:nvPr>
        </p:nvSpPr>
        <p:spPr/>
        <p:txBody>
          <a:bodyPr/>
          <a:lstStyle/>
          <a:p>
            <a:fld id="{9397A4B2-5CED-48A8-95BB-754BE51FD8CE}" type="slidenum">
              <a:rPr lang="en-US" smtClean="0"/>
              <a:pPr/>
              <a:t>22</a:t>
            </a:fld>
            <a:endParaRPr lang="en-US"/>
          </a:p>
        </p:txBody>
      </p:sp>
    </p:spTree>
    <p:extLst>
      <p:ext uri="{BB962C8B-B14F-4D97-AF65-F5344CB8AC3E}">
        <p14:creationId xmlns:p14="http://schemas.microsoft.com/office/powerpoint/2010/main" xmlns="" val="1358636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6FAD15B8-72A6-4B7D-91AD-27AE4964AABD}" type="slidenum">
              <a:rPr lang="en-IN" smtClean="0"/>
              <a:pPr/>
              <a:t>26</a:t>
            </a:fld>
            <a:endParaRPr lang="en-IN"/>
          </a:p>
        </p:txBody>
      </p:sp>
    </p:spTree>
    <p:extLst>
      <p:ext uri="{BB962C8B-B14F-4D97-AF65-F5344CB8AC3E}">
        <p14:creationId xmlns:p14="http://schemas.microsoft.com/office/powerpoint/2010/main" xmlns="" val="3937934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4487BDF-4CBA-4B0B-9E10-B759AA972E7C}" type="datetime3">
              <a:rPr lang="en-US" smtClean="0"/>
              <a:pPr/>
              <a:t>28 December 2017</a:t>
            </a:fld>
            <a:endParaRPr lang="en-US"/>
          </a:p>
        </p:txBody>
      </p:sp>
      <p:sp>
        <p:nvSpPr>
          <p:cNvPr id="20" name="Footer Placeholder 19"/>
          <p:cNvSpPr>
            <a:spLocks noGrp="1"/>
          </p:cNvSpPr>
          <p:nvPr>
            <p:ph type="ftr" sz="quarter" idx="11"/>
          </p:nvPr>
        </p:nvSpPr>
        <p:spPr/>
        <p:txBody>
          <a:bodyPr/>
          <a:lstStyle>
            <a:extLst/>
          </a:lstStyle>
          <a:p>
            <a:r>
              <a:rPr lang="en-US" smtClean="0"/>
              <a:t>Triads &amp; Natural History</a:t>
            </a:r>
            <a:endParaRPr lang="en-US"/>
          </a:p>
        </p:txBody>
      </p:sp>
      <p:sp>
        <p:nvSpPr>
          <p:cNvPr id="10" name="Slide Number Placeholder 9"/>
          <p:cNvSpPr>
            <a:spLocks noGrp="1"/>
          </p:cNvSpPr>
          <p:nvPr>
            <p:ph type="sldNum" sz="quarter" idx="12"/>
          </p:nvPr>
        </p:nvSpPr>
        <p:spPr/>
        <p:txBody>
          <a:bodyPr/>
          <a:lstStyle>
            <a:extLst/>
          </a:lstStyle>
          <a:p>
            <a:fld id="{41AF1952-0AFC-4A83-BAC6-8BA723E54015}"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5611C3C-C1EF-4EB8-A99F-D485E9FF8FDA}" type="datetime3">
              <a:rPr lang="en-US" smtClean="0"/>
              <a:pPr/>
              <a:t>28 December 2017</a:t>
            </a:fld>
            <a:endParaRPr lang="en-US"/>
          </a:p>
        </p:txBody>
      </p:sp>
      <p:sp>
        <p:nvSpPr>
          <p:cNvPr id="5" name="Footer Placeholder 4"/>
          <p:cNvSpPr>
            <a:spLocks noGrp="1"/>
          </p:cNvSpPr>
          <p:nvPr>
            <p:ph type="ftr" sz="quarter" idx="11"/>
          </p:nvPr>
        </p:nvSpPr>
        <p:spPr/>
        <p:txBody>
          <a:bodyPr/>
          <a:lstStyle>
            <a:extLst/>
          </a:lstStyle>
          <a:p>
            <a:r>
              <a:rPr lang="en-US" smtClean="0"/>
              <a:t>Triads &amp; Natural History</a:t>
            </a:r>
            <a:endParaRPr lang="en-US"/>
          </a:p>
        </p:txBody>
      </p:sp>
      <p:sp>
        <p:nvSpPr>
          <p:cNvPr id="6" name="Slide Number Placeholder 5"/>
          <p:cNvSpPr>
            <a:spLocks noGrp="1"/>
          </p:cNvSpPr>
          <p:nvPr>
            <p:ph type="sldNum" sz="quarter" idx="12"/>
          </p:nvPr>
        </p:nvSpPr>
        <p:spPr/>
        <p:txBody>
          <a:bodyPr/>
          <a:lstStyle>
            <a:extLst/>
          </a:lstStyle>
          <a:p>
            <a:fld id="{41AF1952-0AFC-4A83-BAC6-8BA723E5401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704B006-1961-4463-92E7-9B39B7A6E1AD}" type="datetime3">
              <a:rPr lang="en-US" smtClean="0"/>
              <a:pPr/>
              <a:t>28 December 2017</a:t>
            </a:fld>
            <a:endParaRPr lang="en-US"/>
          </a:p>
        </p:txBody>
      </p:sp>
      <p:sp>
        <p:nvSpPr>
          <p:cNvPr id="5" name="Footer Placeholder 4"/>
          <p:cNvSpPr>
            <a:spLocks noGrp="1"/>
          </p:cNvSpPr>
          <p:nvPr>
            <p:ph type="ftr" sz="quarter" idx="11"/>
          </p:nvPr>
        </p:nvSpPr>
        <p:spPr/>
        <p:txBody>
          <a:bodyPr/>
          <a:lstStyle>
            <a:extLst/>
          </a:lstStyle>
          <a:p>
            <a:r>
              <a:rPr lang="en-US" smtClean="0"/>
              <a:t>Triads &amp; Natural History</a:t>
            </a:r>
            <a:endParaRPr lang="en-US"/>
          </a:p>
        </p:txBody>
      </p:sp>
      <p:sp>
        <p:nvSpPr>
          <p:cNvPr id="6" name="Slide Number Placeholder 5"/>
          <p:cNvSpPr>
            <a:spLocks noGrp="1"/>
          </p:cNvSpPr>
          <p:nvPr>
            <p:ph type="sldNum" sz="quarter" idx="12"/>
          </p:nvPr>
        </p:nvSpPr>
        <p:spPr/>
        <p:txBody>
          <a:bodyPr/>
          <a:lstStyle>
            <a:extLst/>
          </a:lstStyle>
          <a:p>
            <a:fld id="{41AF1952-0AFC-4A83-BAC6-8BA723E5401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Date Placeholder 3"/>
          <p:cNvSpPr>
            <a:spLocks noGrp="1"/>
          </p:cNvSpPr>
          <p:nvPr>
            <p:ph type="dt" sz="half" idx="10"/>
          </p:nvPr>
        </p:nvSpPr>
        <p:spPr/>
        <p:txBody>
          <a:bodyPr/>
          <a:lstStyle>
            <a:lvl1pPr>
              <a:defRPr/>
            </a:lvl1pPr>
          </a:lstStyle>
          <a:p>
            <a:pPr>
              <a:defRPr/>
            </a:pPr>
            <a:fld id="{0B10CC68-D73A-4BB5-9A3C-5399000105C1}" type="datetime3">
              <a:rPr lang="en-US" smtClean="0"/>
              <a:pPr>
                <a:defRPr/>
              </a:pPr>
              <a:t>28 December 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Triads &amp; Natural History</a:t>
            </a:r>
          </a:p>
        </p:txBody>
      </p:sp>
      <p:sp>
        <p:nvSpPr>
          <p:cNvPr id="6" name="Slide Number Placeholder 5"/>
          <p:cNvSpPr>
            <a:spLocks noGrp="1"/>
          </p:cNvSpPr>
          <p:nvPr>
            <p:ph type="sldNum" sz="quarter" idx="12"/>
          </p:nvPr>
        </p:nvSpPr>
        <p:spPr/>
        <p:txBody>
          <a:bodyPr/>
          <a:lstStyle>
            <a:lvl1pPr>
              <a:defRPr/>
            </a:lvl1pPr>
          </a:lstStyle>
          <a:p>
            <a:fld id="{BD2D7AF8-DB81-4034-AA1A-11035EB83C6B}"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9C08664-72F0-4ABA-AA82-7B6A15032E72}" type="datetime3">
              <a:rPr lang="en-US" smtClean="0"/>
              <a:pPr/>
              <a:t>28 December 2017</a:t>
            </a:fld>
            <a:endParaRPr lang="en-US"/>
          </a:p>
        </p:txBody>
      </p:sp>
      <p:sp>
        <p:nvSpPr>
          <p:cNvPr id="5" name="Footer Placeholder 4"/>
          <p:cNvSpPr>
            <a:spLocks noGrp="1"/>
          </p:cNvSpPr>
          <p:nvPr>
            <p:ph type="ftr" sz="quarter" idx="11"/>
          </p:nvPr>
        </p:nvSpPr>
        <p:spPr/>
        <p:txBody>
          <a:bodyPr/>
          <a:lstStyle>
            <a:extLst/>
          </a:lstStyle>
          <a:p>
            <a:r>
              <a:rPr lang="en-US" smtClean="0"/>
              <a:t>Triads &amp; Natural History</a:t>
            </a:r>
            <a:endParaRPr lang="en-US"/>
          </a:p>
        </p:txBody>
      </p:sp>
      <p:sp>
        <p:nvSpPr>
          <p:cNvPr id="6" name="Slide Number Placeholder 5"/>
          <p:cNvSpPr>
            <a:spLocks noGrp="1"/>
          </p:cNvSpPr>
          <p:nvPr>
            <p:ph type="sldNum" sz="quarter" idx="12"/>
          </p:nvPr>
        </p:nvSpPr>
        <p:spPr/>
        <p:txBody>
          <a:bodyPr/>
          <a:lstStyle>
            <a:extLst/>
          </a:lstStyle>
          <a:p>
            <a:fld id="{41AF1952-0AFC-4A83-BAC6-8BA723E5401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C541373-F344-4EC7-88EE-2BA722B28D4C}" type="datetime3">
              <a:rPr lang="en-US" smtClean="0"/>
              <a:pPr/>
              <a:t>28 December 2017</a:t>
            </a:fld>
            <a:endParaRPr lang="en-US"/>
          </a:p>
        </p:txBody>
      </p:sp>
      <p:sp>
        <p:nvSpPr>
          <p:cNvPr id="5" name="Footer Placeholder 4"/>
          <p:cNvSpPr>
            <a:spLocks noGrp="1"/>
          </p:cNvSpPr>
          <p:nvPr>
            <p:ph type="ftr" sz="quarter" idx="11"/>
          </p:nvPr>
        </p:nvSpPr>
        <p:spPr/>
        <p:txBody>
          <a:bodyPr/>
          <a:lstStyle>
            <a:extLst/>
          </a:lstStyle>
          <a:p>
            <a:r>
              <a:rPr lang="en-US" smtClean="0"/>
              <a:t>Triads &amp; Natural History</a:t>
            </a:r>
            <a:endParaRPr lang="en-US"/>
          </a:p>
        </p:txBody>
      </p:sp>
      <p:sp>
        <p:nvSpPr>
          <p:cNvPr id="6" name="Slide Number Placeholder 5"/>
          <p:cNvSpPr>
            <a:spLocks noGrp="1"/>
          </p:cNvSpPr>
          <p:nvPr>
            <p:ph type="sldNum" sz="quarter" idx="12"/>
          </p:nvPr>
        </p:nvSpPr>
        <p:spPr/>
        <p:txBody>
          <a:bodyPr/>
          <a:lstStyle>
            <a:extLst/>
          </a:lstStyle>
          <a:p>
            <a:fld id="{41AF1952-0AFC-4A83-BAC6-8BA723E54015}"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76B703B-BCFE-4391-A9F8-42C072DBCA28}" type="datetime3">
              <a:rPr lang="en-US" smtClean="0"/>
              <a:pPr/>
              <a:t>28 December 2017</a:t>
            </a:fld>
            <a:endParaRPr lang="en-US"/>
          </a:p>
        </p:txBody>
      </p:sp>
      <p:sp>
        <p:nvSpPr>
          <p:cNvPr id="6" name="Footer Placeholder 5"/>
          <p:cNvSpPr>
            <a:spLocks noGrp="1"/>
          </p:cNvSpPr>
          <p:nvPr>
            <p:ph type="ftr" sz="quarter" idx="11"/>
          </p:nvPr>
        </p:nvSpPr>
        <p:spPr/>
        <p:txBody>
          <a:bodyPr/>
          <a:lstStyle>
            <a:extLst/>
          </a:lstStyle>
          <a:p>
            <a:r>
              <a:rPr lang="en-US" smtClean="0"/>
              <a:t>Triads &amp; Natural History</a:t>
            </a:r>
            <a:endParaRPr lang="en-US"/>
          </a:p>
        </p:txBody>
      </p:sp>
      <p:sp>
        <p:nvSpPr>
          <p:cNvPr id="7" name="Slide Number Placeholder 6"/>
          <p:cNvSpPr>
            <a:spLocks noGrp="1"/>
          </p:cNvSpPr>
          <p:nvPr>
            <p:ph type="sldNum" sz="quarter" idx="12"/>
          </p:nvPr>
        </p:nvSpPr>
        <p:spPr/>
        <p:txBody>
          <a:bodyPr/>
          <a:lstStyle>
            <a:extLst/>
          </a:lstStyle>
          <a:p>
            <a:fld id="{41AF1952-0AFC-4A83-BAC6-8BA723E5401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9807203-64F7-450E-A92C-BBA22237A02E}" type="datetime3">
              <a:rPr lang="en-US" smtClean="0"/>
              <a:pPr/>
              <a:t>28 December 2017</a:t>
            </a:fld>
            <a:endParaRPr lang="en-US"/>
          </a:p>
        </p:txBody>
      </p:sp>
      <p:sp>
        <p:nvSpPr>
          <p:cNvPr id="8" name="Footer Placeholder 7"/>
          <p:cNvSpPr>
            <a:spLocks noGrp="1"/>
          </p:cNvSpPr>
          <p:nvPr>
            <p:ph type="ftr" sz="quarter" idx="11"/>
          </p:nvPr>
        </p:nvSpPr>
        <p:spPr/>
        <p:txBody>
          <a:bodyPr/>
          <a:lstStyle>
            <a:extLst/>
          </a:lstStyle>
          <a:p>
            <a:r>
              <a:rPr lang="en-US" smtClean="0"/>
              <a:t>Triads &amp; Natural History</a:t>
            </a:r>
            <a:endParaRPr lang="en-US"/>
          </a:p>
        </p:txBody>
      </p:sp>
      <p:sp>
        <p:nvSpPr>
          <p:cNvPr id="9" name="Slide Number Placeholder 8"/>
          <p:cNvSpPr>
            <a:spLocks noGrp="1"/>
          </p:cNvSpPr>
          <p:nvPr>
            <p:ph type="sldNum" sz="quarter" idx="12"/>
          </p:nvPr>
        </p:nvSpPr>
        <p:spPr/>
        <p:txBody>
          <a:bodyPr/>
          <a:lstStyle>
            <a:extLst/>
          </a:lstStyle>
          <a:p>
            <a:fld id="{41AF1952-0AFC-4A83-BAC6-8BA723E5401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115D3E0-2FB1-4C8F-9824-E32CA53AFA4B}" type="datetime3">
              <a:rPr lang="en-US" smtClean="0"/>
              <a:pPr/>
              <a:t>28 December 2017</a:t>
            </a:fld>
            <a:endParaRPr lang="en-US"/>
          </a:p>
        </p:txBody>
      </p:sp>
      <p:sp>
        <p:nvSpPr>
          <p:cNvPr id="4" name="Footer Placeholder 3"/>
          <p:cNvSpPr>
            <a:spLocks noGrp="1"/>
          </p:cNvSpPr>
          <p:nvPr>
            <p:ph type="ftr" sz="quarter" idx="11"/>
          </p:nvPr>
        </p:nvSpPr>
        <p:spPr/>
        <p:txBody>
          <a:bodyPr/>
          <a:lstStyle>
            <a:extLst/>
          </a:lstStyle>
          <a:p>
            <a:r>
              <a:rPr lang="en-US" smtClean="0"/>
              <a:t>Triads &amp; Natural History</a:t>
            </a:r>
            <a:endParaRPr lang="en-US"/>
          </a:p>
        </p:txBody>
      </p:sp>
      <p:sp>
        <p:nvSpPr>
          <p:cNvPr id="5" name="Slide Number Placeholder 4"/>
          <p:cNvSpPr>
            <a:spLocks noGrp="1"/>
          </p:cNvSpPr>
          <p:nvPr>
            <p:ph type="sldNum" sz="quarter" idx="12"/>
          </p:nvPr>
        </p:nvSpPr>
        <p:spPr/>
        <p:txBody>
          <a:bodyPr/>
          <a:lstStyle>
            <a:extLst/>
          </a:lstStyle>
          <a:p>
            <a:fld id="{41AF1952-0AFC-4A83-BAC6-8BA723E5401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B178FC7F-CD09-437F-B9A9-582ACB19767B}" type="datetime3">
              <a:rPr lang="en-US" smtClean="0"/>
              <a:pPr/>
              <a:t>28 December 2017</a:t>
            </a:fld>
            <a:endParaRPr lang="en-US"/>
          </a:p>
        </p:txBody>
      </p:sp>
      <p:sp>
        <p:nvSpPr>
          <p:cNvPr id="3" name="Footer Placeholder 2"/>
          <p:cNvSpPr>
            <a:spLocks noGrp="1"/>
          </p:cNvSpPr>
          <p:nvPr>
            <p:ph type="ftr" sz="quarter" idx="11"/>
          </p:nvPr>
        </p:nvSpPr>
        <p:spPr/>
        <p:txBody>
          <a:bodyPr/>
          <a:lstStyle>
            <a:extLst/>
          </a:lstStyle>
          <a:p>
            <a:r>
              <a:rPr lang="en-US" smtClean="0"/>
              <a:t>Triads &amp; Natural History</a:t>
            </a:r>
            <a:endParaRPr lang="en-US"/>
          </a:p>
        </p:txBody>
      </p:sp>
      <p:sp>
        <p:nvSpPr>
          <p:cNvPr id="4" name="Slide Number Placeholder 3"/>
          <p:cNvSpPr>
            <a:spLocks noGrp="1"/>
          </p:cNvSpPr>
          <p:nvPr>
            <p:ph type="sldNum" sz="quarter" idx="12"/>
          </p:nvPr>
        </p:nvSpPr>
        <p:spPr/>
        <p:txBody>
          <a:bodyPr/>
          <a:lstStyle>
            <a:extLst/>
          </a:lstStyle>
          <a:p>
            <a:fld id="{41AF1952-0AFC-4A83-BAC6-8BA723E54015}"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D0279FD-0450-4577-94CF-348278D3055F}" type="datetime3">
              <a:rPr lang="en-US" smtClean="0"/>
              <a:pPr/>
              <a:t>28 December 2017</a:t>
            </a:fld>
            <a:endParaRPr lang="en-US"/>
          </a:p>
        </p:txBody>
      </p:sp>
      <p:sp>
        <p:nvSpPr>
          <p:cNvPr id="6" name="Footer Placeholder 5"/>
          <p:cNvSpPr>
            <a:spLocks noGrp="1"/>
          </p:cNvSpPr>
          <p:nvPr>
            <p:ph type="ftr" sz="quarter" idx="11"/>
          </p:nvPr>
        </p:nvSpPr>
        <p:spPr/>
        <p:txBody>
          <a:bodyPr/>
          <a:lstStyle>
            <a:extLst/>
          </a:lstStyle>
          <a:p>
            <a:r>
              <a:rPr lang="en-US" smtClean="0"/>
              <a:t>Triads &amp; Natural History</a:t>
            </a:r>
            <a:endParaRPr lang="en-US"/>
          </a:p>
        </p:txBody>
      </p:sp>
      <p:sp>
        <p:nvSpPr>
          <p:cNvPr id="7" name="Slide Number Placeholder 6"/>
          <p:cNvSpPr>
            <a:spLocks noGrp="1"/>
          </p:cNvSpPr>
          <p:nvPr>
            <p:ph type="sldNum" sz="quarter" idx="12"/>
          </p:nvPr>
        </p:nvSpPr>
        <p:spPr/>
        <p:txBody>
          <a:bodyPr/>
          <a:lstStyle>
            <a:extLst/>
          </a:lstStyle>
          <a:p>
            <a:fld id="{41AF1952-0AFC-4A83-BAC6-8BA723E5401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9D4736E6-06A1-4A3E-86A7-512773C79C0C}" type="datetime3">
              <a:rPr lang="en-US" smtClean="0"/>
              <a:pPr/>
              <a:t>28 December 2017</a:t>
            </a:fld>
            <a:endParaRPr lang="en-US"/>
          </a:p>
        </p:txBody>
      </p:sp>
      <p:sp>
        <p:nvSpPr>
          <p:cNvPr id="6" name="Footer Placeholder 5"/>
          <p:cNvSpPr>
            <a:spLocks noGrp="1"/>
          </p:cNvSpPr>
          <p:nvPr>
            <p:ph type="ftr" sz="quarter" idx="11"/>
          </p:nvPr>
        </p:nvSpPr>
        <p:spPr/>
        <p:txBody>
          <a:bodyPr/>
          <a:lstStyle>
            <a:extLst/>
          </a:lstStyle>
          <a:p>
            <a:r>
              <a:rPr lang="en-US" smtClean="0"/>
              <a:t>Triads &amp; Natural History</a:t>
            </a:r>
            <a:endParaRPr lang="en-US"/>
          </a:p>
        </p:txBody>
      </p:sp>
      <p:sp>
        <p:nvSpPr>
          <p:cNvPr id="7" name="Slide Number Placeholder 6"/>
          <p:cNvSpPr>
            <a:spLocks noGrp="1"/>
          </p:cNvSpPr>
          <p:nvPr>
            <p:ph type="sldNum" sz="quarter" idx="12"/>
          </p:nvPr>
        </p:nvSpPr>
        <p:spPr/>
        <p:txBody>
          <a:bodyPr/>
          <a:lstStyle>
            <a:extLst/>
          </a:lstStyle>
          <a:p>
            <a:fld id="{41AF1952-0AFC-4A83-BAC6-8BA723E54015}"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B8C6065-C014-44CD-938C-67D9FEEBF0F9}" type="datetime3">
              <a:rPr lang="en-US" smtClean="0"/>
              <a:pPr/>
              <a:t>28 December 2017</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en-US" smtClean="0"/>
              <a:t>Triads &amp; Natural History</a:t>
            </a:r>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1AF1952-0AFC-4A83-BAC6-8BA723E54015}"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hf sldNum="0"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990600" y="1600200"/>
            <a:ext cx="7772400" cy="1462088"/>
          </a:xfrm>
        </p:spPr>
        <p:txBody>
          <a:bodyPr>
            <a:normAutofit fontScale="90000"/>
          </a:bodyPr>
          <a:lstStyle/>
          <a:p>
            <a:pPr eaLnBrk="1" hangingPunct="1"/>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t>
            </a:r>
            <a:r>
              <a:rPr lang="en-US" dirty="0" smtClean="0">
                <a:latin typeface="Courier New" pitchFamily="49" charset="0"/>
                <a:cs typeface="Times New Roman" pitchFamily="18" charset="0"/>
              </a:rPr>
              <a:t/>
            </a:r>
            <a:br>
              <a:rPr lang="en-US" dirty="0" smtClean="0">
                <a:latin typeface="Courier New" pitchFamily="49" charset="0"/>
                <a:cs typeface="Times New Roman" pitchFamily="18" charset="0"/>
              </a:rPr>
            </a:br>
            <a:r>
              <a:rPr lang="en-US" sz="3600" dirty="0" smtClean="0">
                <a:solidFill>
                  <a:schemeClr val="tx1"/>
                </a:solidFill>
                <a:latin typeface="Arial Rounded MT Bold" pitchFamily="34" charset="0"/>
                <a:cs typeface="Times New Roman" pitchFamily="18" charset="0"/>
              </a:rPr>
              <a:t>Natural History of Disease</a:t>
            </a:r>
            <a:endParaRPr lang="en-US" sz="3600" dirty="0" smtClean="0">
              <a:solidFill>
                <a:schemeClr val="tx1"/>
              </a:solidFill>
              <a:latin typeface="Courier New" pitchFamily="49"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7086600" cy="5821363"/>
          </a:xfrm>
        </p:spPr>
        <p:txBody>
          <a:bodyPr>
            <a:normAutofit fontScale="92500" lnSpcReduction="20000"/>
          </a:bodyPr>
          <a:lstStyle/>
          <a:p>
            <a:r>
              <a:rPr lang="en-US" dirty="0" smtClean="0">
                <a:solidFill>
                  <a:srgbClr val="FF0000"/>
                </a:solidFill>
              </a:rPr>
              <a:t>Stage of diminished capacity</a:t>
            </a:r>
          </a:p>
          <a:p>
            <a:pPr>
              <a:buNone/>
            </a:pPr>
            <a:r>
              <a:rPr lang="en-US" dirty="0" smtClean="0"/>
              <a:t>Is characterized by a convalescent period </a:t>
            </a:r>
            <a:r>
              <a:rPr lang="en-US" sz="2800" i="1" dirty="0" smtClean="0">
                <a:solidFill>
                  <a:srgbClr val="00B050"/>
                </a:solidFill>
              </a:rPr>
              <a:t>(time it takes recovered(disease free)individuals to get back on their feet </a:t>
            </a:r>
            <a:r>
              <a:rPr lang="en-US" dirty="0" smtClean="0"/>
              <a:t>or  a residual disability </a:t>
            </a:r>
            <a:r>
              <a:rPr lang="en-US" sz="2600" i="1" dirty="0" smtClean="0">
                <a:solidFill>
                  <a:srgbClr val="00B050"/>
                </a:solidFill>
              </a:rPr>
              <a:t>refers to the development of complications or  disability resulting directly from clinical disease.</a:t>
            </a:r>
          </a:p>
          <a:p>
            <a:pPr>
              <a:buNone/>
            </a:pPr>
            <a:r>
              <a:rPr lang="en-US" dirty="0" smtClean="0"/>
              <a:t>In convalescence, there is a period following completion  of clinical disease during which individual has not returned to his or her former level of health.</a:t>
            </a:r>
          </a:p>
          <a:p>
            <a:pPr>
              <a:buNone/>
            </a:pPr>
            <a:r>
              <a:rPr lang="en-US" dirty="0" smtClean="0"/>
              <a:t>Residual disability can result from diseases that produce temporary complications.</a:t>
            </a:r>
          </a:p>
          <a:p>
            <a:pPr>
              <a:buNone/>
            </a:pPr>
            <a:r>
              <a:rPr lang="en-US" dirty="0" smtClean="0"/>
              <a:t>Examples :poliomyelitis which hasleft some of its victims  with permanent disabilities.</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6"/>
          <p:cNvSpPr txBox="1">
            <a:spLocks noGrp="1" noChangeArrowheads="1"/>
          </p:cNvSpPr>
          <p:nvPr/>
        </p:nvSpPr>
        <p:spPr bwMode="auto">
          <a:xfrm>
            <a:off x="6553200" y="6243638"/>
            <a:ext cx="2133600" cy="457200"/>
          </a:xfrm>
          <a:prstGeom prst="rect">
            <a:avLst/>
          </a:prstGeom>
          <a:noFill/>
          <a:ln>
            <a:miter lim="800000"/>
            <a:headEnd/>
            <a:tailEnd/>
          </a:ln>
        </p:spPr>
        <p:txBody>
          <a:bodyPr anchor="b"/>
          <a:lstStyle/>
          <a:p>
            <a:pPr algn="r" eaLnBrk="1" hangingPunct="1"/>
            <a:fld id="{A2AF7971-E4E0-4540-93FB-A02DF5CD2622}" type="slidenum">
              <a:rPr lang="ar-SA" sz="1200">
                <a:effectLst>
                  <a:outerShdw blurRad="38100" dist="38100" dir="2700000" algn="tl">
                    <a:srgbClr val="C0C0C0"/>
                  </a:outerShdw>
                </a:effectLst>
                <a:latin typeface="Calibri" pitchFamily="34" charset="0"/>
              </a:rPr>
              <a:pPr algn="r" eaLnBrk="1" hangingPunct="1"/>
              <a:t>11</a:t>
            </a:fld>
            <a:endParaRPr lang="en-US" sz="1200">
              <a:effectLst>
                <a:outerShdw blurRad="38100" dist="38100" dir="2700000" algn="tl">
                  <a:srgbClr val="C0C0C0"/>
                </a:outerShdw>
              </a:effectLst>
              <a:latin typeface="Calibri" pitchFamily="34" charset="0"/>
            </a:endParaRPr>
          </a:p>
        </p:txBody>
      </p:sp>
      <p:sp>
        <p:nvSpPr>
          <p:cNvPr id="5" name="Slide Number Placeholder 3"/>
          <p:cNvSpPr txBox="1">
            <a:spLocks noGrp="1"/>
          </p:cNvSpPr>
          <p:nvPr/>
        </p:nvSpPr>
        <p:spPr bwMode="auto">
          <a:xfrm>
            <a:off x="6553200" y="6243638"/>
            <a:ext cx="2133600" cy="457200"/>
          </a:xfrm>
          <a:prstGeom prst="rect">
            <a:avLst/>
          </a:prstGeom>
          <a:noFill/>
          <a:ln>
            <a:miter lim="800000"/>
            <a:headEnd/>
            <a:tailEnd/>
          </a:ln>
        </p:spPr>
        <p:txBody>
          <a:bodyPr anchor="b"/>
          <a:lstStyle/>
          <a:p>
            <a:pPr algn="r" eaLnBrk="1" hangingPunct="1"/>
            <a:fld id="{C21B3A60-C01F-460B-9EB9-76A400BAF0EB}" type="slidenum">
              <a:rPr lang="ar-SA" sz="1200">
                <a:effectLst>
                  <a:outerShdw blurRad="38100" dist="38100" dir="2700000" algn="tl">
                    <a:srgbClr val="C0C0C0"/>
                  </a:outerShdw>
                </a:effectLst>
                <a:latin typeface="Calibri" pitchFamily="34" charset="0"/>
              </a:rPr>
              <a:pPr algn="r" eaLnBrk="1" hangingPunct="1"/>
              <a:t>11</a:t>
            </a:fld>
            <a:endParaRPr lang="en-US" sz="1200">
              <a:effectLst>
                <a:outerShdw blurRad="38100" dist="38100" dir="2700000" algn="tl">
                  <a:srgbClr val="C0C0C0"/>
                </a:outerShdw>
              </a:effectLst>
              <a:latin typeface="Calibri" pitchFamily="34" charset="0"/>
            </a:endParaRPr>
          </a:p>
        </p:txBody>
      </p:sp>
      <p:pic>
        <p:nvPicPr>
          <p:cNvPr id="287746" name="Picture 2"/>
          <p:cNvPicPr>
            <a:picLocks noChangeAspect="1" noChangeArrowheads="1"/>
          </p:cNvPicPr>
          <p:nvPr/>
        </p:nvPicPr>
        <p:blipFill>
          <a:blip r:embed="rId2"/>
          <a:srcRect/>
          <a:stretch>
            <a:fillRect/>
          </a:stretch>
        </p:blipFill>
        <p:spPr bwMode="auto">
          <a:xfrm>
            <a:off x="0" y="1447800"/>
            <a:ext cx="9144000" cy="3733800"/>
          </a:xfrm>
          <a:prstGeom prst="rect">
            <a:avLst/>
          </a:prstGeom>
          <a:noFill/>
          <a:ln w="9525">
            <a:noFill/>
            <a:miter lim="800000"/>
            <a:headEnd/>
            <a:tailEnd/>
          </a:ln>
        </p:spPr>
      </p:pic>
      <p:sp>
        <p:nvSpPr>
          <p:cNvPr id="284674" name="Rectangle 2"/>
          <p:cNvSpPr>
            <a:spLocks noChangeArrowheads="1"/>
          </p:cNvSpPr>
          <p:nvPr/>
        </p:nvSpPr>
        <p:spPr bwMode="auto">
          <a:xfrm>
            <a:off x="179388" y="152400"/>
            <a:ext cx="8713787" cy="838200"/>
          </a:xfrm>
          <a:prstGeom prst="rect">
            <a:avLst/>
          </a:prstGeom>
          <a:noFill/>
          <a:ln w="9525">
            <a:noFill/>
            <a:miter lim="800000"/>
            <a:headEnd/>
            <a:tailEnd/>
          </a:ln>
        </p:spPr>
        <p:txBody>
          <a:bodyPr anchor="ctr"/>
          <a:lstStyle/>
          <a:p>
            <a:pPr algn="ctr" eaLnBrk="1" hangingPunct="1"/>
            <a:r>
              <a:rPr lang="en-GB" sz="3600" b="1" dirty="0">
                <a:solidFill>
                  <a:srgbClr val="00B050"/>
                </a:solidFill>
                <a:ea typeface="Arial Unicode MS" pitchFamily="34" charset="-128"/>
                <a:cs typeface="Arial Unicode MS" pitchFamily="34" charset="-128"/>
              </a:rPr>
              <a:t>Natural history of disease</a:t>
            </a:r>
          </a:p>
        </p:txBody>
      </p:sp>
      <p:sp>
        <p:nvSpPr>
          <p:cNvPr id="10" name="Rectangle 9"/>
          <p:cNvSpPr>
            <a:spLocks noChangeArrowheads="1"/>
          </p:cNvSpPr>
          <p:nvPr/>
        </p:nvSpPr>
        <p:spPr bwMode="auto">
          <a:xfrm>
            <a:off x="457200" y="5486400"/>
            <a:ext cx="8077200" cy="830263"/>
          </a:xfrm>
          <a:prstGeom prst="rect">
            <a:avLst/>
          </a:prstGeom>
          <a:noFill/>
          <a:ln w="9525">
            <a:noFill/>
            <a:miter lim="800000"/>
            <a:headEnd/>
            <a:tailEnd/>
          </a:ln>
        </p:spPr>
        <p:txBody>
          <a:bodyPr>
            <a:spAutoFit/>
          </a:bodyPr>
          <a:lstStyle/>
          <a:p>
            <a:r>
              <a:rPr lang="en-US" sz="2400" dirty="0"/>
              <a:t>Refers to the progression of a disease process in an individual over time, in the absence of treatment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87746"/>
                                        </p:tgtEl>
                                        <p:attrNameLst>
                                          <p:attrName>style.visibility</p:attrName>
                                        </p:attrNameLst>
                                      </p:cBhvr>
                                      <p:to>
                                        <p:strVal val="visible"/>
                                      </p:to>
                                    </p:set>
                                    <p:animEffect transition="in" filter="diamond(in)">
                                      <p:cBhvr>
                                        <p:cTn id="7" dur="2000"/>
                                        <p:tgtEl>
                                          <p:spTgt spid="2877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84674"/>
                                        </p:tgtEl>
                                        <p:attrNameLst>
                                          <p:attrName>style.visibility</p:attrName>
                                        </p:attrNameLst>
                                      </p:cBhvr>
                                      <p:to>
                                        <p:strVal val="visible"/>
                                      </p:to>
                                    </p:set>
                                    <p:animEffect transition="in" filter="barn(inHorizontal)">
                                      <p:cBhvr>
                                        <p:cTn id="12" dur="500"/>
                                        <p:tgtEl>
                                          <p:spTgt spid="28467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linds(horizontal)">
                                      <p:cBhvr>
                                        <p:cTn id="1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rgbClr val="00B050"/>
                </a:solidFill>
                <a:latin typeface="Times" pitchFamily="18" charset="0"/>
              </a:rPr>
              <a:t>Phase</a:t>
            </a:r>
            <a:endParaRPr lang="en-US" b="1" dirty="0">
              <a:solidFill>
                <a:srgbClr val="00B050"/>
              </a:solidFill>
              <a:latin typeface="Times" pitchFamily="18" charset="0"/>
            </a:endParaRPr>
          </a:p>
        </p:txBody>
      </p:sp>
      <p:sp>
        <p:nvSpPr>
          <p:cNvPr id="3" name="Content Placeholder 2"/>
          <p:cNvSpPr>
            <a:spLocks noGrp="1"/>
          </p:cNvSpPr>
          <p:nvPr>
            <p:ph idx="1"/>
          </p:nvPr>
        </p:nvSpPr>
        <p:spPr/>
        <p:txBody>
          <a:bodyPr>
            <a:normAutofit/>
          </a:bodyPr>
          <a:lstStyle/>
          <a:p>
            <a:pPr algn="just">
              <a:lnSpc>
                <a:spcPct val="150000"/>
              </a:lnSpc>
              <a:buNone/>
            </a:pPr>
            <a:r>
              <a:rPr lang="en-US" b="1" dirty="0" smtClean="0">
                <a:latin typeface="Times" pitchFamily="18" charset="0"/>
              </a:rPr>
              <a:t>1.Prepathogenesis phase</a:t>
            </a:r>
          </a:p>
          <a:p>
            <a:pPr>
              <a:lnSpc>
                <a:spcPct val="150000"/>
              </a:lnSpc>
              <a:buNone/>
            </a:pPr>
            <a:r>
              <a:rPr lang="en-US" b="1" dirty="0" smtClean="0">
                <a:latin typeface="Times" pitchFamily="18" charset="0"/>
              </a:rPr>
              <a:t>          </a:t>
            </a:r>
            <a:r>
              <a:rPr lang="en-US" dirty="0" smtClean="0">
                <a:latin typeface="Times" pitchFamily="18" charset="0"/>
              </a:rPr>
              <a:t>The disease agent has not yet entered man, but the factors which </a:t>
            </a:r>
            <a:r>
              <a:rPr lang="en-US" dirty="0" err="1" smtClean="0">
                <a:latin typeface="Times" pitchFamily="18" charset="0"/>
              </a:rPr>
              <a:t>favour</a:t>
            </a:r>
            <a:r>
              <a:rPr lang="en-US" dirty="0" smtClean="0">
                <a:latin typeface="Times" pitchFamily="18" charset="0"/>
              </a:rPr>
              <a:t> its interaction with the human host are already existing in the environment.</a:t>
            </a:r>
            <a:endParaRPr lang="en-US" dirty="0">
              <a:latin typeface="Times" pitchFamily="18" charset="0"/>
            </a:endParaRPr>
          </a:p>
        </p:txBody>
      </p:sp>
    </p:spTree>
    <p:extLst>
      <p:ext uri="{BB962C8B-B14F-4D97-AF65-F5344CB8AC3E}">
        <p14:creationId xmlns:p14="http://schemas.microsoft.com/office/powerpoint/2010/main" xmlns="" val="20237875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4000" b="1" dirty="0" smtClean="0">
                <a:latin typeface="Times" pitchFamily="18" charset="0"/>
              </a:rPr>
              <a:t/>
            </a:r>
            <a:br>
              <a:rPr lang="en-US" sz="4000" b="1" dirty="0" smtClean="0">
                <a:latin typeface="Times" pitchFamily="18" charset="0"/>
              </a:rPr>
            </a:br>
            <a:r>
              <a:rPr lang="en-US" sz="4000" b="1" dirty="0" smtClean="0">
                <a:latin typeface="Times" pitchFamily="18" charset="0"/>
              </a:rPr>
              <a:t> 2. Pathogenesis phase</a:t>
            </a:r>
            <a:br>
              <a:rPr lang="en-US" sz="4000" b="1" dirty="0" smtClean="0">
                <a:latin typeface="Times" pitchFamily="18" charset="0"/>
              </a:rPr>
            </a:br>
            <a:endParaRPr lang="en-US" sz="4000" b="1" dirty="0">
              <a:latin typeface="Times" pitchFamily="18" charset="0"/>
            </a:endParaRPr>
          </a:p>
        </p:txBody>
      </p:sp>
      <p:sp>
        <p:nvSpPr>
          <p:cNvPr id="3" name="Content Placeholder 2"/>
          <p:cNvSpPr>
            <a:spLocks noGrp="1"/>
          </p:cNvSpPr>
          <p:nvPr>
            <p:ph idx="1"/>
          </p:nvPr>
        </p:nvSpPr>
        <p:spPr/>
        <p:txBody>
          <a:bodyPr>
            <a:normAutofit fontScale="85000" lnSpcReduction="10000"/>
          </a:bodyPr>
          <a:lstStyle/>
          <a:p>
            <a:pPr algn="just">
              <a:lnSpc>
                <a:spcPct val="150000"/>
              </a:lnSpc>
              <a:buNone/>
            </a:pPr>
            <a:r>
              <a:rPr lang="en-US" dirty="0" smtClean="0">
                <a:latin typeface="Times" pitchFamily="18" charset="0"/>
              </a:rPr>
              <a:t>         The pathogenesis phase begins with the entry of the disease  “agent’’ in the susceptible human host. The disease agent multiplies and induces tissue and physiological changes, the disease progresses through a period of incubation and later through early and late pathogenesis . </a:t>
            </a:r>
            <a:endParaRPr lang="en-US" dirty="0">
              <a:latin typeface="Times" pitchFamily="18" charset="0"/>
            </a:endParaRPr>
          </a:p>
        </p:txBody>
      </p:sp>
    </p:spTree>
    <p:extLst>
      <p:ext uri="{BB962C8B-B14F-4D97-AF65-F5344CB8AC3E}">
        <p14:creationId xmlns:p14="http://schemas.microsoft.com/office/powerpoint/2010/main" xmlns="" val="35930336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idx="1"/>
          </p:nvPr>
        </p:nvSpPr>
        <p:spPr>
          <a:xfrm>
            <a:off x="0" y="0"/>
            <a:ext cx="9144000" cy="6858000"/>
          </a:xfrm>
        </p:spPr>
        <p:txBody>
          <a:bodyPr/>
          <a:lstStyle/>
          <a:p>
            <a:endParaRPr lang="en-US" dirty="0"/>
          </a:p>
        </p:txBody>
      </p:sp>
      <p:graphicFrame>
        <p:nvGraphicFramePr>
          <p:cNvPr id="1027" name="Object 3"/>
          <p:cNvGraphicFramePr>
            <a:graphicFrameLocks noChangeAspect="1"/>
          </p:cNvGraphicFramePr>
          <p:nvPr/>
        </p:nvGraphicFramePr>
        <p:xfrm>
          <a:off x="-207577" y="0"/>
          <a:ext cx="9340961" cy="6858000"/>
        </p:xfrm>
        <a:graphic>
          <a:graphicData uri="http://schemas.openxmlformats.org/presentationml/2006/ole">
            <p:oleObj spid="_x0000_s4182" name="Document" r:id="rId3" imgW="5959920" imgH="3191649" progId="Word.Document.12">
              <p:embed/>
            </p:oleObj>
          </a:graphicData>
        </a:graphic>
      </p:graphicFrame>
    </p:spTree>
    <p:extLst>
      <p:ext uri="{BB962C8B-B14F-4D97-AF65-F5344CB8AC3E}">
        <p14:creationId xmlns:p14="http://schemas.microsoft.com/office/powerpoint/2010/main" xmlns="" val="12850831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7498080" cy="1143000"/>
          </a:xfrm>
        </p:spPr>
        <p:txBody>
          <a:bodyPr>
            <a:normAutofit fontScale="90000"/>
          </a:bodyPr>
          <a:lstStyle/>
          <a:p>
            <a:r>
              <a:rPr lang="en-US" dirty="0"/>
              <a:t>The applications of Natural history of disease </a:t>
            </a:r>
          </a:p>
        </p:txBody>
      </p:sp>
      <p:sp>
        <p:nvSpPr>
          <p:cNvPr id="3" name="Content Placeholder 2"/>
          <p:cNvSpPr>
            <a:spLocks noGrp="1"/>
          </p:cNvSpPr>
          <p:nvPr>
            <p:ph idx="1"/>
          </p:nvPr>
        </p:nvSpPr>
        <p:spPr>
          <a:xfrm>
            <a:off x="533400" y="1417638"/>
            <a:ext cx="8229600" cy="5440362"/>
          </a:xfrm>
        </p:spPr>
        <p:txBody>
          <a:bodyPr>
            <a:normAutofit fontScale="77500" lnSpcReduction="20000"/>
          </a:bodyPr>
          <a:lstStyle/>
          <a:p>
            <a:r>
              <a:rPr lang="en-US" dirty="0" smtClean="0"/>
              <a:t>1.To </a:t>
            </a:r>
            <a:r>
              <a:rPr lang="en-US" dirty="0"/>
              <a:t>develop a schematic picture of the natural history of disease as a framework within which to understand different approaches to its prevention and control. </a:t>
            </a:r>
          </a:p>
          <a:p>
            <a:pPr marL="36576" indent="0">
              <a:buNone/>
            </a:pPr>
            <a:r>
              <a:rPr lang="en-US" dirty="0" smtClean="0"/>
              <a:t>	a. Example</a:t>
            </a:r>
            <a:r>
              <a:rPr lang="en-US" dirty="0"/>
              <a:t>: by understanding the natural history of </a:t>
            </a:r>
            <a:r>
              <a:rPr lang="en-US" dirty="0" smtClean="0"/>
              <a:t>	communicable </a:t>
            </a:r>
            <a:r>
              <a:rPr lang="en-US" dirty="0"/>
              <a:t>diseases like HIV/AIDS , the preventive </a:t>
            </a:r>
            <a:r>
              <a:rPr lang="en-US" dirty="0" smtClean="0"/>
              <a:t>	strategies </a:t>
            </a:r>
            <a:r>
              <a:rPr lang="en-US" dirty="0"/>
              <a:t>were made like use of condom, </a:t>
            </a:r>
            <a:r>
              <a:rPr lang="en-US" dirty="0" smtClean="0"/>
              <a:t>etc </a:t>
            </a:r>
            <a:endParaRPr lang="en-US" dirty="0"/>
          </a:p>
          <a:p>
            <a:pPr marL="36576" indent="0">
              <a:buNone/>
            </a:pPr>
            <a:endParaRPr lang="en-US" dirty="0"/>
          </a:p>
          <a:p>
            <a:r>
              <a:rPr lang="en-US" dirty="0"/>
              <a:t>2</a:t>
            </a:r>
            <a:r>
              <a:rPr lang="en-US" dirty="0" smtClean="0"/>
              <a:t>.Effect </a:t>
            </a:r>
            <a:r>
              <a:rPr lang="en-US" dirty="0"/>
              <a:t>of treatment can be known only if the natural history of disease in the absence of treatment is known</a:t>
            </a:r>
            <a:r>
              <a:rPr lang="en-US" dirty="0" smtClean="0"/>
              <a:t>.</a:t>
            </a:r>
          </a:p>
          <a:p>
            <a:pPr marL="36576" indent="0">
              <a:buNone/>
            </a:pPr>
            <a:r>
              <a:rPr lang="en-US" dirty="0" smtClean="0"/>
              <a:t> </a:t>
            </a:r>
            <a:r>
              <a:rPr lang="en-US" dirty="0"/>
              <a:t>For Example: </a:t>
            </a:r>
          </a:p>
          <a:p>
            <a:pPr marL="36576" indent="0">
              <a:buNone/>
            </a:pPr>
            <a:r>
              <a:rPr lang="en-US" dirty="0" smtClean="0"/>
              <a:t>	a. Epidemiology </a:t>
            </a:r>
            <a:r>
              <a:rPr lang="en-US" dirty="0"/>
              <a:t>has defined the problem, established the </a:t>
            </a:r>
            <a:r>
              <a:rPr lang="en-US" dirty="0" smtClean="0"/>
              <a:t>	natural </a:t>
            </a:r>
            <a:r>
              <a:rPr lang="en-US" dirty="0"/>
              <a:t>history of untreated hypertension, demonstrated the </a:t>
            </a:r>
            <a:r>
              <a:rPr lang="en-US" dirty="0" smtClean="0"/>
              <a:t>	value </a:t>
            </a:r>
            <a:r>
              <a:rPr lang="en-US" dirty="0"/>
              <a:t>of treatment and helped to determine the most </a:t>
            </a:r>
            <a:r>
              <a:rPr lang="en-US" dirty="0" smtClean="0"/>
              <a:t>	appropriate </a:t>
            </a:r>
            <a:r>
              <a:rPr lang="en-US" dirty="0"/>
              <a:t>level at which treatment should begin</a:t>
            </a:r>
          </a:p>
          <a:p>
            <a:endParaRPr lang="en-US" dirty="0"/>
          </a:p>
        </p:txBody>
      </p:sp>
    </p:spTree>
    <p:extLst>
      <p:ext uri="{BB962C8B-B14F-4D97-AF65-F5344CB8AC3E}">
        <p14:creationId xmlns:p14="http://schemas.microsoft.com/office/powerpoint/2010/main" xmlns="" val="98865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610600" cy="6172200"/>
          </a:xfrm>
        </p:spPr>
        <p:txBody>
          <a:bodyPr>
            <a:normAutofit/>
          </a:bodyPr>
          <a:lstStyle/>
          <a:p>
            <a:r>
              <a:rPr lang="en-US" dirty="0"/>
              <a:t>4.	Although disease is in-apparent during the incubation period, some pathologic changes may be detectable with laboratory, radiographic, or other screening methods. </a:t>
            </a:r>
            <a:r>
              <a:rPr lang="en-US" sz="2600" i="1" dirty="0"/>
              <a:t>Most screening programs attempt to identify the disease process during this phase of its natural history, since early intervention may be more effective than treatment at a later stage of disease progression</a:t>
            </a:r>
            <a:r>
              <a:rPr lang="en-US" sz="2600" i="1" dirty="0" smtClean="0"/>
              <a:t>.</a:t>
            </a:r>
            <a:endParaRPr lang="en-US" sz="2600" dirty="0"/>
          </a:p>
          <a:p>
            <a:r>
              <a:rPr lang="en-US" dirty="0"/>
              <a:t>5.	Decides appropriate intervention </a:t>
            </a:r>
            <a:r>
              <a:rPr lang="en-US" dirty="0" smtClean="0"/>
              <a:t>at appropriate </a:t>
            </a:r>
            <a:r>
              <a:rPr lang="en-US" dirty="0"/>
              <a:t>stage of disease. </a:t>
            </a:r>
          </a:p>
          <a:p>
            <a:r>
              <a:rPr lang="en-US" dirty="0"/>
              <a:t>6.	To prevent the diseases in community.</a:t>
            </a:r>
          </a:p>
          <a:p>
            <a:pPr marL="36576" indent="0">
              <a:buNone/>
            </a:pPr>
            <a:r>
              <a:rPr lang="en-US" sz="2600" dirty="0" smtClean="0"/>
              <a:t> </a:t>
            </a:r>
            <a:r>
              <a:rPr lang="en-US" sz="2600" i="1" dirty="0"/>
              <a:t>For example detection of dental fluorosis (mottled enamel) may not help the patient himself but may help eventual prevention of disease in others by treatment of water supply in community. </a:t>
            </a:r>
          </a:p>
        </p:txBody>
      </p:sp>
    </p:spTree>
    <p:extLst>
      <p:ext uri="{BB962C8B-B14F-4D97-AF65-F5344CB8AC3E}">
        <p14:creationId xmlns:p14="http://schemas.microsoft.com/office/powerpoint/2010/main" xmlns="" val="2407236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Epidemiological </a:t>
            </a:r>
            <a:r>
              <a:rPr lang="en-US" dirty="0" err="1" smtClean="0"/>
              <a:t>traid</a:t>
            </a:r>
            <a:endParaRPr lang="en-US" dirty="0"/>
          </a:p>
        </p:txBody>
      </p:sp>
      <p:sp>
        <p:nvSpPr>
          <p:cNvPr id="3" name="Content Placeholder 2"/>
          <p:cNvSpPr>
            <a:spLocks noGrp="1"/>
          </p:cNvSpPr>
          <p:nvPr>
            <p:ph idx="1"/>
          </p:nvPr>
        </p:nvSpPr>
        <p:spPr/>
        <p:txBody>
          <a:bodyPr/>
          <a:lstStyle/>
          <a:p>
            <a:r>
              <a:rPr lang="en-US" dirty="0" smtClean="0"/>
              <a:t>Agent </a:t>
            </a:r>
          </a:p>
          <a:p>
            <a:r>
              <a:rPr lang="en-US" dirty="0" smtClean="0"/>
              <a:t>Host</a:t>
            </a:r>
          </a:p>
          <a:p>
            <a:r>
              <a:rPr lang="en-US" dirty="0" smtClean="0"/>
              <a:t>Environment</a:t>
            </a:r>
            <a:endParaRPr lang="en-US" dirty="0"/>
          </a:p>
        </p:txBody>
      </p:sp>
    </p:spTree>
    <p:extLst>
      <p:ext uri="{BB962C8B-B14F-4D97-AF65-F5344CB8AC3E}">
        <p14:creationId xmlns:p14="http://schemas.microsoft.com/office/powerpoint/2010/main" xmlns="" val="2202812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pitchFamily="18" charset="0"/>
              </a:rPr>
              <a:t>Agent Factors</a:t>
            </a:r>
            <a:endParaRPr lang="en-US" b="1" dirty="0">
              <a:latin typeface="Times" pitchFamily="18" charset="0"/>
            </a:endParaRPr>
          </a:p>
        </p:txBody>
      </p:sp>
      <p:sp>
        <p:nvSpPr>
          <p:cNvPr id="3" name="Content Placeholder 2"/>
          <p:cNvSpPr>
            <a:spLocks noGrp="1"/>
          </p:cNvSpPr>
          <p:nvPr>
            <p:ph idx="1"/>
          </p:nvPr>
        </p:nvSpPr>
        <p:spPr>
          <a:xfrm>
            <a:off x="0" y="1219200"/>
            <a:ext cx="9144000" cy="5181600"/>
          </a:xfrm>
        </p:spPr>
        <p:txBody>
          <a:bodyPr>
            <a:normAutofit fontScale="85000" lnSpcReduction="10000"/>
          </a:bodyPr>
          <a:lstStyle/>
          <a:p>
            <a:pPr algn="just">
              <a:lnSpc>
                <a:spcPct val="150000"/>
              </a:lnSpc>
              <a:buNone/>
            </a:pPr>
            <a:r>
              <a:rPr lang="en-US" sz="4200" b="1" dirty="0" smtClean="0">
                <a:latin typeface="Times" pitchFamily="18" charset="0"/>
              </a:rPr>
              <a:t>1.Agent factors</a:t>
            </a:r>
          </a:p>
          <a:p>
            <a:pPr algn="just">
              <a:lnSpc>
                <a:spcPct val="150000"/>
              </a:lnSpc>
              <a:buNone/>
            </a:pPr>
            <a:r>
              <a:rPr lang="en-US" dirty="0" smtClean="0">
                <a:latin typeface="Times" pitchFamily="18" charset="0"/>
              </a:rPr>
              <a:t>    </a:t>
            </a:r>
            <a:r>
              <a:rPr lang="en-US" sz="4100" dirty="0" smtClean="0">
                <a:latin typeface="Times" pitchFamily="18" charset="0"/>
              </a:rPr>
              <a:t> A substance, living or non-living, or a force, tangible or intangible, the excessive presence or relative lack of  which may initiate a disease process.</a:t>
            </a:r>
          </a:p>
          <a:p>
            <a:pPr algn="just">
              <a:lnSpc>
                <a:spcPct val="150000"/>
              </a:lnSpc>
              <a:buNone/>
            </a:pPr>
            <a:r>
              <a:rPr lang="en-US" sz="4100" dirty="0" smtClean="0">
                <a:latin typeface="Times" pitchFamily="18" charset="0"/>
              </a:rPr>
              <a:t>   </a:t>
            </a:r>
            <a:endParaRPr lang="en-US" sz="4100" dirty="0">
              <a:latin typeface="Times" pitchFamily="18" charset="0"/>
            </a:endParaRPr>
          </a:p>
        </p:txBody>
      </p:sp>
    </p:spTree>
    <p:extLst>
      <p:ext uri="{BB962C8B-B14F-4D97-AF65-F5344CB8AC3E}">
        <p14:creationId xmlns:p14="http://schemas.microsoft.com/office/powerpoint/2010/main" xmlns="" val="21539192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pitchFamily="18" charset="0"/>
              </a:rPr>
              <a:t/>
            </a:r>
            <a:br>
              <a:rPr lang="en-US" b="1" dirty="0" smtClean="0">
                <a:latin typeface="Times" pitchFamily="18" charset="0"/>
              </a:rPr>
            </a:br>
            <a:endParaRPr lang="en-US" b="1" dirty="0">
              <a:latin typeface="Times" pitchFamily="18" charset="0"/>
            </a:endParaRPr>
          </a:p>
        </p:txBody>
      </p:sp>
      <p:sp>
        <p:nvSpPr>
          <p:cNvPr id="3" name="Content Placeholder 2"/>
          <p:cNvSpPr>
            <a:spLocks noGrp="1"/>
          </p:cNvSpPr>
          <p:nvPr>
            <p:ph idx="1"/>
          </p:nvPr>
        </p:nvSpPr>
        <p:spPr>
          <a:xfrm>
            <a:off x="0" y="0"/>
            <a:ext cx="9144000" cy="6858000"/>
          </a:xfrm>
        </p:spPr>
        <p:txBody>
          <a:bodyPr>
            <a:normAutofit/>
          </a:bodyPr>
          <a:lstStyle/>
          <a:p>
            <a:pPr algn="just">
              <a:lnSpc>
                <a:spcPct val="110000"/>
              </a:lnSpc>
              <a:buNone/>
            </a:pPr>
            <a:r>
              <a:rPr lang="en-US" sz="3600" dirty="0" smtClean="0">
                <a:latin typeface="Times" pitchFamily="18" charset="0"/>
              </a:rPr>
              <a:t>Contd</a:t>
            </a:r>
            <a:r>
              <a:rPr lang="en-US" sz="3600" dirty="0" smtClean="0">
                <a:latin typeface="Times New Roman" pitchFamily="18" charset="0"/>
                <a:cs typeface="Times New Roman" pitchFamily="18" charset="0"/>
              </a:rPr>
              <a:t>…………</a:t>
            </a:r>
          </a:p>
          <a:p>
            <a:pPr marL="742950" indent="-742950" algn="just">
              <a:lnSpc>
                <a:spcPct val="110000"/>
              </a:lnSpc>
              <a:buFont typeface="Wingdings" pitchFamily="2" charset="2"/>
              <a:buChar char="q"/>
            </a:pPr>
            <a:r>
              <a:rPr lang="en-US" sz="3600" b="1" dirty="0" smtClean="0">
                <a:latin typeface="Times New Roman" pitchFamily="18" charset="0"/>
                <a:cs typeface="Times New Roman" pitchFamily="18" charset="0"/>
              </a:rPr>
              <a:t>Biological agents</a:t>
            </a:r>
            <a:r>
              <a:rPr lang="en-US" dirty="0" smtClean="0">
                <a:latin typeface="Times New Roman" pitchFamily="18" charset="0"/>
                <a:cs typeface="Times New Roman" pitchFamily="18" charset="0"/>
              </a:rPr>
              <a:t>:</a:t>
            </a:r>
          </a:p>
          <a:p>
            <a:pPr marL="742950" indent="-742950" algn="just">
              <a:lnSpc>
                <a:spcPct val="110000"/>
              </a:lnSpc>
              <a:buNone/>
            </a:pPr>
            <a:r>
              <a:rPr lang="en-US" dirty="0" smtClean="0">
                <a:latin typeface="Times New Roman" pitchFamily="18" charset="0"/>
                <a:cs typeface="Times New Roman" pitchFamily="18" charset="0"/>
              </a:rPr>
              <a:t>       These are living agents of disease, viruses, fungi, bacteria, protozoa and metazoa</a:t>
            </a:r>
            <a:r>
              <a:rPr lang="en-US" sz="3800" dirty="0" smtClean="0">
                <a:latin typeface="Times New Roman" pitchFamily="18" charset="0"/>
                <a:cs typeface="Times New Roman" pitchFamily="18" charset="0"/>
              </a:rPr>
              <a:t>.</a:t>
            </a:r>
          </a:p>
          <a:p>
            <a:pPr algn="just">
              <a:lnSpc>
                <a:spcPct val="110000"/>
              </a:lnSpc>
              <a:buNone/>
            </a:pPr>
            <a:r>
              <a:rPr lang="en-US" dirty="0" smtClean="0">
                <a:latin typeface="Times New Roman" pitchFamily="18" charset="0"/>
                <a:cs typeface="Times New Roman" pitchFamily="18" charset="0"/>
              </a:rPr>
              <a:t>       These agents exhibit certain “host-related” .           </a:t>
            </a:r>
          </a:p>
          <a:p>
            <a:pPr algn="just">
              <a:lnSpc>
                <a:spcPct val="110000"/>
              </a:lnSpc>
              <a:buNone/>
            </a:pPr>
            <a:endParaRPr lang="en-US" dirty="0" smtClean="0">
              <a:latin typeface="Times New Roman" pitchFamily="18" charset="0"/>
              <a:cs typeface="Times New Roman" pitchFamily="18" charset="0"/>
            </a:endParaRPr>
          </a:p>
          <a:p>
            <a:pPr algn="just">
              <a:lnSpc>
                <a:spcPct val="110000"/>
              </a:lnSpc>
              <a:buNone/>
            </a:pPr>
            <a:r>
              <a:rPr lang="en-US" dirty="0" smtClean="0">
                <a:latin typeface="Times New Roman" pitchFamily="18" charset="0"/>
                <a:cs typeface="Times New Roman" pitchFamily="18" charset="0"/>
              </a:rPr>
              <a:t>Biological properties such as:</a:t>
            </a:r>
          </a:p>
          <a:p>
            <a:pPr marL="571500" indent="-571500" algn="just">
              <a:lnSpc>
                <a:spcPct val="110000"/>
              </a:lnSpc>
              <a:buFont typeface="Wingdings" pitchFamily="2" charset="2"/>
              <a:buChar char="Ø"/>
            </a:pPr>
            <a:r>
              <a:rPr lang="en-US" b="1" dirty="0" smtClean="0">
                <a:latin typeface="Times New Roman" pitchFamily="18" charset="0"/>
                <a:cs typeface="Times New Roman" pitchFamily="18" charset="0"/>
              </a:rPr>
              <a:t>Infectivity: </a:t>
            </a:r>
          </a:p>
          <a:p>
            <a:pPr marL="571500" indent="-571500" algn="just">
              <a:lnSpc>
                <a:spcPct val="110000"/>
              </a:lnSpc>
              <a:buNone/>
            </a:pPr>
            <a:r>
              <a:rPr lang="en-US" dirty="0" smtClean="0">
                <a:latin typeface="Times New Roman" pitchFamily="18" charset="0"/>
                <a:cs typeface="Times New Roman" pitchFamily="18" charset="0"/>
              </a:rPr>
              <a:t>       This is the ability of an infectious agent to invade     and multiply in a host:</a:t>
            </a:r>
            <a:endParaRPr lang="en-US" sz="3000" b="1" dirty="0" smtClean="0">
              <a:latin typeface="Times New Roman" pitchFamily="18" charset="0"/>
              <a:cs typeface="Times New Roman" pitchFamily="18" charset="0"/>
            </a:endParaRPr>
          </a:p>
          <a:p>
            <a:pPr>
              <a:buNone/>
            </a:pPr>
            <a:endParaRPr lang="en-US" sz="4100" dirty="0" smtClean="0">
              <a:latin typeface="Times" pitchFamily="18" charset="0"/>
            </a:endParaRPr>
          </a:p>
          <a:p>
            <a:pPr>
              <a:buNone/>
            </a:pPr>
            <a:endParaRPr lang="en-US" sz="4100" dirty="0" smtClean="0">
              <a:latin typeface="Times" pitchFamily="18" charset="0"/>
            </a:endParaRPr>
          </a:p>
          <a:p>
            <a:pPr algn="just">
              <a:buNone/>
            </a:pPr>
            <a:endParaRPr lang="en-US" dirty="0">
              <a:latin typeface="Times" pitchFamily="18" charset="0"/>
            </a:endParaRPr>
          </a:p>
        </p:txBody>
      </p:sp>
    </p:spTree>
    <p:extLst>
      <p:ext uri="{BB962C8B-B14F-4D97-AF65-F5344CB8AC3E}">
        <p14:creationId xmlns:p14="http://schemas.microsoft.com/office/powerpoint/2010/main" xmlns="" val="180655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latin typeface="Times" pitchFamily="18" charset="0"/>
              </a:rPr>
              <a:t>Introduction</a:t>
            </a:r>
            <a:r>
              <a:rPr lang="en-US" dirty="0" smtClean="0"/>
              <a:t/>
            </a:r>
            <a:br>
              <a:rPr lang="en-US" dirty="0" smtClean="0"/>
            </a:br>
            <a:r>
              <a:rPr lang="en-US" dirty="0" smtClean="0"/>
              <a:t>             </a:t>
            </a:r>
            <a:endParaRPr lang="en-US" dirty="0"/>
          </a:p>
        </p:txBody>
      </p:sp>
      <p:sp>
        <p:nvSpPr>
          <p:cNvPr id="3" name="Content Placeholder 2"/>
          <p:cNvSpPr>
            <a:spLocks noGrp="1"/>
          </p:cNvSpPr>
          <p:nvPr>
            <p:ph idx="1"/>
          </p:nvPr>
        </p:nvSpPr>
        <p:spPr>
          <a:xfrm>
            <a:off x="457200" y="1219200"/>
            <a:ext cx="8229600" cy="4906963"/>
          </a:xfrm>
        </p:spPr>
        <p:txBody>
          <a:bodyPr/>
          <a:lstStyle/>
          <a:p>
            <a:pPr algn="just">
              <a:lnSpc>
                <a:spcPct val="150000"/>
              </a:lnSpc>
              <a:buNone/>
            </a:pPr>
            <a:r>
              <a:rPr lang="en-US" dirty="0" smtClean="0">
                <a:latin typeface="Times" pitchFamily="18" charset="0"/>
              </a:rPr>
              <a:t>        The natural course that a disease would take when it has not been affected by any treatment or any other intervention. It is of much importance for all of us to understand the natural course of human disease.</a:t>
            </a:r>
            <a:endParaRPr lang="en-US" dirty="0">
              <a:latin typeface="Times" pitchFamily="18" charset="0"/>
            </a:endParaRPr>
          </a:p>
        </p:txBody>
      </p:sp>
    </p:spTree>
    <p:extLst>
      <p:ext uri="{BB962C8B-B14F-4D97-AF65-F5344CB8AC3E}">
        <p14:creationId xmlns:p14="http://schemas.microsoft.com/office/powerpoint/2010/main" xmlns="" val="22965116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pPr marL="571500" indent="-571500" algn="just">
              <a:buNone/>
            </a:pPr>
            <a:r>
              <a:rPr lang="en-US" sz="2900"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Cont…</a:t>
            </a:r>
          </a:p>
          <a:p>
            <a:pPr marL="571500" indent="-571500" algn="just">
              <a:buFont typeface="Wingdings" pitchFamily="2" charset="2"/>
              <a:buChar char="Ø"/>
            </a:pPr>
            <a:endParaRPr lang="en-US" dirty="0" smtClean="0">
              <a:latin typeface="Times New Roman" pitchFamily="18" charset="0"/>
              <a:cs typeface="Times New Roman" pitchFamily="18" charset="0"/>
            </a:endParaRPr>
          </a:p>
          <a:p>
            <a:pPr marL="571500" indent="-571500" algn="just">
              <a:buFont typeface="Wingdings" pitchFamily="2" charset="2"/>
              <a:buChar char="Ø"/>
            </a:pPr>
            <a:r>
              <a:rPr lang="en-US" b="1" dirty="0" smtClean="0">
                <a:latin typeface="Times New Roman" pitchFamily="18" charset="0"/>
                <a:cs typeface="Times New Roman" pitchFamily="18" charset="0"/>
              </a:rPr>
              <a:t>Pathogenicity </a:t>
            </a:r>
            <a:r>
              <a:rPr lang="en-US" b="1" dirty="0">
                <a:latin typeface="Times New Roman" pitchFamily="18" charset="0"/>
                <a:cs typeface="Times New Roman" pitchFamily="18" charset="0"/>
              </a:rPr>
              <a:t>:</a:t>
            </a:r>
            <a:r>
              <a:rPr lang="en-US" dirty="0">
                <a:latin typeface="Times New Roman" pitchFamily="18" charset="0"/>
                <a:cs typeface="Times New Roman" pitchFamily="18" charset="0"/>
              </a:rPr>
              <a:t>Pathogenicity refers to the proportion of infected individuals who develop clinically apparent </a:t>
            </a:r>
            <a:r>
              <a:rPr lang="en-US" dirty="0" smtClean="0">
                <a:latin typeface="Times New Roman" pitchFamily="18" charset="0"/>
                <a:cs typeface="Times New Roman" pitchFamily="18" charset="0"/>
              </a:rPr>
              <a:t>disease. (Cause disease &amp; harm the host)</a:t>
            </a:r>
          </a:p>
          <a:p>
            <a:pPr marL="571500" indent="-571500" algn="just">
              <a:buNone/>
            </a:pPr>
            <a:endParaRPr lang="en-US" dirty="0" smtClean="0">
              <a:latin typeface="Times New Roman" pitchFamily="18" charset="0"/>
              <a:cs typeface="Times New Roman" pitchFamily="18" charset="0"/>
            </a:endParaRPr>
          </a:p>
          <a:p>
            <a:pPr marL="571500" indent="-571500" algn="just">
              <a:buFont typeface="Wingdings" pitchFamily="2" charset="2"/>
              <a:buChar char="Ø"/>
            </a:pPr>
            <a:r>
              <a:rPr lang="en-US" b="1" dirty="0" smtClean="0">
                <a:latin typeface="Times New Roman" pitchFamily="18" charset="0"/>
                <a:cs typeface="Times New Roman" pitchFamily="18" charset="0"/>
              </a:rPr>
              <a:t>Virulence</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Virulence refers to the proportion of clinically apparent cases that are severe or fatal</a:t>
            </a:r>
            <a:r>
              <a:rPr lang="en-US"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the capability of a microorganism to cause </a:t>
            </a:r>
            <a:r>
              <a:rPr lang="en-US" sz="2400" dirty="0" smtClean="0">
                <a:latin typeface="Times New Roman" pitchFamily="18" charset="0"/>
                <a:cs typeface="Times New Roman" pitchFamily="18" charset="0"/>
              </a:rPr>
              <a:t>disease- high degree </a:t>
            </a:r>
            <a:r>
              <a:rPr lang="en-US" sz="2400" dirty="0">
                <a:latin typeface="Times New Roman" pitchFamily="18" charset="0"/>
                <a:cs typeface="Times New Roman" pitchFamily="18" charset="0"/>
              </a:rPr>
              <a:t>of </a:t>
            </a:r>
            <a:r>
              <a:rPr lang="en-US" sz="2400" dirty="0" smtClean="0">
                <a:latin typeface="Times New Roman" pitchFamily="18" charset="0"/>
                <a:cs typeface="Times New Roman" pitchFamily="18" charset="0"/>
              </a:rPr>
              <a:t>pathogenicity ).</a:t>
            </a:r>
          </a:p>
          <a:p>
            <a:pPr>
              <a:buNone/>
            </a:pPr>
            <a:endParaRPr lang="en-US" dirty="0"/>
          </a:p>
        </p:txBody>
      </p:sp>
    </p:spTree>
    <p:extLst>
      <p:ext uri="{BB962C8B-B14F-4D97-AF65-F5344CB8AC3E}">
        <p14:creationId xmlns:p14="http://schemas.microsoft.com/office/powerpoint/2010/main" xmlns="" val="42020953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610600" cy="5791200"/>
          </a:xfrm>
        </p:spPr>
        <p:txBody>
          <a:bodyPr>
            <a:noAutofit/>
          </a:bodyPr>
          <a:lstStyle/>
          <a:p>
            <a:pPr algn="just">
              <a:lnSpc>
                <a:spcPct val="120000"/>
              </a:lnSpc>
              <a:buFont typeface="Wingdings" pitchFamily="2" charset="2"/>
              <a:buChar char="q"/>
            </a:pPr>
            <a:r>
              <a:rPr lang="en-US" sz="3000" b="1" dirty="0" smtClean="0">
                <a:latin typeface="Times New Roman" pitchFamily="18" charset="0"/>
                <a:cs typeface="Times New Roman" pitchFamily="18" charset="0"/>
              </a:rPr>
              <a:t>Nutrient agents:- </a:t>
            </a:r>
            <a:r>
              <a:rPr lang="en-US" sz="3000" dirty="0" smtClean="0">
                <a:latin typeface="Times New Roman" pitchFamily="18" charset="0"/>
                <a:cs typeface="Times New Roman" pitchFamily="18" charset="0"/>
              </a:rPr>
              <a:t>These are proteins, fats, carbohydrate, minerals and water. </a:t>
            </a:r>
            <a:r>
              <a:rPr lang="en-US" sz="2800" dirty="0" smtClean="0">
                <a:latin typeface="Times New Roman" pitchFamily="18" charset="0"/>
                <a:cs typeface="Times New Roman" pitchFamily="18" charset="0"/>
              </a:rPr>
              <a:t>Any excess or deficiency of the intake of nutritive elements may result in nutritional disorders. e.g. Anaemia, goitre, obesity and vitamin deficiencies are some of the current nutritional problems in many countries.</a:t>
            </a:r>
          </a:p>
          <a:p>
            <a:pPr algn="just">
              <a:lnSpc>
                <a:spcPct val="120000"/>
              </a:lnSpc>
              <a:buNone/>
            </a:pPr>
            <a:endParaRPr lang="en-US" sz="3000" dirty="0" smtClean="0">
              <a:latin typeface="Times New Roman" pitchFamily="18" charset="0"/>
              <a:cs typeface="Times New Roman" pitchFamily="18" charset="0"/>
            </a:endParaRPr>
          </a:p>
          <a:p>
            <a:pPr algn="just">
              <a:lnSpc>
                <a:spcPct val="120000"/>
              </a:lnSpc>
              <a:buFont typeface="Wingdings" pitchFamily="2" charset="2"/>
              <a:buChar char="q"/>
            </a:pPr>
            <a:r>
              <a:rPr lang="en-US" sz="3000" b="1" dirty="0" smtClean="0">
                <a:latin typeface="Times New Roman" pitchFamily="18" charset="0"/>
                <a:cs typeface="Times New Roman" pitchFamily="18" charset="0"/>
              </a:rPr>
              <a:t>Physical agents</a:t>
            </a:r>
            <a:r>
              <a:rPr lang="en-US" sz="3000" dirty="0" smtClean="0">
                <a:latin typeface="Times New Roman" pitchFamily="18" charset="0"/>
                <a:cs typeface="Times New Roman" pitchFamily="18" charset="0"/>
              </a:rPr>
              <a:t>:-Exposure to excessive heat, cold, humidity, pressure, radiation, electricity, sound.</a:t>
            </a:r>
          </a:p>
          <a:p>
            <a:pPr algn="just">
              <a:buNone/>
            </a:pPr>
            <a:endParaRPr lang="en-US" sz="3000" dirty="0" smtClean="0">
              <a:latin typeface="Times New Roman" pitchFamily="18" charset="0"/>
              <a:cs typeface="Times New Roman" pitchFamily="18" charset="0"/>
            </a:endParaRPr>
          </a:p>
          <a:p>
            <a:pPr algn="just">
              <a:buNone/>
            </a:pPr>
            <a:endParaRPr lang="en-US" sz="3000" b="1" dirty="0" smtClean="0">
              <a:latin typeface="Times New Roman" pitchFamily="18" charset="0"/>
              <a:cs typeface="Times New Roman" pitchFamily="18" charset="0"/>
            </a:endParaRPr>
          </a:p>
          <a:p>
            <a:pPr algn="just">
              <a:buNone/>
            </a:pPr>
            <a:endParaRPr lang="en-US" sz="3000" dirty="0">
              <a:latin typeface="Times New Roman" pitchFamily="18" charset="0"/>
              <a:cs typeface="Times New Roman" pitchFamily="18" charset="0"/>
            </a:endParaRPr>
          </a:p>
        </p:txBody>
      </p:sp>
    </p:spTree>
    <p:extLst>
      <p:ext uri="{BB962C8B-B14F-4D97-AF65-F5344CB8AC3E}">
        <p14:creationId xmlns:p14="http://schemas.microsoft.com/office/powerpoint/2010/main" xmlns="" val="22680572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lstStyle/>
          <a:p>
            <a:pPr algn="just">
              <a:lnSpc>
                <a:spcPct val="150000"/>
              </a:lnSpc>
              <a:buNone/>
            </a:pPr>
            <a:r>
              <a:rPr lang="en-US" sz="3000" b="1" dirty="0" smtClean="0">
                <a:latin typeface="Times New Roman" pitchFamily="18" charset="0"/>
                <a:cs typeface="Times New Roman" pitchFamily="18" charset="0"/>
              </a:rPr>
              <a:t>Contd….</a:t>
            </a:r>
          </a:p>
          <a:p>
            <a:pPr algn="just">
              <a:lnSpc>
                <a:spcPct val="150000"/>
              </a:lnSpc>
              <a:buFont typeface="Wingdings" pitchFamily="2" charset="2"/>
              <a:buChar char="q"/>
            </a:pPr>
            <a:r>
              <a:rPr lang="en-US" sz="3000" b="1" dirty="0" smtClean="0">
                <a:latin typeface="Times New Roman" pitchFamily="18" charset="0"/>
                <a:cs typeface="Times New Roman" pitchFamily="18" charset="0"/>
              </a:rPr>
              <a:t>Chemical agents :- </a:t>
            </a:r>
          </a:p>
          <a:p>
            <a:pPr algn="just">
              <a:lnSpc>
                <a:spcPct val="150000"/>
              </a:lnSpc>
              <a:buFont typeface="Courier New" pitchFamily="49" charset="0"/>
              <a:buChar char="o"/>
            </a:pPr>
            <a:r>
              <a:rPr lang="en-US" sz="2900" b="1" dirty="0" smtClean="0">
                <a:latin typeface="Times New Roman" pitchFamily="18" charset="0"/>
                <a:cs typeface="Times New Roman" pitchFamily="18" charset="0"/>
                <a:sym typeface="Wingdings" pitchFamily="2" charset="2"/>
              </a:rPr>
              <a:t> Endogenous: </a:t>
            </a:r>
            <a:r>
              <a:rPr lang="en-US" sz="2900" dirty="0" smtClean="0">
                <a:latin typeface="Times New Roman" pitchFamily="18" charset="0"/>
                <a:cs typeface="Times New Roman" pitchFamily="18" charset="0"/>
                <a:sym typeface="Wingdings" pitchFamily="2" charset="2"/>
              </a:rPr>
              <a:t>e. g. Ureamia, jaundice, ketosis.</a:t>
            </a:r>
            <a:endParaRPr lang="en-US" sz="2900" b="1" dirty="0" smtClean="0">
              <a:latin typeface="Times New Roman" pitchFamily="18" charset="0"/>
              <a:cs typeface="Times New Roman" pitchFamily="18" charset="0"/>
              <a:sym typeface="Wingdings" pitchFamily="2" charset="2"/>
            </a:endParaRPr>
          </a:p>
          <a:p>
            <a:pPr algn="just">
              <a:lnSpc>
                <a:spcPct val="150000"/>
              </a:lnSpc>
              <a:buFont typeface="Courier New" pitchFamily="49" charset="0"/>
              <a:buChar char="o"/>
            </a:pPr>
            <a:r>
              <a:rPr lang="en-US" sz="2900" b="1" dirty="0" smtClean="0">
                <a:latin typeface="Times New Roman" pitchFamily="18" charset="0"/>
                <a:cs typeface="Times New Roman" pitchFamily="18" charset="0"/>
                <a:sym typeface="Wingdings" pitchFamily="2" charset="2"/>
              </a:rPr>
              <a:t> Exogenous : </a:t>
            </a:r>
            <a:r>
              <a:rPr lang="en-US" sz="2900" dirty="0" smtClean="0">
                <a:latin typeface="Times New Roman" pitchFamily="18" charset="0"/>
                <a:cs typeface="Times New Roman" pitchFamily="18" charset="0"/>
                <a:sym typeface="Wingdings" pitchFamily="2" charset="2"/>
              </a:rPr>
              <a:t>e. g. allergens, metals, fumes.</a:t>
            </a:r>
            <a:endParaRPr lang="en-US" sz="2900" b="1" dirty="0" smtClean="0">
              <a:latin typeface="Times New Roman" pitchFamily="18" charset="0"/>
              <a:cs typeface="Times New Roman" pitchFamily="18" charset="0"/>
              <a:sym typeface="Wingdings" pitchFamily="2" charset="2"/>
            </a:endParaRPr>
          </a:p>
          <a:p>
            <a:pPr algn="just">
              <a:lnSpc>
                <a:spcPct val="150000"/>
              </a:lnSpc>
              <a:buFont typeface="Wingdings" pitchFamily="2" charset="2"/>
              <a:buChar char="q"/>
            </a:pPr>
            <a:r>
              <a:rPr lang="en-US" sz="3000" b="1" dirty="0" smtClean="0">
                <a:latin typeface="Times New Roman" pitchFamily="18" charset="0"/>
                <a:cs typeface="Times New Roman" pitchFamily="18" charset="0"/>
              </a:rPr>
              <a:t>Mechanical agents</a:t>
            </a:r>
            <a:r>
              <a:rPr lang="en-US" sz="2900" b="1" dirty="0" smtClean="0">
                <a:latin typeface="Times New Roman" pitchFamily="18" charset="0"/>
                <a:cs typeface="Times New Roman" pitchFamily="18" charset="0"/>
              </a:rPr>
              <a:t>:- </a:t>
            </a:r>
            <a:r>
              <a:rPr lang="en-US" sz="2900" dirty="0" smtClean="0">
                <a:latin typeface="Times New Roman" pitchFamily="18" charset="0"/>
                <a:cs typeface="Times New Roman" pitchFamily="18" charset="0"/>
              </a:rPr>
              <a:t>Exposure of chronic friction and other mechanical forces may result in crushing, tearing, sprains, dislocations and even death.</a:t>
            </a:r>
          </a:p>
          <a:p>
            <a:pPr>
              <a:lnSpc>
                <a:spcPct val="150000"/>
              </a:lnSpc>
              <a:buNone/>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3699891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0"/>
            <a:ext cx="8229600" cy="6858000"/>
          </a:xfrm>
        </p:spPr>
        <p:txBody>
          <a:bodyPr>
            <a:noAutofit/>
          </a:bodyPr>
          <a:lstStyle/>
          <a:p>
            <a:pPr algn="just">
              <a:buNone/>
            </a:pPr>
            <a:r>
              <a:rPr lang="en-US" sz="3000" b="1" dirty="0" smtClean="0">
                <a:latin typeface="Times New Roman" pitchFamily="18" charset="0"/>
                <a:cs typeface="Times New Roman" pitchFamily="18" charset="0"/>
              </a:rPr>
              <a:t>Cont…..</a:t>
            </a:r>
          </a:p>
          <a:p>
            <a:pPr algn="just">
              <a:buFont typeface="Wingdings" pitchFamily="2" charset="2"/>
              <a:buChar char="q"/>
            </a:pPr>
            <a:r>
              <a:rPr lang="en-US" sz="2900" b="1" dirty="0" smtClean="0">
                <a:latin typeface="Times New Roman" pitchFamily="18" charset="0"/>
                <a:cs typeface="Times New Roman" pitchFamily="18" charset="0"/>
              </a:rPr>
              <a:t>Absence or insufficiency or excess of a factor      necessary  to health</a:t>
            </a:r>
          </a:p>
          <a:p>
            <a:pPr algn="just">
              <a:buNone/>
            </a:pPr>
            <a:r>
              <a:rPr lang="en-US" sz="2900" dirty="0" smtClean="0">
                <a:latin typeface="Times New Roman" pitchFamily="18" charset="0"/>
                <a:cs typeface="Times New Roman" pitchFamily="18" charset="0"/>
              </a:rPr>
              <a:t>These may be:</a:t>
            </a:r>
          </a:p>
          <a:p>
            <a:pPr marL="571500" indent="-571500" algn="just">
              <a:buAutoNum type="romanLcParenBoth"/>
            </a:pPr>
            <a:r>
              <a:rPr lang="en-US" sz="2900" b="1" dirty="0" smtClean="0">
                <a:latin typeface="Times New Roman" pitchFamily="18" charset="0"/>
                <a:cs typeface="Times New Roman" pitchFamily="18" charset="0"/>
              </a:rPr>
              <a:t>Chemical factors </a:t>
            </a:r>
          </a:p>
          <a:p>
            <a:pPr marL="571500" indent="-571500" algn="just">
              <a:buNone/>
            </a:pPr>
            <a:r>
              <a:rPr lang="en-US" sz="2900" b="1" dirty="0" smtClean="0">
                <a:latin typeface="Times New Roman" pitchFamily="18" charset="0"/>
                <a:cs typeface="Times New Roman" pitchFamily="18" charset="0"/>
              </a:rPr>
              <a:t>(ii)   Nutrient factors </a:t>
            </a:r>
          </a:p>
          <a:p>
            <a:pPr marL="571500" indent="-571500" algn="just">
              <a:buNone/>
            </a:pPr>
            <a:r>
              <a:rPr lang="en-US" sz="2900" b="1" dirty="0" smtClean="0">
                <a:latin typeface="Times New Roman" pitchFamily="18" charset="0"/>
                <a:cs typeface="Times New Roman" pitchFamily="18" charset="0"/>
              </a:rPr>
              <a:t>(iii)  chromosomal factors </a:t>
            </a:r>
          </a:p>
          <a:p>
            <a:pPr marL="571500" indent="-571500" algn="just">
              <a:buNone/>
            </a:pPr>
            <a:r>
              <a:rPr lang="en-US" sz="2900" b="1" dirty="0" smtClean="0">
                <a:latin typeface="Times New Roman" pitchFamily="18" charset="0"/>
                <a:cs typeface="Times New Roman" pitchFamily="18" charset="0"/>
              </a:rPr>
              <a:t>(iv)  Immunological factors.</a:t>
            </a:r>
          </a:p>
          <a:p>
            <a:pPr algn="just">
              <a:buFont typeface="Wingdings" pitchFamily="2" charset="2"/>
              <a:buChar char="q"/>
            </a:pPr>
            <a:endParaRPr lang="en-US" sz="2400" b="1" dirty="0" smtClean="0">
              <a:latin typeface="Times New Roman" pitchFamily="18" charset="0"/>
              <a:cs typeface="Times New Roman" pitchFamily="18" charset="0"/>
            </a:endParaRPr>
          </a:p>
          <a:p>
            <a:pPr algn="just">
              <a:buFont typeface="Wingdings" pitchFamily="2" charset="2"/>
              <a:buChar char="q"/>
            </a:pPr>
            <a:r>
              <a:rPr lang="en-US" sz="3000" b="1" dirty="0" smtClean="0">
                <a:latin typeface="Times New Roman" pitchFamily="18" charset="0"/>
                <a:cs typeface="Times New Roman" pitchFamily="18" charset="0"/>
              </a:rPr>
              <a:t> Social agents</a:t>
            </a:r>
            <a:r>
              <a:rPr lang="en-US" sz="2900" b="1" dirty="0" smtClean="0">
                <a:latin typeface="Times New Roman" pitchFamily="18" charset="0"/>
                <a:cs typeface="Times New Roman" pitchFamily="18" charset="0"/>
              </a:rPr>
              <a:t>:- </a:t>
            </a:r>
            <a:r>
              <a:rPr lang="en-US" sz="2900" dirty="0" smtClean="0">
                <a:latin typeface="Times New Roman" pitchFamily="18" charset="0"/>
                <a:cs typeface="Times New Roman" pitchFamily="18" charset="0"/>
              </a:rPr>
              <a:t>It is also necessary to consider agents of disease. These are poverty, smoking, abuse of drugs and alcohol, unhealthy lifestyles, social isolation, maternal deprivation</a:t>
            </a:r>
          </a:p>
          <a:p>
            <a:pPr algn="just">
              <a:buFont typeface="Wingdings" pitchFamily="2" charset="2"/>
              <a:buChar char="q"/>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4163098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sz="3900" b="1" dirty="0" smtClean="0">
                <a:latin typeface="Times" pitchFamily="18" charset="0"/>
              </a:rPr>
              <a:t>2. Host factors</a:t>
            </a:r>
            <a:endParaRPr lang="en-US" sz="3900" b="1" dirty="0">
              <a:latin typeface="Times" pitchFamily="18" charset="0"/>
            </a:endParaRPr>
          </a:p>
        </p:txBody>
      </p:sp>
      <p:sp>
        <p:nvSpPr>
          <p:cNvPr id="3" name="Content Placeholder 2"/>
          <p:cNvSpPr>
            <a:spLocks noGrp="1"/>
          </p:cNvSpPr>
          <p:nvPr>
            <p:ph idx="1"/>
          </p:nvPr>
        </p:nvSpPr>
        <p:spPr>
          <a:xfrm>
            <a:off x="457200" y="1295400"/>
            <a:ext cx="8229600" cy="4830763"/>
          </a:xfrm>
        </p:spPr>
        <p:txBody>
          <a:bodyPr>
            <a:normAutofit/>
          </a:bodyPr>
          <a:lstStyle/>
          <a:p>
            <a:pPr algn="just">
              <a:buNone/>
            </a:pPr>
            <a:r>
              <a:rPr lang="en-US" dirty="0" smtClean="0">
                <a:latin typeface="Times New Roman" pitchFamily="18" charset="0"/>
                <a:cs typeface="Times New Roman" pitchFamily="18" charset="0"/>
              </a:rPr>
              <a:t>   The human host is referred to as “soil” and the disease agent as “seed” . In some situations, host factors play a major role in determining the outcome of an individuals exposure to infection.eg. Tuberculosis.</a:t>
            </a:r>
          </a:p>
          <a:p>
            <a:pPr algn="just">
              <a:buNone/>
            </a:pPr>
            <a:r>
              <a:rPr lang="en-US" dirty="0" smtClean="0">
                <a:latin typeface="Times New Roman" pitchFamily="18" charset="0"/>
                <a:cs typeface="Times New Roman" pitchFamily="18" charset="0"/>
              </a:rPr>
              <a:t>   The host factors may be classified as;</a:t>
            </a:r>
          </a:p>
          <a:p>
            <a:pPr algn="just">
              <a:buFont typeface="Wingdings" pitchFamily="2" charset="2"/>
              <a:buChar char="§"/>
            </a:pPr>
            <a:r>
              <a:rPr lang="en-US" b="1" dirty="0" smtClean="0">
                <a:latin typeface="Times New Roman" pitchFamily="18" charset="0"/>
                <a:cs typeface="Times New Roman" pitchFamily="18" charset="0"/>
              </a:rPr>
              <a:t> Demographic</a:t>
            </a:r>
          </a:p>
          <a:p>
            <a:pPr algn="just">
              <a:buFont typeface="Wingdings" pitchFamily="2" charset="2"/>
              <a:buChar char="§"/>
            </a:pPr>
            <a:r>
              <a:rPr lang="en-US" b="1" dirty="0" smtClean="0">
                <a:latin typeface="Times New Roman" pitchFamily="18" charset="0"/>
                <a:cs typeface="Times New Roman" pitchFamily="18" charset="0"/>
              </a:rPr>
              <a:t> Biological </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xmlns="" val="1597905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 </a:t>
            </a:r>
            <a:r>
              <a:rPr lang="en-US" b="1" dirty="0" smtClean="0">
                <a:latin typeface="Times" pitchFamily="18" charset="0"/>
                <a:cs typeface="Times" pitchFamily="18" charset="0"/>
              </a:rPr>
              <a:t>cont…</a:t>
            </a:r>
            <a:r>
              <a:rPr lang="en-US" b="1" dirty="0" smtClean="0"/>
              <a:t/>
            </a:r>
            <a:br>
              <a:rPr lang="en-US" b="1" dirty="0" smtClean="0"/>
            </a:br>
            <a:endParaRPr lang="en-US" b="1" dirty="0"/>
          </a:p>
        </p:txBody>
      </p:sp>
      <p:sp>
        <p:nvSpPr>
          <p:cNvPr id="3" name="Content Placeholder 2"/>
          <p:cNvSpPr>
            <a:spLocks noGrp="1"/>
          </p:cNvSpPr>
          <p:nvPr>
            <p:ph idx="1"/>
          </p:nvPr>
        </p:nvSpPr>
        <p:spPr>
          <a:xfrm>
            <a:off x="457200" y="838200"/>
            <a:ext cx="8229600" cy="5287963"/>
          </a:xfrm>
        </p:spPr>
        <p:txBody>
          <a:bodyPr>
            <a:normAutofit fontScale="92500"/>
          </a:bodyPr>
          <a:lstStyle/>
          <a:p>
            <a:pPr>
              <a:lnSpc>
                <a:spcPct val="150000"/>
              </a:lnSpc>
              <a:buFont typeface="Wingdings" pitchFamily="2" charset="2"/>
              <a:buChar char="§"/>
            </a:pPr>
            <a:r>
              <a:rPr lang="en-US" dirty="0" smtClean="0">
                <a:latin typeface="Times New Roman" pitchFamily="18" charset="0"/>
                <a:cs typeface="Times New Roman" pitchFamily="18" charset="0"/>
              </a:rPr>
              <a:t> </a:t>
            </a:r>
            <a:r>
              <a:rPr lang="en-US" sz="3500" b="1" dirty="0" smtClean="0">
                <a:latin typeface="Times New Roman" pitchFamily="18" charset="0"/>
                <a:cs typeface="Times New Roman" pitchFamily="18" charset="0"/>
              </a:rPr>
              <a:t>Social and economic </a:t>
            </a:r>
            <a:r>
              <a:rPr lang="en-US" dirty="0" smtClean="0">
                <a:latin typeface="Times New Roman" pitchFamily="18" charset="0"/>
                <a:cs typeface="Times New Roman" pitchFamily="18" charset="0"/>
              </a:rPr>
              <a:t>characteristics such as socioeconomic status, education, occupation, stress , marital status , housing, etc.</a:t>
            </a:r>
          </a:p>
          <a:p>
            <a:pPr>
              <a:lnSpc>
                <a:spcPct val="150000"/>
              </a:lnSpc>
              <a:buFont typeface="Wingdings" pitchFamily="2" charset="2"/>
              <a:buChar char="§"/>
            </a:pPr>
            <a:r>
              <a:rPr lang="en-US" sz="3500" dirty="0" smtClean="0">
                <a:latin typeface="Times New Roman" pitchFamily="18" charset="0"/>
                <a:cs typeface="Times New Roman" pitchFamily="18" charset="0"/>
              </a:rPr>
              <a:t> </a:t>
            </a:r>
            <a:r>
              <a:rPr lang="en-US" sz="3500" b="1" dirty="0" smtClean="0">
                <a:latin typeface="Times New Roman" pitchFamily="18" charset="0"/>
                <a:cs typeface="Times New Roman" pitchFamily="18" charset="0"/>
              </a:rPr>
              <a:t>Lifestyle factors </a:t>
            </a:r>
            <a:r>
              <a:rPr lang="en-US" dirty="0" smtClean="0">
                <a:latin typeface="Times New Roman" pitchFamily="18" charset="0"/>
                <a:cs typeface="Times New Roman" pitchFamily="18" charset="0"/>
              </a:rPr>
              <a:t>such as personality traits , living habits, nutrition, physical exercise, use of alcohol, drugs and smoking, behavioral patterns.</a:t>
            </a:r>
          </a:p>
          <a:p>
            <a:pPr>
              <a:buNone/>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20281220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b="1" dirty="0" smtClean="0">
                <a:latin typeface="Times" pitchFamily="18" charset="0"/>
                <a:cs typeface="Times" pitchFamily="18" charset="0"/>
              </a:rPr>
              <a:t>3. </a:t>
            </a:r>
            <a:r>
              <a:rPr lang="en-US" sz="3900" b="1" dirty="0" smtClean="0">
                <a:latin typeface="Times New Roman" pitchFamily="18" charset="0"/>
                <a:cs typeface="Times New Roman" pitchFamily="18" charset="0"/>
              </a:rPr>
              <a:t>Environmental factors</a:t>
            </a:r>
            <a:endParaRPr lang="en-US" sz="3900" b="1" dirty="0">
              <a:latin typeface="Times New Roman" pitchFamily="18" charset="0"/>
              <a:cs typeface="Times New Roman" pitchFamily="18" charset="0"/>
            </a:endParaRPr>
          </a:p>
        </p:txBody>
      </p:sp>
      <p:sp>
        <p:nvSpPr>
          <p:cNvPr id="3" name="Content Placeholder 2"/>
          <p:cNvSpPr>
            <a:spLocks noGrp="1"/>
          </p:cNvSpPr>
          <p:nvPr>
            <p:ph idx="1"/>
          </p:nvPr>
        </p:nvSpPr>
        <p:spPr>
          <a:xfrm>
            <a:off x="0" y="1371600"/>
            <a:ext cx="9144000" cy="5029200"/>
          </a:xfrm>
        </p:spPr>
        <p:txBody>
          <a:bodyPr>
            <a:normAutofit/>
          </a:bodyPr>
          <a:lstStyle/>
          <a:p>
            <a:pPr algn="just">
              <a:lnSpc>
                <a:spcPct val="150000"/>
              </a:lnSpc>
              <a:buNone/>
            </a:pPr>
            <a:r>
              <a:rPr lang="en-US" sz="3000" dirty="0" smtClean="0">
                <a:latin typeface="Times New Roman" pitchFamily="18" charset="0"/>
                <a:cs typeface="Times New Roman" pitchFamily="18" charset="0"/>
              </a:rPr>
              <a:t>      For human beings the environment is not limited, as it normally is for plants and animals, to a set of climatic factors.</a:t>
            </a:r>
          </a:p>
          <a:p>
            <a:pPr algn="just">
              <a:lnSpc>
                <a:spcPct val="150000"/>
              </a:lnSpc>
              <a:buNone/>
            </a:pPr>
            <a:r>
              <a:rPr lang="en-US" sz="3000" dirty="0" smtClean="0">
                <a:latin typeface="Times New Roman" pitchFamily="18" charset="0"/>
                <a:cs typeface="Times New Roman" pitchFamily="18" charset="0"/>
              </a:rPr>
              <a:t>     </a:t>
            </a:r>
            <a:r>
              <a:rPr lang="en-US" sz="3000" b="1" dirty="0" smtClean="0">
                <a:latin typeface="Times New Roman" pitchFamily="18" charset="0"/>
                <a:cs typeface="Times New Roman" pitchFamily="18" charset="0"/>
              </a:rPr>
              <a:t>For Example</a:t>
            </a:r>
            <a:r>
              <a:rPr lang="en-US" sz="3000" dirty="0" smtClean="0">
                <a:latin typeface="Times New Roman" pitchFamily="18" charset="0"/>
                <a:cs typeface="Times New Roman" pitchFamily="18" charset="0"/>
              </a:rPr>
              <a:t>, for man, social and economic conditions are more important than the mean annual temperature. </a:t>
            </a:r>
            <a:endParaRPr lang="en-US" sz="3000" dirty="0">
              <a:latin typeface="Times New Roman" pitchFamily="18" charset="0"/>
              <a:cs typeface="Times New Roman" pitchFamily="18" charset="0"/>
            </a:endParaRPr>
          </a:p>
        </p:txBody>
      </p:sp>
    </p:spTree>
    <p:extLst>
      <p:ext uri="{BB962C8B-B14F-4D97-AF65-F5344CB8AC3E}">
        <p14:creationId xmlns:p14="http://schemas.microsoft.com/office/powerpoint/2010/main" xmlns="" val="28507565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pPr algn="just"/>
            <a:r>
              <a:rPr lang="en-IN" dirty="0" smtClean="0"/>
              <a:t>Cont….</a:t>
            </a:r>
            <a:endParaRPr lang="en-IN" dirty="0"/>
          </a:p>
        </p:txBody>
      </p:sp>
      <p:sp>
        <p:nvSpPr>
          <p:cNvPr id="3" name="Content Placeholder 2"/>
          <p:cNvSpPr>
            <a:spLocks noGrp="1"/>
          </p:cNvSpPr>
          <p:nvPr>
            <p:ph idx="1"/>
          </p:nvPr>
        </p:nvSpPr>
        <p:spPr>
          <a:xfrm>
            <a:off x="914400" y="990600"/>
            <a:ext cx="7772400" cy="5135563"/>
          </a:xfrm>
        </p:spPr>
        <p:txBody>
          <a:bodyPr>
            <a:normAutofit lnSpcReduction="10000"/>
          </a:bodyPr>
          <a:lstStyle/>
          <a:p>
            <a:pPr algn="just">
              <a:buFont typeface="Wingdings" pitchFamily="2" charset="2"/>
              <a:buChar char="q"/>
            </a:pPr>
            <a:r>
              <a:rPr lang="en-IN" b="1" dirty="0" smtClean="0">
                <a:latin typeface="Times New Roman" pitchFamily="18" charset="0"/>
                <a:cs typeface="Times New Roman" pitchFamily="18" charset="0"/>
              </a:rPr>
              <a:t> Physical</a:t>
            </a:r>
          </a:p>
          <a:p>
            <a:pPr algn="just">
              <a:buFont typeface="Wingdings" pitchFamily="2" charset="2"/>
              <a:buChar char="q"/>
            </a:pPr>
            <a:r>
              <a:rPr lang="en-IN" b="1" dirty="0" smtClean="0">
                <a:latin typeface="Times New Roman" pitchFamily="18" charset="0"/>
                <a:cs typeface="Times New Roman" pitchFamily="18" charset="0"/>
              </a:rPr>
              <a:t> Biological</a:t>
            </a:r>
          </a:p>
          <a:p>
            <a:pPr algn="just">
              <a:buFont typeface="Wingdings" pitchFamily="2" charset="2"/>
              <a:buChar char="q"/>
            </a:pPr>
            <a:r>
              <a:rPr lang="en-IN" b="1" dirty="0" smtClean="0">
                <a:latin typeface="Times New Roman" pitchFamily="18" charset="0"/>
                <a:cs typeface="Times New Roman" pitchFamily="18" charset="0"/>
              </a:rPr>
              <a:t> Psychosocial.</a:t>
            </a:r>
          </a:p>
          <a:p>
            <a:pPr algn="just">
              <a:buNone/>
            </a:pPr>
            <a:endParaRPr lang="en-IN" dirty="0" smtClean="0">
              <a:latin typeface="Times New Roman" pitchFamily="18" charset="0"/>
              <a:cs typeface="Times New Roman" pitchFamily="18" charset="0"/>
            </a:endParaRPr>
          </a:p>
          <a:p>
            <a:pPr algn="just">
              <a:buFont typeface="Wingdings" pitchFamily="2" charset="2"/>
              <a:buChar char="q"/>
            </a:pPr>
            <a:r>
              <a:rPr lang="en-IN" dirty="0" smtClean="0">
                <a:latin typeface="Times New Roman" pitchFamily="18" charset="0"/>
                <a:cs typeface="Times New Roman" pitchFamily="18" charset="0"/>
              </a:rPr>
              <a:t> </a:t>
            </a:r>
            <a:r>
              <a:rPr lang="en-IN" sz="3500" b="1" dirty="0" smtClean="0">
                <a:latin typeface="Times New Roman" pitchFamily="18" charset="0"/>
                <a:cs typeface="Times New Roman" pitchFamily="18" charset="0"/>
              </a:rPr>
              <a:t>Physical environment:</a:t>
            </a:r>
          </a:p>
          <a:p>
            <a:pPr algn="just">
              <a:buNone/>
            </a:pPr>
            <a:r>
              <a:rPr lang="en-IN" sz="3500" b="1"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The term “physical environment” is applied to non-living things and physical factors (e.g.. Air, water, soil, housing, climate, geography, heat, light, noise</a:t>
            </a:r>
            <a:r>
              <a:rPr lang="en-IN" dirty="0">
                <a:latin typeface="Times New Roman" pitchFamily="18" charset="0"/>
                <a:cs typeface="Times New Roman" pitchFamily="18" charset="0"/>
              </a:rPr>
              <a:t> </a:t>
            </a:r>
            <a:r>
              <a:rPr lang="en-IN" dirty="0" smtClean="0">
                <a:latin typeface="Times New Roman" pitchFamily="18" charset="0"/>
                <a:cs typeface="Times New Roman" pitchFamily="18" charset="0"/>
              </a:rPr>
              <a:t>&amp; radiation)</a:t>
            </a:r>
            <a:endParaRPr lang="en-IN"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6872582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pPr algn="l"/>
            <a:r>
              <a:rPr lang="en-IN" b="1" dirty="0" smtClean="0"/>
              <a:t>Cont….</a:t>
            </a:r>
            <a:endParaRPr lang="en-IN" b="1" dirty="0"/>
          </a:p>
        </p:txBody>
      </p:sp>
      <p:sp>
        <p:nvSpPr>
          <p:cNvPr id="3" name="Content Placeholder 2"/>
          <p:cNvSpPr>
            <a:spLocks noGrp="1"/>
          </p:cNvSpPr>
          <p:nvPr>
            <p:ph idx="1"/>
          </p:nvPr>
        </p:nvSpPr>
        <p:spPr>
          <a:xfrm>
            <a:off x="457200" y="914400"/>
            <a:ext cx="8229600" cy="5410200"/>
          </a:xfrm>
        </p:spPr>
        <p:txBody>
          <a:bodyPr>
            <a:noAutofit/>
          </a:bodyPr>
          <a:lstStyle/>
          <a:p>
            <a:pPr algn="just">
              <a:buFont typeface="Wingdings" pitchFamily="2" charset="2"/>
              <a:buChar char="q"/>
            </a:pPr>
            <a:r>
              <a:rPr lang="en-IN" sz="2900" b="1" dirty="0" smtClean="0">
                <a:latin typeface="Times New Roman" pitchFamily="18" charset="0"/>
                <a:cs typeface="Times New Roman" pitchFamily="18" charset="0"/>
              </a:rPr>
              <a:t> Biological environment:- </a:t>
            </a:r>
            <a:r>
              <a:rPr lang="en-IN" sz="2900" dirty="0" smtClean="0">
                <a:latin typeface="Times New Roman" pitchFamily="18" charset="0"/>
                <a:cs typeface="Times New Roman" pitchFamily="18" charset="0"/>
              </a:rPr>
              <a:t> The biological environment is the universe of living things which surrounds man, including man himself. The living things are the viruses and other microbial agents, insects, rodents animals and plants.</a:t>
            </a:r>
          </a:p>
          <a:p>
            <a:pPr>
              <a:buNone/>
            </a:pPr>
            <a:endParaRPr lang="en-IN" sz="2900" dirty="0" smtClean="0">
              <a:latin typeface="Times New Roman" pitchFamily="18" charset="0"/>
              <a:cs typeface="Times New Roman" pitchFamily="18" charset="0"/>
            </a:endParaRPr>
          </a:p>
          <a:p>
            <a:pPr algn="just">
              <a:buFont typeface="Wingdings" pitchFamily="2" charset="2"/>
              <a:buChar char="q"/>
            </a:pPr>
            <a:r>
              <a:rPr lang="en-IN" sz="2900" b="1" dirty="0" smtClean="0">
                <a:latin typeface="Times New Roman" pitchFamily="18" charset="0"/>
                <a:cs typeface="Times New Roman" pitchFamily="18" charset="0"/>
              </a:rPr>
              <a:t> Psychosocial environment:- “</a:t>
            </a:r>
            <a:r>
              <a:rPr lang="en-IN" sz="2900" dirty="0" smtClean="0">
                <a:latin typeface="Times New Roman" pitchFamily="18" charset="0"/>
                <a:cs typeface="Times New Roman" pitchFamily="18" charset="0"/>
              </a:rPr>
              <a:t>Those factors affecting personal health, health care and community well-being that stem from the psychosocial make-up of individuals and the structure and functions of social groups.”</a:t>
            </a:r>
            <a:endParaRPr lang="en-IN" sz="29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40674253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idx="4294967295"/>
          </p:nvPr>
        </p:nvSpPr>
        <p:spPr>
          <a:xfrm>
            <a:off x="1295400" y="333375"/>
            <a:ext cx="6934200" cy="849313"/>
          </a:xfrm>
        </p:spPr>
        <p:txBody>
          <a:bodyPr>
            <a:normAutofit fontScale="90000"/>
          </a:bodyPr>
          <a:lstStyle/>
          <a:p>
            <a:r>
              <a:rPr lang="en-US" b="1" dirty="0">
                <a:solidFill>
                  <a:srgbClr val="FF0000"/>
                </a:solidFill>
              </a:rPr>
              <a:t>Health Care</a:t>
            </a:r>
            <a:r>
              <a:rPr lang="en-US" b="1" dirty="0">
                <a:solidFill>
                  <a:schemeClr val="tx1"/>
                </a:solidFill>
              </a:rPr>
              <a:t/>
            </a:r>
            <a:br>
              <a:rPr lang="en-US" b="1" dirty="0">
                <a:solidFill>
                  <a:schemeClr val="tx1"/>
                </a:solidFill>
              </a:rPr>
            </a:br>
            <a:endParaRPr lang="en-US" dirty="0"/>
          </a:p>
        </p:txBody>
      </p:sp>
      <p:sp>
        <p:nvSpPr>
          <p:cNvPr id="32771" name="Content Placeholder 2"/>
          <p:cNvSpPr>
            <a:spLocks noGrp="1"/>
          </p:cNvSpPr>
          <p:nvPr>
            <p:ph idx="4294967295"/>
          </p:nvPr>
        </p:nvSpPr>
        <p:spPr>
          <a:xfrm>
            <a:off x="914400" y="838200"/>
            <a:ext cx="7315200" cy="5410200"/>
          </a:xfrm>
        </p:spPr>
        <p:txBody>
          <a:bodyPr>
            <a:normAutofit/>
          </a:bodyPr>
          <a:lstStyle/>
          <a:p>
            <a:r>
              <a:rPr lang="en-US" sz="2400" dirty="0"/>
              <a:t>It is defined as “a multitude of services rendered to individuals, families or communities by the professions, for the purpose of promoting, maintaining, monitoring or restoring health.”</a:t>
            </a:r>
          </a:p>
          <a:p>
            <a:endParaRPr lang="en-US" sz="2400" dirty="0"/>
          </a:p>
          <a:p>
            <a:r>
              <a:rPr lang="en-US" sz="2400" dirty="0"/>
              <a:t>Health care should be appropriate, comprehensive, adequate, available, accessible, affordable and feasible.</a:t>
            </a:r>
          </a:p>
          <a:p>
            <a:endParaRPr lang="en-US" sz="2400" dirty="0"/>
          </a:p>
          <a:p>
            <a:r>
              <a:rPr lang="en-US" sz="2400" dirty="0"/>
              <a:t>It can be delivered by appropriate planning of health systems with the aim of health development. </a:t>
            </a:r>
          </a:p>
          <a:p>
            <a:endParaRPr lang="en-US" sz="2400" dirty="0"/>
          </a:p>
          <a:p>
            <a:r>
              <a:rPr lang="en-US" sz="2400" dirty="0"/>
              <a:t>Health systems are based on contemporary ideas and concepts and available resources.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6"/>
          <p:cNvSpPr txBox="1">
            <a:spLocks noGrp="1" noChangeArrowheads="1"/>
          </p:cNvSpPr>
          <p:nvPr/>
        </p:nvSpPr>
        <p:spPr bwMode="auto">
          <a:xfrm>
            <a:off x="6553200" y="6243638"/>
            <a:ext cx="2133600" cy="457200"/>
          </a:xfrm>
          <a:prstGeom prst="rect">
            <a:avLst/>
          </a:prstGeom>
          <a:noFill/>
          <a:ln>
            <a:miter lim="800000"/>
            <a:headEnd/>
            <a:tailEnd/>
          </a:ln>
        </p:spPr>
        <p:txBody>
          <a:bodyPr anchor="b"/>
          <a:lstStyle/>
          <a:p>
            <a:pPr algn="r" eaLnBrk="1" hangingPunct="1"/>
            <a:fld id="{233BDCA5-E0AF-4B94-8DB1-0A0D8E9574CA}" type="slidenum">
              <a:rPr lang="ar-SA" sz="1200">
                <a:effectLst>
                  <a:outerShdw blurRad="38100" dist="38100" dir="2700000" algn="tl">
                    <a:srgbClr val="C0C0C0"/>
                  </a:outerShdw>
                </a:effectLst>
                <a:latin typeface="Calibri" pitchFamily="34" charset="0"/>
              </a:rPr>
              <a:pPr algn="r" eaLnBrk="1" hangingPunct="1"/>
              <a:t>3</a:t>
            </a:fld>
            <a:endParaRPr lang="en-US" sz="1200">
              <a:effectLst>
                <a:outerShdw blurRad="38100" dist="38100" dir="2700000" algn="tl">
                  <a:srgbClr val="C0C0C0"/>
                </a:outerShdw>
              </a:effectLst>
              <a:latin typeface="Calibri" pitchFamily="34" charset="0"/>
            </a:endParaRPr>
          </a:p>
        </p:txBody>
      </p:sp>
      <p:sp>
        <p:nvSpPr>
          <p:cNvPr id="6" name="Slide Number Placeholder 5"/>
          <p:cNvSpPr txBox="1">
            <a:spLocks noGrp="1"/>
          </p:cNvSpPr>
          <p:nvPr/>
        </p:nvSpPr>
        <p:spPr bwMode="auto">
          <a:xfrm>
            <a:off x="6553200" y="6243638"/>
            <a:ext cx="2133600" cy="457200"/>
          </a:xfrm>
          <a:prstGeom prst="rect">
            <a:avLst/>
          </a:prstGeom>
          <a:noFill/>
          <a:ln>
            <a:miter lim="800000"/>
            <a:headEnd/>
            <a:tailEnd/>
          </a:ln>
        </p:spPr>
        <p:txBody>
          <a:bodyPr anchor="b"/>
          <a:lstStyle/>
          <a:p>
            <a:pPr algn="r" eaLnBrk="1" hangingPunct="1"/>
            <a:fld id="{78DF8C18-838A-44F3-8578-805865C37535}" type="slidenum">
              <a:rPr lang="ar-SA" sz="1200">
                <a:effectLst>
                  <a:outerShdw blurRad="38100" dist="38100" dir="2700000" algn="tl">
                    <a:srgbClr val="C0C0C0"/>
                  </a:outerShdw>
                </a:effectLst>
                <a:latin typeface="Calibri" pitchFamily="34" charset="0"/>
              </a:rPr>
              <a:pPr algn="r" eaLnBrk="1" hangingPunct="1"/>
              <a:t>3</a:t>
            </a:fld>
            <a:endParaRPr lang="en-US" sz="1200">
              <a:effectLst>
                <a:outerShdw blurRad="38100" dist="38100" dir="2700000" algn="tl">
                  <a:srgbClr val="C0C0C0"/>
                </a:outerShdw>
              </a:effectLst>
              <a:latin typeface="Calibri" pitchFamily="34" charset="0"/>
            </a:endParaRPr>
          </a:p>
        </p:txBody>
      </p:sp>
      <p:sp>
        <p:nvSpPr>
          <p:cNvPr id="284674" name="Rectangle 2"/>
          <p:cNvSpPr>
            <a:spLocks noGrp="1" noChangeArrowheads="1"/>
          </p:cNvSpPr>
          <p:nvPr>
            <p:ph type="title" idx="4294967295"/>
          </p:nvPr>
        </p:nvSpPr>
        <p:spPr>
          <a:xfrm>
            <a:off x="0" y="152400"/>
            <a:ext cx="7786688" cy="838200"/>
          </a:xfrm>
        </p:spPr>
        <p:txBody>
          <a:bodyPr/>
          <a:lstStyle/>
          <a:p>
            <a:pPr eaLnBrk="1" hangingPunct="1"/>
            <a:r>
              <a:rPr lang="en-GB" sz="3600" b="1" dirty="0" smtClean="0">
                <a:solidFill>
                  <a:srgbClr val="FF0000"/>
                </a:solidFill>
                <a:latin typeface="Arial" charset="0"/>
                <a:ea typeface="Arial Unicode MS" pitchFamily="34" charset="-128"/>
                <a:cs typeface="Arial" charset="0"/>
              </a:rPr>
              <a:t>Natural history of disease</a:t>
            </a:r>
          </a:p>
        </p:txBody>
      </p:sp>
      <p:sp>
        <p:nvSpPr>
          <p:cNvPr id="284675" name="Rectangle 3"/>
          <p:cNvSpPr>
            <a:spLocks noGrp="1" noChangeArrowheads="1"/>
          </p:cNvSpPr>
          <p:nvPr>
            <p:ph type="body" idx="4294967295"/>
          </p:nvPr>
        </p:nvSpPr>
        <p:spPr>
          <a:xfrm>
            <a:off x="914400" y="914400"/>
            <a:ext cx="8229600" cy="5486400"/>
          </a:xfrm>
        </p:spPr>
        <p:txBody>
          <a:bodyPr>
            <a:normAutofit/>
          </a:bodyPr>
          <a:lstStyle/>
          <a:p>
            <a:pPr eaLnBrk="1" hangingPunct="1">
              <a:lnSpc>
                <a:spcPct val="170000"/>
              </a:lnSpc>
            </a:pPr>
            <a:r>
              <a:rPr lang="en-GB" sz="1800" b="1" dirty="0" smtClean="0">
                <a:solidFill>
                  <a:srgbClr val="0070C0"/>
                </a:solidFill>
                <a:latin typeface="Arial" charset="0"/>
                <a:cs typeface="Arial" charset="0"/>
              </a:rPr>
              <a:t>Natural history </a:t>
            </a:r>
            <a:r>
              <a:rPr lang="en-GB" sz="1800" dirty="0" smtClean="0">
                <a:solidFill>
                  <a:srgbClr val="0070C0"/>
                </a:solidFill>
                <a:latin typeface="Arial" charset="0"/>
                <a:cs typeface="Arial" charset="0"/>
              </a:rPr>
              <a:t>of disease refers to the progress of a disease process in an </a:t>
            </a:r>
            <a:r>
              <a:rPr lang="en-GB" sz="1800" b="1" i="1" dirty="0" smtClean="0">
                <a:solidFill>
                  <a:srgbClr val="0070C0"/>
                </a:solidFill>
                <a:latin typeface="Arial" charset="0"/>
                <a:cs typeface="Arial" charset="0"/>
              </a:rPr>
              <a:t>individual</a:t>
            </a:r>
            <a:r>
              <a:rPr lang="en-GB" sz="1800" dirty="0" smtClean="0">
                <a:solidFill>
                  <a:srgbClr val="0070C0"/>
                </a:solidFill>
                <a:latin typeface="Arial" charset="0"/>
                <a:cs typeface="Arial" charset="0"/>
              </a:rPr>
              <a:t> over time, in the absence of intervention.</a:t>
            </a:r>
          </a:p>
          <a:p>
            <a:pPr eaLnBrk="1" hangingPunct="1">
              <a:lnSpc>
                <a:spcPct val="170000"/>
              </a:lnSpc>
            </a:pPr>
            <a:r>
              <a:rPr lang="en-US" sz="1800" b="1" dirty="0" smtClean="0">
                <a:solidFill>
                  <a:srgbClr val="0070C0"/>
                </a:solidFill>
                <a:latin typeface="Arial" charset="0"/>
                <a:cs typeface="Arial" charset="0"/>
              </a:rPr>
              <a:t>The natural history</a:t>
            </a:r>
            <a:r>
              <a:rPr lang="en-US" sz="1800" dirty="0" smtClean="0">
                <a:solidFill>
                  <a:srgbClr val="0070C0"/>
                </a:solidFill>
                <a:latin typeface="Arial" charset="0"/>
                <a:cs typeface="Arial" charset="0"/>
              </a:rPr>
              <a:t> of a disease </a:t>
            </a:r>
            <a:r>
              <a:rPr lang="en-GB" sz="1800" dirty="0" smtClean="0">
                <a:solidFill>
                  <a:srgbClr val="0070C0"/>
                </a:solidFill>
                <a:latin typeface="Arial" charset="0"/>
                <a:cs typeface="Arial" charset="0"/>
              </a:rPr>
              <a:t>describes the course of the disease in an individual starting from the moment of </a:t>
            </a:r>
            <a:r>
              <a:rPr lang="en-GB" sz="1800" b="1" dirty="0" smtClean="0">
                <a:solidFill>
                  <a:srgbClr val="0070C0"/>
                </a:solidFill>
                <a:latin typeface="Arial" charset="0"/>
                <a:cs typeface="Arial" charset="0"/>
              </a:rPr>
              <a:t>exposure</a:t>
            </a:r>
            <a:r>
              <a:rPr lang="en-GB" sz="1800" dirty="0" smtClean="0">
                <a:solidFill>
                  <a:srgbClr val="0070C0"/>
                </a:solidFill>
                <a:latin typeface="Arial" charset="0"/>
                <a:cs typeface="Arial" charset="0"/>
              </a:rPr>
              <a:t> to the causal agents till one of the possible </a:t>
            </a:r>
            <a:r>
              <a:rPr lang="en-GB" sz="1800" b="1" dirty="0" smtClean="0">
                <a:solidFill>
                  <a:srgbClr val="0070C0"/>
                </a:solidFill>
                <a:latin typeface="Arial" charset="0"/>
                <a:cs typeface="Arial" charset="0"/>
              </a:rPr>
              <a:t>outcomes</a:t>
            </a:r>
            <a:r>
              <a:rPr lang="en-GB" sz="1800" dirty="0" smtClean="0">
                <a:solidFill>
                  <a:srgbClr val="0070C0"/>
                </a:solidFill>
                <a:latin typeface="Arial" charset="0"/>
                <a:cs typeface="Arial" charset="0"/>
              </a:rPr>
              <a:t> occurs.</a:t>
            </a:r>
          </a:p>
          <a:p>
            <a:pPr eaLnBrk="1" hangingPunct="1">
              <a:lnSpc>
                <a:spcPct val="170000"/>
              </a:lnSpc>
            </a:pPr>
            <a:r>
              <a:rPr lang="en-GB" sz="1800" dirty="0" smtClean="0">
                <a:solidFill>
                  <a:srgbClr val="0070C0"/>
                </a:solidFill>
                <a:latin typeface="Arial" charset="0"/>
                <a:cs typeface="Arial" charset="0"/>
              </a:rPr>
              <a:t>It is vital to public health professionals in developing  effective disease prevention  &amp; control strategies.</a:t>
            </a:r>
          </a:p>
          <a:p>
            <a:pPr eaLnBrk="1" hangingPunct="1">
              <a:lnSpc>
                <a:spcPct val="170000"/>
              </a:lnSpc>
            </a:pPr>
            <a:r>
              <a:rPr lang="en-GB" sz="1800" dirty="0" smtClean="0">
                <a:solidFill>
                  <a:srgbClr val="0070C0"/>
                </a:solidFill>
                <a:latin typeface="Arial" charset="0"/>
                <a:cs typeface="Arial" charset="0"/>
              </a:rPr>
              <a:t>Although the life cycle or natural history of a particular  disease will vary some –what from individual to individual, different disease have heir own natural histories ,it is possible to identify four common stages that most disease manifest:</a:t>
            </a:r>
          </a:p>
          <a:p>
            <a:pPr eaLnBrk="1" hangingPunct="1">
              <a:lnSpc>
                <a:spcPct val="170000"/>
              </a:lnSpc>
            </a:pPr>
            <a:endParaRPr lang="en-GB" sz="1800" dirty="0" smtClean="0">
              <a:solidFill>
                <a:srgbClr val="0070C0"/>
              </a:solidFill>
              <a:latin typeface="Arial" charset="0"/>
              <a:cs typeface="Arial" charset="0"/>
            </a:endParaRPr>
          </a:p>
        </p:txBody>
      </p:sp>
    </p:spTree>
  </p:cSld>
  <p:clrMapOvr>
    <a:masterClrMapping/>
  </p:clrMapOvr>
  <p:transition>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84674"/>
                                        </p:tgtEl>
                                        <p:attrNameLst>
                                          <p:attrName>style.visibility</p:attrName>
                                        </p:attrNameLst>
                                      </p:cBhvr>
                                      <p:to>
                                        <p:strVal val="visible"/>
                                      </p:to>
                                    </p:set>
                                    <p:animEffect transition="in" filter="barn(inHorizontal)">
                                      <p:cBhvr>
                                        <p:cTn id="7" dur="500"/>
                                        <p:tgtEl>
                                          <p:spTgt spid="2846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284675">
                                            <p:txEl>
                                              <p:pRg st="0" end="0"/>
                                            </p:txEl>
                                          </p:spTgt>
                                        </p:tgtEl>
                                        <p:attrNameLst>
                                          <p:attrName>style.visibility</p:attrName>
                                        </p:attrNameLst>
                                      </p:cBhvr>
                                      <p:to>
                                        <p:strVal val="visible"/>
                                      </p:to>
                                    </p:set>
                                    <p:animEffect transition="in" filter="wedge">
                                      <p:cBhvr>
                                        <p:cTn id="12" dur="1000"/>
                                        <p:tgtEl>
                                          <p:spTgt spid="28467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284675">
                                            <p:txEl>
                                              <p:pRg st="1" end="1"/>
                                            </p:txEl>
                                          </p:spTgt>
                                        </p:tgtEl>
                                        <p:attrNameLst>
                                          <p:attrName>style.visibility</p:attrName>
                                        </p:attrNameLst>
                                      </p:cBhvr>
                                      <p:to>
                                        <p:strVal val="visible"/>
                                      </p:to>
                                    </p:set>
                                    <p:animEffect transition="in" filter="wedge">
                                      <p:cBhvr>
                                        <p:cTn id="17" dur="1000"/>
                                        <p:tgtEl>
                                          <p:spTgt spid="28467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284675">
                                            <p:txEl>
                                              <p:pRg st="2" end="2"/>
                                            </p:txEl>
                                          </p:spTgt>
                                        </p:tgtEl>
                                        <p:attrNameLst>
                                          <p:attrName>style.visibility</p:attrName>
                                        </p:attrNameLst>
                                      </p:cBhvr>
                                      <p:to>
                                        <p:strVal val="visible"/>
                                      </p:to>
                                    </p:set>
                                    <p:animEffect transition="in" filter="wedge">
                                      <p:cBhvr>
                                        <p:cTn id="22" dur="1000"/>
                                        <p:tgtEl>
                                          <p:spTgt spid="28467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284675">
                                            <p:txEl>
                                              <p:pRg st="3" end="3"/>
                                            </p:txEl>
                                          </p:spTgt>
                                        </p:tgtEl>
                                        <p:attrNameLst>
                                          <p:attrName>style.visibility</p:attrName>
                                        </p:attrNameLst>
                                      </p:cBhvr>
                                      <p:to>
                                        <p:strVal val="visible"/>
                                      </p:to>
                                    </p:set>
                                    <p:animEffect transition="in" filter="wedge">
                                      <p:cBhvr>
                                        <p:cTn id="27" dur="1000"/>
                                        <p:tgtEl>
                                          <p:spTgt spid="2846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4" grpId="0"/>
      <p:bldP spid="28467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4294967295"/>
          </p:nvPr>
        </p:nvSpPr>
        <p:spPr>
          <a:xfrm>
            <a:off x="990600" y="765175"/>
            <a:ext cx="7505700" cy="5616575"/>
          </a:xfrm>
        </p:spPr>
        <p:txBody>
          <a:bodyPr/>
          <a:lstStyle/>
          <a:p>
            <a:pPr>
              <a:buFontTx/>
              <a:buNone/>
            </a:pPr>
            <a:r>
              <a:rPr lang="en-US" sz="2400" b="1" dirty="0">
                <a:solidFill>
                  <a:srgbClr val="FF0000"/>
                </a:solidFill>
              </a:rPr>
              <a:t>Levels of Health Care</a:t>
            </a:r>
          </a:p>
          <a:p>
            <a:r>
              <a:rPr lang="en-US" sz="2400" b="1" dirty="0">
                <a:solidFill>
                  <a:srgbClr val="FF0000"/>
                </a:solidFill>
              </a:rPr>
              <a:t>Primary health care. </a:t>
            </a:r>
            <a:r>
              <a:rPr lang="en-US" sz="2400" b="1" dirty="0"/>
              <a:t>It is the first level of contact </a:t>
            </a:r>
            <a:r>
              <a:rPr lang="en-US" sz="2400" dirty="0"/>
              <a:t>between the individual and the health system where essential or primary health care is rendered.</a:t>
            </a:r>
          </a:p>
          <a:p>
            <a:endParaRPr lang="en-US" sz="2400" dirty="0"/>
          </a:p>
          <a:p>
            <a:r>
              <a:rPr lang="en-US" sz="2400" b="1" dirty="0">
                <a:solidFill>
                  <a:srgbClr val="FF0000"/>
                </a:solidFill>
              </a:rPr>
              <a:t>Secondary health care</a:t>
            </a:r>
            <a:r>
              <a:rPr lang="en-US" sz="2400" b="1" dirty="0"/>
              <a:t>. At this level, more complex </a:t>
            </a:r>
            <a:r>
              <a:rPr lang="en-US" sz="2400" dirty="0"/>
              <a:t>problems are dealt with. This care comprises essentially curative services and is provided by the district hospitals and community health </a:t>
            </a:r>
            <a:r>
              <a:rPr lang="en-US" sz="2400" dirty="0" err="1"/>
              <a:t>centres</a:t>
            </a:r>
            <a:r>
              <a:rPr lang="en-US" sz="2400" dirty="0"/>
              <a:t>. </a:t>
            </a:r>
          </a:p>
          <a:p>
            <a:r>
              <a:rPr lang="en-US" sz="2400" dirty="0"/>
              <a:t>This level serves as the first referral level in the health system.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idx="4294967295"/>
          </p:nvPr>
        </p:nvSpPr>
        <p:spPr>
          <a:xfrm>
            <a:off x="990600" y="1600200"/>
            <a:ext cx="6477000" cy="4525963"/>
          </a:xfrm>
        </p:spPr>
        <p:txBody>
          <a:bodyPr/>
          <a:lstStyle/>
          <a:p>
            <a:pPr>
              <a:buFontTx/>
              <a:buNone/>
            </a:pPr>
            <a:r>
              <a:rPr lang="en-US" sz="2400" b="1" dirty="0">
                <a:solidFill>
                  <a:srgbClr val="FF0000"/>
                </a:solidFill>
              </a:rPr>
              <a:t>Tertiary health care. </a:t>
            </a:r>
          </a:p>
          <a:p>
            <a:r>
              <a:rPr lang="en-US" sz="2400" b="1" dirty="0"/>
              <a:t>This level offers super specialist </a:t>
            </a:r>
            <a:r>
              <a:rPr lang="en-US" sz="2400" dirty="0"/>
              <a:t>care. </a:t>
            </a:r>
          </a:p>
          <a:p>
            <a:r>
              <a:rPr lang="en-US" sz="2400" dirty="0"/>
              <a:t>This care is provided by regional/central level institutions. </a:t>
            </a:r>
          </a:p>
          <a:p>
            <a:r>
              <a:rPr lang="en-US" sz="2400" dirty="0"/>
              <a:t>These institutions provide not only highly specialized care, but also planning and managerial skills and teaching for specialized staff.</a:t>
            </a:r>
          </a:p>
          <a:p>
            <a:endParaRPr lang="en-US"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idx="4294967295"/>
          </p:nvPr>
        </p:nvSpPr>
        <p:spPr>
          <a:xfrm>
            <a:off x="1066800" y="274638"/>
            <a:ext cx="6400800" cy="1143000"/>
          </a:xfrm>
        </p:spPr>
        <p:txBody>
          <a:bodyPr>
            <a:normAutofit fontScale="90000"/>
          </a:bodyPr>
          <a:lstStyle/>
          <a:p>
            <a:r>
              <a:rPr lang="en-US" b="1" dirty="0">
                <a:solidFill>
                  <a:srgbClr val="FF0000"/>
                </a:solidFill>
              </a:rPr>
              <a:t>CONCEPTS OF PREVENTION</a:t>
            </a:r>
            <a:r>
              <a:rPr lang="en-US" b="1" dirty="0">
                <a:solidFill>
                  <a:schemeClr val="tx1"/>
                </a:solidFill>
              </a:rPr>
              <a:t/>
            </a:r>
            <a:br>
              <a:rPr lang="en-US" b="1" dirty="0">
                <a:solidFill>
                  <a:schemeClr val="tx1"/>
                </a:solidFill>
              </a:rPr>
            </a:br>
            <a:endParaRPr lang="en-US" dirty="0"/>
          </a:p>
        </p:txBody>
      </p:sp>
      <p:sp>
        <p:nvSpPr>
          <p:cNvPr id="41987" name="Content Placeholder 2"/>
          <p:cNvSpPr>
            <a:spLocks noGrp="1"/>
          </p:cNvSpPr>
          <p:nvPr>
            <p:ph idx="4294967295"/>
          </p:nvPr>
        </p:nvSpPr>
        <p:spPr>
          <a:xfrm>
            <a:off x="1066800" y="1600200"/>
            <a:ext cx="7391400" cy="4525963"/>
          </a:xfrm>
        </p:spPr>
        <p:txBody>
          <a:bodyPr>
            <a:normAutofit/>
          </a:bodyPr>
          <a:lstStyle/>
          <a:p>
            <a:r>
              <a:rPr lang="en-US" sz="2400" dirty="0"/>
              <a:t>Successful prevention depends upon a knowledge of causation, dynamics of transmission, identification of risk factors and risk groups, availability of prophylactic or early detection and treatment measures; an organization for applying these measures to appropriate persons or groups, and continuous evaluation and development of procedures applied. </a:t>
            </a:r>
          </a:p>
          <a:p>
            <a:r>
              <a:rPr lang="en-US" sz="2400" dirty="0"/>
              <a:t>The objective is to intercept the “cause” and thereby the disease process . </a:t>
            </a:r>
            <a:endParaRPr lang="en-US" sz="2400" dirty="0" smtClean="0"/>
          </a:p>
          <a:p>
            <a:r>
              <a:rPr lang="en-US" sz="2400" dirty="0"/>
              <a:t>Definition - Measures that interrupt or slow the progression of disease. </a:t>
            </a:r>
          </a:p>
          <a:p>
            <a:pPr marL="36576" indent="0">
              <a:buNone/>
            </a:pPr>
            <a:endParaRPr lang="en-US"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4294967295"/>
          </p:nvPr>
        </p:nvSpPr>
        <p:spPr>
          <a:xfrm>
            <a:off x="914400" y="549275"/>
            <a:ext cx="7315200" cy="5576888"/>
          </a:xfrm>
        </p:spPr>
        <p:txBody>
          <a:bodyPr>
            <a:normAutofit/>
          </a:bodyPr>
          <a:lstStyle/>
          <a:p>
            <a:pPr>
              <a:buFontTx/>
              <a:buNone/>
            </a:pPr>
            <a:r>
              <a:rPr lang="en-US" sz="2400" b="1" dirty="0">
                <a:solidFill>
                  <a:srgbClr val="FF0000"/>
                </a:solidFill>
              </a:rPr>
              <a:t>Levels of Prevention</a:t>
            </a:r>
          </a:p>
          <a:p>
            <a:r>
              <a:rPr lang="en-US" sz="2400" dirty="0"/>
              <a:t>Prevention can be achieved in terms of four levels:</a:t>
            </a:r>
          </a:p>
          <a:p>
            <a:pPr>
              <a:buFontTx/>
              <a:buAutoNum type="arabicParenBoth"/>
            </a:pPr>
            <a:r>
              <a:rPr lang="en-US" sz="2400" dirty="0"/>
              <a:t>Primordial prevention</a:t>
            </a:r>
          </a:p>
          <a:p>
            <a:pPr>
              <a:buFontTx/>
              <a:buAutoNum type="arabicParenBoth"/>
            </a:pPr>
            <a:r>
              <a:rPr lang="en-US" sz="2400" dirty="0"/>
              <a:t>Primary prevention</a:t>
            </a:r>
          </a:p>
          <a:p>
            <a:pPr>
              <a:buFontTx/>
              <a:buNone/>
            </a:pPr>
            <a:r>
              <a:rPr lang="en-US" sz="2400" dirty="0">
                <a:solidFill>
                  <a:schemeClr val="accent1">
                    <a:lumMod val="75000"/>
                  </a:schemeClr>
                </a:solidFill>
              </a:rPr>
              <a:t>(3)</a:t>
            </a:r>
            <a:r>
              <a:rPr lang="en-US" sz="2400" dirty="0"/>
              <a:t> Secondary prevention</a:t>
            </a:r>
          </a:p>
          <a:p>
            <a:pPr>
              <a:buFontTx/>
              <a:buNone/>
            </a:pPr>
            <a:r>
              <a:rPr lang="en-US" sz="2400" dirty="0">
                <a:solidFill>
                  <a:schemeClr val="accent1">
                    <a:lumMod val="75000"/>
                  </a:schemeClr>
                </a:solidFill>
              </a:rPr>
              <a:t>(4)</a:t>
            </a:r>
            <a:r>
              <a:rPr lang="en-US" sz="2400" dirty="0"/>
              <a:t> Tertiary prevention.</a:t>
            </a:r>
          </a:p>
          <a:p>
            <a:pPr>
              <a:buFontTx/>
              <a:buNone/>
            </a:pPr>
            <a:endParaRPr lang="en-US" sz="2400" dirty="0"/>
          </a:p>
        </p:txBody>
      </p:sp>
      <p:pic>
        <p:nvPicPr>
          <p:cNvPr id="2" name="Picture 1"/>
          <p:cNvPicPr>
            <a:picLocks noChangeAspect="1"/>
          </p:cNvPicPr>
          <p:nvPr/>
        </p:nvPicPr>
        <p:blipFill>
          <a:blip r:embed="rId2"/>
          <a:stretch>
            <a:fillRect/>
          </a:stretch>
        </p:blipFill>
        <p:spPr>
          <a:xfrm>
            <a:off x="6019800" y="3505200"/>
            <a:ext cx="2816596" cy="205453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Primordial prevention: </a:t>
            </a:r>
          </a:p>
        </p:txBody>
      </p:sp>
      <p:sp>
        <p:nvSpPr>
          <p:cNvPr id="3" name="Content Placeholder 2"/>
          <p:cNvSpPr>
            <a:spLocks noGrp="1"/>
          </p:cNvSpPr>
          <p:nvPr>
            <p:ph idx="1"/>
          </p:nvPr>
        </p:nvSpPr>
        <p:spPr/>
        <p:txBody>
          <a:bodyPr>
            <a:normAutofit fontScale="92500" lnSpcReduction="20000"/>
          </a:bodyPr>
          <a:lstStyle/>
          <a:p>
            <a:r>
              <a:rPr lang="en-US" dirty="0"/>
              <a:t>Prevention of emergence or development of risk factors in countries or population groups in which they have not yet appeared. </a:t>
            </a:r>
          </a:p>
          <a:p>
            <a:r>
              <a:rPr lang="en-US" dirty="0"/>
              <a:t> </a:t>
            </a:r>
            <a:r>
              <a:rPr lang="en-US" dirty="0" smtClean="0"/>
              <a:t> </a:t>
            </a:r>
            <a:r>
              <a:rPr lang="en-US" dirty="0"/>
              <a:t>In primordial prevention, efforts are directed towards discouraging children from adopting harmful lifestyles. </a:t>
            </a:r>
          </a:p>
          <a:p>
            <a:r>
              <a:rPr lang="en-US" dirty="0"/>
              <a:t> </a:t>
            </a:r>
            <a:r>
              <a:rPr lang="en-US" b="1" dirty="0" smtClean="0">
                <a:solidFill>
                  <a:srgbClr val="FF0000"/>
                </a:solidFill>
              </a:rPr>
              <a:t>The </a:t>
            </a:r>
            <a:r>
              <a:rPr lang="en-US" b="1" dirty="0">
                <a:solidFill>
                  <a:srgbClr val="FF0000"/>
                </a:solidFill>
              </a:rPr>
              <a:t>main intervention in primordial prevention is through individual and mass education. </a:t>
            </a:r>
            <a:r>
              <a:rPr lang="en-US" dirty="0"/>
              <a:t>This would also  include environmental control of disease vectors, and eliminating predisposing factors such as illiteracy and maternal deprivation </a:t>
            </a:r>
          </a:p>
          <a:p>
            <a:pPr marL="36576" indent="0">
              <a:buNone/>
            </a:pPr>
            <a:endParaRPr lang="en-US" dirty="0"/>
          </a:p>
          <a:p>
            <a:endParaRPr lang="en-US" dirty="0"/>
          </a:p>
        </p:txBody>
      </p:sp>
    </p:spTree>
    <p:extLst>
      <p:ext uri="{BB962C8B-B14F-4D97-AF65-F5344CB8AC3E}">
        <p14:creationId xmlns:p14="http://schemas.microsoft.com/office/powerpoint/2010/main" xmlns="" val="22635780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609600"/>
            <a:ext cx="8534400" cy="5668963"/>
          </a:xfrm>
        </p:spPr>
        <p:txBody>
          <a:bodyPr>
            <a:normAutofit fontScale="77500" lnSpcReduction="20000"/>
          </a:bodyPr>
          <a:lstStyle/>
          <a:p>
            <a:r>
              <a:rPr lang="en-US" dirty="0" smtClean="0"/>
              <a:t>Primordial </a:t>
            </a:r>
            <a:r>
              <a:rPr lang="en-US" dirty="0"/>
              <a:t>prevention consists of actions to minimize future hazards to health and hence inhibit the establishment factors (environmental, economic, social, behavioural, cultural) known to increase the risk of disease</a:t>
            </a:r>
            <a:r>
              <a:rPr lang="en-US" dirty="0" smtClean="0"/>
              <a:t>.</a:t>
            </a:r>
          </a:p>
          <a:p>
            <a:r>
              <a:rPr lang="en-US" dirty="0" smtClean="0"/>
              <a:t> </a:t>
            </a:r>
            <a:r>
              <a:rPr lang="en-US" dirty="0"/>
              <a:t>It addresses broad health determinants rather than preventing personal exposure to risk factors, which is the goal of primary prevention. Thus, outlawing alcohol in certain countries would represent primordial prevention, whereas a campaign against drinking and would be an example of primary prevention</a:t>
            </a:r>
            <a:r>
              <a:rPr lang="en-US" dirty="0" smtClean="0"/>
              <a:t>.</a:t>
            </a:r>
          </a:p>
          <a:p>
            <a:r>
              <a:rPr lang="en-US" dirty="0"/>
              <a:t>Examples of primordial include improving sanitation (such that exposure to infectious agents does not occur), establishing healthy communities, promoting a healthy lifestyle in childhood (for example, through prenatal nutrition programs and supporting early childhood development programmes), or developing green energy approaches.</a:t>
            </a:r>
          </a:p>
        </p:txBody>
      </p:sp>
    </p:spTree>
    <p:extLst>
      <p:ext uri="{BB962C8B-B14F-4D97-AF65-F5344CB8AC3E}">
        <p14:creationId xmlns:p14="http://schemas.microsoft.com/office/powerpoint/2010/main" xmlns="" val="2905735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p:cNvSpPr>
            <a:spLocks noGrp="1"/>
          </p:cNvSpPr>
          <p:nvPr>
            <p:ph idx="4294967295"/>
          </p:nvPr>
        </p:nvSpPr>
        <p:spPr>
          <a:xfrm>
            <a:off x="0" y="476250"/>
            <a:ext cx="8229600" cy="5695950"/>
          </a:xfrm>
        </p:spPr>
        <p:txBody>
          <a:bodyPr>
            <a:normAutofit fontScale="92500" lnSpcReduction="10000"/>
          </a:bodyPr>
          <a:lstStyle/>
          <a:p>
            <a:pPr>
              <a:buFontTx/>
              <a:buNone/>
            </a:pPr>
            <a:r>
              <a:rPr lang="en-US" sz="2400" dirty="0">
                <a:solidFill>
                  <a:srgbClr val="FF0000"/>
                </a:solidFill>
              </a:rPr>
              <a:t>Primary prevention: </a:t>
            </a:r>
          </a:p>
          <a:p>
            <a:pPr>
              <a:buFontTx/>
              <a:buNone/>
            </a:pPr>
            <a:r>
              <a:rPr lang="en-US" sz="2400" dirty="0"/>
              <a:t>    A desirable goal relies on holistic approach that signifies intervention in the prepathogenesis phase. </a:t>
            </a:r>
          </a:p>
          <a:p>
            <a:pPr>
              <a:buFontTx/>
              <a:buNone/>
            </a:pPr>
            <a:endParaRPr lang="en-US" sz="2400" dirty="0"/>
          </a:p>
          <a:p>
            <a:r>
              <a:rPr lang="en-US" sz="2400" dirty="0"/>
              <a:t>“action taken prior to the onset of disease, which removes possibility that a disease will ever occur.”</a:t>
            </a:r>
          </a:p>
          <a:p>
            <a:endParaRPr lang="en-US" sz="2400" dirty="0"/>
          </a:p>
          <a:p>
            <a:r>
              <a:rPr lang="en-US" sz="2400" dirty="0"/>
              <a:t>Intervention, promote general health and wellbeing and specific protective measures.</a:t>
            </a:r>
          </a:p>
          <a:p>
            <a:endParaRPr lang="en-US" sz="2400" dirty="0"/>
          </a:p>
          <a:p>
            <a:r>
              <a:rPr lang="en-US" sz="2400" dirty="0"/>
              <a:t>It concerns an individual’s attitude towards life and health and the initiative he takes about positive and responsible measures for himself, his family and his community</a:t>
            </a:r>
            <a:r>
              <a:rPr lang="en-US" sz="2400" dirty="0" smtClean="0"/>
              <a:t>.</a:t>
            </a:r>
          </a:p>
          <a:p>
            <a:r>
              <a:rPr lang="en-US" sz="2400" smtClean="0"/>
              <a:t>Primary </a:t>
            </a:r>
            <a:r>
              <a:rPr lang="en-US" sz="2400"/>
              <a:t>prevention reduces the incidence of disease by addressing disease risk factors or by enhancing resistance</a:t>
            </a:r>
            <a:endParaRPr lang="en-US"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Intervention in Primary prevention</a:t>
            </a:r>
            <a:endParaRPr lang="en-US" b="1"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marL="36576" indent="0">
              <a:buNone/>
            </a:pPr>
            <a:r>
              <a:rPr lang="en-US" dirty="0">
                <a:solidFill>
                  <a:srgbClr val="0070C0"/>
                </a:solidFill>
              </a:rPr>
              <a:t>1.	Health promotion</a:t>
            </a:r>
          </a:p>
          <a:p>
            <a:pPr marL="36576" indent="0">
              <a:buNone/>
            </a:pPr>
            <a:r>
              <a:rPr lang="en-US" dirty="0" smtClean="0"/>
              <a:t>	Health </a:t>
            </a:r>
            <a:r>
              <a:rPr lang="en-US" dirty="0"/>
              <a:t>Education</a:t>
            </a:r>
          </a:p>
          <a:p>
            <a:pPr marL="36576" indent="0">
              <a:buNone/>
            </a:pPr>
            <a:r>
              <a:rPr lang="en-US" dirty="0" smtClean="0"/>
              <a:t>	Nutritional </a:t>
            </a:r>
            <a:r>
              <a:rPr lang="en-US" dirty="0"/>
              <a:t>modifications</a:t>
            </a:r>
          </a:p>
          <a:p>
            <a:pPr marL="36576" indent="0">
              <a:buNone/>
            </a:pPr>
            <a:r>
              <a:rPr lang="en-US" dirty="0"/>
              <a:t>	Environmental modifications</a:t>
            </a:r>
          </a:p>
          <a:p>
            <a:pPr marL="36576" indent="0">
              <a:buNone/>
            </a:pPr>
            <a:r>
              <a:rPr lang="en-US" dirty="0">
                <a:solidFill>
                  <a:srgbClr val="0070C0"/>
                </a:solidFill>
              </a:rPr>
              <a:t>2.	Specific protection:</a:t>
            </a:r>
          </a:p>
          <a:p>
            <a:pPr marL="36576" indent="0">
              <a:buNone/>
            </a:pPr>
            <a:r>
              <a:rPr lang="en-US" dirty="0"/>
              <a:t>a.	Immunization</a:t>
            </a:r>
            <a:endParaRPr lang="en-US" b="1" dirty="0"/>
          </a:p>
          <a:p>
            <a:pPr marL="36576" indent="0">
              <a:buNone/>
            </a:pPr>
            <a:r>
              <a:rPr lang="en-US" b="1" dirty="0"/>
              <a:t>b.</a:t>
            </a:r>
            <a:r>
              <a:rPr lang="en-US" dirty="0"/>
              <a:t>	Nutritional Supplementation</a:t>
            </a:r>
          </a:p>
          <a:p>
            <a:pPr marL="36576" indent="0">
              <a:buNone/>
            </a:pPr>
            <a:r>
              <a:rPr lang="en-US" dirty="0"/>
              <a:t>c.	Chemoprophylaxis</a:t>
            </a:r>
          </a:p>
          <a:p>
            <a:pPr marL="36576" indent="0">
              <a:buNone/>
            </a:pPr>
            <a:r>
              <a:rPr lang="en-US" dirty="0" smtClean="0"/>
              <a:t>f</a:t>
            </a:r>
            <a:r>
              <a:rPr lang="en-US" dirty="0"/>
              <a:t>.	Protective devices against carcinogen, Accidents etc.</a:t>
            </a:r>
          </a:p>
          <a:p>
            <a:endParaRPr lang="en-US" dirty="0"/>
          </a:p>
        </p:txBody>
      </p:sp>
    </p:spTree>
    <p:extLst>
      <p:ext uri="{BB962C8B-B14F-4D97-AF65-F5344CB8AC3E}">
        <p14:creationId xmlns:p14="http://schemas.microsoft.com/office/powerpoint/2010/main" xmlns="" val="6896888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2"/>
          <p:cNvSpPr>
            <a:spLocks noGrp="1"/>
          </p:cNvSpPr>
          <p:nvPr>
            <p:ph idx="4294967295"/>
          </p:nvPr>
        </p:nvSpPr>
        <p:spPr>
          <a:xfrm>
            <a:off x="0" y="981075"/>
            <a:ext cx="8229600" cy="4525963"/>
          </a:xfrm>
        </p:spPr>
        <p:txBody>
          <a:bodyPr/>
          <a:lstStyle/>
          <a:p>
            <a:r>
              <a:rPr lang="en-US" sz="2400"/>
              <a:t>WHO has recommended :</a:t>
            </a:r>
          </a:p>
          <a:p>
            <a:pPr>
              <a:buFontTx/>
              <a:buAutoNum type="alphaLcPeriod"/>
            </a:pPr>
            <a:r>
              <a:rPr lang="en-US" sz="2400">
                <a:solidFill>
                  <a:srgbClr val="FF0000"/>
                </a:solidFill>
              </a:rPr>
              <a:t>Population (mass) strategy: </a:t>
            </a:r>
            <a:r>
              <a:rPr lang="en-US" sz="2400"/>
              <a:t>Take whole population irrespective of individual risk levels and is aimed at towards socioeconomic, behavioral and lifestyle changes.</a:t>
            </a:r>
          </a:p>
          <a:p>
            <a:pPr>
              <a:buFontTx/>
              <a:buNone/>
            </a:pPr>
            <a:endParaRPr lang="en-US" sz="2400"/>
          </a:p>
          <a:p>
            <a:pPr>
              <a:buFontTx/>
              <a:buNone/>
            </a:pPr>
            <a:r>
              <a:rPr lang="en-US" sz="2400" b="1">
                <a:solidFill>
                  <a:srgbClr val="FF0000"/>
                </a:solidFill>
              </a:rPr>
              <a:t>b.  </a:t>
            </a:r>
            <a:r>
              <a:rPr lang="en-US" sz="2400">
                <a:solidFill>
                  <a:srgbClr val="FF0000"/>
                </a:solidFill>
              </a:rPr>
              <a:t>High-risk strategy: </a:t>
            </a:r>
            <a:r>
              <a:rPr lang="en-US" sz="2400"/>
              <a:t>to bring preventive care to individuals at special risk.</a:t>
            </a:r>
          </a:p>
          <a:p>
            <a:pPr>
              <a:buFontTx/>
              <a:buNone/>
            </a:pPr>
            <a:r>
              <a:rPr lang="en-US" sz="2400"/>
              <a:t>     This requires detection of individuals at high risk by the optimum use of clinical methods.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7467600" cy="5668963"/>
          </a:xfrm>
        </p:spPr>
        <p:txBody>
          <a:bodyPr>
            <a:normAutofit fontScale="92500"/>
          </a:bodyPr>
          <a:lstStyle/>
          <a:p>
            <a:r>
              <a:rPr lang="en-US" dirty="0"/>
              <a:t>Examples of primary prevention include smoking cessation, preserving good nutritional status, physical fitness, immunization, </a:t>
            </a:r>
            <a:r>
              <a:rPr lang="en-US" dirty="0" smtClean="0"/>
              <a:t>regular </a:t>
            </a:r>
            <a:r>
              <a:rPr lang="en-US" dirty="0"/>
              <a:t>tooth brushing and flossing to prevent dental </a:t>
            </a:r>
            <a:r>
              <a:rPr lang="en-US" dirty="0" smtClean="0"/>
              <a:t>caries, improving </a:t>
            </a:r>
            <a:r>
              <a:rPr lang="en-US" dirty="0"/>
              <a:t>roads, or fluoridation of the water supply as a way to prevent dental caries. </a:t>
            </a:r>
            <a:endParaRPr lang="en-US" dirty="0" smtClean="0"/>
          </a:p>
          <a:p>
            <a:r>
              <a:rPr lang="en-US" dirty="0" smtClean="0"/>
              <a:t> </a:t>
            </a:r>
            <a:r>
              <a:rPr lang="en-US" dirty="0"/>
              <a:t>These are the roles of health promotion and public health. A successful primary prevention programme requires that we know at least one modifiable risk factor, and have a way to </a:t>
            </a:r>
            <a:r>
              <a:rPr lang="en-US" dirty="0" smtClean="0"/>
              <a:t>modify. </a:t>
            </a:r>
            <a:endParaRPr lang="en-US" dirty="0"/>
          </a:p>
        </p:txBody>
      </p:sp>
    </p:spTree>
    <p:extLst>
      <p:ext uri="{BB962C8B-B14F-4D97-AF65-F5344CB8AC3E}">
        <p14:creationId xmlns:p14="http://schemas.microsoft.com/office/powerpoint/2010/main" xmlns="" val="1296812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p:nvPr>
        </p:nvSpPr>
        <p:spPr>
          <a:xfrm>
            <a:off x="457200" y="274638"/>
            <a:ext cx="7467600" cy="715962"/>
          </a:xfrm>
        </p:spPr>
        <p:txBody>
          <a:bodyPr>
            <a:normAutofit fontScale="90000"/>
          </a:bodyPr>
          <a:lstStyle/>
          <a:p>
            <a:pPr>
              <a:defRPr/>
            </a:pPr>
            <a:r>
              <a:rPr lang="en-GB" sz="2800" b="1" dirty="0" smtClean="0">
                <a:solidFill>
                  <a:srgbClr val="FF0000"/>
                </a:solidFill>
                <a:effectLst>
                  <a:outerShdw blurRad="38100" dist="38100" dir="2700000" algn="tl">
                    <a:srgbClr val="C0C0C0"/>
                  </a:outerShdw>
                </a:effectLst>
                <a:latin typeface="Arial" charset="0"/>
              </a:rPr>
              <a:t>Importance of studying </a:t>
            </a:r>
            <a:br>
              <a:rPr lang="en-GB" sz="2800" b="1" dirty="0" smtClean="0">
                <a:solidFill>
                  <a:srgbClr val="FF0000"/>
                </a:solidFill>
                <a:effectLst>
                  <a:outerShdw blurRad="38100" dist="38100" dir="2700000" algn="tl">
                    <a:srgbClr val="C0C0C0"/>
                  </a:outerShdw>
                </a:effectLst>
                <a:latin typeface="Arial" charset="0"/>
              </a:rPr>
            </a:br>
            <a:r>
              <a:rPr lang="en-GB" sz="2800" b="1" dirty="0" smtClean="0">
                <a:solidFill>
                  <a:srgbClr val="FF0000"/>
                </a:solidFill>
                <a:effectLst>
                  <a:outerShdw blurRad="38100" dist="38100" dir="2700000" algn="tl">
                    <a:srgbClr val="C0C0C0"/>
                  </a:outerShdw>
                </a:effectLst>
                <a:latin typeface="Arial" charset="0"/>
              </a:rPr>
              <a:t>Natural history of disease</a:t>
            </a:r>
          </a:p>
        </p:txBody>
      </p:sp>
      <p:sp>
        <p:nvSpPr>
          <p:cNvPr id="46083" name="Rectangle 3"/>
          <p:cNvSpPr>
            <a:spLocks noGrp="1"/>
          </p:cNvSpPr>
          <p:nvPr>
            <p:ph idx="1"/>
          </p:nvPr>
        </p:nvSpPr>
        <p:spPr>
          <a:xfrm>
            <a:off x="395288" y="1127125"/>
            <a:ext cx="8229600" cy="5181600"/>
          </a:xfrm>
        </p:spPr>
        <p:txBody>
          <a:bodyPr/>
          <a:lstStyle/>
          <a:p>
            <a:r>
              <a:rPr lang="en-GB" sz="2800" dirty="0" smtClean="0">
                <a:solidFill>
                  <a:schemeClr val="tx1"/>
                </a:solidFill>
                <a:latin typeface="Arial" charset="0"/>
              </a:rPr>
              <a:t>The understanding of this progression from disease onset to cure or death is important for epidemiologists.</a:t>
            </a:r>
          </a:p>
          <a:p>
            <a:pPr>
              <a:lnSpc>
                <a:spcPct val="130000"/>
              </a:lnSpc>
            </a:pPr>
            <a:r>
              <a:rPr lang="en-GB" sz="2800" dirty="0" smtClean="0">
                <a:solidFill>
                  <a:schemeClr val="tx1"/>
                </a:solidFill>
                <a:latin typeface="Arial" charset="0"/>
              </a:rPr>
              <a:t>Natural history is </a:t>
            </a:r>
            <a:r>
              <a:rPr lang="en-GB" sz="2800" u="sng" dirty="0" smtClean="0">
                <a:solidFill>
                  <a:schemeClr val="tx1"/>
                </a:solidFill>
                <a:latin typeface="Arial" charset="0"/>
              </a:rPr>
              <a:t>as important as</a:t>
            </a:r>
            <a:r>
              <a:rPr lang="en-GB" sz="2800" dirty="0" smtClean="0">
                <a:solidFill>
                  <a:schemeClr val="tx1"/>
                </a:solidFill>
                <a:latin typeface="Arial" charset="0"/>
              </a:rPr>
              <a:t> causal understanding for the prevention and control of disease.</a:t>
            </a:r>
          </a:p>
          <a:p>
            <a:pPr>
              <a:lnSpc>
                <a:spcPct val="130000"/>
              </a:lnSpc>
            </a:pPr>
            <a:r>
              <a:rPr lang="en-GB" sz="2800" dirty="0" smtClean="0">
                <a:solidFill>
                  <a:schemeClr val="tx1"/>
                </a:solidFill>
                <a:latin typeface="Arial" charset="0"/>
              </a:rPr>
              <a:t>The </a:t>
            </a:r>
            <a:r>
              <a:rPr lang="en-GB" sz="2800" u="sng" dirty="0" smtClean="0">
                <a:solidFill>
                  <a:schemeClr val="tx1"/>
                </a:solidFill>
                <a:latin typeface="Arial" charset="0"/>
              </a:rPr>
              <a:t>earlier</a:t>
            </a:r>
            <a:r>
              <a:rPr lang="en-GB" sz="2800" dirty="0" smtClean="0">
                <a:solidFill>
                  <a:schemeClr val="tx1"/>
                </a:solidFill>
                <a:latin typeface="Arial" charset="0"/>
              </a:rPr>
              <a:t> you can become aware of the attack the more likely you will be able to intervene and save lives.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2"/>
          <p:cNvSpPr>
            <a:spLocks noGrp="1"/>
          </p:cNvSpPr>
          <p:nvPr>
            <p:ph idx="4294967295"/>
          </p:nvPr>
        </p:nvSpPr>
        <p:spPr>
          <a:xfrm>
            <a:off x="838200" y="1143000"/>
            <a:ext cx="7880350" cy="4525962"/>
          </a:xfrm>
        </p:spPr>
        <p:txBody>
          <a:bodyPr>
            <a:normAutofit fontScale="92500" lnSpcReduction="20000"/>
          </a:bodyPr>
          <a:lstStyle/>
          <a:p>
            <a:pPr marL="0" indent="0">
              <a:buFontTx/>
              <a:buNone/>
            </a:pPr>
            <a:r>
              <a:rPr lang="en-US" sz="2400" i="1" dirty="0">
                <a:solidFill>
                  <a:srgbClr val="FF0000"/>
                </a:solidFill>
              </a:rPr>
              <a:t>Secondary prevention</a:t>
            </a:r>
            <a:r>
              <a:rPr lang="en-US" sz="2400" dirty="0">
                <a:solidFill>
                  <a:srgbClr val="FF0000"/>
                </a:solidFill>
              </a:rPr>
              <a:t>: </a:t>
            </a:r>
          </a:p>
          <a:p>
            <a:pPr marL="0" indent="0">
              <a:buFontTx/>
              <a:buNone/>
            </a:pPr>
            <a:r>
              <a:rPr lang="en-US" sz="2400" dirty="0"/>
              <a:t>	“Action which </a:t>
            </a:r>
            <a:r>
              <a:rPr lang="en-US" sz="2400" dirty="0">
                <a:solidFill>
                  <a:srgbClr val="FF0000"/>
                </a:solidFill>
              </a:rPr>
              <a:t>halts the progress of a disease </a:t>
            </a:r>
            <a:r>
              <a:rPr lang="en-US" sz="2400" dirty="0"/>
              <a:t>at its incipient stage and prevents complications.”</a:t>
            </a:r>
          </a:p>
          <a:p>
            <a:pPr marL="0" indent="0"/>
            <a:r>
              <a:rPr lang="en-US" sz="2400" dirty="0"/>
              <a:t>Interventions are early diagnosis and adequate treatment. </a:t>
            </a:r>
          </a:p>
          <a:p>
            <a:pPr marL="0" indent="0"/>
            <a:endParaRPr lang="en-US" sz="2400" dirty="0"/>
          </a:p>
          <a:p>
            <a:pPr marL="0" indent="0"/>
            <a:r>
              <a:rPr lang="en-US" sz="2400" dirty="0"/>
              <a:t>Health programs initiated by governments are usually at the level of secondary prevention. </a:t>
            </a:r>
          </a:p>
          <a:p>
            <a:pPr marL="0" indent="0">
              <a:buFontTx/>
              <a:buNone/>
            </a:pPr>
            <a:endParaRPr lang="en-US" sz="2400" dirty="0"/>
          </a:p>
          <a:p>
            <a:pPr marL="0" indent="0"/>
            <a:r>
              <a:rPr lang="en-US" sz="2400" dirty="0"/>
              <a:t>Drawback of secondary prevention is that the patient has already been subjected to mental anguish, physical pain, and the community to loss of productivity. </a:t>
            </a:r>
          </a:p>
          <a:p>
            <a:pPr marL="0" indent="0"/>
            <a:endParaRPr lang="en-US" sz="2400" dirty="0"/>
          </a:p>
          <a:p>
            <a:pPr marL="0" indent="0"/>
            <a:r>
              <a:rPr lang="en-US" sz="2400" dirty="0"/>
              <a:t>These situations are not encountered in primary prevention.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467600" cy="5821363"/>
          </a:xfrm>
        </p:spPr>
        <p:txBody>
          <a:bodyPr>
            <a:normAutofit fontScale="92500" lnSpcReduction="20000"/>
          </a:bodyPr>
          <a:lstStyle/>
          <a:p>
            <a:r>
              <a:rPr lang="en-US" dirty="0"/>
              <a:t>The assumption is that </a:t>
            </a:r>
            <a:r>
              <a:rPr lang="en-US" dirty="0">
                <a:solidFill>
                  <a:srgbClr val="FF0000"/>
                </a:solidFill>
              </a:rPr>
              <a:t>earlier interve</a:t>
            </a:r>
            <a:r>
              <a:rPr lang="en-US" dirty="0"/>
              <a:t>ntion will be more effective, and that the disease can be slowed or reversed</a:t>
            </a:r>
            <a:r>
              <a:rPr lang="en-US" dirty="0" smtClean="0"/>
              <a:t>.</a:t>
            </a:r>
          </a:p>
          <a:p>
            <a:r>
              <a:rPr lang="en-US" dirty="0" smtClean="0"/>
              <a:t> It </a:t>
            </a:r>
            <a:r>
              <a:rPr lang="en-US" dirty="0"/>
              <a:t>includes the use of screening tests or other suitable procedures to detect serious disease as early as possible so that its progress can be arrested and, if possible, the disease eradicated. </a:t>
            </a:r>
            <a:endParaRPr lang="en-US" dirty="0" smtClean="0"/>
          </a:p>
          <a:p>
            <a:r>
              <a:rPr lang="en-US" dirty="0" smtClean="0"/>
              <a:t>An </a:t>
            </a:r>
            <a:r>
              <a:rPr lang="en-US" dirty="0"/>
              <a:t>example is the Pap test to screen for cancer of the cervix, or a PSA blood test for prostate cancer; other instances include teaching people about the early signs of disease that they should watch for, and what type of treatment to seek.  This is the task of preventive medicine</a:t>
            </a:r>
          </a:p>
        </p:txBody>
      </p:sp>
    </p:spTree>
    <p:extLst>
      <p:ext uri="{BB962C8B-B14F-4D97-AF65-F5344CB8AC3E}">
        <p14:creationId xmlns:p14="http://schemas.microsoft.com/office/powerpoint/2010/main" xmlns="" val="4158994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4294967295"/>
          </p:nvPr>
        </p:nvSpPr>
        <p:spPr>
          <a:xfrm>
            <a:off x="304800" y="228600"/>
            <a:ext cx="8839200" cy="6324600"/>
          </a:xfrm>
        </p:spPr>
        <p:txBody>
          <a:bodyPr>
            <a:normAutofit/>
          </a:bodyPr>
          <a:lstStyle/>
          <a:p>
            <a:pPr marL="0" indent="0">
              <a:buFontTx/>
              <a:buNone/>
            </a:pPr>
            <a:r>
              <a:rPr lang="en-US" sz="2400" i="1" dirty="0">
                <a:solidFill>
                  <a:srgbClr val="FF0000"/>
                </a:solidFill>
              </a:rPr>
              <a:t>Tertiary prevention</a:t>
            </a:r>
            <a:r>
              <a:rPr lang="en-US" sz="2400" dirty="0">
                <a:solidFill>
                  <a:srgbClr val="FF0000"/>
                </a:solidFill>
              </a:rPr>
              <a:t>: </a:t>
            </a:r>
          </a:p>
          <a:p>
            <a:pPr marL="0" indent="0">
              <a:buFontTx/>
              <a:buNone/>
            </a:pPr>
            <a:r>
              <a:rPr lang="en-US" sz="2400" dirty="0"/>
              <a:t>“All measures available to reduce or limit impairments and disabilities, minimize suffering caused by existing departure from good health.” </a:t>
            </a:r>
          </a:p>
          <a:p>
            <a:pPr marL="0" indent="0">
              <a:buFontTx/>
              <a:buNone/>
            </a:pPr>
            <a:r>
              <a:rPr lang="en-US" sz="2400" dirty="0">
                <a:solidFill>
                  <a:srgbClr val="FF0000"/>
                </a:solidFill>
              </a:rPr>
              <a:t>Interventions are disability limitation and rehabilitation</a:t>
            </a:r>
            <a:r>
              <a:rPr lang="en-US" sz="2400" dirty="0" smtClean="0">
                <a:solidFill>
                  <a:srgbClr val="FF0000"/>
                </a:solidFill>
              </a:rPr>
              <a:t>.</a:t>
            </a:r>
          </a:p>
          <a:p>
            <a:pPr marL="0" indent="0">
              <a:buFontTx/>
              <a:buNone/>
            </a:pPr>
            <a:endParaRPr lang="en-US" sz="2400" dirty="0"/>
          </a:p>
          <a:p>
            <a:pPr marL="342900" indent="-342900">
              <a:buFont typeface="Wingdings" panose="05000000000000000000" pitchFamily="2" charset="2"/>
              <a:buChar char="Ø"/>
            </a:pPr>
            <a:r>
              <a:rPr lang="en-US" sz="2400" dirty="0"/>
              <a:t>cardiac </a:t>
            </a:r>
            <a:r>
              <a:rPr lang="en-US" sz="2400" dirty="0" smtClean="0"/>
              <a:t>rehabilitation </a:t>
            </a:r>
            <a:r>
              <a:rPr lang="en-US" sz="2400" dirty="0"/>
              <a:t>programs, chronic disease management programs (e.g. for diabetes, arthritis, depression, etc.)</a:t>
            </a:r>
          </a:p>
          <a:p>
            <a:pPr marL="342900" indent="-342900">
              <a:buFont typeface="Wingdings" panose="05000000000000000000" pitchFamily="2" charset="2"/>
              <a:buChar char="Ø"/>
            </a:pPr>
            <a:r>
              <a:rPr lang="en-US" sz="2400" dirty="0" smtClean="0"/>
              <a:t>vocational </a:t>
            </a:r>
            <a:r>
              <a:rPr lang="en-US" sz="2400" dirty="0"/>
              <a:t>rehabilitation programs to retrain workers for new jobs when they have recovered as much as possible.</a:t>
            </a:r>
          </a:p>
          <a:p>
            <a:pPr marL="0" indent="0">
              <a:buFontTx/>
              <a:buNone/>
            </a:pPr>
            <a:endParaRPr lang="en-US" sz="2400"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following diagram may help to clarify these levels of prevention, and to link them to the populations they each target.</a:t>
            </a:r>
          </a:p>
          <a:p>
            <a:endParaRPr lang="en-US" dirty="0"/>
          </a:p>
        </p:txBody>
      </p:sp>
    </p:spTree>
    <p:extLst>
      <p:ext uri="{BB962C8B-B14F-4D97-AF65-F5344CB8AC3E}">
        <p14:creationId xmlns:p14="http://schemas.microsoft.com/office/powerpoint/2010/main" xmlns="" val="16019409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288" y="1268413"/>
            <a:ext cx="8640762" cy="4402137"/>
          </a:xfrm>
          <a:prstGeom prst="rect">
            <a:avLst/>
          </a:prstGeom>
        </p:spPr>
        <p:txBody>
          <a:bodyPr>
            <a:spAutoFit/>
          </a:bodyPr>
          <a:lstStyle/>
          <a:p>
            <a:pPr eaLnBrk="1" hangingPunct="1">
              <a:defRPr/>
            </a:pPr>
            <a:r>
              <a:rPr lang="en-US" sz="2800" dirty="0">
                <a:latin typeface="+mn-lt"/>
                <a:cs typeface="Arial" charset="0"/>
              </a:rPr>
              <a:t>All  three levels of prevention can be used to control a single disease  process.</a:t>
            </a:r>
          </a:p>
          <a:p>
            <a:pPr marL="342900" indent="-342900" eaLnBrk="1" hangingPunct="1">
              <a:buFontTx/>
              <a:buAutoNum type="arabicPeriod"/>
              <a:defRPr/>
            </a:pPr>
            <a:r>
              <a:rPr lang="en-US" sz="2800" dirty="0">
                <a:latin typeface="+mn-lt"/>
                <a:cs typeface="Arial" charset="0"/>
              </a:rPr>
              <a:t>BCG Vaccination of newborns (primary prevention).</a:t>
            </a:r>
          </a:p>
          <a:p>
            <a:pPr marL="342900" indent="-342900" eaLnBrk="1" hangingPunct="1">
              <a:buFontTx/>
              <a:buAutoNum type="arabicPeriod"/>
              <a:defRPr/>
            </a:pPr>
            <a:r>
              <a:rPr lang="en-US" sz="2800" dirty="0">
                <a:latin typeface="+mn-lt"/>
                <a:cs typeface="Arial" charset="0"/>
              </a:rPr>
              <a:t>Screening and early treating a person with active tuberculosis (secondary prevention) may prevent transmission to another person (primary prevention).</a:t>
            </a:r>
          </a:p>
          <a:p>
            <a:pPr marL="342900" indent="-342900" eaLnBrk="1" hangingPunct="1">
              <a:buFontTx/>
              <a:buAutoNum type="arabicPeriod"/>
              <a:defRPr/>
            </a:pPr>
            <a:r>
              <a:rPr lang="en-US" sz="2800" dirty="0">
                <a:latin typeface="+mn-lt"/>
                <a:cs typeface="Arial" charset="0"/>
              </a:rPr>
              <a:t>In advanced cases of tuberculosis, occupational and social rehabilitation (tertiary prevention) by m</a:t>
            </a:r>
            <a:r>
              <a:rPr lang="en-US" sz="2800" dirty="0">
                <a:latin typeface="+mn-lt"/>
                <a:cs typeface="Times New Roman" pitchFamily="18" charset="0"/>
              </a:rPr>
              <a:t>odification of working conditions may </a:t>
            </a:r>
            <a:r>
              <a:rPr lang="en-US" sz="2800" dirty="0">
                <a:latin typeface="+mn-lt"/>
                <a:cs typeface="Arial" charset="0"/>
              </a:rPr>
              <a:t>help to regain the capacity to earn his livelihood.</a:t>
            </a:r>
          </a:p>
        </p:txBody>
      </p:sp>
      <p:sp>
        <p:nvSpPr>
          <p:cNvPr id="19461" name="Rectangle 4"/>
          <p:cNvSpPr>
            <a:spLocks noChangeArrowheads="1"/>
          </p:cNvSpPr>
          <p:nvPr/>
        </p:nvSpPr>
        <p:spPr bwMode="auto">
          <a:xfrm>
            <a:off x="428625" y="500063"/>
            <a:ext cx="7524750" cy="523875"/>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sz="2800" b="1" dirty="0" smtClean="0">
                <a:solidFill>
                  <a:schemeClr val="bg2"/>
                </a:solidFill>
              </a:rPr>
              <a:t>Examples </a:t>
            </a:r>
            <a:r>
              <a:rPr lang="en-US" sz="2800" b="1" dirty="0">
                <a:solidFill>
                  <a:schemeClr val="bg2"/>
                </a:solidFill>
              </a:rPr>
              <a:t>of uses of levels of prevention </a:t>
            </a:r>
          </a:p>
        </p:txBody>
      </p:sp>
    </p:spTree>
    <p:extLst>
      <p:ext uri="{BB962C8B-B14F-4D97-AF65-F5344CB8AC3E}">
        <p14:creationId xmlns:p14="http://schemas.microsoft.com/office/powerpoint/2010/main" xmlns="" val="316925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animEffect transition="in" filter="box(in)">
                                      <p:cBhvr>
                                        <p:cTn id="7" dur="500"/>
                                        <p:tgtEl>
                                          <p:spTgt spid="1946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heckerboard(across)">
                                      <p:cBhvr>
                                        <p:cTn id="12" dur="500"/>
                                        <p:tgtEl>
                                          <p:spTgt spid="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checkerboard(across)">
                                      <p:cBhvr>
                                        <p:cTn id="17" dur="500"/>
                                        <p:tgtEl>
                                          <p:spTgt spid="4">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checkerboard(across)">
                                      <p:cBhvr>
                                        <p:cTn id="22" dur="500"/>
                                        <p:tgtEl>
                                          <p:spTgt spid="4">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checkerboard(across)">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Thank you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3"/>
          <p:cNvSpPr>
            <a:spLocks noGrp="1" noChangeArrowheads="1"/>
          </p:cNvSpPr>
          <p:nvPr>
            <p:ph type="title"/>
          </p:nvPr>
        </p:nvSpPr>
        <p:spPr>
          <a:xfrm>
            <a:off x="755650" y="0"/>
            <a:ext cx="7931150" cy="1125538"/>
          </a:xfrm>
        </p:spPr>
        <p:txBody>
          <a:bodyPr/>
          <a:lstStyle/>
          <a:p>
            <a:pPr eaLnBrk="1" hangingPunct="1"/>
            <a:r>
              <a:rPr lang="en-US" sz="3600" smtClean="0">
                <a:solidFill>
                  <a:srgbClr val="0070C0"/>
                </a:solidFill>
              </a:rPr>
              <a:t>Natural history Phenomena</a:t>
            </a:r>
          </a:p>
        </p:txBody>
      </p:sp>
      <p:sp>
        <p:nvSpPr>
          <p:cNvPr id="37892" name="Text Box 2"/>
          <p:cNvSpPr txBox="1">
            <a:spLocks noChangeArrowheads="1"/>
          </p:cNvSpPr>
          <p:nvPr/>
        </p:nvSpPr>
        <p:spPr bwMode="auto">
          <a:xfrm>
            <a:off x="214313" y="990600"/>
            <a:ext cx="8501062" cy="6395597"/>
          </a:xfrm>
          <a:prstGeom prst="rect">
            <a:avLst/>
          </a:prstGeom>
          <a:noFill/>
          <a:ln w="9525">
            <a:noFill/>
            <a:miter lim="800000"/>
            <a:headEnd/>
            <a:tailEnd/>
          </a:ln>
        </p:spPr>
        <p:txBody>
          <a:bodyPr wrap="square">
            <a:spAutoFit/>
          </a:bodyPr>
          <a:lstStyle/>
          <a:p>
            <a:pPr lvl="1" eaLnBrk="1" hangingPunct="1">
              <a:spcBef>
                <a:spcPct val="60000"/>
              </a:spcBef>
              <a:buFontTx/>
              <a:buChar char="•"/>
            </a:pPr>
            <a:r>
              <a:rPr lang="en-US" sz="3200" dirty="0" smtClean="0"/>
              <a:t> </a:t>
            </a:r>
            <a:r>
              <a:rPr lang="en-US" sz="3200" dirty="0" smtClean="0">
                <a:solidFill>
                  <a:srgbClr val="FF0000"/>
                </a:solidFill>
              </a:rPr>
              <a:t>Incubation period:– </a:t>
            </a:r>
            <a:r>
              <a:rPr lang="en-US" sz="3200" dirty="0"/>
              <a:t>time </a:t>
            </a:r>
            <a:r>
              <a:rPr lang="en-US" sz="3200" dirty="0" smtClean="0"/>
              <a:t>between the invasion of an infectious agent  &amp; development of first sign &amp; symptoms </a:t>
            </a:r>
            <a:r>
              <a:rPr lang="en-US" sz="3200" dirty="0"/>
              <a:t>(infectious disease)</a:t>
            </a:r>
          </a:p>
          <a:p>
            <a:pPr lvl="1" eaLnBrk="1" hangingPunct="1">
              <a:spcBef>
                <a:spcPct val="60000"/>
              </a:spcBef>
              <a:buFontTx/>
              <a:buChar char="•"/>
            </a:pPr>
            <a:r>
              <a:rPr lang="en-US" sz="3200" dirty="0">
                <a:solidFill>
                  <a:srgbClr val="FF0000"/>
                </a:solidFill>
              </a:rPr>
              <a:t> </a:t>
            </a:r>
            <a:r>
              <a:rPr lang="en-US" sz="3200" dirty="0" smtClean="0">
                <a:solidFill>
                  <a:srgbClr val="FF0000"/>
                </a:solidFill>
              </a:rPr>
              <a:t>Latency period (induction period): </a:t>
            </a:r>
            <a:r>
              <a:rPr lang="en-US" sz="3200" dirty="0"/>
              <a:t>time </a:t>
            </a:r>
            <a:r>
              <a:rPr lang="en-US" sz="3200" dirty="0" smtClean="0"/>
              <a:t> it takes for disease</a:t>
            </a:r>
            <a:r>
              <a:rPr lang="en-US" sz="3200" dirty="0" smtClean="0">
                <a:solidFill>
                  <a:srgbClr val="00B050"/>
                </a:solidFill>
              </a:rPr>
              <a:t> to develop once causes are in place </a:t>
            </a:r>
            <a:r>
              <a:rPr lang="en-US" sz="3200" dirty="0" smtClean="0"/>
              <a:t> or it can be called as time to </a:t>
            </a:r>
            <a:r>
              <a:rPr lang="en-US" sz="3200" dirty="0"/>
              <a:t>detection (for non-infectious disease</a:t>
            </a:r>
            <a:r>
              <a:rPr lang="en-US" sz="3200" dirty="0" smtClean="0"/>
              <a:t>)</a:t>
            </a:r>
          </a:p>
          <a:p>
            <a:pPr lvl="1">
              <a:spcBef>
                <a:spcPct val="60000"/>
              </a:spcBef>
              <a:buFontTx/>
              <a:buChar char="•"/>
            </a:pPr>
            <a:r>
              <a:rPr lang="en-US" sz="3200" dirty="0" smtClean="0"/>
              <a:t> </a:t>
            </a:r>
            <a:r>
              <a:rPr lang="en-US" sz="3200" b="1" dirty="0" smtClean="0">
                <a:solidFill>
                  <a:srgbClr val="00B050"/>
                </a:solidFill>
              </a:rPr>
              <a:t>Subclinical disease </a:t>
            </a:r>
            <a:r>
              <a:rPr lang="en-US" sz="3200" dirty="0" smtClean="0"/>
              <a:t>: disease that is fully developed but which produces no symptoms in the host (i.e. asymptomatic disease)</a:t>
            </a:r>
          </a:p>
          <a:p>
            <a:pPr lvl="1" eaLnBrk="1" hangingPunct="1">
              <a:spcBef>
                <a:spcPct val="60000"/>
              </a:spcBef>
              <a:buFontTx/>
              <a:buChar char="•"/>
            </a:pPr>
            <a:endParaRPr lang="en-US" sz="3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solidFill>
                  <a:srgbClr val="FF0000"/>
                </a:solidFill>
                <a:latin typeface="Arial Rounded MT Bold" pitchFamily="34" charset="0"/>
                <a:cs typeface="Times New Roman" pitchFamily="18" charset="0"/>
              </a:rPr>
              <a:t>Natural History of Disease</a:t>
            </a:r>
            <a:endParaRPr lang="en-US" dirty="0">
              <a:solidFill>
                <a:srgbClr val="FF0000"/>
              </a:solidFill>
            </a:endParaRPr>
          </a:p>
        </p:txBody>
      </p:sp>
      <p:sp>
        <p:nvSpPr>
          <p:cNvPr id="3" name="Content Placeholder 2"/>
          <p:cNvSpPr>
            <a:spLocks noGrp="1"/>
          </p:cNvSpPr>
          <p:nvPr>
            <p:ph idx="1"/>
          </p:nvPr>
        </p:nvSpPr>
        <p:spPr/>
        <p:txBody>
          <a:bodyPr/>
          <a:lstStyle/>
          <a:p>
            <a:r>
              <a:rPr lang="en-US" dirty="0" smtClean="0"/>
              <a:t>Stage of susceptibility(risk)</a:t>
            </a:r>
          </a:p>
          <a:p>
            <a:r>
              <a:rPr lang="en-US" dirty="0" smtClean="0"/>
              <a:t>Stage of pre-symptomatic disease/subclinical;</a:t>
            </a:r>
          </a:p>
          <a:p>
            <a:r>
              <a:rPr lang="en-US" dirty="0" smtClean="0"/>
              <a:t>Stage of clinical disease </a:t>
            </a:r>
          </a:p>
          <a:p>
            <a:r>
              <a:rPr lang="en-US" dirty="0" smtClean="0"/>
              <a:t>Stage of diminished capacity</a:t>
            </a:r>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solidFill>
                  <a:srgbClr val="FF0000"/>
                </a:solidFill>
              </a:rPr>
              <a:t>Stage of </a:t>
            </a:r>
            <a:r>
              <a:rPr lang="en-US" dirty="0" smtClean="0">
                <a:solidFill>
                  <a:srgbClr val="FF0000"/>
                </a:solidFill>
              </a:rPr>
              <a:t>Susceptibility</a:t>
            </a:r>
          </a:p>
          <a:p>
            <a:pPr marL="36576" indent="0">
              <a:buNone/>
            </a:pPr>
            <a:r>
              <a:rPr lang="en-US" dirty="0" smtClean="0"/>
              <a:t>- </a:t>
            </a:r>
            <a:r>
              <a:rPr lang="en-US" dirty="0"/>
              <a:t>Disease has not developed</a:t>
            </a:r>
          </a:p>
          <a:p>
            <a:pPr marL="36576" indent="0">
              <a:buNone/>
            </a:pPr>
            <a:r>
              <a:rPr lang="en-US" dirty="0"/>
              <a:t>-Risk factors promote development (poor diet, lack of exercise, stress, high </a:t>
            </a:r>
            <a:r>
              <a:rPr lang="en-US" dirty="0" smtClean="0"/>
              <a:t>cholesterol </a:t>
            </a:r>
            <a:r>
              <a:rPr lang="en-US" dirty="0"/>
              <a:t>level,etc.)</a:t>
            </a:r>
          </a:p>
        </p:txBody>
      </p:sp>
    </p:spTree>
    <p:extLst>
      <p:ext uri="{BB962C8B-B14F-4D97-AF65-F5344CB8AC3E}">
        <p14:creationId xmlns:p14="http://schemas.microsoft.com/office/powerpoint/2010/main" xmlns="" val="1796553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a:bodyPr>
          <a:lstStyle/>
          <a:p>
            <a:r>
              <a:rPr lang="en-US" dirty="0" smtClean="0"/>
              <a:t> </a:t>
            </a:r>
            <a:r>
              <a:rPr lang="en-US" dirty="0" smtClean="0">
                <a:solidFill>
                  <a:srgbClr val="FF0000"/>
                </a:solidFill>
              </a:rPr>
              <a:t>Stage of Presymptomatic  disease</a:t>
            </a:r>
          </a:p>
          <a:p>
            <a:pPr>
              <a:buNone/>
            </a:pPr>
            <a:r>
              <a:rPr lang="en-US" dirty="0" smtClean="0"/>
              <a:t>The disease process has begun but no overt sign &amp; symptoms are evident to the host.</a:t>
            </a:r>
          </a:p>
          <a:p>
            <a:pPr>
              <a:buNone/>
            </a:pPr>
            <a:r>
              <a:rPr lang="en-US" dirty="0" smtClean="0"/>
              <a:t>For CD ,the stages includes incubation period. For NCD. It includes latency period</a:t>
            </a:r>
          </a:p>
          <a:p>
            <a:pPr>
              <a:buNone/>
            </a:pPr>
            <a:endParaRPr lang="en-US" dirty="0" smtClean="0"/>
          </a:p>
          <a:p>
            <a:pPr>
              <a:buNone/>
            </a:pPr>
            <a:r>
              <a:rPr lang="en-US" dirty="0" smtClean="0"/>
              <a:t>It also includes cases of subclinical disease or asymptomatic disease.</a:t>
            </a:r>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533400"/>
            <a:ext cx="8077200" cy="5943600"/>
          </a:xfrm>
        </p:spPr>
        <p:txBody>
          <a:bodyPr>
            <a:normAutofit lnSpcReduction="10000"/>
          </a:bodyPr>
          <a:lstStyle/>
          <a:p>
            <a:pPr>
              <a:buNone/>
            </a:pPr>
            <a:r>
              <a:rPr lang="en-US" dirty="0" smtClean="0">
                <a:solidFill>
                  <a:srgbClr val="FF0000"/>
                </a:solidFill>
              </a:rPr>
              <a:t>Stage of clinical disease</a:t>
            </a:r>
          </a:p>
          <a:p>
            <a:r>
              <a:rPr lang="en-US" dirty="0" smtClean="0"/>
              <a:t>The condition is clearly apparent &amp; the host experiences one or more overt sign &amp; symptoms characteristics of disease.</a:t>
            </a:r>
          </a:p>
          <a:p>
            <a:r>
              <a:rPr lang="en-US" dirty="0" smtClean="0"/>
              <a:t>This stage is where the disease is commonly diagnosed &amp; treated by physicians.</a:t>
            </a:r>
          </a:p>
          <a:p>
            <a:r>
              <a:rPr lang="en-US" dirty="0" smtClean="0"/>
              <a:t>For an example:</a:t>
            </a:r>
          </a:p>
          <a:p>
            <a:r>
              <a:rPr lang="en-US" dirty="0" smtClean="0"/>
              <a:t>Influenza causes fever ,headache, muscle aches, coughing &amp; fatigue in most adults for up to  a week ,but in some, especially those with weak immune systems, symptoms may continue much longer.</a:t>
            </a:r>
          </a:p>
          <a:p>
            <a:pPr>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430</TotalTime>
  <Words>2704</Words>
  <Application>Microsoft Office PowerPoint</Application>
  <PresentationFormat>On-screen Show (4:3)</PresentationFormat>
  <Paragraphs>225</Paragraphs>
  <Slides>45</Slides>
  <Notes>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47" baseType="lpstr">
      <vt:lpstr>Solstice</vt:lpstr>
      <vt:lpstr>Document</vt:lpstr>
      <vt:lpstr>       Natural History of Disease</vt:lpstr>
      <vt:lpstr>Introduction              </vt:lpstr>
      <vt:lpstr>Natural history of disease</vt:lpstr>
      <vt:lpstr>Importance of studying  Natural history of disease</vt:lpstr>
      <vt:lpstr>Natural history Phenomena</vt:lpstr>
      <vt:lpstr>Natural History of Disease</vt:lpstr>
      <vt:lpstr>Slide 7</vt:lpstr>
      <vt:lpstr>Slide 8</vt:lpstr>
      <vt:lpstr>Slide 9</vt:lpstr>
      <vt:lpstr>Slide 10</vt:lpstr>
      <vt:lpstr>Slide 11</vt:lpstr>
      <vt:lpstr>Phase</vt:lpstr>
      <vt:lpstr>  2. Pathogenesis phase </vt:lpstr>
      <vt:lpstr> </vt:lpstr>
      <vt:lpstr>The applications of Natural history of disease </vt:lpstr>
      <vt:lpstr>Slide 16</vt:lpstr>
      <vt:lpstr>Epidemiological traid</vt:lpstr>
      <vt:lpstr>Agent Factors</vt:lpstr>
      <vt:lpstr> </vt:lpstr>
      <vt:lpstr>Slide 20</vt:lpstr>
      <vt:lpstr>Slide 21</vt:lpstr>
      <vt:lpstr>Slide 22</vt:lpstr>
      <vt:lpstr>Slide 23</vt:lpstr>
      <vt:lpstr>2. Host factors</vt:lpstr>
      <vt:lpstr> cont… </vt:lpstr>
      <vt:lpstr>3. Environmental factors</vt:lpstr>
      <vt:lpstr>Cont….</vt:lpstr>
      <vt:lpstr>Cont….</vt:lpstr>
      <vt:lpstr>Health Care </vt:lpstr>
      <vt:lpstr>Slide 30</vt:lpstr>
      <vt:lpstr>Slide 31</vt:lpstr>
      <vt:lpstr>CONCEPTS OF PREVENTION </vt:lpstr>
      <vt:lpstr>Slide 33</vt:lpstr>
      <vt:lpstr>Primordial prevention: </vt:lpstr>
      <vt:lpstr>Slide 35</vt:lpstr>
      <vt:lpstr>Slide 36</vt:lpstr>
      <vt:lpstr>Intervention in Primary prevention</vt:lpstr>
      <vt:lpstr>Slide 38</vt:lpstr>
      <vt:lpstr>Slide 39</vt:lpstr>
      <vt:lpstr>Slide 40</vt:lpstr>
      <vt:lpstr>Slide 41</vt:lpstr>
      <vt:lpstr>Slide 42</vt:lpstr>
      <vt:lpstr>Slide 43</vt:lpstr>
      <vt:lpstr>Slide 44</vt:lpstr>
      <vt:lpstr>Slide 45</vt:lpstr>
    </vt:vector>
  </TitlesOfParts>
  <Company>Personal Notebook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History of Disease</dc:title>
  <dc:creator>User</dc:creator>
  <cp:lastModifiedBy>CiST Sanjay</cp:lastModifiedBy>
  <cp:revision>126</cp:revision>
  <dcterms:created xsi:type="dcterms:W3CDTF">2015-12-16T15:53:24Z</dcterms:created>
  <dcterms:modified xsi:type="dcterms:W3CDTF">2017-12-28T05:12:29Z</dcterms:modified>
</cp:coreProperties>
</file>