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273" r:id="rId4"/>
    <p:sldId id="268" r:id="rId5"/>
    <p:sldId id="257" r:id="rId6"/>
    <p:sldId id="270" r:id="rId7"/>
    <p:sldId id="269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72165-F373-4F25-A2DC-0EB9D2A34E8C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3EA17-6F91-4953-B409-6ABA8C734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8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EA17-6F91-4953-B409-6ABA8C73432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5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5ABF9-5287-45A3-BC25-0935C5E168EF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94342-D8FF-4CF8-907A-8971AFD523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  <a:latin typeface="Algerian" pitchFamily="82" charset="0"/>
              </a:rPr>
              <a:t>Preconception Care</a:t>
            </a:r>
            <a:endParaRPr lang="en-US" dirty="0">
              <a:solidFill>
                <a:srgbClr val="00B05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.</a:t>
            </a:r>
            <a:endParaRPr lang="en-US" sz="2000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fontAlgn="t">
              <a:buNone/>
            </a:pPr>
            <a:r>
              <a:rPr lang="en-US" dirty="0" smtClean="0">
                <a:solidFill>
                  <a:srgbClr val="0070C0"/>
                </a:solidFill>
                <a:latin typeface="Arial Narrow" pitchFamily="34" charset="0"/>
              </a:rPr>
              <a:t>2. Screen for Infectious Diseases, Treat, Immunize, Counsel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HIV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Syphilis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Gonorrhea/Chlamydia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Hepatitis C in those with tattoos and/or body piercings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Immunizations: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Rubella, </a:t>
            </a:r>
            <a:r>
              <a:rPr lang="en-US" dirty="0" err="1" smtClean="0">
                <a:latin typeface="Arial Narrow" pitchFamily="34" charset="0"/>
              </a:rPr>
              <a:t>varicella</a:t>
            </a:r>
            <a:r>
              <a:rPr lang="en-US" dirty="0" smtClean="0">
                <a:latin typeface="Arial Narrow" pitchFamily="34" charset="0"/>
              </a:rPr>
              <a:t>, hepatitis B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Influenza vaccine if woman will be pregnant during influenza season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Toxoplasmosis – avoid raw meat, cat litter, garden soil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Cytomegalovirus, parvovirus B19 (fifth disease):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Frequent hand washing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 algn="just" fontAlgn="t">
              <a:buNone/>
            </a:pPr>
            <a:r>
              <a:rPr lang="en-US" dirty="0" smtClean="0">
                <a:solidFill>
                  <a:srgbClr val="0070C0"/>
                </a:solidFill>
                <a:latin typeface="Arial Narrow" pitchFamily="34" charset="0"/>
              </a:rPr>
              <a:t>3.Environmental Toxins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Smoking cessation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Screen for alcoholism and use of illegal drugs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Occupational exposures – Material Safety Data Sheets from employer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Household chemicals – avoid paint thinners/strippers, other solvents, pesticides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Radiation exposure in early pregnancy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algn="just" fontAlgn="t">
              <a:buNone/>
            </a:pPr>
            <a:r>
              <a:rPr lang="en-US" dirty="0" smtClean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  <a:latin typeface="Arial Narrow" pitchFamily="34" charset="0"/>
              </a:rPr>
              <a:t>.  Medical Assessment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Evaluate overall health and opportunities for improving health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Determine if woman suffers from any undiagnosed or uncontrolled medical problems (e.g. diabetes, thyroid disease, dental caries or gum disease, heart disease, asthma)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Diabetes – optimize control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Hypertension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Epilepsy – consider increased dose of folic acid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Depression/anxiety and other mental health issues-discuss current benefit/risk medication data</a:t>
            </a:r>
          </a:p>
          <a:p>
            <a:pPr algn="just"/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562600"/>
          </a:xfrm>
        </p:spPr>
        <p:txBody>
          <a:bodyPr>
            <a:normAutofit fontScale="70000" lnSpcReduction="20000"/>
          </a:bodyPr>
          <a:lstStyle/>
          <a:p>
            <a:pPr algn="just" fontAlgn="t">
              <a:buNone/>
            </a:pPr>
            <a:r>
              <a:rPr lang="en-US" dirty="0" smtClean="0">
                <a:solidFill>
                  <a:srgbClr val="0070C0"/>
                </a:solidFill>
                <a:latin typeface="Arial Narrow" pitchFamily="34" charset="0"/>
              </a:rPr>
              <a:t>5.Lifestyle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Recommend regular moderate exercise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Avoid hyperthermia (hot tubs)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Counsel to maintain a healthy weight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Assess risk of nutritional deficiencies: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Vegan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Pica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Milk intolerance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Calcium or iron deficiency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Avoid overuse of: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Vitamin A (limit to 3,000 IU per day)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Vitamin D (limit to 400 IU per day)</a:t>
            </a:r>
          </a:p>
          <a:p>
            <a:pPr lvl="1" algn="just"/>
            <a:r>
              <a:rPr lang="en-US" dirty="0" smtClean="0">
                <a:latin typeface="Arial Narrow" pitchFamily="34" charset="0"/>
              </a:rPr>
              <a:t>Caffeine (limit to two cups of coffee or six glasses of soda per day)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Screen for domestic violence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Screen for social issues (e.g. place to live, child care, transportation)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Counsel on the use of over-the-counter medications, nutritional supplements, and naturopathic substances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algn="just" fontAlgn="t">
              <a:buNone/>
            </a:pPr>
            <a:r>
              <a:rPr lang="en-US" dirty="0" smtClean="0">
                <a:solidFill>
                  <a:srgbClr val="0070C0"/>
                </a:solidFill>
                <a:latin typeface="Arial Narrow" pitchFamily="34" charset="0"/>
              </a:rPr>
              <a:t>6. Assess Any Complications from Previous Pregnancies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Cesarean section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Premature delivery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Hypertensive disorder of pregnancy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Diabetes</a:t>
            </a:r>
          </a:p>
          <a:p>
            <a:pPr algn="just"/>
            <a:r>
              <a:rPr lang="en-US" dirty="0" err="1" smtClean="0">
                <a:latin typeface="Arial Narrow" pitchFamily="34" charset="0"/>
              </a:rPr>
              <a:t>Rh</a:t>
            </a:r>
            <a:r>
              <a:rPr lang="en-US" dirty="0" smtClean="0">
                <a:latin typeface="Arial Narrow" pitchFamily="34" charset="0"/>
              </a:rPr>
              <a:t> incompatibility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Postpartum hemorrhage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Thrombotic event (DVT/PE)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Conclusion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latin typeface="Arial Narrow" pitchFamily="34" charset="0"/>
              </a:rPr>
              <a:t>Optimizing a woman’s health before and between pregnancies is an ongoing process that requires full participation of all segments of the health care system.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45800"/>
            <a:ext cx="7837714" cy="511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Thank You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7848600" cy="4953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What is Preconception care?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9530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>
                <a:latin typeface="Arial Narrow" pitchFamily="34" charset="0"/>
              </a:rPr>
              <a:t>Preconception care</a:t>
            </a:r>
            <a:r>
              <a:rPr lang="en-US" dirty="0" smtClean="0">
                <a:latin typeface="Arial Narrow" pitchFamily="34" charset="0"/>
              </a:rPr>
              <a:t> is defined as a set of interventions that aim to identify and modify biomedical, behavioral and social risks to the woman's health or pregnancy outcome through prevention and management. </a:t>
            </a:r>
          </a:p>
          <a:p>
            <a:pPr algn="just">
              <a:buNone/>
            </a:pPr>
            <a:endParaRPr lang="en-US" dirty="0" smtClean="0">
              <a:latin typeface="Arial Narrow" pitchFamily="34" charset="0"/>
            </a:endParaRPr>
          </a:p>
          <a:p>
            <a:pPr algn="just">
              <a:buNone/>
            </a:pPr>
            <a:endParaRPr lang="en-US" dirty="0" smtClean="0">
              <a:latin typeface="Arial Narrow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 Narrow" pitchFamily="34" charset="0"/>
              </a:rPr>
              <a:t>Certain steps should be taken before conception or early in pregnancy to maximize health outcomes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When Preconception Care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 </a:t>
            </a:r>
            <a:r>
              <a:rPr lang="en-US" b="1" dirty="0" smtClean="0">
                <a:latin typeface="Arial Narrow" pitchFamily="34" charset="0"/>
              </a:rPr>
              <a:t>Preconception health</a:t>
            </a:r>
            <a:r>
              <a:rPr lang="en-US" dirty="0" smtClean="0">
                <a:latin typeface="Arial Narrow" pitchFamily="34" charset="0"/>
              </a:rPr>
              <a:t> is a woman's </a:t>
            </a:r>
            <a:r>
              <a:rPr lang="en-US" b="1" dirty="0" smtClean="0">
                <a:latin typeface="Arial Narrow" pitchFamily="34" charset="0"/>
              </a:rPr>
              <a:t>health</a:t>
            </a:r>
            <a:r>
              <a:rPr lang="en-US" dirty="0" smtClean="0">
                <a:latin typeface="Arial Narrow" pitchFamily="34" charset="0"/>
              </a:rPr>
              <a:t> before she becomes pregnant. </a:t>
            </a:r>
          </a:p>
          <a:p>
            <a:pPr algn="just">
              <a:buNone/>
            </a:pPr>
            <a:r>
              <a:rPr lang="en-US" dirty="0" smtClean="0">
                <a:latin typeface="Arial Narrow" pitchFamily="34" charset="0"/>
              </a:rPr>
              <a:t>It means knowing how </a:t>
            </a:r>
            <a:r>
              <a:rPr lang="en-US" b="1" dirty="0" smtClean="0">
                <a:latin typeface="Arial Narrow" pitchFamily="34" charset="0"/>
              </a:rPr>
              <a:t>health</a:t>
            </a:r>
            <a:r>
              <a:rPr lang="en-US" dirty="0" smtClean="0">
                <a:latin typeface="Arial Narrow" pitchFamily="34" charset="0"/>
              </a:rPr>
              <a:t> conditions and risk factors could affect a woman or her unborn baby if she becomes pregnant. ... Some </a:t>
            </a:r>
            <a:r>
              <a:rPr lang="en-US" b="1" dirty="0" smtClean="0">
                <a:latin typeface="Arial Narrow" pitchFamily="34" charset="0"/>
              </a:rPr>
              <a:t>health </a:t>
            </a:r>
            <a:r>
              <a:rPr lang="en-US" dirty="0" smtClean="0">
                <a:latin typeface="Arial Narrow" pitchFamily="34" charset="0"/>
              </a:rPr>
              <a:t>problems, such as diabetes, also can affect pregnancy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Is it an Opportunity?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Preconception </a:t>
            </a:r>
            <a:r>
              <a:rPr lang="en-US" b="1" dirty="0" smtClean="0">
                <a:latin typeface="Arial Narrow" pitchFamily="34" charset="0"/>
              </a:rPr>
              <a:t>care</a:t>
            </a:r>
            <a:r>
              <a:rPr lang="en-US" dirty="0" smtClean="0">
                <a:latin typeface="Arial Narrow" pitchFamily="34" charset="0"/>
              </a:rPr>
              <a:t> is an opportunity for the family and Couple to improve the health before the of start trying for a baby. </a:t>
            </a:r>
          </a:p>
          <a:p>
            <a:pPr algn="just">
              <a:buFont typeface="Wingdings" pitchFamily="2" charset="2"/>
              <a:buChar char="q"/>
            </a:pPr>
            <a:endParaRPr lang="en-US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A healthcare professional can help to assess the health, fitness and lifestyle, to identify areas that  may want to improve.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Why Preconception care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Maximizing </a:t>
            </a:r>
            <a:r>
              <a:rPr lang="en-US" dirty="0">
                <a:latin typeface="Arial Narrow" pitchFamily="34" charset="0"/>
              </a:rPr>
              <a:t>the gains for maternal and child health. </a:t>
            </a:r>
            <a:endParaRPr lang="en-US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4 </a:t>
            </a:r>
            <a:r>
              <a:rPr lang="en-US" dirty="0">
                <a:latin typeface="Arial Narrow" pitchFamily="34" charset="0"/>
              </a:rPr>
              <a:t>out of 10 women report that their pregnancies are unplanned. </a:t>
            </a:r>
            <a:endParaRPr lang="en-US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Perinatal </a:t>
            </a:r>
            <a:r>
              <a:rPr lang="en-US" dirty="0">
                <a:latin typeface="Arial Narrow" pitchFamily="34" charset="0"/>
              </a:rPr>
              <a:t>deaths are 50% higher among babies born to adolescent mothers. </a:t>
            </a:r>
            <a:endParaRPr lang="en-US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Up </a:t>
            </a:r>
            <a:r>
              <a:rPr lang="en-US" dirty="0">
                <a:latin typeface="Arial Narrow" pitchFamily="34" charset="0"/>
              </a:rPr>
              <a:t>to 10% of pregnancies among women with untreated gonococcal infections result in perinatal death.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Goal 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latin typeface="Arial Narrow" pitchFamily="34" charset="0"/>
              </a:rPr>
              <a:t>To enhance knowledge, and improve attitudes and value for health care prior to conception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To assure that women of childbearing age in the State of Illinois receive evidenced-based risk screening, health promotion, and intervention that will enable them to enter a pregnancy in good health.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To identify reversible health risks to pregnancy outcome, emphasizing factors that must be acted on before conception or to achieve optimal pregnancy outcomes.</a:t>
            </a:r>
          </a:p>
          <a:p>
            <a:pPr algn="just"/>
            <a:r>
              <a:rPr lang="en-US" dirty="0" smtClean="0">
                <a:latin typeface="Arial Narrow" pitchFamily="34" charset="0"/>
              </a:rPr>
              <a:t>To educate women on risk prevention before pregnancy. Education regarding exercise, obesity, nutrition, occupational hazards, family support, and financial issues related to pregnancy contribute to a better-prepared patient, whose prospects are good for a healthy outcome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Objectives</a:t>
            </a: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client to develop a reproductive life plan. Increase public awareness of the importance of </a:t>
            </a:r>
            <a:r>
              <a:rPr lang="en-US" b="1" dirty="0" smtClean="0"/>
              <a:t>preconception</a:t>
            </a:r>
            <a:r>
              <a:rPr lang="en-US" dirty="0" smtClean="0"/>
              <a:t> health. Provide risk assessment, and health promotion counseling to women of child bearing age. Provide interventions for identified risks.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Algerian" pitchFamily="82" charset="0"/>
              </a:rPr>
              <a:t>Components of preconception health care</a:t>
            </a:r>
            <a:endParaRPr lang="en-US" sz="3200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Identification of risk factors.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Individualized education to meet the woman's needs.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Woman's decision to alter behavior to modify the identified risks.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Arial Narrow" pitchFamily="34" charset="0"/>
              </a:rPr>
              <a:t>Inclusion of folic acid protocols.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Algerian" pitchFamily="82" charset="0"/>
              </a:rPr>
              <a:t>Preconception Checklist</a:t>
            </a:r>
            <a:br>
              <a:rPr lang="en-US" dirty="0" smtClean="0">
                <a:solidFill>
                  <a:srgbClr val="0070C0"/>
                </a:solidFill>
                <a:latin typeface="Algerian" pitchFamily="82" charset="0"/>
              </a:rPr>
            </a:br>
            <a:endParaRPr lang="en-US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/>
          </a:bodyPr>
          <a:lstStyle/>
          <a:p>
            <a:pPr fontAlgn="t">
              <a:buNone/>
            </a:pPr>
            <a:r>
              <a:rPr lang="en-US" dirty="0" smtClean="0">
                <a:solidFill>
                  <a:srgbClr val="0070C0"/>
                </a:solidFill>
              </a:rPr>
              <a:t>1.Genetic</a:t>
            </a:r>
          </a:p>
          <a:p>
            <a:r>
              <a:rPr lang="en-US" dirty="0" smtClean="0"/>
              <a:t>Folic acid supplement (400 mcg routine, 4 mg </a:t>
            </a:r>
            <a:r>
              <a:rPr lang="en-US" dirty="0" smtClean="0">
                <a:latin typeface="Arial Narrow" pitchFamily="34" charset="0"/>
              </a:rPr>
              <a:t>previous neural tube defect)</a:t>
            </a:r>
          </a:p>
          <a:p>
            <a:r>
              <a:rPr lang="en-US" dirty="0" smtClean="0">
                <a:latin typeface="Arial Narrow" pitchFamily="34" charset="0"/>
              </a:rPr>
              <a:t>Carrier screening (racial/ethnic background/family history):</a:t>
            </a:r>
          </a:p>
          <a:p>
            <a:r>
              <a:rPr lang="en-US" dirty="0" smtClean="0">
                <a:latin typeface="Arial Narrow" pitchFamily="34" charset="0"/>
              </a:rPr>
              <a:t>Sickle cell anemia</a:t>
            </a:r>
          </a:p>
          <a:p>
            <a:r>
              <a:rPr lang="en-US" dirty="0" smtClean="0">
                <a:latin typeface="Arial Narrow" pitchFamily="34" charset="0"/>
              </a:rPr>
              <a:t>Cystic fibrosis</a:t>
            </a:r>
          </a:p>
          <a:p>
            <a:r>
              <a:rPr lang="en-US" dirty="0" err="1" smtClean="0">
                <a:latin typeface="Arial Narrow" pitchFamily="34" charset="0"/>
              </a:rPr>
              <a:t>Thalassemia</a:t>
            </a:r>
            <a:endParaRPr lang="en-US" dirty="0" smtClean="0">
              <a:latin typeface="Arial Narrow" pitchFamily="34" charset="0"/>
            </a:endParaRPr>
          </a:p>
          <a:p>
            <a:r>
              <a:rPr lang="en-US" dirty="0" err="1" smtClean="0">
                <a:latin typeface="Arial Narrow" pitchFamily="34" charset="0"/>
              </a:rPr>
              <a:t>Tay</a:t>
            </a:r>
            <a:r>
              <a:rPr lang="en-US" dirty="0" smtClean="0">
                <a:latin typeface="Arial Narrow" pitchFamily="34" charset="0"/>
              </a:rPr>
              <a:t>-Sachs disease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612</Words>
  <Application>Microsoft Office PowerPoint</Application>
  <PresentationFormat>On-screen Show (4:3)</PresentationFormat>
  <Paragraphs>96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Algerian</vt:lpstr>
      <vt:lpstr>Arial</vt:lpstr>
      <vt:lpstr>Arial Narrow</vt:lpstr>
      <vt:lpstr>Calibri</vt:lpstr>
      <vt:lpstr>Wingdings</vt:lpstr>
      <vt:lpstr>Office Theme</vt:lpstr>
      <vt:lpstr>Preconception Care</vt:lpstr>
      <vt:lpstr>What is Preconception care?</vt:lpstr>
      <vt:lpstr>When Preconception Care</vt:lpstr>
      <vt:lpstr>Is it an Opportunity?</vt:lpstr>
      <vt:lpstr>Why Preconception care</vt:lpstr>
      <vt:lpstr>Goal  </vt:lpstr>
      <vt:lpstr>Objectives</vt:lpstr>
      <vt:lpstr>Components of preconception health care</vt:lpstr>
      <vt:lpstr>Preconception Checklist </vt:lpstr>
      <vt:lpstr>Preconception Checklist </vt:lpstr>
      <vt:lpstr>Preconception Checklist </vt:lpstr>
      <vt:lpstr>Preconception Checklist </vt:lpstr>
      <vt:lpstr>Preconception Checklist </vt:lpstr>
      <vt:lpstr>Preconception Checklist </vt:lpstr>
      <vt:lpstr>Conclusion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Preconception Care</dc:title>
  <dc:creator>CiST Chiranjivi</dc:creator>
  <cp:lastModifiedBy>Pooja</cp:lastModifiedBy>
  <cp:revision>9</cp:revision>
  <dcterms:created xsi:type="dcterms:W3CDTF">2018-04-10T06:52:03Z</dcterms:created>
  <dcterms:modified xsi:type="dcterms:W3CDTF">2023-05-18T05:33:08Z</dcterms:modified>
</cp:coreProperties>
</file>