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5" r:id="rId4"/>
    <p:sldId id="259" r:id="rId5"/>
    <p:sldId id="260" r:id="rId6"/>
    <p:sldId id="261" r:id="rId7"/>
    <p:sldId id="262" r:id="rId8"/>
    <p:sldId id="263" r:id="rId9"/>
    <p:sldId id="267" r:id="rId10"/>
    <p:sldId id="264" r:id="rId11"/>
    <p:sldId id="268" r:id="rId12"/>
    <p:sldId id="266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EF79C-9F09-4FCF-A6D5-D560DA024005}" type="datetimeFigureOut">
              <a:rPr lang="en-US" smtClean="0"/>
              <a:t>8/17/2017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83AE7-5150-4AC0-A8D0-4240385553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EF79C-9F09-4FCF-A6D5-D560DA024005}" type="datetimeFigureOut">
              <a:rPr lang="en-US" smtClean="0"/>
              <a:t>8/17/2017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83AE7-5150-4AC0-A8D0-4240385553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EF79C-9F09-4FCF-A6D5-D560DA024005}" type="datetimeFigureOut">
              <a:rPr lang="en-US" smtClean="0"/>
              <a:t>8/17/2017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83AE7-5150-4AC0-A8D0-4240385553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EF79C-9F09-4FCF-A6D5-D560DA024005}" type="datetimeFigureOut">
              <a:rPr lang="en-US" smtClean="0"/>
              <a:t>8/17/2017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83AE7-5150-4AC0-A8D0-4240385553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EF79C-9F09-4FCF-A6D5-D560DA024005}" type="datetimeFigureOut">
              <a:rPr lang="en-US" smtClean="0"/>
              <a:t>8/17/2017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83AE7-5150-4AC0-A8D0-4240385553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EF79C-9F09-4FCF-A6D5-D560DA024005}" type="datetimeFigureOut">
              <a:rPr lang="en-US" smtClean="0"/>
              <a:t>8/17/2017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83AE7-5150-4AC0-A8D0-4240385553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EF79C-9F09-4FCF-A6D5-D560DA024005}" type="datetimeFigureOut">
              <a:rPr lang="en-US" smtClean="0"/>
              <a:t>8/17/2017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83AE7-5150-4AC0-A8D0-4240385553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EF79C-9F09-4FCF-A6D5-D560DA024005}" type="datetimeFigureOut">
              <a:rPr lang="en-US" smtClean="0"/>
              <a:t>8/17/2017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83AE7-5150-4AC0-A8D0-4240385553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EF79C-9F09-4FCF-A6D5-D560DA024005}" type="datetimeFigureOut">
              <a:rPr lang="en-US" smtClean="0"/>
              <a:t>8/17/2017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83AE7-5150-4AC0-A8D0-4240385553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EF79C-9F09-4FCF-A6D5-D560DA024005}" type="datetimeFigureOut">
              <a:rPr lang="en-US" smtClean="0"/>
              <a:t>8/17/2017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83AE7-5150-4AC0-A8D0-4240385553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EF79C-9F09-4FCF-A6D5-D560DA024005}" type="datetimeFigureOut">
              <a:rPr lang="en-US" smtClean="0"/>
              <a:t>8/17/2017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83AE7-5150-4AC0-A8D0-4240385553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0EF79C-9F09-4FCF-A6D5-D560DA024005}" type="datetimeFigureOut">
              <a:rPr lang="en-US" smtClean="0"/>
              <a:t>8/17/2017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A83AE7-5150-4AC0-A8D0-42403855537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ritannica.com/science/circulatory-system" TargetMode="External"/><Relationship Id="rId2" Type="http://schemas.openxmlformats.org/officeDocument/2006/relationships/hyperlink" Target="https://www.britannica.com/science/artificial-respiratio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britannica.com/science/oxygen" TargetMode="External"/><Relationship Id="rId5" Type="http://schemas.openxmlformats.org/officeDocument/2006/relationships/hyperlink" Target="https://www.britannica.com/science/drowning" TargetMode="External"/><Relationship Id="rId4" Type="http://schemas.openxmlformats.org/officeDocument/2006/relationships/hyperlink" Target="https://www.britannica.com/science/heart-attack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Basic Life Support and CPR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4571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Steps of CPR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657600" y="29718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343400" y="4267200"/>
            <a:ext cx="1371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/>
        </p:nvGrpSpPr>
        <p:grpSpPr>
          <a:xfrm>
            <a:off x="-838200" y="0"/>
            <a:ext cx="9982200" cy="6477000"/>
            <a:chOff x="-914400" y="304800"/>
            <a:chExt cx="9982200" cy="6477000"/>
          </a:xfrm>
        </p:grpSpPr>
        <p:sp>
          <p:nvSpPr>
            <p:cNvPr id="10" name="Rectangle 9"/>
            <p:cNvSpPr/>
            <p:nvPr/>
          </p:nvSpPr>
          <p:spPr>
            <a:xfrm>
              <a:off x="762000" y="304800"/>
              <a:ext cx="4953000" cy="12192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/>
                <a:t>Unresponsive</a:t>
              </a:r>
            </a:p>
            <a:p>
              <a:pPr algn="ctr"/>
              <a:r>
                <a:rPr lang="en-US" sz="2400" dirty="0" smtClean="0"/>
                <a:t>No Breathing or normal breathing</a:t>
              </a:r>
            </a:p>
            <a:p>
              <a:pPr algn="ctr"/>
              <a:r>
                <a:rPr lang="en-US" sz="2400" dirty="0" smtClean="0"/>
                <a:t>(i.e. only gasping)</a:t>
              </a:r>
              <a:endParaRPr lang="en-US" sz="2400" dirty="0"/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 rot="5400000">
              <a:off x="2743994" y="1751806"/>
              <a:ext cx="4572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11"/>
            <p:cNvSpPr/>
            <p:nvPr/>
          </p:nvSpPr>
          <p:spPr>
            <a:xfrm>
              <a:off x="228600" y="1981200"/>
              <a:ext cx="5943600" cy="13716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/>
                <a:t>Activate Emergency Response team</a:t>
              </a:r>
            </a:p>
            <a:p>
              <a:pPr algn="ctr"/>
              <a:r>
                <a:rPr lang="en-US" sz="2400" dirty="0" smtClean="0"/>
                <a:t>Get AED/Defibrillator</a:t>
              </a:r>
            </a:p>
            <a:p>
              <a:pPr algn="ctr"/>
              <a:r>
                <a:rPr lang="en-US" sz="2400" dirty="0" smtClean="0"/>
                <a:t>Or send second rescuer (if available) to do this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143000" y="3810000"/>
              <a:ext cx="3200400" cy="9906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/>
                <a:t>Check  Pulse :</a:t>
              </a:r>
            </a:p>
            <a:p>
              <a:pPr algn="ctr"/>
              <a:r>
                <a:rPr lang="en-US" sz="2400" dirty="0" smtClean="0"/>
                <a:t>DEFINITE pulse </a:t>
              </a:r>
            </a:p>
            <a:p>
              <a:pPr algn="ctr"/>
              <a:r>
                <a:rPr lang="en-US" sz="2400" dirty="0" smtClean="0"/>
                <a:t>Within 10 sec?</a:t>
              </a:r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 rot="5400000">
              <a:off x="2743994" y="3580606"/>
              <a:ext cx="4572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4267200" y="3886200"/>
              <a:ext cx="2514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Definite pulse </a:t>
              </a:r>
              <a:endParaRPr lang="en-US" dirty="0"/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 rot="5400000">
              <a:off x="2782094" y="4990306"/>
              <a:ext cx="3810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-304800" y="392668"/>
              <a:ext cx="2514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-304800" y="1676400"/>
              <a:ext cx="2514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2</a:t>
              </a:r>
              <a:endParaRPr lang="en-US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-914400" y="3886200"/>
              <a:ext cx="2514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 smtClean="0"/>
                <a:t>3</a:t>
              </a:r>
              <a:endParaRPr lang="en-US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715000" y="3429000"/>
              <a:ext cx="3352800" cy="17526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 smtClean="0"/>
            </a:p>
            <a:p>
              <a:pPr algn="ctr"/>
              <a:r>
                <a:rPr lang="en-US" sz="2400" dirty="0" smtClean="0"/>
                <a:t>Give 1 breath every 5 – 6 sec</a:t>
              </a:r>
            </a:p>
            <a:p>
              <a:pPr algn="ctr"/>
              <a:r>
                <a:rPr lang="en-US" sz="2400" dirty="0" smtClean="0"/>
                <a:t>Recheck Pulse every 2 min</a:t>
              </a:r>
            </a:p>
            <a:p>
              <a:pPr algn="ctr"/>
              <a:endParaRPr lang="en-US" sz="2400" dirty="0" smtClean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248400" y="3124200"/>
              <a:ext cx="4572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3A</a:t>
              </a:r>
              <a:endParaRPr lang="en-US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048000" y="4800600"/>
              <a:ext cx="2209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NO Pulse</a:t>
              </a:r>
              <a:endParaRPr lang="en-US" dirty="0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381000" y="5257800"/>
              <a:ext cx="5943600" cy="6096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/>
                <a:t>Begin cycles of 30 compression and 2 breath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57200" y="4953000"/>
              <a:ext cx="4572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4</a:t>
              </a:r>
              <a:endParaRPr lang="en-US" dirty="0"/>
            </a:p>
          </p:txBody>
        </p:sp>
        <p:cxnSp>
          <p:nvCxnSpPr>
            <p:cNvPr id="25" name="Straight Arrow Connector 24"/>
            <p:cNvCxnSpPr/>
            <p:nvPr/>
          </p:nvCxnSpPr>
          <p:spPr>
            <a:xfrm rot="5400000">
              <a:off x="2743994" y="6019006"/>
              <a:ext cx="3048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5"/>
            <p:cNvSpPr/>
            <p:nvPr/>
          </p:nvSpPr>
          <p:spPr>
            <a:xfrm>
              <a:off x="533400" y="6172200"/>
              <a:ext cx="5943600" cy="6096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/>
                <a:t>AED / Defibrillator arrives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533400" y="6172200"/>
            <a:ext cx="457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</a:t>
            </a:r>
            <a:endParaRPr lang="en-US" dirty="0"/>
          </a:p>
        </p:txBody>
      </p:sp>
      <p:cxnSp>
        <p:nvCxnSpPr>
          <p:cNvPr id="28" name="Straight Arrow Connector 27"/>
          <p:cNvCxnSpPr/>
          <p:nvPr/>
        </p:nvCxnSpPr>
        <p:spPr>
          <a:xfrm rot="5400000">
            <a:off x="2628900" y="66675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4" name="Straight Connector 3"/>
          <p:cNvCxnSpPr>
            <a:stCxn id="10" idx="1"/>
          </p:cNvCxnSpPr>
          <p:nvPr/>
        </p:nvCxnSpPr>
        <p:spPr>
          <a:xfrm rot="10800000">
            <a:off x="229394" y="3808412"/>
            <a:ext cx="457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/>
        </p:nvGrpSpPr>
        <p:grpSpPr>
          <a:xfrm>
            <a:off x="228600" y="0"/>
            <a:ext cx="8458994" cy="5865812"/>
            <a:chOff x="304800" y="794"/>
            <a:chExt cx="8458994" cy="5865812"/>
          </a:xfrm>
        </p:grpSpPr>
        <p:cxnSp>
          <p:nvCxnSpPr>
            <p:cNvPr id="6" name="Straight Arrow Connector 5"/>
            <p:cNvCxnSpPr>
              <a:endCxn id="10" idx="0"/>
            </p:cNvCxnSpPr>
            <p:nvPr/>
          </p:nvCxnSpPr>
          <p:spPr>
            <a:xfrm rot="5400000">
              <a:off x="2096294" y="2095500"/>
              <a:ext cx="1447006" cy="60880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Group 62"/>
            <p:cNvGrpSpPr/>
            <p:nvPr/>
          </p:nvGrpSpPr>
          <p:grpSpPr>
            <a:xfrm>
              <a:off x="304800" y="794"/>
              <a:ext cx="8458994" cy="5865812"/>
              <a:chOff x="227806" y="-531812"/>
              <a:chExt cx="8458994" cy="5865812"/>
            </a:xfrm>
          </p:grpSpPr>
          <p:cxnSp>
            <p:nvCxnSpPr>
              <p:cNvPr id="8" name="Straight Arrow Connector 7"/>
              <p:cNvCxnSpPr/>
              <p:nvPr/>
            </p:nvCxnSpPr>
            <p:spPr>
              <a:xfrm rot="5400000">
                <a:off x="3542506" y="-113506"/>
                <a:ext cx="838200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Rectangle 8"/>
              <p:cNvSpPr/>
              <p:nvPr/>
            </p:nvSpPr>
            <p:spPr>
              <a:xfrm>
                <a:off x="1905000" y="304800"/>
                <a:ext cx="3810000" cy="13716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/>
                  <a:t>Check Rhythm</a:t>
                </a:r>
              </a:p>
              <a:p>
                <a:pPr algn="ctr"/>
                <a:r>
                  <a:rPr lang="en-US" sz="2400" dirty="0" err="1" smtClean="0"/>
                  <a:t>Shockable</a:t>
                </a:r>
                <a:r>
                  <a:rPr lang="en-US" sz="2400" dirty="0" smtClean="0"/>
                  <a:t> Rhythm?</a:t>
                </a:r>
                <a:endParaRPr lang="en-US" sz="2400" dirty="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685800" y="2590800"/>
                <a:ext cx="3505200" cy="13716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/>
                  <a:t>Give 1 shock </a:t>
                </a:r>
              </a:p>
              <a:p>
                <a:pPr algn="ctr"/>
                <a:r>
                  <a:rPr lang="en-US" sz="2400" dirty="0" smtClean="0"/>
                  <a:t>Resume CPR immediately for 2 minutes</a:t>
                </a:r>
                <a:endParaRPr lang="en-US" sz="2400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4876800" y="2667000"/>
                <a:ext cx="3505200" cy="2667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/>
                  <a:t>Resume CPR immediately for 2 minutes </a:t>
                </a:r>
              </a:p>
              <a:p>
                <a:pPr algn="ctr"/>
                <a:r>
                  <a:rPr lang="en-US" sz="2400" dirty="0" smtClean="0"/>
                  <a:t>Check rhythm every 2 min; continue until </a:t>
                </a:r>
                <a:r>
                  <a:rPr lang="en-US" sz="2400" dirty="0" err="1" smtClean="0"/>
                  <a:t>AlS</a:t>
                </a:r>
                <a:r>
                  <a:rPr lang="en-US" sz="2400" dirty="0" smtClean="0"/>
                  <a:t> providers take over or victim starts to move</a:t>
                </a:r>
                <a:endParaRPr lang="en-US" sz="2400" dirty="0"/>
              </a:p>
            </p:txBody>
          </p:sp>
          <p:cxnSp>
            <p:nvCxnSpPr>
              <p:cNvPr id="12" name="Straight Arrow Connector 11"/>
              <p:cNvCxnSpPr/>
              <p:nvPr/>
            </p:nvCxnSpPr>
            <p:spPr>
              <a:xfrm rot="16200000" flipH="1">
                <a:off x="5257800" y="1752600"/>
                <a:ext cx="990600" cy="8382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TextBox 12"/>
              <p:cNvSpPr txBox="1"/>
              <p:nvPr/>
            </p:nvSpPr>
            <p:spPr>
              <a:xfrm>
                <a:off x="1066006" y="2058194"/>
                <a:ext cx="152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err="1" smtClean="0"/>
                  <a:t>shockable</a:t>
                </a:r>
                <a:endParaRPr lang="en-US" sz="2400" dirty="0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5943600" y="1600200"/>
                <a:ext cx="1524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Non-</a:t>
                </a:r>
                <a:r>
                  <a:rPr lang="en-US" sz="2400" dirty="0" err="1" smtClean="0"/>
                  <a:t>shockable</a:t>
                </a:r>
                <a:endParaRPr lang="en-US" sz="2400" dirty="0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1981200" y="381000"/>
                <a:ext cx="685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6</a:t>
                </a:r>
                <a:endParaRPr lang="en-US" sz="2400" dirty="0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609600" y="2133600"/>
                <a:ext cx="8382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7</a:t>
                </a:r>
                <a:endParaRPr lang="en-US" sz="2400" dirty="0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4572000" y="2209800"/>
                <a:ext cx="914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/>
                  <a:t>8</a:t>
                </a:r>
                <a:endParaRPr lang="en-US" sz="2400" dirty="0"/>
              </a:p>
            </p:txBody>
          </p:sp>
          <p:cxnSp>
            <p:nvCxnSpPr>
              <p:cNvPr id="18" name="Straight Connector 17"/>
              <p:cNvCxnSpPr/>
              <p:nvPr/>
            </p:nvCxnSpPr>
            <p:spPr>
              <a:xfrm>
                <a:off x="8382000" y="3581400"/>
                <a:ext cx="304800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>
              <a:xfrm rot="5400000" flipH="1" flipV="1">
                <a:off x="7390606" y="2286000"/>
                <a:ext cx="2591594" cy="79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Arrow Connector 19"/>
              <p:cNvCxnSpPr>
                <a:endCxn id="9" idx="3"/>
              </p:cNvCxnSpPr>
              <p:nvPr/>
            </p:nvCxnSpPr>
            <p:spPr>
              <a:xfrm rot="10800000">
                <a:off x="5715000" y="990600"/>
                <a:ext cx="2971800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/>
            </p:nvCxnSpPr>
            <p:spPr>
              <a:xfrm rot="5400000" flipH="1" flipV="1">
                <a:off x="-953294" y="2095500"/>
                <a:ext cx="2362994" cy="79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Arrow Connector 21"/>
              <p:cNvCxnSpPr/>
              <p:nvPr/>
            </p:nvCxnSpPr>
            <p:spPr>
              <a:xfrm>
                <a:off x="228600" y="914400"/>
                <a:ext cx="1676400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High Quality CPR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Rate at least 100/min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Compression depth at least 2 inches (5 cm)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Allow complete chest recoil after each compression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Minimize interruption in chest compression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Avoid excessive ventilation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C:\Users\user\Desktop\3884e1a8b378a1f53a9d0e63faecba8b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09600" y="1447800"/>
            <a:ext cx="8229600" cy="50291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US" sz="5400" b="1" dirty="0" smtClean="0"/>
          </a:p>
          <a:p>
            <a:pPr algn="ctr">
              <a:buNone/>
            </a:pPr>
            <a:endParaRPr lang="en-US" sz="5400" b="1" dirty="0" smtClean="0"/>
          </a:p>
          <a:p>
            <a:pPr algn="ctr">
              <a:buNone/>
            </a:pPr>
            <a:r>
              <a:rPr lang="en-US" sz="5400" b="1" dirty="0" smtClean="0"/>
              <a:t>Thank You</a:t>
            </a:r>
            <a:endParaRPr lang="en-US" sz="54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Emergency management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Triage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Primary Survey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A- Airway 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B- Breathing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C- Circulation 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D- Disability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E- Exposure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Secondary Survey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Cardiopulmonary Resuscitation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>
              <a:buFont typeface="Wingdings" pitchFamily="2" charset="2"/>
              <a:buChar char="Ø"/>
            </a:pPr>
            <a:r>
              <a:rPr lang="en-US" sz="2400" dirty="0" smtClean="0"/>
              <a:t>emergency </a:t>
            </a:r>
            <a:r>
              <a:rPr lang="en-US" sz="2400" dirty="0"/>
              <a:t>procedure for providing </a:t>
            </a:r>
            <a:r>
              <a:rPr lang="en-US" sz="2400" u="sng" dirty="0">
                <a:hlinkClick r:id="rId2"/>
              </a:rPr>
              <a:t>artificial respiration</a:t>
            </a:r>
            <a:r>
              <a:rPr lang="en-US" sz="2400" dirty="0"/>
              <a:t> and blood circulation when normal breathing and </a:t>
            </a:r>
            <a:r>
              <a:rPr lang="en-US" sz="2400" u="sng" dirty="0">
                <a:hlinkClick r:id="rId3"/>
              </a:rPr>
              <a:t>circulation</a:t>
            </a:r>
            <a:r>
              <a:rPr lang="en-US" sz="2400" dirty="0"/>
              <a:t> have stopped, usually as a result of trauma such as </a:t>
            </a:r>
            <a:r>
              <a:rPr lang="en-US" sz="2400" u="sng" dirty="0">
                <a:hlinkClick r:id="rId4"/>
              </a:rPr>
              <a:t>heart attack</a:t>
            </a:r>
            <a:r>
              <a:rPr lang="en-US" sz="2400" dirty="0"/>
              <a:t> or near </a:t>
            </a:r>
            <a:r>
              <a:rPr lang="en-US" sz="2400" u="sng" dirty="0">
                <a:hlinkClick r:id="rId5"/>
              </a:rPr>
              <a:t>drowning</a:t>
            </a:r>
            <a:r>
              <a:rPr lang="en-US" sz="2400" dirty="0"/>
              <a:t>. </a:t>
            </a:r>
            <a:endParaRPr lang="en-US" sz="2400" dirty="0" smtClean="0"/>
          </a:p>
          <a:p>
            <a:pPr fontAlgn="base">
              <a:buFont typeface="Wingdings" pitchFamily="2" charset="2"/>
              <a:buChar char="Ø"/>
            </a:pPr>
            <a:endParaRPr lang="en-US" sz="2400" dirty="0" smtClean="0"/>
          </a:p>
          <a:p>
            <a:pPr fontAlgn="base">
              <a:buFont typeface="Wingdings" pitchFamily="2" charset="2"/>
              <a:buChar char="Ø"/>
            </a:pPr>
            <a:endParaRPr lang="en-US" sz="2400" dirty="0"/>
          </a:p>
          <a:p>
            <a:pPr fontAlgn="base">
              <a:buFont typeface="Wingdings" pitchFamily="2" charset="2"/>
              <a:buChar char="Ø"/>
            </a:pPr>
            <a:r>
              <a:rPr lang="en-US" sz="2400" dirty="0" smtClean="0"/>
              <a:t>buys </a:t>
            </a:r>
            <a:r>
              <a:rPr lang="en-US" sz="2400" dirty="0"/>
              <a:t>time for the trauma victim by supplying life-sustaining </a:t>
            </a:r>
            <a:r>
              <a:rPr lang="en-US" sz="2400" u="sng" dirty="0">
                <a:hlinkClick r:id="rId6"/>
              </a:rPr>
              <a:t>oxygen</a:t>
            </a:r>
            <a:r>
              <a:rPr lang="en-US" sz="2400" dirty="0"/>
              <a:t> to the brain and other vital organs until fully equipped emergency medical personnel arrive on the scene.</a:t>
            </a:r>
          </a:p>
          <a:p>
            <a:pPr>
              <a:buNone/>
            </a:pP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Chain of survival</a:t>
            </a:r>
            <a:endParaRPr lang="en-US" dirty="0"/>
          </a:p>
        </p:txBody>
      </p:sp>
      <p:pic>
        <p:nvPicPr>
          <p:cNvPr id="1026" name="Picture 2" descr="C:\Users\user\Desktop\ChainOfSurvival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" y="1752600"/>
            <a:ext cx="8915400" cy="4724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Early recognition and call for help</a:t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 smtClean="0"/>
              <a:t>If </a:t>
            </a:r>
            <a:r>
              <a:rPr lang="en-US" sz="2400" dirty="0"/>
              <a:t>untreated, cardiac arrest occurs in a quarter to a third of patients with myocardial </a:t>
            </a:r>
            <a:r>
              <a:rPr lang="en-US" sz="2400" dirty="0" err="1"/>
              <a:t>ischaemia</a:t>
            </a:r>
            <a:r>
              <a:rPr lang="en-US" sz="2400" dirty="0"/>
              <a:t> within the first hour after onset of chest pain. </a:t>
            </a:r>
          </a:p>
          <a:p>
            <a:pPr>
              <a:buFont typeface="Wingdings" pitchFamily="2" charset="2"/>
              <a:buChar char="Ø"/>
            </a:pPr>
            <a:endParaRPr lang="en-US" sz="2400" dirty="0" smtClean="0"/>
          </a:p>
          <a:p>
            <a:pPr>
              <a:buFont typeface="Wingdings" pitchFamily="2" charset="2"/>
              <a:buChar char="Ø"/>
            </a:pPr>
            <a:endParaRPr lang="en-US" sz="2400" dirty="0"/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Once </a:t>
            </a:r>
            <a:r>
              <a:rPr lang="en-US" sz="2400" dirty="0"/>
              <a:t>cardiac arrest has occurred, early recognition is critical to enable rapid activation of the ambulance service and prompt initiation of bystander CPR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Early bystander CPR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en-US" sz="2400" dirty="0" smtClean="0"/>
          </a:p>
          <a:p>
            <a:pPr>
              <a:buFont typeface="Wingdings" pitchFamily="2" charset="2"/>
              <a:buChar char="Ø"/>
            </a:pPr>
            <a:endParaRPr lang="en-US" sz="2400" dirty="0"/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The </a:t>
            </a:r>
            <a:r>
              <a:rPr lang="en-US" sz="2400" dirty="0"/>
              <a:t>immediate initiation of bystander CPR can double or quadruple survival from out-of-hospital cardiac </a:t>
            </a:r>
            <a:r>
              <a:rPr lang="en-US" sz="2400" dirty="0" smtClean="0"/>
              <a:t>arrest.</a:t>
            </a:r>
          </a:p>
          <a:p>
            <a:pPr>
              <a:buFont typeface="Wingdings" pitchFamily="2" charset="2"/>
              <a:buChar char="Ø"/>
            </a:pPr>
            <a:endParaRPr lang="en-US" sz="2400" baseline="30000" dirty="0"/>
          </a:p>
          <a:p>
            <a:pPr>
              <a:buFont typeface="Wingdings" pitchFamily="2" charset="2"/>
              <a:buChar char="Ø"/>
            </a:pPr>
            <a:endParaRPr lang="en-US" sz="2400" baseline="30000" dirty="0" smtClean="0"/>
          </a:p>
          <a:p>
            <a:pPr>
              <a:buNone/>
            </a:pPr>
            <a:endParaRPr lang="en-US" sz="2400" baseline="30000" dirty="0"/>
          </a:p>
          <a:p>
            <a:pPr>
              <a:buFont typeface="Wingdings" pitchFamily="2" charset="2"/>
              <a:buChar char="Ø"/>
            </a:pPr>
            <a:r>
              <a:rPr lang="en-US" sz="2400" dirty="0"/>
              <a:t> Despite this compelling evidence, only 40% of victims receive bystander CPR in the UK.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Early defibrillation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/>
              <a:t>Defibrillation within 3–5 min of collapse can produce survival rates as high as 50–70</a:t>
            </a:r>
            <a:r>
              <a:rPr lang="en-US" sz="2400" dirty="0" smtClean="0"/>
              <a:t>%.</a:t>
            </a:r>
            <a:endParaRPr lang="en-US" sz="2400" baseline="30000" dirty="0"/>
          </a:p>
          <a:p>
            <a:pPr>
              <a:buFont typeface="Wingdings" pitchFamily="2" charset="2"/>
              <a:buChar char="Ø"/>
            </a:pPr>
            <a:endParaRPr lang="en-US" sz="2400" baseline="30000" dirty="0" smtClean="0"/>
          </a:p>
          <a:p>
            <a:pPr>
              <a:buFont typeface="Wingdings" pitchFamily="2" charset="2"/>
              <a:buChar char="Ø"/>
            </a:pPr>
            <a:r>
              <a:rPr lang="en-US" sz="2400" dirty="0"/>
              <a:t> This can be achieved through public access defibrillation, when a bystander uses a nearby AED to deliver the first </a:t>
            </a:r>
            <a:r>
              <a:rPr lang="en-US" sz="2400" dirty="0" smtClean="0"/>
              <a:t>shock.</a:t>
            </a:r>
            <a:endParaRPr lang="en-US" sz="2400" baseline="30000" dirty="0"/>
          </a:p>
          <a:p>
            <a:pPr>
              <a:buFont typeface="Wingdings" pitchFamily="2" charset="2"/>
              <a:buChar char="Ø"/>
            </a:pPr>
            <a:endParaRPr lang="en-US" sz="2400" baseline="30000" dirty="0" smtClean="0"/>
          </a:p>
          <a:p>
            <a:pPr>
              <a:buFont typeface="Wingdings" pitchFamily="2" charset="2"/>
              <a:buChar char="Ø"/>
            </a:pPr>
            <a:r>
              <a:rPr lang="en-US" sz="2400" dirty="0"/>
              <a:t> Each minute of delay to defibrillation reduces the probability of survival to hospital discharge by 10%. </a:t>
            </a:r>
            <a:endParaRPr lang="en-US" sz="2400" dirty="0" smtClean="0"/>
          </a:p>
          <a:p>
            <a:pPr>
              <a:buFont typeface="Wingdings" pitchFamily="2" charset="2"/>
              <a:buChar char="Ø"/>
            </a:pPr>
            <a:endParaRPr lang="en-US" sz="2400" dirty="0"/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In </a:t>
            </a:r>
            <a:r>
              <a:rPr lang="en-US" sz="2400" dirty="0"/>
              <a:t>the UK, fewer than 2% of victims have an AED deployed before the ambulance arrives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Early advanced life support and </a:t>
            </a:r>
            <a:r>
              <a:rPr lang="en-US" b="1" dirty="0" err="1" smtClean="0"/>
              <a:t>standardised</a:t>
            </a:r>
            <a:r>
              <a:rPr lang="en-US" b="1" dirty="0" smtClean="0"/>
              <a:t> post-resuscitation care</a:t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en-US" sz="2400" dirty="0" smtClean="0"/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Advanced </a:t>
            </a:r>
            <a:r>
              <a:rPr lang="en-US" sz="2400" dirty="0"/>
              <a:t>life support with airway management, drugs and the correction of causal factors may be needed if initial attempts at resuscitation are unsuccessful</a:t>
            </a:r>
            <a:r>
              <a:rPr lang="en-US" sz="2400" dirty="0" smtClean="0"/>
              <a:t>.</a:t>
            </a:r>
          </a:p>
          <a:p>
            <a:pPr>
              <a:buFont typeface="Wingdings" pitchFamily="2" charset="2"/>
              <a:buChar char="Ø"/>
            </a:pPr>
            <a:endParaRPr lang="en-US" sz="2400" dirty="0"/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 </a:t>
            </a:r>
            <a:r>
              <a:rPr lang="en-US" sz="2400" dirty="0"/>
              <a:t>The quality of treatment during the post-resuscitation phase affects outcome and is </a:t>
            </a:r>
            <a:r>
              <a:rPr lang="en-US" sz="2400" dirty="0" smtClean="0"/>
              <a:t>depends </a:t>
            </a:r>
            <a:r>
              <a:rPr lang="en-US" sz="2400" dirty="0"/>
              <a:t>in </a:t>
            </a:r>
            <a:r>
              <a:rPr lang="en-US" sz="2400" dirty="0" smtClean="0"/>
              <a:t>the Adult advanced life support  and Post – resuscitation care.</a:t>
            </a:r>
            <a:endParaRPr lang="en-US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Life Support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307</Words>
  <Application>Microsoft Office PowerPoint</Application>
  <PresentationFormat>On-screen Show (4:3)</PresentationFormat>
  <Paragraphs>87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Basic Life Support and CPR</vt:lpstr>
      <vt:lpstr>Emergency management </vt:lpstr>
      <vt:lpstr>Cardiopulmonary Resuscitation </vt:lpstr>
      <vt:lpstr>Chain of survival</vt:lpstr>
      <vt:lpstr>Early recognition and call for help </vt:lpstr>
      <vt:lpstr>Early bystander CPR</vt:lpstr>
      <vt:lpstr>Early defibrillation </vt:lpstr>
      <vt:lpstr> Early advanced life support and standardised post-resuscitation care </vt:lpstr>
      <vt:lpstr>Basic Life Support Algorithm</vt:lpstr>
      <vt:lpstr>Slide 10</vt:lpstr>
      <vt:lpstr>Steps of CPR</vt:lpstr>
      <vt:lpstr>Slide 12</vt:lpstr>
      <vt:lpstr>Slide 13</vt:lpstr>
      <vt:lpstr>High Quality CPR</vt:lpstr>
      <vt:lpstr>Slide 15</vt:lpstr>
      <vt:lpstr>Slide 16</vt:lpstr>
    </vt:vector>
  </TitlesOfParts>
  <Company>Deftones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Life Support and CPR</dc:title>
  <dc:creator>user</dc:creator>
  <cp:lastModifiedBy>user</cp:lastModifiedBy>
  <cp:revision>10</cp:revision>
  <dcterms:created xsi:type="dcterms:W3CDTF">2017-08-17T14:43:00Z</dcterms:created>
  <dcterms:modified xsi:type="dcterms:W3CDTF">2017-08-17T16:44:23Z</dcterms:modified>
</cp:coreProperties>
</file>