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9"/>
  </p:notesMasterIdLst>
  <p:sldIdLst>
    <p:sldId id="258" r:id="rId2"/>
    <p:sldId id="257" r:id="rId3"/>
    <p:sldId id="321" r:id="rId4"/>
    <p:sldId id="322" r:id="rId5"/>
    <p:sldId id="323" r:id="rId6"/>
    <p:sldId id="324" r:id="rId7"/>
    <p:sldId id="326" r:id="rId8"/>
    <p:sldId id="327" r:id="rId9"/>
    <p:sldId id="328" r:id="rId10"/>
    <p:sldId id="414" r:id="rId11"/>
    <p:sldId id="415" r:id="rId12"/>
    <p:sldId id="330" r:id="rId13"/>
    <p:sldId id="331" r:id="rId14"/>
    <p:sldId id="332" r:id="rId15"/>
    <p:sldId id="333" r:id="rId16"/>
    <p:sldId id="427" r:id="rId17"/>
    <p:sldId id="428" r:id="rId18"/>
    <p:sldId id="431" r:id="rId19"/>
    <p:sldId id="432" r:id="rId20"/>
    <p:sldId id="429" r:id="rId21"/>
    <p:sldId id="430" r:id="rId22"/>
    <p:sldId id="444" r:id="rId23"/>
    <p:sldId id="412" r:id="rId24"/>
    <p:sldId id="459" r:id="rId25"/>
    <p:sldId id="343" r:id="rId26"/>
    <p:sldId id="363" r:id="rId27"/>
    <p:sldId id="364" r:id="rId28"/>
    <p:sldId id="443" r:id="rId29"/>
    <p:sldId id="433" r:id="rId30"/>
    <p:sldId id="452" r:id="rId31"/>
    <p:sldId id="434" r:id="rId32"/>
    <p:sldId id="460" r:id="rId33"/>
    <p:sldId id="436" r:id="rId34"/>
    <p:sldId id="437" r:id="rId35"/>
    <p:sldId id="438" r:id="rId36"/>
    <p:sldId id="439" r:id="rId37"/>
    <p:sldId id="440" r:id="rId38"/>
    <p:sldId id="458" r:id="rId39"/>
    <p:sldId id="441" r:id="rId40"/>
    <p:sldId id="461" r:id="rId41"/>
    <p:sldId id="368" r:id="rId42"/>
    <p:sldId id="450" r:id="rId43"/>
    <p:sldId id="365" r:id="rId44"/>
    <p:sldId id="371" r:id="rId45"/>
    <p:sldId id="447" r:id="rId46"/>
    <p:sldId id="448" r:id="rId47"/>
    <p:sldId id="477" r:id="rId48"/>
    <p:sldId id="467" r:id="rId49"/>
    <p:sldId id="361" r:id="rId50"/>
    <p:sldId id="479" r:id="rId51"/>
    <p:sldId id="468" r:id="rId52"/>
    <p:sldId id="339" r:id="rId53"/>
    <p:sldId id="463" r:id="rId54"/>
    <p:sldId id="464" r:id="rId55"/>
    <p:sldId id="340" r:id="rId56"/>
    <p:sldId id="341" r:id="rId57"/>
    <p:sldId id="471" r:id="rId58"/>
    <p:sldId id="480" r:id="rId59"/>
    <p:sldId id="481" r:id="rId60"/>
    <p:sldId id="472" r:id="rId61"/>
    <p:sldId id="475" r:id="rId62"/>
    <p:sldId id="419" r:id="rId63"/>
    <p:sldId id="420" r:id="rId64"/>
    <p:sldId id="421" r:id="rId65"/>
    <p:sldId id="411" r:id="rId66"/>
    <p:sldId id="388" r:id="rId67"/>
    <p:sldId id="389" r:id="rId68"/>
    <p:sldId id="422" r:id="rId69"/>
    <p:sldId id="423" r:id="rId70"/>
    <p:sldId id="424" r:id="rId71"/>
    <p:sldId id="425" r:id="rId72"/>
    <p:sldId id="395" r:id="rId73"/>
    <p:sldId id="396" r:id="rId74"/>
    <p:sldId id="397" r:id="rId75"/>
    <p:sldId id="398" r:id="rId76"/>
    <p:sldId id="399" r:id="rId77"/>
    <p:sldId id="426" r:id="rId78"/>
    <p:sldId id="400" r:id="rId79"/>
    <p:sldId id="401" r:id="rId80"/>
    <p:sldId id="407" r:id="rId81"/>
    <p:sldId id="402" r:id="rId82"/>
    <p:sldId id="403" r:id="rId83"/>
    <p:sldId id="404" r:id="rId84"/>
    <p:sldId id="405" r:id="rId85"/>
    <p:sldId id="456" r:id="rId86"/>
    <p:sldId id="406" r:id="rId87"/>
    <p:sldId id="320"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271" autoAdjust="0"/>
  </p:normalViewPr>
  <p:slideViewPr>
    <p:cSldViewPr>
      <p:cViewPr varScale="1">
        <p:scale>
          <a:sx n="61" d="100"/>
          <a:sy n="61" d="100"/>
        </p:scale>
        <p:origin x="-154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2668E6-2BF6-41AC-BB98-27557A11A176}" type="datetimeFigureOut">
              <a:rPr lang="en-US" smtClean="0"/>
              <a:pPr/>
              <a:t>10/16/2017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5D3949-FEDD-482A-9FC4-40C9D5E08F5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Contentious- argumentative</a:t>
            </a:r>
            <a:endParaRPr lang="en-US" dirty="0"/>
          </a:p>
        </p:txBody>
      </p:sp>
      <p:sp>
        <p:nvSpPr>
          <p:cNvPr id="4" name="Slide Number Placeholder 3"/>
          <p:cNvSpPr>
            <a:spLocks noGrp="1"/>
          </p:cNvSpPr>
          <p:nvPr>
            <p:ph type="sldNum" sz="quarter" idx="10"/>
          </p:nvPr>
        </p:nvSpPr>
        <p:spPr/>
        <p:txBody>
          <a:bodyPr/>
          <a:lstStyle/>
          <a:p>
            <a:fld id="{1D340775-2B62-48B6-B75F-DE4816D88A9A}" type="slidenum">
              <a:rPr lang="en-US" smtClean="0"/>
              <a:pPr/>
              <a:t>33</a:t>
            </a:fld>
            <a:endParaRPr lang="en-US"/>
          </a:p>
        </p:txBody>
      </p:sp>
    </p:spTree>
    <p:extLst>
      <p:ext uri="{BB962C8B-B14F-4D97-AF65-F5344CB8AC3E}">
        <p14:creationId xmlns="" xmlns:p14="http://schemas.microsoft.com/office/powerpoint/2010/main" val="535571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340775-2B62-48B6-B75F-DE4816D88A9A}" type="slidenum">
              <a:rPr lang="en-US" smtClean="0"/>
              <a:pPr/>
              <a:t>42</a:t>
            </a:fld>
            <a:endParaRPr lang="en-US"/>
          </a:p>
        </p:txBody>
      </p:sp>
    </p:spTree>
    <p:extLst>
      <p:ext uri="{BB962C8B-B14F-4D97-AF65-F5344CB8AC3E}">
        <p14:creationId xmlns="" xmlns:p14="http://schemas.microsoft.com/office/powerpoint/2010/main" val="3313052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5D3949-FEDD-482A-9FC4-40C9D5E08F5F}" type="slidenum">
              <a:rPr lang="en-US" smtClean="0"/>
              <a:pPr/>
              <a:t>49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AA219-96D0-49E1-8E60-45D5D30C4049}" type="slidenum">
              <a:rPr lang="en-US" smtClean="0"/>
              <a:pPr/>
              <a:t>52</a:t>
            </a:fld>
            <a:endParaRPr lang="en-US"/>
          </a:p>
        </p:txBody>
      </p:sp>
    </p:spTree>
    <p:extLst>
      <p:ext uri="{BB962C8B-B14F-4D97-AF65-F5344CB8AC3E}">
        <p14:creationId xmlns="" xmlns:p14="http://schemas.microsoft.com/office/powerpoint/2010/main" val="388612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AA219-96D0-49E1-8E60-45D5D30C4049}" type="slidenum">
              <a:rPr lang="en-US" smtClean="0"/>
              <a:pPr/>
              <a:t>55</a:t>
            </a:fld>
            <a:endParaRPr lang="en-US"/>
          </a:p>
        </p:txBody>
      </p:sp>
    </p:spTree>
    <p:extLst>
      <p:ext uri="{BB962C8B-B14F-4D97-AF65-F5344CB8AC3E}">
        <p14:creationId xmlns="" xmlns:p14="http://schemas.microsoft.com/office/powerpoint/2010/main" val="788871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AA219-96D0-49E1-8E60-45D5D30C4049}" type="slidenum">
              <a:rPr lang="en-US" smtClean="0"/>
              <a:pPr/>
              <a:t>56</a:t>
            </a:fld>
            <a:endParaRPr lang="en-US"/>
          </a:p>
        </p:txBody>
      </p:sp>
    </p:spTree>
    <p:extLst>
      <p:ext uri="{BB962C8B-B14F-4D97-AF65-F5344CB8AC3E}">
        <p14:creationId xmlns="" xmlns:p14="http://schemas.microsoft.com/office/powerpoint/2010/main" val="2710990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2AA219-96D0-49E1-8E60-45D5D30C4049}" type="slidenum">
              <a:rPr lang="en-US" smtClean="0"/>
              <a:pPr/>
              <a:t>76</a:t>
            </a:fld>
            <a:endParaRPr lang="en-US"/>
          </a:p>
        </p:txBody>
      </p:sp>
    </p:spTree>
    <p:extLst>
      <p:ext uri="{BB962C8B-B14F-4D97-AF65-F5344CB8AC3E}">
        <p14:creationId xmlns="" xmlns:p14="http://schemas.microsoft.com/office/powerpoint/2010/main" val="1319557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AA219-96D0-49E1-8E60-45D5D30C4049}" type="slidenum">
              <a:rPr lang="en-US" smtClean="0"/>
              <a:pPr/>
              <a:t>86</a:t>
            </a:fld>
            <a:endParaRPr lang="en-US"/>
          </a:p>
        </p:txBody>
      </p:sp>
    </p:spTree>
    <p:extLst>
      <p:ext uri="{BB962C8B-B14F-4D97-AF65-F5344CB8AC3E}">
        <p14:creationId xmlns="" xmlns:p14="http://schemas.microsoft.com/office/powerpoint/2010/main" val="3661621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58962"/>
            <a:ext cx="8686800" cy="1189038"/>
          </a:xfrm>
          <a:solidFill>
            <a:schemeClr val="accent6">
              <a:lumMod val="60000"/>
              <a:lumOff val="40000"/>
            </a:schemeClr>
          </a:solidFill>
          <a:ln>
            <a:solidFill>
              <a:schemeClr val="accent1"/>
            </a:solidFill>
          </a:ln>
        </p:spPr>
        <p:txBody>
          <a:bodyPr>
            <a:normAutofit fontScale="90000"/>
          </a:bodyPr>
          <a:lstStyle/>
          <a:p>
            <a:r>
              <a:rPr lang="en-US" b="1" dirty="0" smtClean="0"/>
              <a:t>BHS 151 Environmental Science</a:t>
            </a:r>
            <a:br>
              <a:rPr lang="en-US" b="1" dirty="0" smtClean="0"/>
            </a:br>
            <a:r>
              <a:rPr lang="en-US" b="1" dirty="0" smtClean="0"/>
              <a:t>BPH I Year, II semester </a:t>
            </a:r>
            <a:endParaRPr lang="en-US" b="1" dirty="0"/>
          </a:p>
        </p:txBody>
      </p:sp>
      <p:sp>
        <p:nvSpPr>
          <p:cNvPr id="3" name="Content Placeholder 2"/>
          <p:cNvSpPr>
            <a:spLocks noGrp="1"/>
          </p:cNvSpPr>
          <p:nvPr>
            <p:ph idx="1"/>
          </p:nvPr>
        </p:nvSpPr>
        <p:spPr>
          <a:xfrm>
            <a:off x="457200" y="3962400"/>
            <a:ext cx="8229600" cy="2163763"/>
          </a:xfrm>
          <a:solidFill>
            <a:srgbClr val="00B050"/>
          </a:solidFill>
          <a:ln>
            <a:solidFill>
              <a:schemeClr val="accent1"/>
            </a:solidFill>
          </a:ln>
        </p:spPr>
        <p:txBody>
          <a:bodyPr>
            <a:normAutofit/>
          </a:bodyPr>
          <a:lstStyle/>
          <a:p>
            <a:pPr marL="0" indent="0" algn="ctr">
              <a:buNone/>
            </a:pPr>
            <a:r>
              <a:rPr lang="en-US" sz="2800" dirty="0" smtClean="0"/>
              <a:t>By </a:t>
            </a:r>
          </a:p>
          <a:p>
            <a:pPr marL="0" indent="0" algn="ctr">
              <a:buNone/>
            </a:pPr>
            <a:r>
              <a:rPr lang="en-US" sz="2800" dirty="0" err="1" smtClean="0"/>
              <a:t>Kalpana</a:t>
            </a:r>
            <a:r>
              <a:rPr lang="en-US" sz="2800" dirty="0" smtClean="0"/>
              <a:t> </a:t>
            </a:r>
            <a:r>
              <a:rPr lang="en-US" sz="2800" dirty="0" err="1" smtClean="0"/>
              <a:t>Jnawali</a:t>
            </a:r>
            <a:r>
              <a:rPr lang="en-US" sz="2800" dirty="0" smtClean="0"/>
              <a:t> </a:t>
            </a:r>
          </a:p>
          <a:p>
            <a:pPr marL="0" indent="0" algn="ctr">
              <a:buNone/>
            </a:pPr>
            <a:r>
              <a:rPr lang="en-US" sz="2800" dirty="0" smtClean="0"/>
              <a:t>Lecturer, BPH Program</a:t>
            </a:r>
          </a:p>
          <a:p>
            <a:pPr marL="0" indent="0" algn="ctr">
              <a:buNone/>
            </a:pPr>
            <a:r>
              <a:rPr lang="en-US" sz="2800" dirty="0" smtClean="0"/>
              <a:t>La Grandee International College, </a:t>
            </a:r>
            <a:r>
              <a:rPr lang="en-US" sz="2800" dirty="0" err="1" smtClean="0"/>
              <a:t>Pokhara</a:t>
            </a:r>
            <a:r>
              <a:rPr lang="en-US" sz="2800" dirty="0" smtClean="0"/>
              <a:t> </a:t>
            </a:r>
            <a:endParaRPr lang="en-US" sz="2800" dirty="0"/>
          </a:p>
        </p:txBody>
      </p:sp>
      <p:pic>
        <p:nvPicPr>
          <p:cNvPr id="1026" name="Picture 2" descr="C:\Users\xplore\Desktop\LGIC-Logo-e1488900891494.png"/>
          <p:cNvPicPr>
            <a:picLocks noChangeAspect="1" noChangeArrowheads="1"/>
          </p:cNvPicPr>
          <p:nvPr/>
        </p:nvPicPr>
        <p:blipFill>
          <a:blip r:embed="rId2"/>
          <a:srcRect/>
          <a:stretch>
            <a:fillRect/>
          </a:stretch>
        </p:blipFill>
        <p:spPr bwMode="auto">
          <a:xfrm>
            <a:off x="4800600" y="215800"/>
            <a:ext cx="4114800" cy="1460600"/>
          </a:xfrm>
          <a:prstGeom prst="rect">
            <a:avLst/>
          </a:prstGeom>
          <a:noFill/>
        </p:spPr>
      </p:pic>
      <p:pic>
        <p:nvPicPr>
          <p:cNvPr id="1028" name="Picture 4" descr="http://pu.edu.np/edu/wp-content/uploads/2016/09/default-logo.png"/>
          <p:cNvPicPr>
            <a:picLocks noChangeAspect="1" noChangeArrowheads="1"/>
          </p:cNvPicPr>
          <p:nvPr/>
        </p:nvPicPr>
        <p:blipFill>
          <a:blip r:embed="rId3"/>
          <a:srcRect/>
          <a:stretch>
            <a:fillRect/>
          </a:stretch>
        </p:blipFill>
        <p:spPr bwMode="auto">
          <a:xfrm>
            <a:off x="76200" y="76200"/>
            <a:ext cx="3886200" cy="1676400"/>
          </a:xfrm>
          <a:prstGeom prst="rect">
            <a:avLst/>
          </a:prstGeom>
          <a:noFill/>
        </p:spPr>
      </p:pic>
    </p:spTree>
    <p:extLst>
      <p:ext uri="{BB962C8B-B14F-4D97-AF65-F5344CB8AC3E}">
        <p14:creationId xmlns="" xmlns:p14="http://schemas.microsoft.com/office/powerpoint/2010/main" val="3761316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Legal measures-EIA in Nepal</a:t>
            </a:r>
            <a:br>
              <a:rPr lang="en-US" sz="3200" b="1" dirty="0" smtClean="0"/>
            </a:br>
            <a:endParaRPr lang="en-US" sz="3200" b="1" dirty="0"/>
          </a:p>
        </p:txBody>
      </p:sp>
      <p:sp>
        <p:nvSpPr>
          <p:cNvPr id="3" name="Content Placeholder 2"/>
          <p:cNvSpPr>
            <a:spLocks noGrp="1"/>
          </p:cNvSpPr>
          <p:nvPr>
            <p:ph idx="1"/>
          </p:nvPr>
        </p:nvSpPr>
        <p:spPr>
          <a:xfrm>
            <a:off x="381000" y="1295400"/>
            <a:ext cx="8305800" cy="4830763"/>
          </a:xfrm>
        </p:spPr>
        <p:txBody>
          <a:bodyPr>
            <a:normAutofit fontScale="77500" lnSpcReduction="20000"/>
          </a:bodyPr>
          <a:lstStyle/>
          <a:p>
            <a:pPr>
              <a:buNone/>
            </a:pPr>
            <a:r>
              <a:rPr lang="en-US" dirty="0" smtClean="0"/>
              <a:t>1. Local Self-Governance Regulations, 1999 (2057 BS)</a:t>
            </a:r>
          </a:p>
          <a:p>
            <a:pPr>
              <a:buNone/>
            </a:pPr>
            <a:r>
              <a:rPr lang="en-US" dirty="0" smtClean="0"/>
              <a:t>2. Water Resources Act, 1992</a:t>
            </a:r>
          </a:p>
          <a:p>
            <a:pPr>
              <a:buNone/>
            </a:pPr>
            <a:r>
              <a:rPr lang="en-US" dirty="0" smtClean="0"/>
              <a:t>3. Water Resources Regulations, 1993</a:t>
            </a:r>
          </a:p>
          <a:p>
            <a:pPr>
              <a:buNone/>
            </a:pPr>
            <a:r>
              <a:rPr lang="en-US" dirty="0" smtClean="0"/>
              <a:t>4. Electricity Act, 1992</a:t>
            </a:r>
          </a:p>
          <a:p>
            <a:pPr>
              <a:buNone/>
            </a:pPr>
            <a:r>
              <a:rPr lang="en-US" dirty="0" smtClean="0"/>
              <a:t>5. The Nepal Water Supply Corporation Act, 1989</a:t>
            </a:r>
          </a:p>
          <a:p>
            <a:pPr>
              <a:buNone/>
            </a:pPr>
            <a:r>
              <a:rPr lang="en-US" dirty="0" smtClean="0"/>
              <a:t>6. Water Resources Regulation, 1993</a:t>
            </a:r>
          </a:p>
          <a:p>
            <a:pPr>
              <a:buNone/>
            </a:pPr>
            <a:r>
              <a:rPr lang="en-US" dirty="0" smtClean="0"/>
              <a:t>7. Local Self-governance Act (LSGA), 1998</a:t>
            </a:r>
          </a:p>
          <a:p>
            <a:pPr>
              <a:buNone/>
            </a:pPr>
            <a:r>
              <a:rPr lang="en-US" dirty="0" smtClean="0"/>
              <a:t>8. Irrigation Regulation, 2003</a:t>
            </a:r>
          </a:p>
          <a:p>
            <a:pPr>
              <a:buNone/>
            </a:pPr>
            <a:r>
              <a:rPr lang="en-US" dirty="0" smtClean="0"/>
              <a:t>9. Drinking Water Regulations, 1998</a:t>
            </a:r>
          </a:p>
          <a:p>
            <a:pPr>
              <a:buNone/>
            </a:pPr>
            <a:r>
              <a:rPr lang="en-US" dirty="0" smtClean="0"/>
              <a:t>The Forest Act, 1993</a:t>
            </a:r>
          </a:p>
          <a:p>
            <a:pPr>
              <a:buNone/>
            </a:pPr>
            <a:r>
              <a:rPr lang="en-US" dirty="0" smtClean="0"/>
              <a:t>11. Forest Rules, 1995 (2051 BS) amended in 1999 and 2001</a:t>
            </a:r>
          </a:p>
          <a:p>
            <a:pPr>
              <a:buNone/>
            </a:pPr>
            <a:r>
              <a:rPr lang="en-US" dirty="0" smtClean="0"/>
              <a:t>12. Soil and Watershed Conservation Act, 1982</a:t>
            </a: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534400" cy="5440363"/>
          </a:xfrm>
        </p:spPr>
        <p:txBody>
          <a:bodyPr>
            <a:normAutofit fontScale="85000" lnSpcReduction="10000"/>
          </a:bodyPr>
          <a:lstStyle/>
          <a:p>
            <a:pPr>
              <a:buNone/>
            </a:pPr>
            <a:r>
              <a:rPr lang="en-US" dirty="0" smtClean="0"/>
              <a:t>13. National Parks and Wildlife Conservation Act (NPWCA) 1973</a:t>
            </a:r>
          </a:p>
          <a:p>
            <a:pPr>
              <a:buNone/>
            </a:pPr>
            <a:r>
              <a:rPr lang="en-US" dirty="0" smtClean="0"/>
              <a:t>14. Aquatic Life Protection Act, 1961 (Amendment 1999)</a:t>
            </a:r>
          </a:p>
          <a:p>
            <a:pPr>
              <a:buNone/>
            </a:pPr>
            <a:r>
              <a:rPr lang="en-US" dirty="0" smtClean="0"/>
              <a:t>15. Explosive Act, 1962</a:t>
            </a:r>
          </a:p>
          <a:p>
            <a:pPr>
              <a:buNone/>
            </a:pPr>
            <a:r>
              <a:rPr lang="en-US" dirty="0" smtClean="0"/>
              <a:t>16. Food Act, 1970 </a:t>
            </a:r>
          </a:p>
          <a:p>
            <a:pPr>
              <a:buNone/>
            </a:pPr>
            <a:r>
              <a:rPr lang="en-US" dirty="0" smtClean="0"/>
              <a:t>17. Food Regulations, 1970</a:t>
            </a:r>
          </a:p>
          <a:p>
            <a:pPr>
              <a:buNone/>
            </a:pPr>
            <a:r>
              <a:rPr lang="en-US" dirty="0" smtClean="0"/>
              <a:t>18. Labor Act, 1992</a:t>
            </a:r>
          </a:p>
          <a:p>
            <a:pPr>
              <a:buNone/>
            </a:pPr>
            <a:r>
              <a:rPr lang="en-US" dirty="0" smtClean="0"/>
              <a:t>19. Citizen Rights Act, 2102 (1955).</a:t>
            </a:r>
          </a:p>
          <a:p>
            <a:pPr>
              <a:buNone/>
            </a:pPr>
            <a:r>
              <a:rPr lang="en-US" dirty="0" smtClean="0"/>
              <a:t>20. Land Acquisition Act, 2034 (1977)</a:t>
            </a:r>
          </a:p>
          <a:p>
            <a:pPr>
              <a:buNone/>
            </a:pPr>
            <a:r>
              <a:rPr lang="en-US" dirty="0" smtClean="0"/>
              <a:t>21. Land Acquisition Regulations, 1996</a:t>
            </a:r>
          </a:p>
          <a:p>
            <a:pPr>
              <a:buNone/>
            </a:pPr>
            <a:r>
              <a:rPr lang="en-US" dirty="0" smtClean="0"/>
              <a:t>22. Land Revenue Act, 1977 (2034 BS)</a:t>
            </a:r>
          </a:p>
          <a:p>
            <a:pPr>
              <a:buNone/>
            </a:pPr>
            <a:r>
              <a:rPr lang="en-US" dirty="0" smtClean="0"/>
              <a:t>23. Public Road Act, 2031 (1974)</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b="1" dirty="0" smtClean="0"/>
              <a:t>EIA in Nepal</a:t>
            </a:r>
            <a:endParaRPr lang="en-US" b="1" dirty="0"/>
          </a:p>
        </p:txBody>
      </p:sp>
      <p:sp>
        <p:nvSpPr>
          <p:cNvPr id="3" name="Content Placeholder 2"/>
          <p:cNvSpPr>
            <a:spLocks noGrp="1"/>
          </p:cNvSpPr>
          <p:nvPr>
            <p:ph idx="1"/>
          </p:nvPr>
        </p:nvSpPr>
        <p:spPr>
          <a:xfrm>
            <a:off x="457200" y="1600200"/>
            <a:ext cx="8229600" cy="4525963"/>
          </a:xfrm>
        </p:spPr>
        <p:txBody>
          <a:bodyPr>
            <a:normAutofit fontScale="85000" lnSpcReduction="10000"/>
          </a:bodyPr>
          <a:lstStyle/>
          <a:p>
            <a:pPr>
              <a:buNone/>
            </a:pPr>
            <a:r>
              <a:rPr lang="en-US" b="1" dirty="0" smtClean="0"/>
              <a:t>Institutional effort</a:t>
            </a:r>
          </a:p>
          <a:p>
            <a:r>
              <a:rPr lang="en-US" dirty="0" smtClean="0"/>
              <a:t>Advisory bodies such as EPC </a:t>
            </a:r>
          </a:p>
          <a:p>
            <a:r>
              <a:rPr lang="en-US" dirty="0" smtClean="0"/>
              <a:t> Environment Divisions, Sections and Units in </a:t>
            </a:r>
            <a:r>
              <a:rPr lang="en-US" dirty="0" err="1" smtClean="0"/>
              <a:t>sectoral</a:t>
            </a:r>
            <a:r>
              <a:rPr lang="en-US" dirty="0" smtClean="0"/>
              <a:t> agencies </a:t>
            </a:r>
          </a:p>
          <a:p>
            <a:r>
              <a:rPr lang="en-US" dirty="0" smtClean="0"/>
              <a:t>Ministry of Population and Environment (</a:t>
            </a:r>
            <a:r>
              <a:rPr lang="en-US" dirty="0" err="1" smtClean="0"/>
              <a:t>MoPE</a:t>
            </a:r>
            <a:r>
              <a:rPr lang="en-US" dirty="0" smtClean="0"/>
              <a:t>) in September 1995 </a:t>
            </a:r>
          </a:p>
          <a:p>
            <a:r>
              <a:rPr lang="en-US" dirty="0" err="1" smtClean="0"/>
              <a:t>MoPE</a:t>
            </a:r>
            <a:r>
              <a:rPr lang="en-US" dirty="0" smtClean="0"/>
              <a:t> dissolved and Ministry of Environment, Science and Technology (</a:t>
            </a:r>
            <a:r>
              <a:rPr lang="en-US" dirty="0" err="1" smtClean="0"/>
              <a:t>MoEST</a:t>
            </a:r>
            <a:r>
              <a:rPr lang="en-US" dirty="0" smtClean="0"/>
              <a:t>) established in February 2005</a:t>
            </a:r>
          </a:p>
          <a:p>
            <a:r>
              <a:rPr lang="en-US" dirty="0" err="1" smtClean="0"/>
              <a:t>MoEnv</a:t>
            </a:r>
            <a:r>
              <a:rPr lang="en-US" dirty="0" smtClean="0"/>
              <a:t> in 2066 B. S.</a:t>
            </a:r>
          </a:p>
          <a:p>
            <a:r>
              <a:rPr lang="en-US" dirty="0" smtClean="0"/>
              <a:t>Announcement of </a:t>
            </a:r>
            <a:r>
              <a:rPr lang="en-US" dirty="0" err="1" smtClean="0"/>
              <a:t>Deptt</a:t>
            </a:r>
            <a:r>
              <a:rPr lang="en-US" dirty="0" smtClean="0"/>
              <a:t>. of </a:t>
            </a:r>
            <a:r>
              <a:rPr lang="en-US" dirty="0" err="1" smtClean="0"/>
              <a:t>Env</a:t>
            </a:r>
            <a:r>
              <a:rPr lang="en-US" dirty="0" smtClean="0"/>
              <a:t>. In 2069 B. 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EIA in Nepal</a:t>
            </a:r>
            <a:endParaRPr lang="en-US" dirty="0"/>
          </a:p>
        </p:txBody>
      </p:sp>
      <p:sp>
        <p:nvSpPr>
          <p:cNvPr id="3" name="Content Placeholder 2"/>
          <p:cNvSpPr>
            <a:spLocks noGrp="1"/>
          </p:cNvSpPr>
          <p:nvPr>
            <p:ph idx="1"/>
          </p:nvPr>
        </p:nvSpPr>
        <p:spPr/>
        <p:txBody>
          <a:bodyPr/>
          <a:lstStyle/>
          <a:p>
            <a:pPr>
              <a:buNone/>
            </a:pPr>
            <a:r>
              <a:rPr lang="en-US" b="1" dirty="0" smtClean="0"/>
              <a:t>Human Resources Development</a:t>
            </a:r>
          </a:p>
          <a:p>
            <a:pPr>
              <a:buNone/>
            </a:pPr>
            <a:endParaRPr lang="en-US" b="1" dirty="0" smtClean="0"/>
          </a:p>
          <a:p>
            <a:r>
              <a:rPr lang="en-US" dirty="0" smtClean="0"/>
              <a:t>Seminar, workshop, training, and EIA courses offered by academic institutions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for a tool realized</a:t>
            </a:r>
            <a:endParaRPr lang="en-US" dirty="0"/>
          </a:p>
        </p:txBody>
      </p:sp>
      <p:sp>
        <p:nvSpPr>
          <p:cNvPr id="3" name="Content Placeholder 2"/>
          <p:cNvSpPr>
            <a:spLocks noGrp="1"/>
          </p:cNvSpPr>
          <p:nvPr>
            <p:ph idx="1"/>
          </p:nvPr>
        </p:nvSpPr>
        <p:spPr/>
        <p:txBody>
          <a:bodyPr>
            <a:normAutofit/>
          </a:bodyPr>
          <a:lstStyle/>
          <a:p>
            <a:pPr>
              <a:buNone/>
            </a:pPr>
            <a:r>
              <a:rPr lang="en-US" dirty="0" smtClean="0"/>
              <a:t>A tool that</a:t>
            </a:r>
          </a:p>
          <a:p>
            <a:r>
              <a:rPr lang="en-US" dirty="0" smtClean="0"/>
              <a:t>is constructive and not restrictive </a:t>
            </a:r>
          </a:p>
          <a:p>
            <a:r>
              <a:rPr lang="en-US" dirty="0" smtClean="0"/>
              <a:t>assesses environmental impacts to </a:t>
            </a:r>
            <a:r>
              <a:rPr lang="en-US" dirty="0" err="1" smtClean="0"/>
              <a:t>minimise</a:t>
            </a:r>
            <a:r>
              <a:rPr lang="en-US" dirty="0" smtClean="0"/>
              <a:t> engineering biases</a:t>
            </a:r>
          </a:p>
          <a:p>
            <a:r>
              <a:rPr lang="en-US" dirty="0" smtClean="0"/>
              <a:t>ensures integration of conservation and management of natural resources and reduction of pollution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Need for a tool realized</a:t>
            </a:r>
            <a:endParaRPr lang="en-US" dirty="0"/>
          </a:p>
        </p:txBody>
      </p:sp>
      <p:sp>
        <p:nvSpPr>
          <p:cNvPr id="3" name="Content Placeholder 2"/>
          <p:cNvSpPr>
            <a:spLocks noGrp="1"/>
          </p:cNvSpPr>
          <p:nvPr>
            <p:ph idx="1"/>
          </p:nvPr>
        </p:nvSpPr>
        <p:spPr/>
        <p:txBody>
          <a:bodyPr>
            <a:normAutofit/>
          </a:bodyPr>
          <a:lstStyle/>
          <a:p>
            <a:pPr>
              <a:buNone/>
            </a:pPr>
            <a:r>
              <a:rPr lang="en-US" b="1" dirty="0" smtClean="0"/>
              <a:t>A tool that</a:t>
            </a:r>
          </a:p>
          <a:p>
            <a:r>
              <a:rPr lang="en-US" dirty="0" smtClean="0"/>
              <a:t>uses environmental data/information into the project planning and decision-making</a:t>
            </a:r>
          </a:p>
          <a:p>
            <a:r>
              <a:rPr lang="en-US" dirty="0" smtClean="0"/>
              <a:t>acts as a bridge between economic prosperity and environmental sustainability</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38400"/>
            <a:ext cx="8229600" cy="1371600"/>
          </a:xfrm>
        </p:spPr>
        <p:style>
          <a:lnRef idx="0">
            <a:schemeClr val="accent3"/>
          </a:lnRef>
          <a:fillRef idx="3">
            <a:schemeClr val="accent3"/>
          </a:fillRef>
          <a:effectRef idx="3">
            <a:schemeClr val="accent3"/>
          </a:effectRef>
          <a:fontRef idx="minor">
            <a:schemeClr val="lt1"/>
          </a:fontRef>
        </p:style>
        <p:txBody>
          <a:bodyPr>
            <a:normAutofit/>
          </a:bodyPr>
          <a:lstStyle/>
          <a:p>
            <a:pPr algn="ctr">
              <a:buNone/>
            </a:pPr>
            <a:r>
              <a:rPr lang="en-US" sz="3600" b="1" dirty="0" smtClean="0"/>
              <a:t>Environmental impact assessment principles and process</a:t>
            </a:r>
            <a:endParaRPr lang="en-US" sz="3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dirty="0" smtClean="0"/>
              <a:t>Aims of EIA</a:t>
            </a:r>
            <a:endParaRPr lang="en-US" dirty="0"/>
          </a:p>
        </p:txBody>
      </p:sp>
      <p:sp>
        <p:nvSpPr>
          <p:cNvPr id="3" name="Content Placeholder 2"/>
          <p:cNvSpPr>
            <a:spLocks noGrp="1"/>
          </p:cNvSpPr>
          <p:nvPr>
            <p:ph idx="1"/>
          </p:nvPr>
        </p:nvSpPr>
        <p:spPr>
          <a:xfrm>
            <a:off x="457200" y="1219200"/>
            <a:ext cx="8229600" cy="5334000"/>
          </a:xfrm>
        </p:spPr>
        <p:txBody>
          <a:bodyPr>
            <a:normAutofit fontScale="92500" lnSpcReduction="10000"/>
          </a:bodyPr>
          <a:lstStyle/>
          <a:p>
            <a:r>
              <a:rPr lang="en-US" dirty="0" smtClean="0"/>
              <a:t>An application of EIA has the following aims in common:</a:t>
            </a:r>
          </a:p>
          <a:p>
            <a:pPr lvl="1"/>
            <a:r>
              <a:rPr lang="en-US" dirty="0" smtClean="0"/>
              <a:t>provides decision-makers with complete and balanced information,</a:t>
            </a:r>
          </a:p>
          <a:p>
            <a:pPr lvl="1"/>
            <a:r>
              <a:rPr lang="en-US" dirty="0" smtClean="0"/>
              <a:t>technical reports,</a:t>
            </a:r>
          </a:p>
          <a:p>
            <a:pPr lvl="1"/>
            <a:r>
              <a:rPr lang="en-US" dirty="0" smtClean="0"/>
              <a:t>provides a source of information on a proposal to the public,</a:t>
            </a:r>
          </a:p>
          <a:p>
            <a:pPr lvl="1"/>
            <a:r>
              <a:rPr lang="en-US" dirty="0" smtClean="0"/>
              <a:t>formalizes the consideration of alternatives to a proposal being considered, and</a:t>
            </a:r>
          </a:p>
          <a:p>
            <a:pPr lvl="1"/>
            <a:r>
              <a:rPr lang="en-US" dirty="0" smtClean="0"/>
              <a:t>improves the design of development and safeguards the environment </a:t>
            </a:r>
          </a:p>
          <a:p>
            <a:pPr lvl="1"/>
            <a:r>
              <a:rPr lang="en-US" dirty="0" smtClean="0"/>
              <a:t>through the application of mitigation and avoidance measures.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dirty="0" smtClean="0"/>
              <a:t>Principles of EIA</a:t>
            </a:r>
            <a:endParaRPr lang="en-US" dirty="0"/>
          </a:p>
        </p:txBody>
      </p:sp>
      <p:sp>
        <p:nvSpPr>
          <p:cNvPr id="3" name="Content Placeholder 2"/>
          <p:cNvSpPr>
            <a:spLocks noGrp="1"/>
          </p:cNvSpPr>
          <p:nvPr>
            <p:ph idx="1"/>
          </p:nvPr>
        </p:nvSpPr>
        <p:spPr>
          <a:xfrm>
            <a:off x="457200" y="990600"/>
            <a:ext cx="8229600" cy="5135563"/>
          </a:xfrm>
        </p:spPr>
        <p:txBody>
          <a:bodyPr>
            <a:noAutofit/>
          </a:bodyPr>
          <a:lstStyle/>
          <a:p>
            <a:pPr>
              <a:buNone/>
            </a:pPr>
            <a:r>
              <a:rPr lang="en-US" sz="2400" dirty="0" smtClean="0"/>
              <a:t>Under the three core values </a:t>
            </a:r>
            <a:r>
              <a:rPr lang="en-US" sz="2400" b="1" dirty="0" smtClean="0"/>
              <a:t>(Sustainability, Integrity, Utility), </a:t>
            </a:r>
            <a:r>
              <a:rPr lang="en-US" sz="2400" dirty="0" smtClean="0"/>
              <a:t>the following eight guiding principles govern the entire process of EIA in its implementation:</a:t>
            </a:r>
          </a:p>
          <a:p>
            <a:r>
              <a:rPr lang="en-US" sz="2400" b="1" dirty="0" smtClean="0"/>
              <a:t>participation:</a:t>
            </a:r>
            <a:r>
              <a:rPr lang="en-US" sz="2400" dirty="0" smtClean="0"/>
              <a:t> All interested parties have appropriate and timely access to the process,</a:t>
            </a:r>
          </a:p>
          <a:p>
            <a:r>
              <a:rPr lang="en-US" sz="2400" b="1" dirty="0" smtClean="0"/>
              <a:t>transparency:</a:t>
            </a:r>
            <a:r>
              <a:rPr lang="en-US" sz="2400" dirty="0" smtClean="0"/>
              <a:t> All assessment decisions and their basis are open and accessible,</a:t>
            </a:r>
          </a:p>
          <a:p>
            <a:r>
              <a:rPr lang="en-US" sz="2400" b="1" dirty="0" smtClean="0"/>
              <a:t>certainty</a:t>
            </a:r>
            <a:r>
              <a:rPr lang="en-US" sz="2400" dirty="0" smtClean="0"/>
              <a:t>: The process and timing of the assessment are agreed upon in advanced and adhered to by all participants,</a:t>
            </a:r>
          </a:p>
          <a:p>
            <a:r>
              <a:rPr lang="en-US" sz="2400" b="1" dirty="0" smtClean="0"/>
              <a:t>accountability:</a:t>
            </a:r>
            <a:r>
              <a:rPr lang="en-US" sz="2400" dirty="0" smtClean="0"/>
              <a:t> Decision-makers are responsible to all parties for their actions and decisions under the assessment process,</a:t>
            </a:r>
          </a:p>
          <a:p>
            <a:r>
              <a:rPr lang="en-US" sz="2400" b="1" dirty="0" smtClean="0"/>
              <a:t>credibility:</a:t>
            </a:r>
            <a:r>
              <a:rPr lang="en-US" sz="2400" dirty="0" smtClean="0"/>
              <a:t> Assessment is carried out with professionalism and objectivity</a:t>
            </a:r>
            <a:endParaRPr lang="en-US"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p:txBody>
          <a:bodyPr>
            <a:normAutofit fontScale="92500"/>
          </a:bodyPr>
          <a:lstStyle/>
          <a:p>
            <a:r>
              <a:rPr lang="en-US" b="1" dirty="0" smtClean="0"/>
              <a:t>cost-effectiveness</a:t>
            </a:r>
            <a:r>
              <a:rPr lang="en-US" dirty="0" smtClean="0"/>
              <a:t>: The assessment process and its outcomes ensure  environmental protection at the least cost to society,</a:t>
            </a:r>
          </a:p>
          <a:p>
            <a:r>
              <a:rPr lang="en-US" b="1" dirty="0" smtClean="0"/>
              <a:t>Flexibility:</a:t>
            </a:r>
            <a:r>
              <a:rPr lang="en-US" dirty="0" smtClean="0"/>
              <a:t> The assessment process is able to adapt so that it can deal effectively with proposals and decision making situations. 	</a:t>
            </a:r>
          </a:p>
          <a:p>
            <a:r>
              <a:rPr lang="en-US" b="1" dirty="0" smtClean="0"/>
              <a:t>practicality: </a:t>
            </a:r>
            <a:r>
              <a:rPr lang="en-US" dirty="0" smtClean="0"/>
              <a:t>The information and outputs provided by the assessment process are readily usable in decision-making and planning</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239280" y="699902"/>
            <a:ext cx="8676120" cy="51674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9144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sz="3600" b="1" dirty="0" smtClean="0"/>
              <a:t>The EIA process: the sequence of steps in its application</a:t>
            </a:r>
            <a:endParaRPr lang="en-US" sz="3600" b="1" dirty="0"/>
          </a:p>
        </p:txBody>
      </p:sp>
      <p:sp>
        <p:nvSpPr>
          <p:cNvPr id="3" name="Content Placeholder 2"/>
          <p:cNvSpPr>
            <a:spLocks noGrp="1"/>
          </p:cNvSpPr>
          <p:nvPr>
            <p:ph idx="1"/>
          </p:nvPr>
        </p:nvSpPr>
        <p:spPr>
          <a:xfrm>
            <a:off x="304800" y="1447800"/>
            <a:ext cx="8382000" cy="4678363"/>
          </a:xfrm>
        </p:spPr>
        <p:txBody>
          <a:bodyPr>
            <a:normAutofit fontScale="85000" lnSpcReduction="20000"/>
          </a:bodyPr>
          <a:lstStyle/>
          <a:p>
            <a:r>
              <a:rPr lang="en-US" b="1" dirty="0" smtClean="0"/>
              <a:t>Project screening</a:t>
            </a:r>
            <a:r>
              <a:rPr lang="en-US" dirty="0" smtClean="0"/>
              <a:t>: determines whether the project requires an EIA </a:t>
            </a:r>
          </a:p>
          <a:p>
            <a:pPr>
              <a:buNone/>
            </a:pPr>
            <a:endParaRPr lang="en-US" dirty="0" smtClean="0"/>
          </a:p>
          <a:p>
            <a:r>
              <a:rPr lang="en-US" b="1" dirty="0" smtClean="0"/>
              <a:t>Scoping: </a:t>
            </a:r>
            <a:r>
              <a:rPr lang="en-US" dirty="0" smtClean="0"/>
              <a:t>project as well as a basis for developing terms of reference</a:t>
            </a:r>
          </a:p>
          <a:p>
            <a:pPr>
              <a:buNone/>
            </a:pPr>
            <a:endParaRPr lang="en-US" dirty="0" smtClean="0"/>
          </a:p>
          <a:p>
            <a:r>
              <a:rPr lang="en-US" b="1" dirty="0" smtClean="0"/>
              <a:t>Project description and consideration of alternatives</a:t>
            </a:r>
            <a:r>
              <a:rPr lang="en-US" dirty="0" smtClean="0"/>
              <a:t>: seeks to describe all reasonable alternatives, including preferred and ‘no action’ options  (project  location,  scale, process, layout and operating conditions). </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066800"/>
            <a:ext cx="8229600" cy="5486400"/>
          </a:xfrm>
        </p:spPr>
        <p:txBody>
          <a:bodyPr>
            <a:normAutofit fontScale="77500" lnSpcReduction="20000"/>
          </a:bodyPr>
          <a:lstStyle/>
          <a:p>
            <a:r>
              <a:rPr lang="en-US" b="1" dirty="0" smtClean="0"/>
              <a:t>Prediction of impacts</a:t>
            </a:r>
            <a:r>
              <a:rPr lang="en-US" dirty="0" smtClean="0"/>
              <a:t>:  possible in terms of characteristics such as magnitude, extent, and duration </a:t>
            </a:r>
          </a:p>
          <a:p>
            <a:endParaRPr lang="en-US" dirty="0" smtClean="0"/>
          </a:p>
          <a:p>
            <a:r>
              <a:rPr lang="en-US" b="1" dirty="0" smtClean="0"/>
              <a:t>Evaluation of impacts</a:t>
            </a:r>
            <a:r>
              <a:rPr lang="en-US" dirty="0" smtClean="0"/>
              <a:t>: predicted impacts</a:t>
            </a:r>
          </a:p>
          <a:p>
            <a:endParaRPr lang="en-US" dirty="0" smtClean="0"/>
          </a:p>
          <a:p>
            <a:r>
              <a:rPr lang="en-US" b="1" dirty="0" smtClean="0"/>
              <a:t>Mitigation measures</a:t>
            </a:r>
            <a:r>
              <a:rPr lang="en-US" dirty="0" smtClean="0"/>
              <a:t>: designs systems and/or processes to avoid, reduce, and minimize adverse impacts.</a:t>
            </a:r>
          </a:p>
          <a:p>
            <a:endParaRPr lang="en-US" dirty="0" smtClean="0"/>
          </a:p>
          <a:p>
            <a:r>
              <a:rPr lang="en-US" b="1" dirty="0" smtClean="0"/>
              <a:t>Stakeholders’ involvement</a:t>
            </a:r>
          </a:p>
          <a:p>
            <a:endParaRPr lang="en-US" b="1" dirty="0" smtClean="0"/>
          </a:p>
          <a:p>
            <a:r>
              <a:rPr lang="en-US" b="1" dirty="0" smtClean="0"/>
              <a:t>Monitoring and auditing measures</a:t>
            </a:r>
          </a:p>
          <a:p>
            <a:endParaRPr lang="en-US" b="1" dirty="0" smtClean="0"/>
          </a:p>
          <a:p>
            <a:r>
              <a:rPr lang="en-US" b="1" dirty="0" smtClean="0"/>
              <a:t>EIA report </a:t>
            </a:r>
            <a:r>
              <a:rPr lang="en-US" dirty="0" smtClean="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srcRect/>
          <a:stretch>
            <a:fillRect/>
          </a:stretch>
        </p:blipFill>
        <p:spPr bwMode="auto">
          <a:xfrm>
            <a:off x="304801" y="2"/>
            <a:ext cx="8610600" cy="6680640"/>
          </a:xfrm>
          <a:prstGeom prst="rect">
            <a:avLst/>
          </a:prstGeom>
          <a:ln w="25400" cap="flat" cmpd="sng" algn="ctr">
            <a:solidFill>
              <a:schemeClr val="accent6"/>
            </a:solidFill>
            <a:prstDash val="solid"/>
            <a:headEnd/>
            <a:tailEnd/>
          </a:ln>
        </p:spPr>
        <p:style>
          <a:lnRef idx="2">
            <a:schemeClr val="accent6"/>
          </a:lnRef>
          <a:fillRef idx="1">
            <a:schemeClr val="lt1"/>
          </a:fillRef>
          <a:effectRef idx="0">
            <a:schemeClr val="accent6"/>
          </a:effectRef>
          <a:fontRef idx="minor">
            <a:schemeClr val="dk1"/>
          </a:fontRef>
        </p:style>
      </p:pic>
      <p:sp>
        <p:nvSpPr>
          <p:cNvPr id="5" name="TextBox 4"/>
          <p:cNvSpPr txBox="1"/>
          <p:nvPr/>
        </p:nvSpPr>
        <p:spPr>
          <a:xfrm>
            <a:off x="304800" y="76200"/>
            <a:ext cx="1291892" cy="369332"/>
          </a:xfrm>
          <a:prstGeom prst="rect">
            <a:avLst/>
          </a:prstGeom>
        </p:spPr>
        <p:style>
          <a:lnRef idx="0">
            <a:schemeClr val="accent3"/>
          </a:lnRef>
          <a:fillRef idx="3">
            <a:schemeClr val="accent3"/>
          </a:fillRef>
          <a:effectRef idx="3">
            <a:schemeClr val="accent3"/>
          </a:effectRef>
          <a:fontRef idx="minor">
            <a:schemeClr val="lt1"/>
          </a:fontRef>
        </p:style>
        <p:txBody>
          <a:bodyPr wrap="none" rtlCol="0">
            <a:spAutoFit/>
          </a:bodyPr>
          <a:lstStyle/>
          <a:p>
            <a:r>
              <a:rPr lang="en-US" dirty="0" smtClean="0"/>
              <a:t>Steps of EIA</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0">
            <a:schemeClr val="accent3"/>
          </a:lnRef>
          <a:fillRef idx="3">
            <a:schemeClr val="accent3"/>
          </a:fillRef>
          <a:effectRef idx="3">
            <a:schemeClr val="accent3"/>
          </a:effectRef>
          <a:fontRef idx="minor">
            <a:schemeClr val="lt1"/>
          </a:fontRef>
        </p:style>
        <p:txBody>
          <a:bodyPr>
            <a:noAutofit/>
          </a:bodyPr>
          <a:lstStyle/>
          <a:p>
            <a:r>
              <a:rPr lang="en-US" sz="3200" dirty="0" smtClean="0"/>
              <a:t>The four  procedural stages are followed for EIA in Nepal</a:t>
            </a:r>
            <a:endParaRPr lang="en-US" sz="3200" dirty="0"/>
          </a:p>
        </p:txBody>
      </p:sp>
      <p:sp>
        <p:nvSpPr>
          <p:cNvPr id="3" name="Content Placeholder 2"/>
          <p:cNvSpPr>
            <a:spLocks noGrp="1"/>
          </p:cNvSpPr>
          <p:nvPr>
            <p:ph idx="1"/>
          </p:nvPr>
        </p:nvSpPr>
        <p:spPr>
          <a:xfrm>
            <a:off x="914400" y="1981200"/>
            <a:ext cx="7772400" cy="3459163"/>
          </a:xfrm>
        </p:spPr>
        <p:txBody>
          <a:bodyPr/>
          <a:lstStyle/>
          <a:p>
            <a:pPr>
              <a:buNone/>
            </a:pPr>
            <a:r>
              <a:rPr lang="en-US" dirty="0" err="1" smtClean="0"/>
              <a:t>i</a:t>
            </a:r>
            <a:r>
              <a:rPr lang="en-US" dirty="0" smtClean="0"/>
              <a:t>) Screening,</a:t>
            </a:r>
          </a:p>
          <a:p>
            <a:pPr>
              <a:buNone/>
            </a:pPr>
            <a:r>
              <a:rPr lang="en-US" dirty="0" smtClean="0"/>
              <a:t>ii) Scoping and </a:t>
            </a:r>
            <a:r>
              <a:rPr lang="en-US" dirty="0" err="1" smtClean="0"/>
              <a:t>ToR</a:t>
            </a:r>
            <a:r>
              <a:rPr lang="en-US" dirty="0" smtClean="0"/>
              <a:t> submission,</a:t>
            </a:r>
          </a:p>
          <a:p>
            <a:pPr>
              <a:buNone/>
            </a:pPr>
            <a:r>
              <a:rPr lang="en-US" dirty="0" smtClean="0"/>
              <a:t>iii) EIA report submission, and</a:t>
            </a:r>
          </a:p>
          <a:p>
            <a:pPr>
              <a:buNone/>
            </a:pPr>
            <a:r>
              <a:rPr lang="en-US" dirty="0" smtClean="0"/>
              <a:t>iv) Public consultation (public hearing).</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1981200"/>
            <a:ext cx="8229600" cy="1143000"/>
          </a:xfrm>
        </p:spPr>
        <p:style>
          <a:lnRef idx="1">
            <a:schemeClr val="accent2"/>
          </a:lnRef>
          <a:fillRef idx="2">
            <a:schemeClr val="accent2"/>
          </a:fillRef>
          <a:effectRef idx="1">
            <a:schemeClr val="accent2"/>
          </a:effectRef>
          <a:fontRef idx="minor">
            <a:schemeClr val="dk1"/>
          </a:fontRef>
        </p:style>
        <p:txBody>
          <a:bodyPr/>
          <a:lstStyle/>
          <a:p>
            <a:r>
              <a:rPr lang="en-US" b="1" dirty="0" smtClean="0"/>
              <a:t>Project Screening</a:t>
            </a:r>
            <a:endParaRPr lang="en-US"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1">
            <a:schemeClr val="accent2"/>
          </a:lnRef>
          <a:fillRef idx="2">
            <a:schemeClr val="accent2"/>
          </a:fillRef>
          <a:effectRef idx="1">
            <a:schemeClr val="accent2"/>
          </a:effectRef>
          <a:fontRef idx="minor">
            <a:schemeClr val="dk1"/>
          </a:fontRef>
        </p:style>
        <p:txBody>
          <a:bodyPr/>
          <a:lstStyle/>
          <a:p>
            <a:r>
              <a:rPr lang="en-US" b="1" dirty="0" smtClean="0"/>
              <a:t>Project Screening</a:t>
            </a:r>
            <a:endParaRPr lang="en-US" b="1" dirty="0"/>
          </a:p>
        </p:txBody>
      </p:sp>
      <p:sp>
        <p:nvSpPr>
          <p:cNvPr id="3" name="Content Placeholder 2"/>
          <p:cNvSpPr>
            <a:spLocks noGrp="1"/>
          </p:cNvSpPr>
          <p:nvPr>
            <p:ph idx="1"/>
          </p:nvPr>
        </p:nvSpPr>
        <p:spPr/>
        <p:txBody>
          <a:bodyPr>
            <a:normAutofit fontScale="85000" lnSpcReduction="10000"/>
          </a:bodyPr>
          <a:lstStyle/>
          <a:p>
            <a:r>
              <a:rPr lang="en-US" dirty="0" smtClean="0"/>
              <a:t>Project </a:t>
            </a:r>
            <a:r>
              <a:rPr lang="en-US" dirty="0"/>
              <a:t>screening includes completing </a:t>
            </a:r>
            <a:r>
              <a:rPr lang="en-US" dirty="0">
                <a:solidFill>
                  <a:srgbClr val="FF0000"/>
                </a:solidFill>
              </a:rPr>
              <a:t>a preliminary examination of the project opportunity </a:t>
            </a:r>
            <a:r>
              <a:rPr lang="en-US" dirty="0"/>
              <a:t>(project application) to obtain an idea of whether the more time-consuming and costly effort for further business case development is reasonable. </a:t>
            </a:r>
            <a:endParaRPr lang="en-US" dirty="0" smtClean="0"/>
          </a:p>
          <a:p>
            <a:endParaRPr lang="en-US" dirty="0" smtClean="0"/>
          </a:p>
          <a:p>
            <a:r>
              <a:rPr lang="en-US" dirty="0" smtClean="0"/>
              <a:t>Project </a:t>
            </a:r>
            <a:r>
              <a:rPr lang="en-US" dirty="0">
                <a:solidFill>
                  <a:srgbClr val="FF0000"/>
                </a:solidFill>
              </a:rPr>
              <a:t>screening </a:t>
            </a:r>
            <a:r>
              <a:rPr lang="en-US" dirty="0" smtClean="0">
                <a:solidFill>
                  <a:srgbClr val="FF0000"/>
                </a:solidFill>
              </a:rPr>
              <a:t>focus on </a:t>
            </a:r>
            <a:r>
              <a:rPr lang="en-US" dirty="0">
                <a:solidFill>
                  <a:srgbClr val="FF0000"/>
                </a:solidFill>
              </a:rPr>
              <a:t>the preliminary indications for decision-making on pursuing the project opportunities</a:t>
            </a:r>
            <a:r>
              <a:rPr lang="en-US" dirty="0"/>
              <a:t>, so the next stage after screening is the project selection where the most advisable projects are chosen.</a:t>
            </a:r>
          </a:p>
        </p:txBody>
      </p:sp>
    </p:spTree>
    <p:extLst>
      <p:ext uri="{BB962C8B-B14F-4D97-AF65-F5344CB8AC3E}">
        <p14:creationId xmlns="" xmlns:p14="http://schemas.microsoft.com/office/powerpoint/2010/main" val="34582349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accent6"/>
          </a:lnRef>
          <a:fillRef idx="1">
            <a:schemeClr val="lt1"/>
          </a:fillRef>
          <a:effectRef idx="0">
            <a:schemeClr val="accent6"/>
          </a:effectRef>
          <a:fontRef idx="minor">
            <a:schemeClr val="dk1"/>
          </a:fontRef>
        </p:style>
        <p:txBody>
          <a:bodyPr/>
          <a:lstStyle/>
          <a:p>
            <a:r>
              <a:rPr lang="en-US" dirty="0" smtClean="0"/>
              <a:t>An early and open process for determining the scope of issues to be addressed and for identifying the significant issues related to a proposed action/proposal</a:t>
            </a:r>
          </a:p>
          <a:p>
            <a:r>
              <a:rPr lang="en-US" dirty="0" smtClean="0"/>
              <a:t>A two-way communication process between the promoter and the public prior to EIA study</a:t>
            </a:r>
            <a:endParaRPr lang="en-US" dirty="0"/>
          </a:p>
        </p:txBody>
      </p:sp>
      <p:sp>
        <p:nvSpPr>
          <p:cNvPr id="4" name="Title 1"/>
          <p:cNvSpPr>
            <a:spLocks noGrp="1"/>
          </p:cNvSpPr>
          <p:nvPr>
            <p:ph type="title"/>
          </p:nvPr>
        </p:nvSpPr>
        <p:spPr>
          <a:xfrm>
            <a:off x="457200" y="274638"/>
            <a:ext cx="8229600" cy="71596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b="1" dirty="0" smtClean="0"/>
              <a:t>Project Screening</a:t>
            </a:r>
            <a:endParaRPr lang="en-US"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b="1" dirty="0" smtClean="0"/>
              <a:t>Objective</a:t>
            </a:r>
            <a:endParaRPr lang="en-US" b="1" dirty="0"/>
          </a:p>
        </p:txBody>
      </p:sp>
      <p:sp>
        <p:nvSpPr>
          <p:cNvPr id="3" name="Content Placeholder 2"/>
          <p:cNvSpPr>
            <a:spLocks noGrp="1"/>
          </p:cNvSpPr>
          <p:nvPr>
            <p:ph idx="1"/>
          </p:nvPr>
        </p:nvSpPr>
        <p:spPr>
          <a:xfrm>
            <a:off x="381000" y="1219200"/>
            <a:ext cx="8305800" cy="5181600"/>
          </a:xfrm>
        </p:spPr>
        <p:style>
          <a:lnRef idx="2">
            <a:schemeClr val="accent6"/>
          </a:lnRef>
          <a:fillRef idx="1">
            <a:schemeClr val="lt1"/>
          </a:fillRef>
          <a:effectRef idx="0">
            <a:schemeClr val="accent6"/>
          </a:effectRef>
          <a:fontRef idx="minor">
            <a:schemeClr val="dk1"/>
          </a:fontRef>
        </p:style>
        <p:txBody>
          <a:bodyPr>
            <a:normAutofit fontScale="92500" lnSpcReduction="10000"/>
          </a:bodyPr>
          <a:lstStyle/>
          <a:p>
            <a:r>
              <a:rPr lang="en-US" dirty="0" smtClean="0"/>
              <a:t>To make EIA study focused &amp; efficient</a:t>
            </a:r>
          </a:p>
          <a:p>
            <a:r>
              <a:rPr lang="en-US" dirty="0" smtClean="0"/>
              <a:t>To ensure contextual relevance of EIA</a:t>
            </a:r>
          </a:p>
          <a:p>
            <a:r>
              <a:rPr lang="en-US" dirty="0" smtClean="0"/>
              <a:t>To provide basis for preparation of </a:t>
            </a:r>
            <a:r>
              <a:rPr lang="en-US" dirty="0" err="1" smtClean="0"/>
              <a:t>ToR</a:t>
            </a:r>
            <a:r>
              <a:rPr lang="en-US" dirty="0" smtClean="0"/>
              <a:t> for EIA</a:t>
            </a:r>
          </a:p>
          <a:p>
            <a:r>
              <a:rPr lang="en-US" dirty="0" smtClean="0"/>
              <a:t>To facilitate an early agreement on contentious issues</a:t>
            </a:r>
          </a:p>
          <a:p>
            <a:r>
              <a:rPr lang="en-US" dirty="0" smtClean="0"/>
              <a:t>To find out all the aspects likely to be affected by the proposal</a:t>
            </a:r>
          </a:p>
          <a:p>
            <a:r>
              <a:rPr lang="en-US" dirty="0" smtClean="0"/>
              <a:t>To provide an opportunity for public involvement in determining factors to be assessed </a:t>
            </a:r>
          </a:p>
          <a:p>
            <a:r>
              <a:rPr lang="en-US" dirty="0" smtClean="0"/>
              <a:t>To identify possible alternatives to the proposal</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82203" y="514350"/>
            <a:ext cx="8033147" cy="5276850"/>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9817304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dirty="0" smtClean="0"/>
              <a:t>Project Screening Process</a:t>
            </a:r>
            <a:endParaRPr lang="en-US" dirty="0"/>
          </a:p>
        </p:txBody>
      </p:sp>
      <p:pic>
        <p:nvPicPr>
          <p:cNvPr id="1026" name="Picture 2"/>
          <p:cNvPicPr>
            <a:picLocks noChangeAspect="1" noChangeArrowheads="1"/>
          </p:cNvPicPr>
          <p:nvPr/>
        </p:nvPicPr>
        <p:blipFill>
          <a:blip r:embed="rId2"/>
          <a:srcRect/>
          <a:stretch>
            <a:fillRect/>
          </a:stretch>
        </p:blipFill>
        <p:spPr bwMode="auto">
          <a:xfrm>
            <a:off x="0" y="855652"/>
            <a:ext cx="9144000" cy="60178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dirty="0" smtClean="0"/>
              <a:t>Environmental Assessment (EA)</a:t>
            </a:r>
            <a:endParaRPr lang="en-US" dirty="0"/>
          </a:p>
        </p:txBody>
      </p:sp>
      <p:sp>
        <p:nvSpPr>
          <p:cNvPr id="3" name="Content Placeholder 2"/>
          <p:cNvSpPr>
            <a:spLocks noGrp="1"/>
          </p:cNvSpPr>
          <p:nvPr>
            <p:ph idx="1"/>
          </p:nvPr>
        </p:nvSpPr>
        <p:spPr/>
        <p:txBody>
          <a:bodyPr>
            <a:normAutofit/>
          </a:bodyPr>
          <a:lstStyle/>
          <a:p>
            <a:pPr>
              <a:buNone/>
            </a:pPr>
            <a:r>
              <a:rPr lang="en-US" dirty="0" smtClean="0"/>
              <a:t>“It is an amalgamation (merge) of art and science of identifying/predicting and evaluating the results of interactions between environmental variables and human activities in nature.”</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1" y="152400"/>
            <a:ext cx="7905750" cy="6590843"/>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20712929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style>
          <a:lnRef idx="1">
            <a:schemeClr val="accent2"/>
          </a:lnRef>
          <a:fillRef idx="2">
            <a:schemeClr val="accent2"/>
          </a:fillRef>
          <a:effectRef idx="1">
            <a:schemeClr val="accent2"/>
          </a:effectRef>
          <a:fontRef idx="minor">
            <a:schemeClr val="dk1"/>
          </a:fontRef>
        </p:style>
        <p:txBody>
          <a:bodyPr>
            <a:noAutofit/>
          </a:bodyPr>
          <a:lstStyle/>
          <a:p>
            <a:r>
              <a:rPr lang="en-US" sz="3200" dirty="0" smtClean="0"/>
              <a:t>Project screening in Nepal is a simple process. Environmental Protection regulation 1997 has classified the projects into three categories:  </a:t>
            </a:r>
            <a:endParaRPr lang="en-US" sz="3200" dirty="0"/>
          </a:p>
        </p:txBody>
      </p:sp>
      <p:sp>
        <p:nvSpPr>
          <p:cNvPr id="3" name="Content Placeholder 2"/>
          <p:cNvSpPr>
            <a:spLocks noGrp="1"/>
          </p:cNvSpPr>
          <p:nvPr>
            <p:ph idx="1"/>
          </p:nvPr>
        </p:nvSpPr>
        <p:spPr>
          <a:xfrm>
            <a:off x="457200" y="2332037"/>
            <a:ext cx="8229600" cy="3078163"/>
          </a:xfrm>
          <a:ln>
            <a:solidFill>
              <a:schemeClr val="accent1"/>
            </a:solidFill>
          </a:ln>
        </p:spPr>
        <p:txBody>
          <a:bodyPr>
            <a:normAutofit/>
          </a:bodyPr>
          <a:lstStyle/>
          <a:p>
            <a:pPr lvl="1">
              <a:buNone/>
            </a:pPr>
            <a:r>
              <a:rPr lang="en-US" dirty="0" smtClean="0"/>
              <a:t>1. Projects  clearly requiring an application of Environmental Impact  Assessment (EIA),</a:t>
            </a:r>
          </a:p>
          <a:p>
            <a:pPr lvl="1">
              <a:buNone/>
            </a:pPr>
            <a:r>
              <a:rPr lang="en-US" dirty="0" smtClean="0"/>
              <a:t>2. Projects not requiring  an application of EIA, </a:t>
            </a:r>
          </a:p>
          <a:p>
            <a:pPr lvl="1">
              <a:buNone/>
            </a:pPr>
            <a:r>
              <a:rPr lang="en-US" dirty="0" smtClean="0"/>
              <a:t>3. Projects where an application of EIA is not known or  requiring an application of  Initial Environmental Examination (IEE).</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2667000"/>
            <a:ext cx="8229600" cy="1143000"/>
          </a:xfrm>
        </p:spPr>
        <p:style>
          <a:lnRef idx="1">
            <a:schemeClr val="dk1"/>
          </a:lnRef>
          <a:fillRef idx="2">
            <a:schemeClr val="dk1"/>
          </a:fillRef>
          <a:effectRef idx="1">
            <a:schemeClr val="dk1"/>
          </a:effectRef>
          <a:fontRef idx="minor">
            <a:schemeClr val="dk1"/>
          </a:fontRef>
        </p:style>
        <p:txBody>
          <a:bodyPr>
            <a:normAutofit/>
          </a:bodyPr>
          <a:lstStyle/>
          <a:p>
            <a:r>
              <a:rPr lang="en-US" b="1" dirty="0" smtClean="0"/>
              <a:t>Scoping </a:t>
            </a:r>
            <a:endParaRPr lang="en-US"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25474"/>
          </a:xfrm>
        </p:spPr>
        <p:style>
          <a:lnRef idx="1">
            <a:schemeClr val="dk1"/>
          </a:lnRef>
          <a:fillRef idx="2">
            <a:schemeClr val="dk1"/>
          </a:fillRef>
          <a:effectRef idx="1">
            <a:schemeClr val="dk1"/>
          </a:effectRef>
          <a:fontRef idx="minor">
            <a:schemeClr val="dk1"/>
          </a:fontRef>
        </p:style>
        <p:txBody>
          <a:bodyPr>
            <a:normAutofit fontScale="90000"/>
          </a:bodyPr>
          <a:lstStyle/>
          <a:p>
            <a:r>
              <a:rPr lang="en-US" b="1" dirty="0" smtClean="0"/>
              <a:t>Scoping </a:t>
            </a:r>
            <a:endParaRPr lang="en-US" b="1" dirty="0"/>
          </a:p>
        </p:txBody>
      </p:sp>
      <p:pic>
        <p:nvPicPr>
          <p:cNvPr id="4" name="Content Placeholder 3"/>
          <p:cNvPicPr>
            <a:picLocks noGrp="1" noChangeAspect="1"/>
          </p:cNvPicPr>
          <p:nvPr>
            <p:ph idx="1"/>
          </p:nvPr>
        </p:nvPicPr>
        <p:blipFill>
          <a:blip r:embed="rId3"/>
          <a:stretch>
            <a:fillRect/>
          </a:stretch>
        </p:blipFill>
        <p:spPr>
          <a:xfrm>
            <a:off x="628650" y="1447800"/>
            <a:ext cx="7886700" cy="4672013"/>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13598697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46498" y="609600"/>
            <a:ext cx="8111728" cy="5919788"/>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544533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35782" y="1858170"/>
            <a:ext cx="7979569" cy="4314031"/>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35764214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1">
            <a:schemeClr val="dk1"/>
          </a:lnRef>
          <a:fillRef idx="2">
            <a:schemeClr val="dk1"/>
          </a:fillRef>
          <a:effectRef idx="1">
            <a:schemeClr val="dk1"/>
          </a:effectRef>
          <a:fontRef idx="minor">
            <a:schemeClr val="dk1"/>
          </a:fontRef>
        </p:style>
        <p:txBody>
          <a:bodyPr>
            <a:normAutofit fontScale="90000"/>
          </a:bodyPr>
          <a:lstStyle/>
          <a:p>
            <a:r>
              <a:rPr lang="en-US" b="1" dirty="0" smtClean="0"/>
              <a:t>Method used in scoping</a:t>
            </a:r>
            <a:endParaRPr lang="en-US" b="1" dirty="0"/>
          </a:p>
        </p:txBody>
      </p:sp>
      <p:pic>
        <p:nvPicPr>
          <p:cNvPr id="4" name="Content Placeholder 3"/>
          <p:cNvPicPr>
            <a:picLocks noGrp="1" noChangeAspect="1"/>
          </p:cNvPicPr>
          <p:nvPr>
            <p:ph idx="1"/>
          </p:nvPr>
        </p:nvPicPr>
        <p:blipFill>
          <a:blip r:embed="rId2"/>
          <a:stretch>
            <a:fillRect/>
          </a:stretch>
        </p:blipFill>
        <p:spPr>
          <a:xfrm>
            <a:off x="707231" y="1371600"/>
            <a:ext cx="6707981" cy="4243388"/>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22049988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1414463"/>
            <a:ext cx="7493794" cy="4829175"/>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31801948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1" y="365125"/>
            <a:ext cx="7461647" cy="6292850"/>
          </a:xfrm>
          <a:prstGeom prst="rect">
            <a:avLst/>
          </a:prstGeom>
        </p:spPr>
      </p:pic>
    </p:spTree>
    <p:extLst>
      <p:ext uri="{BB962C8B-B14F-4D97-AF65-F5344CB8AC3E}">
        <p14:creationId xmlns="" xmlns:p14="http://schemas.microsoft.com/office/powerpoint/2010/main" val="36232265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257176"/>
            <a:ext cx="7886700" cy="6229349"/>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39260399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lstStyle/>
          <a:p>
            <a:r>
              <a:rPr lang="en-US" dirty="0" smtClean="0"/>
              <a:t>Environmental Assessment</a:t>
            </a:r>
            <a:endParaRPr lang="en-US" dirty="0"/>
          </a:p>
        </p:txBody>
      </p:sp>
      <p:sp>
        <p:nvSpPr>
          <p:cNvPr id="3" name="Content Placeholder 2"/>
          <p:cNvSpPr>
            <a:spLocks noGrp="1"/>
          </p:cNvSpPr>
          <p:nvPr>
            <p:ph idx="1"/>
          </p:nvPr>
        </p:nvSpPr>
        <p:spPr/>
        <p:txBody>
          <a:bodyPr>
            <a:normAutofit/>
          </a:bodyPr>
          <a:lstStyle/>
          <a:p>
            <a:pPr>
              <a:buNone/>
            </a:pPr>
            <a:r>
              <a:rPr lang="en-US" dirty="0" smtClean="0"/>
              <a:t>EA as an art or a management tool </a:t>
            </a:r>
          </a:p>
          <a:p>
            <a:r>
              <a:rPr lang="en-US" dirty="0" smtClean="0"/>
              <a:t>reflects sensitivity towards nature</a:t>
            </a:r>
          </a:p>
          <a:p>
            <a:r>
              <a:rPr lang="en-US" dirty="0" smtClean="0"/>
              <a:t>carries out environmental analysis of actions </a:t>
            </a:r>
          </a:p>
          <a:p>
            <a:r>
              <a:rPr lang="en-US" dirty="0" smtClean="0"/>
              <a:t>ensures compliance with the policy and legal provisions </a:t>
            </a:r>
          </a:p>
          <a:p>
            <a:r>
              <a:rPr lang="en-US" dirty="0" smtClean="0"/>
              <a:t>influences decision-making process</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Title 1"/>
          <p:cNvSpPr>
            <a:spLocks noGrp="1"/>
          </p:cNvSpPr>
          <p:nvPr>
            <p:ph type="title"/>
          </p:nvPr>
        </p:nvSpPr>
        <p:spPr>
          <a:xfrm>
            <a:off x="533400" y="2667000"/>
            <a:ext cx="8229600" cy="1143000"/>
          </a:xfrm>
        </p:spPr>
        <p:style>
          <a:lnRef idx="1">
            <a:schemeClr val="accent2"/>
          </a:lnRef>
          <a:fillRef idx="2">
            <a:schemeClr val="accent2"/>
          </a:fillRef>
          <a:effectRef idx="1">
            <a:schemeClr val="accent2"/>
          </a:effectRef>
          <a:fontRef idx="minor">
            <a:schemeClr val="dk1"/>
          </a:fontRef>
        </p:style>
        <p:txBody>
          <a:bodyPr>
            <a:normAutofit/>
          </a:bodyPr>
          <a:lstStyle/>
          <a:p>
            <a:r>
              <a:rPr lang="en-US" sz="4000" b="1" dirty="0" smtClean="0"/>
              <a:t>Terms of Reference (TOR)</a:t>
            </a:r>
            <a:endParaRPr lang="en-US" sz="40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style>
          <a:lnRef idx="1">
            <a:schemeClr val="accent2"/>
          </a:lnRef>
          <a:fillRef idx="2">
            <a:schemeClr val="accent2"/>
          </a:fillRef>
          <a:effectRef idx="1">
            <a:schemeClr val="accent2"/>
          </a:effectRef>
          <a:fontRef idx="minor">
            <a:schemeClr val="dk1"/>
          </a:fontRef>
        </p:style>
        <p:txBody>
          <a:bodyPr>
            <a:normAutofit/>
          </a:bodyPr>
          <a:lstStyle/>
          <a:p>
            <a:r>
              <a:rPr lang="en-US" sz="4000" b="1" dirty="0" smtClean="0"/>
              <a:t>Terms of Reference (TOR)</a:t>
            </a:r>
            <a:endParaRPr lang="en-US" sz="4000" b="1" dirty="0"/>
          </a:p>
        </p:txBody>
      </p:sp>
      <p:sp>
        <p:nvSpPr>
          <p:cNvPr id="3" name="Content Placeholder 2"/>
          <p:cNvSpPr>
            <a:spLocks noGrp="1"/>
          </p:cNvSpPr>
          <p:nvPr>
            <p:ph idx="1"/>
          </p:nvPr>
        </p:nvSpPr>
        <p:spPr>
          <a:xfrm>
            <a:off x="457200" y="1981200"/>
            <a:ext cx="8382000" cy="4144963"/>
          </a:xfrm>
        </p:spPr>
        <p:style>
          <a:lnRef idx="2">
            <a:schemeClr val="accent6"/>
          </a:lnRef>
          <a:fillRef idx="1">
            <a:schemeClr val="lt1"/>
          </a:fillRef>
          <a:effectRef idx="0">
            <a:schemeClr val="accent6"/>
          </a:effectRef>
          <a:fontRef idx="minor">
            <a:schemeClr val="dk1"/>
          </a:fontRef>
        </p:style>
        <p:txBody>
          <a:bodyPr/>
          <a:lstStyle/>
          <a:p>
            <a:pPr>
              <a:buNone/>
            </a:pPr>
            <a:r>
              <a:rPr lang="en-US" dirty="0" smtClean="0"/>
              <a:t>In the EIA process of Nepal, Terms of Reference (TOR) is a document to be prepared by the project proponent, and submitted to the authorizing agency for approval. </a:t>
            </a:r>
          </a:p>
          <a:p>
            <a:pPr>
              <a:buNone/>
            </a:pP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1">
            <a:schemeClr val="dk1"/>
          </a:lnRef>
          <a:fillRef idx="2">
            <a:schemeClr val="dk1"/>
          </a:fillRef>
          <a:effectRef idx="1">
            <a:schemeClr val="dk1"/>
          </a:effectRef>
          <a:fontRef idx="minor">
            <a:schemeClr val="dk1"/>
          </a:fontRef>
        </p:style>
        <p:txBody>
          <a:bodyPr>
            <a:normAutofit fontScale="90000"/>
          </a:bodyPr>
          <a:lstStyle/>
          <a:p>
            <a:r>
              <a:rPr lang="en-US" b="1" dirty="0" smtClean="0"/>
              <a:t>Terms of Reference…</a:t>
            </a:r>
            <a:endParaRPr lang="en-US" b="1" dirty="0"/>
          </a:p>
        </p:txBody>
      </p:sp>
      <p:pic>
        <p:nvPicPr>
          <p:cNvPr id="4" name="Content Placeholder 3"/>
          <p:cNvPicPr>
            <a:picLocks noGrp="1" noChangeAspect="1"/>
          </p:cNvPicPr>
          <p:nvPr>
            <p:ph idx="1"/>
          </p:nvPr>
        </p:nvPicPr>
        <p:blipFill>
          <a:blip r:embed="rId3"/>
          <a:stretch>
            <a:fillRect/>
          </a:stretch>
        </p:blipFill>
        <p:spPr>
          <a:xfrm>
            <a:off x="628650" y="1914526"/>
            <a:ext cx="7886700" cy="4441825"/>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12831389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b="1" dirty="0" smtClean="0"/>
              <a:t>Objective</a:t>
            </a:r>
          </a:p>
        </p:txBody>
      </p:sp>
      <p:sp>
        <p:nvSpPr>
          <p:cNvPr id="3" name="Content Placeholder 2"/>
          <p:cNvSpPr>
            <a:spLocks noGrp="1"/>
          </p:cNvSpPr>
          <p:nvPr>
            <p:ph idx="1"/>
          </p:nvPr>
        </p:nvSpPr>
        <p:spPr/>
        <p:style>
          <a:lnRef idx="2">
            <a:schemeClr val="accent6"/>
          </a:lnRef>
          <a:fillRef idx="1">
            <a:schemeClr val="lt1"/>
          </a:fillRef>
          <a:effectRef idx="0">
            <a:schemeClr val="accent6"/>
          </a:effectRef>
          <a:fontRef idx="minor">
            <a:schemeClr val="dk1"/>
          </a:fontRef>
        </p:style>
        <p:txBody>
          <a:bodyPr>
            <a:normAutofit fontScale="85000" lnSpcReduction="20000"/>
          </a:bodyPr>
          <a:lstStyle/>
          <a:p>
            <a:r>
              <a:rPr lang="en-US" dirty="0" smtClean="0"/>
              <a:t>To systematize the study procedure</a:t>
            </a:r>
          </a:p>
          <a:p>
            <a:r>
              <a:rPr lang="en-US" dirty="0" smtClean="0"/>
              <a:t>To define major activities to be implemented</a:t>
            </a:r>
          </a:p>
          <a:p>
            <a:r>
              <a:rPr lang="en-US" dirty="0" smtClean="0"/>
              <a:t>To fit EIA with the existing policy, rules and administrative procedures</a:t>
            </a:r>
          </a:p>
          <a:p>
            <a:r>
              <a:rPr lang="en-US" dirty="0" smtClean="0"/>
              <a:t>To accomplish the study within a specified time limit</a:t>
            </a:r>
          </a:p>
          <a:p>
            <a:r>
              <a:rPr lang="en-US" dirty="0" smtClean="0"/>
              <a:t>To ensure involvement of appropriate and adequate professionals in the EIA study </a:t>
            </a:r>
          </a:p>
          <a:p>
            <a:r>
              <a:rPr lang="en-US" dirty="0" smtClean="0"/>
              <a:t>To indicate the nature and extent of data/information to be collected </a:t>
            </a:r>
          </a:p>
          <a:p>
            <a:r>
              <a:rPr lang="en-US" dirty="0" smtClean="0"/>
              <a:t>To specify the most relevant/pertinent study method/procedure</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1">
            <a:schemeClr val="accent2"/>
          </a:lnRef>
          <a:fillRef idx="2">
            <a:schemeClr val="accent2"/>
          </a:fillRef>
          <a:effectRef idx="1">
            <a:schemeClr val="accent2"/>
          </a:effectRef>
          <a:fontRef idx="minor">
            <a:schemeClr val="dk1"/>
          </a:fontRef>
        </p:style>
        <p:txBody>
          <a:bodyPr>
            <a:noAutofit/>
          </a:bodyPr>
          <a:lstStyle/>
          <a:p>
            <a:r>
              <a:rPr lang="en-US" sz="2800" b="1" dirty="0" smtClean="0"/>
              <a:t>GOOD PRACTICE CRITERIA FOR THE PREPARATION OF TERMS OF REFERENCE (TOR)</a:t>
            </a:r>
            <a:endParaRPr lang="en-US" sz="2800" b="1" dirty="0"/>
          </a:p>
        </p:txBody>
      </p:sp>
      <p:sp>
        <p:nvSpPr>
          <p:cNvPr id="3" name="Content Placeholder 2"/>
          <p:cNvSpPr>
            <a:spLocks noGrp="1"/>
          </p:cNvSpPr>
          <p:nvPr>
            <p:ph idx="1"/>
          </p:nvPr>
        </p:nvSpPr>
        <p:spPr/>
        <p:style>
          <a:lnRef idx="2">
            <a:schemeClr val="accent6"/>
          </a:lnRef>
          <a:fillRef idx="1">
            <a:schemeClr val="lt1"/>
          </a:fillRef>
          <a:effectRef idx="0">
            <a:schemeClr val="accent6"/>
          </a:effectRef>
          <a:fontRef idx="minor">
            <a:schemeClr val="dk1"/>
          </a:fontRef>
        </p:style>
        <p:txBody>
          <a:bodyPr/>
          <a:lstStyle/>
          <a:p>
            <a:r>
              <a:rPr lang="en-US" dirty="0" smtClean="0"/>
              <a:t>What will be done?</a:t>
            </a:r>
          </a:p>
          <a:p>
            <a:r>
              <a:rPr lang="en-US" dirty="0" smtClean="0"/>
              <a:t>Why will it be done? </a:t>
            </a:r>
          </a:p>
          <a:p>
            <a:r>
              <a:rPr lang="en-US" dirty="0" smtClean="0"/>
              <a:t>How will it be done?</a:t>
            </a:r>
          </a:p>
          <a:p>
            <a:r>
              <a:rPr lang="en-US" dirty="0" smtClean="0"/>
              <a:t>When will it be done?</a:t>
            </a:r>
          </a:p>
          <a:p>
            <a:r>
              <a:rPr lang="en-US" dirty="0" smtClean="0"/>
              <a:t>Who will do it? </a:t>
            </a:r>
          </a:p>
          <a:p>
            <a:r>
              <a:rPr lang="en-US" dirty="0" smtClean="0"/>
              <a:t>How much will it cost? </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35782" y="228601"/>
            <a:ext cx="7979569" cy="6315075"/>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12174930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242889"/>
            <a:ext cx="7886700" cy="6300787"/>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12532532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b="1" dirty="0" smtClean="0">
                <a:solidFill>
                  <a:schemeClr val="tx2">
                    <a:lumMod val="60000"/>
                    <a:lumOff val="40000"/>
                  </a:schemeClr>
                </a:solidFill>
              </a:rPr>
              <a:t>Baseline Data Collection</a:t>
            </a:r>
            <a:endParaRPr lang="en-US" dirty="0"/>
          </a:p>
        </p:txBody>
      </p:sp>
      <p:sp>
        <p:nvSpPr>
          <p:cNvPr id="3" name="Content Placeholder 2"/>
          <p:cNvSpPr>
            <a:spLocks noGrp="1"/>
          </p:cNvSpPr>
          <p:nvPr>
            <p:ph idx="1"/>
          </p:nvPr>
        </p:nvSpPr>
        <p:spPr/>
        <p:txBody>
          <a:bodyPr/>
          <a:lstStyle/>
          <a:p>
            <a:r>
              <a:rPr lang="en-US" b="1" dirty="0" smtClean="0"/>
              <a:t>It deals with three aspects</a:t>
            </a:r>
          </a:p>
          <a:p>
            <a:pPr lvl="1"/>
            <a:r>
              <a:rPr lang="en-US" dirty="0" smtClean="0"/>
              <a:t>Baseline Condition</a:t>
            </a:r>
          </a:p>
          <a:p>
            <a:pPr lvl="1"/>
            <a:r>
              <a:rPr lang="en-US" dirty="0" smtClean="0"/>
              <a:t>Description of affected environment</a:t>
            </a:r>
          </a:p>
          <a:p>
            <a:pPr lvl="1"/>
            <a:r>
              <a:rPr lang="en-US" dirty="0" smtClean="0"/>
              <a:t>Methods of collecting baseline information</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a:bodyPr>
          <a:lstStyle/>
          <a:p>
            <a:r>
              <a:rPr lang="en-US" sz="4800" b="1" dirty="0" smtClean="0"/>
              <a:t>1. Baseline Condition</a:t>
            </a:r>
            <a:endParaRPr lang="en-US" sz="4800" b="1" dirty="0"/>
          </a:p>
        </p:txBody>
      </p:sp>
      <p:sp>
        <p:nvSpPr>
          <p:cNvPr id="3" name="Content Placeholder 2"/>
          <p:cNvSpPr>
            <a:spLocks noGrp="1"/>
          </p:cNvSpPr>
          <p:nvPr>
            <p:ph idx="1"/>
          </p:nvPr>
        </p:nvSpPr>
        <p:spPr/>
        <p:txBody>
          <a:bodyPr>
            <a:normAutofit/>
          </a:bodyPr>
          <a:lstStyle/>
          <a:p>
            <a:r>
              <a:rPr lang="en-US" sz="2800" dirty="0" smtClean="0"/>
              <a:t>A baseline study is the collection of background information on the existing physical, biological, socio-economic and cultural environment of a proposed project area, including changes that are expected due to any new projects already planned for implementation or under implementation.</a:t>
            </a:r>
          </a:p>
          <a:p>
            <a:pPr>
              <a:buNone/>
            </a:pPr>
            <a:r>
              <a:rPr lang="en-US" sz="2800" dirty="0" smtClean="0"/>
              <a:t> </a:t>
            </a:r>
          </a:p>
          <a:p>
            <a:r>
              <a:rPr lang="en-US" sz="2800" dirty="0" smtClean="0"/>
              <a:t>There is often a great deal of information available on existing environmental condition.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08" y="212646"/>
            <a:ext cx="8915400" cy="868362"/>
          </a:xfrm>
        </p:spPr>
        <p:style>
          <a:lnRef idx="1">
            <a:schemeClr val="dk1"/>
          </a:lnRef>
          <a:fillRef idx="2">
            <a:schemeClr val="dk1"/>
          </a:fillRef>
          <a:effectRef idx="1">
            <a:schemeClr val="dk1"/>
          </a:effectRef>
          <a:fontRef idx="minor">
            <a:schemeClr val="dk1"/>
          </a:fontRef>
        </p:style>
        <p:txBody>
          <a:bodyPr>
            <a:noAutofit/>
          </a:bodyPr>
          <a:lstStyle/>
          <a:p>
            <a:r>
              <a:rPr lang="en-US" sz="3200" b="1" dirty="0" smtClean="0"/>
              <a:t>Baseline information…… </a:t>
            </a:r>
            <a:endParaRPr lang="en-US" sz="3200" b="1" dirty="0"/>
          </a:p>
        </p:txBody>
      </p:sp>
      <p:pic>
        <p:nvPicPr>
          <p:cNvPr id="4" name="Content Placeholder 3"/>
          <p:cNvPicPr>
            <a:picLocks noGrp="1" noChangeAspect="1"/>
          </p:cNvPicPr>
          <p:nvPr>
            <p:ph idx="1"/>
          </p:nvPr>
        </p:nvPicPr>
        <p:blipFill>
          <a:blip r:embed="rId3"/>
          <a:stretch>
            <a:fillRect/>
          </a:stretch>
        </p:blipFill>
        <p:spPr>
          <a:xfrm>
            <a:off x="152400" y="1219200"/>
            <a:ext cx="8705508" cy="5295901"/>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2231922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lstStyle/>
          <a:p>
            <a:r>
              <a:rPr lang="en-US" dirty="0" smtClean="0"/>
              <a:t>Environmental Assessment</a:t>
            </a:r>
            <a:endParaRPr lang="en-US" dirty="0"/>
          </a:p>
        </p:txBody>
      </p:sp>
      <p:sp>
        <p:nvSpPr>
          <p:cNvPr id="3" name="Content Placeholder 2"/>
          <p:cNvSpPr>
            <a:spLocks noGrp="1"/>
          </p:cNvSpPr>
          <p:nvPr>
            <p:ph idx="1"/>
          </p:nvPr>
        </p:nvSpPr>
        <p:spPr>
          <a:xfrm>
            <a:off x="228600" y="1600200"/>
            <a:ext cx="8686800" cy="4525963"/>
          </a:xfrm>
        </p:spPr>
        <p:txBody>
          <a:bodyPr/>
          <a:lstStyle/>
          <a:p>
            <a:r>
              <a:rPr lang="en-US" dirty="0" smtClean="0"/>
              <a:t>EA as a science deals with methodologies and techniques for identifying, predicting and evaluating the environmental impacts associated with a particular proposal</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1189038"/>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b="1" dirty="0" smtClean="0"/>
              <a:t>2. Description of the affected environment</a:t>
            </a:r>
            <a:endParaRPr lang="en-US" b="1" dirty="0"/>
          </a:p>
        </p:txBody>
      </p:sp>
      <p:sp>
        <p:nvSpPr>
          <p:cNvPr id="3" name="Content Placeholder 2"/>
          <p:cNvSpPr>
            <a:spLocks noGrp="1"/>
          </p:cNvSpPr>
          <p:nvPr>
            <p:ph idx="1"/>
          </p:nvPr>
        </p:nvSpPr>
        <p:spPr/>
        <p:txBody>
          <a:bodyPr>
            <a:normAutofit/>
          </a:bodyPr>
          <a:lstStyle/>
          <a:p>
            <a:r>
              <a:rPr lang="en-US" dirty="0" smtClean="0"/>
              <a:t>The description of the affected environment includes the characteristics of the area in which the proposed project activities (during construction and operation ) will take place. </a:t>
            </a:r>
          </a:p>
          <a:p>
            <a:pPr>
              <a:buNone/>
            </a:pPr>
            <a:r>
              <a:rPr lang="en-US" dirty="0" smtClean="0"/>
              <a:t>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style>
          <a:lnRef idx="1">
            <a:schemeClr val="accent4"/>
          </a:lnRef>
          <a:fillRef idx="2">
            <a:schemeClr val="accent4"/>
          </a:fillRef>
          <a:effectRef idx="1">
            <a:schemeClr val="accent4"/>
          </a:effectRef>
          <a:fontRef idx="minor">
            <a:schemeClr val="dk1"/>
          </a:fontRef>
        </p:style>
        <p:txBody>
          <a:bodyPr>
            <a:noAutofit/>
          </a:bodyPr>
          <a:lstStyle/>
          <a:p>
            <a:r>
              <a:rPr lang="en-US" sz="3600" b="1" dirty="0" smtClean="0"/>
              <a:t>3. Methods to collect and supplement baseline information</a:t>
            </a:r>
            <a:endParaRPr lang="en-US" sz="3600" b="1" dirty="0"/>
          </a:p>
        </p:txBody>
      </p:sp>
      <p:sp>
        <p:nvSpPr>
          <p:cNvPr id="3" name="Content Placeholder 2"/>
          <p:cNvSpPr>
            <a:spLocks noGrp="1"/>
          </p:cNvSpPr>
          <p:nvPr>
            <p:ph idx="1"/>
          </p:nvPr>
        </p:nvSpPr>
        <p:spPr/>
        <p:txBody>
          <a:bodyPr>
            <a:normAutofit/>
          </a:bodyPr>
          <a:lstStyle/>
          <a:p>
            <a:r>
              <a:rPr lang="en-US" dirty="0" smtClean="0"/>
              <a:t>There are two broad methods to collect and supplement baseline information:</a:t>
            </a:r>
          </a:p>
          <a:p>
            <a:pPr lvl="1"/>
            <a:r>
              <a:rPr lang="en-US" dirty="0" smtClean="0"/>
              <a:t>A review of published literature (secondary data collection) and</a:t>
            </a:r>
          </a:p>
          <a:p>
            <a:pPr lvl="1"/>
            <a:r>
              <a:rPr lang="en-US" dirty="0" smtClean="0"/>
              <a:t>Field work (primary data collection)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15400" cy="762000"/>
          </a:xfrm>
        </p:spPr>
        <p:style>
          <a:lnRef idx="1">
            <a:schemeClr val="dk1"/>
          </a:lnRef>
          <a:fillRef idx="2">
            <a:schemeClr val="dk1"/>
          </a:fillRef>
          <a:effectRef idx="1">
            <a:schemeClr val="dk1"/>
          </a:effectRef>
          <a:fontRef idx="minor">
            <a:schemeClr val="dk1"/>
          </a:fontRef>
        </p:style>
        <p:txBody>
          <a:bodyPr>
            <a:normAutofit/>
          </a:bodyPr>
          <a:lstStyle/>
          <a:p>
            <a:r>
              <a:rPr lang="en-US" b="1" dirty="0" smtClean="0"/>
              <a:t>Data source and method of collection</a:t>
            </a:r>
            <a:endParaRPr lang="en-US" b="1" dirty="0"/>
          </a:p>
        </p:txBody>
      </p:sp>
      <p:pic>
        <p:nvPicPr>
          <p:cNvPr id="4" name="Content Placeholder 3"/>
          <p:cNvPicPr>
            <a:picLocks noGrp="1" noChangeAspect="1"/>
          </p:cNvPicPr>
          <p:nvPr>
            <p:ph idx="1"/>
          </p:nvPr>
        </p:nvPicPr>
        <p:blipFill>
          <a:blip r:embed="rId3"/>
          <a:stretch>
            <a:fillRect/>
          </a:stretch>
        </p:blipFill>
        <p:spPr>
          <a:xfrm>
            <a:off x="381000" y="1066800"/>
            <a:ext cx="8534400" cy="5289550"/>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42196028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990600"/>
            <a:ext cx="8229600" cy="1143000"/>
          </a:xfrm>
          <a:solidFill>
            <a:schemeClr val="bg2"/>
          </a:solidFill>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US" b="1" dirty="0" smtClean="0">
                <a:solidFill>
                  <a:schemeClr val="tx1"/>
                </a:solidFill>
              </a:rPr>
              <a:t>Identification of environmental impact</a:t>
            </a:r>
            <a:endParaRPr lang="en-US" b="1" dirty="0">
              <a:solidFill>
                <a:schemeClr val="tx1"/>
              </a:solidFill>
            </a:endParaRPr>
          </a:p>
        </p:txBody>
      </p:sp>
      <p:pic>
        <p:nvPicPr>
          <p:cNvPr id="5" name="Picture 10" descr="http://www.thegypsynurse.com/wp-content/uploads/2013/04/bigstock-The-words-Time-to-Evaluate-on-24483848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2514600"/>
            <a:ext cx="2771775" cy="233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Definition</a:t>
            </a:r>
            <a:endParaRPr lang="en-US" b="1" dirty="0"/>
          </a:p>
        </p:txBody>
      </p:sp>
      <p:sp>
        <p:nvSpPr>
          <p:cNvPr id="3" name="Content Placeholder 2"/>
          <p:cNvSpPr>
            <a:spLocks noGrp="1"/>
          </p:cNvSpPr>
          <p:nvPr>
            <p:ph idx="1"/>
          </p:nvPr>
        </p:nvSpPr>
        <p:spPr>
          <a:xfrm>
            <a:off x="457200" y="1295400"/>
            <a:ext cx="8229600" cy="2286000"/>
          </a:xfrm>
        </p:spPr>
        <p:txBody>
          <a:bodyPr>
            <a:normAutofit/>
          </a:bodyPr>
          <a:lstStyle/>
          <a:p>
            <a:r>
              <a:rPr lang="en-US" sz="2800" dirty="0" smtClean="0"/>
              <a:t>An </a:t>
            </a:r>
            <a:r>
              <a:rPr lang="en-US" sz="2800" b="1" i="1" dirty="0" smtClean="0"/>
              <a:t>environmental impact</a:t>
            </a:r>
            <a:r>
              <a:rPr lang="en-US" sz="2800" dirty="0" smtClean="0"/>
              <a:t> is a change to the environment, either adverse or beneficial, wholly or partially resulting from an organization’s activities, products, or services.</a:t>
            </a:r>
          </a:p>
          <a:p>
            <a:endParaRPr lang="en-US" sz="2800" dirty="0"/>
          </a:p>
        </p:txBody>
      </p:sp>
      <p:sp>
        <p:nvSpPr>
          <p:cNvPr id="4" name="Content Placeholder 2"/>
          <p:cNvSpPr txBox="1">
            <a:spLocks/>
          </p:cNvSpPr>
          <p:nvPr/>
        </p:nvSpPr>
        <p:spPr>
          <a:xfrm>
            <a:off x="533400" y="3200400"/>
            <a:ext cx="8229600" cy="3048000"/>
          </a:xfrm>
          <a:prstGeom prst="rect">
            <a:avLst/>
          </a:prstGeom>
        </p:spPr>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Types of Impact identification: </a:t>
            </a:r>
          </a:p>
          <a:p>
            <a:pPr marL="800100" lvl="1" indent="-342900">
              <a:spcBef>
                <a:spcPct val="20000"/>
              </a:spcBef>
              <a:buFont typeface="Arial" pitchFamily="34" charset="0"/>
              <a:buChar cha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Biological and Physical- chemical impacts</a:t>
            </a:r>
          </a:p>
          <a:p>
            <a:pPr marL="800100" lvl="1" indent="-342900">
              <a:spcBef>
                <a:spcPct val="20000"/>
              </a:spcBef>
              <a:buFont typeface="Arial" pitchFamily="34" charset="0"/>
              <a:buChar char="•"/>
            </a:pPr>
            <a:r>
              <a:rPr lang="en-US" sz="3200" dirty="0" smtClean="0"/>
              <a:t>Social Impacts </a:t>
            </a:r>
          </a:p>
          <a:p>
            <a:pPr marL="800100" lvl="1" indent="-342900">
              <a:spcBef>
                <a:spcPct val="20000"/>
              </a:spcBef>
              <a:buFont typeface="Arial" pitchFamily="34" charset="0"/>
              <a:buChar cha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Cultural Impacts </a:t>
            </a:r>
          </a:p>
          <a:p>
            <a:pPr marL="800100" lvl="1" indent="-342900">
              <a:spcBef>
                <a:spcPct val="20000"/>
              </a:spcBef>
              <a:buFont typeface="Arial" pitchFamily="34" charset="0"/>
              <a:buChar char="•"/>
            </a:pPr>
            <a:r>
              <a:rPr lang="en-US" sz="3200" dirty="0" smtClean="0"/>
              <a:t>Health Impacts</a:t>
            </a:r>
          </a:p>
          <a:p>
            <a:pPr marL="800100" lvl="1" indent="-342900">
              <a:spcBef>
                <a:spcPct val="20000"/>
              </a:spcBef>
              <a:buFont typeface="Arial" pitchFamily="34" charset="0"/>
              <a:buChar cha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Economic Impacts </a:t>
            </a:r>
          </a:p>
          <a:p>
            <a:pPr marL="800100" lvl="1" indent="-342900">
              <a:spcBef>
                <a:spcPct val="20000"/>
              </a:spcBef>
              <a:buFont typeface="Arial" pitchFamily="34" charset="0"/>
              <a:buChar char="•"/>
            </a:pPr>
            <a:r>
              <a:rPr lang="en-US" sz="3200" dirty="0" smtClean="0"/>
              <a:t>Cost – benefit analysis ( Valuation of environmental resources, d</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iscounting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irreversibility and future  option,</a:t>
            </a:r>
            <a:r>
              <a:rPr kumimoji="0" lang="en-US" sz="3200" b="0" i="0" u="none" strike="noStrike" kern="1200" cap="none" spc="0" normalizeH="0" noProof="0" dirty="0" smtClean="0">
                <a:ln>
                  <a:noFill/>
                </a:ln>
                <a:solidFill>
                  <a:schemeClr val="tx1"/>
                </a:solidFill>
                <a:effectLst/>
                <a:uLnTx/>
                <a:uFillTx/>
                <a:latin typeface="+mn-lt"/>
                <a:ea typeface="+mn-ea"/>
                <a:cs typeface="+mn-cs"/>
              </a:rPr>
              <a:t> Sustainable development)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458200" cy="952687"/>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US" dirty="0" smtClean="0"/>
              <a:t>Identification of environmental impact</a:t>
            </a:r>
            <a:endParaRPr lang="en-US" dirty="0"/>
          </a:p>
        </p:txBody>
      </p:sp>
      <p:pic>
        <p:nvPicPr>
          <p:cNvPr id="4" name="Content Placeholder 3"/>
          <p:cNvPicPr>
            <a:picLocks noGrp="1" noChangeAspect="1"/>
          </p:cNvPicPr>
          <p:nvPr>
            <p:ph idx="1"/>
          </p:nvPr>
        </p:nvPicPr>
        <p:blipFill>
          <a:blip r:embed="rId3"/>
          <a:stretch>
            <a:fillRect/>
          </a:stretch>
        </p:blipFill>
        <p:spPr>
          <a:xfrm>
            <a:off x="228600" y="1219200"/>
            <a:ext cx="8610600" cy="5571565"/>
          </a:xfrm>
          <a:prstGeom prst="rect">
            <a:avLst/>
          </a:prstGeom>
        </p:spPr>
      </p:pic>
    </p:spTree>
    <p:extLst>
      <p:ext uri="{BB962C8B-B14F-4D97-AF65-F5344CB8AC3E}">
        <p14:creationId xmlns="" xmlns:p14="http://schemas.microsoft.com/office/powerpoint/2010/main" val="27036355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228600" y="228600"/>
            <a:ext cx="8610599" cy="6492874"/>
          </a:xfrm>
          <a:prstGeom prst="rect">
            <a:avLst/>
          </a:prstGeom>
        </p:spPr>
      </p:pic>
    </p:spTree>
    <p:extLst>
      <p:ext uri="{BB962C8B-B14F-4D97-AF65-F5344CB8AC3E}">
        <p14:creationId xmlns="" xmlns:p14="http://schemas.microsoft.com/office/powerpoint/2010/main" val="15079489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a:bodyPr>
          <a:lstStyle/>
          <a:p>
            <a:r>
              <a:rPr lang="en-US" sz="4800" b="1" dirty="0" smtClean="0"/>
              <a:t>Impact Prediction </a:t>
            </a:r>
            <a:endParaRPr lang="en-US" sz="4800" b="1" dirty="0"/>
          </a:p>
        </p:txBody>
      </p:sp>
      <p:sp>
        <p:nvSpPr>
          <p:cNvPr id="3" name="Content Placeholder 2"/>
          <p:cNvSpPr>
            <a:spLocks noGrp="1"/>
          </p:cNvSpPr>
          <p:nvPr>
            <p:ph idx="1"/>
          </p:nvPr>
        </p:nvSpPr>
        <p:spPr/>
        <p:txBody>
          <a:bodyPr>
            <a:normAutofit/>
          </a:bodyPr>
          <a:lstStyle/>
          <a:p>
            <a:pPr>
              <a:buNone/>
            </a:pPr>
            <a:r>
              <a:rPr lang="en-US" dirty="0" smtClean="0"/>
              <a:t>Prediction should be based on the available environmental baseline data. </a:t>
            </a:r>
          </a:p>
          <a:p>
            <a:pPr lvl="1"/>
            <a:r>
              <a:rPr lang="en-US" dirty="0" smtClean="0"/>
              <a:t>Predictions can be described in quantitative or qualitative terms. They should, at the least:</a:t>
            </a:r>
          </a:p>
          <a:p>
            <a:pPr lvl="2"/>
            <a:r>
              <a:rPr lang="en-US" dirty="0" smtClean="0"/>
              <a:t>determine  the initial reference of baseline conditions,</a:t>
            </a:r>
          </a:p>
          <a:p>
            <a:pPr lvl="2"/>
            <a:r>
              <a:rPr lang="en-US" dirty="0" smtClean="0"/>
              <a:t>estimate the future state if the proposed action is carried out, and</a:t>
            </a:r>
          </a:p>
          <a:p>
            <a:pPr lvl="2"/>
            <a:r>
              <a:rPr lang="en-US" dirty="0" smtClean="0"/>
              <a:t>estimate the future state if the proposed action is not carried out.</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Autofit/>
          </a:bodyPr>
          <a:lstStyle/>
          <a:p>
            <a:r>
              <a:rPr lang="en-US" sz="3600" b="1" dirty="0" smtClean="0"/>
              <a:t>Impact prediction should focus on the following considerations</a:t>
            </a:r>
            <a:endParaRPr lang="en-US" sz="3600" b="1" dirty="0"/>
          </a:p>
        </p:txBody>
      </p:sp>
      <p:sp>
        <p:nvSpPr>
          <p:cNvPr id="3" name="Content Placeholder 2"/>
          <p:cNvSpPr>
            <a:spLocks noGrp="1"/>
          </p:cNvSpPr>
          <p:nvPr>
            <p:ph idx="1"/>
          </p:nvPr>
        </p:nvSpPr>
        <p:spPr>
          <a:xfrm>
            <a:off x="457200" y="1828800"/>
            <a:ext cx="8229600" cy="2895600"/>
          </a:xfrm>
        </p:spPr>
        <p:txBody>
          <a:bodyPr/>
          <a:lstStyle/>
          <a:p>
            <a:r>
              <a:rPr lang="en-US" dirty="0" smtClean="0"/>
              <a:t>Magnitude of impact : (High, medium, low)</a:t>
            </a:r>
          </a:p>
          <a:p>
            <a:r>
              <a:rPr lang="en-US" dirty="0" smtClean="0"/>
              <a:t>Extent of impact: local, Regional, national, international </a:t>
            </a:r>
          </a:p>
          <a:p>
            <a:r>
              <a:rPr lang="en-US" dirty="0" smtClean="0"/>
              <a:t>Duration of impact: short term, medium term, long term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dirty="0" smtClean="0"/>
              <a:t>Methods of impact prediction </a:t>
            </a:r>
            <a:endParaRPr lang="en-US" dirty="0"/>
          </a:p>
        </p:txBody>
      </p:sp>
      <p:sp>
        <p:nvSpPr>
          <p:cNvPr id="3" name="Content Placeholder 2"/>
          <p:cNvSpPr>
            <a:spLocks noGrp="1"/>
          </p:cNvSpPr>
          <p:nvPr>
            <p:ph idx="1"/>
          </p:nvPr>
        </p:nvSpPr>
        <p:spPr/>
        <p:txBody>
          <a:bodyPr/>
          <a:lstStyle/>
          <a:p>
            <a:r>
              <a:rPr lang="en-US" dirty="0" smtClean="0"/>
              <a:t>Mathematical models</a:t>
            </a:r>
          </a:p>
          <a:p>
            <a:r>
              <a:rPr lang="en-US" dirty="0" smtClean="0"/>
              <a:t>Statistical models</a:t>
            </a:r>
          </a:p>
          <a:p>
            <a:r>
              <a:rPr lang="en-US" dirty="0" smtClean="0"/>
              <a:t>Geographic information system </a:t>
            </a:r>
          </a:p>
          <a:p>
            <a:r>
              <a:rPr lang="en-US" dirty="0" smtClean="0"/>
              <a:t>Field and laboratory experimental method</a:t>
            </a:r>
          </a:p>
          <a:p>
            <a:r>
              <a:rPr lang="en-US" dirty="0" smtClean="0"/>
              <a:t>Expert judgment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Assessment…..</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ensures public consultation and participation of affected community </a:t>
            </a:r>
          </a:p>
          <a:p>
            <a:pPr>
              <a:buFont typeface="Wingdings" pitchFamily="2" charset="2"/>
              <a:buChar char="Ø"/>
            </a:pPr>
            <a:r>
              <a:rPr lang="en-US" dirty="0" smtClean="0"/>
              <a:t>helps to judge environmental performance of the proponent</a:t>
            </a:r>
          </a:p>
          <a:p>
            <a:pPr>
              <a:buFont typeface="Wingdings" pitchFamily="2" charset="2"/>
              <a:buChar char="Ø"/>
            </a:pPr>
            <a:r>
              <a:rPr lang="en-US" dirty="0" smtClean="0"/>
              <a:t>provides inputs into decision-making</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en-US" dirty="0" smtClean="0"/>
              <a:t>Mitigation Measures </a:t>
            </a:r>
            <a:endParaRPr lang="en-US" dirty="0"/>
          </a:p>
        </p:txBody>
      </p:sp>
      <p:sp>
        <p:nvSpPr>
          <p:cNvPr id="3" name="Content Placeholder 2"/>
          <p:cNvSpPr>
            <a:spLocks noGrp="1"/>
          </p:cNvSpPr>
          <p:nvPr>
            <p:ph idx="1"/>
          </p:nvPr>
        </p:nvSpPr>
        <p:spPr>
          <a:xfrm>
            <a:off x="457200" y="1600200"/>
            <a:ext cx="8229600" cy="4114799"/>
          </a:xfrm>
        </p:spPr>
        <p:txBody>
          <a:bodyPr>
            <a:normAutofit/>
          </a:bodyPr>
          <a:lstStyle/>
          <a:p>
            <a:r>
              <a:rPr lang="en-US" sz="2800" dirty="0" smtClean="0"/>
              <a:t>Mitigation measures are actions recommended to reduce, avoid, or offset the potential adverse impacts on the environment resulting from proposed development activities. </a:t>
            </a:r>
          </a:p>
          <a:p>
            <a:pPr>
              <a:buNone/>
            </a:pPr>
            <a:endParaRPr lang="en-US" sz="2800" dirty="0" smtClean="0"/>
          </a:p>
          <a:p>
            <a:r>
              <a:rPr lang="en-US" sz="2800" dirty="0" smtClean="0"/>
              <a:t>The objectives of mitigation measures are either  to  minimize and remove undesirable impacts or maximize project benefits.  </a:t>
            </a:r>
          </a:p>
          <a:p>
            <a:pPr>
              <a:buNone/>
            </a:pPr>
            <a:endParaRPr lang="en-US" sz="2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srcRect/>
          <a:stretch>
            <a:fillRect/>
          </a:stretch>
        </p:blipFill>
        <p:spPr bwMode="auto">
          <a:xfrm>
            <a:off x="304800" y="990600"/>
            <a:ext cx="8610600" cy="5582049"/>
          </a:xfrm>
          <a:prstGeom prst="rect">
            <a:avLst/>
          </a:prstGeom>
          <a:noFill/>
          <a:ln w="9525">
            <a:noFill/>
            <a:miter lim="800000"/>
            <a:headEnd/>
            <a:tailEnd/>
          </a:ln>
          <a:effectLst/>
        </p:spPr>
      </p:pic>
      <p:sp>
        <p:nvSpPr>
          <p:cNvPr id="7" name="Rectangle 6"/>
          <p:cNvSpPr/>
          <p:nvPr/>
        </p:nvSpPr>
        <p:spPr>
          <a:xfrm>
            <a:off x="990600" y="228600"/>
            <a:ext cx="7086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t>Types of mitigation measures</a:t>
            </a:r>
            <a:endParaRPr lang="en-US" sz="3600" b="1"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257799"/>
          </a:xfrm>
        </p:spPr>
        <p:style>
          <a:lnRef idx="2">
            <a:schemeClr val="accent2"/>
          </a:lnRef>
          <a:fillRef idx="1">
            <a:schemeClr val="lt1"/>
          </a:fillRef>
          <a:effectRef idx="0">
            <a:schemeClr val="accent2"/>
          </a:effectRef>
          <a:fontRef idx="minor">
            <a:schemeClr val="dk1"/>
          </a:fontRef>
        </p:style>
        <p:txBody>
          <a:bodyPr>
            <a:noAutofit/>
          </a:bodyPr>
          <a:lstStyle/>
          <a:p>
            <a:pPr>
              <a:buNone/>
            </a:pPr>
            <a:r>
              <a:rPr lang="en-US" sz="2800" dirty="0" smtClean="0"/>
              <a:t>Definition </a:t>
            </a:r>
          </a:p>
          <a:p>
            <a:pPr>
              <a:buNone/>
            </a:pPr>
            <a:r>
              <a:rPr lang="en-US" sz="2400" dirty="0" smtClean="0"/>
              <a:t>The term environmental auditing is broad. Private sector environmental auditing has been variously defined as:</a:t>
            </a:r>
          </a:p>
          <a:p>
            <a:pPr>
              <a:buNone/>
            </a:pPr>
            <a:r>
              <a:rPr lang="en-US" sz="2400" dirty="0" smtClean="0"/>
              <a:t>	 A management tool comprising a systematic, documented, periodic and objective evaluation of the performance of the organization , management system and processes designed to protect the environment with the aim of:</a:t>
            </a:r>
          </a:p>
          <a:p>
            <a:pPr marL="463550" lvl="1" indent="1588">
              <a:buNone/>
            </a:pPr>
            <a:r>
              <a:rPr lang="en-US" sz="2400" dirty="0" smtClean="0"/>
              <a:t>	 1. Facilitating management control of practices which 	may have impact on the environment and</a:t>
            </a:r>
          </a:p>
          <a:p>
            <a:pPr marL="463550" lvl="1" indent="1588">
              <a:buNone/>
            </a:pPr>
            <a:r>
              <a:rPr lang="en-US" sz="2400" dirty="0" smtClean="0"/>
              <a:t>	2. Assessing compliance with company policies.</a:t>
            </a:r>
            <a:endParaRPr lang="en-US" sz="2400" dirty="0"/>
          </a:p>
        </p:txBody>
      </p:sp>
      <p:sp>
        <p:nvSpPr>
          <p:cNvPr id="5" name="Title 1"/>
          <p:cNvSpPr>
            <a:spLocks noGrp="1"/>
          </p:cNvSpPr>
          <p:nvPr>
            <p:ph type="title"/>
          </p:nvPr>
        </p:nvSpPr>
        <p:spPr>
          <a:xfrm>
            <a:off x="457200" y="152400"/>
            <a:ext cx="8153400" cy="9906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dirty="0" smtClean="0"/>
              <a:t>Environmental auditing and monitoring</a:t>
            </a:r>
            <a:endParaRPr lang="en-US" sz="36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792162"/>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n-US" sz="3600" b="1" dirty="0" smtClean="0"/>
              <a:t>ENVIRONMENTAL AUDITING PRACTICE AND PROCEDURES </a:t>
            </a:r>
            <a:endParaRPr lang="en-US" b="1" dirty="0"/>
          </a:p>
        </p:txBody>
      </p:sp>
      <p:sp>
        <p:nvSpPr>
          <p:cNvPr id="3" name="Content Placeholder 2"/>
          <p:cNvSpPr>
            <a:spLocks noGrp="1"/>
          </p:cNvSpPr>
          <p:nvPr>
            <p:ph idx="1"/>
          </p:nvPr>
        </p:nvSpPr>
        <p:spPr>
          <a:xfrm>
            <a:off x="381000" y="1905000"/>
            <a:ext cx="8305800" cy="4221163"/>
          </a:xfrm>
        </p:spPr>
        <p:txBody>
          <a:bodyPr/>
          <a:lstStyle/>
          <a:p>
            <a:pPr>
              <a:buNone/>
            </a:pPr>
            <a:r>
              <a:rPr lang="en-US" dirty="0" smtClean="0"/>
              <a:t>The more specific type of environmental audit involves the collection, collation, analysis, interpretation and presentation of information which is used to assess performance against a set of requirements or targets, related to specific issues.</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US" sz="3600" b="1" dirty="0" smtClean="0"/>
              <a:t>TYPES</a:t>
            </a:r>
            <a:endParaRPr lang="en-US" sz="3600" b="1" dirty="0"/>
          </a:p>
        </p:txBody>
      </p:sp>
      <p:sp>
        <p:nvSpPr>
          <p:cNvPr id="3" name="Content Placeholder 2"/>
          <p:cNvSpPr>
            <a:spLocks noGrp="1"/>
          </p:cNvSpPr>
          <p:nvPr>
            <p:ph idx="1"/>
          </p:nvPr>
        </p:nvSpPr>
        <p:spPr>
          <a:xfrm>
            <a:off x="304800" y="1676400"/>
            <a:ext cx="8458200" cy="4648200"/>
          </a:xfrm>
        </p:spPr>
        <p:txBody>
          <a:bodyPr/>
          <a:lstStyle/>
          <a:p>
            <a:pPr marL="514350" indent="-514350">
              <a:buNone/>
            </a:pPr>
            <a:r>
              <a:rPr lang="en-US" dirty="0" smtClean="0"/>
              <a:t>1. Liability audit :- Liability audit assess compliance with legal obligations.</a:t>
            </a:r>
          </a:p>
          <a:p>
            <a:pPr marL="514350" indent="-514350">
              <a:buNone/>
            </a:pPr>
            <a:r>
              <a:rPr lang="en-US" dirty="0" smtClean="0"/>
              <a:t> 2. Management audit :- Management audit verify that an environmental strategy meet its stated objectives. </a:t>
            </a:r>
          </a:p>
          <a:p>
            <a:pPr marL="514350" indent="-514350">
              <a:buNone/>
            </a:pPr>
            <a:r>
              <a:rPr lang="en-US" dirty="0" smtClean="0"/>
              <a:t>3. Functional audit (activity or issue audit):- An activity audit may investigate specific area such as energy or water use</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US" sz="3200" b="1" dirty="0" smtClean="0"/>
              <a:t>Basic steps in Environmental Audit Criteria </a:t>
            </a:r>
            <a:endParaRPr lang="en-US" sz="3200" b="1" dirty="0"/>
          </a:p>
        </p:txBody>
      </p:sp>
      <p:sp>
        <p:nvSpPr>
          <p:cNvPr id="3" name="Content Placeholder 2"/>
          <p:cNvSpPr>
            <a:spLocks noGrp="1"/>
          </p:cNvSpPr>
          <p:nvPr>
            <p:ph idx="1"/>
          </p:nvPr>
        </p:nvSpPr>
        <p:spPr>
          <a:xfrm>
            <a:off x="609600" y="1905000"/>
            <a:ext cx="8077200" cy="4221163"/>
          </a:xfrm>
        </p:spPr>
        <p:txBody>
          <a:bodyPr/>
          <a:lstStyle/>
          <a:p>
            <a:pPr>
              <a:buNone/>
            </a:pPr>
            <a:r>
              <a:rPr lang="en-US" dirty="0" smtClean="0"/>
              <a:t>Typical criteria for audit are: </a:t>
            </a:r>
          </a:p>
          <a:p>
            <a:r>
              <a:rPr lang="en-US" dirty="0" smtClean="0"/>
              <a:t>Company policies and procedures on environmental matters</a:t>
            </a:r>
          </a:p>
          <a:p>
            <a:r>
              <a:rPr lang="en-US" dirty="0" smtClean="0"/>
              <a:t> Applicable legislation and regulations;</a:t>
            </a:r>
          </a:p>
          <a:p>
            <a:r>
              <a:rPr lang="en-US" dirty="0" smtClean="0"/>
              <a:t> Good management practices</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85926"/>
            <a:ext cx="7886700" cy="210503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4800" b="1" dirty="0" smtClean="0"/>
              <a:t>Public consultation and participation</a:t>
            </a:r>
            <a:endParaRPr lang="en-US" sz="4800" b="1" dirty="0"/>
          </a:p>
        </p:txBody>
      </p:sp>
    </p:spTree>
    <p:extLst>
      <p:ext uri="{BB962C8B-B14F-4D97-AF65-F5344CB8AC3E}">
        <p14:creationId xmlns="" xmlns:p14="http://schemas.microsoft.com/office/powerpoint/2010/main" val="7616928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365125"/>
            <a:ext cx="7886700" cy="6178550"/>
          </a:xfrm>
          <a:prstGeom prst="rect">
            <a:avLst/>
          </a:prstGeom>
        </p:spPr>
      </p:pic>
    </p:spTree>
    <p:extLst>
      <p:ext uri="{BB962C8B-B14F-4D97-AF65-F5344CB8AC3E}">
        <p14:creationId xmlns="" xmlns:p14="http://schemas.microsoft.com/office/powerpoint/2010/main" val="20437762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style>
          <a:lnRef idx="0">
            <a:schemeClr val="accent3"/>
          </a:lnRef>
          <a:fillRef idx="3">
            <a:schemeClr val="accent3"/>
          </a:fillRef>
          <a:effectRef idx="3">
            <a:schemeClr val="accent3"/>
          </a:effectRef>
          <a:fontRef idx="minor">
            <a:schemeClr val="lt1"/>
          </a:fontRef>
        </p:style>
        <p:txBody>
          <a:bodyPr/>
          <a:lstStyle/>
          <a:p>
            <a:r>
              <a:rPr lang="en-US" dirty="0" smtClean="0"/>
              <a:t>The purpose of  public audit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It should not be just to assess impacts and complete an environmental impact statement (EIS); </a:t>
            </a:r>
          </a:p>
          <a:p>
            <a:r>
              <a:rPr lang="en-US" dirty="0" smtClean="0"/>
              <a:t>it is to improve the quality of decisions</a:t>
            </a:r>
          </a:p>
          <a:p>
            <a:r>
              <a:rPr lang="en-US" dirty="0" smtClean="0"/>
              <a:t>Another purpose of EIA is to inform the public of the proposed project and its impacts. </a:t>
            </a:r>
          </a:p>
          <a:p>
            <a:endParaRPr lang="en-US" dirty="0" smtClean="0"/>
          </a:p>
          <a:p>
            <a:r>
              <a:rPr lang="en-US" dirty="0" smtClean="0"/>
              <a:t>Through informing the public the project proponent can make environmentally sensitive decision by being aware of a project's potential adverse impacts on the environment.</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066800"/>
            <a:ext cx="8229600" cy="5257800"/>
          </a:xfrm>
        </p:spPr>
        <p:txBody>
          <a:bodyPr>
            <a:normAutofit fontScale="85000" lnSpcReduction="20000"/>
          </a:bodyPr>
          <a:lstStyle/>
          <a:p>
            <a:r>
              <a:rPr lang="en-US" dirty="0" smtClean="0"/>
              <a:t>Through their participation the project proponent will be able to take advantage of the information that citizens contribute concerning values, impacts, innovative solutions and alternatives. </a:t>
            </a:r>
          </a:p>
          <a:p>
            <a:pPr>
              <a:buNone/>
            </a:pPr>
            <a:endParaRPr lang="en-US" dirty="0" smtClean="0"/>
          </a:p>
          <a:p>
            <a:r>
              <a:rPr lang="en-US" dirty="0" smtClean="0"/>
              <a:t>Public participation in decision making is an essential part of the environmental impact assessment (EIA) process, which has become a widely applicable tool for environmental decision making in the world since 70-75ies, ensuring consideration of environmental concerns within the planning. </a:t>
            </a:r>
          </a:p>
          <a:p>
            <a:endParaRPr lang="en-US" dirty="0" smtClean="0"/>
          </a:p>
          <a:p>
            <a:r>
              <a:rPr lang="en-US" dirty="0" smtClean="0"/>
              <a:t>Different countries practice different levels of public involvement.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EIA in Nepal</a:t>
            </a:r>
            <a:endParaRPr lang="en-US" dirty="0"/>
          </a:p>
        </p:txBody>
      </p:sp>
      <p:sp>
        <p:nvSpPr>
          <p:cNvPr id="3" name="Content Placeholder 2"/>
          <p:cNvSpPr>
            <a:spLocks noGrp="1"/>
          </p:cNvSpPr>
          <p:nvPr>
            <p:ph idx="1"/>
          </p:nvPr>
        </p:nvSpPr>
        <p:spPr/>
        <p:txBody>
          <a:bodyPr>
            <a:normAutofit/>
          </a:bodyPr>
          <a:lstStyle/>
          <a:p>
            <a:r>
              <a:rPr lang="en-US" dirty="0" smtClean="0"/>
              <a:t>National Concerns</a:t>
            </a:r>
          </a:p>
          <a:p>
            <a:r>
              <a:rPr lang="en-US" dirty="0" smtClean="0"/>
              <a:t>Increasing </a:t>
            </a:r>
            <a:r>
              <a:rPr lang="en-US" dirty="0" err="1" smtClean="0"/>
              <a:t>sectoral</a:t>
            </a:r>
            <a:r>
              <a:rPr lang="en-US" dirty="0" smtClean="0"/>
              <a:t> outlook on development</a:t>
            </a:r>
          </a:p>
          <a:p>
            <a:r>
              <a:rPr lang="en-US" dirty="0" smtClean="0"/>
              <a:t>Destruction of natural resource base</a:t>
            </a:r>
          </a:p>
          <a:p>
            <a:r>
              <a:rPr lang="en-US" dirty="0" smtClean="0"/>
              <a:t>Realization of the need for a tool that helps to link development and the environment</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792162"/>
          </a:xfrm>
        </p:spPr>
        <p:txBody>
          <a:bodyPr>
            <a:noAutofit/>
          </a:bodyPr>
          <a:lstStyle/>
          <a:p>
            <a:r>
              <a:rPr lang="en-US" sz="3200" b="1" i="1" dirty="0" smtClean="0">
                <a:solidFill>
                  <a:schemeClr val="tx2">
                    <a:lumMod val="60000"/>
                    <a:lumOff val="40000"/>
                  </a:schemeClr>
                </a:solidFill>
              </a:rPr>
              <a:t>There are four basic reasons why public should be involved in EIA</a:t>
            </a:r>
            <a:endParaRPr lang="en-US" sz="3200" b="1" i="1" dirty="0">
              <a:solidFill>
                <a:schemeClr val="tx2">
                  <a:lumMod val="60000"/>
                  <a:lumOff val="40000"/>
                </a:schemeClr>
              </a:solidFill>
            </a:endParaRPr>
          </a:p>
        </p:txBody>
      </p:sp>
      <p:sp>
        <p:nvSpPr>
          <p:cNvPr id="3" name="Content Placeholder 2"/>
          <p:cNvSpPr>
            <a:spLocks noGrp="1"/>
          </p:cNvSpPr>
          <p:nvPr>
            <p:ph idx="1"/>
          </p:nvPr>
        </p:nvSpPr>
        <p:spPr>
          <a:xfrm>
            <a:off x="304800" y="1371600"/>
            <a:ext cx="8382000" cy="5181600"/>
          </a:xfrm>
        </p:spPr>
        <p:txBody>
          <a:bodyPr>
            <a:normAutofit lnSpcReduction="10000"/>
          </a:bodyPr>
          <a:lstStyle/>
          <a:p>
            <a:pPr lvl="1"/>
            <a:r>
              <a:rPr lang="en-US" dirty="0" smtClean="0"/>
              <a:t>First, public participation is regarded as proper, fair conduct of democratic government in public decision-making activities .</a:t>
            </a:r>
          </a:p>
          <a:p>
            <a:pPr lvl="1"/>
            <a:r>
              <a:rPr lang="en-US" dirty="0" smtClean="0"/>
              <a:t>  Second, public participation is widely accepted as a way to ensure that projects meet citizens' needs and are suitable to the affected public </a:t>
            </a:r>
          </a:p>
          <a:p>
            <a:pPr lvl="1"/>
            <a:r>
              <a:rPr lang="en-US" dirty="0" smtClean="0"/>
              <a:t> Third, the project carries more legitimacy, and less hostility, if potentially affected parties can influence the decision-making process</a:t>
            </a:r>
          </a:p>
          <a:p>
            <a:pPr lvl="1"/>
            <a:r>
              <a:rPr lang="en-US" dirty="0" smtClean="0"/>
              <a:t> Finally, the final decision is `better' when local knowledge and values are included and when expert knowledge is publicly examined</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792162"/>
          </a:xfrm>
        </p:spPr>
        <p:style>
          <a:lnRef idx="0">
            <a:schemeClr val="accent6"/>
          </a:lnRef>
          <a:fillRef idx="3">
            <a:schemeClr val="accent6"/>
          </a:fillRef>
          <a:effectRef idx="3">
            <a:schemeClr val="accent6"/>
          </a:effectRef>
          <a:fontRef idx="minor">
            <a:schemeClr val="lt1"/>
          </a:fontRef>
        </p:style>
        <p:txBody>
          <a:bodyPr>
            <a:normAutofit/>
          </a:bodyPr>
          <a:lstStyle/>
          <a:p>
            <a:r>
              <a:rPr lang="en-US" sz="3600" b="1" dirty="0" smtClean="0"/>
              <a:t>OBJECTIVES OF PUBLIC INVOLVEMENT </a:t>
            </a:r>
            <a:endParaRPr lang="en-US" sz="3600" b="1" dirty="0"/>
          </a:p>
        </p:txBody>
      </p:sp>
      <p:sp>
        <p:nvSpPr>
          <p:cNvPr id="3" name="Content Placeholder 2"/>
          <p:cNvSpPr>
            <a:spLocks noGrp="1"/>
          </p:cNvSpPr>
          <p:nvPr>
            <p:ph idx="1"/>
          </p:nvPr>
        </p:nvSpPr>
        <p:spPr>
          <a:xfrm>
            <a:off x="304800" y="1295400"/>
            <a:ext cx="8382000" cy="5334000"/>
          </a:xfrm>
        </p:spPr>
        <p:txBody>
          <a:bodyPr>
            <a:normAutofit fontScale="92500" lnSpcReduction="20000"/>
          </a:bodyPr>
          <a:lstStyle/>
          <a:p>
            <a:pPr lvl="1"/>
            <a:r>
              <a:rPr lang="en-US" dirty="0" smtClean="0">
                <a:latin typeface="Times New Roman" pitchFamily="18" charset="0"/>
                <a:cs typeface="Times New Roman" pitchFamily="18" charset="0"/>
              </a:rPr>
              <a:t>Objectives of public involvement Screening Identification of significant impacts Scoping</a:t>
            </a:r>
          </a:p>
          <a:p>
            <a:pPr lvl="1"/>
            <a:r>
              <a:rPr lang="en-US" dirty="0" smtClean="0">
                <a:latin typeface="Times New Roman" pitchFamily="18" charset="0"/>
                <a:cs typeface="Times New Roman" pitchFamily="18" charset="0"/>
              </a:rPr>
              <a:t> Identification of public's interest and values</a:t>
            </a:r>
          </a:p>
          <a:p>
            <a:pPr lvl="1"/>
            <a:r>
              <a:rPr lang="en-US" dirty="0" smtClean="0">
                <a:latin typeface="Times New Roman" pitchFamily="18" charset="0"/>
                <a:cs typeface="Times New Roman" pitchFamily="18" charset="0"/>
              </a:rPr>
              <a:t> Identification of priorities for assessment</a:t>
            </a:r>
          </a:p>
          <a:p>
            <a:pPr lvl="1"/>
            <a:r>
              <a:rPr lang="en-US" dirty="0" smtClean="0">
                <a:latin typeface="Times New Roman" pitchFamily="18" charset="0"/>
                <a:cs typeface="Times New Roman" pitchFamily="18" charset="0"/>
              </a:rPr>
              <a:t> Encouraging public understanding of the proposed project Assessment</a:t>
            </a:r>
          </a:p>
          <a:p>
            <a:pPr lvl="1"/>
            <a:r>
              <a:rPr lang="en-US" dirty="0" smtClean="0">
                <a:latin typeface="Times New Roman" pitchFamily="18" charset="0"/>
                <a:cs typeface="Times New Roman" pitchFamily="18" charset="0"/>
              </a:rPr>
              <a:t> The public can contribute local knowledge and values to the prediction, evaluation and mitigation of impacts</a:t>
            </a:r>
          </a:p>
          <a:p>
            <a:pPr lvl="1"/>
            <a:r>
              <a:rPr lang="en-US" dirty="0" smtClean="0">
                <a:latin typeface="Times New Roman" pitchFamily="18" charset="0"/>
                <a:cs typeface="Times New Roman" pitchFamily="18" charset="0"/>
              </a:rPr>
              <a:t> Improvement in quality and acceptability of EIA report EIA Report Review Public contribute to evaluation of quality and acceptability of report Decision Public comment on acceptability of project impacts Monitoring Public evaluate impacts that occur and support project environmental management process</a:t>
            </a:r>
            <a:endParaRPr lang="en-US" dirty="0">
              <a:latin typeface="Times New Roman" pitchFamily="18" charset="0"/>
              <a:cs typeface="Times New Roman"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3600" b="1" dirty="0" smtClean="0"/>
              <a:t>Environmental clearance procedure in Nepal </a:t>
            </a:r>
            <a:endParaRPr lang="en-US" sz="3600" b="1" dirty="0"/>
          </a:p>
        </p:txBody>
      </p:sp>
      <p:sp>
        <p:nvSpPr>
          <p:cNvPr id="3" name="Content Placeholder 2"/>
          <p:cNvSpPr>
            <a:spLocks noGrp="1"/>
          </p:cNvSpPr>
          <p:nvPr>
            <p:ph idx="1"/>
          </p:nvPr>
        </p:nvSpPr>
        <p:spPr>
          <a:xfrm>
            <a:off x="609600" y="1752600"/>
            <a:ext cx="7886700" cy="4495800"/>
          </a:xfrm>
        </p:spPr>
        <p:txBody>
          <a:bodyPr>
            <a:noAutofit/>
          </a:bodyPr>
          <a:lstStyle/>
          <a:p>
            <a:r>
              <a:rPr lang="en-US" sz="2400" dirty="0" smtClean="0"/>
              <a:t>In 1997, the </a:t>
            </a:r>
            <a:r>
              <a:rPr lang="en-US" sz="2400" dirty="0" err="1" smtClean="0"/>
              <a:t>MoE</a:t>
            </a:r>
            <a:r>
              <a:rPr lang="en-US" sz="2400" dirty="0" smtClean="0"/>
              <a:t> developed the </a:t>
            </a:r>
            <a:r>
              <a:rPr lang="en-US" sz="2400" dirty="0"/>
              <a:t>E</a:t>
            </a:r>
            <a:r>
              <a:rPr lang="en-US" sz="2400" dirty="0" smtClean="0"/>
              <a:t>nvironmental Protection Rules(EPR), which were initially approved by parliament in 1997, and later amended in 1999. </a:t>
            </a:r>
          </a:p>
          <a:p>
            <a:pPr>
              <a:buNone/>
            </a:pPr>
            <a:endParaRPr lang="en-US" sz="2400" dirty="0" smtClean="0"/>
          </a:p>
          <a:p>
            <a:r>
              <a:rPr lang="en-US" sz="2400" dirty="0" smtClean="0"/>
              <a:t>The EPR define the types of projects that require an IEE and those that require a full scale EIA.</a:t>
            </a:r>
          </a:p>
          <a:p>
            <a:pPr>
              <a:buNone/>
            </a:pPr>
            <a:endParaRPr lang="en-US" sz="2400" dirty="0" smtClean="0"/>
          </a:p>
          <a:p>
            <a:r>
              <a:rPr lang="en-US" sz="2400" dirty="0" smtClean="0"/>
              <a:t>Rule 3 specifies that projects in schedule 1 require an IEE, while those in Schedule 2 require an EIA. The EPR also outlines the basic procedures for EIA approval.</a:t>
            </a:r>
            <a:endParaRPr lang="en-US" sz="2400" dirty="0"/>
          </a:p>
        </p:txBody>
      </p:sp>
    </p:spTree>
    <p:extLst>
      <p:ext uri="{BB962C8B-B14F-4D97-AF65-F5344CB8AC3E}">
        <p14:creationId xmlns="" xmlns:p14="http://schemas.microsoft.com/office/powerpoint/2010/main" val="5792635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305800" cy="5867400"/>
          </a:xfrm>
        </p:spPr>
        <p:txBody>
          <a:bodyPr>
            <a:noAutofit/>
          </a:bodyPr>
          <a:lstStyle/>
          <a:p>
            <a:r>
              <a:rPr lang="en-US" sz="2400" dirty="0" smtClean="0"/>
              <a:t>Screening is the initial stage of the EIA process</a:t>
            </a:r>
          </a:p>
          <a:p>
            <a:pPr>
              <a:buNone/>
            </a:pPr>
            <a:endParaRPr lang="en-US" sz="2400" dirty="0" smtClean="0"/>
          </a:p>
          <a:p>
            <a:r>
              <a:rPr lang="en-US" sz="2400" dirty="0" smtClean="0"/>
              <a:t>a decision is made about whether or not an EIA is required for a particular project. </a:t>
            </a:r>
          </a:p>
          <a:p>
            <a:pPr>
              <a:buNone/>
            </a:pPr>
            <a:endParaRPr lang="en-US" sz="2400" dirty="0" smtClean="0"/>
          </a:p>
          <a:p>
            <a:r>
              <a:rPr lang="en-US" sz="2400" dirty="0" smtClean="0"/>
              <a:t>Screening is usually carried out by the developer</a:t>
            </a:r>
          </a:p>
          <a:p>
            <a:pPr>
              <a:buNone/>
            </a:pPr>
            <a:endParaRPr lang="en-US" sz="2400" dirty="0" smtClean="0"/>
          </a:p>
          <a:p>
            <a:r>
              <a:rPr lang="en-US" sz="2400" dirty="0" smtClean="0"/>
              <a:t>To make the screening decision, a certain  amount of basic information about the project is required, such as its location, scale, and the processes involved in the project.</a:t>
            </a:r>
          </a:p>
          <a:p>
            <a:pPr>
              <a:buNone/>
            </a:pPr>
            <a:endParaRPr lang="en-US" sz="2400" dirty="0" smtClean="0"/>
          </a:p>
          <a:p>
            <a:r>
              <a:rPr lang="en-US" sz="2400" dirty="0" smtClean="0"/>
              <a:t>These schedules of financial thresholds were determined on the basis of past experiences with similar forms of development.</a:t>
            </a:r>
            <a:endParaRPr lang="en-US" sz="2400" dirty="0"/>
          </a:p>
        </p:txBody>
      </p:sp>
    </p:spTree>
    <p:extLst>
      <p:ext uri="{BB962C8B-B14F-4D97-AF65-F5344CB8AC3E}">
        <p14:creationId xmlns="" xmlns:p14="http://schemas.microsoft.com/office/powerpoint/2010/main" val="42622707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0999"/>
            <a:ext cx="7981950" cy="5867401"/>
          </a:xfrm>
        </p:spPr>
        <p:txBody>
          <a:bodyPr>
            <a:normAutofit lnSpcReduction="10000"/>
          </a:bodyPr>
          <a:lstStyle/>
          <a:p>
            <a:r>
              <a:rPr lang="en-US" sz="2400" dirty="0" smtClean="0"/>
              <a:t>The developer is responsible for preparing scoping and </a:t>
            </a:r>
            <a:r>
              <a:rPr lang="en-US" sz="2400" dirty="0" err="1" smtClean="0"/>
              <a:t>ToR</a:t>
            </a:r>
            <a:r>
              <a:rPr lang="en-US" sz="2400" dirty="0" smtClean="0"/>
              <a:t> documents, but they must be approved by the </a:t>
            </a:r>
            <a:r>
              <a:rPr lang="en-US" sz="2400" dirty="0" err="1" smtClean="0"/>
              <a:t>MoE</a:t>
            </a:r>
            <a:r>
              <a:rPr lang="en-US" sz="2400" dirty="0" smtClean="0"/>
              <a:t>. </a:t>
            </a:r>
          </a:p>
          <a:p>
            <a:endParaRPr lang="en-US" sz="2400" dirty="0" smtClean="0"/>
          </a:p>
          <a:p>
            <a:r>
              <a:rPr lang="en-US" sz="2400" dirty="0" smtClean="0"/>
              <a:t>Once the scoping report is completed, the </a:t>
            </a:r>
            <a:r>
              <a:rPr lang="en-US" sz="2400" dirty="0" err="1" smtClean="0"/>
              <a:t>ToR</a:t>
            </a:r>
            <a:r>
              <a:rPr lang="en-US" sz="2400" dirty="0" smtClean="0"/>
              <a:t> for an EIA is developed, integrating the issues identified in scoping, describing alternatives, outlining the contents of the EIA study, and the time </a:t>
            </a:r>
            <a:r>
              <a:rPr lang="en-US" sz="2000" dirty="0" smtClean="0"/>
              <a:t>and</a:t>
            </a:r>
            <a:r>
              <a:rPr lang="en-US" sz="2400" dirty="0" smtClean="0"/>
              <a:t> finances required to complete it. </a:t>
            </a:r>
          </a:p>
          <a:p>
            <a:endParaRPr lang="en-US" sz="2400" dirty="0" smtClean="0"/>
          </a:p>
          <a:p>
            <a:r>
              <a:rPr lang="en-US" sz="2400" dirty="0" smtClean="0"/>
              <a:t>The study team will conduct the study and prepare the EIA report. The project proponent should follow the outline and format of </a:t>
            </a:r>
            <a:r>
              <a:rPr lang="en-US" sz="2400" dirty="0" err="1" smtClean="0"/>
              <a:t>ToR</a:t>
            </a:r>
            <a:r>
              <a:rPr lang="en-US" sz="2400" smtClean="0"/>
              <a:t> requirements</a:t>
            </a:r>
          </a:p>
          <a:p>
            <a:endParaRPr lang="en-US" sz="2400" dirty="0" smtClean="0"/>
          </a:p>
          <a:p>
            <a:r>
              <a:rPr lang="en-US" sz="2400" dirty="0" smtClean="0"/>
              <a:t>The final scoping document and the </a:t>
            </a:r>
            <a:r>
              <a:rPr lang="en-US" sz="2400" dirty="0" err="1" smtClean="0"/>
              <a:t>ToR</a:t>
            </a:r>
            <a:r>
              <a:rPr lang="en-US" sz="2400" dirty="0" smtClean="0"/>
              <a:t> are submitted to the concerned ministry, which sends them to the </a:t>
            </a:r>
            <a:r>
              <a:rPr lang="en-US" sz="2400" dirty="0" err="1" smtClean="0"/>
              <a:t>MoE</a:t>
            </a:r>
            <a:r>
              <a:rPr lang="en-US" sz="2400" dirty="0" smtClean="0"/>
              <a:t> for approval. </a:t>
            </a:r>
          </a:p>
          <a:p>
            <a:endParaRPr lang="en-US" sz="2400" dirty="0" smtClean="0"/>
          </a:p>
          <a:p>
            <a:endParaRPr lang="en-US" sz="2400" dirty="0"/>
          </a:p>
        </p:txBody>
      </p:sp>
    </p:spTree>
    <p:extLst>
      <p:ext uri="{BB962C8B-B14F-4D97-AF65-F5344CB8AC3E}">
        <p14:creationId xmlns="" xmlns:p14="http://schemas.microsoft.com/office/powerpoint/2010/main" val="424467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457200"/>
            <a:ext cx="7886700" cy="5943600"/>
          </a:xfrm>
        </p:spPr>
        <p:txBody>
          <a:bodyPr>
            <a:normAutofit fontScale="70000" lnSpcReduction="20000"/>
          </a:bodyPr>
          <a:lstStyle/>
          <a:p>
            <a:r>
              <a:rPr lang="en-US" dirty="0" smtClean="0"/>
              <a:t>As provided for in the EPR, the concerned ministry can grant final approval for the </a:t>
            </a:r>
            <a:r>
              <a:rPr lang="en-US" dirty="0" err="1" smtClean="0"/>
              <a:t>ToR</a:t>
            </a:r>
            <a:r>
              <a:rPr lang="en-US" dirty="0" smtClean="0"/>
              <a:t> for and IEE, but for an EIA, it has to forward the scoping document and the </a:t>
            </a:r>
            <a:r>
              <a:rPr lang="en-US" dirty="0" err="1" smtClean="0"/>
              <a:t>ToR</a:t>
            </a:r>
            <a:r>
              <a:rPr lang="en-US" dirty="0" smtClean="0"/>
              <a:t> to the </a:t>
            </a:r>
            <a:r>
              <a:rPr lang="en-US" dirty="0" err="1" smtClean="0"/>
              <a:t>MoE</a:t>
            </a:r>
            <a:r>
              <a:rPr lang="en-US" dirty="0" smtClean="0"/>
              <a:t> for final authorization.</a:t>
            </a:r>
          </a:p>
          <a:p>
            <a:endParaRPr lang="en-US" dirty="0" smtClean="0"/>
          </a:p>
          <a:p>
            <a:r>
              <a:rPr lang="en-US" dirty="0" smtClean="0"/>
              <a:t>Once  the </a:t>
            </a:r>
            <a:r>
              <a:rPr lang="en-US" dirty="0" err="1" smtClean="0"/>
              <a:t>MoE</a:t>
            </a:r>
            <a:r>
              <a:rPr lang="en-US" dirty="0" smtClean="0"/>
              <a:t> has approved the documents, the project proponent should start collecting baseline information, particularly on biological, physical, socio-economic, and cultural components of the environment of the proposed project area. </a:t>
            </a:r>
          </a:p>
          <a:p>
            <a:endParaRPr lang="en-US" dirty="0" smtClean="0"/>
          </a:p>
          <a:p>
            <a:r>
              <a:rPr lang="en-US" dirty="0" smtClean="0"/>
              <a:t>To decide whether to approve an EIA, the </a:t>
            </a:r>
            <a:r>
              <a:rPr lang="en-US" dirty="0" err="1" smtClean="0"/>
              <a:t>MoE</a:t>
            </a:r>
            <a:r>
              <a:rPr lang="en-US" dirty="0" smtClean="0"/>
              <a:t> establishes a project-specific EIA report review committee under the chairmanship of the joint-secretary of the Environment Division to seek expert opinion on a case-by –case basis. </a:t>
            </a:r>
          </a:p>
          <a:p>
            <a:endParaRPr lang="en-US" dirty="0" smtClean="0"/>
          </a:p>
          <a:p>
            <a:r>
              <a:rPr lang="en-US" dirty="0" smtClean="0"/>
              <a:t>The committee members include concerned experts and government representatives. It conducts meetings, may inspect the site, and provide suggestions to the government. </a:t>
            </a:r>
            <a:endParaRPr lang="en-US" dirty="0"/>
          </a:p>
        </p:txBody>
      </p:sp>
    </p:spTree>
    <p:extLst>
      <p:ext uri="{BB962C8B-B14F-4D97-AF65-F5344CB8AC3E}">
        <p14:creationId xmlns="" xmlns:p14="http://schemas.microsoft.com/office/powerpoint/2010/main" val="41662986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Autofit/>
          </a:bodyPr>
          <a:lstStyle/>
          <a:p>
            <a:r>
              <a:rPr lang="en-US" sz="2400" dirty="0" smtClean="0"/>
              <a:t>At least one meeting is conducted to consider the scoping and the </a:t>
            </a:r>
            <a:r>
              <a:rPr lang="en-US" sz="2400" dirty="0" err="1" smtClean="0"/>
              <a:t>ToR</a:t>
            </a:r>
            <a:r>
              <a:rPr lang="en-US" sz="2400" dirty="0" smtClean="0"/>
              <a:t>, and a meeting is held to consider the final EIA report. The committee is mandated to provide suggestions on the scoping report, the </a:t>
            </a:r>
            <a:r>
              <a:rPr lang="en-US" sz="2400" dirty="0" err="1" smtClean="0"/>
              <a:t>ToR</a:t>
            </a:r>
            <a:r>
              <a:rPr lang="en-US" sz="2400" dirty="0" smtClean="0"/>
              <a:t>, and the final EIA report. </a:t>
            </a:r>
          </a:p>
          <a:p>
            <a:endParaRPr lang="en-US" sz="2400" dirty="0" smtClean="0"/>
          </a:p>
          <a:p>
            <a:r>
              <a:rPr lang="en-US" sz="2400" dirty="0" smtClean="0"/>
              <a:t>Based on the suggestions of the committee, </a:t>
            </a:r>
            <a:r>
              <a:rPr lang="en-US" sz="2400" b="1" i="1" dirty="0" smtClean="0">
                <a:solidFill>
                  <a:srgbClr val="FF0000"/>
                </a:solidFill>
              </a:rPr>
              <a:t>the </a:t>
            </a:r>
            <a:r>
              <a:rPr lang="en-US" sz="2400" b="1" i="1" dirty="0" err="1" smtClean="0">
                <a:solidFill>
                  <a:srgbClr val="FF0000"/>
                </a:solidFill>
              </a:rPr>
              <a:t>MoE</a:t>
            </a:r>
            <a:r>
              <a:rPr lang="en-US" sz="2400" b="1" i="1" dirty="0" smtClean="0">
                <a:solidFill>
                  <a:srgbClr val="FF0000"/>
                </a:solidFill>
              </a:rPr>
              <a:t> issues  Environmental Clearance Certificate with compliance conditions</a:t>
            </a:r>
            <a:r>
              <a:rPr lang="en-US" sz="2400" dirty="0" smtClean="0"/>
              <a:t>. The developer is responsible for monitoring the project and should submit monthly monitoring reports to the concerned ministry and information the </a:t>
            </a:r>
            <a:r>
              <a:rPr lang="en-US" sz="2400" dirty="0" err="1" smtClean="0"/>
              <a:t>MoE</a:t>
            </a:r>
            <a:r>
              <a:rPr lang="en-US" sz="2400" dirty="0" smtClean="0"/>
              <a:t> of its progress. </a:t>
            </a:r>
          </a:p>
          <a:p>
            <a:endParaRPr lang="en-US" sz="2400" dirty="0" smtClean="0"/>
          </a:p>
          <a:p>
            <a:r>
              <a:rPr lang="en-US" sz="2400" dirty="0" smtClean="0"/>
              <a:t>After the project has been in operation for two years, the concerned ministry may conduct an audit to determine whether or not the compliance conditions have been fulfilled.</a:t>
            </a:r>
            <a:endParaRPr lang="en-US" sz="2400" dirty="0"/>
          </a:p>
        </p:txBody>
      </p:sp>
    </p:spTree>
    <p:extLst>
      <p:ext uri="{BB962C8B-B14F-4D97-AF65-F5344CB8AC3E}">
        <p14:creationId xmlns="" xmlns:p14="http://schemas.microsoft.com/office/powerpoint/2010/main" val="36122481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76200"/>
            <a:ext cx="86868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US" sz="2400" dirty="0" smtClean="0"/>
              <a:t>Environmental Impact Assessment in Nepal</a:t>
            </a:r>
            <a:endParaRPr lang="en-US" sz="2400" dirty="0"/>
          </a:p>
        </p:txBody>
      </p:sp>
      <p:pic>
        <p:nvPicPr>
          <p:cNvPr id="1028" name="Picture 4"/>
          <p:cNvPicPr>
            <a:picLocks noGrp="1" noChangeAspect="1" noChangeArrowheads="1"/>
          </p:cNvPicPr>
          <p:nvPr>
            <p:ph idx="1"/>
          </p:nvPr>
        </p:nvPicPr>
        <p:blipFill>
          <a:blip r:embed="rId2"/>
          <a:srcRect/>
          <a:stretch>
            <a:fillRect/>
          </a:stretch>
        </p:blipFill>
        <p:spPr bwMode="auto">
          <a:xfrm>
            <a:off x="659801" y="838200"/>
            <a:ext cx="7874599" cy="5867400"/>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616" y="1643063"/>
            <a:ext cx="8508206" cy="2428876"/>
          </a:xfrm>
        </p:spPr>
        <p:style>
          <a:lnRef idx="3">
            <a:schemeClr val="lt1"/>
          </a:lnRef>
          <a:fillRef idx="1">
            <a:schemeClr val="accent1"/>
          </a:fillRef>
          <a:effectRef idx="1">
            <a:schemeClr val="accent1"/>
          </a:effectRef>
          <a:fontRef idx="minor">
            <a:schemeClr val="lt1"/>
          </a:fontRef>
        </p:style>
        <p:txBody>
          <a:bodyPr/>
          <a:lstStyle/>
          <a:p>
            <a:r>
              <a:rPr lang="en-US" dirty="0" smtClean="0"/>
              <a:t>Initial Environmental Assessment and its process</a:t>
            </a:r>
            <a:endParaRPr lang="en-US" dirty="0"/>
          </a:p>
        </p:txBody>
      </p:sp>
    </p:spTree>
    <p:extLst>
      <p:ext uri="{BB962C8B-B14F-4D97-AF65-F5344CB8AC3E}">
        <p14:creationId xmlns="" xmlns:p14="http://schemas.microsoft.com/office/powerpoint/2010/main" val="143003184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64332" y="365125"/>
            <a:ext cx="8347472" cy="5991225"/>
          </a:xfrm>
          <a:prstGeom prst="rect">
            <a:avLst/>
          </a:prstGeom>
        </p:spPr>
      </p:pic>
    </p:spTree>
    <p:extLst>
      <p:ext uri="{BB962C8B-B14F-4D97-AF65-F5344CB8AC3E}">
        <p14:creationId xmlns="" xmlns:p14="http://schemas.microsoft.com/office/powerpoint/2010/main" val="2754267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EIA in Nepal</a:t>
            </a:r>
            <a:endParaRPr lang="en-US" dirty="0"/>
          </a:p>
        </p:txBody>
      </p:sp>
      <p:sp>
        <p:nvSpPr>
          <p:cNvPr id="3" name="Content Placeholder 2"/>
          <p:cNvSpPr>
            <a:spLocks noGrp="1"/>
          </p:cNvSpPr>
          <p:nvPr>
            <p:ph idx="1"/>
          </p:nvPr>
        </p:nvSpPr>
        <p:spPr/>
        <p:txBody>
          <a:bodyPr>
            <a:normAutofit/>
          </a:bodyPr>
          <a:lstStyle/>
          <a:p>
            <a:pPr>
              <a:buNone/>
            </a:pPr>
            <a:r>
              <a:rPr lang="en-US" b="1" dirty="0" smtClean="0"/>
              <a:t>Before 1950 </a:t>
            </a:r>
          </a:p>
          <a:p>
            <a:r>
              <a:rPr lang="en-US" dirty="0" smtClean="0"/>
              <a:t>species conservation and forest use</a:t>
            </a:r>
          </a:p>
          <a:p>
            <a:pPr>
              <a:buNone/>
            </a:pPr>
            <a:r>
              <a:rPr lang="en-US" b="1" dirty="0" smtClean="0"/>
              <a:t>1950-1980</a:t>
            </a:r>
          </a:p>
          <a:p>
            <a:r>
              <a:rPr lang="en-US" dirty="0" smtClean="0"/>
              <a:t> natural resources conservation and utilization</a:t>
            </a:r>
          </a:p>
          <a:p>
            <a:pPr>
              <a:buNone/>
            </a:pPr>
            <a:r>
              <a:rPr lang="en-US" b="1" dirty="0" smtClean="0"/>
              <a:t>1985 (from Seventh Plan) onwards</a:t>
            </a:r>
          </a:p>
          <a:p>
            <a:r>
              <a:rPr lang="en-US" dirty="0" smtClean="0"/>
              <a:t> focus on EIA, EIA guidelines</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US" sz="4000" b="1" dirty="0" smtClean="0">
                <a:solidFill>
                  <a:schemeClr val="bg1"/>
                </a:solidFill>
              </a:rPr>
              <a:t>Purpose of IEE</a:t>
            </a:r>
            <a:endParaRPr lang="en-US" sz="4000" b="1" dirty="0">
              <a:solidFill>
                <a:schemeClr val="bg1"/>
              </a:solidFill>
            </a:endParaRPr>
          </a:p>
        </p:txBody>
      </p:sp>
      <p:sp>
        <p:nvSpPr>
          <p:cNvPr id="3" name="Content Placeholder 2"/>
          <p:cNvSpPr>
            <a:spLocks noGrp="1"/>
          </p:cNvSpPr>
          <p:nvPr>
            <p:ph idx="1"/>
          </p:nvPr>
        </p:nvSpPr>
        <p:spPr>
          <a:noFill/>
        </p:spPr>
        <p:txBody>
          <a:bodyPr/>
          <a:lstStyle/>
          <a:p>
            <a:r>
              <a:rPr lang="en-US" dirty="0" smtClean="0"/>
              <a:t>Describes the proposed project or activity and examine alternative</a:t>
            </a:r>
          </a:p>
          <a:p>
            <a:r>
              <a:rPr lang="en-US" dirty="0" smtClean="0"/>
              <a:t>Identifies and addresses community concerns to extent possible</a:t>
            </a:r>
          </a:p>
          <a:p>
            <a:r>
              <a:rPr lang="en-US" dirty="0" smtClean="0"/>
              <a:t>Identifies and assesses potential environmental effects</a:t>
            </a:r>
          </a:p>
          <a:p>
            <a:r>
              <a:rPr lang="en-US" dirty="0" smtClean="0"/>
              <a:t>Directs future action</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10754" y="365124"/>
            <a:ext cx="8561784" cy="6149975"/>
          </a:xfrm>
          <a:prstGeom prst="rect">
            <a:avLst/>
          </a:prstGeom>
        </p:spPr>
      </p:pic>
    </p:spTree>
    <p:extLst>
      <p:ext uri="{BB962C8B-B14F-4D97-AF65-F5344CB8AC3E}">
        <p14:creationId xmlns="" xmlns:p14="http://schemas.microsoft.com/office/powerpoint/2010/main" val="7885712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85763" y="365126"/>
            <a:ext cx="8422481" cy="6221412"/>
          </a:xfrm>
          <a:prstGeom prst="rect">
            <a:avLst/>
          </a:prstGeom>
        </p:spPr>
      </p:pic>
    </p:spTree>
    <p:extLst>
      <p:ext uri="{BB962C8B-B14F-4D97-AF65-F5344CB8AC3E}">
        <p14:creationId xmlns="" xmlns:p14="http://schemas.microsoft.com/office/powerpoint/2010/main" val="2304860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10753" y="365124"/>
            <a:ext cx="8508206" cy="6149975"/>
          </a:xfrm>
          <a:prstGeom prst="rect">
            <a:avLst/>
          </a:prstGeom>
        </p:spPr>
      </p:pic>
    </p:spTree>
    <p:extLst>
      <p:ext uri="{BB962C8B-B14F-4D97-AF65-F5344CB8AC3E}">
        <p14:creationId xmlns="" xmlns:p14="http://schemas.microsoft.com/office/powerpoint/2010/main" val="6487476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96478" y="628651"/>
            <a:ext cx="8336756" cy="5972175"/>
          </a:xfrm>
          <a:prstGeom prst="rect">
            <a:avLst/>
          </a:prstGeom>
        </p:spPr>
      </p:pic>
    </p:spTree>
    <p:extLst>
      <p:ext uri="{BB962C8B-B14F-4D97-AF65-F5344CB8AC3E}">
        <p14:creationId xmlns="" xmlns:p14="http://schemas.microsoft.com/office/powerpoint/2010/main" val="40361252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85800" y="838200"/>
            <a:ext cx="7886700" cy="5319713"/>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 xmlns:p14="http://schemas.microsoft.com/office/powerpoint/2010/main" val="145255483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39342" y="771526"/>
            <a:ext cx="8379618" cy="5757863"/>
          </a:xfrm>
          <a:prstGeom prst="rect">
            <a:avLst/>
          </a:prstGeom>
        </p:spPr>
      </p:pic>
    </p:spTree>
    <p:extLst>
      <p:ext uri="{BB962C8B-B14F-4D97-AF65-F5344CB8AC3E}">
        <p14:creationId xmlns="" xmlns:p14="http://schemas.microsoft.com/office/powerpoint/2010/main" val="23937579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2697540"/>
            <a:ext cx="7162800" cy="156966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96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Thank you</a:t>
            </a:r>
            <a:endParaRPr lang="en-US" sz="96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Title 2"/>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EIA in Nepal</a:t>
            </a:r>
            <a:endParaRPr lang="en-US" dirty="0"/>
          </a:p>
        </p:txBody>
      </p:sp>
      <p:sp>
        <p:nvSpPr>
          <p:cNvPr id="3" name="Content Placeholder 2"/>
          <p:cNvSpPr>
            <a:spLocks noGrp="1"/>
          </p:cNvSpPr>
          <p:nvPr>
            <p:ph idx="1"/>
          </p:nvPr>
        </p:nvSpPr>
        <p:spPr/>
        <p:txBody>
          <a:bodyPr/>
          <a:lstStyle/>
          <a:p>
            <a:pPr>
              <a:buNone/>
            </a:pPr>
            <a:r>
              <a:rPr lang="en-US" b="1" dirty="0" smtClean="0"/>
              <a:t>Initiation of EA in Nepal </a:t>
            </a:r>
          </a:p>
          <a:p>
            <a:r>
              <a:rPr lang="en-US" dirty="0" smtClean="0"/>
              <a:t>since 1980’s through policies</a:t>
            </a:r>
          </a:p>
          <a:p>
            <a:r>
              <a:rPr lang="en-US" dirty="0" smtClean="0"/>
              <a:t>in 1990’s through laws </a:t>
            </a:r>
          </a:p>
          <a:p>
            <a:r>
              <a:rPr lang="en-US" dirty="0" smtClean="0"/>
              <a:t>use ramified along with  development of guidelines and manuals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1898</TotalTime>
  <Words>2875</Words>
  <Application>Microsoft Office PowerPoint</Application>
  <PresentationFormat>On-screen Show (4:3)</PresentationFormat>
  <Paragraphs>312</Paragraphs>
  <Slides>87</Slides>
  <Notes>8</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Office Theme</vt:lpstr>
      <vt:lpstr>BHS 151 Environmental Science BPH I Year, II semester </vt:lpstr>
      <vt:lpstr>Slide 2</vt:lpstr>
      <vt:lpstr>Environmental Assessment (EA)</vt:lpstr>
      <vt:lpstr>Environmental Assessment</vt:lpstr>
      <vt:lpstr>Environmental Assessment</vt:lpstr>
      <vt:lpstr>Environmental Assessment…..</vt:lpstr>
      <vt:lpstr>EIA in Nepal</vt:lpstr>
      <vt:lpstr>EIA in Nepal</vt:lpstr>
      <vt:lpstr>EIA in Nepal</vt:lpstr>
      <vt:lpstr>Legal measures-EIA in Nepal </vt:lpstr>
      <vt:lpstr>Slide 11</vt:lpstr>
      <vt:lpstr>EIA in Nepal</vt:lpstr>
      <vt:lpstr>EIA in Nepal</vt:lpstr>
      <vt:lpstr>Need for a tool realized</vt:lpstr>
      <vt:lpstr>Need for a tool realized</vt:lpstr>
      <vt:lpstr>Slide 16</vt:lpstr>
      <vt:lpstr>Aims of EIA</vt:lpstr>
      <vt:lpstr>Principles of EIA</vt:lpstr>
      <vt:lpstr>Contd….</vt:lpstr>
      <vt:lpstr>The EIA process: the sequence of steps in its application</vt:lpstr>
      <vt:lpstr>Contd….</vt:lpstr>
      <vt:lpstr>Slide 22</vt:lpstr>
      <vt:lpstr>The four  procedural stages are followed for EIA in Nepal</vt:lpstr>
      <vt:lpstr>Project Screening</vt:lpstr>
      <vt:lpstr>Project Screening</vt:lpstr>
      <vt:lpstr>Project Screening</vt:lpstr>
      <vt:lpstr>Objective</vt:lpstr>
      <vt:lpstr>Slide 28</vt:lpstr>
      <vt:lpstr>Project Screening Process</vt:lpstr>
      <vt:lpstr>Slide 30</vt:lpstr>
      <vt:lpstr>Project screening in Nepal is a simple process. Environmental Protection regulation 1997 has classified the projects into three categories:  </vt:lpstr>
      <vt:lpstr>Scoping </vt:lpstr>
      <vt:lpstr>Scoping </vt:lpstr>
      <vt:lpstr>Slide 34</vt:lpstr>
      <vt:lpstr>Slide 35</vt:lpstr>
      <vt:lpstr>Method used in scoping</vt:lpstr>
      <vt:lpstr>Slide 37</vt:lpstr>
      <vt:lpstr>Slide 38</vt:lpstr>
      <vt:lpstr>Slide 39</vt:lpstr>
      <vt:lpstr>Terms of Reference (TOR)</vt:lpstr>
      <vt:lpstr>Terms of Reference (TOR)</vt:lpstr>
      <vt:lpstr>Terms of Reference…</vt:lpstr>
      <vt:lpstr>Objective</vt:lpstr>
      <vt:lpstr>GOOD PRACTICE CRITERIA FOR THE PREPARATION OF TERMS OF REFERENCE (TOR)</vt:lpstr>
      <vt:lpstr>Slide 45</vt:lpstr>
      <vt:lpstr>Slide 46</vt:lpstr>
      <vt:lpstr>Baseline Data Collection</vt:lpstr>
      <vt:lpstr>1. Baseline Condition</vt:lpstr>
      <vt:lpstr>Baseline information…… </vt:lpstr>
      <vt:lpstr>2. Description of the affected environment</vt:lpstr>
      <vt:lpstr>3. Methods to collect and supplement baseline information</vt:lpstr>
      <vt:lpstr>Data source and method of collection</vt:lpstr>
      <vt:lpstr>Identification of environmental impact</vt:lpstr>
      <vt:lpstr>Definition</vt:lpstr>
      <vt:lpstr>Identification of environmental impact</vt:lpstr>
      <vt:lpstr>Slide 56</vt:lpstr>
      <vt:lpstr>Impact Prediction </vt:lpstr>
      <vt:lpstr>Impact prediction should focus on the following considerations</vt:lpstr>
      <vt:lpstr>Methods of impact prediction </vt:lpstr>
      <vt:lpstr>Mitigation Measures </vt:lpstr>
      <vt:lpstr>Slide 61</vt:lpstr>
      <vt:lpstr>Environmental auditing and monitoring</vt:lpstr>
      <vt:lpstr>ENVIRONMENTAL AUDITING PRACTICE AND PROCEDURES </vt:lpstr>
      <vt:lpstr>TYPES</vt:lpstr>
      <vt:lpstr>Basic steps in Environmental Audit Criteria </vt:lpstr>
      <vt:lpstr>Public consultation and participation</vt:lpstr>
      <vt:lpstr>Slide 67</vt:lpstr>
      <vt:lpstr>The purpose of  public audit</vt:lpstr>
      <vt:lpstr>Contd….</vt:lpstr>
      <vt:lpstr>There are four basic reasons why public should be involved in EIA</vt:lpstr>
      <vt:lpstr>OBJECTIVES OF PUBLIC INVOLVEMENT </vt:lpstr>
      <vt:lpstr>Environmental clearance procedure in Nepal </vt:lpstr>
      <vt:lpstr>Slide 73</vt:lpstr>
      <vt:lpstr>Slide 74</vt:lpstr>
      <vt:lpstr>Slide 75</vt:lpstr>
      <vt:lpstr>Slide 76</vt:lpstr>
      <vt:lpstr>Slide 77</vt:lpstr>
      <vt:lpstr>Initial Environmental Assessment and its process</vt:lpstr>
      <vt:lpstr>Slide 79</vt:lpstr>
      <vt:lpstr>Purpose of IEE</vt:lpstr>
      <vt:lpstr>Slide 81</vt:lpstr>
      <vt:lpstr>Slide 82</vt:lpstr>
      <vt:lpstr>Slide 83</vt:lpstr>
      <vt:lpstr>Slide 84</vt:lpstr>
      <vt:lpstr>Slide 85</vt:lpstr>
      <vt:lpstr>Slide 86</vt:lpstr>
      <vt:lpstr>Slide 87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xplore</dc:creator>
  <cp:lastModifiedBy>xplore</cp:lastModifiedBy>
  <cp:revision>176</cp:revision>
  <dcterms:created xsi:type="dcterms:W3CDTF">2006-08-16T00:00:00Z</dcterms:created>
  <dcterms:modified xsi:type="dcterms:W3CDTF">2017-10-16T00:37:12Z</dcterms:modified>
</cp:coreProperties>
</file>