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sldIdLst>
    <p:sldId id="256" r:id="rId2"/>
    <p:sldId id="270" r:id="rId3"/>
    <p:sldId id="257" r:id="rId4"/>
    <p:sldId id="258" r:id="rId5"/>
    <p:sldId id="259" r:id="rId6"/>
    <p:sldId id="261" r:id="rId7"/>
    <p:sldId id="260" r:id="rId8"/>
    <p:sldId id="262" r:id="rId9"/>
    <p:sldId id="263" r:id="rId10"/>
    <p:sldId id="264" r:id="rId11"/>
    <p:sldId id="265" r:id="rId12"/>
    <p:sldId id="268" r:id="rId13"/>
    <p:sldId id="266" r:id="rId14"/>
    <p:sldId id="267" r:id="rId15"/>
    <p:sldId id="280" r:id="rId16"/>
    <p:sldId id="272" r:id="rId17"/>
    <p:sldId id="269" r:id="rId18"/>
    <p:sldId id="274" r:id="rId19"/>
    <p:sldId id="271" r:id="rId20"/>
    <p:sldId id="273" r:id="rId21"/>
    <p:sldId id="279" r:id="rId22"/>
    <p:sldId id="281" r:id="rId23"/>
    <p:sldId id="278" r:id="rId24"/>
    <p:sldId id="275" r:id="rId25"/>
    <p:sldId id="277" r:id="rId26"/>
    <p:sldId id="27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BD9711-2098-470B-AC1C-419A907EC7F4}" type="datetimeFigureOut">
              <a:rPr lang="en-US" smtClean="0"/>
              <a:t>8/2/2018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63D96D-30D2-4C3C-A07A-A402EEC48979}" type="slidenum">
              <a:rPr lang="en-US" smtClean="0"/>
              <a:t>‹#›</a:t>
            </a:fld>
            <a:endParaRPr lang="en-US"/>
          </a:p>
        </p:txBody>
      </p:sp>
    </p:spTree>
    <p:extLst>
      <p:ext uri="{BB962C8B-B14F-4D97-AF65-F5344CB8AC3E}">
        <p14:creationId xmlns:p14="http://schemas.microsoft.com/office/powerpoint/2010/main" val="3141979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47AC88-1CDA-4AC4-8594-7866F21D575F}" type="datetime1">
              <a:rPr lang="en-US" smtClean="0"/>
              <a:t>8/2/2018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993654-51C9-4AF3-A76F-6D2186E9FF68}" type="datetime1">
              <a:rPr lang="en-US" smtClean="0"/>
              <a:t>8/2/2018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096E66A-0D83-4F9D-90C6-F56B12A56769}" type="datetime1">
              <a:rPr lang="en-US" smtClean="0"/>
              <a:t>8/2/2018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5C7390-4B09-4708-9AF7-B904C8E13BCD}" type="datetime1">
              <a:rPr lang="en-US" smtClean="0"/>
              <a:t>8/2/2018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CD3CA7-0CE2-4838-AFA1-CEF8C31F4073}" type="datetime1">
              <a:rPr lang="en-US" smtClean="0"/>
              <a:t>8/2/2018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8E477B0-66BC-4D30-BE44-2183C084FEC2}" type="datetime1">
              <a:rPr lang="en-US" smtClean="0"/>
              <a:t>8/2/2018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15D9C-AFCE-45D7-83A6-309658946127}"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ACD35C5-FCF6-48C9-A264-2A418E2F6914}" type="datetime1">
              <a:rPr lang="en-US" smtClean="0"/>
              <a:t>8/2/2018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9F6A8F-C981-4BEF-B6D7-BCADA3016940}" type="datetime1">
              <a:rPr lang="en-US" smtClean="0"/>
              <a:t>8/2/2018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2B40539-E9D6-4577-9C35-AA1132732E4C}" type="datetime1">
              <a:rPr lang="en-US" smtClean="0"/>
              <a:t>8/2/2018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90CD636-F3CC-446B-8F66-DF753E47CC09}" type="datetime1">
              <a:rPr lang="en-US" smtClean="0"/>
              <a:t>8/2/2018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15D9C-AFCE-45D7-83A6-309658946127}"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8EE17-60C0-49FF-B4DA-B4FD385B89CC}" type="datetime1">
              <a:rPr lang="en-US" smtClean="0"/>
              <a:t>8/2/2018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15D9C-AFCE-45D7-83A6-309658946127}"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6FFD35A-BC76-4BCA-96E3-8C083C45D381}" type="datetime1">
              <a:rPr lang="en-US" smtClean="0"/>
              <a:t>8/2/2018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7E15D9C-AFCE-45D7-83A6-309658946127}"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www.slideshare.net/kteach/bmi-13865621" TargetMode="External"/><Relationship Id="rId2" Type="http://schemas.openxmlformats.org/officeDocument/2006/relationships/hyperlink" Target="https://www.slideshare.net/jamesmacroony/body-mass-index-waist-hip-ratio" TargetMode="External"/><Relationship Id="rId1" Type="http://schemas.openxmlformats.org/officeDocument/2006/relationships/slideLayout" Target="../slideLayouts/slideLayout2.xml"/><Relationship Id="rId5" Type="http://schemas.openxmlformats.org/officeDocument/2006/relationships/hyperlink" Target="http://motherchildnutrition.org/early-malnutrition-detection/detection-referral-children-with-acute-malnutrition/interpretation-of-muac-indicators.html" TargetMode="External"/><Relationship Id="rId4" Type="http://schemas.openxmlformats.org/officeDocument/2006/relationships/hyperlink" Target="http://www.who.int/redirect-pages/mega-menu/health-topic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who.int/redirect-pages/mega-menu/health-topics"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362200"/>
            <a:ext cx="7010400" cy="2362200"/>
          </a:xfrm>
          <a:blipFill>
            <a:blip r:embed="rId2"/>
            <a:tile tx="0" ty="0" sx="100000" sy="100000" flip="none" algn="tl"/>
          </a:blipFill>
          <a:ln w="28575">
            <a:solidFill>
              <a:srgbClr val="FF0000"/>
            </a:solidFill>
          </a:ln>
          <a:scene3d>
            <a:camera prst="orthographicFront"/>
            <a:lightRig rig="threePt" dir="t"/>
          </a:scene3d>
          <a:sp3d>
            <a:bevelT w="114300" prst="artDeco"/>
          </a:sp3d>
        </p:spPr>
        <p:txBody>
          <a:bodyPr>
            <a:normAutofit/>
          </a:bodyPr>
          <a:lstStyle/>
          <a:p>
            <a:pPr algn="l"/>
            <a:r>
              <a:rPr lang="en-US" b="1" dirty="0" smtClean="0"/>
              <a:t>            </a:t>
            </a:r>
            <a:r>
              <a:rPr lang="en-US" sz="4900" b="1" dirty="0" smtClean="0"/>
              <a:t>Assessment on</a:t>
            </a:r>
            <a:br>
              <a:rPr lang="en-US" sz="4900" b="1" dirty="0" smtClean="0"/>
            </a:br>
            <a:r>
              <a:rPr lang="en-US" sz="4900" b="1" dirty="0"/>
              <a:t> </a:t>
            </a:r>
            <a:r>
              <a:rPr lang="en-US" sz="4900" b="1" dirty="0" smtClean="0"/>
              <a:t>           BMI, WHR, MUAC</a:t>
            </a:r>
            <a:endParaRPr lang="en-US" sz="4900" b="1" dirty="0"/>
          </a:p>
        </p:txBody>
      </p:sp>
      <p:sp>
        <p:nvSpPr>
          <p:cNvPr id="5" name="Date Placeholder 4"/>
          <p:cNvSpPr>
            <a:spLocks noGrp="1"/>
          </p:cNvSpPr>
          <p:nvPr>
            <p:ph type="dt" sz="half" idx="10"/>
          </p:nvPr>
        </p:nvSpPr>
        <p:spPr/>
        <p:txBody>
          <a:bodyPr/>
          <a:lstStyle/>
          <a:p>
            <a:fld id="{8E06BC33-E288-4362-AC83-390CAF7EEA72}" type="datetime1">
              <a:rPr lang="en-US" smtClean="0"/>
              <a:t>8/2/2018</a:t>
            </a:fld>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1</a:t>
            </a:fld>
            <a:endParaRPr lang="en-US"/>
          </a:p>
        </p:txBody>
      </p:sp>
    </p:spTree>
    <p:extLst>
      <p:ext uri="{BB962C8B-B14F-4D97-AF65-F5344CB8AC3E}">
        <p14:creationId xmlns:p14="http://schemas.microsoft.com/office/powerpoint/2010/main" val="1080549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1676400"/>
            <a:ext cx="8686799" cy="4953000"/>
          </a:xfrm>
          <a:ln w="12700">
            <a:solidFill>
              <a:schemeClr val="tx1"/>
            </a:solidFill>
          </a:ln>
        </p:spPr>
        <p:txBody>
          <a:bodyPr/>
          <a:lstStyle/>
          <a:p>
            <a:pPr marL="0" indent="0" algn="just">
              <a:buNone/>
            </a:pPr>
            <a:r>
              <a:rPr lang="en-US" sz="3600" b="1" dirty="0" smtClean="0">
                <a:solidFill>
                  <a:schemeClr val="tx1"/>
                </a:solidFill>
                <a:latin typeface="Malgun Gothic" pitchFamily="34" charset="-127"/>
                <a:ea typeface="Malgun Gothic" pitchFamily="34" charset="-127"/>
              </a:rPr>
              <a:t>If you are underweight (</a:t>
            </a:r>
            <a:r>
              <a:rPr lang="en-US" sz="3600" b="1" dirty="0" smtClean="0">
                <a:solidFill>
                  <a:srgbClr val="FF0000"/>
                </a:solidFill>
                <a:latin typeface="Malgun Gothic" pitchFamily="34" charset="-127"/>
                <a:ea typeface="Malgun Gothic" pitchFamily="34" charset="-127"/>
              </a:rPr>
              <a:t>BMI less than 18.5</a:t>
            </a:r>
            <a:r>
              <a:rPr lang="en-US" sz="3600" b="1" dirty="0" smtClean="0">
                <a:solidFill>
                  <a:schemeClr val="tx1"/>
                </a:solidFill>
                <a:latin typeface="Malgun Gothic" pitchFamily="34" charset="-127"/>
                <a:ea typeface="Malgun Gothic" pitchFamily="34" charset="-127"/>
              </a:rPr>
              <a:t>), you may be malnourished and develop</a:t>
            </a:r>
            <a:endParaRPr lang="en-US" sz="2800" b="1" dirty="0" smtClean="0">
              <a:solidFill>
                <a:schemeClr val="tx1"/>
              </a:solidFill>
              <a:latin typeface="Malgun Gothic" pitchFamily="34" charset="-127"/>
              <a:ea typeface="Malgun Gothic" pitchFamily="34" charset="-127"/>
            </a:endParaRPr>
          </a:p>
          <a:p>
            <a:pPr>
              <a:buFont typeface="Wingdings" pitchFamily="2" charset="2"/>
              <a:buChar char="§"/>
            </a:pPr>
            <a:r>
              <a:rPr lang="en-US" sz="3200" b="1" i="1" dirty="0" smtClean="0">
                <a:solidFill>
                  <a:schemeClr val="tx1"/>
                </a:solidFill>
                <a:latin typeface="Malgun Gothic" pitchFamily="34" charset="-127"/>
                <a:ea typeface="Malgun Gothic" pitchFamily="34" charset="-127"/>
              </a:rPr>
              <a:t>Compromised immune function</a:t>
            </a:r>
          </a:p>
          <a:p>
            <a:pPr>
              <a:buFont typeface="Wingdings" pitchFamily="2" charset="2"/>
              <a:buChar char="§"/>
            </a:pPr>
            <a:r>
              <a:rPr lang="en-US" sz="3200" b="1" i="1" dirty="0" smtClean="0">
                <a:solidFill>
                  <a:schemeClr val="tx1"/>
                </a:solidFill>
                <a:latin typeface="Malgun Gothic" pitchFamily="34" charset="-127"/>
                <a:ea typeface="Malgun Gothic" pitchFamily="34" charset="-127"/>
              </a:rPr>
              <a:t>Respiratory disease</a:t>
            </a:r>
          </a:p>
          <a:p>
            <a:pPr>
              <a:buFont typeface="Wingdings" pitchFamily="2" charset="2"/>
              <a:buChar char="§"/>
            </a:pPr>
            <a:r>
              <a:rPr lang="en-US" sz="3200" b="1" i="1" dirty="0" smtClean="0">
                <a:solidFill>
                  <a:schemeClr val="tx1"/>
                </a:solidFill>
                <a:latin typeface="Malgun Gothic" pitchFamily="34" charset="-127"/>
                <a:ea typeface="Malgun Gothic" pitchFamily="34" charset="-127"/>
              </a:rPr>
              <a:t>Digestive disease</a:t>
            </a:r>
          </a:p>
          <a:p>
            <a:pPr>
              <a:buFont typeface="Wingdings" pitchFamily="2" charset="2"/>
              <a:buChar char="§"/>
            </a:pPr>
            <a:r>
              <a:rPr lang="en-US" sz="3200" b="1" i="1" dirty="0" smtClean="0">
                <a:solidFill>
                  <a:schemeClr val="tx1"/>
                </a:solidFill>
                <a:latin typeface="Malgun Gothic" pitchFamily="34" charset="-127"/>
                <a:ea typeface="Malgun Gothic" pitchFamily="34" charset="-127"/>
              </a:rPr>
              <a:t>Cancer</a:t>
            </a:r>
          </a:p>
          <a:p>
            <a:pPr>
              <a:buFont typeface="Wingdings" pitchFamily="2" charset="2"/>
              <a:buChar char="§"/>
            </a:pPr>
            <a:r>
              <a:rPr lang="en-US" sz="3200" b="1" i="1" dirty="0" smtClean="0">
                <a:solidFill>
                  <a:schemeClr val="tx1"/>
                </a:solidFill>
                <a:latin typeface="Malgun Gothic" pitchFamily="34" charset="-127"/>
                <a:ea typeface="Malgun Gothic" pitchFamily="34" charset="-127"/>
              </a:rPr>
              <a:t>osteoporosis</a:t>
            </a:r>
            <a:endParaRPr lang="en-US" sz="3200" b="1" i="1" dirty="0">
              <a:solidFill>
                <a:schemeClr val="tx1"/>
              </a:solidFill>
              <a:latin typeface="Malgun Gothic" pitchFamily="34" charset="-127"/>
              <a:ea typeface="Malgun Gothic" pitchFamily="34" charset="-127"/>
            </a:endParaRPr>
          </a:p>
        </p:txBody>
      </p:sp>
      <p:sp>
        <p:nvSpPr>
          <p:cNvPr id="3" name="Date Placeholder 2"/>
          <p:cNvSpPr>
            <a:spLocks noGrp="1"/>
          </p:cNvSpPr>
          <p:nvPr>
            <p:ph type="dt" sz="half" idx="10"/>
          </p:nvPr>
        </p:nvSpPr>
        <p:spPr/>
        <p:txBody>
          <a:bodyPr/>
          <a:lstStyle/>
          <a:p>
            <a:fld id="{B99F6A8F-C981-4BEF-B6D7-BCADA3016940}"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10</a:t>
            </a:fld>
            <a:endParaRPr lang="en-US"/>
          </a:p>
        </p:txBody>
      </p:sp>
      <p:sp>
        <p:nvSpPr>
          <p:cNvPr id="5" name="Title 4"/>
          <p:cNvSpPr>
            <a:spLocks noGrp="1"/>
          </p:cNvSpPr>
          <p:nvPr>
            <p:ph type="title"/>
          </p:nvPr>
        </p:nvSpPr>
        <p:spPr>
          <a:xfrm>
            <a:off x="228600" y="228600"/>
            <a:ext cx="8686800" cy="1219200"/>
          </a:xfrm>
          <a:solidFill>
            <a:schemeClr val="accent2"/>
          </a:solidFill>
          <a:ln w="12700">
            <a:solidFill>
              <a:schemeClr val="tx1"/>
            </a:solidFill>
          </a:ln>
          <a:scene3d>
            <a:camera prst="orthographicFront"/>
            <a:lightRig rig="threePt" dir="t"/>
          </a:scene3d>
          <a:sp3d>
            <a:bevelT w="165100" prst="coolSlant"/>
          </a:sp3d>
        </p:spPr>
        <p:txBody>
          <a:bodyPr/>
          <a:lstStyle/>
          <a:p>
            <a:pPr algn="l"/>
            <a:r>
              <a:rPr lang="en-US" b="1" u="sng" dirty="0" smtClean="0"/>
              <a:t>Risk of being underweight</a:t>
            </a:r>
            <a:endParaRPr lang="en-US" b="1" u="sng" dirty="0"/>
          </a:p>
        </p:txBody>
      </p:sp>
    </p:spTree>
    <p:extLst>
      <p:ext uri="{BB962C8B-B14F-4D97-AF65-F5344CB8AC3E}">
        <p14:creationId xmlns:p14="http://schemas.microsoft.com/office/powerpoint/2010/main" val="26533716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76400"/>
            <a:ext cx="8705850" cy="5095875"/>
          </a:xfrm>
          <a:ln w="12700">
            <a:solidFill>
              <a:schemeClr val="tx1"/>
            </a:solidFill>
          </a:ln>
        </p:spPr>
        <p:txBody>
          <a:bodyPr/>
          <a:lstStyle/>
          <a:p>
            <a:pPr marL="0" indent="0" algn="just">
              <a:buNone/>
            </a:pPr>
            <a:r>
              <a:rPr lang="en-US" sz="3600" b="1" dirty="0" smtClean="0">
                <a:solidFill>
                  <a:schemeClr val="tx1"/>
                </a:solidFill>
                <a:latin typeface="Malgun Gothic" pitchFamily="34" charset="-127"/>
                <a:ea typeface="Malgun Gothic" pitchFamily="34" charset="-127"/>
              </a:rPr>
              <a:t>If you are overweight (</a:t>
            </a:r>
            <a:r>
              <a:rPr lang="en-US" sz="3600" b="1" dirty="0" smtClean="0">
                <a:solidFill>
                  <a:srgbClr val="FF0000"/>
                </a:solidFill>
                <a:latin typeface="Malgun Gothic" pitchFamily="34" charset="-127"/>
                <a:ea typeface="Malgun Gothic" pitchFamily="34" charset="-127"/>
              </a:rPr>
              <a:t>with a BMI over 25</a:t>
            </a:r>
            <a:r>
              <a:rPr lang="en-US" sz="3600" b="1" dirty="0" smtClean="0">
                <a:solidFill>
                  <a:schemeClr val="tx1"/>
                </a:solidFill>
                <a:latin typeface="Malgun Gothic" pitchFamily="34" charset="-127"/>
                <a:ea typeface="Malgun Gothic" pitchFamily="34" charset="-127"/>
              </a:rPr>
              <a:t>) and physically inactive, you may develop;</a:t>
            </a:r>
          </a:p>
          <a:p>
            <a:pPr>
              <a:buFont typeface="Wingdings" pitchFamily="2" charset="2"/>
              <a:buChar char="§"/>
            </a:pPr>
            <a:r>
              <a:rPr lang="en-US" sz="2800" b="1" i="1" dirty="0" smtClean="0">
                <a:solidFill>
                  <a:schemeClr val="tx1"/>
                </a:solidFill>
                <a:latin typeface="Malgun Gothic" pitchFamily="34" charset="-127"/>
                <a:ea typeface="Malgun Gothic" pitchFamily="34" charset="-127"/>
              </a:rPr>
              <a:t>Cardiovascular (Heart and blood circulation) disease</a:t>
            </a:r>
          </a:p>
          <a:p>
            <a:pPr>
              <a:buFont typeface="Wingdings" pitchFamily="2" charset="2"/>
              <a:buChar char="§"/>
            </a:pPr>
            <a:r>
              <a:rPr lang="en-US" sz="2800" b="1" i="1" dirty="0" smtClean="0">
                <a:solidFill>
                  <a:schemeClr val="tx1"/>
                </a:solidFill>
                <a:latin typeface="Malgun Gothic" pitchFamily="34" charset="-127"/>
                <a:ea typeface="Malgun Gothic" pitchFamily="34" charset="-127"/>
              </a:rPr>
              <a:t>Gall bladder disease </a:t>
            </a:r>
          </a:p>
          <a:p>
            <a:pPr>
              <a:buFont typeface="Wingdings" pitchFamily="2" charset="2"/>
              <a:buChar char="§"/>
            </a:pPr>
            <a:r>
              <a:rPr lang="en-US" sz="2800" b="1" i="1" dirty="0" smtClean="0">
                <a:solidFill>
                  <a:schemeClr val="tx1"/>
                </a:solidFill>
                <a:latin typeface="Malgun Gothic" pitchFamily="34" charset="-127"/>
                <a:ea typeface="Malgun Gothic" pitchFamily="34" charset="-127"/>
              </a:rPr>
              <a:t>High blood pressure (Hypertension)</a:t>
            </a:r>
          </a:p>
          <a:p>
            <a:pPr>
              <a:buFont typeface="Wingdings" pitchFamily="2" charset="2"/>
              <a:buChar char="§"/>
            </a:pPr>
            <a:r>
              <a:rPr lang="en-US" sz="2800" b="1" i="1" dirty="0" smtClean="0">
                <a:solidFill>
                  <a:schemeClr val="tx1"/>
                </a:solidFill>
                <a:latin typeface="Malgun Gothic" pitchFamily="34" charset="-127"/>
                <a:ea typeface="Malgun Gothic" pitchFamily="34" charset="-127"/>
              </a:rPr>
              <a:t>Type 2 diabetes</a:t>
            </a:r>
          </a:p>
          <a:p>
            <a:pPr>
              <a:buFont typeface="Wingdings" pitchFamily="2" charset="2"/>
              <a:buChar char="§"/>
            </a:pPr>
            <a:r>
              <a:rPr lang="en-US" sz="2800" b="1" i="1" dirty="0" smtClean="0">
                <a:solidFill>
                  <a:schemeClr val="tx1"/>
                </a:solidFill>
                <a:latin typeface="Malgun Gothic" pitchFamily="34" charset="-127"/>
                <a:ea typeface="Malgun Gothic" pitchFamily="34" charset="-127"/>
              </a:rPr>
              <a:t>Depression and other mental disorder</a:t>
            </a:r>
          </a:p>
          <a:p>
            <a:pPr>
              <a:buFont typeface="Wingdings" pitchFamily="2" charset="2"/>
              <a:buChar char="§"/>
            </a:pPr>
            <a:endParaRPr lang="en-US" sz="2800" b="1" i="1" dirty="0"/>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11</a:t>
            </a:fld>
            <a:endParaRPr lang="en-US"/>
          </a:p>
        </p:txBody>
      </p:sp>
      <p:sp>
        <p:nvSpPr>
          <p:cNvPr id="5" name="Title 4"/>
          <p:cNvSpPr>
            <a:spLocks noGrp="1"/>
          </p:cNvSpPr>
          <p:nvPr>
            <p:ph type="title"/>
          </p:nvPr>
        </p:nvSpPr>
        <p:spPr>
          <a:xfrm>
            <a:off x="228600" y="228600"/>
            <a:ext cx="8686800" cy="1252728"/>
          </a:xfrm>
          <a:solidFill>
            <a:schemeClr val="accent2"/>
          </a:solidFill>
          <a:ln w="12700">
            <a:solidFill>
              <a:schemeClr val="tx1"/>
            </a:solidFill>
          </a:ln>
          <a:scene3d>
            <a:camera prst="orthographicFront"/>
            <a:lightRig rig="threePt" dir="t"/>
          </a:scene3d>
          <a:sp3d>
            <a:bevelT w="165100" prst="coolSlant"/>
          </a:sp3d>
        </p:spPr>
        <p:txBody>
          <a:bodyPr>
            <a:normAutofit/>
          </a:bodyPr>
          <a:lstStyle/>
          <a:p>
            <a:pPr algn="l"/>
            <a:r>
              <a:rPr lang="en-US" b="1" u="sng" dirty="0" smtClean="0">
                <a:solidFill>
                  <a:schemeClr val="bg1"/>
                </a:solidFill>
              </a:rPr>
              <a:t>Risk of being overweight</a:t>
            </a:r>
            <a:endParaRPr lang="en-US" b="1" u="sng" dirty="0">
              <a:solidFill>
                <a:schemeClr val="bg1"/>
              </a:solidFill>
            </a:endParaRPr>
          </a:p>
        </p:txBody>
      </p:sp>
    </p:spTree>
    <p:extLst>
      <p:ext uri="{BB962C8B-B14F-4D97-AF65-F5344CB8AC3E}">
        <p14:creationId xmlns:p14="http://schemas.microsoft.com/office/powerpoint/2010/main" val="2813845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12</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 y="269081"/>
            <a:ext cx="8648700" cy="6436517"/>
          </a:xfrm>
          <a:prstGeom prst="rect">
            <a:avLst/>
          </a:prstGeom>
          <a:ln w="28575">
            <a:solidFill>
              <a:srgbClr val="00B050"/>
            </a:solidFill>
          </a:ln>
        </p:spPr>
      </p:pic>
    </p:spTree>
    <p:extLst>
      <p:ext uri="{BB962C8B-B14F-4D97-AF65-F5344CB8AC3E}">
        <p14:creationId xmlns:p14="http://schemas.microsoft.com/office/powerpoint/2010/main" val="1408716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52600"/>
            <a:ext cx="8686799" cy="4953000"/>
          </a:xfrm>
          <a:ln>
            <a:solidFill>
              <a:schemeClr val="tx1"/>
            </a:solidFill>
          </a:ln>
        </p:spPr>
        <p:txBody>
          <a:bodyPr>
            <a:normAutofit fontScale="92500"/>
          </a:bodyPr>
          <a:lstStyle/>
          <a:p>
            <a:pPr>
              <a:buFont typeface="Wingdings" pitchFamily="2" charset="2"/>
              <a:buChar char="q"/>
            </a:pPr>
            <a:r>
              <a:rPr lang="en-US" sz="3200" b="1" dirty="0" smtClean="0">
                <a:solidFill>
                  <a:schemeClr val="tx1"/>
                </a:solidFill>
              </a:rPr>
              <a:t> </a:t>
            </a:r>
            <a:r>
              <a:rPr lang="en-US" sz="3200" b="1" dirty="0" smtClean="0">
                <a:solidFill>
                  <a:schemeClr val="tx1"/>
                </a:solidFill>
                <a:latin typeface="Malgun Gothic" pitchFamily="34" charset="-127"/>
                <a:ea typeface="Malgun Gothic" pitchFamily="34" charset="-127"/>
              </a:rPr>
              <a:t>The </a:t>
            </a:r>
            <a:r>
              <a:rPr lang="en-US" sz="3200" b="1" dirty="0">
                <a:solidFill>
                  <a:schemeClr val="tx1"/>
                </a:solidFill>
                <a:latin typeface="Malgun Gothic" pitchFamily="34" charset="-127"/>
                <a:ea typeface="Malgun Gothic" pitchFamily="34" charset="-127"/>
              </a:rPr>
              <a:t>W</a:t>
            </a:r>
            <a:r>
              <a:rPr lang="en-US" sz="3200" b="1" dirty="0" smtClean="0">
                <a:solidFill>
                  <a:schemeClr val="tx1"/>
                </a:solidFill>
                <a:latin typeface="Malgun Gothic" pitchFamily="34" charset="-127"/>
                <a:ea typeface="Malgun Gothic" pitchFamily="34" charset="-127"/>
              </a:rPr>
              <a:t>HR has been used as an</a:t>
            </a:r>
          </a:p>
          <a:p>
            <a:pPr algn="just">
              <a:buFont typeface="Wingdings" pitchFamily="2" charset="2"/>
              <a:buChar char="§"/>
            </a:pPr>
            <a:r>
              <a:rPr lang="en-US" sz="2800" b="1" dirty="0" smtClean="0">
                <a:solidFill>
                  <a:schemeClr val="tx1"/>
                </a:solidFill>
                <a:latin typeface="Malgun Gothic" pitchFamily="34" charset="-127"/>
                <a:ea typeface="Malgun Gothic" pitchFamily="34" charset="-127"/>
              </a:rPr>
              <a:t>indicator or </a:t>
            </a:r>
            <a:r>
              <a:rPr lang="en-US" sz="2800" b="1" dirty="0" smtClean="0">
                <a:solidFill>
                  <a:srgbClr val="FF0000"/>
                </a:solidFill>
                <a:latin typeface="Malgun Gothic" pitchFamily="34" charset="-127"/>
                <a:ea typeface="Malgun Gothic" pitchFamily="34" charset="-127"/>
              </a:rPr>
              <a:t>measure of the health of a person,</a:t>
            </a:r>
            <a:r>
              <a:rPr lang="en-US" sz="2800" b="1" dirty="0" smtClean="0">
                <a:solidFill>
                  <a:schemeClr val="tx1"/>
                </a:solidFill>
                <a:latin typeface="Malgun Gothic" pitchFamily="34" charset="-127"/>
                <a:ea typeface="Malgun Gothic" pitchFamily="34" charset="-127"/>
              </a:rPr>
              <a:t> and </a:t>
            </a:r>
          </a:p>
          <a:p>
            <a:pPr algn="just">
              <a:buFont typeface="Wingdings" pitchFamily="2" charset="2"/>
              <a:buChar char="§"/>
            </a:pPr>
            <a:r>
              <a:rPr lang="en-US" sz="2800" b="1" dirty="0" smtClean="0">
                <a:solidFill>
                  <a:schemeClr val="tx1"/>
                </a:solidFill>
                <a:latin typeface="Malgun Gothic" pitchFamily="34" charset="-127"/>
                <a:ea typeface="Malgun Gothic" pitchFamily="34" charset="-127"/>
              </a:rPr>
              <a:t>risk of developing </a:t>
            </a:r>
            <a:r>
              <a:rPr lang="en-US" sz="2800" b="1" dirty="0" smtClean="0">
                <a:solidFill>
                  <a:srgbClr val="FF0000"/>
                </a:solidFill>
                <a:latin typeface="Malgun Gothic" pitchFamily="34" charset="-127"/>
                <a:ea typeface="Malgun Gothic" pitchFamily="34" charset="-127"/>
              </a:rPr>
              <a:t>serious health condition </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WHR is used as a </a:t>
            </a:r>
            <a:r>
              <a:rPr lang="en-US" sz="3200" b="1" dirty="0" smtClean="0">
                <a:solidFill>
                  <a:srgbClr val="FF0000"/>
                </a:solidFill>
                <a:latin typeface="Malgun Gothic" pitchFamily="34" charset="-127"/>
                <a:ea typeface="Malgun Gothic" pitchFamily="34" charset="-127"/>
              </a:rPr>
              <a:t>measurement of obesity </a:t>
            </a:r>
            <a:r>
              <a:rPr lang="en-US" sz="3200" b="1" dirty="0" smtClean="0">
                <a:solidFill>
                  <a:schemeClr val="tx1"/>
                </a:solidFill>
                <a:latin typeface="Malgun Gothic" pitchFamily="34" charset="-127"/>
                <a:ea typeface="Malgun Gothic" pitchFamily="34" charset="-127"/>
              </a:rPr>
              <a:t>which in turn is a possible indicator of other more serious health conditions</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WHR has been shown to be </a:t>
            </a:r>
            <a:r>
              <a:rPr lang="en-US" sz="3200" b="1" dirty="0" smtClean="0">
                <a:solidFill>
                  <a:srgbClr val="FF0000"/>
                </a:solidFill>
                <a:latin typeface="Malgun Gothic" pitchFamily="34" charset="-127"/>
                <a:ea typeface="Malgun Gothic" pitchFamily="34" charset="-127"/>
              </a:rPr>
              <a:t>better predictor of cardiovascular disease</a:t>
            </a:r>
            <a:r>
              <a:rPr lang="en-US" sz="3200" b="1" dirty="0" smtClean="0">
                <a:solidFill>
                  <a:schemeClr val="tx1"/>
                </a:solidFill>
                <a:latin typeface="Malgun Gothic" pitchFamily="34" charset="-127"/>
                <a:ea typeface="Malgun Gothic" pitchFamily="34" charset="-127"/>
              </a:rPr>
              <a:t> than waist circumference and body-mass index.</a:t>
            </a:r>
          </a:p>
          <a:p>
            <a:pPr algn="just">
              <a:buFont typeface="Wingdings" pitchFamily="2" charset="2"/>
              <a:buChar char="q"/>
            </a:pPr>
            <a:endParaRPr lang="en-US" sz="2800" b="1" dirty="0"/>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dirty="0"/>
          </a:p>
        </p:txBody>
      </p:sp>
      <p:sp>
        <p:nvSpPr>
          <p:cNvPr id="4" name="Slide Number Placeholder 3"/>
          <p:cNvSpPr>
            <a:spLocks noGrp="1"/>
          </p:cNvSpPr>
          <p:nvPr>
            <p:ph type="sldNum" sz="quarter" idx="12"/>
          </p:nvPr>
        </p:nvSpPr>
        <p:spPr/>
        <p:txBody>
          <a:bodyPr/>
          <a:lstStyle/>
          <a:p>
            <a:fld id="{17E15D9C-AFCE-45D7-83A6-309658946127}" type="slidenum">
              <a:rPr lang="en-US" smtClean="0"/>
              <a:t>13</a:t>
            </a:fld>
            <a:endParaRPr lang="en-US"/>
          </a:p>
        </p:txBody>
      </p:sp>
      <p:sp>
        <p:nvSpPr>
          <p:cNvPr id="5" name="Title 4"/>
          <p:cNvSpPr>
            <a:spLocks noGrp="1"/>
          </p:cNvSpPr>
          <p:nvPr>
            <p:ph type="title"/>
          </p:nvPr>
        </p:nvSpPr>
        <p:spPr>
          <a:xfrm>
            <a:off x="228600" y="228600"/>
            <a:ext cx="8686800" cy="1252728"/>
          </a:xfrm>
          <a:solidFill>
            <a:srgbClr val="0070C0"/>
          </a:solidFill>
          <a:ln w="12700">
            <a:solidFill>
              <a:schemeClr val="tx1"/>
            </a:solidFill>
          </a:ln>
          <a:scene3d>
            <a:camera prst="orthographicFront"/>
            <a:lightRig rig="threePt" dir="t"/>
          </a:scene3d>
          <a:sp3d>
            <a:bevelT w="165100" prst="coolSlant"/>
          </a:sp3d>
        </p:spPr>
        <p:txBody>
          <a:bodyPr>
            <a:normAutofit/>
          </a:bodyPr>
          <a:lstStyle/>
          <a:p>
            <a:pPr algn="l"/>
            <a:r>
              <a:rPr lang="en-US" b="1" u="sng" dirty="0" smtClean="0"/>
              <a:t>WHR (waist hip ratio)</a:t>
            </a:r>
            <a:endParaRPr lang="en-US" b="1" u="sng" dirty="0"/>
          </a:p>
        </p:txBody>
      </p:sp>
    </p:spTree>
    <p:extLst>
      <p:ext uri="{BB962C8B-B14F-4D97-AF65-F5344CB8AC3E}">
        <p14:creationId xmlns:p14="http://schemas.microsoft.com/office/powerpoint/2010/main" val="26419996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76400"/>
            <a:ext cx="8686800" cy="5029200"/>
          </a:xfrm>
          <a:ln>
            <a:solidFill>
              <a:schemeClr val="tx1"/>
            </a:solidFill>
          </a:ln>
        </p:spPr>
        <p:txBody>
          <a:bodyPr>
            <a:normAutofit fontScale="92500"/>
          </a:bodyPr>
          <a:lstStyle/>
          <a:p>
            <a:pPr algn="just">
              <a:buFont typeface="Wingdings" pitchFamily="2" charset="2"/>
              <a:buChar char="q"/>
            </a:pPr>
            <a:r>
              <a:rPr lang="en-US" dirty="0" smtClean="0"/>
              <a:t> </a:t>
            </a:r>
            <a:r>
              <a:rPr lang="en-US" sz="3200" b="1" dirty="0" smtClean="0">
                <a:solidFill>
                  <a:schemeClr val="tx1"/>
                </a:solidFill>
                <a:latin typeface="Malgun Gothic" pitchFamily="34" charset="-127"/>
                <a:ea typeface="Malgun Gothic" pitchFamily="34" charset="-127"/>
              </a:rPr>
              <a:t>According to WHO the waist circumference should be measured </a:t>
            </a:r>
            <a:r>
              <a:rPr lang="en-US" sz="3200" b="1" dirty="0" smtClean="0">
                <a:solidFill>
                  <a:srgbClr val="FF0000"/>
                </a:solidFill>
                <a:latin typeface="Malgun Gothic" pitchFamily="34" charset="-127"/>
                <a:ea typeface="Malgun Gothic" pitchFamily="34" charset="-127"/>
              </a:rPr>
              <a:t>at the mid point </a:t>
            </a:r>
            <a:r>
              <a:rPr lang="en-US" sz="3200" b="1" dirty="0" smtClean="0">
                <a:solidFill>
                  <a:schemeClr val="tx1"/>
                </a:solidFill>
                <a:latin typeface="Malgun Gothic" pitchFamily="34" charset="-127"/>
                <a:ea typeface="Malgun Gothic" pitchFamily="34" charset="-127"/>
              </a:rPr>
              <a:t>between the lower </a:t>
            </a:r>
            <a:r>
              <a:rPr lang="en-US" sz="3200" b="1" dirty="0" smtClean="0">
                <a:solidFill>
                  <a:srgbClr val="FF0000"/>
                </a:solidFill>
                <a:latin typeface="Malgun Gothic" pitchFamily="34" charset="-127"/>
                <a:ea typeface="Malgun Gothic" pitchFamily="34" charset="-127"/>
              </a:rPr>
              <a:t>margin of the last palpable rib</a:t>
            </a:r>
            <a:r>
              <a:rPr lang="en-US" sz="3200" b="1" dirty="0" smtClean="0">
                <a:solidFill>
                  <a:schemeClr val="tx1"/>
                </a:solidFill>
                <a:latin typeface="Malgun Gothic" pitchFamily="34" charset="-127"/>
                <a:ea typeface="Malgun Gothic" pitchFamily="34" charset="-127"/>
              </a:rPr>
              <a:t> and </a:t>
            </a:r>
            <a:r>
              <a:rPr lang="en-US" sz="3200" b="1" dirty="0" smtClean="0">
                <a:solidFill>
                  <a:srgbClr val="FF0000"/>
                </a:solidFill>
                <a:latin typeface="Malgun Gothic" pitchFamily="34" charset="-127"/>
                <a:ea typeface="Malgun Gothic" pitchFamily="34" charset="-127"/>
              </a:rPr>
              <a:t> top of the iliac crest</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Hip circumference should be measured around the </a:t>
            </a:r>
            <a:r>
              <a:rPr lang="en-US" sz="3200" b="1" dirty="0" smtClean="0">
                <a:solidFill>
                  <a:srgbClr val="FF0000"/>
                </a:solidFill>
                <a:latin typeface="Malgun Gothic" pitchFamily="34" charset="-127"/>
                <a:ea typeface="Malgun Gothic" pitchFamily="34" charset="-127"/>
              </a:rPr>
              <a:t>widest portion of the buttocks,</a:t>
            </a:r>
            <a:r>
              <a:rPr lang="en-US" sz="3200" b="1" dirty="0" smtClean="0">
                <a:solidFill>
                  <a:schemeClr val="tx1"/>
                </a:solidFill>
                <a:latin typeface="Malgun Gothic" pitchFamily="34" charset="-127"/>
                <a:ea typeface="Malgun Gothic" pitchFamily="34" charset="-127"/>
              </a:rPr>
              <a:t> with the tape parallel to the floor</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WHR has been found to be a </a:t>
            </a:r>
            <a:r>
              <a:rPr lang="en-US" sz="3200" b="1" dirty="0" smtClean="0">
                <a:solidFill>
                  <a:srgbClr val="FF0000"/>
                </a:solidFill>
                <a:latin typeface="Malgun Gothic" pitchFamily="34" charset="-127"/>
                <a:ea typeface="Malgun Gothic" pitchFamily="34" charset="-127"/>
              </a:rPr>
              <a:t>more efficient predictor of mortality</a:t>
            </a:r>
            <a:r>
              <a:rPr lang="en-US" sz="3200" b="1" dirty="0" smtClean="0">
                <a:solidFill>
                  <a:schemeClr val="tx1"/>
                </a:solidFill>
                <a:latin typeface="Malgun Gothic" pitchFamily="34" charset="-127"/>
                <a:ea typeface="Malgun Gothic" pitchFamily="34" charset="-127"/>
              </a:rPr>
              <a:t> in older people than waist circumference or BMI</a:t>
            </a:r>
            <a:endParaRPr lang="en-US" sz="3200" b="1" dirty="0">
              <a:solidFill>
                <a:schemeClr val="tx1"/>
              </a:solidFill>
              <a:latin typeface="Malgun Gothic" pitchFamily="34" charset="-127"/>
              <a:ea typeface="Malgun Gothic" pitchFamily="34" charset="-127"/>
            </a:endParaRPr>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14</a:t>
            </a:fld>
            <a:endParaRPr lang="en-US"/>
          </a:p>
        </p:txBody>
      </p:sp>
      <p:sp>
        <p:nvSpPr>
          <p:cNvPr id="5" name="Title 4"/>
          <p:cNvSpPr>
            <a:spLocks noGrp="1"/>
          </p:cNvSpPr>
          <p:nvPr>
            <p:ph type="title"/>
          </p:nvPr>
        </p:nvSpPr>
        <p:spPr>
          <a:xfrm>
            <a:off x="228600" y="228600"/>
            <a:ext cx="8686800" cy="1219200"/>
          </a:xfrm>
          <a:solidFill>
            <a:srgbClr val="0070C0"/>
          </a:solidFill>
          <a:ln>
            <a:solidFill>
              <a:schemeClr val="tx1"/>
            </a:solidFill>
          </a:ln>
        </p:spPr>
        <p:txBody>
          <a:bodyPr/>
          <a:lstStyle/>
          <a:p>
            <a:pPr algn="l"/>
            <a:r>
              <a:rPr lang="en-US" b="1" u="sng" dirty="0" smtClean="0"/>
              <a:t>How to measure WHR ?</a:t>
            </a:r>
            <a:endParaRPr lang="en-US" b="1" u="sng" dirty="0"/>
          </a:p>
        </p:txBody>
      </p:sp>
    </p:spTree>
    <p:extLst>
      <p:ext uri="{BB962C8B-B14F-4D97-AF65-F5344CB8AC3E}">
        <p14:creationId xmlns:p14="http://schemas.microsoft.com/office/powerpoint/2010/main" val="1218279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1752600"/>
            <a:ext cx="8610599" cy="4953000"/>
          </a:xfrm>
          <a:ln>
            <a:solidFill>
              <a:schemeClr val="tx1"/>
            </a:solidFill>
          </a:ln>
        </p:spPr>
        <p:txBody>
          <a:bodyPr>
            <a:normAutofit/>
          </a:bodyPr>
          <a:lstStyle/>
          <a:p>
            <a:pPr algn="just">
              <a:buFont typeface="Wingdings" pitchFamily="2" charset="2"/>
              <a:buChar char="q"/>
            </a:pPr>
            <a:r>
              <a:rPr lang="en-US" sz="3200" b="1" dirty="0" smtClean="0">
                <a:latin typeface="Malgun Gothic" pitchFamily="34" charset="-127"/>
                <a:ea typeface="Malgun Gothic" pitchFamily="34" charset="-127"/>
              </a:rPr>
              <a:t> </a:t>
            </a:r>
            <a:r>
              <a:rPr lang="en-US" sz="3200" b="1" dirty="0" smtClean="0">
                <a:solidFill>
                  <a:schemeClr val="tx1"/>
                </a:solidFill>
                <a:latin typeface="Malgun Gothic" pitchFamily="34" charset="-127"/>
                <a:ea typeface="Malgun Gothic" pitchFamily="34" charset="-127"/>
              </a:rPr>
              <a:t>WHR is dimensionless ratio of the circumference of the waist to that of the hips.</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This is calculated as </a:t>
            </a:r>
            <a:r>
              <a:rPr lang="en-US" sz="3200" b="1" dirty="0" smtClean="0">
                <a:solidFill>
                  <a:srgbClr val="FF0000"/>
                </a:solidFill>
                <a:latin typeface="Malgun Gothic" pitchFamily="34" charset="-127"/>
                <a:ea typeface="Malgun Gothic" pitchFamily="34" charset="-127"/>
              </a:rPr>
              <a:t>waist measurement divided by hip measurement</a:t>
            </a:r>
            <a:r>
              <a:rPr lang="en-US" sz="3200" b="1" dirty="0" smtClean="0">
                <a:solidFill>
                  <a:schemeClr val="tx1"/>
                </a:solidFill>
                <a:latin typeface="Malgun Gothic" pitchFamily="34" charset="-127"/>
                <a:ea typeface="Malgun Gothic" pitchFamily="34" charset="-127"/>
              </a:rPr>
              <a:t> (</a:t>
            </a:r>
            <a:r>
              <a:rPr lang="en-US" sz="3200" b="1" dirty="0" err="1" smtClean="0">
                <a:solidFill>
                  <a:schemeClr val="tx1"/>
                </a:solidFill>
                <a:latin typeface="Malgun Gothic" pitchFamily="34" charset="-127"/>
                <a:ea typeface="Malgun Gothic" pitchFamily="34" charset="-127"/>
              </a:rPr>
              <a:t>w÷H</a:t>
            </a:r>
            <a:r>
              <a:rPr lang="en-US" sz="3200" b="1" dirty="0" smtClean="0">
                <a:solidFill>
                  <a:schemeClr val="tx1"/>
                </a:solidFill>
                <a:latin typeface="Malgun Gothic" pitchFamily="34" charset="-127"/>
                <a:ea typeface="Malgun Gothic" pitchFamily="34" charset="-127"/>
              </a:rPr>
              <a:t>).</a:t>
            </a:r>
          </a:p>
          <a:p>
            <a:pPr algn="just">
              <a:buFont typeface="Wingdings" pitchFamily="2" charset="2"/>
              <a:buChar char="q"/>
            </a:pPr>
            <a:r>
              <a:rPr lang="en-US" sz="3200" b="1" dirty="0">
                <a:solidFill>
                  <a:schemeClr val="tx1"/>
                </a:solidFill>
                <a:latin typeface="Malgun Gothic" pitchFamily="34" charset="-127"/>
                <a:ea typeface="Malgun Gothic" pitchFamily="34" charset="-127"/>
              </a:rPr>
              <a:t> </a:t>
            </a:r>
            <a:r>
              <a:rPr lang="en-US" sz="3200" b="1" dirty="0" smtClean="0">
                <a:solidFill>
                  <a:schemeClr val="tx1"/>
                </a:solidFill>
                <a:latin typeface="Malgun Gothic" pitchFamily="34" charset="-127"/>
                <a:ea typeface="Malgun Gothic" pitchFamily="34" charset="-127"/>
              </a:rPr>
              <a:t>For example, a person with a 30” (76 cm) waist and 38” (97 cm) hips has a waist-Hip ratio of about 0.78.</a:t>
            </a:r>
            <a:endParaRPr lang="en-US" sz="3200" b="1" dirty="0">
              <a:solidFill>
                <a:schemeClr val="tx1"/>
              </a:solidFill>
              <a:latin typeface="Malgun Gothic" pitchFamily="34" charset="-127"/>
              <a:ea typeface="Malgun Gothic" pitchFamily="34" charset="-127"/>
            </a:endParaRPr>
          </a:p>
        </p:txBody>
      </p:sp>
      <p:sp>
        <p:nvSpPr>
          <p:cNvPr id="2" name="Date Placeholder 1"/>
          <p:cNvSpPr>
            <a:spLocks noGrp="1"/>
          </p:cNvSpPr>
          <p:nvPr>
            <p:ph type="dt" sz="half" idx="10"/>
          </p:nvPr>
        </p:nvSpPr>
        <p:spPr/>
        <p:txBody>
          <a:bodyPr/>
          <a:lstStyle/>
          <a:p>
            <a:fld id="{E2B40539-E9D6-4577-9C35-AA1132732E4C}" type="datetime1">
              <a:rPr lang="en-US" smtClean="0"/>
              <a:t>8/2/2018</a:t>
            </a:fld>
            <a:endParaRPr lang="en-US"/>
          </a:p>
        </p:txBody>
      </p:sp>
      <p:sp>
        <p:nvSpPr>
          <p:cNvPr id="3" name="Slide Number Placeholder 2"/>
          <p:cNvSpPr>
            <a:spLocks noGrp="1"/>
          </p:cNvSpPr>
          <p:nvPr>
            <p:ph type="sldNum" sz="quarter" idx="12"/>
          </p:nvPr>
        </p:nvSpPr>
        <p:spPr/>
        <p:txBody>
          <a:bodyPr/>
          <a:lstStyle/>
          <a:p>
            <a:fld id="{17E15D9C-AFCE-45D7-83A6-309658946127}" type="slidenum">
              <a:rPr lang="en-US" smtClean="0"/>
              <a:t>15</a:t>
            </a:fld>
            <a:endParaRPr lang="en-US"/>
          </a:p>
        </p:txBody>
      </p:sp>
      <p:sp>
        <p:nvSpPr>
          <p:cNvPr id="4" name="Title 3"/>
          <p:cNvSpPr>
            <a:spLocks noGrp="1"/>
          </p:cNvSpPr>
          <p:nvPr>
            <p:ph type="title"/>
          </p:nvPr>
        </p:nvSpPr>
        <p:spPr>
          <a:xfrm>
            <a:off x="228600" y="228600"/>
            <a:ext cx="8686800" cy="1252728"/>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smtClean="0"/>
              <a:t>WHR Contd..</a:t>
            </a:r>
            <a:endParaRPr lang="en-US" b="1" u="sng" dirty="0"/>
          </a:p>
        </p:txBody>
      </p:sp>
    </p:spTree>
    <p:extLst>
      <p:ext uri="{BB962C8B-B14F-4D97-AF65-F5344CB8AC3E}">
        <p14:creationId xmlns:p14="http://schemas.microsoft.com/office/powerpoint/2010/main" val="1799870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16</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8600"/>
            <a:ext cx="8686800" cy="6096000"/>
          </a:xfrm>
          <a:prstGeom prst="rect">
            <a:avLst/>
          </a:prstGeom>
          <a:ln w="19050">
            <a:solidFill>
              <a:schemeClr val="tx1"/>
            </a:solidFill>
          </a:ln>
        </p:spPr>
      </p:pic>
    </p:spTree>
    <p:extLst>
      <p:ext uri="{BB962C8B-B14F-4D97-AF65-F5344CB8AC3E}">
        <p14:creationId xmlns:p14="http://schemas.microsoft.com/office/powerpoint/2010/main" val="3073019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52600"/>
            <a:ext cx="8686799" cy="4876800"/>
          </a:xfrm>
          <a:noFill/>
          <a:ln>
            <a:solidFill>
              <a:schemeClr val="tx1"/>
            </a:solidFill>
          </a:ln>
        </p:spPr>
        <p:txBody>
          <a:bodyPr>
            <a:normAutofit/>
          </a:bodyPr>
          <a:lstStyle/>
          <a:p>
            <a:pPr algn="just">
              <a:buFont typeface="Wingdings" pitchFamily="2" charset="2"/>
              <a:buChar char="q"/>
            </a:pPr>
            <a:r>
              <a:rPr lang="en-US" sz="3200" b="1" dirty="0" smtClean="0">
                <a:solidFill>
                  <a:schemeClr val="tx1"/>
                </a:solidFill>
              </a:rPr>
              <a:t> </a:t>
            </a:r>
            <a:r>
              <a:rPr lang="en-US" sz="3200" b="1" dirty="0" smtClean="0">
                <a:solidFill>
                  <a:schemeClr val="tx1"/>
                </a:solidFill>
                <a:latin typeface="Malgun Gothic" pitchFamily="34" charset="-127"/>
                <a:ea typeface="Malgun Gothic" pitchFamily="34" charset="-127"/>
              </a:rPr>
              <a:t>MUAC is defined as the </a:t>
            </a:r>
            <a:r>
              <a:rPr lang="en-US" sz="3200" b="1" dirty="0" smtClean="0">
                <a:solidFill>
                  <a:srgbClr val="FF0000"/>
                </a:solidFill>
                <a:latin typeface="Malgun Gothic" pitchFamily="34" charset="-127"/>
                <a:ea typeface="Malgun Gothic" pitchFamily="34" charset="-127"/>
              </a:rPr>
              <a:t>circumference</a:t>
            </a:r>
            <a:r>
              <a:rPr lang="en-US" sz="3200" b="1" dirty="0" smtClean="0">
                <a:solidFill>
                  <a:schemeClr val="tx1"/>
                </a:solidFill>
                <a:latin typeface="Malgun Gothic" pitchFamily="34" charset="-127"/>
                <a:ea typeface="Malgun Gothic" pitchFamily="34" charset="-127"/>
              </a:rPr>
              <a:t> taken at the </a:t>
            </a:r>
            <a:r>
              <a:rPr lang="en-US" sz="3200" b="1" dirty="0" smtClean="0">
                <a:solidFill>
                  <a:srgbClr val="FF0000"/>
                </a:solidFill>
                <a:latin typeface="Malgun Gothic" pitchFamily="34" charset="-127"/>
                <a:ea typeface="Malgun Gothic" pitchFamily="34" charset="-127"/>
              </a:rPr>
              <a:t>mid-point between the shoulder</a:t>
            </a:r>
            <a:r>
              <a:rPr lang="en-US" sz="3200" b="1" dirty="0" smtClean="0">
                <a:solidFill>
                  <a:schemeClr val="tx1"/>
                </a:solidFill>
                <a:latin typeface="Malgun Gothic" pitchFamily="34" charset="-127"/>
                <a:ea typeface="Malgun Gothic" pitchFamily="34" charset="-127"/>
              </a:rPr>
              <a:t> and </a:t>
            </a:r>
            <a:r>
              <a:rPr lang="en-US" sz="3200" b="1" dirty="0" smtClean="0">
                <a:solidFill>
                  <a:srgbClr val="FF0000"/>
                </a:solidFill>
                <a:latin typeface="Malgun Gothic" pitchFamily="34" charset="-127"/>
                <a:ea typeface="Malgun Gothic" pitchFamily="34" charset="-127"/>
              </a:rPr>
              <a:t>elbow of bare left arm </a:t>
            </a:r>
            <a:r>
              <a:rPr lang="en-US" sz="3200" b="1" dirty="0" smtClean="0">
                <a:solidFill>
                  <a:schemeClr val="tx1"/>
                </a:solidFill>
                <a:latin typeface="Malgun Gothic" pitchFamily="34" charset="-127"/>
                <a:ea typeface="Malgun Gothic" pitchFamily="34" charset="-127"/>
              </a:rPr>
              <a:t>using an insertion  tape.</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This measurement help to </a:t>
            </a:r>
            <a:r>
              <a:rPr lang="en-US" sz="3200" b="1" dirty="0" smtClean="0">
                <a:solidFill>
                  <a:srgbClr val="FF0000"/>
                </a:solidFill>
                <a:latin typeface="Malgun Gothic" pitchFamily="34" charset="-127"/>
                <a:ea typeface="Malgun Gothic" pitchFamily="34" charset="-127"/>
              </a:rPr>
              <a:t>asses the nutritional status </a:t>
            </a:r>
            <a:r>
              <a:rPr lang="en-US" sz="3200" b="1" dirty="0" smtClean="0">
                <a:solidFill>
                  <a:schemeClr val="tx1"/>
                </a:solidFill>
                <a:latin typeface="Malgun Gothic" pitchFamily="34" charset="-127"/>
                <a:ea typeface="Malgun Gothic" pitchFamily="34" charset="-127"/>
              </a:rPr>
              <a:t>of younger children.</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There is growth due to inadequate nutritional which can be this simple particle and useful measurement</a:t>
            </a:r>
            <a:endParaRPr lang="en-US" sz="3200" b="1" dirty="0">
              <a:solidFill>
                <a:schemeClr val="tx1"/>
              </a:solidFill>
              <a:latin typeface="Malgun Gothic" pitchFamily="34" charset="-127"/>
              <a:ea typeface="Malgun Gothic" pitchFamily="34" charset="-127"/>
            </a:endParaRPr>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17</a:t>
            </a:fld>
            <a:endParaRPr lang="en-US"/>
          </a:p>
        </p:txBody>
      </p:sp>
      <p:sp>
        <p:nvSpPr>
          <p:cNvPr id="5" name="Title 4"/>
          <p:cNvSpPr>
            <a:spLocks noGrp="1"/>
          </p:cNvSpPr>
          <p:nvPr>
            <p:ph type="title"/>
          </p:nvPr>
        </p:nvSpPr>
        <p:spPr>
          <a:xfrm>
            <a:off x="228600" y="228600"/>
            <a:ext cx="8686800" cy="1252728"/>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smtClean="0"/>
              <a:t>Mid Upper Arm Circumference</a:t>
            </a:r>
            <a:endParaRPr lang="en-US" b="1" u="sng" dirty="0"/>
          </a:p>
        </p:txBody>
      </p:sp>
    </p:spTree>
    <p:extLst>
      <p:ext uri="{BB962C8B-B14F-4D97-AF65-F5344CB8AC3E}">
        <p14:creationId xmlns:p14="http://schemas.microsoft.com/office/powerpoint/2010/main" val="1051554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18</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14312"/>
            <a:ext cx="8686800" cy="642937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198907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52600"/>
            <a:ext cx="8686799" cy="4953000"/>
          </a:xfrm>
          <a:ln>
            <a:solidFill>
              <a:schemeClr val="tx1"/>
            </a:solidFill>
          </a:ln>
        </p:spPr>
        <p:txBody>
          <a:bodyPr>
            <a:normAutofit/>
          </a:bodyPr>
          <a:lstStyle/>
          <a:p>
            <a:pPr algn="just">
              <a:buFont typeface="Wingdings" pitchFamily="2" charset="2"/>
              <a:buChar char="q"/>
            </a:pPr>
            <a:r>
              <a:rPr lang="en-US" sz="3200" b="1" dirty="0" smtClean="0">
                <a:solidFill>
                  <a:schemeClr val="tx1"/>
                </a:solidFill>
              </a:rPr>
              <a:t> </a:t>
            </a:r>
            <a:r>
              <a:rPr lang="en-US" sz="3200" b="1" dirty="0" smtClean="0">
                <a:solidFill>
                  <a:schemeClr val="tx1"/>
                </a:solidFill>
                <a:latin typeface="Malgun Gothic" pitchFamily="34" charset="-127"/>
                <a:ea typeface="Malgun Gothic" pitchFamily="34" charset="-127"/>
              </a:rPr>
              <a:t>MUAC is measured with a </a:t>
            </a:r>
            <a:r>
              <a:rPr lang="en-US" sz="3200" b="1" dirty="0" smtClean="0">
                <a:solidFill>
                  <a:srgbClr val="FF0000"/>
                </a:solidFill>
                <a:latin typeface="Malgun Gothic" pitchFamily="34" charset="-127"/>
                <a:ea typeface="Malgun Gothic" pitchFamily="34" charset="-127"/>
              </a:rPr>
              <a:t>fiber glass or steel tape.</a:t>
            </a:r>
          </a:p>
          <a:p>
            <a:pPr algn="just">
              <a:buFont typeface="Wingdings" pitchFamily="2" charset="2"/>
              <a:buChar char="q"/>
            </a:pPr>
            <a:r>
              <a:rPr lang="en-US" sz="3200" b="1" dirty="0" smtClean="0">
                <a:solidFill>
                  <a:schemeClr val="tx1"/>
                </a:solidFill>
                <a:latin typeface="Malgun Gothic" pitchFamily="34" charset="-127"/>
                <a:ea typeface="Malgun Gothic" pitchFamily="34" charset="-127"/>
              </a:rPr>
              <a:t> If it is </a:t>
            </a:r>
            <a:r>
              <a:rPr lang="en-US" sz="3200" b="1" dirty="0" smtClean="0">
                <a:solidFill>
                  <a:srgbClr val="FF0000"/>
                </a:solidFill>
                <a:latin typeface="Malgun Gothic" pitchFamily="34" charset="-127"/>
                <a:ea typeface="Malgun Gothic" pitchFamily="34" charset="-127"/>
              </a:rPr>
              <a:t>less than 11.5 cm</a:t>
            </a:r>
            <a:r>
              <a:rPr lang="en-US" sz="3200" b="1" dirty="0" smtClean="0">
                <a:solidFill>
                  <a:schemeClr val="tx1"/>
                </a:solidFill>
                <a:latin typeface="Malgun Gothic" pitchFamily="34" charset="-127"/>
                <a:ea typeface="Malgun Gothic" pitchFamily="34" charset="-127"/>
              </a:rPr>
              <a:t> it is suggestive of </a:t>
            </a:r>
            <a:r>
              <a:rPr lang="en-US" sz="3200" b="1" dirty="0" smtClean="0">
                <a:solidFill>
                  <a:srgbClr val="FF0000"/>
                </a:solidFill>
                <a:latin typeface="Malgun Gothic" pitchFamily="34" charset="-127"/>
                <a:ea typeface="Malgun Gothic" pitchFamily="34" charset="-127"/>
              </a:rPr>
              <a:t>severe malnutrition.</a:t>
            </a:r>
          </a:p>
          <a:p>
            <a:pPr algn="just">
              <a:buFont typeface="Wingdings" pitchFamily="2" charset="2"/>
              <a:buChar char="q"/>
            </a:pPr>
            <a:r>
              <a:rPr lang="en-US" sz="3200" b="1" dirty="0">
                <a:solidFill>
                  <a:schemeClr val="tx1"/>
                </a:solidFill>
                <a:latin typeface="Malgun Gothic" pitchFamily="34" charset="-127"/>
                <a:ea typeface="Malgun Gothic" pitchFamily="34" charset="-127"/>
              </a:rPr>
              <a:t> </a:t>
            </a:r>
            <a:r>
              <a:rPr lang="en-US" sz="3200" b="1" dirty="0" smtClean="0">
                <a:solidFill>
                  <a:schemeClr val="tx1"/>
                </a:solidFill>
                <a:latin typeface="Malgun Gothic" pitchFamily="34" charset="-127"/>
                <a:ea typeface="Malgun Gothic" pitchFamily="34" charset="-127"/>
              </a:rPr>
              <a:t>if it is </a:t>
            </a:r>
            <a:r>
              <a:rPr lang="en-US" sz="3200" b="1" dirty="0" smtClean="0">
                <a:solidFill>
                  <a:srgbClr val="FF0000"/>
                </a:solidFill>
                <a:latin typeface="Malgun Gothic" pitchFamily="34" charset="-127"/>
                <a:ea typeface="Malgun Gothic" pitchFamily="34" charset="-127"/>
              </a:rPr>
              <a:t>between 11.5-12.5 cm </a:t>
            </a:r>
            <a:r>
              <a:rPr lang="en-US" sz="3200" b="1" dirty="0" smtClean="0">
                <a:solidFill>
                  <a:schemeClr val="tx1"/>
                </a:solidFill>
                <a:latin typeface="Malgun Gothic" pitchFamily="34" charset="-127"/>
                <a:ea typeface="Malgun Gothic" pitchFamily="34" charset="-127"/>
              </a:rPr>
              <a:t>it is indicative of </a:t>
            </a:r>
            <a:r>
              <a:rPr lang="en-US" sz="3200" b="1" dirty="0" smtClean="0">
                <a:solidFill>
                  <a:srgbClr val="FF0000"/>
                </a:solidFill>
                <a:latin typeface="Malgun Gothic" pitchFamily="34" charset="-127"/>
                <a:ea typeface="Malgun Gothic" pitchFamily="34" charset="-127"/>
              </a:rPr>
              <a:t>moderate malnutrition</a:t>
            </a:r>
            <a:endParaRPr lang="en-US" sz="3200" b="1" dirty="0">
              <a:solidFill>
                <a:srgbClr val="FF0000"/>
              </a:solidFill>
              <a:latin typeface="Malgun Gothic" pitchFamily="34" charset="-127"/>
              <a:ea typeface="Malgun Gothic" pitchFamily="34" charset="-127"/>
            </a:endParaRPr>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19</a:t>
            </a:fld>
            <a:endParaRPr lang="en-US"/>
          </a:p>
        </p:txBody>
      </p:sp>
      <p:sp>
        <p:nvSpPr>
          <p:cNvPr id="5" name="Title 4"/>
          <p:cNvSpPr>
            <a:spLocks noGrp="1"/>
          </p:cNvSpPr>
          <p:nvPr>
            <p:ph type="title"/>
          </p:nvPr>
        </p:nvSpPr>
        <p:spPr>
          <a:xfrm>
            <a:off x="228600" y="228600"/>
            <a:ext cx="8686800" cy="1252728"/>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smtClean="0"/>
              <a:t>Contd..</a:t>
            </a:r>
            <a:endParaRPr lang="en-US" b="1" u="sng" dirty="0"/>
          </a:p>
        </p:txBody>
      </p:sp>
    </p:spTree>
    <p:extLst>
      <p:ext uri="{BB962C8B-B14F-4D97-AF65-F5344CB8AC3E}">
        <p14:creationId xmlns:p14="http://schemas.microsoft.com/office/powerpoint/2010/main" val="1333083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28600"/>
            <a:ext cx="8686800" cy="1252728"/>
          </a:xfrm>
          <a:solidFill>
            <a:srgbClr val="0070C0"/>
          </a:solidFill>
          <a:ln w="12700">
            <a:solidFill>
              <a:schemeClr val="tx1"/>
            </a:solidFill>
          </a:ln>
          <a:scene3d>
            <a:camera prst="orthographicFront"/>
            <a:lightRig rig="threePt" dir="t"/>
          </a:scene3d>
          <a:sp3d>
            <a:bevelT w="165100" prst="coolSlant"/>
          </a:sp3d>
        </p:spPr>
        <p:txBody>
          <a:bodyPr/>
          <a:lstStyle/>
          <a:p>
            <a:pPr algn="l"/>
            <a:r>
              <a:rPr lang="en-US" b="1" u="sng" dirty="0" smtClean="0"/>
              <a:t>Presented b</a:t>
            </a:r>
            <a:r>
              <a:rPr lang="en-US" b="1" u="sng" dirty="0"/>
              <a:t>y</a:t>
            </a:r>
            <a:r>
              <a:rPr lang="en-US" b="1" dirty="0" smtClean="0"/>
              <a:t>           </a:t>
            </a:r>
            <a:r>
              <a:rPr lang="en-US" b="1" u="sng" dirty="0" smtClean="0"/>
              <a:t>Presented to</a:t>
            </a:r>
            <a:endParaRPr lang="en-US" b="1" u="sng" dirty="0"/>
          </a:p>
        </p:txBody>
      </p:sp>
      <p:sp>
        <p:nvSpPr>
          <p:cNvPr id="3" name="Date Placeholder 2"/>
          <p:cNvSpPr>
            <a:spLocks noGrp="1"/>
          </p:cNvSpPr>
          <p:nvPr>
            <p:ph type="dt" sz="half" idx="10"/>
          </p:nvPr>
        </p:nvSpPr>
        <p:spPr/>
        <p:txBody>
          <a:bodyPr/>
          <a:lstStyle/>
          <a:p>
            <a:fld id="{B99F6A8F-C981-4BEF-B6D7-BCADA3016940}"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2</a:t>
            </a:fld>
            <a:endParaRPr lang="en-US"/>
          </a:p>
        </p:txBody>
      </p:sp>
      <p:sp>
        <p:nvSpPr>
          <p:cNvPr id="6" name="Content Placeholder 5"/>
          <p:cNvSpPr>
            <a:spLocks noGrp="1"/>
          </p:cNvSpPr>
          <p:nvPr>
            <p:ph sz="quarter" idx="13"/>
          </p:nvPr>
        </p:nvSpPr>
        <p:spPr>
          <a:xfrm>
            <a:off x="228600" y="1676400"/>
            <a:ext cx="4270247" cy="4953000"/>
          </a:xfrm>
        </p:spPr>
        <p:txBody>
          <a:bodyPr>
            <a:normAutofit/>
          </a:bodyPr>
          <a:lstStyle/>
          <a:p>
            <a:pPr>
              <a:buFont typeface="Wingdings" pitchFamily="2" charset="2"/>
              <a:buChar char="ü"/>
            </a:pPr>
            <a:r>
              <a:rPr lang="en-US" sz="3200" b="1" dirty="0" smtClean="0"/>
              <a:t> </a:t>
            </a:r>
            <a:r>
              <a:rPr lang="en-US" sz="3200" b="1" dirty="0" err="1" smtClean="0"/>
              <a:t>Abhinash</a:t>
            </a:r>
            <a:r>
              <a:rPr lang="en-US" sz="3200" b="1" dirty="0" smtClean="0"/>
              <a:t> </a:t>
            </a:r>
            <a:r>
              <a:rPr lang="en-US" sz="3200" b="1" dirty="0" err="1" smtClean="0"/>
              <a:t>Adhikari</a:t>
            </a:r>
            <a:endParaRPr lang="en-US" sz="3200" b="1" dirty="0" smtClean="0"/>
          </a:p>
          <a:p>
            <a:pPr>
              <a:buFont typeface="Wingdings" pitchFamily="2" charset="2"/>
              <a:buChar char="ü"/>
            </a:pPr>
            <a:r>
              <a:rPr lang="en-US" sz="3200" b="1" dirty="0" smtClean="0"/>
              <a:t> </a:t>
            </a:r>
            <a:r>
              <a:rPr lang="en-US" sz="3200" b="1" dirty="0" err="1" smtClean="0"/>
              <a:t>Bikram</a:t>
            </a:r>
            <a:r>
              <a:rPr lang="en-US" sz="3200" b="1" dirty="0" smtClean="0"/>
              <a:t> Singh </a:t>
            </a:r>
            <a:r>
              <a:rPr lang="en-US" sz="3200" b="1" dirty="0" err="1" smtClean="0"/>
              <a:t>Dhami</a:t>
            </a:r>
            <a:endParaRPr lang="en-US" sz="3200" b="1" dirty="0" smtClean="0"/>
          </a:p>
          <a:p>
            <a:pPr>
              <a:buFont typeface="Wingdings" pitchFamily="2" charset="2"/>
              <a:buChar char="ü"/>
            </a:pPr>
            <a:r>
              <a:rPr lang="en-US" sz="3200" b="1" dirty="0" smtClean="0"/>
              <a:t> </a:t>
            </a:r>
            <a:r>
              <a:rPr lang="en-US" sz="3200" b="1" dirty="0" err="1" smtClean="0"/>
              <a:t>Aayasha</a:t>
            </a:r>
            <a:r>
              <a:rPr lang="en-US" sz="3200" b="1" dirty="0" smtClean="0"/>
              <a:t> </a:t>
            </a:r>
            <a:r>
              <a:rPr lang="en-US" sz="3200" b="1" dirty="0" err="1" smtClean="0"/>
              <a:t>Bhattrai</a:t>
            </a:r>
            <a:endParaRPr lang="en-US" sz="3200" b="1" dirty="0" smtClean="0"/>
          </a:p>
          <a:p>
            <a:pPr>
              <a:buFont typeface="Wingdings" pitchFamily="2" charset="2"/>
              <a:buChar char="ü"/>
            </a:pPr>
            <a:r>
              <a:rPr lang="en-US" sz="3200" b="1" dirty="0"/>
              <a:t> </a:t>
            </a:r>
            <a:r>
              <a:rPr lang="en-US" sz="3200" b="1" dirty="0" err="1" smtClean="0"/>
              <a:t>Prabin</a:t>
            </a:r>
            <a:r>
              <a:rPr lang="en-US" sz="3200" b="1" dirty="0" smtClean="0"/>
              <a:t> </a:t>
            </a:r>
            <a:r>
              <a:rPr lang="en-US" sz="3200" b="1" dirty="0" err="1" smtClean="0"/>
              <a:t>Wagle</a:t>
            </a:r>
            <a:r>
              <a:rPr lang="en-US" sz="3200" b="1" dirty="0" smtClean="0"/>
              <a:t> </a:t>
            </a:r>
          </a:p>
          <a:p>
            <a:pPr>
              <a:buFont typeface="Wingdings" pitchFamily="2" charset="2"/>
              <a:buChar char="ü"/>
            </a:pPr>
            <a:r>
              <a:rPr lang="en-US" sz="3200" b="1" dirty="0" err="1" smtClean="0"/>
              <a:t>Abisha</a:t>
            </a:r>
            <a:r>
              <a:rPr lang="en-US" sz="3200" b="1" dirty="0" smtClean="0"/>
              <a:t> </a:t>
            </a:r>
            <a:r>
              <a:rPr lang="en-US" sz="3200" b="1" dirty="0" err="1" smtClean="0"/>
              <a:t>Basaula</a:t>
            </a:r>
            <a:endParaRPr lang="en-US" sz="3200" b="1" dirty="0"/>
          </a:p>
        </p:txBody>
      </p:sp>
      <p:sp>
        <p:nvSpPr>
          <p:cNvPr id="7" name="Content Placeholder 6"/>
          <p:cNvSpPr>
            <a:spLocks noGrp="1"/>
          </p:cNvSpPr>
          <p:nvPr>
            <p:ph sz="quarter" idx="14"/>
          </p:nvPr>
        </p:nvSpPr>
        <p:spPr>
          <a:xfrm>
            <a:off x="4645152" y="1676400"/>
            <a:ext cx="4270248" cy="4876800"/>
          </a:xfrm>
        </p:spPr>
        <p:txBody>
          <a:bodyPr/>
          <a:lstStyle/>
          <a:p>
            <a:pPr algn="ctr">
              <a:buFont typeface="Wingdings" pitchFamily="2" charset="2"/>
              <a:buChar char="v"/>
            </a:pPr>
            <a:r>
              <a:rPr lang="en-US" dirty="0" smtClean="0"/>
              <a:t> </a:t>
            </a:r>
            <a:r>
              <a:rPr lang="en-US" sz="3200" b="1" dirty="0" smtClean="0"/>
              <a:t>Dr. </a:t>
            </a:r>
            <a:r>
              <a:rPr lang="en-US" sz="3200" b="1" dirty="0" err="1" smtClean="0"/>
              <a:t>Dipendra</a:t>
            </a:r>
            <a:r>
              <a:rPr lang="en-US" sz="3200" b="1" dirty="0" smtClean="0"/>
              <a:t> Kumar </a:t>
            </a:r>
            <a:r>
              <a:rPr lang="en-US" sz="3200" b="1" dirty="0" err="1" smtClean="0"/>
              <a:t>Yadav</a:t>
            </a:r>
            <a:endParaRPr lang="en-US" sz="3200" b="1" dirty="0" smtClean="0"/>
          </a:p>
          <a:p>
            <a:pPr marL="0" indent="0" algn="ctr">
              <a:buNone/>
            </a:pPr>
            <a:r>
              <a:rPr lang="en-US" sz="2800" b="1" dirty="0" smtClean="0"/>
              <a:t>      </a:t>
            </a:r>
            <a:r>
              <a:rPr lang="en-US" sz="2800" b="1" u="sng" dirty="0" smtClean="0"/>
              <a:t>Lecturer</a:t>
            </a:r>
          </a:p>
          <a:p>
            <a:pPr marL="0" indent="0" algn="ctr">
              <a:buNone/>
            </a:pPr>
            <a:r>
              <a:rPr lang="en-US" sz="2800" b="1" dirty="0" smtClean="0"/>
              <a:t> Food and Nutrition</a:t>
            </a:r>
          </a:p>
          <a:p>
            <a:pPr marL="0" indent="0" algn="ctr">
              <a:buNone/>
            </a:pPr>
            <a:r>
              <a:rPr lang="en-US" sz="2800" b="1" u="sng" dirty="0" smtClean="0"/>
              <a:t>School Of Health And Allied Science, PU</a:t>
            </a:r>
            <a:endParaRPr lang="en-US" sz="2800" b="1" u="sng" dirty="0"/>
          </a:p>
        </p:txBody>
      </p:sp>
    </p:spTree>
    <p:extLst>
      <p:ext uri="{BB962C8B-B14F-4D97-AF65-F5344CB8AC3E}">
        <p14:creationId xmlns:p14="http://schemas.microsoft.com/office/powerpoint/2010/main" val="2017569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B40539-E9D6-4577-9C35-AA1132732E4C}" type="datetime1">
              <a:rPr lang="en-US" smtClean="0"/>
              <a:t>8/2/2018</a:t>
            </a:fld>
            <a:endParaRPr lang="en-US"/>
          </a:p>
        </p:txBody>
      </p:sp>
      <p:sp>
        <p:nvSpPr>
          <p:cNvPr id="3" name="Slide Number Placeholder 2"/>
          <p:cNvSpPr>
            <a:spLocks noGrp="1"/>
          </p:cNvSpPr>
          <p:nvPr>
            <p:ph type="sldNum" sz="quarter" idx="12"/>
          </p:nvPr>
        </p:nvSpPr>
        <p:spPr/>
        <p:txBody>
          <a:bodyPr/>
          <a:lstStyle/>
          <a:p>
            <a:fld id="{17E15D9C-AFCE-45D7-83A6-309658946127}" type="slidenum">
              <a:rPr lang="en-US" smtClean="0"/>
              <a:t>20</a:t>
            </a:fld>
            <a:endParaRPr lang="en-US"/>
          </a:p>
        </p:txBody>
      </p:sp>
      <p:sp>
        <p:nvSpPr>
          <p:cNvPr id="7" name="Text Placeholder 6"/>
          <p:cNvSpPr>
            <a:spLocks noGrp="1"/>
          </p:cNvSpPr>
          <p:nvPr>
            <p:ph type="body" sz="half" idx="2"/>
          </p:nvPr>
        </p:nvSpPr>
        <p:spPr>
          <a:xfrm>
            <a:off x="228600" y="2667000"/>
            <a:ext cx="4191000" cy="3124200"/>
          </a:xfrm>
          <a:ln>
            <a:solidFill>
              <a:schemeClr val="tx1"/>
            </a:solidFill>
          </a:ln>
        </p:spPr>
        <p:txBody>
          <a:bodyPr/>
          <a:lstStyle/>
          <a:p>
            <a:r>
              <a:rPr lang="en-US" sz="2800" b="1" u="sng" dirty="0" smtClean="0">
                <a:solidFill>
                  <a:schemeClr val="tx1"/>
                </a:solidFill>
                <a:latin typeface="Malgun Gothic" pitchFamily="34" charset="-127"/>
                <a:ea typeface="Malgun Gothic" pitchFamily="34" charset="-127"/>
              </a:rPr>
              <a:t>Is a fiber glass  with </a:t>
            </a:r>
          </a:p>
          <a:p>
            <a:pPr marL="285750" indent="-285750">
              <a:buFont typeface="Arial" pitchFamily="34" charset="0"/>
              <a:buChar char="•"/>
            </a:pPr>
            <a:r>
              <a:rPr lang="en-US" sz="2400" b="1" dirty="0" smtClean="0">
                <a:solidFill>
                  <a:srgbClr val="FF0000"/>
                </a:solidFill>
                <a:latin typeface="Malgun Gothic" pitchFamily="34" charset="-127"/>
                <a:ea typeface="Malgun Gothic" pitchFamily="34" charset="-127"/>
              </a:rPr>
              <a:t>Red</a:t>
            </a:r>
            <a:r>
              <a:rPr lang="en-US" sz="2400" b="1" dirty="0" smtClean="0">
                <a:solidFill>
                  <a:schemeClr val="tx1"/>
                </a:solidFill>
                <a:latin typeface="Malgun Gothic" pitchFamily="34" charset="-127"/>
                <a:ea typeface="Malgun Gothic" pitchFamily="34" charset="-127"/>
              </a:rPr>
              <a:t>- less than 12.5 cm</a:t>
            </a:r>
          </a:p>
          <a:p>
            <a:pPr marL="285750" indent="-285750">
              <a:buFont typeface="Arial" pitchFamily="34" charset="0"/>
              <a:buChar char="•"/>
            </a:pPr>
            <a:r>
              <a:rPr lang="en-US" sz="2400" b="1" dirty="0">
                <a:solidFill>
                  <a:schemeClr val="tx1"/>
                </a:solidFill>
                <a:latin typeface="Malgun Gothic" pitchFamily="34" charset="-127"/>
                <a:ea typeface="Malgun Gothic" pitchFamily="34" charset="-127"/>
              </a:rPr>
              <a:t>Y</a:t>
            </a:r>
            <a:r>
              <a:rPr lang="en-US" sz="2400" b="1" dirty="0" smtClean="0">
                <a:solidFill>
                  <a:schemeClr val="tx1"/>
                </a:solidFill>
                <a:latin typeface="Malgun Gothic" pitchFamily="34" charset="-127"/>
                <a:ea typeface="Malgun Gothic" pitchFamily="34" charset="-127"/>
              </a:rPr>
              <a:t>ellow- 12.5-13.5 cm</a:t>
            </a:r>
          </a:p>
          <a:p>
            <a:pPr marL="285750" indent="-285750">
              <a:buFont typeface="Arial" pitchFamily="34" charset="0"/>
              <a:buChar char="•"/>
            </a:pPr>
            <a:r>
              <a:rPr lang="en-US" sz="2400" b="1" dirty="0" smtClean="0">
                <a:solidFill>
                  <a:srgbClr val="00B050"/>
                </a:solidFill>
                <a:latin typeface="Malgun Gothic" pitchFamily="34" charset="-127"/>
                <a:ea typeface="Malgun Gothic" pitchFamily="34" charset="-127"/>
              </a:rPr>
              <a:t>Green-</a:t>
            </a:r>
            <a:r>
              <a:rPr lang="en-US" sz="2400" b="1" dirty="0" smtClean="0">
                <a:solidFill>
                  <a:schemeClr val="tx1"/>
                </a:solidFill>
                <a:latin typeface="Malgun Gothic" pitchFamily="34" charset="-127"/>
                <a:ea typeface="Malgun Gothic" pitchFamily="34" charset="-127"/>
              </a:rPr>
              <a:t> greater than 13.5 cm</a:t>
            </a:r>
            <a:endParaRPr lang="en-US" sz="2400" b="1" dirty="0">
              <a:solidFill>
                <a:schemeClr val="tx1"/>
              </a:solidFill>
              <a:latin typeface="Malgun Gothic" pitchFamily="34" charset="-127"/>
              <a:ea typeface="Malgun Gothic" pitchFamily="34" charset="-127"/>
            </a:endParaRPr>
          </a:p>
        </p:txBody>
      </p:sp>
      <p:sp>
        <p:nvSpPr>
          <p:cNvPr id="5" name="Title 4"/>
          <p:cNvSpPr>
            <a:spLocks noGrp="1"/>
          </p:cNvSpPr>
          <p:nvPr>
            <p:ph type="title"/>
          </p:nvPr>
        </p:nvSpPr>
        <p:spPr>
          <a:xfrm>
            <a:off x="228600" y="990600"/>
            <a:ext cx="4267200" cy="1252728"/>
          </a:xfrm>
          <a:solidFill>
            <a:srgbClr val="0070C0"/>
          </a:solidFill>
          <a:ln>
            <a:solidFill>
              <a:schemeClr val="tx1"/>
            </a:solidFill>
          </a:ln>
          <a:scene3d>
            <a:camera prst="orthographicFront"/>
            <a:lightRig rig="threePt" dir="t"/>
          </a:scene3d>
          <a:sp3d>
            <a:bevelT w="165100" prst="coolSlant"/>
          </a:sp3d>
        </p:spPr>
        <p:txBody>
          <a:bodyPr/>
          <a:lstStyle/>
          <a:p>
            <a:r>
              <a:rPr lang="en-US" sz="3600" b="1" u="sng" dirty="0" err="1" smtClean="0">
                <a:solidFill>
                  <a:schemeClr val="bg1"/>
                </a:solidFill>
              </a:rPr>
              <a:t>Shakir</a:t>
            </a:r>
            <a:r>
              <a:rPr lang="en-US" sz="3600" b="1" u="sng" dirty="0" smtClean="0">
                <a:solidFill>
                  <a:schemeClr val="bg1"/>
                </a:solidFill>
              </a:rPr>
              <a:t> Tape</a:t>
            </a:r>
            <a:endParaRPr lang="en-US" sz="3600" b="1" u="sng" dirty="0">
              <a:solidFill>
                <a:schemeClr val="bg1"/>
              </a:solidFill>
            </a:endParaRPr>
          </a:p>
        </p:txBody>
      </p:sp>
      <p:sp>
        <p:nvSpPr>
          <p:cNvPr id="6" name="Content Placeholder 5"/>
          <p:cNvSpPr>
            <a:spLocks noGrp="1"/>
          </p:cNvSpPr>
          <p:nvPr>
            <p:ph idx="1"/>
          </p:nvPr>
        </p:nvSpPr>
        <p:spPr>
          <a:xfrm>
            <a:off x="4651961" y="228600"/>
            <a:ext cx="4215813" cy="6248400"/>
          </a:xfrm>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28600"/>
            <a:ext cx="4191000" cy="6248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14849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28600" y="1600200"/>
            <a:ext cx="8610599" cy="5257800"/>
          </a:xfrm>
          <a:ln>
            <a:solidFill>
              <a:schemeClr val="tx1"/>
            </a:solidFill>
          </a:ln>
        </p:spPr>
        <p:txBody>
          <a:bodyPr>
            <a:noAutofit/>
          </a:bodyPr>
          <a:lstStyle/>
          <a:p>
            <a:pPr>
              <a:buFont typeface="Arial" pitchFamily="34" charset="0"/>
              <a:buChar char="•"/>
            </a:pPr>
            <a:r>
              <a:rPr lang="en-US" sz="2000" b="1" dirty="0">
                <a:solidFill>
                  <a:schemeClr val="tx1"/>
                </a:solidFill>
                <a:latin typeface="Malgun Gothic" pitchFamily="34" charset="-127"/>
                <a:ea typeface="Malgun Gothic" pitchFamily="34" charset="-127"/>
              </a:rPr>
              <a:t>MUAC </a:t>
            </a:r>
            <a:r>
              <a:rPr lang="en-US" sz="2000" b="1" dirty="0">
                <a:solidFill>
                  <a:srgbClr val="FF0000"/>
                </a:solidFill>
                <a:latin typeface="Malgun Gothic" pitchFamily="34" charset="-127"/>
                <a:ea typeface="Malgun Gothic" pitchFamily="34" charset="-127"/>
              </a:rPr>
              <a:t>less than </a:t>
            </a:r>
            <a:r>
              <a:rPr lang="en-US" sz="2000" b="1" dirty="0" err="1" smtClean="0">
                <a:solidFill>
                  <a:srgbClr val="FF0000"/>
                </a:solidFill>
                <a:latin typeface="Malgun Gothic" pitchFamily="34" charset="-127"/>
                <a:ea typeface="Malgun Gothic" pitchFamily="34" charset="-127"/>
              </a:rPr>
              <a:t>115mm</a:t>
            </a:r>
            <a:r>
              <a:rPr lang="en-US" sz="2000" b="1" dirty="0" smtClean="0">
                <a:solidFill>
                  <a:srgbClr val="FF0000"/>
                </a:solidFill>
                <a:latin typeface="Malgun Gothic" pitchFamily="34" charset="-127"/>
                <a:ea typeface="Malgun Gothic" pitchFamily="34" charset="-127"/>
              </a:rPr>
              <a:t> </a:t>
            </a:r>
            <a:r>
              <a:rPr lang="en-US" sz="2000" b="1" dirty="0">
                <a:solidFill>
                  <a:schemeClr val="tx1"/>
                </a:solidFill>
                <a:latin typeface="Malgun Gothic" pitchFamily="34" charset="-127"/>
                <a:ea typeface="Malgun Gothic" pitchFamily="34" charset="-127"/>
              </a:rPr>
              <a:t>(</a:t>
            </a:r>
            <a:r>
              <a:rPr lang="en-US" sz="2000" b="1" dirty="0" err="1" smtClean="0">
                <a:solidFill>
                  <a:schemeClr val="tx1"/>
                </a:solidFill>
                <a:latin typeface="Malgun Gothic" pitchFamily="34" charset="-127"/>
                <a:ea typeface="Malgun Gothic" pitchFamily="34" charset="-127"/>
              </a:rPr>
              <a:t>11.5cm</a:t>
            </a:r>
            <a:r>
              <a:rPr lang="en-US" sz="2000" b="1" dirty="0">
                <a:solidFill>
                  <a:schemeClr val="tx1"/>
                </a:solidFill>
                <a:latin typeface="Malgun Gothic" pitchFamily="34" charset="-127"/>
                <a:ea typeface="Malgun Gothic" pitchFamily="34" charset="-127"/>
              </a:rPr>
              <a:t>), </a:t>
            </a:r>
            <a:r>
              <a:rPr lang="en-US" sz="2000" b="1" u="sng" dirty="0">
                <a:solidFill>
                  <a:srgbClr val="FF0000"/>
                </a:solidFill>
                <a:latin typeface="Malgun Gothic" pitchFamily="34" charset="-127"/>
                <a:ea typeface="Malgun Gothic" pitchFamily="34" charset="-127"/>
              </a:rPr>
              <a:t>RED COLOUR</a:t>
            </a:r>
            <a:r>
              <a:rPr lang="en-US" sz="2000" b="1" dirty="0">
                <a:solidFill>
                  <a:schemeClr val="tx1"/>
                </a:solidFill>
                <a:latin typeface="Malgun Gothic" pitchFamily="34" charset="-127"/>
                <a:ea typeface="Malgun Gothic" pitchFamily="34" charset="-127"/>
              </a:rPr>
              <a:t>, indicates </a:t>
            </a:r>
            <a:r>
              <a:rPr lang="en-US" sz="2000" b="1" u="sng" dirty="0">
                <a:solidFill>
                  <a:srgbClr val="FF0000"/>
                </a:solidFill>
                <a:latin typeface="Malgun Gothic" pitchFamily="34" charset="-127"/>
                <a:ea typeface="Malgun Gothic" pitchFamily="34" charset="-127"/>
              </a:rPr>
              <a:t>Severe Acute Malnutrition (SAM)</a:t>
            </a:r>
            <a:r>
              <a:rPr lang="en-US" sz="2000" b="1" dirty="0">
                <a:solidFill>
                  <a:schemeClr val="tx1"/>
                </a:solidFill>
                <a:latin typeface="Malgun Gothic" pitchFamily="34" charset="-127"/>
                <a:ea typeface="Malgun Gothic" pitchFamily="34" charset="-127"/>
              </a:rPr>
              <a:t>. The child should be immediately referred for treatment.</a:t>
            </a:r>
            <a:br>
              <a:rPr lang="en-US" sz="2000" b="1" dirty="0">
                <a:solidFill>
                  <a:schemeClr val="tx1"/>
                </a:solidFill>
                <a:latin typeface="Malgun Gothic" pitchFamily="34" charset="-127"/>
                <a:ea typeface="Malgun Gothic" pitchFamily="34" charset="-127"/>
              </a:rPr>
            </a:br>
            <a:r>
              <a:rPr lang="en-US" sz="2000" b="1" dirty="0">
                <a:solidFill>
                  <a:schemeClr val="tx1"/>
                </a:solidFill>
                <a:latin typeface="Malgun Gothic" pitchFamily="34" charset="-127"/>
                <a:ea typeface="Malgun Gothic" pitchFamily="34" charset="-127"/>
              </a:rPr>
              <a:t> </a:t>
            </a:r>
          </a:p>
          <a:p>
            <a:pPr>
              <a:buFont typeface="Arial" pitchFamily="34" charset="0"/>
              <a:buChar char="•"/>
            </a:pPr>
            <a:r>
              <a:rPr lang="en-US" sz="2000" b="1" dirty="0">
                <a:solidFill>
                  <a:schemeClr val="tx1"/>
                </a:solidFill>
                <a:latin typeface="Malgun Gothic" pitchFamily="34" charset="-127"/>
                <a:ea typeface="Malgun Gothic" pitchFamily="34" charset="-127"/>
              </a:rPr>
              <a:t>MUAC of </a:t>
            </a:r>
            <a:r>
              <a:rPr lang="en-US" sz="2000" b="1" dirty="0">
                <a:solidFill>
                  <a:srgbClr val="FF0000"/>
                </a:solidFill>
                <a:latin typeface="Malgun Gothic" pitchFamily="34" charset="-127"/>
                <a:ea typeface="Malgun Gothic" pitchFamily="34" charset="-127"/>
              </a:rPr>
              <a:t>between </a:t>
            </a:r>
            <a:r>
              <a:rPr lang="en-US" sz="2000" b="1" dirty="0" err="1" smtClean="0">
                <a:solidFill>
                  <a:srgbClr val="FF0000"/>
                </a:solidFill>
                <a:latin typeface="Malgun Gothic" pitchFamily="34" charset="-127"/>
                <a:ea typeface="Malgun Gothic" pitchFamily="34" charset="-127"/>
              </a:rPr>
              <a:t>115mm</a:t>
            </a:r>
            <a:r>
              <a:rPr lang="en-US" sz="2000" b="1" dirty="0" smtClean="0">
                <a:solidFill>
                  <a:srgbClr val="FF0000"/>
                </a:solidFill>
                <a:latin typeface="Malgun Gothic" pitchFamily="34" charset="-127"/>
                <a:ea typeface="Malgun Gothic" pitchFamily="34" charset="-127"/>
              </a:rPr>
              <a:t> </a:t>
            </a:r>
            <a:r>
              <a:rPr lang="en-US" sz="2000" b="1" dirty="0">
                <a:solidFill>
                  <a:srgbClr val="FF0000"/>
                </a:solidFill>
                <a:latin typeface="Malgun Gothic" pitchFamily="34" charset="-127"/>
                <a:ea typeface="Malgun Gothic" pitchFamily="34" charset="-127"/>
              </a:rPr>
              <a:t>(</a:t>
            </a:r>
            <a:r>
              <a:rPr lang="en-US" sz="2000" b="1" dirty="0" err="1" smtClean="0">
                <a:solidFill>
                  <a:srgbClr val="FF0000"/>
                </a:solidFill>
                <a:latin typeface="Malgun Gothic" pitchFamily="34" charset="-127"/>
                <a:ea typeface="Malgun Gothic" pitchFamily="34" charset="-127"/>
              </a:rPr>
              <a:t>11.5cm</a:t>
            </a:r>
            <a:r>
              <a:rPr lang="en-US" sz="2000" b="1" dirty="0">
                <a:solidFill>
                  <a:srgbClr val="FF0000"/>
                </a:solidFill>
                <a:latin typeface="Malgun Gothic" pitchFamily="34" charset="-127"/>
                <a:ea typeface="Malgun Gothic" pitchFamily="34" charset="-127"/>
              </a:rPr>
              <a:t>) and 125mm (12.5cm)</a:t>
            </a:r>
            <a:r>
              <a:rPr lang="en-US" sz="2000" b="1" dirty="0">
                <a:solidFill>
                  <a:schemeClr val="tx1"/>
                </a:solidFill>
                <a:latin typeface="Malgun Gothic" pitchFamily="34" charset="-127"/>
                <a:ea typeface="Malgun Gothic" pitchFamily="34" charset="-127"/>
              </a:rPr>
              <a:t>, </a:t>
            </a:r>
            <a:r>
              <a:rPr lang="en-US" sz="2000" b="1" u="sng" dirty="0">
                <a:solidFill>
                  <a:srgbClr val="FF0000"/>
                </a:solidFill>
                <a:latin typeface="Malgun Gothic" pitchFamily="34" charset="-127"/>
                <a:ea typeface="Malgun Gothic" pitchFamily="34" charset="-127"/>
              </a:rPr>
              <a:t>RED COLOUR </a:t>
            </a:r>
            <a:r>
              <a:rPr lang="en-US" sz="2000" b="1" dirty="0">
                <a:solidFill>
                  <a:schemeClr val="tx1"/>
                </a:solidFill>
                <a:latin typeface="Malgun Gothic" pitchFamily="34" charset="-127"/>
                <a:ea typeface="Malgun Gothic" pitchFamily="34" charset="-127"/>
              </a:rPr>
              <a:t>(3-colour Tape) or </a:t>
            </a:r>
            <a:r>
              <a:rPr lang="en-US" sz="2000" b="1" u="sng" dirty="0">
                <a:solidFill>
                  <a:srgbClr val="FFC000"/>
                </a:solidFill>
                <a:latin typeface="Malgun Gothic" pitchFamily="34" charset="-127"/>
                <a:ea typeface="Malgun Gothic" pitchFamily="34" charset="-127"/>
              </a:rPr>
              <a:t>ORANGE COLOUR </a:t>
            </a:r>
            <a:r>
              <a:rPr lang="en-US" sz="2000" b="1" dirty="0">
                <a:solidFill>
                  <a:schemeClr val="tx1"/>
                </a:solidFill>
                <a:latin typeface="Malgun Gothic" pitchFamily="34" charset="-127"/>
                <a:ea typeface="Malgun Gothic" pitchFamily="34" charset="-127"/>
              </a:rPr>
              <a:t>(4-colour Tape), indicates </a:t>
            </a:r>
            <a:r>
              <a:rPr lang="en-US" sz="2000" b="1" u="sng" dirty="0">
                <a:solidFill>
                  <a:srgbClr val="FF0000"/>
                </a:solidFill>
                <a:latin typeface="Malgun Gothic" pitchFamily="34" charset="-127"/>
                <a:ea typeface="Malgun Gothic" pitchFamily="34" charset="-127"/>
              </a:rPr>
              <a:t>Moderate Acute Malnutrition (MAM). </a:t>
            </a:r>
            <a:r>
              <a:rPr lang="en-US" sz="2000" b="1" dirty="0">
                <a:solidFill>
                  <a:schemeClr val="tx1"/>
                </a:solidFill>
                <a:latin typeface="Malgun Gothic" pitchFamily="34" charset="-127"/>
                <a:ea typeface="Malgun Gothic" pitchFamily="34" charset="-127"/>
              </a:rPr>
              <a:t>The child should be immediately referred for supplementation.</a:t>
            </a:r>
            <a:br>
              <a:rPr lang="en-US" sz="2000" b="1" dirty="0">
                <a:solidFill>
                  <a:schemeClr val="tx1"/>
                </a:solidFill>
                <a:latin typeface="Malgun Gothic" pitchFamily="34" charset="-127"/>
                <a:ea typeface="Malgun Gothic" pitchFamily="34" charset="-127"/>
              </a:rPr>
            </a:br>
            <a:r>
              <a:rPr lang="en-US" sz="2000" b="1" dirty="0">
                <a:solidFill>
                  <a:schemeClr val="tx1"/>
                </a:solidFill>
                <a:latin typeface="Malgun Gothic" pitchFamily="34" charset="-127"/>
                <a:ea typeface="Malgun Gothic" pitchFamily="34" charset="-127"/>
              </a:rPr>
              <a:t> </a:t>
            </a:r>
          </a:p>
          <a:p>
            <a:pPr>
              <a:buFont typeface="Arial" pitchFamily="34" charset="0"/>
              <a:buChar char="•"/>
            </a:pPr>
            <a:r>
              <a:rPr lang="en-US" sz="2000" b="1" dirty="0">
                <a:solidFill>
                  <a:schemeClr val="tx1"/>
                </a:solidFill>
                <a:latin typeface="Malgun Gothic" pitchFamily="34" charset="-127"/>
                <a:ea typeface="Malgun Gothic" pitchFamily="34" charset="-127"/>
              </a:rPr>
              <a:t>MUAC of </a:t>
            </a:r>
            <a:r>
              <a:rPr lang="en-US" sz="2000" b="1" dirty="0">
                <a:solidFill>
                  <a:srgbClr val="FF0000"/>
                </a:solidFill>
                <a:latin typeface="Malgun Gothic" pitchFamily="34" charset="-127"/>
                <a:ea typeface="Malgun Gothic" pitchFamily="34" charset="-127"/>
              </a:rPr>
              <a:t>between 125mm (12.5cm) and 135mm (13.5cm)</a:t>
            </a:r>
            <a:r>
              <a:rPr lang="en-US" sz="2000" b="1" dirty="0">
                <a:solidFill>
                  <a:schemeClr val="tx1"/>
                </a:solidFill>
                <a:latin typeface="Malgun Gothic" pitchFamily="34" charset="-127"/>
                <a:ea typeface="Malgun Gothic" pitchFamily="34" charset="-127"/>
              </a:rPr>
              <a:t>, </a:t>
            </a:r>
            <a:r>
              <a:rPr lang="en-US" sz="2000" b="1" u="sng" dirty="0">
                <a:solidFill>
                  <a:schemeClr val="tx1"/>
                </a:solidFill>
                <a:latin typeface="Malgun Gothic" pitchFamily="34" charset="-127"/>
                <a:ea typeface="Malgun Gothic" pitchFamily="34" charset="-127"/>
              </a:rPr>
              <a:t>YELLOW COLOUR</a:t>
            </a:r>
            <a:r>
              <a:rPr lang="en-US" sz="2000" b="1" dirty="0">
                <a:solidFill>
                  <a:schemeClr val="tx1"/>
                </a:solidFill>
                <a:latin typeface="Malgun Gothic" pitchFamily="34" charset="-127"/>
                <a:ea typeface="Malgun Gothic" pitchFamily="34" charset="-127"/>
              </a:rPr>
              <a:t>, indicates that the child is at risk for </a:t>
            </a:r>
            <a:r>
              <a:rPr lang="en-US" sz="2000" b="1" u="sng" dirty="0">
                <a:solidFill>
                  <a:srgbClr val="FF0000"/>
                </a:solidFill>
                <a:latin typeface="Malgun Gothic" pitchFamily="34" charset="-127"/>
                <a:ea typeface="Malgun Gothic" pitchFamily="34" charset="-127"/>
              </a:rPr>
              <a:t>acute malnutrition</a:t>
            </a:r>
            <a:r>
              <a:rPr lang="en-US" sz="2000" b="1" dirty="0">
                <a:solidFill>
                  <a:schemeClr val="tx1"/>
                </a:solidFill>
                <a:latin typeface="Malgun Gothic" pitchFamily="34" charset="-127"/>
                <a:ea typeface="Malgun Gothic" pitchFamily="34" charset="-127"/>
              </a:rPr>
              <a:t> and should be </a:t>
            </a:r>
            <a:r>
              <a:rPr lang="en-US" sz="2000" b="1" dirty="0" smtClean="0">
                <a:solidFill>
                  <a:schemeClr val="tx1"/>
                </a:solidFill>
                <a:latin typeface="Malgun Gothic" pitchFamily="34" charset="-127"/>
                <a:ea typeface="Malgun Gothic" pitchFamily="34" charset="-127"/>
              </a:rPr>
              <a:t>counseled </a:t>
            </a:r>
            <a:r>
              <a:rPr lang="en-US" sz="2000" b="1" dirty="0">
                <a:solidFill>
                  <a:schemeClr val="tx1"/>
                </a:solidFill>
                <a:latin typeface="Malgun Gothic" pitchFamily="34" charset="-127"/>
                <a:ea typeface="Malgun Gothic" pitchFamily="34" charset="-127"/>
              </a:rPr>
              <a:t>and followed-up for Growth </a:t>
            </a:r>
            <a:r>
              <a:rPr lang="en-US" sz="2000" b="1" dirty="0" smtClean="0">
                <a:solidFill>
                  <a:schemeClr val="tx1"/>
                </a:solidFill>
                <a:latin typeface="Malgun Gothic" pitchFamily="34" charset="-127"/>
                <a:ea typeface="Malgun Gothic" pitchFamily="34" charset="-127"/>
              </a:rPr>
              <a:t>Promotion and </a:t>
            </a:r>
            <a:r>
              <a:rPr lang="en-US" sz="2000" b="1" dirty="0">
                <a:solidFill>
                  <a:schemeClr val="tx1"/>
                </a:solidFill>
                <a:latin typeface="Malgun Gothic" pitchFamily="34" charset="-127"/>
                <a:ea typeface="Malgun Gothic" pitchFamily="34" charset="-127"/>
              </a:rPr>
              <a:t>Monitoring (GPM).</a:t>
            </a:r>
            <a:br>
              <a:rPr lang="en-US" sz="2000" b="1" dirty="0">
                <a:solidFill>
                  <a:schemeClr val="tx1"/>
                </a:solidFill>
                <a:latin typeface="Malgun Gothic" pitchFamily="34" charset="-127"/>
                <a:ea typeface="Malgun Gothic" pitchFamily="34" charset="-127"/>
              </a:rPr>
            </a:br>
            <a:r>
              <a:rPr lang="en-US" sz="2000" b="1" dirty="0">
                <a:solidFill>
                  <a:schemeClr val="tx1"/>
                </a:solidFill>
                <a:latin typeface="Malgun Gothic" pitchFamily="34" charset="-127"/>
                <a:ea typeface="Malgun Gothic" pitchFamily="34" charset="-127"/>
              </a:rPr>
              <a:t> </a:t>
            </a:r>
          </a:p>
          <a:p>
            <a:pPr>
              <a:buFont typeface="Arial" pitchFamily="34" charset="0"/>
              <a:buChar char="•"/>
            </a:pPr>
            <a:r>
              <a:rPr lang="en-US" sz="2000" b="1" dirty="0">
                <a:solidFill>
                  <a:schemeClr val="tx1"/>
                </a:solidFill>
                <a:latin typeface="Malgun Gothic" pitchFamily="34" charset="-127"/>
                <a:ea typeface="Malgun Gothic" pitchFamily="34" charset="-127"/>
              </a:rPr>
              <a:t>MUAC </a:t>
            </a:r>
            <a:r>
              <a:rPr lang="en-US" sz="2000" b="1" dirty="0">
                <a:solidFill>
                  <a:srgbClr val="FF0000"/>
                </a:solidFill>
                <a:latin typeface="Malgun Gothic" pitchFamily="34" charset="-127"/>
                <a:ea typeface="Malgun Gothic" pitchFamily="34" charset="-127"/>
              </a:rPr>
              <a:t>over 135mm (13.5cm)</a:t>
            </a:r>
            <a:r>
              <a:rPr lang="en-US" sz="2000" b="1" dirty="0">
                <a:solidFill>
                  <a:schemeClr val="tx1"/>
                </a:solidFill>
                <a:latin typeface="Malgun Gothic" pitchFamily="34" charset="-127"/>
                <a:ea typeface="Malgun Gothic" pitchFamily="34" charset="-127"/>
              </a:rPr>
              <a:t>, </a:t>
            </a:r>
            <a:r>
              <a:rPr lang="en-US" sz="2000" b="1" u="sng" dirty="0">
                <a:solidFill>
                  <a:srgbClr val="00B050"/>
                </a:solidFill>
                <a:latin typeface="Malgun Gothic" pitchFamily="34" charset="-127"/>
                <a:ea typeface="Malgun Gothic" pitchFamily="34" charset="-127"/>
              </a:rPr>
              <a:t>GREEN COLOUR</a:t>
            </a:r>
            <a:r>
              <a:rPr lang="en-US" sz="2000" b="1" dirty="0">
                <a:solidFill>
                  <a:schemeClr val="tx1"/>
                </a:solidFill>
                <a:latin typeface="Malgun Gothic" pitchFamily="34" charset="-127"/>
                <a:ea typeface="Malgun Gothic" pitchFamily="34" charset="-127"/>
              </a:rPr>
              <a:t>, indicates that the child is </a:t>
            </a:r>
            <a:r>
              <a:rPr lang="en-US" sz="2000" b="1" u="sng" dirty="0">
                <a:solidFill>
                  <a:srgbClr val="FF0000"/>
                </a:solidFill>
                <a:latin typeface="Malgun Gothic" pitchFamily="34" charset="-127"/>
                <a:ea typeface="Malgun Gothic" pitchFamily="34" charset="-127"/>
              </a:rPr>
              <a:t>well nourished.</a:t>
            </a:r>
          </a:p>
        </p:txBody>
      </p:sp>
      <p:sp>
        <p:nvSpPr>
          <p:cNvPr id="2" name="Date Placeholder 1"/>
          <p:cNvSpPr>
            <a:spLocks noGrp="1"/>
          </p:cNvSpPr>
          <p:nvPr>
            <p:ph type="dt" sz="half" idx="10"/>
          </p:nvPr>
        </p:nvSpPr>
        <p:spPr/>
        <p:txBody>
          <a:bodyPr/>
          <a:lstStyle/>
          <a:p>
            <a:fld id="{A90CD636-F3CC-446B-8F66-DF753E47CC09}" type="datetime1">
              <a:rPr lang="en-US" smtClean="0"/>
              <a:t>8/2/2018</a:t>
            </a:fld>
            <a:endParaRPr lang="en-US"/>
          </a:p>
        </p:txBody>
      </p:sp>
      <p:sp>
        <p:nvSpPr>
          <p:cNvPr id="3" name="Slide Number Placeholder 2"/>
          <p:cNvSpPr>
            <a:spLocks noGrp="1"/>
          </p:cNvSpPr>
          <p:nvPr>
            <p:ph type="sldNum" sz="quarter" idx="12"/>
          </p:nvPr>
        </p:nvSpPr>
        <p:spPr/>
        <p:txBody>
          <a:bodyPr/>
          <a:lstStyle/>
          <a:p>
            <a:fld id="{17E15D9C-AFCE-45D7-83A6-309658946127}" type="slidenum">
              <a:rPr lang="en-US" smtClean="0"/>
              <a:t>21</a:t>
            </a:fld>
            <a:endParaRPr lang="en-US"/>
          </a:p>
        </p:txBody>
      </p:sp>
      <p:sp>
        <p:nvSpPr>
          <p:cNvPr id="7" name="Title 6"/>
          <p:cNvSpPr>
            <a:spLocks noGrp="1"/>
          </p:cNvSpPr>
          <p:nvPr>
            <p:ph type="title"/>
          </p:nvPr>
        </p:nvSpPr>
        <p:spPr>
          <a:xfrm>
            <a:off x="228600" y="228600"/>
            <a:ext cx="8686800" cy="1143000"/>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smtClean="0"/>
              <a:t>Interpretation of MUAC Indicators</a:t>
            </a:r>
            <a:endParaRPr lang="en-US" b="1" u="sng" dirty="0"/>
          </a:p>
        </p:txBody>
      </p:sp>
    </p:spTree>
    <p:extLst>
      <p:ext uri="{BB962C8B-B14F-4D97-AF65-F5344CB8AC3E}">
        <p14:creationId xmlns:p14="http://schemas.microsoft.com/office/powerpoint/2010/main" val="796658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22</a:t>
            </a:fld>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76200"/>
            <a:ext cx="8686800" cy="662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281040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228600" y="1676400"/>
            <a:ext cx="8686799" cy="4953000"/>
          </a:xfrm>
          <a:ln>
            <a:solidFill>
              <a:schemeClr val="tx1"/>
            </a:solidFill>
          </a:ln>
        </p:spPr>
        <p:txBody>
          <a:bodyPr>
            <a:normAutofit/>
          </a:bodyPr>
          <a:lstStyle/>
          <a:p>
            <a:pPr>
              <a:buFont typeface="Arial" pitchFamily="34" charset="0"/>
              <a:buChar char="•"/>
            </a:pPr>
            <a:r>
              <a:rPr lang="en-US" sz="3200" b="1" dirty="0" smtClean="0">
                <a:solidFill>
                  <a:schemeClr val="tx1"/>
                </a:solidFill>
                <a:latin typeface="Malgun Gothic" pitchFamily="34" charset="-127"/>
                <a:ea typeface="Malgun Gothic" pitchFamily="34" charset="-127"/>
              </a:rPr>
              <a:t> It Is Simple And Cheap</a:t>
            </a:r>
          </a:p>
          <a:p>
            <a:pPr>
              <a:buFont typeface="Arial" pitchFamily="34" charset="0"/>
              <a:buChar char="•"/>
            </a:pPr>
            <a:r>
              <a:rPr lang="en-US" sz="3200" b="1" dirty="0" smtClean="0">
                <a:solidFill>
                  <a:schemeClr val="tx1"/>
                </a:solidFill>
                <a:latin typeface="Malgun Gothic" pitchFamily="34" charset="-127"/>
                <a:ea typeface="Malgun Gothic" pitchFamily="34" charset="-127"/>
              </a:rPr>
              <a:t> It Is More Sensitive</a:t>
            </a:r>
          </a:p>
          <a:p>
            <a:pPr>
              <a:buFont typeface="Arial" pitchFamily="34" charset="0"/>
              <a:buChar char="•"/>
            </a:pPr>
            <a:r>
              <a:rPr lang="en-US" sz="3200" b="1" dirty="0" smtClean="0">
                <a:solidFill>
                  <a:schemeClr val="tx1"/>
                </a:solidFill>
                <a:latin typeface="Malgun Gothic" pitchFamily="34" charset="-127"/>
                <a:ea typeface="Malgun Gothic" pitchFamily="34" charset="-127"/>
              </a:rPr>
              <a:t> It Is Less Prone To Mistake</a:t>
            </a:r>
          </a:p>
          <a:p>
            <a:pPr>
              <a:buFont typeface="Arial" pitchFamily="34" charset="0"/>
              <a:buChar char="•"/>
            </a:pPr>
            <a:r>
              <a:rPr lang="en-US" sz="3200" b="1" dirty="0" smtClean="0">
                <a:solidFill>
                  <a:schemeClr val="tx1"/>
                </a:solidFill>
                <a:latin typeface="Malgun Gothic" pitchFamily="34" charset="-127"/>
                <a:ea typeface="Malgun Gothic" pitchFamily="34" charset="-127"/>
              </a:rPr>
              <a:t> It Increase The Link With Beneficiary Community </a:t>
            </a:r>
            <a:endParaRPr lang="en-US" sz="3200" b="1" dirty="0">
              <a:solidFill>
                <a:schemeClr val="tx1"/>
              </a:solidFill>
              <a:latin typeface="Malgun Gothic" pitchFamily="34" charset="-127"/>
              <a:ea typeface="Malgun Gothic" pitchFamily="34" charset="-127"/>
            </a:endParaRPr>
          </a:p>
        </p:txBody>
      </p:sp>
      <p:sp>
        <p:nvSpPr>
          <p:cNvPr id="2" name="Date Placeholder 1"/>
          <p:cNvSpPr>
            <a:spLocks noGrp="1"/>
          </p:cNvSpPr>
          <p:nvPr>
            <p:ph type="dt" sz="half" idx="10"/>
          </p:nvPr>
        </p:nvSpPr>
        <p:spPr/>
        <p:txBody>
          <a:bodyPr/>
          <a:lstStyle/>
          <a:p>
            <a:fld id="{A90CD636-F3CC-446B-8F66-DF753E47CC09}" type="datetime1">
              <a:rPr lang="en-US" smtClean="0"/>
              <a:t>8/2/2018</a:t>
            </a:fld>
            <a:endParaRPr lang="en-US"/>
          </a:p>
        </p:txBody>
      </p:sp>
      <p:sp>
        <p:nvSpPr>
          <p:cNvPr id="3" name="Slide Number Placeholder 2"/>
          <p:cNvSpPr>
            <a:spLocks noGrp="1"/>
          </p:cNvSpPr>
          <p:nvPr>
            <p:ph type="sldNum" sz="quarter" idx="12"/>
          </p:nvPr>
        </p:nvSpPr>
        <p:spPr/>
        <p:txBody>
          <a:bodyPr/>
          <a:lstStyle/>
          <a:p>
            <a:fld id="{17E15D9C-AFCE-45D7-83A6-309658946127}" type="slidenum">
              <a:rPr lang="en-US" smtClean="0"/>
              <a:t>23</a:t>
            </a:fld>
            <a:endParaRPr lang="en-US"/>
          </a:p>
        </p:txBody>
      </p:sp>
      <p:sp>
        <p:nvSpPr>
          <p:cNvPr id="9" name="Title 8"/>
          <p:cNvSpPr>
            <a:spLocks noGrp="1"/>
          </p:cNvSpPr>
          <p:nvPr>
            <p:ph type="title"/>
          </p:nvPr>
        </p:nvSpPr>
        <p:spPr>
          <a:xfrm>
            <a:off x="228600" y="228600"/>
            <a:ext cx="8686800" cy="1252728"/>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a:t>Advantage of MUAC</a:t>
            </a:r>
          </a:p>
        </p:txBody>
      </p:sp>
    </p:spTree>
    <p:extLst>
      <p:ext uri="{BB962C8B-B14F-4D97-AF65-F5344CB8AC3E}">
        <p14:creationId xmlns:p14="http://schemas.microsoft.com/office/powerpoint/2010/main" val="2224234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752600"/>
            <a:ext cx="8686800" cy="377647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w="19050">
            <a:solidFill>
              <a:schemeClr val="tx1"/>
            </a:solidFill>
          </a:ln>
        </p:spPr>
        <p:txBody>
          <a:bodyPr/>
          <a:lstStyle/>
          <a:p>
            <a:pPr algn="just"/>
            <a:r>
              <a:rPr lang="en-US" b="1" i="1" dirty="0" smtClean="0">
                <a:solidFill>
                  <a:schemeClr val="tx1"/>
                </a:solidFill>
              </a:rPr>
              <a:t>The average MUAC at </a:t>
            </a:r>
            <a:r>
              <a:rPr lang="en-US" b="1" i="1" dirty="0" smtClean="0">
                <a:solidFill>
                  <a:srgbClr val="FF0000"/>
                </a:solidFill>
              </a:rPr>
              <a:t>birth</a:t>
            </a:r>
            <a:r>
              <a:rPr lang="en-US" b="1" i="1" dirty="0" smtClean="0">
                <a:solidFill>
                  <a:schemeClr val="tx1"/>
                </a:solidFill>
              </a:rPr>
              <a:t> is </a:t>
            </a:r>
            <a:r>
              <a:rPr lang="en-US" b="1" i="1" dirty="0" smtClean="0">
                <a:solidFill>
                  <a:srgbClr val="FF0000"/>
                </a:solidFill>
              </a:rPr>
              <a:t>11 to 12 cm</a:t>
            </a:r>
            <a:r>
              <a:rPr lang="en-US" b="1" i="1" dirty="0" smtClean="0">
                <a:solidFill>
                  <a:schemeClr val="tx1"/>
                </a:solidFill>
              </a:rPr>
              <a:t>, at </a:t>
            </a:r>
            <a:r>
              <a:rPr lang="en-US" b="1" i="1" dirty="0" smtClean="0">
                <a:solidFill>
                  <a:srgbClr val="FF0000"/>
                </a:solidFill>
              </a:rPr>
              <a:t>one</a:t>
            </a:r>
            <a:r>
              <a:rPr lang="en-US" b="1" i="1" dirty="0" smtClean="0">
                <a:solidFill>
                  <a:schemeClr val="tx1"/>
                </a:solidFill>
              </a:rPr>
              <a:t> year of age it is </a:t>
            </a:r>
            <a:r>
              <a:rPr lang="en-US" b="1" i="1" dirty="0" smtClean="0">
                <a:solidFill>
                  <a:srgbClr val="FF0000"/>
                </a:solidFill>
              </a:rPr>
              <a:t>12 to 16 cm</a:t>
            </a:r>
            <a:r>
              <a:rPr lang="en-US" b="1" i="1" dirty="0" smtClean="0">
                <a:solidFill>
                  <a:schemeClr val="tx1"/>
                </a:solidFill>
              </a:rPr>
              <a:t>, at </a:t>
            </a:r>
            <a:r>
              <a:rPr lang="en-US" b="1" i="1" dirty="0" smtClean="0">
                <a:solidFill>
                  <a:srgbClr val="FF0000"/>
                </a:solidFill>
              </a:rPr>
              <a:t>12 years</a:t>
            </a:r>
            <a:r>
              <a:rPr lang="en-US" b="1" i="1" dirty="0" smtClean="0">
                <a:solidFill>
                  <a:schemeClr val="tx1"/>
                </a:solidFill>
              </a:rPr>
              <a:t> it is </a:t>
            </a:r>
            <a:r>
              <a:rPr lang="en-US" b="1" i="1" dirty="0" smtClean="0">
                <a:solidFill>
                  <a:srgbClr val="FF0000"/>
                </a:solidFill>
              </a:rPr>
              <a:t>17 to 18 cm</a:t>
            </a:r>
            <a:r>
              <a:rPr lang="en-US" b="1" i="1" dirty="0" smtClean="0">
                <a:solidFill>
                  <a:schemeClr val="tx1"/>
                </a:solidFill>
              </a:rPr>
              <a:t> and at </a:t>
            </a:r>
            <a:r>
              <a:rPr lang="en-US" b="1" i="1" dirty="0" smtClean="0">
                <a:solidFill>
                  <a:srgbClr val="FF0000"/>
                </a:solidFill>
              </a:rPr>
              <a:t>15 years </a:t>
            </a:r>
            <a:r>
              <a:rPr lang="en-US" b="1" i="1" dirty="0" smtClean="0">
                <a:solidFill>
                  <a:schemeClr val="tx1"/>
                </a:solidFill>
              </a:rPr>
              <a:t>it is </a:t>
            </a:r>
            <a:r>
              <a:rPr lang="en-US" b="1" i="1" dirty="0" smtClean="0">
                <a:solidFill>
                  <a:srgbClr val="FF0000"/>
                </a:solidFill>
              </a:rPr>
              <a:t>20 to 21 cm</a:t>
            </a:r>
            <a:r>
              <a:rPr lang="en-US" b="1" i="1" dirty="0" smtClean="0">
                <a:solidFill>
                  <a:schemeClr val="tx1"/>
                </a:solidFill>
              </a:rPr>
              <a:t>.</a:t>
            </a:r>
            <a:endParaRPr lang="en-US" b="1" i="1" dirty="0">
              <a:solidFill>
                <a:schemeClr val="tx1"/>
              </a:solidFill>
            </a:endParaRPr>
          </a:p>
        </p:txBody>
      </p:sp>
      <p:sp>
        <p:nvSpPr>
          <p:cNvPr id="2" name="Date Placeholder 1"/>
          <p:cNvSpPr>
            <a:spLocks noGrp="1"/>
          </p:cNvSpPr>
          <p:nvPr>
            <p:ph type="dt" sz="half" idx="10"/>
          </p:nvPr>
        </p:nvSpPr>
        <p:spPr/>
        <p:txBody>
          <a:bodyPr/>
          <a:lstStyle/>
          <a:p>
            <a:fld id="{A90CD636-F3CC-446B-8F66-DF753E47CC09}" type="datetime1">
              <a:rPr lang="en-US" smtClean="0"/>
              <a:t>8/2/2018</a:t>
            </a:fld>
            <a:endParaRPr lang="en-US"/>
          </a:p>
        </p:txBody>
      </p:sp>
      <p:sp>
        <p:nvSpPr>
          <p:cNvPr id="3" name="Slide Number Placeholder 2"/>
          <p:cNvSpPr>
            <a:spLocks noGrp="1"/>
          </p:cNvSpPr>
          <p:nvPr>
            <p:ph type="sldNum" sz="quarter" idx="12"/>
          </p:nvPr>
        </p:nvSpPr>
        <p:spPr/>
        <p:txBody>
          <a:bodyPr/>
          <a:lstStyle/>
          <a:p>
            <a:fld id="{17E15D9C-AFCE-45D7-83A6-309658946127}" type="slidenum">
              <a:rPr lang="en-US" smtClean="0"/>
              <a:t>24</a:t>
            </a:fld>
            <a:endParaRPr lang="en-US"/>
          </a:p>
        </p:txBody>
      </p:sp>
    </p:spTree>
    <p:extLst>
      <p:ext uri="{BB962C8B-B14F-4D97-AF65-F5344CB8AC3E}">
        <p14:creationId xmlns:p14="http://schemas.microsoft.com/office/powerpoint/2010/main" val="16147841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1676400"/>
            <a:ext cx="8686799" cy="4648200"/>
          </a:xfrm>
          <a:ln>
            <a:solidFill>
              <a:schemeClr val="tx1"/>
            </a:solidFill>
          </a:ln>
        </p:spPr>
        <p:txBody>
          <a:bodyPr>
            <a:normAutofit/>
          </a:bodyPr>
          <a:lstStyle/>
          <a:p>
            <a:pPr algn="just">
              <a:buFont typeface="Wingdings" pitchFamily="2" charset="2"/>
              <a:buChar char="q"/>
            </a:pPr>
            <a:r>
              <a:rPr lang="en-US" sz="2000" b="1" i="1" dirty="0" smtClean="0">
                <a:hlinkClick r:id="rId2"/>
              </a:rPr>
              <a:t> https</a:t>
            </a:r>
            <a:r>
              <a:rPr lang="en-US" sz="2000" b="1" i="1" dirty="0">
                <a:hlinkClick r:id="rId2"/>
              </a:rPr>
              <a:t>://</a:t>
            </a:r>
            <a:r>
              <a:rPr lang="en-US" sz="2000" b="1" i="1" dirty="0" smtClean="0">
                <a:hlinkClick r:id="rId2"/>
              </a:rPr>
              <a:t>www.slideshare.net/jamesmacroony/body-mass-index-waist-hip-ratio</a:t>
            </a:r>
            <a:r>
              <a:rPr lang="en-US" sz="2000" b="1" i="1" dirty="0" smtClean="0"/>
              <a:t>  </a:t>
            </a:r>
            <a:endParaRPr lang="en-US" sz="2000" b="1" i="1" dirty="0"/>
          </a:p>
          <a:p>
            <a:pPr algn="just">
              <a:buFont typeface="Wingdings" pitchFamily="2" charset="2"/>
              <a:buChar char="q"/>
            </a:pPr>
            <a:r>
              <a:rPr lang="en-US" sz="2000" b="1" i="1" dirty="0" smtClean="0">
                <a:hlinkClick r:id="rId3"/>
              </a:rPr>
              <a:t> https</a:t>
            </a:r>
            <a:r>
              <a:rPr lang="en-US" sz="2000" b="1" i="1" dirty="0">
                <a:hlinkClick r:id="rId3"/>
              </a:rPr>
              <a:t>://</a:t>
            </a:r>
            <a:r>
              <a:rPr lang="en-US" sz="2000" b="1" i="1" dirty="0" smtClean="0">
                <a:hlinkClick r:id="rId3"/>
              </a:rPr>
              <a:t>www.slideshare.net/kteach/bmi-13865621</a:t>
            </a:r>
            <a:r>
              <a:rPr lang="en-US" sz="1400" b="1" i="1" dirty="0">
                <a:solidFill>
                  <a:prstClr val="black"/>
                </a:solidFill>
                <a:hlinkClick r:id="rId4"/>
              </a:rPr>
              <a:t> </a:t>
            </a:r>
            <a:endParaRPr lang="en-US" sz="1400" b="1" i="1" dirty="0" smtClean="0">
              <a:solidFill>
                <a:prstClr val="black"/>
              </a:solidFill>
              <a:hlinkClick r:id="rId4"/>
            </a:endParaRPr>
          </a:p>
          <a:p>
            <a:pPr algn="just">
              <a:buFont typeface="Wingdings" pitchFamily="2" charset="2"/>
              <a:buChar char="q"/>
            </a:pPr>
            <a:r>
              <a:rPr lang="en-US" sz="2000" b="1" i="1" dirty="0" smtClean="0">
                <a:solidFill>
                  <a:prstClr val="black"/>
                </a:solidFill>
                <a:hlinkClick r:id="rId4"/>
              </a:rPr>
              <a:t> http</a:t>
            </a:r>
            <a:r>
              <a:rPr lang="en-US" sz="2000" b="1" i="1" dirty="0">
                <a:solidFill>
                  <a:prstClr val="black"/>
                </a:solidFill>
                <a:hlinkClick r:id="rId4"/>
              </a:rPr>
              <a:t>://</a:t>
            </a:r>
            <a:r>
              <a:rPr lang="en-US" sz="2000" b="1" i="1" dirty="0" smtClean="0">
                <a:solidFill>
                  <a:prstClr val="black"/>
                </a:solidFill>
                <a:hlinkClick r:id="rId4"/>
              </a:rPr>
              <a:t>www.who.int/redirect-pages/mega-menu/health-topics</a:t>
            </a:r>
            <a:endParaRPr lang="en-US" sz="2000" b="1" i="1" dirty="0" smtClean="0">
              <a:solidFill>
                <a:prstClr val="black"/>
              </a:solidFill>
            </a:endParaRPr>
          </a:p>
          <a:p>
            <a:pPr algn="just">
              <a:buFont typeface="Wingdings" pitchFamily="2" charset="2"/>
              <a:buChar char="q"/>
            </a:pPr>
            <a:r>
              <a:rPr lang="en-US" sz="2000" b="1" i="1" dirty="0">
                <a:solidFill>
                  <a:prstClr val="black"/>
                </a:solidFill>
              </a:rPr>
              <a:t> </a:t>
            </a:r>
            <a:r>
              <a:rPr lang="en-US" sz="2000" b="1" i="1" dirty="0">
                <a:hlinkClick r:id="rId5"/>
              </a:rPr>
              <a:t>http://</a:t>
            </a:r>
            <a:r>
              <a:rPr lang="en-US" sz="2000" b="1" i="1" dirty="0" smtClean="0">
                <a:hlinkClick r:id="rId5"/>
              </a:rPr>
              <a:t>motherchildnutrition.org/early-malnutrition-detection/detection-referral-children-with-acute-malnutrition/interpretation-of-muac-indicators.html</a:t>
            </a:r>
            <a:r>
              <a:rPr lang="en-US" sz="2000" b="1" i="1" dirty="0" smtClean="0"/>
              <a:t> </a:t>
            </a:r>
            <a:endParaRPr lang="en-US" sz="3200" b="1" i="1" dirty="0" smtClean="0"/>
          </a:p>
        </p:txBody>
      </p:sp>
      <p:sp>
        <p:nvSpPr>
          <p:cNvPr id="3" name="Date Placeholder 2"/>
          <p:cNvSpPr>
            <a:spLocks noGrp="1"/>
          </p:cNvSpPr>
          <p:nvPr>
            <p:ph type="dt" sz="half" idx="10"/>
          </p:nvPr>
        </p:nvSpPr>
        <p:spPr/>
        <p:txBody>
          <a:bodyPr/>
          <a:lstStyle/>
          <a:p>
            <a:fld id="{B99F6A8F-C981-4BEF-B6D7-BCADA3016940}"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25</a:t>
            </a:fld>
            <a:endParaRPr lang="en-US"/>
          </a:p>
        </p:txBody>
      </p:sp>
      <p:sp>
        <p:nvSpPr>
          <p:cNvPr id="2" name="Title 1"/>
          <p:cNvSpPr>
            <a:spLocks noGrp="1"/>
          </p:cNvSpPr>
          <p:nvPr>
            <p:ph type="title"/>
          </p:nvPr>
        </p:nvSpPr>
        <p:spPr>
          <a:xfrm>
            <a:off x="228600" y="228600"/>
            <a:ext cx="8686800" cy="1252728"/>
          </a:xfrm>
          <a:solidFill>
            <a:srgbClr val="0070C0"/>
          </a:solidFill>
          <a:ln>
            <a:solidFill>
              <a:schemeClr val="tx1"/>
            </a:solidFill>
          </a:ln>
          <a:scene3d>
            <a:camera prst="orthographicFront"/>
            <a:lightRig rig="threePt" dir="t"/>
          </a:scene3d>
          <a:sp3d>
            <a:bevelT w="165100" prst="coolSlant"/>
          </a:sp3d>
        </p:spPr>
        <p:txBody>
          <a:bodyPr/>
          <a:lstStyle/>
          <a:p>
            <a:pPr algn="l"/>
            <a:r>
              <a:rPr lang="en-US" b="1" u="sng" dirty="0" smtClean="0"/>
              <a:t>Sources</a:t>
            </a:r>
            <a:endParaRPr lang="en-US" b="1" u="sng" dirty="0"/>
          </a:p>
        </p:txBody>
      </p:sp>
    </p:spTree>
    <p:extLst>
      <p:ext uri="{BB962C8B-B14F-4D97-AF65-F5344CB8AC3E}">
        <p14:creationId xmlns:p14="http://schemas.microsoft.com/office/powerpoint/2010/main" val="695421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99F6A8F-C981-4BEF-B6D7-BCADA3016940}"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26</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466725"/>
            <a:ext cx="7848600" cy="6096000"/>
          </a:xfrm>
          <a:prstGeom prst="rect">
            <a:avLst/>
          </a:prstGeom>
          <a:ln>
            <a:solidFill>
              <a:schemeClr val="tx1"/>
            </a:solidFill>
          </a:ln>
          <a:effectLst>
            <a:outerShdw blurRad="292100" dist="139700" dir="2700000" algn="tl" rotWithShape="0">
              <a:srgbClr val="333333">
                <a:alpha val="65000"/>
              </a:srgbClr>
            </a:outerShdw>
          </a:effectLst>
          <a:scene3d>
            <a:camera prst="isometricOffAxis1Right"/>
            <a:lightRig rig="threePt" dir="t"/>
          </a:scene3d>
        </p:spPr>
      </p:pic>
    </p:spTree>
    <p:extLst>
      <p:ext uri="{BB962C8B-B14F-4D97-AF65-F5344CB8AC3E}">
        <p14:creationId xmlns:p14="http://schemas.microsoft.com/office/powerpoint/2010/main" val="26133919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686800" cy="51816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19050">
            <a:solidFill>
              <a:schemeClr val="tx1"/>
            </a:solidFill>
          </a:ln>
        </p:spPr>
        <p:txBody>
          <a:bodyPr>
            <a:normAutofit fontScale="47500" lnSpcReduction="20000"/>
          </a:bodyPr>
          <a:lstStyle/>
          <a:p>
            <a:pPr marL="0" indent="0">
              <a:buNone/>
            </a:pPr>
            <a:r>
              <a:rPr lang="en-US" sz="8400" b="1" u="sng" dirty="0" smtClean="0">
                <a:solidFill>
                  <a:srgbClr val="002060"/>
                </a:solidFill>
                <a:latin typeface="Malgun Gothic" pitchFamily="34" charset="-127"/>
                <a:ea typeface="Malgun Gothic" pitchFamily="34" charset="-127"/>
              </a:rPr>
              <a:t>Body  mass index(BMI)</a:t>
            </a:r>
            <a:endParaRPr lang="en-US" sz="5900" b="1" u="sng" dirty="0" smtClean="0">
              <a:solidFill>
                <a:srgbClr val="002060"/>
              </a:solidFill>
              <a:latin typeface="Malgun Gothic" pitchFamily="34" charset="-127"/>
              <a:ea typeface="Malgun Gothic" pitchFamily="34" charset="-127"/>
            </a:endParaRPr>
          </a:p>
          <a:p>
            <a:pPr algn="just">
              <a:buFont typeface="Wingdings" pitchFamily="2" charset="2"/>
              <a:buChar char="q"/>
            </a:pPr>
            <a:r>
              <a:rPr lang="en-US" sz="6700" b="1" dirty="0" smtClean="0">
                <a:solidFill>
                  <a:schemeClr val="tx1"/>
                </a:solidFill>
                <a:latin typeface="Malgun Gothic" pitchFamily="34" charset="-127"/>
                <a:ea typeface="Malgun Gothic" pitchFamily="34" charset="-127"/>
                <a:cs typeface="Calibri" pitchFamily="34" charset="0"/>
              </a:rPr>
              <a:t> Body mass index (BMI) is the </a:t>
            </a:r>
            <a:r>
              <a:rPr lang="en-US" sz="6700" b="1" dirty="0" smtClean="0">
                <a:solidFill>
                  <a:srgbClr val="FF0000"/>
                </a:solidFill>
                <a:latin typeface="Malgun Gothic" pitchFamily="34" charset="-127"/>
                <a:ea typeface="Malgun Gothic" pitchFamily="34" charset="-127"/>
                <a:cs typeface="Calibri" pitchFamily="34" charset="0"/>
              </a:rPr>
              <a:t>latest tool to assess the amount of body fatness</a:t>
            </a:r>
            <a:r>
              <a:rPr lang="en-US" sz="6700" b="1" dirty="0" smtClean="0">
                <a:solidFill>
                  <a:schemeClr val="tx1"/>
                </a:solidFill>
                <a:latin typeface="Malgun Gothic" pitchFamily="34" charset="-127"/>
                <a:ea typeface="Malgun Gothic" pitchFamily="34" charset="-127"/>
                <a:cs typeface="Calibri" pitchFamily="34" charset="0"/>
              </a:rPr>
              <a:t> in a person</a:t>
            </a:r>
          </a:p>
          <a:p>
            <a:pPr algn="just">
              <a:buFont typeface="Wingdings" pitchFamily="2" charset="2"/>
              <a:buChar char="q"/>
            </a:pPr>
            <a:r>
              <a:rPr lang="en-US" sz="6700" b="1" dirty="0" smtClean="0">
                <a:solidFill>
                  <a:schemeClr val="tx1"/>
                </a:solidFill>
                <a:latin typeface="Malgun Gothic" pitchFamily="34" charset="-127"/>
                <a:ea typeface="Malgun Gothic" pitchFamily="34" charset="-127"/>
                <a:cs typeface="Calibri" pitchFamily="34" charset="0"/>
              </a:rPr>
              <a:t> BMI is an </a:t>
            </a:r>
            <a:r>
              <a:rPr lang="en-US" sz="6700" b="1" dirty="0" smtClean="0">
                <a:solidFill>
                  <a:srgbClr val="FF0000"/>
                </a:solidFill>
                <a:latin typeface="Malgun Gothic" pitchFamily="34" charset="-127"/>
                <a:ea typeface="Malgun Gothic" pitchFamily="34" charset="-127"/>
                <a:cs typeface="Calibri" pitchFamily="34" charset="0"/>
              </a:rPr>
              <a:t>effective screening tools</a:t>
            </a:r>
            <a:r>
              <a:rPr lang="en-US" sz="6700" b="1" dirty="0" smtClean="0">
                <a:solidFill>
                  <a:schemeClr val="tx1"/>
                </a:solidFill>
                <a:latin typeface="Malgun Gothic" pitchFamily="34" charset="-127"/>
                <a:ea typeface="Malgun Gothic" pitchFamily="34" charset="-127"/>
                <a:cs typeface="Calibri" pitchFamily="34" charset="0"/>
              </a:rPr>
              <a:t>; it is not a diagnostic tool</a:t>
            </a:r>
          </a:p>
          <a:p>
            <a:pPr algn="just">
              <a:buFont typeface="Wingdings" pitchFamily="2" charset="2"/>
              <a:buChar char="q"/>
            </a:pPr>
            <a:r>
              <a:rPr lang="en-US" sz="6700" b="1" dirty="0" smtClean="0">
                <a:solidFill>
                  <a:schemeClr val="tx1"/>
                </a:solidFill>
                <a:latin typeface="Malgun Gothic" pitchFamily="34" charset="-127"/>
                <a:ea typeface="Malgun Gothic" pitchFamily="34" charset="-127"/>
                <a:cs typeface="Calibri" pitchFamily="34" charset="0"/>
              </a:rPr>
              <a:t> It is the calculation using a person’s height and weight.</a:t>
            </a:r>
          </a:p>
          <a:p>
            <a:pPr algn="just">
              <a:buFont typeface="Wingdings" pitchFamily="2" charset="2"/>
              <a:buChar char="q"/>
            </a:pPr>
            <a:r>
              <a:rPr lang="en-US" sz="6700" b="1" dirty="0" smtClean="0">
                <a:solidFill>
                  <a:schemeClr val="tx1"/>
                </a:solidFill>
                <a:latin typeface="Malgun Gothic" pitchFamily="34" charset="-127"/>
                <a:ea typeface="Malgun Gothic" pitchFamily="34" charset="-127"/>
                <a:cs typeface="Calibri" pitchFamily="34" charset="0"/>
              </a:rPr>
              <a:t> BMI can provide an </a:t>
            </a:r>
            <a:r>
              <a:rPr lang="en-US" sz="6700" b="1" dirty="0" smtClean="0">
                <a:solidFill>
                  <a:srgbClr val="FF0000"/>
                </a:solidFill>
                <a:latin typeface="Malgun Gothic" pitchFamily="34" charset="-127"/>
                <a:ea typeface="Malgun Gothic" pitchFamily="34" charset="-127"/>
                <a:cs typeface="Calibri" pitchFamily="34" charset="0"/>
              </a:rPr>
              <a:t>indication of weight categories</a:t>
            </a:r>
            <a:r>
              <a:rPr lang="en-US" sz="6700" b="1" dirty="0" smtClean="0">
                <a:solidFill>
                  <a:schemeClr val="tx1"/>
                </a:solidFill>
                <a:latin typeface="Malgun Gothic" pitchFamily="34" charset="-127"/>
                <a:ea typeface="Malgun Gothic" pitchFamily="34" charset="-127"/>
                <a:cs typeface="Calibri" pitchFamily="34" charset="0"/>
              </a:rPr>
              <a:t> that could lead to the future health problems</a:t>
            </a:r>
            <a:endParaRPr lang="en-US" sz="3200" dirty="0" smtClean="0">
              <a:solidFill>
                <a:schemeClr val="tx1"/>
              </a:solidFill>
              <a:latin typeface="Malgun Gothic" pitchFamily="34" charset="-127"/>
              <a:ea typeface="Malgun Gothic" pitchFamily="34" charset="-127"/>
            </a:endParaRPr>
          </a:p>
          <a:p>
            <a:pPr marL="0" indent="0">
              <a:buNone/>
            </a:pPr>
            <a:endParaRPr lang="en-US" sz="3200" u="sng" dirty="0" smtClean="0">
              <a:solidFill>
                <a:schemeClr val="tx1"/>
              </a:solidFill>
              <a:latin typeface="Malgun Gothic" pitchFamily="34" charset="-127"/>
              <a:ea typeface="Malgun Gothic" pitchFamily="34" charset="-127"/>
            </a:endParaRPr>
          </a:p>
          <a:p>
            <a:pPr marL="0" indent="0">
              <a:buNone/>
            </a:pPr>
            <a:endParaRPr lang="en-US" sz="3200" u="sng" dirty="0">
              <a:solidFill>
                <a:schemeClr val="tx1"/>
              </a:solidFill>
            </a:endParaRPr>
          </a:p>
        </p:txBody>
      </p:sp>
      <p:sp>
        <p:nvSpPr>
          <p:cNvPr id="2" name="Title 1"/>
          <p:cNvSpPr>
            <a:spLocks noGrp="1"/>
          </p:cNvSpPr>
          <p:nvPr>
            <p:ph type="title"/>
          </p:nvPr>
        </p:nvSpPr>
        <p:spPr>
          <a:xfrm>
            <a:off x="228600" y="152400"/>
            <a:ext cx="8686800" cy="1143000"/>
          </a:xfrm>
          <a:solidFill>
            <a:schemeClr val="accent2"/>
          </a:solidFill>
          <a:ln w="12700">
            <a:solidFill>
              <a:schemeClr val="tx1"/>
            </a:solidFill>
          </a:ln>
          <a:effectLst/>
          <a:scene3d>
            <a:camera prst="orthographicFront">
              <a:rot lat="0" lon="0" rev="0"/>
            </a:camera>
            <a:lightRig rig="chilly" dir="t">
              <a:rot lat="0" lon="0" rev="18480000"/>
            </a:lightRig>
          </a:scene3d>
          <a:sp3d prstMaterial="clear">
            <a:bevelT h="63500" prst="convex"/>
          </a:sp3d>
        </p:spPr>
        <p:txBody>
          <a:bodyPr>
            <a:normAutofit/>
          </a:bodyPr>
          <a:lstStyle/>
          <a:p>
            <a:pPr algn="l"/>
            <a:r>
              <a:rPr lang="en-US" b="1" u="sng" dirty="0" smtClean="0"/>
              <a:t>INTRODUCTION</a:t>
            </a:r>
            <a:endParaRPr lang="en-US" b="1" u="sng" dirty="0"/>
          </a:p>
        </p:txBody>
      </p:sp>
      <p:sp>
        <p:nvSpPr>
          <p:cNvPr id="4" name="Date Placeholder 3"/>
          <p:cNvSpPr>
            <a:spLocks noGrp="1"/>
          </p:cNvSpPr>
          <p:nvPr>
            <p:ph type="dt" sz="half" idx="10"/>
          </p:nvPr>
        </p:nvSpPr>
        <p:spPr/>
        <p:txBody>
          <a:bodyPr/>
          <a:lstStyle/>
          <a:p>
            <a:fld id="{2540B5CE-1A2C-4003-BB29-863E5F0A5C6F}" type="datetime1">
              <a:rPr lang="en-US" smtClean="0"/>
              <a:t>8/2/2018</a:t>
            </a:fld>
            <a:endParaRPr lang="en-US"/>
          </a:p>
        </p:txBody>
      </p:sp>
      <p:sp>
        <p:nvSpPr>
          <p:cNvPr id="5" name="Slide Number Placeholder 4"/>
          <p:cNvSpPr>
            <a:spLocks noGrp="1"/>
          </p:cNvSpPr>
          <p:nvPr>
            <p:ph type="sldNum" sz="quarter" idx="12"/>
          </p:nvPr>
        </p:nvSpPr>
        <p:spPr/>
        <p:txBody>
          <a:bodyPr/>
          <a:lstStyle/>
          <a:p>
            <a:fld id="{17E15D9C-AFCE-45D7-83A6-309658946127}" type="slidenum">
              <a:rPr lang="en-US" smtClean="0"/>
              <a:t>3</a:t>
            </a:fld>
            <a:endParaRPr lang="en-US"/>
          </a:p>
        </p:txBody>
      </p:sp>
    </p:spTree>
    <p:extLst>
      <p:ext uri="{BB962C8B-B14F-4D97-AF65-F5344CB8AC3E}">
        <p14:creationId xmlns:p14="http://schemas.microsoft.com/office/powerpoint/2010/main" val="2894119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47800"/>
            <a:ext cx="8686800" cy="5257800"/>
          </a:xfrm>
          <a:ln>
            <a:solidFill>
              <a:schemeClr val="tx1"/>
            </a:solidFill>
          </a:ln>
        </p:spPr>
        <p:txBody>
          <a:bodyPr>
            <a:normAutofit/>
          </a:bodyPr>
          <a:lstStyle/>
          <a:p>
            <a:pPr marL="0" lvl="8" indent="0">
              <a:buNone/>
            </a:pPr>
            <a:endParaRPr lang="en-US" sz="2400" dirty="0" smtClean="0"/>
          </a:p>
          <a:p>
            <a:pPr marL="342900" lvl="8" indent="-342900"/>
            <a:endParaRPr lang="en-US" sz="2400" dirty="0" smtClean="0"/>
          </a:p>
          <a:p>
            <a:pPr marL="0" lvl="8" indent="0">
              <a:buNone/>
            </a:pPr>
            <a:r>
              <a:rPr lang="en-US" sz="2400" dirty="0"/>
              <a:t> </a:t>
            </a:r>
            <a:r>
              <a:rPr lang="en-US" sz="2400" dirty="0" smtClean="0"/>
              <a:t>     </a:t>
            </a:r>
          </a:p>
        </p:txBody>
      </p:sp>
      <p:sp>
        <p:nvSpPr>
          <p:cNvPr id="3" name="Title 2"/>
          <p:cNvSpPr>
            <a:spLocks noGrp="1"/>
          </p:cNvSpPr>
          <p:nvPr>
            <p:ph type="title"/>
          </p:nvPr>
        </p:nvSpPr>
        <p:spPr>
          <a:xfrm>
            <a:off x="228600" y="228600"/>
            <a:ext cx="8686800" cy="1033272"/>
          </a:xfrm>
          <a:solidFill>
            <a:srgbClr val="0070C0"/>
          </a:solidFill>
          <a:ln w="12700">
            <a:solidFill>
              <a:schemeClr val="tx1"/>
            </a:solidFill>
          </a:ln>
          <a:scene3d>
            <a:camera prst="orthographicFront"/>
            <a:lightRig rig="threePt" dir="t"/>
          </a:scene3d>
          <a:sp3d>
            <a:bevelT w="165100" prst="coolSlant"/>
          </a:sp3d>
        </p:spPr>
        <p:txBody>
          <a:bodyPr/>
          <a:lstStyle/>
          <a:p>
            <a:pPr algn="l"/>
            <a:r>
              <a:rPr lang="en-US" b="1" u="sng" dirty="0" smtClean="0"/>
              <a:t>BMI calculation for Adult </a:t>
            </a:r>
            <a:endParaRPr lang="en-US" b="1" u="sng"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8686800" cy="52578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ate Placeholder 5"/>
          <p:cNvSpPr>
            <a:spLocks noGrp="1"/>
          </p:cNvSpPr>
          <p:nvPr>
            <p:ph type="dt" sz="half" idx="10"/>
          </p:nvPr>
        </p:nvSpPr>
        <p:spPr/>
        <p:txBody>
          <a:bodyPr/>
          <a:lstStyle/>
          <a:p>
            <a:fld id="{B204AF36-910E-45CE-A45D-59B3E01CD866}" type="datetime1">
              <a:rPr lang="en-US" smtClean="0"/>
              <a:t>8/2/2018</a:t>
            </a:fld>
            <a:endParaRPr lang="en-US"/>
          </a:p>
        </p:txBody>
      </p:sp>
      <p:sp>
        <p:nvSpPr>
          <p:cNvPr id="7" name="Slide Number Placeholder 6"/>
          <p:cNvSpPr>
            <a:spLocks noGrp="1"/>
          </p:cNvSpPr>
          <p:nvPr>
            <p:ph type="sldNum" sz="quarter" idx="12"/>
          </p:nvPr>
        </p:nvSpPr>
        <p:spPr/>
        <p:txBody>
          <a:bodyPr/>
          <a:lstStyle/>
          <a:p>
            <a:fld id="{17E15D9C-AFCE-45D7-83A6-309658946127}" type="slidenum">
              <a:rPr lang="en-US" smtClean="0"/>
              <a:t>4</a:t>
            </a:fld>
            <a:endParaRPr lang="en-US"/>
          </a:p>
        </p:txBody>
      </p:sp>
    </p:spTree>
    <p:extLst>
      <p:ext uri="{BB962C8B-B14F-4D97-AF65-F5344CB8AC3E}">
        <p14:creationId xmlns:p14="http://schemas.microsoft.com/office/powerpoint/2010/main" val="2881116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28600"/>
            <a:ext cx="8686800" cy="1143000"/>
          </a:xfrm>
          <a:solidFill>
            <a:srgbClr val="0070C0"/>
          </a:solidFill>
          <a:ln w="12700">
            <a:solidFill>
              <a:schemeClr val="tx1"/>
            </a:solidFill>
          </a:ln>
          <a:scene3d>
            <a:camera prst="orthographicFront"/>
            <a:lightRig rig="threePt" dir="t"/>
          </a:scene3d>
          <a:sp3d>
            <a:bevelT w="165100" prst="coolSlant"/>
          </a:sp3d>
        </p:spPr>
        <p:txBody>
          <a:bodyPr/>
          <a:lstStyle/>
          <a:p>
            <a:pPr algn="l"/>
            <a:r>
              <a:rPr lang="en-US" b="1" u="sng" dirty="0" smtClean="0"/>
              <a:t>BMI level interpretation</a:t>
            </a:r>
            <a:endParaRPr lang="en-US" b="1" u="sng"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6868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fld id="{3793DC14-9250-464A-AC5B-90DD8575E640}" type="datetime1">
              <a:rPr lang="en-US" smtClean="0"/>
              <a:t>8/2/2018</a:t>
            </a:fld>
            <a:endParaRPr lang="en-US"/>
          </a:p>
        </p:txBody>
      </p:sp>
      <p:sp>
        <p:nvSpPr>
          <p:cNvPr id="5" name="Slide Number Placeholder 4"/>
          <p:cNvSpPr>
            <a:spLocks noGrp="1"/>
          </p:cNvSpPr>
          <p:nvPr>
            <p:ph type="sldNum" sz="quarter" idx="12"/>
          </p:nvPr>
        </p:nvSpPr>
        <p:spPr/>
        <p:txBody>
          <a:bodyPr/>
          <a:lstStyle/>
          <a:p>
            <a:fld id="{17E15D9C-AFCE-45D7-83A6-309658946127}" type="slidenum">
              <a:rPr lang="en-US" smtClean="0"/>
              <a:t>5</a:t>
            </a:fld>
            <a:endParaRPr lang="en-US"/>
          </a:p>
        </p:txBody>
      </p:sp>
    </p:spTree>
    <p:extLst>
      <p:ext uri="{BB962C8B-B14F-4D97-AF65-F5344CB8AC3E}">
        <p14:creationId xmlns:p14="http://schemas.microsoft.com/office/powerpoint/2010/main" val="593778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8686800" cy="6477000"/>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7800"/>
            <a:ext cx="8686800" cy="6502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fld id="{809AE84D-DDEA-475B-97D9-ED31F1691F8A}" type="datetime1">
              <a:rPr lang="en-US" smtClean="0"/>
              <a:t>8/2/2018</a:t>
            </a:fld>
            <a:endParaRPr lang="en-US"/>
          </a:p>
        </p:txBody>
      </p:sp>
      <p:sp>
        <p:nvSpPr>
          <p:cNvPr id="6" name="Slide Number Placeholder 5"/>
          <p:cNvSpPr>
            <a:spLocks noGrp="1"/>
          </p:cNvSpPr>
          <p:nvPr>
            <p:ph type="sldNum" sz="quarter" idx="12"/>
          </p:nvPr>
        </p:nvSpPr>
        <p:spPr/>
        <p:txBody>
          <a:bodyPr/>
          <a:lstStyle/>
          <a:p>
            <a:fld id="{17E15D9C-AFCE-45D7-83A6-309658946127}" type="slidenum">
              <a:rPr lang="en-US" smtClean="0"/>
              <a:t>6</a:t>
            </a:fld>
            <a:endParaRPr lang="en-US"/>
          </a:p>
        </p:txBody>
      </p:sp>
    </p:spTree>
    <p:extLst>
      <p:ext uri="{BB962C8B-B14F-4D97-AF65-F5344CB8AC3E}">
        <p14:creationId xmlns:p14="http://schemas.microsoft.com/office/powerpoint/2010/main" val="4182853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686799" cy="5410200"/>
          </a:xfrm>
          <a:ln w="12700">
            <a:solidFill>
              <a:schemeClr val="tx1"/>
            </a:solidFill>
          </a:ln>
        </p:spPr>
        <p:txBody>
          <a:bodyPr/>
          <a:lstStyle/>
          <a:p>
            <a:pPr algn="just">
              <a:buFont typeface="Wingdings" pitchFamily="2" charset="2"/>
              <a:buChar char="§"/>
            </a:pPr>
            <a:r>
              <a:rPr lang="en-US" sz="3200" b="1" dirty="0" smtClean="0">
                <a:solidFill>
                  <a:srgbClr val="FF0000"/>
                </a:solidFill>
                <a:latin typeface="Malgun Gothic" pitchFamily="34" charset="-127"/>
                <a:ea typeface="Malgun Gothic" pitchFamily="34" charset="-127"/>
              </a:rPr>
              <a:t>Height weight charts</a:t>
            </a:r>
            <a:r>
              <a:rPr lang="en-US" sz="3200" b="1" dirty="0" smtClean="0">
                <a:solidFill>
                  <a:schemeClr val="tx1"/>
                </a:solidFill>
                <a:latin typeface="Malgun Gothic" pitchFamily="34" charset="-127"/>
                <a:ea typeface="Malgun Gothic" pitchFamily="34" charset="-127"/>
              </a:rPr>
              <a:t>- BMI is now used in place of old height/weight charts</a:t>
            </a:r>
          </a:p>
          <a:p>
            <a:pPr algn="just">
              <a:buFont typeface="Wingdings" pitchFamily="2" charset="2"/>
              <a:buChar char="§"/>
            </a:pPr>
            <a:r>
              <a:rPr lang="en-US" sz="3200" b="1" dirty="0" smtClean="0">
                <a:solidFill>
                  <a:schemeClr val="tx1"/>
                </a:solidFill>
                <a:latin typeface="Malgun Gothic" pitchFamily="34" charset="-127"/>
                <a:ea typeface="Malgun Gothic" pitchFamily="34" charset="-127"/>
              </a:rPr>
              <a:t>BMI- health professionals use the BMI to determine a person is a </a:t>
            </a:r>
            <a:r>
              <a:rPr lang="en-US" sz="3200" b="1" dirty="0" smtClean="0">
                <a:solidFill>
                  <a:srgbClr val="FF0000"/>
                </a:solidFill>
                <a:latin typeface="Malgun Gothic" pitchFamily="34" charset="-127"/>
                <a:ea typeface="Malgun Gothic" pitchFamily="34" charset="-127"/>
              </a:rPr>
              <a:t>healthy weight for their height</a:t>
            </a:r>
          </a:p>
          <a:p>
            <a:pPr algn="just">
              <a:buFont typeface="Wingdings" pitchFamily="2" charset="2"/>
              <a:buChar char="§"/>
            </a:pPr>
            <a:r>
              <a:rPr lang="en-US" sz="3200" b="1" dirty="0" smtClean="0">
                <a:solidFill>
                  <a:schemeClr val="tx1"/>
                </a:solidFill>
                <a:latin typeface="Malgun Gothic" pitchFamily="34" charset="-127"/>
                <a:ea typeface="Malgun Gothic" pitchFamily="34" charset="-127"/>
              </a:rPr>
              <a:t>BMI is a number used to determine one’s </a:t>
            </a:r>
            <a:r>
              <a:rPr lang="en-US" sz="3200" b="1" dirty="0" smtClean="0">
                <a:solidFill>
                  <a:srgbClr val="FF0000"/>
                </a:solidFill>
                <a:latin typeface="Malgun Gothic" pitchFamily="34" charset="-127"/>
                <a:ea typeface="Malgun Gothic" pitchFamily="34" charset="-127"/>
              </a:rPr>
              <a:t>level of fatness.</a:t>
            </a:r>
            <a:endParaRPr lang="en-US" b="1" dirty="0">
              <a:solidFill>
                <a:srgbClr val="FF0000"/>
              </a:solidFill>
              <a:latin typeface="Malgun Gothic" pitchFamily="34" charset="-127"/>
              <a:ea typeface="Malgun Gothic" pitchFamily="34" charset="-127"/>
            </a:endParaRPr>
          </a:p>
        </p:txBody>
      </p:sp>
      <p:sp>
        <p:nvSpPr>
          <p:cNvPr id="3" name="Title 2"/>
          <p:cNvSpPr>
            <a:spLocks noGrp="1"/>
          </p:cNvSpPr>
          <p:nvPr>
            <p:ph type="title"/>
          </p:nvPr>
        </p:nvSpPr>
        <p:spPr>
          <a:xfrm>
            <a:off x="228600" y="228600"/>
            <a:ext cx="8686800" cy="914400"/>
          </a:xfrm>
          <a:ln w="19050">
            <a:solidFill>
              <a:schemeClr val="tx1"/>
            </a:solidFill>
          </a:ln>
          <a:effectLst>
            <a:outerShdw blurRad="50800" dist="38100" dir="16200000" rotWithShape="0">
              <a:prstClr val="black">
                <a:alpha val="40000"/>
              </a:prstClr>
            </a:outerShdw>
          </a:effectLst>
          <a:scene3d>
            <a:camera prst="orthographicFront"/>
            <a:lightRig rig="threePt" dir="t"/>
          </a:scene3d>
          <a:sp3d>
            <a:bevelT w="165100" prst="coolSlant"/>
          </a:sp3d>
        </p:spPr>
        <p:txBody>
          <a:bodyPr/>
          <a:lstStyle/>
          <a:p>
            <a:pPr algn="l"/>
            <a:r>
              <a:rPr lang="en-US" b="1" i="1" dirty="0" smtClean="0"/>
              <a:t>What is BMI used for ?</a:t>
            </a:r>
            <a:endParaRPr lang="en-US" b="1" i="1" dirty="0"/>
          </a:p>
        </p:txBody>
      </p:sp>
      <p:sp>
        <p:nvSpPr>
          <p:cNvPr id="4" name="Date Placeholder 3"/>
          <p:cNvSpPr>
            <a:spLocks noGrp="1"/>
          </p:cNvSpPr>
          <p:nvPr>
            <p:ph type="dt" sz="half" idx="10"/>
          </p:nvPr>
        </p:nvSpPr>
        <p:spPr/>
        <p:txBody>
          <a:bodyPr/>
          <a:lstStyle/>
          <a:p>
            <a:fld id="{3A8AA23A-EA92-4A0E-A327-7811D5073B40}" type="datetime1">
              <a:rPr lang="en-US" smtClean="0"/>
              <a:t>8/2/2018</a:t>
            </a:fld>
            <a:endParaRPr lang="en-US"/>
          </a:p>
        </p:txBody>
      </p:sp>
      <p:sp>
        <p:nvSpPr>
          <p:cNvPr id="5" name="Slide Number Placeholder 4"/>
          <p:cNvSpPr>
            <a:spLocks noGrp="1"/>
          </p:cNvSpPr>
          <p:nvPr>
            <p:ph type="sldNum" sz="quarter" idx="12"/>
          </p:nvPr>
        </p:nvSpPr>
        <p:spPr/>
        <p:txBody>
          <a:bodyPr/>
          <a:lstStyle/>
          <a:p>
            <a:fld id="{17E15D9C-AFCE-45D7-83A6-309658946127}" type="slidenum">
              <a:rPr lang="en-US" smtClean="0"/>
              <a:t>7</a:t>
            </a:fld>
            <a:endParaRPr lang="en-US"/>
          </a:p>
        </p:txBody>
      </p:sp>
    </p:spTree>
    <p:extLst>
      <p:ext uri="{BB962C8B-B14F-4D97-AF65-F5344CB8AC3E}">
        <p14:creationId xmlns:p14="http://schemas.microsoft.com/office/powerpoint/2010/main" val="2727479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610599" cy="5486400"/>
          </a:xfrm>
          <a:ln w="9525">
            <a:solidFill>
              <a:schemeClr val="tx1"/>
            </a:solidFill>
          </a:ln>
        </p:spPr>
        <p:txBody>
          <a:bodyPr>
            <a:normAutofit fontScale="92500" lnSpcReduction="10000"/>
          </a:bodyPr>
          <a:lstStyle/>
          <a:p>
            <a:pPr marL="0" indent="0" algn="just">
              <a:buNone/>
            </a:pPr>
            <a:r>
              <a:rPr lang="en-US" sz="3500" b="1" dirty="0" smtClean="0">
                <a:solidFill>
                  <a:srgbClr val="575757"/>
                </a:solidFill>
                <a:latin typeface="Malgun Gothic" pitchFamily="34" charset="-127"/>
                <a:ea typeface="Malgun Gothic" pitchFamily="34" charset="-127"/>
              </a:rPr>
              <a:t>According </a:t>
            </a:r>
            <a:r>
              <a:rPr lang="en-US" sz="3500" b="1" dirty="0">
                <a:solidFill>
                  <a:srgbClr val="575757"/>
                </a:solidFill>
                <a:latin typeface="Malgun Gothic" pitchFamily="34" charset="-127"/>
                <a:ea typeface="Malgun Gothic" pitchFamily="34" charset="-127"/>
              </a:rPr>
              <a:t>to data from the National Health and Nutrition Examination Survey (NHANES), </a:t>
            </a:r>
            <a:r>
              <a:rPr lang="en-US" sz="3500" b="1" dirty="0" smtClean="0">
                <a:solidFill>
                  <a:srgbClr val="575757"/>
                </a:solidFill>
                <a:latin typeface="Malgun Gothic" pitchFamily="34" charset="-127"/>
                <a:ea typeface="Malgun Gothic" pitchFamily="34" charset="-127"/>
              </a:rPr>
              <a:t>2013–2014</a:t>
            </a:r>
            <a:endParaRPr lang="en-US" sz="3500" b="1" dirty="0">
              <a:solidFill>
                <a:srgbClr val="575757"/>
              </a:solidFill>
              <a:latin typeface="Malgun Gothic" pitchFamily="34" charset="-127"/>
              <a:ea typeface="Malgun Gothic" pitchFamily="34" charset="-127"/>
            </a:endParaRPr>
          </a:p>
          <a:p>
            <a:pPr algn="just">
              <a:buFont typeface="Arial"/>
              <a:buChar char="•"/>
            </a:pPr>
            <a:r>
              <a:rPr lang="en-US" sz="2800" b="1" dirty="0">
                <a:solidFill>
                  <a:srgbClr val="575757"/>
                </a:solidFill>
                <a:latin typeface="Malgun Gothic" pitchFamily="34" charset="-127"/>
                <a:ea typeface="Malgun Gothic" pitchFamily="34" charset="-127"/>
              </a:rPr>
              <a:t>More than </a:t>
            </a:r>
            <a:r>
              <a:rPr lang="en-US" sz="2800" b="1" dirty="0">
                <a:solidFill>
                  <a:srgbClr val="FF0000"/>
                </a:solidFill>
                <a:latin typeface="Malgun Gothic" pitchFamily="34" charset="-127"/>
                <a:ea typeface="Malgun Gothic" pitchFamily="34" charset="-127"/>
              </a:rPr>
              <a:t>1 in 3 adults </a:t>
            </a:r>
            <a:r>
              <a:rPr lang="en-US" sz="2800" b="1" dirty="0">
                <a:solidFill>
                  <a:srgbClr val="575757"/>
                </a:solidFill>
                <a:latin typeface="Malgun Gothic" pitchFamily="34" charset="-127"/>
                <a:ea typeface="Malgun Gothic" pitchFamily="34" charset="-127"/>
              </a:rPr>
              <a:t>were considered to be </a:t>
            </a:r>
            <a:r>
              <a:rPr lang="en-US" sz="2800" b="1" dirty="0">
                <a:solidFill>
                  <a:srgbClr val="FF0000"/>
                </a:solidFill>
                <a:latin typeface="Malgun Gothic" pitchFamily="34" charset="-127"/>
                <a:ea typeface="Malgun Gothic" pitchFamily="34" charset="-127"/>
              </a:rPr>
              <a:t>overweight.</a:t>
            </a:r>
          </a:p>
          <a:p>
            <a:pPr algn="just">
              <a:buFont typeface="Arial"/>
              <a:buChar char="•"/>
            </a:pPr>
            <a:r>
              <a:rPr lang="en-US" sz="2800" b="1" dirty="0">
                <a:solidFill>
                  <a:srgbClr val="575757"/>
                </a:solidFill>
                <a:latin typeface="Malgun Gothic" pitchFamily="34" charset="-127"/>
                <a:ea typeface="Malgun Gothic" pitchFamily="34" charset="-127"/>
              </a:rPr>
              <a:t>More than </a:t>
            </a:r>
            <a:r>
              <a:rPr lang="en-US" sz="2800" b="1" dirty="0">
                <a:solidFill>
                  <a:srgbClr val="FF0000"/>
                </a:solidFill>
                <a:latin typeface="Malgun Gothic" pitchFamily="34" charset="-127"/>
                <a:ea typeface="Malgun Gothic" pitchFamily="34" charset="-127"/>
              </a:rPr>
              <a:t>2 in 3 adults</a:t>
            </a:r>
            <a:r>
              <a:rPr lang="en-US" sz="2800" b="1" dirty="0">
                <a:solidFill>
                  <a:srgbClr val="575757"/>
                </a:solidFill>
                <a:latin typeface="Malgun Gothic" pitchFamily="34" charset="-127"/>
                <a:ea typeface="Malgun Gothic" pitchFamily="34" charset="-127"/>
              </a:rPr>
              <a:t> were considered to be overweight or have </a:t>
            </a:r>
            <a:r>
              <a:rPr lang="en-US" sz="2800" b="1" dirty="0">
                <a:solidFill>
                  <a:srgbClr val="FF0000"/>
                </a:solidFill>
                <a:latin typeface="Malgun Gothic" pitchFamily="34" charset="-127"/>
                <a:ea typeface="Malgun Gothic" pitchFamily="34" charset="-127"/>
              </a:rPr>
              <a:t>obesity.</a:t>
            </a:r>
          </a:p>
          <a:p>
            <a:pPr algn="just">
              <a:buFont typeface="Arial"/>
              <a:buChar char="•"/>
            </a:pPr>
            <a:r>
              <a:rPr lang="en-US" sz="2800" b="1" dirty="0">
                <a:solidFill>
                  <a:srgbClr val="575757"/>
                </a:solidFill>
                <a:latin typeface="Malgun Gothic" pitchFamily="34" charset="-127"/>
                <a:ea typeface="Malgun Gothic" pitchFamily="34" charset="-127"/>
              </a:rPr>
              <a:t>More than </a:t>
            </a:r>
            <a:r>
              <a:rPr lang="en-US" sz="2800" b="1" dirty="0">
                <a:solidFill>
                  <a:srgbClr val="FF0000"/>
                </a:solidFill>
                <a:latin typeface="Malgun Gothic" pitchFamily="34" charset="-127"/>
                <a:ea typeface="Malgun Gothic" pitchFamily="34" charset="-127"/>
              </a:rPr>
              <a:t>1 in 3 </a:t>
            </a:r>
            <a:r>
              <a:rPr lang="en-US" sz="2800" b="1" dirty="0">
                <a:solidFill>
                  <a:srgbClr val="575757"/>
                </a:solidFill>
                <a:latin typeface="Malgun Gothic" pitchFamily="34" charset="-127"/>
                <a:ea typeface="Malgun Gothic" pitchFamily="34" charset="-127"/>
              </a:rPr>
              <a:t>adults were considered to have </a:t>
            </a:r>
            <a:r>
              <a:rPr lang="en-US" sz="2800" b="1" dirty="0">
                <a:solidFill>
                  <a:srgbClr val="FF0000"/>
                </a:solidFill>
                <a:latin typeface="Malgun Gothic" pitchFamily="34" charset="-127"/>
                <a:ea typeface="Malgun Gothic" pitchFamily="34" charset="-127"/>
              </a:rPr>
              <a:t>obesity.</a:t>
            </a:r>
          </a:p>
          <a:p>
            <a:pPr algn="just">
              <a:buFont typeface="Arial"/>
              <a:buChar char="•"/>
            </a:pPr>
            <a:r>
              <a:rPr lang="en-US" sz="2800" b="1" dirty="0">
                <a:solidFill>
                  <a:srgbClr val="575757"/>
                </a:solidFill>
                <a:latin typeface="Malgun Gothic" pitchFamily="34" charset="-127"/>
                <a:ea typeface="Malgun Gothic" pitchFamily="34" charset="-127"/>
              </a:rPr>
              <a:t>About </a:t>
            </a:r>
            <a:r>
              <a:rPr lang="en-US" sz="2800" b="1" dirty="0">
                <a:solidFill>
                  <a:srgbClr val="FF0000"/>
                </a:solidFill>
                <a:latin typeface="Malgun Gothic" pitchFamily="34" charset="-127"/>
                <a:ea typeface="Malgun Gothic" pitchFamily="34" charset="-127"/>
              </a:rPr>
              <a:t>1 in 13 adults </a:t>
            </a:r>
            <a:r>
              <a:rPr lang="en-US" sz="2800" b="1" dirty="0">
                <a:solidFill>
                  <a:srgbClr val="575757"/>
                </a:solidFill>
                <a:latin typeface="Malgun Gothic" pitchFamily="34" charset="-127"/>
                <a:ea typeface="Malgun Gothic" pitchFamily="34" charset="-127"/>
              </a:rPr>
              <a:t>were considered to have </a:t>
            </a:r>
            <a:r>
              <a:rPr lang="en-US" sz="2800" b="1" dirty="0">
                <a:solidFill>
                  <a:srgbClr val="FF0000"/>
                </a:solidFill>
                <a:latin typeface="Malgun Gothic" pitchFamily="34" charset="-127"/>
                <a:ea typeface="Malgun Gothic" pitchFamily="34" charset="-127"/>
              </a:rPr>
              <a:t>extreme obesity.</a:t>
            </a:r>
          </a:p>
          <a:p>
            <a:pPr algn="just">
              <a:buFont typeface="Arial"/>
              <a:buChar char="•"/>
            </a:pPr>
            <a:r>
              <a:rPr lang="en-US" sz="2800" b="1" dirty="0">
                <a:solidFill>
                  <a:srgbClr val="575757"/>
                </a:solidFill>
                <a:latin typeface="Malgun Gothic" pitchFamily="34" charset="-127"/>
                <a:ea typeface="Malgun Gothic" pitchFamily="34" charset="-127"/>
              </a:rPr>
              <a:t>About </a:t>
            </a:r>
            <a:r>
              <a:rPr lang="en-US" sz="2800" b="1" dirty="0">
                <a:solidFill>
                  <a:srgbClr val="FF0000"/>
                </a:solidFill>
                <a:latin typeface="Malgun Gothic" pitchFamily="34" charset="-127"/>
                <a:ea typeface="Malgun Gothic" pitchFamily="34" charset="-127"/>
              </a:rPr>
              <a:t>1 in 6 children </a:t>
            </a:r>
            <a:r>
              <a:rPr lang="en-US" sz="2800" b="1" dirty="0">
                <a:solidFill>
                  <a:srgbClr val="575757"/>
                </a:solidFill>
                <a:latin typeface="Malgun Gothic" pitchFamily="34" charset="-127"/>
                <a:ea typeface="Malgun Gothic" pitchFamily="34" charset="-127"/>
              </a:rPr>
              <a:t>and adolescents ages 2 to 19 were considered to have </a:t>
            </a:r>
            <a:r>
              <a:rPr lang="en-US" sz="2800" b="1" dirty="0">
                <a:solidFill>
                  <a:srgbClr val="FF0000"/>
                </a:solidFill>
                <a:latin typeface="Malgun Gothic" pitchFamily="34" charset="-127"/>
                <a:ea typeface="Malgun Gothic" pitchFamily="34" charset="-127"/>
              </a:rPr>
              <a:t>obesity.</a:t>
            </a:r>
          </a:p>
          <a:p>
            <a:endParaRPr lang="en-US" dirty="0"/>
          </a:p>
        </p:txBody>
      </p:sp>
      <p:sp>
        <p:nvSpPr>
          <p:cNvPr id="3" name="Title 2"/>
          <p:cNvSpPr>
            <a:spLocks noGrp="1"/>
          </p:cNvSpPr>
          <p:nvPr>
            <p:ph type="title"/>
          </p:nvPr>
        </p:nvSpPr>
        <p:spPr>
          <a:xfrm>
            <a:off x="228600" y="228600"/>
            <a:ext cx="8686800" cy="838200"/>
          </a:xfrm>
          <a:solidFill>
            <a:schemeClr val="accent2"/>
          </a:solidFill>
          <a:ln w="12700">
            <a:solidFill>
              <a:schemeClr val="tx1"/>
            </a:solidFill>
          </a:ln>
          <a:scene3d>
            <a:camera prst="orthographicFront"/>
            <a:lightRig rig="threePt" dir="t"/>
          </a:scene3d>
          <a:sp3d>
            <a:bevelT w="165100" prst="coolSlant"/>
          </a:sp3d>
        </p:spPr>
        <p:txBody>
          <a:bodyPr>
            <a:normAutofit/>
          </a:bodyPr>
          <a:lstStyle/>
          <a:p>
            <a:pPr algn="l"/>
            <a:r>
              <a:rPr lang="en-US" b="1" u="sng" dirty="0"/>
              <a:t>Fast </a:t>
            </a:r>
            <a:r>
              <a:rPr lang="en-US" b="1" u="sng" dirty="0" smtClean="0"/>
              <a:t>Facts</a:t>
            </a:r>
            <a:endParaRPr lang="en-US" dirty="0"/>
          </a:p>
        </p:txBody>
      </p:sp>
      <p:sp>
        <p:nvSpPr>
          <p:cNvPr id="4" name="Date Placeholder 3"/>
          <p:cNvSpPr>
            <a:spLocks noGrp="1"/>
          </p:cNvSpPr>
          <p:nvPr>
            <p:ph type="dt" sz="half" idx="10"/>
          </p:nvPr>
        </p:nvSpPr>
        <p:spPr/>
        <p:txBody>
          <a:bodyPr/>
          <a:lstStyle/>
          <a:p>
            <a:fld id="{8842187F-9E79-4E1C-A53D-DA92F5E0AFF9}" type="datetime1">
              <a:rPr lang="en-US" smtClean="0"/>
              <a:t>8/2/2018</a:t>
            </a:fld>
            <a:endParaRPr lang="en-US" dirty="0"/>
          </a:p>
        </p:txBody>
      </p:sp>
      <p:sp>
        <p:nvSpPr>
          <p:cNvPr id="5" name="Slide Number Placeholder 4"/>
          <p:cNvSpPr>
            <a:spLocks noGrp="1"/>
          </p:cNvSpPr>
          <p:nvPr>
            <p:ph type="sldNum" sz="quarter" idx="12"/>
          </p:nvPr>
        </p:nvSpPr>
        <p:spPr/>
        <p:txBody>
          <a:bodyPr/>
          <a:lstStyle/>
          <a:p>
            <a:fld id="{17E15D9C-AFCE-45D7-83A6-309658946127}" type="slidenum">
              <a:rPr lang="en-US" smtClean="0"/>
              <a:t>8</a:t>
            </a:fld>
            <a:endParaRPr lang="en-US" dirty="0"/>
          </a:p>
        </p:txBody>
      </p:sp>
    </p:spTree>
    <p:extLst>
      <p:ext uri="{BB962C8B-B14F-4D97-AF65-F5344CB8AC3E}">
        <p14:creationId xmlns:p14="http://schemas.microsoft.com/office/powerpoint/2010/main" val="2772356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8600" y="228600"/>
            <a:ext cx="8686800" cy="6553200"/>
          </a:xfrm>
          <a:ln w="12700">
            <a:solidFill>
              <a:schemeClr val="tx1"/>
            </a:solidFill>
          </a:ln>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endParaRPr lang="en-US" dirty="0"/>
          </a:p>
        </p:txBody>
      </p:sp>
      <p:sp>
        <p:nvSpPr>
          <p:cNvPr id="3" name="Date Placeholder 2"/>
          <p:cNvSpPr>
            <a:spLocks noGrp="1"/>
          </p:cNvSpPr>
          <p:nvPr>
            <p:ph type="dt" sz="half" idx="10"/>
          </p:nvPr>
        </p:nvSpPr>
        <p:spPr/>
        <p:txBody>
          <a:bodyPr/>
          <a:lstStyle/>
          <a:p>
            <a:fld id="{135C7390-4B09-4708-9AF7-B904C8E13BCD}" type="datetime1">
              <a:rPr lang="en-US" smtClean="0"/>
              <a:t>8/2/2018</a:t>
            </a:fld>
            <a:endParaRPr lang="en-US"/>
          </a:p>
        </p:txBody>
      </p:sp>
      <p:sp>
        <p:nvSpPr>
          <p:cNvPr id="4" name="Slide Number Placeholder 3"/>
          <p:cNvSpPr>
            <a:spLocks noGrp="1"/>
          </p:cNvSpPr>
          <p:nvPr>
            <p:ph type="sldNum" sz="quarter" idx="12"/>
          </p:nvPr>
        </p:nvSpPr>
        <p:spPr/>
        <p:txBody>
          <a:bodyPr/>
          <a:lstStyle/>
          <a:p>
            <a:fld id="{17E15D9C-AFCE-45D7-83A6-309658946127}" type="slidenum">
              <a:rPr lang="en-US" smtClean="0"/>
              <a:t>9</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066800"/>
            <a:ext cx="6934200" cy="44767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447800" y="4876801"/>
            <a:ext cx="7086600" cy="1754326"/>
          </a:xfrm>
          <a:prstGeom prst="rect">
            <a:avLst/>
          </a:prstGeom>
        </p:spPr>
        <p:txBody>
          <a:bodyPr wrap="square">
            <a:spAutoFit/>
          </a:bodyPr>
          <a:lstStyle/>
          <a:p>
            <a:endParaRPr lang="en-US" dirty="0" smtClean="0"/>
          </a:p>
          <a:p>
            <a:endParaRPr lang="en-US" dirty="0"/>
          </a:p>
          <a:p>
            <a:endParaRPr lang="en-US" dirty="0" smtClean="0"/>
          </a:p>
          <a:p>
            <a:endParaRPr lang="en-US" dirty="0"/>
          </a:p>
          <a:p>
            <a:endParaRPr lang="en-US" dirty="0" smtClean="0"/>
          </a:p>
          <a:p>
            <a:endParaRPr lang="en-US" dirty="0"/>
          </a:p>
        </p:txBody>
      </p:sp>
      <p:sp>
        <p:nvSpPr>
          <p:cNvPr id="8" name="Rectangle 7"/>
          <p:cNvSpPr/>
          <p:nvPr/>
        </p:nvSpPr>
        <p:spPr>
          <a:xfrm>
            <a:off x="1038225" y="5638800"/>
            <a:ext cx="7800975" cy="584775"/>
          </a:xfrm>
          <a:prstGeom prst="rect">
            <a:avLst/>
          </a:prstGeom>
        </p:spPr>
        <p:txBody>
          <a:bodyPr wrap="square">
            <a:spAutoFit/>
          </a:bodyPr>
          <a:lstStyle/>
          <a:p>
            <a:pPr algn="r"/>
            <a:r>
              <a:rPr lang="en-US" sz="1600" dirty="0" smtClean="0"/>
              <a:t>                                </a:t>
            </a:r>
            <a:r>
              <a:rPr lang="en-US" sz="1600" dirty="0" smtClean="0">
                <a:hlinkClick r:id="rId3"/>
              </a:rPr>
              <a:t>http</a:t>
            </a:r>
            <a:r>
              <a:rPr lang="en-US" sz="1600" dirty="0">
                <a:hlinkClick r:id="rId3"/>
              </a:rPr>
              <a:t>://</a:t>
            </a:r>
            <a:r>
              <a:rPr lang="en-US" sz="1600" dirty="0" smtClean="0">
                <a:hlinkClick r:id="rId3"/>
              </a:rPr>
              <a:t>www.who.int/redirect-pages/mega-menu/health-topics</a:t>
            </a:r>
            <a:endParaRPr lang="en-US" sz="1600" dirty="0" smtClean="0"/>
          </a:p>
          <a:p>
            <a:pPr algn="r"/>
            <a:endParaRPr lang="en-US" sz="1600" dirty="0"/>
          </a:p>
        </p:txBody>
      </p:sp>
    </p:spTree>
    <p:extLst>
      <p:ext uri="{BB962C8B-B14F-4D97-AF65-F5344CB8AC3E}">
        <p14:creationId xmlns:p14="http://schemas.microsoft.com/office/powerpoint/2010/main" val="35853266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601</TotalTime>
  <Words>837</Words>
  <Application>Microsoft Office PowerPoint</Application>
  <PresentationFormat>On-screen Show (4:3)</PresentationFormat>
  <Paragraphs>148</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Malgun Gothic</vt:lpstr>
      <vt:lpstr>Arial</vt:lpstr>
      <vt:lpstr>Calibri</vt:lpstr>
      <vt:lpstr>Candara</vt:lpstr>
      <vt:lpstr>Symbol</vt:lpstr>
      <vt:lpstr>Wingdings</vt:lpstr>
      <vt:lpstr>Waveform</vt:lpstr>
      <vt:lpstr>            Assessment on             BMI, WHR, MUAC</vt:lpstr>
      <vt:lpstr>Presented by           Presented to</vt:lpstr>
      <vt:lpstr>INTRODUCTION</vt:lpstr>
      <vt:lpstr>BMI calculation for Adult </vt:lpstr>
      <vt:lpstr>BMI level interpretation</vt:lpstr>
      <vt:lpstr>PowerPoint Presentation</vt:lpstr>
      <vt:lpstr>What is BMI used for ?</vt:lpstr>
      <vt:lpstr>Fast Facts</vt:lpstr>
      <vt:lpstr>         </vt:lpstr>
      <vt:lpstr>Risk of being underweight</vt:lpstr>
      <vt:lpstr>Risk of being overweight</vt:lpstr>
      <vt:lpstr>PowerPoint Presentation</vt:lpstr>
      <vt:lpstr>WHR (waist hip ratio)</vt:lpstr>
      <vt:lpstr>How to measure WHR ?</vt:lpstr>
      <vt:lpstr>WHR Contd..</vt:lpstr>
      <vt:lpstr>PowerPoint Presentation</vt:lpstr>
      <vt:lpstr>Mid Upper Arm Circumference</vt:lpstr>
      <vt:lpstr>PowerPoint Presentation</vt:lpstr>
      <vt:lpstr>Contd..</vt:lpstr>
      <vt:lpstr>Shakir Tape</vt:lpstr>
      <vt:lpstr>Interpretation of MUAC Indicators</vt:lpstr>
      <vt:lpstr>PowerPoint Presentation</vt:lpstr>
      <vt:lpstr>Advantage of MUAC</vt:lpstr>
      <vt:lpstr>The average MUAC at birth is 11 to 12 cm, at one year of age it is 12 to 16 cm, at 12 years it is 17 to 18 cm and at 15 years it is 20 to 21 cm.</vt:lpstr>
      <vt:lpstr>Sources</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on       BMI, WHR, MUAC</dc:title>
  <dc:creator>DELL</dc:creator>
  <cp:lastModifiedBy>Windows User</cp:lastModifiedBy>
  <cp:revision>50</cp:revision>
  <dcterms:created xsi:type="dcterms:W3CDTF">2018-07-29T16:32:06Z</dcterms:created>
  <dcterms:modified xsi:type="dcterms:W3CDTF">2018-08-02T07:04:10Z</dcterms:modified>
</cp:coreProperties>
</file>