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257" r:id="rId3"/>
    <p:sldId id="258" r:id="rId4"/>
    <p:sldId id="302" r:id="rId5"/>
    <p:sldId id="303" r:id="rId6"/>
    <p:sldId id="259" r:id="rId7"/>
    <p:sldId id="285" r:id="rId8"/>
    <p:sldId id="260" r:id="rId9"/>
    <p:sldId id="304" r:id="rId10"/>
    <p:sldId id="261" r:id="rId11"/>
    <p:sldId id="262" r:id="rId12"/>
    <p:sldId id="286" r:id="rId13"/>
    <p:sldId id="263" r:id="rId14"/>
    <p:sldId id="264" r:id="rId15"/>
    <p:sldId id="287" r:id="rId16"/>
    <p:sldId id="265" r:id="rId17"/>
    <p:sldId id="305" r:id="rId18"/>
    <p:sldId id="306" r:id="rId19"/>
    <p:sldId id="307" r:id="rId20"/>
    <p:sldId id="308" r:id="rId21"/>
    <p:sldId id="309" r:id="rId22"/>
    <p:sldId id="310" r:id="rId23"/>
    <p:sldId id="311" r:id="rId24"/>
    <p:sldId id="312" r:id="rId25"/>
    <p:sldId id="324" r:id="rId26"/>
    <p:sldId id="325" r:id="rId27"/>
    <p:sldId id="326" r:id="rId28"/>
    <p:sldId id="266" r:id="rId29"/>
    <p:sldId id="267" r:id="rId30"/>
    <p:sldId id="288" r:id="rId31"/>
    <p:sldId id="268" r:id="rId32"/>
    <p:sldId id="269" r:id="rId33"/>
    <p:sldId id="313" r:id="rId34"/>
    <p:sldId id="314" r:id="rId35"/>
    <p:sldId id="315" r:id="rId36"/>
    <p:sldId id="316" r:id="rId37"/>
    <p:sldId id="317" r:id="rId38"/>
    <p:sldId id="318" r:id="rId39"/>
    <p:sldId id="319" r:id="rId40"/>
    <p:sldId id="320" r:id="rId41"/>
    <p:sldId id="321" r:id="rId42"/>
    <p:sldId id="322" r:id="rId43"/>
    <p:sldId id="270" r:id="rId44"/>
    <p:sldId id="273" r:id="rId45"/>
    <p:sldId id="274" r:id="rId46"/>
    <p:sldId id="275" r:id="rId47"/>
    <p:sldId id="276" r:id="rId48"/>
    <p:sldId id="277" r:id="rId49"/>
    <p:sldId id="278" r:id="rId50"/>
    <p:sldId id="279" r:id="rId51"/>
    <p:sldId id="283" r:id="rId52"/>
    <p:sldId id="280" r:id="rId53"/>
    <p:sldId id="291" r:id="rId54"/>
    <p:sldId id="292" r:id="rId55"/>
    <p:sldId id="290" r:id="rId56"/>
    <p:sldId id="293" r:id="rId57"/>
    <p:sldId id="294" r:id="rId58"/>
    <p:sldId id="295"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89427" autoAdjust="0"/>
  </p:normalViewPr>
  <p:slideViewPr>
    <p:cSldViewPr>
      <p:cViewPr varScale="1">
        <p:scale>
          <a:sx n="73" d="100"/>
          <a:sy n="73" d="100"/>
        </p:scale>
        <p:origin x="-1296" y="-102"/>
      </p:cViewPr>
      <p:guideLst>
        <p:guide orient="horz" pos="2160"/>
        <p:guide pos="2880"/>
      </p:guideLst>
    </p:cSldViewPr>
  </p:slideViewPr>
  <p:outlineViewPr>
    <p:cViewPr>
      <p:scale>
        <a:sx n="33" d="100"/>
        <a:sy n="33" d="100"/>
      </p:scale>
      <p:origin x="0" y="2128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686C5D-5BDA-4624-83F0-573BA02D894D}" type="datetimeFigureOut">
              <a:rPr lang="en-US" smtClean="0"/>
              <a:pPr/>
              <a:t>6/10/2018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BBAEA-4E0E-4997-9389-B573EC00917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https://www.iucn.org/theme/protected-areas/about/protected-areas-categories</a:t>
            </a:r>
            <a:endParaRPr lang="en-US" dirty="0"/>
          </a:p>
        </p:txBody>
      </p:sp>
      <p:sp>
        <p:nvSpPr>
          <p:cNvPr id="4" name="Slide Number Placeholder 3"/>
          <p:cNvSpPr>
            <a:spLocks noGrp="1"/>
          </p:cNvSpPr>
          <p:nvPr>
            <p:ph type="sldNum" sz="quarter" idx="10"/>
          </p:nvPr>
        </p:nvSpPr>
        <p:spPr/>
        <p:txBody>
          <a:bodyPr/>
          <a:lstStyle/>
          <a:p>
            <a:fld id="{91ABBAEA-4E0E-4997-9389-B573EC00917D}" type="slidenum">
              <a:rPr lang="en-US" smtClean="0"/>
              <a:pPr/>
              <a:t>32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 Modified from Wetlands International/Ramsar 2009.</a:t>
            </a:r>
            <a:endParaRPr lang="en-US" dirty="0"/>
          </a:p>
        </p:txBody>
      </p:sp>
      <p:sp>
        <p:nvSpPr>
          <p:cNvPr id="4" name="Slide Number Placeholder 3"/>
          <p:cNvSpPr>
            <a:spLocks noGrp="1"/>
          </p:cNvSpPr>
          <p:nvPr>
            <p:ph type="sldNum" sz="quarter" idx="10"/>
          </p:nvPr>
        </p:nvSpPr>
        <p:spPr/>
        <p:txBody>
          <a:bodyPr/>
          <a:lstStyle/>
          <a:p>
            <a:fld id="{91ABBAEA-4E0E-4997-9389-B573EC00917D}" type="slidenum">
              <a:rPr lang="en-US" smtClean="0"/>
              <a:pPr/>
              <a:t>45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en.wikipedia.org/wiki/Bardiya_National_Park" TargetMode="External"/><Relationship Id="rId3" Type="http://schemas.openxmlformats.org/officeDocument/2006/relationships/hyperlink" Target="https://en.wikipedia.org/wiki/Sagarmatha_National_Park" TargetMode="External"/><Relationship Id="rId7" Type="http://schemas.openxmlformats.org/officeDocument/2006/relationships/hyperlink" Target="https://en.wikipedia.org/wiki/Shey_Phoksundo_National_Park" TargetMode="External"/><Relationship Id="rId2" Type="http://schemas.openxmlformats.org/officeDocument/2006/relationships/hyperlink" Target="https://en.wikipedia.org/wiki/Chitwan_National_Park" TargetMode="External"/><Relationship Id="rId1" Type="http://schemas.openxmlformats.org/officeDocument/2006/relationships/slideLayout" Target="../slideLayouts/slideLayout2.xml"/><Relationship Id="rId6" Type="http://schemas.openxmlformats.org/officeDocument/2006/relationships/hyperlink" Target="https://en.wikipedia.org/wiki/Khaptad_National_Park" TargetMode="External"/><Relationship Id="rId11" Type="http://schemas.openxmlformats.org/officeDocument/2006/relationships/hyperlink" Target="https://en.wikipedia.org/wiki/Banke_National_Park" TargetMode="External"/><Relationship Id="rId5" Type="http://schemas.openxmlformats.org/officeDocument/2006/relationships/hyperlink" Target="https://en.wikipedia.org/wiki/Rara_National_Park" TargetMode="External"/><Relationship Id="rId10" Type="http://schemas.openxmlformats.org/officeDocument/2006/relationships/hyperlink" Target="https://en.wikipedia.org/wiki/Shivapuri_Nagarjun_National_Park" TargetMode="External"/><Relationship Id="rId4" Type="http://schemas.openxmlformats.org/officeDocument/2006/relationships/hyperlink" Target="https://en.wikipedia.org/wiki/Langtang_National_Park" TargetMode="External"/><Relationship Id="rId9" Type="http://schemas.openxmlformats.org/officeDocument/2006/relationships/hyperlink" Target="https://en.wikipedia.org/wiki/Makalu_Barun_National_Park"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u="sng" dirty="0" smtClean="0"/>
              <a:t>BIODIVERSITY</a:t>
            </a:r>
            <a:endParaRPr lang="en-US" b="1" u="sng"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b="1" dirty="0" smtClean="0"/>
              <a:t> Comparative Situation of Animals and Birds</a:t>
            </a:r>
            <a:endParaRPr lang="en-US" sz="3200" dirty="0"/>
          </a:p>
        </p:txBody>
      </p:sp>
      <p:pic>
        <p:nvPicPr>
          <p:cNvPr id="2050" name="Picture 2" descr="C:\Users\user\Downloads\Diversity of animals and birds in Nepal.JPG"/>
          <p:cNvPicPr>
            <a:picLocks noGrp="1" noChangeAspect="1" noChangeArrowheads="1"/>
          </p:cNvPicPr>
          <p:nvPr>
            <p:ph idx="1"/>
          </p:nvPr>
        </p:nvPicPr>
        <p:blipFill>
          <a:blip r:embed="rId2" cstate="print"/>
          <a:srcRect/>
          <a:stretch>
            <a:fillRect/>
          </a:stretch>
        </p:blipFill>
        <p:spPr bwMode="auto">
          <a:xfrm>
            <a:off x="609600" y="1066800"/>
            <a:ext cx="8001000" cy="55626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257800"/>
          </a:xfrm>
        </p:spPr>
        <p:txBody>
          <a:bodyPr>
            <a:noAutofit/>
          </a:bodyPr>
          <a:lstStyle/>
          <a:p>
            <a:pPr algn="just">
              <a:buNone/>
            </a:pPr>
            <a:r>
              <a:rPr lang="en-US" sz="2400" b="1" dirty="0" smtClean="0">
                <a:latin typeface="Times New Roman" pitchFamily="18" charset="0"/>
                <a:cs typeface="Times New Roman" pitchFamily="18" charset="0"/>
              </a:rPr>
              <a:t>IMPORTANT/BENEFITS OF BIO-DIVERSITY</a:t>
            </a:r>
            <a:endParaRPr lang="en-US" sz="2400" dirty="0" smtClean="0">
              <a:latin typeface="Times New Roman" pitchFamily="18" charset="0"/>
              <a:cs typeface="Times New Roman" pitchFamily="18" charset="0"/>
            </a:endParaRPr>
          </a:p>
          <a:p>
            <a:pPr algn="just">
              <a:buNone/>
            </a:pPr>
            <a:r>
              <a:rPr lang="en-US" sz="2400" dirty="0" smtClean="0">
                <a:latin typeface="Times New Roman" pitchFamily="18" charset="0"/>
                <a:cs typeface="Times New Roman" pitchFamily="18" charset="0"/>
              </a:rPr>
              <a:t>1.Agricultural Production</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Agricultural products such as rice, maize, wheat, green vegetables and fruits are the basic sources of food for human beings. Their source is agriculture biodiversity. Crops of various species such as rice, maize, fruits and green vegetables are found in Nepal. Such crops and plants were found in the forest in the beginning but human beings started to cultivate them as useful plant. They selected good seeds and their plants. Such activities resulted in development of crops and plants. These are the major sources of food for human beings.</a:t>
            </a:r>
          </a:p>
          <a:p>
            <a:pPr algn="just">
              <a:buNone/>
            </a:pPr>
            <a:r>
              <a:rPr lang="en-US" sz="2400" dirty="0" smtClean="0"/>
              <a:t/>
            </a:r>
            <a:br>
              <a:rPr lang="en-US" sz="2400" dirty="0" smtClean="0"/>
            </a:br>
            <a:endParaRPr lang="en-US"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latin typeface="+mj-lt"/>
                <a:cs typeface="Times New Roman" pitchFamily="18" charset="0"/>
              </a:rPr>
              <a:t>2.Animal Production</a:t>
            </a:r>
            <a:r>
              <a:rPr lang="en-US" sz="2400" dirty="0" smtClean="0">
                <a:latin typeface="+mj-lt"/>
              </a:rPr>
              <a:t/>
            </a:r>
            <a:br>
              <a:rPr lang="en-US" sz="2400" dirty="0" smtClean="0">
                <a:latin typeface="+mj-lt"/>
              </a:rPr>
            </a:br>
            <a:r>
              <a:rPr lang="en-US" sz="2400" dirty="0" smtClean="0">
                <a:latin typeface="+mj-lt"/>
              </a:rPr>
              <a:t>The sources of production required for human beings such as milk, curd, ghee, meat and fish are available for the bio-diversity. Similarly, horses and camel are used to transport goods from one place to another. Dogs are kept for security of houses. Various raw materials such as bones, hair, wool and leather are available from the animals. People make clothes, cosmetic goods and other by using them. The raw materials essential for medicines and also available from animals, birds and plants. Such goods can be produced and distributed. These are the sources of income.</a:t>
            </a:r>
            <a:endParaRPr lang="en-US" sz="24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buNone/>
            </a:pPr>
            <a:r>
              <a:rPr lang="en-US" sz="2400" dirty="0" smtClean="0">
                <a:latin typeface="+mj-lt"/>
                <a:cs typeface="Times New Roman" pitchFamily="18" charset="0"/>
              </a:rPr>
              <a:t>3.Plant Production</a:t>
            </a:r>
          </a:p>
          <a:p>
            <a:pPr algn="just">
              <a:buNone/>
            </a:pPr>
            <a:r>
              <a:rPr lang="en-US" sz="2400" dirty="0" smtClean="0">
                <a:latin typeface="+mj-lt"/>
                <a:cs typeface="Times New Roman" pitchFamily="18" charset="0"/>
              </a:rPr>
              <a:t>Roots and fruits are also available from plants. These are the sources of raw materials for the timber industries. herbs, clothes, medicines, colors and paper.</a:t>
            </a:r>
          </a:p>
          <a:p>
            <a:pPr algn="just">
              <a:buNone/>
            </a:pPr>
            <a:r>
              <a:rPr lang="en-US" sz="2400" dirty="0" smtClean="0">
                <a:latin typeface="+mj-lt"/>
                <a:cs typeface="Times New Roman" pitchFamily="18" charset="0"/>
              </a:rPr>
              <a:t>4. Improvement in Breeds</a:t>
            </a:r>
          </a:p>
          <a:p>
            <a:pPr algn="just">
              <a:buNone/>
            </a:pPr>
            <a:r>
              <a:rPr lang="en-US" sz="2400" dirty="0" smtClean="0">
                <a:latin typeface="+mj-lt"/>
              </a:rPr>
              <a:t>People keep animals and birds for their uses. The production capacity of local species and immunity against disease can be improved through their use. Therefore, bio-diversity helps to improve the existing living beings of various places. Wild species can be used to breed the domestic animals and birds. Important plants should be identified through studies and research works and be preserved.</a:t>
            </a:r>
            <a:endParaRPr lang="en-US" sz="2400" dirty="0">
              <a:latin typeface="+mj-lt"/>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buNone/>
            </a:pPr>
            <a:r>
              <a:rPr lang="en-US" sz="2400" dirty="0" smtClean="0">
                <a:latin typeface="Times New Roman" pitchFamily="18" charset="0"/>
                <a:cs typeface="Times New Roman" pitchFamily="18" charset="0"/>
              </a:rPr>
              <a:t>5.Soil Conservation</a:t>
            </a:r>
          </a:p>
          <a:p>
            <a:pPr algn="just">
              <a:buNone/>
            </a:pPr>
            <a:r>
              <a:rPr lang="en-US" sz="2400" dirty="0" smtClean="0">
                <a:latin typeface="Times New Roman" pitchFamily="18" charset="0"/>
                <a:cs typeface="Times New Roman" pitchFamily="18" charset="0"/>
              </a:rPr>
              <a:t>	Various plants appear in different places. Large and small plants keep the particles of soil by pressing them. They protect soil erosion. Therefore, the physical condition of a place is distributed if the plants and the grasses are destroyed. The structure of land becomes weak and soil erosion and landslide can occur. Thus, bio-diversity helps to preserve land, soil and physical feature.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latin typeface="Times New Roman" pitchFamily="18" charset="0"/>
                <a:cs typeface="Times New Roman" pitchFamily="18" charset="0"/>
              </a:rPr>
              <a:t>6. Watershed Conservation</a:t>
            </a:r>
          </a:p>
          <a:p>
            <a:pPr algn="just">
              <a:buNone/>
            </a:pPr>
            <a:r>
              <a:rPr lang="en-US" sz="2400" dirty="0" smtClean="0">
                <a:latin typeface="Times New Roman" pitchFamily="18" charset="0"/>
                <a:cs typeface="Times New Roman" pitchFamily="18" charset="0"/>
              </a:rPr>
              <a:t>	The vegetation such as plants and grasslands help to conserve sources of water and watershed. The area of green belts is less evaporated and the water is collected in the land. Bio-diversity and sources of water and watershed areas are related to each other. One cannot exist in the absence of other. For examples, if sources of water are dry, there will be a loss in bio-diversity. Thus, biodiversity plays a significant role in the conservation and promotion of watershed areas.</a:t>
            </a:r>
            <a:br>
              <a:rPr lang="en-US" sz="2400" dirty="0" smtClean="0">
                <a:latin typeface="Times New Roman" pitchFamily="18" charset="0"/>
                <a:cs typeface="Times New Roman" pitchFamily="18" charset="0"/>
              </a:rPr>
            </a:br>
            <a:endParaRPr lang="en-US" sz="2400" dirty="0" smtClean="0">
              <a:latin typeface="Times New Roman" pitchFamily="18" charset="0"/>
              <a:cs typeface="Times New Roman" pitchFamily="18" charset="0"/>
            </a:endParaRPr>
          </a:p>
          <a:p>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buNone/>
            </a:pPr>
            <a:r>
              <a:rPr lang="en-US" sz="2400" dirty="0" smtClean="0">
                <a:latin typeface="Times New Roman" pitchFamily="18" charset="0"/>
                <a:cs typeface="Times New Roman" pitchFamily="18" charset="0"/>
              </a:rPr>
              <a:t>7. Natural beauty and scenes</a:t>
            </a:r>
          </a:p>
          <a:p>
            <a:pPr algn="just">
              <a:buNone/>
            </a:pPr>
            <a:r>
              <a:rPr lang="en-US" sz="2400" dirty="0" smtClean="0">
                <a:latin typeface="Times New Roman" pitchFamily="18" charset="0"/>
                <a:cs typeface="Times New Roman" pitchFamily="18" charset="0"/>
              </a:rPr>
              <a:t>	Bio-diversity makes environment and nature beautiful. Natural environment is created by plants, animals and birds, their size and types, </a:t>
            </a:r>
            <a:r>
              <a:rPr lang="en-US" sz="2400" dirty="0" err="1" smtClean="0">
                <a:latin typeface="Times New Roman" pitchFamily="18" charset="0"/>
                <a:cs typeface="Times New Roman" pitchFamily="18" charset="0"/>
              </a:rPr>
              <a:t>colour</a:t>
            </a:r>
            <a:r>
              <a:rPr lang="en-US" sz="2400" dirty="0" smtClean="0">
                <a:latin typeface="Times New Roman" pitchFamily="18" charset="0"/>
                <a:cs typeface="Times New Roman" pitchFamily="18" charset="0"/>
              </a:rPr>
              <a:t>, adaptation and responses. The habitat of animals and birds in the forest, their sound/noise and responses and life styles maintain natural beauty. Such beauty provides entertainment to men. There are a number of such places in the Himalayan, Hilly and the </a:t>
            </a:r>
            <a:r>
              <a:rPr lang="en-US" sz="2400" dirty="0" err="1" smtClean="0">
                <a:latin typeface="Times New Roman" pitchFamily="18" charset="0"/>
                <a:cs typeface="Times New Roman" pitchFamily="18" charset="0"/>
              </a:rPr>
              <a:t>Terai</a:t>
            </a:r>
            <a:r>
              <a:rPr lang="en-US" sz="2400" dirty="0" smtClean="0">
                <a:latin typeface="Times New Roman" pitchFamily="18" charset="0"/>
                <a:cs typeface="Times New Roman" pitchFamily="18" charset="0"/>
              </a:rPr>
              <a:t> regions of Nepal.</a:t>
            </a:r>
          </a:p>
          <a:p>
            <a:pPr algn="just">
              <a:buNone/>
            </a:pPr>
            <a:endParaRPr lang="en-US"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t>Threats of Biodiversity/Challenges of biodiversity conservation</a:t>
            </a:r>
            <a:endParaRPr lang="en-US" sz="2800" dirty="0"/>
          </a:p>
        </p:txBody>
      </p:sp>
      <p:sp>
        <p:nvSpPr>
          <p:cNvPr id="3" name="Content Placeholder 2"/>
          <p:cNvSpPr>
            <a:spLocks noGrp="1"/>
          </p:cNvSpPr>
          <p:nvPr>
            <p:ph idx="1"/>
          </p:nvPr>
        </p:nvSpPr>
        <p:spPr/>
        <p:txBody>
          <a:bodyPr>
            <a:normAutofit/>
          </a:bodyPr>
          <a:lstStyle/>
          <a:p>
            <a:r>
              <a:rPr lang="en-US" sz="2400" dirty="0" smtClean="0"/>
              <a:t>Habitat degradation</a:t>
            </a:r>
          </a:p>
          <a:p>
            <a:r>
              <a:rPr lang="en-US" sz="2400" dirty="0" smtClean="0"/>
              <a:t>Overexploitation</a:t>
            </a:r>
          </a:p>
          <a:p>
            <a:r>
              <a:rPr lang="en-US" sz="2400" dirty="0" smtClean="0"/>
              <a:t>Invasive species</a:t>
            </a:r>
          </a:p>
          <a:p>
            <a:r>
              <a:rPr lang="en-US" sz="2400" dirty="0" smtClean="0"/>
              <a:t>Anthropogenic Climate change</a:t>
            </a:r>
          </a:p>
          <a:p>
            <a:r>
              <a:rPr lang="en-US" sz="2400" dirty="0" smtClean="0"/>
              <a:t>Pollution</a:t>
            </a:r>
          </a:p>
          <a:p>
            <a:r>
              <a:rPr lang="en-US" sz="2400" dirty="0" smtClean="0"/>
              <a:t>Loss of wetlands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000" b="1" dirty="0" smtClean="0"/>
              <a:t>Habitat destruction</a:t>
            </a:r>
          </a:p>
          <a:p>
            <a:pPr algn="just"/>
            <a:r>
              <a:rPr lang="en-US" sz="2000" dirty="0" smtClean="0"/>
              <a:t>Habitat loss occurs when natural environments are transformed or modified to serve human needs. It is the most significant cause of biodiversity loss globally. Common types of habitat loss include cutting down forests for timber and opening up land for agriculture, draining wetlands to make way for new development projects, or damming rivers to make more water available for agriculture and cities. </a:t>
            </a:r>
          </a:p>
          <a:p>
            <a:pPr algn="just"/>
            <a:r>
              <a:rPr lang="en-US" sz="2000" dirty="0" smtClean="0"/>
              <a:t>Habitat loss can also cause fragmentation, which occurs when parts of a habitat become separated from one another because of changes in a landscape, such as the construction of roads. Fragmentation makes it difficult for species to move within a habitat, and poses a major challenge for species requiring large tracts of land such as the African forest elephants living in the Congo basin. </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smtClean="0"/>
              <a:t>Though some habitat loss is necessary to meet human needs, when natural habitats are changed or modified with little concern for biodiversity the results can be very negative.</a:t>
            </a:r>
          </a:p>
          <a:p>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buNone/>
            </a:pPr>
            <a:r>
              <a:rPr lang="en-US" sz="2400" b="1" dirty="0" smtClean="0">
                <a:latin typeface="Times New Roman" pitchFamily="18" charset="0"/>
                <a:cs typeface="Times New Roman" pitchFamily="18" charset="0"/>
              </a:rPr>
              <a:t>Biodiversity</a:t>
            </a:r>
          </a:p>
          <a:p>
            <a:pPr algn="just"/>
            <a:r>
              <a:rPr lang="en-US" sz="2400" dirty="0" smtClean="0">
                <a:latin typeface="Times New Roman" pitchFamily="18" charset="0"/>
                <a:cs typeface="Times New Roman" pitchFamily="18" charset="0"/>
              </a:rPr>
              <a:t>Biodiversity generally refers to the variety and variability of life on Earth. </a:t>
            </a:r>
          </a:p>
          <a:p>
            <a:pPr algn="just"/>
            <a:r>
              <a:rPr lang="en-US" sz="2400" dirty="0" smtClean="0">
                <a:latin typeface="Times New Roman" pitchFamily="18" charset="0"/>
                <a:cs typeface="Times New Roman" pitchFamily="18" charset="0"/>
              </a:rPr>
              <a:t>Biodiversity is defined as “the variability among living organisms from all sources including terrestrial, marine and other aquatic ecosystems and the ecological complexes of which they are part; this includes diversity within species, between species and of ecosystems. </a:t>
            </a:r>
          </a:p>
          <a:p>
            <a:pPr algn="just"/>
            <a:r>
              <a:rPr lang="en-US" sz="2400" dirty="0" smtClean="0">
                <a:latin typeface="Times New Roman" pitchFamily="18" charset="0"/>
                <a:cs typeface="Times New Roman" pitchFamily="18" charset="0"/>
              </a:rPr>
              <a:t>According to the United Nations Environment </a:t>
            </a:r>
            <a:r>
              <a:rPr lang="en-US" sz="2400" dirty="0" err="1" smtClean="0">
                <a:latin typeface="Times New Roman" pitchFamily="18" charset="0"/>
                <a:cs typeface="Times New Roman" pitchFamily="18" charset="0"/>
              </a:rPr>
              <a:t>Programme</a:t>
            </a:r>
            <a:r>
              <a:rPr lang="en-US" sz="2400" dirty="0" smtClean="0">
                <a:latin typeface="Times New Roman" pitchFamily="18" charset="0"/>
                <a:cs typeface="Times New Roman" pitchFamily="18" charset="0"/>
              </a:rPr>
              <a:t>, biodiversity typically measures variation at the genetic, the species, and the ecosystem level</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algn="just"/>
            <a:r>
              <a:rPr lang="en-US" sz="2400" b="1" dirty="0" smtClean="0"/>
              <a:t>Climate change</a:t>
            </a:r>
            <a:r>
              <a:rPr lang="en-US" sz="2400" dirty="0" smtClean="0"/>
              <a:t>, which is caused by a build-up of greenhouse gases such as carbon dioxide in the Earth’s atmosphere, is a growing threat to biodiversity. </a:t>
            </a:r>
          </a:p>
          <a:p>
            <a:pPr algn="just"/>
            <a:r>
              <a:rPr lang="en-US" sz="2400" dirty="0" smtClean="0"/>
              <a:t>Climate change alters the climate patterns and ecosystems in which species have evolved and on which they depend. By changing the temperature and rain patterns species have become habituated to, climate change is changing the traditional ranges of species. This forces species to either move in order to find </a:t>
            </a:r>
            <a:r>
              <a:rPr lang="en-US" sz="2400" dirty="0" err="1" smtClean="0"/>
              <a:t>favourable</a:t>
            </a:r>
            <a:r>
              <a:rPr lang="en-US" sz="2400" dirty="0" smtClean="0"/>
              <a:t> conditions in which to live, or to adapt to their new climate. While some species may be able to keep up with the changes created by climate change, others will be unable to do so. Biodiversity in the polar regions and mountain ranges is especially vulnerable to climate change.</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buNone/>
            </a:pPr>
            <a:r>
              <a:rPr lang="en-US" sz="2400" b="1" dirty="0" smtClean="0"/>
              <a:t>Overexploitation, or unsustainable use</a:t>
            </a:r>
            <a:r>
              <a:rPr lang="en-US" sz="2400" dirty="0" smtClean="0"/>
              <a:t>, happens when biodiversity is removed faster than it can be replenished and, over the long term, can result in the extinction of species. </a:t>
            </a:r>
          </a:p>
          <a:p>
            <a:pPr algn="just"/>
            <a:r>
              <a:rPr lang="en-US" sz="2400" dirty="0" smtClean="0"/>
              <a:t>For example: • the once-plentiful cod fishery of the coast of Newfoundland, Canada has all but disappeared because of overfishing; </a:t>
            </a:r>
          </a:p>
          <a:p>
            <a:pPr algn="just">
              <a:buNone/>
            </a:pPr>
            <a:r>
              <a:rPr lang="en-US" sz="2400" dirty="0" smtClean="0"/>
              <a:t>	• freshwater snakes in Cambodia are declining from hunting pressure;</a:t>
            </a:r>
          </a:p>
          <a:p>
            <a:pPr algn="just">
              <a:buNone/>
            </a:pPr>
            <a:r>
              <a:rPr lang="en-US" sz="2400" dirty="0" smtClean="0"/>
              <a:t>	• </a:t>
            </a:r>
            <a:r>
              <a:rPr lang="en-US" sz="2400" dirty="0" err="1" smtClean="0"/>
              <a:t>Encephalartos</a:t>
            </a:r>
            <a:r>
              <a:rPr lang="en-US" sz="2400" dirty="0" smtClean="0"/>
              <a:t> </a:t>
            </a:r>
            <a:r>
              <a:rPr lang="en-US" sz="2400" dirty="0" err="1" smtClean="0"/>
              <a:t>brevifoliolatus</a:t>
            </a:r>
            <a:r>
              <a:rPr lang="en-US" sz="2400" dirty="0" smtClean="0"/>
              <a:t>, a cycad, is now extinct in the wild after being overharvested for use in horticulture;</a:t>
            </a:r>
          </a:p>
          <a:p>
            <a:pPr algn="just">
              <a:buNone/>
            </a:pPr>
            <a:r>
              <a:rPr lang="en-US" sz="2400" dirty="0" smtClean="0"/>
              <a:t>	• Overexploitation, especially when combined with destructive harvesting practices, is a major cause of biodiversity loss in certain ecosystems.</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en-US" sz="2400" b="1" dirty="0" smtClean="0"/>
              <a:t>Invasive species </a:t>
            </a:r>
            <a:r>
              <a:rPr lang="en-US" sz="2400" dirty="0" smtClean="0"/>
              <a:t>that have spread outside of their natural habitat and threaten biodiversity in their new area, are a major cause of biodiversity loss. These species are harmful to native biodiversity in a number of ways, for example as predators, parasites, vectors (or carriers) of disease or direct competitors for habitat and food.</a:t>
            </a:r>
          </a:p>
          <a:p>
            <a:pPr algn="just"/>
            <a:r>
              <a:rPr lang="en-US" sz="2400" dirty="0" smtClean="0"/>
              <a:t>In many cases invasive species do not have any predators in their new environment, so their population size is often not controlled.</a:t>
            </a:r>
          </a:p>
          <a:p>
            <a:pPr algn="just"/>
            <a:r>
              <a:rPr lang="en-US" sz="2400" dirty="0" smtClean="0"/>
              <a:t>The introduction of invasive species can be either intentional, as with the introduction of new crop or livestock species, or accidental.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b="1" dirty="0" smtClean="0"/>
              <a:t>The troublesome toad</a:t>
            </a:r>
            <a:r>
              <a:rPr lang="en-US" sz="2400" dirty="0" smtClean="0"/>
              <a:t> </a:t>
            </a:r>
          </a:p>
          <a:p>
            <a:pPr algn="just">
              <a:buNone/>
            </a:pPr>
            <a:r>
              <a:rPr lang="en-US" sz="2400" dirty="0" smtClean="0"/>
              <a:t>	It all started with some beetles that were destroying sugarcane crops in Australia. A type of toad called the cane toad was brought in from Hawaii, with the hope that they would eat the beetles and solve the problem. Well, the toads left the beetles alone, but ate practically everything else, becoming full-fledged pests in their own right. Now they are preying on small animals and poisoning larger ones that dare to try eating them. Scientists are still trying to figure out what to do.</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algn="just"/>
            <a:r>
              <a:rPr lang="en-US" sz="2400" b="1" dirty="0" smtClean="0"/>
              <a:t>Pollution,</a:t>
            </a:r>
            <a:r>
              <a:rPr lang="en-US" sz="2400" dirty="0" smtClean="0"/>
              <a:t> in particular from nutrients, such as nitrogen and phosphorus, is a growing threat on both land and in aquatic ecosystems. While the large-scale use of </a:t>
            </a:r>
            <a:r>
              <a:rPr lang="en-US" sz="2400" dirty="0" err="1" smtClean="0"/>
              <a:t>fertilisers</a:t>
            </a:r>
            <a:r>
              <a:rPr lang="en-US" sz="2400" dirty="0" smtClean="0"/>
              <a:t> has allowed for the increased production of food, it has also caused severe environmental damage, such as </a:t>
            </a:r>
            <a:r>
              <a:rPr lang="en-US" sz="2400" dirty="0" err="1" smtClean="0"/>
              <a:t>eutrophication</a:t>
            </a:r>
            <a:r>
              <a:rPr lang="en-US" sz="2400" dirty="0" smtClean="0"/>
              <a:t>.</a:t>
            </a:r>
          </a:p>
          <a:p>
            <a:pPr algn="just"/>
            <a:r>
              <a:rPr lang="en-US" sz="2400" dirty="0" smtClean="0"/>
              <a:t>In </a:t>
            </a:r>
            <a:r>
              <a:rPr lang="en-US" sz="2400" dirty="0" err="1" smtClean="0"/>
              <a:t>eutrophic</a:t>
            </a:r>
            <a:r>
              <a:rPr lang="en-US" sz="2400" dirty="0" smtClean="0"/>
              <a:t> water bodies, such as lakes and ponds, the concentration of chemical nutrients is so high that algae and plankton begin to grow rapidly. As these plants grow and decay, the water quality and the amount of oxygen in the water decline. These conditions make it difficult for many species to survive. The excess nutrients that cause this situation mostly come from </a:t>
            </a:r>
            <a:r>
              <a:rPr lang="en-US" sz="2400" dirty="0" err="1" smtClean="0"/>
              <a:t>fertilisers</a:t>
            </a:r>
            <a:r>
              <a:rPr lang="en-US" sz="2400" dirty="0" smtClean="0"/>
              <a:t>, erosion of soil containing nutrients, sewage, atmospheric nitrogen deposition and other sources.</a:t>
            </a: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lgn="just">
              <a:buNone/>
            </a:pPr>
            <a:r>
              <a:rPr lang="en-US" sz="2400" b="1" dirty="0" smtClean="0"/>
              <a:t>Loss of wetland:</a:t>
            </a:r>
          </a:p>
          <a:p>
            <a:pPr algn="just">
              <a:buNone/>
            </a:pPr>
            <a:r>
              <a:rPr lang="en-US" sz="2400" dirty="0" smtClean="0"/>
              <a:t>Nepal’s wetland biodiversity is under serious threat from encroachment, unsustainable harvesting, industrial pollution, agricultural runoff, silting, and the introduction of exotic and invasive species. Encroachment results in the reduction in the area of wetlands, deposition of silt, and </a:t>
            </a:r>
            <a:r>
              <a:rPr lang="en-US" sz="2400" dirty="0" err="1" smtClean="0"/>
              <a:t>eutrophication</a:t>
            </a:r>
            <a:r>
              <a:rPr lang="en-US" sz="2400" dirty="0" smtClean="0"/>
              <a:t> caused by agricultural runoff and/or industrial effluents. Silting is a serious threat to wetland. About 66% of the wetlands in the hills and mountains are seriously affected by silting. Similarly, empirical evidence from a survey of 163 wetland sites revealed that those in the </a:t>
            </a:r>
            <a:r>
              <a:rPr lang="en-US" sz="2400" dirty="0" err="1" smtClean="0"/>
              <a:t>Tarai</a:t>
            </a:r>
            <a:r>
              <a:rPr lang="en-US" sz="2400" dirty="0" smtClean="0"/>
              <a:t> are vulnerable, in particular, to the proliferation of exotic species. Most of the lakes in Nepal have been colonized by non-native species (IUCN 1996). Heavy use of fertilizers in agricultural areas has resulted in the </a:t>
            </a:r>
            <a:r>
              <a:rPr lang="en-US" sz="2400" dirty="0" err="1" smtClean="0"/>
              <a:t>eutrophication</a:t>
            </a:r>
            <a:r>
              <a:rPr lang="en-US" sz="2400" dirty="0" smtClean="0"/>
              <a:t> of wetlands. Water hyacinth (</a:t>
            </a:r>
            <a:r>
              <a:rPr lang="en-US" sz="2400" dirty="0" err="1" smtClean="0"/>
              <a:t>Eichhornia</a:t>
            </a:r>
            <a:r>
              <a:rPr lang="en-US" sz="2400" dirty="0" smtClean="0"/>
              <a:t> </a:t>
            </a:r>
            <a:r>
              <a:rPr lang="en-US" sz="2400" dirty="0" err="1" smtClean="0"/>
              <a:t>crassipes</a:t>
            </a:r>
            <a:r>
              <a:rPr lang="en-US" sz="2400" dirty="0" smtClean="0"/>
              <a:t>) threatens the survival of several wetland ecosystems in </a:t>
            </a:r>
            <a:r>
              <a:rPr lang="en-US" sz="2400" dirty="0" err="1" smtClean="0"/>
              <a:t>terai</a:t>
            </a:r>
            <a:r>
              <a:rPr lang="en-US" sz="2400" dirty="0" smtClean="0"/>
              <a:t> region.</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buNone/>
            </a:pPr>
            <a:r>
              <a:rPr lang="en-US" sz="2400" b="1" dirty="0" smtClean="0"/>
              <a:t>Unsustainable Livestock Farming Practices</a:t>
            </a:r>
            <a:r>
              <a:rPr lang="en-US" sz="2400" dirty="0" smtClean="0"/>
              <a:t> </a:t>
            </a:r>
          </a:p>
          <a:p>
            <a:pPr algn="just">
              <a:buNone/>
            </a:pPr>
            <a:r>
              <a:rPr lang="en-US" sz="2400" dirty="0" smtClean="0"/>
              <a:t>	Rangelands (grasslands) are an important habitat for many wildlife species and is importance for biodiversity. The consequences of livestock grazing range from soil erosion to degradation of this habitat for wildlife.</a:t>
            </a:r>
          </a:p>
          <a:p>
            <a:pPr algn="just">
              <a:buNone/>
            </a:pPr>
            <a:r>
              <a:rPr lang="en-US" sz="2400" dirty="0" smtClean="0"/>
              <a:t>	Rearing livestock for dung and benefits other than meat is traditional and has had a negative effect on biodiversity. The adverse effect of grazing by livestock is severe both in and outside protected areas, as in mountain pastures and the </a:t>
            </a:r>
            <a:r>
              <a:rPr lang="en-US" sz="2400" dirty="0" err="1" smtClean="0"/>
              <a:t>Tarai</a:t>
            </a:r>
            <a:r>
              <a:rPr lang="en-US" sz="2400" dirty="0" smtClean="0"/>
              <a:t> grasslands. Cattle grazing in </a:t>
            </a:r>
            <a:r>
              <a:rPr lang="en-US" sz="2400" dirty="0" err="1" smtClean="0"/>
              <a:t>Koshi</a:t>
            </a:r>
            <a:r>
              <a:rPr lang="en-US" sz="2400" dirty="0" smtClean="0"/>
              <a:t> </a:t>
            </a:r>
            <a:r>
              <a:rPr lang="en-US" sz="2400" dirty="0" err="1" smtClean="0"/>
              <a:t>Tappu</a:t>
            </a:r>
            <a:r>
              <a:rPr lang="en-US" sz="2400" dirty="0" smtClean="0"/>
              <a:t> Wildlife Reserve, for example, may result in a serious conservation problem as it triggers cross breeding between domestic and wild water buffaloes</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
              <a:buNone/>
            </a:pPr>
            <a:r>
              <a:rPr lang="en-US" sz="2400" b="1" dirty="0" smtClean="0"/>
              <a:t>Environmental Pollution</a:t>
            </a:r>
          </a:p>
          <a:p>
            <a:pPr algn="just">
              <a:buNone/>
            </a:pPr>
            <a:r>
              <a:rPr lang="en-US" sz="2400" b="1" dirty="0" smtClean="0"/>
              <a:t>	</a:t>
            </a:r>
            <a:r>
              <a:rPr lang="en-US" sz="2400" dirty="0" smtClean="0"/>
              <a:t>Pollution is a major problem for humans and biodiversity. Untreated industrial and domestic waste released directly into the aquatic and terrestrial habitats of wildlife is a serious threat to biodiversity. Some rivers passing through major cities in Nepal are badly polluted by untreated industrial and domestic waste. The decline in the numbers of river dolphin in the </a:t>
            </a:r>
            <a:r>
              <a:rPr lang="en-US" sz="2400" dirty="0" err="1" smtClean="0"/>
              <a:t>Narayani</a:t>
            </a:r>
            <a:r>
              <a:rPr lang="en-US" sz="2400" dirty="0" smtClean="0"/>
              <a:t> River is believed to be due to the effect of waste discharged by the paper industry (WWF 2006). </a:t>
            </a:r>
          </a:p>
          <a:p>
            <a:pPr algn="just">
              <a:buNone/>
            </a:pPr>
            <a:r>
              <a:rPr lang="en-US" sz="2400" dirty="0" smtClean="0"/>
              <a:t>	</a:t>
            </a:r>
          </a:p>
          <a:p>
            <a:pPr algn="just">
              <a:buNone/>
            </a:pPr>
            <a:r>
              <a:rPr lang="en-US" sz="2400" dirty="0" smtClean="0"/>
              <a:t>	The increased use of pesticides and introduction of high yielding varieties of crop plants is the main cause of agro-ecosystem pollution. Insecticides can have an adverse effect on mammals and other vertebrates and their persistent use has seriously affected livestock and wildlife. The use of pesticides over a large area may diminish the overall population of invertebrates, which are the source of food for many birds, especially migratory species. The effect of pesticides may be direct (increase in mortality) or indirect (reduction in reproduction).</a:t>
            </a:r>
            <a:endParaRPr lang="en-US"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latin typeface="Times New Roman" pitchFamily="18" charset="0"/>
                <a:cs typeface="Times New Roman" pitchFamily="18" charset="0"/>
              </a:rPr>
              <a:t>IUCN Categories of protected areas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rmAutofit/>
          </a:bodyPr>
          <a:lstStyle/>
          <a:p>
            <a:pPr algn="just">
              <a:buNone/>
            </a:pPr>
            <a:r>
              <a:rPr lang="en-US" sz="2200" dirty="0" smtClean="0">
                <a:latin typeface="Times New Roman" pitchFamily="18" charset="0"/>
                <a:cs typeface="Times New Roman" pitchFamily="18" charset="0"/>
              </a:rPr>
              <a:t> Objectives of a protected area is to fulfill the following purposes:</a:t>
            </a:r>
          </a:p>
          <a:p>
            <a:pPr algn="just" fontAlgn="base"/>
            <a:r>
              <a:rPr lang="en-US" sz="2200" dirty="0" smtClean="0">
                <a:latin typeface="Times New Roman" pitchFamily="18" charset="0"/>
                <a:cs typeface="Times New Roman" pitchFamily="18" charset="0"/>
              </a:rPr>
              <a:t>To alert governments to the importance of protected areas</a:t>
            </a:r>
          </a:p>
          <a:p>
            <a:pPr algn="just" fontAlgn="base"/>
            <a:r>
              <a:rPr lang="en-US" sz="2200" dirty="0" smtClean="0">
                <a:latin typeface="Times New Roman" pitchFamily="18" charset="0"/>
                <a:cs typeface="Times New Roman" pitchFamily="18" charset="0"/>
              </a:rPr>
              <a:t>To encourage governments to develop systems of protected areas with management aims tailored to national and local circumstances</a:t>
            </a:r>
          </a:p>
          <a:p>
            <a:pPr algn="just" fontAlgn="base"/>
            <a:r>
              <a:rPr lang="en-US" sz="2200" dirty="0" smtClean="0">
                <a:latin typeface="Times New Roman" pitchFamily="18" charset="0"/>
                <a:cs typeface="Times New Roman" pitchFamily="18" charset="0"/>
              </a:rPr>
              <a:t>To establish universal terminology in describing protected areas; in order to reduce the confusion which arises from the adoption of many different classifications</a:t>
            </a:r>
          </a:p>
          <a:p>
            <a:pPr algn="just" fontAlgn="base"/>
            <a:r>
              <a:rPr lang="en-US" sz="2200" dirty="0" smtClean="0">
                <a:latin typeface="Times New Roman" pitchFamily="18" charset="0"/>
                <a:cs typeface="Times New Roman" pitchFamily="18" charset="0"/>
              </a:rPr>
              <a:t>To create an international standard to help global and regional accounting and comparisons between countries</a:t>
            </a:r>
          </a:p>
          <a:p>
            <a:pPr algn="just" fontAlgn="base"/>
            <a:r>
              <a:rPr lang="en-US" sz="2200" dirty="0" smtClean="0">
                <a:latin typeface="Times New Roman" pitchFamily="18" charset="0"/>
                <a:cs typeface="Times New Roman" pitchFamily="18" charset="0"/>
              </a:rPr>
              <a:t>To provide a framework for the collection, handling and dissemination of data about protected areas</a:t>
            </a:r>
          </a:p>
          <a:p>
            <a:pPr algn="just" fontAlgn="base"/>
            <a:r>
              <a:rPr lang="en-US" sz="2200" dirty="0" smtClean="0">
                <a:latin typeface="Times New Roman" pitchFamily="18" charset="0"/>
                <a:cs typeface="Times New Roman" pitchFamily="18" charset="0"/>
              </a:rPr>
              <a:t>To generally improve communication and understanding between all those engaged in the conservation of protected areas</a:t>
            </a:r>
          </a:p>
          <a:p>
            <a:pPr algn="just"/>
            <a:endParaRPr lang="en-US" sz="22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2300" b="1" dirty="0" err="1" smtClean="0">
                <a:latin typeface="Times New Roman" pitchFamily="18" charset="0"/>
                <a:cs typeface="Times New Roman" pitchFamily="18" charset="0"/>
              </a:rPr>
              <a:t>Ia</a:t>
            </a:r>
            <a:r>
              <a:rPr lang="en-US" sz="2300" b="1" dirty="0" smtClean="0">
                <a:latin typeface="Times New Roman" pitchFamily="18" charset="0"/>
                <a:cs typeface="Times New Roman" pitchFamily="18" charset="0"/>
              </a:rPr>
              <a:t> Strict Nature Reserve: </a:t>
            </a:r>
            <a:r>
              <a:rPr lang="en-US" sz="2300" dirty="0" smtClean="0">
                <a:latin typeface="Times New Roman" pitchFamily="18" charset="0"/>
                <a:cs typeface="Times New Roman" pitchFamily="18" charset="0"/>
              </a:rPr>
              <a:t>Category </a:t>
            </a:r>
            <a:r>
              <a:rPr lang="en-US" sz="2300" b="1" dirty="0" err="1" smtClean="0">
                <a:latin typeface="Times New Roman" pitchFamily="18" charset="0"/>
                <a:cs typeface="Times New Roman" pitchFamily="18" charset="0"/>
              </a:rPr>
              <a:t>Ia</a:t>
            </a:r>
            <a:r>
              <a:rPr lang="en-US" sz="2300" dirty="0" smtClean="0">
                <a:latin typeface="Times New Roman" pitchFamily="18" charset="0"/>
                <a:cs typeface="Times New Roman" pitchFamily="18" charset="0"/>
              </a:rPr>
              <a:t> are strictly protected areas set aside to protect biodiversity and also possibly </a:t>
            </a:r>
            <a:r>
              <a:rPr lang="en-US" sz="2300" dirty="0" smtClean="0">
                <a:latin typeface="Times New Roman" pitchFamily="18" charset="0"/>
                <a:cs typeface="Times New Roman" pitchFamily="18" charset="0"/>
              </a:rPr>
              <a:t>geological features</a:t>
            </a:r>
            <a:r>
              <a:rPr lang="en-US" sz="2300" dirty="0" smtClean="0">
                <a:latin typeface="Times New Roman" pitchFamily="18" charset="0"/>
                <a:cs typeface="Times New Roman" pitchFamily="18" charset="0"/>
              </a:rPr>
              <a:t>, </a:t>
            </a:r>
            <a:r>
              <a:rPr lang="en-US" sz="2300" u="sng" dirty="0" smtClean="0">
                <a:latin typeface="Times New Roman" pitchFamily="18" charset="0"/>
                <a:cs typeface="Times New Roman" pitchFamily="18" charset="0"/>
              </a:rPr>
              <a:t>where human visitation, use and impacts </a:t>
            </a:r>
            <a:r>
              <a:rPr lang="en-US" sz="2300" dirty="0" smtClean="0">
                <a:latin typeface="Times New Roman" pitchFamily="18" charset="0"/>
                <a:cs typeface="Times New Roman" pitchFamily="18" charset="0"/>
              </a:rPr>
              <a:t>are strictly controlled and limited to ensure protection of the conservation values. Such protected areas can serve as indispensable reference areas for </a:t>
            </a:r>
            <a:r>
              <a:rPr lang="en-US" sz="2300" u="sng" dirty="0" smtClean="0">
                <a:latin typeface="Times New Roman" pitchFamily="18" charset="0"/>
                <a:cs typeface="Times New Roman" pitchFamily="18" charset="0"/>
              </a:rPr>
              <a:t>scientific research and monitoring</a:t>
            </a:r>
          </a:p>
          <a:p>
            <a:pPr algn="just"/>
            <a:r>
              <a:rPr lang="en-US" sz="2300" b="1" dirty="0" err="1" smtClean="0">
                <a:latin typeface="Times New Roman" pitchFamily="18" charset="0"/>
                <a:cs typeface="Times New Roman" pitchFamily="18" charset="0"/>
              </a:rPr>
              <a:t>Ib</a:t>
            </a:r>
            <a:r>
              <a:rPr lang="en-US" sz="2300" b="1" dirty="0" smtClean="0">
                <a:latin typeface="Times New Roman" pitchFamily="18" charset="0"/>
                <a:cs typeface="Times New Roman" pitchFamily="18" charset="0"/>
              </a:rPr>
              <a:t> Wilderness Area: </a:t>
            </a:r>
            <a:r>
              <a:rPr lang="en-US" sz="2300" dirty="0" smtClean="0">
                <a:latin typeface="Times New Roman" pitchFamily="18" charset="0"/>
                <a:cs typeface="Times New Roman" pitchFamily="18" charset="0"/>
              </a:rPr>
              <a:t>Category </a:t>
            </a:r>
            <a:r>
              <a:rPr lang="en-US" sz="2300" b="1" dirty="0" err="1" smtClean="0">
                <a:latin typeface="Times New Roman" pitchFamily="18" charset="0"/>
                <a:cs typeface="Times New Roman" pitchFamily="18" charset="0"/>
              </a:rPr>
              <a:t>Ib</a:t>
            </a:r>
            <a:r>
              <a:rPr lang="en-US" sz="2300" dirty="0" smtClean="0">
                <a:latin typeface="Times New Roman" pitchFamily="18" charset="0"/>
                <a:cs typeface="Times New Roman" pitchFamily="18" charset="0"/>
              </a:rPr>
              <a:t> protected areas are usually large unmodified or slightly modified areas, retaining their natural character and influence without permanent or significant human habitation, which are protected and managed so as to preserve their natural condition.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5821363"/>
          </a:xfrm>
        </p:spPr>
        <p:txBody>
          <a:bodyPr>
            <a:noAutofit/>
          </a:bodyPr>
          <a:lstStyle/>
          <a:p>
            <a:pPr algn="just">
              <a:buNone/>
            </a:pPr>
            <a:r>
              <a:rPr lang="en-US" sz="2800" dirty="0" smtClean="0">
                <a:latin typeface="Times New Roman" pitchFamily="18" charset="0"/>
                <a:cs typeface="Times New Roman" pitchFamily="18" charset="0"/>
              </a:rPr>
              <a:t>Global biodiversity </a:t>
            </a:r>
          </a:p>
          <a:p>
            <a:pPr algn="just">
              <a:buNone/>
            </a:pPr>
            <a:r>
              <a:rPr lang="en-US" sz="2800" dirty="0" smtClean="0">
                <a:latin typeface="Times New Roman" pitchFamily="18" charset="0"/>
                <a:cs typeface="Times New Roman" pitchFamily="18" charset="0"/>
              </a:rPr>
              <a:t>Global biodiversity is the measure of biodiversity on planet Earth and is defined as the total variability of life forms.</a:t>
            </a:r>
          </a:p>
          <a:p>
            <a:pPr algn="just">
              <a:buNone/>
            </a:pPr>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533400" y="2667000"/>
          <a:ext cx="8001000" cy="4093032"/>
        </p:xfrm>
        <a:graphic>
          <a:graphicData uri="http://schemas.openxmlformats.org/drawingml/2006/table">
            <a:tbl>
              <a:tblPr firstRow="1" bandRow="1">
                <a:tableStyleId>{5C22544A-7EE6-4342-B048-85BDC9FD1C3A}</a:tableStyleId>
              </a:tblPr>
              <a:tblGrid>
                <a:gridCol w="2667000"/>
                <a:gridCol w="2667000"/>
                <a:gridCol w="2667000"/>
              </a:tblGrid>
              <a:tr h="511629">
                <a:tc>
                  <a:txBody>
                    <a:bodyPr/>
                    <a:lstStyle/>
                    <a:p>
                      <a:r>
                        <a:rPr lang="en-US" sz="2400" dirty="0" smtClean="0"/>
                        <a:t>Category</a:t>
                      </a:r>
                      <a:endParaRPr lang="en-US" sz="2400" dirty="0"/>
                    </a:p>
                  </a:txBody>
                  <a:tcPr/>
                </a:tc>
                <a:tc>
                  <a:txBody>
                    <a:bodyPr/>
                    <a:lstStyle/>
                    <a:p>
                      <a:r>
                        <a:rPr lang="en-US" sz="2400" dirty="0" smtClean="0"/>
                        <a:t>Species</a:t>
                      </a:r>
                      <a:endParaRPr lang="en-US" sz="2400" dirty="0"/>
                    </a:p>
                  </a:txBody>
                  <a:tcPr/>
                </a:tc>
                <a:tc>
                  <a:txBody>
                    <a:bodyPr/>
                    <a:lstStyle/>
                    <a:p>
                      <a:r>
                        <a:rPr lang="en-US" sz="2400" dirty="0" smtClean="0"/>
                        <a:t>Total</a:t>
                      </a:r>
                      <a:endParaRPr lang="en-US" sz="2400" dirty="0"/>
                    </a:p>
                  </a:txBody>
                  <a:tcPr/>
                </a:tc>
              </a:tr>
              <a:tr h="511629">
                <a:tc>
                  <a:txBody>
                    <a:bodyPr/>
                    <a:lstStyle/>
                    <a:p>
                      <a:r>
                        <a:rPr lang="en-US" sz="2400" b="1" i="0" kern="1200" dirty="0" smtClean="0">
                          <a:solidFill>
                            <a:srgbClr val="FF0000"/>
                          </a:solidFill>
                          <a:latin typeface="+mn-lt"/>
                          <a:ea typeface="+mn-ea"/>
                          <a:cs typeface="+mn-cs"/>
                        </a:rPr>
                        <a:t>Vertebrate Animals</a:t>
                      </a:r>
                      <a:endParaRPr lang="en-US" sz="2400" dirty="0">
                        <a:solidFill>
                          <a:srgbClr val="FF0000"/>
                        </a:solidFill>
                      </a:endParaRPr>
                    </a:p>
                  </a:txBody>
                  <a:tcPr/>
                </a:tc>
                <a:tc>
                  <a:txBody>
                    <a:bodyPr/>
                    <a:lstStyle/>
                    <a:p>
                      <a:endParaRPr lang="en-US" sz="2400"/>
                    </a:p>
                  </a:txBody>
                  <a:tcPr/>
                </a:tc>
                <a:tc>
                  <a:txBody>
                    <a:bodyPr/>
                    <a:lstStyle/>
                    <a:p>
                      <a:endParaRPr lang="en-US" sz="2400"/>
                    </a:p>
                  </a:txBody>
                  <a:tcPr/>
                </a:tc>
              </a:tr>
              <a:tr h="511629">
                <a:tc>
                  <a:txBody>
                    <a:bodyPr/>
                    <a:lstStyle/>
                    <a:p>
                      <a:r>
                        <a:rPr lang="en-US" sz="2400" b="0" i="0" kern="1200" dirty="0" smtClean="0">
                          <a:solidFill>
                            <a:schemeClr val="dk1"/>
                          </a:solidFill>
                          <a:latin typeface="+mn-lt"/>
                          <a:ea typeface="+mn-ea"/>
                          <a:cs typeface="+mn-cs"/>
                        </a:rPr>
                        <a:t>Mammals</a:t>
                      </a:r>
                      <a:endParaRPr lang="en-US" sz="2400" dirty="0">
                        <a:solidFill>
                          <a:schemeClr val="tx1"/>
                        </a:solidFill>
                      </a:endParaRPr>
                    </a:p>
                  </a:txBody>
                  <a:tcPr/>
                </a:tc>
                <a:tc>
                  <a:txBody>
                    <a:bodyPr/>
                    <a:lstStyle/>
                    <a:p>
                      <a:r>
                        <a:rPr lang="en-US" sz="2400" dirty="0" smtClean="0"/>
                        <a:t>5500</a:t>
                      </a:r>
                      <a:endParaRPr lang="en-US" sz="2400" dirty="0"/>
                    </a:p>
                  </a:txBody>
                  <a:tcPr/>
                </a:tc>
                <a:tc>
                  <a:txBody>
                    <a:bodyPr/>
                    <a:lstStyle/>
                    <a:p>
                      <a:endParaRPr lang="en-US" sz="2400"/>
                    </a:p>
                  </a:txBody>
                  <a:tcPr/>
                </a:tc>
              </a:tr>
              <a:tr h="511629">
                <a:tc>
                  <a:txBody>
                    <a:bodyPr/>
                    <a:lstStyle/>
                    <a:p>
                      <a:pPr algn="l" fontAlgn="base"/>
                      <a:r>
                        <a:rPr lang="en-US" sz="2400" dirty="0">
                          <a:latin typeface="inherit"/>
                        </a:rPr>
                        <a:t>Birds</a:t>
                      </a:r>
                    </a:p>
                  </a:txBody>
                  <a:tcPr anchor="ctr"/>
                </a:tc>
                <a:tc>
                  <a:txBody>
                    <a:bodyPr/>
                    <a:lstStyle/>
                    <a:p>
                      <a:pPr fontAlgn="base"/>
                      <a:r>
                        <a:rPr lang="en-US" sz="2400" dirty="0">
                          <a:latin typeface="inherit"/>
                        </a:rPr>
                        <a:t>10,000</a:t>
                      </a:r>
                    </a:p>
                  </a:txBody>
                  <a:tcPr anchor="ctr"/>
                </a:tc>
                <a:tc>
                  <a:txBody>
                    <a:bodyPr/>
                    <a:lstStyle/>
                    <a:p>
                      <a:pPr fontAlgn="base"/>
                      <a:endParaRPr lang="en-US" sz="2400">
                        <a:latin typeface="inherit"/>
                      </a:endParaRPr>
                    </a:p>
                  </a:txBody>
                  <a:tcPr anchor="ctr"/>
                </a:tc>
              </a:tr>
              <a:tr h="511629">
                <a:tc>
                  <a:txBody>
                    <a:bodyPr/>
                    <a:lstStyle/>
                    <a:p>
                      <a:pPr algn="l" fontAlgn="base"/>
                      <a:r>
                        <a:rPr lang="en-US" sz="2400">
                          <a:latin typeface="inherit"/>
                        </a:rPr>
                        <a:t>Reptiles</a:t>
                      </a:r>
                    </a:p>
                  </a:txBody>
                  <a:tcPr anchor="ctr"/>
                </a:tc>
                <a:tc>
                  <a:txBody>
                    <a:bodyPr/>
                    <a:lstStyle/>
                    <a:p>
                      <a:pPr fontAlgn="base"/>
                      <a:r>
                        <a:rPr lang="en-US" sz="2400">
                          <a:latin typeface="inherit"/>
                        </a:rPr>
                        <a:t>10,000</a:t>
                      </a:r>
                    </a:p>
                  </a:txBody>
                  <a:tcPr anchor="ctr"/>
                </a:tc>
                <a:tc>
                  <a:txBody>
                    <a:bodyPr/>
                    <a:lstStyle/>
                    <a:p>
                      <a:pPr fontAlgn="base"/>
                      <a:endParaRPr lang="en-US" sz="2400">
                        <a:latin typeface="inherit"/>
                      </a:endParaRPr>
                    </a:p>
                  </a:txBody>
                  <a:tcPr anchor="ctr"/>
                </a:tc>
              </a:tr>
              <a:tr h="511629">
                <a:tc>
                  <a:txBody>
                    <a:bodyPr/>
                    <a:lstStyle/>
                    <a:p>
                      <a:pPr algn="l" fontAlgn="base"/>
                      <a:r>
                        <a:rPr lang="en-US" sz="2400">
                          <a:latin typeface="inherit"/>
                        </a:rPr>
                        <a:t>Amphibians</a:t>
                      </a:r>
                    </a:p>
                  </a:txBody>
                  <a:tcPr anchor="ctr"/>
                </a:tc>
                <a:tc>
                  <a:txBody>
                    <a:bodyPr/>
                    <a:lstStyle/>
                    <a:p>
                      <a:pPr fontAlgn="base"/>
                      <a:r>
                        <a:rPr lang="en-US" sz="2400">
                          <a:latin typeface="inherit"/>
                        </a:rPr>
                        <a:t>15,000</a:t>
                      </a:r>
                    </a:p>
                  </a:txBody>
                  <a:tcPr anchor="ctr"/>
                </a:tc>
                <a:tc>
                  <a:txBody>
                    <a:bodyPr/>
                    <a:lstStyle/>
                    <a:p>
                      <a:pPr fontAlgn="base"/>
                      <a:endParaRPr lang="en-US" sz="2400">
                        <a:latin typeface="inherit"/>
                      </a:endParaRPr>
                    </a:p>
                  </a:txBody>
                  <a:tcPr anchor="ctr"/>
                </a:tc>
              </a:tr>
              <a:tr h="511629">
                <a:tc>
                  <a:txBody>
                    <a:bodyPr/>
                    <a:lstStyle/>
                    <a:p>
                      <a:pPr algn="l" fontAlgn="base"/>
                      <a:r>
                        <a:rPr lang="en-US" sz="2400">
                          <a:latin typeface="inherit"/>
                        </a:rPr>
                        <a:t>Fishes</a:t>
                      </a:r>
                    </a:p>
                  </a:txBody>
                  <a:tcPr anchor="ctr"/>
                </a:tc>
                <a:tc>
                  <a:txBody>
                    <a:bodyPr/>
                    <a:lstStyle/>
                    <a:p>
                      <a:pPr fontAlgn="base"/>
                      <a:r>
                        <a:rPr lang="en-US" sz="2400">
                          <a:latin typeface="inherit"/>
                        </a:rPr>
                        <a:t>40,000</a:t>
                      </a:r>
                    </a:p>
                  </a:txBody>
                  <a:tcPr anchor="ctr"/>
                </a:tc>
                <a:tc>
                  <a:txBody>
                    <a:bodyPr/>
                    <a:lstStyle/>
                    <a:p>
                      <a:pPr fontAlgn="base"/>
                      <a:endParaRPr lang="en-US" sz="2400">
                        <a:latin typeface="inherit"/>
                      </a:endParaRPr>
                    </a:p>
                  </a:txBody>
                  <a:tcPr anchor="ctr"/>
                </a:tc>
              </a:tr>
              <a:tr h="511629">
                <a:tc>
                  <a:txBody>
                    <a:bodyPr/>
                    <a:lstStyle/>
                    <a:p>
                      <a:pPr algn="l" fontAlgn="base"/>
                      <a:r>
                        <a:rPr lang="en-US" sz="2400" b="1">
                          <a:latin typeface="inherit"/>
                        </a:rPr>
                        <a:t>Total Vertebrates</a:t>
                      </a:r>
                      <a:endParaRPr lang="en-US" sz="2400">
                        <a:latin typeface="inherit"/>
                      </a:endParaRPr>
                    </a:p>
                  </a:txBody>
                  <a:tcPr anchor="ctr"/>
                </a:tc>
                <a:tc>
                  <a:txBody>
                    <a:bodyPr/>
                    <a:lstStyle/>
                    <a:p>
                      <a:pPr fontAlgn="base"/>
                      <a:endParaRPr lang="en-US" sz="2400">
                        <a:latin typeface="inherit"/>
                      </a:endParaRPr>
                    </a:p>
                  </a:txBody>
                  <a:tcPr anchor="ctr"/>
                </a:tc>
                <a:tc>
                  <a:txBody>
                    <a:bodyPr/>
                    <a:lstStyle/>
                    <a:p>
                      <a:pPr fontAlgn="base"/>
                      <a:r>
                        <a:rPr lang="en-US" sz="2400" b="1" dirty="0">
                          <a:latin typeface="inherit"/>
                        </a:rPr>
                        <a:t>80,500</a:t>
                      </a:r>
                      <a:endParaRPr lang="en-US" sz="2400" dirty="0">
                        <a:latin typeface="inherit"/>
                      </a:endParaRPr>
                    </a:p>
                  </a:txBody>
                  <a:tcPr anchor="ct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300" b="1" dirty="0" smtClean="0">
                <a:latin typeface="Times New Roman" pitchFamily="18" charset="0"/>
                <a:cs typeface="Times New Roman" pitchFamily="18" charset="0"/>
              </a:rPr>
              <a:t>II National Park: </a:t>
            </a:r>
            <a:r>
              <a:rPr lang="en-US" sz="2300" dirty="0" smtClean="0">
                <a:latin typeface="Times New Roman" pitchFamily="18" charset="0"/>
                <a:cs typeface="Times New Roman" pitchFamily="18" charset="0"/>
              </a:rPr>
              <a:t>Category </a:t>
            </a:r>
            <a:r>
              <a:rPr lang="en-US" sz="2300" b="1" dirty="0" smtClean="0">
                <a:latin typeface="Times New Roman" pitchFamily="18" charset="0"/>
                <a:cs typeface="Times New Roman" pitchFamily="18" charset="0"/>
              </a:rPr>
              <a:t>II</a:t>
            </a:r>
            <a:r>
              <a:rPr lang="en-US" sz="2300" dirty="0" smtClean="0">
                <a:latin typeface="Times New Roman" pitchFamily="18" charset="0"/>
                <a:cs typeface="Times New Roman" pitchFamily="18" charset="0"/>
              </a:rPr>
              <a:t> protected areas are large natural </a:t>
            </a:r>
            <a:r>
              <a:rPr lang="en-US" sz="2300" dirty="0" smtClean="0">
                <a:latin typeface="Times New Roman" pitchFamily="18" charset="0"/>
                <a:cs typeface="Times New Roman" pitchFamily="18" charset="0"/>
              </a:rPr>
              <a:t>areas </a:t>
            </a:r>
            <a:r>
              <a:rPr lang="en-US" sz="2300" dirty="0" smtClean="0">
                <a:latin typeface="Times New Roman" pitchFamily="18" charset="0"/>
                <a:cs typeface="Times New Roman" pitchFamily="18" charset="0"/>
              </a:rPr>
              <a:t>set aside to protect large-scale ecological processes, along with the complement of species and ecosystems characteristic of the area, which also provide a foundation for environmentally and culturally compatible, spiritual, scientific, educational, recreational, and visitor opportunities</a:t>
            </a:r>
          </a:p>
          <a:p>
            <a:pPr algn="just"/>
            <a:r>
              <a:rPr lang="en-US" sz="2400" b="1" dirty="0" smtClean="0">
                <a:latin typeface="Times New Roman" pitchFamily="18" charset="0"/>
                <a:cs typeface="Times New Roman" pitchFamily="18" charset="0"/>
              </a:rPr>
              <a:t>III Natural Monument or Feature: </a:t>
            </a:r>
            <a:r>
              <a:rPr lang="en-US" sz="2400" dirty="0" smtClean="0">
                <a:latin typeface="Times New Roman" pitchFamily="18" charset="0"/>
                <a:cs typeface="Times New Roman" pitchFamily="18" charset="0"/>
              </a:rPr>
              <a:t>Category </a:t>
            </a:r>
            <a:r>
              <a:rPr lang="en-US" sz="2400" b="1" dirty="0" smtClean="0">
                <a:latin typeface="Times New Roman" pitchFamily="18" charset="0"/>
                <a:cs typeface="Times New Roman" pitchFamily="18" charset="0"/>
              </a:rPr>
              <a:t>III</a:t>
            </a:r>
            <a:r>
              <a:rPr lang="en-US" sz="2400" dirty="0" smtClean="0">
                <a:latin typeface="Times New Roman" pitchFamily="18" charset="0"/>
                <a:cs typeface="Times New Roman" pitchFamily="18" charset="0"/>
              </a:rPr>
              <a:t> protected areas are set aside to protect a specific natural monument, which can be a landform, </a:t>
            </a:r>
            <a:r>
              <a:rPr lang="en-US" sz="2400" dirty="0" smtClean="0">
                <a:latin typeface="Times New Roman" pitchFamily="18" charset="0"/>
                <a:cs typeface="Times New Roman" pitchFamily="18" charset="0"/>
              </a:rPr>
              <a:t>geological </a:t>
            </a:r>
            <a:r>
              <a:rPr lang="en-US" sz="2400" dirty="0" smtClean="0">
                <a:latin typeface="Times New Roman" pitchFamily="18" charset="0"/>
                <a:cs typeface="Times New Roman" pitchFamily="18" charset="0"/>
              </a:rPr>
              <a:t>feature such as a cave or even a living feature such as an ancient grove. They are generally quite small protected areas and often have high visitor value.</a:t>
            </a:r>
          </a:p>
          <a:p>
            <a:pPr algn="just"/>
            <a:endParaRPr lang="en-US" sz="2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2300" b="1" dirty="0" smtClean="0">
                <a:latin typeface="Times New Roman" pitchFamily="18" charset="0"/>
                <a:cs typeface="Times New Roman" pitchFamily="18" charset="0"/>
              </a:rPr>
              <a:t>IV Habitat/Species Management Area</a:t>
            </a:r>
            <a:r>
              <a:rPr lang="en-US" sz="2300" dirty="0" smtClean="0">
                <a:latin typeface="Times New Roman" pitchFamily="18" charset="0"/>
                <a:cs typeface="Times New Roman" pitchFamily="18" charset="0"/>
              </a:rPr>
              <a:t>: Category </a:t>
            </a:r>
            <a:r>
              <a:rPr lang="en-US" sz="2300" b="1" dirty="0" smtClean="0">
                <a:latin typeface="Times New Roman" pitchFamily="18" charset="0"/>
                <a:cs typeface="Times New Roman" pitchFamily="18" charset="0"/>
              </a:rPr>
              <a:t>IV</a:t>
            </a:r>
            <a:r>
              <a:rPr lang="en-US" sz="2300" dirty="0" smtClean="0">
                <a:latin typeface="Times New Roman" pitchFamily="18" charset="0"/>
                <a:cs typeface="Times New Roman" pitchFamily="18" charset="0"/>
              </a:rPr>
              <a:t> protected areas aim to protect particular species or habitats and management reflects this priority. Many Category IV protected areas will need regular, active interventions to address the requirements of particular species or to maintain </a:t>
            </a:r>
            <a:r>
              <a:rPr lang="en-US" sz="2300" dirty="0" smtClean="0">
                <a:latin typeface="Times New Roman" pitchFamily="18" charset="0"/>
                <a:cs typeface="Times New Roman" pitchFamily="18" charset="0"/>
              </a:rPr>
              <a:t>habitats</a:t>
            </a:r>
            <a:endParaRPr lang="en-US" sz="2300" dirty="0" smtClean="0">
              <a:latin typeface="Times New Roman" pitchFamily="18" charset="0"/>
              <a:cs typeface="Times New Roman" pitchFamily="18" charset="0"/>
            </a:endParaRPr>
          </a:p>
          <a:p>
            <a:pPr algn="just"/>
            <a:r>
              <a:rPr lang="en-US" sz="2300" b="1" dirty="0" smtClean="0">
                <a:latin typeface="Times New Roman" pitchFamily="18" charset="0"/>
                <a:cs typeface="Times New Roman" pitchFamily="18" charset="0"/>
              </a:rPr>
              <a:t>V Protected Landscape/ Seascape: </a:t>
            </a:r>
            <a:r>
              <a:rPr lang="en-US" sz="2300" dirty="0" smtClean="0">
                <a:latin typeface="Times New Roman" pitchFamily="18" charset="0"/>
                <a:cs typeface="Times New Roman" pitchFamily="18" charset="0"/>
              </a:rPr>
              <a:t>A protected area where the interaction of people and nature over time has produced an area of distinct character with significant, ecological, biological, cultural and scenic value: and where safeguarding the integrity of this interaction is vital to protecting and sustaining the area and its associated nature conservation and other values.</a:t>
            </a:r>
            <a:endParaRPr lang="en-US" sz="23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300" b="1" dirty="0" smtClean="0"/>
              <a:t>VI Protected area with sustainable use of natural resources</a:t>
            </a:r>
            <a:r>
              <a:rPr lang="en-US" sz="2300" dirty="0" smtClean="0"/>
              <a:t>: </a:t>
            </a:r>
          </a:p>
          <a:p>
            <a:pPr algn="just"/>
            <a:r>
              <a:rPr lang="en-US" sz="2300" dirty="0" smtClean="0"/>
              <a:t>Category </a:t>
            </a:r>
            <a:r>
              <a:rPr lang="en-US" sz="2300" b="1" dirty="0" smtClean="0"/>
              <a:t>VI</a:t>
            </a:r>
            <a:r>
              <a:rPr lang="en-US" sz="2300" dirty="0" smtClean="0"/>
              <a:t> protected areas conserve ecosystems and habitats together with associated cultural values and traditional natural resource management systems. They are generally large, with most of the area in a natural condition, where a proportion is under sustainable natural resource management and where low-level non-industrial use of natural resources compatible with nature conservation is seen as one of the main aims of the area </a:t>
            </a:r>
            <a:endParaRPr lang="en-US" sz="23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buNone/>
            </a:pPr>
            <a:r>
              <a:rPr lang="en-US" sz="2400" b="1" dirty="0" smtClean="0"/>
              <a:t>Biodiversity conservation measures</a:t>
            </a:r>
          </a:p>
          <a:p>
            <a:pPr algn="just" fontAlgn="base">
              <a:buNone/>
            </a:pPr>
            <a:r>
              <a:rPr lang="en-US" sz="2400" b="1" dirty="0" smtClean="0"/>
              <a:t>1. Ex-situ conservation:</a:t>
            </a:r>
          </a:p>
          <a:p>
            <a:pPr algn="just" fontAlgn="base"/>
            <a:r>
              <a:rPr lang="en-US" sz="2400" dirty="0" smtClean="0"/>
              <a:t>Ex-situ conservation involves maintenance and breeding of endangered plants and animals under partially or wholly controlled conditions in specific areas like zoo, gardens, nurseries etc. That is, the conservation of selected plants and animals in selected areas outside their natural habitat is known as ex-situ con­servation.</a:t>
            </a:r>
          </a:p>
          <a:p>
            <a:pPr algn="just" fontAlgn="base"/>
            <a:r>
              <a:rPr lang="en-US" sz="2400" dirty="0" smtClean="0"/>
              <a:t>The stresses on living organisms due to competition for food, water, space etc. can be avoided by ex-situ conservation there by providing conditions necessary for a secure life and breeding.</a:t>
            </a:r>
          </a:p>
          <a:p>
            <a:pPr algn="just">
              <a:buNone/>
            </a:pPr>
            <a:endParaRPr lang="en-US"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fontAlgn="base">
              <a:buNone/>
            </a:pPr>
            <a:r>
              <a:rPr lang="en-US" sz="2400" dirty="0" smtClean="0"/>
              <a:t>2. </a:t>
            </a:r>
            <a:r>
              <a:rPr lang="en-US" sz="2400" b="1" dirty="0" smtClean="0"/>
              <a:t> In situ conservation:</a:t>
            </a:r>
          </a:p>
          <a:p>
            <a:pPr algn="just" fontAlgn="base"/>
            <a:r>
              <a:rPr lang="en-US" sz="2400" dirty="0" smtClean="0"/>
              <a:t>The conservation of species in their natural habitat or natural ecosystem is known as in situ conservation. In the process, the natural surrounding or ecosystem is protected and maintained so that all the constituent species (known or unknown) are conserved and benefited. The factors which are detrimental to the existence of species concerned are eliminated by suitable mechanism.</a:t>
            </a:r>
          </a:p>
          <a:p>
            <a:pPr algn="just">
              <a:buNone/>
            </a:pPr>
            <a:endParaRPr lang="en-US"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b="1" dirty="0" smtClean="0"/>
              <a:t>1. Protected Areas:</a:t>
            </a:r>
          </a:p>
          <a:p>
            <a:pPr algn="just"/>
            <a:r>
              <a:rPr lang="en-US" sz="2400" dirty="0" smtClean="0"/>
              <a:t>Protected areas (PAs) are vital for biodiversity conservation. They provide safe habitats for many endangered plants and animals.</a:t>
            </a:r>
          </a:p>
          <a:p>
            <a:pPr algn="just"/>
            <a:r>
              <a:rPr lang="en-US" sz="2400" dirty="0" smtClean="0"/>
              <a:t>Nepal has an extensive network of protected areas. It includes ten national parks, three wildlife reserves, one hunting reserve and six conservation areas. Protected areas and buffer zones account 23.23% of the country’s total area. </a:t>
            </a:r>
          </a:p>
          <a:p>
            <a:pPr algn="just"/>
            <a:r>
              <a:rPr lang="en-US" sz="2400" dirty="0" smtClean="0"/>
              <a:t>Further Pas is divided into</a:t>
            </a:r>
          </a:p>
          <a:p>
            <a:pPr algn="just">
              <a:buNone/>
            </a:pPr>
            <a:endParaRPr lang="en-US"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t>a) Strict Nature Reserve: A strict nature reserve is an area of unusual ecological significance, set aside for the purpose of scientific study. It is an IUCN category I protected area. No national park in Nepal is a strict nature reserve. However, an area in the lower </a:t>
            </a:r>
            <a:r>
              <a:rPr lang="en-US" sz="2400" dirty="0" err="1" smtClean="0"/>
              <a:t>Barun</a:t>
            </a:r>
            <a:r>
              <a:rPr lang="en-US" sz="2400" dirty="0" smtClean="0"/>
              <a:t> Valley, which is in the Makalu-</a:t>
            </a:r>
            <a:r>
              <a:rPr lang="en-US" sz="2400" dirty="0" err="1" smtClean="0"/>
              <a:t>Barun</a:t>
            </a:r>
            <a:r>
              <a:rPr lang="en-US" sz="2400" dirty="0" smtClean="0"/>
              <a:t> National Park in eastern Nepal, is designated as a strict nature reserve</a:t>
            </a:r>
          </a:p>
          <a:p>
            <a:pPr algn="just">
              <a:buNone/>
            </a:pP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t>b) National park: According to the NPWC act, a national park is an area set aside for the conservation and management of the natural environment, including the ecological, </a:t>
            </a:r>
            <a:r>
              <a:rPr lang="en-US" sz="2400" dirty="0" err="1" smtClean="0"/>
              <a:t>sociocultural</a:t>
            </a:r>
            <a:r>
              <a:rPr lang="en-US" sz="2400" dirty="0" smtClean="0"/>
              <a:t>, biological and geomorphologic associations of aesthetic importance. The ten national parks of Nepal are IUCN category II protected areas. Among them, five are in the Himalayan region, two in the midlands and three in the </a:t>
            </a:r>
            <a:r>
              <a:rPr lang="en-US" sz="2400" dirty="0" err="1" smtClean="0"/>
              <a:t>Tarai</a:t>
            </a:r>
            <a:r>
              <a:rPr lang="en-US" sz="2400" dirty="0" smtClean="0"/>
              <a:t> and Siwalik regions.</a:t>
            </a:r>
            <a:endParaRPr lang="en-US"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52399"/>
          <a:ext cx="8153400" cy="6306426"/>
        </p:xfrm>
        <a:graphic>
          <a:graphicData uri="http://schemas.openxmlformats.org/drawingml/2006/table">
            <a:tbl>
              <a:tblPr firstRow="1" bandRow="1">
                <a:tableStyleId>{5C22544A-7EE6-4342-B048-85BDC9FD1C3A}</a:tableStyleId>
              </a:tblPr>
              <a:tblGrid>
                <a:gridCol w="4076700"/>
                <a:gridCol w="4076700"/>
              </a:tblGrid>
              <a:tr h="587474">
                <a:tc>
                  <a:txBody>
                    <a:bodyPr/>
                    <a:lstStyle/>
                    <a:p>
                      <a:pPr algn="l"/>
                      <a:r>
                        <a:rPr lang="en-US" sz="1800" b="0" i="0" kern="1200" dirty="0" smtClean="0">
                          <a:solidFill>
                            <a:schemeClr val="tx1"/>
                          </a:solidFill>
                          <a:latin typeface="+mn-lt"/>
                          <a:ea typeface="+mn-ea"/>
                          <a:cs typeface="+mn-cs"/>
                        </a:rPr>
                        <a:t>National parks</a:t>
                      </a:r>
                    </a:p>
                    <a:p>
                      <a:pPr algn="l"/>
                      <a:endParaRPr lang="en-US" dirty="0">
                        <a:solidFill>
                          <a:schemeClr val="tx1"/>
                        </a:solidFill>
                      </a:endParaRPr>
                    </a:p>
                  </a:txBody>
                  <a:tcPr/>
                </a:tc>
                <a:tc>
                  <a:txBody>
                    <a:bodyPr/>
                    <a:lstStyle/>
                    <a:p>
                      <a:pPr algn="ctr"/>
                      <a:r>
                        <a:rPr lang="en-US" dirty="0" smtClean="0">
                          <a:solidFill>
                            <a:schemeClr val="tx1"/>
                          </a:solidFill>
                        </a:rPr>
                        <a:t>Area</a:t>
                      </a:r>
                      <a:endParaRPr lang="en-US" dirty="0">
                        <a:solidFill>
                          <a:schemeClr val="tx1"/>
                        </a:solidFill>
                      </a:endParaRPr>
                    </a:p>
                  </a:txBody>
                  <a:tcPr/>
                </a:tc>
              </a:tr>
              <a:tr h="495921">
                <a:tc>
                  <a:txBody>
                    <a:bodyPr/>
                    <a:lstStyle/>
                    <a:p>
                      <a:pPr algn="l"/>
                      <a:r>
                        <a:rPr lang="en-US" sz="1800" b="0" i="0" u="none" strike="noStrike" kern="1200" dirty="0" err="1" smtClean="0">
                          <a:solidFill>
                            <a:schemeClr val="tx1"/>
                          </a:solidFill>
                          <a:latin typeface="+mn-lt"/>
                          <a:ea typeface="+mn-ea"/>
                          <a:cs typeface="+mn-cs"/>
                          <a:hlinkClick r:id="rId2" tooltip="Chitwan National Park"/>
                        </a:rPr>
                        <a:t>Chitwan</a:t>
                      </a:r>
                      <a:r>
                        <a:rPr lang="en-US" sz="1800" b="0" i="0" u="none" strike="noStrike" kern="1200" dirty="0" smtClean="0">
                          <a:solidFill>
                            <a:schemeClr val="tx1"/>
                          </a:solidFill>
                          <a:latin typeface="+mn-lt"/>
                          <a:ea typeface="+mn-ea"/>
                          <a:cs typeface="+mn-cs"/>
                          <a:hlinkClick r:id="rId2" tooltip="Chitwan National Park"/>
                        </a:rPr>
                        <a:t> National Park</a:t>
                      </a:r>
                      <a:r>
                        <a:rPr lang="en-US" sz="1800" b="0" i="0" kern="1200" dirty="0" smtClean="0">
                          <a:solidFill>
                            <a:schemeClr val="tx1"/>
                          </a:solidFill>
                          <a:latin typeface="+mn-lt"/>
                          <a:ea typeface="+mn-ea"/>
                          <a:cs typeface="+mn-cs"/>
                        </a:rPr>
                        <a:t> </a:t>
                      </a:r>
                    </a:p>
                  </a:txBody>
                  <a:tcPr/>
                </a:tc>
                <a:tc>
                  <a:txBody>
                    <a:bodyPr/>
                    <a:lstStyle/>
                    <a:p>
                      <a:pPr algn="ctr"/>
                      <a:r>
                        <a:rPr lang="en-US" sz="1800" b="0" i="0" kern="1200" dirty="0" smtClean="0">
                          <a:solidFill>
                            <a:schemeClr val="tx1"/>
                          </a:solidFill>
                          <a:latin typeface="+mn-lt"/>
                          <a:ea typeface="+mn-ea"/>
                          <a:cs typeface="+mn-cs"/>
                        </a:rPr>
                        <a:t>932 km</a:t>
                      </a:r>
                      <a:r>
                        <a:rPr lang="en-US" sz="1800" b="0" i="0" kern="1200" baseline="30000" dirty="0" smtClean="0">
                          <a:solidFill>
                            <a:schemeClr val="tx1"/>
                          </a:solidFill>
                          <a:latin typeface="+mn-lt"/>
                          <a:ea typeface="+mn-ea"/>
                          <a:cs typeface="+mn-cs"/>
                        </a:rPr>
                        <a:t>2</a:t>
                      </a:r>
                      <a:endParaRPr lang="en-US" dirty="0">
                        <a:solidFill>
                          <a:schemeClr val="tx1"/>
                        </a:solidFill>
                      </a:endParaRPr>
                    </a:p>
                  </a:txBody>
                  <a:tcPr/>
                </a:tc>
              </a:tr>
              <a:tr h="495921">
                <a:tc>
                  <a:txBody>
                    <a:bodyPr/>
                    <a:lstStyle/>
                    <a:p>
                      <a:pPr algn="l"/>
                      <a:r>
                        <a:rPr lang="en-US" sz="1800" b="0" i="0" u="none" strike="noStrike" kern="1200" dirty="0" err="1" smtClean="0">
                          <a:solidFill>
                            <a:schemeClr val="tx1"/>
                          </a:solidFill>
                          <a:latin typeface="+mn-lt"/>
                          <a:ea typeface="+mn-ea"/>
                          <a:cs typeface="+mn-cs"/>
                          <a:hlinkClick r:id="rId3" tooltip="Sagarmatha National Park"/>
                        </a:rPr>
                        <a:t>Sagarmatha</a:t>
                      </a:r>
                      <a:r>
                        <a:rPr lang="en-US" sz="1800" b="0" i="0" u="none" strike="noStrike" kern="1200" dirty="0" smtClean="0">
                          <a:solidFill>
                            <a:schemeClr val="tx1"/>
                          </a:solidFill>
                          <a:latin typeface="+mn-lt"/>
                          <a:ea typeface="+mn-ea"/>
                          <a:cs typeface="+mn-cs"/>
                          <a:hlinkClick r:id="rId3" tooltip="Sagarmatha National Park"/>
                        </a:rPr>
                        <a:t> National Park</a:t>
                      </a:r>
                      <a:r>
                        <a:rPr lang="en-US" sz="1800" b="0" i="0" kern="1200" dirty="0" smtClean="0">
                          <a:solidFill>
                            <a:schemeClr val="tx1"/>
                          </a:solidFill>
                          <a:latin typeface="+mn-lt"/>
                          <a:ea typeface="+mn-ea"/>
                          <a:cs typeface="+mn-cs"/>
                        </a:rPr>
                        <a:t> </a:t>
                      </a:r>
                      <a:endParaRPr lang="en-US" dirty="0">
                        <a:solidFill>
                          <a:schemeClr val="tx1"/>
                        </a:solidFill>
                      </a:endParaRPr>
                    </a:p>
                  </a:txBody>
                  <a:tcPr/>
                </a:tc>
                <a:tc>
                  <a:txBody>
                    <a:bodyPr/>
                    <a:lstStyle/>
                    <a:p>
                      <a:pPr algn="ctr"/>
                      <a:r>
                        <a:rPr lang="en-US" sz="1800" b="0" i="0" kern="1200" dirty="0" smtClean="0">
                          <a:solidFill>
                            <a:schemeClr val="tx1"/>
                          </a:solidFill>
                          <a:latin typeface="+mn-lt"/>
                          <a:ea typeface="+mn-ea"/>
                          <a:cs typeface="+mn-cs"/>
                        </a:rPr>
                        <a:t>1,148 km</a:t>
                      </a:r>
                      <a:r>
                        <a:rPr lang="en-US" sz="1800" b="0" i="0" kern="1200" baseline="30000" dirty="0" smtClean="0">
                          <a:solidFill>
                            <a:schemeClr val="tx1"/>
                          </a:solidFill>
                          <a:latin typeface="+mn-lt"/>
                          <a:ea typeface="+mn-ea"/>
                          <a:cs typeface="+mn-cs"/>
                        </a:rPr>
                        <a:t>2</a:t>
                      </a:r>
                      <a:endParaRPr lang="en-US" dirty="0">
                        <a:solidFill>
                          <a:schemeClr val="tx1"/>
                        </a:solidFill>
                      </a:endParaRPr>
                    </a:p>
                  </a:txBody>
                  <a:tcPr/>
                </a:tc>
              </a:tr>
              <a:tr h="495921">
                <a:tc>
                  <a:txBody>
                    <a:bodyPr/>
                    <a:lstStyle/>
                    <a:p>
                      <a:pPr algn="l"/>
                      <a:r>
                        <a:rPr lang="en-US" sz="1800" b="0" i="0" u="none" strike="noStrike" kern="1200" dirty="0" err="1" smtClean="0">
                          <a:solidFill>
                            <a:schemeClr val="tx1"/>
                          </a:solidFill>
                          <a:latin typeface="+mn-lt"/>
                          <a:ea typeface="+mn-ea"/>
                          <a:cs typeface="+mn-cs"/>
                          <a:hlinkClick r:id="rId4" tooltip="Langtang National Park"/>
                        </a:rPr>
                        <a:t>Langtang</a:t>
                      </a:r>
                      <a:r>
                        <a:rPr lang="en-US" sz="1800" b="0" i="0" u="none" strike="noStrike" kern="1200" dirty="0" smtClean="0">
                          <a:solidFill>
                            <a:schemeClr val="tx1"/>
                          </a:solidFill>
                          <a:latin typeface="+mn-lt"/>
                          <a:ea typeface="+mn-ea"/>
                          <a:cs typeface="+mn-cs"/>
                          <a:hlinkClick r:id="rId4" tooltip="Langtang National Park"/>
                        </a:rPr>
                        <a:t> National Park</a:t>
                      </a:r>
                      <a:r>
                        <a:rPr lang="en-US" sz="1800" b="0" i="0" kern="1200" dirty="0" smtClean="0">
                          <a:solidFill>
                            <a:schemeClr val="tx1"/>
                          </a:solidFill>
                          <a:latin typeface="+mn-lt"/>
                          <a:ea typeface="+mn-ea"/>
                          <a:cs typeface="+mn-cs"/>
                        </a:rPr>
                        <a:t> </a:t>
                      </a:r>
                    </a:p>
                  </a:txBody>
                  <a:tcPr/>
                </a:tc>
                <a:tc>
                  <a:txBody>
                    <a:bodyPr/>
                    <a:lstStyle/>
                    <a:p>
                      <a:pPr algn="ctr"/>
                      <a:r>
                        <a:rPr lang="en-US" sz="1800" b="0" i="0" kern="1200" dirty="0" smtClean="0">
                          <a:solidFill>
                            <a:schemeClr val="tx1"/>
                          </a:solidFill>
                          <a:latin typeface="+mn-lt"/>
                          <a:ea typeface="+mn-ea"/>
                          <a:cs typeface="+mn-cs"/>
                        </a:rPr>
                        <a:t>1,710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err="1" smtClean="0">
                          <a:solidFill>
                            <a:schemeClr val="tx1"/>
                          </a:solidFill>
                          <a:latin typeface="+mn-lt"/>
                          <a:ea typeface="+mn-ea"/>
                          <a:cs typeface="+mn-cs"/>
                          <a:hlinkClick r:id="rId5" tooltip="Rara National Park"/>
                        </a:rPr>
                        <a:t>Rara</a:t>
                      </a:r>
                      <a:r>
                        <a:rPr lang="en-US" sz="1800" b="0" i="0" u="none" strike="noStrike" kern="1200" dirty="0" smtClean="0">
                          <a:solidFill>
                            <a:schemeClr val="tx1"/>
                          </a:solidFill>
                          <a:latin typeface="+mn-lt"/>
                          <a:ea typeface="+mn-ea"/>
                          <a:cs typeface="+mn-cs"/>
                          <a:hlinkClick r:id="rId5" tooltip="Rara National Park"/>
                        </a:rPr>
                        <a:t> National Park</a:t>
                      </a:r>
                      <a:r>
                        <a:rPr lang="en-US" sz="1800" b="0" i="0" kern="1200" dirty="0" smtClean="0">
                          <a:solidFill>
                            <a:schemeClr val="tx1"/>
                          </a:solidFill>
                          <a:latin typeface="+mn-lt"/>
                          <a:ea typeface="+mn-ea"/>
                          <a:cs typeface="+mn-cs"/>
                        </a:rPr>
                        <a:t> </a:t>
                      </a:r>
                    </a:p>
                    <a:p>
                      <a:pPr algn="l"/>
                      <a:endParaRPr lang="en-US" dirty="0">
                        <a:solidFill>
                          <a:schemeClr val="tx1"/>
                        </a:solidFill>
                      </a:endParaRPr>
                    </a:p>
                  </a:txBody>
                  <a:tcPr/>
                </a:tc>
                <a:tc>
                  <a:txBody>
                    <a:bodyPr/>
                    <a:lstStyle/>
                    <a:p>
                      <a:pPr algn="ctr"/>
                      <a:r>
                        <a:rPr lang="en-US" sz="1800" b="0" i="0" kern="1200" dirty="0" smtClean="0">
                          <a:solidFill>
                            <a:schemeClr val="tx1"/>
                          </a:solidFill>
                          <a:latin typeface="+mn-lt"/>
                          <a:ea typeface="+mn-ea"/>
                          <a:cs typeface="+mn-cs"/>
                        </a:rPr>
                        <a:t>106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err="1" smtClean="0">
                          <a:solidFill>
                            <a:schemeClr val="tx1"/>
                          </a:solidFill>
                          <a:latin typeface="+mn-lt"/>
                          <a:ea typeface="+mn-ea"/>
                          <a:cs typeface="+mn-cs"/>
                          <a:hlinkClick r:id="rId6" tooltip="Khaptad National Park"/>
                        </a:rPr>
                        <a:t>Khaptad</a:t>
                      </a:r>
                      <a:r>
                        <a:rPr lang="en-US" sz="1800" b="0" i="0" u="none" strike="noStrike" kern="1200" dirty="0" smtClean="0">
                          <a:solidFill>
                            <a:schemeClr val="tx1"/>
                          </a:solidFill>
                          <a:latin typeface="+mn-lt"/>
                          <a:ea typeface="+mn-ea"/>
                          <a:cs typeface="+mn-cs"/>
                          <a:hlinkClick r:id="rId6" tooltip="Khaptad National Park"/>
                        </a:rPr>
                        <a:t> National Park</a:t>
                      </a:r>
                      <a:endParaRPr lang="en-US" sz="1800" b="0" i="0" kern="1200" dirty="0" smtClean="0">
                        <a:solidFill>
                          <a:schemeClr val="tx1"/>
                        </a:solidFill>
                        <a:latin typeface="+mn-lt"/>
                        <a:ea typeface="+mn-ea"/>
                        <a:cs typeface="+mn-cs"/>
                      </a:endParaRPr>
                    </a:p>
                    <a:p>
                      <a:pPr algn="l"/>
                      <a:endParaRPr lang="en-US" dirty="0">
                        <a:solidFill>
                          <a:schemeClr val="tx1"/>
                        </a:solidFill>
                      </a:endParaRPr>
                    </a:p>
                  </a:txBody>
                  <a:tcPr/>
                </a:tc>
                <a:tc>
                  <a:txBody>
                    <a:bodyPr/>
                    <a:lstStyle/>
                    <a:p>
                      <a:pPr algn="ctr"/>
                      <a:r>
                        <a:rPr lang="en-US" sz="1800" b="0" i="0" kern="1200" dirty="0" smtClean="0">
                          <a:solidFill>
                            <a:schemeClr val="tx1"/>
                          </a:solidFill>
                          <a:latin typeface="+mn-lt"/>
                          <a:ea typeface="+mn-ea"/>
                          <a:cs typeface="+mn-cs"/>
                        </a:rPr>
                        <a:t> 225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algn="l"/>
                      <a:r>
                        <a:rPr lang="en-US" sz="1800" b="0" i="0" u="none" strike="noStrike" kern="1200" dirty="0" err="1" smtClean="0">
                          <a:solidFill>
                            <a:schemeClr val="tx1"/>
                          </a:solidFill>
                          <a:latin typeface="+mn-lt"/>
                          <a:ea typeface="+mn-ea"/>
                          <a:cs typeface="+mn-cs"/>
                          <a:hlinkClick r:id="rId7" tooltip="Shey Phoksundo National Park"/>
                        </a:rPr>
                        <a:t>Shey</a:t>
                      </a:r>
                      <a:r>
                        <a:rPr lang="en-US" sz="1800" b="0" i="0" u="none" strike="noStrike" kern="1200" dirty="0" smtClean="0">
                          <a:solidFill>
                            <a:schemeClr val="tx1"/>
                          </a:solidFill>
                          <a:latin typeface="+mn-lt"/>
                          <a:ea typeface="+mn-ea"/>
                          <a:cs typeface="+mn-cs"/>
                          <a:hlinkClick r:id="rId7" tooltip="Shey Phoksundo National Park"/>
                        </a:rPr>
                        <a:t> </a:t>
                      </a:r>
                      <a:r>
                        <a:rPr lang="en-US" sz="1800" b="0" i="0" u="none" strike="noStrike" kern="1200" dirty="0" err="1" smtClean="0">
                          <a:solidFill>
                            <a:schemeClr val="tx1"/>
                          </a:solidFill>
                          <a:latin typeface="+mn-lt"/>
                          <a:ea typeface="+mn-ea"/>
                          <a:cs typeface="+mn-cs"/>
                          <a:hlinkClick r:id="rId7" tooltip="Shey Phoksundo National Park"/>
                        </a:rPr>
                        <a:t>Phoksundo</a:t>
                      </a:r>
                      <a:r>
                        <a:rPr lang="en-US" sz="1800" b="0" i="0" u="none" strike="noStrike" kern="1200" dirty="0" smtClean="0">
                          <a:solidFill>
                            <a:schemeClr val="tx1"/>
                          </a:solidFill>
                          <a:latin typeface="+mn-lt"/>
                          <a:ea typeface="+mn-ea"/>
                          <a:cs typeface="+mn-cs"/>
                          <a:hlinkClick r:id="rId7" tooltip="Shey Phoksundo National Park"/>
                        </a:rPr>
                        <a:t> National Park</a:t>
                      </a:r>
                      <a:r>
                        <a:rPr lang="en-US" sz="1800" b="0" i="0" kern="1200" dirty="0" smtClean="0">
                          <a:solidFill>
                            <a:schemeClr val="tx1"/>
                          </a:solidFill>
                          <a:latin typeface="+mn-lt"/>
                          <a:ea typeface="+mn-ea"/>
                          <a:cs typeface="+mn-cs"/>
                        </a:rPr>
                        <a:t> </a:t>
                      </a:r>
                    </a:p>
                  </a:txBody>
                  <a:tcPr/>
                </a:tc>
                <a:tc>
                  <a:txBody>
                    <a:bodyPr/>
                    <a:lstStyle/>
                    <a:p>
                      <a:pPr algn="ctr"/>
                      <a:r>
                        <a:rPr lang="en-US" sz="1800" b="0" i="0" kern="1200" dirty="0" smtClean="0">
                          <a:solidFill>
                            <a:schemeClr val="tx1"/>
                          </a:solidFill>
                          <a:latin typeface="+mn-lt"/>
                          <a:ea typeface="+mn-ea"/>
                          <a:cs typeface="+mn-cs"/>
                        </a:rPr>
                        <a:t>3,555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err="1" smtClean="0">
                          <a:solidFill>
                            <a:schemeClr val="tx1"/>
                          </a:solidFill>
                          <a:latin typeface="+mn-lt"/>
                          <a:ea typeface="+mn-ea"/>
                          <a:cs typeface="+mn-cs"/>
                          <a:hlinkClick r:id="rId8" tooltip="Bardiya National Park"/>
                        </a:rPr>
                        <a:t>Bardiya</a:t>
                      </a:r>
                      <a:r>
                        <a:rPr lang="en-US" sz="1800" b="0" i="0" u="none" strike="noStrike" kern="1200" dirty="0" smtClean="0">
                          <a:solidFill>
                            <a:schemeClr val="tx1"/>
                          </a:solidFill>
                          <a:latin typeface="+mn-lt"/>
                          <a:ea typeface="+mn-ea"/>
                          <a:cs typeface="+mn-cs"/>
                          <a:hlinkClick r:id="rId8" tooltip="Bardiya National Park"/>
                        </a:rPr>
                        <a:t> National Park</a:t>
                      </a:r>
                      <a:endParaRPr lang="en-US" sz="1800" b="0" i="0" kern="1200" dirty="0" smtClean="0">
                        <a:solidFill>
                          <a:schemeClr val="tx1"/>
                        </a:solidFill>
                        <a:latin typeface="+mn-lt"/>
                        <a:ea typeface="+mn-ea"/>
                        <a:cs typeface="+mn-cs"/>
                      </a:endParaRPr>
                    </a:p>
                    <a:p>
                      <a:pPr algn="l"/>
                      <a:endParaRPr lang="en-US" dirty="0">
                        <a:solidFill>
                          <a:schemeClr val="tx1"/>
                        </a:solidFill>
                      </a:endParaRPr>
                    </a:p>
                  </a:txBody>
                  <a:tcPr/>
                </a:tc>
                <a:tc>
                  <a:txBody>
                    <a:bodyPr/>
                    <a:lstStyle/>
                    <a:p>
                      <a:pPr algn="ctr"/>
                      <a:r>
                        <a:rPr lang="en-US" sz="1800" b="0" i="0" kern="1200" dirty="0" smtClean="0">
                          <a:solidFill>
                            <a:schemeClr val="tx1"/>
                          </a:solidFill>
                          <a:latin typeface="+mn-lt"/>
                          <a:ea typeface="+mn-ea"/>
                          <a:cs typeface="+mn-cs"/>
                        </a:rPr>
                        <a:t>968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smtClean="0">
                          <a:solidFill>
                            <a:schemeClr val="tx1"/>
                          </a:solidFill>
                          <a:latin typeface="+mn-lt"/>
                          <a:ea typeface="+mn-ea"/>
                          <a:cs typeface="+mn-cs"/>
                          <a:hlinkClick r:id="rId9" tooltip="Makalu Barun National Park"/>
                        </a:rPr>
                        <a:t>Makalu </a:t>
                      </a:r>
                      <a:r>
                        <a:rPr lang="en-US" sz="1800" b="0" i="0" u="none" strike="noStrike" kern="1200" dirty="0" err="1" smtClean="0">
                          <a:solidFill>
                            <a:schemeClr val="tx1"/>
                          </a:solidFill>
                          <a:latin typeface="+mn-lt"/>
                          <a:ea typeface="+mn-ea"/>
                          <a:cs typeface="+mn-cs"/>
                          <a:hlinkClick r:id="rId9" tooltip="Makalu Barun National Park"/>
                        </a:rPr>
                        <a:t>Barun</a:t>
                      </a:r>
                      <a:r>
                        <a:rPr lang="en-US" sz="1800" b="0" i="0" u="none" strike="noStrike" kern="1200" dirty="0" smtClean="0">
                          <a:solidFill>
                            <a:schemeClr val="tx1"/>
                          </a:solidFill>
                          <a:latin typeface="+mn-lt"/>
                          <a:ea typeface="+mn-ea"/>
                          <a:cs typeface="+mn-cs"/>
                          <a:hlinkClick r:id="rId9" tooltip="Makalu Barun National Park"/>
                        </a:rPr>
                        <a:t> National Park</a:t>
                      </a:r>
                      <a:endParaRPr lang="en-US" sz="1800" b="0" i="0" kern="1200" dirty="0" smtClean="0">
                        <a:solidFill>
                          <a:schemeClr val="tx1"/>
                        </a:solidFill>
                        <a:latin typeface="+mn-lt"/>
                        <a:ea typeface="+mn-ea"/>
                        <a:cs typeface="+mn-cs"/>
                      </a:endParaRPr>
                    </a:p>
                  </a:txBody>
                  <a:tcPr/>
                </a:tc>
                <a:tc>
                  <a:txBody>
                    <a:bodyPr/>
                    <a:lstStyle/>
                    <a:p>
                      <a:pPr algn="ctr"/>
                      <a:r>
                        <a:rPr lang="en-US" sz="1800" b="0" i="0" kern="1200" dirty="0" smtClean="0">
                          <a:solidFill>
                            <a:schemeClr val="tx1"/>
                          </a:solidFill>
                          <a:latin typeface="+mn-lt"/>
                          <a:ea typeface="+mn-ea"/>
                          <a:cs typeface="+mn-cs"/>
                        </a:rPr>
                        <a:t>1,500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587474">
                <a:tc>
                  <a:txBody>
                    <a:bodyPr/>
                    <a:lstStyle/>
                    <a:p>
                      <a:pPr algn="l"/>
                      <a:r>
                        <a:rPr lang="en-US" sz="1800" b="0" i="0" u="none" strike="noStrike" kern="1200" dirty="0" err="1" smtClean="0">
                          <a:solidFill>
                            <a:schemeClr val="tx1"/>
                          </a:solidFill>
                          <a:latin typeface="+mn-lt"/>
                          <a:ea typeface="+mn-ea"/>
                          <a:cs typeface="+mn-cs"/>
                          <a:hlinkClick r:id="rId10" tooltip="Shivapuri Nagarjun National Park"/>
                        </a:rPr>
                        <a:t>Shivapuri</a:t>
                      </a:r>
                      <a:r>
                        <a:rPr lang="en-US" sz="1800" b="0" i="0" u="none" strike="noStrike" kern="1200" dirty="0" smtClean="0">
                          <a:solidFill>
                            <a:schemeClr val="tx1"/>
                          </a:solidFill>
                          <a:latin typeface="+mn-lt"/>
                          <a:ea typeface="+mn-ea"/>
                          <a:cs typeface="+mn-cs"/>
                          <a:hlinkClick r:id="rId10" tooltip="Shivapuri Nagarjun National Park"/>
                        </a:rPr>
                        <a:t> </a:t>
                      </a:r>
                      <a:r>
                        <a:rPr lang="en-US" sz="1800" b="0" i="0" u="none" strike="noStrike" kern="1200" dirty="0" err="1" smtClean="0">
                          <a:solidFill>
                            <a:schemeClr val="tx1"/>
                          </a:solidFill>
                          <a:latin typeface="+mn-lt"/>
                          <a:ea typeface="+mn-ea"/>
                          <a:cs typeface="+mn-cs"/>
                          <a:hlinkClick r:id="rId10" tooltip="Shivapuri Nagarjun National Park"/>
                        </a:rPr>
                        <a:t>Nagarjun</a:t>
                      </a:r>
                      <a:r>
                        <a:rPr lang="en-US" sz="1800" b="0" i="0" u="none" strike="noStrike" kern="1200" dirty="0" smtClean="0">
                          <a:solidFill>
                            <a:schemeClr val="tx1"/>
                          </a:solidFill>
                          <a:latin typeface="+mn-lt"/>
                          <a:ea typeface="+mn-ea"/>
                          <a:cs typeface="+mn-cs"/>
                          <a:hlinkClick r:id="rId10" tooltip="Shivapuri Nagarjun National Park"/>
                        </a:rPr>
                        <a:t> National Park</a:t>
                      </a:r>
                      <a:endParaRPr lang="en-US" sz="1800" b="0" i="0" kern="1200" dirty="0" smtClean="0">
                        <a:solidFill>
                          <a:schemeClr val="tx1"/>
                        </a:solidFill>
                        <a:latin typeface="+mn-lt"/>
                        <a:ea typeface="+mn-ea"/>
                        <a:cs typeface="+mn-cs"/>
                      </a:endParaRPr>
                    </a:p>
                  </a:txBody>
                  <a:tcPr/>
                </a:tc>
                <a:tc>
                  <a:txBody>
                    <a:bodyPr/>
                    <a:lstStyle/>
                    <a:p>
                      <a:pPr algn="ctr"/>
                      <a:r>
                        <a:rPr lang="en-US" sz="1800" b="0" i="0" kern="1200" dirty="0" smtClean="0">
                          <a:solidFill>
                            <a:schemeClr val="tx1"/>
                          </a:solidFill>
                          <a:latin typeface="+mn-lt"/>
                          <a:ea typeface="+mn-ea"/>
                          <a:cs typeface="+mn-cs"/>
                        </a:rPr>
                        <a:t>159 km</a:t>
                      </a:r>
                      <a:r>
                        <a:rPr lang="en-US" sz="1800" b="0" i="0" kern="1200" baseline="30000" dirty="0" smtClean="0">
                          <a:solidFill>
                            <a:schemeClr val="tx1"/>
                          </a:solidFill>
                          <a:latin typeface="+mn-lt"/>
                          <a:ea typeface="+mn-ea"/>
                          <a:cs typeface="+mn-cs"/>
                        </a:rPr>
                        <a:t>2</a:t>
                      </a:r>
                      <a:r>
                        <a:rPr lang="en-US" sz="1800" b="0" i="0" kern="1200" dirty="0" smtClean="0">
                          <a:solidFill>
                            <a:schemeClr val="tx1"/>
                          </a:solidFill>
                          <a:latin typeface="+mn-lt"/>
                          <a:ea typeface="+mn-ea"/>
                          <a:cs typeface="+mn-cs"/>
                        </a:rPr>
                        <a:t> </a:t>
                      </a:r>
                      <a:endParaRPr lang="en-US" dirty="0">
                        <a:solidFill>
                          <a:schemeClr val="tx1"/>
                        </a:solidFill>
                      </a:endParaRPr>
                    </a:p>
                  </a:txBody>
                  <a:tcPr/>
                </a:tc>
              </a:tr>
              <a:tr h="4959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err="1" smtClean="0">
                          <a:solidFill>
                            <a:schemeClr val="tx1"/>
                          </a:solidFill>
                          <a:latin typeface="+mn-lt"/>
                          <a:ea typeface="+mn-ea"/>
                          <a:cs typeface="+mn-cs"/>
                          <a:hlinkClick r:id="rId11" tooltip="Banke National Park"/>
                        </a:rPr>
                        <a:t>Banke</a:t>
                      </a:r>
                      <a:r>
                        <a:rPr lang="en-US" sz="1800" b="0" i="0" u="none" strike="noStrike" kern="1200" dirty="0" smtClean="0">
                          <a:solidFill>
                            <a:schemeClr val="tx1"/>
                          </a:solidFill>
                          <a:latin typeface="+mn-lt"/>
                          <a:ea typeface="+mn-ea"/>
                          <a:cs typeface="+mn-cs"/>
                          <a:hlinkClick r:id="rId11" tooltip="Banke National Park"/>
                        </a:rPr>
                        <a:t> National Park</a:t>
                      </a:r>
                      <a:r>
                        <a:rPr lang="en-US" sz="1800" b="0" i="0" kern="1200" dirty="0" smtClean="0">
                          <a:solidFill>
                            <a:schemeClr val="tx1"/>
                          </a:solidFill>
                          <a:latin typeface="+mn-lt"/>
                          <a:ea typeface="+mn-ea"/>
                          <a:cs typeface="+mn-cs"/>
                        </a:rPr>
                        <a:t> </a:t>
                      </a:r>
                    </a:p>
                  </a:txBody>
                  <a:tcPr/>
                </a:tc>
                <a:tc>
                  <a:txBody>
                    <a:bodyPr/>
                    <a:lstStyle/>
                    <a:p>
                      <a:pPr algn="ctr"/>
                      <a:r>
                        <a:rPr lang="en-US" sz="1800" b="0" i="0" kern="1200" dirty="0" smtClean="0">
                          <a:solidFill>
                            <a:schemeClr val="tx1"/>
                          </a:solidFill>
                          <a:latin typeface="+mn-lt"/>
                          <a:ea typeface="+mn-ea"/>
                          <a:cs typeface="+mn-cs"/>
                        </a:rPr>
                        <a:t>550 km</a:t>
                      </a:r>
                      <a:r>
                        <a:rPr lang="en-US" sz="1800" b="0" i="0" kern="1200" baseline="30000" dirty="0" smtClean="0">
                          <a:solidFill>
                            <a:schemeClr val="tx1"/>
                          </a:solidFill>
                          <a:latin typeface="+mn-lt"/>
                          <a:ea typeface="+mn-ea"/>
                          <a:cs typeface="+mn-cs"/>
                        </a:rPr>
                        <a:t>2</a:t>
                      </a:r>
                      <a:endParaRPr lang="en-US" dirty="0">
                        <a:solidFill>
                          <a:schemeClr val="tx1"/>
                        </a:solidFill>
                      </a:endParaRPr>
                    </a:p>
                  </a:txBody>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buNone/>
            </a:pPr>
            <a:r>
              <a:rPr lang="en-US" sz="2400" u="sng" dirty="0" smtClean="0"/>
              <a:t>Wildlife reserve</a:t>
            </a:r>
          </a:p>
          <a:p>
            <a:r>
              <a:rPr lang="en-US" sz="2400" dirty="0" err="1" smtClean="0"/>
              <a:t>Koshi</a:t>
            </a:r>
            <a:r>
              <a:rPr lang="en-US" sz="2400" dirty="0" smtClean="0"/>
              <a:t> </a:t>
            </a:r>
            <a:r>
              <a:rPr lang="en-US" sz="2400" dirty="0" err="1" smtClean="0"/>
              <a:t>Tappu</a:t>
            </a:r>
            <a:r>
              <a:rPr lang="en-US" sz="2400" dirty="0" smtClean="0"/>
              <a:t> Wildlife Reserve – 175 km</a:t>
            </a:r>
            <a:r>
              <a:rPr lang="en-US" sz="2400" baseline="30000" dirty="0" smtClean="0"/>
              <a:t>2</a:t>
            </a:r>
            <a:endParaRPr lang="en-US" sz="2400" dirty="0" smtClean="0"/>
          </a:p>
          <a:p>
            <a:r>
              <a:rPr lang="en-US" sz="2400" dirty="0" err="1" smtClean="0"/>
              <a:t>Parsa</a:t>
            </a:r>
            <a:r>
              <a:rPr lang="en-US" sz="2400" dirty="0" smtClean="0"/>
              <a:t> Wildlife Reserve – 637 km</a:t>
            </a:r>
            <a:r>
              <a:rPr lang="en-US" sz="2400" baseline="30000" dirty="0" smtClean="0"/>
              <a:t>2</a:t>
            </a:r>
            <a:r>
              <a:rPr lang="en-US" sz="2400" dirty="0" smtClean="0"/>
              <a:t> </a:t>
            </a:r>
          </a:p>
          <a:p>
            <a:r>
              <a:rPr lang="en-US" sz="2400" dirty="0" err="1" smtClean="0"/>
              <a:t>Suklaphanta</a:t>
            </a:r>
            <a:r>
              <a:rPr lang="en-US" sz="2400" dirty="0" smtClean="0"/>
              <a:t> Wildlife Reserve- 305 km</a:t>
            </a:r>
            <a:r>
              <a:rPr lang="en-US" sz="2400" baseline="30000" dirty="0" smtClean="0"/>
              <a:t>2</a:t>
            </a:r>
          </a:p>
          <a:p>
            <a:endParaRPr lang="en-US" sz="2400" baseline="30000" dirty="0" smtClean="0"/>
          </a:p>
          <a:p>
            <a:pPr>
              <a:buNone/>
            </a:pPr>
            <a:r>
              <a:rPr lang="en-US" sz="2400" u="sng" dirty="0" smtClean="0"/>
              <a:t>Conservation areas</a:t>
            </a:r>
          </a:p>
          <a:p>
            <a:r>
              <a:rPr lang="en-US" sz="2400" dirty="0" smtClean="0"/>
              <a:t>Annapurna Conservation Area – 7,629 km</a:t>
            </a:r>
            <a:r>
              <a:rPr lang="en-US" sz="2400" baseline="30000" dirty="0" smtClean="0"/>
              <a:t>2</a:t>
            </a:r>
            <a:r>
              <a:rPr lang="en-US" sz="2400" dirty="0" smtClean="0"/>
              <a:t> </a:t>
            </a:r>
          </a:p>
          <a:p>
            <a:r>
              <a:rPr lang="en-US" sz="2400" dirty="0" smtClean="0"/>
              <a:t>Kanchenjunga Conservation Area – 2,035 km</a:t>
            </a:r>
            <a:r>
              <a:rPr lang="en-US" sz="2400" baseline="30000" dirty="0" smtClean="0"/>
              <a:t>2</a:t>
            </a:r>
            <a:r>
              <a:rPr lang="en-US" sz="2400" dirty="0" smtClean="0"/>
              <a:t> </a:t>
            </a:r>
          </a:p>
          <a:p>
            <a:r>
              <a:rPr lang="en-US" sz="2400" dirty="0" err="1" smtClean="0"/>
              <a:t>Manaslu</a:t>
            </a:r>
            <a:r>
              <a:rPr lang="en-US" sz="2400" dirty="0" smtClean="0"/>
              <a:t> Conservation Area – 1,663 km</a:t>
            </a:r>
            <a:r>
              <a:rPr lang="en-US" sz="2400" baseline="30000" dirty="0" smtClean="0"/>
              <a:t>2</a:t>
            </a:r>
            <a:endParaRPr lang="en-US" sz="2400" dirty="0" smtClean="0"/>
          </a:p>
          <a:p>
            <a:r>
              <a:rPr lang="en-US" sz="2400" dirty="0" smtClean="0"/>
              <a:t>Blackbuck Conservation Area – 15.95 km</a:t>
            </a:r>
            <a:r>
              <a:rPr lang="en-US" sz="2400" baseline="30000" dirty="0" smtClean="0"/>
              <a:t>2</a:t>
            </a:r>
            <a:endParaRPr lang="en-US" sz="2400" dirty="0" smtClean="0"/>
          </a:p>
          <a:p>
            <a:r>
              <a:rPr lang="en-US" sz="2400" dirty="0" err="1" smtClean="0"/>
              <a:t>Api</a:t>
            </a:r>
            <a:r>
              <a:rPr lang="en-US" sz="2400" dirty="0" smtClean="0"/>
              <a:t> Nampa Conservation Area – 1,903 km</a:t>
            </a:r>
            <a:r>
              <a:rPr lang="en-US" sz="2400" baseline="30000" dirty="0" smtClean="0"/>
              <a:t>2</a:t>
            </a:r>
            <a:endParaRPr lang="en-US" sz="2400" dirty="0" smtClean="0"/>
          </a:p>
          <a:p>
            <a:r>
              <a:rPr lang="en-US" sz="2400" dirty="0" err="1" smtClean="0"/>
              <a:t>Gaurishankar</a:t>
            </a:r>
            <a:r>
              <a:rPr lang="en-US" sz="2400" dirty="0" smtClean="0"/>
              <a:t> Conservation Area – 2,179 km</a:t>
            </a:r>
            <a:r>
              <a:rPr lang="en-US" sz="2400" baseline="30000" dirty="0" smtClean="0"/>
              <a:t>2</a:t>
            </a:r>
            <a:endParaRPr lang="en-US" sz="2400" dirty="0" smtClean="0"/>
          </a:p>
          <a:p>
            <a:pPr>
              <a:buNone/>
            </a:pPr>
            <a:endParaRPr lang="en-US" sz="2400" dirty="0" smtClean="0"/>
          </a:p>
          <a:p>
            <a:pPr>
              <a:buNone/>
            </a:pP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5400" dirty="0"/>
          </a:p>
        </p:txBody>
      </p:sp>
      <p:graphicFrame>
        <p:nvGraphicFramePr>
          <p:cNvPr id="4" name="Content Placeholder 3"/>
          <p:cNvGraphicFramePr>
            <a:graphicFrameLocks noGrp="1"/>
          </p:cNvGraphicFramePr>
          <p:nvPr>
            <p:ph idx="1"/>
          </p:nvPr>
        </p:nvGraphicFramePr>
        <p:xfrm>
          <a:off x="533400" y="609600"/>
          <a:ext cx="8229600" cy="5930538"/>
        </p:xfrm>
        <a:graphic>
          <a:graphicData uri="http://schemas.openxmlformats.org/drawingml/2006/table">
            <a:tbl>
              <a:tblPr firstRow="1" bandRow="1">
                <a:tableStyleId>{5C22544A-7EE6-4342-B048-85BDC9FD1C3A}</a:tableStyleId>
              </a:tblPr>
              <a:tblGrid>
                <a:gridCol w="2743200"/>
                <a:gridCol w="2743200"/>
                <a:gridCol w="2743200"/>
              </a:tblGrid>
              <a:tr h="653143">
                <a:tc>
                  <a:txBody>
                    <a:bodyPr/>
                    <a:lstStyle/>
                    <a:p>
                      <a:pPr algn="l" fontAlgn="base"/>
                      <a:r>
                        <a:rPr lang="en-US" sz="3600" b="1" dirty="0">
                          <a:solidFill>
                            <a:srgbClr val="FF0000"/>
                          </a:solidFill>
                          <a:latin typeface="inherit"/>
                        </a:rPr>
                        <a:t>Invertebrate Animals</a:t>
                      </a:r>
                    </a:p>
                  </a:txBody>
                  <a:tcPr anchor="ctr"/>
                </a:tc>
                <a:tc>
                  <a:txBody>
                    <a:bodyPr/>
                    <a:lstStyle/>
                    <a:p>
                      <a:pPr fontAlgn="base"/>
                      <a:endParaRPr lang="en-US" sz="2400">
                        <a:latin typeface="inherit"/>
                      </a:endParaRP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Insects</a:t>
                      </a:r>
                    </a:p>
                  </a:txBody>
                  <a:tcPr anchor="ctr"/>
                </a:tc>
                <a:tc>
                  <a:txBody>
                    <a:bodyPr/>
                    <a:lstStyle/>
                    <a:p>
                      <a:pPr fontAlgn="base"/>
                      <a:r>
                        <a:rPr lang="en-US" sz="2400">
                          <a:latin typeface="inherit"/>
                        </a:rPr>
                        <a:t>5,000,000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Arachnids</a:t>
                      </a:r>
                    </a:p>
                  </a:txBody>
                  <a:tcPr anchor="ctr"/>
                </a:tc>
                <a:tc>
                  <a:txBody>
                    <a:bodyPr/>
                    <a:lstStyle/>
                    <a:p>
                      <a:pPr fontAlgn="base"/>
                      <a:r>
                        <a:rPr lang="en-US" sz="2400">
                          <a:latin typeface="inherit"/>
                        </a:rPr>
                        <a:t>600,000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Molluscs</a:t>
                      </a:r>
                    </a:p>
                  </a:txBody>
                  <a:tcPr anchor="ctr"/>
                </a:tc>
                <a:tc>
                  <a:txBody>
                    <a:bodyPr/>
                    <a:lstStyle/>
                    <a:p>
                      <a:pPr fontAlgn="base"/>
                      <a:r>
                        <a:rPr lang="en-US" sz="2400" dirty="0">
                          <a:latin typeface="inherit"/>
                        </a:rPr>
                        <a:t>200,000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Crustaceans</a:t>
                      </a:r>
                    </a:p>
                  </a:txBody>
                  <a:tcPr anchor="ctr"/>
                </a:tc>
                <a:tc>
                  <a:txBody>
                    <a:bodyPr/>
                    <a:lstStyle/>
                    <a:p>
                      <a:pPr fontAlgn="base"/>
                      <a:r>
                        <a:rPr lang="en-US" sz="2400">
                          <a:latin typeface="inherit"/>
                        </a:rPr>
                        <a:t>150,000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Echinoderms</a:t>
                      </a:r>
                    </a:p>
                  </a:txBody>
                  <a:tcPr anchor="ctr"/>
                </a:tc>
                <a:tc>
                  <a:txBody>
                    <a:bodyPr/>
                    <a:lstStyle/>
                    <a:p>
                      <a:pPr fontAlgn="base"/>
                      <a:r>
                        <a:rPr lang="en-US" sz="2400">
                          <a:latin typeface="inherit"/>
                        </a:rPr>
                        <a:t>14,000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a:latin typeface="inherit"/>
                        </a:rPr>
                        <a:t>Others</a:t>
                      </a:r>
                    </a:p>
                  </a:txBody>
                  <a:tcPr anchor="ctr"/>
                </a:tc>
                <a:tc>
                  <a:txBody>
                    <a:bodyPr/>
                    <a:lstStyle/>
                    <a:p>
                      <a:pPr fontAlgn="base"/>
                      <a:r>
                        <a:rPr lang="en-US" sz="2400">
                          <a:latin typeface="inherit"/>
                        </a:rPr>
                        <a:t>791,830</a:t>
                      </a:r>
                    </a:p>
                  </a:txBody>
                  <a:tcPr anchor="ctr"/>
                </a:tc>
                <a:tc>
                  <a:txBody>
                    <a:bodyPr/>
                    <a:lstStyle/>
                    <a:p>
                      <a:pPr fontAlgn="base"/>
                      <a:endParaRPr lang="en-US" sz="2400">
                        <a:latin typeface="inherit"/>
                      </a:endParaRPr>
                    </a:p>
                  </a:txBody>
                  <a:tcPr anchor="ctr"/>
                </a:tc>
              </a:tr>
              <a:tr h="653143">
                <a:tc>
                  <a:txBody>
                    <a:bodyPr/>
                    <a:lstStyle/>
                    <a:p>
                      <a:pPr algn="l" fontAlgn="base"/>
                      <a:r>
                        <a:rPr lang="en-US" sz="2400" b="1">
                          <a:latin typeface="inherit"/>
                        </a:rPr>
                        <a:t>Total Invertebrates</a:t>
                      </a:r>
                      <a:endParaRPr lang="en-US" sz="2400">
                        <a:latin typeface="inherit"/>
                      </a:endParaRPr>
                    </a:p>
                  </a:txBody>
                  <a:tcPr anchor="ctr"/>
                </a:tc>
                <a:tc>
                  <a:txBody>
                    <a:bodyPr/>
                    <a:lstStyle/>
                    <a:p>
                      <a:pPr fontAlgn="base"/>
                      <a:endParaRPr lang="en-US" sz="2400" dirty="0">
                        <a:latin typeface="inherit"/>
                      </a:endParaRPr>
                    </a:p>
                  </a:txBody>
                  <a:tcPr anchor="ctr"/>
                </a:tc>
                <a:tc>
                  <a:txBody>
                    <a:bodyPr/>
                    <a:lstStyle/>
                    <a:p>
                      <a:pPr fontAlgn="base"/>
                      <a:r>
                        <a:rPr lang="en-US" sz="2400" b="1" dirty="0">
                          <a:latin typeface="inherit"/>
                        </a:rPr>
                        <a:t>6,755,830</a:t>
                      </a:r>
                      <a:endParaRPr lang="en-US" sz="2400" dirty="0">
                        <a:latin typeface="inherit"/>
                      </a:endParaRPr>
                    </a:p>
                  </a:txBody>
                  <a:tcPr anchor="ct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t>c)Wildlife Reserve </a:t>
            </a:r>
          </a:p>
          <a:p>
            <a:pPr algn="just">
              <a:buNone/>
            </a:pPr>
            <a:r>
              <a:rPr lang="en-US" sz="2400" dirty="0" smtClean="0"/>
              <a:t>	A Wildlife Reserve is an area established for the conservation of flora and fauna and their habitats. There are three wildlife reserves in Nepal: </a:t>
            </a:r>
            <a:r>
              <a:rPr lang="en-US" sz="2400" dirty="0" err="1" smtClean="0"/>
              <a:t>Koshi</a:t>
            </a:r>
            <a:r>
              <a:rPr lang="en-US" sz="2400" dirty="0" smtClean="0"/>
              <a:t> </a:t>
            </a:r>
            <a:r>
              <a:rPr lang="en-US" sz="2400" dirty="0" err="1" smtClean="0"/>
              <a:t>Tappu</a:t>
            </a:r>
            <a:r>
              <a:rPr lang="en-US" sz="2400" dirty="0" smtClean="0"/>
              <a:t>, </a:t>
            </a:r>
            <a:r>
              <a:rPr lang="en-US" sz="2400" dirty="0" err="1" smtClean="0"/>
              <a:t>Parsa</a:t>
            </a:r>
            <a:r>
              <a:rPr lang="en-US" sz="2400" dirty="0" smtClean="0"/>
              <a:t> and </a:t>
            </a:r>
            <a:r>
              <a:rPr lang="en-US" sz="2400" dirty="0" err="1" smtClean="0"/>
              <a:t>Shuklaphanta</a:t>
            </a:r>
            <a:r>
              <a:rPr lang="en-US" sz="2400" dirty="0" smtClean="0"/>
              <a:t>. All are located in the lowland region of eastern, central and western Nepal, respectively. They occupy 2.9% of total protected area. Wildlife reserve regulations provide guidelines for conservation and management</a:t>
            </a:r>
            <a:endParaRPr lang="en-US"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t>d) Hunting Reserve: Hunting Reserve is an area set aside for the conservation and management of wildlife and provides opportunities for legal recreational hunting. Blue sheep (</a:t>
            </a:r>
            <a:r>
              <a:rPr lang="en-US" sz="2400" dirty="0" err="1" smtClean="0"/>
              <a:t>Pseudois</a:t>
            </a:r>
            <a:r>
              <a:rPr lang="en-US" sz="2400" dirty="0" smtClean="0"/>
              <a:t> </a:t>
            </a:r>
            <a:r>
              <a:rPr lang="en-US" sz="2400" dirty="0" err="1" smtClean="0"/>
              <a:t>nayaur</a:t>
            </a:r>
            <a:r>
              <a:rPr lang="en-US" sz="2400" dirty="0" smtClean="0"/>
              <a:t>) and Himalayan </a:t>
            </a:r>
            <a:r>
              <a:rPr lang="en-US" sz="2400" dirty="0" err="1" smtClean="0"/>
              <a:t>tahr</a:t>
            </a:r>
            <a:r>
              <a:rPr lang="en-US" sz="2400" dirty="0" smtClean="0"/>
              <a:t> (</a:t>
            </a:r>
            <a:r>
              <a:rPr lang="en-US" sz="2400" dirty="0" err="1" smtClean="0"/>
              <a:t>Hemitragus</a:t>
            </a:r>
            <a:r>
              <a:rPr lang="en-US" sz="2400" dirty="0" smtClean="0"/>
              <a:t> </a:t>
            </a:r>
            <a:r>
              <a:rPr lang="en-US" sz="2400" dirty="0" err="1" smtClean="0"/>
              <a:t>jemlahicus</a:t>
            </a:r>
            <a:r>
              <a:rPr lang="en-US" sz="2400" dirty="0" smtClean="0"/>
              <a:t>) can be hunted at </a:t>
            </a:r>
            <a:r>
              <a:rPr lang="en-US" sz="2400" dirty="0" err="1" smtClean="0"/>
              <a:t>Dhorpatan</a:t>
            </a:r>
            <a:r>
              <a:rPr lang="en-US" sz="2400" dirty="0" smtClean="0"/>
              <a:t>, the only hunting reserve in Nepal. It covers 3.9% of the total protected area.</a:t>
            </a:r>
            <a:endParaRPr lang="en-US"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dirty="0" smtClean="0"/>
              <a:t>e) Conservation Area: Conservation area is an area in which conservation and the sustainable use of the natural resources are integrated. There are three conservation areas in Nepal, namely, Annapurna Conservation Area, Kanchenjunga Conservation Area and </a:t>
            </a:r>
            <a:r>
              <a:rPr lang="en-US" sz="2400" dirty="0" err="1" smtClean="0"/>
              <a:t>Manaslu</a:t>
            </a:r>
            <a:r>
              <a:rPr lang="en-US" sz="2400" dirty="0" smtClean="0"/>
              <a:t> Conservation Area. They make up 45.4% of the total protected area. Annapurna Conservation Area (ACA) was the first in this category. It was officially </a:t>
            </a:r>
            <a:r>
              <a:rPr lang="en-US" sz="2400" dirty="0" err="1" smtClean="0"/>
              <a:t>gazetted</a:t>
            </a:r>
            <a:r>
              <a:rPr lang="en-US" sz="2400" dirty="0" smtClean="0"/>
              <a:t> in 1992 and responsibility for management was given to National Trust for Nature Conservation with aim of conserving biodiversity. It was very successful in gaining the support of local people for conservation.</a:t>
            </a:r>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t>International policy for management of global conventions and treaties</a:t>
            </a:r>
            <a:endParaRPr lang="en-US" sz="2800" b="1" dirty="0"/>
          </a:p>
        </p:txBody>
      </p:sp>
      <p:sp>
        <p:nvSpPr>
          <p:cNvPr id="3" name="Content Placeholder 2"/>
          <p:cNvSpPr>
            <a:spLocks noGrp="1"/>
          </p:cNvSpPr>
          <p:nvPr>
            <p:ph idx="1"/>
          </p:nvPr>
        </p:nvSpPr>
        <p:spPr/>
        <p:txBody>
          <a:bodyPr>
            <a:normAutofit/>
          </a:bodyPr>
          <a:lstStyle/>
          <a:p>
            <a:pPr algn="just">
              <a:buNone/>
            </a:pPr>
            <a:r>
              <a:rPr lang="en-US" sz="2300" b="1" dirty="0" smtClean="0"/>
              <a:t>Ramsar Convention</a:t>
            </a:r>
          </a:p>
          <a:p>
            <a:pPr algn="just"/>
            <a:r>
              <a:rPr lang="en-US" sz="2300" dirty="0" smtClean="0"/>
              <a:t>The Ramsar Convention is an international treaty for the conservation and sustainable use of wetlands.</a:t>
            </a:r>
            <a:r>
              <a:rPr lang="en-US" sz="2300" baseline="30000" dirty="0" smtClean="0"/>
              <a:t> </a:t>
            </a:r>
            <a:r>
              <a:rPr lang="en-US" sz="2300" dirty="0" smtClean="0"/>
              <a:t>It is also known as the Convention on Wetlands. It is named after the city of Ramsar in Iran, where the Convention was signed in 1971.</a:t>
            </a:r>
          </a:p>
          <a:p>
            <a:pPr algn="just"/>
            <a:r>
              <a:rPr lang="en-US" sz="2300" dirty="0" smtClean="0"/>
              <a:t>The </a:t>
            </a:r>
            <a:r>
              <a:rPr lang="en-US" sz="2300" dirty="0" smtClean="0"/>
              <a:t>List of Wetlands of International Importance included </a:t>
            </a:r>
            <a:r>
              <a:rPr lang="en-US" sz="2300" b="1" dirty="0" smtClean="0"/>
              <a:t>2,266 Ramsar Sites</a:t>
            </a:r>
            <a:r>
              <a:rPr lang="en-US" sz="2300" dirty="0" smtClean="0"/>
              <a:t> in March 2016 covering over 2.1 million square </a:t>
            </a:r>
            <a:r>
              <a:rPr lang="en-US" sz="2300" dirty="0" err="1" smtClean="0"/>
              <a:t>kilometres</a:t>
            </a:r>
            <a:r>
              <a:rPr lang="en-US" sz="2300" dirty="0" smtClean="0"/>
              <a:t>. The country with the highest number of Sites is the United Kingdom with 170,</a:t>
            </a:r>
            <a:endParaRPr lang="en-US" sz="23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300" dirty="0" smtClean="0"/>
              <a:t>Ramsar sites in Nepal</a:t>
            </a:r>
          </a:p>
          <a:p>
            <a:pPr algn="just"/>
            <a:r>
              <a:rPr lang="en-US" sz="2300" dirty="0" smtClean="0"/>
              <a:t>Nepal showed its conservation commitment by singing the Ramsar Convention on April 17, 1988. The </a:t>
            </a:r>
            <a:r>
              <a:rPr lang="en-US" sz="2300" dirty="0" err="1" smtClean="0"/>
              <a:t>Koshi</a:t>
            </a:r>
            <a:r>
              <a:rPr lang="en-US" sz="2300" dirty="0" smtClean="0"/>
              <a:t> </a:t>
            </a:r>
            <a:r>
              <a:rPr lang="en-US" sz="2300" dirty="0" err="1" smtClean="0"/>
              <a:t>Tappu</a:t>
            </a:r>
            <a:r>
              <a:rPr lang="en-US" sz="2300" dirty="0" smtClean="0"/>
              <a:t> wetland is considered of international significance and was added to the Ramsar list of wetlands of global importance on December 17, 1987.</a:t>
            </a:r>
            <a:endParaRPr lang="en-US" sz="23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533400" y="0"/>
          <a:ext cx="8305800" cy="7040880"/>
        </p:xfrm>
        <a:graphic>
          <a:graphicData uri="http://schemas.openxmlformats.org/drawingml/2006/table">
            <a:tbl>
              <a:tblPr firstRow="1" bandRow="1">
                <a:tableStyleId>{5C22544A-7EE6-4342-B048-85BDC9FD1C3A}</a:tableStyleId>
              </a:tblPr>
              <a:tblGrid>
                <a:gridCol w="1661160"/>
                <a:gridCol w="1661160"/>
                <a:gridCol w="1661160"/>
                <a:gridCol w="1661160"/>
                <a:gridCol w="1661160"/>
              </a:tblGrid>
              <a:tr h="599162">
                <a:tc>
                  <a:txBody>
                    <a:bodyPr/>
                    <a:lstStyle/>
                    <a:p>
                      <a:r>
                        <a:rPr lang="en-US" dirty="0" smtClean="0"/>
                        <a:t>Ramsar Sites</a:t>
                      </a:r>
                      <a:endParaRPr lang="en-US" dirty="0"/>
                    </a:p>
                  </a:txBody>
                  <a:tcPr/>
                </a:tc>
                <a:tc>
                  <a:txBody>
                    <a:bodyPr/>
                    <a:lstStyle/>
                    <a:p>
                      <a:r>
                        <a:rPr lang="en-US" dirty="0" smtClean="0"/>
                        <a:t>Area (hectares</a:t>
                      </a:r>
                      <a:endParaRPr lang="en-US" dirty="0"/>
                    </a:p>
                  </a:txBody>
                  <a:tcPr/>
                </a:tc>
                <a:tc>
                  <a:txBody>
                    <a:bodyPr/>
                    <a:lstStyle/>
                    <a:p>
                      <a:r>
                        <a:rPr lang="en-US" dirty="0" smtClean="0"/>
                        <a:t>Location (districts)</a:t>
                      </a:r>
                      <a:endParaRPr lang="en-US" dirty="0"/>
                    </a:p>
                  </a:txBody>
                  <a:tcPr/>
                </a:tc>
                <a:tc>
                  <a:txBody>
                    <a:bodyPr/>
                    <a:lstStyle/>
                    <a:p>
                      <a:r>
                        <a:rPr lang="en-US" dirty="0" smtClean="0"/>
                        <a:t>Zone</a:t>
                      </a:r>
                      <a:endParaRPr lang="en-US" dirty="0"/>
                    </a:p>
                  </a:txBody>
                  <a:tcPr/>
                </a:tc>
                <a:tc>
                  <a:txBody>
                    <a:bodyPr/>
                    <a:lstStyle/>
                    <a:p>
                      <a:r>
                        <a:rPr lang="en-US" dirty="0" smtClean="0"/>
                        <a:t>Elevation (m) approx.</a:t>
                      </a:r>
                      <a:endParaRPr lang="en-US" dirty="0"/>
                    </a:p>
                  </a:txBody>
                  <a:tcPr/>
                </a:tc>
              </a:tr>
              <a:tr h="599162">
                <a:tc>
                  <a:txBody>
                    <a:bodyPr/>
                    <a:lstStyle/>
                    <a:p>
                      <a:r>
                        <a:rPr lang="en-US" dirty="0" err="1" smtClean="0"/>
                        <a:t>Koshi</a:t>
                      </a:r>
                      <a:r>
                        <a:rPr lang="en-US" dirty="0" smtClean="0"/>
                        <a:t> </a:t>
                      </a:r>
                      <a:r>
                        <a:rPr lang="en-US" dirty="0" err="1" smtClean="0"/>
                        <a:t>Tappu</a:t>
                      </a:r>
                      <a:endParaRPr lang="en-US" dirty="0"/>
                    </a:p>
                  </a:txBody>
                  <a:tcPr/>
                </a:tc>
                <a:tc>
                  <a:txBody>
                    <a:bodyPr/>
                    <a:lstStyle/>
                    <a:p>
                      <a:r>
                        <a:rPr lang="en-US" dirty="0" smtClean="0"/>
                        <a:t>17500 </a:t>
                      </a:r>
                      <a:endParaRPr lang="en-US" dirty="0"/>
                    </a:p>
                  </a:txBody>
                  <a:tcPr/>
                </a:tc>
                <a:tc>
                  <a:txBody>
                    <a:bodyPr/>
                    <a:lstStyle/>
                    <a:p>
                      <a:r>
                        <a:rPr lang="en-US" dirty="0" err="1" smtClean="0"/>
                        <a:t>Koshi</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Terai</a:t>
                      </a:r>
                      <a:r>
                        <a:rPr lang="en-US" dirty="0" smtClean="0"/>
                        <a:t> </a:t>
                      </a:r>
                    </a:p>
                    <a:p>
                      <a:endParaRPr lang="en-US" dirty="0"/>
                    </a:p>
                  </a:txBody>
                  <a:tcPr/>
                </a:tc>
                <a:tc>
                  <a:txBody>
                    <a:bodyPr/>
                    <a:lstStyle/>
                    <a:p>
                      <a:r>
                        <a:rPr lang="en-US" dirty="0" smtClean="0"/>
                        <a:t>90</a:t>
                      </a:r>
                      <a:endParaRPr lang="en-US" dirty="0"/>
                    </a:p>
                  </a:txBody>
                  <a:tcPr/>
                </a:tc>
              </a:tr>
              <a:tr h="855945">
                <a:tc>
                  <a:txBody>
                    <a:bodyPr/>
                    <a:lstStyle/>
                    <a:p>
                      <a:r>
                        <a:rPr lang="en-US" dirty="0" err="1" smtClean="0"/>
                        <a:t>Beeshazar</a:t>
                      </a:r>
                      <a:r>
                        <a:rPr lang="en-US" dirty="0" smtClean="0"/>
                        <a:t> and Associated Lakes </a:t>
                      </a:r>
                      <a:endParaRPr lang="en-US" dirty="0"/>
                    </a:p>
                  </a:txBody>
                  <a:tcPr/>
                </a:tc>
                <a:tc>
                  <a:txBody>
                    <a:bodyPr/>
                    <a:lstStyle/>
                    <a:p>
                      <a:r>
                        <a:rPr lang="en-US" dirty="0" smtClean="0"/>
                        <a:t>3200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Chitwan</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Terai</a:t>
                      </a:r>
                      <a:r>
                        <a:rPr lang="en-US" dirty="0" smtClean="0"/>
                        <a:t> </a:t>
                      </a:r>
                    </a:p>
                    <a:p>
                      <a:endParaRPr lang="en-US" dirty="0"/>
                    </a:p>
                  </a:txBody>
                  <a:tcPr/>
                </a:tc>
                <a:tc>
                  <a:txBody>
                    <a:bodyPr/>
                    <a:lstStyle/>
                    <a:p>
                      <a:r>
                        <a:rPr lang="en-US" dirty="0" smtClean="0"/>
                        <a:t>285 </a:t>
                      </a:r>
                      <a:endParaRPr lang="en-US" dirty="0"/>
                    </a:p>
                  </a:txBody>
                  <a:tcPr/>
                </a:tc>
              </a:tr>
              <a:tr h="599162">
                <a:tc>
                  <a:txBody>
                    <a:bodyPr/>
                    <a:lstStyle/>
                    <a:p>
                      <a:r>
                        <a:rPr lang="en-US" dirty="0" err="1" smtClean="0"/>
                        <a:t>Ghodaghodi</a:t>
                      </a:r>
                      <a:r>
                        <a:rPr lang="en-US" dirty="0" smtClean="0"/>
                        <a:t> Lake Area </a:t>
                      </a:r>
                      <a:endParaRPr lang="en-US" dirty="0"/>
                    </a:p>
                  </a:txBody>
                  <a:tcPr/>
                </a:tc>
                <a:tc>
                  <a:txBody>
                    <a:bodyPr/>
                    <a:lstStyle/>
                    <a:p>
                      <a:r>
                        <a:rPr lang="en-US" dirty="0" smtClean="0"/>
                        <a:t>2563</a:t>
                      </a:r>
                      <a:endParaRPr lang="en-US" dirty="0"/>
                    </a:p>
                  </a:txBody>
                  <a:tcPr/>
                </a:tc>
                <a:tc>
                  <a:txBody>
                    <a:bodyPr/>
                    <a:lstStyle/>
                    <a:p>
                      <a:r>
                        <a:rPr lang="en-US" dirty="0" err="1" smtClean="0"/>
                        <a:t>Kailali</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Terai</a:t>
                      </a:r>
                      <a:r>
                        <a:rPr lang="en-US" dirty="0" smtClean="0"/>
                        <a:t> </a:t>
                      </a:r>
                    </a:p>
                    <a:p>
                      <a:endParaRPr lang="en-US" dirty="0"/>
                    </a:p>
                  </a:txBody>
                  <a:tcPr/>
                </a:tc>
                <a:tc>
                  <a:txBody>
                    <a:bodyPr/>
                    <a:lstStyle/>
                    <a:p>
                      <a:r>
                        <a:rPr lang="en-US" dirty="0" smtClean="0"/>
                        <a:t>205</a:t>
                      </a:r>
                      <a:endParaRPr lang="en-US" dirty="0"/>
                    </a:p>
                  </a:txBody>
                  <a:tcPr/>
                </a:tc>
              </a:tr>
              <a:tr h="855945">
                <a:tc>
                  <a:txBody>
                    <a:bodyPr/>
                    <a:lstStyle/>
                    <a:p>
                      <a:r>
                        <a:rPr lang="en-US" dirty="0" err="1" smtClean="0"/>
                        <a:t>Gokyo</a:t>
                      </a:r>
                      <a:r>
                        <a:rPr lang="en-US" dirty="0" smtClean="0"/>
                        <a:t> and Associated Lakes </a:t>
                      </a:r>
                      <a:endParaRPr lang="en-US" dirty="0"/>
                    </a:p>
                  </a:txBody>
                  <a:tcPr/>
                </a:tc>
                <a:tc>
                  <a:txBody>
                    <a:bodyPr/>
                    <a:lstStyle/>
                    <a:p>
                      <a:r>
                        <a:rPr lang="en-US" dirty="0" smtClean="0"/>
                        <a:t>7770</a:t>
                      </a:r>
                      <a:endParaRPr lang="en-US" dirty="0"/>
                    </a:p>
                  </a:txBody>
                  <a:tcPr/>
                </a:tc>
                <a:tc>
                  <a:txBody>
                    <a:bodyPr/>
                    <a:lstStyle/>
                    <a:p>
                      <a:r>
                        <a:rPr lang="en-US" dirty="0" err="1" smtClean="0"/>
                        <a:t>Solukhumbu</a:t>
                      </a:r>
                      <a:endParaRPr lang="en-US" dirty="0"/>
                    </a:p>
                  </a:txBody>
                  <a:tcPr/>
                </a:tc>
                <a:tc>
                  <a:txBody>
                    <a:bodyPr/>
                    <a:lstStyle/>
                    <a:p>
                      <a:r>
                        <a:rPr lang="en-US" dirty="0" err="1" smtClean="0"/>
                        <a:t>Himal</a:t>
                      </a:r>
                      <a:endParaRPr lang="en-US" dirty="0"/>
                    </a:p>
                  </a:txBody>
                  <a:tcPr/>
                </a:tc>
                <a:tc>
                  <a:txBody>
                    <a:bodyPr/>
                    <a:lstStyle/>
                    <a:p>
                      <a:r>
                        <a:rPr lang="en-US" dirty="0" smtClean="0"/>
                        <a:t>5000 </a:t>
                      </a:r>
                      <a:endParaRPr lang="en-US" dirty="0"/>
                    </a:p>
                  </a:txBody>
                  <a:tcPr/>
                </a:tc>
              </a:tr>
              <a:tr h="855945">
                <a:tc>
                  <a:txBody>
                    <a:bodyPr/>
                    <a:lstStyle/>
                    <a:p>
                      <a:r>
                        <a:rPr lang="en-US" dirty="0" err="1" smtClean="0"/>
                        <a:t>Gosaikunda</a:t>
                      </a:r>
                      <a:r>
                        <a:rPr lang="en-US" dirty="0" smtClean="0"/>
                        <a:t> and Associated Lakes</a:t>
                      </a:r>
                      <a:endParaRPr lang="en-US" dirty="0"/>
                    </a:p>
                  </a:txBody>
                  <a:tcPr/>
                </a:tc>
                <a:tc>
                  <a:txBody>
                    <a:bodyPr/>
                    <a:lstStyle/>
                    <a:p>
                      <a:r>
                        <a:rPr lang="en-US" dirty="0" smtClean="0"/>
                        <a:t> 1030 </a:t>
                      </a:r>
                      <a:endParaRPr lang="en-US" dirty="0"/>
                    </a:p>
                  </a:txBody>
                  <a:tcPr/>
                </a:tc>
                <a:tc>
                  <a:txBody>
                    <a:bodyPr/>
                    <a:lstStyle/>
                    <a:p>
                      <a:r>
                        <a:rPr lang="en-US" dirty="0" err="1" smtClean="0"/>
                        <a:t>Rasuwa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Himal</a:t>
                      </a:r>
                      <a:endParaRPr lang="en-US" dirty="0" smtClean="0"/>
                    </a:p>
                    <a:p>
                      <a:endParaRPr lang="en-US" dirty="0"/>
                    </a:p>
                  </a:txBody>
                  <a:tcPr/>
                </a:tc>
                <a:tc>
                  <a:txBody>
                    <a:bodyPr/>
                    <a:lstStyle/>
                    <a:p>
                      <a:r>
                        <a:rPr lang="en-US" dirty="0" smtClean="0"/>
                        <a:t>4700</a:t>
                      </a:r>
                      <a:endParaRPr lang="en-US" dirty="0"/>
                    </a:p>
                  </a:txBody>
                  <a:tcPr/>
                </a:tc>
              </a:tr>
              <a:tr h="599162">
                <a:tc>
                  <a:txBody>
                    <a:bodyPr/>
                    <a:lstStyle/>
                    <a:p>
                      <a:r>
                        <a:rPr lang="en-US" dirty="0" err="1" smtClean="0"/>
                        <a:t>Jagadishpur</a:t>
                      </a:r>
                      <a:r>
                        <a:rPr lang="en-US" dirty="0" smtClean="0"/>
                        <a:t> Reservoir</a:t>
                      </a:r>
                      <a:endParaRPr lang="en-US" dirty="0"/>
                    </a:p>
                  </a:txBody>
                  <a:tcPr/>
                </a:tc>
                <a:tc>
                  <a:txBody>
                    <a:bodyPr/>
                    <a:lstStyle/>
                    <a:p>
                      <a:r>
                        <a:rPr lang="en-US" dirty="0" smtClean="0"/>
                        <a:t>225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Kapilvastu</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Terai</a:t>
                      </a:r>
                      <a:r>
                        <a:rPr lang="en-US" dirty="0" smtClean="0"/>
                        <a:t> </a:t>
                      </a:r>
                    </a:p>
                    <a:p>
                      <a:endParaRPr lang="en-US" dirty="0"/>
                    </a:p>
                  </a:txBody>
                  <a:tcPr/>
                </a:tc>
                <a:tc>
                  <a:txBody>
                    <a:bodyPr/>
                    <a:lstStyle/>
                    <a:p>
                      <a:r>
                        <a:rPr lang="en-US" dirty="0" smtClean="0"/>
                        <a:t>195 </a:t>
                      </a:r>
                      <a:endParaRPr lang="en-US" dirty="0"/>
                    </a:p>
                  </a:txBody>
                  <a:tcPr/>
                </a:tc>
              </a:tr>
              <a:tr h="342378">
                <a:tc>
                  <a:txBody>
                    <a:bodyPr/>
                    <a:lstStyle/>
                    <a:p>
                      <a:r>
                        <a:rPr lang="en-US" dirty="0" smtClean="0"/>
                        <a:t>Mai </a:t>
                      </a:r>
                      <a:r>
                        <a:rPr lang="en-US" dirty="0" err="1" smtClean="0"/>
                        <a:t>Pokhari</a:t>
                      </a:r>
                      <a:r>
                        <a:rPr lang="en-US" dirty="0" smtClean="0"/>
                        <a:t> </a:t>
                      </a:r>
                      <a:endParaRPr lang="en-US" dirty="0"/>
                    </a:p>
                  </a:txBody>
                  <a:tcPr/>
                </a:tc>
                <a:tc>
                  <a:txBody>
                    <a:bodyPr/>
                    <a:lstStyle/>
                    <a:p>
                      <a:r>
                        <a:rPr lang="en-US" dirty="0" smtClean="0"/>
                        <a:t>90</a:t>
                      </a:r>
                      <a:endParaRPr lang="en-US" dirty="0"/>
                    </a:p>
                  </a:txBody>
                  <a:tcPr/>
                </a:tc>
                <a:tc>
                  <a:txBody>
                    <a:bodyPr/>
                    <a:lstStyle/>
                    <a:p>
                      <a:r>
                        <a:rPr lang="en-US" dirty="0" err="1" smtClean="0"/>
                        <a:t>Ilam</a:t>
                      </a:r>
                      <a:endParaRPr lang="en-US" dirty="0"/>
                    </a:p>
                  </a:txBody>
                  <a:tcPr/>
                </a:tc>
                <a:tc>
                  <a:txBody>
                    <a:bodyPr/>
                    <a:lstStyle/>
                    <a:p>
                      <a:r>
                        <a:rPr lang="en-US" dirty="0" smtClean="0"/>
                        <a:t>Mid Hills</a:t>
                      </a:r>
                      <a:endParaRPr lang="en-US" dirty="0"/>
                    </a:p>
                  </a:txBody>
                  <a:tcPr/>
                </a:tc>
                <a:tc>
                  <a:txBody>
                    <a:bodyPr/>
                    <a:lstStyle/>
                    <a:p>
                      <a:r>
                        <a:rPr lang="en-US" dirty="0" smtClean="0"/>
                        <a:t>2100</a:t>
                      </a:r>
                      <a:endParaRPr lang="en-US" dirty="0"/>
                    </a:p>
                  </a:txBody>
                  <a:tcPr/>
                </a:tc>
              </a:tr>
              <a:tr h="599162">
                <a:tc>
                  <a:txBody>
                    <a:bodyPr/>
                    <a:lstStyle/>
                    <a:p>
                      <a:r>
                        <a:rPr lang="en-US" dirty="0" err="1" smtClean="0"/>
                        <a:t>Phoksundo</a:t>
                      </a:r>
                      <a:r>
                        <a:rPr lang="en-US" dirty="0" smtClean="0"/>
                        <a:t> Lake </a:t>
                      </a:r>
                      <a:endParaRPr lang="en-US" dirty="0"/>
                    </a:p>
                  </a:txBody>
                  <a:tcPr/>
                </a:tc>
                <a:tc>
                  <a:txBody>
                    <a:bodyPr/>
                    <a:lstStyle/>
                    <a:p>
                      <a:r>
                        <a:rPr lang="en-US" dirty="0" smtClean="0"/>
                        <a:t>494</a:t>
                      </a:r>
                      <a:endParaRPr lang="en-US" dirty="0"/>
                    </a:p>
                  </a:txBody>
                  <a:tcPr/>
                </a:tc>
                <a:tc>
                  <a:txBody>
                    <a:bodyPr/>
                    <a:lstStyle/>
                    <a:p>
                      <a:r>
                        <a:rPr lang="en-US" dirty="0" err="1" smtClean="0"/>
                        <a:t>Dolpa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Himal</a:t>
                      </a:r>
                      <a:endParaRPr lang="en-US" dirty="0" smtClean="0"/>
                    </a:p>
                    <a:p>
                      <a:endParaRPr lang="en-US" dirty="0"/>
                    </a:p>
                  </a:txBody>
                  <a:tcPr/>
                </a:tc>
                <a:tc>
                  <a:txBody>
                    <a:bodyPr/>
                    <a:lstStyle/>
                    <a:p>
                      <a:r>
                        <a:rPr lang="en-US" dirty="0" smtClean="0"/>
                        <a:t>3610 </a:t>
                      </a:r>
                      <a:endParaRPr lang="en-US" dirty="0"/>
                    </a:p>
                  </a:txBody>
                  <a:tcPr/>
                </a:tc>
              </a:tr>
              <a:tr h="342378">
                <a:tc>
                  <a:txBody>
                    <a:bodyPr/>
                    <a:lstStyle/>
                    <a:p>
                      <a:r>
                        <a:rPr lang="nn-NO" dirty="0" smtClean="0"/>
                        <a:t>Rara Lake </a:t>
                      </a:r>
                      <a:endParaRPr lang="en-US" dirty="0"/>
                    </a:p>
                  </a:txBody>
                  <a:tcPr/>
                </a:tc>
                <a:tc>
                  <a:txBody>
                    <a:bodyPr/>
                    <a:lstStyle/>
                    <a:p>
                      <a:r>
                        <a:rPr lang="nn-NO" dirty="0" smtClean="0"/>
                        <a:t>1583</a:t>
                      </a:r>
                      <a:endParaRPr lang="en-US" dirty="0"/>
                    </a:p>
                  </a:txBody>
                  <a:tcPr/>
                </a:tc>
                <a:tc>
                  <a:txBody>
                    <a:bodyPr/>
                    <a:lstStyle/>
                    <a:p>
                      <a:r>
                        <a:rPr lang="nn-NO" dirty="0" smtClean="0"/>
                        <a:t>Mugu</a:t>
                      </a:r>
                      <a:endParaRPr lang="en-US" dirty="0"/>
                    </a:p>
                  </a:txBody>
                  <a:tcPr/>
                </a:tc>
                <a:tc>
                  <a:txBody>
                    <a:bodyPr/>
                    <a:lstStyle/>
                    <a:p>
                      <a:r>
                        <a:rPr lang="nn-NO" dirty="0" smtClean="0"/>
                        <a:t> Himal</a:t>
                      </a:r>
                      <a:endParaRPr lang="en-US" dirty="0"/>
                    </a:p>
                  </a:txBody>
                  <a:tcPr/>
                </a:tc>
                <a:tc>
                  <a:txBody>
                    <a:bodyPr/>
                    <a:lstStyle/>
                    <a:p>
                      <a:r>
                        <a:rPr lang="nn-NO" dirty="0" smtClean="0"/>
                        <a:t>2990 </a:t>
                      </a:r>
                      <a:endParaRPr lang="en-US" dirty="0"/>
                    </a:p>
                  </a:txBody>
                  <a:tcPr/>
                </a:tc>
              </a:tr>
              <a:tr h="342378">
                <a:tc>
                  <a:txBody>
                    <a:bodyPr/>
                    <a:lstStyle/>
                    <a:p>
                      <a:r>
                        <a:rPr lang="en-US" dirty="0" smtClean="0"/>
                        <a:t>Total</a:t>
                      </a:r>
                      <a:endParaRPr lang="en-US" dirty="0"/>
                    </a:p>
                  </a:txBody>
                  <a:tcPr/>
                </a:tc>
                <a:tc>
                  <a:txBody>
                    <a:bodyPr/>
                    <a:lstStyle/>
                    <a:p>
                      <a:r>
                        <a:rPr lang="en-US" dirty="0" smtClean="0"/>
                        <a:t>34455</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dirty="0" smtClean="0">
                <a:latin typeface="Times New Roman" pitchFamily="18" charset="0"/>
                <a:cs typeface="Times New Roman" pitchFamily="18" charset="0"/>
              </a:rPr>
              <a:t>A Glimpse on biodiversity values of Ramsar sites in Nepal</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1800" b="1" dirty="0" err="1" smtClean="0">
                <a:latin typeface="Times New Roman" pitchFamily="18" charset="0"/>
                <a:cs typeface="Times New Roman" pitchFamily="18" charset="0"/>
              </a:rPr>
              <a:t>Beeshazar</a:t>
            </a:r>
            <a:r>
              <a:rPr lang="en-US" sz="1800" b="1" dirty="0" smtClean="0">
                <a:latin typeface="Times New Roman" pitchFamily="18" charset="0"/>
                <a:cs typeface="Times New Roman" pitchFamily="18" charset="0"/>
              </a:rPr>
              <a:t> and Associated Lakes </a:t>
            </a:r>
            <a:r>
              <a:rPr lang="en-US" sz="1800" dirty="0" smtClean="0">
                <a:latin typeface="Times New Roman" pitchFamily="18" charset="0"/>
                <a:cs typeface="Times New Roman" pitchFamily="18" charset="0"/>
              </a:rPr>
              <a:t>provide excellent habitat as water holes and corridor for endangered wildlife species, including the critically endangered </a:t>
            </a:r>
            <a:r>
              <a:rPr lang="en-US" sz="1800" dirty="0" err="1" smtClean="0">
                <a:latin typeface="Times New Roman" pitchFamily="18" charset="0"/>
                <a:cs typeface="Times New Roman" pitchFamily="18" charset="0"/>
              </a:rPr>
              <a:t>Whiterumped</a:t>
            </a:r>
            <a:r>
              <a:rPr lang="en-US" sz="1800" dirty="0" smtClean="0">
                <a:latin typeface="Times New Roman" pitchFamily="18" charset="0"/>
                <a:cs typeface="Times New Roman" pitchFamily="18" charset="0"/>
              </a:rPr>
              <a:t> Vulture, endangered Tiger, Rhinoceros and Fish-eating Crocodile, vulnerable Smooth-coated Otter, Sloth Bear, Broad-snouted Crocodile, Ferruginous Duck and Pallas’s. The aquatic vegetation in the lake is represented by extensive coverage of floating leafed species mainly Water Hyacinth (</a:t>
            </a:r>
            <a:r>
              <a:rPr lang="en-US" sz="1800" dirty="0" err="1" smtClean="0">
                <a:latin typeface="Times New Roman" pitchFamily="18" charset="0"/>
                <a:cs typeface="Times New Roman" pitchFamily="18" charset="0"/>
              </a:rPr>
              <a:t>Eichhornia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crassipes</a:t>
            </a:r>
            <a:r>
              <a:rPr lang="en-US" sz="1800" dirty="0" smtClean="0">
                <a:latin typeface="Times New Roman" pitchFamily="18" charset="0"/>
                <a:cs typeface="Times New Roman" pitchFamily="18" charset="0"/>
              </a:rPr>
              <a:t>)</a:t>
            </a:r>
          </a:p>
          <a:p>
            <a:pPr algn="just"/>
            <a:endParaRPr lang="en-US" sz="1800" dirty="0" smtClean="0">
              <a:latin typeface="Times New Roman" pitchFamily="18" charset="0"/>
              <a:cs typeface="Times New Roman" pitchFamily="18" charset="0"/>
            </a:endParaRPr>
          </a:p>
          <a:p>
            <a:pPr algn="just"/>
            <a:r>
              <a:rPr lang="en-US" sz="1800" b="1" dirty="0" err="1" smtClean="0"/>
              <a:t>Ghodaghodi</a:t>
            </a:r>
            <a:r>
              <a:rPr lang="en-US" sz="1800" b="1" dirty="0" smtClean="0"/>
              <a:t> Lake and associated thirteen lakes </a:t>
            </a:r>
            <a:r>
              <a:rPr lang="en-US" sz="1800" dirty="0" smtClean="0"/>
              <a:t>support critically endangered Red-crowned Roofed Turtle, the endangered Tiger, Leopard and Three-striped Roof Turtle, and the vulnerable Smooth-coated Otter, Eurasian Otter, </a:t>
            </a:r>
            <a:r>
              <a:rPr lang="en-US" sz="1800" dirty="0" err="1" smtClean="0"/>
              <a:t>Barasingha</a:t>
            </a:r>
            <a:r>
              <a:rPr lang="en-US" sz="1800" dirty="0" smtClean="0"/>
              <a:t>, and Broad-snouted Crocodile. Threatened plant species include the endangered Orchid (</a:t>
            </a:r>
            <a:r>
              <a:rPr lang="en-US" sz="1800" dirty="0" err="1" smtClean="0"/>
              <a:t>Aerides</a:t>
            </a:r>
            <a:r>
              <a:rPr lang="en-US" sz="1800" dirty="0" smtClean="0"/>
              <a:t> </a:t>
            </a:r>
            <a:r>
              <a:rPr lang="en-US" sz="1800" dirty="0" err="1" smtClean="0"/>
              <a:t>odorata</a:t>
            </a:r>
            <a:r>
              <a:rPr lang="en-US" sz="1800" dirty="0" smtClean="0"/>
              <a:t>), religiously important and threatened Lotus (</a:t>
            </a:r>
            <a:r>
              <a:rPr lang="en-US" sz="1800" dirty="0" err="1" smtClean="0"/>
              <a:t>Nelumbo</a:t>
            </a:r>
            <a:r>
              <a:rPr lang="en-US" sz="1800" dirty="0" smtClean="0"/>
              <a:t> </a:t>
            </a:r>
            <a:r>
              <a:rPr lang="en-US" sz="1800" dirty="0" err="1" smtClean="0"/>
              <a:t>nucifera</a:t>
            </a:r>
            <a:r>
              <a:rPr lang="en-US" sz="1800" dirty="0" smtClean="0"/>
              <a:t>), and rare Wild Rice (</a:t>
            </a:r>
            <a:r>
              <a:rPr lang="en-US" sz="1800" dirty="0" err="1" smtClean="0"/>
              <a:t>Hygrorhiza</a:t>
            </a:r>
            <a:r>
              <a:rPr lang="en-US" sz="1800" dirty="0" smtClean="0"/>
              <a:t> </a:t>
            </a:r>
            <a:r>
              <a:rPr lang="en-US" sz="1800" dirty="0" err="1" smtClean="0"/>
              <a:t>aristata</a:t>
            </a:r>
            <a:r>
              <a:rPr lang="en-US" sz="1800" dirty="0" smtClean="0"/>
              <a:t>). They support six threatened bird species namely White-</a:t>
            </a:r>
            <a:r>
              <a:rPr lang="en-US" sz="1800" dirty="0" err="1" smtClean="0"/>
              <a:t>rumped</a:t>
            </a:r>
            <a:r>
              <a:rPr lang="en-US" sz="1800" dirty="0" smtClean="0"/>
              <a:t> Vulture and Slender-billed Vulture; Indian Spotted Eagle; and Near threatened: Oriental Darter</a:t>
            </a:r>
            <a:endParaRPr lang="en-US" sz="1800"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381000"/>
            <a:ext cx="8229600" cy="5745163"/>
          </a:xfrm>
        </p:spPr>
        <p:style>
          <a:lnRef idx="2">
            <a:schemeClr val="dk1"/>
          </a:lnRef>
          <a:fillRef idx="1">
            <a:schemeClr val="lt1"/>
          </a:fillRef>
          <a:effectRef idx="0">
            <a:schemeClr val="dk1"/>
          </a:effectRef>
          <a:fontRef idx="minor">
            <a:schemeClr val="dk1"/>
          </a:fontRef>
        </p:style>
        <p:txBody>
          <a:bodyPr>
            <a:normAutofit/>
          </a:bodyPr>
          <a:lstStyle/>
          <a:p>
            <a:pPr algn="just"/>
            <a:r>
              <a:rPr lang="en-US" sz="2000" b="1" dirty="0" err="1" smtClean="0">
                <a:latin typeface="Times New Roman" pitchFamily="18" charset="0"/>
                <a:cs typeface="Times New Roman" pitchFamily="18" charset="0"/>
              </a:rPr>
              <a:t>Jagadishpur</a:t>
            </a:r>
            <a:r>
              <a:rPr lang="en-US" sz="2000" b="1" dirty="0" smtClean="0">
                <a:latin typeface="Times New Roman" pitchFamily="18" charset="0"/>
                <a:cs typeface="Times New Roman" pitchFamily="18" charset="0"/>
              </a:rPr>
              <a:t> Reservoir </a:t>
            </a:r>
            <a:r>
              <a:rPr lang="en-US" sz="2000" dirty="0" smtClean="0">
                <a:latin typeface="Times New Roman" pitchFamily="18" charset="0"/>
                <a:cs typeface="Times New Roman" pitchFamily="18" charset="0"/>
              </a:rPr>
              <a:t>provides shelter for an assemblage of some threatened species of conservation importance. These include plants such as endangered Serpentine, rare Pondweed, threatened and religiously important Lotus, Wild Rice, as well as the IUCN red-listed and tallest flying bird species Indian </a:t>
            </a:r>
            <a:r>
              <a:rPr lang="en-US" sz="2000" dirty="0" err="1" smtClean="0">
                <a:latin typeface="Times New Roman" pitchFamily="18" charset="0"/>
                <a:cs typeface="Times New Roman" pitchFamily="18" charset="0"/>
              </a:rPr>
              <a:t>Sarus</a:t>
            </a:r>
            <a:r>
              <a:rPr lang="en-US" sz="2000" dirty="0" smtClean="0">
                <a:latin typeface="Times New Roman" pitchFamily="18" charset="0"/>
                <a:cs typeface="Times New Roman" pitchFamily="18" charset="0"/>
              </a:rPr>
              <a:t> Crane.</a:t>
            </a:r>
          </a:p>
          <a:p>
            <a:pPr algn="just"/>
            <a:r>
              <a:rPr lang="en-US" sz="2000" b="1" dirty="0" err="1" smtClean="0"/>
              <a:t>Koshi</a:t>
            </a:r>
            <a:r>
              <a:rPr lang="en-US" sz="2000" b="1" dirty="0" smtClean="0"/>
              <a:t> </a:t>
            </a:r>
            <a:r>
              <a:rPr lang="en-US" sz="2000" b="1" dirty="0" err="1" smtClean="0"/>
              <a:t>Tappu</a:t>
            </a:r>
            <a:r>
              <a:rPr lang="en-US" sz="2000" b="1" dirty="0" smtClean="0"/>
              <a:t> </a:t>
            </a:r>
            <a:r>
              <a:rPr lang="en-US" sz="2000" dirty="0" smtClean="0"/>
              <a:t>wetland offers an important habitat for a large variety of wildlife. The threatened </a:t>
            </a:r>
            <a:r>
              <a:rPr lang="en-US" sz="2000" dirty="0" err="1" smtClean="0"/>
              <a:t>Gharial</a:t>
            </a:r>
            <a:r>
              <a:rPr lang="en-US" sz="2000" dirty="0" smtClean="0"/>
              <a:t>, birds Bengal </a:t>
            </a:r>
            <a:r>
              <a:rPr lang="en-US" sz="2000" dirty="0" err="1" smtClean="0"/>
              <a:t>Florican</a:t>
            </a:r>
            <a:r>
              <a:rPr lang="en-US" sz="2000" dirty="0" smtClean="0"/>
              <a:t> and </a:t>
            </a:r>
            <a:r>
              <a:rPr lang="en-US" sz="2000" dirty="0" err="1" smtClean="0"/>
              <a:t>Spotbilled</a:t>
            </a:r>
            <a:r>
              <a:rPr lang="en-US" sz="2000" dirty="0" smtClean="0"/>
              <a:t> Pelican and Leopard occur in the site. </a:t>
            </a:r>
            <a:r>
              <a:rPr lang="en-US" sz="2000" dirty="0" err="1" smtClean="0"/>
              <a:t>Koshi</a:t>
            </a:r>
            <a:r>
              <a:rPr lang="en-US" sz="2000" dirty="0" smtClean="0"/>
              <a:t> </a:t>
            </a:r>
            <a:r>
              <a:rPr lang="en-US" sz="2000" dirty="0" err="1" smtClean="0"/>
              <a:t>Tappu</a:t>
            </a:r>
            <a:r>
              <a:rPr lang="en-US" sz="2000" dirty="0" smtClean="0"/>
              <a:t> forms an ideal habitat for resident as well as migratory water birds. Out of these 485 species of birds recorded in the area, 12 species are globally threatened and 101 species are nationally threatened. It is the only area in Nepal where Water Cock and Abbott's Babbler are found. Of the 31 species of mammals recorded, Nepal's last remaining population of Indian Water Buffalo inhabits the area and the South Asian River Dolphin has been recorded in the </a:t>
            </a:r>
            <a:r>
              <a:rPr lang="en-US" sz="2000" dirty="0" err="1" smtClean="0"/>
              <a:t>Koshi</a:t>
            </a:r>
            <a:r>
              <a:rPr lang="en-US" sz="2000" dirty="0" smtClean="0"/>
              <a:t> river. 514 species of plants have been recorded in the area including threatened species: </a:t>
            </a:r>
            <a:r>
              <a:rPr lang="en-US" sz="2000" dirty="0" err="1" smtClean="0"/>
              <a:t>Rauwolfia</a:t>
            </a:r>
            <a:r>
              <a:rPr lang="en-US" sz="2000" dirty="0" smtClean="0"/>
              <a:t> </a:t>
            </a:r>
            <a:r>
              <a:rPr lang="en-US" sz="2000" dirty="0" err="1" smtClean="0"/>
              <a:t>serpentina</a:t>
            </a:r>
            <a:r>
              <a:rPr lang="en-US" sz="2000" dirty="0" smtClean="0"/>
              <a:t>, </a:t>
            </a:r>
            <a:endParaRPr lang="en-US" sz="2000" dirty="0" smtClean="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style>
          <a:lnRef idx="2">
            <a:schemeClr val="dk1"/>
          </a:lnRef>
          <a:fillRef idx="1">
            <a:schemeClr val="lt1"/>
          </a:fillRef>
          <a:effectRef idx="0">
            <a:schemeClr val="dk1"/>
          </a:effectRef>
          <a:fontRef idx="minor">
            <a:schemeClr val="dk1"/>
          </a:fontRef>
        </p:style>
        <p:txBody>
          <a:bodyPr>
            <a:normAutofit/>
          </a:bodyPr>
          <a:lstStyle/>
          <a:p>
            <a:pPr algn="just"/>
            <a:r>
              <a:rPr lang="en-US" sz="2400" b="1" dirty="0" err="1" smtClean="0"/>
              <a:t>Gokyo</a:t>
            </a:r>
            <a:r>
              <a:rPr lang="en-US" sz="2400" b="1" dirty="0" smtClean="0"/>
              <a:t> and Associated lakes </a:t>
            </a:r>
            <a:r>
              <a:rPr lang="en-US" sz="2400" dirty="0" smtClean="0"/>
              <a:t>support a number of threatened species, such as the Himalayan </a:t>
            </a:r>
            <a:r>
              <a:rPr lang="en-US" sz="2400" dirty="0" err="1" smtClean="0"/>
              <a:t>tahr</a:t>
            </a:r>
            <a:r>
              <a:rPr lang="en-US" sz="2400" dirty="0" smtClean="0"/>
              <a:t>, the Snow Leopard, Wood Snipe, endemic species like the flowering plant </a:t>
            </a:r>
            <a:r>
              <a:rPr lang="en-US" sz="2400" dirty="0" err="1" smtClean="0"/>
              <a:t>Kobresia</a:t>
            </a:r>
            <a:r>
              <a:rPr lang="en-US" sz="2400" dirty="0" smtClean="0"/>
              <a:t> </a:t>
            </a:r>
            <a:r>
              <a:rPr lang="en-US" sz="2400" dirty="0" err="1" smtClean="0"/>
              <a:t>fissiglumis</a:t>
            </a:r>
            <a:r>
              <a:rPr lang="en-US" sz="2400" dirty="0" smtClean="0"/>
              <a:t>, and many important birds like Ferruginous Duck and Demoiselle Crane.</a:t>
            </a:r>
          </a:p>
          <a:p>
            <a:pPr algn="just"/>
            <a:r>
              <a:rPr lang="en-US" sz="2400" b="1" dirty="0" err="1" smtClean="0"/>
              <a:t>Gosainkunda</a:t>
            </a:r>
            <a:r>
              <a:rPr lang="en-US" sz="2400" b="1" dirty="0" smtClean="0"/>
              <a:t> and Associated Lakes </a:t>
            </a:r>
            <a:r>
              <a:rPr lang="en-US" sz="2400" dirty="0" smtClean="0"/>
              <a:t>support a considerable number of IUCN Red listed endangered and vulnerable species of fauna and flora. The site has religious associations for Hindus and Buddhists and is the locus of the important </a:t>
            </a:r>
            <a:r>
              <a:rPr lang="en-US" sz="2400" dirty="0" err="1" smtClean="0"/>
              <a:t>Gangadashahara</a:t>
            </a:r>
            <a:r>
              <a:rPr lang="en-US" sz="2400" dirty="0" smtClean="0"/>
              <a:t> and </a:t>
            </a:r>
            <a:r>
              <a:rPr lang="en-US" sz="2400" dirty="0" err="1" smtClean="0"/>
              <a:t>Janaipurnima</a:t>
            </a:r>
            <a:r>
              <a:rPr lang="en-US" sz="2400" dirty="0" smtClean="0"/>
              <a:t> festivals. Wetlands birds recorded in </a:t>
            </a:r>
            <a:r>
              <a:rPr lang="en-US" sz="2400" dirty="0" err="1" smtClean="0"/>
              <a:t>Gosaikunda</a:t>
            </a:r>
            <a:r>
              <a:rPr lang="en-US" sz="2400" dirty="0" smtClean="0"/>
              <a:t> are Ruddy </a:t>
            </a:r>
            <a:r>
              <a:rPr lang="en-US" sz="2400" dirty="0" err="1" smtClean="0"/>
              <a:t>Shelduck</a:t>
            </a:r>
            <a:r>
              <a:rPr lang="en-US" sz="2400" dirty="0" smtClean="0"/>
              <a:t> and Common Teal. This site is one of the most important sites for collection of type specimens of plants for botanical purpose including 100 species of flowering plants with threatened and endemic species.</a:t>
            </a:r>
            <a:endParaRPr lang="en-US"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6019800"/>
          </a:xfrm>
        </p:spPr>
        <p:style>
          <a:lnRef idx="2">
            <a:schemeClr val="dk1"/>
          </a:lnRef>
          <a:fillRef idx="1">
            <a:schemeClr val="lt1"/>
          </a:fillRef>
          <a:effectRef idx="0">
            <a:schemeClr val="dk1"/>
          </a:effectRef>
          <a:fontRef idx="minor">
            <a:schemeClr val="dk1"/>
          </a:fontRef>
        </p:style>
        <p:txBody>
          <a:bodyPr>
            <a:noAutofit/>
          </a:bodyPr>
          <a:lstStyle/>
          <a:p>
            <a:pPr algn="just"/>
            <a:r>
              <a:rPr lang="en-US" sz="2400" b="1" dirty="0" err="1" smtClean="0"/>
              <a:t>Phoksundo</a:t>
            </a:r>
            <a:r>
              <a:rPr lang="en-US" sz="2400" b="1" dirty="0" smtClean="0"/>
              <a:t> Lake</a:t>
            </a:r>
            <a:r>
              <a:rPr lang="en-US" sz="2400" dirty="0" smtClean="0"/>
              <a:t> provide habitat for a number of rare and vulnerable plants and animals, including the Snow Leopard, Alpine Musk deer and Grey Wolf. About 155 species of flowering plants have been recorded from the catchments including threatened species N. </a:t>
            </a:r>
            <a:r>
              <a:rPr lang="en-US" sz="2400" dirty="0" err="1" smtClean="0"/>
              <a:t>scrophulariifolia</a:t>
            </a:r>
            <a:r>
              <a:rPr lang="en-US" sz="2400" dirty="0" smtClean="0"/>
              <a:t>, </a:t>
            </a:r>
            <a:r>
              <a:rPr lang="en-US" sz="2400" dirty="0" err="1" smtClean="0"/>
              <a:t>Dactylorhiza</a:t>
            </a:r>
            <a:r>
              <a:rPr lang="en-US" sz="2400" dirty="0" smtClean="0"/>
              <a:t> </a:t>
            </a:r>
            <a:r>
              <a:rPr lang="en-US" sz="2400" dirty="0" err="1" smtClean="0"/>
              <a:t>hatagirea</a:t>
            </a:r>
            <a:r>
              <a:rPr lang="en-US" sz="2400" dirty="0" smtClean="0"/>
              <a:t>, </a:t>
            </a:r>
            <a:r>
              <a:rPr lang="en-US" sz="2400" dirty="0" err="1" smtClean="0"/>
              <a:t>Dioscorea</a:t>
            </a:r>
            <a:r>
              <a:rPr lang="en-US" sz="2400" dirty="0" smtClean="0"/>
              <a:t> </a:t>
            </a:r>
            <a:r>
              <a:rPr lang="en-US" sz="2400" dirty="0" err="1" smtClean="0"/>
              <a:t>deltoidea</a:t>
            </a:r>
            <a:r>
              <a:rPr lang="en-US" sz="2400" dirty="0" smtClean="0"/>
              <a:t>, Aconitum </a:t>
            </a:r>
            <a:r>
              <a:rPr lang="en-US" sz="2400" dirty="0" err="1" smtClean="0"/>
              <a:t>spicatum</a:t>
            </a:r>
            <a:r>
              <a:rPr lang="en-US" sz="2400" dirty="0" smtClean="0"/>
              <a:t>, </a:t>
            </a:r>
            <a:r>
              <a:rPr lang="en-US" sz="2400" dirty="0" err="1" smtClean="0"/>
              <a:t>Nardostachys</a:t>
            </a:r>
            <a:r>
              <a:rPr lang="en-US" sz="2400" dirty="0" smtClean="0"/>
              <a:t> </a:t>
            </a:r>
            <a:r>
              <a:rPr lang="en-US" sz="2400" dirty="0" err="1" smtClean="0"/>
              <a:t>grandiflora</a:t>
            </a:r>
            <a:r>
              <a:rPr lang="en-US" sz="2400" dirty="0" smtClean="0"/>
              <a:t>.</a:t>
            </a:r>
          </a:p>
          <a:p>
            <a:pPr algn="just"/>
            <a:r>
              <a:rPr lang="en-US" sz="2400" b="1" dirty="0" err="1" smtClean="0"/>
              <a:t>Rara</a:t>
            </a:r>
            <a:r>
              <a:rPr lang="en-US" sz="2400" b="1" dirty="0" smtClean="0"/>
              <a:t> Lake and adjacent areas </a:t>
            </a:r>
            <a:r>
              <a:rPr lang="en-US" sz="2400" dirty="0" smtClean="0"/>
              <a:t>have developed unique floral and faunal assemblages with a number of rare and vulnerable faunal and floral species. The endemic frog </a:t>
            </a:r>
            <a:r>
              <a:rPr lang="en-US" sz="2400" dirty="0" err="1" smtClean="0"/>
              <a:t>Rara</a:t>
            </a:r>
            <a:r>
              <a:rPr lang="en-US" sz="2400" dirty="0" smtClean="0"/>
              <a:t> Paha is found at only one other location in the Central region, and three endemic species of Snow Trout - </a:t>
            </a:r>
            <a:r>
              <a:rPr lang="en-US" sz="2400" dirty="0" err="1" smtClean="0"/>
              <a:t>Asala</a:t>
            </a:r>
            <a:r>
              <a:rPr lang="en-US" sz="2400" dirty="0" smtClean="0"/>
              <a:t> Fish are found only here out of eight endemic fish species of Nepal. It is the habitat and resting site of winter visitor water birds such as Gadwall, Mallard, Tufted Duck.</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533400"/>
          <a:ext cx="8229600" cy="5898597"/>
        </p:xfrm>
        <a:graphic>
          <a:graphicData uri="http://schemas.openxmlformats.org/drawingml/2006/table">
            <a:tbl>
              <a:tblPr firstRow="1" bandRow="1">
                <a:tableStyleId>{5C22544A-7EE6-4342-B048-85BDC9FD1C3A}</a:tableStyleId>
              </a:tblPr>
              <a:tblGrid>
                <a:gridCol w="2743200"/>
                <a:gridCol w="2743200"/>
                <a:gridCol w="2743200"/>
              </a:tblGrid>
              <a:tr h="791766">
                <a:tc>
                  <a:txBody>
                    <a:bodyPr/>
                    <a:lstStyle/>
                    <a:p>
                      <a:pPr algn="l" fontAlgn="base"/>
                      <a:r>
                        <a:rPr lang="en-US" sz="4800" b="1" dirty="0">
                          <a:solidFill>
                            <a:srgbClr val="FF0000"/>
                          </a:solidFill>
                          <a:latin typeface="inherit"/>
                        </a:rPr>
                        <a:t>Plants</a:t>
                      </a:r>
                    </a:p>
                  </a:txBody>
                  <a:tcPr anchor="ctr"/>
                </a:tc>
                <a:tc>
                  <a:txBody>
                    <a:bodyPr/>
                    <a:lstStyle/>
                    <a:p>
                      <a:pPr fontAlgn="base"/>
                      <a:endParaRPr lang="en-US" sz="2400">
                        <a:latin typeface="inherit"/>
                      </a:endParaRPr>
                    </a:p>
                  </a:txBody>
                  <a:tcPr anchor="ctr"/>
                </a:tc>
                <a:tc>
                  <a:txBody>
                    <a:bodyPr/>
                    <a:lstStyle/>
                    <a:p>
                      <a:pPr fontAlgn="base"/>
                      <a:endParaRPr lang="en-US" sz="2400">
                        <a:latin typeface="inherit"/>
                      </a:endParaRPr>
                    </a:p>
                  </a:txBody>
                  <a:tcPr anchor="ctr"/>
                </a:tc>
              </a:tr>
              <a:tr h="900113">
                <a:tc>
                  <a:txBody>
                    <a:bodyPr/>
                    <a:lstStyle/>
                    <a:p>
                      <a:pPr algn="l" fontAlgn="base"/>
                      <a:r>
                        <a:rPr lang="en-US" sz="2400" dirty="0">
                          <a:latin typeface="inherit"/>
                        </a:rPr>
                        <a:t>Flowering plants (angiosperms)</a:t>
                      </a:r>
                    </a:p>
                  </a:txBody>
                  <a:tcPr anchor="ctr"/>
                </a:tc>
                <a:tc>
                  <a:txBody>
                    <a:bodyPr/>
                    <a:lstStyle/>
                    <a:p>
                      <a:pPr fontAlgn="base"/>
                      <a:r>
                        <a:rPr lang="en-US" sz="2400">
                          <a:latin typeface="inherit"/>
                        </a:rPr>
                        <a:t>352,000</a:t>
                      </a:r>
                    </a:p>
                  </a:txBody>
                  <a:tcPr anchor="ctr"/>
                </a:tc>
                <a:tc>
                  <a:txBody>
                    <a:bodyPr/>
                    <a:lstStyle/>
                    <a:p>
                      <a:pPr fontAlgn="base"/>
                      <a:endParaRPr lang="en-US" sz="2400">
                        <a:latin typeface="inherit"/>
                      </a:endParaRPr>
                    </a:p>
                  </a:txBody>
                  <a:tcPr anchor="ctr"/>
                </a:tc>
              </a:tr>
              <a:tr h="900113">
                <a:tc>
                  <a:txBody>
                    <a:bodyPr/>
                    <a:lstStyle/>
                    <a:p>
                      <a:pPr algn="l" fontAlgn="base"/>
                      <a:r>
                        <a:rPr lang="en-US" sz="2400" dirty="0">
                          <a:latin typeface="inherit"/>
                        </a:rPr>
                        <a:t>Conifers (gymnosperms)</a:t>
                      </a:r>
                    </a:p>
                  </a:txBody>
                  <a:tcPr anchor="ctr"/>
                </a:tc>
                <a:tc>
                  <a:txBody>
                    <a:bodyPr/>
                    <a:lstStyle/>
                    <a:p>
                      <a:pPr fontAlgn="base"/>
                      <a:r>
                        <a:rPr lang="en-US" sz="2400">
                          <a:latin typeface="inherit"/>
                        </a:rPr>
                        <a:t>1,050</a:t>
                      </a:r>
                    </a:p>
                  </a:txBody>
                  <a:tcPr anchor="ctr"/>
                </a:tc>
                <a:tc>
                  <a:txBody>
                    <a:bodyPr/>
                    <a:lstStyle/>
                    <a:p>
                      <a:pPr fontAlgn="base"/>
                      <a:endParaRPr lang="en-US" sz="2400">
                        <a:latin typeface="inherit"/>
                      </a:endParaRPr>
                    </a:p>
                  </a:txBody>
                  <a:tcPr anchor="ctr"/>
                </a:tc>
              </a:tr>
              <a:tr h="900113">
                <a:tc>
                  <a:txBody>
                    <a:bodyPr/>
                    <a:lstStyle/>
                    <a:p>
                      <a:pPr algn="l" fontAlgn="base"/>
                      <a:r>
                        <a:rPr lang="en-US" sz="2400" dirty="0">
                          <a:latin typeface="inherit"/>
                        </a:rPr>
                        <a:t>Ferns and horsetails</a:t>
                      </a:r>
                    </a:p>
                  </a:txBody>
                  <a:tcPr anchor="ctr"/>
                </a:tc>
                <a:tc>
                  <a:txBody>
                    <a:bodyPr/>
                    <a:lstStyle/>
                    <a:p>
                      <a:pPr fontAlgn="base"/>
                      <a:r>
                        <a:rPr lang="en-US" sz="2400">
                          <a:latin typeface="inherit"/>
                        </a:rPr>
                        <a:t>15,000</a:t>
                      </a:r>
                    </a:p>
                  </a:txBody>
                  <a:tcPr anchor="ctr"/>
                </a:tc>
                <a:tc>
                  <a:txBody>
                    <a:bodyPr/>
                    <a:lstStyle/>
                    <a:p>
                      <a:pPr fontAlgn="base"/>
                      <a:endParaRPr lang="en-US" sz="2400">
                        <a:latin typeface="inherit"/>
                      </a:endParaRPr>
                    </a:p>
                  </a:txBody>
                  <a:tcPr anchor="ctr"/>
                </a:tc>
              </a:tr>
              <a:tr h="791766">
                <a:tc>
                  <a:txBody>
                    <a:bodyPr/>
                    <a:lstStyle/>
                    <a:p>
                      <a:pPr algn="l" fontAlgn="base"/>
                      <a:r>
                        <a:rPr lang="en-US" sz="2400">
                          <a:latin typeface="inherit"/>
                        </a:rPr>
                        <a:t>Mosses</a:t>
                      </a:r>
                    </a:p>
                  </a:txBody>
                  <a:tcPr anchor="ctr"/>
                </a:tc>
                <a:tc>
                  <a:txBody>
                    <a:bodyPr/>
                    <a:lstStyle/>
                    <a:p>
                      <a:pPr fontAlgn="base"/>
                      <a:r>
                        <a:rPr lang="en-US" sz="2400">
                          <a:latin typeface="inherit"/>
                        </a:rPr>
                        <a:t>22,750</a:t>
                      </a:r>
                    </a:p>
                  </a:txBody>
                  <a:tcPr anchor="ctr"/>
                </a:tc>
                <a:tc>
                  <a:txBody>
                    <a:bodyPr/>
                    <a:lstStyle/>
                    <a:p>
                      <a:pPr fontAlgn="base"/>
                      <a:endParaRPr lang="en-US" sz="2400">
                        <a:latin typeface="inherit"/>
                      </a:endParaRPr>
                    </a:p>
                  </a:txBody>
                  <a:tcPr anchor="ctr"/>
                </a:tc>
              </a:tr>
              <a:tr h="791766">
                <a:tc>
                  <a:txBody>
                    <a:bodyPr/>
                    <a:lstStyle/>
                    <a:p>
                      <a:pPr algn="l" fontAlgn="base"/>
                      <a:r>
                        <a:rPr lang="en-US" sz="2400" b="1">
                          <a:latin typeface="inherit"/>
                        </a:rPr>
                        <a:t>Total Plants</a:t>
                      </a:r>
                      <a:endParaRPr lang="en-US" sz="2400">
                        <a:latin typeface="inherit"/>
                      </a:endParaRPr>
                    </a:p>
                  </a:txBody>
                  <a:tcPr anchor="ctr"/>
                </a:tc>
                <a:tc>
                  <a:txBody>
                    <a:bodyPr/>
                    <a:lstStyle/>
                    <a:p>
                      <a:pPr fontAlgn="base"/>
                      <a:endParaRPr lang="en-US" sz="2400">
                        <a:latin typeface="inherit"/>
                      </a:endParaRPr>
                    </a:p>
                  </a:txBody>
                  <a:tcPr anchor="ctr"/>
                </a:tc>
                <a:tc>
                  <a:txBody>
                    <a:bodyPr/>
                    <a:lstStyle/>
                    <a:p>
                      <a:pPr fontAlgn="base"/>
                      <a:r>
                        <a:rPr lang="en-US" sz="2400" b="1">
                          <a:latin typeface="inherit"/>
                        </a:rPr>
                        <a:t>390,800</a:t>
                      </a:r>
                      <a:endParaRPr lang="en-US" sz="2400">
                        <a:latin typeface="inherit"/>
                      </a:endParaRPr>
                    </a:p>
                  </a:txBody>
                  <a:tcPr anchor="ctr"/>
                </a:tc>
              </a:tr>
              <a:tr h="791766">
                <a:tc>
                  <a:txBody>
                    <a:bodyPr/>
                    <a:lstStyle/>
                    <a:p>
                      <a:pPr algn="l" fontAlgn="base"/>
                      <a:r>
                        <a:rPr lang="en-US" sz="2400" b="1">
                          <a:solidFill>
                            <a:srgbClr val="0A8BDF"/>
                          </a:solidFill>
                          <a:latin typeface="inherit"/>
                        </a:rPr>
                        <a:t>TOTAL SPECIES</a:t>
                      </a:r>
                    </a:p>
                  </a:txBody>
                  <a:tcPr anchor="ctr"/>
                </a:tc>
                <a:tc>
                  <a:txBody>
                    <a:bodyPr/>
                    <a:lstStyle/>
                    <a:p>
                      <a:pPr fontAlgn="base"/>
                      <a:endParaRPr lang="en-US" sz="2400">
                        <a:latin typeface="inherit"/>
                      </a:endParaRPr>
                    </a:p>
                  </a:txBody>
                  <a:tcPr anchor="ctr"/>
                </a:tc>
                <a:tc>
                  <a:txBody>
                    <a:bodyPr/>
                    <a:lstStyle/>
                    <a:p>
                      <a:pPr fontAlgn="base"/>
                      <a:r>
                        <a:rPr lang="en-US" sz="2400" b="1" dirty="0">
                          <a:solidFill>
                            <a:srgbClr val="0A8BDF"/>
                          </a:solidFill>
                          <a:latin typeface="inherit"/>
                        </a:rPr>
                        <a:t>7,227,130</a:t>
                      </a:r>
                    </a:p>
                  </a:txBody>
                  <a:tcPr anchor="ct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2400" b="1" dirty="0" smtClean="0"/>
              <a:t>Mai </a:t>
            </a:r>
            <a:r>
              <a:rPr lang="en-US" sz="2400" b="1" dirty="0" err="1" smtClean="0"/>
              <a:t>Pokhari</a:t>
            </a:r>
            <a:r>
              <a:rPr lang="en-US" sz="2400" b="1" dirty="0" smtClean="0"/>
              <a:t> </a:t>
            </a:r>
            <a:r>
              <a:rPr lang="en-US" sz="2400" dirty="0" smtClean="0"/>
              <a:t>wetland provides habitat for significant epiphytic orchids as well as for protected species such as White-</a:t>
            </a:r>
            <a:r>
              <a:rPr lang="en-US" sz="2400" dirty="0" err="1" smtClean="0"/>
              <a:t>rumped</a:t>
            </a:r>
            <a:r>
              <a:rPr lang="en-US" sz="2400" dirty="0" smtClean="0"/>
              <a:t> Vulture, Leopard cat and Eurasian Otter and endemic species like </a:t>
            </a:r>
            <a:r>
              <a:rPr lang="en-US" sz="2400" dirty="0" err="1" smtClean="0"/>
              <a:t>Hariya</a:t>
            </a:r>
            <a:r>
              <a:rPr lang="en-US" sz="2400" dirty="0" smtClean="0"/>
              <a:t> </a:t>
            </a:r>
            <a:r>
              <a:rPr lang="en-US" sz="2400" dirty="0" err="1" smtClean="0"/>
              <a:t>Cheparo</a:t>
            </a:r>
            <a:endParaRPr lang="en-US"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5745163"/>
          </a:xfrm>
        </p:spPr>
        <p:style>
          <a:lnRef idx="2">
            <a:schemeClr val="dk1"/>
          </a:lnRef>
          <a:fillRef idx="1">
            <a:schemeClr val="lt1"/>
          </a:fillRef>
          <a:effectRef idx="0">
            <a:schemeClr val="dk1"/>
          </a:effectRef>
          <a:fontRef idx="minor">
            <a:schemeClr val="dk1"/>
          </a:fontRef>
        </p:style>
        <p:txBody>
          <a:bodyPr>
            <a:normAutofit/>
          </a:bodyPr>
          <a:lstStyle/>
          <a:p>
            <a:pPr algn="just">
              <a:buNone/>
            </a:pPr>
            <a:r>
              <a:rPr lang="en-US" sz="2300" b="1" dirty="0" smtClean="0"/>
              <a:t>CITES (the Convention on International Trade in Endangered Species of Wild Fauna and Flora)</a:t>
            </a:r>
            <a:endParaRPr lang="en-US" sz="2300" dirty="0" smtClean="0">
              <a:latin typeface="Times New Roman" pitchFamily="18" charset="0"/>
              <a:cs typeface="Times New Roman" pitchFamily="18" charset="0"/>
            </a:endParaRPr>
          </a:p>
          <a:p>
            <a:pPr algn="just"/>
            <a:r>
              <a:rPr lang="en-US" sz="2300" dirty="0" smtClean="0">
                <a:latin typeface="Times New Roman" pitchFamily="18" charset="0"/>
                <a:cs typeface="Times New Roman" pitchFamily="18" charset="0"/>
              </a:rPr>
              <a:t>CITES is an international agreement adopted in March 1973 to regulate worldwide commercial trade in wild animal and plant species and came into force on 1</a:t>
            </a:r>
            <a:r>
              <a:rPr lang="en-US" sz="2300" baseline="30000" dirty="0" smtClean="0">
                <a:latin typeface="Times New Roman" pitchFamily="18" charset="0"/>
                <a:cs typeface="Times New Roman" pitchFamily="18" charset="0"/>
              </a:rPr>
              <a:t>st</a:t>
            </a:r>
            <a:r>
              <a:rPr lang="en-US" sz="2300" dirty="0" smtClean="0">
                <a:latin typeface="Times New Roman" pitchFamily="18" charset="0"/>
                <a:cs typeface="Times New Roman" pitchFamily="18" charset="0"/>
              </a:rPr>
              <a:t> July 1975. The goal of CITES is to ensure that international trade does not threaten the survival of any species. Since 1973 the number of state parties to the convention has grown 180.</a:t>
            </a:r>
          </a:p>
          <a:p>
            <a:pPr algn="just"/>
            <a:endParaRPr lang="en-US" sz="2300" dirty="0" smtClean="0">
              <a:latin typeface="Times New Roman" pitchFamily="18" charset="0"/>
              <a:cs typeface="Times New Roman" pitchFamily="18" charset="0"/>
            </a:endParaRPr>
          </a:p>
          <a:p>
            <a:pPr algn="just"/>
            <a:r>
              <a:rPr lang="en-US" sz="2300" dirty="0" smtClean="0"/>
              <a:t>In addition to plants and animals and their parts, the agreement also restricts trade in items made from such plants and animals, such as clothing, food, medicine</a:t>
            </a:r>
          </a:p>
          <a:p>
            <a:pPr algn="just"/>
            <a:endParaRPr lang="en-US" sz="2300" dirty="0" smtClean="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85800"/>
            <a:ext cx="8229600" cy="5440363"/>
          </a:xfrm>
        </p:spPr>
        <p:style>
          <a:lnRef idx="2">
            <a:schemeClr val="dk1"/>
          </a:lnRef>
          <a:fillRef idx="1">
            <a:schemeClr val="lt1"/>
          </a:fillRef>
          <a:effectRef idx="0">
            <a:schemeClr val="dk1"/>
          </a:effectRef>
          <a:fontRef idx="minor">
            <a:schemeClr val="dk1"/>
          </a:fontRef>
        </p:style>
        <p:txBody>
          <a:bodyPr>
            <a:noAutofit/>
          </a:bodyPr>
          <a:lstStyle/>
          <a:p>
            <a:pPr algn="just">
              <a:buNone/>
            </a:pPr>
            <a:r>
              <a:rPr lang="en-US" sz="2300" dirty="0" smtClean="0">
                <a:latin typeface="Times New Roman" pitchFamily="18" charset="0"/>
                <a:cs typeface="Times New Roman" pitchFamily="18" charset="0"/>
              </a:rPr>
              <a:t>Roughly 5600 species of animals and 29000 species are protected by CITIES against over exploitation through international trade. Each protected  species is included in one of three lists, called appendices. species or population. The appendix that list a species or population reflects the extent of the threat to it and the controls that apply to the trade.</a:t>
            </a:r>
          </a:p>
          <a:p>
            <a:pPr algn="just">
              <a:buNone/>
            </a:pPr>
            <a:endParaRPr lang="en-US" sz="2300" dirty="0" smtClean="0">
              <a:latin typeface="Times New Roman" pitchFamily="18" charset="0"/>
              <a:cs typeface="Times New Roman" pitchFamily="18" charset="0"/>
            </a:endParaRPr>
          </a:p>
          <a:p>
            <a:pPr algn="just">
              <a:buNone/>
            </a:pPr>
            <a:r>
              <a:rPr lang="en-US" sz="2300" dirty="0" smtClean="0">
                <a:latin typeface="Times New Roman" pitchFamily="18" charset="0"/>
                <a:cs typeface="Times New Roman" pitchFamily="18" charset="0"/>
              </a:rPr>
              <a:t>CITES classifies plants and animals according to three categories, or appendices, based on how threatened they are. It  regulates international trade in species by including species on one of three Appendices</a:t>
            </a:r>
          </a:p>
          <a:p>
            <a:pPr algn="just"/>
            <a:endParaRPr lang="en-US" sz="2300" dirty="0" smtClean="0">
              <a:latin typeface="Times New Roman" pitchFamily="18" charset="0"/>
              <a:cs typeface="Times New Roman" pitchFamily="18" charset="0"/>
            </a:endParaRPr>
          </a:p>
          <a:p>
            <a:pPr algn="just">
              <a:buNone/>
            </a:pPr>
            <a:endParaRPr lang="en-US" sz="2300" dirty="0" smtClean="0">
              <a:latin typeface="Times New Roman" pitchFamily="18" charset="0"/>
              <a:cs typeface="Times New Roman" pitchFamily="18" charset="0"/>
            </a:endParaRPr>
          </a:p>
          <a:p>
            <a:pPr algn="just">
              <a:buNone/>
            </a:pPr>
            <a:endParaRPr lang="en-US" sz="2300" dirty="0" smtClean="0">
              <a:latin typeface="Times New Roman" pitchFamily="18" charset="0"/>
              <a:cs typeface="Times New Roman" pitchFamily="18" charset="0"/>
            </a:endParaRPr>
          </a:p>
          <a:p>
            <a:pPr algn="just">
              <a:buNone/>
            </a:pPr>
            <a:endParaRPr lang="en-US" sz="2300" dirty="0">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364163"/>
          </a:xfrm>
        </p:spPr>
        <p:style>
          <a:lnRef idx="2">
            <a:schemeClr val="dk1"/>
          </a:lnRef>
          <a:fillRef idx="1">
            <a:schemeClr val="lt1"/>
          </a:fillRef>
          <a:effectRef idx="0">
            <a:schemeClr val="dk1"/>
          </a:effectRef>
          <a:fontRef idx="minor">
            <a:schemeClr val="dk1"/>
          </a:fontRef>
        </p:style>
        <p:txBody>
          <a:bodyPr>
            <a:normAutofit/>
          </a:bodyPr>
          <a:lstStyle/>
          <a:p>
            <a:pPr algn="just">
              <a:buNone/>
            </a:pPr>
            <a:r>
              <a:rPr lang="en-US" sz="2400" b="1" dirty="0" smtClean="0">
                <a:latin typeface="Times New Roman" pitchFamily="18" charset="0"/>
                <a:cs typeface="Times New Roman" pitchFamily="18" charset="0"/>
              </a:rPr>
              <a:t>Appendix I </a:t>
            </a:r>
            <a:r>
              <a:rPr lang="en-US" sz="2400" dirty="0" smtClean="0">
                <a:latin typeface="Times New Roman" pitchFamily="18" charset="0"/>
                <a:cs typeface="Times New Roman" pitchFamily="18" charset="0"/>
              </a:rPr>
              <a:t>- species cannot be traded internationally for primarily commercial purposes. </a:t>
            </a:r>
          </a:p>
          <a:p>
            <a:pPr algn="just"/>
            <a:r>
              <a:rPr lang="en-US" sz="2400" dirty="0" smtClean="0"/>
              <a:t>Appendix I lists species that are the most endangered among CITES-listed animals and plants. They are threatened with extinction and CITES prohibits international trade in specimens of these species except when the purpose of the import is not commercial, for instance for scientific research. In these exceptional cases, trade may take place provided it is authorized by the granting of both an import permit and an export permit. </a:t>
            </a:r>
          </a:p>
          <a:p>
            <a:pPr algn="just"/>
            <a:endParaRPr lang="en-US" sz="2400" dirty="0" smtClean="0"/>
          </a:p>
          <a:p>
            <a:pPr algn="just"/>
            <a:r>
              <a:rPr lang="en-US" sz="2400" dirty="0" smtClean="0">
                <a:latin typeface="Times New Roman" pitchFamily="18" charset="0"/>
                <a:cs typeface="Times New Roman" pitchFamily="18" charset="0"/>
              </a:rPr>
              <a:t>Example of species under Appendix I: tiger, Himalayan brown bear, elephant, and Tibetan antelope</a:t>
            </a:r>
            <a:endParaRPr lang="en-US"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09600"/>
            <a:ext cx="8229600" cy="5516563"/>
          </a:xfrm>
        </p:spPr>
        <p:style>
          <a:lnRef idx="2">
            <a:schemeClr val="dk1"/>
          </a:lnRef>
          <a:fillRef idx="1">
            <a:schemeClr val="lt1"/>
          </a:fillRef>
          <a:effectRef idx="0">
            <a:schemeClr val="dk1"/>
          </a:effectRef>
          <a:fontRef idx="minor">
            <a:schemeClr val="dk1"/>
          </a:fontRef>
        </p:style>
        <p:txBody>
          <a:bodyPr>
            <a:normAutofit/>
          </a:bodyPr>
          <a:lstStyle/>
          <a:p>
            <a:pPr algn="just">
              <a:buNone/>
            </a:pPr>
            <a:r>
              <a:rPr lang="en-US" sz="2400" b="1" dirty="0" smtClean="0">
                <a:latin typeface="Times New Roman" pitchFamily="18" charset="0"/>
                <a:cs typeface="Times New Roman" pitchFamily="18" charset="0"/>
              </a:rPr>
              <a:t>Appendix II</a:t>
            </a:r>
            <a:r>
              <a:rPr lang="en-US" sz="2400" dirty="0" smtClean="0">
                <a:latin typeface="Times New Roman" pitchFamily="18" charset="0"/>
                <a:cs typeface="Times New Roman" pitchFamily="18" charset="0"/>
              </a:rPr>
              <a:t> </a:t>
            </a:r>
          </a:p>
          <a:p>
            <a:pPr algn="just"/>
            <a:r>
              <a:rPr lang="en-US" sz="2400" dirty="0" smtClean="0"/>
              <a:t>Appendix II lists species that are not necessarily now threatened with extinction but that may become so unless trade is closely controlled. International trade in specimens of Appendix-II species may be authorized by the granting of an export permit or re-export certificate. No import permit is necessary for these species under CITES (although a permit is needed in some countries that have taken stricter measures than CITES requires). Permits or certificates should only be granted if the relevant authorities are satisfied that certain conditions are met, above all that trade will not be detrimental to the survival of the species in the wild. </a:t>
            </a:r>
          </a:p>
          <a:p>
            <a:pPr algn="just"/>
            <a:r>
              <a:rPr lang="en-US" sz="2400" dirty="0" smtClean="0">
                <a:latin typeface="Times New Roman" pitchFamily="18" charset="0"/>
                <a:cs typeface="Times New Roman" pitchFamily="18" charset="0"/>
              </a:rPr>
              <a:t>Example of species under Appendix II: Hippopotamus,  gray wolf)</a:t>
            </a:r>
            <a:endParaRPr lang="en-US"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592763"/>
          </a:xfrm>
        </p:spPr>
        <p:style>
          <a:lnRef idx="2">
            <a:schemeClr val="dk1"/>
          </a:lnRef>
          <a:fillRef idx="1">
            <a:schemeClr val="lt1"/>
          </a:fillRef>
          <a:effectRef idx="0">
            <a:schemeClr val="dk1"/>
          </a:effectRef>
          <a:fontRef idx="minor">
            <a:schemeClr val="dk1"/>
          </a:fontRef>
        </p:style>
        <p:txBody>
          <a:bodyPr>
            <a:normAutofit/>
          </a:bodyPr>
          <a:lstStyle/>
          <a:p>
            <a:pPr algn="just"/>
            <a:r>
              <a:rPr lang="en-US" sz="2400" dirty="0" smtClean="0"/>
              <a:t>Appendix III is a list of species included at the request of a Party that already regulates trade in the species and that needs the cooperation of other countries to prevent unsustainable or illegal exploitation. International trade in specimens of species listed in this Appendix is allowed only on presentation of the appropriate permits or certificates. </a:t>
            </a:r>
          </a:p>
          <a:p>
            <a:pPr algn="just"/>
            <a:endParaRPr lang="en-US" sz="2400" dirty="0" smtClean="0"/>
          </a:p>
          <a:p>
            <a:pPr algn="just"/>
            <a:r>
              <a:rPr lang="en-US" sz="2400" dirty="0" smtClean="0"/>
              <a:t>Species may be added to or removed from Appendix I and II, or moved between them, only by the Conference of the Parties, either at its regular meetings or by postal procedures. But species may be added to or removed from Appendix III at any time and by any Party unilaterally </a:t>
            </a:r>
            <a:endParaRPr lang="en-US" sz="23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b="1" dirty="0" smtClean="0"/>
              <a:t>Convention on Biological Diversity(CBD)</a:t>
            </a:r>
          </a:p>
          <a:p>
            <a:pPr algn="just">
              <a:buNone/>
            </a:pPr>
            <a:r>
              <a:rPr lang="en-US" sz="2400" dirty="0" smtClean="0"/>
              <a:t>The </a:t>
            </a:r>
            <a:r>
              <a:rPr lang="en-US" sz="2400" b="1" dirty="0" smtClean="0"/>
              <a:t>Convention on Biological Diversity</a:t>
            </a:r>
            <a:r>
              <a:rPr lang="en-US" sz="2400" dirty="0" smtClean="0"/>
              <a:t> is the first global agreement on the conservation and sustainable use of biological diversity. A total of 190 parties have so far signed the convention since the opening of it for signature at the Earth Summit in Rio de </a:t>
            </a:r>
            <a:r>
              <a:rPr lang="en-US" sz="2400" dirty="0" err="1" smtClean="0"/>
              <a:t>Janerio</a:t>
            </a:r>
            <a:r>
              <a:rPr lang="en-US" sz="2400" dirty="0" smtClean="0"/>
              <a:t> in 1992. Nepal signed CBD during the Earth Summit on 12 June 1992, ratified it on 23 </a:t>
            </a:r>
            <a:r>
              <a:rPr lang="en-US" sz="2400" dirty="0" err="1" smtClean="0"/>
              <a:t>november</a:t>
            </a:r>
            <a:r>
              <a:rPr lang="en-US" sz="2400" dirty="0" smtClean="0"/>
              <a:t> 1993, and became a party to the conservation serves as the national focal point on the convention.</a:t>
            </a:r>
          </a:p>
          <a:p>
            <a:pPr algn="just">
              <a:buNone/>
            </a:pPr>
            <a:endParaRPr lang="en-US"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buNone/>
            </a:pPr>
            <a:r>
              <a:rPr lang="en-US" sz="2400" b="1" dirty="0" smtClean="0"/>
              <a:t>CBD has three main goals:</a:t>
            </a:r>
          </a:p>
          <a:p>
            <a:pPr algn="just">
              <a:buFont typeface="Wingdings" pitchFamily="2" charset="2"/>
              <a:buChar char="§"/>
            </a:pPr>
            <a:r>
              <a:rPr lang="en-US" sz="2400" b="1" dirty="0" smtClean="0"/>
              <a:t>The conservation of biodiversity</a:t>
            </a:r>
          </a:p>
          <a:p>
            <a:pPr algn="just"/>
            <a:r>
              <a:rPr lang="en-US" sz="2400" dirty="0" smtClean="0"/>
              <a:t>Sustainable use  of its components</a:t>
            </a:r>
          </a:p>
          <a:p>
            <a:pPr algn="just"/>
            <a:r>
              <a:rPr lang="en-US" sz="2400" dirty="0" smtClean="0"/>
              <a:t>Equitable sharing of the benefits arising from the utilization of genetic resources</a:t>
            </a:r>
          </a:p>
          <a:p>
            <a:pPr algn="just">
              <a:buNone/>
            </a:pPr>
            <a:r>
              <a:rPr lang="en-US" sz="2400" dirty="0" smtClean="0"/>
              <a:t>Other important issues raised by CBD include</a:t>
            </a:r>
          </a:p>
          <a:p>
            <a:pPr algn="just"/>
            <a:r>
              <a:rPr lang="en-US" sz="2400" dirty="0" smtClean="0"/>
              <a:t>Access to genetic resources and benefit sharing</a:t>
            </a:r>
          </a:p>
          <a:p>
            <a:pPr algn="just"/>
            <a:r>
              <a:rPr lang="en-US" sz="2400" dirty="0" smtClean="0"/>
              <a:t>Impact assessment</a:t>
            </a:r>
          </a:p>
          <a:p>
            <a:pPr algn="just"/>
            <a:r>
              <a:rPr lang="en-US" sz="2400" dirty="0" smtClean="0"/>
              <a:t>Benefit sharing of research and technology and</a:t>
            </a:r>
          </a:p>
          <a:p>
            <a:pPr algn="just"/>
            <a:r>
              <a:rPr lang="en-US" sz="2400" dirty="0" smtClean="0"/>
              <a:t>Financial resources and mechanism to achieve conservation goals</a:t>
            </a:r>
          </a:p>
          <a:p>
            <a:pPr algn="just"/>
            <a:endParaRPr lang="en-US" sz="2400" dirty="0" smtClean="0"/>
          </a:p>
          <a:p>
            <a:pPr algn="just"/>
            <a:endParaRPr lang="en-US"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400" b="1" dirty="0" smtClean="0"/>
              <a:t>The Nagoya Protocol </a:t>
            </a:r>
            <a:r>
              <a:rPr lang="en-US" sz="2400" dirty="0" smtClean="0"/>
              <a:t>on Access to Genetic Resources and the Fair and Equitable Sharing of Benefits Arising from their Utilization to the Convention on Biological Diversity</a:t>
            </a:r>
            <a:r>
              <a:rPr lang="en-US" sz="2400" baseline="30000" dirty="0" smtClean="0"/>
              <a:t> </a:t>
            </a:r>
            <a:r>
              <a:rPr lang="en-US" sz="2400" dirty="0" smtClean="0"/>
              <a:t>is a supplementary agreement to the Convention on Biological Diversity. It provides a transparent legal framework for the effective implementation of one of the three objectives of the CBD: the fair and equitable sharing of benefits arising out of the utilization of genetic resources. The Protocol was adopted on 29 October 2010 in Nagoya, Aichi Province, Japan, and entered into force on 12 October 2014</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66800"/>
            <a:ext cx="8229600" cy="5791200"/>
          </a:xfrm>
        </p:spPr>
        <p:txBody>
          <a:bodyPr>
            <a:noAutofit/>
          </a:bodyPr>
          <a:lstStyle/>
          <a:p>
            <a:pPr algn="just">
              <a:buNone/>
            </a:pPr>
            <a:r>
              <a:rPr lang="en-US" sz="2400" b="1" dirty="0" smtClean="0">
                <a:latin typeface="Times New Roman" pitchFamily="18" charset="0"/>
                <a:cs typeface="Times New Roman" pitchFamily="18" charset="0"/>
              </a:rPr>
              <a:t>Biodiversity in Nepal</a:t>
            </a:r>
          </a:p>
          <a:p>
            <a:pPr algn="just"/>
            <a:r>
              <a:rPr lang="en-US" sz="2400" dirty="0" smtClean="0">
                <a:latin typeface="Times New Roman" pitchFamily="18" charset="0"/>
                <a:cs typeface="Times New Roman" pitchFamily="18" charset="0"/>
              </a:rPr>
              <a:t>Biodiversity Profiles of Nepal (BPN) 1996 is a scientific milestone in the methodical documentation.</a:t>
            </a:r>
          </a:p>
          <a:p>
            <a:pPr algn="just"/>
            <a:r>
              <a:rPr lang="en-US" sz="2400" dirty="0" smtClean="0">
                <a:latin typeface="Times New Roman" pitchFamily="18" charset="0"/>
                <a:cs typeface="Times New Roman" pitchFamily="18" charset="0"/>
              </a:rPr>
              <a:t>In the profiles, Nepal’s flora and fauna are </a:t>
            </a:r>
            <a:r>
              <a:rPr lang="en-US" sz="2400" dirty="0" err="1" smtClean="0">
                <a:latin typeface="Times New Roman" pitchFamily="18" charset="0"/>
                <a:cs typeface="Times New Roman" pitchFamily="18" charset="0"/>
              </a:rPr>
              <a:t>categorised</a:t>
            </a:r>
            <a:r>
              <a:rPr lang="en-US" sz="2400" dirty="0" smtClean="0">
                <a:latin typeface="Times New Roman" pitchFamily="18" charset="0"/>
                <a:cs typeface="Times New Roman" pitchFamily="18" charset="0"/>
              </a:rPr>
              <a:t> by physiographic zones and protected areas. The documents recorded in total 181 mammal species belonging to 12 orders and 39 families (</a:t>
            </a:r>
            <a:r>
              <a:rPr lang="en-US" sz="2400" dirty="0" err="1" smtClean="0">
                <a:latin typeface="Times New Roman" pitchFamily="18" charset="0"/>
                <a:cs typeface="Times New Roman" pitchFamily="18" charset="0"/>
              </a:rPr>
              <a:t>Suwal</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Verheugt</a:t>
            </a:r>
            <a:r>
              <a:rPr lang="en-US" sz="2400" dirty="0" smtClean="0">
                <a:latin typeface="Times New Roman" pitchFamily="18" charset="0"/>
                <a:cs typeface="Times New Roman" pitchFamily="18" charset="0"/>
              </a:rPr>
              <a:t> 1995). </a:t>
            </a:r>
          </a:p>
          <a:p>
            <a:pPr algn="just"/>
            <a:r>
              <a:rPr lang="en-US" sz="2400" dirty="0" smtClean="0">
                <a:latin typeface="Times New Roman" pitchFamily="18" charset="0"/>
                <a:cs typeface="Times New Roman" pitchFamily="18" charset="0"/>
              </a:rPr>
              <a:t>BPN 1996 recorded numerous other fauna of various orders including 844 species of birds, 100 species of reptiles, 43 species of amphibians, 185 species of freshwater fish, and 635 butterfly species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Of the 635 butterfly species, four species and 25 subspecies are possibly endemic. In the context of flora, BPN recorded 5,160 species of flowering plants and 1,120 species of </a:t>
            </a:r>
            <a:r>
              <a:rPr lang="en-US" sz="2400" dirty="0" err="1" smtClean="0">
                <a:latin typeface="Times New Roman" pitchFamily="18" charset="0"/>
                <a:cs typeface="Times New Roman" pitchFamily="18" charset="0"/>
              </a:rPr>
              <a:t>nonflowering</a:t>
            </a:r>
            <a:r>
              <a:rPr lang="en-US" sz="2400" dirty="0" smtClean="0">
                <a:latin typeface="Times New Roman" pitchFamily="18" charset="0"/>
                <a:cs typeface="Times New Roman" pitchFamily="18" charset="0"/>
              </a:rPr>
              <a:t> plants (bryophytes and </a:t>
            </a:r>
            <a:r>
              <a:rPr lang="en-US" sz="2400" dirty="0" err="1" smtClean="0">
                <a:latin typeface="Times New Roman" pitchFamily="18" charset="0"/>
                <a:cs typeface="Times New Roman" pitchFamily="18" charset="0"/>
              </a:rPr>
              <a:t>pteridophytes</a:t>
            </a:r>
            <a:r>
              <a:rPr lang="en-US" sz="2400" dirty="0" smtClean="0">
                <a:latin typeface="Times New Roman" pitchFamily="18" charset="0"/>
                <a:cs typeface="Times New Roman" pitchFamily="18" charset="0"/>
              </a:rPr>
              <a:t>) (BPN 1995).</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BPN ranks Nepal as the 10th richest flowering plant diversity in Asia, and the 31st in the world. </a:t>
            </a:r>
          </a:p>
          <a:p>
            <a:pPr algn="just"/>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buNone/>
            </a:pPr>
            <a:r>
              <a:rPr lang="en-US" sz="2400" b="1" dirty="0" smtClean="0">
                <a:latin typeface="Times New Roman" pitchFamily="18" charset="0"/>
                <a:cs typeface="Times New Roman" pitchFamily="18" charset="0"/>
              </a:rPr>
              <a:t>Status of Plants Diversity</a:t>
            </a:r>
          </a:p>
          <a:p>
            <a:pPr algn="just"/>
            <a:r>
              <a:rPr lang="en-US" sz="2400" dirty="0" smtClean="0">
                <a:latin typeface="Times New Roman" pitchFamily="18" charset="0"/>
                <a:cs typeface="Times New Roman" pitchFamily="18" charset="0"/>
              </a:rPr>
              <a:t>In 1997 A.D, The Ministry of Forest and Soil Conservation has published the statistics on the plant species. According to this, the status of vegetation by comparing the statistics of algae, fungi, bryophytes and </a:t>
            </a:r>
            <a:r>
              <a:rPr lang="en-US" sz="2400" dirty="0" err="1" smtClean="0">
                <a:latin typeface="Times New Roman" pitchFamily="18" charset="0"/>
                <a:cs typeface="Times New Roman" pitchFamily="18" charset="0"/>
              </a:rPr>
              <a:t>pteridophytes</a:t>
            </a:r>
            <a:r>
              <a:rPr lang="en-US" sz="2400" dirty="0" smtClean="0">
                <a:latin typeface="Times New Roman" pitchFamily="18" charset="0"/>
                <a:cs typeface="Times New Roman" pitchFamily="18" charset="0"/>
              </a:rPr>
              <a:t> of species in the world. Comparing with the global scenario, algae (1.72 percent), fungi (2.38 percent), lichen (2.07 percent), bryophytes (6.09 percent), </a:t>
            </a:r>
            <a:r>
              <a:rPr lang="en-US" sz="2400" dirty="0" err="1" smtClean="0">
                <a:latin typeface="Times New Roman" pitchFamily="18" charset="0"/>
                <a:cs typeface="Times New Roman" pitchFamily="18" charset="0"/>
              </a:rPr>
              <a:t>pteridophytes</a:t>
            </a:r>
            <a:r>
              <a:rPr lang="en-US" sz="2400" dirty="0" smtClean="0">
                <a:latin typeface="Times New Roman" pitchFamily="18" charset="0"/>
                <a:cs typeface="Times New Roman" pitchFamily="18" charset="0"/>
              </a:rPr>
              <a:t> (3.19 percent), flowering plants (2.07 percent) are available in Nepal.</a:t>
            </a:r>
          </a:p>
          <a:p>
            <a:pPr algn="just"/>
            <a:endParaRPr lang="en-US"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user\Downloads\Diversity of Species in Nepal.JPG"/>
          <p:cNvPicPr>
            <a:picLocks noGrp="1" noChangeAspect="1" noChangeArrowheads="1"/>
          </p:cNvPicPr>
          <p:nvPr>
            <p:ph idx="1"/>
          </p:nvPr>
        </p:nvPicPr>
        <p:blipFill>
          <a:blip r:embed="rId2" cstate="print"/>
          <a:srcRect/>
          <a:stretch>
            <a:fillRect/>
          </a:stretch>
        </p:blipFill>
        <p:spPr bwMode="auto">
          <a:xfrm>
            <a:off x="685800" y="304800"/>
            <a:ext cx="8001000" cy="582136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2306</TotalTime>
  <Words>3095</Words>
  <Application>Microsoft Office PowerPoint</Application>
  <PresentationFormat>On-screen Show (4:3)</PresentationFormat>
  <Paragraphs>282</Paragraphs>
  <Slides>58</Slides>
  <Notes>2</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BIODIVERSITY</vt:lpstr>
      <vt:lpstr>Slide 2</vt:lpstr>
      <vt:lpstr>Slide 3</vt:lpstr>
      <vt:lpstr>Slide 4</vt:lpstr>
      <vt:lpstr>Slide 5</vt:lpstr>
      <vt:lpstr>Slide 6</vt:lpstr>
      <vt:lpstr>Slide 7</vt:lpstr>
      <vt:lpstr>Slide 8</vt:lpstr>
      <vt:lpstr>Slide 9</vt:lpstr>
      <vt:lpstr> Comparative Situation of Animals and Birds</vt:lpstr>
      <vt:lpstr>Slide 11</vt:lpstr>
      <vt:lpstr>Slide 12</vt:lpstr>
      <vt:lpstr>Slide 13</vt:lpstr>
      <vt:lpstr>Slide 14</vt:lpstr>
      <vt:lpstr>Slide 15</vt:lpstr>
      <vt:lpstr>Slide 16</vt:lpstr>
      <vt:lpstr>Threats of Biodiversity/Challenges of biodiversity conservation</vt:lpstr>
      <vt:lpstr>Slide 18</vt:lpstr>
      <vt:lpstr>Slide 19</vt:lpstr>
      <vt:lpstr>Slide 20</vt:lpstr>
      <vt:lpstr>Slide 21</vt:lpstr>
      <vt:lpstr>Slide 22</vt:lpstr>
      <vt:lpstr>Slide 23</vt:lpstr>
      <vt:lpstr>Slide 24</vt:lpstr>
      <vt:lpstr>Slide 25</vt:lpstr>
      <vt:lpstr>Slide 26</vt:lpstr>
      <vt:lpstr>Slide 27</vt:lpstr>
      <vt:lpstr>IUCN Categories of protected areas</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International policy for management of global conventions and treaties</vt:lpstr>
      <vt:lpstr>Slide 44</vt:lpstr>
      <vt:lpstr>Slide 45</vt:lpstr>
      <vt:lpstr>A Glimpse on biodiversity values of Ramsar sites in Nepal</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40</cp:revision>
  <dcterms:created xsi:type="dcterms:W3CDTF">2006-08-16T00:00:00Z</dcterms:created>
  <dcterms:modified xsi:type="dcterms:W3CDTF">2018-06-10T02:54:47Z</dcterms:modified>
</cp:coreProperties>
</file>