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A2197ACB-B5B2-4E01-9B92-F5FEE703ECD2}"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2197ACB-B5B2-4E01-9B92-F5FEE703ECD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2197ACB-B5B2-4E01-9B92-F5FEE703ECD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2197ACB-B5B2-4E01-9B92-F5FEE703ECD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2197ACB-B5B2-4E01-9B92-F5FEE703ECD2}"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2197ACB-B5B2-4E01-9B92-F5FEE703ECD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2197ACB-B5B2-4E01-9B92-F5FEE703ECD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2197ACB-B5B2-4E01-9B92-F5FEE703ECD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2197ACB-B5B2-4E01-9B92-F5FEE703ECD2}"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2197ACB-B5B2-4E01-9B92-F5FEE703ECD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D2776DC-2762-41E6-97BA-370FA7B1426A}" type="datetimeFigureOut">
              <a:rPr lang="en-US" smtClean="0"/>
              <a:t>6/20/2018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2197ACB-B5B2-4E01-9B92-F5FEE703ECD2}"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D2776DC-2762-41E6-97BA-370FA7B1426A}" type="datetimeFigureOut">
              <a:rPr lang="en-US" smtClean="0"/>
              <a:t>6/20/2018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2197ACB-B5B2-4E01-9B92-F5FEE703ECD2}"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Biodiversity conservation measure </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Measures to protect biodiversity</a:t>
            </a:r>
            <a:endParaRPr lang="en-US" dirty="0"/>
          </a:p>
        </p:txBody>
      </p:sp>
      <p:sp>
        <p:nvSpPr>
          <p:cNvPr id="3" name="Content Placeholder 2"/>
          <p:cNvSpPr>
            <a:spLocks noGrp="1"/>
          </p:cNvSpPr>
          <p:nvPr>
            <p:ph idx="1"/>
          </p:nvPr>
        </p:nvSpPr>
        <p:spPr/>
        <p:txBody>
          <a:bodyPr>
            <a:normAutofit fontScale="70000" lnSpcReduction="20000"/>
          </a:bodyPr>
          <a:lstStyle/>
          <a:p>
            <a:pPr fontAlgn="base"/>
            <a:endParaRPr lang="en-US" dirty="0" smtClean="0"/>
          </a:p>
          <a:p>
            <a:pPr lvl="1" fontAlgn="base">
              <a:buNone/>
            </a:pPr>
            <a:r>
              <a:rPr lang="en-US" b="1" dirty="0" smtClean="0"/>
              <a:t>Buy sustainably certified wood products</a:t>
            </a:r>
            <a:endParaRPr lang="en-US" dirty="0" smtClean="0"/>
          </a:p>
          <a:p>
            <a:pPr fontAlgn="base"/>
            <a:r>
              <a:rPr lang="en-US" dirty="0" smtClean="0"/>
              <a:t>It is estimated that over 80% of the world’s forests³ have already been destroyed or badly degraded due to the effects of illegal logging and deforestation. By buying sustainably harvested wood, you are helping destroy the illegal logging industry. </a:t>
            </a:r>
            <a:br>
              <a:rPr lang="en-US" dirty="0" smtClean="0"/>
            </a:br>
            <a:endParaRPr lang="en-US" dirty="0" smtClean="0"/>
          </a:p>
          <a:p>
            <a:pPr lvl="1" fontAlgn="base">
              <a:buNone/>
            </a:pPr>
            <a:r>
              <a:rPr lang="en-US" b="1" dirty="0" smtClean="0"/>
              <a:t>Follow the three R’s: reduce, reuse, and recycle</a:t>
            </a:r>
            <a:endParaRPr lang="en-US" dirty="0" smtClean="0"/>
          </a:p>
          <a:p>
            <a:r>
              <a:rPr lang="en-US" dirty="0" smtClean="0"/>
              <a:t>The lower the demand for a particular resource is, the lower the land area which will be degraded producing or obtaining this resource. By reducing your resource consumption, you are doing your bit for the planet⁴.</a:t>
            </a:r>
            <a:br>
              <a:rPr lang="en-US" dirty="0" smtClean="0"/>
            </a:b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lvl="1" fontAlgn="base"/>
            <a:r>
              <a:rPr lang="en-US" b="1" dirty="0" smtClean="0"/>
              <a:t>Buy </a:t>
            </a:r>
            <a:r>
              <a:rPr lang="en-US" b="1" dirty="0" smtClean="0"/>
              <a:t>organic foods</a:t>
            </a:r>
            <a:endParaRPr lang="en-US" dirty="0" smtClean="0"/>
          </a:p>
          <a:p>
            <a:pPr fontAlgn="base"/>
            <a:r>
              <a:rPr lang="en-US" dirty="0" smtClean="0"/>
              <a:t>Buying organic helps reduce the impacts of fertilizers and </a:t>
            </a:r>
            <a:r>
              <a:rPr lang="en-US" dirty="0" smtClean="0"/>
              <a:t>chemicals </a:t>
            </a:r>
            <a:r>
              <a:rPr lang="en-US" dirty="0" smtClean="0"/>
              <a:t>which can be extremely harmful to a range of organisms – particularly aquatic species. Lower chemical use translates to healthier ecosystems, and therefore greater biodiversity⁴. </a:t>
            </a:r>
            <a:br>
              <a:rPr lang="en-US" dirty="0" smtClean="0"/>
            </a:br>
            <a:endParaRPr lang="en-US" dirty="0" smtClean="0"/>
          </a:p>
          <a:p>
            <a:pPr lvl="1" fontAlgn="base"/>
            <a:r>
              <a:rPr lang="en-US" b="1" dirty="0" smtClean="0"/>
              <a:t>Choose your forms of transport wisely</a:t>
            </a:r>
            <a:endParaRPr lang="en-US" dirty="0" smtClean="0"/>
          </a:p>
          <a:p>
            <a:r>
              <a:rPr lang="en-US" dirty="0" smtClean="0"/>
              <a:t>Take the most environmentally friendly form of transport. This may mean walking or cycling instead of driving, or it may mean car-pooling with your </a:t>
            </a:r>
            <a:r>
              <a:rPr lang="en-US" dirty="0" err="1" smtClean="0"/>
              <a:t>neighbours</a:t>
            </a:r>
            <a:r>
              <a:rPr lang="en-US" dirty="0" smtClean="0"/>
              <a:t> or friends. Do whatever you can. This will help biodiversity in two ways: it will reduce fossil fuel consumption, which will in turn reduce the harmful impacts of fossil fuel extraction. It will also reduce greenhouse gas </a:t>
            </a:r>
            <a:r>
              <a:rPr lang="en-US" dirty="0" smtClean="0"/>
              <a:t>emissions and </a:t>
            </a:r>
            <a:r>
              <a:rPr lang="en-US" dirty="0" smtClean="0"/>
              <a:t>the effects of climate </a:t>
            </a:r>
            <a:r>
              <a:rPr lang="en-US" dirty="0" smtClean="0"/>
              <a:t>change.</a:t>
            </a:r>
            <a:r>
              <a:rPr lang="en-US" dirty="0" smtClean="0"/>
              <a:t/>
            </a:r>
            <a:br>
              <a:rPr lang="en-US" dirty="0" smtClean="0"/>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fontAlgn="base"/>
            <a:endParaRPr lang="en-US" dirty="0" smtClean="0"/>
          </a:p>
          <a:p>
            <a:pPr lvl="1" fontAlgn="base"/>
            <a:r>
              <a:rPr lang="en-US" b="1" dirty="0" smtClean="0"/>
              <a:t>Buy sustainable </a:t>
            </a:r>
            <a:r>
              <a:rPr lang="en-US" b="1" dirty="0" smtClean="0"/>
              <a:t>food</a:t>
            </a:r>
            <a:endParaRPr lang="en-US" dirty="0" smtClean="0"/>
          </a:p>
          <a:p>
            <a:pPr fontAlgn="base"/>
            <a:r>
              <a:rPr lang="en-US" dirty="0" smtClean="0"/>
              <a:t>Avoid eating endangered species such as </a:t>
            </a:r>
            <a:r>
              <a:rPr lang="en-US" dirty="0" err="1" smtClean="0"/>
              <a:t>Bluefin</a:t>
            </a:r>
            <a:r>
              <a:rPr lang="en-US" dirty="0" smtClean="0"/>
              <a:t> tuna, and look for the MSC (Marine Stewardship Council) logo. A lot of seafood is illegally caught or is fished from an unsustainable </a:t>
            </a:r>
            <a:r>
              <a:rPr lang="en-US" dirty="0" smtClean="0"/>
              <a:t>fishery.  </a:t>
            </a:r>
            <a:r>
              <a:rPr lang="en-US" dirty="0" smtClean="0"/>
              <a:t>It is estimated that around 75% of the planets fisheries are currently fully or over-exploited⁵. </a:t>
            </a:r>
            <a:br>
              <a:rPr lang="en-US" dirty="0" smtClean="0"/>
            </a:br>
            <a:endParaRPr lang="en-US" dirty="0" smtClean="0"/>
          </a:p>
          <a:p>
            <a:pPr lvl="1" fontAlgn="base"/>
            <a:r>
              <a:rPr lang="en-US" b="1" dirty="0" smtClean="0"/>
              <a:t>Be careful buying souvenirs when on holiday</a:t>
            </a:r>
            <a:endParaRPr lang="en-US" dirty="0" smtClean="0"/>
          </a:p>
          <a:p>
            <a:r>
              <a:rPr lang="en-US" dirty="0" smtClean="0"/>
              <a:t>In poorer countries, environmental regulations often don’t exist or are badly enforced. Whether you’re returning from an overseas holiday or buying gifts in your local store, be aware of what products are made of. Touristic souvenirs are often made from the by-products of endangered animals, and buying these things will encourage the killing of more of these creatures⁵.</a:t>
            </a:r>
            <a:br>
              <a:rPr lang="en-US" dirty="0" smtClean="0"/>
            </a:b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28600"/>
            <a:ext cx="8229600" cy="6629400"/>
          </a:xfrm>
        </p:spPr>
        <p:txBody>
          <a:bodyPr>
            <a:normAutofit fontScale="85000" lnSpcReduction="20000"/>
          </a:bodyPr>
          <a:lstStyle/>
          <a:p>
            <a:pPr fontAlgn="base"/>
            <a:endParaRPr lang="en-US" dirty="0" smtClean="0"/>
          </a:p>
          <a:p>
            <a:pPr lvl="1" fontAlgn="base"/>
            <a:r>
              <a:rPr lang="en-US" b="1" dirty="0" smtClean="0"/>
              <a:t>Reduce meat consumption</a:t>
            </a:r>
            <a:endParaRPr lang="en-US" dirty="0" smtClean="0"/>
          </a:p>
          <a:p>
            <a:pPr fontAlgn="base"/>
            <a:r>
              <a:rPr lang="en-US" dirty="0" smtClean="0"/>
              <a:t>According to recent studies, meat consumption is one of the most powerful negative forces impacting biodiversity conservation in the modern world. Livestock production usually involves heavy </a:t>
            </a:r>
            <a:r>
              <a:rPr lang="en-US" dirty="0" smtClean="0"/>
              <a:t>fertilizer and </a:t>
            </a:r>
            <a:r>
              <a:rPr lang="en-US" dirty="0" smtClean="0"/>
              <a:t>chemical use, land degradation, and the hunting of competitor or ‘pest’ species – think </a:t>
            </a:r>
            <a:r>
              <a:rPr lang="en-US" dirty="0" err="1" smtClean="0"/>
              <a:t>dingos</a:t>
            </a:r>
            <a:r>
              <a:rPr lang="en-US" dirty="0" smtClean="0"/>
              <a:t> in Australia, which are often shot because they hunt sheep⁶. </a:t>
            </a:r>
            <a:br>
              <a:rPr lang="en-US" dirty="0" smtClean="0"/>
            </a:br>
            <a:endParaRPr lang="en-US" dirty="0" smtClean="0"/>
          </a:p>
          <a:p>
            <a:pPr lvl="1" fontAlgn="base"/>
            <a:r>
              <a:rPr lang="en-US" b="1" dirty="0" smtClean="0"/>
              <a:t>Support local conservation efforts</a:t>
            </a:r>
            <a:endParaRPr lang="en-US" dirty="0" smtClean="0"/>
          </a:p>
          <a:p>
            <a:r>
              <a:rPr lang="en-US" dirty="0" smtClean="0"/>
              <a:t>Next time you are wondering what to do with your Saturday afternoon, research and become a part of a local conservation group. Whether you are cleaning up trash from the side of the road, re-establishing coastal sand dunes, or saving critically endangered species, you will be contributing to biodiversity conservation⁷.</a:t>
            </a:r>
            <a:br>
              <a:rPr lang="en-US" dirty="0" smtClean="0"/>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90600" y="1447800"/>
            <a:ext cx="7943088" cy="5410200"/>
          </a:xfrm>
        </p:spPr>
        <p:txBody>
          <a:bodyPr>
            <a:normAutofit fontScale="77500" lnSpcReduction="20000"/>
          </a:bodyPr>
          <a:lstStyle/>
          <a:p>
            <a:pPr lvl="1" fontAlgn="base"/>
            <a:r>
              <a:rPr lang="en-US" b="1" dirty="0" smtClean="0"/>
              <a:t>Use </a:t>
            </a:r>
            <a:r>
              <a:rPr lang="en-US" b="1" dirty="0" smtClean="0"/>
              <a:t>environmentally friendly cleaning products</a:t>
            </a:r>
            <a:endParaRPr lang="en-US" dirty="0" smtClean="0"/>
          </a:p>
          <a:p>
            <a:pPr fontAlgn="base"/>
            <a:r>
              <a:rPr lang="en-US" dirty="0" smtClean="0"/>
              <a:t>Most cleaning products, soaps, and detergents get washed down the drain, and either indirectly or directly end up in aquatic ecosystems. Using non-toxic products will ensure that your actions aren’t resulting in the death of innocent animals downstream⁴. </a:t>
            </a:r>
            <a:br>
              <a:rPr lang="en-US" dirty="0" smtClean="0"/>
            </a:br>
            <a:endParaRPr lang="en-US" dirty="0" smtClean="0"/>
          </a:p>
          <a:p>
            <a:pPr lvl="1" fontAlgn="base"/>
            <a:r>
              <a:rPr lang="en-US" b="1" dirty="0" smtClean="0"/>
              <a:t>Conserve electricity</a:t>
            </a:r>
            <a:endParaRPr lang="en-US" dirty="0" smtClean="0"/>
          </a:p>
          <a:p>
            <a:r>
              <a:rPr lang="en-US" dirty="0" smtClean="0"/>
              <a:t>A large proportion of electricity is generated using either coal or nuclear power plants, which are both extremely damaging to the environment. By either reducing electricity consumption or switching to more sustainable forms of energy – such as solar panels on the roof of your house – you will be doing your bit to save the planet⁴.</a:t>
            </a:r>
            <a:br>
              <a:rPr lang="en-US" dirty="0" smtClean="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304800"/>
            <a:ext cx="7866888" cy="5943600"/>
          </a:xfrm>
        </p:spPr>
        <p:txBody>
          <a:bodyPr>
            <a:normAutofit/>
          </a:bodyPr>
          <a:lstStyle/>
          <a:p>
            <a:r>
              <a:rPr lang="en-US" b="1" dirty="0" smtClean="0"/>
              <a:t>Avoid Injury to Biodiversity</a:t>
            </a:r>
            <a:r>
              <a:rPr lang="en-US" dirty="0" smtClean="0"/>
              <a:t>. Control the causes of significant injury to biodiversity </a:t>
            </a:r>
            <a:r>
              <a:rPr lang="en-US" dirty="0" smtClean="0"/>
              <a:t>and </a:t>
            </a:r>
            <a:r>
              <a:rPr lang="en-US" dirty="0" smtClean="0"/>
              <a:t>adopt measures to avoid or minimize adverse impacts on </a:t>
            </a:r>
            <a:r>
              <a:rPr lang="en-US" dirty="0" smtClean="0"/>
              <a:t>biodiversity</a:t>
            </a:r>
            <a:endParaRPr lang="en-US" dirty="0" smtClean="0"/>
          </a:p>
          <a:p>
            <a:r>
              <a:rPr lang="en-US" b="1" dirty="0" smtClean="0"/>
              <a:t>Establish Protected Areas</a:t>
            </a:r>
            <a:r>
              <a:rPr lang="en-US" dirty="0" smtClean="0"/>
              <a:t>. Establish a system of protected areas and take measures to promote environmentally sound development in areas adjacent to protected </a:t>
            </a:r>
            <a:r>
              <a:rPr lang="en-US" dirty="0" smtClean="0"/>
              <a:t>areas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304800"/>
            <a:ext cx="7866888" cy="6172200"/>
          </a:xfrm>
        </p:spPr>
        <p:txBody>
          <a:bodyPr>
            <a:normAutofit fontScale="85000" lnSpcReduction="20000"/>
          </a:bodyPr>
          <a:lstStyle/>
          <a:p>
            <a:r>
              <a:rPr lang="en-US" b="1" dirty="0" smtClean="0"/>
              <a:t>Manage and Protect Biological Resources for Conservation and Sustainable Use</a:t>
            </a:r>
            <a:r>
              <a:rPr lang="en-US" dirty="0" smtClean="0"/>
              <a:t>. Both within and outside of protected areas, manage biological resources to ensure conservation and sustainable use; promote the protection of ecosystems, natural habitats and maintenance of viable species populations in natural surroundings; develop laws to protect threatened species or </a:t>
            </a:r>
            <a:r>
              <a:rPr lang="en-US" dirty="0" smtClean="0"/>
              <a:t>populations</a:t>
            </a:r>
            <a:endParaRPr lang="en-US" dirty="0" smtClean="0"/>
          </a:p>
          <a:p>
            <a:r>
              <a:rPr lang="en-US" b="1" dirty="0" smtClean="0"/>
              <a:t>Restore Damaged Ecosystems and Threatened Species</a:t>
            </a:r>
            <a:r>
              <a:rPr lang="en-US" dirty="0" smtClean="0"/>
              <a:t>. Rehabilitate and restore ecosystems and promote recovery of threatened </a:t>
            </a:r>
            <a:r>
              <a:rPr lang="en-US" dirty="0" smtClean="0"/>
              <a:t>species</a:t>
            </a:r>
            <a:endParaRPr lang="en-US" dirty="0" smtClean="0"/>
          </a:p>
          <a:p>
            <a:r>
              <a:rPr lang="en-US" b="1" dirty="0" smtClean="0"/>
              <a:t>Ensure "</a:t>
            </a:r>
            <a:r>
              <a:rPr lang="en-US" b="1" dirty="0" err="1" smtClean="0"/>
              <a:t>Biosafety</a:t>
            </a:r>
            <a:r>
              <a:rPr lang="en-US" b="1" dirty="0" smtClean="0"/>
              <a:t>."</a:t>
            </a:r>
            <a:r>
              <a:rPr lang="en-US" dirty="0" smtClean="0"/>
              <a:t> Control the risks of the use and release of genetically modified organisms likely to have adverse impacts on </a:t>
            </a:r>
            <a:r>
              <a:rPr lang="en-US" dirty="0" smtClean="0"/>
              <a:t>biodiversity, also </a:t>
            </a:r>
            <a:r>
              <a:rPr lang="en-US" dirty="0" smtClean="0"/>
              <a:t>requires parties to consider a possible protocol to the CBD on </a:t>
            </a:r>
            <a:r>
              <a:rPr lang="en-US" dirty="0" err="1" smtClean="0"/>
              <a:t>biosafety</a:t>
            </a:r>
            <a:r>
              <a:rPr lang="en-US" dirty="0" smtClean="0"/>
              <a:t>.)</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228600"/>
            <a:ext cx="7943088" cy="6324600"/>
          </a:xfrm>
        </p:spPr>
        <p:txBody>
          <a:bodyPr>
            <a:normAutofit fontScale="70000" lnSpcReduction="20000"/>
          </a:bodyPr>
          <a:lstStyle/>
          <a:p>
            <a:r>
              <a:rPr lang="en-US" b="1" dirty="0" smtClean="0"/>
              <a:t>Create Conservation Incentives</a:t>
            </a:r>
            <a:r>
              <a:rPr lang="en-US" dirty="0" smtClean="0"/>
              <a:t>. Create incentives for the conservation and sustainable use of components of biological </a:t>
            </a:r>
            <a:r>
              <a:rPr lang="en-US" dirty="0" smtClean="0"/>
              <a:t>diversity</a:t>
            </a:r>
            <a:endParaRPr lang="en-US" dirty="0" smtClean="0"/>
          </a:p>
          <a:p>
            <a:r>
              <a:rPr lang="en-US" b="1" dirty="0" smtClean="0"/>
              <a:t>Promote Public Education</a:t>
            </a:r>
            <a:r>
              <a:rPr lang="en-US" dirty="0" smtClean="0"/>
              <a:t>. Promote and encourage public understanding of biodiversity </a:t>
            </a:r>
            <a:r>
              <a:rPr lang="en-US" dirty="0" smtClean="0"/>
              <a:t>conservation</a:t>
            </a:r>
            <a:endParaRPr lang="en-US" dirty="0" smtClean="0"/>
          </a:p>
          <a:p>
            <a:r>
              <a:rPr lang="en-US" b="1" dirty="0" smtClean="0"/>
              <a:t>Protect and Apply Traditional Knowledge and Conservation Practices</a:t>
            </a:r>
            <a:r>
              <a:rPr lang="en-US" dirty="0" smtClean="0"/>
              <a:t>. Protect, preserve, and maintain knowledge, innovations and practices of indigenous and local communities embodying traditional lifestyles relevant to the conservation and sustainable use of biological diversity. Promote their wider applications with the approval and involvement of their holders, and encourage equitable sharing of the benefits of using this knowledge </a:t>
            </a:r>
            <a:r>
              <a:rPr lang="en-US" dirty="0" smtClean="0"/>
              <a:t>.</a:t>
            </a:r>
            <a:endParaRPr lang="en-US" dirty="0" smtClean="0"/>
          </a:p>
          <a:p>
            <a:r>
              <a:rPr lang="en-US" b="1" dirty="0" smtClean="0"/>
              <a:t>Implement Ex Situ Conservation Measures</a:t>
            </a:r>
            <a:r>
              <a:rPr lang="en-US" dirty="0" smtClean="0"/>
              <a:t>. Take measures for ex situ conservation (i.e., conservation outside the natural environment) of biodiversity components as an essential complement to the primary conservation measures of habitat protection and restoration. This includes establishment and maintenance of gene and seed banks </a:t>
            </a:r>
            <a:r>
              <a:rPr lang="en-US" dirty="0" smtClean="0"/>
              <a:t>.</a:t>
            </a:r>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TotalTime>
  <Words>389</Words>
  <Application>Microsoft Office PowerPoint</Application>
  <PresentationFormat>On-screen Show (4:3)</PresentationFormat>
  <Paragraphs>34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Solstice</vt:lpstr>
      <vt:lpstr>Biodiversity conservation measure </vt:lpstr>
      <vt:lpstr>Measures to protect biodiversity</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Biodiversity conservation measure </dc:title>
  <dc:creator>CiST_Maheshwor</dc:creator>
  <cp:lastModifiedBy>CiST_Maheshwor</cp:lastModifiedBy>
  <cp:revision>7</cp:revision>
  <dcterms:created xsi:type="dcterms:W3CDTF">2018-06-20T06:37:02Z</dcterms:created>
  <dcterms:modified xsi:type="dcterms:W3CDTF">2018-06-20T07:06:08Z</dcterms:modified>
</cp:coreProperties>
</file>