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77" r:id="rId4"/>
    <p:sldId id="289" r:id="rId5"/>
    <p:sldId id="290" r:id="rId6"/>
    <p:sldId id="291" r:id="rId7"/>
    <p:sldId id="292" r:id="rId8"/>
    <p:sldId id="293" r:id="rId9"/>
    <p:sldId id="294" r:id="rId10"/>
    <p:sldId id="278" r:id="rId11"/>
    <p:sldId id="280" r:id="rId12"/>
    <p:sldId id="283" r:id="rId13"/>
    <p:sldId id="284" r:id="rId14"/>
    <p:sldId id="286" r:id="rId15"/>
    <p:sldId id="281" r:id="rId16"/>
    <p:sldId id="287" r:id="rId17"/>
    <p:sldId id="282" r:id="rId18"/>
    <p:sldId id="288" r:id="rId19"/>
    <p:sldId id="279" r:id="rId20"/>
    <p:sldId id="296" r:id="rId21"/>
    <p:sldId id="297" r:id="rId22"/>
    <p:sldId id="315" r:id="rId23"/>
    <p:sldId id="304" r:id="rId24"/>
    <p:sldId id="306" r:id="rId25"/>
    <p:sldId id="298" r:id="rId26"/>
    <p:sldId id="299" r:id="rId27"/>
    <p:sldId id="302" r:id="rId28"/>
    <p:sldId id="307" r:id="rId29"/>
    <p:sldId id="308" r:id="rId30"/>
    <p:sldId id="309" r:id="rId31"/>
    <p:sldId id="310" r:id="rId32"/>
    <p:sldId id="311" r:id="rId33"/>
    <p:sldId id="313" r:id="rId34"/>
    <p:sldId id="258" r:id="rId35"/>
    <p:sldId id="260" r:id="rId36"/>
    <p:sldId id="314" r:id="rId37"/>
    <p:sldId id="261"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5" d="100"/>
          <a:sy n="45" d="100"/>
        </p:scale>
        <p:origin x="-66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dir="in"/>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dir="in"/>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dir="in"/>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dir="in"/>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dir="in"/>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dir="in"/>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dir="in"/>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dir="in"/>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dir="in"/>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dir="in"/>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p:zoom dir="in"/>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zoom dir="in"/>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Business Letters</a:t>
            </a:r>
            <a:endParaRPr lang="en-US" dirty="0"/>
          </a:p>
        </p:txBody>
      </p:sp>
      <p:sp>
        <p:nvSpPr>
          <p:cNvPr id="3" name="Subtitle 2"/>
          <p:cNvSpPr>
            <a:spLocks noGrp="1"/>
          </p:cNvSpPr>
          <p:nvPr>
            <p:ph type="subTitle" idx="1"/>
          </p:nvPr>
        </p:nvSpPr>
        <p:spPr/>
        <p:txBody>
          <a:bodyPr/>
          <a:lstStyle/>
          <a:p>
            <a:r>
              <a:rPr lang="en-US" dirty="0" err="1" smtClean="0"/>
              <a:t>Tribhuwan</a:t>
            </a:r>
            <a:r>
              <a:rPr lang="en-US" dirty="0" smtClean="0"/>
              <a:t>  </a:t>
            </a:r>
            <a:r>
              <a:rPr lang="en-US" dirty="0" err="1" smtClean="0"/>
              <a:t>Pokharel</a:t>
            </a:r>
            <a:endParaRPr lang="en-US" dirty="0"/>
          </a:p>
        </p:txBody>
      </p:sp>
    </p:spTree>
  </p:cSld>
  <p:clrMapOvr>
    <a:masterClrMapping/>
  </p:clrMapOvr>
  <p:transition>
    <p:zoom dir="in"/>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5400" dirty="0" smtClean="0"/>
              <a:t>Formats of business letters</a:t>
            </a:r>
            <a:r>
              <a:rPr lang="en-US" sz="5400" dirty="0" smtClean="0"/>
              <a:t/>
            </a:r>
            <a:br>
              <a:rPr lang="en-US" sz="5400" dirty="0" smtClean="0"/>
            </a:br>
            <a:endParaRPr lang="en-US" sz="5400" dirty="0"/>
          </a:p>
        </p:txBody>
      </p:sp>
      <p:sp>
        <p:nvSpPr>
          <p:cNvPr id="2049" name="Rectangle 1"/>
          <p:cNvSpPr>
            <a:spLocks noChangeArrowheads="1"/>
          </p:cNvSpPr>
          <p:nvPr/>
        </p:nvSpPr>
        <p:spPr bwMode="auto">
          <a:xfrm>
            <a:off x="0" y="1981200"/>
            <a:ext cx="9144000" cy="43126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200000"/>
              </a:lnSpc>
              <a:spcBef>
                <a:spcPct val="0"/>
              </a:spcBef>
              <a:spcAft>
                <a:spcPct val="0"/>
              </a:spcAft>
              <a:buClrTx/>
              <a:buSzTx/>
              <a:buFont typeface="Wingdings" pitchFamily="2" charset="2"/>
              <a:buChar char="Ø"/>
              <a:tabLst>
                <a:tab pos="457200" algn="l"/>
              </a:tabLst>
            </a:pPr>
            <a:r>
              <a:rPr kumimoji="0" lang="en-GB" sz="4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Full block format</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200000"/>
              </a:lnSpc>
              <a:spcBef>
                <a:spcPct val="0"/>
              </a:spcBef>
              <a:spcAft>
                <a:spcPct val="0"/>
              </a:spcAft>
              <a:buClrTx/>
              <a:buSzTx/>
              <a:buFont typeface="Wingdings" pitchFamily="2" charset="2"/>
              <a:buChar char="Ø"/>
              <a:tabLst>
                <a:tab pos="457200" algn="l"/>
              </a:tabLst>
            </a:pPr>
            <a:r>
              <a:rPr kumimoji="0" lang="en-GB" sz="4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Modified format</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200000"/>
              </a:lnSpc>
              <a:spcBef>
                <a:spcPct val="0"/>
              </a:spcBef>
              <a:spcAft>
                <a:spcPct val="0"/>
              </a:spcAft>
              <a:buClrTx/>
              <a:buSzTx/>
              <a:buFont typeface="Wingdings" pitchFamily="2" charset="2"/>
              <a:buChar char="Ø"/>
              <a:tabLst>
                <a:tab pos="457200" algn="l"/>
              </a:tabLst>
            </a:pPr>
            <a:r>
              <a:rPr kumimoji="0" lang="en-GB" sz="48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Semi blocks or indented form</a:t>
            </a:r>
            <a:endParaRPr kumimoji="0" lang="en-GB" sz="6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zoom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dirty="0" smtClean="0">
                <a:latin typeface="Calibri" pitchFamily="34" charset="0"/>
                <a:ea typeface="Times New Roman" pitchFamily="18" charset="0"/>
                <a:cs typeface="Times New Roman" pitchFamily="18" charset="0"/>
              </a:rPr>
              <a:t>Full block format</a:t>
            </a:r>
            <a:r>
              <a:rPr lang="en-US" sz="4000" dirty="0" smtClean="0">
                <a:latin typeface="Arial" pitchFamily="34" charset="0"/>
                <a:cs typeface="Arial" pitchFamily="34" charset="0"/>
              </a:rPr>
              <a:t/>
            </a:r>
            <a:br>
              <a:rPr lang="en-US" sz="4000" dirty="0" smtClean="0">
                <a:latin typeface="Arial" pitchFamily="34" charset="0"/>
                <a:cs typeface="Arial" pitchFamily="34" charset="0"/>
              </a:rPr>
            </a:br>
            <a:endParaRPr lang="en-US" dirty="0"/>
          </a:p>
        </p:txBody>
      </p:sp>
      <p:sp>
        <p:nvSpPr>
          <p:cNvPr id="3" name="TextBox 2"/>
          <p:cNvSpPr txBox="1"/>
          <p:nvPr/>
        </p:nvSpPr>
        <p:spPr>
          <a:xfrm>
            <a:off x="0" y="1524000"/>
            <a:ext cx="8915400" cy="2909130"/>
          </a:xfrm>
          <a:prstGeom prst="rect">
            <a:avLst/>
          </a:prstGeom>
          <a:noFill/>
        </p:spPr>
        <p:txBody>
          <a:bodyPr wrap="square" rtlCol="0">
            <a:spAutoFit/>
          </a:bodyPr>
          <a:lstStyle/>
          <a:p>
            <a:pPr>
              <a:lnSpc>
                <a:spcPct val="200000"/>
              </a:lnSpc>
            </a:pPr>
            <a:r>
              <a:rPr lang="en-US" sz="3200" dirty="0" smtClean="0"/>
              <a:t>In this  format, one writes all the headings, date, complementary close, signature is written in the left margin of a letter.</a:t>
            </a:r>
            <a:endParaRPr lang="en-US" sz="3200" dirty="0"/>
          </a:p>
        </p:txBody>
      </p:sp>
    </p:spTree>
  </p:cSld>
  <p:clrMapOvr>
    <a:masterClrMapping/>
  </p:clrMapOvr>
  <p:transition>
    <p:zoom dir="in"/>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04800"/>
            <a:ext cx="9144000" cy="6124754"/>
          </a:xfrm>
          <a:prstGeom prst="rect">
            <a:avLst/>
          </a:prstGeom>
          <a:noFill/>
        </p:spPr>
        <p:txBody>
          <a:bodyPr wrap="square" rtlCol="0">
            <a:spAutoFit/>
          </a:bodyPr>
          <a:lstStyle/>
          <a:p>
            <a:r>
              <a:rPr lang="en-US" sz="2800" dirty="0" err="1" smtClean="0"/>
              <a:t>Kalanki</a:t>
            </a:r>
            <a:r>
              <a:rPr lang="en-US" sz="2800" dirty="0" smtClean="0"/>
              <a:t>, Kathmandu</a:t>
            </a:r>
          </a:p>
          <a:p>
            <a:r>
              <a:rPr lang="en-US" sz="2800" dirty="0" smtClean="0"/>
              <a:t>21</a:t>
            </a:r>
            <a:r>
              <a:rPr lang="en-US" sz="2800" baseline="30000" dirty="0" smtClean="0"/>
              <a:t>st</a:t>
            </a:r>
            <a:r>
              <a:rPr lang="en-US" sz="2800" dirty="0" smtClean="0"/>
              <a:t>, 2071</a:t>
            </a:r>
          </a:p>
          <a:p>
            <a:r>
              <a:rPr lang="en-US" sz="2800" dirty="0" smtClean="0"/>
              <a:t>To </a:t>
            </a:r>
          </a:p>
          <a:p>
            <a:r>
              <a:rPr lang="en-US" sz="2800" dirty="0" smtClean="0"/>
              <a:t>The Manager </a:t>
            </a:r>
          </a:p>
          <a:p>
            <a:r>
              <a:rPr lang="en-US" sz="2800" dirty="0" smtClean="0"/>
              <a:t>B&amp; B Hospital Pvt. Ltd.</a:t>
            </a:r>
          </a:p>
          <a:p>
            <a:r>
              <a:rPr lang="en-US" sz="2800" dirty="0" err="1" smtClean="0"/>
              <a:t>Gwarko</a:t>
            </a:r>
            <a:r>
              <a:rPr lang="en-US" sz="2800" dirty="0" smtClean="0"/>
              <a:t>, </a:t>
            </a:r>
            <a:r>
              <a:rPr lang="en-US" sz="2800" dirty="0" err="1" smtClean="0"/>
              <a:t>lalitpur</a:t>
            </a:r>
            <a:endParaRPr lang="en-US" sz="2800" dirty="0" smtClean="0"/>
          </a:p>
          <a:p>
            <a:r>
              <a:rPr lang="en-US" sz="2800" dirty="0" smtClean="0"/>
              <a:t>Dear sir/Madam,</a:t>
            </a:r>
          </a:p>
          <a:p>
            <a:endParaRPr lang="en-US" sz="2800" dirty="0" smtClean="0"/>
          </a:p>
          <a:p>
            <a:endParaRPr lang="en-US" sz="2800" dirty="0" smtClean="0"/>
          </a:p>
          <a:p>
            <a:endParaRPr lang="en-US" sz="2800" dirty="0" smtClean="0"/>
          </a:p>
          <a:p>
            <a:endParaRPr lang="en-US" sz="2800" dirty="0" smtClean="0"/>
          </a:p>
          <a:p>
            <a:r>
              <a:rPr lang="en-US" sz="2800" dirty="0" smtClean="0"/>
              <a:t>Sincerely Yours</a:t>
            </a:r>
          </a:p>
          <a:p>
            <a:endParaRPr lang="en-US" sz="2800" dirty="0" smtClean="0"/>
          </a:p>
          <a:p>
            <a:r>
              <a:rPr lang="en-US" sz="2800" dirty="0" err="1" smtClean="0"/>
              <a:t>Raju</a:t>
            </a:r>
            <a:r>
              <a:rPr lang="en-US" sz="2800" dirty="0" smtClean="0"/>
              <a:t> </a:t>
            </a:r>
            <a:r>
              <a:rPr lang="en-US" sz="2800" dirty="0" err="1" smtClean="0"/>
              <a:t>Thapa</a:t>
            </a:r>
            <a:endParaRPr lang="en-US" sz="2800" dirty="0"/>
          </a:p>
        </p:txBody>
      </p:sp>
    </p:spTree>
  </p:cSld>
  <p:clrMapOvr>
    <a:masterClrMapping/>
  </p:clrMapOvr>
  <p:transition>
    <p:zoom dir="in"/>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04800"/>
            <a:ext cx="9144000" cy="6124754"/>
          </a:xfrm>
          <a:prstGeom prst="rect">
            <a:avLst/>
          </a:prstGeom>
          <a:noFill/>
        </p:spPr>
        <p:txBody>
          <a:bodyPr wrap="square" rtlCol="0">
            <a:spAutoFit/>
          </a:bodyPr>
          <a:lstStyle/>
          <a:p>
            <a:r>
              <a:rPr lang="en-US" sz="2800" dirty="0" err="1" smtClean="0"/>
              <a:t>Thimi</a:t>
            </a:r>
            <a:r>
              <a:rPr lang="en-US" sz="2800" dirty="0" smtClean="0"/>
              <a:t>, </a:t>
            </a:r>
            <a:r>
              <a:rPr lang="en-US" sz="2800" dirty="0" err="1" smtClean="0"/>
              <a:t>Bhaktapur</a:t>
            </a:r>
            <a:endParaRPr lang="en-US" sz="2800" dirty="0" smtClean="0"/>
          </a:p>
          <a:p>
            <a:r>
              <a:rPr lang="en-US" sz="2800" dirty="0" smtClean="0"/>
              <a:t>2</a:t>
            </a:r>
            <a:r>
              <a:rPr lang="en-US" sz="2800" baseline="30000" dirty="0" smtClean="0"/>
              <a:t>nd</a:t>
            </a:r>
            <a:r>
              <a:rPr lang="en-US" sz="2800" dirty="0" smtClean="0"/>
              <a:t> Jan, 2015</a:t>
            </a:r>
          </a:p>
          <a:p>
            <a:r>
              <a:rPr lang="en-US" sz="2800" dirty="0" smtClean="0"/>
              <a:t>To </a:t>
            </a:r>
          </a:p>
          <a:p>
            <a:r>
              <a:rPr lang="en-US" sz="2800" dirty="0" smtClean="0"/>
              <a:t>The Principal</a:t>
            </a:r>
          </a:p>
          <a:p>
            <a:r>
              <a:rPr lang="en-US" sz="2800" dirty="0" smtClean="0"/>
              <a:t>Mount Everest School</a:t>
            </a:r>
          </a:p>
          <a:p>
            <a:r>
              <a:rPr lang="en-US" sz="2800" dirty="0" err="1" smtClean="0"/>
              <a:t>Gangabu</a:t>
            </a:r>
            <a:r>
              <a:rPr lang="en-US" sz="2800" dirty="0" smtClean="0"/>
              <a:t>, Kathmandu.</a:t>
            </a:r>
          </a:p>
          <a:p>
            <a:r>
              <a:rPr lang="en-US" sz="2800" dirty="0" smtClean="0"/>
              <a:t>Dear sir/ madam</a:t>
            </a:r>
          </a:p>
          <a:p>
            <a:endParaRPr lang="en-US" sz="2800" dirty="0" smtClean="0"/>
          </a:p>
          <a:p>
            <a:endParaRPr lang="en-US" sz="2800" dirty="0" smtClean="0"/>
          </a:p>
          <a:p>
            <a:endParaRPr lang="en-US" sz="2800" dirty="0" smtClean="0"/>
          </a:p>
          <a:p>
            <a:r>
              <a:rPr lang="en-US" sz="2800" dirty="0" smtClean="0"/>
              <a:t>Sincerely Yours</a:t>
            </a:r>
          </a:p>
          <a:p>
            <a:endParaRPr lang="en-US" sz="2800" dirty="0" smtClean="0"/>
          </a:p>
          <a:p>
            <a:r>
              <a:rPr lang="en-US" sz="2800" dirty="0" err="1" smtClean="0"/>
              <a:t>Sunita</a:t>
            </a:r>
            <a:r>
              <a:rPr lang="en-US" sz="2800" dirty="0" smtClean="0"/>
              <a:t> </a:t>
            </a:r>
            <a:r>
              <a:rPr lang="en-US" sz="2800" dirty="0" err="1" smtClean="0"/>
              <a:t>Manandar</a:t>
            </a:r>
            <a:endParaRPr lang="en-US" sz="2800" dirty="0" smtClean="0"/>
          </a:p>
          <a:p>
            <a:endParaRPr lang="en-US" sz="2800" dirty="0"/>
          </a:p>
        </p:txBody>
      </p:sp>
    </p:spTree>
  </p:cSld>
  <p:clrMapOvr>
    <a:masterClrMapping/>
  </p:clrMapOvr>
  <p:transition>
    <p:zoom dir="in"/>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alibri" pitchFamily="34" charset="0"/>
                <a:ea typeface="Times New Roman" pitchFamily="18" charset="0"/>
                <a:cs typeface="Times New Roman" pitchFamily="18" charset="0"/>
              </a:rPr>
              <a:t>Modified format</a:t>
            </a:r>
            <a:endParaRPr lang="en-US" dirty="0"/>
          </a:p>
        </p:txBody>
      </p:sp>
      <p:sp>
        <p:nvSpPr>
          <p:cNvPr id="3" name="TextBox 2"/>
          <p:cNvSpPr txBox="1"/>
          <p:nvPr/>
        </p:nvSpPr>
        <p:spPr>
          <a:xfrm>
            <a:off x="0" y="1219200"/>
            <a:ext cx="9144000" cy="4401205"/>
          </a:xfrm>
          <a:prstGeom prst="rect">
            <a:avLst/>
          </a:prstGeom>
          <a:noFill/>
        </p:spPr>
        <p:txBody>
          <a:bodyPr wrap="square" rtlCol="0">
            <a:spAutoFit/>
          </a:bodyPr>
          <a:lstStyle/>
          <a:p>
            <a:pPr>
              <a:lnSpc>
                <a:spcPct val="200000"/>
              </a:lnSpc>
            </a:pPr>
            <a:r>
              <a:rPr lang="en-US" sz="2800" dirty="0" smtClean="0"/>
              <a:t>It is an old fashioned and less professional look where letter head is written at the right hand side, superscription and salutation on the left side and subscription as well as signature of the applicant is written on the right side</a:t>
            </a:r>
          </a:p>
          <a:p>
            <a:r>
              <a:rPr lang="en-US" sz="2800" dirty="0" err="1" smtClean="0"/>
              <a:t>Eg</a:t>
            </a:r>
            <a:r>
              <a:rPr lang="en-US" sz="2800" dirty="0" smtClean="0"/>
              <a:t>;</a:t>
            </a:r>
          </a:p>
          <a:p>
            <a:endParaRPr lang="en-US" sz="2800" dirty="0"/>
          </a:p>
        </p:txBody>
      </p:sp>
    </p:spTree>
  </p:cSld>
  <p:clrMapOvr>
    <a:masterClrMapping/>
  </p:clrMapOvr>
  <p:transition>
    <p:zoom dir="in"/>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4000" dirty="0" smtClean="0">
                <a:latin typeface="Arial" pitchFamily="34" charset="0"/>
                <a:cs typeface="Arial" pitchFamily="34" charset="0"/>
              </a:rPr>
              <a:t/>
            </a:r>
            <a:br>
              <a:rPr lang="en-US" sz="4000" dirty="0" smtClean="0">
                <a:latin typeface="Arial" pitchFamily="34" charset="0"/>
                <a:cs typeface="Arial" pitchFamily="34" charset="0"/>
              </a:rPr>
            </a:br>
            <a:endParaRPr lang="en-US" dirty="0"/>
          </a:p>
        </p:txBody>
      </p:sp>
      <p:sp>
        <p:nvSpPr>
          <p:cNvPr id="3" name="TextBox 2"/>
          <p:cNvSpPr txBox="1"/>
          <p:nvPr/>
        </p:nvSpPr>
        <p:spPr>
          <a:xfrm>
            <a:off x="0" y="1066800"/>
            <a:ext cx="9144000" cy="6001643"/>
          </a:xfrm>
          <a:prstGeom prst="rect">
            <a:avLst/>
          </a:prstGeom>
          <a:noFill/>
        </p:spPr>
        <p:txBody>
          <a:bodyPr wrap="square" rtlCol="0">
            <a:spAutoFit/>
          </a:bodyPr>
          <a:lstStyle/>
          <a:p>
            <a:r>
              <a:rPr lang="en-US" sz="3200" dirty="0" smtClean="0"/>
              <a:t>						</a:t>
            </a:r>
            <a:r>
              <a:rPr lang="en-US" sz="3200" dirty="0" err="1" smtClean="0"/>
              <a:t>Satdobato</a:t>
            </a:r>
            <a:r>
              <a:rPr lang="en-US" sz="3200" dirty="0" smtClean="0"/>
              <a:t> , </a:t>
            </a:r>
            <a:r>
              <a:rPr lang="en-US" sz="3200" dirty="0" err="1" smtClean="0"/>
              <a:t>Lalitpur</a:t>
            </a:r>
            <a:endParaRPr lang="en-US" sz="3200" dirty="0" smtClean="0"/>
          </a:p>
          <a:p>
            <a:r>
              <a:rPr lang="en-US" sz="3200" dirty="0" smtClean="0"/>
              <a:t>						2</a:t>
            </a:r>
            <a:r>
              <a:rPr lang="en-US" sz="3200" baseline="30000" dirty="0" smtClean="0"/>
              <a:t>nd</a:t>
            </a:r>
            <a:r>
              <a:rPr lang="en-US" sz="3200" dirty="0" smtClean="0"/>
              <a:t> Feb. 2015</a:t>
            </a:r>
          </a:p>
          <a:p>
            <a:r>
              <a:rPr lang="en-US" sz="3200" dirty="0" smtClean="0"/>
              <a:t>To </a:t>
            </a:r>
          </a:p>
          <a:p>
            <a:r>
              <a:rPr lang="en-US" sz="3200" dirty="0" smtClean="0"/>
              <a:t>The HR Manager</a:t>
            </a:r>
          </a:p>
          <a:p>
            <a:r>
              <a:rPr lang="en-US" sz="3200" dirty="0" smtClean="0"/>
              <a:t>B&amp; R Company</a:t>
            </a:r>
          </a:p>
          <a:p>
            <a:r>
              <a:rPr lang="en-US" sz="3200" dirty="0" err="1" smtClean="0"/>
              <a:t>Nakkhipot</a:t>
            </a:r>
            <a:r>
              <a:rPr lang="en-US" sz="3200" dirty="0" smtClean="0"/>
              <a:t>, </a:t>
            </a:r>
            <a:r>
              <a:rPr lang="en-US" sz="3200" dirty="0" err="1" smtClean="0"/>
              <a:t>Lalitpur</a:t>
            </a:r>
            <a:endParaRPr lang="en-US" sz="3200" dirty="0" smtClean="0"/>
          </a:p>
          <a:p>
            <a:r>
              <a:rPr lang="en-US" sz="3200" dirty="0" smtClean="0"/>
              <a:t>Dear Sir/ Madam</a:t>
            </a:r>
          </a:p>
          <a:p>
            <a:endParaRPr lang="en-US" sz="3200" dirty="0" smtClean="0"/>
          </a:p>
          <a:p>
            <a:r>
              <a:rPr lang="en-US" sz="3200" dirty="0" smtClean="0"/>
              <a:t>						Sincerely Yours</a:t>
            </a:r>
          </a:p>
          <a:p>
            <a:endParaRPr lang="en-US" sz="3200" dirty="0" smtClean="0"/>
          </a:p>
          <a:p>
            <a:r>
              <a:rPr lang="en-US" sz="3200" dirty="0" smtClean="0"/>
              <a:t>						</a:t>
            </a:r>
            <a:r>
              <a:rPr lang="en-US" sz="3200" dirty="0" err="1" smtClean="0"/>
              <a:t>Samjana</a:t>
            </a:r>
            <a:r>
              <a:rPr lang="en-US" sz="3200" dirty="0" smtClean="0"/>
              <a:t> </a:t>
            </a:r>
            <a:r>
              <a:rPr lang="en-US" sz="3200" dirty="0" err="1" smtClean="0"/>
              <a:t>Ranabhat</a:t>
            </a:r>
            <a:endParaRPr lang="en-US" sz="3200" dirty="0" smtClean="0"/>
          </a:p>
          <a:p>
            <a:endParaRPr lang="en-US" sz="3200" dirty="0"/>
          </a:p>
        </p:txBody>
      </p:sp>
    </p:spTree>
  </p:cSld>
  <p:clrMapOvr>
    <a:masterClrMapping/>
  </p:clrMapOvr>
  <p:transition>
    <p:zoom dir="in"/>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4000" dirty="0" smtClean="0">
                <a:latin typeface="Arial" pitchFamily="34" charset="0"/>
                <a:cs typeface="Arial" pitchFamily="34" charset="0"/>
              </a:rPr>
              <a:t/>
            </a:r>
            <a:br>
              <a:rPr lang="en-US" sz="4000" dirty="0" smtClean="0">
                <a:latin typeface="Arial" pitchFamily="34" charset="0"/>
                <a:cs typeface="Arial" pitchFamily="34" charset="0"/>
              </a:rPr>
            </a:br>
            <a:endParaRPr lang="en-US" dirty="0"/>
          </a:p>
        </p:txBody>
      </p:sp>
      <p:sp>
        <p:nvSpPr>
          <p:cNvPr id="3" name="TextBox 2"/>
          <p:cNvSpPr txBox="1"/>
          <p:nvPr/>
        </p:nvSpPr>
        <p:spPr>
          <a:xfrm>
            <a:off x="0" y="1066800"/>
            <a:ext cx="9144000" cy="6001643"/>
          </a:xfrm>
          <a:prstGeom prst="rect">
            <a:avLst/>
          </a:prstGeom>
          <a:noFill/>
        </p:spPr>
        <p:txBody>
          <a:bodyPr wrap="square" rtlCol="0">
            <a:spAutoFit/>
          </a:bodyPr>
          <a:lstStyle/>
          <a:p>
            <a:r>
              <a:rPr lang="en-US" sz="3200" dirty="0" smtClean="0"/>
              <a:t>						</a:t>
            </a:r>
            <a:r>
              <a:rPr lang="en-US" sz="3200" dirty="0" err="1" smtClean="0"/>
              <a:t>Kirtipur</a:t>
            </a:r>
            <a:r>
              <a:rPr lang="en-US" sz="3200" dirty="0" smtClean="0"/>
              <a:t>, Kathmandu</a:t>
            </a:r>
          </a:p>
          <a:p>
            <a:r>
              <a:rPr lang="en-US" sz="3200" dirty="0" smtClean="0"/>
              <a:t>						2</a:t>
            </a:r>
            <a:r>
              <a:rPr lang="en-US" sz="3200" baseline="30000" dirty="0" smtClean="0"/>
              <a:t>nd</a:t>
            </a:r>
            <a:r>
              <a:rPr lang="en-US" sz="3200" dirty="0" smtClean="0"/>
              <a:t> Feb. 2015</a:t>
            </a:r>
          </a:p>
          <a:p>
            <a:r>
              <a:rPr lang="en-US" sz="3200" dirty="0" smtClean="0"/>
              <a:t>To </a:t>
            </a:r>
          </a:p>
          <a:p>
            <a:r>
              <a:rPr lang="en-US" sz="3200" dirty="0" smtClean="0"/>
              <a:t>The Principal</a:t>
            </a:r>
          </a:p>
          <a:p>
            <a:r>
              <a:rPr lang="en-US" sz="3200" dirty="0" smtClean="0"/>
              <a:t>Creative Academy</a:t>
            </a:r>
          </a:p>
          <a:p>
            <a:r>
              <a:rPr lang="en-US" sz="3200" dirty="0" err="1" smtClean="0"/>
              <a:t>Kirtipur</a:t>
            </a:r>
            <a:r>
              <a:rPr lang="en-US" sz="3200" dirty="0" smtClean="0"/>
              <a:t>, Kathmandu</a:t>
            </a:r>
          </a:p>
          <a:p>
            <a:r>
              <a:rPr lang="en-US" sz="3200" dirty="0" smtClean="0"/>
              <a:t>Dear Sir/ Madam</a:t>
            </a:r>
          </a:p>
          <a:p>
            <a:endParaRPr lang="en-US" sz="3200" dirty="0" smtClean="0"/>
          </a:p>
          <a:p>
            <a:r>
              <a:rPr lang="en-US" sz="3200" dirty="0" smtClean="0"/>
              <a:t>						Sincerely Yours</a:t>
            </a:r>
          </a:p>
          <a:p>
            <a:endParaRPr lang="en-US" sz="3200" dirty="0" smtClean="0"/>
          </a:p>
          <a:p>
            <a:r>
              <a:rPr lang="en-US" sz="3200" dirty="0" smtClean="0"/>
              <a:t>						</a:t>
            </a:r>
            <a:r>
              <a:rPr lang="en-US" sz="3200" dirty="0" err="1" smtClean="0"/>
              <a:t>Sandhya</a:t>
            </a:r>
            <a:r>
              <a:rPr lang="en-US" sz="3200" dirty="0" smtClean="0"/>
              <a:t> </a:t>
            </a:r>
            <a:r>
              <a:rPr lang="en-US" sz="3200" dirty="0" err="1" smtClean="0"/>
              <a:t>Acharya</a:t>
            </a:r>
            <a:endParaRPr lang="en-US" sz="3200" dirty="0" smtClean="0"/>
          </a:p>
          <a:p>
            <a:endParaRPr lang="en-US" sz="3200" dirty="0"/>
          </a:p>
        </p:txBody>
      </p:sp>
    </p:spTree>
  </p:cSld>
  <p:clrMapOvr>
    <a:masterClrMapping/>
  </p:clrMapOvr>
  <p:transition>
    <p:zoom dir="in"/>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dirty="0" smtClean="0">
                <a:latin typeface="Calibri" pitchFamily="34" charset="0"/>
                <a:ea typeface="Times New Roman" pitchFamily="18" charset="0"/>
                <a:cs typeface="Times New Roman" pitchFamily="18" charset="0"/>
              </a:rPr>
              <a:t>Semi blocks or indented form</a:t>
            </a:r>
            <a:r>
              <a:rPr lang="en-GB" sz="6000" dirty="0" smtClean="0">
                <a:latin typeface="Arial" pitchFamily="34" charset="0"/>
                <a:cs typeface="Arial" pitchFamily="34" charset="0"/>
              </a:rPr>
              <a:t/>
            </a:r>
            <a:br>
              <a:rPr lang="en-GB" sz="6000" dirty="0" smtClean="0">
                <a:latin typeface="Arial" pitchFamily="34" charset="0"/>
                <a:cs typeface="Arial" pitchFamily="34" charset="0"/>
              </a:rPr>
            </a:br>
            <a:endParaRPr lang="en-US" dirty="0"/>
          </a:p>
        </p:txBody>
      </p:sp>
      <p:sp>
        <p:nvSpPr>
          <p:cNvPr id="3" name="TextBox 2"/>
          <p:cNvSpPr txBox="1"/>
          <p:nvPr/>
        </p:nvSpPr>
        <p:spPr>
          <a:xfrm>
            <a:off x="0" y="990600"/>
            <a:ext cx="9144000" cy="3709349"/>
          </a:xfrm>
          <a:prstGeom prst="rect">
            <a:avLst/>
          </a:prstGeom>
          <a:noFill/>
        </p:spPr>
        <p:txBody>
          <a:bodyPr wrap="square" rtlCol="0">
            <a:spAutoFit/>
          </a:bodyPr>
          <a:lstStyle/>
          <a:p>
            <a:pPr>
              <a:lnSpc>
                <a:spcPct val="150000"/>
              </a:lnSpc>
              <a:buFont typeface="Arial" pitchFamily="34" charset="0"/>
              <a:buChar char="•"/>
            </a:pPr>
            <a:r>
              <a:rPr lang="en-US" sz="3200" dirty="0" smtClean="0"/>
              <a:t> most useful, unique, controversial format.</a:t>
            </a:r>
          </a:p>
          <a:p>
            <a:pPr>
              <a:lnSpc>
                <a:spcPct val="150000"/>
              </a:lnSpc>
              <a:buFont typeface="Arial" pitchFamily="34" charset="0"/>
              <a:buChar char="•"/>
            </a:pPr>
            <a:r>
              <a:rPr lang="en-US" sz="3200" dirty="0" smtClean="0"/>
              <a:t> similar to full block format written on the left margin</a:t>
            </a:r>
          </a:p>
          <a:p>
            <a:pPr>
              <a:lnSpc>
                <a:spcPct val="150000"/>
              </a:lnSpc>
              <a:buFont typeface="Arial" pitchFamily="34" charset="0"/>
              <a:buChar char="•"/>
            </a:pPr>
            <a:r>
              <a:rPr lang="en-US" sz="3200" dirty="0" smtClean="0"/>
              <a:t>  no salutation</a:t>
            </a:r>
          </a:p>
          <a:p>
            <a:pPr>
              <a:lnSpc>
                <a:spcPct val="150000"/>
              </a:lnSpc>
              <a:buFont typeface="Arial" pitchFamily="34" charset="0"/>
              <a:buChar char="•"/>
            </a:pPr>
            <a:r>
              <a:rPr lang="en-US" sz="3200" dirty="0" smtClean="0"/>
              <a:t> an added subject line</a:t>
            </a:r>
          </a:p>
          <a:p>
            <a:pPr>
              <a:lnSpc>
                <a:spcPct val="150000"/>
              </a:lnSpc>
              <a:buFont typeface="Arial" pitchFamily="34" charset="0"/>
              <a:buChar char="•"/>
            </a:pPr>
            <a:r>
              <a:rPr lang="en-US" sz="3200" dirty="0" smtClean="0"/>
              <a:t> and no complementary close</a:t>
            </a:r>
          </a:p>
        </p:txBody>
      </p:sp>
    </p:spTree>
  </p:cSld>
  <p:clrMapOvr>
    <a:masterClrMapping/>
  </p:clrMapOvr>
  <p:transition>
    <p:zoom dir="in"/>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81000"/>
            <a:ext cx="9144000" cy="5262979"/>
          </a:xfrm>
          <a:prstGeom prst="rect">
            <a:avLst/>
          </a:prstGeom>
          <a:noFill/>
        </p:spPr>
        <p:txBody>
          <a:bodyPr wrap="square" rtlCol="0">
            <a:spAutoFit/>
          </a:bodyPr>
          <a:lstStyle/>
          <a:p>
            <a:r>
              <a:rPr lang="en-US" sz="2800" dirty="0" err="1" smtClean="0"/>
              <a:t>Kalanki</a:t>
            </a:r>
            <a:r>
              <a:rPr lang="en-US" sz="2800" dirty="0" smtClean="0"/>
              <a:t>, Kathmandu</a:t>
            </a:r>
          </a:p>
          <a:p>
            <a:endParaRPr lang="en-US" sz="2800" dirty="0" smtClean="0"/>
          </a:p>
          <a:p>
            <a:r>
              <a:rPr lang="en-US" sz="2800" dirty="0" smtClean="0"/>
              <a:t>June 3, 2015</a:t>
            </a:r>
          </a:p>
          <a:p>
            <a:endParaRPr lang="en-US" sz="2800" dirty="0" smtClean="0"/>
          </a:p>
          <a:p>
            <a:endParaRPr lang="en-US" sz="2800" dirty="0" smtClean="0"/>
          </a:p>
          <a:p>
            <a:r>
              <a:rPr lang="en-US" sz="2800" dirty="0" smtClean="0"/>
              <a:t>Subject: Purchase of Stationary goods.</a:t>
            </a:r>
          </a:p>
          <a:p>
            <a:endParaRPr lang="en-US" sz="2800" dirty="0" smtClean="0"/>
          </a:p>
          <a:p>
            <a:endParaRPr lang="en-US" sz="2800" dirty="0" smtClean="0"/>
          </a:p>
          <a:p>
            <a:endParaRPr lang="en-US" sz="2800" dirty="0" smtClean="0"/>
          </a:p>
          <a:p>
            <a:endParaRPr lang="en-US" sz="2800" dirty="0" smtClean="0"/>
          </a:p>
          <a:p>
            <a:endParaRPr lang="en-US" sz="2800" dirty="0" smtClean="0"/>
          </a:p>
          <a:p>
            <a:r>
              <a:rPr lang="en-US" sz="2800" dirty="0" err="1" smtClean="0"/>
              <a:t>Isha</a:t>
            </a:r>
            <a:r>
              <a:rPr lang="en-US" sz="2800" dirty="0" smtClean="0"/>
              <a:t> </a:t>
            </a:r>
            <a:r>
              <a:rPr lang="en-US" sz="2800" dirty="0" err="1" smtClean="0"/>
              <a:t>Malla</a:t>
            </a:r>
            <a:r>
              <a:rPr lang="en-US" sz="2800" dirty="0" smtClean="0"/>
              <a:t> </a:t>
            </a:r>
            <a:endParaRPr lang="en-US" sz="2800" dirty="0"/>
          </a:p>
        </p:txBody>
      </p:sp>
    </p:spTree>
  </p:cSld>
  <p:clrMapOvr>
    <a:masterClrMapping/>
  </p:clrMapOvr>
  <p:transition>
    <p:zoom dir="in"/>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Types of business letters</a:t>
            </a:r>
            <a:endParaRPr lang="en-US" dirty="0"/>
          </a:p>
        </p:txBody>
      </p:sp>
      <p:sp>
        <p:nvSpPr>
          <p:cNvPr id="1025" name="Rectangle 1"/>
          <p:cNvSpPr>
            <a:spLocks noChangeArrowheads="1"/>
          </p:cNvSpPr>
          <p:nvPr/>
        </p:nvSpPr>
        <p:spPr bwMode="auto">
          <a:xfrm>
            <a:off x="0" y="1600200"/>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Enquiry letters</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Quotation letters</a:t>
            </a: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en-GB"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Order letters</a:t>
            </a:r>
            <a:endParaRPr kumimoji="0" lang="en-US" sz="3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kumimoji="0" lang="en-GB" sz="3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Complaint letters</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r>
              <a:rPr lang="en-GB" sz="3200" dirty="0" smtClean="0">
                <a:latin typeface="Times New Roman" pitchFamily="18" charset="0"/>
                <a:ea typeface="Times New Roman" pitchFamily="18" charset="0"/>
                <a:cs typeface="Times New Roman" pitchFamily="18" charset="0"/>
              </a:rPr>
              <a:t> </a:t>
            </a:r>
            <a:r>
              <a:rPr lang="en-GB" sz="3200" dirty="0" smtClean="0">
                <a:latin typeface="Times New Roman" pitchFamily="18" charset="0"/>
                <a:cs typeface="Times New Roman" pitchFamily="18" charset="0"/>
              </a:rPr>
              <a:t>Replies to complaints</a:t>
            </a:r>
            <a:endParaRPr lang="en-US" sz="3200" dirty="0" smtClean="0">
              <a:latin typeface="Times New Roman" pitchFamily="18" charset="0"/>
              <a:cs typeface="Times New Roman" pitchFamily="18" charset="0"/>
            </a:endParaRPr>
          </a:p>
          <a:p>
            <a:r>
              <a:rPr lang="en-GB" sz="3200" dirty="0" smtClean="0">
                <a:latin typeface="Times New Roman" pitchFamily="18" charset="0"/>
                <a:cs typeface="Times New Roman" pitchFamily="18" charset="0"/>
              </a:rPr>
              <a:t>			Acceptance for adjustments</a:t>
            </a:r>
            <a:endParaRPr lang="en-US" sz="3200" dirty="0" smtClean="0">
              <a:latin typeface="Times New Roman" pitchFamily="18" charset="0"/>
              <a:cs typeface="Times New Roman" pitchFamily="18" charset="0"/>
            </a:endParaRPr>
          </a:p>
          <a:p>
            <a:r>
              <a:rPr lang="en-GB" sz="3200" dirty="0" smtClean="0">
                <a:latin typeface="Times New Roman" pitchFamily="18" charset="0"/>
                <a:cs typeface="Times New Roman" pitchFamily="18" charset="0"/>
              </a:rPr>
              <a:t>			Refusal for adjustments</a:t>
            </a:r>
            <a:endParaRPr lang="en-US" sz="32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Ø"/>
              <a:tabLst>
                <a:tab pos="457200" algn="l"/>
              </a:tabLst>
            </a:pPr>
            <a:endParaRPr kumimoji="0" lang="en-US" sz="32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GB" sz="3200" b="0" i="0"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			</a:t>
            </a:r>
            <a:endParaRPr kumimoji="0" lang="en-GB" sz="3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zoom dir="in"/>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Business Letters</a:t>
            </a:r>
            <a:endParaRPr lang="en-US" dirty="0"/>
          </a:p>
        </p:txBody>
      </p:sp>
      <p:sp>
        <p:nvSpPr>
          <p:cNvPr id="3" name="TextBox 2"/>
          <p:cNvSpPr txBox="1"/>
          <p:nvPr/>
        </p:nvSpPr>
        <p:spPr>
          <a:xfrm>
            <a:off x="0" y="1143000"/>
            <a:ext cx="9144000" cy="4832092"/>
          </a:xfrm>
          <a:prstGeom prst="rect">
            <a:avLst/>
          </a:prstGeom>
          <a:noFill/>
        </p:spPr>
        <p:txBody>
          <a:bodyPr wrap="square" rtlCol="0">
            <a:spAutoFit/>
          </a:bodyPr>
          <a:lstStyle/>
          <a:p>
            <a:pPr>
              <a:buFont typeface="Wingdings" pitchFamily="2" charset="2"/>
              <a:buChar char="Ø"/>
            </a:pPr>
            <a:r>
              <a:rPr lang="en-US" sz="2800" dirty="0" smtClean="0"/>
              <a:t> formal letters.</a:t>
            </a:r>
          </a:p>
          <a:p>
            <a:pPr>
              <a:buFont typeface="Wingdings" pitchFamily="2" charset="2"/>
              <a:buChar char="Ø"/>
            </a:pPr>
            <a:r>
              <a:rPr lang="en-US" sz="2800" dirty="0" smtClean="0"/>
              <a:t> aiming to establish business relationship between two firms or companies.</a:t>
            </a:r>
          </a:p>
          <a:p>
            <a:pPr>
              <a:buFont typeface="Wingdings" pitchFamily="2" charset="2"/>
              <a:buChar char="Ø"/>
            </a:pPr>
            <a:r>
              <a:rPr lang="en-US" sz="2800" dirty="0" smtClean="0"/>
              <a:t> standard letters.</a:t>
            </a:r>
          </a:p>
          <a:p>
            <a:pPr>
              <a:buFont typeface="Wingdings" pitchFamily="2" charset="2"/>
              <a:buChar char="Ø"/>
            </a:pPr>
            <a:r>
              <a:rPr lang="en-US" sz="2800" dirty="0" smtClean="0"/>
              <a:t>  ordering, request, booking, transfer of money etc.</a:t>
            </a:r>
          </a:p>
          <a:p>
            <a:pPr>
              <a:buFont typeface="Wingdings" pitchFamily="2" charset="2"/>
              <a:buChar char="Ø"/>
            </a:pPr>
            <a:r>
              <a:rPr lang="en-US" sz="2800" dirty="0" smtClean="0"/>
              <a:t> used to keep legal records of the  transactions between the firms or institutions involved.</a:t>
            </a:r>
          </a:p>
          <a:p>
            <a:pPr>
              <a:buFont typeface="Wingdings" pitchFamily="2" charset="2"/>
              <a:buChar char="Ø"/>
            </a:pPr>
            <a:r>
              <a:rPr lang="en-US" sz="2800" dirty="0" smtClean="0"/>
              <a:t> strengthen business ties or relationship.</a:t>
            </a:r>
          </a:p>
          <a:p>
            <a:pPr>
              <a:buFont typeface="Wingdings" pitchFamily="2" charset="2"/>
              <a:buChar char="Ø"/>
            </a:pPr>
            <a:r>
              <a:rPr lang="en-US" sz="2800" dirty="0" smtClean="0"/>
              <a:t> not only deals like ordering goods, requesting credit but also for seeking employment and conducting social business</a:t>
            </a:r>
          </a:p>
          <a:p>
            <a:pPr>
              <a:buFont typeface="Wingdings" pitchFamily="2" charset="2"/>
              <a:buChar char="Ø"/>
            </a:pPr>
            <a:r>
              <a:rPr lang="en-US" sz="2800" dirty="0" smtClean="0"/>
              <a:t> concise, to the point, short, clear, polite in tone,  </a:t>
            </a:r>
            <a:endParaRPr lang="en-US" sz="2800" dirty="0"/>
          </a:p>
        </p:txBody>
      </p:sp>
    </p:spTree>
  </p:cSld>
  <p:clrMapOvr>
    <a:masterClrMapping/>
  </p:clrMapOvr>
  <p:transition>
    <p:zoom dir="in"/>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dirty="0" smtClean="0">
                <a:latin typeface="Calibri" pitchFamily="34" charset="0"/>
                <a:ea typeface="Times New Roman" pitchFamily="18" charset="0"/>
                <a:cs typeface="Times New Roman" pitchFamily="18" charset="0"/>
              </a:rPr>
              <a:t>Enquiry letters</a:t>
            </a:r>
            <a:r>
              <a:rPr lang="en-US" sz="4000" dirty="0" smtClean="0">
                <a:latin typeface="Arial" pitchFamily="34" charset="0"/>
                <a:cs typeface="Arial" pitchFamily="34" charset="0"/>
              </a:rPr>
              <a:t/>
            </a:r>
            <a:br>
              <a:rPr lang="en-US" sz="4000" dirty="0" smtClean="0">
                <a:latin typeface="Arial" pitchFamily="34" charset="0"/>
                <a:cs typeface="Arial" pitchFamily="34" charset="0"/>
              </a:rPr>
            </a:br>
            <a:endParaRPr lang="en-US" dirty="0"/>
          </a:p>
        </p:txBody>
      </p:sp>
      <p:sp>
        <p:nvSpPr>
          <p:cNvPr id="3" name="TextBox 2"/>
          <p:cNvSpPr txBox="1"/>
          <p:nvPr/>
        </p:nvSpPr>
        <p:spPr>
          <a:xfrm>
            <a:off x="0" y="1219200"/>
            <a:ext cx="9144000" cy="3539430"/>
          </a:xfrm>
          <a:prstGeom prst="rect">
            <a:avLst/>
          </a:prstGeom>
          <a:noFill/>
        </p:spPr>
        <p:txBody>
          <a:bodyPr wrap="square" rtlCol="0">
            <a:spAutoFit/>
          </a:bodyPr>
          <a:lstStyle/>
          <a:p>
            <a:pPr>
              <a:buFont typeface="Arial" pitchFamily="34" charset="0"/>
              <a:buChar char="•"/>
            </a:pPr>
            <a:r>
              <a:rPr lang="en-US" sz="2800" dirty="0" smtClean="0"/>
              <a:t> it describes what the writer wants and why.</a:t>
            </a:r>
          </a:p>
          <a:p>
            <a:r>
              <a:rPr lang="en-US" sz="2800" dirty="0" smtClean="0"/>
              <a:t>It enquire about: </a:t>
            </a:r>
          </a:p>
          <a:p>
            <a:r>
              <a:rPr lang="en-US" sz="2800" dirty="0" smtClean="0"/>
              <a:t>	textbooks</a:t>
            </a:r>
          </a:p>
          <a:p>
            <a:r>
              <a:rPr lang="en-US" sz="2800" dirty="0" smtClean="0"/>
              <a:t>	request for brochure</a:t>
            </a:r>
          </a:p>
          <a:p>
            <a:r>
              <a:rPr lang="en-US" sz="2800" dirty="0" smtClean="0"/>
              <a:t>	query about website</a:t>
            </a:r>
          </a:p>
          <a:p>
            <a:r>
              <a:rPr lang="en-US" sz="2800" dirty="0" smtClean="0"/>
              <a:t>	questions regarding product components.</a:t>
            </a:r>
          </a:p>
          <a:p>
            <a:endParaRPr lang="en-US" sz="2800" dirty="0" smtClean="0"/>
          </a:p>
          <a:p>
            <a:r>
              <a:rPr lang="en-US" sz="2800" dirty="0" smtClean="0"/>
              <a:t>	</a:t>
            </a:r>
            <a:endParaRPr lang="en-US" sz="2800" dirty="0"/>
          </a:p>
        </p:txBody>
      </p:sp>
    </p:spTree>
  </p:cSld>
  <p:clrMapOvr>
    <a:masterClrMapping/>
  </p:clrMapOvr>
  <p:transition spd="med">
    <p:zoom dir="in"/>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t>
            </a:r>
            <a:r>
              <a:rPr lang="en-US" dirty="0" smtClean="0"/>
              <a:t/>
            </a:r>
            <a:br>
              <a:rPr lang="en-US" dirty="0" smtClean="0"/>
            </a:br>
            <a:endParaRPr lang="en-US" dirty="0"/>
          </a:p>
        </p:txBody>
      </p:sp>
      <p:sp>
        <p:nvSpPr>
          <p:cNvPr id="4" name="TextBox 3"/>
          <p:cNvSpPr txBox="1"/>
          <p:nvPr/>
        </p:nvSpPr>
        <p:spPr>
          <a:xfrm>
            <a:off x="0" y="0"/>
            <a:ext cx="9144000" cy="7109639"/>
          </a:xfrm>
          <a:prstGeom prst="rect">
            <a:avLst/>
          </a:prstGeom>
          <a:noFill/>
        </p:spPr>
        <p:txBody>
          <a:bodyPr wrap="square" rtlCol="0">
            <a:spAutoFit/>
          </a:bodyPr>
          <a:lstStyle/>
          <a:p>
            <a:pPr algn="ctr"/>
            <a:r>
              <a:rPr lang="en-US" sz="2400" b="1" dirty="0" smtClean="0"/>
              <a:t>Star Hospital Pvt. Ltd</a:t>
            </a:r>
            <a:r>
              <a:rPr lang="en-US" sz="2400" dirty="0" smtClean="0"/>
              <a:t>.</a:t>
            </a:r>
          </a:p>
          <a:p>
            <a:pPr algn="ctr"/>
            <a:r>
              <a:rPr lang="en-US" sz="2400" b="1" dirty="0" err="1" smtClean="0"/>
              <a:t>Sanepa</a:t>
            </a:r>
            <a:r>
              <a:rPr lang="en-US" sz="2400" b="1" dirty="0" smtClean="0"/>
              <a:t>, </a:t>
            </a:r>
            <a:r>
              <a:rPr lang="en-US" sz="2400" b="1" dirty="0" err="1" smtClean="0"/>
              <a:t>Lalitpur</a:t>
            </a:r>
            <a:endParaRPr lang="en-US" sz="2400" b="1" dirty="0" smtClean="0"/>
          </a:p>
          <a:p>
            <a:r>
              <a:rPr lang="en-US" sz="2400" dirty="0" smtClean="0"/>
              <a:t>4 June, 2015</a:t>
            </a:r>
          </a:p>
          <a:p>
            <a:r>
              <a:rPr lang="en-US" sz="2400" dirty="0" smtClean="0"/>
              <a:t>B&amp;B Production &amp; Suppliers Center</a:t>
            </a:r>
          </a:p>
          <a:p>
            <a:r>
              <a:rPr lang="en-US" sz="2400" dirty="0" smtClean="0"/>
              <a:t>New Road</a:t>
            </a:r>
          </a:p>
          <a:p>
            <a:r>
              <a:rPr lang="en-US" sz="2400" dirty="0" smtClean="0"/>
              <a:t>Dear sir / Madam, </a:t>
            </a:r>
          </a:p>
          <a:p>
            <a:r>
              <a:rPr lang="en-US" sz="2400" b="1" u="sng" dirty="0" smtClean="0"/>
              <a:t>Enquiry about X-ray machines</a:t>
            </a:r>
            <a:r>
              <a:rPr lang="en-US" sz="2400" dirty="0" smtClean="0"/>
              <a:t>.</a:t>
            </a:r>
          </a:p>
          <a:p>
            <a:r>
              <a:rPr lang="en-US" sz="2400" dirty="0" smtClean="0"/>
              <a:t>I am writing to enquire whether your company could offer some x-rays machines for our hospital.</a:t>
            </a:r>
          </a:p>
          <a:p>
            <a:r>
              <a:rPr lang="en-US" sz="2400" dirty="0" smtClean="0"/>
              <a:t>I read your advertisement on The Kathmandu Post published on Sunday, mentioning about X-rays machines and its free delivery to different Nursing homes and Hospitals. I would like to know if it is possible for you to  send some detailed information about them. If possible send us a marketing manager so it would be well known to us. </a:t>
            </a:r>
          </a:p>
          <a:p>
            <a:r>
              <a:rPr lang="en-US" sz="2400" dirty="0" smtClean="0"/>
              <a:t>I look forward to receiving your reply.</a:t>
            </a:r>
          </a:p>
          <a:p>
            <a:r>
              <a:rPr lang="en-US" sz="2400" dirty="0" smtClean="0"/>
              <a:t>Your Faithfully</a:t>
            </a:r>
          </a:p>
          <a:p>
            <a:r>
              <a:rPr lang="en-US" sz="2400" dirty="0" smtClean="0"/>
              <a:t>Surya </a:t>
            </a:r>
            <a:r>
              <a:rPr lang="en-US" sz="2400" dirty="0" err="1" smtClean="0"/>
              <a:t>Ghimire</a:t>
            </a:r>
            <a:endParaRPr lang="en-US" sz="2400" dirty="0" smtClean="0"/>
          </a:p>
          <a:p>
            <a:endParaRPr lang="en-US" sz="2400" dirty="0" smtClean="0"/>
          </a:p>
          <a:p>
            <a:endParaRPr lang="en-US" sz="2400" dirty="0"/>
          </a:p>
        </p:txBody>
      </p:sp>
    </p:spTree>
  </p:cSld>
  <p:clrMapOvr>
    <a:masterClrMapping/>
  </p:clrMapOvr>
  <p:transition>
    <p:zoom dir="in"/>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zoom dir="in"/>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For Catalogue</a:t>
            </a:r>
            <a:br>
              <a:rPr lang="en-US" dirty="0" smtClean="0"/>
            </a:br>
            <a:endParaRPr lang="en-US" dirty="0"/>
          </a:p>
        </p:txBody>
      </p:sp>
      <p:sp>
        <p:nvSpPr>
          <p:cNvPr id="5" name="TextBox 4"/>
          <p:cNvSpPr txBox="1"/>
          <p:nvPr/>
        </p:nvSpPr>
        <p:spPr>
          <a:xfrm>
            <a:off x="0" y="1219200"/>
            <a:ext cx="9144000" cy="5493812"/>
          </a:xfrm>
          <a:prstGeom prst="rect">
            <a:avLst/>
          </a:prstGeom>
          <a:noFill/>
        </p:spPr>
        <p:txBody>
          <a:bodyPr wrap="square" rtlCol="0">
            <a:spAutoFit/>
          </a:bodyPr>
          <a:lstStyle/>
          <a:p>
            <a:pPr algn="ctr"/>
            <a:r>
              <a:rPr lang="en-US" dirty="0" smtClean="0"/>
              <a:t>SHRESTHA DISTRIBUTORS</a:t>
            </a:r>
          </a:p>
          <a:p>
            <a:pPr algn="ctr"/>
            <a:r>
              <a:rPr lang="en-US" dirty="0" err="1" smtClean="0"/>
              <a:t>Kathamnandu</a:t>
            </a:r>
            <a:r>
              <a:rPr lang="en-US" dirty="0" smtClean="0"/>
              <a:t>, Nepal</a:t>
            </a:r>
          </a:p>
          <a:p>
            <a:r>
              <a:rPr lang="en-US" dirty="0" smtClean="0"/>
              <a:t>							June 23, 2013</a:t>
            </a:r>
          </a:p>
          <a:p>
            <a:pPr>
              <a:lnSpc>
                <a:spcPct val="150000"/>
              </a:lnSpc>
            </a:pPr>
            <a:r>
              <a:rPr lang="en-US" dirty="0" smtClean="0"/>
              <a:t>The Managing Director</a:t>
            </a:r>
          </a:p>
          <a:p>
            <a:pPr>
              <a:lnSpc>
                <a:spcPct val="150000"/>
              </a:lnSpc>
            </a:pPr>
            <a:r>
              <a:rPr lang="en-US" dirty="0" smtClean="0"/>
              <a:t>United Pressure Cooker Company</a:t>
            </a:r>
          </a:p>
          <a:p>
            <a:pPr>
              <a:lnSpc>
                <a:spcPct val="150000"/>
              </a:lnSpc>
            </a:pPr>
            <a:r>
              <a:rPr lang="en-US" dirty="0" smtClean="0"/>
              <a:t>North Road, Gandhi </a:t>
            </a:r>
            <a:r>
              <a:rPr lang="en-US" dirty="0" err="1" smtClean="0"/>
              <a:t>Bhawan</a:t>
            </a:r>
            <a:endParaRPr lang="en-US" dirty="0" smtClean="0"/>
          </a:p>
          <a:p>
            <a:pPr>
              <a:lnSpc>
                <a:spcPct val="150000"/>
              </a:lnSpc>
            </a:pPr>
            <a:r>
              <a:rPr lang="en-US" dirty="0" smtClean="0"/>
              <a:t>New Delhi, India.</a:t>
            </a:r>
          </a:p>
          <a:p>
            <a:pPr>
              <a:lnSpc>
                <a:spcPct val="150000"/>
              </a:lnSpc>
            </a:pPr>
            <a:r>
              <a:rPr lang="en-US" dirty="0" smtClean="0"/>
              <a:t>Dear sir/ Madam,</a:t>
            </a:r>
          </a:p>
          <a:p>
            <a:pPr>
              <a:lnSpc>
                <a:spcPct val="150000"/>
              </a:lnSpc>
            </a:pPr>
            <a:r>
              <a:rPr lang="en-US" dirty="0" smtClean="0"/>
              <a:t>	We are one of the biggest dealers of pressure cookers in Kathmandu.  We are entirely interested in dealing with your pressure cookers. We would be grateful if you would send us a copy of your catalogue as soon as possible.</a:t>
            </a:r>
          </a:p>
          <a:p>
            <a:pPr algn="ctr">
              <a:lnSpc>
                <a:spcPct val="150000"/>
              </a:lnSpc>
            </a:pPr>
            <a:r>
              <a:rPr lang="en-US" dirty="0" smtClean="0"/>
              <a:t>We are looking forward to dealing with your products.</a:t>
            </a:r>
          </a:p>
          <a:p>
            <a:pPr algn="ctr"/>
            <a:r>
              <a:rPr lang="en-US" dirty="0" smtClean="0"/>
              <a:t>						Your Sincerely</a:t>
            </a:r>
          </a:p>
          <a:p>
            <a:pPr algn="ctr"/>
            <a:r>
              <a:rPr lang="en-US" dirty="0" smtClean="0"/>
              <a:t>						………………………</a:t>
            </a:r>
          </a:p>
          <a:p>
            <a:pPr algn="ctr"/>
            <a:r>
              <a:rPr lang="en-US" dirty="0" smtClean="0"/>
              <a:t>						</a:t>
            </a:r>
            <a:r>
              <a:rPr lang="en-US" dirty="0" err="1" smtClean="0"/>
              <a:t>Madamnan</a:t>
            </a:r>
            <a:r>
              <a:rPr lang="en-US" dirty="0" smtClean="0"/>
              <a:t> </a:t>
            </a:r>
            <a:r>
              <a:rPr lang="en-US" dirty="0" err="1" smtClean="0"/>
              <a:t>Shrestha</a:t>
            </a:r>
            <a:endParaRPr lang="en-US" dirty="0"/>
          </a:p>
        </p:txBody>
      </p:sp>
    </p:spTree>
  </p:cSld>
  <p:clrMapOvr>
    <a:masterClrMapping/>
  </p:clrMapOvr>
  <p:transition>
    <p:zoom dir="in"/>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81000"/>
            <a:ext cx="9144000" cy="5632311"/>
          </a:xfrm>
          <a:prstGeom prst="rect">
            <a:avLst/>
          </a:prstGeom>
          <a:noFill/>
        </p:spPr>
        <p:txBody>
          <a:bodyPr wrap="square" rtlCol="0">
            <a:spAutoFit/>
          </a:bodyPr>
          <a:lstStyle/>
          <a:p>
            <a:r>
              <a:rPr lang="en-US" sz="2400" dirty="0" err="1" smtClean="0"/>
              <a:t>Maharjan</a:t>
            </a:r>
            <a:r>
              <a:rPr lang="en-US" sz="2400" dirty="0" smtClean="0"/>
              <a:t> Trading Company</a:t>
            </a:r>
          </a:p>
          <a:p>
            <a:r>
              <a:rPr lang="en-US" sz="2400" dirty="0" err="1" smtClean="0"/>
              <a:t>Newroad</a:t>
            </a:r>
            <a:r>
              <a:rPr lang="en-US" sz="2400" dirty="0" smtClean="0"/>
              <a:t>, Kathmandu</a:t>
            </a:r>
          </a:p>
          <a:p>
            <a:r>
              <a:rPr lang="en-US" sz="2400" dirty="0" smtClean="0"/>
              <a:t>3</a:t>
            </a:r>
            <a:r>
              <a:rPr lang="en-US" sz="2400" baseline="30000" dirty="0" smtClean="0"/>
              <a:t>rd</a:t>
            </a:r>
            <a:r>
              <a:rPr lang="en-US" sz="2400" dirty="0" smtClean="0"/>
              <a:t> Jan, 2015</a:t>
            </a:r>
          </a:p>
          <a:p>
            <a:r>
              <a:rPr lang="en-US" sz="2400" dirty="0" smtClean="0"/>
              <a:t>Hi Fashion Garment Limited</a:t>
            </a:r>
          </a:p>
          <a:p>
            <a:r>
              <a:rPr lang="en-US" sz="2400" dirty="0" err="1" smtClean="0"/>
              <a:t>Kirtipur</a:t>
            </a:r>
            <a:r>
              <a:rPr lang="en-US" sz="2400" dirty="0" smtClean="0"/>
              <a:t>, </a:t>
            </a:r>
            <a:r>
              <a:rPr lang="en-US" sz="2400" dirty="0" err="1" smtClean="0"/>
              <a:t>kathmandu</a:t>
            </a:r>
            <a:endParaRPr lang="en-US" sz="2400" dirty="0" smtClean="0"/>
          </a:p>
          <a:p>
            <a:r>
              <a:rPr lang="en-US" sz="2400" dirty="0" smtClean="0"/>
              <a:t>Dear sir/ Madam</a:t>
            </a:r>
          </a:p>
          <a:p>
            <a:r>
              <a:rPr lang="en-US" sz="2400" dirty="0" smtClean="0"/>
              <a:t>	Sub: request for catalogue</a:t>
            </a:r>
          </a:p>
          <a:p>
            <a:r>
              <a:rPr lang="en-US" sz="2400" dirty="0" smtClean="0"/>
              <a:t>Please send me your current catalogue.</a:t>
            </a:r>
          </a:p>
          <a:p>
            <a:r>
              <a:rPr lang="en-US" sz="2400" dirty="0" smtClean="0"/>
              <a:t>Your company was recommended to me by Mr.  </a:t>
            </a:r>
            <a:r>
              <a:rPr lang="en-US" sz="2400" dirty="0" err="1" smtClean="0"/>
              <a:t>Sumit</a:t>
            </a:r>
            <a:r>
              <a:rPr lang="en-US" sz="2400" dirty="0" smtClean="0"/>
              <a:t> </a:t>
            </a:r>
            <a:r>
              <a:rPr lang="en-US" sz="2400" dirty="0" err="1" smtClean="0"/>
              <a:t>Gurung</a:t>
            </a:r>
            <a:r>
              <a:rPr lang="en-US" sz="2400" dirty="0" smtClean="0"/>
              <a:t>. Our American customer’s is interested in importing a range of printed 100% cotton cloth.</a:t>
            </a:r>
          </a:p>
          <a:p>
            <a:r>
              <a:rPr lang="en-US" sz="2400" dirty="0" smtClean="0"/>
              <a:t>I look forward to hearing from you.</a:t>
            </a:r>
          </a:p>
          <a:p>
            <a:r>
              <a:rPr lang="en-US" sz="2400" dirty="0" smtClean="0"/>
              <a:t>Your Sincerely</a:t>
            </a:r>
          </a:p>
          <a:p>
            <a:r>
              <a:rPr lang="en-US" sz="2400" dirty="0" err="1" smtClean="0"/>
              <a:t>Sabita</a:t>
            </a:r>
            <a:r>
              <a:rPr lang="en-US" sz="2400" dirty="0" smtClean="0"/>
              <a:t> </a:t>
            </a:r>
            <a:r>
              <a:rPr lang="en-US" sz="2400" dirty="0" err="1" smtClean="0"/>
              <a:t>Mahat</a:t>
            </a:r>
            <a:endParaRPr lang="en-US" sz="2400" dirty="0" smtClean="0"/>
          </a:p>
          <a:p>
            <a:endParaRPr lang="en-US" sz="2400" dirty="0"/>
          </a:p>
        </p:txBody>
      </p:sp>
    </p:spTree>
  </p:cSld>
  <p:clrMapOvr>
    <a:masterClrMapping/>
  </p:clrMapOvr>
  <p:transition>
    <p:zoom dir="in"/>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GB" dirty="0" smtClean="0">
                <a:latin typeface="Calibri" pitchFamily="34" charset="0"/>
                <a:ea typeface="Times New Roman" pitchFamily="18" charset="0"/>
                <a:cs typeface="Times New Roman" pitchFamily="18" charset="0"/>
              </a:rPr>
              <a:t>Quotation letters</a:t>
            </a:r>
            <a:r>
              <a:rPr lang="en-US" sz="4000" dirty="0" smtClean="0">
                <a:latin typeface="Arial" pitchFamily="34" charset="0"/>
                <a:cs typeface="Arial" pitchFamily="34" charset="0"/>
              </a:rPr>
              <a:t/>
            </a:r>
            <a:br>
              <a:rPr lang="en-US" sz="4000" dirty="0" smtClean="0">
                <a:latin typeface="Arial" pitchFamily="34" charset="0"/>
                <a:cs typeface="Arial" pitchFamily="34" charset="0"/>
              </a:rPr>
            </a:br>
            <a:endParaRPr lang="en-US" dirty="0"/>
          </a:p>
        </p:txBody>
      </p:sp>
      <p:sp>
        <p:nvSpPr>
          <p:cNvPr id="3" name="TextBox 2"/>
          <p:cNvSpPr txBox="1"/>
          <p:nvPr/>
        </p:nvSpPr>
        <p:spPr>
          <a:xfrm>
            <a:off x="0" y="1143000"/>
            <a:ext cx="9144000" cy="4401205"/>
          </a:xfrm>
          <a:prstGeom prst="rect">
            <a:avLst/>
          </a:prstGeom>
          <a:noFill/>
        </p:spPr>
        <p:txBody>
          <a:bodyPr wrap="square" rtlCol="0">
            <a:spAutoFit/>
          </a:bodyPr>
          <a:lstStyle/>
          <a:p>
            <a:pPr>
              <a:buFont typeface="Wingdings" pitchFamily="2" charset="2"/>
              <a:buChar char="v"/>
            </a:pPr>
            <a:r>
              <a:rPr lang="en-US" sz="2800" dirty="0" smtClean="0"/>
              <a:t> it is a promise to supply goods on the terms stated.</a:t>
            </a:r>
          </a:p>
          <a:p>
            <a:pPr>
              <a:buFont typeface="Wingdings" pitchFamily="2" charset="2"/>
              <a:buChar char="v"/>
            </a:pPr>
            <a:r>
              <a:rPr lang="en-US" sz="2800" dirty="0" smtClean="0"/>
              <a:t> The following points are essential for satisfactory quotation letter</a:t>
            </a:r>
          </a:p>
          <a:p>
            <a:pPr lvl="3">
              <a:buFont typeface="Wingdings" pitchFamily="2" charset="2"/>
              <a:buChar char="v"/>
            </a:pPr>
            <a:r>
              <a:rPr lang="en-US" sz="2800" dirty="0" smtClean="0"/>
              <a:t> an expressions of thanks for the enquiry.</a:t>
            </a:r>
          </a:p>
          <a:p>
            <a:pPr lvl="3">
              <a:buFont typeface="Wingdings" pitchFamily="2" charset="2"/>
              <a:buChar char="v"/>
            </a:pPr>
            <a:r>
              <a:rPr lang="en-US" sz="2800" dirty="0" smtClean="0"/>
              <a:t> detailed of price, discounts and terms: payments.</a:t>
            </a:r>
          </a:p>
          <a:p>
            <a:pPr lvl="3">
              <a:buFont typeface="Wingdings" pitchFamily="2" charset="2"/>
              <a:buChar char="v"/>
            </a:pPr>
            <a:r>
              <a:rPr lang="en-US" sz="2800" dirty="0" smtClean="0"/>
              <a:t> a clear indication of what the price cover, like packing, delivery, insurance etc.</a:t>
            </a:r>
          </a:p>
          <a:p>
            <a:pPr lvl="3">
              <a:buFont typeface="Wingdings" pitchFamily="2" charset="2"/>
              <a:buChar char="v"/>
            </a:pPr>
            <a:r>
              <a:rPr lang="en-US" sz="2800" dirty="0" smtClean="0"/>
              <a:t> a responsibility regarding the date of delivery.</a:t>
            </a:r>
          </a:p>
          <a:p>
            <a:pPr lvl="3">
              <a:buFont typeface="Wingdings" pitchFamily="2" charset="2"/>
              <a:buChar char="v"/>
            </a:pPr>
            <a:r>
              <a:rPr lang="en-US" sz="2800" dirty="0" smtClean="0"/>
              <a:t> expressions of hope that the quotation will be accepted. </a:t>
            </a:r>
            <a:endParaRPr lang="en-US" sz="2800" dirty="0"/>
          </a:p>
        </p:txBody>
      </p:sp>
    </p:spTree>
  </p:cSld>
  <p:clrMapOvr>
    <a:masterClrMapping/>
  </p:clrMapOvr>
  <p:transition>
    <p:zoom dir="in"/>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8229600" cy="1143000"/>
          </a:xfrm>
        </p:spPr>
        <p:txBody>
          <a:bodyPr>
            <a:normAutofit fontScale="90000"/>
          </a:bodyPr>
          <a:lstStyle/>
          <a:p>
            <a:r>
              <a:rPr lang="en-US" dirty="0" smtClean="0"/>
              <a:t/>
            </a:r>
            <a:br>
              <a:rPr lang="en-US" dirty="0" smtClean="0"/>
            </a:br>
            <a:endParaRPr lang="en-US" dirty="0"/>
          </a:p>
        </p:txBody>
      </p:sp>
      <p:sp>
        <p:nvSpPr>
          <p:cNvPr id="3" name="TextBox 2"/>
          <p:cNvSpPr txBox="1"/>
          <p:nvPr/>
        </p:nvSpPr>
        <p:spPr>
          <a:xfrm>
            <a:off x="0" y="0"/>
            <a:ext cx="9144000" cy="6370975"/>
          </a:xfrm>
          <a:prstGeom prst="rect">
            <a:avLst/>
          </a:prstGeom>
          <a:noFill/>
        </p:spPr>
        <p:txBody>
          <a:bodyPr wrap="square" rtlCol="0">
            <a:spAutoFit/>
          </a:bodyPr>
          <a:lstStyle/>
          <a:p>
            <a:r>
              <a:rPr lang="en-US" sz="2400" dirty="0" smtClean="0"/>
              <a:t>Regional Engineering College </a:t>
            </a:r>
          </a:p>
          <a:p>
            <a:r>
              <a:rPr lang="en-US" sz="2400" dirty="0" err="1" smtClean="0"/>
              <a:t>Surkhet</a:t>
            </a:r>
            <a:endParaRPr lang="en-US" sz="2400" dirty="0" smtClean="0"/>
          </a:p>
          <a:p>
            <a:r>
              <a:rPr lang="en-US" sz="2400" dirty="0" smtClean="0"/>
              <a:t>18</a:t>
            </a:r>
            <a:r>
              <a:rPr lang="en-US" sz="2400" baseline="30000" dirty="0" smtClean="0"/>
              <a:t>th</a:t>
            </a:r>
            <a:r>
              <a:rPr lang="en-US" sz="2400" dirty="0" smtClean="0"/>
              <a:t> February 2015</a:t>
            </a:r>
          </a:p>
          <a:p>
            <a:r>
              <a:rPr lang="en-US" sz="2400" dirty="0" smtClean="0"/>
              <a:t>The manager </a:t>
            </a:r>
          </a:p>
          <a:p>
            <a:r>
              <a:rPr lang="en-US" sz="2400" dirty="0" err="1" smtClean="0"/>
              <a:t>Sunaulo</a:t>
            </a:r>
            <a:r>
              <a:rPr lang="en-US" sz="2400" dirty="0" smtClean="0"/>
              <a:t> Electro Products Ltd</a:t>
            </a:r>
          </a:p>
          <a:p>
            <a:r>
              <a:rPr lang="en-US" sz="2400" dirty="0" smtClean="0"/>
              <a:t>New Road Kathmandu</a:t>
            </a:r>
          </a:p>
          <a:p>
            <a:r>
              <a:rPr lang="en-US" sz="2400" dirty="0" smtClean="0"/>
              <a:t>Dear sir,</a:t>
            </a:r>
          </a:p>
          <a:p>
            <a:r>
              <a:rPr lang="en-US" sz="2400" dirty="0" smtClean="0"/>
              <a:t>Sub: Quotation For Electronics Library</a:t>
            </a:r>
          </a:p>
          <a:p>
            <a:r>
              <a:rPr lang="en-US" sz="2400" dirty="0" smtClean="0"/>
              <a:t>We are interested in buying some equipment for our </a:t>
            </a:r>
            <a:r>
              <a:rPr lang="en-US" sz="2400" dirty="0" err="1" smtClean="0"/>
              <a:t>eletronics</a:t>
            </a:r>
            <a:r>
              <a:rPr lang="en-US" sz="2400" dirty="0" smtClean="0"/>
              <a:t> laboratory. Kindly quote your lowest rates for the following items, giving full particulars and technical details. Please send your quotation on or before 24</a:t>
            </a:r>
            <a:r>
              <a:rPr lang="en-US" sz="2400" baseline="30000" dirty="0" smtClean="0"/>
              <a:t>th</a:t>
            </a:r>
            <a:r>
              <a:rPr lang="en-US" sz="2400" dirty="0" smtClean="0"/>
              <a:t> Feb, 2015. The quantity we propose to buy is indicated against each items.</a:t>
            </a:r>
          </a:p>
          <a:p>
            <a:r>
              <a:rPr lang="en-US" sz="2400" dirty="0" smtClean="0"/>
              <a:t>….Lists</a:t>
            </a:r>
          </a:p>
          <a:p>
            <a:r>
              <a:rPr lang="en-US" sz="2400" dirty="0" err="1" smtClean="0"/>
              <a:t>Iam</a:t>
            </a:r>
            <a:r>
              <a:rPr lang="en-US" sz="2400" dirty="0" smtClean="0"/>
              <a:t> looking forward to hearing you soon</a:t>
            </a:r>
          </a:p>
          <a:p>
            <a:r>
              <a:rPr lang="en-US" sz="2400" dirty="0" smtClean="0"/>
              <a:t>Your Faithfully</a:t>
            </a:r>
          </a:p>
          <a:p>
            <a:r>
              <a:rPr lang="en-US" sz="2400" dirty="0" err="1" smtClean="0"/>
              <a:t>Toya</a:t>
            </a:r>
            <a:r>
              <a:rPr lang="en-US" sz="2400" dirty="0" smtClean="0"/>
              <a:t> </a:t>
            </a:r>
            <a:r>
              <a:rPr lang="en-US" sz="2400" dirty="0" err="1" smtClean="0"/>
              <a:t>Gurung</a:t>
            </a:r>
            <a:endParaRPr lang="en-US" sz="2400" dirty="0"/>
          </a:p>
        </p:txBody>
      </p:sp>
    </p:spTree>
  </p:cSld>
  <p:clrMapOvr>
    <a:masterClrMapping/>
  </p:clrMapOvr>
  <p:transition>
    <p:zoom dir="in"/>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Ordering a Product</a:t>
            </a:r>
            <a:br>
              <a:rPr lang="en-US" dirty="0" smtClean="0"/>
            </a:br>
            <a:endParaRPr lang="en-US" dirty="0"/>
          </a:p>
        </p:txBody>
      </p:sp>
      <p:sp>
        <p:nvSpPr>
          <p:cNvPr id="3" name="TextBox 2"/>
          <p:cNvSpPr txBox="1"/>
          <p:nvPr/>
        </p:nvSpPr>
        <p:spPr>
          <a:xfrm>
            <a:off x="0" y="1066800"/>
            <a:ext cx="9144000" cy="3970318"/>
          </a:xfrm>
          <a:prstGeom prst="rect">
            <a:avLst/>
          </a:prstGeom>
          <a:noFill/>
        </p:spPr>
        <p:txBody>
          <a:bodyPr wrap="square" rtlCol="0">
            <a:spAutoFit/>
          </a:bodyPr>
          <a:lstStyle/>
          <a:p>
            <a:pPr algn="ctr"/>
            <a:r>
              <a:rPr lang="en-US" dirty="0" err="1" smtClean="0"/>
              <a:t>Ashish</a:t>
            </a:r>
            <a:r>
              <a:rPr lang="en-US" dirty="0" smtClean="0"/>
              <a:t> Electronic </a:t>
            </a:r>
            <a:r>
              <a:rPr lang="en-US" dirty="0" err="1" smtClean="0"/>
              <a:t>Suppliars</a:t>
            </a:r>
            <a:endParaRPr lang="en-US" dirty="0" smtClean="0"/>
          </a:p>
          <a:p>
            <a:pPr algn="ctr"/>
            <a:r>
              <a:rPr lang="en-US" dirty="0" err="1" smtClean="0"/>
              <a:t>Khujara</a:t>
            </a:r>
            <a:r>
              <a:rPr lang="en-US" dirty="0" smtClean="0"/>
              <a:t>, </a:t>
            </a:r>
            <a:r>
              <a:rPr lang="en-US" dirty="0" err="1" smtClean="0"/>
              <a:t>Banke</a:t>
            </a:r>
            <a:r>
              <a:rPr lang="en-US" dirty="0" smtClean="0"/>
              <a:t>, Nepal</a:t>
            </a:r>
          </a:p>
          <a:p>
            <a:pPr algn="ctr"/>
            <a:r>
              <a:rPr lang="en-US" dirty="0" smtClean="0"/>
              <a:t>				March 21, 2014</a:t>
            </a:r>
          </a:p>
          <a:p>
            <a:r>
              <a:rPr lang="en-US" dirty="0" err="1" smtClean="0"/>
              <a:t>Samita</a:t>
            </a:r>
            <a:r>
              <a:rPr lang="en-US" dirty="0" smtClean="0"/>
              <a:t> Electronics</a:t>
            </a:r>
          </a:p>
          <a:p>
            <a:r>
              <a:rPr lang="en-US" dirty="0" err="1" smtClean="0"/>
              <a:t>Bagbazar</a:t>
            </a:r>
            <a:r>
              <a:rPr lang="en-US" dirty="0" smtClean="0"/>
              <a:t>, Kathmandu.</a:t>
            </a:r>
          </a:p>
          <a:p>
            <a:r>
              <a:rPr lang="en-US" dirty="0" smtClean="0"/>
              <a:t>Dear Sir/ Madam,</a:t>
            </a:r>
          </a:p>
          <a:p>
            <a:r>
              <a:rPr lang="en-US" dirty="0" smtClean="0"/>
              <a:t>	We would be grateful if you send us the following electronic appliances within two weeks.</a:t>
            </a:r>
          </a:p>
          <a:p>
            <a:r>
              <a:rPr lang="en-US" dirty="0" smtClean="0"/>
              <a:t>SN			Items				Quantity</a:t>
            </a:r>
          </a:p>
          <a:p>
            <a:r>
              <a:rPr lang="en-US" dirty="0" smtClean="0"/>
              <a:t>			L. G. Color TV 14’’				40</a:t>
            </a:r>
          </a:p>
          <a:p>
            <a:pPr marL="1714500" lvl="3" indent="-342900"/>
            <a:r>
              <a:rPr lang="en-US" dirty="0" smtClean="0"/>
              <a:t>	  		L.G. color TV 21’’				20</a:t>
            </a:r>
          </a:p>
          <a:p>
            <a:pPr marL="1714500" lvl="3" indent="-342900"/>
            <a:r>
              <a:rPr lang="en-US" dirty="0" smtClean="0"/>
              <a:t>			</a:t>
            </a:r>
            <a:r>
              <a:rPr lang="en-US" dirty="0" err="1" smtClean="0"/>
              <a:t>Vodeo</a:t>
            </a:r>
            <a:r>
              <a:rPr lang="en-US" dirty="0" smtClean="0"/>
              <a:t> Games				50</a:t>
            </a:r>
          </a:p>
          <a:p>
            <a:pPr marL="1714500" lvl="3" indent="-342900"/>
            <a:r>
              <a:rPr lang="en-US" dirty="0" smtClean="0"/>
              <a:t>			Lap Top					5</a:t>
            </a:r>
          </a:p>
          <a:p>
            <a:pPr marL="1714500" lvl="3" indent="-342900"/>
            <a:endParaRPr lang="en-US" dirty="0" smtClean="0"/>
          </a:p>
        </p:txBody>
      </p:sp>
      <p:sp>
        <p:nvSpPr>
          <p:cNvPr id="4" name="TextBox 3"/>
          <p:cNvSpPr txBox="1"/>
          <p:nvPr/>
        </p:nvSpPr>
        <p:spPr>
          <a:xfrm>
            <a:off x="0" y="4800600"/>
            <a:ext cx="9144000" cy="1754326"/>
          </a:xfrm>
          <a:prstGeom prst="rect">
            <a:avLst/>
          </a:prstGeom>
          <a:noFill/>
        </p:spPr>
        <p:txBody>
          <a:bodyPr wrap="square" rtlCol="0">
            <a:spAutoFit/>
          </a:bodyPr>
          <a:lstStyle/>
          <a:p>
            <a:r>
              <a:rPr lang="en-US" dirty="0" smtClean="0"/>
              <a:t>An A/C payee </a:t>
            </a:r>
            <a:r>
              <a:rPr lang="en-US" dirty="0" err="1" smtClean="0"/>
              <a:t>cheque</a:t>
            </a:r>
            <a:r>
              <a:rPr lang="en-US" dirty="0" smtClean="0"/>
              <a:t> for Rs. 1000000only is enclosed with this letter. We will make  further adjustment if necessary .</a:t>
            </a:r>
          </a:p>
          <a:p>
            <a:r>
              <a:rPr lang="en-US" dirty="0" smtClean="0"/>
              <a:t>								Sincerely</a:t>
            </a:r>
          </a:p>
          <a:p>
            <a:r>
              <a:rPr lang="en-US" dirty="0" smtClean="0"/>
              <a:t>								……………</a:t>
            </a:r>
          </a:p>
          <a:p>
            <a:r>
              <a:rPr lang="en-US" dirty="0" smtClean="0"/>
              <a:t>								</a:t>
            </a:r>
            <a:r>
              <a:rPr lang="en-US" dirty="0" err="1" smtClean="0"/>
              <a:t>Sapana</a:t>
            </a:r>
            <a:r>
              <a:rPr lang="en-US" dirty="0" smtClean="0"/>
              <a:t> </a:t>
            </a:r>
            <a:r>
              <a:rPr lang="en-US" dirty="0" err="1" smtClean="0"/>
              <a:t>Panthi</a:t>
            </a:r>
            <a:endParaRPr lang="en-US" dirty="0" smtClean="0"/>
          </a:p>
          <a:p>
            <a:endParaRPr lang="en-US" dirty="0"/>
          </a:p>
        </p:txBody>
      </p:sp>
    </p:spTree>
  </p:cSld>
  <p:clrMapOvr>
    <a:masterClrMapping/>
  </p:clrMapOvr>
  <p:transition>
    <p:zoom dir="in"/>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Complaint Letter</a:t>
            </a:r>
            <a:endParaRPr lang="en-US" dirty="0"/>
          </a:p>
        </p:txBody>
      </p:sp>
      <p:sp>
        <p:nvSpPr>
          <p:cNvPr id="3" name="TextBox 2"/>
          <p:cNvSpPr txBox="1"/>
          <p:nvPr/>
        </p:nvSpPr>
        <p:spPr>
          <a:xfrm>
            <a:off x="0" y="1143000"/>
            <a:ext cx="9144000" cy="5509200"/>
          </a:xfrm>
          <a:prstGeom prst="rect">
            <a:avLst/>
          </a:prstGeom>
          <a:noFill/>
        </p:spPr>
        <p:txBody>
          <a:bodyPr wrap="square" rtlCol="0">
            <a:spAutoFit/>
          </a:bodyPr>
          <a:lstStyle/>
          <a:p>
            <a:pPr>
              <a:buFont typeface="Arial" pitchFamily="34" charset="0"/>
              <a:buChar char="•"/>
            </a:pPr>
            <a:r>
              <a:rPr lang="en-US" sz="3200" dirty="0" smtClean="0"/>
              <a:t>Complaint is a reason not being satisfied </a:t>
            </a:r>
          </a:p>
          <a:p>
            <a:pPr>
              <a:buFont typeface="Arial" pitchFamily="34" charset="0"/>
              <a:buChar char="•"/>
            </a:pPr>
            <a:r>
              <a:rPr lang="en-US" sz="3200" dirty="0" smtClean="0"/>
              <a:t> one complains with the services provided.</a:t>
            </a:r>
          </a:p>
          <a:p>
            <a:pPr>
              <a:buFont typeface="Arial" pitchFamily="34" charset="0"/>
              <a:buChar char="•"/>
            </a:pPr>
            <a:r>
              <a:rPr lang="en-US" sz="3200" dirty="0" smtClean="0"/>
              <a:t> It might be officially or personal complaint.</a:t>
            </a:r>
          </a:p>
          <a:p>
            <a:pPr>
              <a:buFont typeface="Arial" pitchFamily="34" charset="0"/>
              <a:buChar char="•"/>
            </a:pPr>
            <a:r>
              <a:rPr lang="en-US" sz="3200" dirty="0" smtClean="0"/>
              <a:t> The tone of complaint letter should not be aggressive or insulting it must be polite in tune.	</a:t>
            </a:r>
          </a:p>
          <a:p>
            <a:pPr>
              <a:buFont typeface="Arial" pitchFamily="34" charset="0"/>
              <a:buChar char="•"/>
            </a:pPr>
            <a:r>
              <a:rPr lang="en-US" sz="3200" dirty="0" smtClean="0"/>
              <a:t> includes following stages;</a:t>
            </a:r>
          </a:p>
          <a:p>
            <a:pPr lvl="3">
              <a:buFont typeface="Arial" pitchFamily="34" charset="0"/>
              <a:buChar char="•"/>
            </a:pPr>
            <a:r>
              <a:rPr lang="en-US" sz="3200" dirty="0" smtClean="0"/>
              <a:t> background</a:t>
            </a:r>
          </a:p>
          <a:p>
            <a:pPr lvl="3">
              <a:buFont typeface="Arial" pitchFamily="34" charset="0"/>
              <a:buChar char="•"/>
            </a:pPr>
            <a:r>
              <a:rPr lang="en-US" sz="3200" dirty="0" smtClean="0"/>
              <a:t> problem; cause and effect</a:t>
            </a:r>
          </a:p>
          <a:p>
            <a:pPr lvl="3">
              <a:buFont typeface="Arial" pitchFamily="34" charset="0"/>
              <a:buChar char="•"/>
            </a:pPr>
            <a:r>
              <a:rPr lang="en-US" sz="3200" dirty="0" smtClean="0"/>
              <a:t> solutions</a:t>
            </a:r>
          </a:p>
          <a:p>
            <a:pPr lvl="3">
              <a:buFont typeface="Arial" pitchFamily="34" charset="0"/>
              <a:buChar char="•"/>
            </a:pPr>
            <a:r>
              <a:rPr lang="en-US" sz="3200" dirty="0" smtClean="0"/>
              <a:t> warning ( optional)</a:t>
            </a:r>
          </a:p>
          <a:p>
            <a:pPr lvl="3">
              <a:buFont typeface="Arial" pitchFamily="34" charset="0"/>
              <a:buChar char="•"/>
            </a:pPr>
            <a:r>
              <a:rPr lang="en-US" sz="3200" dirty="0" smtClean="0"/>
              <a:t> closing.  </a:t>
            </a:r>
            <a:endParaRPr lang="en-US" sz="3200" dirty="0"/>
          </a:p>
        </p:txBody>
      </p:sp>
    </p:spTree>
  </p:cSld>
  <p:clrMapOvr>
    <a:masterClrMapping/>
  </p:clrMapOvr>
  <p:transition>
    <p:zoom dir="in"/>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04800"/>
            <a:ext cx="9144000" cy="6555641"/>
          </a:xfrm>
          <a:prstGeom prst="rect">
            <a:avLst/>
          </a:prstGeom>
          <a:noFill/>
        </p:spPr>
        <p:txBody>
          <a:bodyPr wrap="square" rtlCol="0">
            <a:spAutoFit/>
          </a:bodyPr>
          <a:lstStyle/>
          <a:p>
            <a:r>
              <a:rPr lang="en-US" sz="2800" dirty="0" err="1" smtClean="0"/>
              <a:t>Babarmal</a:t>
            </a:r>
            <a:r>
              <a:rPr lang="en-US" sz="2800" dirty="0" smtClean="0"/>
              <a:t>, Kathmandu</a:t>
            </a:r>
          </a:p>
          <a:p>
            <a:r>
              <a:rPr lang="en-US" sz="2800" dirty="0" smtClean="0"/>
              <a:t>3</a:t>
            </a:r>
            <a:r>
              <a:rPr lang="en-US" sz="2800" baseline="30000" dirty="0" smtClean="0"/>
              <a:t>rd</a:t>
            </a:r>
            <a:r>
              <a:rPr lang="en-US" sz="2800" dirty="0" smtClean="0"/>
              <a:t> June, 2015</a:t>
            </a:r>
          </a:p>
          <a:p>
            <a:r>
              <a:rPr lang="en-US" sz="2800" dirty="0" smtClean="0"/>
              <a:t>To</a:t>
            </a:r>
          </a:p>
          <a:p>
            <a:r>
              <a:rPr lang="en-US" sz="2800" dirty="0" smtClean="0"/>
              <a:t>The Manager</a:t>
            </a:r>
          </a:p>
          <a:p>
            <a:r>
              <a:rPr lang="en-US" sz="2800" dirty="0" smtClean="0"/>
              <a:t>Makalu Bus Station</a:t>
            </a:r>
          </a:p>
          <a:p>
            <a:r>
              <a:rPr lang="en-US" sz="2800" dirty="0" err="1" smtClean="0"/>
              <a:t>Kalanki</a:t>
            </a:r>
            <a:r>
              <a:rPr lang="en-US" sz="2800" dirty="0" smtClean="0"/>
              <a:t>, Kathmandu</a:t>
            </a:r>
          </a:p>
          <a:p>
            <a:r>
              <a:rPr lang="en-US" sz="2800" dirty="0" smtClean="0"/>
              <a:t>Dear Sir/ Madam</a:t>
            </a:r>
          </a:p>
          <a:p>
            <a:r>
              <a:rPr lang="en-US" sz="2800" dirty="0" smtClean="0"/>
              <a:t>On May 5</a:t>
            </a:r>
            <a:r>
              <a:rPr lang="en-US" sz="2800" baseline="30000" dirty="0" smtClean="0"/>
              <a:t>th</a:t>
            </a:r>
            <a:r>
              <a:rPr lang="en-US" sz="2800" dirty="0" smtClean="0"/>
              <a:t> I booked a deluxe seats from Kathmandu to </a:t>
            </a:r>
            <a:r>
              <a:rPr lang="en-US" sz="2800" dirty="0" err="1" smtClean="0"/>
              <a:t>Illam</a:t>
            </a:r>
            <a:r>
              <a:rPr lang="en-US" sz="2800" dirty="0" smtClean="0"/>
              <a:t> to  travel on march 25</a:t>
            </a:r>
            <a:r>
              <a:rPr lang="en-US" sz="2800" baseline="30000" dirty="0" smtClean="0"/>
              <a:t>th</a:t>
            </a:r>
            <a:r>
              <a:rPr lang="en-US" sz="2800" dirty="0" smtClean="0"/>
              <a:t> at your ticket counter of Rs 1500. On the very day of my journey, I arrived at the station and get into a bus and searched for my seat but another man had been sitting there and I talked with your assistance  there  he shifted me at the last. I could not travel in such a way so I cancelled my urgent journey.  													(</a:t>
            </a:r>
            <a:r>
              <a:rPr lang="en-US" sz="2800" dirty="0" err="1" smtClean="0"/>
              <a:t>Contd</a:t>
            </a:r>
            <a:r>
              <a:rPr lang="en-US" sz="2800" dirty="0" smtClean="0"/>
              <a:t>….)</a:t>
            </a:r>
            <a:endParaRPr lang="en-US" sz="2800" dirty="0"/>
          </a:p>
        </p:txBody>
      </p:sp>
    </p:spTree>
  </p:cSld>
  <p:clrMapOvr>
    <a:masterClrMapping/>
  </p:clrMapOvr>
  <p:transition>
    <p:zoom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Parts of business letters</a:t>
            </a:r>
            <a:endParaRPr lang="en-US" dirty="0"/>
          </a:p>
        </p:txBody>
      </p:sp>
      <p:sp>
        <p:nvSpPr>
          <p:cNvPr id="3" name="TextBox 2"/>
          <p:cNvSpPr txBox="1"/>
          <p:nvPr/>
        </p:nvSpPr>
        <p:spPr>
          <a:xfrm>
            <a:off x="0" y="1295400"/>
            <a:ext cx="9144000" cy="3108543"/>
          </a:xfrm>
          <a:prstGeom prst="rect">
            <a:avLst/>
          </a:prstGeom>
          <a:noFill/>
        </p:spPr>
        <p:txBody>
          <a:bodyPr wrap="square" rtlCol="0">
            <a:spAutoFit/>
          </a:bodyPr>
          <a:lstStyle/>
          <a:p>
            <a:pPr marL="342900" indent="-342900">
              <a:buFont typeface="+mj-lt"/>
              <a:buAutoNum type="arabicPeriod"/>
            </a:pPr>
            <a:endParaRPr lang="en-US" sz="2800" dirty="0" smtClean="0"/>
          </a:p>
          <a:p>
            <a:pPr marL="342900" indent="-342900">
              <a:buFont typeface="+mj-lt"/>
              <a:buAutoNum type="arabicPeriod"/>
            </a:pPr>
            <a:r>
              <a:rPr lang="en-US" sz="2800" dirty="0" smtClean="0"/>
              <a:t> Writer’s Address.</a:t>
            </a:r>
          </a:p>
          <a:p>
            <a:pPr marL="342900" indent="-342900">
              <a:buFont typeface="+mj-lt"/>
              <a:buAutoNum type="arabicPeriod"/>
            </a:pPr>
            <a:r>
              <a:rPr lang="en-US" sz="2800" dirty="0" smtClean="0"/>
              <a:t> Date</a:t>
            </a:r>
          </a:p>
          <a:p>
            <a:pPr marL="342900" indent="-342900">
              <a:buFont typeface="+mj-lt"/>
              <a:buAutoNum type="arabicPeriod"/>
            </a:pPr>
            <a:r>
              <a:rPr lang="en-US" sz="2800" dirty="0" smtClean="0"/>
              <a:t> Inside Address</a:t>
            </a:r>
          </a:p>
          <a:p>
            <a:pPr marL="342900" indent="-342900">
              <a:buFont typeface="+mj-lt"/>
              <a:buAutoNum type="arabicPeriod"/>
            </a:pPr>
            <a:r>
              <a:rPr lang="en-US" sz="2800" dirty="0" smtClean="0"/>
              <a:t> Salutation</a:t>
            </a:r>
          </a:p>
          <a:p>
            <a:pPr marL="342900" indent="-342900">
              <a:buFont typeface="+mj-lt"/>
              <a:buAutoNum type="arabicPeriod"/>
            </a:pPr>
            <a:r>
              <a:rPr lang="en-US" sz="2800" dirty="0" smtClean="0"/>
              <a:t> Letter body</a:t>
            </a:r>
          </a:p>
          <a:p>
            <a:pPr marL="342900" indent="-342900">
              <a:buFont typeface="+mj-lt"/>
              <a:buAutoNum type="arabicPeriod"/>
            </a:pPr>
            <a:r>
              <a:rPr lang="en-US" sz="2800" dirty="0" smtClean="0"/>
              <a:t> Complimentary close</a:t>
            </a:r>
          </a:p>
        </p:txBody>
      </p:sp>
    </p:spTree>
  </p:cSld>
  <p:clrMapOvr>
    <a:masterClrMapping/>
  </p:clrMapOvr>
  <p:transition>
    <p:zoom dir="in"/>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609600"/>
            <a:ext cx="9144000" cy="6001643"/>
          </a:xfrm>
          <a:prstGeom prst="rect">
            <a:avLst/>
          </a:prstGeom>
          <a:noFill/>
        </p:spPr>
        <p:txBody>
          <a:bodyPr wrap="square" rtlCol="0">
            <a:spAutoFit/>
          </a:bodyPr>
          <a:lstStyle/>
          <a:p>
            <a:pPr>
              <a:lnSpc>
                <a:spcPct val="150000"/>
              </a:lnSpc>
            </a:pPr>
            <a:r>
              <a:rPr lang="en-US" sz="3200" dirty="0" smtClean="0"/>
              <a:t>I could show you if you need the ticket. I hope you will manage my travel in an exciting way and would expect avoidance of such unscientific way of distribution of tickets  in coming days. Hoping to get positive note from you.</a:t>
            </a:r>
          </a:p>
          <a:p>
            <a:pPr>
              <a:lnSpc>
                <a:spcPct val="150000"/>
              </a:lnSpc>
            </a:pPr>
            <a:r>
              <a:rPr lang="en-US" sz="3200" dirty="0" smtClean="0"/>
              <a:t>Waiting for your response</a:t>
            </a:r>
          </a:p>
          <a:p>
            <a:pPr>
              <a:lnSpc>
                <a:spcPct val="150000"/>
              </a:lnSpc>
            </a:pPr>
            <a:r>
              <a:rPr lang="en-US" sz="3200" dirty="0" smtClean="0"/>
              <a:t> sincerely Yours</a:t>
            </a:r>
          </a:p>
          <a:p>
            <a:pPr>
              <a:lnSpc>
                <a:spcPct val="150000"/>
              </a:lnSpc>
            </a:pPr>
            <a:r>
              <a:rPr lang="en-US" sz="3200" dirty="0" err="1" smtClean="0"/>
              <a:t>Renuka</a:t>
            </a:r>
            <a:r>
              <a:rPr lang="en-US" sz="3200" dirty="0" smtClean="0"/>
              <a:t> Sharma</a:t>
            </a:r>
          </a:p>
        </p:txBody>
      </p:sp>
    </p:spTree>
  </p:cSld>
  <p:clrMapOvr>
    <a:masterClrMapping/>
  </p:clrMapOvr>
  <p:transition>
    <p:zoom dir="in"/>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Response</a:t>
            </a:r>
            <a:br>
              <a:rPr lang="en-US" dirty="0" smtClean="0"/>
            </a:br>
            <a:r>
              <a:rPr lang="en-US" dirty="0" smtClean="0"/>
              <a:t> </a:t>
            </a:r>
            <a:endParaRPr lang="en-US" dirty="0"/>
          </a:p>
        </p:txBody>
      </p:sp>
      <p:sp>
        <p:nvSpPr>
          <p:cNvPr id="3" name="TextBox 2"/>
          <p:cNvSpPr txBox="1"/>
          <p:nvPr/>
        </p:nvSpPr>
        <p:spPr>
          <a:xfrm>
            <a:off x="0" y="762001"/>
            <a:ext cx="9144000" cy="6001643"/>
          </a:xfrm>
          <a:prstGeom prst="rect">
            <a:avLst/>
          </a:prstGeom>
          <a:noFill/>
        </p:spPr>
        <p:txBody>
          <a:bodyPr wrap="square" rtlCol="0">
            <a:spAutoFit/>
          </a:bodyPr>
          <a:lstStyle/>
          <a:p>
            <a:pPr algn="ctr"/>
            <a:r>
              <a:rPr lang="en-US" sz="2400" dirty="0" smtClean="0"/>
              <a:t>Makalu Bus Station</a:t>
            </a:r>
          </a:p>
          <a:p>
            <a:pPr algn="ctr"/>
            <a:r>
              <a:rPr lang="en-US" sz="2400" dirty="0" err="1" smtClean="0"/>
              <a:t>Kalanki</a:t>
            </a:r>
            <a:r>
              <a:rPr lang="en-US" sz="2400" dirty="0" smtClean="0"/>
              <a:t>, Kathmandu</a:t>
            </a:r>
          </a:p>
          <a:p>
            <a:endParaRPr lang="en-US" sz="2400" dirty="0" smtClean="0"/>
          </a:p>
          <a:p>
            <a:r>
              <a:rPr lang="en-US" sz="2400" dirty="0" smtClean="0"/>
              <a:t>5</a:t>
            </a:r>
            <a:r>
              <a:rPr lang="en-US" sz="2400" baseline="30000" dirty="0" smtClean="0"/>
              <a:t>th</a:t>
            </a:r>
            <a:r>
              <a:rPr lang="en-US" sz="2400" dirty="0" smtClean="0"/>
              <a:t>  June, 2015</a:t>
            </a:r>
          </a:p>
          <a:p>
            <a:r>
              <a:rPr lang="en-US" sz="2400" dirty="0" smtClean="0"/>
              <a:t>To </a:t>
            </a:r>
          </a:p>
          <a:p>
            <a:r>
              <a:rPr lang="en-US" sz="2400" dirty="0" err="1" smtClean="0"/>
              <a:t>Renuka</a:t>
            </a:r>
            <a:r>
              <a:rPr lang="en-US" sz="2400" dirty="0" smtClean="0"/>
              <a:t> Sharma</a:t>
            </a:r>
          </a:p>
          <a:p>
            <a:r>
              <a:rPr lang="en-US" sz="2400" dirty="0" err="1" smtClean="0"/>
              <a:t>Babarmal</a:t>
            </a:r>
            <a:r>
              <a:rPr lang="en-US" sz="2400" dirty="0" smtClean="0"/>
              <a:t>, </a:t>
            </a:r>
            <a:r>
              <a:rPr lang="en-US" sz="2400" dirty="0" err="1" smtClean="0"/>
              <a:t>kathmandu</a:t>
            </a:r>
            <a:endParaRPr lang="en-US" sz="2400" dirty="0" smtClean="0"/>
          </a:p>
          <a:p>
            <a:endParaRPr lang="en-US" sz="2400" dirty="0" smtClean="0"/>
          </a:p>
          <a:p>
            <a:r>
              <a:rPr lang="en-US" sz="2400" dirty="0" smtClean="0"/>
              <a:t>Ref: your letter dated 3</a:t>
            </a:r>
            <a:r>
              <a:rPr lang="en-US" sz="2400" baseline="30000" dirty="0" smtClean="0"/>
              <a:t>rd</a:t>
            </a:r>
            <a:r>
              <a:rPr lang="en-US" sz="2400" dirty="0" smtClean="0"/>
              <a:t> June, 2015</a:t>
            </a:r>
          </a:p>
          <a:p>
            <a:r>
              <a:rPr lang="en-US" sz="2400" dirty="0" smtClean="0"/>
              <a:t> Dear Sir/ Madam</a:t>
            </a:r>
          </a:p>
          <a:p>
            <a:r>
              <a:rPr lang="en-US" sz="2400" dirty="0" smtClean="0"/>
              <a:t>This is the letter with response to your letter of complaint about inconveniency  in management of seat and reservation. I apologize for the in convenience that your suffered in your urgent journey on 15</a:t>
            </a:r>
            <a:r>
              <a:rPr lang="en-US" sz="2400" baseline="30000" dirty="0" smtClean="0"/>
              <a:t>th</a:t>
            </a:r>
            <a:r>
              <a:rPr lang="en-US" sz="2400" dirty="0" smtClean="0"/>
              <a:t> March.																	(Cont’d…….)</a:t>
            </a:r>
          </a:p>
          <a:p>
            <a:endParaRPr lang="en-US" sz="2400" dirty="0"/>
          </a:p>
        </p:txBody>
      </p:sp>
    </p:spTree>
  </p:cSld>
  <p:clrMapOvr>
    <a:masterClrMapping/>
  </p:clrMapOvr>
  <p:transition>
    <p:zoom dir="in"/>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381000"/>
            <a:ext cx="9144000" cy="6555641"/>
          </a:xfrm>
          <a:prstGeom prst="rect">
            <a:avLst/>
          </a:prstGeom>
          <a:noFill/>
        </p:spPr>
        <p:txBody>
          <a:bodyPr wrap="square" rtlCol="0">
            <a:spAutoFit/>
          </a:bodyPr>
          <a:lstStyle/>
          <a:p>
            <a:pPr>
              <a:lnSpc>
                <a:spcPct val="150000"/>
              </a:lnSpc>
            </a:pPr>
            <a:r>
              <a:rPr lang="en-US" sz="2800" dirty="0" smtClean="0"/>
              <a:t>The copy of the reserved seats was found missing  as a result the ticket was sold to other passengers. We would like to ensure you to manage your reservation as the date you recommend us or reservation can be cancelled as per your desire with full compensation.</a:t>
            </a:r>
          </a:p>
          <a:p>
            <a:pPr>
              <a:lnSpc>
                <a:spcPct val="150000"/>
              </a:lnSpc>
            </a:pPr>
            <a:r>
              <a:rPr lang="en-US" sz="2800" dirty="0" smtClean="0"/>
              <a:t> we hope that our warm relationship would be fastened. Thank you. I am greatly in appreciation of your co operation in this regard.</a:t>
            </a:r>
          </a:p>
          <a:p>
            <a:pPr>
              <a:lnSpc>
                <a:spcPct val="150000"/>
              </a:lnSpc>
            </a:pPr>
            <a:r>
              <a:rPr lang="en-US" sz="2800" dirty="0" smtClean="0"/>
              <a:t>Your Faithfully</a:t>
            </a:r>
          </a:p>
          <a:p>
            <a:pPr>
              <a:lnSpc>
                <a:spcPct val="150000"/>
              </a:lnSpc>
            </a:pPr>
            <a:r>
              <a:rPr lang="en-US" sz="2800" dirty="0" err="1" smtClean="0"/>
              <a:t>Rachana</a:t>
            </a:r>
            <a:r>
              <a:rPr lang="en-US" sz="2800" dirty="0" smtClean="0"/>
              <a:t> </a:t>
            </a:r>
            <a:r>
              <a:rPr lang="en-US" sz="2800" dirty="0" err="1" smtClean="0"/>
              <a:t>Thapa</a:t>
            </a:r>
            <a:r>
              <a:rPr lang="en-US" sz="2800" dirty="0" smtClean="0"/>
              <a:t>  </a:t>
            </a:r>
            <a:endParaRPr lang="en-US" sz="2800" dirty="0"/>
          </a:p>
        </p:txBody>
      </p:sp>
    </p:spTree>
  </p:cSld>
  <p:clrMapOvr>
    <a:masterClrMapping/>
  </p:clrMapOvr>
  <p:transition>
    <p:zoom dir="in"/>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4000" dirty="0" smtClean="0">
                <a:latin typeface="Arial" pitchFamily="34" charset="0"/>
                <a:cs typeface="Arial" pitchFamily="34" charset="0"/>
              </a:rPr>
              <a:t/>
            </a:r>
            <a:br>
              <a:rPr lang="en-US" sz="4000" dirty="0" smtClean="0">
                <a:latin typeface="Arial" pitchFamily="34" charset="0"/>
                <a:cs typeface="Arial" pitchFamily="34" charset="0"/>
              </a:rPr>
            </a:br>
            <a:endParaRPr lang="en-US" dirty="0"/>
          </a:p>
        </p:txBody>
      </p:sp>
      <p:sp>
        <p:nvSpPr>
          <p:cNvPr id="3" name="TextBox 2"/>
          <p:cNvSpPr txBox="1"/>
          <p:nvPr/>
        </p:nvSpPr>
        <p:spPr>
          <a:xfrm>
            <a:off x="0" y="838200"/>
            <a:ext cx="9144000" cy="5324535"/>
          </a:xfrm>
          <a:prstGeom prst="rect">
            <a:avLst/>
          </a:prstGeom>
          <a:noFill/>
        </p:spPr>
        <p:txBody>
          <a:bodyPr wrap="square" rtlCol="0">
            <a:spAutoFit/>
          </a:bodyPr>
          <a:lstStyle/>
          <a:p>
            <a:r>
              <a:rPr lang="en-US" sz="2000" dirty="0" smtClean="0"/>
              <a:t>Dear Mr. </a:t>
            </a:r>
            <a:r>
              <a:rPr lang="en-US" sz="2000" dirty="0" err="1" smtClean="0"/>
              <a:t>Gurung</a:t>
            </a:r>
            <a:endParaRPr lang="en-US" sz="2000" dirty="0" smtClean="0"/>
          </a:p>
          <a:p>
            <a:r>
              <a:rPr lang="en-US" sz="2000" dirty="0" smtClean="0"/>
              <a:t>Re. Order No 12345</a:t>
            </a:r>
          </a:p>
          <a:p>
            <a:r>
              <a:rPr lang="en-US" sz="2000" dirty="0" smtClean="0"/>
              <a:t>I am writing to inform you that the goods we ordered from your company have not been supplied correctly.</a:t>
            </a:r>
          </a:p>
          <a:p>
            <a:r>
              <a:rPr lang="en-US" sz="2000" dirty="0" smtClean="0"/>
              <a:t>On 19</a:t>
            </a:r>
            <a:r>
              <a:rPr lang="en-US" sz="2000" baseline="30000" dirty="0" smtClean="0"/>
              <a:t>th</a:t>
            </a:r>
            <a:r>
              <a:rPr lang="en-US" sz="2000" dirty="0" smtClean="0"/>
              <a:t> Jan. 2015 we placed an order with your firm for 1200 ultra super long batteries. The delivery arrived yesterday but contained only  120 batteries.</a:t>
            </a:r>
          </a:p>
          <a:p>
            <a:r>
              <a:rPr lang="en-US" sz="2000" dirty="0" smtClean="0"/>
              <a:t>The error put your firm in a difficult position, as we had to make some emergency purchase to fulfill our commitments to all our customers. This cased us considerable inconvenience.</a:t>
            </a:r>
          </a:p>
          <a:p>
            <a:r>
              <a:rPr lang="en-US" sz="2000" dirty="0" smtClean="0"/>
              <a:t>I am writing to ask you to please make up the shortfall immediately and to ensure that such errors do not happen again.  Otherwise, we may have to look elsewhere for our supplies. </a:t>
            </a:r>
          </a:p>
          <a:p>
            <a:r>
              <a:rPr lang="en-US" sz="2000" dirty="0" smtClean="0"/>
              <a:t>I look forward to hearing from you by return</a:t>
            </a:r>
          </a:p>
          <a:p>
            <a:endParaRPr lang="en-US" sz="2000" dirty="0" smtClean="0"/>
          </a:p>
          <a:p>
            <a:r>
              <a:rPr lang="en-US" sz="2000" dirty="0" smtClean="0"/>
              <a:t>Sincerely Yours</a:t>
            </a:r>
          </a:p>
          <a:p>
            <a:r>
              <a:rPr lang="en-US" sz="2000" dirty="0" err="1" smtClean="0"/>
              <a:t>Geeta</a:t>
            </a:r>
            <a:r>
              <a:rPr lang="en-US" sz="2000" dirty="0" smtClean="0"/>
              <a:t> </a:t>
            </a:r>
            <a:r>
              <a:rPr lang="en-US" sz="2000" dirty="0" err="1" smtClean="0"/>
              <a:t>Tamang</a:t>
            </a:r>
            <a:endParaRPr lang="en-US" sz="2000" dirty="0" smtClean="0"/>
          </a:p>
          <a:p>
            <a:endParaRPr lang="en-US" sz="2000" dirty="0" smtClean="0"/>
          </a:p>
        </p:txBody>
      </p:sp>
    </p:spTree>
  </p:cSld>
  <p:clrMapOvr>
    <a:masterClrMapping/>
  </p:clrMapOvr>
  <p:transition>
    <p:zoom dir="in"/>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For Information</a:t>
            </a:r>
            <a:br>
              <a:rPr lang="en-US" dirty="0" smtClean="0"/>
            </a:br>
            <a:endParaRPr lang="en-US" dirty="0"/>
          </a:p>
        </p:txBody>
      </p:sp>
      <p:sp>
        <p:nvSpPr>
          <p:cNvPr id="3" name="TextBox 2"/>
          <p:cNvSpPr txBox="1"/>
          <p:nvPr/>
        </p:nvSpPr>
        <p:spPr>
          <a:xfrm>
            <a:off x="0" y="838200"/>
            <a:ext cx="8839200" cy="5401479"/>
          </a:xfrm>
          <a:prstGeom prst="rect">
            <a:avLst/>
          </a:prstGeom>
          <a:noFill/>
        </p:spPr>
        <p:txBody>
          <a:bodyPr wrap="square" rtlCol="0">
            <a:spAutoFit/>
          </a:bodyPr>
          <a:lstStyle/>
          <a:p>
            <a:pPr algn="ctr"/>
            <a:r>
              <a:rPr lang="en-US" dirty="0" smtClean="0"/>
              <a:t>Universal Language Institute</a:t>
            </a:r>
          </a:p>
          <a:p>
            <a:pPr algn="ctr"/>
            <a:r>
              <a:rPr lang="en-US" dirty="0" smtClean="0"/>
              <a:t>Putalisadak, Kathmandu</a:t>
            </a:r>
          </a:p>
          <a:p>
            <a:pPr algn="ctr"/>
            <a:r>
              <a:rPr lang="en-US" dirty="0" smtClean="0"/>
              <a:t>Nepal</a:t>
            </a:r>
          </a:p>
          <a:p>
            <a:pPr algn="r"/>
            <a:r>
              <a:rPr lang="en-US" dirty="0" smtClean="0"/>
              <a:t>June 12, 2015</a:t>
            </a:r>
          </a:p>
          <a:p>
            <a:r>
              <a:rPr lang="en-US" dirty="0" smtClean="0"/>
              <a:t>The Editor</a:t>
            </a:r>
          </a:p>
          <a:p>
            <a:r>
              <a:rPr lang="en-US" dirty="0" smtClean="0"/>
              <a:t>The English Teaching Forum</a:t>
            </a:r>
          </a:p>
          <a:p>
            <a:r>
              <a:rPr lang="en-US" dirty="0" smtClean="0"/>
              <a:t>US Government Printing Office</a:t>
            </a:r>
          </a:p>
          <a:p>
            <a:r>
              <a:rPr lang="en-US" dirty="0" err="1" smtClean="0"/>
              <a:t>Bostan</a:t>
            </a:r>
            <a:r>
              <a:rPr lang="en-US" dirty="0" smtClean="0"/>
              <a:t>, USA</a:t>
            </a:r>
          </a:p>
          <a:p>
            <a:pPr>
              <a:lnSpc>
                <a:spcPct val="150000"/>
              </a:lnSpc>
            </a:pPr>
            <a:r>
              <a:rPr lang="en-US" dirty="0" smtClean="0"/>
              <a:t>Dear Sir/ Madam,</a:t>
            </a:r>
          </a:p>
          <a:p>
            <a:pPr>
              <a:lnSpc>
                <a:spcPct val="150000"/>
              </a:lnSpc>
            </a:pPr>
            <a:r>
              <a:rPr lang="en-US" dirty="0" smtClean="0"/>
              <a:t>	</a:t>
            </a:r>
            <a:r>
              <a:rPr lang="en-US" sz="2000" dirty="0" smtClean="0"/>
              <a:t>Would you please inform the name of your dealer in Nepal? We are heartily interested in getting 5000 copies of monthly publication need for our trainee who  are going to be trainers after a few months.</a:t>
            </a:r>
          </a:p>
          <a:p>
            <a:pPr>
              <a:lnSpc>
                <a:spcPct val="150000"/>
              </a:lnSpc>
            </a:pPr>
            <a:r>
              <a:rPr lang="en-US" sz="2000" dirty="0" smtClean="0"/>
              <a:t>We would be grateful if the information would be obtained as soon as possible.</a:t>
            </a:r>
          </a:p>
          <a:p>
            <a:r>
              <a:rPr lang="en-US" dirty="0" smtClean="0"/>
              <a:t>								Sincerely</a:t>
            </a:r>
          </a:p>
          <a:p>
            <a:r>
              <a:rPr lang="en-US" dirty="0" smtClean="0"/>
              <a:t>								……………</a:t>
            </a:r>
          </a:p>
          <a:p>
            <a:pPr algn="r"/>
            <a:r>
              <a:rPr lang="en-US" dirty="0" err="1" smtClean="0"/>
              <a:t>Sumana</a:t>
            </a:r>
            <a:r>
              <a:rPr lang="en-US" dirty="0" smtClean="0"/>
              <a:t> </a:t>
            </a:r>
            <a:r>
              <a:rPr lang="en-US" dirty="0" err="1" smtClean="0"/>
              <a:t>Dawadi</a:t>
            </a:r>
            <a:endParaRPr lang="en-US" dirty="0"/>
          </a:p>
        </p:txBody>
      </p:sp>
    </p:spTree>
  </p:cSld>
  <p:clrMapOvr>
    <a:masterClrMapping/>
  </p:clrMapOvr>
  <p:transition>
    <p:zoom dir="in"/>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Requesting an appointment</a:t>
            </a:r>
            <a:br>
              <a:rPr lang="en-US" dirty="0" smtClean="0"/>
            </a:br>
            <a:endParaRPr lang="en-US" dirty="0"/>
          </a:p>
        </p:txBody>
      </p:sp>
      <p:sp>
        <p:nvSpPr>
          <p:cNvPr id="3" name="TextBox 2"/>
          <p:cNvSpPr txBox="1"/>
          <p:nvPr/>
        </p:nvSpPr>
        <p:spPr>
          <a:xfrm>
            <a:off x="0" y="990600"/>
            <a:ext cx="9144000" cy="5770811"/>
          </a:xfrm>
          <a:prstGeom prst="rect">
            <a:avLst/>
          </a:prstGeom>
          <a:noFill/>
        </p:spPr>
        <p:txBody>
          <a:bodyPr wrap="square" rtlCol="0">
            <a:spAutoFit/>
          </a:bodyPr>
          <a:lstStyle/>
          <a:p>
            <a:pPr algn="ctr"/>
            <a:r>
              <a:rPr lang="en-US" dirty="0" err="1" smtClean="0"/>
              <a:t>Amrit</a:t>
            </a:r>
            <a:r>
              <a:rPr lang="en-US" dirty="0" smtClean="0"/>
              <a:t> and </a:t>
            </a:r>
            <a:r>
              <a:rPr lang="en-US" dirty="0" err="1" smtClean="0"/>
              <a:t>Anuja</a:t>
            </a:r>
            <a:r>
              <a:rPr lang="en-US" dirty="0" smtClean="0"/>
              <a:t> Carpet Suppliers</a:t>
            </a:r>
          </a:p>
          <a:p>
            <a:pPr algn="ctr"/>
            <a:r>
              <a:rPr lang="en-US" dirty="0" smtClean="0"/>
              <a:t>Kathmandu, Nepal</a:t>
            </a:r>
          </a:p>
          <a:p>
            <a:pPr algn="ctr"/>
            <a:r>
              <a:rPr lang="en-US" dirty="0" smtClean="0"/>
              <a:t>					March 12, 2014</a:t>
            </a:r>
          </a:p>
          <a:p>
            <a:r>
              <a:rPr lang="en-US" dirty="0" smtClean="0"/>
              <a:t>Mr. William</a:t>
            </a:r>
          </a:p>
          <a:p>
            <a:r>
              <a:rPr lang="en-US" dirty="0" smtClean="0"/>
              <a:t>The Director</a:t>
            </a:r>
          </a:p>
          <a:p>
            <a:r>
              <a:rPr lang="en-US" dirty="0" smtClean="0"/>
              <a:t>New Sky </a:t>
            </a:r>
            <a:r>
              <a:rPr lang="en-US" dirty="0" err="1" smtClean="0"/>
              <a:t>Suppliars</a:t>
            </a:r>
            <a:endParaRPr lang="en-US" dirty="0" smtClean="0"/>
          </a:p>
          <a:p>
            <a:r>
              <a:rPr lang="en-US" dirty="0" smtClean="0"/>
              <a:t>London, UK</a:t>
            </a:r>
          </a:p>
          <a:p>
            <a:r>
              <a:rPr lang="en-US" dirty="0" smtClean="0"/>
              <a:t>Dear Sir,</a:t>
            </a:r>
          </a:p>
          <a:p>
            <a:pPr>
              <a:lnSpc>
                <a:spcPct val="150000"/>
              </a:lnSpc>
            </a:pPr>
            <a:r>
              <a:rPr lang="en-US" dirty="0" smtClean="0"/>
              <a:t>I am planning to spend a week form March 24  in London and would like to talk with you about sales of our carpet products in the U. K.</a:t>
            </a:r>
          </a:p>
          <a:p>
            <a:pPr>
              <a:lnSpc>
                <a:spcPct val="150000"/>
              </a:lnSpc>
            </a:pPr>
            <a:r>
              <a:rPr lang="en-US" dirty="0" smtClean="0"/>
              <a:t>	I would be grateful if you would maintain the time and come  to Hotel Red Star on 27</a:t>
            </a:r>
            <a:r>
              <a:rPr lang="en-US" baseline="30000" dirty="0" smtClean="0"/>
              <a:t>th</a:t>
            </a:r>
            <a:r>
              <a:rPr lang="en-US" dirty="0" smtClean="0"/>
              <a:t> of March at 12 pm.</a:t>
            </a:r>
          </a:p>
          <a:p>
            <a:pPr algn="ctr">
              <a:lnSpc>
                <a:spcPct val="150000"/>
              </a:lnSpc>
            </a:pPr>
            <a:r>
              <a:rPr lang="en-US" dirty="0" smtClean="0"/>
              <a:t>I am looking forward to meeting you.</a:t>
            </a:r>
          </a:p>
          <a:p>
            <a:r>
              <a:rPr lang="en-US" dirty="0" smtClean="0"/>
              <a:t>								Sincerely</a:t>
            </a:r>
          </a:p>
          <a:p>
            <a:r>
              <a:rPr lang="en-US" dirty="0" smtClean="0"/>
              <a:t>								……………</a:t>
            </a:r>
          </a:p>
          <a:p>
            <a:pPr algn="r"/>
            <a:r>
              <a:rPr lang="en-US" dirty="0" err="1" smtClean="0"/>
              <a:t>Sumana</a:t>
            </a:r>
            <a:r>
              <a:rPr lang="en-US" dirty="0" smtClean="0"/>
              <a:t> </a:t>
            </a:r>
            <a:r>
              <a:rPr lang="en-US" dirty="0" err="1" smtClean="0"/>
              <a:t>Dawadi</a:t>
            </a:r>
            <a:endParaRPr lang="en-US" dirty="0" smtClean="0"/>
          </a:p>
          <a:p>
            <a:pPr algn="ctr"/>
            <a:endParaRPr lang="en-US" dirty="0" smtClean="0"/>
          </a:p>
          <a:p>
            <a:endParaRPr lang="en-US" dirty="0"/>
          </a:p>
        </p:txBody>
      </p:sp>
    </p:spTree>
  </p:cSld>
  <p:clrMapOvr>
    <a:masterClrMapping/>
  </p:clrMapOvr>
  <p:transition>
    <p:zoom dir="in"/>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0" y="1447800"/>
            <a:ext cx="6781800" cy="1446550"/>
          </a:xfrm>
          <a:prstGeom prst="rect">
            <a:avLst/>
          </a:prstGeom>
          <a:noFill/>
        </p:spPr>
        <p:txBody>
          <a:bodyPr wrap="square" rtlCol="0">
            <a:spAutoFit/>
          </a:bodyPr>
          <a:lstStyle/>
          <a:p>
            <a:r>
              <a:rPr lang="en-US" sz="8800" dirty="0" smtClean="0"/>
              <a:t>Any Questions</a:t>
            </a:r>
            <a:endParaRPr lang="en-US" sz="8800" dirty="0"/>
          </a:p>
        </p:txBody>
      </p:sp>
    </p:spTree>
  </p:cSld>
  <p:clrMapOvr>
    <a:masterClrMapping/>
  </p:clrMapOvr>
  <p:transition>
    <p:zoom dir="in"/>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endParaRPr lang="en-US" dirty="0"/>
          </a:p>
        </p:txBody>
      </p:sp>
      <p:sp>
        <p:nvSpPr>
          <p:cNvPr id="3" name="TextBox 2"/>
          <p:cNvSpPr txBox="1"/>
          <p:nvPr/>
        </p:nvSpPr>
        <p:spPr>
          <a:xfrm>
            <a:off x="0" y="1295400"/>
            <a:ext cx="9144000" cy="1015663"/>
          </a:xfrm>
          <a:prstGeom prst="rect">
            <a:avLst/>
          </a:prstGeom>
          <a:noFill/>
        </p:spPr>
        <p:txBody>
          <a:bodyPr wrap="square" rtlCol="0">
            <a:spAutoFit/>
          </a:bodyPr>
          <a:lstStyle/>
          <a:p>
            <a:pPr algn="ctr"/>
            <a:r>
              <a:rPr lang="en-US" sz="6000" dirty="0" smtClean="0"/>
              <a:t>Thank You</a:t>
            </a:r>
            <a:endParaRPr lang="en-US" sz="6000" dirty="0"/>
          </a:p>
        </p:txBody>
      </p:sp>
    </p:spTree>
  </p:cSld>
  <p:clrMapOvr>
    <a:masterClrMapping/>
  </p:clrMapOvr>
  <p:transition>
    <p:zoom dir="in"/>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Writer’s Address.</a:t>
            </a:r>
            <a:endParaRPr lang="en-US" dirty="0"/>
          </a:p>
        </p:txBody>
      </p:sp>
      <p:sp>
        <p:nvSpPr>
          <p:cNvPr id="3" name="TextBox 2"/>
          <p:cNvSpPr txBox="1"/>
          <p:nvPr/>
        </p:nvSpPr>
        <p:spPr>
          <a:xfrm>
            <a:off x="0" y="1524000"/>
            <a:ext cx="8839200" cy="5262979"/>
          </a:xfrm>
          <a:prstGeom prst="rect">
            <a:avLst/>
          </a:prstGeom>
          <a:noFill/>
        </p:spPr>
        <p:txBody>
          <a:bodyPr wrap="square" rtlCol="0">
            <a:spAutoFit/>
          </a:bodyPr>
          <a:lstStyle/>
          <a:p>
            <a:pPr>
              <a:lnSpc>
                <a:spcPct val="200000"/>
              </a:lnSpc>
              <a:buFont typeface="Arial" pitchFamily="34" charset="0"/>
              <a:buChar char="•"/>
            </a:pPr>
            <a:r>
              <a:rPr lang="en-US" sz="2800" dirty="0" smtClean="0"/>
              <a:t>  consists of personal address and company’s address.</a:t>
            </a:r>
          </a:p>
          <a:p>
            <a:pPr>
              <a:lnSpc>
                <a:spcPct val="200000"/>
              </a:lnSpc>
              <a:buFont typeface="Arial" pitchFamily="34" charset="0"/>
              <a:buChar char="•"/>
            </a:pPr>
            <a:r>
              <a:rPr lang="en-US" sz="2800" dirty="0" smtClean="0"/>
              <a:t> written almost in abbreviation forms.</a:t>
            </a:r>
          </a:p>
          <a:p>
            <a:pPr>
              <a:lnSpc>
                <a:spcPct val="200000"/>
              </a:lnSpc>
              <a:buFont typeface="Arial" pitchFamily="34" charset="0"/>
              <a:buChar char="•"/>
            </a:pPr>
            <a:r>
              <a:rPr lang="en-US" sz="2800" dirty="0" smtClean="0"/>
              <a:t> consists of: street, house no, city address, state, zip code</a:t>
            </a:r>
          </a:p>
          <a:p>
            <a:pPr>
              <a:lnSpc>
                <a:spcPct val="200000"/>
              </a:lnSpc>
              <a:buFont typeface="Arial" pitchFamily="34" charset="0"/>
              <a:buChar char="•"/>
            </a:pPr>
            <a:endParaRPr lang="en-US" sz="2800" dirty="0" smtClean="0"/>
          </a:p>
          <a:p>
            <a:pPr>
              <a:lnSpc>
                <a:spcPct val="200000"/>
              </a:lnSpc>
            </a:pPr>
            <a:r>
              <a:rPr lang="en-US" sz="2800" dirty="0" smtClean="0"/>
              <a:t>Ward No -14, </a:t>
            </a:r>
            <a:r>
              <a:rPr lang="en-US" sz="2800" dirty="0" err="1" smtClean="0"/>
              <a:t>kathmandu</a:t>
            </a:r>
            <a:endParaRPr lang="en-US" sz="2800" dirty="0" smtClean="0"/>
          </a:p>
          <a:p>
            <a:pPr>
              <a:lnSpc>
                <a:spcPct val="200000"/>
              </a:lnSpc>
            </a:pPr>
            <a:r>
              <a:rPr lang="en-US" sz="2800" dirty="0" err="1" smtClean="0"/>
              <a:t>Banke</a:t>
            </a:r>
            <a:r>
              <a:rPr lang="en-US" sz="2800" dirty="0" smtClean="0"/>
              <a:t>, Nepal</a:t>
            </a:r>
            <a:endParaRPr lang="en-US" sz="2800" dirty="0"/>
          </a:p>
        </p:txBody>
      </p:sp>
    </p:spTree>
  </p:cSld>
  <p:clrMapOvr>
    <a:masterClrMapping/>
  </p:clrMapOvr>
  <p:transition>
    <p:zoom dir="in"/>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Date</a:t>
            </a:r>
            <a:br>
              <a:rPr lang="en-US" dirty="0" smtClean="0"/>
            </a:br>
            <a:endParaRPr lang="en-US" dirty="0"/>
          </a:p>
        </p:txBody>
      </p:sp>
      <p:sp>
        <p:nvSpPr>
          <p:cNvPr id="3" name="TextBox 2"/>
          <p:cNvSpPr txBox="1"/>
          <p:nvPr/>
        </p:nvSpPr>
        <p:spPr>
          <a:xfrm>
            <a:off x="0" y="1219200"/>
            <a:ext cx="9144000" cy="2677656"/>
          </a:xfrm>
          <a:prstGeom prst="rect">
            <a:avLst/>
          </a:prstGeom>
          <a:noFill/>
        </p:spPr>
        <p:txBody>
          <a:bodyPr wrap="square" rtlCol="0">
            <a:spAutoFit/>
          </a:bodyPr>
          <a:lstStyle/>
          <a:p>
            <a:pPr>
              <a:buFont typeface="Arial" pitchFamily="34" charset="0"/>
              <a:buChar char="•"/>
            </a:pPr>
            <a:r>
              <a:rPr lang="en-US" sz="2800" dirty="0" smtClean="0"/>
              <a:t> 1or 2 spaces below the writer’s address.</a:t>
            </a:r>
          </a:p>
          <a:p>
            <a:pPr>
              <a:buFont typeface="Arial" pitchFamily="34" charset="0"/>
              <a:buChar char="•"/>
            </a:pPr>
            <a:endParaRPr lang="en-US" sz="2800" dirty="0" smtClean="0"/>
          </a:p>
          <a:p>
            <a:pPr>
              <a:buFont typeface="Arial" pitchFamily="34" charset="0"/>
              <a:buChar char="•"/>
            </a:pPr>
            <a:endParaRPr lang="en-US" sz="2800" dirty="0" smtClean="0"/>
          </a:p>
          <a:p>
            <a:pPr>
              <a:buFont typeface="Arial" pitchFamily="34" charset="0"/>
              <a:buChar char="•"/>
            </a:pPr>
            <a:endParaRPr lang="en-US" sz="2800" dirty="0" smtClean="0"/>
          </a:p>
          <a:p>
            <a:r>
              <a:rPr lang="en-US" sz="2800" dirty="0" smtClean="0"/>
              <a:t>21</a:t>
            </a:r>
            <a:r>
              <a:rPr lang="en-US" sz="2800" baseline="30000" dirty="0" smtClean="0"/>
              <a:t>st</a:t>
            </a:r>
            <a:r>
              <a:rPr lang="en-US" sz="2800" dirty="0" smtClean="0"/>
              <a:t> August, 2015</a:t>
            </a:r>
          </a:p>
          <a:p>
            <a:endParaRPr lang="en-US" sz="2800" dirty="0"/>
          </a:p>
        </p:txBody>
      </p:sp>
    </p:spTree>
  </p:cSld>
  <p:clrMapOvr>
    <a:masterClrMapping/>
  </p:clrMapOvr>
  <p:transition>
    <p:zoom dir="in"/>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Inside Address</a:t>
            </a:r>
            <a:endParaRPr lang="en-US" dirty="0"/>
          </a:p>
        </p:txBody>
      </p:sp>
      <p:sp>
        <p:nvSpPr>
          <p:cNvPr id="3" name="TextBox 2"/>
          <p:cNvSpPr txBox="1"/>
          <p:nvPr/>
        </p:nvSpPr>
        <p:spPr>
          <a:xfrm>
            <a:off x="0" y="1295400"/>
            <a:ext cx="9144000" cy="5262979"/>
          </a:xfrm>
          <a:prstGeom prst="rect">
            <a:avLst/>
          </a:prstGeom>
          <a:noFill/>
        </p:spPr>
        <p:txBody>
          <a:bodyPr wrap="square" rtlCol="0">
            <a:spAutoFit/>
          </a:bodyPr>
          <a:lstStyle/>
          <a:p>
            <a:pPr>
              <a:buFont typeface="Arial" pitchFamily="34" charset="0"/>
              <a:buChar char="•"/>
            </a:pPr>
            <a:r>
              <a:rPr lang="en-US" sz="2800" dirty="0" smtClean="0"/>
              <a:t> address of the person or the people to whom writer is writing. It includes</a:t>
            </a:r>
          </a:p>
          <a:p>
            <a:pPr lvl="3">
              <a:buFont typeface="Arial" pitchFamily="34" charset="0"/>
              <a:buChar char="•"/>
            </a:pPr>
            <a:r>
              <a:rPr lang="en-US" sz="2800" dirty="0" smtClean="0"/>
              <a:t> Readers Name</a:t>
            </a:r>
          </a:p>
          <a:p>
            <a:pPr lvl="3">
              <a:buFont typeface="Arial" pitchFamily="34" charset="0"/>
              <a:buChar char="•"/>
            </a:pPr>
            <a:r>
              <a:rPr lang="en-US" sz="2800" dirty="0" smtClean="0"/>
              <a:t> Reader’s title.</a:t>
            </a:r>
          </a:p>
          <a:p>
            <a:pPr lvl="3">
              <a:buFont typeface="Arial" pitchFamily="34" charset="0"/>
              <a:buChar char="•"/>
            </a:pPr>
            <a:r>
              <a:rPr lang="en-US" sz="2800" dirty="0" smtClean="0"/>
              <a:t> The company’s name</a:t>
            </a:r>
          </a:p>
          <a:p>
            <a:pPr lvl="3">
              <a:buFont typeface="Arial" pitchFamily="34" charset="0"/>
              <a:buChar char="•"/>
            </a:pPr>
            <a:r>
              <a:rPr lang="en-US" sz="2800" dirty="0" smtClean="0"/>
              <a:t> The company’s street address.</a:t>
            </a:r>
          </a:p>
          <a:p>
            <a:pPr lvl="3">
              <a:buFont typeface="Arial" pitchFamily="34" charset="0"/>
              <a:buChar char="•"/>
            </a:pPr>
            <a:r>
              <a:rPr lang="en-US" sz="2800" dirty="0" smtClean="0"/>
              <a:t> The company’s city, state, and zip code</a:t>
            </a:r>
          </a:p>
          <a:p>
            <a:pPr lvl="3">
              <a:buFont typeface="Arial" pitchFamily="34" charset="0"/>
              <a:buChar char="•"/>
            </a:pPr>
            <a:endParaRPr lang="en-US" sz="2800" dirty="0" smtClean="0"/>
          </a:p>
          <a:p>
            <a:pPr lvl="3"/>
            <a:r>
              <a:rPr lang="en-US" sz="2800" dirty="0" smtClean="0"/>
              <a:t>Dr. Krishna </a:t>
            </a:r>
            <a:r>
              <a:rPr lang="en-US" sz="2800" dirty="0" err="1" smtClean="0"/>
              <a:t>Khanal</a:t>
            </a:r>
            <a:endParaRPr lang="en-US" sz="2800" dirty="0" smtClean="0"/>
          </a:p>
          <a:p>
            <a:pPr lvl="3"/>
            <a:r>
              <a:rPr lang="en-US" sz="2800" dirty="0" smtClean="0"/>
              <a:t>Nirvana Pharmaceutical </a:t>
            </a:r>
            <a:r>
              <a:rPr lang="en-US" sz="2800" dirty="0" err="1" smtClean="0"/>
              <a:t>Pvt.Ltd</a:t>
            </a:r>
            <a:endParaRPr lang="en-US" sz="2800" dirty="0" smtClean="0"/>
          </a:p>
          <a:p>
            <a:pPr lvl="3"/>
            <a:r>
              <a:rPr lang="en-US" sz="2800" dirty="0" smtClean="0"/>
              <a:t>123 the time square</a:t>
            </a:r>
          </a:p>
          <a:p>
            <a:pPr lvl="3"/>
            <a:r>
              <a:rPr lang="en-US" sz="2800" dirty="0" err="1" smtClean="0"/>
              <a:t>Newyork</a:t>
            </a:r>
            <a:r>
              <a:rPr lang="en-US" sz="2800" dirty="0" smtClean="0"/>
              <a:t>, USA</a:t>
            </a:r>
            <a:endParaRPr lang="en-US" sz="2800" dirty="0"/>
          </a:p>
        </p:txBody>
      </p:sp>
    </p:spTree>
  </p:cSld>
  <p:clrMapOvr>
    <a:masterClrMapping/>
  </p:clrMapOvr>
  <p:transition>
    <p:zoom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Salutation</a:t>
            </a:r>
            <a:endParaRPr lang="en-US" dirty="0"/>
          </a:p>
        </p:txBody>
      </p:sp>
      <p:sp>
        <p:nvSpPr>
          <p:cNvPr id="3" name="TextBox 2"/>
          <p:cNvSpPr txBox="1"/>
          <p:nvPr/>
        </p:nvSpPr>
        <p:spPr>
          <a:xfrm>
            <a:off x="0" y="1447800"/>
            <a:ext cx="9144000" cy="1815882"/>
          </a:xfrm>
          <a:prstGeom prst="rect">
            <a:avLst/>
          </a:prstGeom>
          <a:noFill/>
        </p:spPr>
        <p:txBody>
          <a:bodyPr wrap="square" rtlCol="0">
            <a:spAutoFit/>
          </a:bodyPr>
          <a:lstStyle/>
          <a:p>
            <a:pPr>
              <a:buFont typeface="Wingdings" pitchFamily="2" charset="2"/>
              <a:buChar char="q"/>
            </a:pPr>
            <a:r>
              <a:rPr lang="en-US" sz="2800" dirty="0" smtClean="0"/>
              <a:t> put just beneath the inside address</a:t>
            </a:r>
          </a:p>
          <a:p>
            <a:pPr>
              <a:buFont typeface="Wingdings" pitchFamily="2" charset="2"/>
              <a:buChar char="q"/>
            </a:pPr>
            <a:r>
              <a:rPr lang="en-US" sz="2800" dirty="0" smtClean="0"/>
              <a:t> reader is addressed with their surnames or by their title.</a:t>
            </a:r>
          </a:p>
          <a:p>
            <a:pPr>
              <a:buFont typeface="Wingdings" pitchFamily="2" charset="2"/>
              <a:buChar char="q"/>
            </a:pPr>
            <a:r>
              <a:rPr lang="en-US" sz="2800" dirty="0" err="1" smtClean="0"/>
              <a:t>Eg</a:t>
            </a:r>
            <a:r>
              <a:rPr lang="en-US" sz="2800" dirty="0" smtClean="0"/>
              <a:t>; </a:t>
            </a:r>
          </a:p>
          <a:p>
            <a:r>
              <a:rPr lang="en-US" sz="2800" dirty="0" smtClean="0"/>
              <a:t>  	Dear Dr. </a:t>
            </a:r>
            <a:r>
              <a:rPr lang="en-US" sz="2800" dirty="0" err="1" smtClean="0"/>
              <a:t>Pangeni</a:t>
            </a:r>
            <a:r>
              <a:rPr lang="en-US" sz="2800" dirty="0" smtClean="0"/>
              <a:t>, Vice president.</a:t>
            </a:r>
            <a:endParaRPr lang="en-US" sz="2800" dirty="0"/>
          </a:p>
        </p:txBody>
      </p:sp>
    </p:spTree>
  </p:cSld>
  <p:clrMapOvr>
    <a:masterClrMapping/>
  </p:clrMapOvr>
  <p:transition>
    <p:zoom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Letter Body</a:t>
            </a:r>
            <a:endParaRPr lang="en-US" dirty="0"/>
          </a:p>
        </p:txBody>
      </p:sp>
      <p:sp>
        <p:nvSpPr>
          <p:cNvPr id="5" name="TextBox 4"/>
          <p:cNvSpPr txBox="1"/>
          <p:nvPr/>
        </p:nvSpPr>
        <p:spPr>
          <a:xfrm>
            <a:off x="0" y="1219200"/>
            <a:ext cx="9144000" cy="1815882"/>
          </a:xfrm>
          <a:prstGeom prst="rect">
            <a:avLst/>
          </a:prstGeom>
          <a:noFill/>
        </p:spPr>
        <p:txBody>
          <a:bodyPr wrap="square" rtlCol="0">
            <a:spAutoFit/>
          </a:bodyPr>
          <a:lstStyle/>
          <a:p>
            <a:pPr>
              <a:buFont typeface="Arial" pitchFamily="34" charset="0"/>
              <a:buChar char="•"/>
            </a:pPr>
            <a:r>
              <a:rPr lang="en-US" sz="2800" dirty="0" smtClean="0"/>
              <a:t> include introductory paragraph, discussion paragraph and concluding paragraph.</a:t>
            </a:r>
          </a:p>
          <a:p>
            <a:pPr>
              <a:buFont typeface="Arial" pitchFamily="34" charset="0"/>
              <a:buChar char="•"/>
            </a:pPr>
            <a:endParaRPr lang="en-US" sz="2800" dirty="0" smtClean="0"/>
          </a:p>
          <a:p>
            <a:pPr>
              <a:buFont typeface="Arial" pitchFamily="34" charset="0"/>
              <a:buChar char="•"/>
            </a:pPr>
            <a:r>
              <a:rPr lang="en-US" sz="2800" dirty="0" smtClean="0"/>
              <a:t> is a longest portion for explanation of subject.</a:t>
            </a:r>
            <a:endParaRPr lang="en-US" sz="2800" dirty="0"/>
          </a:p>
        </p:txBody>
      </p:sp>
    </p:spTree>
  </p:cSld>
  <p:clrMapOvr>
    <a:masterClrMapping/>
  </p:clrMapOvr>
  <p:transition>
    <p:zoom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Complementary close</a:t>
            </a:r>
            <a:endParaRPr lang="en-US" dirty="0"/>
          </a:p>
        </p:txBody>
      </p:sp>
      <p:sp>
        <p:nvSpPr>
          <p:cNvPr id="4" name="TextBox 3"/>
          <p:cNvSpPr txBox="1"/>
          <p:nvPr/>
        </p:nvSpPr>
        <p:spPr>
          <a:xfrm>
            <a:off x="0" y="1295400"/>
            <a:ext cx="9144000" cy="5262979"/>
          </a:xfrm>
          <a:prstGeom prst="rect">
            <a:avLst/>
          </a:prstGeom>
          <a:noFill/>
        </p:spPr>
        <p:txBody>
          <a:bodyPr wrap="square" rtlCol="0">
            <a:spAutoFit/>
          </a:bodyPr>
          <a:lstStyle/>
          <a:p>
            <a:pPr>
              <a:lnSpc>
                <a:spcPct val="200000"/>
              </a:lnSpc>
              <a:buFont typeface="Arial" pitchFamily="34" charset="0"/>
              <a:buChar char="•"/>
            </a:pPr>
            <a:r>
              <a:rPr lang="en-US" sz="2800" dirty="0" smtClean="0"/>
              <a:t> termination part of a letter.</a:t>
            </a:r>
          </a:p>
          <a:p>
            <a:pPr>
              <a:lnSpc>
                <a:spcPct val="200000"/>
              </a:lnSpc>
              <a:buFont typeface="Arial" pitchFamily="34" charset="0"/>
              <a:buChar char="•"/>
            </a:pPr>
            <a:r>
              <a:rPr lang="en-US" sz="2800" dirty="0" smtClean="0"/>
              <a:t> includes respective salutation and writer’s name</a:t>
            </a:r>
          </a:p>
          <a:p>
            <a:pPr>
              <a:lnSpc>
                <a:spcPct val="200000"/>
              </a:lnSpc>
              <a:buFont typeface="Arial" pitchFamily="34" charset="0"/>
              <a:buChar char="•"/>
            </a:pPr>
            <a:endParaRPr lang="en-US" sz="2800" dirty="0" smtClean="0"/>
          </a:p>
          <a:p>
            <a:pPr>
              <a:lnSpc>
                <a:spcPct val="200000"/>
              </a:lnSpc>
              <a:buFont typeface="Arial" pitchFamily="34" charset="0"/>
              <a:buChar char="•"/>
            </a:pPr>
            <a:r>
              <a:rPr lang="en-US" sz="2800" dirty="0" smtClean="0"/>
              <a:t> </a:t>
            </a:r>
            <a:r>
              <a:rPr lang="en-US" sz="2800" dirty="0" err="1" smtClean="0"/>
              <a:t>eg</a:t>
            </a:r>
            <a:r>
              <a:rPr lang="en-US" sz="2800" dirty="0" smtClean="0"/>
              <a:t>; </a:t>
            </a:r>
          </a:p>
          <a:p>
            <a:pPr>
              <a:lnSpc>
                <a:spcPct val="200000"/>
              </a:lnSpc>
            </a:pPr>
            <a:r>
              <a:rPr lang="en-US" sz="2800" dirty="0" smtClean="0"/>
              <a:t>Sincerely yours</a:t>
            </a:r>
          </a:p>
          <a:p>
            <a:pPr>
              <a:lnSpc>
                <a:spcPct val="200000"/>
              </a:lnSpc>
            </a:pPr>
            <a:r>
              <a:rPr lang="en-US" sz="2800" dirty="0" err="1" smtClean="0"/>
              <a:t>Gautam</a:t>
            </a:r>
            <a:r>
              <a:rPr lang="en-US" sz="2800" dirty="0" smtClean="0"/>
              <a:t> Kumar </a:t>
            </a:r>
            <a:r>
              <a:rPr lang="en-US" sz="2800" dirty="0" err="1" smtClean="0"/>
              <a:t>chaudhary</a:t>
            </a:r>
            <a:endParaRPr lang="en-US" sz="2800" dirty="0"/>
          </a:p>
        </p:txBody>
      </p:sp>
    </p:spTree>
  </p:cSld>
  <p:clrMapOvr>
    <a:masterClrMapping/>
  </p:clrMapOvr>
  <p:transition>
    <p:zoom dir="in"/>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2132</TotalTime>
  <Words>1425</Words>
  <Application>Microsoft Office PowerPoint</Application>
  <PresentationFormat>On-screen Show (4:3)</PresentationFormat>
  <Paragraphs>318</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Business Letters</vt:lpstr>
      <vt:lpstr>Business Letters</vt:lpstr>
      <vt:lpstr>Parts of business letters</vt:lpstr>
      <vt:lpstr>Writer’s Address.</vt:lpstr>
      <vt:lpstr> Date </vt:lpstr>
      <vt:lpstr>Inside Address</vt:lpstr>
      <vt:lpstr>Salutation</vt:lpstr>
      <vt:lpstr>Letter Body</vt:lpstr>
      <vt:lpstr>Complementary close</vt:lpstr>
      <vt:lpstr>Formats of business letters </vt:lpstr>
      <vt:lpstr>Full block format </vt:lpstr>
      <vt:lpstr>Slide 12</vt:lpstr>
      <vt:lpstr>Slide 13</vt:lpstr>
      <vt:lpstr>Modified format</vt:lpstr>
      <vt:lpstr> </vt:lpstr>
      <vt:lpstr> </vt:lpstr>
      <vt:lpstr>Semi blocks or indented form </vt:lpstr>
      <vt:lpstr>Slide 18</vt:lpstr>
      <vt:lpstr>Types of business letters</vt:lpstr>
      <vt:lpstr>Enquiry letters </vt:lpstr>
      <vt:lpstr>  </vt:lpstr>
      <vt:lpstr>Slide 22</vt:lpstr>
      <vt:lpstr>For Catalogue </vt:lpstr>
      <vt:lpstr>Slide 24</vt:lpstr>
      <vt:lpstr>Quotation letters </vt:lpstr>
      <vt:lpstr> </vt:lpstr>
      <vt:lpstr>Ordering a Product </vt:lpstr>
      <vt:lpstr>Complaint Letter</vt:lpstr>
      <vt:lpstr>Slide 29</vt:lpstr>
      <vt:lpstr>Slide 30</vt:lpstr>
      <vt:lpstr>Response  </vt:lpstr>
      <vt:lpstr>Slide 32</vt:lpstr>
      <vt:lpstr> </vt:lpstr>
      <vt:lpstr>For Information </vt:lpstr>
      <vt:lpstr>Requesting an appointment </vt:lpstr>
      <vt:lpstr>Slide 36</vt:lpstr>
      <vt:lpstr> </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Letters</dc:title>
  <dc:creator>tribhuvan</dc:creator>
  <cp:lastModifiedBy>user</cp:lastModifiedBy>
  <cp:revision>64</cp:revision>
  <dcterms:created xsi:type="dcterms:W3CDTF">2006-08-16T00:00:00Z</dcterms:created>
  <dcterms:modified xsi:type="dcterms:W3CDTF">2016-03-01T04:39:35Z</dcterms:modified>
</cp:coreProperties>
</file>