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7" r:id="rId3"/>
    <p:sldId id="266" r:id="rId4"/>
    <p:sldId id="257" r:id="rId5"/>
    <p:sldId id="258" r:id="rId6"/>
    <p:sldId id="272" r:id="rId7"/>
    <p:sldId id="260" r:id="rId8"/>
    <p:sldId id="273" r:id="rId9"/>
    <p:sldId id="274" r:id="rId10"/>
    <p:sldId id="275" r:id="rId11"/>
    <p:sldId id="261" r:id="rId12"/>
    <p:sldId id="262" r:id="rId13"/>
    <p:sldId id="276" r:id="rId14"/>
    <p:sldId id="277" r:id="rId15"/>
    <p:sldId id="278" r:id="rId16"/>
    <p:sldId id="263" r:id="rId17"/>
    <p:sldId id="264" r:id="rId18"/>
    <p:sldId id="279" r:id="rId19"/>
    <p:sldId id="280" r:id="rId20"/>
    <p:sldId id="281" r:id="rId21"/>
    <p:sldId id="268" r:id="rId22"/>
    <p:sldId id="265" r:id="rId23"/>
    <p:sldId id="269" r:id="rId24"/>
    <p:sldId id="271" r:id="rId25"/>
    <p:sldId id="270" r:id="rId2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1092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6/18/2018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6/18/2018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6/18/2018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6/18/2018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6/18/2018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6/18/2018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6/18/2018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6/18/2018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6/18/2018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6/18/2018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6/18/2018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6/18/2018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r"/>
            <a:r>
              <a:rPr lang="en-US" dirty="0" smtClean="0"/>
              <a:t>Cardiopulmonary Resuscitation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26732600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68362"/>
          </a:xfrm>
        </p:spPr>
        <p:txBody>
          <a:bodyPr>
            <a:normAutofit/>
          </a:bodyPr>
          <a:lstStyle/>
          <a:p>
            <a:r>
              <a:rPr lang="en-US" sz="3600" dirty="0" smtClean="0"/>
              <a:t>Sudden Cardiac Arrest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43000"/>
            <a:ext cx="8458200" cy="4983163"/>
          </a:xfrm>
        </p:spPr>
        <p:txBody>
          <a:bodyPr>
            <a:normAutofit fontScale="85000" lnSpcReduction="20000"/>
          </a:bodyPr>
          <a:lstStyle/>
          <a:p>
            <a:r>
              <a:rPr lang="en-US" b="1" i="1" dirty="0" smtClean="0">
                <a:solidFill>
                  <a:srgbClr val="FF0000"/>
                </a:solidFill>
              </a:rPr>
              <a:t>Other </a:t>
            </a:r>
            <a:r>
              <a:rPr lang="en-US" b="1" i="1" dirty="0" smtClean="0">
                <a:solidFill>
                  <a:srgbClr val="FF0000"/>
                </a:solidFill>
              </a:rPr>
              <a:t>Considerations on </a:t>
            </a:r>
            <a:r>
              <a:rPr lang="en-US" b="1" dirty="0" smtClean="0">
                <a:solidFill>
                  <a:srgbClr val="FF0000"/>
                </a:solidFill>
              </a:rPr>
              <a:t>Heart Disease-</a:t>
            </a:r>
            <a:endParaRPr lang="en-US" b="1" dirty="0" smtClean="0">
              <a:solidFill>
                <a:srgbClr val="FF0000"/>
              </a:solidFill>
            </a:endParaRPr>
          </a:p>
          <a:p>
            <a:pPr>
              <a:buNone/>
            </a:pPr>
            <a:r>
              <a:rPr lang="en-US" dirty="0" smtClean="0"/>
              <a:t>Heart disease, through heart attacks and strokes, is </a:t>
            </a:r>
            <a:r>
              <a:rPr lang="en-US" dirty="0" smtClean="0"/>
              <a:t>the leading </a:t>
            </a:r>
            <a:r>
              <a:rPr lang="en-US" dirty="0" smtClean="0"/>
              <a:t>cause of death for men and women in the </a:t>
            </a:r>
            <a:r>
              <a:rPr lang="en-US" dirty="0" smtClean="0"/>
              <a:t>United States also in Nepal. </a:t>
            </a:r>
            <a:r>
              <a:rPr lang="en-US" dirty="0" smtClean="0"/>
              <a:t>Statistics indicate more than one in four deaths </a:t>
            </a:r>
            <a:r>
              <a:rPr lang="en-US" dirty="0" smtClean="0"/>
              <a:t>was related </a:t>
            </a:r>
            <a:r>
              <a:rPr lang="en-US" dirty="0" smtClean="0"/>
              <a:t>to heart disease; half of these deaths were </a:t>
            </a:r>
            <a:r>
              <a:rPr lang="en-US" dirty="0" smtClean="0"/>
              <a:t>women. Lower </a:t>
            </a:r>
            <a:r>
              <a:rPr lang="en-US" dirty="0" smtClean="0"/>
              <a:t>risk for heart disease with a healthy lifestyle:</a:t>
            </a:r>
          </a:p>
          <a:p>
            <a:r>
              <a:rPr lang="en-US" dirty="0" smtClean="0"/>
              <a:t>A </a:t>
            </a:r>
            <a:r>
              <a:rPr lang="en-US" dirty="0" smtClean="0"/>
              <a:t>healthy diet can prevent or reduce high </a:t>
            </a:r>
            <a:r>
              <a:rPr lang="en-US" dirty="0" smtClean="0"/>
              <a:t>blood pressure </a:t>
            </a:r>
            <a:r>
              <a:rPr lang="en-US" dirty="0" smtClean="0"/>
              <a:t>and high blood cholesterol.</a:t>
            </a:r>
          </a:p>
          <a:p>
            <a:r>
              <a:rPr lang="en-US" dirty="0" smtClean="0"/>
              <a:t>Maintain </a:t>
            </a:r>
            <a:r>
              <a:rPr lang="en-US" dirty="0" smtClean="0"/>
              <a:t>a healthy weight.</a:t>
            </a:r>
          </a:p>
          <a:p>
            <a:r>
              <a:rPr lang="en-US" dirty="0" smtClean="0"/>
              <a:t>Control </a:t>
            </a:r>
            <a:r>
              <a:rPr lang="en-US" dirty="0" smtClean="0"/>
              <a:t>alcohol intake.</a:t>
            </a:r>
          </a:p>
          <a:p>
            <a:r>
              <a:rPr lang="en-US" dirty="0" smtClean="0"/>
              <a:t>Don’t </a:t>
            </a:r>
            <a:r>
              <a:rPr lang="en-US" dirty="0" smtClean="0"/>
              <a:t>smoke.</a:t>
            </a:r>
          </a:p>
          <a:p>
            <a:r>
              <a:rPr lang="en-US" dirty="0" smtClean="0"/>
              <a:t>Exercise </a:t>
            </a:r>
            <a:r>
              <a:rPr lang="en-US" dirty="0" smtClean="0"/>
              <a:t>regularly.</a:t>
            </a:r>
            <a:endParaRPr lang="en-US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Principles of CPR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71600"/>
            <a:ext cx="8229600" cy="4754563"/>
          </a:xfrm>
        </p:spPr>
        <p:txBody>
          <a:bodyPr/>
          <a:lstStyle/>
          <a:p>
            <a:r>
              <a:rPr lang="en-US" dirty="0" smtClean="0"/>
              <a:t>To restore effective circulation and ventilation.</a:t>
            </a:r>
          </a:p>
          <a:p>
            <a:r>
              <a:rPr lang="en-US" dirty="0" smtClean="0"/>
              <a:t>To prevent irreversible cerebral damage due to anoxia. When the heart fails to maintain the cerebral circulation for approximately four minutes the brain may suffer irreversible damage.</a:t>
            </a:r>
            <a:endParaRPr lang="en-US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CPR Procedure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295401"/>
            <a:ext cx="8610600" cy="3886200"/>
          </a:xfrm>
        </p:spPr>
        <p:txBody>
          <a:bodyPr/>
          <a:lstStyle/>
          <a:p>
            <a:r>
              <a:rPr lang="en-US" dirty="0" smtClean="0"/>
              <a:t>Sequences of procedures performed to restore the circulation of oxygenated blood after a sudden pulmonary and/or cardiac arrest </a:t>
            </a:r>
          </a:p>
          <a:p>
            <a:r>
              <a:rPr lang="en-US" dirty="0" smtClean="0"/>
              <a:t>Chest Compressions and pulmonary ventilation performed by anyone who knows how to do it, anywhere, immediately, without any other equipment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9762"/>
          </a:xfrm>
        </p:spPr>
        <p:txBody>
          <a:bodyPr>
            <a:normAutofit/>
          </a:bodyPr>
          <a:lstStyle/>
          <a:p>
            <a:r>
              <a:rPr lang="en-US" sz="3200" dirty="0" smtClean="0"/>
              <a:t>CPR Procedure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762000"/>
            <a:ext cx="5715000" cy="5791200"/>
          </a:xfrm>
        </p:spPr>
        <p:txBody>
          <a:bodyPr>
            <a:noAutofit/>
          </a:bodyPr>
          <a:lstStyle/>
          <a:p>
            <a:pPr lvl="0">
              <a:buNone/>
            </a:pPr>
            <a:r>
              <a:rPr lang="en-US" sz="2100" b="1" dirty="0" smtClean="0">
                <a:solidFill>
                  <a:srgbClr val="FF0000"/>
                </a:solidFill>
              </a:rPr>
              <a:t>Chest Compressions for Adult</a:t>
            </a:r>
          </a:p>
          <a:p>
            <a:pPr lvl="0"/>
            <a:r>
              <a:rPr lang="en-US" sz="2100" dirty="0" smtClean="0"/>
              <a:t> Position person face up on flat, firm surface.   Kneel close to chest. Place heel of one hand on center of chest.</a:t>
            </a:r>
          </a:p>
          <a:p>
            <a:pPr lvl="0"/>
            <a:r>
              <a:rPr lang="en-US" sz="2100" dirty="0" smtClean="0"/>
              <a:t>Place heel of second hand on top of first. You can interlace your fingers to help keep off chest.</a:t>
            </a:r>
          </a:p>
          <a:p>
            <a:pPr lvl="0"/>
            <a:r>
              <a:rPr lang="en-US" sz="2100" dirty="0" smtClean="0"/>
              <a:t>Position your shoulders directly above your</a:t>
            </a:r>
          </a:p>
          <a:p>
            <a:pPr lvl="0">
              <a:buNone/>
            </a:pPr>
            <a:r>
              <a:rPr lang="en-US" sz="2100" dirty="0" smtClean="0"/>
              <a:t>	hands. Lock your elbows and use upper body</a:t>
            </a:r>
          </a:p>
          <a:p>
            <a:pPr lvl="0">
              <a:buNone/>
            </a:pPr>
            <a:r>
              <a:rPr lang="en-US" sz="2100" dirty="0" smtClean="0"/>
              <a:t>	weight to push.</a:t>
            </a:r>
          </a:p>
          <a:p>
            <a:pPr lvl="0"/>
            <a:r>
              <a:rPr lang="en-US" sz="2100" dirty="0" smtClean="0"/>
              <a:t>Push hard, straight down at least 2 inches. Lift hands and allow chest to fully rebound.</a:t>
            </a:r>
          </a:p>
          <a:p>
            <a:pPr lvl="0"/>
            <a:r>
              <a:rPr lang="en-US" sz="2100" dirty="0" smtClean="0"/>
              <a:t>Without interruption, push fast at a rate of at least 100 times per minute.</a:t>
            </a:r>
          </a:p>
          <a:p>
            <a:pPr lvl="0"/>
            <a:r>
              <a:rPr lang="en-US" sz="2100" dirty="0" smtClean="0"/>
              <a:t> Do not compress over lowest part of breastbone. Keep up the force and speed of compressions</a:t>
            </a:r>
            <a:r>
              <a:rPr lang="en-US" sz="2000" dirty="0" smtClean="0"/>
              <a:t>.</a:t>
            </a:r>
          </a:p>
          <a:p>
            <a:pPr lvl="0">
              <a:buNone/>
            </a:pPr>
            <a:endParaRPr lang="en-US" sz="2000" dirty="0" smtClean="0"/>
          </a:p>
          <a:p>
            <a:endParaRPr lang="en-US" sz="2000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810250" y="2762250"/>
            <a:ext cx="3181350" cy="2419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6200"/>
            <a:ext cx="8229600" cy="715962"/>
          </a:xfrm>
        </p:spPr>
        <p:txBody>
          <a:bodyPr>
            <a:normAutofit/>
          </a:bodyPr>
          <a:lstStyle/>
          <a:p>
            <a:r>
              <a:rPr lang="en-US" sz="3600" dirty="0" smtClean="0"/>
              <a:t>CPR Procedure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685800"/>
            <a:ext cx="5562600" cy="5943600"/>
          </a:xfrm>
        </p:spPr>
        <p:txBody>
          <a:bodyPr>
            <a:normAutofit fontScale="70000" lnSpcReduction="20000"/>
          </a:bodyPr>
          <a:lstStyle/>
          <a:p>
            <a:pPr lvl="0">
              <a:buNone/>
            </a:pPr>
            <a:r>
              <a:rPr lang="en-US" sz="3400" b="1" dirty="0" smtClean="0">
                <a:solidFill>
                  <a:srgbClr val="FF0000"/>
                </a:solidFill>
              </a:rPr>
              <a:t>Chest Compressions for </a:t>
            </a:r>
            <a:r>
              <a:rPr lang="en-US" sz="3400" b="1" dirty="0" smtClean="0">
                <a:solidFill>
                  <a:srgbClr val="FF0000"/>
                </a:solidFill>
              </a:rPr>
              <a:t>Child</a:t>
            </a:r>
            <a:endParaRPr lang="en-US" sz="3400" b="1" dirty="0" smtClean="0">
              <a:solidFill>
                <a:srgbClr val="FF0000"/>
              </a:solidFill>
            </a:endParaRPr>
          </a:p>
          <a:p>
            <a:pPr lvl="0"/>
            <a:r>
              <a:rPr lang="en-US" sz="3400" dirty="0" smtClean="0"/>
              <a:t>Position </a:t>
            </a:r>
            <a:r>
              <a:rPr lang="en-US" sz="3400" dirty="0" smtClean="0"/>
              <a:t>child face up on flat, firm surface.</a:t>
            </a:r>
          </a:p>
          <a:p>
            <a:pPr lvl="0"/>
            <a:r>
              <a:rPr lang="en-US" sz="3400" dirty="0" smtClean="0"/>
              <a:t>Place </a:t>
            </a:r>
            <a:r>
              <a:rPr lang="en-US" sz="3400" dirty="0" smtClean="0"/>
              <a:t>heel of one hand on lower half </a:t>
            </a:r>
            <a:r>
              <a:rPr lang="en-US" sz="3400" dirty="0" smtClean="0"/>
              <a:t>of breastbone</a:t>
            </a:r>
            <a:r>
              <a:rPr lang="en-US" sz="3400" dirty="0" smtClean="0"/>
              <a:t>, just above the point where the </a:t>
            </a:r>
            <a:r>
              <a:rPr lang="en-US" sz="3400" dirty="0" smtClean="0"/>
              <a:t>ribs meet</a:t>
            </a:r>
            <a:r>
              <a:rPr lang="en-US" sz="3400" dirty="0" smtClean="0"/>
              <a:t>.</a:t>
            </a:r>
          </a:p>
          <a:p>
            <a:pPr lvl="0"/>
            <a:r>
              <a:rPr lang="en-US" sz="3400" dirty="0" smtClean="0"/>
              <a:t>Position </a:t>
            </a:r>
            <a:r>
              <a:rPr lang="en-US" sz="3400" dirty="0" smtClean="0"/>
              <a:t>your shoulder directly above your </a:t>
            </a:r>
            <a:r>
              <a:rPr lang="en-US" sz="3400" dirty="0" smtClean="0"/>
              <a:t>hand. Lock </a:t>
            </a:r>
            <a:r>
              <a:rPr lang="en-US" sz="3400" dirty="0" smtClean="0"/>
              <a:t>your elbow and use upper body weight </a:t>
            </a:r>
            <a:r>
              <a:rPr lang="en-US" sz="3400" dirty="0" smtClean="0"/>
              <a:t>to push</a:t>
            </a:r>
            <a:r>
              <a:rPr lang="en-US" sz="3400" dirty="0" smtClean="0"/>
              <a:t>.</a:t>
            </a:r>
          </a:p>
          <a:p>
            <a:pPr lvl="0"/>
            <a:r>
              <a:rPr lang="en-US" sz="3400" dirty="0" smtClean="0"/>
              <a:t>Push </a:t>
            </a:r>
            <a:r>
              <a:rPr lang="en-US" sz="3400" dirty="0" smtClean="0"/>
              <a:t>hard, straight down at least 1⁄3 the </a:t>
            </a:r>
            <a:r>
              <a:rPr lang="en-US" sz="3400" dirty="0" smtClean="0"/>
              <a:t>diameter of </a:t>
            </a:r>
            <a:r>
              <a:rPr lang="en-US" sz="3400" dirty="0" smtClean="0"/>
              <a:t>the chest, or about 2 inches. Lift hand and </a:t>
            </a:r>
            <a:r>
              <a:rPr lang="en-US" sz="3400" dirty="0" smtClean="0"/>
              <a:t>allow chest </a:t>
            </a:r>
            <a:r>
              <a:rPr lang="en-US" sz="3400" dirty="0" smtClean="0"/>
              <a:t>to fully rebound.</a:t>
            </a:r>
          </a:p>
          <a:p>
            <a:pPr lvl="0"/>
            <a:r>
              <a:rPr lang="en-US" sz="3400" dirty="0" smtClean="0"/>
              <a:t>Without </a:t>
            </a:r>
            <a:r>
              <a:rPr lang="en-US" sz="3400" dirty="0" smtClean="0"/>
              <a:t>interruption, push fast at a rate of at </a:t>
            </a:r>
            <a:r>
              <a:rPr lang="en-US" sz="3400" dirty="0" smtClean="0"/>
              <a:t>least 100 </a:t>
            </a:r>
            <a:r>
              <a:rPr lang="en-US" sz="3400" dirty="0" smtClean="0"/>
              <a:t>times per minute. Keep up the force </a:t>
            </a:r>
            <a:r>
              <a:rPr lang="en-US" sz="3400" dirty="0" smtClean="0"/>
              <a:t>and speed </a:t>
            </a:r>
            <a:r>
              <a:rPr lang="en-US" sz="3400" dirty="0" smtClean="0"/>
              <a:t>of </a:t>
            </a:r>
            <a:r>
              <a:rPr lang="en-US" sz="3400" dirty="0" smtClean="0"/>
              <a:t>compressions</a:t>
            </a:r>
            <a:r>
              <a:rPr lang="en-US" sz="3400" dirty="0" smtClean="0"/>
              <a:t>.</a:t>
            </a:r>
          </a:p>
          <a:p>
            <a:pPr lvl="0"/>
            <a:r>
              <a:rPr lang="en-US" sz="3400" dirty="0" smtClean="0"/>
              <a:t>Compressions </a:t>
            </a:r>
            <a:r>
              <a:rPr lang="en-US" sz="3400" dirty="0" smtClean="0"/>
              <a:t>can be tiring. If desired, use </a:t>
            </a:r>
            <a:r>
              <a:rPr lang="en-US" sz="3400" dirty="0" smtClean="0"/>
              <a:t>two hands</a:t>
            </a:r>
            <a:r>
              <a:rPr lang="en-US" sz="3400" dirty="0" smtClean="0"/>
              <a:t>, as with adults</a:t>
            </a:r>
            <a:r>
              <a:rPr lang="en-US" sz="3300" dirty="0" smtClean="0"/>
              <a:t>.</a:t>
            </a:r>
          </a:p>
          <a:p>
            <a:endParaRPr lang="en-US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715000" y="2362200"/>
            <a:ext cx="3181350" cy="2428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68362"/>
          </a:xfrm>
        </p:spPr>
        <p:txBody>
          <a:bodyPr>
            <a:normAutofit/>
          </a:bodyPr>
          <a:lstStyle/>
          <a:p>
            <a:r>
              <a:rPr lang="en-US" sz="3600" dirty="0" smtClean="0"/>
              <a:t>CPR Procedure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90600"/>
            <a:ext cx="5562600" cy="5638800"/>
          </a:xfrm>
        </p:spPr>
        <p:txBody>
          <a:bodyPr>
            <a:normAutofit fontScale="85000" lnSpcReduction="20000"/>
          </a:bodyPr>
          <a:lstStyle/>
          <a:p>
            <a:pPr lvl="0">
              <a:buNone/>
            </a:pPr>
            <a:r>
              <a:rPr lang="en-US" b="1" dirty="0" smtClean="0">
                <a:solidFill>
                  <a:srgbClr val="FF0000"/>
                </a:solidFill>
              </a:rPr>
              <a:t>Chest Compressions for </a:t>
            </a:r>
            <a:r>
              <a:rPr lang="en-US" b="1" dirty="0" smtClean="0">
                <a:solidFill>
                  <a:srgbClr val="FF0000"/>
                </a:solidFill>
              </a:rPr>
              <a:t>Infant</a:t>
            </a:r>
            <a:endParaRPr lang="en-US" dirty="0" smtClean="0">
              <a:solidFill>
                <a:srgbClr val="FF0000"/>
              </a:solidFill>
            </a:endParaRPr>
          </a:p>
          <a:p>
            <a:pPr lvl="0"/>
            <a:r>
              <a:rPr lang="en-US" dirty="0" smtClean="0"/>
              <a:t>Position </a:t>
            </a:r>
            <a:r>
              <a:rPr lang="en-US" dirty="0" smtClean="0"/>
              <a:t>infant face up on flat, firm surface.</a:t>
            </a:r>
          </a:p>
          <a:p>
            <a:pPr lvl="0"/>
            <a:r>
              <a:rPr lang="en-US" dirty="0" smtClean="0"/>
              <a:t>Place </a:t>
            </a:r>
            <a:r>
              <a:rPr lang="en-US" dirty="0" smtClean="0"/>
              <a:t>tips of two fingers on the breastbone </a:t>
            </a:r>
            <a:r>
              <a:rPr lang="en-US" dirty="0" smtClean="0"/>
              <a:t>just below </a:t>
            </a:r>
            <a:r>
              <a:rPr lang="en-US" dirty="0" smtClean="0"/>
              <a:t>the nipple line.</a:t>
            </a:r>
          </a:p>
          <a:p>
            <a:pPr lvl="0"/>
            <a:r>
              <a:rPr lang="en-US" dirty="0" smtClean="0"/>
              <a:t>Push </a:t>
            </a:r>
            <a:r>
              <a:rPr lang="en-US" dirty="0" smtClean="0"/>
              <a:t>hard, straight down at least 1/3 the</a:t>
            </a:r>
          </a:p>
          <a:p>
            <a:pPr lvl="0">
              <a:buNone/>
            </a:pPr>
            <a:r>
              <a:rPr lang="en-US" dirty="0" smtClean="0"/>
              <a:t>	diameter </a:t>
            </a:r>
            <a:r>
              <a:rPr lang="en-US" dirty="0" smtClean="0"/>
              <a:t>of the chest, or about 1 1/2 inches. </a:t>
            </a:r>
            <a:r>
              <a:rPr lang="en-US" dirty="0" smtClean="0"/>
              <a:t>Lift fingers </a:t>
            </a:r>
            <a:r>
              <a:rPr lang="en-US" dirty="0" smtClean="0"/>
              <a:t>and allow chest to fully rebound.</a:t>
            </a:r>
          </a:p>
          <a:p>
            <a:pPr lvl="0"/>
            <a:r>
              <a:rPr lang="en-US" dirty="0" smtClean="0"/>
              <a:t>Without </a:t>
            </a:r>
            <a:r>
              <a:rPr lang="en-US" dirty="0" smtClean="0"/>
              <a:t>interruption, push fast at a rate of at </a:t>
            </a:r>
            <a:r>
              <a:rPr lang="en-US" dirty="0" smtClean="0"/>
              <a:t>least 100 </a:t>
            </a:r>
            <a:r>
              <a:rPr lang="en-US" dirty="0" smtClean="0"/>
              <a:t>times per minute. Keep up the force </a:t>
            </a:r>
            <a:r>
              <a:rPr lang="en-US" dirty="0" smtClean="0"/>
              <a:t>and speed </a:t>
            </a:r>
            <a:r>
              <a:rPr lang="en-US" dirty="0" smtClean="0"/>
              <a:t>of compressions.</a:t>
            </a:r>
          </a:p>
          <a:p>
            <a:endParaRPr lang="en-US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715000" y="2209800"/>
            <a:ext cx="3181350" cy="2428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CPR Procedure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71600"/>
            <a:ext cx="8229600" cy="4525963"/>
          </a:xfrm>
        </p:spPr>
        <p:txBody>
          <a:bodyPr>
            <a:normAutofit/>
          </a:bodyPr>
          <a:lstStyle/>
          <a:p>
            <a:r>
              <a:rPr lang="en-US" dirty="0" smtClean="0"/>
              <a:t>Approach safely </a:t>
            </a:r>
          </a:p>
          <a:p>
            <a:r>
              <a:rPr lang="en-US" dirty="0" smtClean="0"/>
              <a:t>Check response </a:t>
            </a:r>
          </a:p>
          <a:p>
            <a:r>
              <a:rPr lang="en-US" dirty="0" smtClean="0"/>
              <a:t>Shout for help </a:t>
            </a:r>
          </a:p>
          <a:p>
            <a:r>
              <a:rPr lang="en-US" dirty="0" smtClean="0"/>
              <a:t>Open airway </a:t>
            </a:r>
          </a:p>
          <a:p>
            <a:r>
              <a:rPr lang="en-US" dirty="0" smtClean="0"/>
              <a:t>Check breathing</a:t>
            </a:r>
          </a:p>
          <a:p>
            <a:r>
              <a:rPr lang="en-US" dirty="0" smtClean="0"/>
              <a:t>30 chest compressions </a:t>
            </a:r>
          </a:p>
          <a:p>
            <a:r>
              <a:rPr lang="en-US" dirty="0" smtClean="0"/>
              <a:t>2 rescue breaths</a:t>
            </a:r>
            <a:endParaRPr lang="en-US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Rescue Breath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95400"/>
            <a:ext cx="8229600" cy="4525963"/>
          </a:xfrm>
        </p:spPr>
        <p:txBody>
          <a:bodyPr/>
          <a:lstStyle/>
          <a:p>
            <a:r>
              <a:rPr lang="en-US" dirty="0" smtClean="0"/>
              <a:t> Pinch the nose</a:t>
            </a:r>
          </a:p>
          <a:p>
            <a:r>
              <a:rPr lang="en-US" dirty="0" smtClean="0"/>
              <a:t>Take a normal breath</a:t>
            </a:r>
          </a:p>
          <a:p>
            <a:r>
              <a:rPr lang="en-US" dirty="0" smtClean="0"/>
              <a:t>Place lips over mouth</a:t>
            </a:r>
          </a:p>
          <a:p>
            <a:r>
              <a:rPr lang="en-US" dirty="0" smtClean="0"/>
              <a:t>Blow until the chest rises</a:t>
            </a:r>
          </a:p>
          <a:p>
            <a:r>
              <a:rPr lang="en-US" dirty="0" smtClean="0"/>
              <a:t>Take about 1 second</a:t>
            </a:r>
          </a:p>
          <a:p>
            <a:r>
              <a:rPr lang="en-US" dirty="0" smtClean="0"/>
              <a:t>Allow chest to fall</a:t>
            </a:r>
          </a:p>
          <a:p>
            <a:r>
              <a:rPr lang="en-US" dirty="0" smtClean="0"/>
              <a:t>Repeat	</a:t>
            </a:r>
            <a:endParaRPr lang="en-US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dirty="0" smtClean="0"/>
              <a:t>Rescue Breaths — CPR Mask</a:t>
            </a:r>
            <a:endParaRPr lang="en-US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5105400" cy="4525963"/>
          </a:xfrm>
        </p:spPr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en-US" b="1" dirty="0" smtClean="0">
                <a:solidFill>
                  <a:srgbClr val="FF0000"/>
                </a:solidFill>
              </a:rPr>
              <a:t>Position Mask</a:t>
            </a:r>
          </a:p>
          <a:p>
            <a:r>
              <a:rPr lang="en-US" dirty="0" smtClean="0"/>
              <a:t>Inspect </a:t>
            </a:r>
            <a:r>
              <a:rPr lang="en-US" dirty="0" smtClean="0"/>
              <a:t>mask to make sure one-way valve is </a:t>
            </a:r>
            <a:r>
              <a:rPr lang="en-US" dirty="0" smtClean="0"/>
              <a:t>in place</a:t>
            </a:r>
            <a:r>
              <a:rPr lang="en-US" dirty="0" smtClean="0"/>
              <a:t>.</a:t>
            </a:r>
          </a:p>
          <a:p>
            <a:r>
              <a:rPr lang="en-US" dirty="0" smtClean="0"/>
              <a:t>Place </a:t>
            </a:r>
            <a:r>
              <a:rPr lang="en-US" dirty="0" smtClean="0"/>
              <a:t>mask flat on person’s face by laying top </a:t>
            </a:r>
            <a:r>
              <a:rPr lang="en-US" dirty="0" smtClean="0"/>
              <a:t>of mask </a:t>
            </a:r>
            <a:r>
              <a:rPr lang="en-US" dirty="0" smtClean="0"/>
              <a:t>over bridge of nose.</a:t>
            </a:r>
          </a:p>
          <a:p>
            <a:r>
              <a:rPr lang="en-US" dirty="0" smtClean="0"/>
              <a:t>Use </a:t>
            </a:r>
            <a:r>
              <a:rPr lang="en-US" dirty="0" smtClean="0"/>
              <a:t>thumb and forefinger to control the top </a:t>
            </a:r>
            <a:r>
              <a:rPr lang="en-US" dirty="0" smtClean="0"/>
              <a:t>of mask</a:t>
            </a:r>
            <a:r>
              <a:rPr lang="en-US" dirty="0" smtClean="0"/>
              <a:t>.</a:t>
            </a:r>
          </a:p>
          <a:p>
            <a:r>
              <a:rPr lang="en-US" dirty="0" smtClean="0"/>
              <a:t>Use </a:t>
            </a:r>
            <a:r>
              <a:rPr lang="en-US" dirty="0" smtClean="0"/>
              <a:t>thumb of other hand to control the bottom </a:t>
            </a:r>
            <a:r>
              <a:rPr lang="en-US" dirty="0" smtClean="0"/>
              <a:t>of mask</a:t>
            </a:r>
            <a:r>
              <a:rPr lang="en-US" dirty="0" smtClean="0"/>
              <a:t>.</a:t>
            </a:r>
            <a:endParaRPr lang="en-US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562600" y="2743200"/>
            <a:ext cx="3181350" cy="2066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b="1" dirty="0" smtClean="0"/>
              <a:t>Rescue Breaths — CPR Mask</a:t>
            </a:r>
            <a:endParaRPr lang="en-US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4876800" cy="4525963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en-US" b="1" dirty="0" smtClean="0">
                <a:solidFill>
                  <a:srgbClr val="FF0000"/>
                </a:solidFill>
              </a:rPr>
              <a:t>Open </a:t>
            </a:r>
            <a:r>
              <a:rPr lang="en-US" b="1" dirty="0" smtClean="0">
                <a:solidFill>
                  <a:srgbClr val="FF0000"/>
                </a:solidFill>
              </a:rPr>
              <a:t>Airway-</a:t>
            </a:r>
          </a:p>
          <a:p>
            <a:pPr lvl="0"/>
            <a:r>
              <a:rPr lang="en-US" dirty="0" smtClean="0"/>
              <a:t>Hook fingertips of hand controlling bottom </a:t>
            </a:r>
            <a:r>
              <a:rPr lang="en-US" dirty="0" smtClean="0"/>
              <a:t>of mask </a:t>
            </a:r>
            <a:r>
              <a:rPr lang="en-US" dirty="0" smtClean="0"/>
              <a:t>under bony part of chin.</a:t>
            </a:r>
          </a:p>
          <a:p>
            <a:pPr lvl="0"/>
            <a:r>
              <a:rPr lang="en-US" dirty="0" smtClean="0"/>
              <a:t>Tilt </a:t>
            </a:r>
            <a:r>
              <a:rPr lang="en-US" dirty="0" smtClean="0"/>
              <a:t>head and lift chin. This brings the face up </a:t>
            </a:r>
            <a:r>
              <a:rPr lang="en-US" dirty="0" smtClean="0"/>
              <a:t>into the </a:t>
            </a:r>
            <a:r>
              <a:rPr lang="en-US" dirty="0" smtClean="0"/>
              <a:t>mask, creates an airtight seal, and opens the</a:t>
            </a:r>
          </a:p>
          <a:p>
            <a:pPr>
              <a:buNone/>
            </a:pPr>
            <a:endParaRPr lang="en-US" dirty="0" smtClean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562600" y="2743200"/>
            <a:ext cx="3181350" cy="2066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15962"/>
          </a:xfrm>
        </p:spPr>
        <p:txBody>
          <a:bodyPr>
            <a:normAutofit/>
          </a:bodyPr>
          <a:lstStyle/>
          <a:p>
            <a:r>
              <a:rPr lang="en-US" sz="4000" dirty="0" smtClean="0"/>
              <a:t>Cardiopulmonary resuscitation</a:t>
            </a:r>
            <a:endParaRPr lang="en-US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219200"/>
            <a:ext cx="8534400" cy="4906963"/>
          </a:xfrm>
        </p:spPr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en-US" b="1" dirty="0" smtClean="0">
                <a:solidFill>
                  <a:srgbClr val="FF0000"/>
                </a:solidFill>
              </a:rPr>
              <a:t>Introduction- </a:t>
            </a:r>
          </a:p>
          <a:p>
            <a:pPr>
              <a:buNone/>
            </a:pPr>
            <a:r>
              <a:rPr lang="en-US" dirty="0" smtClean="0"/>
              <a:t>	Sudden death occur when heart beat &amp; breathing stop suddenly or unexpectedly. the major role of CPR is to provide oxygen to heart, brain, &amp; the other vital organ until medical treatment (advance cardiac life support-ACLS) can restore normal heart action.</a:t>
            </a:r>
          </a:p>
          <a:p>
            <a:pPr>
              <a:buNone/>
            </a:pPr>
            <a:r>
              <a:rPr lang="en-US" dirty="0" smtClean="0"/>
              <a:t>Cardiopulmonary resuscitation (CPR) is a lifesaving technique useful in many emergencies, including heart attack or near drowning, in which someone breathing or heartbeat has stopped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b="1" dirty="0" smtClean="0"/>
              <a:t>Rescue Breaths — CPR Mask</a:t>
            </a:r>
            <a:endParaRPr lang="en-US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219200"/>
            <a:ext cx="4953000" cy="5334000"/>
          </a:xfrm>
        </p:spPr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en-US" b="1" dirty="0" smtClean="0">
                <a:solidFill>
                  <a:srgbClr val="FF0000"/>
                </a:solidFill>
              </a:rPr>
              <a:t>Give </a:t>
            </a:r>
            <a:r>
              <a:rPr lang="en-US" b="1" dirty="0" smtClean="0">
                <a:solidFill>
                  <a:srgbClr val="FF0000"/>
                </a:solidFill>
              </a:rPr>
              <a:t>Breath-</a:t>
            </a:r>
          </a:p>
          <a:p>
            <a:r>
              <a:rPr lang="en-US" dirty="0" smtClean="0"/>
              <a:t>Take </a:t>
            </a:r>
            <a:r>
              <a:rPr lang="en-US" dirty="0" smtClean="0"/>
              <a:t>a normal breath and blow through </a:t>
            </a:r>
            <a:r>
              <a:rPr lang="en-US" dirty="0" smtClean="0"/>
              <a:t>valve opening </a:t>
            </a:r>
            <a:r>
              <a:rPr lang="en-US" dirty="0" smtClean="0"/>
              <a:t>to deliver breaths.</a:t>
            </a:r>
          </a:p>
          <a:p>
            <a:r>
              <a:rPr lang="en-US" dirty="0" smtClean="0"/>
              <a:t>Each </a:t>
            </a:r>
            <a:r>
              <a:rPr lang="en-US" dirty="0" smtClean="0"/>
              <a:t>breath should be 1 second in length. </a:t>
            </a:r>
            <a:r>
              <a:rPr lang="en-US" dirty="0" smtClean="0"/>
              <a:t>Create a </a:t>
            </a:r>
            <a:r>
              <a:rPr lang="en-US" dirty="0" smtClean="0"/>
              <a:t>visible rise of chest, but no more.</a:t>
            </a:r>
          </a:p>
          <a:p>
            <a:r>
              <a:rPr lang="en-US" dirty="0" smtClean="0"/>
              <a:t>Remove </a:t>
            </a:r>
            <a:r>
              <a:rPr lang="en-US" dirty="0" smtClean="0"/>
              <a:t>your mouth and let person </a:t>
            </a:r>
            <a:r>
              <a:rPr lang="en-US" dirty="0" smtClean="0"/>
              <a:t>exhale completely</a:t>
            </a:r>
            <a:r>
              <a:rPr lang="en-US" dirty="0" smtClean="0"/>
              <a:t>. Take a fresh breath in </a:t>
            </a:r>
            <a:r>
              <a:rPr lang="en-US" dirty="0" smtClean="0"/>
              <a:t>between breaths</a:t>
            </a:r>
            <a:r>
              <a:rPr lang="en-US" dirty="0" smtClean="0"/>
              <a:t>.</a:t>
            </a:r>
          </a:p>
          <a:p>
            <a:pPr>
              <a:buNone/>
            </a:pPr>
            <a:endParaRPr lang="en-US" dirty="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562600" y="2667000"/>
            <a:ext cx="3181350" cy="2066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CPR Procedure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90600"/>
            <a:ext cx="4800600" cy="5562600"/>
          </a:xfrm>
        </p:spPr>
        <p:txBody>
          <a:bodyPr>
            <a:normAutofit fontScale="77500" lnSpcReduction="20000"/>
          </a:bodyPr>
          <a:lstStyle/>
          <a:p>
            <a:pPr>
              <a:buNone/>
            </a:pPr>
            <a:r>
              <a:rPr lang="en-US" b="1" dirty="0" smtClean="0">
                <a:solidFill>
                  <a:srgbClr val="FF0000"/>
                </a:solidFill>
              </a:rPr>
              <a:t>Airway-</a:t>
            </a:r>
          </a:p>
          <a:p>
            <a:pPr>
              <a:buFontTx/>
              <a:buChar char="-"/>
            </a:pPr>
            <a:r>
              <a:rPr lang="en-US" dirty="0" smtClean="0"/>
              <a:t>Kneel next to their neck and shoulders.</a:t>
            </a:r>
          </a:p>
          <a:p>
            <a:pPr>
              <a:buFontTx/>
              <a:buChar char="-"/>
            </a:pPr>
            <a:r>
              <a:rPr lang="en-US" dirty="0" smtClean="0"/>
              <a:t>Open the person’s airway by putting your palm on their forehead and gently tilting their head back, if cervical injury is not. </a:t>
            </a:r>
          </a:p>
          <a:p>
            <a:pPr>
              <a:buFontTx/>
              <a:buChar char="-"/>
            </a:pPr>
            <a:r>
              <a:rPr lang="en-US" dirty="0" smtClean="0"/>
              <a:t>Then gently lift their chin forward to open their airway, if cervical injury is not. </a:t>
            </a:r>
          </a:p>
          <a:p>
            <a:pPr>
              <a:buFontTx/>
              <a:buChar char="-"/>
            </a:pPr>
            <a:r>
              <a:rPr lang="en-US" dirty="0" smtClean="0"/>
              <a:t>Look for chest movement, and listen for breath sounds. If the person is not breathing, begin Mouth-to-Mouth with chest compressions .</a:t>
            </a:r>
          </a:p>
          <a:p>
            <a:endParaRPr lang="en-US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105400" y="2352675"/>
            <a:ext cx="3810000" cy="2600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87362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CPR Procedure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914400"/>
            <a:ext cx="5715000" cy="5486400"/>
          </a:xfrm>
        </p:spPr>
        <p:txBody>
          <a:bodyPr>
            <a:normAutofit fontScale="70000" lnSpcReduction="20000"/>
          </a:bodyPr>
          <a:lstStyle/>
          <a:p>
            <a:pPr>
              <a:buNone/>
            </a:pPr>
            <a:r>
              <a:rPr lang="en-US" sz="3500" b="1" dirty="0" smtClean="0">
                <a:solidFill>
                  <a:srgbClr val="FF0000"/>
                </a:solidFill>
              </a:rPr>
              <a:t>Breathing-</a:t>
            </a:r>
          </a:p>
          <a:p>
            <a:pPr>
              <a:buFontTx/>
              <a:buChar char="-"/>
            </a:pPr>
            <a:r>
              <a:rPr lang="en-US" sz="3500" dirty="0" smtClean="0"/>
              <a:t>Can be performed mouth-to-mouth or mouth-to-nose if mouth is seriously injured. </a:t>
            </a:r>
          </a:p>
          <a:p>
            <a:pPr>
              <a:buFontTx/>
              <a:buChar char="-"/>
            </a:pPr>
            <a:r>
              <a:rPr lang="en-US" sz="3500" dirty="0" smtClean="0"/>
              <a:t>With the air way open, pinch the nostrils shut, then cover the victim’s mouth with your mouth, making a good seal. </a:t>
            </a:r>
          </a:p>
          <a:p>
            <a:r>
              <a:rPr lang="en-US" sz="3500" dirty="0" smtClean="0"/>
              <a:t>Prepare to give two rescue breaths </a:t>
            </a:r>
          </a:p>
          <a:p>
            <a:r>
              <a:rPr lang="en-US" sz="3500" dirty="0" smtClean="0"/>
              <a:t>Give the first rescue breath, lasting 1 second---watch to see if the chest rises. </a:t>
            </a:r>
          </a:p>
          <a:p>
            <a:r>
              <a:rPr lang="en-US" sz="3500" dirty="0" smtClean="0"/>
              <a:t>If their chest does rise, give a second breath. </a:t>
            </a:r>
          </a:p>
          <a:p>
            <a:r>
              <a:rPr lang="en-US" sz="3500" dirty="0" smtClean="0"/>
              <a:t>If their chest does not rise, repeat head/chin tilt, as the airway may still be blocked. Give the second breath. </a:t>
            </a:r>
          </a:p>
          <a:p>
            <a:pPr>
              <a:buNone/>
            </a:pPr>
            <a:endParaRPr 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791200" y="2590800"/>
            <a:ext cx="3181350" cy="2066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dirty="0" smtClean="0"/>
              <a:t>CPR Procedure</a:t>
            </a:r>
            <a:endParaRPr lang="en-US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71600"/>
            <a:ext cx="8229600" cy="4525963"/>
          </a:xfrm>
        </p:spPr>
        <p:txBody>
          <a:bodyPr>
            <a:normAutofit fontScale="92500" lnSpcReduction="10000"/>
          </a:bodyPr>
          <a:lstStyle/>
          <a:p>
            <a:r>
              <a:rPr lang="en-US" dirty="0" smtClean="0"/>
              <a:t>Begin chest compressions to restore circulation. </a:t>
            </a:r>
          </a:p>
          <a:p>
            <a:r>
              <a:rPr lang="en-US" dirty="0" smtClean="0"/>
              <a:t>Circulation-restore circulation with chest compressions. </a:t>
            </a:r>
          </a:p>
          <a:p>
            <a:r>
              <a:rPr lang="en-US" dirty="0" smtClean="0"/>
              <a:t>Position your body directly over your hands. </a:t>
            </a:r>
          </a:p>
          <a:p>
            <a:r>
              <a:rPr lang="en-US" dirty="0" smtClean="0"/>
              <a:t>Give 15 fast chest compressions. </a:t>
            </a:r>
          </a:p>
          <a:p>
            <a:r>
              <a:rPr lang="en-US" dirty="0" smtClean="0"/>
              <a:t>Give the person 2 slow breaths watching to make sure the chest rises. </a:t>
            </a:r>
          </a:p>
          <a:p>
            <a:r>
              <a:rPr lang="en-US" dirty="0" smtClean="0"/>
              <a:t>Repeat chest compressions and breaths until help arrives. </a:t>
            </a:r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dirty="0" smtClean="0"/>
              <a:t>Importance Of CPR </a:t>
            </a:r>
            <a:endParaRPr lang="en-US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47800"/>
            <a:ext cx="8229600" cy="4525963"/>
          </a:xfrm>
        </p:spPr>
        <p:txBody>
          <a:bodyPr/>
          <a:lstStyle/>
          <a:p>
            <a:r>
              <a:rPr lang="en-US" dirty="0" smtClean="0"/>
              <a:t>10-20% of normal blood flow to the heart </a:t>
            </a:r>
          </a:p>
          <a:p>
            <a:r>
              <a:rPr lang="en-US" dirty="0" smtClean="0"/>
              <a:t>20-30% of normal blood flow to the brain</a:t>
            </a:r>
            <a:endParaRPr lang="en-US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895600"/>
            <a:ext cx="8229600" cy="1143000"/>
          </a:xfrm>
        </p:spPr>
        <p:txBody>
          <a:bodyPr/>
          <a:lstStyle/>
          <a:p>
            <a:r>
              <a:rPr lang="en-US" dirty="0" smtClean="0"/>
              <a:t>Thank You</a:t>
            </a:r>
            <a:endParaRPr lang="en-US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15962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Cardiopulmonary resuscitation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43000"/>
            <a:ext cx="8458200" cy="541020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b="1" dirty="0" smtClean="0">
                <a:solidFill>
                  <a:srgbClr val="FF0000"/>
                </a:solidFill>
              </a:rPr>
              <a:t>Definition-</a:t>
            </a:r>
          </a:p>
          <a:p>
            <a:pPr>
              <a:buNone/>
            </a:pPr>
            <a:r>
              <a:rPr lang="en-US" dirty="0" smtClean="0"/>
              <a:t>	Angela Morrow RN Cardiopulmonary resuscitation (CPR) is a procedure used when a patient's heart stops beating and breathing stops. It can involve compressions of the chest or electrical shocks along with rescue breathing. </a:t>
            </a:r>
          </a:p>
          <a:p>
            <a:r>
              <a:rPr lang="en-US" dirty="0" smtClean="0"/>
              <a:t>Mosby medical dictionary CPR is a basic emergency procedure for life support consisting of artificial and manual external cardiac massage 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Cardiopulmonary resuscitation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295400"/>
            <a:ext cx="8686800" cy="4830763"/>
          </a:xfrm>
        </p:spPr>
        <p:txBody>
          <a:bodyPr>
            <a:normAutofit/>
          </a:bodyPr>
          <a:lstStyle/>
          <a:p>
            <a:r>
              <a:rPr lang="en-US" dirty="0" smtClean="0"/>
              <a:t>Cardio Pulmonary Resuscitation is a technique of basic life support for oxygenating the brain and heart until appropriate, definitive medical treatment can restore normal heart and </a:t>
            </a:r>
            <a:r>
              <a:rPr lang="en-US" dirty="0" err="1" smtClean="0"/>
              <a:t>ventilatory</a:t>
            </a:r>
            <a:r>
              <a:rPr lang="en-US" dirty="0" smtClean="0"/>
              <a:t> action.</a:t>
            </a:r>
            <a:endParaRPr lang="en-US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Purpose of CPR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371600"/>
            <a:ext cx="8610600" cy="4754563"/>
          </a:xfrm>
        </p:spPr>
        <p:txBody>
          <a:bodyPr/>
          <a:lstStyle/>
          <a:p>
            <a:r>
              <a:rPr lang="en-US" dirty="0" smtClean="0"/>
              <a:t>To maintain an open and clear airway (A).</a:t>
            </a:r>
          </a:p>
          <a:p>
            <a:r>
              <a:rPr lang="en-US" dirty="0" smtClean="0"/>
              <a:t>To maintain breathing by external ventilation (B).</a:t>
            </a:r>
          </a:p>
          <a:p>
            <a:r>
              <a:rPr lang="en-US" dirty="0" smtClean="0"/>
              <a:t>To maintain Blood circulation by external cardiac massages (C).</a:t>
            </a:r>
          </a:p>
          <a:p>
            <a:r>
              <a:rPr lang="en-US" dirty="0" smtClean="0"/>
              <a:t>To save life of the Patient.</a:t>
            </a:r>
          </a:p>
          <a:p>
            <a:r>
              <a:rPr lang="en-US" dirty="0" smtClean="0"/>
              <a:t>To provide basic life support till medical and advanced life support arrives.</a:t>
            </a:r>
            <a:endParaRPr lang="en-US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dirty="0" smtClean="0"/>
              <a:t>Sudden Cardiac Arrest</a:t>
            </a:r>
            <a:endParaRPr lang="en-US" sz="4000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458200" cy="3169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962400"/>
                <a:gridCol w="4495800"/>
              </a:tblGrid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 dirty="0" smtClean="0">
                          <a:solidFill>
                            <a:srgbClr val="FF0000"/>
                          </a:solidFill>
                        </a:rPr>
                        <a:t>Causes-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 b="1" dirty="0" smtClean="0">
                          <a:solidFill>
                            <a:srgbClr val="FF0000"/>
                          </a:solidFill>
                        </a:rPr>
                        <a:t>Indication of CPR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8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-   Heart disease</a:t>
                      </a:r>
                    </a:p>
                    <a:p>
                      <a:r>
                        <a:rPr lang="en-US" sz="28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-   Electrical shock</a:t>
                      </a:r>
                    </a:p>
                    <a:p>
                      <a:r>
                        <a:rPr lang="en-US" sz="28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-   Severe blood loss</a:t>
                      </a:r>
                    </a:p>
                    <a:p>
                      <a:r>
                        <a:rPr lang="en-US" sz="28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-   Drug overdose</a:t>
                      </a:r>
                    </a:p>
                    <a:p>
                      <a:r>
                        <a:rPr lang="en-US" sz="28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-   Severe allergic reaction</a:t>
                      </a:r>
                    </a:p>
                    <a:p>
                      <a:r>
                        <a:rPr lang="en-US" sz="28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-  Drowning</a:t>
                      </a:r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FontTx/>
                        <a:buChar char="-"/>
                      </a:pPr>
                      <a:r>
                        <a:rPr lang="en-US" sz="2800" dirty="0" smtClean="0"/>
                        <a:t>  Ventricular fibrillation (VF)</a:t>
                      </a:r>
                    </a:p>
                    <a:p>
                      <a:pPr>
                        <a:buFontTx/>
                        <a:buChar char="-"/>
                      </a:pPr>
                      <a:r>
                        <a:rPr lang="en-US" sz="2800" dirty="0" smtClean="0"/>
                        <a:t>  Ventricular tachycardia (VT)</a:t>
                      </a:r>
                    </a:p>
                    <a:p>
                      <a:pPr>
                        <a:buFontTx/>
                        <a:buChar char="-"/>
                      </a:pPr>
                      <a:r>
                        <a:rPr lang="en-US" sz="2800" dirty="0" smtClean="0"/>
                        <a:t>  </a:t>
                      </a:r>
                      <a:r>
                        <a:rPr lang="en-US" sz="2800" dirty="0" err="1" smtClean="0"/>
                        <a:t>Asystole</a:t>
                      </a:r>
                      <a:endParaRPr lang="en-US" sz="2800" dirty="0" smtClean="0"/>
                    </a:p>
                    <a:p>
                      <a:pPr>
                        <a:buFontTx/>
                        <a:buChar char="-"/>
                      </a:pPr>
                      <a:r>
                        <a:rPr lang="en-US" sz="2800" dirty="0" smtClean="0"/>
                        <a:t>  Pulse less electrical activity</a:t>
                      </a:r>
                    </a:p>
                    <a:p>
                      <a:endParaRPr lang="en-US" sz="2800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Indication of CPR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47800"/>
            <a:ext cx="8229600" cy="5029200"/>
          </a:xfrm>
        </p:spPr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en-US" b="1" dirty="0" smtClean="0">
                <a:solidFill>
                  <a:srgbClr val="FF0000"/>
                </a:solidFill>
              </a:rPr>
              <a:t>Respiratory Arrest: </a:t>
            </a:r>
            <a:r>
              <a:rPr lang="en-US" dirty="0" smtClean="0"/>
              <a:t>This may be result of following:</a:t>
            </a:r>
          </a:p>
          <a:p>
            <a:pPr>
              <a:buFontTx/>
              <a:buChar char="-"/>
            </a:pPr>
            <a:r>
              <a:rPr lang="en-US" dirty="0" smtClean="0"/>
              <a:t>Drowning</a:t>
            </a:r>
          </a:p>
          <a:p>
            <a:pPr>
              <a:buFontTx/>
              <a:buChar char="-"/>
            </a:pPr>
            <a:r>
              <a:rPr lang="en-US" dirty="0" smtClean="0"/>
              <a:t>Stroke</a:t>
            </a:r>
          </a:p>
          <a:p>
            <a:pPr>
              <a:buFontTx/>
              <a:buChar char="-"/>
            </a:pPr>
            <a:r>
              <a:rPr lang="en-US" dirty="0" smtClean="0"/>
              <a:t>Foreign body in throat</a:t>
            </a:r>
          </a:p>
          <a:p>
            <a:pPr>
              <a:buFontTx/>
              <a:buChar char="-"/>
            </a:pPr>
            <a:r>
              <a:rPr lang="en-US" dirty="0" smtClean="0"/>
              <a:t>Smoke inhalation</a:t>
            </a:r>
          </a:p>
          <a:p>
            <a:pPr>
              <a:buFontTx/>
              <a:buChar char="-"/>
            </a:pPr>
            <a:r>
              <a:rPr lang="en-US" dirty="0" smtClean="0"/>
              <a:t>Drug overdose</a:t>
            </a:r>
          </a:p>
          <a:p>
            <a:pPr>
              <a:buFontTx/>
              <a:buChar char="-"/>
            </a:pPr>
            <a:r>
              <a:rPr lang="en-US" dirty="0" smtClean="0"/>
              <a:t>Suffocation</a:t>
            </a:r>
          </a:p>
          <a:p>
            <a:pPr>
              <a:buFontTx/>
              <a:buChar char="-"/>
            </a:pPr>
            <a:r>
              <a:rPr lang="en-US" dirty="0" smtClean="0"/>
              <a:t>Accident, injury</a:t>
            </a:r>
          </a:p>
          <a:p>
            <a:pPr>
              <a:buFontTx/>
              <a:buChar char="-"/>
            </a:pPr>
            <a:r>
              <a:rPr lang="en-US" dirty="0" smtClean="0"/>
              <a:t>Coma</a:t>
            </a:r>
          </a:p>
          <a:p>
            <a:pPr>
              <a:buFontTx/>
              <a:buChar char="-"/>
            </a:pPr>
            <a:r>
              <a:rPr lang="en-US" dirty="0" smtClean="0"/>
              <a:t>Epiglottis paralysis.</a:t>
            </a:r>
            <a:endParaRPr lang="en-US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46038"/>
            <a:ext cx="8229600" cy="563562"/>
          </a:xfrm>
        </p:spPr>
        <p:txBody>
          <a:bodyPr>
            <a:normAutofit fontScale="90000"/>
          </a:bodyPr>
          <a:lstStyle/>
          <a:p>
            <a:r>
              <a:rPr lang="en-US" sz="3600" dirty="0" smtClean="0"/>
              <a:t>Sudden Cardiac Arrest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457200"/>
            <a:ext cx="8686800" cy="5867400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en-US" sz="2200" b="1" dirty="0" smtClean="0">
                <a:solidFill>
                  <a:srgbClr val="FF0000"/>
                </a:solidFill>
              </a:rPr>
              <a:t>Chain of </a:t>
            </a:r>
            <a:r>
              <a:rPr lang="en-US" sz="2200" b="1" dirty="0" smtClean="0">
                <a:solidFill>
                  <a:srgbClr val="FF0000"/>
                </a:solidFill>
              </a:rPr>
              <a:t>Survival for Adult-</a:t>
            </a:r>
            <a:endParaRPr lang="en-US" sz="2200" b="1" dirty="0" smtClean="0">
              <a:solidFill>
                <a:srgbClr val="FF0000"/>
              </a:solidFill>
            </a:endParaRPr>
          </a:p>
          <a:p>
            <a:pPr>
              <a:buNone/>
            </a:pPr>
            <a:r>
              <a:rPr lang="en-US" sz="2200" dirty="0" smtClean="0"/>
              <a:t>The Chain of Survival is used to describe the most effective </a:t>
            </a:r>
            <a:r>
              <a:rPr lang="en-US" sz="2200" dirty="0" smtClean="0"/>
              <a:t>approach for </a:t>
            </a:r>
            <a:r>
              <a:rPr lang="en-US" sz="2200" dirty="0" smtClean="0"/>
              <a:t>treating sudden cardiac arrest. It consists of five </a:t>
            </a:r>
            <a:r>
              <a:rPr lang="en-US" sz="2200" dirty="0" smtClean="0"/>
              <a:t>interdependent links</a:t>
            </a:r>
            <a:r>
              <a:rPr lang="en-US" sz="2200" dirty="0" smtClean="0"/>
              <a:t>:</a:t>
            </a:r>
          </a:p>
          <a:p>
            <a:r>
              <a:rPr lang="en-US" sz="2200" dirty="0" smtClean="0"/>
              <a:t>Immediate </a:t>
            </a:r>
            <a:r>
              <a:rPr lang="en-US" sz="2200" dirty="0" smtClean="0"/>
              <a:t>recognition and activation of EMS quickly </a:t>
            </a:r>
            <a:r>
              <a:rPr lang="en-US" sz="2200" dirty="0" smtClean="0"/>
              <a:t>initiates the </a:t>
            </a:r>
            <a:r>
              <a:rPr lang="en-US" sz="2200" dirty="0" smtClean="0"/>
              <a:t>treatment process.</a:t>
            </a:r>
          </a:p>
          <a:p>
            <a:r>
              <a:rPr lang="en-US" sz="2200" dirty="0" smtClean="0"/>
              <a:t>Early </a:t>
            </a:r>
            <a:r>
              <a:rPr lang="en-US" sz="2200" dirty="0" smtClean="0"/>
              <a:t>CPR with effective chest compressions buys time </a:t>
            </a:r>
            <a:r>
              <a:rPr lang="en-US" sz="2200" dirty="0" smtClean="0"/>
              <a:t>for accessing </a:t>
            </a:r>
            <a:r>
              <a:rPr lang="en-US" sz="2200" dirty="0" smtClean="0"/>
              <a:t>an AED and improves the chance that </a:t>
            </a:r>
            <a:r>
              <a:rPr lang="en-US" sz="2200" dirty="0" smtClean="0"/>
              <a:t>defibrillation will </a:t>
            </a:r>
            <a:r>
              <a:rPr lang="en-US" sz="2200" dirty="0" smtClean="0"/>
              <a:t>work.</a:t>
            </a:r>
          </a:p>
          <a:p>
            <a:r>
              <a:rPr lang="en-US" sz="2200" dirty="0" smtClean="0"/>
              <a:t>Rapid </a:t>
            </a:r>
            <a:r>
              <a:rPr lang="en-US" sz="2200" dirty="0" smtClean="0"/>
              <a:t>defibrillation provides the best chance to return </a:t>
            </a:r>
            <a:r>
              <a:rPr lang="en-US" sz="2200" dirty="0" smtClean="0"/>
              <a:t>the heart </a:t>
            </a:r>
            <a:r>
              <a:rPr lang="en-US" sz="2200" dirty="0" smtClean="0"/>
              <a:t>to a normal rhythm.</a:t>
            </a:r>
          </a:p>
          <a:p>
            <a:r>
              <a:rPr lang="en-US" sz="2200" dirty="0" smtClean="0"/>
              <a:t>Effective </a:t>
            </a:r>
            <a:r>
              <a:rPr lang="en-US" sz="2200" dirty="0" smtClean="0"/>
              <a:t>advanced life support procedures and </a:t>
            </a:r>
            <a:r>
              <a:rPr lang="en-US" sz="2200" dirty="0" smtClean="0"/>
              <a:t>medications used </a:t>
            </a:r>
            <a:r>
              <a:rPr lang="en-US" sz="2200" dirty="0" smtClean="0"/>
              <a:t>by paramedics, nurses, or doctors help </a:t>
            </a:r>
            <a:r>
              <a:rPr lang="en-US" sz="2200" dirty="0" smtClean="0"/>
              <a:t>sustain the </a:t>
            </a:r>
            <a:r>
              <a:rPr lang="en-US" sz="2200" dirty="0" smtClean="0"/>
              <a:t>chance for recovery and survival.</a:t>
            </a:r>
          </a:p>
          <a:p>
            <a:r>
              <a:rPr lang="en-US" sz="2200" dirty="0" smtClean="0"/>
              <a:t>And </a:t>
            </a:r>
            <a:r>
              <a:rPr lang="en-US" sz="2200" dirty="0" smtClean="0"/>
              <a:t>finally, integrated post-cardiac arrest care </a:t>
            </a:r>
            <a:r>
              <a:rPr lang="en-US" sz="2200" dirty="0" smtClean="0"/>
              <a:t>increases the </a:t>
            </a:r>
            <a:r>
              <a:rPr lang="en-US" sz="2200" dirty="0" smtClean="0"/>
              <a:t>likelihood of long-term survival.</a:t>
            </a:r>
          </a:p>
          <a:p>
            <a:pPr>
              <a:buNone/>
            </a:pPr>
            <a:r>
              <a:rPr lang="en-US" sz="2200" dirty="0" smtClean="0"/>
              <a:t>If any one of the links is weak or missing, the chances for survival are </a:t>
            </a:r>
            <a:r>
              <a:rPr lang="en-US" sz="2200" dirty="0" smtClean="0"/>
              <a:t>greatly reduced. The </a:t>
            </a:r>
            <a:r>
              <a:rPr lang="en-US" sz="2200" dirty="0" smtClean="0"/>
              <a:t>greatest chance for survival exists when all links are working together.</a:t>
            </a:r>
            <a:endParaRPr lang="en-US" sz="2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92162"/>
          </a:xfrm>
        </p:spPr>
        <p:txBody>
          <a:bodyPr>
            <a:normAutofit/>
          </a:bodyPr>
          <a:lstStyle/>
          <a:p>
            <a:r>
              <a:rPr lang="en-US" sz="4000" dirty="0" smtClean="0"/>
              <a:t>Sudden Cardiac Arrest</a:t>
            </a:r>
            <a:endParaRPr lang="en-US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143000"/>
            <a:ext cx="8610600" cy="5410200"/>
          </a:xfrm>
        </p:spPr>
        <p:txBody>
          <a:bodyPr>
            <a:normAutofit fontScale="85000" lnSpcReduction="20000"/>
          </a:bodyPr>
          <a:lstStyle/>
          <a:p>
            <a:pPr>
              <a:buNone/>
            </a:pPr>
            <a:r>
              <a:rPr lang="en-US" b="1" dirty="0" smtClean="0">
                <a:solidFill>
                  <a:srgbClr val="FF0000"/>
                </a:solidFill>
              </a:rPr>
              <a:t>Chain of Survival for </a:t>
            </a:r>
            <a:r>
              <a:rPr lang="en-US" b="1" dirty="0" smtClean="0">
                <a:solidFill>
                  <a:srgbClr val="FF0000"/>
                </a:solidFill>
              </a:rPr>
              <a:t>Children-</a:t>
            </a:r>
          </a:p>
          <a:p>
            <a:pPr>
              <a:buNone/>
            </a:pPr>
            <a:r>
              <a:rPr lang="en-US" dirty="0" smtClean="0"/>
              <a:t>The Chain of Survival for children includes the following links:</a:t>
            </a:r>
          </a:p>
          <a:p>
            <a:r>
              <a:rPr lang="en-US" dirty="0" smtClean="0"/>
              <a:t>Effective </a:t>
            </a:r>
            <a:r>
              <a:rPr lang="en-US" dirty="0" smtClean="0"/>
              <a:t>prevention of the typical causes for airway </a:t>
            </a:r>
            <a:r>
              <a:rPr lang="en-US" dirty="0" smtClean="0"/>
              <a:t>and breathing</a:t>
            </a:r>
            <a:endParaRPr lang="en-US" dirty="0" smtClean="0"/>
          </a:p>
          <a:p>
            <a:pPr>
              <a:buNone/>
            </a:pPr>
            <a:r>
              <a:rPr lang="en-US" dirty="0" smtClean="0"/>
              <a:t>	emergencies</a:t>
            </a:r>
            <a:r>
              <a:rPr lang="en-US" dirty="0" smtClean="0"/>
              <a:t>,</a:t>
            </a:r>
          </a:p>
          <a:p>
            <a:r>
              <a:rPr lang="en-US" dirty="0" smtClean="0"/>
              <a:t>Early </a:t>
            </a:r>
            <a:r>
              <a:rPr lang="en-US" dirty="0" smtClean="0"/>
              <a:t>CPR and defibrillation with an AED to reverse the </a:t>
            </a:r>
            <a:r>
              <a:rPr lang="en-US" dirty="0" smtClean="0"/>
              <a:t>effects of </a:t>
            </a:r>
            <a:r>
              <a:rPr lang="en-US" dirty="0" smtClean="0"/>
              <a:t>a weakened heart,</a:t>
            </a:r>
          </a:p>
          <a:p>
            <a:r>
              <a:rPr lang="en-US" dirty="0" smtClean="0"/>
              <a:t>Prompt </a:t>
            </a:r>
            <a:r>
              <a:rPr lang="en-US" dirty="0" smtClean="0"/>
              <a:t>activation of EMS to quickly get professional care,</a:t>
            </a:r>
          </a:p>
          <a:p>
            <a:r>
              <a:rPr lang="en-US" dirty="0" smtClean="0"/>
              <a:t>Rapid </a:t>
            </a:r>
            <a:r>
              <a:rPr lang="en-US" dirty="0" smtClean="0"/>
              <a:t>pediatric advanced life support procedures </a:t>
            </a:r>
            <a:r>
              <a:rPr lang="en-US" dirty="0" smtClean="0"/>
              <a:t>and medications </a:t>
            </a:r>
            <a:r>
              <a:rPr lang="en-US" dirty="0" smtClean="0"/>
              <a:t>used by paramedics, nurses, or doctors </a:t>
            </a:r>
            <a:r>
              <a:rPr lang="en-US" dirty="0" smtClean="0"/>
              <a:t>to help </a:t>
            </a:r>
            <a:r>
              <a:rPr lang="en-US" dirty="0" smtClean="0"/>
              <a:t>sustain the chance for recovery and survival, and</a:t>
            </a:r>
          </a:p>
          <a:p>
            <a:r>
              <a:rPr lang="en-US" dirty="0" smtClean="0"/>
              <a:t>Integrated </a:t>
            </a:r>
            <a:r>
              <a:rPr lang="en-US" dirty="0" smtClean="0"/>
              <a:t>post-cardiac arrest care to increase the </a:t>
            </a:r>
            <a:r>
              <a:rPr lang="en-US" dirty="0" smtClean="0"/>
              <a:t>likelihood for </a:t>
            </a:r>
            <a:r>
              <a:rPr lang="en-US" dirty="0" smtClean="0"/>
              <a:t>long-term survival.</a:t>
            </a:r>
            <a:endParaRPr lang="en-US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201</TotalTime>
  <Words>1180</Words>
  <Application>Microsoft Office PowerPoint</Application>
  <PresentationFormat>On-screen Show (4:3)</PresentationFormat>
  <Paragraphs>154</Paragraphs>
  <Slides>25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26" baseType="lpstr">
      <vt:lpstr>Office Theme</vt:lpstr>
      <vt:lpstr>Cardiopulmonary Resuscitation</vt:lpstr>
      <vt:lpstr>Cardiopulmonary resuscitation</vt:lpstr>
      <vt:lpstr>Cardiopulmonary resuscitation</vt:lpstr>
      <vt:lpstr>Cardiopulmonary resuscitation</vt:lpstr>
      <vt:lpstr>Purpose of CPR</vt:lpstr>
      <vt:lpstr>Sudden Cardiac Arrest</vt:lpstr>
      <vt:lpstr>Indication of CPR</vt:lpstr>
      <vt:lpstr>Sudden Cardiac Arrest</vt:lpstr>
      <vt:lpstr>Sudden Cardiac Arrest</vt:lpstr>
      <vt:lpstr>Sudden Cardiac Arrest</vt:lpstr>
      <vt:lpstr>Principles of CPR</vt:lpstr>
      <vt:lpstr>CPR Procedure</vt:lpstr>
      <vt:lpstr>CPR Procedure</vt:lpstr>
      <vt:lpstr>CPR Procedure</vt:lpstr>
      <vt:lpstr>CPR Procedure</vt:lpstr>
      <vt:lpstr>CPR Procedure</vt:lpstr>
      <vt:lpstr>Rescue Breath</vt:lpstr>
      <vt:lpstr>Rescue Breaths — CPR Mask</vt:lpstr>
      <vt:lpstr>Rescue Breaths — CPR Mask</vt:lpstr>
      <vt:lpstr>Rescue Breaths — CPR Mask</vt:lpstr>
      <vt:lpstr>CPR Procedure</vt:lpstr>
      <vt:lpstr>CPR Procedure</vt:lpstr>
      <vt:lpstr>CPR Procedure</vt:lpstr>
      <vt:lpstr>Importance Of CPR </vt:lpstr>
      <vt:lpstr>Thank You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hp pc</dc:creator>
  <cp:lastModifiedBy>User</cp:lastModifiedBy>
  <cp:revision>40</cp:revision>
  <dcterms:created xsi:type="dcterms:W3CDTF">2006-08-16T00:00:00Z</dcterms:created>
  <dcterms:modified xsi:type="dcterms:W3CDTF">2018-06-19T06:29:19Z</dcterms:modified>
</cp:coreProperties>
</file>