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fanCKXhXb+suveedBauuaA" hashData="SwnRmZIrRiP2f3kmQUHkawDSEH4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B3253-FC4B-4835-B7FC-881E2E0B6853}" type="datetimeFigureOut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ED61C6D-6B1E-4CAC-9370-4994FED844B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B3253-FC4B-4835-B7FC-881E2E0B6853}" type="datetimeFigureOut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61C6D-6B1E-4CAC-9370-4994FED844B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CED61C6D-6B1E-4CAC-9370-4994FED844B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B3253-FC4B-4835-B7FC-881E2E0B6853}" type="datetimeFigureOut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B3253-FC4B-4835-B7FC-881E2E0B6853}" type="datetimeFigureOut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CED61C6D-6B1E-4CAC-9370-4994FED844B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B3253-FC4B-4835-B7FC-881E2E0B6853}" type="datetimeFigureOut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ED61C6D-6B1E-4CAC-9370-4994FED844B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43B3253-FC4B-4835-B7FC-881E2E0B6853}" type="datetimeFigureOut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D61C6D-6B1E-4CAC-9370-4994FED844B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B3253-FC4B-4835-B7FC-881E2E0B6853}" type="datetimeFigureOut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CED61C6D-6B1E-4CAC-9370-4994FED844B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B3253-FC4B-4835-B7FC-881E2E0B6853}" type="datetimeFigureOut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CED61C6D-6B1E-4CAC-9370-4994FED844B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B3253-FC4B-4835-B7FC-881E2E0B6853}" type="datetimeFigureOut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ED61C6D-6B1E-4CAC-9370-4994FED844B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ED61C6D-6B1E-4CAC-9370-4994FED844B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B3253-FC4B-4835-B7FC-881E2E0B6853}" type="datetimeFigureOut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CED61C6D-6B1E-4CAC-9370-4994FED844B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43B3253-FC4B-4835-B7FC-881E2E0B6853}" type="datetimeFigureOut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43B3253-FC4B-4835-B7FC-881E2E0B6853}" type="datetimeFigureOut">
              <a:rPr lang="en-US" smtClean="0"/>
              <a:pPr/>
              <a:t>8/11/2017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ED61C6D-6B1E-4CAC-9370-4994FED844B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1242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Dr. </a:t>
            </a:r>
            <a:r>
              <a:rPr lang="en-US" dirty="0" err="1" smtClean="0">
                <a:solidFill>
                  <a:srgbClr val="FF0000"/>
                </a:solidFill>
              </a:rPr>
              <a:t>Dipendra</a:t>
            </a:r>
            <a:r>
              <a:rPr lang="en-US" dirty="0" smtClean="0">
                <a:solidFill>
                  <a:srgbClr val="FF0000"/>
                </a:solidFill>
              </a:rPr>
              <a:t> Kumar </a:t>
            </a:r>
            <a:r>
              <a:rPr lang="en-US" dirty="0" err="1" smtClean="0">
                <a:solidFill>
                  <a:srgbClr val="FF0000"/>
                </a:solidFill>
              </a:rPr>
              <a:t>Yadav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MPH, PGDPHN, PhD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Assistant Professor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Pokhara</a:t>
            </a:r>
            <a:r>
              <a:rPr lang="en-US" dirty="0" smtClean="0">
                <a:solidFill>
                  <a:srgbClr val="FF0000"/>
                </a:solidFill>
              </a:rPr>
              <a:t> University</a:t>
            </a:r>
            <a:endParaRPr lang="en-US" sz="1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762000"/>
            <a:ext cx="8153400" cy="2133600"/>
          </a:xfrm>
        </p:spPr>
        <p:txBody>
          <a:bodyPr>
            <a:normAutofit/>
          </a:bodyPr>
          <a:lstStyle/>
          <a:p>
            <a:r>
              <a:rPr lang="en-US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Clinical</a:t>
            </a:r>
            <a:r>
              <a:rPr lang="en-US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assessment</a:t>
            </a:r>
            <a:r>
              <a:rPr lang="en-US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and</a:t>
            </a:r>
            <a:r>
              <a:rPr lang="en-US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indirect parameter</a:t>
            </a:r>
            <a:r>
              <a:rPr lang="en-US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for</a:t>
            </a:r>
            <a:r>
              <a:rPr lang="en-US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assessing </a:t>
            </a:r>
            <a:r>
              <a:rPr lang="en-US" sz="44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nutritional</a:t>
            </a:r>
            <a:r>
              <a:rPr lang="en-US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status</a:t>
            </a:r>
            <a:endParaRPr lang="en-US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Ecological variables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ecological variable also directly proportion to nutritional status.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As in rainy ecological areas there is more productivity of food which probably reduced the nutritional problems.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Fertile ecology increased crops production that increased the nutritional status where as decreased the crop production leads malnutrition and suffer form different infectious diseases.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Contd…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Economic factors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 this high income people can easily afford balanced healthy diet which provides good nutritional status.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Low income people find it difficult to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achived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and maintained nutritional status.</a:t>
            </a:r>
          </a:p>
          <a:p>
            <a:pPr>
              <a:buFont typeface="Wingdings" pitchFamily="2" charset="2"/>
              <a:buChar char="ü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Vital health statistics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Vital health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statisics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represent the birth, death, and it also consist of malnutrition.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if the CDR increased than the main reason behind it is lack of proper nutritional assessment.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Under five mortality, fertility index represented the nutritional status and are indirect parameter for assessing nutritional status.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371600"/>
            <a:ext cx="8534400" cy="48307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Nutritional status</a:t>
            </a: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is the result of many inter-related factors.</a:t>
            </a: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Influenced by food intake quality ,quantity &amp; physical health.</a:t>
            </a: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Spread from obesity to severe malnutrition.</a:t>
            </a:r>
          </a:p>
          <a:p>
            <a:pPr>
              <a:buFont typeface="Courier New" pitchFamily="49" charset="0"/>
              <a:buChar char="o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Nutrition is mainly assed by two types of methods:-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Direct method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Indirect method</a:t>
            </a:r>
          </a:p>
          <a:p>
            <a:pPr>
              <a:buFont typeface="Courier New" pitchFamily="49" charset="0"/>
              <a:buChar char="o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Courier New" pitchFamily="49" charset="0"/>
              <a:buChar char="o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Contd…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Direct method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Direct methods deals with the individual and measures objectives criteria</a:t>
            </a:r>
          </a:p>
          <a:p>
            <a:pPr marL="514350" indent="-51435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 typeface="Courier New" pitchFamily="49" charset="0"/>
              <a:buChar char="o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Direct methods are summarized as:-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Anthropometric methods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Biochemical , laboratory method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Clinical method</a:t>
            </a:r>
          </a:p>
          <a:p>
            <a:pPr marL="514350" indent="-514350"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Diretary evaluation methods</a:t>
            </a:r>
          </a:p>
          <a:p>
            <a:pPr marL="514350" indent="-51435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Courier New" pitchFamily="49" charset="0"/>
              <a:buChar char="o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Contd…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Clinical assessment</a:t>
            </a: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Direct method represented the clinical assessment.</a:t>
            </a: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is the process of gathering physical condition and information.</a:t>
            </a: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is the essential features of all nutritional survey.</a:t>
            </a: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Practical method of ascertaining the nutritional status.</a:t>
            </a:r>
          </a:p>
          <a:p>
            <a:pPr>
              <a:buFont typeface="Courier New" pitchFamily="49" charset="0"/>
              <a:buChar char="o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It utilized a number of physical sign, that are known to be associated with malnutrition and deficiency of vitamins and micro nutrient.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Contd…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General clinical examination with special attention to organs like hair, angles of mouth, gums, nails, skin, eyes, tongue, muscles, bones and thyroid gland.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Detection of relevant sign helps in establishing the nutritional diagnosis.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Contd…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38912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Clinical sign of nutritional deficiency:-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2209800"/>
          <a:ext cx="8153400" cy="4343400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600200"/>
                <a:gridCol w="1981200"/>
                <a:gridCol w="4572000"/>
              </a:tblGrid>
              <a:tr h="53340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organ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symptom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deficiency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hair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Spare and thin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Protein</a:t>
                      </a:r>
                      <a:r>
                        <a:rPr lang="en-US" baseline="0" dirty="0" smtClean="0"/>
                        <a:t>,  zinc, biotin</a:t>
                      </a:r>
                      <a:endParaRPr lang="en-US" dirty="0"/>
                    </a:p>
                  </a:txBody>
                  <a:tcPr/>
                </a:tc>
              </a:tr>
              <a:tr h="476250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Coiled hair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Vitamin C , Vitamin</a:t>
                      </a:r>
                      <a:r>
                        <a:rPr lang="en-US" baseline="0" dirty="0" smtClean="0"/>
                        <a:t> A</a:t>
                      </a:r>
                      <a:endParaRPr lang="en-US" dirty="0"/>
                    </a:p>
                  </a:txBody>
                  <a:tcPr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Mouth 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Glossitis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Riboflavin, niacin, folic acid, vitamin B12</a:t>
                      </a:r>
                      <a:endParaRPr lang="en-US" dirty="0"/>
                    </a:p>
                  </a:txBody>
                  <a:tcPr/>
                </a:tc>
              </a:tr>
              <a:tr h="476250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Angular </a:t>
                      </a:r>
                      <a:r>
                        <a:rPr lang="en-US" sz="1600" dirty="0" err="1" smtClean="0"/>
                        <a:t>stomatitis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Vitamin B 2, 6 and niacin</a:t>
                      </a:r>
                      <a:endParaRPr lang="en-US" dirty="0"/>
                    </a:p>
                  </a:txBody>
                  <a:tcPr/>
                </a:tc>
              </a:tr>
              <a:tr h="476250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Sore mouth</a:t>
                      </a:r>
                      <a:r>
                        <a:rPr lang="en-US" sz="1600" baseline="0" dirty="0" smtClean="0"/>
                        <a:t> and tongue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Vitamin</a:t>
                      </a:r>
                      <a:r>
                        <a:rPr lang="en-US" baseline="0" dirty="0" smtClean="0"/>
                        <a:t> B 12, 6, C , niacin , folic acid, iron</a:t>
                      </a:r>
                      <a:endParaRPr lang="en-US" dirty="0"/>
                    </a:p>
                  </a:txBody>
                  <a:tcPr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eye</a:t>
                      </a:r>
                      <a:endParaRPr lang="en-US" sz="28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Night blindness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Vitamin A </a:t>
                      </a:r>
                      <a:endParaRPr lang="en-US" dirty="0"/>
                    </a:p>
                  </a:txBody>
                  <a:tcPr/>
                </a:tc>
              </a:tr>
              <a:tr h="47625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Conjunctival</a:t>
                      </a:r>
                      <a:r>
                        <a:rPr lang="en-US" baseline="0" dirty="0" smtClean="0"/>
                        <a:t> inflammation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Vitamin</a:t>
                      </a:r>
                      <a:r>
                        <a:rPr lang="en-US" baseline="0" dirty="0" smtClean="0"/>
                        <a:t> B 12 and vitamin A deficiency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Contd…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4800" y="1828800"/>
          <a:ext cx="8382000" cy="402336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1371600"/>
                <a:gridCol w="1905000"/>
                <a:gridCol w="5105400"/>
              </a:tblGrid>
              <a:tr h="142240">
                <a:tc>
                  <a:txBody>
                    <a:bodyPr/>
                    <a:lstStyle/>
                    <a:p>
                      <a:r>
                        <a:rPr lang="en-US" sz="3200" b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nail</a:t>
                      </a:r>
                      <a:endParaRPr lang="en-US" sz="32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Spooning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Iron deficiency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Transverse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lines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Protein deficiency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skin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pigmentation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Niacin 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Thyroid gland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goiter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Iodine deficiency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Joins</a:t>
                      </a:r>
                      <a:r>
                        <a:rPr lang="en-US" sz="28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&amp; bones</a:t>
                      </a:r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Rickets</a:t>
                      </a:r>
                      <a:r>
                        <a:rPr lang="en-US" sz="16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and survey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Vitamin D, vitamin C</a:t>
                      </a:r>
                      <a:endParaRPr lang="en-US" sz="16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sz="28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Advantages 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fast and easy to perform.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Inexpensive.</a:t>
            </a:r>
          </a:p>
          <a:p>
            <a:pPr>
              <a:buFont typeface="Wingdings" pitchFamily="2" charset="2"/>
              <a:buChar char="v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Disadvantages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did not detect early cases.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Contd…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Indirect parameter</a:t>
            </a: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Ecological variable including crop productivity. </a:t>
            </a:r>
          </a:p>
          <a:p>
            <a:pPr>
              <a:buFont typeface="Courier New" pitchFamily="49" charset="0"/>
              <a:buChar char="o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Economic factors</a:t>
            </a: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example:-per capita income, population density and social habits.</a:t>
            </a:r>
          </a:p>
          <a:p>
            <a:pPr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Courier New" pitchFamily="49" charset="0"/>
              <a:buChar char="o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Vital health statistics particularly infant and under five mortality &amp; fertility index.</a:t>
            </a:r>
          </a:p>
          <a:p>
            <a:pPr>
              <a:buFont typeface="Courier New" pitchFamily="49" charset="0"/>
              <a:buChar char="o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209</TotalTime>
  <Words>522</Words>
  <Application>Microsoft Office PowerPoint</Application>
  <PresentationFormat>On-screen Show (4:3)</PresentationFormat>
  <Paragraphs>103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Civic</vt:lpstr>
      <vt:lpstr>Clinical  assessment  and  indirect parameter  for  assessing   nutritional  status</vt:lpstr>
      <vt:lpstr>Introduction</vt:lpstr>
      <vt:lpstr>Contd…</vt:lpstr>
      <vt:lpstr>Contd…</vt:lpstr>
      <vt:lpstr>Contd…</vt:lpstr>
      <vt:lpstr>Contd…</vt:lpstr>
      <vt:lpstr>Contd…</vt:lpstr>
      <vt:lpstr>Contd…</vt:lpstr>
      <vt:lpstr>Contd…</vt:lpstr>
      <vt:lpstr>Contd…</vt:lpstr>
      <vt:lpstr>Contd…</vt:lpstr>
      <vt:lpstr>Contd…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Clinical  assessment  and  indirect parameter  for  assessing nutritional  status</dc:title>
  <dc:creator>Dijson</dc:creator>
  <cp:lastModifiedBy>acer</cp:lastModifiedBy>
  <cp:revision>43</cp:revision>
  <dcterms:created xsi:type="dcterms:W3CDTF">2016-09-13T07:01:04Z</dcterms:created>
  <dcterms:modified xsi:type="dcterms:W3CDTF">2017-08-11T02:02:43Z</dcterms:modified>
</cp:coreProperties>
</file>