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6"/>
  </p:notesMasterIdLst>
  <p:sldIdLst>
    <p:sldId id="442" r:id="rId2"/>
    <p:sldId id="443" r:id="rId3"/>
    <p:sldId id="283" r:id="rId4"/>
    <p:sldId id="452" r:id="rId5"/>
    <p:sldId id="383" r:id="rId6"/>
    <p:sldId id="447" r:id="rId7"/>
    <p:sldId id="384" r:id="rId8"/>
    <p:sldId id="337" r:id="rId9"/>
    <p:sldId id="292" r:id="rId10"/>
    <p:sldId id="294" r:id="rId11"/>
    <p:sldId id="390" r:id="rId12"/>
    <p:sldId id="393" r:id="rId13"/>
    <p:sldId id="456" r:id="rId14"/>
    <p:sldId id="458" r:id="rId15"/>
    <p:sldId id="395" r:id="rId16"/>
    <p:sldId id="397" r:id="rId17"/>
    <p:sldId id="272" r:id="rId18"/>
    <p:sldId id="448" r:id="rId19"/>
    <p:sldId id="444" r:id="rId20"/>
    <p:sldId id="460" r:id="rId21"/>
    <p:sldId id="386" r:id="rId22"/>
    <p:sldId id="451" r:id="rId23"/>
    <p:sldId id="269" r:id="rId24"/>
    <p:sldId id="392" r:id="rId25"/>
    <p:sldId id="274" r:id="rId26"/>
    <p:sldId id="399" r:id="rId27"/>
    <p:sldId id="445" r:id="rId28"/>
    <p:sldId id="400" r:id="rId29"/>
    <p:sldId id="486" r:id="rId30"/>
    <p:sldId id="487" r:id="rId31"/>
    <p:sldId id="457" r:id="rId32"/>
    <p:sldId id="483" r:id="rId33"/>
    <p:sldId id="484" r:id="rId34"/>
    <p:sldId id="421" r:id="rId35"/>
    <p:sldId id="485" r:id="rId36"/>
    <p:sldId id="424" r:id="rId37"/>
    <p:sldId id="425" r:id="rId38"/>
    <p:sldId id="450" r:id="rId39"/>
    <p:sldId id="449" r:id="rId40"/>
    <p:sldId id="459" r:id="rId41"/>
    <p:sldId id="461" r:id="rId42"/>
    <p:sldId id="454" r:id="rId43"/>
    <p:sldId id="455" r:id="rId44"/>
    <p:sldId id="463" r:id="rId45"/>
    <p:sldId id="464" r:id="rId46"/>
    <p:sldId id="317" r:id="rId47"/>
    <p:sldId id="305" r:id="rId48"/>
    <p:sldId id="430" r:id="rId49"/>
    <p:sldId id="462" r:id="rId50"/>
    <p:sldId id="435" r:id="rId51"/>
    <p:sldId id="437" r:id="rId52"/>
    <p:sldId id="312" r:id="rId53"/>
    <p:sldId id="313" r:id="rId54"/>
    <p:sldId id="306" r:id="rId55"/>
    <p:sldId id="308" r:id="rId56"/>
    <p:sldId id="309" r:id="rId57"/>
    <p:sldId id="310" r:id="rId58"/>
    <p:sldId id="311" r:id="rId59"/>
    <p:sldId id="438" r:id="rId60"/>
    <p:sldId id="472" r:id="rId61"/>
    <p:sldId id="473" r:id="rId62"/>
    <p:sldId id="407" r:id="rId63"/>
    <p:sldId id="465" r:id="rId64"/>
    <p:sldId id="408" r:id="rId65"/>
    <p:sldId id="409" r:id="rId66"/>
    <p:sldId id="410" r:id="rId67"/>
    <p:sldId id="466" r:id="rId68"/>
    <p:sldId id="414" r:id="rId69"/>
    <p:sldId id="418" r:id="rId70"/>
    <p:sldId id="467" r:id="rId71"/>
    <p:sldId id="320" r:id="rId72"/>
    <p:sldId id="323" r:id="rId73"/>
    <p:sldId id="470" r:id="rId74"/>
    <p:sldId id="342" r:id="rId75"/>
    <p:sldId id="474" r:id="rId76"/>
    <p:sldId id="477" r:id="rId77"/>
    <p:sldId id="478" r:id="rId78"/>
    <p:sldId id="481" r:id="rId79"/>
    <p:sldId id="344" r:id="rId80"/>
    <p:sldId id="480" r:id="rId81"/>
    <p:sldId id="479" r:id="rId82"/>
    <p:sldId id="370" r:id="rId83"/>
    <p:sldId id="345" r:id="rId84"/>
    <p:sldId id="482" r:id="rId85"/>
    <p:sldId id="346" r:id="rId86"/>
    <p:sldId id="351" r:id="rId87"/>
    <p:sldId id="353" r:id="rId88"/>
    <p:sldId id="499" r:id="rId89"/>
    <p:sldId id="354" r:id="rId90"/>
    <p:sldId id="263" r:id="rId91"/>
    <p:sldId id="488" r:id="rId92"/>
    <p:sldId id="363" r:id="rId93"/>
    <p:sldId id="333" r:id="rId94"/>
    <p:sldId id="500" r:id="rId95"/>
    <p:sldId id="501" r:id="rId96"/>
    <p:sldId id="502" r:id="rId97"/>
    <p:sldId id="357" r:id="rId98"/>
    <p:sldId id="324" r:id="rId99"/>
    <p:sldId id="326" r:id="rId100"/>
    <p:sldId id="356" r:id="rId101"/>
    <p:sldId id="492" r:id="rId102"/>
    <p:sldId id="493" r:id="rId103"/>
    <p:sldId id="495" r:id="rId104"/>
    <p:sldId id="494" r:id="rId105"/>
    <p:sldId id="489" r:id="rId106"/>
    <p:sldId id="291" r:id="rId107"/>
    <p:sldId id="367" r:id="rId108"/>
    <p:sldId id="364" r:id="rId109"/>
    <p:sldId id="496" r:id="rId110"/>
    <p:sldId id="273" r:id="rId111"/>
    <p:sldId id="365" r:id="rId112"/>
    <p:sldId id="504" r:id="rId113"/>
    <p:sldId id="506" r:id="rId114"/>
    <p:sldId id="515" r:id="rId115"/>
    <p:sldId id="507" r:id="rId116"/>
    <p:sldId id="508" r:id="rId117"/>
    <p:sldId id="509" r:id="rId118"/>
    <p:sldId id="510" r:id="rId119"/>
    <p:sldId id="511" r:id="rId120"/>
    <p:sldId id="512" r:id="rId121"/>
    <p:sldId id="513" r:id="rId122"/>
    <p:sldId id="514" r:id="rId123"/>
    <p:sldId id="497" r:id="rId124"/>
    <p:sldId id="372" r:id="rId1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69" d="100"/>
          <a:sy n="69" d="100"/>
        </p:scale>
        <p:origin x="135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0A3C9-F626-46E3-BB6B-CF7C187B5AF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8BC1E42C-556C-432B-881F-EE8A4DF79DC6}">
      <dgm:prSet phldrT="[Text]" custT="1"/>
      <dgm:spPr>
        <a:solidFill>
          <a:schemeClr val="bg1"/>
        </a:solidFill>
      </dgm:spPr>
      <dgm:t>
        <a:bodyPr/>
        <a:lstStyle/>
        <a:p>
          <a:r>
            <a:rPr lang="en-IN" sz="2400" b="1" dirty="0">
              <a:solidFill>
                <a:schemeClr val="tx1"/>
              </a:solidFill>
              <a:latin typeface="Times New Roman" pitchFamily="18" charset="0"/>
              <a:cs typeface="Times New Roman" pitchFamily="18" charset="0"/>
            </a:rPr>
            <a:t>Ecosystem</a:t>
          </a:r>
        </a:p>
      </dgm:t>
    </dgm:pt>
    <dgm:pt modelId="{5ABB4C28-107E-47E5-833E-25DDAE17A84A}" type="parTrans" cxnId="{1FF217A3-0982-4999-BDE3-45940CE4BE7F}">
      <dgm:prSet/>
      <dgm:spPr/>
      <dgm:t>
        <a:bodyPr/>
        <a:lstStyle/>
        <a:p>
          <a:endParaRPr lang="en-IN"/>
        </a:p>
      </dgm:t>
    </dgm:pt>
    <dgm:pt modelId="{151E7F52-7D20-449D-8292-4AFA9A46DCC3}" type="sibTrans" cxnId="{1FF217A3-0982-4999-BDE3-45940CE4BE7F}">
      <dgm:prSet/>
      <dgm:spPr/>
      <dgm:t>
        <a:bodyPr/>
        <a:lstStyle/>
        <a:p>
          <a:endParaRPr lang="en-IN"/>
        </a:p>
      </dgm:t>
    </dgm:pt>
    <dgm:pt modelId="{D2A1E08E-68CC-407C-BC4A-E5E11149E62B}">
      <dgm:prSet phldrT="[Text]" custT="1"/>
      <dgm:spPr>
        <a:solidFill>
          <a:schemeClr val="bg1"/>
        </a:solidFill>
      </dgm:spPr>
      <dgm:t>
        <a:bodyPr/>
        <a:lstStyle/>
        <a:p>
          <a:r>
            <a:rPr lang="en-IN" sz="2000" dirty="0">
              <a:solidFill>
                <a:schemeClr val="tx1"/>
              </a:solidFill>
              <a:latin typeface="Times New Roman" pitchFamily="18" charset="0"/>
              <a:cs typeface="Times New Roman" pitchFamily="18" charset="0"/>
            </a:rPr>
            <a:t>Natural Ecosystems</a:t>
          </a:r>
        </a:p>
      </dgm:t>
    </dgm:pt>
    <dgm:pt modelId="{12FEDA03-4F64-45DD-B266-DDBB8847B35D}" type="parTrans" cxnId="{6D6DB3EE-7649-4A9A-9187-00A98BB4B1C6}">
      <dgm:prSet/>
      <dgm:spPr/>
      <dgm:t>
        <a:bodyPr/>
        <a:lstStyle/>
        <a:p>
          <a:endParaRPr lang="en-IN"/>
        </a:p>
      </dgm:t>
    </dgm:pt>
    <dgm:pt modelId="{A620D438-22C5-43CD-A106-B3FAB4101B7A}" type="sibTrans" cxnId="{6D6DB3EE-7649-4A9A-9187-00A98BB4B1C6}">
      <dgm:prSet/>
      <dgm:spPr/>
      <dgm:t>
        <a:bodyPr/>
        <a:lstStyle/>
        <a:p>
          <a:endParaRPr lang="en-IN"/>
        </a:p>
      </dgm:t>
    </dgm:pt>
    <dgm:pt modelId="{32CA0A07-D7FD-474A-B7B2-DD7BF55F9CE0}">
      <dgm:prSet phldrT="[Text]" custT="1"/>
      <dgm:spPr>
        <a:solidFill>
          <a:schemeClr val="bg1"/>
        </a:solidFill>
      </dgm:spPr>
      <dgm:t>
        <a:bodyPr/>
        <a:lstStyle/>
        <a:p>
          <a:r>
            <a:rPr lang="en-IN" sz="2000" dirty="0">
              <a:solidFill>
                <a:schemeClr val="tx1"/>
              </a:solidFill>
              <a:latin typeface="Times New Roman" pitchFamily="18" charset="0"/>
              <a:cs typeface="Times New Roman" pitchFamily="18" charset="0"/>
            </a:rPr>
            <a:t>Man-made Ecosystems</a:t>
          </a:r>
        </a:p>
      </dgm:t>
    </dgm:pt>
    <dgm:pt modelId="{90E20706-A008-4984-B507-7753869BF14E}" type="parTrans" cxnId="{11D4A8B9-BF11-49A4-A6DB-89DACC58ACE9}">
      <dgm:prSet/>
      <dgm:spPr/>
      <dgm:t>
        <a:bodyPr/>
        <a:lstStyle/>
        <a:p>
          <a:endParaRPr lang="en-IN"/>
        </a:p>
      </dgm:t>
    </dgm:pt>
    <dgm:pt modelId="{451D9DA1-9E5A-468A-AE4A-1FB6CB2A9413}" type="sibTrans" cxnId="{11D4A8B9-BF11-49A4-A6DB-89DACC58ACE9}">
      <dgm:prSet/>
      <dgm:spPr/>
      <dgm:t>
        <a:bodyPr/>
        <a:lstStyle/>
        <a:p>
          <a:endParaRPr lang="en-IN"/>
        </a:p>
      </dgm:t>
    </dgm:pt>
    <dgm:pt modelId="{D9845733-6B73-4F5E-9059-BA33875A270D}">
      <dgm:prSet custT="1"/>
      <dgm:spPr>
        <a:solidFill>
          <a:schemeClr val="bg1"/>
        </a:solidFill>
      </dgm:spPr>
      <dgm:t>
        <a:bodyPr/>
        <a:lstStyle/>
        <a:p>
          <a:r>
            <a:rPr lang="en-IN" sz="2000" dirty="0">
              <a:solidFill>
                <a:schemeClr val="tx1"/>
              </a:solidFill>
              <a:latin typeface="Times New Roman" pitchFamily="18" charset="0"/>
              <a:cs typeface="Times New Roman" pitchFamily="18" charset="0"/>
            </a:rPr>
            <a:t>Terrestrial Ecosystem</a:t>
          </a:r>
        </a:p>
      </dgm:t>
    </dgm:pt>
    <dgm:pt modelId="{5647CBFA-61A9-462B-B721-C47D24842ED0}" type="parTrans" cxnId="{490FCDB7-7797-47F9-9843-32AEC3D3723E}">
      <dgm:prSet/>
      <dgm:spPr/>
      <dgm:t>
        <a:bodyPr/>
        <a:lstStyle/>
        <a:p>
          <a:endParaRPr lang="en-IN"/>
        </a:p>
      </dgm:t>
    </dgm:pt>
    <dgm:pt modelId="{8379DBDE-B951-4727-922E-222730D2F112}" type="sibTrans" cxnId="{490FCDB7-7797-47F9-9843-32AEC3D3723E}">
      <dgm:prSet/>
      <dgm:spPr/>
      <dgm:t>
        <a:bodyPr/>
        <a:lstStyle/>
        <a:p>
          <a:endParaRPr lang="en-IN"/>
        </a:p>
      </dgm:t>
    </dgm:pt>
    <dgm:pt modelId="{33FA9EA9-DF5D-4FCB-ADA6-5CA707E2837F}">
      <dgm:prSet custT="1"/>
      <dgm:spPr>
        <a:solidFill>
          <a:schemeClr val="bg1"/>
        </a:solidFill>
      </dgm:spPr>
      <dgm:t>
        <a:bodyPr/>
        <a:lstStyle/>
        <a:p>
          <a:r>
            <a:rPr lang="en-IN" sz="2000" dirty="0">
              <a:solidFill>
                <a:schemeClr val="tx1"/>
              </a:solidFill>
              <a:latin typeface="Times New Roman" pitchFamily="18" charset="0"/>
              <a:cs typeface="Times New Roman" pitchFamily="18" charset="0"/>
            </a:rPr>
            <a:t>Aquatic Ecosystem</a:t>
          </a:r>
        </a:p>
      </dgm:t>
    </dgm:pt>
    <dgm:pt modelId="{632737C2-611B-4EE3-95F0-AFAFA666C5E0}" type="parTrans" cxnId="{889FC6D6-EFCF-4801-A421-C2D8C7A042C1}">
      <dgm:prSet/>
      <dgm:spPr/>
      <dgm:t>
        <a:bodyPr/>
        <a:lstStyle/>
        <a:p>
          <a:endParaRPr lang="en-IN"/>
        </a:p>
      </dgm:t>
    </dgm:pt>
    <dgm:pt modelId="{37F2D720-ACA4-47AE-AF7C-D7059ECDAFFF}" type="sibTrans" cxnId="{889FC6D6-EFCF-4801-A421-C2D8C7A042C1}">
      <dgm:prSet/>
      <dgm:spPr/>
      <dgm:t>
        <a:bodyPr/>
        <a:lstStyle/>
        <a:p>
          <a:endParaRPr lang="en-IN"/>
        </a:p>
      </dgm:t>
    </dgm:pt>
    <dgm:pt modelId="{626792A3-55F2-41E0-AD98-F86DF315360D}">
      <dgm:prSet custT="1"/>
      <dgm:spPr>
        <a:solidFill>
          <a:schemeClr val="bg1"/>
        </a:solidFill>
      </dgm:spPr>
      <dgm:t>
        <a:bodyPr/>
        <a:lstStyle/>
        <a:p>
          <a:r>
            <a:rPr lang="en-IN" sz="2000" dirty="0">
              <a:solidFill>
                <a:schemeClr val="tx1"/>
              </a:solidFill>
              <a:latin typeface="Times New Roman" pitchFamily="18" charset="0"/>
              <a:cs typeface="Times New Roman" pitchFamily="18" charset="0"/>
            </a:rPr>
            <a:t>Fresh water Ecosystem</a:t>
          </a:r>
        </a:p>
      </dgm:t>
    </dgm:pt>
    <dgm:pt modelId="{CA7723D3-F905-481F-BFCA-705F43175926}" type="parTrans" cxnId="{CA874D28-070D-4C9F-ABE4-D4BB6B18C552}">
      <dgm:prSet/>
      <dgm:spPr/>
      <dgm:t>
        <a:bodyPr/>
        <a:lstStyle/>
        <a:p>
          <a:endParaRPr lang="en-IN"/>
        </a:p>
      </dgm:t>
    </dgm:pt>
    <dgm:pt modelId="{D8C1966E-2084-4BA0-ABBA-B4E8B7741FDF}" type="sibTrans" cxnId="{CA874D28-070D-4C9F-ABE4-D4BB6B18C552}">
      <dgm:prSet/>
      <dgm:spPr/>
      <dgm:t>
        <a:bodyPr/>
        <a:lstStyle/>
        <a:p>
          <a:endParaRPr lang="en-IN"/>
        </a:p>
      </dgm:t>
    </dgm:pt>
    <dgm:pt modelId="{6700549C-EF73-4AFD-A7D2-D43087925E06}">
      <dgm:prSet custT="1"/>
      <dgm:spPr>
        <a:solidFill>
          <a:schemeClr val="bg1"/>
        </a:solidFill>
      </dgm:spPr>
      <dgm:t>
        <a:bodyPr/>
        <a:lstStyle/>
        <a:p>
          <a:r>
            <a:rPr lang="en-IN" sz="2000" dirty="0">
              <a:solidFill>
                <a:schemeClr val="tx1"/>
              </a:solidFill>
              <a:latin typeface="Times New Roman" pitchFamily="18" charset="0"/>
              <a:cs typeface="Times New Roman" pitchFamily="18" charset="0"/>
            </a:rPr>
            <a:t>Marine Ecosystem</a:t>
          </a:r>
        </a:p>
      </dgm:t>
    </dgm:pt>
    <dgm:pt modelId="{2502DF2D-C4E2-469C-A632-A73EFFC45528}" type="parTrans" cxnId="{916B0B15-CF6C-4AF3-B9F4-80E1C16E1896}">
      <dgm:prSet/>
      <dgm:spPr/>
      <dgm:t>
        <a:bodyPr/>
        <a:lstStyle/>
        <a:p>
          <a:endParaRPr lang="en-IN"/>
        </a:p>
      </dgm:t>
    </dgm:pt>
    <dgm:pt modelId="{C6A7D9A8-276C-4B7A-8CD0-4A50C576FCA5}" type="sibTrans" cxnId="{916B0B15-CF6C-4AF3-B9F4-80E1C16E1896}">
      <dgm:prSet/>
      <dgm:spPr/>
      <dgm:t>
        <a:bodyPr/>
        <a:lstStyle/>
        <a:p>
          <a:endParaRPr lang="en-IN"/>
        </a:p>
      </dgm:t>
    </dgm:pt>
    <dgm:pt modelId="{D40B5B33-9B73-4164-89FE-924C391FFC4A}" type="pres">
      <dgm:prSet presAssocID="{EFF0A3C9-F626-46E3-BB6B-CF7C187B5AFC}" presName="hierChild1" presStyleCnt="0">
        <dgm:presLayoutVars>
          <dgm:orgChart val="1"/>
          <dgm:chPref val="1"/>
          <dgm:dir/>
          <dgm:animOne val="branch"/>
          <dgm:animLvl val="lvl"/>
          <dgm:resizeHandles/>
        </dgm:presLayoutVars>
      </dgm:prSet>
      <dgm:spPr/>
    </dgm:pt>
    <dgm:pt modelId="{13580AC8-D517-4B50-B04B-A8053346A055}" type="pres">
      <dgm:prSet presAssocID="{8BC1E42C-556C-432B-881F-EE8A4DF79DC6}" presName="hierRoot1" presStyleCnt="0">
        <dgm:presLayoutVars>
          <dgm:hierBranch val="init"/>
        </dgm:presLayoutVars>
      </dgm:prSet>
      <dgm:spPr/>
    </dgm:pt>
    <dgm:pt modelId="{085C7928-E722-4D33-84D3-AB5380D564BD}" type="pres">
      <dgm:prSet presAssocID="{8BC1E42C-556C-432B-881F-EE8A4DF79DC6}" presName="rootComposite1" presStyleCnt="0"/>
      <dgm:spPr/>
    </dgm:pt>
    <dgm:pt modelId="{F9E638DF-1794-4D3C-B185-A72F9DB893DC}" type="pres">
      <dgm:prSet presAssocID="{8BC1E42C-556C-432B-881F-EE8A4DF79DC6}" presName="rootText1" presStyleLbl="node0" presStyleIdx="0" presStyleCnt="1" custScaleY="66287">
        <dgm:presLayoutVars>
          <dgm:chPref val="3"/>
        </dgm:presLayoutVars>
      </dgm:prSet>
      <dgm:spPr/>
    </dgm:pt>
    <dgm:pt modelId="{184D4B6A-C36C-484C-81F7-C35B38481DF9}" type="pres">
      <dgm:prSet presAssocID="{8BC1E42C-556C-432B-881F-EE8A4DF79DC6}" presName="rootConnector1" presStyleLbl="node1" presStyleIdx="0" presStyleCnt="0"/>
      <dgm:spPr/>
    </dgm:pt>
    <dgm:pt modelId="{F4268694-D049-4497-AFCA-39A32224D234}" type="pres">
      <dgm:prSet presAssocID="{8BC1E42C-556C-432B-881F-EE8A4DF79DC6}" presName="hierChild2" presStyleCnt="0"/>
      <dgm:spPr/>
    </dgm:pt>
    <dgm:pt modelId="{BE670A97-D0E5-4CA9-BF18-715710A41D5E}" type="pres">
      <dgm:prSet presAssocID="{12FEDA03-4F64-45DD-B266-DDBB8847B35D}" presName="Name37" presStyleLbl="parChTrans1D2" presStyleIdx="0" presStyleCnt="2"/>
      <dgm:spPr/>
    </dgm:pt>
    <dgm:pt modelId="{6BEF40D0-1EDB-4BEF-BCB0-F72F231C3BA8}" type="pres">
      <dgm:prSet presAssocID="{D2A1E08E-68CC-407C-BC4A-E5E11149E62B}" presName="hierRoot2" presStyleCnt="0">
        <dgm:presLayoutVars>
          <dgm:hierBranch/>
        </dgm:presLayoutVars>
      </dgm:prSet>
      <dgm:spPr/>
    </dgm:pt>
    <dgm:pt modelId="{24E38543-7FEC-4EED-A5AD-3E041E16D886}" type="pres">
      <dgm:prSet presAssocID="{D2A1E08E-68CC-407C-BC4A-E5E11149E62B}" presName="rootComposite" presStyleCnt="0"/>
      <dgm:spPr/>
    </dgm:pt>
    <dgm:pt modelId="{FCDA4963-55AF-4C5E-9129-1F539F2A99EB}" type="pres">
      <dgm:prSet presAssocID="{D2A1E08E-68CC-407C-BC4A-E5E11149E62B}" presName="rootText" presStyleLbl="node2" presStyleIdx="0" presStyleCnt="2" custScaleY="46442">
        <dgm:presLayoutVars>
          <dgm:chPref val="3"/>
        </dgm:presLayoutVars>
      </dgm:prSet>
      <dgm:spPr/>
    </dgm:pt>
    <dgm:pt modelId="{80AC7002-FCB3-48D1-81B8-1462B9EFFD42}" type="pres">
      <dgm:prSet presAssocID="{D2A1E08E-68CC-407C-BC4A-E5E11149E62B}" presName="rootConnector" presStyleLbl="node2" presStyleIdx="0" presStyleCnt="2"/>
      <dgm:spPr/>
    </dgm:pt>
    <dgm:pt modelId="{CF355757-7484-4076-BF28-45DD8069CB2F}" type="pres">
      <dgm:prSet presAssocID="{D2A1E08E-68CC-407C-BC4A-E5E11149E62B}" presName="hierChild4" presStyleCnt="0"/>
      <dgm:spPr/>
    </dgm:pt>
    <dgm:pt modelId="{EDB56BE0-5DEF-429B-BD6F-FEF255A4253F}" type="pres">
      <dgm:prSet presAssocID="{5647CBFA-61A9-462B-B721-C47D24842ED0}" presName="Name35" presStyleLbl="parChTrans1D3" presStyleIdx="0" presStyleCnt="2"/>
      <dgm:spPr/>
    </dgm:pt>
    <dgm:pt modelId="{BA7B9309-1B1A-4FA9-AA91-4588882932AB}" type="pres">
      <dgm:prSet presAssocID="{D9845733-6B73-4F5E-9059-BA33875A270D}" presName="hierRoot2" presStyleCnt="0">
        <dgm:presLayoutVars>
          <dgm:hierBranch/>
        </dgm:presLayoutVars>
      </dgm:prSet>
      <dgm:spPr/>
    </dgm:pt>
    <dgm:pt modelId="{BE8231AF-A602-4395-9A6E-2963E2B237CF}" type="pres">
      <dgm:prSet presAssocID="{D9845733-6B73-4F5E-9059-BA33875A270D}" presName="rootComposite" presStyleCnt="0"/>
      <dgm:spPr/>
    </dgm:pt>
    <dgm:pt modelId="{08899D1D-72D7-4DA7-92A7-7526E56C9AEF}" type="pres">
      <dgm:prSet presAssocID="{D9845733-6B73-4F5E-9059-BA33875A270D}" presName="rootText" presStyleLbl="node3" presStyleIdx="0" presStyleCnt="2" custScaleY="42426">
        <dgm:presLayoutVars>
          <dgm:chPref val="3"/>
        </dgm:presLayoutVars>
      </dgm:prSet>
      <dgm:spPr/>
    </dgm:pt>
    <dgm:pt modelId="{D8E7DDD6-E93C-492C-B583-64B36F93C7F5}" type="pres">
      <dgm:prSet presAssocID="{D9845733-6B73-4F5E-9059-BA33875A270D}" presName="rootConnector" presStyleLbl="node3" presStyleIdx="0" presStyleCnt="2"/>
      <dgm:spPr/>
    </dgm:pt>
    <dgm:pt modelId="{D84B765A-4CC4-4F83-97BF-D9A7DAFAFB47}" type="pres">
      <dgm:prSet presAssocID="{D9845733-6B73-4F5E-9059-BA33875A270D}" presName="hierChild4" presStyleCnt="0"/>
      <dgm:spPr/>
    </dgm:pt>
    <dgm:pt modelId="{34D3F6F0-913E-4358-BFC8-1B5D9E95AA47}" type="pres">
      <dgm:prSet presAssocID="{D9845733-6B73-4F5E-9059-BA33875A270D}" presName="hierChild5" presStyleCnt="0"/>
      <dgm:spPr/>
    </dgm:pt>
    <dgm:pt modelId="{83B02F8B-8CBB-4D4F-BD52-773D00EB91E9}" type="pres">
      <dgm:prSet presAssocID="{632737C2-611B-4EE3-95F0-AFAFA666C5E0}" presName="Name35" presStyleLbl="parChTrans1D3" presStyleIdx="1" presStyleCnt="2"/>
      <dgm:spPr/>
    </dgm:pt>
    <dgm:pt modelId="{DF05E116-F87E-4AD7-B17B-6EE690ACB93C}" type="pres">
      <dgm:prSet presAssocID="{33FA9EA9-DF5D-4FCB-ADA6-5CA707E2837F}" presName="hierRoot2" presStyleCnt="0">
        <dgm:presLayoutVars>
          <dgm:hierBranch/>
        </dgm:presLayoutVars>
      </dgm:prSet>
      <dgm:spPr/>
    </dgm:pt>
    <dgm:pt modelId="{EF65EFBD-2211-4263-A5E9-55C7CBC2B044}" type="pres">
      <dgm:prSet presAssocID="{33FA9EA9-DF5D-4FCB-ADA6-5CA707E2837F}" presName="rootComposite" presStyleCnt="0"/>
      <dgm:spPr/>
    </dgm:pt>
    <dgm:pt modelId="{AFBFE02B-3780-4745-874D-E9F27D436EB9}" type="pres">
      <dgm:prSet presAssocID="{33FA9EA9-DF5D-4FCB-ADA6-5CA707E2837F}" presName="rootText" presStyleLbl="node3" presStyleIdx="1" presStyleCnt="2" custScaleY="40017">
        <dgm:presLayoutVars>
          <dgm:chPref val="3"/>
        </dgm:presLayoutVars>
      </dgm:prSet>
      <dgm:spPr/>
    </dgm:pt>
    <dgm:pt modelId="{3C2C5068-5899-4D21-928B-F39E314B45C2}" type="pres">
      <dgm:prSet presAssocID="{33FA9EA9-DF5D-4FCB-ADA6-5CA707E2837F}" presName="rootConnector" presStyleLbl="node3" presStyleIdx="1" presStyleCnt="2"/>
      <dgm:spPr/>
    </dgm:pt>
    <dgm:pt modelId="{A88F3B9E-4818-49B8-83EF-9471A92B77F3}" type="pres">
      <dgm:prSet presAssocID="{33FA9EA9-DF5D-4FCB-ADA6-5CA707E2837F}" presName="hierChild4" presStyleCnt="0"/>
      <dgm:spPr/>
    </dgm:pt>
    <dgm:pt modelId="{463C77C8-C3DD-4BE8-8017-FC666AE1B587}" type="pres">
      <dgm:prSet presAssocID="{CA7723D3-F905-481F-BFCA-705F43175926}" presName="Name35" presStyleLbl="parChTrans1D4" presStyleIdx="0" presStyleCnt="2"/>
      <dgm:spPr/>
    </dgm:pt>
    <dgm:pt modelId="{E189144E-2198-42DA-9B5E-C891B0649CF2}" type="pres">
      <dgm:prSet presAssocID="{626792A3-55F2-41E0-AD98-F86DF315360D}" presName="hierRoot2" presStyleCnt="0">
        <dgm:presLayoutVars>
          <dgm:hierBranch/>
        </dgm:presLayoutVars>
      </dgm:prSet>
      <dgm:spPr/>
    </dgm:pt>
    <dgm:pt modelId="{1B8024F1-3F7C-4A7A-A166-B844A5B1A22E}" type="pres">
      <dgm:prSet presAssocID="{626792A3-55F2-41E0-AD98-F86DF315360D}" presName="rootComposite" presStyleCnt="0"/>
      <dgm:spPr/>
    </dgm:pt>
    <dgm:pt modelId="{546F7319-86AA-4182-AF55-F53C4EB6B182}" type="pres">
      <dgm:prSet presAssocID="{626792A3-55F2-41E0-AD98-F86DF315360D}" presName="rootText" presStyleLbl="node4" presStyleIdx="0" presStyleCnt="2" custScaleY="56471">
        <dgm:presLayoutVars>
          <dgm:chPref val="3"/>
        </dgm:presLayoutVars>
      </dgm:prSet>
      <dgm:spPr/>
    </dgm:pt>
    <dgm:pt modelId="{C79A757B-957F-4A70-B637-AF8B51B32179}" type="pres">
      <dgm:prSet presAssocID="{626792A3-55F2-41E0-AD98-F86DF315360D}" presName="rootConnector" presStyleLbl="node4" presStyleIdx="0" presStyleCnt="2"/>
      <dgm:spPr/>
    </dgm:pt>
    <dgm:pt modelId="{5AE20851-8485-4367-BD34-6C711228AE1A}" type="pres">
      <dgm:prSet presAssocID="{626792A3-55F2-41E0-AD98-F86DF315360D}" presName="hierChild4" presStyleCnt="0"/>
      <dgm:spPr/>
    </dgm:pt>
    <dgm:pt modelId="{5B2C3E7A-DBF9-465F-8FE0-F4565D7EF1F9}" type="pres">
      <dgm:prSet presAssocID="{626792A3-55F2-41E0-AD98-F86DF315360D}" presName="hierChild5" presStyleCnt="0"/>
      <dgm:spPr/>
    </dgm:pt>
    <dgm:pt modelId="{876D879D-35CC-4DC9-9A20-0AD196C61BF9}" type="pres">
      <dgm:prSet presAssocID="{2502DF2D-C4E2-469C-A632-A73EFFC45528}" presName="Name35" presStyleLbl="parChTrans1D4" presStyleIdx="1" presStyleCnt="2"/>
      <dgm:spPr/>
    </dgm:pt>
    <dgm:pt modelId="{B1802D6D-4C4C-4DF2-9824-9C5C02C21884}" type="pres">
      <dgm:prSet presAssocID="{6700549C-EF73-4AFD-A7D2-D43087925E06}" presName="hierRoot2" presStyleCnt="0">
        <dgm:presLayoutVars>
          <dgm:hierBranch val="init"/>
        </dgm:presLayoutVars>
      </dgm:prSet>
      <dgm:spPr/>
    </dgm:pt>
    <dgm:pt modelId="{F78D0F55-0F72-4650-846D-CC9A14E19FFA}" type="pres">
      <dgm:prSet presAssocID="{6700549C-EF73-4AFD-A7D2-D43087925E06}" presName="rootComposite" presStyleCnt="0"/>
      <dgm:spPr/>
    </dgm:pt>
    <dgm:pt modelId="{4E1CA375-3915-4C75-A3A4-B166A1446103}" type="pres">
      <dgm:prSet presAssocID="{6700549C-EF73-4AFD-A7D2-D43087925E06}" presName="rootText" presStyleLbl="node4" presStyleIdx="1" presStyleCnt="2" custScaleY="56873">
        <dgm:presLayoutVars>
          <dgm:chPref val="3"/>
        </dgm:presLayoutVars>
      </dgm:prSet>
      <dgm:spPr/>
    </dgm:pt>
    <dgm:pt modelId="{3E912027-AE22-4A10-B665-5AF21EB9CE0C}" type="pres">
      <dgm:prSet presAssocID="{6700549C-EF73-4AFD-A7D2-D43087925E06}" presName="rootConnector" presStyleLbl="node4" presStyleIdx="1" presStyleCnt="2"/>
      <dgm:spPr/>
    </dgm:pt>
    <dgm:pt modelId="{48B36C59-0407-4DE8-84C8-8F48A5B1CB37}" type="pres">
      <dgm:prSet presAssocID="{6700549C-EF73-4AFD-A7D2-D43087925E06}" presName="hierChild4" presStyleCnt="0"/>
      <dgm:spPr/>
    </dgm:pt>
    <dgm:pt modelId="{137DF01F-0A20-4FE1-9D93-5DDF0349F48F}" type="pres">
      <dgm:prSet presAssocID="{6700549C-EF73-4AFD-A7D2-D43087925E06}" presName="hierChild5" presStyleCnt="0"/>
      <dgm:spPr/>
    </dgm:pt>
    <dgm:pt modelId="{571BCD3C-25C2-4DD7-9EE5-51ADC5C67F78}" type="pres">
      <dgm:prSet presAssocID="{33FA9EA9-DF5D-4FCB-ADA6-5CA707E2837F}" presName="hierChild5" presStyleCnt="0"/>
      <dgm:spPr/>
    </dgm:pt>
    <dgm:pt modelId="{6CBF1FFD-AB52-436C-9133-9CBDD54B1C2E}" type="pres">
      <dgm:prSet presAssocID="{D2A1E08E-68CC-407C-BC4A-E5E11149E62B}" presName="hierChild5" presStyleCnt="0"/>
      <dgm:spPr/>
    </dgm:pt>
    <dgm:pt modelId="{4CB4B05F-7718-4342-B1D2-EC89FFEC857E}" type="pres">
      <dgm:prSet presAssocID="{90E20706-A008-4984-B507-7753869BF14E}" presName="Name37" presStyleLbl="parChTrans1D2" presStyleIdx="1" presStyleCnt="2"/>
      <dgm:spPr/>
    </dgm:pt>
    <dgm:pt modelId="{1E41C511-D1FB-4883-9D57-3830F62C244B}" type="pres">
      <dgm:prSet presAssocID="{32CA0A07-D7FD-474A-B7B2-DD7BF55F9CE0}" presName="hierRoot2" presStyleCnt="0">
        <dgm:presLayoutVars>
          <dgm:hierBranch val="init"/>
        </dgm:presLayoutVars>
      </dgm:prSet>
      <dgm:spPr/>
    </dgm:pt>
    <dgm:pt modelId="{387572EB-1302-4552-A455-EB8AD2D5562B}" type="pres">
      <dgm:prSet presAssocID="{32CA0A07-D7FD-474A-B7B2-DD7BF55F9CE0}" presName="rootComposite" presStyleCnt="0"/>
      <dgm:spPr/>
    </dgm:pt>
    <dgm:pt modelId="{1C462FEC-5DCB-4D2A-BADF-C0EE1060AE89}" type="pres">
      <dgm:prSet presAssocID="{32CA0A07-D7FD-474A-B7B2-DD7BF55F9CE0}" presName="rootText" presStyleLbl="node2" presStyleIdx="1" presStyleCnt="2" custScaleY="44223">
        <dgm:presLayoutVars>
          <dgm:chPref val="3"/>
        </dgm:presLayoutVars>
      </dgm:prSet>
      <dgm:spPr/>
    </dgm:pt>
    <dgm:pt modelId="{3582715A-B425-4D34-B787-C530D7DEC7B4}" type="pres">
      <dgm:prSet presAssocID="{32CA0A07-D7FD-474A-B7B2-DD7BF55F9CE0}" presName="rootConnector" presStyleLbl="node2" presStyleIdx="1" presStyleCnt="2"/>
      <dgm:spPr/>
    </dgm:pt>
    <dgm:pt modelId="{F2EE29EA-88E8-4230-8DA8-9994046A14E9}" type="pres">
      <dgm:prSet presAssocID="{32CA0A07-D7FD-474A-B7B2-DD7BF55F9CE0}" presName="hierChild4" presStyleCnt="0"/>
      <dgm:spPr/>
    </dgm:pt>
    <dgm:pt modelId="{2336A92B-5A10-414F-BB3B-2A9CCE27D20D}" type="pres">
      <dgm:prSet presAssocID="{32CA0A07-D7FD-474A-B7B2-DD7BF55F9CE0}" presName="hierChild5" presStyleCnt="0"/>
      <dgm:spPr/>
    </dgm:pt>
    <dgm:pt modelId="{C44B97DE-155F-416B-B65F-464932A04B67}" type="pres">
      <dgm:prSet presAssocID="{8BC1E42C-556C-432B-881F-EE8A4DF79DC6}" presName="hierChild3" presStyleCnt="0"/>
      <dgm:spPr/>
    </dgm:pt>
  </dgm:ptLst>
  <dgm:cxnLst>
    <dgm:cxn modelId="{38772F03-061E-4A53-8E19-3A954C8BF54D}" type="presOf" srcId="{EFF0A3C9-F626-46E3-BB6B-CF7C187B5AFC}" destId="{D40B5B33-9B73-4164-89FE-924C391FFC4A}" srcOrd="0" destOrd="0" presId="urn:microsoft.com/office/officeart/2005/8/layout/orgChart1"/>
    <dgm:cxn modelId="{916B0B15-CF6C-4AF3-B9F4-80E1C16E1896}" srcId="{33FA9EA9-DF5D-4FCB-ADA6-5CA707E2837F}" destId="{6700549C-EF73-4AFD-A7D2-D43087925E06}" srcOrd="1" destOrd="0" parTransId="{2502DF2D-C4E2-469C-A632-A73EFFC45528}" sibTransId="{C6A7D9A8-276C-4B7A-8CD0-4A50C576FCA5}"/>
    <dgm:cxn modelId="{953E121D-3D86-49AC-B4BC-92B470D11352}" type="presOf" srcId="{12FEDA03-4F64-45DD-B266-DDBB8847B35D}" destId="{BE670A97-D0E5-4CA9-BF18-715710A41D5E}" srcOrd="0" destOrd="0" presId="urn:microsoft.com/office/officeart/2005/8/layout/orgChart1"/>
    <dgm:cxn modelId="{E50BDA24-59AD-43C5-8CA1-0D11F1C1C42D}" type="presOf" srcId="{D9845733-6B73-4F5E-9059-BA33875A270D}" destId="{D8E7DDD6-E93C-492C-B583-64B36F93C7F5}" srcOrd="1" destOrd="0" presId="urn:microsoft.com/office/officeart/2005/8/layout/orgChart1"/>
    <dgm:cxn modelId="{CA874D28-070D-4C9F-ABE4-D4BB6B18C552}" srcId="{33FA9EA9-DF5D-4FCB-ADA6-5CA707E2837F}" destId="{626792A3-55F2-41E0-AD98-F86DF315360D}" srcOrd="0" destOrd="0" parTransId="{CA7723D3-F905-481F-BFCA-705F43175926}" sibTransId="{D8C1966E-2084-4BA0-ABBA-B4E8B7741FDF}"/>
    <dgm:cxn modelId="{5735E061-03A9-480E-927C-9825D699FEF6}" type="presOf" srcId="{632737C2-611B-4EE3-95F0-AFAFA666C5E0}" destId="{83B02F8B-8CBB-4D4F-BD52-773D00EB91E9}" srcOrd="0" destOrd="0" presId="urn:microsoft.com/office/officeart/2005/8/layout/orgChart1"/>
    <dgm:cxn modelId="{17F8BB42-6D21-4A89-A8B8-A033910C07A1}" type="presOf" srcId="{33FA9EA9-DF5D-4FCB-ADA6-5CA707E2837F}" destId="{3C2C5068-5899-4D21-928B-F39E314B45C2}" srcOrd="1" destOrd="0" presId="urn:microsoft.com/office/officeart/2005/8/layout/orgChart1"/>
    <dgm:cxn modelId="{8B126C67-FA20-4D65-BD12-77A600DB17D2}" type="presOf" srcId="{626792A3-55F2-41E0-AD98-F86DF315360D}" destId="{546F7319-86AA-4182-AF55-F53C4EB6B182}" srcOrd="0" destOrd="0" presId="urn:microsoft.com/office/officeart/2005/8/layout/orgChart1"/>
    <dgm:cxn modelId="{0509616A-2F07-4382-AAE0-73EDA7D2AF2F}" type="presOf" srcId="{32CA0A07-D7FD-474A-B7B2-DD7BF55F9CE0}" destId="{1C462FEC-5DCB-4D2A-BADF-C0EE1060AE89}" srcOrd="0" destOrd="0" presId="urn:microsoft.com/office/officeart/2005/8/layout/orgChart1"/>
    <dgm:cxn modelId="{0022F46F-FCEA-4475-B32A-8E540365B175}" type="presOf" srcId="{33FA9EA9-DF5D-4FCB-ADA6-5CA707E2837F}" destId="{AFBFE02B-3780-4745-874D-E9F27D436EB9}" srcOrd="0" destOrd="0" presId="urn:microsoft.com/office/officeart/2005/8/layout/orgChart1"/>
    <dgm:cxn modelId="{7BB14976-3E37-4700-8615-3A356DD0F3D5}" type="presOf" srcId="{D2A1E08E-68CC-407C-BC4A-E5E11149E62B}" destId="{FCDA4963-55AF-4C5E-9129-1F539F2A99EB}" srcOrd="0" destOrd="0" presId="urn:microsoft.com/office/officeart/2005/8/layout/orgChart1"/>
    <dgm:cxn modelId="{33584257-FCE3-43B4-AA20-3687060C670C}" type="presOf" srcId="{CA7723D3-F905-481F-BFCA-705F43175926}" destId="{463C77C8-C3DD-4BE8-8017-FC666AE1B587}" srcOrd="0" destOrd="0" presId="urn:microsoft.com/office/officeart/2005/8/layout/orgChart1"/>
    <dgm:cxn modelId="{9BA98C85-46B6-46EB-89EC-689E49925299}" type="presOf" srcId="{D9845733-6B73-4F5E-9059-BA33875A270D}" destId="{08899D1D-72D7-4DA7-92A7-7526E56C9AEF}" srcOrd="0" destOrd="0" presId="urn:microsoft.com/office/officeart/2005/8/layout/orgChart1"/>
    <dgm:cxn modelId="{C71A839E-01FD-4EB1-8964-A738A61D10A0}" type="presOf" srcId="{8BC1E42C-556C-432B-881F-EE8A4DF79DC6}" destId="{F9E638DF-1794-4D3C-B185-A72F9DB893DC}" srcOrd="0" destOrd="0" presId="urn:microsoft.com/office/officeart/2005/8/layout/orgChart1"/>
    <dgm:cxn modelId="{1FF217A3-0982-4999-BDE3-45940CE4BE7F}" srcId="{EFF0A3C9-F626-46E3-BB6B-CF7C187B5AFC}" destId="{8BC1E42C-556C-432B-881F-EE8A4DF79DC6}" srcOrd="0" destOrd="0" parTransId="{5ABB4C28-107E-47E5-833E-25DDAE17A84A}" sibTransId="{151E7F52-7D20-449D-8292-4AFA9A46DCC3}"/>
    <dgm:cxn modelId="{937395B0-ADD5-483A-9752-3F8D462BC431}" type="presOf" srcId="{626792A3-55F2-41E0-AD98-F86DF315360D}" destId="{C79A757B-957F-4A70-B637-AF8B51B32179}" srcOrd="1" destOrd="0" presId="urn:microsoft.com/office/officeart/2005/8/layout/orgChart1"/>
    <dgm:cxn modelId="{916366B7-BAE7-4EB6-BBE4-C4C6AAACB6FB}" type="presOf" srcId="{32CA0A07-D7FD-474A-B7B2-DD7BF55F9CE0}" destId="{3582715A-B425-4D34-B787-C530D7DEC7B4}" srcOrd="1" destOrd="0" presId="urn:microsoft.com/office/officeart/2005/8/layout/orgChart1"/>
    <dgm:cxn modelId="{490FCDB7-7797-47F9-9843-32AEC3D3723E}" srcId="{D2A1E08E-68CC-407C-BC4A-E5E11149E62B}" destId="{D9845733-6B73-4F5E-9059-BA33875A270D}" srcOrd="0" destOrd="0" parTransId="{5647CBFA-61A9-462B-B721-C47D24842ED0}" sibTransId="{8379DBDE-B951-4727-922E-222730D2F112}"/>
    <dgm:cxn modelId="{11D4A8B9-BF11-49A4-A6DB-89DACC58ACE9}" srcId="{8BC1E42C-556C-432B-881F-EE8A4DF79DC6}" destId="{32CA0A07-D7FD-474A-B7B2-DD7BF55F9CE0}" srcOrd="1" destOrd="0" parTransId="{90E20706-A008-4984-B507-7753869BF14E}" sibTransId="{451D9DA1-9E5A-468A-AE4A-1FB6CB2A9413}"/>
    <dgm:cxn modelId="{A57819C3-85CF-48FE-A5AD-72ADAE7FD7DD}" type="presOf" srcId="{90E20706-A008-4984-B507-7753869BF14E}" destId="{4CB4B05F-7718-4342-B1D2-EC89FFEC857E}" srcOrd="0" destOrd="0" presId="urn:microsoft.com/office/officeart/2005/8/layout/orgChart1"/>
    <dgm:cxn modelId="{A868A5C6-212E-4E28-B9B8-563CB7E7E919}" type="presOf" srcId="{5647CBFA-61A9-462B-B721-C47D24842ED0}" destId="{EDB56BE0-5DEF-429B-BD6F-FEF255A4253F}" srcOrd="0" destOrd="0" presId="urn:microsoft.com/office/officeart/2005/8/layout/orgChart1"/>
    <dgm:cxn modelId="{D635CED2-A404-4A69-A1A7-EF27086B2016}" type="presOf" srcId="{8BC1E42C-556C-432B-881F-EE8A4DF79DC6}" destId="{184D4B6A-C36C-484C-81F7-C35B38481DF9}" srcOrd="1" destOrd="0" presId="urn:microsoft.com/office/officeart/2005/8/layout/orgChart1"/>
    <dgm:cxn modelId="{889FC6D6-EFCF-4801-A421-C2D8C7A042C1}" srcId="{D2A1E08E-68CC-407C-BC4A-E5E11149E62B}" destId="{33FA9EA9-DF5D-4FCB-ADA6-5CA707E2837F}" srcOrd="1" destOrd="0" parTransId="{632737C2-611B-4EE3-95F0-AFAFA666C5E0}" sibTransId="{37F2D720-ACA4-47AE-AF7C-D7059ECDAFFF}"/>
    <dgm:cxn modelId="{D57C78E6-B4DB-4A17-A6A3-CE704FFF7FB8}" type="presOf" srcId="{6700549C-EF73-4AFD-A7D2-D43087925E06}" destId="{3E912027-AE22-4A10-B665-5AF21EB9CE0C}" srcOrd="1" destOrd="0" presId="urn:microsoft.com/office/officeart/2005/8/layout/orgChart1"/>
    <dgm:cxn modelId="{A374B6E8-B5EC-4A08-9E17-96E67842F95C}" type="presOf" srcId="{6700549C-EF73-4AFD-A7D2-D43087925E06}" destId="{4E1CA375-3915-4C75-A3A4-B166A1446103}" srcOrd="0" destOrd="0" presId="urn:microsoft.com/office/officeart/2005/8/layout/orgChart1"/>
    <dgm:cxn modelId="{6D6DB3EE-7649-4A9A-9187-00A98BB4B1C6}" srcId="{8BC1E42C-556C-432B-881F-EE8A4DF79DC6}" destId="{D2A1E08E-68CC-407C-BC4A-E5E11149E62B}" srcOrd="0" destOrd="0" parTransId="{12FEDA03-4F64-45DD-B266-DDBB8847B35D}" sibTransId="{A620D438-22C5-43CD-A106-B3FAB4101B7A}"/>
    <dgm:cxn modelId="{77CE25F4-FA0D-4F4C-BCB5-7EFBF4E60C29}" type="presOf" srcId="{2502DF2D-C4E2-469C-A632-A73EFFC45528}" destId="{876D879D-35CC-4DC9-9A20-0AD196C61BF9}" srcOrd="0" destOrd="0" presId="urn:microsoft.com/office/officeart/2005/8/layout/orgChart1"/>
    <dgm:cxn modelId="{BB36C2FE-C0B0-41F6-8843-32064DE5EA73}" type="presOf" srcId="{D2A1E08E-68CC-407C-BC4A-E5E11149E62B}" destId="{80AC7002-FCB3-48D1-81B8-1462B9EFFD42}" srcOrd="1" destOrd="0" presId="urn:microsoft.com/office/officeart/2005/8/layout/orgChart1"/>
    <dgm:cxn modelId="{4EA7BB84-14CC-47B1-969D-F692C6BB6317}" type="presParOf" srcId="{D40B5B33-9B73-4164-89FE-924C391FFC4A}" destId="{13580AC8-D517-4B50-B04B-A8053346A055}" srcOrd="0" destOrd="0" presId="urn:microsoft.com/office/officeart/2005/8/layout/orgChart1"/>
    <dgm:cxn modelId="{94069855-D6AC-41F4-BC94-7CB8C36D9825}" type="presParOf" srcId="{13580AC8-D517-4B50-B04B-A8053346A055}" destId="{085C7928-E722-4D33-84D3-AB5380D564BD}" srcOrd="0" destOrd="0" presId="urn:microsoft.com/office/officeart/2005/8/layout/orgChart1"/>
    <dgm:cxn modelId="{B3305955-E458-4F32-A0F9-13BA3307F40A}" type="presParOf" srcId="{085C7928-E722-4D33-84D3-AB5380D564BD}" destId="{F9E638DF-1794-4D3C-B185-A72F9DB893DC}" srcOrd="0" destOrd="0" presId="urn:microsoft.com/office/officeart/2005/8/layout/orgChart1"/>
    <dgm:cxn modelId="{ADD95694-A52D-442D-858D-95E7B78FD469}" type="presParOf" srcId="{085C7928-E722-4D33-84D3-AB5380D564BD}" destId="{184D4B6A-C36C-484C-81F7-C35B38481DF9}" srcOrd="1" destOrd="0" presId="urn:microsoft.com/office/officeart/2005/8/layout/orgChart1"/>
    <dgm:cxn modelId="{0ECEF381-4FBF-4CC7-8AB3-1CEF4B829BB1}" type="presParOf" srcId="{13580AC8-D517-4B50-B04B-A8053346A055}" destId="{F4268694-D049-4497-AFCA-39A32224D234}" srcOrd="1" destOrd="0" presId="urn:microsoft.com/office/officeart/2005/8/layout/orgChart1"/>
    <dgm:cxn modelId="{CB09FA5E-D2E5-4500-B93B-339E420DD3F2}" type="presParOf" srcId="{F4268694-D049-4497-AFCA-39A32224D234}" destId="{BE670A97-D0E5-4CA9-BF18-715710A41D5E}" srcOrd="0" destOrd="0" presId="urn:microsoft.com/office/officeart/2005/8/layout/orgChart1"/>
    <dgm:cxn modelId="{923F5A2E-9D77-47FD-9142-477C76DD482C}" type="presParOf" srcId="{F4268694-D049-4497-AFCA-39A32224D234}" destId="{6BEF40D0-1EDB-4BEF-BCB0-F72F231C3BA8}" srcOrd="1" destOrd="0" presId="urn:microsoft.com/office/officeart/2005/8/layout/orgChart1"/>
    <dgm:cxn modelId="{EC8BE87F-270D-4812-80DD-E6D0A18DADE3}" type="presParOf" srcId="{6BEF40D0-1EDB-4BEF-BCB0-F72F231C3BA8}" destId="{24E38543-7FEC-4EED-A5AD-3E041E16D886}" srcOrd="0" destOrd="0" presId="urn:microsoft.com/office/officeart/2005/8/layout/orgChart1"/>
    <dgm:cxn modelId="{0F49CCF9-F760-401D-800C-5211CFE64CAB}" type="presParOf" srcId="{24E38543-7FEC-4EED-A5AD-3E041E16D886}" destId="{FCDA4963-55AF-4C5E-9129-1F539F2A99EB}" srcOrd="0" destOrd="0" presId="urn:microsoft.com/office/officeart/2005/8/layout/orgChart1"/>
    <dgm:cxn modelId="{5C672542-E872-4F78-8D4A-ADD89F49A552}" type="presParOf" srcId="{24E38543-7FEC-4EED-A5AD-3E041E16D886}" destId="{80AC7002-FCB3-48D1-81B8-1462B9EFFD42}" srcOrd="1" destOrd="0" presId="urn:microsoft.com/office/officeart/2005/8/layout/orgChart1"/>
    <dgm:cxn modelId="{52DB2B9F-1C97-4042-AE08-73D007F5C20E}" type="presParOf" srcId="{6BEF40D0-1EDB-4BEF-BCB0-F72F231C3BA8}" destId="{CF355757-7484-4076-BF28-45DD8069CB2F}" srcOrd="1" destOrd="0" presId="urn:microsoft.com/office/officeart/2005/8/layout/orgChart1"/>
    <dgm:cxn modelId="{9CE457D3-3975-4BE8-8DA7-9BD3B9013CC1}" type="presParOf" srcId="{CF355757-7484-4076-BF28-45DD8069CB2F}" destId="{EDB56BE0-5DEF-429B-BD6F-FEF255A4253F}" srcOrd="0" destOrd="0" presId="urn:microsoft.com/office/officeart/2005/8/layout/orgChart1"/>
    <dgm:cxn modelId="{926E92E1-D9C0-4986-A3E5-785CB9BAC985}" type="presParOf" srcId="{CF355757-7484-4076-BF28-45DD8069CB2F}" destId="{BA7B9309-1B1A-4FA9-AA91-4588882932AB}" srcOrd="1" destOrd="0" presId="urn:microsoft.com/office/officeart/2005/8/layout/orgChart1"/>
    <dgm:cxn modelId="{4F8D2D97-C7BB-4698-BC52-38739B7216EB}" type="presParOf" srcId="{BA7B9309-1B1A-4FA9-AA91-4588882932AB}" destId="{BE8231AF-A602-4395-9A6E-2963E2B237CF}" srcOrd="0" destOrd="0" presId="urn:microsoft.com/office/officeart/2005/8/layout/orgChart1"/>
    <dgm:cxn modelId="{065BEAC1-B7CA-4C97-9627-E90DE0F98816}" type="presParOf" srcId="{BE8231AF-A602-4395-9A6E-2963E2B237CF}" destId="{08899D1D-72D7-4DA7-92A7-7526E56C9AEF}" srcOrd="0" destOrd="0" presId="urn:microsoft.com/office/officeart/2005/8/layout/orgChart1"/>
    <dgm:cxn modelId="{322A8096-E3A4-43C3-8C08-9E3CBEBCF862}" type="presParOf" srcId="{BE8231AF-A602-4395-9A6E-2963E2B237CF}" destId="{D8E7DDD6-E93C-492C-B583-64B36F93C7F5}" srcOrd="1" destOrd="0" presId="urn:microsoft.com/office/officeart/2005/8/layout/orgChart1"/>
    <dgm:cxn modelId="{3D81D1BB-D840-4D10-90AD-8DCF5E2989A5}" type="presParOf" srcId="{BA7B9309-1B1A-4FA9-AA91-4588882932AB}" destId="{D84B765A-4CC4-4F83-97BF-D9A7DAFAFB47}" srcOrd="1" destOrd="0" presId="urn:microsoft.com/office/officeart/2005/8/layout/orgChart1"/>
    <dgm:cxn modelId="{0A660823-ED1E-41AF-A59A-19FD4FAAA456}" type="presParOf" srcId="{BA7B9309-1B1A-4FA9-AA91-4588882932AB}" destId="{34D3F6F0-913E-4358-BFC8-1B5D9E95AA47}" srcOrd="2" destOrd="0" presId="urn:microsoft.com/office/officeart/2005/8/layout/orgChart1"/>
    <dgm:cxn modelId="{F473EED3-56B9-4365-BC73-1191D5BDAE88}" type="presParOf" srcId="{CF355757-7484-4076-BF28-45DD8069CB2F}" destId="{83B02F8B-8CBB-4D4F-BD52-773D00EB91E9}" srcOrd="2" destOrd="0" presId="urn:microsoft.com/office/officeart/2005/8/layout/orgChart1"/>
    <dgm:cxn modelId="{9AEDFC4B-A379-4569-86B3-B7272BD7B266}" type="presParOf" srcId="{CF355757-7484-4076-BF28-45DD8069CB2F}" destId="{DF05E116-F87E-4AD7-B17B-6EE690ACB93C}" srcOrd="3" destOrd="0" presId="urn:microsoft.com/office/officeart/2005/8/layout/orgChart1"/>
    <dgm:cxn modelId="{D81CCB0A-9C5C-4AAF-8AA4-CA4F8BB1300B}" type="presParOf" srcId="{DF05E116-F87E-4AD7-B17B-6EE690ACB93C}" destId="{EF65EFBD-2211-4263-A5E9-55C7CBC2B044}" srcOrd="0" destOrd="0" presId="urn:microsoft.com/office/officeart/2005/8/layout/orgChart1"/>
    <dgm:cxn modelId="{C32A675F-F5F6-4D2D-B10C-1C38D8386E79}" type="presParOf" srcId="{EF65EFBD-2211-4263-A5E9-55C7CBC2B044}" destId="{AFBFE02B-3780-4745-874D-E9F27D436EB9}" srcOrd="0" destOrd="0" presId="urn:microsoft.com/office/officeart/2005/8/layout/orgChart1"/>
    <dgm:cxn modelId="{400938DF-6A2A-43B4-95E0-5DA7149CD1E0}" type="presParOf" srcId="{EF65EFBD-2211-4263-A5E9-55C7CBC2B044}" destId="{3C2C5068-5899-4D21-928B-F39E314B45C2}" srcOrd="1" destOrd="0" presId="urn:microsoft.com/office/officeart/2005/8/layout/orgChart1"/>
    <dgm:cxn modelId="{5871099B-A9A2-4A28-BF03-69C4B1282AC4}" type="presParOf" srcId="{DF05E116-F87E-4AD7-B17B-6EE690ACB93C}" destId="{A88F3B9E-4818-49B8-83EF-9471A92B77F3}" srcOrd="1" destOrd="0" presId="urn:microsoft.com/office/officeart/2005/8/layout/orgChart1"/>
    <dgm:cxn modelId="{2C50AE54-5701-4D54-8EE6-0649BCD150B5}" type="presParOf" srcId="{A88F3B9E-4818-49B8-83EF-9471A92B77F3}" destId="{463C77C8-C3DD-4BE8-8017-FC666AE1B587}" srcOrd="0" destOrd="0" presId="urn:microsoft.com/office/officeart/2005/8/layout/orgChart1"/>
    <dgm:cxn modelId="{A13512DD-5615-46F8-80B4-2C71C90B0870}" type="presParOf" srcId="{A88F3B9E-4818-49B8-83EF-9471A92B77F3}" destId="{E189144E-2198-42DA-9B5E-C891B0649CF2}" srcOrd="1" destOrd="0" presId="urn:microsoft.com/office/officeart/2005/8/layout/orgChart1"/>
    <dgm:cxn modelId="{3203DD0A-F03B-43CF-8D7E-9BFB5C3068A6}" type="presParOf" srcId="{E189144E-2198-42DA-9B5E-C891B0649CF2}" destId="{1B8024F1-3F7C-4A7A-A166-B844A5B1A22E}" srcOrd="0" destOrd="0" presId="urn:microsoft.com/office/officeart/2005/8/layout/orgChart1"/>
    <dgm:cxn modelId="{0A193DB8-DC6A-431F-A513-881A77A24186}" type="presParOf" srcId="{1B8024F1-3F7C-4A7A-A166-B844A5B1A22E}" destId="{546F7319-86AA-4182-AF55-F53C4EB6B182}" srcOrd="0" destOrd="0" presId="urn:microsoft.com/office/officeart/2005/8/layout/orgChart1"/>
    <dgm:cxn modelId="{4A1C5F8F-E51B-401F-9EEA-4CD777FA1EDD}" type="presParOf" srcId="{1B8024F1-3F7C-4A7A-A166-B844A5B1A22E}" destId="{C79A757B-957F-4A70-B637-AF8B51B32179}" srcOrd="1" destOrd="0" presId="urn:microsoft.com/office/officeart/2005/8/layout/orgChart1"/>
    <dgm:cxn modelId="{1726AFD7-0E38-4423-8735-52786AF51C62}" type="presParOf" srcId="{E189144E-2198-42DA-9B5E-C891B0649CF2}" destId="{5AE20851-8485-4367-BD34-6C711228AE1A}" srcOrd="1" destOrd="0" presId="urn:microsoft.com/office/officeart/2005/8/layout/orgChart1"/>
    <dgm:cxn modelId="{AA3F4BE8-4CB9-4016-A5A1-88499B8E1A81}" type="presParOf" srcId="{E189144E-2198-42DA-9B5E-C891B0649CF2}" destId="{5B2C3E7A-DBF9-465F-8FE0-F4565D7EF1F9}" srcOrd="2" destOrd="0" presId="urn:microsoft.com/office/officeart/2005/8/layout/orgChart1"/>
    <dgm:cxn modelId="{D4576C9B-AA86-40F9-92A3-D601FA5A8A97}" type="presParOf" srcId="{A88F3B9E-4818-49B8-83EF-9471A92B77F3}" destId="{876D879D-35CC-4DC9-9A20-0AD196C61BF9}" srcOrd="2" destOrd="0" presId="urn:microsoft.com/office/officeart/2005/8/layout/orgChart1"/>
    <dgm:cxn modelId="{07241DFA-5C51-4B92-896C-A82BD00B0C5A}" type="presParOf" srcId="{A88F3B9E-4818-49B8-83EF-9471A92B77F3}" destId="{B1802D6D-4C4C-4DF2-9824-9C5C02C21884}" srcOrd="3" destOrd="0" presId="urn:microsoft.com/office/officeart/2005/8/layout/orgChart1"/>
    <dgm:cxn modelId="{C040521A-B3B5-49C5-A7FB-EB8A2AE3878F}" type="presParOf" srcId="{B1802D6D-4C4C-4DF2-9824-9C5C02C21884}" destId="{F78D0F55-0F72-4650-846D-CC9A14E19FFA}" srcOrd="0" destOrd="0" presId="urn:microsoft.com/office/officeart/2005/8/layout/orgChart1"/>
    <dgm:cxn modelId="{A3D0C733-10D9-4757-8534-6630830666A0}" type="presParOf" srcId="{F78D0F55-0F72-4650-846D-CC9A14E19FFA}" destId="{4E1CA375-3915-4C75-A3A4-B166A1446103}" srcOrd="0" destOrd="0" presId="urn:microsoft.com/office/officeart/2005/8/layout/orgChart1"/>
    <dgm:cxn modelId="{90F8F80B-A69F-485A-B0AF-60EC22F7CABD}" type="presParOf" srcId="{F78D0F55-0F72-4650-846D-CC9A14E19FFA}" destId="{3E912027-AE22-4A10-B665-5AF21EB9CE0C}" srcOrd="1" destOrd="0" presId="urn:microsoft.com/office/officeart/2005/8/layout/orgChart1"/>
    <dgm:cxn modelId="{C2CC3D0C-6E35-4186-88CC-5C58E44902F1}" type="presParOf" srcId="{B1802D6D-4C4C-4DF2-9824-9C5C02C21884}" destId="{48B36C59-0407-4DE8-84C8-8F48A5B1CB37}" srcOrd="1" destOrd="0" presId="urn:microsoft.com/office/officeart/2005/8/layout/orgChart1"/>
    <dgm:cxn modelId="{ECB30C0E-A020-401A-ACDD-B5C4547C5180}" type="presParOf" srcId="{B1802D6D-4C4C-4DF2-9824-9C5C02C21884}" destId="{137DF01F-0A20-4FE1-9D93-5DDF0349F48F}" srcOrd="2" destOrd="0" presId="urn:microsoft.com/office/officeart/2005/8/layout/orgChart1"/>
    <dgm:cxn modelId="{34FD6A25-A5BB-4DED-B368-185474AB5B3F}" type="presParOf" srcId="{DF05E116-F87E-4AD7-B17B-6EE690ACB93C}" destId="{571BCD3C-25C2-4DD7-9EE5-51ADC5C67F78}" srcOrd="2" destOrd="0" presId="urn:microsoft.com/office/officeart/2005/8/layout/orgChart1"/>
    <dgm:cxn modelId="{C4ECC9B1-B2CD-41D1-A203-DD3914EFE954}" type="presParOf" srcId="{6BEF40D0-1EDB-4BEF-BCB0-F72F231C3BA8}" destId="{6CBF1FFD-AB52-436C-9133-9CBDD54B1C2E}" srcOrd="2" destOrd="0" presId="urn:microsoft.com/office/officeart/2005/8/layout/orgChart1"/>
    <dgm:cxn modelId="{FAF2563D-4213-4200-9C90-FAC683E7A0E3}" type="presParOf" srcId="{F4268694-D049-4497-AFCA-39A32224D234}" destId="{4CB4B05F-7718-4342-B1D2-EC89FFEC857E}" srcOrd="2" destOrd="0" presId="urn:microsoft.com/office/officeart/2005/8/layout/orgChart1"/>
    <dgm:cxn modelId="{27CEAB29-056F-4EA9-A42A-5BB18DAF2530}" type="presParOf" srcId="{F4268694-D049-4497-AFCA-39A32224D234}" destId="{1E41C511-D1FB-4883-9D57-3830F62C244B}" srcOrd="3" destOrd="0" presId="urn:microsoft.com/office/officeart/2005/8/layout/orgChart1"/>
    <dgm:cxn modelId="{D052A0F7-E2DA-4315-B482-336496227170}" type="presParOf" srcId="{1E41C511-D1FB-4883-9D57-3830F62C244B}" destId="{387572EB-1302-4552-A455-EB8AD2D5562B}" srcOrd="0" destOrd="0" presId="urn:microsoft.com/office/officeart/2005/8/layout/orgChart1"/>
    <dgm:cxn modelId="{90AA9348-B6D1-43FD-89CB-BCDAD248CE9E}" type="presParOf" srcId="{387572EB-1302-4552-A455-EB8AD2D5562B}" destId="{1C462FEC-5DCB-4D2A-BADF-C0EE1060AE89}" srcOrd="0" destOrd="0" presId="urn:microsoft.com/office/officeart/2005/8/layout/orgChart1"/>
    <dgm:cxn modelId="{283699C4-0DA8-4FD6-BBE4-B7F720A3FB7E}" type="presParOf" srcId="{387572EB-1302-4552-A455-EB8AD2D5562B}" destId="{3582715A-B425-4D34-B787-C530D7DEC7B4}" srcOrd="1" destOrd="0" presId="urn:microsoft.com/office/officeart/2005/8/layout/orgChart1"/>
    <dgm:cxn modelId="{35D517B5-36B3-4961-A2D8-255A5D567E5F}" type="presParOf" srcId="{1E41C511-D1FB-4883-9D57-3830F62C244B}" destId="{F2EE29EA-88E8-4230-8DA8-9994046A14E9}" srcOrd="1" destOrd="0" presId="urn:microsoft.com/office/officeart/2005/8/layout/orgChart1"/>
    <dgm:cxn modelId="{CDA839C3-57BF-4495-B31F-EF8C940C1DF9}" type="presParOf" srcId="{1E41C511-D1FB-4883-9D57-3830F62C244B}" destId="{2336A92B-5A10-414F-BB3B-2A9CCE27D20D}" srcOrd="2" destOrd="0" presId="urn:microsoft.com/office/officeart/2005/8/layout/orgChart1"/>
    <dgm:cxn modelId="{5F00FFF8-4585-489A-BBD2-520A9FADFDA8}" type="presParOf" srcId="{13580AC8-D517-4B50-B04B-A8053346A055}" destId="{C44B97DE-155F-416B-B65F-464932A04B6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9CCD1E-47EC-4D23-8268-DBD76927889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FA321D43-3A28-4410-9098-5FE60270F726}">
      <dgm:prSet phldrT="[Text]" custT="1"/>
      <dgm:spPr/>
      <dgm:t>
        <a:bodyPr/>
        <a:lstStyle/>
        <a:p>
          <a:r>
            <a:rPr lang="en-IN" sz="1400" b="1" dirty="0">
              <a:latin typeface="Times New Roman" pitchFamily="18" charset="0"/>
              <a:cs typeface="Times New Roman" pitchFamily="18" charset="0"/>
            </a:rPr>
            <a:t>Structure of an Ecosystem</a:t>
          </a:r>
        </a:p>
      </dgm:t>
    </dgm:pt>
    <dgm:pt modelId="{3A1A528E-E22C-44EB-9C18-7A37A02352B6}" type="parTrans" cxnId="{FB2EE136-D6A5-4494-B207-E2A5C8603992}">
      <dgm:prSet/>
      <dgm:spPr/>
      <dgm:t>
        <a:bodyPr/>
        <a:lstStyle/>
        <a:p>
          <a:endParaRPr lang="en-IN"/>
        </a:p>
      </dgm:t>
    </dgm:pt>
    <dgm:pt modelId="{364400BE-5A52-4D90-ADB2-89D66C023693}" type="sibTrans" cxnId="{FB2EE136-D6A5-4494-B207-E2A5C8603992}">
      <dgm:prSet/>
      <dgm:spPr/>
      <dgm:t>
        <a:bodyPr/>
        <a:lstStyle/>
        <a:p>
          <a:endParaRPr lang="en-IN"/>
        </a:p>
      </dgm:t>
    </dgm:pt>
    <dgm:pt modelId="{0977F06A-138D-4489-AC0D-5330D8711051}" type="asst">
      <dgm:prSet phldrT="[Text]" custT="1"/>
      <dgm:spPr/>
      <dgm:t>
        <a:bodyPr/>
        <a:lstStyle/>
        <a:p>
          <a:r>
            <a:rPr lang="en-IN" sz="1400" dirty="0">
              <a:latin typeface="Times New Roman" pitchFamily="18" charset="0"/>
              <a:cs typeface="Times New Roman" pitchFamily="18" charset="0"/>
            </a:rPr>
            <a:t>Living (Biotic) Components</a:t>
          </a:r>
        </a:p>
      </dgm:t>
    </dgm:pt>
    <dgm:pt modelId="{0F3FAC53-9844-45B5-A0DB-874284A06B86}" type="parTrans" cxnId="{2E06A6C9-E9A4-46A1-92EB-F90F151103B8}">
      <dgm:prSet/>
      <dgm:spPr/>
      <dgm:t>
        <a:bodyPr/>
        <a:lstStyle/>
        <a:p>
          <a:endParaRPr lang="en-IN"/>
        </a:p>
      </dgm:t>
    </dgm:pt>
    <dgm:pt modelId="{522080D4-3CC4-4364-98BA-373BBAB0544B}" type="sibTrans" cxnId="{2E06A6C9-E9A4-46A1-92EB-F90F151103B8}">
      <dgm:prSet/>
      <dgm:spPr/>
      <dgm:t>
        <a:bodyPr/>
        <a:lstStyle/>
        <a:p>
          <a:endParaRPr lang="en-IN"/>
        </a:p>
      </dgm:t>
    </dgm:pt>
    <dgm:pt modelId="{B60EF8B2-3AB4-4FFC-99DC-56DC3A1DC871}" type="asst">
      <dgm:prSet phldrT="[Text]" custT="1"/>
      <dgm:spPr/>
      <dgm:t>
        <a:bodyPr/>
        <a:lstStyle/>
        <a:p>
          <a:r>
            <a:rPr lang="en-IN" sz="1400" dirty="0">
              <a:latin typeface="Times New Roman" pitchFamily="18" charset="0"/>
              <a:cs typeface="Times New Roman" pitchFamily="18" charset="0"/>
            </a:rPr>
            <a:t>Non-Living (</a:t>
          </a:r>
          <a:r>
            <a:rPr lang="en-IN" sz="1400" dirty="0" err="1">
              <a:latin typeface="Times New Roman" pitchFamily="18" charset="0"/>
              <a:cs typeface="Times New Roman" pitchFamily="18" charset="0"/>
            </a:rPr>
            <a:t>Abiotic</a:t>
          </a:r>
          <a:r>
            <a:rPr lang="en-IN" sz="1400" dirty="0">
              <a:latin typeface="Times New Roman" pitchFamily="18" charset="0"/>
              <a:cs typeface="Times New Roman" pitchFamily="18" charset="0"/>
            </a:rPr>
            <a:t>) Components</a:t>
          </a:r>
        </a:p>
      </dgm:t>
    </dgm:pt>
    <dgm:pt modelId="{7E579A98-0818-4084-977A-685DB808300D}" type="parTrans" cxnId="{B4BDD565-186F-4ADB-8826-FC3553A9AAEA}">
      <dgm:prSet/>
      <dgm:spPr/>
      <dgm:t>
        <a:bodyPr/>
        <a:lstStyle/>
        <a:p>
          <a:endParaRPr lang="en-IN"/>
        </a:p>
      </dgm:t>
    </dgm:pt>
    <dgm:pt modelId="{F642DD1A-AD85-42D7-B20C-86755057FFCA}" type="sibTrans" cxnId="{B4BDD565-186F-4ADB-8826-FC3553A9AAEA}">
      <dgm:prSet/>
      <dgm:spPr/>
      <dgm:t>
        <a:bodyPr/>
        <a:lstStyle/>
        <a:p>
          <a:endParaRPr lang="en-IN"/>
        </a:p>
      </dgm:t>
    </dgm:pt>
    <dgm:pt modelId="{41AC5163-CFC2-4951-BF01-196DC6344D1D}" type="asst">
      <dgm:prSet phldrT="[Text]" custT="1"/>
      <dgm:spPr/>
      <dgm:t>
        <a:bodyPr/>
        <a:lstStyle/>
        <a:p>
          <a:r>
            <a:rPr lang="en-IN" sz="1400" dirty="0">
              <a:latin typeface="Times New Roman" pitchFamily="18" charset="0"/>
              <a:cs typeface="Times New Roman" pitchFamily="18" charset="0"/>
            </a:rPr>
            <a:t>Chemical</a:t>
          </a:r>
        </a:p>
      </dgm:t>
    </dgm:pt>
    <dgm:pt modelId="{FA5FDE6F-7C16-431D-A8A9-82E869EA65EA}" type="parTrans" cxnId="{0B04FAC2-D2E4-482C-8E03-7E99339F9668}">
      <dgm:prSet/>
      <dgm:spPr/>
      <dgm:t>
        <a:bodyPr/>
        <a:lstStyle/>
        <a:p>
          <a:endParaRPr lang="en-IN"/>
        </a:p>
      </dgm:t>
    </dgm:pt>
    <dgm:pt modelId="{E05C1EA0-3D4C-4E76-B30B-73307ADA81C0}" type="sibTrans" cxnId="{0B04FAC2-D2E4-482C-8E03-7E99339F9668}">
      <dgm:prSet/>
      <dgm:spPr/>
      <dgm:t>
        <a:bodyPr/>
        <a:lstStyle/>
        <a:p>
          <a:endParaRPr lang="en-IN"/>
        </a:p>
      </dgm:t>
    </dgm:pt>
    <dgm:pt modelId="{C4F8B4BF-8A25-4BFB-A676-24E8F922F5DB}" type="asst">
      <dgm:prSet phldrT="[Text]" custT="1"/>
      <dgm:spPr/>
      <dgm:t>
        <a:bodyPr/>
        <a:lstStyle/>
        <a:p>
          <a:r>
            <a:rPr lang="en-IN" sz="1400" dirty="0">
              <a:latin typeface="Times New Roman" pitchFamily="18" charset="0"/>
              <a:cs typeface="Times New Roman" pitchFamily="18" charset="0"/>
            </a:rPr>
            <a:t>Physical</a:t>
          </a:r>
        </a:p>
      </dgm:t>
    </dgm:pt>
    <dgm:pt modelId="{0E95A7B6-BF8F-45ED-A965-6B2C135CCB7A}" type="parTrans" cxnId="{BB7B39FA-0B41-48C3-95E7-DB104CE37DBA}">
      <dgm:prSet/>
      <dgm:spPr/>
      <dgm:t>
        <a:bodyPr/>
        <a:lstStyle/>
        <a:p>
          <a:endParaRPr lang="en-IN"/>
        </a:p>
      </dgm:t>
    </dgm:pt>
    <dgm:pt modelId="{243CABAE-6400-4FED-B151-6174696B1F20}" type="sibTrans" cxnId="{BB7B39FA-0B41-48C3-95E7-DB104CE37DBA}">
      <dgm:prSet/>
      <dgm:spPr/>
      <dgm:t>
        <a:bodyPr/>
        <a:lstStyle/>
        <a:p>
          <a:endParaRPr lang="en-IN"/>
        </a:p>
      </dgm:t>
    </dgm:pt>
    <dgm:pt modelId="{18A02E46-2A89-4BD9-84A7-E455BBBA6AA4}" type="asst">
      <dgm:prSet phldrT="[Text]" custT="1"/>
      <dgm:spPr/>
      <dgm:t>
        <a:bodyPr/>
        <a:lstStyle/>
        <a:p>
          <a:r>
            <a:rPr lang="en-IN" sz="1400" dirty="0">
              <a:latin typeface="Times New Roman" pitchFamily="18" charset="0"/>
              <a:cs typeface="Times New Roman" pitchFamily="18" charset="0"/>
            </a:rPr>
            <a:t>Producers</a:t>
          </a:r>
        </a:p>
      </dgm:t>
    </dgm:pt>
    <dgm:pt modelId="{3F9F2374-45D1-4650-BA0F-7D0180578FEA}" type="parTrans" cxnId="{BFAF91DD-F0CE-4004-8552-DB98E6D04067}">
      <dgm:prSet/>
      <dgm:spPr/>
      <dgm:t>
        <a:bodyPr/>
        <a:lstStyle/>
        <a:p>
          <a:endParaRPr lang="en-IN"/>
        </a:p>
      </dgm:t>
    </dgm:pt>
    <dgm:pt modelId="{35D7872E-4629-4344-A92F-A96CC99AB8D9}" type="sibTrans" cxnId="{BFAF91DD-F0CE-4004-8552-DB98E6D04067}">
      <dgm:prSet/>
      <dgm:spPr/>
      <dgm:t>
        <a:bodyPr/>
        <a:lstStyle/>
        <a:p>
          <a:endParaRPr lang="en-IN"/>
        </a:p>
      </dgm:t>
    </dgm:pt>
    <dgm:pt modelId="{DAD03D0C-F2F2-4C3C-A35A-560E8FB71552}" type="asst">
      <dgm:prSet phldrT="[Text]" custT="1"/>
      <dgm:spPr/>
      <dgm:t>
        <a:bodyPr/>
        <a:lstStyle/>
        <a:p>
          <a:r>
            <a:rPr lang="en-IN" sz="1400" dirty="0">
              <a:latin typeface="Times New Roman" pitchFamily="18" charset="0"/>
              <a:cs typeface="Times New Roman" pitchFamily="18" charset="0"/>
            </a:rPr>
            <a:t>Consumers</a:t>
          </a:r>
        </a:p>
      </dgm:t>
    </dgm:pt>
    <dgm:pt modelId="{FDD75E94-D308-4922-A1B7-BCD5A408370C}" type="parTrans" cxnId="{82E8A719-C65A-4751-B167-15618014B5F9}">
      <dgm:prSet/>
      <dgm:spPr/>
      <dgm:t>
        <a:bodyPr/>
        <a:lstStyle/>
        <a:p>
          <a:endParaRPr lang="en-IN"/>
        </a:p>
      </dgm:t>
    </dgm:pt>
    <dgm:pt modelId="{C54D62A0-CBA9-41B5-A0E9-22A5F72AB919}" type="sibTrans" cxnId="{82E8A719-C65A-4751-B167-15618014B5F9}">
      <dgm:prSet/>
      <dgm:spPr/>
      <dgm:t>
        <a:bodyPr/>
        <a:lstStyle/>
        <a:p>
          <a:endParaRPr lang="en-IN"/>
        </a:p>
      </dgm:t>
    </dgm:pt>
    <dgm:pt modelId="{3BD24A9F-0FE3-4F6A-8483-5D25B2255C94}" type="asst">
      <dgm:prSet phldrT="[Text]" custT="1"/>
      <dgm:spPr/>
      <dgm:t>
        <a:bodyPr/>
        <a:lstStyle/>
        <a:p>
          <a:r>
            <a:rPr lang="en-IN" sz="1400" dirty="0">
              <a:latin typeface="Times New Roman" pitchFamily="18" charset="0"/>
              <a:cs typeface="Times New Roman" pitchFamily="18" charset="0"/>
            </a:rPr>
            <a:t>Decomposers</a:t>
          </a:r>
        </a:p>
      </dgm:t>
    </dgm:pt>
    <dgm:pt modelId="{610D9EBE-C801-4B3C-BFE8-D54BF74D10C5}" type="parTrans" cxnId="{75499CBF-5015-46CA-870A-CF9C8D3884D1}">
      <dgm:prSet/>
      <dgm:spPr/>
      <dgm:t>
        <a:bodyPr/>
        <a:lstStyle/>
        <a:p>
          <a:endParaRPr lang="en-IN"/>
        </a:p>
      </dgm:t>
    </dgm:pt>
    <dgm:pt modelId="{2DF891EB-5C39-4724-8B66-605EBBA51B37}" type="sibTrans" cxnId="{75499CBF-5015-46CA-870A-CF9C8D3884D1}">
      <dgm:prSet/>
      <dgm:spPr/>
      <dgm:t>
        <a:bodyPr/>
        <a:lstStyle/>
        <a:p>
          <a:endParaRPr lang="en-IN"/>
        </a:p>
      </dgm:t>
    </dgm:pt>
    <dgm:pt modelId="{B7A80EE6-1EE7-4D45-929B-DE8D057EDB13}" type="pres">
      <dgm:prSet presAssocID="{529CCD1E-47EC-4D23-8268-DBD76927889C}" presName="hierChild1" presStyleCnt="0">
        <dgm:presLayoutVars>
          <dgm:orgChart val="1"/>
          <dgm:chPref val="1"/>
          <dgm:dir/>
          <dgm:animOne val="branch"/>
          <dgm:animLvl val="lvl"/>
          <dgm:resizeHandles/>
        </dgm:presLayoutVars>
      </dgm:prSet>
      <dgm:spPr/>
    </dgm:pt>
    <dgm:pt modelId="{31CA4F9D-C767-441D-BD20-849FACABCC57}" type="pres">
      <dgm:prSet presAssocID="{FA321D43-3A28-4410-9098-5FE60270F726}" presName="hierRoot1" presStyleCnt="0">
        <dgm:presLayoutVars>
          <dgm:hierBranch/>
        </dgm:presLayoutVars>
      </dgm:prSet>
      <dgm:spPr/>
    </dgm:pt>
    <dgm:pt modelId="{2D163E15-8E07-48BC-9BD4-A1B99E9EAD2A}" type="pres">
      <dgm:prSet presAssocID="{FA321D43-3A28-4410-9098-5FE60270F726}" presName="rootComposite1" presStyleCnt="0"/>
      <dgm:spPr/>
    </dgm:pt>
    <dgm:pt modelId="{79455886-5B7E-4F7C-BB12-B4B8AA493D51}" type="pres">
      <dgm:prSet presAssocID="{FA321D43-3A28-4410-9098-5FE60270F726}" presName="rootText1" presStyleLbl="node0" presStyleIdx="0" presStyleCnt="1" custScaleY="98066">
        <dgm:presLayoutVars>
          <dgm:chPref val="3"/>
        </dgm:presLayoutVars>
      </dgm:prSet>
      <dgm:spPr/>
    </dgm:pt>
    <dgm:pt modelId="{54F19EAE-5B1A-4E20-9ACA-55C6786F854A}" type="pres">
      <dgm:prSet presAssocID="{FA321D43-3A28-4410-9098-5FE60270F726}" presName="rootConnector1" presStyleLbl="node1" presStyleIdx="0" presStyleCnt="0"/>
      <dgm:spPr/>
    </dgm:pt>
    <dgm:pt modelId="{4B708B71-B1FB-412D-A767-B19A8C6EF434}" type="pres">
      <dgm:prSet presAssocID="{FA321D43-3A28-4410-9098-5FE60270F726}" presName="hierChild2" presStyleCnt="0"/>
      <dgm:spPr/>
    </dgm:pt>
    <dgm:pt modelId="{1007BC1A-3ACC-4228-A204-84CE372B9862}" type="pres">
      <dgm:prSet presAssocID="{FA321D43-3A28-4410-9098-5FE60270F726}" presName="hierChild3" presStyleCnt="0"/>
      <dgm:spPr/>
    </dgm:pt>
    <dgm:pt modelId="{1AD99198-E270-4744-BEA6-B7D122DB4A78}" type="pres">
      <dgm:prSet presAssocID="{0F3FAC53-9844-45B5-A0DB-874284A06B86}" presName="Name111" presStyleLbl="parChTrans1D2" presStyleIdx="0" presStyleCnt="2"/>
      <dgm:spPr/>
    </dgm:pt>
    <dgm:pt modelId="{FBDEB73B-28F4-4540-B859-B36B81C0F879}" type="pres">
      <dgm:prSet presAssocID="{0977F06A-138D-4489-AC0D-5330D8711051}" presName="hierRoot3" presStyleCnt="0">
        <dgm:presLayoutVars>
          <dgm:hierBranch val="init"/>
        </dgm:presLayoutVars>
      </dgm:prSet>
      <dgm:spPr/>
    </dgm:pt>
    <dgm:pt modelId="{C7C1FA13-3330-4E5B-8170-A9C4E041849E}" type="pres">
      <dgm:prSet presAssocID="{0977F06A-138D-4489-AC0D-5330D8711051}" presName="rootComposite3" presStyleCnt="0"/>
      <dgm:spPr/>
    </dgm:pt>
    <dgm:pt modelId="{338FBBEF-3AEC-4ACF-8BA0-A7248884249E}" type="pres">
      <dgm:prSet presAssocID="{0977F06A-138D-4489-AC0D-5330D8711051}" presName="rootText3" presStyleLbl="asst1" presStyleIdx="0" presStyleCnt="7" custScaleY="80721">
        <dgm:presLayoutVars>
          <dgm:chPref val="3"/>
        </dgm:presLayoutVars>
      </dgm:prSet>
      <dgm:spPr/>
    </dgm:pt>
    <dgm:pt modelId="{29871C53-2771-40F4-97C2-33B8BBE9C029}" type="pres">
      <dgm:prSet presAssocID="{0977F06A-138D-4489-AC0D-5330D8711051}" presName="rootConnector3" presStyleLbl="asst1" presStyleIdx="0" presStyleCnt="7"/>
      <dgm:spPr/>
    </dgm:pt>
    <dgm:pt modelId="{DE5977FC-7751-48ED-B1AD-32F8E7F2BE0D}" type="pres">
      <dgm:prSet presAssocID="{0977F06A-138D-4489-AC0D-5330D8711051}" presName="hierChild6" presStyleCnt="0"/>
      <dgm:spPr/>
    </dgm:pt>
    <dgm:pt modelId="{E8E48A0F-C058-4263-A8EA-ED6E917BC644}" type="pres">
      <dgm:prSet presAssocID="{0977F06A-138D-4489-AC0D-5330D8711051}" presName="hierChild7" presStyleCnt="0"/>
      <dgm:spPr/>
    </dgm:pt>
    <dgm:pt modelId="{BB26869D-4C6D-41CD-ACD3-22F0DBBC27A0}" type="pres">
      <dgm:prSet presAssocID="{3F9F2374-45D1-4650-BA0F-7D0180578FEA}" presName="Name111" presStyleLbl="parChTrans1D3" presStyleIdx="0" presStyleCnt="5"/>
      <dgm:spPr/>
    </dgm:pt>
    <dgm:pt modelId="{62EE18B7-A882-4B46-99FE-EB3B047613F7}" type="pres">
      <dgm:prSet presAssocID="{18A02E46-2A89-4BD9-84A7-E455BBBA6AA4}" presName="hierRoot3" presStyleCnt="0">
        <dgm:presLayoutVars>
          <dgm:hierBranch val="init"/>
        </dgm:presLayoutVars>
      </dgm:prSet>
      <dgm:spPr/>
    </dgm:pt>
    <dgm:pt modelId="{34C49FCC-E715-441B-9AC2-04DC26BB0F97}" type="pres">
      <dgm:prSet presAssocID="{18A02E46-2A89-4BD9-84A7-E455BBBA6AA4}" presName="rootComposite3" presStyleCnt="0"/>
      <dgm:spPr/>
    </dgm:pt>
    <dgm:pt modelId="{18E31DEA-110B-4959-BB95-BC802C9BF2BE}" type="pres">
      <dgm:prSet presAssocID="{18A02E46-2A89-4BD9-84A7-E455BBBA6AA4}" presName="rootText3" presStyleLbl="asst1" presStyleIdx="1" presStyleCnt="7" custScaleY="40018" custLinFactNeighborX="-240" custLinFactNeighborY="-43376">
        <dgm:presLayoutVars>
          <dgm:chPref val="3"/>
        </dgm:presLayoutVars>
      </dgm:prSet>
      <dgm:spPr/>
    </dgm:pt>
    <dgm:pt modelId="{BB456B75-300D-4763-B26D-B8540EAC786E}" type="pres">
      <dgm:prSet presAssocID="{18A02E46-2A89-4BD9-84A7-E455BBBA6AA4}" presName="rootConnector3" presStyleLbl="asst1" presStyleIdx="1" presStyleCnt="7"/>
      <dgm:spPr/>
    </dgm:pt>
    <dgm:pt modelId="{B051F7CF-506C-4F61-8A21-BEC0AE17C9C9}" type="pres">
      <dgm:prSet presAssocID="{18A02E46-2A89-4BD9-84A7-E455BBBA6AA4}" presName="hierChild6" presStyleCnt="0"/>
      <dgm:spPr/>
    </dgm:pt>
    <dgm:pt modelId="{22EF15A6-7734-4F23-99FA-D63A92BDA847}" type="pres">
      <dgm:prSet presAssocID="{18A02E46-2A89-4BD9-84A7-E455BBBA6AA4}" presName="hierChild7" presStyleCnt="0"/>
      <dgm:spPr/>
    </dgm:pt>
    <dgm:pt modelId="{BA7161E7-FF57-4D2F-9E26-583B91E18271}" type="pres">
      <dgm:prSet presAssocID="{FDD75E94-D308-4922-A1B7-BCD5A408370C}" presName="Name111" presStyleLbl="parChTrans1D3" presStyleIdx="1" presStyleCnt="5"/>
      <dgm:spPr/>
    </dgm:pt>
    <dgm:pt modelId="{CDFA5B43-C55A-4B82-8AFA-6EB0C2988BC0}" type="pres">
      <dgm:prSet presAssocID="{DAD03D0C-F2F2-4C3C-A35A-560E8FB71552}" presName="hierRoot3" presStyleCnt="0">
        <dgm:presLayoutVars>
          <dgm:hierBranch val="init"/>
        </dgm:presLayoutVars>
      </dgm:prSet>
      <dgm:spPr/>
    </dgm:pt>
    <dgm:pt modelId="{7C82F0CB-6477-4B69-A74E-DE41C9BA845E}" type="pres">
      <dgm:prSet presAssocID="{DAD03D0C-F2F2-4C3C-A35A-560E8FB71552}" presName="rootComposite3" presStyleCnt="0"/>
      <dgm:spPr/>
    </dgm:pt>
    <dgm:pt modelId="{CD5D5229-F1AF-4B54-A4D6-FCD4613B2A39}" type="pres">
      <dgm:prSet presAssocID="{DAD03D0C-F2F2-4C3C-A35A-560E8FB71552}" presName="rootText3" presStyleLbl="asst1" presStyleIdx="2" presStyleCnt="7" custScaleY="40018" custLinFactX="-21240" custLinFactNeighborX="-100000" custLinFactNeighborY="16065">
        <dgm:presLayoutVars>
          <dgm:chPref val="3"/>
        </dgm:presLayoutVars>
      </dgm:prSet>
      <dgm:spPr/>
    </dgm:pt>
    <dgm:pt modelId="{9A9F0825-75CE-44AF-B393-82DF0EC51B9B}" type="pres">
      <dgm:prSet presAssocID="{DAD03D0C-F2F2-4C3C-A35A-560E8FB71552}" presName="rootConnector3" presStyleLbl="asst1" presStyleIdx="2" presStyleCnt="7"/>
      <dgm:spPr/>
    </dgm:pt>
    <dgm:pt modelId="{381B4E79-A207-4230-9253-7CCAFE52732C}" type="pres">
      <dgm:prSet presAssocID="{DAD03D0C-F2F2-4C3C-A35A-560E8FB71552}" presName="hierChild6" presStyleCnt="0"/>
      <dgm:spPr/>
    </dgm:pt>
    <dgm:pt modelId="{3C777416-4538-4392-B37C-C3FAA27A4375}" type="pres">
      <dgm:prSet presAssocID="{DAD03D0C-F2F2-4C3C-A35A-560E8FB71552}" presName="hierChild7" presStyleCnt="0"/>
      <dgm:spPr/>
    </dgm:pt>
    <dgm:pt modelId="{61BFA626-0B0B-496B-AA62-EE53B05B93CB}" type="pres">
      <dgm:prSet presAssocID="{610D9EBE-C801-4B3C-BFE8-D54BF74D10C5}" presName="Name111" presStyleLbl="parChTrans1D3" presStyleIdx="2" presStyleCnt="5"/>
      <dgm:spPr/>
    </dgm:pt>
    <dgm:pt modelId="{01C3F932-942A-4BE5-AF7F-BFB929057A49}" type="pres">
      <dgm:prSet presAssocID="{3BD24A9F-0FE3-4F6A-8483-5D25B2255C94}" presName="hierRoot3" presStyleCnt="0">
        <dgm:presLayoutVars>
          <dgm:hierBranch val="init"/>
        </dgm:presLayoutVars>
      </dgm:prSet>
      <dgm:spPr/>
    </dgm:pt>
    <dgm:pt modelId="{E1890413-091A-4BBB-BEE0-B345A143A95D}" type="pres">
      <dgm:prSet presAssocID="{3BD24A9F-0FE3-4F6A-8483-5D25B2255C94}" presName="rootComposite3" presStyleCnt="0"/>
      <dgm:spPr/>
    </dgm:pt>
    <dgm:pt modelId="{BA95CD78-6791-44FE-9FC8-55CA7BFD829D}" type="pres">
      <dgm:prSet presAssocID="{3BD24A9F-0FE3-4F6A-8483-5D25B2255C94}" presName="rootText3" presStyleLbl="asst1" presStyleIdx="3" presStyleCnt="7" custScaleY="40018" custLinFactNeighborX="-240" custLinFactNeighborY="-64260">
        <dgm:presLayoutVars>
          <dgm:chPref val="3"/>
        </dgm:presLayoutVars>
      </dgm:prSet>
      <dgm:spPr/>
    </dgm:pt>
    <dgm:pt modelId="{08ABEEFD-96E8-4C3A-B061-960CCDACAAC3}" type="pres">
      <dgm:prSet presAssocID="{3BD24A9F-0FE3-4F6A-8483-5D25B2255C94}" presName="rootConnector3" presStyleLbl="asst1" presStyleIdx="3" presStyleCnt="7"/>
      <dgm:spPr/>
    </dgm:pt>
    <dgm:pt modelId="{32E0F55F-A143-4550-9FB8-0DF82088B318}" type="pres">
      <dgm:prSet presAssocID="{3BD24A9F-0FE3-4F6A-8483-5D25B2255C94}" presName="hierChild6" presStyleCnt="0"/>
      <dgm:spPr/>
    </dgm:pt>
    <dgm:pt modelId="{9F639F9A-F7A1-42A4-8355-7BA0396E94A2}" type="pres">
      <dgm:prSet presAssocID="{3BD24A9F-0FE3-4F6A-8483-5D25B2255C94}" presName="hierChild7" presStyleCnt="0"/>
      <dgm:spPr/>
    </dgm:pt>
    <dgm:pt modelId="{390F201F-F8F5-484B-833C-1017A198B089}" type="pres">
      <dgm:prSet presAssocID="{7E579A98-0818-4084-977A-685DB808300D}" presName="Name111" presStyleLbl="parChTrans1D2" presStyleIdx="1" presStyleCnt="2"/>
      <dgm:spPr/>
    </dgm:pt>
    <dgm:pt modelId="{8925CF68-DFE3-44F2-B7C5-FDED85DCE8DF}" type="pres">
      <dgm:prSet presAssocID="{B60EF8B2-3AB4-4FFC-99DC-56DC3A1DC871}" presName="hierRoot3" presStyleCnt="0">
        <dgm:presLayoutVars>
          <dgm:hierBranch val="init"/>
        </dgm:presLayoutVars>
      </dgm:prSet>
      <dgm:spPr/>
    </dgm:pt>
    <dgm:pt modelId="{C89AE96F-F2FE-407B-A749-D9456BCD4FF6}" type="pres">
      <dgm:prSet presAssocID="{B60EF8B2-3AB4-4FFC-99DC-56DC3A1DC871}" presName="rootComposite3" presStyleCnt="0"/>
      <dgm:spPr/>
    </dgm:pt>
    <dgm:pt modelId="{61D9686D-0558-4979-BC98-185E78ACD4F3}" type="pres">
      <dgm:prSet presAssocID="{B60EF8B2-3AB4-4FFC-99DC-56DC3A1DC871}" presName="rootText3" presStyleLbl="asst1" presStyleIdx="4" presStyleCnt="7" custScaleY="110903" custLinFactNeighborY="-6426">
        <dgm:presLayoutVars>
          <dgm:chPref val="3"/>
        </dgm:presLayoutVars>
      </dgm:prSet>
      <dgm:spPr/>
    </dgm:pt>
    <dgm:pt modelId="{57FF05B9-F601-41F2-B43E-225CCBFB1F90}" type="pres">
      <dgm:prSet presAssocID="{B60EF8B2-3AB4-4FFC-99DC-56DC3A1DC871}" presName="rootConnector3" presStyleLbl="asst1" presStyleIdx="4" presStyleCnt="7"/>
      <dgm:spPr/>
    </dgm:pt>
    <dgm:pt modelId="{B2A07449-DA1D-40B4-91E6-2AB77CEF086D}" type="pres">
      <dgm:prSet presAssocID="{B60EF8B2-3AB4-4FFC-99DC-56DC3A1DC871}" presName="hierChild6" presStyleCnt="0"/>
      <dgm:spPr/>
    </dgm:pt>
    <dgm:pt modelId="{4F28F406-EC0B-43EF-B7E9-5647730D27AB}" type="pres">
      <dgm:prSet presAssocID="{B60EF8B2-3AB4-4FFC-99DC-56DC3A1DC871}" presName="hierChild7" presStyleCnt="0"/>
      <dgm:spPr/>
    </dgm:pt>
    <dgm:pt modelId="{03ADE5EA-0B16-474D-A6E6-920B37F9B1A5}" type="pres">
      <dgm:prSet presAssocID="{FA5FDE6F-7C16-431D-A8A9-82E869EA65EA}" presName="Name111" presStyleLbl="parChTrans1D3" presStyleIdx="3" presStyleCnt="5"/>
      <dgm:spPr/>
    </dgm:pt>
    <dgm:pt modelId="{0761F99F-7AFC-413E-A0C4-4AEADFE374EF}" type="pres">
      <dgm:prSet presAssocID="{41AC5163-CFC2-4951-BF01-196DC6344D1D}" presName="hierRoot3" presStyleCnt="0">
        <dgm:presLayoutVars>
          <dgm:hierBranch val="init"/>
        </dgm:presLayoutVars>
      </dgm:prSet>
      <dgm:spPr/>
    </dgm:pt>
    <dgm:pt modelId="{370A21B7-A680-4886-995A-002122ADC350}" type="pres">
      <dgm:prSet presAssocID="{41AC5163-CFC2-4951-BF01-196DC6344D1D}" presName="rootComposite3" presStyleCnt="0"/>
      <dgm:spPr/>
    </dgm:pt>
    <dgm:pt modelId="{341F39CE-E3DE-424D-87E3-38CE68915F65}" type="pres">
      <dgm:prSet presAssocID="{41AC5163-CFC2-4951-BF01-196DC6344D1D}" presName="rootText3" presStyleLbl="asst1" presStyleIdx="5" presStyleCnt="7" custScaleY="52206" custLinFactX="25945" custLinFactNeighborX="100000" custLinFactNeighborY="-7186">
        <dgm:presLayoutVars>
          <dgm:chPref val="3"/>
        </dgm:presLayoutVars>
      </dgm:prSet>
      <dgm:spPr/>
    </dgm:pt>
    <dgm:pt modelId="{54E2323A-C2E6-45D7-9273-D7C5C640FBFD}" type="pres">
      <dgm:prSet presAssocID="{41AC5163-CFC2-4951-BF01-196DC6344D1D}" presName="rootConnector3" presStyleLbl="asst1" presStyleIdx="5" presStyleCnt="7"/>
      <dgm:spPr/>
    </dgm:pt>
    <dgm:pt modelId="{38203BA4-D9C4-4931-BCE9-9AA2B8D6B243}" type="pres">
      <dgm:prSet presAssocID="{41AC5163-CFC2-4951-BF01-196DC6344D1D}" presName="hierChild6" presStyleCnt="0"/>
      <dgm:spPr/>
    </dgm:pt>
    <dgm:pt modelId="{F499AA58-8718-4F45-8680-5A69A249E089}" type="pres">
      <dgm:prSet presAssocID="{41AC5163-CFC2-4951-BF01-196DC6344D1D}" presName="hierChild7" presStyleCnt="0"/>
      <dgm:spPr/>
    </dgm:pt>
    <dgm:pt modelId="{4DAFD645-F795-4C6F-8D2F-890FFFC5472D}" type="pres">
      <dgm:prSet presAssocID="{0E95A7B6-BF8F-45ED-A965-6B2C135CCB7A}" presName="Name111" presStyleLbl="parChTrans1D3" presStyleIdx="4" presStyleCnt="5"/>
      <dgm:spPr/>
    </dgm:pt>
    <dgm:pt modelId="{379C4AD1-9679-4442-BF64-AA1F8CB6D549}" type="pres">
      <dgm:prSet presAssocID="{C4F8B4BF-8A25-4BFB-A676-24E8F922F5DB}" presName="hierRoot3" presStyleCnt="0">
        <dgm:presLayoutVars>
          <dgm:hierBranch/>
        </dgm:presLayoutVars>
      </dgm:prSet>
      <dgm:spPr/>
    </dgm:pt>
    <dgm:pt modelId="{00B196F3-D751-4E2F-8B54-D720C000AFB1}" type="pres">
      <dgm:prSet presAssocID="{C4F8B4BF-8A25-4BFB-A676-24E8F922F5DB}" presName="rootComposite3" presStyleCnt="0"/>
      <dgm:spPr/>
    </dgm:pt>
    <dgm:pt modelId="{DFF46FF7-CBC6-47FD-9630-158D281F72E5}" type="pres">
      <dgm:prSet presAssocID="{C4F8B4BF-8A25-4BFB-A676-24E8F922F5DB}" presName="rootText3" presStyleLbl="asst1" presStyleIdx="6" presStyleCnt="7" custScaleY="43664" custLinFactX="21240" custLinFactNeighborX="100000" custLinFactNeighborY="-77743">
        <dgm:presLayoutVars>
          <dgm:chPref val="3"/>
        </dgm:presLayoutVars>
      </dgm:prSet>
      <dgm:spPr/>
    </dgm:pt>
    <dgm:pt modelId="{517D42C8-EF1B-47BD-8389-C8A5A08771B7}" type="pres">
      <dgm:prSet presAssocID="{C4F8B4BF-8A25-4BFB-A676-24E8F922F5DB}" presName="rootConnector3" presStyleLbl="asst1" presStyleIdx="6" presStyleCnt="7"/>
      <dgm:spPr/>
    </dgm:pt>
    <dgm:pt modelId="{0FB790B3-4ABC-49CE-BC7A-52248B364B4D}" type="pres">
      <dgm:prSet presAssocID="{C4F8B4BF-8A25-4BFB-A676-24E8F922F5DB}" presName="hierChild6" presStyleCnt="0"/>
      <dgm:spPr/>
    </dgm:pt>
    <dgm:pt modelId="{C2BA79FC-0632-4763-9E20-C440001E3521}" type="pres">
      <dgm:prSet presAssocID="{C4F8B4BF-8A25-4BFB-A676-24E8F922F5DB}" presName="hierChild7" presStyleCnt="0"/>
      <dgm:spPr/>
    </dgm:pt>
  </dgm:ptLst>
  <dgm:cxnLst>
    <dgm:cxn modelId="{BA37CF11-3E7E-4E28-87CB-288B3EA6C744}" type="presOf" srcId="{DAD03D0C-F2F2-4C3C-A35A-560E8FB71552}" destId="{9A9F0825-75CE-44AF-B393-82DF0EC51B9B}" srcOrd="1" destOrd="0" presId="urn:microsoft.com/office/officeart/2005/8/layout/orgChart1"/>
    <dgm:cxn modelId="{16888319-B87C-4425-B816-CE9EA12381B9}" type="presOf" srcId="{DAD03D0C-F2F2-4C3C-A35A-560E8FB71552}" destId="{CD5D5229-F1AF-4B54-A4D6-FCD4613B2A39}" srcOrd="0" destOrd="0" presId="urn:microsoft.com/office/officeart/2005/8/layout/orgChart1"/>
    <dgm:cxn modelId="{82E8A719-C65A-4751-B167-15618014B5F9}" srcId="{0977F06A-138D-4489-AC0D-5330D8711051}" destId="{DAD03D0C-F2F2-4C3C-A35A-560E8FB71552}" srcOrd="1" destOrd="0" parTransId="{FDD75E94-D308-4922-A1B7-BCD5A408370C}" sibTransId="{C54D62A0-CBA9-41B5-A0E9-22A5F72AB919}"/>
    <dgm:cxn modelId="{CEFF841C-B0CF-48FE-8B0F-536262E03640}" type="presOf" srcId="{0E95A7B6-BF8F-45ED-A965-6B2C135CCB7A}" destId="{4DAFD645-F795-4C6F-8D2F-890FFFC5472D}" srcOrd="0" destOrd="0" presId="urn:microsoft.com/office/officeart/2005/8/layout/orgChart1"/>
    <dgm:cxn modelId="{FF1B2528-D7EF-46F2-AB4C-A3D3FC9BDB5B}" type="presOf" srcId="{41AC5163-CFC2-4951-BF01-196DC6344D1D}" destId="{54E2323A-C2E6-45D7-9273-D7C5C640FBFD}" srcOrd="1" destOrd="0" presId="urn:microsoft.com/office/officeart/2005/8/layout/orgChart1"/>
    <dgm:cxn modelId="{C0E2112E-CDD2-43BC-AD3D-C2CB737DA614}" type="presOf" srcId="{610D9EBE-C801-4B3C-BFE8-D54BF74D10C5}" destId="{61BFA626-0B0B-496B-AA62-EE53B05B93CB}" srcOrd="0" destOrd="0" presId="urn:microsoft.com/office/officeart/2005/8/layout/orgChart1"/>
    <dgm:cxn modelId="{9998B52F-1561-40C8-9B41-1FBE284392FC}" type="presOf" srcId="{18A02E46-2A89-4BD9-84A7-E455BBBA6AA4}" destId="{18E31DEA-110B-4959-BB95-BC802C9BF2BE}" srcOrd="0" destOrd="0" presId="urn:microsoft.com/office/officeart/2005/8/layout/orgChart1"/>
    <dgm:cxn modelId="{FB2EE136-D6A5-4494-B207-E2A5C8603992}" srcId="{529CCD1E-47EC-4D23-8268-DBD76927889C}" destId="{FA321D43-3A28-4410-9098-5FE60270F726}" srcOrd="0" destOrd="0" parTransId="{3A1A528E-E22C-44EB-9C18-7A37A02352B6}" sibTransId="{364400BE-5A52-4D90-ADB2-89D66C023693}"/>
    <dgm:cxn modelId="{74E04737-8A01-4EC1-94E4-C5C8F0AAC5E6}" type="presOf" srcId="{0977F06A-138D-4489-AC0D-5330D8711051}" destId="{338FBBEF-3AEC-4ACF-8BA0-A7248884249E}" srcOrd="0" destOrd="0" presId="urn:microsoft.com/office/officeart/2005/8/layout/orgChart1"/>
    <dgm:cxn modelId="{A972D638-023C-468A-91C1-C897B456B707}" type="presOf" srcId="{B60EF8B2-3AB4-4FFC-99DC-56DC3A1DC871}" destId="{57FF05B9-F601-41F2-B43E-225CCBFB1F90}" srcOrd="1" destOrd="0" presId="urn:microsoft.com/office/officeart/2005/8/layout/orgChart1"/>
    <dgm:cxn modelId="{9A195C5C-B8DA-45CB-95ED-CBE9B529D1A3}" type="presOf" srcId="{529CCD1E-47EC-4D23-8268-DBD76927889C}" destId="{B7A80EE6-1EE7-4D45-929B-DE8D057EDB13}" srcOrd="0" destOrd="0" presId="urn:microsoft.com/office/officeart/2005/8/layout/orgChart1"/>
    <dgm:cxn modelId="{9A41E442-CA2B-4574-B5CD-71FB120D189E}" type="presOf" srcId="{7E579A98-0818-4084-977A-685DB808300D}" destId="{390F201F-F8F5-484B-833C-1017A198B089}" srcOrd="0" destOrd="0" presId="urn:microsoft.com/office/officeart/2005/8/layout/orgChart1"/>
    <dgm:cxn modelId="{9F363764-AD55-474B-9A3E-E43E8904D907}" type="presOf" srcId="{3BD24A9F-0FE3-4F6A-8483-5D25B2255C94}" destId="{08ABEEFD-96E8-4C3A-B061-960CCDACAAC3}" srcOrd="1" destOrd="0" presId="urn:microsoft.com/office/officeart/2005/8/layout/orgChart1"/>
    <dgm:cxn modelId="{960D5364-0095-44DF-8E6E-8C5B57D43B38}" type="presOf" srcId="{C4F8B4BF-8A25-4BFB-A676-24E8F922F5DB}" destId="{517D42C8-EF1B-47BD-8389-C8A5A08771B7}" srcOrd="1" destOrd="0" presId="urn:microsoft.com/office/officeart/2005/8/layout/orgChart1"/>
    <dgm:cxn modelId="{B4BDD565-186F-4ADB-8826-FC3553A9AAEA}" srcId="{FA321D43-3A28-4410-9098-5FE60270F726}" destId="{B60EF8B2-3AB4-4FFC-99DC-56DC3A1DC871}" srcOrd="1" destOrd="0" parTransId="{7E579A98-0818-4084-977A-685DB808300D}" sibTransId="{F642DD1A-AD85-42D7-B20C-86755057FFCA}"/>
    <dgm:cxn modelId="{C035866E-4A5B-4D36-9267-C5B71AEEA400}" type="presOf" srcId="{3BD24A9F-0FE3-4F6A-8483-5D25B2255C94}" destId="{BA95CD78-6791-44FE-9FC8-55CA7BFD829D}" srcOrd="0" destOrd="0" presId="urn:microsoft.com/office/officeart/2005/8/layout/orgChart1"/>
    <dgm:cxn modelId="{D0FB3E6F-B23C-4A66-B46D-1A0BDC177A8B}" type="presOf" srcId="{18A02E46-2A89-4BD9-84A7-E455BBBA6AA4}" destId="{BB456B75-300D-4763-B26D-B8540EAC786E}" srcOrd="1" destOrd="0" presId="urn:microsoft.com/office/officeart/2005/8/layout/orgChart1"/>
    <dgm:cxn modelId="{514AA984-EC70-454F-AF6C-3DA417C330CB}" type="presOf" srcId="{3F9F2374-45D1-4650-BA0F-7D0180578FEA}" destId="{BB26869D-4C6D-41CD-ACD3-22F0DBBC27A0}" srcOrd="0" destOrd="0" presId="urn:microsoft.com/office/officeart/2005/8/layout/orgChart1"/>
    <dgm:cxn modelId="{0A0E5987-0F16-41C5-ABE1-0A2A5323E0C9}" type="presOf" srcId="{41AC5163-CFC2-4951-BF01-196DC6344D1D}" destId="{341F39CE-E3DE-424D-87E3-38CE68915F65}" srcOrd="0" destOrd="0" presId="urn:microsoft.com/office/officeart/2005/8/layout/orgChart1"/>
    <dgm:cxn modelId="{C5733C8A-6132-4DC2-B4DC-1B59C5D4A6CF}" type="presOf" srcId="{0F3FAC53-9844-45B5-A0DB-874284A06B86}" destId="{1AD99198-E270-4744-BEA6-B7D122DB4A78}" srcOrd="0" destOrd="0" presId="urn:microsoft.com/office/officeart/2005/8/layout/orgChart1"/>
    <dgm:cxn modelId="{A4E179A2-5DCC-4C38-B067-AEC0A6039CFF}" type="presOf" srcId="{FDD75E94-D308-4922-A1B7-BCD5A408370C}" destId="{BA7161E7-FF57-4D2F-9E26-583B91E18271}" srcOrd="0" destOrd="0" presId="urn:microsoft.com/office/officeart/2005/8/layout/orgChart1"/>
    <dgm:cxn modelId="{CA1BE7A4-D8A5-419F-ADD5-711EF9C7531B}" type="presOf" srcId="{B60EF8B2-3AB4-4FFC-99DC-56DC3A1DC871}" destId="{61D9686D-0558-4979-BC98-185E78ACD4F3}" srcOrd="0" destOrd="0" presId="urn:microsoft.com/office/officeart/2005/8/layout/orgChart1"/>
    <dgm:cxn modelId="{4F6FA8BD-D556-4B29-A210-54937F2808A8}" type="presOf" srcId="{C4F8B4BF-8A25-4BFB-A676-24E8F922F5DB}" destId="{DFF46FF7-CBC6-47FD-9630-158D281F72E5}" srcOrd="0" destOrd="0" presId="urn:microsoft.com/office/officeart/2005/8/layout/orgChart1"/>
    <dgm:cxn modelId="{75499CBF-5015-46CA-870A-CF9C8D3884D1}" srcId="{0977F06A-138D-4489-AC0D-5330D8711051}" destId="{3BD24A9F-0FE3-4F6A-8483-5D25B2255C94}" srcOrd="2" destOrd="0" parTransId="{610D9EBE-C801-4B3C-BFE8-D54BF74D10C5}" sibTransId="{2DF891EB-5C39-4724-8B66-605EBBA51B37}"/>
    <dgm:cxn modelId="{D8B0B4C2-B7AC-44FE-9300-13E59B0BB112}" type="presOf" srcId="{FA321D43-3A28-4410-9098-5FE60270F726}" destId="{54F19EAE-5B1A-4E20-9ACA-55C6786F854A}" srcOrd="1" destOrd="0" presId="urn:microsoft.com/office/officeart/2005/8/layout/orgChart1"/>
    <dgm:cxn modelId="{0B04FAC2-D2E4-482C-8E03-7E99339F9668}" srcId="{B60EF8B2-3AB4-4FFC-99DC-56DC3A1DC871}" destId="{41AC5163-CFC2-4951-BF01-196DC6344D1D}" srcOrd="0" destOrd="0" parTransId="{FA5FDE6F-7C16-431D-A8A9-82E869EA65EA}" sibTransId="{E05C1EA0-3D4C-4E76-B30B-73307ADA81C0}"/>
    <dgm:cxn modelId="{2E06A6C9-E9A4-46A1-92EB-F90F151103B8}" srcId="{FA321D43-3A28-4410-9098-5FE60270F726}" destId="{0977F06A-138D-4489-AC0D-5330D8711051}" srcOrd="0" destOrd="0" parTransId="{0F3FAC53-9844-45B5-A0DB-874284A06B86}" sibTransId="{522080D4-3CC4-4364-98BA-373BBAB0544B}"/>
    <dgm:cxn modelId="{4F0D3FDC-4C70-4A71-9AFC-7826FDDBD401}" type="presOf" srcId="{FA321D43-3A28-4410-9098-5FE60270F726}" destId="{79455886-5B7E-4F7C-BB12-B4B8AA493D51}" srcOrd="0" destOrd="0" presId="urn:microsoft.com/office/officeart/2005/8/layout/orgChart1"/>
    <dgm:cxn modelId="{D0AACFDC-EC68-49AC-84AF-E3BA38495123}" type="presOf" srcId="{0977F06A-138D-4489-AC0D-5330D8711051}" destId="{29871C53-2771-40F4-97C2-33B8BBE9C029}" srcOrd="1" destOrd="0" presId="urn:microsoft.com/office/officeart/2005/8/layout/orgChart1"/>
    <dgm:cxn modelId="{BFAF91DD-F0CE-4004-8552-DB98E6D04067}" srcId="{0977F06A-138D-4489-AC0D-5330D8711051}" destId="{18A02E46-2A89-4BD9-84A7-E455BBBA6AA4}" srcOrd="0" destOrd="0" parTransId="{3F9F2374-45D1-4650-BA0F-7D0180578FEA}" sibTransId="{35D7872E-4629-4344-A92F-A96CC99AB8D9}"/>
    <dgm:cxn modelId="{7E4455E5-DFEF-4851-AF8B-449931659D03}" type="presOf" srcId="{FA5FDE6F-7C16-431D-A8A9-82E869EA65EA}" destId="{03ADE5EA-0B16-474D-A6E6-920B37F9B1A5}" srcOrd="0" destOrd="0" presId="urn:microsoft.com/office/officeart/2005/8/layout/orgChart1"/>
    <dgm:cxn modelId="{BB7B39FA-0B41-48C3-95E7-DB104CE37DBA}" srcId="{B60EF8B2-3AB4-4FFC-99DC-56DC3A1DC871}" destId="{C4F8B4BF-8A25-4BFB-A676-24E8F922F5DB}" srcOrd="1" destOrd="0" parTransId="{0E95A7B6-BF8F-45ED-A965-6B2C135CCB7A}" sibTransId="{243CABAE-6400-4FED-B151-6174696B1F20}"/>
    <dgm:cxn modelId="{EC2A2D6E-F43F-4C3D-B3F4-5587FEE0C2CE}" type="presParOf" srcId="{B7A80EE6-1EE7-4D45-929B-DE8D057EDB13}" destId="{31CA4F9D-C767-441D-BD20-849FACABCC57}" srcOrd="0" destOrd="0" presId="urn:microsoft.com/office/officeart/2005/8/layout/orgChart1"/>
    <dgm:cxn modelId="{547C06F2-8D8F-4A8E-9251-BB2CAA8E3C78}" type="presParOf" srcId="{31CA4F9D-C767-441D-BD20-849FACABCC57}" destId="{2D163E15-8E07-48BC-9BD4-A1B99E9EAD2A}" srcOrd="0" destOrd="0" presId="urn:microsoft.com/office/officeart/2005/8/layout/orgChart1"/>
    <dgm:cxn modelId="{1FCF30D2-0250-4404-81F9-99D1A0166492}" type="presParOf" srcId="{2D163E15-8E07-48BC-9BD4-A1B99E9EAD2A}" destId="{79455886-5B7E-4F7C-BB12-B4B8AA493D51}" srcOrd="0" destOrd="0" presId="urn:microsoft.com/office/officeart/2005/8/layout/orgChart1"/>
    <dgm:cxn modelId="{01E2DB50-4915-49E3-8208-99D299E1972C}" type="presParOf" srcId="{2D163E15-8E07-48BC-9BD4-A1B99E9EAD2A}" destId="{54F19EAE-5B1A-4E20-9ACA-55C6786F854A}" srcOrd="1" destOrd="0" presId="urn:microsoft.com/office/officeart/2005/8/layout/orgChart1"/>
    <dgm:cxn modelId="{0BC4DEAA-E838-44F1-A60B-1A914723FB2C}" type="presParOf" srcId="{31CA4F9D-C767-441D-BD20-849FACABCC57}" destId="{4B708B71-B1FB-412D-A767-B19A8C6EF434}" srcOrd="1" destOrd="0" presId="urn:microsoft.com/office/officeart/2005/8/layout/orgChart1"/>
    <dgm:cxn modelId="{2B6297A7-DDE5-41C4-9B7F-BC8119259E66}" type="presParOf" srcId="{31CA4F9D-C767-441D-BD20-849FACABCC57}" destId="{1007BC1A-3ACC-4228-A204-84CE372B9862}" srcOrd="2" destOrd="0" presId="urn:microsoft.com/office/officeart/2005/8/layout/orgChart1"/>
    <dgm:cxn modelId="{96AD2960-6A09-4E89-82B0-8498A1B89D86}" type="presParOf" srcId="{1007BC1A-3ACC-4228-A204-84CE372B9862}" destId="{1AD99198-E270-4744-BEA6-B7D122DB4A78}" srcOrd="0" destOrd="0" presId="urn:microsoft.com/office/officeart/2005/8/layout/orgChart1"/>
    <dgm:cxn modelId="{5F4952D0-CDAD-4E5F-8D2C-6E0B12448E24}" type="presParOf" srcId="{1007BC1A-3ACC-4228-A204-84CE372B9862}" destId="{FBDEB73B-28F4-4540-B859-B36B81C0F879}" srcOrd="1" destOrd="0" presId="urn:microsoft.com/office/officeart/2005/8/layout/orgChart1"/>
    <dgm:cxn modelId="{4B05B2D0-5C3D-4BD9-9AB8-27B9654E61B1}" type="presParOf" srcId="{FBDEB73B-28F4-4540-B859-B36B81C0F879}" destId="{C7C1FA13-3330-4E5B-8170-A9C4E041849E}" srcOrd="0" destOrd="0" presId="urn:microsoft.com/office/officeart/2005/8/layout/orgChart1"/>
    <dgm:cxn modelId="{AB18C96D-956C-4606-BF8E-1DD14098EC31}" type="presParOf" srcId="{C7C1FA13-3330-4E5B-8170-A9C4E041849E}" destId="{338FBBEF-3AEC-4ACF-8BA0-A7248884249E}" srcOrd="0" destOrd="0" presId="urn:microsoft.com/office/officeart/2005/8/layout/orgChart1"/>
    <dgm:cxn modelId="{C1A215FB-EB5C-41FF-B988-399DD7411311}" type="presParOf" srcId="{C7C1FA13-3330-4E5B-8170-A9C4E041849E}" destId="{29871C53-2771-40F4-97C2-33B8BBE9C029}" srcOrd="1" destOrd="0" presId="urn:microsoft.com/office/officeart/2005/8/layout/orgChart1"/>
    <dgm:cxn modelId="{C9D40EBE-B5CD-4589-8206-BDD7F09BD18B}" type="presParOf" srcId="{FBDEB73B-28F4-4540-B859-B36B81C0F879}" destId="{DE5977FC-7751-48ED-B1AD-32F8E7F2BE0D}" srcOrd="1" destOrd="0" presId="urn:microsoft.com/office/officeart/2005/8/layout/orgChart1"/>
    <dgm:cxn modelId="{02E09312-AA38-4E23-9E3D-0C2F2978D383}" type="presParOf" srcId="{FBDEB73B-28F4-4540-B859-B36B81C0F879}" destId="{E8E48A0F-C058-4263-A8EA-ED6E917BC644}" srcOrd="2" destOrd="0" presId="urn:microsoft.com/office/officeart/2005/8/layout/orgChart1"/>
    <dgm:cxn modelId="{AD0B70A8-891C-4345-835F-10880C1D254A}" type="presParOf" srcId="{E8E48A0F-C058-4263-A8EA-ED6E917BC644}" destId="{BB26869D-4C6D-41CD-ACD3-22F0DBBC27A0}" srcOrd="0" destOrd="0" presId="urn:microsoft.com/office/officeart/2005/8/layout/orgChart1"/>
    <dgm:cxn modelId="{2D6F076D-ADB9-4201-B4B4-295397BE7A58}" type="presParOf" srcId="{E8E48A0F-C058-4263-A8EA-ED6E917BC644}" destId="{62EE18B7-A882-4B46-99FE-EB3B047613F7}" srcOrd="1" destOrd="0" presId="urn:microsoft.com/office/officeart/2005/8/layout/orgChart1"/>
    <dgm:cxn modelId="{8F47789B-636B-4EE3-8E50-FD8705CF9A88}" type="presParOf" srcId="{62EE18B7-A882-4B46-99FE-EB3B047613F7}" destId="{34C49FCC-E715-441B-9AC2-04DC26BB0F97}" srcOrd="0" destOrd="0" presId="urn:microsoft.com/office/officeart/2005/8/layout/orgChart1"/>
    <dgm:cxn modelId="{8159EF95-E3E1-4CC2-870F-108528DEAA1D}" type="presParOf" srcId="{34C49FCC-E715-441B-9AC2-04DC26BB0F97}" destId="{18E31DEA-110B-4959-BB95-BC802C9BF2BE}" srcOrd="0" destOrd="0" presId="urn:microsoft.com/office/officeart/2005/8/layout/orgChart1"/>
    <dgm:cxn modelId="{29C223A1-22C6-49F2-887B-3C1F5C70B53F}" type="presParOf" srcId="{34C49FCC-E715-441B-9AC2-04DC26BB0F97}" destId="{BB456B75-300D-4763-B26D-B8540EAC786E}" srcOrd="1" destOrd="0" presId="urn:microsoft.com/office/officeart/2005/8/layout/orgChart1"/>
    <dgm:cxn modelId="{636DA2EF-E41F-4DF6-BFD1-A988AC3BC0A8}" type="presParOf" srcId="{62EE18B7-A882-4B46-99FE-EB3B047613F7}" destId="{B051F7CF-506C-4F61-8A21-BEC0AE17C9C9}" srcOrd="1" destOrd="0" presId="urn:microsoft.com/office/officeart/2005/8/layout/orgChart1"/>
    <dgm:cxn modelId="{E6ED24C1-FEB3-470D-BD62-A999558085F5}" type="presParOf" srcId="{62EE18B7-A882-4B46-99FE-EB3B047613F7}" destId="{22EF15A6-7734-4F23-99FA-D63A92BDA847}" srcOrd="2" destOrd="0" presId="urn:microsoft.com/office/officeart/2005/8/layout/orgChart1"/>
    <dgm:cxn modelId="{4083ED25-1299-4C55-B8DC-0E5660CAD3CD}" type="presParOf" srcId="{E8E48A0F-C058-4263-A8EA-ED6E917BC644}" destId="{BA7161E7-FF57-4D2F-9E26-583B91E18271}" srcOrd="2" destOrd="0" presId="urn:microsoft.com/office/officeart/2005/8/layout/orgChart1"/>
    <dgm:cxn modelId="{2ED58EE0-0F69-4296-B5EE-7D4BBD092E30}" type="presParOf" srcId="{E8E48A0F-C058-4263-A8EA-ED6E917BC644}" destId="{CDFA5B43-C55A-4B82-8AFA-6EB0C2988BC0}" srcOrd="3" destOrd="0" presId="urn:microsoft.com/office/officeart/2005/8/layout/orgChart1"/>
    <dgm:cxn modelId="{1D401BFE-452B-4031-A517-FB717F0359B5}" type="presParOf" srcId="{CDFA5B43-C55A-4B82-8AFA-6EB0C2988BC0}" destId="{7C82F0CB-6477-4B69-A74E-DE41C9BA845E}" srcOrd="0" destOrd="0" presId="urn:microsoft.com/office/officeart/2005/8/layout/orgChart1"/>
    <dgm:cxn modelId="{87ED693C-039E-459F-A001-5D5FBC3916DC}" type="presParOf" srcId="{7C82F0CB-6477-4B69-A74E-DE41C9BA845E}" destId="{CD5D5229-F1AF-4B54-A4D6-FCD4613B2A39}" srcOrd="0" destOrd="0" presId="urn:microsoft.com/office/officeart/2005/8/layout/orgChart1"/>
    <dgm:cxn modelId="{2E3D611A-4D4C-426A-96F5-623E14AE8437}" type="presParOf" srcId="{7C82F0CB-6477-4B69-A74E-DE41C9BA845E}" destId="{9A9F0825-75CE-44AF-B393-82DF0EC51B9B}" srcOrd="1" destOrd="0" presId="urn:microsoft.com/office/officeart/2005/8/layout/orgChart1"/>
    <dgm:cxn modelId="{58B2ED54-32BB-4AFC-9054-07BFFF85BA09}" type="presParOf" srcId="{CDFA5B43-C55A-4B82-8AFA-6EB0C2988BC0}" destId="{381B4E79-A207-4230-9253-7CCAFE52732C}" srcOrd="1" destOrd="0" presId="urn:microsoft.com/office/officeart/2005/8/layout/orgChart1"/>
    <dgm:cxn modelId="{4A5262AE-2B7F-4BDA-A7C5-EB888C09A899}" type="presParOf" srcId="{CDFA5B43-C55A-4B82-8AFA-6EB0C2988BC0}" destId="{3C777416-4538-4392-B37C-C3FAA27A4375}" srcOrd="2" destOrd="0" presId="urn:microsoft.com/office/officeart/2005/8/layout/orgChart1"/>
    <dgm:cxn modelId="{6FFE5E81-4ACD-4E90-8039-B022B3DEF41B}" type="presParOf" srcId="{E8E48A0F-C058-4263-A8EA-ED6E917BC644}" destId="{61BFA626-0B0B-496B-AA62-EE53B05B93CB}" srcOrd="4" destOrd="0" presId="urn:microsoft.com/office/officeart/2005/8/layout/orgChart1"/>
    <dgm:cxn modelId="{04907A3C-277A-4DD7-B83F-C6C39199BBF5}" type="presParOf" srcId="{E8E48A0F-C058-4263-A8EA-ED6E917BC644}" destId="{01C3F932-942A-4BE5-AF7F-BFB929057A49}" srcOrd="5" destOrd="0" presId="urn:microsoft.com/office/officeart/2005/8/layout/orgChart1"/>
    <dgm:cxn modelId="{E2A1E02C-75B5-4B3F-8F6C-267AAC144A6E}" type="presParOf" srcId="{01C3F932-942A-4BE5-AF7F-BFB929057A49}" destId="{E1890413-091A-4BBB-BEE0-B345A143A95D}" srcOrd="0" destOrd="0" presId="urn:microsoft.com/office/officeart/2005/8/layout/orgChart1"/>
    <dgm:cxn modelId="{CBD59AB2-A0BF-4BFF-BEBE-40F830C55137}" type="presParOf" srcId="{E1890413-091A-4BBB-BEE0-B345A143A95D}" destId="{BA95CD78-6791-44FE-9FC8-55CA7BFD829D}" srcOrd="0" destOrd="0" presId="urn:microsoft.com/office/officeart/2005/8/layout/orgChart1"/>
    <dgm:cxn modelId="{84C4167E-C6FD-4467-8B9E-96B404C12CF1}" type="presParOf" srcId="{E1890413-091A-4BBB-BEE0-B345A143A95D}" destId="{08ABEEFD-96E8-4C3A-B061-960CCDACAAC3}" srcOrd="1" destOrd="0" presId="urn:microsoft.com/office/officeart/2005/8/layout/orgChart1"/>
    <dgm:cxn modelId="{D9EC654C-CC4E-427F-9F3C-AC3A08868BAF}" type="presParOf" srcId="{01C3F932-942A-4BE5-AF7F-BFB929057A49}" destId="{32E0F55F-A143-4550-9FB8-0DF82088B318}" srcOrd="1" destOrd="0" presId="urn:microsoft.com/office/officeart/2005/8/layout/orgChart1"/>
    <dgm:cxn modelId="{263F4337-5AB7-431B-A216-34BC866B7FB4}" type="presParOf" srcId="{01C3F932-942A-4BE5-AF7F-BFB929057A49}" destId="{9F639F9A-F7A1-42A4-8355-7BA0396E94A2}" srcOrd="2" destOrd="0" presId="urn:microsoft.com/office/officeart/2005/8/layout/orgChart1"/>
    <dgm:cxn modelId="{347C1B64-05F6-476E-A6C7-A21F838CA0B7}" type="presParOf" srcId="{1007BC1A-3ACC-4228-A204-84CE372B9862}" destId="{390F201F-F8F5-484B-833C-1017A198B089}" srcOrd="2" destOrd="0" presId="urn:microsoft.com/office/officeart/2005/8/layout/orgChart1"/>
    <dgm:cxn modelId="{C5C60D3F-A734-439D-99DB-06D160729CED}" type="presParOf" srcId="{1007BC1A-3ACC-4228-A204-84CE372B9862}" destId="{8925CF68-DFE3-44F2-B7C5-FDED85DCE8DF}" srcOrd="3" destOrd="0" presId="urn:microsoft.com/office/officeart/2005/8/layout/orgChart1"/>
    <dgm:cxn modelId="{101CD8EE-C8FE-4A6E-B63F-02E39D8546C2}" type="presParOf" srcId="{8925CF68-DFE3-44F2-B7C5-FDED85DCE8DF}" destId="{C89AE96F-F2FE-407B-A749-D9456BCD4FF6}" srcOrd="0" destOrd="0" presId="urn:microsoft.com/office/officeart/2005/8/layout/orgChart1"/>
    <dgm:cxn modelId="{09A82305-6A31-4453-A1C1-53988CBDECAE}" type="presParOf" srcId="{C89AE96F-F2FE-407B-A749-D9456BCD4FF6}" destId="{61D9686D-0558-4979-BC98-185E78ACD4F3}" srcOrd="0" destOrd="0" presId="urn:microsoft.com/office/officeart/2005/8/layout/orgChart1"/>
    <dgm:cxn modelId="{155BDEF6-3631-4EBF-8081-EB01930BA6F0}" type="presParOf" srcId="{C89AE96F-F2FE-407B-A749-D9456BCD4FF6}" destId="{57FF05B9-F601-41F2-B43E-225CCBFB1F90}" srcOrd="1" destOrd="0" presId="urn:microsoft.com/office/officeart/2005/8/layout/orgChart1"/>
    <dgm:cxn modelId="{3362B83C-3AD2-47F6-AD60-EAD89C8C248F}" type="presParOf" srcId="{8925CF68-DFE3-44F2-B7C5-FDED85DCE8DF}" destId="{B2A07449-DA1D-40B4-91E6-2AB77CEF086D}" srcOrd="1" destOrd="0" presId="urn:microsoft.com/office/officeart/2005/8/layout/orgChart1"/>
    <dgm:cxn modelId="{4D3DB3D3-1956-472B-8F69-72167108D99C}" type="presParOf" srcId="{8925CF68-DFE3-44F2-B7C5-FDED85DCE8DF}" destId="{4F28F406-EC0B-43EF-B7E9-5647730D27AB}" srcOrd="2" destOrd="0" presId="urn:microsoft.com/office/officeart/2005/8/layout/orgChart1"/>
    <dgm:cxn modelId="{88A87AB0-4B76-4D27-9B7A-3BE42428A0AE}" type="presParOf" srcId="{4F28F406-EC0B-43EF-B7E9-5647730D27AB}" destId="{03ADE5EA-0B16-474D-A6E6-920B37F9B1A5}" srcOrd="0" destOrd="0" presId="urn:microsoft.com/office/officeart/2005/8/layout/orgChart1"/>
    <dgm:cxn modelId="{1399FD22-A039-45B4-9089-065EFA212335}" type="presParOf" srcId="{4F28F406-EC0B-43EF-B7E9-5647730D27AB}" destId="{0761F99F-7AFC-413E-A0C4-4AEADFE374EF}" srcOrd="1" destOrd="0" presId="urn:microsoft.com/office/officeart/2005/8/layout/orgChart1"/>
    <dgm:cxn modelId="{15143000-BF36-4517-A482-2B5BB88F4082}" type="presParOf" srcId="{0761F99F-7AFC-413E-A0C4-4AEADFE374EF}" destId="{370A21B7-A680-4886-995A-002122ADC350}" srcOrd="0" destOrd="0" presId="urn:microsoft.com/office/officeart/2005/8/layout/orgChart1"/>
    <dgm:cxn modelId="{ED2257E1-FA98-494B-839D-E4CDB436E0CD}" type="presParOf" srcId="{370A21B7-A680-4886-995A-002122ADC350}" destId="{341F39CE-E3DE-424D-87E3-38CE68915F65}" srcOrd="0" destOrd="0" presId="urn:microsoft.com/office/officeart/2005/8/layout/orgChart1"/>
    <dgm:cxn modelId="{A731F2BE-0A97-4C66-B4A5-07AD7B296C33}" type="presParOf" srcId="{370A21B7-A680-4886-995A-002122ADC350}" destId="{54E2323A-C2E6-45D7-9273-D7C5C640FBFD}" srcOrd="1" destOrd="0" presId="urn:microsoft.com/office/officeart/2005/8/layout/orgChart1"/>
    <dgm:cxn modelId="{6FEE791B-6AE1-4E04-B5BA-E870961453AB}" type="presParOf" srcId="{0761F99F-7AFC-413E-A0C4-4AEADFE374EF}" destId="{38203BA4-D9C4-4931-BCE9-9AA2B8D6B243}" srcOrd="1" destOrd="0" presId="urn:microsoft.com/office/officeart/2005/8/layout/orgChart1"/>
    <dgm:cxn modelId="{73185D10-EBF0-4DDB-90D7-6C2394A92E30}" type="presParOf" srcId="{0761F99F-7AFC-413E-A0C4-4AEADFE374EF}" destId="{F499AA58-8718-4F45-8680-5A69A249E089}" srcOrd="2" destOrd="0" presId="urn:microsoft.com/office/officeart/2005/8/layout/orgChart1"/>
    <dgm:cxn modelId="{CF9078C3-8F8F-4EAC-8F03-9CAA92A210BB}" type="presParOf" srcId="{4F28F406-EC0B-43EF-B7E9-5647730D27AB}" destId="{4DAFD645-F795-4C6F-8D2F-890FFFC5472D}" srcOrd="2" destOrd="0" presId="urn:microsoft.com/office/officeart/2005/8/layout/orgChart1"/>
    <dgm:cxn modelId="{F936475C-6070-46DB-8141-A0F0EFD68A1C}" type="presParOf" srcId="{4F28F406-EC0B-43EF-B7E9-5647730D27AB}" destId="{379C4AD1-9679-4442-BF64-AA1F8CB6D549}" srcOrd="3" destOrd="0" presId="urn:microsoft.com/office/officeart/2005/8/layout/orgChart1"/>
    <dgm:cxn modelId="{9368C8DC-3F27-492B-8F22-9D6F6640FFFD}" type="presParOf" srcId="{379C4AD1-9679-4442-BF64-AA1F8CB6D549}" destId="{00B196F3-D751-4E2F-8B54-D720C000AFB1}" srcOrd="0" destOrd="0" presId="urn:microsoft.com/office/officeart/2005/8/layout/orgChart1"/>
    <dgm:cxn modelId="{068DE7C5-930C-4C05-823F-85630CA0F0CB}" type="presParOf" srcId="{00B196F3-D751-4E2F-8B54-D720C000AFB1}" destId="{DFF46FF7-CBC6-47FD-9630-158D281F72E5}" srcOrd="0" destOrd="0" presId="urn:microsoft.com/office/officeart/2005/8/layout/orgChart1"/>
    <dgm:cxn modelId="{63062CCB-F703-47EB-AB34-CC769A0DA5E4}" type="presParOf" srcId="{00B196F3-D751-4E2F-8B54-D720C000AFB1}" destId="{517D42C8-EF1B-47BD-8389-C8A5A08771B7}" srcOrd="1" destOrd="0" presId="urn:microsoft.com/office/officeart/2005/8/layout/orgChart1"/>
    <dgm:cxn modelId="{1A10B954-83F1-4239-9BD7-705F96BAA7D8}" type="presParOf" srcId="{379C4AD1-9679-4442-BF64-AA1F8CB6D549}" destId="{0FB790B3-4ABC-49CE-BC7A-52248B364B4D}" srcOrd="1" destOrd="0" presId="urn:microsoft.com/office/officeart/2005/8/layout/orgChart1"/>
    <dgm:cxn modelId="{C6FED042-CB53-4570-AA67-D02924D514C2}" type="presParOf" srcId="{379C4AD1-9679-4442-BF64-AA1F8CB6D549}" destId="{C2BA79FC-0632-4763-9E20-C440001E352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B4B05F-7718-4342-B1D2-EC89FFEC857E}">
      <dsp:nvSpPr>
        <dsp:cNvPr id="0" name=""/>
        <dsp:cNvSpPr/>
      </dsp:nvSpPr>
      <dsp:spPr>
        <a:xfrm>
          <a:off x="4810025" y="889469"/>
          <a:ext cx="1619050" cy="561984"/>
        </a:xfrm>
        <a:custGeom>
          <a:avLst/>
          <a:gdLst/>
          <a:ahLst/>
          <a:cxnLst/>
          <a:rect l="0" t="0" r="0" b="0"/>
          <a:pathLst>
            <a:path>
              <a:moveTo>
                <a:pt x="0" y="0"/>
              </a:moveTo>
              <a:lnTo>
                <a:pt x="0" y="280992"/>
              </a:lnTo>
              <a:lnTo>
                <a:pt x="1619050" y="280992"/>
              </a:lnTo>
              <a:lnTo>
                <a:pt x="1619050" y="5619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6D879D-35CC-4DC9-9A20-0AD196C61BF9}">
      <dsp:nvSpPr>
        <dsp:cNvPr id="0" name=""/>
        <dsp:cNvSpPr/>
      </dsp:nvSpPr>
      <dsp:spPr>
        <a:xfrm>
          <a:off x="4810025" y="3170309"/>
          <a:ext cx="1619050" cy="561984"/>
        </a:xfrm>
        <a:custGeom>
          <a:avLst/>
          <a:gdLst/>
          <a:ahLst/>
          <a:cxnLst/>
          <a:rect l="0" t="0" r="0" b="0"/>
          <a:pathLst>
            <a:path>
              <a:moveTo>
                <a:pt x="0" y="0"/>
              </a:moveTo>
              <a:lnTo>
                <a:pt x="0" y="280992"/>
              </a:lnTo>
              <a:lnTo>
                <a:pt x="1619050" y="280992"/>
              </a:lnTo>
              <a:lnTo>
                <a:pt x="1619050" y="5619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3C77C8-C3DD-4BE8-8017-FC666AE1B587}">
      <dsp:nvSpPr>
        <dsp:cNvPr id="0" name=""/>
        <dsp:cNvSpPr/>
      </dsp:nvSpPr>
      <dsp:spPr>
        <a:xfrm>
          <a:off x="3190974" y="3170309"/>
          <a:ext cx="1619050" cy="561984"/>
        </a:xfrm>
        <a:custGeom>
          <a:avLst/>
          <a:gdLst/>
          <a:ahLst/>
          <a:cxnLst/>
          <a:rect l="0" t="0" r="0" b="0"/>
          <a:pathLst>
            <a:path>
              <a:moveTo>
                <a:pt x="1619050" y="0"/>
              </a:moveTo>
              <a:lnTo>
                <a:pt x="1619050" y="280992"/>
              </a:lnTo>
              <a:lnTo>
                <a:pt x="0" y="280992"/>
              </a:lnTo>
              <a:lnTo>
                <a:pt x="0" y="5619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B02F8B-8CBB-4D4F-BD52-773D00EB91E9}">
      <dsp:nvSpPr>
        <dsp:cNvPr id="0" name=""/>
        <dsp:cNvSpPr/>
      </dsp:nvSpPr>
      <dsp:spPr>
        <a:xfrm>
          <a:off x="3190974" y="2072874"/>
          <a:ext cx="1619050" cy="561984"/>
        </a:xfrm>
        <a:custGeom>
          <a:avLst/>
          <a:gdLst/>
          <a:ahLst/>
          <a:cxnLst/>
          <a:rect l="0" t="0" r="0" b="0"/>
          <a:pathLst>
            <a:path>
              <a:moveTo>
                <a:pt x="0" y="0"/>
              </a:moveTo>
              <a:lnTo>
                <a:pt x="0" y="280992"/>
              </a:lnTo>
              <a:lnTo>
                <a:pt x="1619050" y="280992"/>
              </a:lnTo>
              <a:lnTo>
                <a:pt x="1619050" y="5619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B56BE0-5DEF-429B-BD6F-FEF255A4253F}">
      <dsp:nvSpPr>
        <dsp:cNvPr id="0" name=""/>
        <dsp:cNvSpPr/>
      </dsp:nvSpPr>
      <dsp:spPr>
        <a:xfrm>
          <a:off x="1571924" y="2072874"/>
          <a:ext cx="1619050" cy="561984"/>
        </a:xfrm>
        <a:custGeom>
          <a:avLst/>
          <a:gdLst/>
          <a:ahLst/>
          <a:cxnLst/>
          <a:rect l="0" t="0" r="0" b="0"/>
          <a:pathLst>
            <a:path>
              <a:moveTo>
                <a:pt x="1619050" y="0"/>
              </a:moveTo>
              <a:lnTo>
                <a:pt x="1619050" y="280992"/>
              </a:lnTo>
              <a:lnTo>
                <a:pt x="0" y="280992"/>
              </a:lnTo>
              <a:lnTo>
                <a:pt x="0" y="5619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670A97-D0E5-4CA9-BF18-715710A41D5E}">
      <dsp:nvSpPr>
        <dsp:cNvPr id="0" name=""/>
        <dsp:cNvSpPr/>
      </dsp:nvSpPr>
      <dsp:spPr>
        <a:xfrm>
          <a:off x="3190974" y="889469"/>
          <a:ext cx="1619050" cy="561984"/>
        </a:xfrm>
        <a:custGeom>
          <a:avLst/>
          <a:gdLst/>
          <a:ahLst/>
          <a:cxnLst/>
          <a:rect l="0" t="0" r="0" b="0"/>
          <a:pathLst>
            <a:path>
              <a:moveTo>
                <a:pt x="1619050" y="0"/>
              </a:moveTo>
              <a:lnTo>
                <a:pt x="1619050" y="280992"/>
              </a:lnTo>
              <a:lnTo>
                <a:pt x="0" y="280992"/>
              </a:lnTo>
              <a:lnTo>
                <a:pt x="0" y="5619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E638DF-1794-4D3C-B185-A72F9DB893DC}">
      <dsp:nvSpPr>
        <dsp:cNvPr id="0" name=""/>
        <dsp:cNvSpPr/>
      </dsp:nvSpPr>
      <dsp:spPr>
        <a:xfrm>
          <a:off x="3471967" y="2511"/>
          <a:ext cx="2676115" cy="886958"/>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tx1"/>
              </a:solidFill>
              <a:latin typeface="Times New Roman" pitchFamily="18" charset="0"/>
              <a:cs typeface="Times New Roman" pitchFamily="18" charset="0"/>
            </a:rPr>
            <a:t>Ecosystem</a:t>
          </a:r>
        </a:p>
      </dsp:txBody>
      <dsp:txXfrm>
        <a:off x="3471967" y="2511"/>
        <a:ext cx="2676115" cy="886958"/>
      </dsp:txXfrm>
    </dsp:sp>
    <dsp:sp modelId="{FCDA4963-55AF-4C5E-9129-1F539F2A99EB}">
      <dsp:nvSpPr>
        <dsp:cNvPr id="0" name=""/>
        <dsp:cNvSpPr/>
      </dsp:nvSpPr>
      <dsp:spPr>
        <a:xfrm>
          <a:off x="1852917" y="1451454"/>
          <a:ext cx="2676115" cy="621420"/>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latin typeface="Times New Roman" pitchFamily="18" charset="0"/>
              <a:cs typeface="Times New Roman" pitchFamily="18" charset="0"/>
            </a:rPr>
            <a:t>Natural Ecosystems</a:t>
          </a:r>
        </a:p>
      </dsp:txBody>
      <dsp:txXfrm>
        <a:off x="1852917" y="1451454"/>
        <a:ext cx="2676115" cy="621420"/>
      </dsp:txXfrm>
    </dsp:sp>
    <dsp:sp modelId="{08899D1D-72D7-4DA7-92A7-7526E56C9AEF}">
      <dsp:nvSpPr>
        <dsp:cNvPr id="0" name=""/>
        <dsp:cNvSpPr/>
      </dsp:nvSpPr>
      <dsp:spPr>
        <a:xfrm>
          <a:off x="233867" y="2634859"/>
          <a:ext cx="2676115" cy="567684"/>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latin typeface="Times New Roman" pitchFamily="18" charset="0"/>
              <a:cs typeface="Times New Roman" pitchFamily="18" charset="0"/>
            </a:rPr>
            <a:t>Terrestrial Ecosystem</a:t>
          </a:r>
        </a:p>
      </dsp:txBody>
      <dsp:txXfrm>
        <a:off x="233867" y="2634859"/>
        <a:ext cx="2676115" cy="567684"/>
      </dsp:txXfrm>
    </dsp:sp>
    <dsp:sp modelId="{AFBFE02B-3780-4745-874D-E9F27D436EB9}">
      <dsp:nvSpPr>
        <dsp:cNvPr id="0" name=""/>
        <dsp:cNvSpPr/>
      </dsp:nvSpPr>
      <dsp:spPr>
        <a:xfrm>
          <a:off x="3471967" y="2634859"/>
          <a:ext cx="2676115" cy="535450"/>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latin typeface="Times New Roman" pitchFamily="18" charset="0"/>
              <a:cs typeface="Times New Roman" pitchFamily="18" charset="0"/>
            </a:rPr>
            <a:t>Aquatic Ecosystem</a:t>
          </a:r>
        </a:p>
      </dsp:txBody>
      <dsp:txXfrm>
        <a:off x="3471967" y="2634859"/>
        <a:ext cx="2676115" cy="535450"/>
      </dsp:txXfrm>
    </dsp:sp>
    <dsp:sp modelId="{546F7319-86AA-4182-AF55-F53C4EB6B182}">
      <dsp:nvSpPr>
        <dsp:cNvPr id="0" name=""/>
        <dsp:cNvSpPr/>
      </dsp:nvSpPr>
      <dsp:spPr>
        <a:xfrm>
          <a:off x="1852917" y="3732294"/>
          <a:ext cx="2676115" cy="755614"/>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latin typeface="Times New Roman" pitchFamily="18" charset="0"/>
              <a:cs typeface="Times New Roman" pitchFamily="18" charset="0"/>
            </a:rPr>
            <a:t>Fresh water Ecosystem</a:t>
          </a:r>
        </a:p>
      </dsp:txBody>
      <dsp:txXfrm>
        <a:off x="1852917" y="3732294"/>
        <a:ext cx="2676115" cy="755614"/>
      </dsp:txXfrm>
    </dsp:sp>
    <dsp:sp modelId="{4E1CA375-3915-4C75-A3A4-B166A1446103}">
      <dsp:nvSpPr>
        <dsp:cNvPr id="0" name=""/>
        <dsp:cNvSpPr/>
      </dsp:nvSpPr>
      <dsp:spPr>
        <a:xfrm>
          <a:off x="5091017" y="3732294"/>
          <a:ext cx="2676115" cy="760993"/>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latin typeface="Times New Roman" pitchFamily="18" charset="0"/>
              <a:cs typeface="Times New Roman" pitchFamily="18" charset="0"/>
            </a:rPr>
            <a:t>Marine Ecosystem</a:t>
          </a:r>
        </a:p>
      </dsp:txBody>
      <dsp:txXfrm>
        <a:off x="5091017" y="3732294"/>
        <a:ext cx="2676115" cy="760993"/>
      </dsp:txXfrm>
    </dsp:sp>
    <dsp:sp modelId="{1C462FEC-5DCB-4D2A-BADF-C0EE1060AE89}">
      <dsp:nvSpPr>
        <dsp:cNvPr id="0" name=""/>
        <dsp:cNvSpPr/>
      </dsp:nvSpPr>
      <dsp:spPr>
        <a:xfrm>
          <a:off x="5091017" y="1451454"/>
          <a:ext cx="2676115" cy="591729"/>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tx1"/>
              </a:solidFill>
              <a:latin typeface="Times New Roman" pitchFamily="18" charset="0"/>
              <a:cs typeface="Times New Roman" pitchFamily="18" charset="0"/>
            </a:rPr>
            <a:t>Man-made Ecosystems</a:t>
          </a:r>
        </a:p>
      </dsp:txBody>
      <dsp:txXfrm>
        <a:off x="5091017" y="1451454"/>
        <a:ext cx="2676115" cy="5917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FD645-F795-4C6F-8D2F-890FFFC5472D}">
      <dsp:nvSpPr>
        <dsp:cNvPr id="0" name=""/>
        <dsp:cNvSpPr/>
      </dsp:nvSpPr>
      <dsp:spPr>
        <a:xfrm>
          <a:off x="6205296" y="2856059"/>
          <a:ext cx="188930" cy="181924"/>
        </a:xfrm>
        <a:custGeom>
          <a:avLst/>
          <a:gdLst/>
          <a:ahLst/>
          <a:cxnLst/>
          <a:rect l="0" t="0" r="0" b="0"/>
          <a:pathLst>
            <a:path>
              <a:moveTo>
                <a:pt x="0" y="0"/>
              </a:moveTo>
              <a:lnTo>
                <a:pt x="0" y="181924"/>
              </a:lnTo>
              <a:lnTo>
                <a:pt x="188930" y="18192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ADE5EA-0B16-474D-A6E6-920B37F9B1A5}">
      <dsp:nvSpPr>
        <dsp:cNvPr id="0" name=""/>
        <dsp:cNvSpPr/>
      </dsp:nvSpPr>
      <dsp:spPr>
        <a:xfrm>
          <a:off x="6205296" y="2856059"/>
          <a:ext cx="188930" cy="802534"/>
        </a:xfrm>
        <a:custGeom>
          <a:avLst/>
          <a:gdLst/>
          <a:ahLst/>
          <a:cxnLst/>
          <a:rect l="0" t="0" r="0" b="0"/>
          <a:pathLst>
            <a:path>
              <a:moveTo>
                <a:pt x="0" y="0"/>
              </a:moveTo>
              <a:lnTo>
                <a:pt x="0" y="802534"/>
              </a:lnTo>
              <a:lnTo>
                <a:pt x="188930" y="80253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0F201F-F8F5-484B-833C-1017A198B089}">
      <dsp:nvSpPr>
        <dsp:cNvPr id="0" name=""/>
        <dsp:cNvSpPr/>
      </dsp:nvSpPr>
      <dsp:spPr>
        <a:xfrm>
          <a:off x="4076699" y="1567669"/>
          <a:ext cx="1249011" cy="800647"/>
        </a:xfrm>
        <a:custGeom>
          <a:avLst/>
          <a:gdLst/>
          <a:ahLst/>
          <a:cxnLst/>
          <a:rect l="0" t="0" r="0" b="0"/>
          <a:pathLst>
            <a:path>
              <a:moveTo>
                <a:pt x="0" y="0"/>
              </a:moveTo>
              <a:lnTo>
                <a:pt x="0" y="800647"/>
              </a:lnTo>
              <a:lnTo>
                <a:pt x="1249011" y="80064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BFA626-0B0B-496B-AA62-EE53B05B93CB}">
      <dsp:nvSpPr>
        <dsp:cNvPr id="0" name=""/>
        <dsp:cNvSpPr/>
      </dsp:nvSpPr>
      <dsp:spPr>
        <a:xfrm>
          <a:off x="1759171" y="2731893"/>
          <a:ext cx="188930" cy="1577796"/>
        </a:xfrm>
        <a:custGeom>
          <a:avLst/>
          <a:gdLst/>
          <a:ahLst/>
          <a:cxnLst/>
          <a:rect l="0" t="0" r="0" b="0"/>
          <a:pathLst>
            <a:path>
              <a:moveTo>
                <a:pt x="188930" y="0"/>
              </a:moveTo>
              <a:lnTo>
                <a:pt x="188930" y="1577796"/>
              </a:lnTo>
              <a:lnTo>
                <a:pt x="0" y="157779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7161E7-FF57-4D2F-9E26-583B91E18271}">
      <dsp:nvSpPr>
        <dsp:cNvPr id="0" name=""/>
        <dsp:cNvSpPr/>
      </dsp:nvSpPr>
      <dsp:spPr>
        <a:xfrm>
          <a:off x="1759171" y="2731893"/>
          <a:ext cx="188930" cy="1035311"/>
        </a:xfrm>
        <a:custGeom>
          <a:avLst/>
          <a:gdLst/>
          <a:ahLst/>
          <a:cxnLst/>
          <a:rect l="0" t="0" r="0" b="0"/>
          <a:pathLst>
            <a:path>
              <a:moveTo>
                <a:pt x="188930" y="0"/>
              </a:moveTo>
              <a:lnTo>
                <a:pt x="188930" y="1035311"/>
              </a:lnTo>
              <a:lnTo>
                <a:pt x="0" y="103531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26869D-4C6D-41CD-ACD3-22F0DBBC27A0}">
      <dsp:nvSpPr>
        <dsp:cNvPr id="0" name=""/>
        <dsp:cNvSpPr/>
      </dsp:nvSpPr>
      <dsp:spPr>
        <a:xfrm>
          <a:off x="1759171" y="2731893"/>
          <a:ext cx="188930" cy="512477"/>
        </a:xfrm>
        <a:custGeom>
          <a:avLst/>
          <a:gdLst/>
          <a:ahLst/>
          <a:cxnLst/>
          <a:rect l="0" t="0" r="0" b="0"/>
          <a:pathLst>
            <a:path>
              <a:moveTo>
                <a:pt x="188930" y="0"/>
              </a:moveTo>
              <a:lnTo>
                <a:pt x="188930" y="512477"/>
              </a:lnTo>
              <a:lnTo>
                <a:pt x="0" y="5124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D99198-E270-4744-BEA6-B7D122DB4A78}">
      <dsp:nvSpPr>
        <dsp:cNvPr id="0" name=""/>
        <dsp:cNvSpPr/>
      </dsp:nvSpPr>
      <dsp:spPr>
        <a:xfrm>
          <a:off x="2827687" y="1567669"/>
          <a:ext cx="1249011" cy="809218"/>
        </a:xfrm>
        <a:custGeom>
          <a:avLst/>
          <a:gdLst/>
          <a:ahLst/>
          <a:cxnLst/>
          <a:rect l="0" t="0" r="0" b="0"/>
          <a:pathLst>
            <a:path>
              <a:moveTo>
                <a:pt x="1249011" y="0"/>
              </a:moveTo>
              <a:lnTo>
                <a:pt x="1249011" y="809218"/>
              </a:lnTo>
              <a:lnTo>
                <a:pt x="0" y="809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455886-5B7E-4F7C-BB12-B4B8AA493D51}">
      <dsp:nvSpPr>
        <dsp:cNvPr id="0" name=""/>
        <dsp:cNvSpPr/>
      </dsp:nvSpPr>
      <dsp:spPr>
        <a:xfrm>
          <a:off x="3197113" y="705094"/>
          <a:ext cx="1759171" cy="86257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Times New Roman" pitchFamily="18" charset="0"/>
              <a:cs typeface="Times New Roman" pitchFamily="18" charset="0"/>
            </a:rPr>
            <a:t>Structure of an Ecosystem</a:t>
          </a:r>
        </a:p>
      </dsp:txBody>
      <dsp:txXfrm>
        <a:off x="3197113" y="705094"/>
        <a:ext cx="1759171" cy="862574"/>
      </dsp:txXfrm>
    </dsp:sp>
    <dsp:sp modelId="{338FBBEF-3AEC-4ACF-8BA0-A7248884249E}">
      <dsp:nvSpPr>
        <dsp:cNvPr id="0" name=""/>
        <dsp:cNvSpPr/>
      </dsp:nvSpPr>
      <dsp:spPr>
        <a:xfrm>
          <a:off x="1068516" y="2021882"/>
          <a:ext cx="1759171" cy="7100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latin typeface="Times New Roman" pitchFamily="18" charset="0"/>
              <a:cs typeface="Times New Roman" pitchFamily="18" charset="0"/>
            </a:rPr>
            <a:t>Living (Biotic) Components</a:t>
          </a:r>
        </a:p>
      </dsp:txBody>
      <dsp:txXfrm>
        <a:off x="1068516" y="2021882"/>
        <a:ext cx="1759171" cy="710010"/>
      </dsp:txXfrm>
    </dsp:sp>
    <dsp:sp modelId="{18E31DEA-110B-4959-BB95-BC802C9BF2BE}">
      <dsp:nvSpPr>
        <dsp:cNvPr id="0" name=""/>
        <dsp:cNvSpPr/>
      </dsp:nvSpPr>
      <dsp:spPr>
        <a:xfrm>
          <a:off x="0" y="3068374"/>
          <a:ext cx="1759171" cy="3519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latin typeface="Times New Roman" pitchFamily="18" charset="0"/>
              <a:cs typeface="Times New Roman" pitchFamily="18" charset="0"/>
            </a:rPr>
            <a:t>Producers</a:t>
          </a:r>
        </a:p>
      </dsp:txBody>
      <dsp:txXfrm>
        <a:off x="0" y="3068374"/>
        <a:ext cx="1759171" cy="351992"/>
      </dsp:txXfrm>
    </dsp:sp>
    <dsp:sp modelId="{CD5D5229-F1AF-4B54-A4D6-FCD4613B2A39}">
      <dsp:nvSpPr>
        <dsp:cNvPr id="0" name=""/>
        <dsp:cNvSpPr/>
      </dsp:nvSpPr>
      <dsp:spPr>
        <a:xfrm>
          <a:off x="0" y="3591208"/>
          <a:ext cx="1759171" cy="3519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latin typeface="Times New Roman" pitchFamily="18" charset="0"/>
              <a:cs typeface="Times New Roman" pitchFamily="18" charset="0"/>
            </a:rPr>
            <a:t>Consumers</a:t>
          </a:r>
        </a:p>
      </dsp:txBody>
      <dsp:txXfrm>
        <a:off x="0" y="3591208"/>
        <a:ext cx="1759171" cy="351992"/>
      </dsp:txXfrm>
    </dsp:sp>
    <dsp:sp modelId="{BA95CD78-6791-44FE-9FC8-55CA7BFD829D}">
      <dsp:nvSpPr>
        <dsp:cNvPr id="0" name=""/>
        <dsp:cNvSpPr/>
      </dsp:nvSpPr>
      <dsp:spPr>
        <a:xfrm>
          <a:off x="0" y="4133693"/>
          <a:ext cx="1759171" cy="3519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latin typeface="Times New Roman" pitchFamily="18" charset="0"/>
              <a:cs typeface="Times New Roman" pitchFamily="18" charset="0"/>
            </a:rPr>
            <a:t>Decomposers</a:t>
          </a:r>
        </a:p>
      </dsp:txBody>
      <dsp:txXfrm>
        <a:off x="0" y="4133693"/>
        <a:ext cx="1759171" cy="351992"/>
      </dsp:txXfrm>
    </dsp:sp>
    <dsp:sp modelId="{61D9686D-0558-4979-BC98-185E78ACD4F3}">
      <dsp:nvSpPr>
        <dsp:cNvPr id="0" name=""/>
        <dsp:cNvSpPr/>
      </dsp:nvSpPr>
      <dsp:spPr>
        <a:xfrm>
          <a:off x="5325711" y="1880572"/>
          <a:ext cx="1759171" cy="97548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latin typeface="Times New Roman" pitchFamily="18" charset="0"/>
              <a:cs typeface="Times New Roman" pitchFamily="18" charset="0"/>
            </a:rPr>
            <a:t>Non-Living (</a:t>
          </a:r>
          <a:r>
            <a:rPr lang="en-IN" sz="1400" kern="1200" dirty="0" err="1">
              <a:latin typeface="Times New Roman" pitchFamily="18" charset="0"/>
              <a:cs typeface="Times New Roman" pitchFamily="18" charset="0"/>
            </a:rPr>
            <a:t>Abiotic</a:t>
          </a:r>
          <a:r>
            <a:rPr lang="en-IN" sz="1400" kern="1200" dirty="0">
              <a:latin typeface="Times New Roman" pitchFamily="18" charset="0"/>
              <a:cs typeface="Times New Roman" pitchFamily="18" charset="0"/>
            </a:rPr>
            <a:t>) Components</a:t>
          </a:r>
        </a:p>
      </dsp:txBody>
      <dsp:txXfrm>
        <a:off x="5325711" y="1880572"/>
        <a:ext cx="1759171" cy="975486"/>
      </dsp:txXfrm>
    </dsp:sp>
    <dsp:sp modelId="{341F39CE-E3DE-424D-87E3-38CE68915F65}">
      <dsp:nvSpPr>
        <dsp:cNvPr id="0" name=""/>
        <dsp:cNvSpPr/>
      </dsp:nvSpPr>
      <dsp:spPr>
        <a:xfrm>
          <a:off x="6394227" y="3428995"/>
          <a:ext cx="1759171" cy="4591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latin typeface="Times New Roman" pitchFamily="18" charset="0"/>
              <a:cs typeface="Times New Roman" pitchFamily="18" charset="0"/>
            </a:rPr>
            <a:t>Chemical</a:t>
          </a:r>
        </a:p>
      </dsp:txBody>
      <dsp:txXfrm>
        <a:off x="6394227" y="3428995"/>
        <a:ext cx="1759171" cy="459196"/>
      </dsp:txXfrm>
    </dsp:sp>
    <dsp:sp modelId="{DFF46FF7-CBC6-47FD-9630-158D281F72E5}">
      <dsp:nvSpPr>
        <dsp:cNvPr id="0" name=""/>
        <dsp:cNvSpPr/>
      </dsp:nvSpPr>
      <dsp:spPr>
        <a:xfrm>
          <a:off x="6394227" y="2845953"/>
          <a:ext cx="1759171" cy="38406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latin typeface="Times New Roman" pitchFamily="18" charset="0"/>
              <a:cs typeface="Times New Roman" pitchFamily="18" charset="0"/>
            </a:rPr>
            <a:t>Physical</a:t>
          </a:r>
        </a:p>
      </dsp:txBody>
      <dsp:txXfrm>
        <a:off x="6394227" y="2845953"/>
        <a:ext cx="1759171" cy="38406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2B6FBB-11B6-41D9-964D-412F3E421A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50D957BF-A923-4B93-8D31-0537516E0AF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859C5CBD-57E5-463E-8682-C3F562E210A5}" type="datetimeFigureOut">
              <a:rPr lang="en-US"/>
              <a:pPr>
                <a:defRPr/>
              </a:pPr>
              <a:t>6/25/2019</a:t>
            </a:fld>
            <a:endParaRPr lang="en-US"/>
          </a:p>
        </p:txBody>
      </p:sp>
      <p:sp>
        <p:nvSpPr>
          <p:cNvPr id="4" name="Slide Image Placeholder 3">
            <a:extLst>
              <a:ext uri="{FF2B5EF4-FFF2-40B4-BE49-F238E27FC236}">
                <a16:creationId xmlns:a16="http://schemas.microsoft.com/office/drawing/2014/main" id="{B3FEFFDF-A187-4B0C-B4A5-8F8A8689282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CF546A6-023E-4615-8A0C-1AF7B8EB8C9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8C71A34-401F-4FA1-B7A2-98294806B4B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B7E8D820-BC5A-4721-B823-5590348FA212}"/>
              </a:ext>
            </a:extLst>
          </p:cNvPr>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D281C544-4CAF-4C30-B988-C6597CF7B6A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851A24B7-43B9-44CB-A30D-52C23A50F7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9FC1FBE4-613F-466C-9C2D-182B9AC377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7108" name="Slide Number Placeholder 3">
            <a:extLst>
              <a:ext uri="{FF2B5EF4-FFF2-40B4-BE49-F238E27FC236}">
                <a16:creationId xmlns:a16="http://schemas.microsoft.com/office/drawing/2014/main" id="{00A24897-A0DF-42FF-A7CE-199D342E6C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76C0F90-2849-40EA-AE08-307E3D193D4B}" type="slidenum">
              <a:rPr lang="en-US" altLang="en-US">
                <a:latin typeface="Arial" panose="020B0604020202020204" pitchFamily="34" charset="0"/>
              </a:rPr>
              <a:pPr fontAlgn="base">
                <a:spcBef>
                  <a:spcPct val="0"/>
                </a:spcBef>
                <a:spcAft>
                  <a:spcPct val="0"/>
                </a:spcAft>
              </a:pPr>
              <a:t>42</a:t>
            </a:fld>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F1719A87-9A7C-44D3-B6FE-B5729D0250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172B3B86-32A1-4EB6-864E-8B4583C4A5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9156" name="Slide Number Placeholder 3">
            <a:extLst>
              <a:ext uri="{FF2B5EF4-FFF2-40B4-BE49-F238E27FC236}">
                <a16:creationId xmlns:a16="http://schemas.microsoft.com/office/drawing/2014/main" id="{1508D278-7388-4C47-AB00-6B57DB3208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311E31A-2F85-4BAB-AE36-BAFC665390AD}" type="slidenum">
              <a:rPr lang="en-US" altLang="en-US">
                <a:latin typeface="Arial" panose="020B0604020202020204" pitchFamily="34" charset="0"/>
              </a:rPr>
              <a:pPr fontAlgn="base">
                <a:spcBef>
                  <a:spcPct val="0"/>
                </a:spcBef>
                <a:spcAft>
                  <a:spcPct val="0"/>
                </a:spcAft>
              </a:pPr>
              <a:t>43</a:t>
            </a:fld>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7FB71AA4-6E90-4DFC-97C8-4B84729C61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a:extLst>
              <a:ext uri="{FF2B5EF4-FFF2-40B4-BE49-F238E27FC236}">
                <a16:creationId xmlns:a16="http://schemas.microsoft.com/office/drawing/2014/main" id="{F20C84A0-951C-4493-B835-88AC5CF4BF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90116" name="Slide Number Placeholder 3">
            <a:extLst>
              <a:ext uri="{FF2B5EF4-FFF2-40B4-BE49-F238E27FC236}">
                <a16:creationId xmlns:a16="http://schemas.microsoft.com/office/drawing/2014/main" id="{2B93C550-D4F9-4CC4-B21B-7AC8239FDC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E547C2F-7F7A-4224-A5F2-E2E26612252D}" type="slidenum">
              <a:rPr lang="en-US" altLang="en-US">
                <a:latin typeface="Times New Roman" panose="02020603050405020304" pitchFamily="18" charset="0"/>
                <a:ea typeface="ＭＳ Ｐゴシック" panose="020B0600070205080204" pitchFamily="34" charset="-128"/>
              </a:rPr>
              <a:pPr fontAlgn="base">
                <a:spcBef>
                  <a:spcPct val="0"/>
                </a:spcBef>
                <a:spcAft>
                  <a:spcPct val="0"/>
                </a:spcAft>
              </a:pPr>
              <a:t>82</a:t>
            </a:fld>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49735DBC-620B-452A-BCDC-88D1E744171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a:extLst>
              <a:ext uri="{FF2B5EF4-FFF2-40B4-BE49-F238E27FC236}">
                <a16:creationId xmlns:a16="http://schemas.microsoft.com/office/drawing/2014/main" id="{185114C6-EBA9-42D9-9D4D-0FEB19F728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92164" name="Slide Number Placeholder 3">
            <a:extLst>
              <a:ext uri="{FF2B5EF4-FFF2-40B4-BE49-F238E27FC236}">
                <a16:creationId xmlns:a16="http://schemas.microsoft.com/office/drawing/2014/main" id="{5A678AD5-E0A2-439C-8808-80C051F7A7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BD24DE7-AF98-4FA3-8347-32CF48728ED3}" type="slidenum">
              <a:rPr lang="en-US" altLang="en-US"/>
              <a:pPr fontAlgn="base">
                <a:spcBef>
                  <a:spcPct val="0"/>
                </a:spcBef>
                <a:spcAft>
                  <a:spcPct val="0"/>
                </a:spcAft>
              </a:pPr>
              <a:t>83</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CFE93087-4C26-4F1C-B4A9-647C0E3AF4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fontAlgn="base">
              <a:spcBef>
                <a:spcPct val="0"/>
              </a:spcBef>
              <a:spcAft>
                <a:spcPct val="0"/>
              </a:spcAft>
              <a:defRPr>
                <a:solidFill>
                  <a:schemeClr val="tx1"/>
                </a:solidFill>
                <a:latin typeface="Calibri" panose="020F0502020204030204" pitchFamily="34" charset="0"/>
              </a:defRPr>
            </a:lvl6pPr>
            <a:lvl7pPr marL="2971800" indent="-228600" defTabSz="912813" fontAlgn="base">
              <a:spcBef>
                <a:spcPct val="0"/>
              </a:spcBef>
              <a:spcAft>
                <a:spcPct val="0"/>
              </a:spcAft>
              <a:defRPr>
                <a:solidFill>
                  <a:schemeClr val="tx1"/>
                </a:solidFill>
                <a:latin typeface="Calibri" panose="020F0502020204030204" pitchFamily="34" charset="0"/>
              </a:defRPr>
            </a:lvl7pPr>
            <a:lvl8pPr marL="3429000" indent="-228600" defTabSz="912813" fontAlgn="base">
              <a:spcBef>
                <a:spcPct val="0"/>
              </a:spcBef>
              <a:spcAft>
                <a:spcPct val="0"/>
              </a:spcAft>
              <a:defRPr>
                <a:solidFill>
                  <a:schemeClr val="tx1"/>
                </a:solidFill>
                <a:latin typeface="Calibri" panose="020F0502020204030204" pitchFamily="34" charset="0"/>
              </a:defRPr>
            </a:lvl8pPr>
            <a:lvl9pPr marL="3886200" indent="-228600" defTabSz="91281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9D237DD-C1E1-4E0D-B314-9AA270A25073}" type="slidenum">
              <a:rPr lang="en-US" altLang="en-US">
                <a:latin typeface="Arial" panose="020B0604020202020204" pitchFamily="34" charset="0"/>
                <a:ea typeface="ＭＳ Ｐゴシック" panose="020B0600070205080204" pitchFamily="34" charset="-128"/>
              </a:rPr>
              <a:pPr fontAlgn="base">
                <a:spcBef>
                  <a:spcPct val="0"/>
                </a:spcBef>
                <a:spcAft>
                  <a:spcPct val="0"/>
                </a:spcAft>
              </a:pPr>
              <a:t>91</a:t>
            </a:fld>
            <a:endParaRPr lang="en-US" altLang="en-US">
              <a:latin typeface="Arial" panose="020B0604020202020204" pitchFamily="34" charset="0"/>
              <a:ea typeface="ＭＳ Ｐゴシック" panose="020B0600070205080204" pitchFamily="34" charset="-128"/>
            </a:endParaRPr>
          </a:p>
        </p:txBody>
      </p:sp>
      <p:sp>
        <p:nvSpPr>
          <p:cNvPr id="100355" name="Rectangle 2">
            <a:extLst>
              <a:ext uri="{FF2B5EF4-FFF2-40B4-BE49-F238E27FC236}">
                <a16:creationId xmlns:a16="http://schemas.microsoft.com/office/drawing/2014/main" id="{A0065DA0-CC5F-4042-95A6-19057B12661F}"/>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00356" name="Rectangle 3">
            <a:extLst>
              <a:ext uri="{FF2B5EF4-FFF2-40B4-BE49-F238E27FC236}">
                <a16:creationId xmlns:a16="http://schemas.microsoft.com/office/drawing/2014/main" id="{6999C30D-C219-462D-84D7-F0B64BC34CF1}"/>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CB9103CB-95FD-4D27-89D4-B9F205FE816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fontAlgn="base">
              <a:spcBef>
                <a:spcPct val="0"/>
              </a:spcBef>
              <a:spcAft>
                <a:spcPct val="0"/>
              </a:spcAft>
              <a:defRPr>
                <a:solidFill>
                  <a:schemeClr val="tx1"/>
                </a:solidFill>
                <a:latin typeface="Calibri" panose="020F0502020204030204" pitchFamily="34" charset="0"/>
              </a:defRPr>
            </a:lvl6pPr>
            <a:lvl7pPr marL="2971800" indent="-228600" defTabSz="912813" fontAlgn="base">
              <a:spcBef>
                <a:spcPct val="0"/>
              </a:spcBef>
              <a:spcAft>
                <a:spcPct val="0"/>
              </a:spcAft>
              <a:defRPr>
                <a:solidFill>
                  <a:schemeClr val="tx1"/>
                </a:solidFill>
                <a:latin typeface="Calibri" panose="020F0502020204030204" pitchFamily="34" charset="0"/>
              </a:defRPr>
            </a:lvl7pPr>
            <a:lvl8pPr marL="3429000" indent="-228600" defTabSz="912813" fontAlgn="base">
              <a:spcBef>
                <a:spcPct val="0"/>
              </a:spcBef>
              <a:spcAft>
                <a:spcPct val="0"/>
              </a:spcAft>
              <a:defRPr>
                <a:solidFill>
                  <a:schemeClr val="tx1"/>
                </a:solidFill>
                <a:latin typeface="Calibri" panose="020F0502020204030204" pitchFamily="34" charset="0"/>
              </a:defRPr>
            </a:lvl8pPr>
            <a:lvl9pPr marL="3886200" indent="-228600" defTabSz="91281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42DE105-90FC-4A3A-949D-6BC2DAC04E6D}" type="slidenum">
              <a:rPr lang="en-US" altLang="en-US">
                <a:latin typeface="Arial" panose="020B0604020202020204" pitchFamily="34" charset="0"/>
                <a:ea typeface="ＭＳ Ｐゴシック" panose="020B0600070205080204" pitchFamily="34" charset="-128"/>
              </a:rPr>
              <a:pPr fontAlgn="base">
                <a:spcBef>
                  <a:spcPct val="0"/>
                </a:spcBef>
                <a:spcAft>
                  <a:spcPct val="0"/>
                </a:spcAft>
              </a:pPr>
              <a:t>105</a:t>
            </a:fld>
            <a:endParaRPr lang="en-US" altLang="en-US">
              <a:latin typeface="Arial" panose="020B0604020202020204" pitchFamily="34" charset="0"/>
              <a:ea typeface="ＭＳ Ｐゴシック" panose="020B0600070205080204" pitchFamily="34" charset="-128"/>
            </a:endParaRPr>
          </a:p>
        </p:txBody>
      </p:sp>
      <p:sp>
        <p:nvSpPr>
          <p:cNvPr id="112643" name="Rectangle 2">
            <a:extLst>
              <a:ext uri="{FF2B5EF4-FFF2-40B4-BE49-F238E27FC236}">
                <a16:creationId xmlns:a16="http://schemas.microsoft.com/office/drawing/2014/main" id="{D478A896-EEF3-4B5C-AF52-9B4940FE2DEA}"/>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12644" name="Rectangle 3">
            <a:extLst>
              <a:ext uri="{FF2B5EF4-FFF2-40B4-BE49-F238E27FC236}">
                <a16:creationId xmlns:a16="http://schemas.microsoft.com/office/drawing/2014/main" id="{A857F309-E3B0-4792-8C14-AC152F92E70A}"/>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BF551C99-064C-4E45-9F3C-A9EBEBD64D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fontAlgn="base">
              <a:spcBef>
                <a:spcPct val="0"/>
              </a:spcBef>
              <a:spcAft>
                <a:spcPct val="0"/>
              </a:spcAft>
              <a:defRPr>
                <a:solidFill>
                  <a:schemeClr val="tx1"/>
                </a:solidFill>
                <a:latin typeface="Calibri" panose="020F0502020204030204" pitchFamily="34" charset="0"/>
              </a:defRPr>
            </a:lvl6pPr>
            <a:lvl7pPr marL="2971800" indent="-228600" defTabSz="912813" fontAlgn="base">
              <a:spcBef>
                <a:spcPct val="0"/>
              </a:spcBef>
              <a:spcAft>
                <a:spcPct val="0"/>
              </a:spcAft>
              <a:defRPr>
                <a:solidFill>
                  <a:schemeClr val="tx1"/>
                </a:solidFill>
                <a:latin typeface="Calibri" panose="020F0502020204030204" pitchFamily="34" charset="0"/>
              </a:defRPr>
            </a:lvl7pPr>
            <a:lvl8pPr marL="3429000" indent="-228600" defTabSz="912813" fontAlgn="base">
              <a:spcBef>
                <a:spcPct val="0"/>
              </a:spcBef>
              <a:spcAft>
                <a:spcPct val="0"/>
              </a:spcAft>
              <a:defRPr>
                <a:solidFill>
                  <a:schemeClr val="tx1"/>
                </a:solidFill>
                <a:latin typeface="Calibri" panose="020F0502020204030204" pitchFamily="34" charset="0"/>
              </a:defRPr>
            </a:lvl8pPr>
            <a:lvl9pPr marL="3886200" indent="-228600" defTabSz="91281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D0B8E5D-85BF-42A0-AC0E-DD851B90A64E}" type="slidenum">
              <a:rPr lang="en-US" altLang="en-US">
                <a:latin typeface="Arial" panose="020B0604020202020204" pitchFamily="34" charset="0"/>
                <a:ea typeface="ＭＳ Ｐゴシック" panose="020B0600070205080204" pitchFamily="34" charset="-128"/>
              </a:rPr>
              <a:pPr fontAlgn="base">
                <a:spcBef>
                  <a:spcPct val="0"/>
                </a:spcBef>
                <a:spcAft>
                  <a:spcPct val="0"/>
                </a:spcAft>
              </a:pPr>
              <a:t>111</a:t>
            </a:fld>
            <a:endParaRPr lang="en-US" altLang="en-US">
              <a:latin typeface="Arial" panose="020B0604020202020204" pitchFamily="34" charset="0"/>
              <a:ea typeface="ＭＳ Ｐゴシック" panose="020B0600070205080204" pitchFamily="34" charset="-128"/>
            </a:endParaRPr>
          </a:p>
        </p:txBody>
      </p:sp>
      <p:sp>
        <p:nvSpPr>
          <p:cNvPr id="119811" name="Rectangle 2">
            <a:extLst>
              <a:ext uri="{FF2B5EF4-FFF2-40B4-BE49-F238E27FC236}">
                <a16:creationId xmlns:a16="http://schemas.microsoft.com/office/drawing/2014/main" id="{69F1BFB0-7B00-4E40-A425-632407344EA1}"/>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19812" name="Rectangle 3">
            <a:extLst>
              <a:ext uri="{FF2B5EF4-FFF2-40B4-BE49-F238E27FC236}">
                <a16:creationId xmlns:a16="http://schemas.microsoft.com/office/drawing/2014/main" id="{10062CFB-9DA2-4FA3-972C-98FD79F22F8A}"/>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BA23B5C-5B5C-4DDC-93E6-A1481B346954}"/>
              </a:ext>
            </a:extLst>
          </p:cNvPr>
          <p:cNvSpPr>
            <a:spLocks noGrp="1"/>
          </p:cNvSpPr>
          <p:nvPr>
            <p:ph type="dt" sz="half" idx="10"/>
          </p:nvPr>
        </p:nvSpPr>
        <p:spPr/>
        <p:txBody>
          <a:bodyPr/>
          <a:lstStyle>
            <a:lvl1pPr>
              <a:defRPr/>
            </a:lvl1pPr>
          </a:lstStyle>
          <a:p>
            <a:pPr>
              <a:defRPr/>
            </a:pPr>
            <a:fld id="{233EE0E5-C466-4D3C-B17C-DD4D6F5C431D}" type="datetimeFigureOut">
              <a:rPr lang="en-US"/>
              <a:pPr>
                <a:defRPr/>
              </a:pPr>
              <a:t>6/25/2019</a:t>
            </a:fld>
            <a:endParaRPr lang="en-US" dirty="0"/>
          </a:p>
        </p:txBody>
      </p:sp>
      <p:sp>
        <p:nvSpPr>
          <p:cNvPr id="5" name="Footer Placeholder 4">
            <a:extLst>
              <a:ext uri="{FF2B5EF4-FFF2-40B4-BE49-F238E27FC236}">
                <a16:creationId xmlns:a16="http://schemas.microsoft.com/office/drawing/2014/main" id="{3ECF0BA5-EE45-4A93-929B-E6051452A7F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E6D0A38-FD79-4A24-A57F-8F082C876794}"/>
              </a:ext>
            </a:extLst>
          </p:cNvPr>
          <p:cNvSpPr>
            <a:spLocks noGrp="1"/>
          </p:cNvSpPr>
          <p:nvPr>
            <p:ph type="sldNum" sz="quarter" idx="12"/>
          </p:nvPr>
        </p:nvSpPr>
        <p:spPr/>
        <p:txBody>
          <a:bodyPr/>
          <a:lstStyle>
            <a:lvl1pPr>
              <a:defRPr/>
            </a:lvl1pPr>
          </a:lstStyle>
          <a:p>
            <a:pPr>
              <a:defRPr/>
            </a:pPr>
            <a:fld id="{409AAE68-E467-4D96-81C8-7BCB0694DF8E}" type="slidenum">
              <a:rPr lang="en-US"/>
              <a:pPr>
                <a:defRPr/>
              </a:pPr>
              <a:t>‹#›</a:t>
            </a:fld>
            <a:endParaRPr lang="en-US" dirty="0"/>
          </a:p>
        </p:txBody>
      </p:sp>
    </p:spTree>
    <p:extLst>
      <p:ext uri="{BB962C8B-B14F-4D97-AF65-F5344CB8AC3E}">
        <p14:creationId xmlns:p14="http://schemas.microsoft.com/office/powerpoint/2010/main" val="2379659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E84F38-CB82-4C42-90F9-FB460FFAD4BC}"/>
              </a:ext>
            </a:extLst>
          </p:cNvPr>
          <p:cNvSpPr>
            <a:spLocks noGrp="1"/>
          </p:cNvSpPr>
          <p:nvPr>
            <p:ph type="dt" sz="half" idx="10"/>
          </p:nvPr>
        </p:nvSpPr>
        <p:spPr/>
        <p:txBody>
          <a:bodyPr/>
          <a:lstStyle>
            <a:lvl1pPr>
              <a:defRPr/>
            </a:lvl1pPr>
          </a:lstStyle>
          <a:p>
            <a:pPr>
              <a:defRPr/>
            </a:pPr>
            <a:fld id="{3F097B69-741D-447D-BDFD-090DE010BA24}" type="datetimeFigureOut">
              <a:rPr lang="en-US"/>
              <a:pPr>
                <a:defRPr/>
              </a:pPr>
              <a:t>6/25/2019</a:t>
            </a:fld>
            <a:endParaRPr lang="en-US" dirty="0"/>
          </a:p>
        </p:txBody>
      </p:sp>
      <p:sp>
        <p:nvSpPr>
          <p:cNvPr id="5" name="Footer Placeholder 4">
            <a:extLst>
              <a:ext uri="{FF2B5EF4-FFF2-40B4-BE49-F238E27FC236}">
                <a16:creationId xmlns:a16="http://schemas.microsoft.com/office/drawing/2014/main" id="{58AD86C3-A19D-4D3A-9504-BC164EFA0E3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9484506-16EA-40CE-B77C-A65A0951A2C7}"/>
              </a:ext>
            </a:extLst>
          </p:cNvPr>
          <p:cNvSpPr>
            <a:spLocks noGrp="1"/>
          </p:cNvSpPr>
          <p:nvPr>
            <p:ph type="sldNum" sz="quarter" idx="12"/>
          </p:nvPr>
        </p:nvSpPr>
        <p:spPr/>
        <p:txBody>
          <a:bodyPr/>
          <a:lstStyle>
            <a:lvl1pPr>
              <a:defRPr/>
            </a:lvl1pPr>
          </a:lstStyle>
          <a:p>
            <a:pPr>
              <a:defRPr/>
            </a:pPr>
            <a:fld id="{488BA48D-1CD3-414C-943A-1DF979AE7AD9}" type="slidenum">
              <a:rPr lang="en-US"/>
              <a:pPr>
                <a:defRPr/>
              </a:pPr>
              <a:t>‹#›</a:t>
            </a:fld>
            <a:endParaRPr lang="en-US" dirty="0"/>
          </a:p>
        </p:txBody>
      </p:sp>
    </p:spTree>
    <p:extLst>
      <p:ext uri="{BB962C8B-B14F-4D97-AF65-F5344CB8AC3E}">
        <p14:creationId xmlns:p14="http://schemas.microsoft.com/office/powerpoint/2010/main" val="376031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C34A1-9E6F-4DDA-812F-9073C2344596}"/>
              </a:ext>
            </a:extLst>
          </p:cNvPr>
          <p:cNvSpPr>
            <a:spLocks noGrp="1"/>
          </p:cNvSpPr>
          <p:nvPr>
            <p:ph type="dt" sz="half" idx="10"/>
          </p:nvPr>
        </p:nvSpPr>
        <p:spPr/>
        <p:txBody>
          <a:bodyPr/>
          <a:lstStyle>
            <a:lvl1pPr>
              <a:defRPr/>
            </a:lvl1pPr>
          </a:lstStyle>
          <a:p>
            <a:pPr>
              <a:defRPr/>
            </a:pPr>
            <a:fld id="{66626C7A-037F-439D-9531-213F9CE09E62}" type="datetimeFigureOut">
              <a:rPr lang="en-US"/>
              <a:pPr>
                <a:defRPr/>
              </a:pPr>
              <a:t>6/25/2019</a:t>
            </a:fld>
            <a:endParaRPr lang="en-US" dirty="0"/>
          </a:p>
        </p:txBody>
      </p:sp>
      <p:sp>
        <p:nvSpPr>
          <p:cNvPr id="5" name="Footer Placeholder 4">
            <a:extLst>
              <a:ext uri="{FF2B5EF4-FFF2-40B4-BE49-F238E27FC236}">
                <a16:creationId xmlns:a16="http://schemas.microsoft.com/office/drawing/2014/main" id="{0F519F44-7EDD-42F1-9A77-CA9B4729187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416DCDC-8525-4D8B-997D-1FFA831C7481}"/>
              </a:ext>
            </a:extLst>
          </p:cNvPr>
          <p:cNvSpPr>
            <a:spLocks noGrp="1"/>
          </p:cNvSpPr>
          <p:nvPr>
            <p:ph type="sldNum" sz="quarter" idx="12"/>
          </p:nvPr>
        </p:nvSpPr>
        <p:spPr/>
        <p:txBody>
          <a:bodyPr/>
          <a:lstStyle>
            <a:lvl1pPr>
              <a:defRPr/>
            </a:lvl1pPr>
          </a:lstStyle>
          <a:p>
            <a:pPr>
              <a:defRPr/>
            </a:pPr>
            <a:fld id="{283A593E-AFFB-46BC-B211-4756934DCCA2}" type="slidenum">
              <a:rPr lang="en-US"/>
              <a:pPr>
                <a:defRPr/>
              </a:pPr>
              <a:t>‹#›</a:t>
            </a:fld>
            <a:endParaRPr lang="en-US" dirty="0"/>
          </a:p>
        </p:txBody>
      </p:sp>
    </p:spTree>
    <p:extLst>
      <p:ext uri="{BB962C8B-B14F-4D97-AF65-F5344CB8AC3E}">
        <p14:creationId xmlns:p14="http://schemas.microsoft.com/office/powerpoint/2010/main" val="2763840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077DE-CABC-40C4-837C-15256CB242E6}"/>
              </a:ext>
            </a:extLst>
          </p:cNvPr>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9473D9-B4A0-40C2-B308-418AEABE6447}"/>
              </a:ext>
            </a:extLst>
          </p:cNvPr>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nline Image Placeholder 3">
            <a:extLst>
              <a:ext uri="{FF2B5EF4-FFF2-40B4-BE49-F238E27FC236}">
                <a16:creationId xmlns:a16="http://schemas.microsoft.com/office/drawing/2014/main" id="{6B3897E3-99F8-4BE3-9059-150384D9D648}"/>
              </a:ext>
            </a:extLst>
          </p:cNvPr>
          <p:cNvSpPr>
            <a:spLocks noGrp="1"/>
          </p:cNvSpPr>
          <p:nvPr>
            <p:ph type="clipArt" sz="half" idx="2"/>
          </p:nvPr>
        </p:nvSpPr>
        <p:spPr>
          <a:xfrm>
            <a:off x="4648200" y="1600200"/>
            <a:ext cx="4038600" cy="4525963"/>
          </a:xfrm>
        </p:spPr>
        <p:txBody>
          <a:bodyPr rtlCol="0">
            <a:normAutofit/>
          </a:bodyPr>
          <a:lstStyle/>
          <a:p>
            <a:pPr lvl="0"/>
            <a:r>
              <a:rPr lang="en-US" noProof="0"/>
              <a:t>Click icon to add online image</a:t>
            </a:r>
          </a:p>
        </p:txBody>
      </p:sp>
      <p:sp>
        <p:nvSpPr>
          <p:cNvPr id="5" name="Date Placeholder 6">
            <a:extLst>
              <a:ext uri="{FF2B5EF4-FFF2-40B4-BE49-F238E27FC236}">
                <a16:creationId xmlns:a16="http://schemas.microsoft.com/office/drawing/2014/main" id="{BD398480-8F0B-48E0-9CE7-E30F47DED169}"/>
              </a:ext>
            </a:extLst>
          </p:cNvPr>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7">
            <a:extLst>
              <a:ext uri="{FF2B5EF4-FFF2-40B4-BE49-F238E27FC236}">
                <a16:creationId xmlns:a16="http://schemas.microsoft.com/office/drawing/2014/main" id="{E50E4B57-B7E8-4BAF-BCA2-316C2AB95931}"/>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8">
            <a:extLst>
              <a:ext uri="{FF2B5EF4-FFF2-40B4-BE49-F238E27FC236}">
                <a16:creationId xmlns:a16="http://schemas.microsoft.com/office/drawing/2014/main" id="{2CF29F7F-FF57-471A-A07E-590DEA65D2FB}"/>
              </a:ext>
            </a:extLst>
          </p:cNvPr>
          <p:cNvSpPr>
            <a:spLocks noGrp="1" noChangeArrowheads="1"/>
          </p:cNvSpPr>
          <p:nvPr>
            <p:ph type="sldNum" sz="quarter" idx="12"/>
          </p:nvPr>
        </p:nvSpPr>
        <p:spPr/>
        <p:txBody>
          <a:bodyPr/>
          <a:lstStyle>
            <a:lvl1pPr>
              <a:defRPr/>
            </a:lvl1pPr>
          </a:lstStyle>
          <a:p>
            <a:pPr>
              <a:defRPr/>
            </a:pPr>
            <a:fld id="{4F2CECD3-ABA8-4566-8372-768FE2EC3CA5}" type="slidenum">
              <a:rPr lang="en-US" altLang="en-US"/>
              <a:pPr>
                <a:defRPr/>
              </a:pPr>
              <a:t>‹#›</a:t>
            </a:fld>
            <a:endParaRPr lang="en-US" altLang="en-US"/>
          </a:p>
        </p:txBody>
      </p:sp>
    </p:spTree>
    <p:extLst>
      <p:ext uri="{BB962C8B-B14F-4D97-AF65-F5344CB8AC3E}">
        <p14:creationId xmlns:p14="http://schemas.microsoft.com/office/powerpoint/2010/main" val="1701166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834F1F-29AA-44CC-9EC1-919246A5AA3E}"/>
              </a:ext>
            </a:extLst>
          </p:cNvPr>
          <p:cNvSpPr>
            <a:spLocks noGrp="1"/>
          </p:cNvSpPr>
          <p:nvPr>
            <p:ph type="dt" sz="half" idx="10"/>
          </p:nvPr>
        </p:nvSpPr>
        <p:spPr/>
        <p:txBody>
          <a:bodyPr/>
          <a:lstStyle>
            <a:lvl1pPr>
              <a:defRPr/>
            </a:lvl1pPr>
          </a:lstStyle>
          <a:p>
            <a:pPr>
              <a:defRPr/>
            </a:pPr>
            <a:fld id="{F30B4C8B-4B7B-4C0C-9302-FA61DF827B0F}" type="datetimeFigureOut">
              <a:rPr lang="en-US"/>
              <a:pPr>
                <a:defRPr/>
              </a:pPr>
              <a:t>6/25/2019</a:t>
            </a:fld>
            <a:endParaRPr lang="en-US" dirty="0"/>
          </a:p>
        </p:txBody>
      </p:sp>
      <p:sp>
        <p:nvSpPr>
          <p:cNvPr id="5" name="Footer Placeholder 4">
            <a:extLst>
              <a:ext uri="{FF2B5EF4-FFF2-40B4-BE49-F238E27FC236}">
                <a16:creationId xmlns:a16="http://schemas.microsoft.com/office/drawing/2014/main" id="{578AD996-CFD8-4706-8435-C60627A0EA8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1279A68-E438-4F3D-9D90-5AA38C709612}"/>
              </a:ext>
            </a:extLst>
          </p:cNvPr>
          <p:cNvSpPr>
            <a:spLocks noGrp="1"/>
          </p:cNvSpPr>
          <p:nvPr>
            <p:ph type="sldNum" sz="quarter" idx="12"/>
          </p:nvPr>
        </p:nvSpPr>
        <p:spPr/>
        <p:txBody>
          <a:bodyPr/>
          <a:lstStyle>
            <a:lvl1pPr>
              <a:defRPr/>
            </a:lvl1pPr>
          </a:lstStyle>
          <a:p>
            <a:pPr>
              <a:defRPr/>
            </a:pPr>
            <a:fld id="{4B6A1C91-9499-4E32-A6F1-FFBA9A49658E}" type="slidenum">
              <a:rPr lang="en-US"/>
              <a:pPr>
                <a:defRPr/>
              </a:pPr>
              <a:t>‹#›</a:t>
            </a:fld>
            <a:endParaRPr lang="en-US" dirty="0"/>
          </a:p>
        </p:txBody>
      </p:sp>
    </p:spTree>
    <p:extLst>
      <p:ext uri="{BB962C8B-B14F-4D97-AF65-F5344CB8AC3E}">
        <p14:creationId xmlns:p14="http://schemas.microsoft.com/office/powerpoint/2010/main" val="2620058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8EA28E-51DF-40F2-9271-84328AF68B49}"/>
              </a:ext>
            </a:extLst>
          </p:cNvPr>
          <p:cNvSpPr>
            <a:spLocks noGrp="1"/>
          </p:cNvSpPr>
          <p:nvPr>
            <p:ph type="dt" sz="half" idx="10"/>
          </p:nvPr>
        </p:nvSpPr>
        <p:spPr/>
        <p:txBody>
          <a:bodyPr/>
          <a:lstStyle>
            <a:lvl1pPr>
              <a:defRPr/>
            </a:lvl1pPr>
          </a:lstStyle>
          <a:p>
            <a:pPr>
              <a:defRPr/>
            </a:pPr>
            <a:fld id="{F4C07E55-CFCC-46EF-9008-556CB7BE3BC0}" type="datetimeFigureOut">
              <a:rPr lang="en-US"/>
              <a:pPr>
                <a:defRPr/>
              </a:pPr>
              <a:t>6/25/2019</a:t>
            </a:fld>
            <a:endParaRPr lang="en-US" dirty="0"/>
          </a:p>
        </p:txBody>
      </p:sp>
      <p:sp>
        <p:nvSpPr>
          <p:cNvPr id="5" name="Footer Placeholder 4">
            <a:extLst>
              <a:ext uri="{FF2B5EF4-FFF2-40B4-BE49-F238E27FC236}">
                <a16:creationId xmlns:a16="http://schemas.microsoft.com/office/drawing/2014/main" id="{76FC829B-26D7-4E30-8FF1-7E9EFA6D0D3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E68B2EA-80BE-4F3F-9A50-107F078660B1}"/>
              </a:ext>
            </a:extLst>
          </p:cNvPr>
          <p:cNvSpPr>
            <a:spLocks noGrp="1"/>
          </p:cNvSpPr>
          <p:nvPr>
            <p:ph type="sldNum" sz="quarter" idx="12"/>
          </p:nvPr>
        </p:nvSpPr>
        <p:spPr/>
        <p:txBody>
          <a:bodyPr/>
          <a:lstStyle>
            <a:lvl1pPr>
              <a:defRPr/>
            </a:lvl1pPr>
          </a:lstStyle>
          <a:p>
            <a:pPr>
              <a:defRPr/>
            </a:pPr>
            <a:fld id="{76681520-0D91-4DBB-906F-812494BFADF7}" type="slidenum">
              <a:rPr lang="en-US"/>
              <a:pPr>
                <a:defRPr/>
              </a:pPr>
              <a:t>‹#›</a:t>
            </a:fld>
            <a:endParaRPr lang="en-US" dirty="0"/>
          </a:p>
        </p:txBody>
      </p:sp>
    </p:spTree>
    <p:extLst>
      <p:ext uri="{BB962C8B-B14F-4D97-AF65-F5344CB8AC3E}">
        <p14:creationId xmlns:p14="http://schemas.microsoft.com/office/powerpoint/2010/main" val="3313066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9568AA8-2FA1-4390-9753-977D5BF48948}"/>
              </a:ext>
            </a:extLst>
          </p:cNvPr>
          <p:cNvSpPr>
            <a:spLocks noGrp="1"/>
          </p:cNvSpPr>
          <p:nvPr>
            <p:ph type="dt" sz="half" idx="10"/>
          </p:nvPr>
        </p:nvSpPr>
        <p:spPr/>
        <p:txBody>
          <a:bodyPr/>
          <a:lstStyle>
            <a:lvl1pPr>
              <a:defRPr/>
            </a:lvl1pPr>
          </a:lstStyle>
          <a:p>
            <a:pPr>
              <a:defRPr/>
            </a:pPr>
            <a:fld id="{49136224-5E50-436B-A617-3A2007921C57}" type="datetimeFigureOut">
              <a:rPr lang="en-US"/>
              <a:pPr>
                <a:defRPr/>
              </a:pPr>
              <a:t>6/25/2019</a:t>
            </a:fld>
            <a:endParaRPr lang="en-US" dirty="0"/>
          </a:p>
        </p:txBody>
      </p:sp>
      <p:sp>
        <p:nvSpPr>
          <p:cNvPr id="6" name="Footer Placeholder 4">
            <a:extLst>
              <a:ext uri="{FF2B5EF4-FFF2-40B4-BE49-F238E27FC236}">
                <a16:creationId xmlns:a16="http://schemas.microsoft.com/office/drawing/2014/main" id="{D6D25E0D-6ABD-48CB-A8E3-A3E03D5EF17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9133E59-78CA-4EAB-B286-4AD88DF86F1D}"/>
              </a:ext>
            </a:extLst>
          </p:cNvPr>
          <p:cNvSpPr>
            <a:spLocks noGrp="1"/>
          </p:cNvSpPr>
          <p:nvPr>
            <p:ph type="sldNum" sz="quarter" idx="12"/>
          </p:nvPr>
        </p:nvSpPr>
        <p:spPr/>
        <p:txBody>
          <a:bodyPr/>
          <a:lstStyle>
            <a:lvl1pPr>
              <a:defRPr/>
            </a:lvl1pPr>
          </a:lstStyle>
          <a:p>
            <a:pPr>
              <a:defRPr/>
            </a:pPr>
            <a:fld id="{BD30ADD6-A875-42A8-B6FE-95FEF6A6A11F}" type="slidenum">
              <a:rPr lang="en-US"/>
              <a:pPr>
                <a:defRPr/>
              </a:pPr>
              <a:t>‹#›</a:t>
            </a:fld>
            <a:endParaRPr lang="en-US" dirty="0"/>
          </a:p>
        </p:txBody>
      </p:sp>
    </p:spTree>
    <p:extLst>
      <p:ext uri="{BB962C8B-B14F-4D97-AF65-F5344CB8AC3E}">
        <p14:creationId xmlns:p14="http://schemas.microsoft.com/office/powerpoint/2010/main" val="645836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895804A-9F13-4894-B104-3663D96AEA13}"/>
              </a:ext>
            </a:extLst>
          </p:cNvPr>
          <p:cNvSpPr>
            <a:spLocks noGrp="1"/>
          </p:cNvSpPr>
          <p:nvPr>
            <p:ph type="dt" sz="half" idx="10"/>
          </p:nvPr>
        </p:nvSpPr>
        <p:spPr/>
        <p:txBody>
          <a:bodyPr/>
          <a:lstStyle>
            <a:lvl1pPr>
              <a:defRPr/>
            </a:lvl1pPr>
          </a:lstStyle>
          <a:p>
            <a:pPr>
              <a:defRPr/>
            </a:pPr>
            <a:fld id="{99BBFA8D-AA3A-4CA1-B2DD-FCBA3A95D2C9}" type="datetimeFigureOut">
              <a:rPr lang="en-US"/>
              <a:pPr>
                <a:defRPr/>
              </a:pPr>
              <a:t>6/25/2019</a:t>
            </a:fld>
            <a:endParaRPr lang="en-US" dirty="0"/>
          </a:p>
        </p:txBody>
      </p:sp>
      <p:sp>
        <p:nvSpPr>
          <p:cNvPr id="8" name="Footer Placeholder 4">
            <a:extLst>
              <a:ext uri="{FF2B5EF4-FFF2-40B4-BE49-F238E27FC236}">
                <a16:creationId xmlns:a16="http://schemas.microsoft.com/office/drawing/2014/main" id="{63E2938C-5B1D-46E2-BAC7-723EF2E7E3A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9EE9DC7-50F8-48F7-96B8-1AAA895B79AA}"/>
              </a:ext>
            </a:extLst>
          </p:cNvPr>
          <p:cNvSpPr>
            <a:spLocks noGrp="1"/>
          </p:cNvSpPr>
          <p:nvPr>
            <p:ph type="sldNum" sz="quarter" idx="12"/>
          </p:nvPr>
        </p:nvSpPr>
        <p:spPr/>
        <p:txBody>
          <a:bodyPr/>
          <a:lstStyle>
            <a:lvl1pPr>
              <a:defRPr/>
            </a:lvl1pPr>
          </a:lstStyle>
          <a:p>
            <a:pPr>
              <a:defRPr/>
            </a:pPr>
            <a:fld id="{CEA71EE6-70FF-405B-800D-69ABE588CE65}" type="slidenum">
              <a:rPr lang="en-US"/>
              <a:pPr>
                <a:defRPr/>
              </a:pPr>
              <a:t>‹#›</a:t>
            </a:fld>
            <a:endParaRPr lang="en-US" dirty="0"/>
          </a:p>
        </p:txBody>
      </p:sp>
    </p:spTree>
    <p:extLst>
      <p:ext uri="{BB962C8B-B14F-4D97-AF65-F5344CB8AC3E}">
        <p14:creationId xmlns:p14="http://schemas.microsoft.com/office/powerpoint/2010/main" val="295025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D1B71C0-74C7-4437-9C64-BCC0EBE101C5}"/>
              </a:ext>
            </a:extLst>
          </p:cNvPr>
          <p:cNvSpPr>
            <a:spLocks noGrp="1"/>
          </p:cNvSpPr>
          <p:nvPr>
            <p:ph type="dt" sz="half" idx="10"/>
          </p:nvPr>
        </p:nvSpPr>
        <p:spPr/>
        <p:txBody>
          <a:bodyPr/>
          <a:lstStyle>
            <a:lvl1pPr>
              <a:defRPr/>
            </a:lvl1pPr>
          </a:lstStyle>
          <a:p>
            <a:pPr>
              <a:defRPr/>
            </a:pPr>
            <a:fld id="{4C52F286-6B6C-4A6B-8D54-468AB1099C66}" type="datetimeFigureOut">
              <a:rPr lang="en-US"/>
              <a:pPr>
                <a:defRPr/>
              </a:pPr>
              <a:t>6/25/2019</a:t>
            </a:fld>
            <a:endParaRPr lang="en-US" dirty="0"/>
          </a:p>
        </p:txBody>
      </p:sp>
      <p:sp>
        <p:nvSpPr>
          <p:cNvPr id="4" name="Footer Placeholder 4">
            <a:extLst>
              <a:ext uri="{FF2B5EF4-FFF2-40B4-BE49-F238E27FC236}">
                <a16:creationId xmlns:a16="http://schemas.microsoft.com/office/drawing/2014/main" id="{BBF09738-FF0D-4508-AEAD-9F2B82E5B20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8CE6DEE-8FFA-4711-A40C-BE2C3B4FA573}"/>
              </a:ext>
            </a:extLst>
          </p:cNvPr>
          <p:cNvSpPr>
            <a:spLocks noGrp="1"/>
          </p:cNvSpPr>
          <p:nvPr>
            <p:ph type="sldNum" sz="quarter" idx="12"/>
          </p:nvPr>
        </p:nvSpPr>
        <p:spPr/>
        <p:txBody>
          <a:bodyPr/>
          <a:lstStyle>
            <a:lvl1pPr>
              <a:defRPr/>
            </a:lvl1pPr>
          </a:lstStyle>
          <a:p>
            <a:pPr>
              <a:defRPr/>
            </a:pPr>
            <a:fld id="{DEE7E4AC-848A-4E72-A309-64E73BA34182}" type="slidenum">
              <a:rPr lang="en-US"/>
              <a:pPr>
                <a:defRPr/>
              </a:pPr>
              <a:t>‹#›</a:t>
            </a:fld>
            <a:endParaRPr lang="en-US" dirty="0"/>
          </a:p>
        </p:txBody>
      </p:sp>
    </p:spTree>
    <p:extLst>
      <p:ext uri="{BB962C8B-B14F-4D97-AF65-F5344CB8AC3E}">
        <p14:creationId xmlns:p14="http://schemas.microsoft.com/office/powerpoint/2010/main" val="2367715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A72DFD3-2BD5-41C3-8D32-34ED4E2F0266}"/>
              </a:ext>
            </a:extLst>
          </p:cNvPr>
          <p:cNvSpPr>
            <a:spLocks noGrp="1"/>
          </p:cNvSpPr>
          <p:nvPr>
            <p:ph type="dt" sz="half" idx="10"/>
          </p:nvPr>
        </p:nvSpPr>
        <p:spPr/>
        <p:txBody>
          <a:bodyPr/>
          <a:lstStyle>
            <a:lvl1pPr>
              <a:defRPr/>
            </a:lvl1pPr>
          </a:lstStyle>
          <a:p>
            <a:pPr>
              <a:defRPr/>
            </a:pPr>
            <a:fld id="{35C4F8CC-E7AF-4BDF-A879-82F8A1558392}" type="datetimeFigureOut">
              <a:rPr lang="en-US"/>
              <a:pPr>
                <a:defRPr/>
              </a:pPr>
              <a:t>6/25/2019</a:t>
            </a:fld>
            <a:endParaRPr lang="en-US" dirty="0"/>
          </a:p>
        </p:txBody>
      </p:sp>
      <p:sp>
        <p:nvSpPr>
          <p:cNvPr id="3" name="Footer Placeholder 4">
            <a:extLst>
              <a:ext uri="{FF2B5EF4-FFF2-40B4-BE49-F238E27FC236}">
                <a16:creationId xmlns:a16="http://schemas.microsoft.com/office/drawing/2014/main" id="{582BCB91-647D-492B-8E4C-CFF7F931BEC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153A7D4-D443-4212-ABF8-AF95A575A8AF}"/>
              </a:ext>
            </a:extLst>
          </p:cNvPr>
          <p:cNvSpPr>
            <a:spLocks noGrp="1"/>
          </p:cNvSpPr>
          <p:nvPr>
            <p:ph type="sldNum" sz="quarter" idx="12"/>
          </p:nvPr>
        </p:nvSpPr>
        <p:spPr/>
        <p:txBody>
          <a:bodyPr/>
          <a:lstStyle>
            <a:lvl1pPr>
              <a:defRPr/>
            </a:lvl1pPr>
          </a:lstStyle>
          <a:p>
            <a:pPr>
              <a:defRPr/>
            </a:pPr>
            <a:fld id="{5F423C37-C6C6-4483-BF8A-07220D9168B9}" type="slidenum">
              <a:rPr lang="en-US"/>
              <a:pPr>
                <a:defRPr/>
              </a:pPr>
              <a:t>‹#›</a:t>
            </a:fld>
            <a:endParaRPr lang="en-US" dirty="0"/>
          </a:p>
        </p:txBody>
      </p:sp>
    </p:spTree>
    <p:extLst>
      <p:ext uri="{BB962C8B-B14F-4D97-AF65-F5344CB8AC3E}">
        <p14:creationId xmlns:p14="http://schemas.microsoft.com/office/powerpoint/2010/main" val="309592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DB2A49E-C400-4416-847F-6E30EBB4939D}"/>
              </a:ext>
            </a:extLst>
          </p:cNvPr>
          <p:cNvSpPr>
            <a:spLocks noGrp="1"/>
          </p:cNvSpPr>
          <p:nvPr>
            <p:ph type="dt" sz="half" idx="10"/>
          </p:nvPr>
        </p:nvSpPr>
        <p:spPr/>
        <p:txBody>
          <a:bodyPr/>
          <a:lstStyle>
            <a:lvl1pPr>
              <a:defRPr/>
            </a:lvl1pPr>
          </a:lstStyle>
          <a:p>
            <a:pPr>
              <a:defRPr/>
            </a:pPr>
            <a:fld id="{71091651-489C-4C35-BC94-B81181774E58}" type="datetimeFigureOut">
              <a:rPr lang="en-US"/>
              <a:pPr>
                <a:defRPr/>
              </a:pPr>
              <a:t>6/25/2019</a:t>
            </a:fld>
            <a:endParaRPr lang="en-US" dirty="0"/>
          </a:p>
        </p:txBody>
      </p:sp>
      <p:sp>
        <p:nvSpPr>
          <p:cNvPr id="6" name="Footer Placeholder 4">
            <a:extLst>
              <a:ext uri="{FF2B5EF4-FFF2-40B4-BE49-F238E27FC236}">
                <a16:creationId xmlns:a16="http://schemas.microsoft.com/office/drawing/2014/main" id="{9C232614-AF48-4D2C-A944-160C2400083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285234B-7FC8-4AF0-B920-5856B939B262}"/>
              </a:ext>
            </a:extLst>
          </p:cNvPr>
          <p:cNvSpPr>
            <a:spLocks noGrp="1"/>
          </p:cNvSpPr>
          <p:nvPr>
            <p:ph type="sldNum" sz="quarter" idx="12"/>
          </p:nvPr>
        </p:nvSpPr>
        <p:spPr/>
        <p:txBody>
          <a:bodyPr/>
          <a:lstStyle>
            <a:lvl1pPr>
              <a:defRPr/>
            </a:lvl1pPr>
          </a:lstStyle>
          <a:p>
            <a:pPr>
              <a:defRPr/>
            </a:pPr>
            <a:fld id="{86170ED9-21AA-4AB7-A31E-7D1F9F3053F8}" type="slidenum">
              <a:rPr lang="en-US"/>
              <a:pPr>
                <a:defRPr/>
              </a:pPr>
              <a:t>‹#›</a:t>
            </a:fld>
            <a:endParaRPr lang="en-US" dirty="0"/>
          </a:p>
        </p:txBody>
      </p:sp>
    </p:spTree>
    <p:extLst>
      <p:ext uri="{BB962C8B-B14F-4D97-AF65-F5344CB8AC3E}">
        <p14:creationId xmlns:p14="http://schemas.microsoft.com/office/powerpoint/2010/main" val="3856662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0D2046C-6B45-472E-99D3-9D7AB8E53A89}"/>
              </a:ext>
            </a:extLst>
          </p:cNvPr>
          <p:cNvSpPr>
            <a:spLocks noGrp="1"/>
          </p:cNvSpPr>
          <p:nvPr>
            <p:ph type="dt" sz="half" idx="10"/>
          </p:nvPr>
        </p:nvSpPr>
        <p:spPr/>
        <p:txBody>
          <a:bodyPr/>
          <a:lstStyle>
            <a:lvl1pPr>
              <a:defRPr/>
            </a:lvl1pPr>
          </a:lstStyle>
          <a:p>
            <a:pPr>
              <a:defRPr/>
            </a:pPr>
            <a:fld id="{0D169F0C-777A-44B5-B0EF-C744709C98B3}" type="datetimeFigureOut">
              <a:rPr lang="en-US"/>
              <a:pPr>
                <a:defRPr/>
              </a:pPr>
              <a:t>6/25/2019</a:t>
            </a:fld>
            <a:endParaRPr lang="en-US" dirty="0"/>
          </a:p>
        </p:txBody>
      </p:sp>
      <p:sp>
        <p:nvSpPr>
          <p:cNvPr id="6" name="Footer Placeholder 4">
            <a:extLst>
              <a:ext uri="{FF2B5EF4-FFF2-40B4-BE49-F238E27FC236}">
                <a16:creationId xmlns:a16="http://schemas.microsoft.com/office/drawing/2014/main" id="{161ADE5D-8391-4501-88F0-826599C859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C5635E7-945B-4859-935A-C3EB63864591}"/>
              </a:ext>
            </a:extLst>
          </p:cNvPr>
          <p:cNvSpPr>
            <a:spLocks noGrp="1"/>
          </p:cNvSpPr>
          <p:nvPr>
            <p:ph type="sldNum" sz="quarter" idx="12"/>
          </p:nvPr>
        </p:nvSpPr>
        <p:spPr/>
        <p:txBody>
          <a:bodyPr/>
          <a:lstStyle>
            <a:lvl1pPr>
              <a:defRPr/>
            </a:lvl1pPr>
          </a:lstStyle>
          <a:p>
            <a:pPr>
              <a:defRPr/>
            </a:pPr>
            <a:fld id="{90614AD8-04BA-4CEB-986F-6B9F4A1952B0}" type="slidenum">
              <a:rPr lang="en-US"/>
              <a:pPr>
                <a:defRPr/>
              </a:pPr>
              <a:t>‹#›</a:t>
            </a:fld>
            <a:endParaRPr lang="en-US" dirty="0"/>
          </a:p>
        </p:txBody>
      </p:sp>
    </p:spTree>
    <p:extLst>
      <p:ext uri="{BB962C8B-B14F-4D97-AF65-F5344CB8AC3E}">
        <p14:creationId xmlns:p14="http://schemas.microsoft.com/office/powerpoint/2010/main" val="2271844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D2E5289-7527-4AFC-AF85-637C3F1A38D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65F9F78-7893-4F20-936B-9E996081D4D7}"/>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6FE805D-84E4-4BD1-B7F2-6C9260545DC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F9A70BD2-8622-4182-AEB7-B846A8C35BFE}" type="datetimeFigureOut">
              <a:rPr lang="en-US"/>
              <a:pPr>
                <a:defRPr/>
              </a:pPr>
              <a:t>6/25/2019</a:t>
            </a:fld>
            <a:endParaRPr lang="en-US" dirty="0"/>
          </a:p>
        </p:txBody>
      </p:sp>
      <p:sp>
        <p:nvSpPr>
          <p:cNvPr id="5" name="Footer Placeholder 4">
            <a:extLst>
              <a:ext uri="{FF2B5EF4-FFF2-40B4-BE49-F238E27FC236}">
                <a16:creationId xmlns:a16="http://schemas.microsoft.com/office/drawing/2014/main" id="{BD092FEE-2AE5-4990-8455-1002236FC1A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7B623D1-8E6B-42C8-B233-815E7FF4B399}"/>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D6536E22-6D35-4162-BF9A-45B3EC5E033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6A90B1EF-E873-4CEF-B016-40AECD622FB4}"/>
              </a:ext>
            </a:extLst>
          </p:cNvPr>
          <p:cNvSpPr>
            <a:spLocks noGrp="1" noChangeArrowheads="1"/>
          </p:cNvSpPr>
          <p:nvPr>
            <p:ph type="ctrTitle"/>
          </p:nvPr>
        </p:nvSpPr>
        <p:spPr/>
        <p:txBody>
          <a:bodyPr/>
          <a:lstStyle/>
          <a:p>
            <a:r>
              <a:rPr lang="en-US" altLang="en-US" dirty="0"/>
              <a:t>Unit 1</a:t>
            </a:r>
            <a:br>
              <a:rPr lang="en-US" altLang="en-US" dirty="0"/>
            </a:br>
            <a:br>
              <a:rPr lang="en-US" altLang="en-US" dirty="0"/>
            </a:br>
            <a:r>
              <a:rPr lang="en-US" altLang="en-US" dirty="0"/>
              <a:t>Concept of Environmental Science and Ecology</a:t>
            </a:r>
          </a:p>
        </p:txBody>
      </p:sp>
      <p:sp>
        <p:nvSpPr>
          <p:cNvPr id="3" name="Subtitle 2">
            <a:extLst>
              <a:ext uri="{FF2B5EF4-FFF2-40B4-BE49-F238E27FC236}">
                <a16:creationId xmlns:a16="http://schemas.microsoft.com/office/drawing/2014/main" id="{2A86B20F-34D2-4145-9535-D623E5411B97}"/>
              </a:ext>
            </a:extLst>
          </p:cNvPr>
          <p:cNvSpPr>
            <a:spLocks noGrp="1"/>
          </p:cNvSpPr>
          <p:nvPr>
            <p:ph type="subTitle" idx="1"/>
          </p:nvPr>
        </p:nvSpPr>
        <p:spPr>
          <a:xfrm>
            <a:off x="1371600" y="4648200"/>
            <a:ext cx="6400800" cy="990600"/>
          </a:xfrm>
        </p:spPr>
        <p:txBody>
          <a:bodyPr rtlCol="0">
            <a:normAutofit/>
          </a:bodyPr>
          <a:lstStyle/>
          <a:p>
            <a:pPr fontAlgn="auto">
              <a:spcAft>
                <a:spcPts val="0"/>
              </a:spcAft>
              <a:defRPr/>
            </a:pPr>
            <a:r>
              <a:rPr lang="en-US" dirty="0"/>
              <a:t>Kirti Sagar </a:t>
            </a:r>
            <a:r>
              <a:rPr lang="en-US" dirty="0" err="1"/>
              <a:t>Baral</a:t>
            </a:r>
            <a:r>
              <a:rPr lang="en-US" dirty="0"/>
              <a:t>, MPH, MA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FC05FB0C-C70D-45C7-A3CF-E869DBD33728}"/>
              </a:ext>
            </a:extLst>
          </p:cNvPr>
          <p:cNvSpPr>
            <a:spLocks noGrp="1"/>
          </p:cNvSpPr>
          <p:nvPr>
            <p:ph type="title"/>
          </p:nvPr>
        </p:nvSpPr>
        <p:spPr>
          <a:xfrm>
            <a:off x="457200" y="274638"/>
            <a:ext cx="8229600" cy="715962"/>
          </a:xfrm>
        </p:spPr>
        <p:txBody>
          <a:bodyPr rtlCol="0">
            <a:normAutofit fontScale="90000"/>
          </a:bodyPr>
          <a:lstStyle/>
          <a:p>
            <a:pPr fontAlgn="auto">
              <a:spcAft>
                <a:spcPts val="0"/>
              </a:spcAft>
              <a:defRPr/>
            </a:pPr>
            <a:r>
              <a:rPr lang="en-US" dirty="0"/>
              <a:t>Classification of Environment </a:t>
            </a:r>
          </a:p>
        </p:txBody>
      </p:sp>
      <p:sp>
        <p:nvSpPr>
          <p:cNvPr id="13315" name="Content Placeholder 2">
            <a:extLst>
              <a:ext uri="{FF2B5EF4-FFF2-40B4-BE49-F238E27FC236}">
                <a16:creationId xmlns:a16="http://schemas.microsoft.com/office/drawing/2014/main" id="{1A91B110-0F52-4F52-A1BE-31D378817845}"/>
              </a:ext>
            </a:extLst>
          </p:cNvPr>
          <p:cNvSpPr>
            <a:spLocks noGrp="1" noChangeArrowheads="1"/>
          </p:cNvSpPr>
          <p:nvPr>
            <p:ph idx="1"/>
          </p:nvPr>
        </p:nvSpPr>
        <p:spPr>
          <a:xfrm>
            <a:off x="457200" y="1219200"/>
            <a:ext cx="8229600" cy="4495800"/>
          </a:xfrm>
        </p:spPr>
        <p:txBody>
          <a:bodyPr/>
          <a:lstStyle/>
          <a:p>
            <a:r>
              <a:rPr lang="en-US" altLang="en-US" b="1"/>
              <a:t>External environment </a:t>
            </a:r>
          </a:p>
          <a:p>
            <a:pPr lvl="1"/>
            <a:r>
              <a:rPr lang="en-US" altLang="en-US" sz="2400"/>
              <a:t>physical , biological and social components</a:t>
            </a:r>
          </a:p>
          <a:p>
            <a:pPr lvl="1"/>
            <a:r>
              <a:rPr lang="en-US" altLang="en-US" sz="2400"/>
              <a:t>all that which is external to the individual human host</a:t>
            </a:r>
          </a:p>
          <a:p>
            <a:r>
              <a:rPr lang="en-US" altLang="en-US" b="1"/>
              <a:t>Internal environment </a:t>
            </a:r>
          </a:p>
          <a:p>
            <a:pPr lvl="1"/>
            <a:r>
              <a:rPr lang="en-US" altLang="en-US" sz="2200"/>
              <a:t>Inner physiological environment of the  human organism</a:t>
            </a:r>
          </a:p>
          <a:p>
            <a:pPr lvl="1"/>
            <a:r>
              <a:rPr lang="en-US" altLang="en-US" sz="2200"/>
              <a:t>Each and every component part, every tissue, organ and organ-system and their harmonious functioning within the system.</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CE35A-B3FA-46A0-A5A1-FD38A70C3458}"/>
              </a:ext>
            </a:extLst>
          </p:cNvPr>
          <p:cNvSpPr>
            <a:spLocks noGrp="1"/>
          </p:cNvSpPr>
          <p:nvPr>
            <p:ph type="ctrTitle"/>
          </p:nvPr>
        </p:nvSpPr>
        <p:spPr>
          <a:xfrm>
            <a:off x="685800" y="304800"/>
            <a:ext cx="7772400" cy="1143000"/>
          </a:xfrm>
          <a:noFill/>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defRPr/>
            </a:pPr>
            <a:r>
              <a:rPr lang="en-US" b="1" dirty="0">
                <a:solidFill>
                  <a:schemeClr val="tx1"/>
                </a:solidFill>
              </a:rPr>
              <a:t>NITROGEN CYCLE</a:t>
            </a:r>
            <a:endParaRPr lang="en-US" dirty="0">
              <a:solidFill>
                <a:schemeClr val="tx1"/>
              </a:solidFill>
            </a:endParaRPr>
          </a:p>
        </p:txBody>
      </p:sp>
      <p:sp>
        <p:nvSpPr>
          <p:cNvPr id="106501" name="Subtitle 2">
            <a:extLst>
              <a:ext uri="{FF2B5EF4-FFF2-40B4-BE49-F238E27FC236}">
                <a16:creationId xmlns:a16="http://schemas.microsoft.com/office/drawing/2014/main" id="{601EFCDE-2BB1-4CCC-AA3B-2A2DC187A0A4}"/>
              </a:ext>
            </a:extLst>
          </p:cNvPr>
          <p:cNvSpPr>
            <a:spLocks noGrp="1"/>
          </p:cNvSpPr>
          <p:nvPr>
            <p:ph type="subTitle" idx="1"/>
          </p:nvPr>
        </p:nvSpPr>
        <p:spPr>
          <a:xfrm>
            <a:off x="152400" y="1219200"/>
            <a:ext cx="3810000" cy="5410200"/>
          </a:xfrm>
          <a:ln>
            <a:solidFill>
              <a:schemeClr val="accent1"/>
            </a:solidFill>
            <a:miter lim="800000"/>
            <a:headEnd/>
            <a:tailEnd/>
          </a:ln>
        </p:spPr>
        <p:txBody>
          <a:bodyPr/>
          <a:lstStyle/>
          <a:p>
            <a:pPr marL="509588" indent="-388938" algn="l">
              <a:buFont typeface="Arial" panose="020B0604020202020204" pitchFamily="34" charset="0"/>
              <a:buChar char="•"/>
            </a:pPr>
            <a:r>
              <a:rPr lang="en-US" altLang="en-US" sz="2800">
                <a:solidFill>
                  <a:schemeClr val="tx1"/>
                </a:solidFill>
              </a:rPr>
              <a:t>The nitrogen cycle is the process by which nitrogen is converted into various chemical forms of nitrogen</a:t>
            </a:r>
          </a:p>
          <a:p>
            <a:pPr marL="509588" indent="-388938" algn="l">
              <a:buFont typeface="Arial" panose="020B0604020202020204" pitchFamily="34" charset="0"/>
              <a:buChar char="•"/>
            </a:pPr>
            <a:r>
              <a:rPr lang="en-US" altLang="en-US" sz="2800">
                <a:solidFill>
                  <a:schemeClr val="tx1"/>
                </a:solidFill>
              </a:rPr>
              <a:t>The nitrogen cycle consist of several major steps. </a:t>
            </a:r>
          </a:p>
          <a:p>
            <a:pPr marL="966788" lvl="1" indent="-388938" algn="l">
              <a:buFont typeface="Arial" panose="020B0604020202020204" pitchFamily="34" charset="0"/>
              <a:buChar char="•"/>
            </a:pPr>
            <a:r>
              <a:rPr lang="en-US" altLang="en-US" sz="2400">
                <a:solidFill>
                  <a:schemeClr val="tx1"/>
                </a:solidFill>
              </a:rPr>
              <a:t>Nitrogen fixation</a:t>
            </a:r>
          </a:p>
          <a:p>
            <a:pPr marL="966788" lvl="1" indent="-388938" algn="l">
              <a:buFont typeface="Arial" panose="020B0604020202020204" pitchFamily="34" charset="0"/>
              <a:buChar char="•"/>
            </a:pPr>
            <a:r>
              <a:rPr lang="en-US" altLang="en-US" sz="2400">
                <a:solidFill>
                  <a:schemeClr val="tx1"/>
                </a:solidFill>
              </a:rPr>
              <a:t>Nitrification</a:t>
            </a:r>
          </a:p>
          <a:p>
            <a:pPr marL="966788" lvl="1" indent="-388938" algn="l">
              <a:buFont typeface="Arial" panose="020B0604020202020204" pitchFamily="34" charset="0"/>
              <a:buChar char="•"/>
            </a:pPr>
            <a:r>
              <a:rPr lang="en-US" altLang="en-US" sz="2400">
                <a:solidFill>
                  <a:schemeClr val="tx1"/>
                </a:solidFill>
              </a:rPr>
              <a:t>Ammonification</a:t>
            </a:r>
          </a:p>
          <a:p>
            <a:pPr marL="966788" lvl="1" indent="-388938" algn="l">
              <a:buFont typeface="Arial" panose="020B0604020202020204" pitchFamily="34" charset="0"/>
              <a:buChar char="•"/>
            </a:pPr>
            <a:r>
              <a:rPr lang="en-US" altLang="en-US" sz="2400">
                <a:solidFill>
                  <a:schemeClr val="tx1"/>
                </a:solidFill>
              </a:rPr>
              <a:t>Denitrification</a:t>
            </a:r>
          </a:p>
          <a:p>
            <a:pPr marL="509588" indent="-388938" algn="l">
              <a:buFont typeface="Arial" panose="020B0604020202020204" pitchFamily="34" charset="0"/>
              <a:buChar char="•"/>
            </a:pPr>
            <a:endParaRPr lang="en-US" altLang="en-US" sz="2800">
              <a:solidFill>
                <a:schemeClr val="tx1"/>
              </a:solidFill>
            </a:endParaRPr>
          </a:p>
          <a:p>
            <a:pPr marL="509588" indent="-388938" algn="l">
              <a:buFont typeface="Arial" panose="020B0604020202020204" pitchFamily="34" charset="0"/>
              <a:buChar char="•"/>
            </a:pPr>
            <a:endParaRPr lang="en-US" altLang="en-US" sz="2800">
              <a:solidFill>
                <a:schemeClr val="tx1"/>
              </a:solidFill>
            </a:endParaRPr>
          </a:p>
        </p:txBody>
      </p:sp>
      <p:pic>
        <p:nvPicPr>
          <p:cNvPr id="106502" name="Picture 9" descr="nitrogencycle">
            <a:extLst>
              <a:ext uri="{FF2B5EF4-FFF2-40B4-BE49-F238E27FC236}">
                <a16:creationId xmlns:a16="http://schemas.microsoft.com/office/drawing/2014/main" id="{BDE987FC-1BDE-4F7D-B04E-B7192636A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219200"/>
            <a:ext cx="4471988" cy="537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AD648-34A4-4464-9F97-E0784B502B85}"/>
              </a:ext>
            </a:extLst>
          </p:cNvPr>
          <p:cNvSpPr>
            <a:spLocks noGrp="1"/>
          </p:cNvSpPr>
          <p:nvPr>
            <p:ph type="ctrTitle"/>
          </p:nvPr>
        </p:nvSpPr>
        <p:spPr>
          <a:xfrm>
            <a:off x="685800" y="304800"/>
            <a:ext cx="7772400" cy="685800"/>
          </a:xfrm>
          <a:noFill/>
        </p:spPr>
        <p:style>
          <a:lnRef idx="0">
            <a:schemeClr val="accent3"/>
          </a:lnRef>
          <a:fillRef idx="3">
            <a:schemeClr val="accent3"/>
          </a:fillRef>
          <a:effectRef idx="3">
            <a:schemeClr val="accent3"/>
          </a:effectRef>
          <a:fontRef idx="minor">
            <a:schemeClr val="lt1"/>
          </a:fontRef>
        </p:style>
        <p:txBody>
          <a:bodyPr rtlCol="0">
            <a:normAutofit fontScale="90000"/>
          </a:bodyPr>
          <a:lstStyle/>
          <a:p>
            <a:pPr fontAlgn="auto">
              <a:spcAft>
                <a:spcPts val="0"/>
              </a:spcAft>
              <a:defRPr/>
            </a:pPr>
            <a:r>
              <a:rPr lang="en-US" b="1" dirty="0">
                <a:solidFill>
                  <a:schemeClr val="tx1"/>
                </a:solidFill>
              </a:rPr>
              <a:t>NITROGEN CYCLE</a:t>
            </a:r>
            <a:endParaRPr lang="en-US" dirty="0">
              <a:solidFill>
                <a:schemeClr val="tx1"/>
              </a:solidFill>
            </a:endParaRPr>
          </a:p>
        </p:txBody>
      </p:sp>
      <p:sp>
        <p:nvSpPr>
          <p:cNvPr id="107525" name="Subtitle 2">
            <a:extLst>
              <a:ext uri="{FF2B5EF4-FFF2-40B4-BE49-F238E27FC236}">
                <a16:creationId xmlns:a16="http://schemas.microsoft.com/office/drawing/2014/main" id="{7E24C5D7-6508-4557-8E20-55A7DE104F03}"/>
              </a:ext>
            </a:extLst>
          </p:cNvPr>
          <p:cNvSpPr>
            <a:spLocks noGrp="1"/>
          </p:cNvSpPr>
          <p:nvPr>
            <p:ph type="subTitle" idx="1"/>
          </p:nvPr>
        </p:nvSpPr>
        <p:spPr>
          <a:xfrm>
            <a:off x="457200" y="1219200"/>
            <a:ext cx="8001000" cy="5029200"/>
          </a:xfrm>
          <a:ln>
            <a:solidFill>
              <a:schemeClr val="accent1"/>
            </a:solidFill>
            <a:miter lim="800000"/>
            <a:headEnd/>
            <a:tailEnd/>
          </a:ln>
        </p:spPr>
        <p:txBody>
          <a:bodyPr/>
          <a:lstStyle/>
          <a:p>
            <a:pPr marL="398463" lvl="1" indent="-388938" algn="l">
              <a:buFont typeface="Arial" panose="020B0604020202020204" pitchFamily="34" charset="0"/>
              <a:buChar char="•"/>
              <a:tabLst>
                <a:tab pos="339725" algn="l"/>
              </a:tabLst>
            </a:pPr>
            <a:r>
              <a:rPr lang="en-US" altLang="en-US" sz="2400" b="1">
                <a:solidFill>
                  <a:schemeClr val="tx1"/>
                </a:solidFill>
              </a:rPr>
              <a:t>Nitrogen fixation- </a:t>
            </a:r>
            <a:r>
              <a:rPr lang="en-US" altLang="en-US" sz="2400">
                <a:solidFill>
                  <a:schemeClr val="tx1"/>
                </a:solidFill>
              </a:rPr>
              <a:t>specialized bacteria in soil and water convert (or fix) gaseous nitrogen (N2) to ammonia (NH3) that can be used by plants.</a:t>
            </a:r>
          </a:p>
          <a:p>
            <a:pPr marL="398463" lvl="1" indent="-388938" algn="l">
              <a:buFont typeface="Arial" panose="020B0604020202020204" pitchFamily="34" charset="0"/>
              <a:buChar char="•"/>
              <a:tabLst>
                <a:tab pos="339725" algn="l"/>
              </a:tabLst>
            </a:pPr>
            <a:r>
              <a:rPr lang="en-US" altLang="en-US" sz="2400" b="1">
                <a:solidFill>
                  <a:schemeClr val="tx1"/>
                </a:solidFill>
              </a:rPr>
              <a:t>Nitrification</a:t>
            </a:r>
            <a:r>
              <a:rPr lang="en-US" altLang="en-US" sz="2400">
                <a:solidFill>
                  <a:schemeClr val="tx1"/>
                </a:solidFill>
              </a:rPr>
              <a:t>- Ammonia not taken up by plants may undergo nitrification. In this two step process, specialized soil bacteria convert most of the ammonia in soil first to toxic nitrite ions (NO2</a:t>
            </a:r>
            <a:r>
              <a:rPr lang="en-US" altLang="en-US" sz="2400" baseline="30000">
                <a:solidFill>
                  <a:schemeClr val="tx1"/>
                </a:solidFill>
              </a:rPr>
              <a:t>-</a:t>
            </a:r>
            <a:r>
              <a:rPr lang="en-US" altLang="en-US" sz="2400">
                <a:solidFill>
                  <a:schemeClr val="tx1"/>
                </a:solidFill>
              </a:rPr>
              <a:t>)</a:t>
            </a:r>
            <a:r>
              <a:rPr lang="en-US" altLang="en-US" sz="2400" baseline="30000">
                <a:solidFill>
                  <a:schemeClr val="tx1"/>
                </a:solidFill>
              </a:rPr>
              <a:t>  </a:t>
            </a:r>
            <a:r>
              <a:rPr lang="en-US" altLang="en-US" sz="2400">
                <a:solidFill>
                  <a:schemeClr val="tx1"/>
                </a:solidFill>
              </a:rPr>
              <a:t> and then to nitrate ions (NO3</a:t>
            </a:r>
            <a:r>
              <a:rPr lang="en-US" altLang="en-US" sz="2400" baseline="30000">
                <a:solidFill>
                  <a:schemeClr val="tx1"/>
                </a:solidFill>
              </a:rPr>
              <a:t>-</a:t>
            </a:r>
            <a:r>
              <a:rPr lang="en-US" altLang="en-US" sz="2400">
                <a:solidFill>
                  <a:schemeClr val="tx1"/>
                </a:solidFill>
              </a:rPr>
              <a:t>)</a:t>
            </a:r>
            <a:r>
              <a:rPr lang="en-US" altLang="en-US" sz="2400" baseline="30000">
                <a:solidFill>
                  <a:schemeClr val="tx1"/>
                </a:solidFill>
              </a:rPr>
              <a:t> </a:t>
            </a:r>
            <a:r>
              <a:rPr lang="en-US" altLang="en-US" sz="2400">
                <a:solidFill>
                  <a:schemeClr val="tx1"/>
                </a:solidFill>
              </a:rPr>
              <a:t> which is the easily taken up by plants. </a:t>
            </a:r>
          </a:p>
          <a:p>
            <a:pPr marL="398463" lvl="1" indent="-388938" algn="l">
              <a:buFont typeface="Arial" panose="020B0604020202020204" pitchFamily="34" charset="0"/>
              <a:buChar char="•"/>
              <a:tabLst>
                <a:tab pos="339725" algn="l"/>
              </a:tabLst>
            </a:pPr>
            <a:r>
              <a:rPr lang="en-US" altLang="en-US" sz="2400">
                <a:solidFill>
                  <a:schemeClr val="tx1"/>
                </a:solidFill>
              </a:rPr>
              <a:t>Animals in turn get their nitrogen by eating plants or plant eating animals. </a:t>
            </a:r>
          </a:p>
          <a:p>
            <a:pPr marL="398463" lvl="1" indent="-388938" algn="l">
              <a:buFont typeface="Arial" panose="020B0604020202020204" pitchFamily="34" charset="0"/>
              <a:buChar char="•"/>
              <a:tabLst>
                <a:tab pos="339725" algn="l"/>
              </a:tabLst>
            </a:pPr>
            <a:r>
              <a:rPr lang="en-US" altLang="en-US" sz="2400">
                <a:solidFill>
                  <a:schemeClr val="tx1"/>
                </a:solidFill>
              </a:rPr>
              <a:t>Plants and animals return nitrogen rich organic compounds to the environment as wastes, cast – off particles and dead bodies. </a:t>
            </a:r>
          </a:p>
          <a:p>
            <a:pPr marL="509588" indent="-388938" algn="l">
              <a:buFont typeface="Arial" panose="020B0604020202020204" pitchFamily="34" charset="0"/>
              <a:buChar char="•"/>
              <a:tabLst>
                <a:tab pos="339725" algn="l"/>
              </a:tabLst>
            </a:pPr>
            <a:endParaRPr lang="en-US" altLang="en-US" sz="2800">
              <a:solidFill>
                <a:schemeClr val="tx1"/>
              </a:solidFill>
            </a:endParaRPr>
          </a:p>
          <a:p>
            <a:pPr marL="509588" indent="-388938" algn="l">
              <a:buFont typeface="Arial" panose="020B0604020202020204" pitchFamily="34" charset="0"/>
              <a:buChar char="•"/>
              <a:tabLst>
                <a:tab pos="339725" algn="l"/>
              </a:tabLst>
            </a:pPr>
            <a:endParaRPr lang="en-US" altLang="en-US" sz="2800">
              <a:solidFill>
                <a:schemeClr val="tx1"/>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6D53F-606E-458A-9F7F-1D132AD9EE72}"/>
              </a:ext>
            </a:extLst>
          </p:cNvPr>
          <p:cNvSpPr>
            <a:spLocks noGrp="1"/>
          </p:cNvSpPr>
          <p:nvPr>
            <p:ph type="ctrTitle"/>
          </p:nvPr>
        </p:nvSpPr>
        <p:spPr>
          <a:xfrm>
            <a:off x="571500" y="0"/>
            <a:ext cx="7772400" cy="685800"/>
          </a:xfrm>
          <a:noFill/>
        </p:spPr>
        <p:style>
          <a:lnRef idx="0">
            <a:schemeClr val="accent3"/>
          </a:lnRef>
          <a:fillRef idx="3">
            <a:schemeClr val="accent3"/>
          </a:fillRef>
          <a:effectRef idx="3">
            <a:schemeClr val="accent3"/>
          </a:effectRef>
          <a:fontRef idx="minor">
            <a:schemeClr val="lt1"/>
          </a:fontRef>
        </p:style>
        <p:txBody>
          <a:bodyPr rtlCol="0">
            <a:normAutofit fontScale="90000"/>
          </a:bodyPr>
          <a:lstStyle/>
          <a:p>
            <a:pPr fontAlgn="auto">
              <a:spcAft>
                <a:spcPts val="0"/>
              </a:spcAft>
              <a:defRPr/>
            </a:pPr>
            <a:r>
              <a:rPr lang="en-US" b="1" dirty="0">
                <a:solidFill>
                  <a:schemeClr val="tx1"/>
                </a:solidFill>
              </a:rPr>
              <a:t>NITROGEN CYCLE</a:t>
            </a:r>
            <a:endParaRPr lang="en-US" dirty="0">
              <a:solidFill>
                <a:schemeClr val="tx1"/>
              </a:solidFill>
            </a:endParaRPr>
          </a:p>
        </p:txBody>
      </p:sp>
      <p:sp>
        <p:nvSpPr>
          <p:cNvPr id="3" name="Subtitle 2">
            <a:extLst>
              <a:ext uri="{FF2B5EF4-FFF2-40B4-BE49-F238E27FC236}">
                <a16:creationId xmlns:a16="http://schemas.microsoft.com/office/drawing/2014/main" id="{6C90140E-C5FE-449A-BC37-87BAD9D97BE3}"/>
              </a:ext>
            </a:extLst>
          </p:cNvPr>
          <p:cNvSpPr>
            <a:spLocks noGrp="1"/>
          </p:cNvSpPr>
          <p:nvPr>
            <p:ph type="subTitle" idx="1"/>
          </p:nvPr>
        </p:nvSpPr>
        <p:spPr>
          <a:xfrm>
            <a:off x="304800" y="685800"/>
            <a:ext cx="8686800" cy="5715000"/>
          </a:xfrm>
          <a:ln>
            <a:solidFill>
              <a:schemeClr val="accent1"/>
            </a:solidFill>
          </a:ln>
        </p:spPr>
        <p:txBody>
          <a:bodyPr rtlCol="0">
            <a:noAutofit/>
          </a:bodyPr>
          <a:lstStyle/>
          <a:p>
            <a:pPr marL="342900" indent="-342900" algn="l" fontAlgn="auto">
              <a:spcAft>
                <a:spcPts val="0"/>
              </a:spcAft>
              <a:buFont typeface="Arial" panose="020B0604020202020204" pitchFamily="34" charset="0"/>
              <a:buChar char="•"/>
              <a:defRPr/>
            </a:pPr>
            <a:r>
              <a:rPr lang="en-US" sz="2400" b="1" dirty="0">
                <a:solidFill>
                  <a:schemeClr val="tx1"/>
                </a:solidFill>
              </a:rPr>
              <a:t>Ammonification</a:t>
            </a:r>
            <a:r>
              <a:rPr lang="en-US" sz="2400" dirty="0">
                <a:solidFill>
                  <a:schemeClr val="tx1"/>
                </a:solidFill>
              </a:rPr>
              <a:t>-</a:t>
            </a:r>
            <a:r>
              <a:rPr lang="en-US" sz="2400" dirty="0">
                <a:solidFill>
                  <a:prstClr val="black"/>
                </a:solidFill>
              </a:rPr>
              <a:t>Decomposers return the nitrogen from the remains of dead plants and animals back to the soil.</a:t>
            </a:r>
            <a:r>
              <a:rPr lang="en-US" sz="2400" dirty="0">
                <a:solidFill>
                  <a:schemeClr val="tx1"/>
                </a:solidFill>
              </a:rPr>
              <a:t> Vast armies of specialized decomposer bacteria convert this waste into simpler nitrogen- containing inorganic compounds such as ammonia (NH3) and water-soluble salts containing ammonium ions (NH4</a:t>
            </a:r>
            <a:r>
              <a:rPr lang="en-US" sz="2400" baseline="30000" dirty="0">
                <a:solidFill>
                  <a:schemeClr val="tx1"/>
                </a:solidFill>
              </a:rPr>
              <a:t>+</a:t>
            </a:r>
            <a:r>
              <a:rPr lang="en-US" sz="2400" dirty="0">
                <a:solidFill>
                  <a:schemeClr val="tx1"/>
                </a:solidFill>
              </a:rPr>
              <a:t> ). </a:t>
            </a:r>
          </a:p>
          <a:p>
            <a:pPr marL="398463" lvl="1" indent="-388938" algn="l" fontAlgn="auto">
              <a:spcAft>
                <a:spcPts val="0"/>
              </a:spcAft>
              <a:buFont typeface="Arial" panose="020B0604020202020204" pitchFamily="34" charset="0"/>
              <a:buChar char="•"/>
              <a:defRPr/>
            </a:pPr>
            <a:r>
              <a:rPr lang="en-US" sz="2400" b="1" dirty="0">
                <a:solidFill>
                  <a:schemeClr val="tx1"/>
                </a:solidFill>
              </a:rPr>
              <a:t>Denitrification</a:t>
            </a:r>
            <a:r>
              <a:rPr lang="en-US" sz="2400" dirty="0">
                <a:solidFill>
                  <a:schemeClr val="tx1"/>
                </a:solidFill>
              </a:rPr>
              <a:t>- In denitrification, nitrogen leaves the soil as specialized  bacteria in wet soil and in the bottom sediments of lakes, oceans, wetlands convert ammonia (NH3) and ammonium ions (NH4</a:t>
            </a:r>
            <a:r>
              <a:rPr lang="en-US" sz="2400" baseline="30000" dirty="0">
                <a:solidFill>
                  <a:schemeClr val="tx1"/>
                </a:solidFill>
              </a:rPr>
              <a:t>+</a:t>
            </a:r>
            <a:r>
              <a:rPr lang="en-US" sz="2400" dirty="0">
                <a:solidFill>
                  <a:schemeClr val="tx1"/>
                </a:solidFill>
              </a:rPr>
              <a:t> ) into nitrogen gas (N2) and nitrous oxide gas (N20). </a:t>
            </a:r>
          </a:p>
          <a:p>
            <a:pPr marL="398463" lvl="1" indent="-388938" algn="l" fontAlgn="auto">
              <a:spcAft>
                <a:spcPts val="0"/>
              </a:spcAft>
              <a:buFont typeface="Arial" panose="020B0604020202020204" pitchFamily="34" charset="0"/>
              <a:buChar char="•"/>
              <a:defRPr/>
            </a:pPr>
            <a:r>
              <a:rPr lang="en-US" sz="2400" dirty="0">
                <a:solidFill>
                  <a:schemeClr val="tx1"/>
                </a:solidFill>
              </a:rPr>
              <a:t>These gases are released to the atmosphere to begin the nitrogen cycle again. </a:t>
            </a:r>
          </a:p>
          <a:p>
            <a:pPr marL="398463" lvl="1" indent="-388938" algn="l" fontAlgn="auto">
              <a:spcAft>
                <a:spcPts val="0"/>
              </a:spcAft>
              <a:buFont typeface="Arial" panose="020B0604020202020204" pitchFamily="34" charset="0"/>
              <a:buChar char="•"/>
              <a:defRPr/>
            </a:pPr>
            <a:r>
              <a:rPr lang="en-US" sz="2400" dirty="0">
                <a:solidFill>
                  <a:prstClr val="black"/>
                </a:solidFill>
              </a:rPr>
              <a:t>Autotrophs (plants) are therefore dependent on nitrogen-fixing bacteria, and all other organisms are dependent on autotrophs</a:t>
            </a:r>
            <a:endParaRPr lang="en-US" sz="1800" dirty="0">
              <a:solidFill>
                <a:schemeClr val="tx1"/>
              </a:solidFill>
            </a:endParaRPr>
          </a:p>
          <a:p>
            <a:pPr marL="509588" indent="-388938" algn="l" fontAlgn="auto">
              <a:spcAft>
                <a:spcPts val="0"/>
              </a:spcAft>
              <a:buFont typeface="Arial" panose="020B0604020202020204" pitchFamily="34" charset="0"/>
              <a:buChar char="•"/>
              <a:defRPr/>
            </a:pPr>
            <a:endParaRPr lang="en-US" sz="2800" dirty="0">
              <a:solidFill>
                <a:schemeClr val="tx1"/>
              </a:solidFill>
            </a:endParaRPr>
          </a:p>
          <a:p>
            <a:pPr marL="509588" indent="-388938" algn="l" fontAlgn="auto">
              <a:spcAft>
                <a:spcPts val="0"/>
              </a:spcAft>
              <a:buFont typeface="Arial" panose="020B0604020202020204" pitchFamily="34" charset="0"/>
              <a:buChar char="•"/>
              <a:defRPr/>
            </a:pPr>
            <a:endParaRPr lang="en-US" sz="2800" dirty="0">
              <a:solidFill>
                <a:schemeClr val="tx1"/>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026">
            <a:extLst>
              <a:ext uri="{FF2B5EF4-FFF2-40B4-BE49-F238E27FC236}">
                <a16:creationId xmlns:a16="http://schemas.microsoft.com/office/drawing/2014/main" id="{B8C9EB9C-09F7-4928-8B0C-FC84ED7F7FBB}"/>
              </a:ext>
            </a:extLst>
          </p:cNvPr>
          <p:cNvSpPr>
            <a:spLocks noGrp="1" noChangeArrowheads="1"/>
          </p:cNvSpPr>
          <p:nvPr>
            <p:ph type="title"/>
          </p:nvPr>
        </p:nvSpPr>
        <p:spPr>
          <a:xfrm>
            <a:off x="457200" y="274638"/>
            <a:ext cx="8229600" cy="487362"/>
          </a:xfrm>
        </p:spPr>
        <p:txBody>
          <a:bodyPr rtlCol="0">
            <a:normAutofit fontScale="90000"/>
          </a:bodyPr>
          <a:lstStyle/>
          <a:p>
            <a:pPr fontAlgn="auto">
              <a:spcAft>
                <a:spcPts val="0"/>
              </a:spcAft>
              <a:defRPr/>
            </a:pPr>
            <a:r>
              <a:rPr lang="en-US" altLang="en-US" sz="4800" b="1" dirty="0">
                <a:effectLst>
                  <a:outerShdw blurRad="38100" dist="38100" dir="2700000" algn="tl">
                    <a:srgbClr val="C0C0C0"/>
                  </a:outerShdw>
                </a:effectLst>
              </a:rPr>
              <a:t>Nitrogen Cycle (</a:t>
            </a:r>
            <a:r>
              <a:rPr lang="en-US" altLang="en-US" sz="4800" b="1" dirty="0" err="1">
                <a:effectLst>
                  <a:outerShdw blurRad="38100" dist="38100" dir="2700000" algn="tl">
                    <a:srgbClr val="C0C0C0"/>
                  </a:outerShdw>
                </a:effectLst>
              </a:rPr>
              <a:t>Contd</a:t>
            </a:r>
            <a:r>
              <a:rPr lang="en-US" altLang="en-US" sz="4800" b="1" dirty="0">
                <a:effectLst>
                  <a:outerShdw blurRad="38100" dist="38100" dir="2700000" algn="tl">
                    <a:srgbClr val="C0C0C0"/>
                  </a:outerShdw>
                </a:effectLst>
              </a:rPr>
              <a:t>…)</a:t>
            </a:r>
          </a:p>
        </p:txBody>
      </p:sp>
      <p:sp>
        <p:nvSpPr>
          <p:cNvPr id="109571" name="Rectangle 1027">
            <a:extLst>
              <a:ext uri="{FF2B5EF4-FFF2-40B4-BE49-F238E27FC236}">
                <a16:creationId xmlns:a16="http://schemas.microsoft.com/office/drawing/2014/main" id="{82A47AD9-B4E0-4EDE-93CB-11A58536FC5A}"/>
              </a:ext>
            </a:extLst>
          </p:cNvPr>
          <p:cNvSpPr>
            <a:spLocks noGrp="1" noChangeArrowheads="1"/>
          </p:cNvSpPr>
          <p:nvPr>
            <p:ph type="body" sz="half" idx="1"/>
          </p:nvPr>
        </p:nvSpPr>
        <p:spPr>
          <a:xfrm>
            <a:off x="533400" y="1143000"/>
            <a:ext cx="7543800" cy="4648200"/>
          </a:xfrm>
        </p:spPr>
        <p:txBody>
          <a:bodyPr/>
          <a:lstStyle/>
          <a:p>
            <a:pPr>
              <a:buFontTx/>
              <a:buNone/>
            </a:pPr>
            <a:r>
              <a:rPr lang="en-US" altLang="en-US" sz="2800" b="1"/>
              <a:t>1. Reservoir</a:t>
            </a:r>
            <a:r>
              <a:rPr lang="en-US" altLang="en-US" sz="2800"/>
              <a:t> – atmosphere (as N</a:t>
            </a:r>
            <a:r>
              <a:rPr lang="en-US" altLang="en-US" sz="2800" baseline="-25000"/>
              <a:t>2</a:t>
            </a:r>
            <a:r>
              <a:rPr lang="en-US" altLang="en-US" sz="2800"/>
              <a:t>); soil (as NH</a:t>
            </a:r>
            <a:r>
              <a:rPr lang="en-US" altLang="en-US" sz="2800" baseline="-25000"/>
              <a:t>4</a:t>
            </a:r>
            <a:r>
              <a:rPr lang="en-US" altLang="en-US" sz="2800" baseline="30000"/>
              <a:t>+</a:t>
            </a:r>
            <a:r>
              <a:rPr lang="en-US" altLang="en-US" sz="2800"/>
              <a:t> or ammonium, NH</a:t>
            </a:r>
            <a:r>
              <a:rPr lang="en-US" altLang="en-US" sz="2800" baseline="-25000"/>
              <a:t>3 </a:t>
            </a:r>
            <a:r>
              <a:rPr lang="en-US" altLang="en-US" sz="2800"/>
              <a:t>or ammonia, N0</a:t>
            </a:r>
            <a:r>
              <a:rPr lang="en-US" altLang="en-US" sz="2800" baseline="-25000"/>
              <a:t>2</a:t>
            </a:r>
            <a:r>
              <a:rPr lang="en-US" altLang="en-US" sz="2800" baseline="30000"/>
              <a:t>-</a:t>
            </a:r>
            <a:r>
              <a:rPr lang="en-US" altLang="en-US" sz="2800"/>
              <a:t> or nitrite, N0</a:t>
            </a:r>
            <a:r>
              <a:rPr lang="en-US" altLang="en-US" sz="2800" baseline="-25000"/>
              <a:t>3</a:t>
            </a:r>
            <a:r>
              <a:rPr lang="en-US" altLang="en-US" sz="2800" baseline="30000"/>
              <a:t>-</a:t>
            </a:r>
            <a:r>
              <a:rPr lang="en-US" altLang="en-US" sz="2800"/>
              <a:t> or nitrate</a:t>
            </a:r>
            <a:endParaRPr lang="en-US" altLang="en-US" sz="2800" b="1"/>
          </a:p>
          <a:p>
            <a:pPr>
              <a:spcBef>
                <a:spcPct val="0"/>
              </a:spcBef>
              <a:buFontTx/>
              <a:buNone/>
            </a:pPr>
            <a:r>
              <a:rPr lang="en-US" altLang="en-US" sz="2800" b="1"/>
              <a:t>2.</a:t>
            </a:r>
            <a:r>
              <a:rPr lang="en-US" altLang="en-US" sz="2800"/>
              <a:t> </a:t>
            </a:r>
            <a:r>
              <a:rPr lang="en-US" altLang="en-US" sz="2800" b="1"/>
              <a:t>Assimilation</a:t>
            </a:r>
            <a:r>
              <a:rPr lang="en-US" altLang="en-US" sz="2800"/>
              <a:t> – plants absorb nitrogen as either NH</a:t>
            </a:r>
            <a:r>
              <a:rPr lang="en-US" altLang="en-US" sz="2800" baseline="-25000"/>
              <a:t>4</a:t>
            </a:r>
            <a:r>
              <a:rPr lang="en-US" altLang="en-US" sz="2800" baseline="30000"/>
              <a:t>+</a:t>
            </a:r>
            <a:r>
              <a:rPr lang="en-US" altLang="en-US" sz="2800"/>
              <a:t> or as N0</a:t>
            </a:r>
            <a:r>
              <a:rPr lang="en-US" altLang="en-US" sz="2800" baseline="-25000"/>
              <a:t>3</a:t>
            </a:r>
            <a:r>
              <a:rPr lang="en-US" altLang="en-US" sz="2800" baseline="30000"/>
              <a:t>-</a:t>
            </a:r>
            <a:r>
              <a:rPr lang="en-US" altLang="en-US" sz="2800"/>
              <a:t>, animals obtain nitrogen by eating plants and other animals. </a:t>
            </a:r>
          </a:p>
          <a:p>
            <a:pPr>
              <a:spcBef>
                <a:spcPct val="0"/>
              </a:spcBef>
              <a:buFontTx/>
              <a:buNone/>
            </a:pPr>
            <a:r>
              <a:rPr lang="en-US" altLang="en-US" sz="2800"/>
              <a:t>3. </a:t>
            </a:r>
            <a:r>
              <a:rPr lang="en-US" altLang="en-US" sz="2800" b="1"/>
              <a:t>Release</a:t>
            </a:r>
            <a:r>
              <a:rPr lang="en-US" altLang="en-US" sz="2800"/>
              <a:t> – Denitrifying bacteria convert N0</a:t>
            </a:r>
            <a:r>
              <a:rPr lang="en-US" altLang="en-US" sz="2800" baseline="-25000"/>
              <a:t>3</a:t>
            </a:r>
            <a:r>
              <a:rPr lang="en-US" altLang="en-US" sz="2800" baseline="30000"/>
              <a:t>- </a:t>
            </a:r>
            <a:r>
              <a:rPr lang="en-US" altLang="en-US" sz="2800"/>
              <a:t>back</a:t>
            </a:r>
            <a:r>
              <a:rPr lang="en-US" altLang="en-US" sz="2800" baseline="30000"/>
              <a:t> </a:t>
            </a:r>
            <a:r>
              <a:rPr lang="en-US" altLang="en-US" sz="2800"/>
              <a:t>to N</a:t>
            </a:r>
            <a:r>
              <a:rPr lang="en-US" altLang="en-US" sz="2800" baseline="-25000"/>
              <a:t>2</a:t>
            </a:r>
            <a:r>
              <a:rPr lang="en-US" altLang="en-US" sz="2800"/>
              <a:t>; bacteria convert organic compounds back to NH</a:t>
            </a:r>
            <a:r>
              <a:rPr lang="en-US" altLang="en-US" sz="2800" baseline="-25000"/>
              <a:t>4</a:t>
            </a:r>
            <a:r>
              <a:rPr lang="en-US" altLang="en-US" sz="2800" baseline="30000"/>
              <a:t>+</a:t>
            </a:r>
            <a:r>
              <a:rPr lang="en-US" altLang="en-US" sz="2800" baseline="-25000"/>
              <a:t> </a:t>
            </a:r>
            <a:r>
              <a:rPr lang="en-US" altLang="en-US" sz="2800"/>
              <a:t>; animals excrete NH</a:t>
            </a:r>
            <a:r>
              <a:rPr lang="en-US" altLang="en-US" sz="2800" baseline="-25000"/>
              <a:t>4</a:t>
            </a:r>
            <a:r>
              <a:rPr lang="en-US" altLang="en-US" sz="2800" baseline="30000"/>
              <a:t>+</a:t>
            </a:r>
            <a:r>
              <a:rPr lang="en-US" altLang="en-US" sz="2800"/>
              <a:t>, urea, or uric acid.</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45A5A-39E4-4590-91BE-BA1BFBF97CC1}"/>
              </a:ext>
            </a:extLst>
          </p:cNvPr>
          <p:cNvSpPr>
            <a:spLocks noGrp="1"/>
          </p:cNvSpPr>
          <p:nvPr>
            <p:ph type="title"/>
          </p:nvPr>
        </p:nvSpPr>
        <p:spPr>
          <a:xfrm>
            <a:off x="304800" y="152400"/>
            <a:ext cx="8496300" cy="762000"/>
          </a:xfrm>
          <a:noFill/>
        </p:spPr>
        <p:style>
          <a:lnRef idx="0">
            <a:schemeClr val="accent4"/>
          </a:lnRef>
          <a:fillRef idx="3">
            <a:schemeClr val="accent4"/>
          </a:fillRef>
          <a:effectRef idx="3">
            <a:schemeClr val="accent4"/>
          </a:effectRef>
          <a:fontRef idx="minor">
            <a:schemeClr val="lt1"/>
          </a:fontRef>
        </p:style>
        <p:txBody>
          <a:bodyPr rtlCol="0">
            <a:normAutofit/>
          </a:bodyPr>
          <a:lstStyle/>
          <a:p>
            <a:pPr fontAlgn="auto">
              <a:spcAft>
                <a:spcPts val="0"/>
              </a:spcAft>
              <a:defRPr/>
            </a:pPr>
            <a:r>
              <a:rPr lang="en-US" b="1" dirty="0">
                <a:solidFill>
                  <a:schemeClr val="tx1"/>
                </a:solidFill>
              </a:rPr>
              <a:t>Processes of the Nitrogen Cycle</a:t>
            </a:r>
            <a:r>
              <a:rPr lang="en-US" dirty="0">
                <a:solidFill>
                  <a:schemeClr val="tx1"/>
                </a:solidFill>
              </a:rPr>
              <a:t>:</a:t>
            </a:r>
          </a:p>
        </p:txBody>
      </p:sp>
      <p:pic>
        <p:nvPicPr>
          <p:cNvPr id="110597" name="Picture 1">
            <a:extLst>
              <a:ext uri="{FF2B5EF4-FFF2-40B4-BE49-F238E27FC236}">
                <a16:creationId xmlns:a16="http://schemas.microsoft.com/office/drawing/2014/main" id="{F6C03C95-C51B-4455-8EE5-A4D8DB8788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066800"/>
            <a:ext cx="5867400" cy="51816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7442E959-7401-4837-9259-15C4332A8F5F}"/>
              </a:ext>
            </a:extLst>
          </p:cNvPr>
          <p:cNvSpPr>
            <a:spLocks noGrp="1" noChangeArrowheads="1"/>
          </p:cNvSpPr>
          <p:nvPr>
            <p:ph type="title"/>
          </p:nvPr>
        </p:nvSpPr>
        <p:spPr>
          <a:xfrm>
            <a:off x="228600" y="68263"/>
            <a:ext cx="8763000" cy="998537"/>
          </a:xfrm>
        </p:spPr>
        <p:txBody>
          <a:bodyPr rtlCol="0">
            <a:normAutofit fontScale="90000"/>
          </a:bodyPr>
          <a:lstStyle/>
          <a:p>
            <a:pPr fontAlgn="auto">
              <a:spcAft>
                <a:spcPts val="0"/>
              </a:spcAft>
              <a:defRPr/>
            </a:pPr>
            <a:r>
              <a:rPr lang="en-US" sz="3200" dirty="0">
                <a:latin typeface="Arial" charset="0"/>
              </a:rPr>
              <a:t>Effects of Human Activities </a:t>
            </a:r>
            <a:br>
              <a:rPr lang="en-US" sz="3200" dirty="0">
                <a:latin typeface="Arial" charset="0"/>
              </a:rPr>
            </a:br>
            <a:r>
              <a:rPr lang="en-US" sz="3200" dirty="0">
                <a:latin typeface="Arial" charset="0"/>
              </a:rPr>
              <a:t>on the Nitrogen Cycle</a:t>
            </a:r>
          </a:p>
        </p:txBody>
      </p:sp>
      <p:sp>
        <p:nvSpPr>
          <p:cNvPr id="194563" name="Rectangle 3">
            <a:extLst>
              <a:ext uri="{FF2B5EF4-FFF2-40B4-BE49-F238E27FC236}">
                <a16:creationId xmlns:a16="http://schemas.microsoft.com/office/drawing/2014/main" id="{8D36B08B-0F3E-47F8-9513-056E2727C57A}"/>
              </a:ext>
            </a:extLst>
          </p:cNvPr>
          <p:cNvSpPr>
            <a:spLocks noGrp="1" noChangeArrowheads="1"/>
          </p:cNvSpPr>
          <p:nvPr>
            <p:ph type="body" idx="1"/>
          </p:nvPr>
        </p:nvSpPr>
        <p:spPr>
          <a:xfrm>
            <a:off x="228600" y="1295400"/>
            <a:ext cx="8734425" cy="5334000"/>
          </a:xfrm>
        </p:spPr>
        <p:txBody>
          <a:bodyPr rtlCol="0">
            <a:normAutofit fontScale="85000" lnSpcReduction="20000"/>
          </a:bodyPr>
          <a:lstStyle/>
          <a:p>
            <a:pPr fontAlgn="auto">
              <a:spcAft>
                <a:spcPts val="0"/>
              </a:spcAft>
              <a:defRPr/>
            </a:pPr>
            <a:r>
              <a:rPr lang="en-US" dirty="0">
                <a:latin typeface="Arial" charset="0"/>
              </a:rPr>
              <a:t>We alter the nitrogen cycle by adding large amount of nitrogen containing compounds to the earth’s air and water and remove nitrogen from the soil</a:t>
            </a:r>
          </a:p>
          <a:p>
            <a:pPr lvl="1" fontAlgn="auto">
              <a:spcAft>
                <a:spcPts val="0"/>
              </a:spcAft>
              <a:defRPr/>
            </a:pPr>
            <a:r>
              <a:rPr lang="en-US" dirty="0">
                <a:latin typeface="Arial" charset="0"/>
              </a:rPr>
              <a:t>Adding large amount of </a:t>
            </a:r>
            <a:r>
              <a:rPr lang="en-US" dirty="0">
                <a:solidFill>
                  <a:schemeClr val="accent1"/>
                </a:solidFill>
                <a:latin typeface="Arial" charset="0"/>
              </a:rPr>
              <a:t>nitric oxide (NO) </a:t>
            </a:r>
            <a:r>
              <a:rPr lang="en-US" dirty="0">
                <a:latin typeface="Arial" charset="0"/>
              </a:rPr>
              <a:t>by burning fuels as N2 and 02 combine at high temperature. This gas will converted into nitrogen dioxide gas (NO2) and nitric acid (HNO3) which return to earth as </a:t>
            </a:r>
            <a:r>
              <a:rPr lang="en-US" dirty="0">
                <a:solidFill>
                  <a:schemeClr val="accent1"/>
                </a:solidFill>
                <a:latin typeface="Arial" charset="0"/>
              </a:rPr>
              <a:t>acid rain. </a:t>
            </a:r>
          </a:p>
          <a:p>
            <a:pPr lvl="1" fontAlgn="auto">
              <a:spcAft>
                <a:spcPts val="0"/>
              </a:spcAft>
              <a:defRPr/>
            </a:pPr>
            <a:r>
              <a:rPr lang="en-US" dirty="0">
                <a:latin typeface="Arial" charset="0"/>
              </a:rPr>
              <a:t>Adding </a:t>
            </a:r>
            <a:r>
              <a:rPr lang="en-US" dirty="0">
                <a:solidFill>
                  <a:schemeClr val="accent1"/>
                </a:solidFill>
                <a:latin typeface="Arial" charset="0"/>
              </a:rPr>
              <a:t>nitrous oxide </a:t>
            </a:r>
            <a:r>
              <a:rPr lang="en-US" dirty="0">
                <a:latin typeface="Arial" charset="0"/>
              </a:rPr>
              <a:t>(N2O) to the atmosphere through farming practices because of the livestock wastes and commercial inorganic fertilizers which can </a:t>
            </a:r>
            <a:r>
              <a:rPr lang="en-US" dirty="0">
                <a:solidFill>
                  <a:schemeClr val="accent1"/>
                </a:solidFill>
                <a:latin typeface="Arial" charset="0"/>
              </a:rPr>
              <a:t>warm the atmosphere and deplete ozone.</a:t>
            </a:r>
          </a:p>
          <a:p>
            <a:pPr lvl="1" fontAlgn="auto">
              <a:spcAft>
                <a:spcPts val="0"/>
              </a:spcAft>
              <a:defRPr/>
            </a:pPr>
            <a:r>
              <a:rPr lang="en-US" dirty="0">
                <a:solidFill>
                  <a:schemeClr val="accent1"/>
                </a:solidFill>
                <a:latin typeface="Arial" charset="0"/>
              </a:rPr>
              <a:t>Nitrate ions</a:t>
            </a:r>
            <a:r>
              <a:rPr lang="en-US" dirty="0">
                <a:solidFill>
                  <a:schemeClr val="accent1"/>
                </a:solidFill>
              </a:rPr>
              <a:t> (NO3</a:t>
            </a:r>
            <a:r>
              <a:rPr lang="en-US" baseline="30000" dirty="0">
                <a:solidFill>
                  <a:schemeClr val="accent1"/>
                </a:solidFill>
              </a:rPr>
              <a:t>-</a:t>
            </a:r>
            <a:r>
              <a:rPr lang="en-US" dirty="0">
                <a:solidFill>
                  <a:schemeClr val="accent1"/>
                </a:solidFill>
              </a:rPr>
              <a:t>)</a:t>
            </a:r>
            <a:r>
              <a:rPr lang="en-US" dirty="0">
                <a:latin typeface="Arial" charset="0"/>
              </a:rPr>
              <a:t> in inorganic fertilizers leach through the soil and </a:t>
            </a:r>
            <a:r>
              <a:rPr lang="en-US" dirty="0">
                <a:solidFill>
                  <a:schemeClr val="accent1"/>
                </a:solidFill>
                <a:latin typeface="Arial" charset="0"/>
              </a:rPr>
              <a:t>destroy aquatic ecosystem</a:t>
            </a:r>
          </a:p>
          <a:p>
            <a:pPr lvl="1" fontAlgn="auto">
              <a:spcAft>
                <a:spcPts val="0"/>
              </a:spcAft>
              <a:defRPr/>
            </a:pPr>
            <a:r>
              <a:rPr lang="en-US" dirty="0">
                <a:latin typeface="Arial" charset="0"/>
              </a:rPr>
              <a:t>Releasing large amount of  nitrogen stored in soil and plants into the atmosphere through deforestation.</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CE052AE8-860B-423A-9B06-F2021BB5EF84}"/>
              </a:ext>
            </a:extLst>
          </p:cNvPr>
          <p:cNvSpPr>
            <a:spLocks noGrp="1" noChangeArrowheads="1"/>
          </p:cNvSpPr>
          <p:nvPr>
            <p:ph type="title"/>
          </p:nvPr>
        </p:nvSpPr>
        <p:spPr/>
        <p:txBody>
          <a:bodyPr/>
          <a:lstStyle/>
          <a:p>
            <a:r>
              <a:rPr lang="en-US" altLang="en-US"/>
              <a:t>Phosphorous Cycle</a:t>
            </a:r>
          </a:p>
        </p:txBody>
      </p:sp>
      <p:sp>
        <p:nvSpPr>
          <p:cNvPr id="113667" name="Rectangle 3">
            <a:extLst>
              <a:ext uri="{FF2B5EF4-FFF2-40B4-BE49-F238E27FC236}">
                <a16:creationId xmlns:a16="http://schemas.microsoft.com/office/drawing/2014/main" id="{46BBE0B5-9D7B-4AC8-9E55-E5216E9FC513}"/>
              </a:ext>
            </a:extLst>
          </p:cNvPr>
          <p:cNvSpPr>
            <a:spLocks noGrp="1" noChangeArrowheads="1"/>
          </p:cNvSpPr>
          <p:nvPr>
            <p:ph idx="1"/>
          </p:nvPr>
        </p:nvSpPr>
        <p:spPr>
          <a:xfrm>
            <a:off x="304800" y="1417638"/>
            <a:ext cx="8534400" cy="4191000"/>
          </a:xfrm>
        </p:spPr>
        <p:txBody>
          <a:bodyPr/>
          <a:lstStyle/>
          <a:p>
            <a:pPr>
              <a:lnSpc>
                <a:spcPct val="90000"/>
              </a:lnSpc>
            </a:pPr>
            <a:r>
              <a:rPr lang="en-US" altLang="en-US" sz="2800" dirty="0"/>
              <a:t>Phosphorous is an essential nutrient of both plants and animals. </a:t>
            </a:r>
            <a:r>
              <a:rPr lang="en-US" altLang="en-US" sz="2800" dirty="0">
                <a:solidFill>
                  <a:schemeClr val="accent1"/>
                </a:solidFill>
              </a:rPr>
              <a:t>It is part of DNA molecules which carry genetic information.  It is part of ATP and ADP that store chemical energy for use by organisms </a:t>
            </a:r>
            <a:r>
              <a:rPr lang="en-US" altLang="en-US" sz="2800" dirty="0"/>
              <a:t>in cellular respiration. Phosphorous forms phospholipids in cell membranes of plants and animal cells. It also forms bones, teeth, and shells of animals as calcium phosphate compounds.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D21B1-7B6A-4B23-9D4A-B4537A64BEBD}"/>
              </a:ext>
            </a:extLst>
          </p:cNvPr>
          <p:cNvSpPr>
            <a:spLocks noGrp="1"/>
          </p:cNvSpPr>
          <p:nvPr>
            <p:ph type="title"/>
          </p:nvPr>
        </p:nvSpPr>
        <p:spPr>
          <a:xfrm>
            <a:off x="457200" y="76200"/>
            <a:ext cx="8229600" cy="944562"/>
          </a:xfrm>
          <a:noFill/>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defRPr/>
            </a:pPr>
            <a:r>
              <a:rPr lang="en-US" b="1" dirty="0">
                <a:solidFill>
                  <a:schemeClr val="tx1"/>
                </a:solidFill>
              </a:rPr>
              <a:t>Phosphorus Cycle </a:t>
            </a:r>
          </a:p>
        </p:txBody>
      </p:sp>
      <p:sp>
        <p:nvSpPr>
          <p:cNvPr id="5" name="Rectangle 4">
            <a:extLst>
              <a:ext uri="{FF2B5EF4-FFF2-40B4-BE49-F238E27FC236}">
                <a16:creationId xmlns:a16="http://schemas.microsoft.com/office/drawing/2014/main" id="{B8E172DE-9A80-4021-AE23-6F84400BE97A}"/>
              </a:ext>
            </a:extLst>
          </p:cNvPr>
          <p:cNvSpPr/>
          <p:nvPr/>
        </p:nvSpPr>
        <p:spPr>
          <a:xfrm>
            <a:off x="304800" y="1295400"/>
            <a:ext cx="8229600" cy="4832350"/>
          </a:xfrm>
          <a:prstGeom prst="rect">
            <a:avLst/>
          </a:prstGeom>
          <a:ln>
            <a:solidFill>
              <a:schemeClr val="accent1"/>
            </a:solidFill>
          </a:ln>
        </p:spPr>
        <p:txBody>
          <a:bodyPr>
            <a:spAutoFit/>
          </a:bodyPr>
          <a:lstStyle/>
          <a:p>
            <a:pPr marL="457200" indent="-457200" eaLnBrk="1" fontAlgn="auto" hangingPunct="1">
              <a:spcBef>
                <a:spcPts val="0"/>
              </a:spcBef>
              <a:spcAft>
                <a:spcPts val="0"/>
              </a:spcAft>
              <a:buFont typeface="Arial" panose="020B0604020202020204" pitchFamily="34" charset="0"/>
              <a:buChar char="•"/>
              <a:defRPr/>
            </a:pPr>
            <a:r>
              <a:rPr lang="en-US" sz="2800" dirty="0">
                <a:latin typeface="+mj-lt"/>
              </a:rPr>
              <a:t>The  phosphorus cycle, is the circulation of phosphorous among the rocks, soils, water, and plants and animals of the earth. </a:t>
            </a:r>
          </a:p>
          <a:p>
            <a:pPr marL="457200" indent="-457200" eaLnBrk="1" fontAlgn="auto" hangingPunct="1">
              <a:spcBef>
                <a:spcPts val="0"/>
              </a:spcBef>
              <a:spcAft>
                <a:spcPts val="0"/>
              </a:spcAft>
              <a:buFont typeface="Arial" panose="020B0604020202020204" pitchFamily="34" charset="0"/>
              <a:buChar char="•"/>
              <a:defRPr/>
            </a:pPr>
            <a:r>
              <a:rPr lang="en-US" sz="2800" dirty="0">
                <a:latin typeface="+mj-lt"/>
              </a:rPr>
              <a:t>Unlike in other cycles, phosphorous is not found in atmosphere in gaseous state. </a:t>
            </a:r>
          </a:p>
          <a:p>
            <a:pPr marL="457200" indent="-457200" eaLnBrk="1" fontAlgn="auto" hangingPunct="1">
              <a:spcBef>
                <a:spcPts val="0"/>
              </a:spcBef>
              <a:spcAft>
                <a:spcPts val="0"/>
              </a:spcAft>
              <a:buFont typeface="Arial" panose="020B0604020202020204" pitchFamily="34" charset="0"/>
              <a:buChar char="•"/>
              <a:defRPr/>
            </a:pPr>
            <a:r>
              <a:rPr lang="en-US" sz="2800" dirty="0">
                <a:latin typeface="+mj-lt"/>
              </a:rPr>
              <a:t>In nature, most phosphorus occurs in phosphate rock, which contains phosphate ions combined with calcium, magnesium, chlorine, and fluorine. Phosphorous and phosphorous compounds are in solid form at earth at normal temperature.</a:t>
            </a:r>
          </a:p>
          <a:p>
            <a:pPr marL="457200" indent="-457200" eaLnBrk="1" fontAlgn="auto" hangingPunct="1">
              <a:spcBef>
                <a:spcPts val="0"/>
              </a:spcBef>
              <a:spcAft>
                <a:spcPts val="0"/>
              </a:spcAft>
              <a:buFont typeface="Arial" panose="020B0604020202020204" pitchFamily="34" charset="0"/>
              <a:buChar char="•"/>
              <a:defRPr/>
            </a:pPr>
            <a:endParaRPr lang="en-US" sz="2800" dirty="0">
              <a:latin typeface="+mj-lt"/>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5">
            <a:extLst>
              <a:ext uri="{FF2B5EF4-FFF2-40B4-BE49-F238E27FC236}">
                <a16:creationId xmlns:a16="http://schemas.microsoft.com/office/drawing/2014/main" id="{222E2AAB-B553-4BD9-915C-0187972D03F4}"/>
              </a:ext>
            </a:extLst>
          </p:cNvPr>
          <p:cNvSpPr>
            <a:spLocks noChangeArrowheads="1"/>
          </p:cNvSpPr>
          <p:nvPr/>
        </p:nvSpPr>
        <p:spPr bwMode="auto">
          <a:xfrm>
            <a:off x="533400" y="1143000"/>
            <a:ext cx="7848600" cy="452437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90525" indent="-330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en-US" sz="2400"/>
              <a:t>The source of Phosphorus (P) is rock. As water runs over phosphorus containing rocks, it slowly erodes away inorganic compounds that contain phosphate ions. </a:t>
            </a:r>
          </a:p>
          <a:p>
            <a:pPr eaLnBrk="1" hangingPunct="1"/>
            <a:r>
              <a:rPr lang="en-US" altLang="en-US" sz="2400"/>
              <a:t> </a:t>
            </a:r>
          </a:p>
          <a:p>
            <a:pPr eaLnBrk="1" hangingPunct="1">
              <a:buFont typeface="Arial" panose="020B0604020202020204" pitchFamily="34" charset="0"/>
              <a:buChar char="•"/>
            </a:pPr>
            <a:r>
              <a:rPr lang="en-US" altLang="en-US" sz="2400"/>
              <a:t>Phosphorus is soluble in H2O as phosphate (PO4) ion.</a:t>
            </a:r>
          </a:p>
          <a:p>
            <a:pPr eaLnBrk="1" hangingPunct="1"/>
            <a:endParaRPr lang="en-US" altLang="en-US" sz="2400"/>
          </a:p>
          <a:p>
            <a:pPr eaLnBrk="1" hangingPunct="1">
              <a:buFont typeface="Arial" panose="020B0604020202020204" pitchFamily="34" charset="0"/>
              <a:buChar char="•"/>
            </a:pPr>
            <a:r>
              <a:rPr lang="en-US" altLang="en-US" sz="2400"/>
              <a:t>Phosphorus is taken up by plant roots, then travels through food chains.</a:t>
            </a:r>
          </a:p>
          <a:p>
            <a:pPr eaLnBrk="1" hangingPunct="1"/>
            <a:endParaRPr lang="en-US" altLang="en-US" sz="2400"/>
          </a:p>
          <a:p>
            <a:pPr eaLnBrk="1" hangingPunct="1">
              <a:buFont typeface="Arial" panose="020B0604020202020204" pitchFamily="34" charset="0"/>
              <a:buChar char="•"/>
            </a:pPr>
            <a:r>
              <a:rPr lang="en-US" altLang="en-US" sz="2400"/>
              <a:t>It is returned to sediment. The phosphorous carried to the sea by streams and rivers may be trapped there for millions of years also. </a:t>
            </a:r>
            <a:endParaRPr lang="en-US" altLang="en-US" sz="2000"/>
          </a:p>
        </p:txBody>
      </p:sp>
      <p:sp>
        <p:nvSpPr>
          <p:cNvPr id="8" name="TextBox 7">
            <a:extLst>
              <a:ext uri="{FF2B5EF4-FFF2-40B4-BE49-F238E27FC236}">
                <a16:creationId xmlns:a16="http://schemas.microsoft.com/office/drawing/2014/main" id="{2830558D-BFD6-44A4-899C-E357E7831E89}"/>
              </a:ext>
            </a:extLst>
          </p:cNvPr>
          <p:cNvSpPr txBox="1"/>
          <p:nvPr/>
        </p:nvSpPr>
        <p:spPr>
          <a:xfrm>
            <a:off x="138660" y="227350"/>
            <a:ext cx="8915400" cy="781109"/>
          </a:xfrm>
          <a:prstGeom prst="rect">
            <a:avLst/>
          </a:prstGeom>
          <a:noFill/>
        </p:spPr>
        <p:style>
          <a:lnRef idx="0">
            <a:schemeClr val="accent4"/>
          </a:lnRef>
          <a:fillRef idx="3">
            <a:schemeClr val="accent4"/>
          </a:fillRef>
          <a:effectRef idx="3">
            <a:schemeClr val="accent4"/>
          </a:effectRef>
          <a:fontRef idx="minor">
            <a:schemeClr val="lt1"/>
          </a:fontRef>
        </p:style>
        <p:txBody>
          <a:bodyPr>
            <a:spAutoFit/>
          </a:bodyPr>
          <a:lstStyle/>
          <a:p>
            <a:pPr eaLnBrk="1" fontAlgn="auto" hangingPunct="1">
              <a:spcBef>
                <a:spcPts val="0"/>
              </a:spcBef>
              <a:spcAft>
                <a:spcPts val="0"/>
              </a:spcAft>
              <a:defRPr/>
            </a:pPr>
            <a:r>
              <a:rPr lang="en-US" sz="4400" dirty="0" err="1">
                <a:solidFill>
                  <a:schemeClr val="tx1"/>
                </a:solidFill>
              </a:rPr>
              <a:t>Contd</a:t>
            </a:r>
            <a:r>
              <a:rPr lang="en-US" sz="4400" dirty="0">
                <a:solidFill>
                  <a:schemeClr val="tx1"/>
                </a:solidFill>
              </a:rPr>
              <a:t>…..</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27756-4331-4E8E-AF1C-77E6A80CF74F}"/>
              </a:ext>
            </a:extLst>
          </p:cNvPr>
          <p:cNvSpPr>
            <a:spLocks noGrp="1"/>
          </p:cNvSpPr>
          <p:nvPr>
            <p:ph type="title"/>
          </p:nvPr>
        </p:nvSpPr>
        <p:spPr>
          <a:xfrm>
            <a:off x="457200" y="76200"/>
            <a:ext cx="8229600" cy="685800"/>
          </a:xfrm>
          <a:noFill/>
        </p:spPr>
        <p:style>
          <a:lnRef idx="0">
            <a:schemeClr val="accent3"/>
          </a:lnRef>
          <a:fillRef idx="3">
            <a:schemeClr val="accent3"/>
          </a:fillRef>
          <a:effectRef idx="3">
            <a:schemeClr val="accent3"/>
          </a:effectRef>
          <a:fontRef idx="minor">
            <a:schemeClr val="lt1"/>
          </a:fontRef>
        </p:style>
        <p:txBody>
          <a:bodyPr rtlCol="0">
            <a:normAutofit fontScale="90000"/>
          </a:bodyPr>
          <a:lstStyle/>
          <a:p>
            <a:pPr fontAlgn="auto">
              <a:spcAft>
                <a:spcPts val="0"/>
              </a:spcAft>
              <a:defRPr/>
            </a:pPr>
            <a:r>
              <a:rPr lang="en-US" b="1" dirty="0">
                <a:solidFill>
                  <a:schemeClr val="tx1"/>
                </a:solidFill>
              </a:rPr>
              <a:t>Phosphorus Cycle </a:t>
            </a:r>
          </a:p>
        </p:txBody>
      </p:sp>
      <p:pic>
        <p:nvPicPr>
          <p:cNvPr id="115717" name="Picture 2" descr="Image result for phosphorus cycle diagram">
            <a:extLst>
              <a:ext uri="{FF2B5EF4-FFF2-40B4-BE49-F238E27FC236}">
                <a16:creationId xmlns:a16="http://schemas.microsoft.com/office/drawing/2014/main" id="{20EB759E-5C7F-407E-A157-79AEE6505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62000"/>
            <a:ext cx="79248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1898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811EDA83-7225-418A-8B25-2008EBD3C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362200"/>
            <a:ext cx="8839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2">
            <a:extLst>
              <a:ext uri="{FF2B5EF4-FFF2-40B4-BE49-F238E27FC236}">
                <a16:creationId xmlns:a16="http://schemas.microsoft.com/office/drawing/2014/main" id="{CCE87A0E-0BB4-493F-8FD7-70E13D9AF614}"/>
              </a:ext>
            </a:extLst>
          </p:cNvPr>
          <p:cNvSpPr>
            <a:spLocks noGrp="1" noChangeArrowheads="1"/>
          </p:cNvSpPr>
          <p:nvPr>
            <p:ph type="title"/>
          </p:nvPr>
        </p:nvSpPr>
        <p:spPr/>
        <p:txBody>
          <a:bodyPr/>
          <a:lstStyle/>
          <a:p>
            <a:r>
              <a:rPr lang="en-US" altLang="en-US"/>
              <a:t>Classification contd..</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050">
            <a:extLst>
              <a:ext uri="{FF2B5EF4-FFF2-40B4-BE49-F238E27FC236}">
                <a16:creationId xmlns:a16="http://schemas.microsoft.com/office/drawing/2014/main" id="{8664A62C-3F8B-4AD3-A4D1-72B97B57403D}"/>
              </a:ext>
            </a:extLst>
          </p:cNvPr>
          <p:cNvSpPr>
            <a:spLocks noGrp="1" noChangeArrowheads="1"/>
          </p:cNvSpPr>
          <p:nvPr>
            <p:ph type="title"/>
          </p:nvPr>
        </p:nvSpPr>
        <p:spPr/>
        <p:txBody>
          <a:bodyPr rtlCol="0">
            <a:normAutofit/>
          </a:bodyPr>
          <a:lstStyle/>
          <a:p>
            <a:pPr fontAlgn="auto">
              <a:spcAft>
                <a:spcPts val="0"/>
              </a:spcAft>
              <a:defRPr/>
            </a:pPr>
            <a:r>
              <a:rPr lang="en-US" altLang="en-US" sz="4800" b="1" dirty="0">
                <a:effectLst>
                  <a:outerShdw blurRad="38100" dist="38100" dir="2700000" algn="tl">
                    <a:srgbClr val="C0C0C0"/>
                  </a:outerShdw>
                </a:effectLst>
              </a:rPr>
              <a:t>Phosphorus Cycle</a:t>
            </a:r>
            <a:endParaRPr lang="en-US" altLang="en-US" sz="4000" b="1" dirty="0"/>
          </a:p>
        </p:txBody>
      </p:sp>
      <p:sp>
        <p:nvSpPr>
          <p:cNvPr id="117763" name="Rectangle 2051">
            <a:extLst>
              <a:ext uri="{FF2B5EF4-FFF2-40B4-BE49-F238E27FC236}">
                <a16:creationId xmlns:a16="http://schemas.microsoft.com/office/drawing/2014/main" id="{1BC74E37-4776-4828-8108-FEF6DCB5F858}"/>
              </a:ext>
            </a:extLst>
          </p:cNvPr>
          <p:cNvSpPr>
            <a:spLocks noGrp="1" noChangeArrowheads="1"/>
          </p:cNvSpPr>
          <p:nvPr>
            <p:ph type="body" idx="1"/>
          </p:nvPr>
        </p:nvSpPr>
        <p:spPr>
          <a:xfrm>
            <a:off x="762000" y="1417638"/>
            <a:ext cx="7467600" cy="4602162"/>
          </a:xfrm>
        </p:spPr>
        <p:txBody>
          <a:bodyPr/>
          <a:lstStyle/>
          <a:p>
            <a:pPr marL="231775" indent="-231775">
              <a:buFontTx/>
              <a:buAutoNum type="arabicPeriod"/>
            </a:pPr>
            <a:r>
              <a:rPr lang="en-US" altLang="en-US" sz="2600" b="1"/>
              <a:t>Reservoir</a:t>
            </a:r>
            <a:r>
              <a:rPr lang="en-US" altLang="en-US" sz="2600"/>
              <a:t> – erosion transfers phosphorus to water and soil; sediments and rocks that accumulate on ocean floors return to the surface as a result of uplifting by geological processes</a:t>
            </a:r>
          </a:p>
          <a:p>
            <a:pPr marL="231775" indent="-231775">
              <a:buFontTx/>
              <a:buAutoNum type="arabicPeriod"/>
            </a:pPr>
            <a:r>
              <a:rPr lang="en-US" altLang="en-US" sz="2600" b="1"/>
              <a:t>Assimilation</a:t>
            </a:r>
            <a:r>
              <a:rPr lang="en-US" altLang="en-US" sz="2600"/>
              <a:t> – plants absorb inorganic PO</a:t>
            </a:r>
            <a:r>
              <a:rPr lang="en-US" altLang="en-US" sz="2600" baseline="-25000"/>
              <a:t>4</a:t>
            </a:r>
            <a:r>
              <a:rPr lang="en-US" altLang="en-US" sz="2600" baseline="30000"/>
              <a:t>3-</a:t>
            </a:r>
            <a:r>
              <a:rPr lang="en-US" altLang="en-US" sz="2600" baseline="-25000"/>
              <a:t>  </a:t>
            </a:r>
            <a:r>
              <a:rPr lang="en-US" altLang="en-US" sz="2600"/>
              <a:t>(phosphate)</a:t>
            </a:r>
            <a:r>
              <a:rPr lang="en-US" altLang="en-US" sz="2600" baseline="-25000"/>
              <a:t> </a:t>
            </a:r>
            <a:r>
              <a:rPr lang="en-US" altLang="en-US" sz="2600"/>
              <a:t>from soils; animals obtain organic phosphorus when they plants and other animals</a:t>
            </a:r>
          </a:p>
          <a:p>
            <a:pPr marL="231775" indent="-231775">
              <a:buFontTx/>
              <a:buAutoNum type="arabicPeriod"/>
            </a:pPr>
            <a:r>
              <a:rPr lang="en-US" altLang="en-US" sz="2600" b="1"/>
              <a:t>Release</a:t>
            </a:r>
            <a:r>
              <a:rPr lang="en-US" altLang="en-US" sz="2600"/>
              <a:t> – plants and animals release phosphorus when they decompose; animals excrete phosphorus in their waste products</a:t>
            </a:r>
            <a:br>
              <a:rPr lang="en-US" altLang="en-US" sz="2000"/>
            </a:br>
            <a:endParaRPr lang="en-US" altLang="en-US" sz="200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2F5C9D6A-1E20-4A73-9391-7AD9619B502D}"/>
              </a:ext>
            </a:extLst>
          </p:cNvPr>
          <p:cNvSpPr>
            <a:spLocks noGrp="1" noChangeArrowheads="1"/>
          </p:cNvSpPr>
          <p:nvPr>
            <p:ph type="title"/>
          </p:nvPr>
        </p:nvSpPr>
        <p:spPr>
          <a:xfrm>
            <a:off x="228600" y="68263"/>
            <a:ext cx="8763000" cy="1760537"/>
          </a:xfrm>
        </p:spPr>
        <p:txBody>
          <a:bodyPr/>
          <a:lstStyle/>
          <a:p>
            <a:r>
              <a:rPr lang="en-US" altLang="en-US">
                <a:latin typeface="Arial" panose="020B0604020202020204" pitchFamily="34" charset="0"/>
              </a:rPr>
              <a:t>Effects of human activities </a:t>
            </a:r>
            <a:br>
              <a:rPr lang="en-US" altLang="en-US">
                <a:latin typeface="Arial" panose="020B0604020202020204" pitchFamily="34" charset="0"/>
              </a:rPr>
            </a:br>
            <a:r>
              <a:rPr lang="en-US" altLang="en-US">
                <a:latin typeface="Arial" panose="020B0604020202020204" pitchFamily="34" charset="0"/>
              </a:rPr>
              <a:t>on the phosphorous cycle</a:t>
            </a:r>
          </a:p>
        </p:txBody>
      </p:sp>
      <p:sp>
        <p:nvSpPr>
          <p:cNvPr id="118787" name="Rectangle 3">
            <a:extLst>
              <a:ext uri="{FF2B5EF4-FFF2-40B4-BE49-F238E27FC236}">
                <a16:creationId xmlns:a16="http://schemas.microsoft.com/office/drawing/2014/main" id="{32E0F306-5EDD-45F9-ABC7-2086A7E085E1}"/>
              </a:ext>
            </a:extLst>
          </p:cNvPr>
          <p:cNvSpPr>
            <a:spLocks noGrp="1" noChangeArrowheads="1"/>
          </p:cNvSpPr>
          <p:nvPr>
            <p:ph type="body" idx="1"/>
          </p:nvPr>
        </p:nvSpPr>
        <p:spPr>
          <a:xfrm>
            <a:off x="228600" y="1905000"/>
            <a:ext cx="8734425" cy="4724400"/>
          </a:xfrm>
        </p:spPr>
        <p:txBody>
          <a:bodyPr/>
          <a:lstStyle/>
          <a:p>
            <a:r>
              <a:rPr lang="en-US" altLang="en-US" dirty="0">
                <a:latin typeface="Arial" panose="020B0604020202020204" pitchFamily="34" charset="0"/>
              </a:rPr>
              <a:t>Removal of large amounts of phosphate rocks from the earth to make fertilizer.</a:t>
            </a:r>
          </a:p>
          <a:p>
            <a:r>
              <a:rPr lang="en-US" altLang="en-US" dirty="0">
                <a:latin typeface="Arial" panose="020B0604020202020204" pitchFamily="34" charset="0"/>
              </a:rPr>
              <a:t>Reduction of phosphorous in tropical soils by clearing forests.</a:t>
            </a:r>
          </a:p>
          <a:p>
            <a:r>
              <a:rPr lang="en-US" altLang="en-US" dirty="0">
                <a:latin typeface="Arial" panose="020B0604020202020204" pitchFamily="34" charset="0"/>
              </a:rPr>
              <a:t>adding excess phosphates to aquatic systems from runoff of animal wastes and fertilizers.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C34BF-E7A6-4132-949C-3C02264DBEF1}"/>
              </a:ext>
            </a:extLst>
          </p:cNvPr>
          <p:cNvSpPr>
            <a:spLocks noGrp="1"/>
          </p:cNvSpPr>
          <p:nvPr>
            <p:ph type="title"/>
          </p:nvPr>
        </p:nvSpPr>
        <p:spPr>
          <a:xfrm>
            <a:off x="457200" y="274638"/>
            <a:ext cx="8229600" cy="944562"/>
          </a:xfrm>
        </p:spPr>
        <p:txBody>
          <a:bodyPr/>
          <a:lstStyle/>
          <a:p>
            <a:r>
              <a:rPr lang="en-US" dirty="0"/>
              <a:t>Concept of ecosystem services</a:t>
            </a:r>
          </a:p>
        </p:txBody>
      </p:sp>
      <p:sp>
        <p:nvSpPr>
          <p:cNvPr id="3" name="Content Placeholder 2">
            <a:extLst>
              <a:ext uri="{FF2B5EF4-FFF2-40B4-BE49-F238E27FC236}">
                <a16:creationId xmlns:a16="http://schemas.microsoft.com/office/drawing/2014/main" id="{A80379E1-79EC-4266-ABC5-F186B2CF9342}"/>
              </a:ext>
            </a:extLst>
          </p:cNvPr>
          <p:cNvSpPr>
            <a:spLocks noGrp="1"/>
          </p:cNvSpPr>
          <p:nvPr>
            <p:ph idx="1"/>
          </p:nvPr>
        </p:nvSpPr>
        <p:spPr>
          <a:xfrm>
            <a:off x="228600" y="1600200"/>
            <a:ext cx="8915400" cy="5257800"/>
          </a:xfrm>
        </p:spPr>
        <p:txBody>
          <a:bodyPr/>
          <a:lstStyle/>
          <a:p>
            <a:pPr marL="0" indent="0">
              <a:buNone/>
            </a:pPr>
            <a:r>
              <a:rPr lang="en-US" b="1" dirty="0"/>
              <a:t>Ecosystem services</a:t>
            </a:r>
            <a:r>
              <a:rPr lang="en-US" dirty="0"/>
              <a:t> </a:t>
            </a:r>
          </a:p>
          <a:p>
            <a:r>
              <a:rPr lang="en-US" dirty="0"/>
              <a:t>The benefits people derive from ecosystems</a:t>
            </a:r>
          </a:p>
          <a:p>
            <a:r>
              <a:rPr lang="en-US" dirty="0"/>
              <a:t>The many and varied benefits that humans freely gain from the natural environment and from properly-functioning ecosystems.</a:t>
            </a:r>
          </a:p>
          <a:p>
            <a:r>
              <a:rPr lang="en-US" dirty="0"/>
              <a:t>These ecosystems functioning properly provides such things like agricultural products, timber, and aquatic organisms such as fishes and crabs. Collectively, these benefits are becoming known as 'ecosystem service</a:t>
            </a:r>
          </a:p>
        </p:txBody>
      </p:sp>
    </p:spTree>
    <p:extLst>
      <p:ext uri="{BB962C8B-B14F-4D97-AF65-F5344CB8AC3E}">
        <p14:creationId xmlns:p14="http://schemas.microsoft.com/office/powerpoint/2010/main" val="319081683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C34BF-E7A6-4132-949C-3C02264DBEF1}"/>
              </a:ext>
            </a:extLst>
          </p:cNvPr>
          <p:cNvSpPr>
            <a:spLocks noGrp="1"/>
          </p:cNvSpPr>
          <p:nvPr>
            <p:ph type="title"/>
          </p:nvPr>
        </p:nvSpPr>
        <p:spPr/>
        <p:txBody>
          <a:bodyPr/>
          <a:lstStyle/>
          <a:p>
            <a:r>
              <a:rPr lang="en-US" dirty="0"/>
              <a:t>Concept of ecosystem services</a:t>
            </a:r>
          </a:p>
        </p:txBody>
      </p:sp>
      <p:sp>
        <p:nvSpPr>
          <p:cNvPr id="3" name="Content Placeholder 2">
            <a:extLst>
              <a:ext uri="{FF2B5EF4-FFF2-40B4-BE49-F238E27FC236}">
                <a16:creationId xmlns:a16="http://schemas.microsoft.com/office/drawing/2014/main" id="{A80379E1-79EC-4266-ABC5-F186B2CF9342}"/>
              </a:ext>
            </a:extLst>
          </p:cNvPr>
          <p:cNvSpPr>
            <a:spLocks noGrp="1"/>
          </p:cNvSpPr>
          <p:nvPr>
            <p:ph idx="1"/>
          </p:nvPr>
        </p:nvSpPr>
        <p:spPr/>
        <p:txBody>
          <a:bodyPr/>
          <a:lstStyle/>
          <a:p>
            <a:pPr marL="0" indent="0">
              <a:buNone/>
            </a:pPr>
            <a:r>
              <a:rPr lang="en-US" dirty="0"/>
              <a:t>Therefore, ecosystem services are grouped into four broad categories: </a:t>
            </a:r>
          </a:p>
          <a:p>
            <a:r>
              <a:rPr lang="en-US" dirty="0"/>
              <a:t>Provisioning services</a:t>
            </a:r>
          </a:p>
          <a:p>
            <a:r>
              <a:rPr lang="en-US" dirty="0"/>
              <a:t>Regulating services</a:t>
            </a:r>
          </a:p>
          <a:p>
            <a:r>
              <a:rPr lang="en-US" dirty="0"/>
              <a:t>Cultural services</a:t>
            </a:r>
          </a:p>
          <a:p>
            <a:r>
              <a:rPr lang="en-US" dirty="0"/>
              <a:t>Supportive services</a:t>
            </a:r>
          </a:p>
        </p:txBody>
      </p:sp>
    </p:spTree>
    <p:extLst>
      <p:ext uri="{BB962C8B-B14F-4D97-AF65-F5344CB8AC3E}">
        <p14:creationId xmlns:p14="http://schemas.microsoft.com/office/powerpoint/2010/main" val="8372548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0247C-8319-4EC0-8B57-6B4C1B5E6253}"/>
              </a:ext>
            </a:extLst>
          </p:cNvPr>
          <p:cNvSpPr>
            <a:spLocks noGrp="1"/>
          </p:cNvSpPr>
          <p:nvPr>
            <p:ph type="title"/>
          </p:nvPr>
        </p:nvSpPr>
        <p:spPr>
          <a:xfrm>
            <a:off x="457200" y="274638"/>
            <a:ext cx="8229600" cy="639762"/>
          </a:xfrm>
        </p:spPr>
        <p:txBody>
          <a:bodyPr/>
          <a:lstStyle/>
          <a:p>
            <a:r>
              <a:rPr lang="en-US" dirty="0"/>
              <a:t>Ecosystem services</a:t>
            </a:r>
          </a:p>
        </p:txBody>
      </p:sp>
      <p:pic>
        <p:nvPicPr>
          <p:cNvPr id="4" name="Content Placeholder 3" descr="Millennium Ecosystem Assessment Synthesis Report">
            <a:extLst>
              <a:ext uri="{FF2B5EF4-FFF2-40B4-BE49-F238E27FC236}">
                <a16:creationId xmlns:a16="http://schemas.microsoft.com/office/drawing/2014/main" id="{DF83EA44-F33A-491D-968D-67D341A2B50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219200"/>
            <a:ext cx="7086600" cy="5486400"/>
          </a:xfrm>
          <a:prstGeom prst="rect">
            <a:avLst/>
          </a:prstGeom>
          <a:noFill/>
          <a:ln>
            <a:noFill/>
          </a:ln>
        </p:spPr>
      </p:pic>
    </p:spTree>
    <p:extLst>
      <p:ext uri="{BB962C8B-B14F-4D97-AF65-F5344CB8AC3E}">
        <p14:creationId xmlns:p14="http://schemas.microsoft.com/office/powerpoint/2010/main" val="19887477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C34BF-E7A6-4132-949C-3C02264DBEF1}"/>
              </a:ext>
            </a:extLst>
          </p:cNvPr>
          <p:cNvSpPr>
            <a:spLocks noGrp="1"/>
          </p:cNvSpPr>
          <p:nvPr>
            <p:ph type="title"/>
          </p:nvPr>
        </p:nvSpPr>
        <p:spPr/>
        <p:txBody>
          <a:bodyPr/>
          <a:lstStyle/>
          <a:p>
            <a:r>
              <a:rPr lang="en-US" dirty="0"/>
              <a:t>Concept of ecosystem services </a:t>
            </a:r>
          </a:p>
        </p:txBody>
      </p:sp>
      <p:sp>
        <p:nvSpPr>
          <p:cNvPr id="3" name="Content Placeholder 2">
            <a:extLst>
              <a:ext uri="{FF2B5EF4-FFF2-40B4-BE49-F238E27FC236}">
                <a16:creationId xmlns:a16="http://schemas.microsoft.com/office/drawing/2014/main" id="{A80379E1-79EC-4266-ABC5-F186B2CF9342}"/>
              </a:ext>
            </a:extLst>
          </p:cNvPr>
          <p:cNvSpPr>
            <a:spLocks noGrp="1"/>
          </p:cNvSpPr>
          <p:nvPr>
            <p:ph idx="1"/>
          </p:nvPr>
        </p:nvSpPr>
        <p:spPr/>
        <p:txBody>
          <a:bodyPr/>
          <a:lstStyle/>
          <a:p>
            <a:pPr marL="0" indent="0">
              <a:buNone/>
            </a:pPr>
            <a:r>
              <a:rPr lang="en-US" sz="2000" b="1" dirty="0"/>
              <a:t>Provisioning services</a:t>
            </a:r>
          </a:p>
          <a:p>
            <a:r>
              <a:rPr lang="en-US" sz="2000" dirty="0"/>
              <a:t>food, crops, wild foods, </a:t>
            </a:r>
          </a:p>
          <a:p>
            <a:r>
              <a:rPr lang="en-US" sz="2000" dirty="0"/>
              <a:t>raw materials (including  skins, fuel wood, organic matter, fodder, and fertilizer)</a:t>
            </a:r>
          </a:p>
          <a:p>
            <a:r>
              <a:rPr lang="en-US" sz="2000" dirty="0"/>
              <a:t>genetic resources (including crop improvement genes, and health care)</a:t>
            </a:r>
          </a:p>
          <a:p>
            <a:r>
              <a:rPr lang="en-US" sz="2000" dirty="0"/>
              <a:t>water</a:t>
            </a:r>
          </a:p>
          <a:p>
            <a:r>
              <a:rPr lang="en-US" sz="2000" dirty="0"/>
              <a:t>medicinal resources </a:t>
            </a:r>
          </a:p>
          <a:p>
            <a:r>
              <a:rPr lang="en-US" sz="2000" dirty="0"/>
              <a:t>energy (hydropower, biomass fuels)</a:t>
            </a:r>
          </a:p>
          <a:p>
            <a:r>
              <a:rPr lang="en-US" sz="2000" dirty="0"/>
              <a:t>ornamental resources (including fashion, handicraft, jewelry, pets, worship, decoration and souvenirs like furs, feathers, ivory, orchids, butterflies, aquarium fish, shells, etc.)</a:t>
            </a:r>
          </a:p>
          <a:p>
            <a:endParaRPr lang="en-US" sz="2000" dirty="0"/>
          </a:p>
        </p:txBody>
      </p:sp>
    </p:spTree>
    <p:extLst>
      <p:ext uri="{BB962C8B-B14F-4D97-AF65-F5344CB8AC3E}">
        <p14:creationId xmlns:p14="http://schemas.microsoft.com/office/powerpoint/2010/main" val="55351447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C34BF-E7A6-4132-949C-3C02264DBEF1}"/>
              </a:ext>
            </a:extLst>
          </p:cNvPr>
          <p:cNvSpPr>
            <a:spLocks noGrp="1"/>
          </p:cNvSpPr>
          <p:nvPr>
            <p:ph type="title"/>
          </p:nvPr>
        </p:nvSpPr>
        <p:spPr/>
        <p:txBody>
          <a:bodyPr/>
          <a:lstStyle/>
          <a:p>
            <a:r>
              <a:rPr lang="en-US" dirty="0"/>
              <a:t>Concept of ecosystem services </a:t>
            </a:r>
          </a:p>
        </p:txBody>
      </p:sp>
      <p:sp>
        <p:nvSpPr>
          <p:cNvPr id="3" name="Content Placeholder 2">
            <a:extLst>
              <a:ext uri="{FF2B5EF4-FFF2-40B4-BE49-F238E27FC236}">
                <a16:creationId xmlns:a16="http://schemas.microsoft.com/office/drawing/2014/main" id="{A80379E1-79EC-4266-ABC5-F186B2CF9342}"/>
              </a:ext>
            </a:extLst>
          </p:cNvPr>
          <p:cNvSpPr>
            <a:spLocks noGrp="1"/>
          </p:cNvSpPr>
          <p:nvPr>
            <p:ph idx="1"/>
          </p:nvPr>
        </p:nvSpPr>
        <p:spPr/>
        <p:txBody>
          <a:bodyPr/>
          <a:lstStyle/>
          <a:p>
            <a:pPr marL="0" indent="0">
              <a:buNone/>
            </a:pPr>
            <a:r>
              <a:rPr lang="en-US" b="1" dirty="0"/>
              <a:t>Regulating services</a:t>
            </a:r>
          </a:p>
          <a:p>
            <a:r>
              <a:rPr lang="en-US" dirty="0"/>
              <a:t>climate regulation</a:t>
            </a:r>
          </a:p>
          <a:p>
            <a:r>
              <a:rPr lang="en-US" dirty="0"/>
              <a:t>Predation regulates prey populations</a:t>
            </a:r>
          </a:p>
          <a:p>
            <a:r>
              <a:rPr lang="en-US" dirty="0"/>
              <a:t>Waste decomposition and detoxification</a:t>
            </a:r>
          </a:p>
          <a:p>
            <a:r>
              <a:rPr lang="en-US" dirty="0"/>
              <a:t>Purification of water and air</a:t>
            </a:r>
          </a:p>
          <a:p>
            <a:r>
              <a:rPr lang="en-US" dirty="0"/>
              <a:t>pest and disease control</a:t>
            </a:r>
          </a:p>
          <a:p>
            <a:endParaRPr lang="en-US" sz="2000" dirty="0"/>
          </a:p>
        </p:txBody>
      </p:sp>
    </p:spTree>
    <p:extLst>
      <p:ext uri="{BB962C8B-B14F-4D97-AF65-F5344CB8AC3E}">
        <p14:creationId xmlns:p14="http://schemas.microsoft.com/office/powerpoint/2010/main" val="37619500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C34BF-E7A6-4132-949C-3C02264DBEF1}"/>
              </a:ext>
            </a:extLst>
          </p:cNvPr>
          <p:cNvSpPr>
            <a:spLocks noGrp="1"/>
          </p:cNvSpPr>
          <p:nvPr>
            <p:ph type="title"/>
          </p:nvPr>
        </p:nvSpPr>
        <p:spPr/>
        <p:txBody>
          <a:bodyPr/>
          <a:lstStyle/>
          <a:p>
            <a:r>
              <a:rPr lang="en-US" dirty="0"/>
              <a:t>Concept of ecosystem services</a:t>
            </a:r>
          </a:p>
        </p:txBody>
      </p:sp>
      <p:sp>
        <p:nvSpPr>
          <p:cNvPr id="3" name="Content Placeholder 2">
            <a:extLst>
              <a:ext uri="{FF2B5EF4-FFF2-40B4-BE49-F238E27FC236}">
                <a16:creationId xmlns:a16="http://schemas.microsoft.com/office/drawing/2014/main" id="{A80379E1-79EC-4266-ABC5-F186B2CF9342}"/>
              </a:ext>
            </a:extLst>
          </p:cNvPr>
          <p:cNvSpPr>
            <a:spLocks noGrp="1"/>
          </p:cNvSpPr>
          <p:nvPr>
            <p:ph idx="1"/>
          </p:nvPr>
        </p:nvSpPr>
        <p:spPr>
          <a:xfrm>
            <a:off x="457200" y="1600200"/>
            <a:ext cx="8229600" cy="4983162"/>
          </a:xfrm>
        </p:spPr>
        <p:txBody>
          <a:bodyPr/>
          <a:lstStyle/>
          <a:p>
            <a:pPr marL="0" indent="0">
              <a:buNone/>
            </a:pPr>
            <a:r>
              <a:rPr lang="en-US" sz="2400" b="1" dirty="0"/>
              <a:t>Cultural services</a:t>
            </a:r>
          </a:p>
          <a:p>
            <a:r>
              <a:rPr lang="en-US" sz="2400" dirty="0"/>
              <a:t>cultural (including use of nature as theme in books, film, painting, folklore, national symbols, architect, advertising, etc.)</a:t>
            </a:r>
          </a:p>
          <a:p>
            <a:r>
              <a:rPr lang="en-US" sz="2400" dirty="0"/>
              <a:t>spiritual and historical (including use of nature for religious or heritage value or natural)</a:t>
            </a:r>
          </a:p>
          <a:p>
            <a:r>
              <a:rPr lang="en-US" sz="2400" dirty="0"/>
              <a:t>recreational experiences (including ecotourism, outdoor sports, and recreation)</a:t>
            </a:r>
          </a:p>
          <a:p>
            <a:r>
              <a:rPr lang="en-US" sz="2400" dirty="0"/>
              <a:t>science and education (including use of natural systems for school excursions, and scientific discovery)</a:t>
            </a:r>
          </a:p>
          <a:p>
            <a:pPr marL="0" indent="0">
              <a:buNone/>
            </a:pPr>
            <a:endParaRPr lang="en-US" sz="1600" dirty="0"/>
          </a:p>
        </p:txBody>
      </p:sp>
    </p:spTree>
    <p:extLst>
      <p:ext uri="{BB962C8B-B14F-4D97-AF65-F5344CB8AC3E}">
        <p14:creationId xmlns:p14="http://schemas.microsoft.com/office/powerpoint/2010/main" val="189120694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C34BF-E7A6-4132-949C-3C02264DBEF1}"/>
              </a:ext>
            </a:extLst>
          </p:cNvPr>
          <p:cNvSpPr>
            <a:spLocks noGrp="1"/>
          </p:cNvSpPr>
          <p:nvPr>
            <p:ph type="title"/>
          </p:nvPr>
        </p:nvSpPr>
        <p:spPr/>
        <p:txBody>
          <a:bodyPr/>
          <a:lstStyle/>
          <a:p>
            <a:r>
              <a:rPr lang="en-US" dirty="0"/>
              <a:t>Concept of ecosystem services</a:t>
            </a:r>
          </a:p>
        </p:txBody>
      </p:sp>
      <p:sp>
        <p:nvSpPr>
          <p:cNvPr id="3" name="Content Placeholder 2">
            <a:extLst>
              <a:ext uri="{FF2B5EF4-FFF2-40B4-BE49-F238E27FC236}">
                <a16:creationId xmlns:a16="http://schemas.microsoft.com/office/drawing/2014/main" id="{A80379E1-79EC-4266-ABC5-F186B2CF9342}"/>
              </a:ext>
            </a:extLst>
          </p:cNvPr>
          <p:cNvSpPr>
            <a:spLocks noGrp="1"/>
          </p:cNvSpPr>
          <p:nvPr>
            <p:ph idx="1"/>
          </p:nvPr>
        </p:nvSpPr>
        <p:spPr>
          <a:xfrm>
            <a:off x="457200" y="1600200"/>
            <a:ext cx="8229600" cy="4983162"/>
          </a:xfrm>
        </p:spPr>
        <p:txBody>
          <a:bodyPr/>
          <a:lstStyle/>
          <a:p>
            <a:pPr marL="0" indent="0">
              <a:buNone/>
            </a:pPr>
            <a:r>
              <a:rPr lang="en-US" dirty="0"/>
              <a:t>Supportive services</a:t>
            </a:r>
          </a:p>
          <a:p>
            <a:r>
              <a:rPr lang="en-US" dirty="0"/>
              <a:t>nutrient recycling, </a:t>
            </a:r>
          </a:p>
          <a:p>
            <a:r>
              <a:rPr lang="en-US" dirty="0"/>
              <a:t>primary production, </a:t>
            </a:r>
          </a:p>
          <a:p>
            <a:r>
              <a:rPr lang="en-US" dirty="0"/>
              <a:t>soil formation, </a:t>
            </a:r>
          </a:p>
          <a:p>
            <a:r>
              <a:rPr lang="en-US" dirty="0"/>
              <a:t>habitat provision and pollination.</a:t>
            </a:r>
          </a:p>
          <a:p>
            <a:pPr marL="0" indent="0">
              <a:buNone/>
            </a:pPr>
            <a:r>
              <a:rPr lang="en-US" dirty="0"/>
              <a:t>These services make it possible for the ecosystems to continue providing services such as food supply, flood regulation, and water purification.</a:t>
            </a:r>
          </a:p>
          <a:p>
            <a:pPr marL="0" indent="0">
              <a:buNone/>
            </a:pPr>
            <a:endParaRPr lang="en-US" sz="1600" dirty="0"/>
          </a:p>
        </p:txBody>
      </p:sp>
    </p:spTree>
    <p:extLst>
      <p:ext uri="{BB962C8B-B14F-4D97-AF65-F5344CB8AC3E}">
        <p14:creationId xmlns:p14="http://schemas.microsoft.com/office/powerpoint/2010/main" val="165694957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285E8-E051-4757-9682-86B57796BA22}"/>
              </a:ext>
            </a:extLst>
          </p:cNvPr>
          <p:cNvSpPr>
            <a:spLocks noGrp="1"/>
          </p:cNvSpPr>
          <p:nvPr>
            <p:ph type="title"/>
          </p:nvPr>
        </p:nvSpPr>
        <p:spPr/>
        <p:txBody>
          <a:bodyPr/>
          <a:lstStyle/>
          <a:p>
            <a:r>
              <a:rPr lang="en-US" dirty="0"/>
              <a:t>Concept of payment for ecosystem services (PES)</a:t>
            </a:r>
          </a:p>
        </p:txBody>
      </p:sp>
      <p:sp>
        <p:nvSpPr>
          <p:cNvPr id="3" name="Content Placeholder 2">
            <a:extLst>
              <a:ext uri="{FF2B5EF4-FFF2-40B4-BE49-F238E27FC236}">
                <a16:creationId xmlns:a16="http://schemas.microsoft.com/office/drawing/2014/main" id="{8B40FF1B-8EEB-4DB3-95D5-F5C818A3C8F2}"/>
              </a:ext>
            </a:extLst>
          </p:cNvPr>
          <p:cNvSpPr>
            <a:spLocks noGrp="1"/>
          </p:cNvSpPr>
          <p:nvPr>
            <p:ph idx="1"/>
          </p:nvPr>
        </p:nvSpPr>
        <p:spPr/>
        <p:txBody>
          <a:bodyPr/>
          <a:lstStyle/>
          <a:p>
            <a:r>
              <a:rPr lang="en-US" dirty="0"/>
              <a:t>Ecosystems provide a wide range of direct and indirect services to society.</a:t>
            </a:r>
          </a:p>
          <a:p>
            <a:r>
              <a:rPr lang="en-US" dirty="0"/>
              <a:t>Payment for ecosystem services (PES) has received global attention to provide incentives for local actors for sustained supply of ecosystem services and adoption of sustainable management practices. </a:t>
            </a:r>
          </a:p>
          <a:p>
            <a:r>
              <a:rPr lang="en-US" dirty="0"/>
              <a:t>It is also seen as an instrument for promoting conservation and addressing rural poverty</a:t>
            </a:r>
          </a:p>
        </p:txBody>
      </p:sp>
    </p:spTree>
    <p:extLst>
      <p:ext uri="{BB962C8B-B14F-4D97-AF65-F5344CB8AC3E}">
        <p14:creationId xmlns:p14="http://schemas.microsoft.com/office/powerpoint/2010/main" val="466738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8C9AB-E9D3-4C71-B4E3-3D43A5D9BC0A}"/>
              </a:ext>
            </a:extLst>
          </p:cNvPr>
          <p:cNvSpPr>
            <a:spLocks noGrp="1"/>
          </p:cNvSpPr>
          <p:nvPr>
            <p:ph type="title"/>
          </p:nvPr>
        </p:nvSpPr>
        <p:spPr>
          <a:xfrm>
            <a:off x="457200" y="79768"/>
            <a:ext cx="8229600" cy="944562"/>
          </a:xfrm>
          <a:noFill/>
        </p:spPr>
        <p:style>
          <a:lnRef idx="0">
            <a:schemeClr val="accent4"/>
          </a:lnRef>
          <a:fillRef idx="3">
            <a:schemeClr val="accent4"/>
          </a:fillRef>
          <a:effectRef idx="3">
            <a:schemeClr val="accent4"/>
          </a:effectRef>
          <a:fontRef idx="minor">
            <a:schemeClr val="lt1"/>
          </a:fontRef>
        </p:style>
        <p:txBody>
          <a:bodyPr rtlCol="0">
            <a:normAutofit/>
          </a:bodyPr>
          <a:lstStyle/>
          <a:p>
            <a:pPr fontAlgn="auto">
              <a:spcAft>
                <a:spcPts val="0"/>
              </a:spcAft>
              <a:defRPr/>
            </a:pPr>
            <a:r>
              <a:rPr lang="en-US" dirty="0">
                <a:solidFill>
                  <a:schemeClr val="tx1"/>
                </a:solidFill>
              </a:rPr>
              <a:t>Environmental segments of earth </a:t>
            </a:r>
          </a:p>
        </p:txBody>
      </p:sp>
      <p:sp>
        <p:nvSpPr>
          <p:cNvPr id="15365" name="Content Placeholder 2">
            <a:extLst>
              <a:ext uri="{FF2B5EF4-FFF2-40B4-BE49-F238E27FC236}">
                <a16:creationId xmlns:a16="http://schemas.microsoft.com/office/drawing/2014/main" id="{11CA3365-071F-4149-99B8-292EB6B67887}"/>
              </a:ext>
            </a:extLst>
          </p:cNvPr>
          <p:cNvSpPr>
            <a:spLocks noGrp="1"/>
          </p:cNvSpPr>
          <p:nvPr>
            <p:ph idx="1"/>
          </p:nvPr>
        </p:nvSpPr>
        <p:spPr>
          <a:xfrm>
            <a:off x="762000" y="958850"/>
            <a:ext cx="4114800" cy="4940300"/>
          </a:xfrm>
          <a:ln>
            <a:solidFill>
              <a:schemeClr val="accent1"/>
            </a:solidFill>
            <a:miter lim="800000"/>
            <a:headEnd/>
            <a:tailEnd/>
          </a:ln>
        </p:spPr>
        <p:txBody>
          <a:bodyPr/>
          <a:lstStyle/>
          <a:p>
            <a:pPr marL="0" indent="0">
              <a:buFont typeface="Arial" panose="020B0604020202020204" pitchFamily="34" charset="0"/>
              <a:buNone/>
            </a:pPr>
            <a:r>
              <a:rPr lang="en-US" altLang="en-US" sz="2800"/>
              <a:t>The earth’s life-support system consists of four main spherical systems that interact with one another- another—the atmosphere (air), the hydrosphere, (water), the lithosphere (rock, soil, sediment), and the biosphere (living things) </a:t>
            </a:r>
          </a:p>
        </p:txBody>
      </p:sp>
      <p:pic>
        <p:nvPicPr>
          <p:cNvPr id="15366" name="Picture 2" descr="Image result for atmosphere lithosphere hydrosphere and biosphere">
            <a:extLst>
              <a:ext uri="{FF2B5EF4-FFF2-40B4-BE49-F238E27FC236}">
                <a16:creationId xmlns:a16="http://schemas.microsoft.com/office/drawing/2014/main" id="{A81B810E-C39B-4029-98F1-935BDF49C3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524000"/>
            <a:ext cx="365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285E8-E051-4757-9682-86B57796BA22}"/>
              </a:ext>
            </a:extLst>
          </p:cNvPr>
          <p:cNvSpPr>
            <a:spLocks noGrp="1"/>
          </p:cNvSpPr>
          <p:nvPr>
            <p:ph type="title"/>
          </p:nvPr>
        </p:nvSpPr>
        <p:spPr/>
        <p:txBody>
          <a:bodyPr/>
          <a:lstStyle/>
          <a:p>
            <a:r>
              <a:rPr lang="en-US" dirty="0"/>
              <a:t>Concept of payment for ecosystem services (PES)</a:t>
            </a:r>
          </a:p>
        </p:txBody>
      </p:sp>
      <p:sp>
        <p:nvSpPr>
          <p:cNvPr id="3" name="Content Placeholder 2">
            <a:extLst>
              <a:ext uri="{FF2B5EF4-FFF2-40B4-BE49-F238E27FC236}">
                <a16:creationId xmlns:a16="http://schemas.microsoft.com/office/drawing/2014/main" id="{8B40FF1B-8EEB-4DB3-95D5-F5C818A3C8F2}"/>
              </a:ext>
            </a:extLst>
          </p:cNvPr>
          <p:cNvSpPr>
            <a:spLocks noGrp="1"/>
          </p:cNvSpPr>
          <p:nvPr>
            <p:ph idx="1"/>
          </p:nvPr>
        </p:nvSpPr>
        <p:spPr/>
        <p:txBody>
          <a:bodyPr/>
          <a:lstStyle/>
          <a:p>
            <a:r>
              <a:rPr lang="en-US" sz="2800" dirty="0"/>
              <a:t>PES is a method of internalizing the positive externalities associated with a given ecosystem. </a:t>
            </a:r>
          </a:p>
          <a:p>
            <a:r>
              <a:rPr lang="en-US" sz="2800" dirty="0"/>
              <a:t>PES operates according to the logic of the ‘free market,’ which says that if ecosystem services are given economic values and assigned property rights, the rational behavior of buyers and sellers in the market environment will produce efficient ecosystem outcomes (Engel et al. 2008, </a:t>
            </a:r>
            <a:r>
              <a:rPr lang="en-US" sz="2800" dirty="0" err="1"/>
              <a:t>Wunder</a:t>
            </a:r>
            <a:r>
              <a:rPr lang="en-US" sz="2800" dirty="0"/>
              <a:t> 2005). </a:t>
            </a:r>
          </a:p>
          <a:p>
            <a:r>
              <a:rPr lang="en-US" sz="2800" dirty="0"/>
              <a:t>The provider, often a resource manager, of a service is paid to maintain or enhance that service. </a:t>
            </a:r>
          </a:p>
        </p:txBody>
      </p:sp>
    </p:spTree>
    <p:extLst>
      <p:ext uri="{BB962C8B-B14F-4D97-AF65-F5344CB8AC3E}">
        <p14:creationId xmlns:p14="http://schemas.microsoft.com/office/powerpoint/2010/main" val="25250883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285E8-E051-4757-9682-86B57796BA22}"/>
              </a:ext>
            </a:extLst>
          </p:cNvPr>
          <p:cNvSpPr>
            <a:spLocks noGrp="1"/>
          </p:cNvSpPr>
          <p:nvPr>
            <p:ph type="title"/>
          </p:nvPr>
        </p:nvSpPr>
        <p:spPr/>
        <p:txBody>
          <a:bodyPr/>
          <a:lstStyle/>
          <a:p>
            <a:r>
              <a:rPr lang="en-US" dirty="0"/>
              <a:t>Concept of payment for ecosystem services (PES)</a:t>
            </a:r>
          </a:p>
        </p:txBody>
      </p:sp>
      <p:sp>
        <p:nvSpPr>
          <p:cNvPr id="3" name="Content Placeholder 2">
            <a:extLst>
              <a:ext uri="{FF2B5EF4-FFF2-40B4-BE49-F238E27FC236}">
                <a16:creationId xmlns:a16="http://schemas.microsoft.com/office/drawing/2014/main" id="{8B40FF1B-8EEB-4DB3-95D5-F5C818A3C8F2}"/>
              </a:ext>
            </a:extLst>
          </p:cNvPr>
          <p:cNvSpPr>
            <a:spLocks noGrp="1"/>
          </p:cNvSpPr>
          <p:nvPr>
            <p:ph idx="1"/>
          </p:nvPr>
        </p:nvSpPr>
        <p:spPr/>
        <p:txBody>
          <a:bodyPr/>
          <a:lstStyle/>
          <a:p>
            <a:r>
              <a:rPr lang="en-US" sz="2800" dirty="0"/>
              <a:t>PES is an innovative market-based mechanism, which stands on twin principles: those who benefit from environmental services should pay to those who provide environmental services (World Bank, 2007). </a:t>
            </a:r>
          </a:p>
          <a:p>
            <a:r>
              <a:rPr lang="en-US" sz="2800" dirty="0"/>
              <a:t>"a mechanism of providing an economic incentive from benefit recipients to those who provide services to ensure sustained supply of services“</a:t>
            </a:r>
          </a:p>
          <a:p>
            <a:r>
              <a:rPr lang="en-US" sz="2800" dirty="0"/>
              <a:t>PES involves transfer of financial resources from beneficiaries of certain environmental services to those who provide these services.</a:t>
            </a:r>
          </a:p>
          <a:p>
            <a:pPr marL="0" indent="0">
              <a:buNone/>
            </a:pPr>
            <a:endParaRPr lang="en-US" sz="2800" dirty="0"/>
          </a:p>
        </p:txBody>
      </p:sp>
    </p:spTree>
    <p:extLst>
      <p:ext uri="{BB962C8B-B14F-4D97-AF65-F5344CB8AC3E}">
        <p14:creationId xmlns:p14="http://schemas.microsoft.com/office/powerpoint/2010/main" val="2680984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285E8-E051-4757-9682-86B57796BA22}"/>
              </a:ext>
            </a:extLst>
          </p:cNvPr>
          <p:cNvSpPr>
            <a:spLocks noGrp="1"/>
          </p:cNvSpPr>
          <p:nvPr>
            <p:ph type="title"/>
          </p:nvPr>
        </p:nvSpPr>
        <p:spPr/>
        <p:txBody>
          <a:bodyPr/>
          <a:lstStyle/>
          <a:p>
            <a:r>
              <a:rPr lang="en-US" dirty="0"/>
              <a:t>Concept of payment for ecosystem services (PES)</a:t>
            </a:r>
          </a:p>
        </p:txBody>
      </p:sp>
      <p:sp>
        <p:nvSpPr>
          <p:cNvPr id="3" name="Content Placeholder 2">
            <a:extLst>
              <a:ext uri="{FF2B5EF4-FFF2-40B4-BE49-F238E27FC236}">
                <a16:creationId xmlns:a16="http://schemas.microsoft.com/office/drawing/2014/main" id="{8B40FF1B-8EEB-4DB3-95D5-F5C818A3C8F2}"/>
              </a:ext>
            </a:extLst>
          </p:cNvPr>
          <p:cNvSpPr>
            <a:spLocks noGrp="1"/>
          </p:cNvSpPr>
          <p:nvPr>
            <p:ph idx="1"/>
          </p:nvPr>
        </p:nvSpPr>
        <p:spPr>
          <a:xfrm>
            <a:off x="457200" y="1600200"/>
            <a:ext cx="8229600" cy="4983162"/>
          </a:xfrm>
        </p:spPr>
        <p:txBody>
          <a:bodyPr/>
          <a:lstStyle/>
          <a:p>
            <a:r>
              <a:rPr lang="en-US" sz="2800" dirty="0"/>
              <a:t>Sharing of protected area income between park owner and local communities is one of the examples of PES like mechanism. </a:t>
            </a:r>
          </a:p>
          <a:p>
            <a:r>
              <a:rPr lang="en-US" sz="2800" dirty="0"/>
              <a:t>Income received from protected area in terms of entry free and its utilization for conservation and management of protected area or hunting and PES policy, operational guideline along with appropriate institutional mechanism should be developed and strengthened license fee obtained from game hunting are some form of PES practices, which are operational in protected area of Nepal</a:t>
            </a:r>
          </a:p>
        </p:txBody>
      </p:sp>
    </p:spTree>
    <p:extLst>
      <p:ext uri="{BB962C8B-B14F-4D97-AF65-F5344CB8AC3E}">
        <p14:creationId xmlns:p14="http://schemas.microsoft.com/office/powerpoint/2010/main" val="180160088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B1A8F-723E-4C41-9288-37D29E76BC82}"/>
              </a:ext>
            </a:extLst>
          </p:cNvPr>
          <p:cNvSpPr>
            <a:spLocks noGrp="1"/>
          </p:cNvSpPr>
          <p:nvPr>
            <p:ph type="title"/>
          </p:nvPr>
        </p:nvSpPr>
        <p:spPr>
          <a:xfrm>
            <a:off x="457200" y="274638"/>
            <a:ext cx="8229600" cy="792162"/>
          </a:xfrm>
        </p:spPr>
        <p:txBody>
          <a:bodyPr/>
          <a:lstStyle/>
          <a:p>
            <a:r>
              <a:rPr lang="en-US" dirty="0"/>
              <a:t>References</a:t>
            </a:r>
          </a:p>
        </p:txBody>
      </p:sp>
      <p:sp>
        <p:nvSpPr>
          <p:cNvPr id="3" name="Content Placeholder 2">
            <a:extLst>
              <a:ext uri="{FF2B5EF4-FFF2-40B4-BE49-F238E27FC236}">
                <a16:creationId xmlns:a16="http://schemas.microsoft.com/office/drawing/2014/main" id="{BEC4E422-580C-432C-8093-F844963EA347}"/>
              </a:ext>
            </a:extLst>
          </p:cNvPr>
          <p:cNvSpPr>
            <a:spLocks noGrp="1"/>
          </p:cNvSpPr>
          <p:nvPr>
            <p:ph idx="1"/>
          </p:nvPr>
        </p:nvSpPr>
        <p:spPr>
          <a:xfrm>
            <a:off x="422564" y="1166018"/>
            <a:ext cx="8492836" cy="4929982"/>
          </a:xfrm>
        </p:spPr>
        <p:txBody>
          <a:bodyPr/>
          <a:lstStyle/>
          <a:p>
            <a:r>
              <a:rPr lang="en-US" dirty="0"/>
              <a:t>Rana, SVS. Essentials of Ecology and Environmental Science, Third edition</a:t>
            </a:r>
          </a:p>
          <a:p>
            <a:r>
              <a:rPr lang="en-US" dirty="0"/>
              <a:t>Miller, G. Environmental Science, Eleventh edition (Indian edition)</a:t>
            </a:r>
          </a:p>
          <a:p>
            <a:r>
              <a:rPr lang="en-US" dirty="0" err="1"/>
              <a:t>Miller,G</a:t>
            </a:r>
            <a:r>
              <a:rPr lang="en-US" dirty="0"/>
              <a:t> &amp; </a:t>
            </a:r>
            <a:r>
              <a:rPr lang="en-US" dirty="0" err="1"/>
              <a:t>Spoolman</a:t>
            </a:r>
            <a:r>
              <a:rPr lang="en-US" dirty="0"/>
              <a:t>, S. Living in the environment- concept, connections and solutions, 16</a:t>
            </a:r>
            <a:r>
              <a:rPr lang="en-US" baseline="30000" dirty="0"/>
              <a:t>th</a:t>
            </a:r>
            <a:r>
              <a:rPr lang="en-US" dirty="0"/>
              <a:t> edition (online book)</a:t>
            </a:r>
          </a:p>
          <a:p>
            <a:r>
              <a:rPr lang="en-US" dirty="0" err="1"/>
              <a:t>Jnawali</a:t>
            </a:r>
            <a:r>
              <a:rPr lang="en-US" dirty="0"/>
              <a:t>, K. Lecture notes</a:t>
            </a:r>
          </a:p>
          <a:p>
            <a:r>
              <a:rPr lang="en-US" dirty="0"/>
              <a:t>Various internet websites and learning materials</a:t>
            </a:r>
          </a:p>
        </p:txBody>
      </p:sp>
    </p:spTree>
    <p:extLst>
      <p:ext uri="{BB962C8B-B14F-4D97-AF65-F5344CB8AC3E}">
        <p14:creationId xmlns:p14="http://schemas.microsoft.com/office/powerpoint/2010/main" val="366154192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374A025D-008D-488C-B9D9-3B87772B4E31}"/>
              </a:ext>
            </a:extLst>
          </p:cNvPr>
          <p:cNvSpPr>
            <a:spLocks noGrp="1" noChangeArrowheads="1"/>
          </p:cNvSpPr>
          <p:nvPr>
            <p:ph type="title"/>
          </p:nvPr>
        </p:nvSpPr>
        <p:spPr>
          <a:xfrm>
            <a:off x="457200" y="2438400"/>
            <a:ext cx="8229600" cy="1143000"/>
          </a:xfrm>
        </p:spPr>
        <p:txBody>
          <a:bodyPr/>
          <a:lstStyle/>
          <a:p>
            <a:r>
              <a:rPr lang="en-US" altLang="en-US"/>
              <a:t>THANK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C35B2-B74C-47A7-83B2-FD0C060221AB}"/>
              </a:ext>
            </a:extLst>
          </p:cNvPr>
          <p:cNvSpPr>
            <a:spLocks noGrp="1"/>
          </p:cNvSpPr>
          <p:nvPr>
            <p:ph type="title"/>
          </p:nvPr>
        </p:nvSpPr>
        <p:spPr>
          <a:xfrm>
            <a:off x="457200" y="79768"/>
            <a:ext cx="8229600" cy="944562"/>
          </a:xfrm>
          <a:noFill/>
        </p:spPr>
        <p:style>
          <a:lnRef idx="0">
            <a:schemeClr val="accent4"/>
          </a:lnRef>
          <a:fillRef idx="3">
            <a:schemeClr val="accent4"/>
          </a:fillRef>
          <a:effectRef idx="3">
            <a:schemeClr val="accent4"/>
          </a:effectRef>
          <a:fontRef idx="minor">
            <a:schemeClr val="lt1"/>
          </a:fontRef>
        </p:style>
        <p:txBody>
          <a:bodyPr rtlCol="0">
            <a:normAutofit/>
          </a:bodyPr>
          <a:lstStyle/>
          <a:p>
            <a:pPr fontAlgn="auto">
              <a:spcAft>
                <a:spcPts val="0"/>
              </a:spcAft>
              <a:defRPr/>
            </a:pPr>
            <a:r>
              <a:rPr lang="en-US" dirty="0">
                <a:solidFill>
                  <a:schemeClr val="tx1"/>
                </a:solidFill>
              </a:rPr>
              <a:t>Environmental segments of earth </a:t>
            </a:r>
          </a:p>
        </p:txBody>
      </p:sp>
      <p:sp>
        <p:nvSpPr>
          <p:cNvPr id="16389" name="Content Placeholder 2">
            <a:extLst>
              <a:ext uri="{FF2B5EF4-FFF2-40B4-BE49-F238E27FC236}">
                <a16:creationId xmlns:a16="http://schemas.microsoft.com/office/drawing/2014/main" id="{4B8120F3-02AF-452A-B3EE-04980E836B63}"/>
              </a:ext>
            </a:extLst>
          </p:cNvPr>
          <p:cNvSpPr>
            <a:spLocks noGrp="1"/>
          </p:cNvSpPr>
          <p:nvPr>
            <p:ph idx="1"/>
          </p:nvPr>
        </p:nvSpPr>
        <p:spPr>
          <a:xfrm>
            <a:off x="228600" y="1219200"/>
            <a:ext cx="8686800" cy="5410200"/>
          </a:xfrm>
          <a:ln>
            <a:solidFill>
              <a:schemeClr val="accent1"/>
            </a:solidFill>
            <a:miter lim="800000"/>
            <a:headEnd/>
            <a:tailEnd/>
          </a:ln>
        </p:spPr>
        <p:txBody>
          <a:bodyPr/>
          <a:lstStyle/>
          <a:p>
            <a:pPr>
              <a:buFont typeface="Arial" panose="020B0604020202020204" pitchFamily="34" charset="0"/>
              <a:buNone/>
            </a:pPr>
            <a:r>
              <a:rPr lang="en-US" altLang="en-US" b="1"/>
              <a:t>1. Atmosphere (air):</a:t>
            </a:r>
          </a:p>
          <a:p>
            <a:pPr lvl="1"/>
            <a:r>
              <a:rPr lang="en-US" altLang="en-US"/>
              <a:t>The air surrounding the earth</a:t>
            </a:r>
          </a:p>
          <a:p>
            <a:pPr lvl="1"/>
            <a:r>
              <a:rPr lang="en-US" altLang="en-US"/>
              <a:t>protective envelop -  protect us from unfriendly environment of outer space. </a:t>
            </a:r>
          </a:p>
          <a:p>
            <a:pPr lvl="1"/>
            <a:r>
              <a:rPr lang="en-US" altLang="en-US"/>
              <a:t>consists of life saving gases -  O</a:t>
            </a:r>
            <a:r>
              <a:rPr lang="en-US" altLang="en-US" baseline="-25000"/>
              <a:t>2</a:t>
            </a:r>
            <a:r>
              <a:rPr lang="en-US" altLang="en-US"/>
              <a:t> (for human beings and animals) and CO</a:t>
            </a:r>
            <a:r>
              <a:rPr lang="en-US" altLang="en-US" baseline="-25000"/>
              <a:t>2</a:t>
            </a:r>
            <a:r>
              <a:rPr lang="en-US" altLang="en-US"/>
              <a:t> (for plants).</a:t>
            </a:r>
          </a:p>
          <a:p>
            <a:pPr lvl="1"/>
            <a:r>
              <a:rPr lang="en-US" altLang="en-US"/>
              <a:t>plays a major role in maintaining the heat balance of the earth</a:t>
            </a:r>
          </a:p>
          <a:p>
            <a:pPr lvl="1"/>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A8F3B-B4E5-4888-91A0-DB0B03CBA61F}"/>
              </a:ext>
            </a:extLst>
          </p:cNvPr>
          <p:cNvSpPr>
            <a:spLocks noGrp="1"/>
          </p:cNvSpPr>
          <p:nvPr>
            <p:ph type="title"/>
          </p:nvPr>
        </p:nvSpPr>
        <p:spPr>
          <a:xfrm>
            <a:off x="457200" y="79768"/>
            <a:ext cx="8229600" cy="944562"/>
          </a:xfrm>
          <a:noFill/>
        </p:spPr>
        <p:style>
          <a:lnRef idx="0">
            <a:schemeClr val="accent4"/>
          </a:lnRef>
          <a:fillRef idx="3">
            <a:schemeClr val="accent4"/>
          </a:fillRef>
          <a:effectRef idx="3">
            <a:schemeClr val="accent4"/>
          </a:effectRef>
          <a:fontRef idx="minor">
            <a:schemeClr val="lt1"/>
          </a:fontRef>
        </p:style>
        <p:txBody>
          <a:bodyPr rtlCol="0">
            <a:normAutofit/>
          </a:bodyPr>
          <a:lstStyle/>
          <a:p>
            <a:pPr fontAlgn="auto">
              <a:spcAft>
                <a:spcPts val="0"/>
              </a:spcAft>
              <a:defRPr/>
            </a:pPr>
            <a:r>
              <a:rPr lang="en-US" dirty="0">
                <a:solidFill>
                  <a:schemeClr val="tx1"/>
                </a:solidFill>
              </a:rPr>
              <a:t>Environmental segments of earth </a:t>
            </a:r>
          </a:p>
        </p:txBody>
      </p:sp>
      <p:sp>
        <p:nvSpPr>
          <p:cNvPr id="3" name="Content Placeholder 2">
            <a:extLst>
              <a:ext uri="{FF2B5EF4-FFF2-40B4-BE49-F238E27FC236}">
                <a16:creationId xmlns:a16="http://schemas.microsoft.com/office/drawing/2014/main" id="{B0E7CE4A-6855-4494-907B-0BEFBB156692}"/>
              </a:ext>
            </a:extLst>
          </p:cNvPr>
          <p:cNvSpPr>
            <a:spLocks noGrp="1"/>
          </p:cNvSpPr>
          <p:nvPr>
            <p:ph idx="1"/>
          </p:nvPr>
        </p:nvSpPr>
        <p:spPr>
          <a:xfrm>
            <a:off x="228600" y="1219200"/>
            <a:ext cx="8686800" cy="5410200"/>
          </a:xfrm>
          <a:ln>
            <a:solidFill>
              <a:schemeClr val="accent1"/>
            </a:solidFill>
          </a:ln>
        </p:spPr>
        <p:txBody>
          <a:bodyPr rtlCol="0">
            <a:normAutofit fontScale="47500" lnSpcReduction="20000"/>
          </a:bodyPr>
          <a:lstStyle/>
          <a:p>
            <a:pPr fontAlgn="auto">
              <a:spcAft>
                <a:spcPts val="0"/>
              </a:spcAft>
              <a:defRPr/>
            </a:pPr>
            <a:r>
              <a:rPr lang="en-US" b="1" dirty="0"/>
              <a:t>Troposphere :  start from e</a:t>
            </a:r>
            <a:r>
              <a:rPr lang="en-US" dirty="0"/>
              <a:t>arth's surface and extends 8 to 14.5 kilometers high (5 to 9 miles)., most dense, almost all weather is in this region.</a:t>
            </a:r>
            <a:br>
              <a:rPr lang="en-US" dirty="0"/>
            </a:br>
            <a:br>
              <a:rPr lang="en-US" dirty="0"/>
            </a:br>
            <a:r>
              <a:rPr lang="en-US" b="1" dirty="0"/>
              <a:t>Stratosphere: </a:t>
            </a:r>
            <a:r>
              <a:rPr lang="en-US" dirty="0"/>
              <a:t>starts just above the troposphere and extends to 50 kilometers (31 miles) high. The ozone layer, which absorbs and scatters the solar ultraviolet radiation, is in this layer.</a:t>
            </a:r>
            <a:br>
              <a:rPr lang="en-US" dirty="0"/>
            </a:br>
            <a:br>
              <a:rPr lang="en-US" dirty="0"/>
            </a:br>
            <a:r>
              <a:rPr lang="en-US" b="1" dirty="0"/>
              <a:t>Mesosphere : </a:t>
            </a:r>
            <a:r>
              <a:rPr lang="en-US" dirty="0"/>
              <a:t>starts just above the stratosphere and extends to 85 kilometers (53 miles) high. Meteors burn up in this layer</a:t>
            </a:r>
            <a:br>
              <a:rPr lang="en-US" dirty="0"/>
            </a:br>
            <a:br>
              <a:rPr lang="en-US" dirty="0"/>
            </a:br>
            <a:r>
              <a:rPr lang="en-US" b="1" dirty="0"/>
              <a:t>Thermosphere: </a:t>
            </a:r>
            <a:r>
              <a:rPr lang="en-US" dirty="0"/>
              <a:t>starts just above the mesosphere and extends to 600 kilometers (372 miles) high. Aurora and satellites occur in this layer.</a:t>
            </a:r>
            <a:br>
              <a:rPr lang="en-US" dirty="0"/>
            </a:br>
            <a:br>
              <a:rPr lang="en-US" dirty="0"/>
            </a:br>
            <a:r>
              <a:rPr lang="en-US" b="1" dirty="0"/>
              <a:t>Ionosphere: </a:t>
            </a:r>
            <a:r>
              <a:rPr lang="en-US" dirty="0"/>
              <a:t>abundant layer of electrons and ionized atoms and molecules that stretches from about 48 kilometers (30 miles) above the surface to the edge of space at about 965 km (600 mi), overlapping into the mesosphere and thermosphere. This dynamic region grows and shrinks based on solar conditions and divides further into the sub-regions: D, E and F; based on what wavelength of solar radiation is absorbed. The ionosphere is a critical link in the chain of Sun-Earth interactions. This region is what makes radio communications possible.</a:t>
            </a:r>
            <a:br>
              <a:rPr lang="en-US" dirty="0"/>
            </a:br>
            <a:br>
              <a:rPr lang="en-US" dirty="0"/>
            </a:br>
            <a:r>
              <a:rPr lang="en-US" b="1" dirty="0"/>
              <a:t>Exosphere: </a:t>
            </a:r>
            <a:r>
              <a:rPr lang="en-US" dirty="0"/>
              <a:t>This is the upper limit of our atmosphere. It extends from the top of the thermosphere up to 10,000 km (6,200 mi).</a:t>
            </a:r>
            <a:br>
              <a:rPr lang="en-US" dirty="0"/>
            </a:br>
            <a:endParaRPr lang="en-US" dirty="0"/>
          </a:p>
          <a:p>
            <a:pPr marL="0" indent="0" fontAlgn="auto">
              <a:spcAft>
                <a:spcPts val="0"/>
              </a:spcAft>
              <a:buFont typeface="Arial" panose="020B0604020202020204" pitchFamily="34" charset="0"/>
              <a:buNone/>
              <a:defRPr/>
            </a:pPr>
            <a:r>
              <a:rPr lang="en-US" b="1" dirty="0"/>
              <a:t>          Credit: </a:t>
            </a:r>
            <a:r>
              <a:rPr lang="en-US" dirty="0"/>
              <a:t>NASA/Goddard</a:t>
            </a:r>
          </a:p>
          <a:p>
            <a:pPr marL="0" indent="0" fontAlgn="auto">
              <a:spcAft>
                <a:spcPts val="0"/>
              </a:spcAft>
              <a:buFont typeface="Arial" panose="020B0604020202020204" pitchFamily="34" charset="0"/>
              <a:buNone/>
              <a:defRPr/>
            </a:pPr>
            <a:r>
              <a:rPr lang="en-US" i="1" dirty="0"/>
              <a:t>         Aug. 7, 2017</a:t>
            </a:r>
            <a:br>
              <a:rPr lang="en-US" i="1" dirty="0"/>
            </a:br>
            <a:endParaRPr lang="en-US" dirty="0"/>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40F27-B60B-438B-9D32-223A6C3530D5}"/>
              </a:ext>
            </a:extLst>
          </p:cNvPr>
          <p:cNvSpPr>
            <a:spLocks noGrp="1"/>
          </p:cNvSpPr>
          <p:nvPr>
            <p:ph type="title"/>
          </p:nvPr>
        </p:nvSpPr>
        <p:spPr>
          <a:xfrm>
            <a:off x="457200" y="274638"/>
            <a:ext cx="8229600" cy="487362"/>
          </a:xfrm>
        </p:spPr>
        <p:txBody>
          <a:bodyPr rtlCol="0">
            <a:normAutofit fontScale="90000"/>
          </a:bodyPr>
          <a:lstStyle/>
          <a:p>
            <a:pPr algn="l" fontAlgn="auto">
              <a:spcAft>
                <a:spcPts val="0"/>
              </a:spcAft>
              <a:defRPr/>
            </a:pPr>
            <a:r>
              <a:rPr lang="en-US" dirty="0" err="1"/>
              <a:t>Contd</a:t>
            </a:r>
            <a:r>
              <a:rPr lang="en-US" dirty="0"/>
              <a:t>…..</a:t>
            </a:r>
          </a:p>
        </p:txBody>
      </p:sp>
      <p:sp>
        <p:nvSpPr>
          <p:cNvPr id="3" name="Content Placeholder 2">
            <a:extLst>
              <a:ext uri="{FF2B5EF4-FFF2-40B4-BE49-F238E27FC236}">
                <a16:creationId xmlns:a16="http://schemas.microsoft.com/office/drawing/2014/main" id="{82D82AF4-51EB-4FE1-8BBF-BFA9029098F8}"/>
              </a:ext>
            </a:extLst>
          </p:cNvPr>
          <p:cNvSpPr>
            <a:spLocks noGrp="1"/>
          </p:cNvSpPr>
          <p:nvPr>
            <p:ph idx="1"/>
          </p:nvPr>
        </p:nvSpPr>
        <p:spPr>
          <a:xfrm>
            <a:off x="457200" y="1295400"/>
            <a:ext cx="8229600" cy="5257800"/>
          </a:xfrm>
        </p:spPr>
        <p:txBody>
          <a:bodyPr rtlCol="0">
            <a:normAutofit fontScale="55000" lnSpcReduction="20000"/>
          </a:bodyPr>
          <a:lstStyle/>
          <a:p>
            <a:pPr fontAlgn="auto">
              <a:spcAft>
                <a:spcPts val="0"/>
              </a:spcAft>
              <a:buFont typeface="Arial" panose="020B0604020202020204" pitchFamily="34" charset="0"/>
              <a:buNone/>
              <a:defRPr/>
            </a:pPr>
            <a:r>
              <a:rPr lang="en-US" sz="5400" b="1" dirty="0"/>
              <a:t>2. Hydrosphere (water):</a:t>
            </a:r>
          </a:p>
          <a:p>
            <a:pPr lvl="1" fontAlgn="auto">
              <a:spcAft>
                <a:spcPts val="0"/>
              </a:spcAft>
              <a:defRPr/>
            </a:pPr>
            <a:r>
              <a:rPr lang="en-US" sz="5000" dirty="0"/>
              <a:t>covers &gt; 75% of the earth surface either as oceans or as fresh water. </a:t>
            </a:r>
          </a:p>
          <a:p>
            <a:pPr lvl="1" fontAlgn="auto">
              <a:spcAft>
                <a:spcPts val="0"/>
              </a:spcAft>
              <a:defRPr/>
            </a:pPr>
            <a:r>
              <a:rPr lang="en-US" sz="5000" dirty="0"/>
              <a:t>includes sea, rivers, oceans, lakes, ponds, streams etc.</a:t>
            </a:r>
          </a:p>
          <a:p>
            <a:pPr lvl="1" fontAlgn="auto">
              <a:spcAft>
                <a:spcPts val="0"/>
              </a:spcAft>
              <a:defRPr/>
            </a:pPr>
            <a:r>
              <a:rPr lang="en-US" sz="5000" dirty="0"/>
              <a:t>Different forms: Liquid water, ice and water </a:t>
            </a:r>
            <a:r>
              <a:rPr lang="en-US" sz="5000" dirty="0" err="1"/>
              <a:t>vapour</a:t>
            </a:r>
            <a:endParaRPr lang="en-US" sz="5000" dirty="0"/>
          </a:p>
          <a:p>
            <a:pPr fontAlgn="auto">
              <a:spcAft>
                <a:spcPts val="0"/>
              </a:spcAft>
              <a:defRPr/>
            </a:pPr>
            <a:endParaRPr lang="en-US" dirty="0"/>
          </a:p>
          <a:p>
            <a:pPr fontAlgn="auto">
              <a:spcAft>
                <a:spcPts val="0"/>
              </a:spcAft>
              <a:buFont typeface="Arial" panose="020B0604020202020204" pitchFamily="34" charset="0"/>
              <a:buNone/>
              <a:defRPr/>
            </a:pPr>
            <a:r>
              <a:rPr lang="en-US" sz="5500" b="1" dirty="0"/>
              <a:t>3. Lithosphere (land):</a:t>
            </a:r>
          </a:p>
          <a:p>
            <a:pPr lvl="1" fontAlgn="auto">
              <a:spcAft>
                <a:spcPts val="0"/>
              </a:spcAft>
              <a:defRPr/>
            </a:pPr>
            <a:r>
              <a:rPr lang="en-US" sz="5500" dirty="0"/>
              <a:t>The solid component of the earth - includes soil, earth, rocks and mountains etc.</a:t>
            </a:r>
          </a:p>
          <a:p>
            <a:pPr lvl="1" fontAlgn="auto">
              <a:spcAft>
                <a:spcPts val="0"/>
              </a:spcAft>
              <a:defRPr/>
            </a:pPr>
            <a:r>
              <a:rPr lang="en-US" sz="5500" dirty="0"/>
              <a:t>mainly contains three layers – Crust, Mantle and Core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A7C26-CFEB-4FB1-B5C4-66CA1C94C1CE}"/>
              </a:ext>
            </a:extLst>
          </p:cNvPr>
          <p:cNvSpPr>
            <a:spLocks noGrp="1"/>
          </p:cNvSpPr>
          <p:nvPr>
            <p:ph type="title"/>
          </p:nvPr>
        </p:nvSpPr>
        <p:spPr>
          <a:xfrm>
            <a:off x="457200" y="274638"/>
            <a:ext cx="8229600" cy="639762"/>
          </a:xfrm>
        </p:spPr>
        <p:txBody>
          <a:bodyPr rtlCol="0">
            <a:normAutofit fontScale="90000"/>
          </a:bodyPr>
          <a:lstStyle/>
          <a:p>
            <a:pPr algn="l" fontAlgn="auto">
              <a:spcAft>
                <a:spcPts val="0"/>
              </a:spcAft>
              <a:defRPr/>
            </a:pPr>
            <a:r>
              <a:rPr lang="en-US" dirty="0" err="1"/>
              <a:t>Contd</a:t>
            </a:r>
            <a:r>
              <a:rPr lang="en-US" dirty="0"/>
              <a:t>….</a:t>
            </a:r>
          </a:p>
        </p:txBody>
      </p:sp>
      <p:sp>
        <p:nvSpPr>
          <p:cNvPr id="3" name="Content Placeholder 2">
            <a:extLst>
              <a:ext uri="{FF2B5EF4-FFF2-40B4-BE49-F238E27FC236}">
                <a16:creationId xmlns:a16="http://schemas.microsoft.com/office/drawing/2014/main" id="{6FE731A4-36CA-4906-AA61-8573670AF986}"/>
              </a:ext>
            </a:extLst>
          </p:cNvPr>
          <p:cNvSpPr>
            <a:spLocks noGrp="1"/>
          </p:cNvSpPr>
          <p:nvPr>
            <p:ph idx="1"/>
          </p:nvPr>
        </p:nvSpPr>
        <p:spPr>
          <a:xfrm>
            <a:off x="685800" y="1447800"/>
            <a:ext cx="8001000" cy="4754563"/>
          </a:xfrm>
        </p:spPr>
        <p:txBody>
          <a:bodyPr rtlCol="0">
            <a:normAutofit fontScale="85000" lnSpcReduction="20000"/>
          </a:bodyPr>
          <a:lstStyle/>
          <a:p>
            <a:pPr marL="0" indent="0" fontAlgn="auto">
              <a:spcAft>
                <a:spcPts val="0"/>
              </a:spcAft>
              <a:buFont typeface="Arial" panose="020B0604020202020204" pitchFamily="34" charset="0"/>
              <a:buNone/>
              <a:defRPr/>
            </a:pPr>
            <a:r>
              <a:rPr lang="en-US" b="1" dirty="0"/>
              <a:t>4. Biosphere (flora, fauna, microbes): </a:t>
            </a:r>
            <a:endParaRPr lang="en-US" dirty="0"/>
          </a:p>
          <a:p>
            <a:pPr fontAlgn="auto">
              <a:spcAft>
                <a:spcPts val="0"/>
              </a:spcAft>
              <a:defRPr/>
            </a:pPr>
            <a:r>
              <a:rPr lang="en-US" dirty="0"/>
              <a:t>The </a:t>
            </a:r>
            <a:r>
              <a:rPr lang="en-US" i="1" dirty="0"/>
              <a:t>biosphere </a:t>
            </a:r>
            <a:r>
              <a:rPr lang="en-US" dirty="0"/>
              <a:t>occupies those parts of the atmosphere, hydrosphere, and geosphere where life exists.</a:t>
            </a:r>
          </a:p>
          <a:p>
            <a:pPr fontAlgn="auto">
              <a:spcAft>
                <a:spcPts val="0"/>
              </a:spcAft>
              <a:defRPr/>
            </a:pPr>
            <a:r>
              <a:rPr lang="en-US" dirty="0"/>
              <a:t>This component comprise of living or non living organisms, flora and fauna, plants and animal species including one-cell organisms. </a:t>
            </a:r>
          </a:p>
          <a:p>
            <a:pPr fontAlgn="auto">
              <a:spcAft>
                <a:spcPts val="0"/>
              </a:spcAft>
              <a:defRPr/>
            </a:pPr>
            <a:r>
              <a:rPr lang="en-US" dirty="0"/>
              <a:t>This thin layer of the earth extends from about 9 kilometers (6 miles) above the earth’s surface down to the bottom of the ocean, and it includes the lower part of the atmosphere, most of the hydrosphere, and the uppermost part of the geosphere (lithosphere).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32DC2-C336-4F10-837D-95FBD8E280B9}"/>
              </a:ext>
            </a:extLst>
          </p:cNvPr>
          <p:cNvSpPr>
            <a:spLocks noGrp="1"/>
          </p:cNvSpPr>
          <p:nvPr>
            <p:ph type="title"/>
          </p:nvPr>
        </p:nvSpPr>
        <p:spPr>
          <a:xfrm>
            <a:off x="457200" y="76200"/>
            <a:ext cx="8153400" cy="609600"/>
          </a:xfrm>
          <a:noFill/>
        </p:spPr>
        <p:style>
          <a:lnRef idx="0">
            <a:schemeClr val="accent3"/>
          </a:lnRef>
          <a:fillRef idx="3">
            <a:schemeClr val="accent3"/>
          </a:fillRef>
          <a:effectRef idx="3">
            <a:schemeClr val="accent3"/>
          </a:effectRef>
          <a:fontRef idx="minor">
            <a:schemeClr val="lt1"/>
          </a:fontRef>
        </p:style>
        <p:txBody>
          <a:bodyPr rtlCol="0">
            <a:noAutofit/>
          </a:bodyPr>
          <a:lstStyle/>
          <a:p>
            <a:pPr fontAlgn="auto">
              <a:spcAft>
                <a:spcPts val="0"/>
              </a:spcAft>
              <a:defRPr/>
            </a:pPr>
            <a:r>
              <a:rPr lang="en-US" sz="4000" b="1" dirty="0">
                <a:solidFill>
                  <a:schemeClr val="tx1"/>
                </a:solidFill>
              </a:rPr>
              <a:t>Historical Development</a:t>
            </a:r>
          </a:p>
        </p:txBody>
      </p:sp>
      <p:sp>
        <p:nvSpPr>
          <p:cNvPr id="3" name="Content Placeholder 2">
            <a:extLst>
              <a:ext uri="{FF2B5EF4-FFF2-40B4-BE49-F238E27FC236}">
                <a16:creationId xmlns:a16="http://schemas.microsoft.com/office/drawing/2014/main" id="{F61DF291-6616-4F11-A188-3E740325BFF6}"/>
              </a:ext>
            </a:extLst>
          </p:cNvPr>
          <p:cNvSpPr>
            <a:spLocks noGrp="1"/>
          </p:cNvSpPr>
          <p:nvPr>
            <p:ph idx="1"/>
          </p:nvPr>
        </p:nvSpPr>
        <p:spPr>
          <a:xfrm>
            <a:off x="152400" y="793750"/>
            <a:ext cx="8915400" cy="5226050"/>
          </a:xfrm>
          <a:ln>
            <a:solidFill>
              <a:schemeClr val="accent1"/>
            </a:solidFill>
          </a:ln>
        </p:spPr>
        <p:txBody>
          <a:bodyPr rtlCol="0">
            <a:noAutofit/>
          </a:bodyPr>
          <a:lstStyle/>
          <a:p>
            <a:pPr fontAlgn="auto">
              <a:spcBef>
                <a:spcPts val="0"/>
              </a:spcBef>
              <a:spcAft>
                <a:spcPts val="0"/>
              </a:spcAft>
              <a:defRPr/>
            </a:pPr>
            <a:r>
              <a:rPr lang="en-US" sz="2400" dirty="0"/>
              <a:t>Ancient period</a:t>
            </a:r>
          </a:p>
          <a:p>
            <a:pPr marL="0" indent="0" fontAlgn="auto">
              <a:spcBef>
                <a:spcPts val="0"/>
              </a:spcBef>
              <a:spcAft>
                <a:spcPts val="0"/>
              </a:spcAft>
              <a:buFont typeface="Arial" panose="020B0604020202020204" pitchFamily="34" charset="0"/>
              <a:buNone/>
              <a:defRPr/>
            </a:pPr>
            <a:endParaRPr lang="en-US" sz="2400" dirty="0"/>
          </a:p>
          <a:p>
            <a:pPr lvl="1" fontAlgn="auto">
              <a:spcBef>
                <a:spcPts val="0"/>
              </a:spcBef>
              <a:spcAft>
                <a:spcPts val="0"/>
              </a:spcAft>
              <a:defRPr/>
            </a:pPr>
            <a:r>
              <a:rPr lang="en-US" sz="2400" dirty="0"/>
              <a:t>Concept of environment is as old as our first human ancestors</a:t>
            </a:r>
          </a:p>
          <a:p>
            <a:pPr lvl="1" fontAlgn="auto">
              <a:spcBef>
                <a:spcPts val="0"/>
              </a:spcBef>
              <a:spcAft>
                <a:spcPts val="0"/>
              </a:spcAft>
              <a:defRPr/>
            </a:pPr>
            <a:r>
              <a:rPr lang="en-US" sz="2400" dirty="0"/>
              <a:t>It had its beginning in the </a:t>
            </a:r>
            <a:r>
              <a:rPr lang="en-US" sz="2400" dirty="0" err="1"/>
              <a:t>anciet</a:t>
            </a:r>
            <a:r>
              <a:rPr lang="en-US" sz="2400" dirty="0"/>
              <a:t> civilizations of Babylonia and Egypt where observations of the environment were carried out primarily for practical reasons such as planting crops or for religious purposes. They considered science as natural </a:t>
            </a:r>
            <a:r>
              <a:rPr lang="en-US" sz="2400" dirty="0" err="1"/>
              <a:t>philospohy</a:t>
            </a:r>
            <a:endParaRPr lang="en-US" sz="2400" dirty="0"/>
          </a:p>
          <a:p>
            <a:pPr lvl="1" fontAlgn="auto">
              <a:spcBef>
                <a:spcPts val="0"/>
              </a:spcBef>
              <a:spcAft>
                <a:spcPts val="0"/>
              </a:spcAft>
              <a:defRPr/>
            </a:pPr>
            <a:r>
              <a:rPr lang="en-US" sz="2400" dirty="0" err="1"/>
              <a:t>Indoaryan</a:t>
            </a:r>
            <a:r>
              <a:rPr lang="en-US" sz="2400" dirty="0"/>
              <a:t> life and environment</a:t>
            </a:r>
          </a:p>
          <a:p>
            <a:pPr lvl="1" fontAlgn="auto">
              <a:spcBef>
                <a:spcPts val="0"/>
              </a:spcBef>
              <a:spcAft>
                <a:spcPts val="0"/>
              </a:spcAft>
              <a:defRPr/>
            </a:pPr>
            <a:r>
              <a:rPr lang="en-US" sz="2400" dirty="0"/>
              <a:t>Arya community close to environment</a:t>
            </a:r>
          </a:p>
          <a:p>
            <a:pPr lvl="1" fontAlgn="auto">
              <a:spcBef>
                <a:spcPts val="0"/>
              </a:spcBef>
              <a:spcAft>
                <a:spcPts val="0"/>
              </a:spcAft>
              <a:defRPr/>
            </a:pPr>
            <a:r>
              <a:rPr lang="en-US" sz="2400" dirty="0"/>
              <a:t> Hippocrates(wrote an essay-on air water and place),</a:t>
            </a:r>
          </a:p>
          <a:p>
            <a:pPr lvl="1" fontAlgn="auto">
              <a:spcBef>
                <a:spcPts val="0"/>
              </a:spcBef>
              <a:spcAft>
                <a:spcPts val="0"/>
              </a:spcAft>
              <a:defRPr/>
            </a:pPr>
            <a:r>
              <a:rPr lang="en-US" sz="2400" dirty="0"/>
              <a:t>Aristotle and others talked about this. Aristotle classified animals according to their habits and habitats</a:t>
            </a:r>
          </a:p>
          <a:p>
            <a:pPr lvl="1" fontAlgn="auto">
              <a:spcBef>
                <a:spcPts val="0"/>
              </a:spcBef>
              <a:spcAft>
                <a:spcPts val="0"/>
              </a:spcAft>
              <a:buFont typeface="Arial" panose="020B0604020202020204" pitchFamily="34" charset="0"/>
              <a:buNone/>
              <a:defRPr/>
            </a:pPr>
            <a:endParaRPr 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45A30-913B-44D2-8570-125E9C713569}"/>
              </a:ext>
            </a:extLst>
          </p:cNvPr>
          <p:cNvSpPr>
            <a:spLocks noGrp="1"/>
          </p:cNvSpPr>
          <p:nvPr>
            <p:ph type="title"/>
          </p:nvPr>
        </p:nvSpPr>
        <p:spPr>
          <a:xfrm>
            <a:off x="457200" y="76200"/>
            <a:ext cx="8153400" cy="609600"/>
          </a:xfrm>
          <a:noFill/>
        </p:spPr>
        <p:style>
          <a:lnRef idx="0">
            <a:schemeClr val="accent3"/>
          </a:lnRef>
          <a:fillRef idx="3">
            <a:schemeClr val="accent3"/>
          </a:fillRef>
          <a:effectRef idx="3">
            <a:schemeClr val="accent3"/>
          </a:effectRef>
          <a:fontRef idx="minor">
            <a:schemeClr val="lt1"/>
          </a:fontRef>
        </p:style>
        <p:txBody>
          <a:bodyPr rtlCol="0">
            <a:noAutofit/>
          </a:bodyPr>
          <a:lstStyle/>
          <a:p>
            <a:pPr fontAlgn="auto">
              <a:spcAft>
                <a:spcPts val="0"/>
              </a:spcAft>
              <a:defRPr/>
            </a:pPr>
            <a:r>
              <a:rPr lang="en-US" sz="4000" b="1" dirty="0">
                <a:solidFill>
                  <a:schemeClr val="tx1"/>
                </a:solidFill>
              </a:rPr>
              <a:t>Historical Development</a:t>
            </a:r>
          </a:p>
        </p:txBody>
      </p:sp>
      <p:sp>
        <p:nvSpPr>
          <p:cNvPr id="21509" name="Content Placeholder 2">
            <a:extLst>
              <a:ext uri="{FF2B5EF4-FFF2-40B4-BE49-F238E27FC236}">
                <a16:creationId xmlns:a16="http://schemas.microsoft.com/office/drawing/2014/main" id="{CFC6CC51-92A7-49D9-93C9-9DCB0BD19D6B}"/>
              </a:ext>
            </a:extLst>
          </p:cNvPr>
          <p:cNvSpPr>
            <a:spLocks noGrp="1"/>
          </p:cNvSpPr>
          <p:nvPr>
            <p:ph idx="1"/>
          </p:nvPr>
        </p:nvSpPr>
        <p:spPr>
          <a:xfrm>
            <a:off x="152400" y="793750"/>
            <a:ext cx="8458200" cy="4464050"/>
          </a:xfrm>
          <a:ln>
            <a:solidFill>
              <a:schemeClr val="accent1"/>
            </a:solidFill>
            <a:miter lim="800000"/>
            <a:headEnd/>
            <a:tailEnd/>
          </a:ln>
        </p:spPr>
        <p:txBody>
          <a:bodyPr/>
          <a:lstStyle/>
          <a:p>
            <a:pPr lvl="1">
              <a:spcBef>
                <a:spcPct val="0"/>
              </a:spcBef>
              <a:buFont typeface="Arial" panose="020B0604020202020204" pitchFamily="34" charset="0"/>
              <a:buNone/>
            </a:pPr>
            <a:endParaRPr lang="en-US" altLang="en-US" sz="2400"/>
          </a:p>
          <a:p>
            <a:pPr lvl="1">
              <a:spcBef>
                <a:spcPct val="0"/>
              </a:spcBef>
            </a:pPr>
            <a:r>
              <a:rPr lang="en-US" altLang="en-US" sz="2400"/>
              <a:t>In 1972, human environment conference organized from June 5 to 16  at Sweeden (Stockholm conference)</a:t>
            </a:r>
          </a:p>
          <a:p>
            <a:pPr lvl="1">
              <a:spcBef>
                <a:spcPct val="0"/>
              </a:spcBef>
            </a:pPr>
            <a:r>
              <a:rPr lang="en-US" altLang="en-US" sz="2400"/>
              <a:t>133 countries  participated and declared  June 5 as </a:t>
            </a:r>
            <a:r>
              <a:rPr lang="en-US" altLang="en-US" sz="2400" b="1"/>
              <a:t>World environment day </a:t>
            </a:r>
          </a:p>
          <a:p>
            <a:pPr lvl="1">
              <a:spcBef>
                <a:spcPct val="0"/>
              </a:spcBef>
            </a:pPr>
            <a:r>
              <a:rPr lang="en-US" altLang="en-US" sz="2400"/>
              <a:t>1972, UN Assembly  established Unites Nation’s Environment Program (UNEP), office at Nairobi, Kenya.</a:t>
            </a:r>
          </a:p>
          <a:p>
            <a:pPr lvl="1">
              <a:spcBef>
                <a:spcPct val="0"/>
              </a:spcBef>
            </a:pPr>
            <a:r>
              <a:rPr lang="en-US" altLang="en-US" sz="2000"/>
              <a:t>It </a:t>
            </a:r>
            <a:r>
              <a:rPr lang="en-US" altLang="en-US" sz="2400"/>
              <a:t>coordinates the organization's environmental activities and assists developing countries in implementing environmentally sound policies and practices.</a:t>
            </a:r>
            <a:r>
              <a:rPr lang="en-US" altLang="en-US" sz="200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1DEC9CC-47A0-4C00-A598-63F1E7E49461}"/>
              </a:ext>
            </a:extLst>
          </p:cNvPr>
          <p:cNvSpPr>
            <a:spLocks noGrp="1" noChangeArrowheads="1"/>
          </p:cNvSpPr>
          <p:nvPr>
            <p:ph type="title"/>
          </p:nvPr>
        </p:nvSpPr>
        <p:spPr>
          <a:xfrm>
            <a:off x="457200" y="265113"/>
            <a:ext cx="8229600" cy="571500"/>
          </a:xfrm>
        </p:spPr>
        <p:txBody>
          <a:bodyPr rtlCol="0">
            <a:normAutofit fontScale="90000"/>
          </a:bodyPr>
          <a:lstStyle/>
          <a:p>
            <a:pPr fontAlgn="auto">
              <a:spcAft>
                <a:spcPts val="0"/>
              </a:spcAft>
              <a:defRPr/>
            </a:pPr>
            <a:r>
              <a:rPr lang="en-US" altLang="en-US" dirty="0"/>
              <a:t>Environmental science</a:t>
            </a:r>
          </a:p>
        </p:txBody>
      </p:sp>
      <p:sp>
        <p:nvSpPr>
          <p:cNvPr id="22531" name="Content Placeholder 3">
            <a:extLst>
              <a:ext uri="{FF2B5EF4-FFF2-40B4-BE49-F238E27FC236}">
                <a16:creationId xmlns:a16="http://schemas.microsoft.com/office/drawing/2014/main" id="{E73AAFAC-B4BE-43AB-A387-7D2DABBA85B7}"/>
              </a:ext>
            </a:extLst>
          </p:cNvPr>
          <p:cNvSpPr>
            <a:spLocks noGrp="1" noChangeArrowheads="1"/>
          </p:cNvSpPr>
          <p:nvPr>
            <p:ph idx="1"/>
          </p:nvPr>
        </p:nvSpPr>
        <p:spPr>
          <a:xfrm>
            <a:off x="457200" y="1143000"/>
            <a:ext cx="3657600" cy="5303838"/>
          </a:xfrm>
        </p:spPr>
        <p:txBody>
          <a:bodyPr/>
          <a:lstStyle/>
          <a:p>
            <a:r>
              <a:rPr lang="en-US" altLang="en-US" b="1"/>
              <a:t>Environmental Science</a:t>
            </a:r>
            <a:r>
              <a:rPr lang="en-US" altLang="en-US"/>
              <a:t> – The interdisciplinary study of humanity’s relationship with other organisms and the nonliving physical environment. </a:t>
            </a:r>
          </a:p>
        </p:txBody>
      </p:sp>
      <p:pic>
        <p:nvPicPr>
          <p:cNvPr id="22532" name="Picture 1">
            <a:extLst>
              <a:ext uri="{FF2B5EF4-FFF2-40B4-BE49-F238E27FC236}">
                <a16:creationId xmlns:a16="http://schemas.microsoft.com/office/drawing/2014/main" id="{98E5268B-9F85-4B33-9563-407929646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6672"/>
          <a:stretch>
            <a:fillRect/>
          </a:stretch>
        </p:blipFill>
        <p:spPr bwMode="auto">
          <a:xfrm>
            <a:off x="3873500" y="1371600"/>
            <a:ext cx="48133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EB103-7F54-410F-9FFD-226798EB0C9C}"/>
              </a:ext>
            </a:extLst>
          </p:cNvPr>
          <p:cNvSpPr>
            <a:spLocks noGrp="1"/>
          </p:cNvSpPr>
          <p:nvPr>
            <p:ph type="title"/>
          </p:nvPr>
        </p:nvSpPr>
        <p:spPr>
          <a:xfrm>
            <a:off x="457200" y="274638"/>
            <a:ext cx="8229600" cy="639762"/>
          </a:xfrm>
        </p:spPr>
        <p:txBody>
          <a:bodyPr rtlCol="0">
            <a:normAutofit fontScale="90000"/>
          </a:bodyPr>
          <a:lstStyle/>
          <a:p>
            <a:pPr fontAlgn="auto">
              <a:spcAft>
                <a:spcPts val="0"/>
              </a:spcAft>
              <a:defRPr/>
            </a:pPr>
            <a:r>
              <a:rPr lang="en-US" dirty="0"/>
              <a:t>Contents</a:t>
            </a:r>
          </a:p>
        </p:txBody>
      </p:sp>
      <p:sp>
        <p:nvSpPr>
          <p:cNvPr id="3" name="Content Placeholder 2">
            <a:extLst>
              <a:ext uri="{FF2B5EF4-FFF2-40B4-BE49-F238E27FC236}">
                <a16:creationId xmlns:a16="http://schemas.microsoft.com/office/drawing/2014/main" id="{AD2D97D2-13F5-433C-A6A1-3D8E2C565C55}"/>
              </a:ext>
            </a:extLst>
          </p:cNvPr>
          <p:cNvSpPr>
            <a:spLocks noGrp="1"/>
          </p:cNvSpPr>
          <p:nvPr>
            <p:ph idx="1"/>
          </p:nvPr>
        </p:nvSpPr>
        <p:spPr>
          <a:xfrm>
            <a:off x="457200" y="1447800"/>
            <a:ext cx="8229600" cy="4525963"/>
          </a:xfrm>
        </p:spPr>
        <p:txBody>
          <a:bodyPr rtlCol="0">
            <a:normAutofit fontScale="62500" lnSpcReduction="20000"/>
          </a:bodyPr>
          <a:lstStyle/>
          <a:p>
            <a:pPr fontAlgn="auto">
              <a:spcAft>
                <a:spcPts val="0"/>
              </a:spcAft>
              <a:defRPr/>
            </a:pPr>
            <a:r>
              <a:rPr lang="en-US" dirty="0"/>
              <a:t>Concept of environment (with environmental segments) and environmental science</a:t>
            </a:r>
          </a:p>
          <a:p>
            <a:pPr fontAlgn="auto">
              <a:spcAft>
                <a:spcPts val="0"/>
              </a:spcAft>
              <a:defRPr/>
            </a:pPr>
            <a:r>
              <a:rPr lang="en-US" dirty="0"/>
              <a:t>Historical development, objectives and scope of environmental science</a:t>
            </a:r>
          </a:p>
          <a:p>
            <a:pPr fontAlgn="auto">
              <a:spcAft>
                <a:spcPts val="0"/>
              </a:spcAft>
              <a:defRPr/>
            </a:pPr>
            <a:r>
              <a:rPr lang="en-US" dirty="0"/>
              <a:t>Ecosystem</a:t>
            </a:r>
          </a:p>
          <a:p>
            <a:pPr fontAlgn="auto">
              <a:spcAft>
                <a:spcPts val="0"/>
              </a:spcAft>
              <a:defRPr/>
            </a:pPr>
            <a:r>
              <a:rPr lang="en-US" dirty="0"/>
              <a:t>Major types of ecosystem (terrestrial and aquatic)</a:t>
            </a:r>
          </a:p>
          <a:p>
            <a:pPr fontAlgn="auto">
              <a:spcAft>
                <a:spcPts val="0"/>
              </a:spcAft>
              <a:defRPr/>
            </a:pPr>
            <a:r>
              <a:rPr lang="en-US" dirty="0"/>
              <a:t>Structure of ecosystem: trophic categories, trophic relationships, trophic level, abiotic factors</a:t>
            </a:r>
          </a:p>
          <a:p>
            <a:pPr fontAlgn="auto">
              <a:spcAft>
                <a:spcPts val="0"/>
              </a:spcAft>
              <a:defRPr/>
            </a:pPr>
            <a:r>
              <a:rPr lang="en-US" dirty="0"/>
              <a:t>Principles of ecosystem function: energy flow in ecosystem and biogeochemical cycles (water, carbon, nitrogen and phosphorous cycle and their significance in environment)</a:t>
            </a:r>
          </a:p>
          <a:p>
            <a:pPr fontAlgn="auto">
              <a:spcAft>
                <a:spcPts val="0"/>
              </a:spcAft>
              <a:defRPr/>
            </a:pPr>
            <a:r>
              <a:rPr lang="en-US" dirty="0"/>
              <a:t>Concept of ecosystem services (provisioning, regulating, cultural and supportive services)</a:t>
            </a:r>
          </a:p>
          <a:p>
            <a:pPr fontAlgn="auto">
              <a:spcAft>
                <a:spcPts val="0"/>
              </a:spcAft>
              <a:defRPr/>
            </a:pPr>
            <a:r>
              <a:rPr lang="en-US" dirty="0"/>
              <a:t>Concept of payment for ecosystem services (PES)</a:t>
            </a:r>
          </a:p>
          <a:p>
            <a:pPr fontAlgn="auto">
              <a:spcAft>
                <a:spcPts val="0"/>
              </a:spcAft>
              <a:defRPr/>
            </a:pPr>
            <a:r>
              <a:rPr lang="en-US" dirty="0"/>
              <a:t>Human Impact on ecosystem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876B6CA2-92B9-4E4C-AD52-5EFE719DFE54}"/>
              </a:ext>
            </a:extLst>
          </p:cNvPr>
          <p:cNvSpPr>
            <a:spLocks noGrp="1" noChangeArrowheads="1"/>
          </p:cNvSpPr>
          <p:nvPr>
            <p:ph type="title"/>
          </p:nvPr>
        </p:nvSpPr>
        <p:spPr/>
        <p:txBody>
          <a:bodyPr/>
          <a:lstStyle/>
          <a:p>
            <a:r>
              <a:rPr lang="en-US" altLang="en-US"/>
              <a:t>Environmental science</a:t>
            </a:r>
          </a:p>
        </p:txBody>
      </p:sp>
      <p:sp>
        <p:nvSpPr>
          <p:cNvPr id="23555" name="Content Placeholder 2">
            <a:extLst>
              <a:ext uri="{FF2B5EF4-FFF2-40B4-BE49-F238E27FC236}">
                <a16:creationId xmlns:a16="http://schemas.microsoft.com/office/drawing/2014/main" id="{0075BF44-5493-4938-8BF1-343E9555582C}"/>
              </a:ext>
            </a:extLst>
          </p:cNvPr>
          <p:cNvSpPr>
            <a:spLocks noGrp="1" noChangeArrowheads="1"/>
          </p:cNvSpPr>
          <p:nvPr>
            <p:ph idx="1"/>
          </p:nvPr>
        </p:nvSpPr>
        <p:spPr/>
        <p:txBody>
          <a:bodyPr/>
          <a:lstStyle/>
          <a:p>
            <a:r>
              <a:rPr lang="en-US" altLang="en-US"/>
              <a:t>The systematic and scientific study of our environment and our role in it. This branch includes knowledge of pure sciences and social sciences. </a:t>
            </a:r>
          </a:p>
          <a:p>
            <a:r>
              <a:rPr lang="en-US" altLang="en-US"/>
              <a:t>An interdisciplinary study of how the earth works, how we interact with the earth, and how we can deal with the environmental problems we face.</a:t>
            </a:r>
          </a:p>
          <a:p>
            <a:endParaRPr lang="en-US"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D5A39-697D-4675-A019-EAB57E8C315E}"/>
              </a:ext>
            </a:extLst>
          </p:cNvPr>
          <p:cNvSpPr>
            <a:spLocks noGrp="1"/>
          </p:cNvSpPr>
          <p:nvPr>
            <p:ph type="title"/>
          </p:nvPr>
        </p:nvSpPr>
        <p:spPr>
          <a:xfrm>
            <a:off x="457200" y="274638"/>
            <a:ext cx="8229600" cy="715962"/>
          </a:xfrm>
        </p:spPr>
        <p:txBody>
          <a:bodyPr rtlCol="0">
            <a:normAutofit fontScale="90000"/>
          </a:bodyPr>
          <a:lstStyle/>
          <a:p>
            <a:pPr algn="l" fontAlgn="auto">
              <a:spcAft>
                <a:spcPts val="0"/>
              </a:spcAft>
              <a:defRPr/>
            </a:pPr>
            <a:r>
              <a:rPr lang="en-US" altLang="en-US" dirty="0"/>
              <a:t>Environmental science</a:t>
            </a:r>
            <a:r>
              <a:rPr lang="en-US" dirty="0"/>
              <a:t>….</a:t>
            </a:r>
          </a:p>
        </p:txBody>
      </p:sp>
      <p:sp>
        <p:nvSpPr>
          <p:cNvPr id="24579" name="Content Placeholder 2">
            <a:extLst>
              <a:ext uri="{FF2B5EF4-FFF2-40B4-BE49-F238E27FC236}">
                <a16:creationId xmlns:a16="http://schemas.microsoft.com/office/drawing/2014/main" id="{DD893C18-5705-41C3-B1C6-792BFE608556}"/>
              </a:ext>
            </a:extLst>
          </p:cNvPr>
          <p:cNvSpPr>
            <a:spLocks noGrp="1"/>
          </p:cNvSpPr>
          <p:nvPr>
            <p:ph idx="1"/>
          </p:nvPr>
        </p:nvSpPr>
        <p:spPr>
          <a:xfrm>
            <a:off x="152400" y="1036638"/>
            <a:ext cx="8686800" cy="5211762"/>
          </a:xfrm>
          <a:ln>
            <a:solidFill>
              <a:schemeClr val="accent1"/>
            </a:solidFill>
            <a:miter lim="800000"/>
            <a:headEnd/>
            <a:tailEnd/>
          </a:ln>
        </p:spPr>
        <p:txBody>
          <a:bodyPr/>
          <a:lstStyle/>
          <a:p>
            <a:r>
              <a:rPr lang="en-US" altLang="en-US"/>
              <a:t>It integrates information and ideas from the natural sciences( such as biology, chemistry, and geology), the social sciences (such as geography, economics, political science, and demography (the study of populations) and the humanities) including philosophy and ethics</a:t>
            </a:r>
          </a:p>
          <a:p>
            <a:r>
              <a:rPr lang="en-US" altLang="en-US"/>
              <a:t>The study of the effects of natural and unnatural processes, and of interactions of the physical components of the planet on the environment.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D8E1A-CF0F-4132-BCE6-B7B52F8CB9FA}"/>
              </a:ext>
            </a:extLst>
          </p:cNvPr>
          <p:cNvSpPr>
            <a:spLocks noGrp="1"/>
          </p:cNvSpPr>
          <p:nvPr>
            <p:ph type="title"/>
          </p:nvPr>
        </p:nvSpPr>
        <p:spPr>
          <a:xfrm>
            <a:off x="457200" y="274638"/>
            <a:ext cx="8229600" cy="715962"/>
          </a:xfrm>
        </p:spPr>
        <p:txBody>
          <a:bodyPr rtlCol="0">
            <a:normAutofit fontScale="90000"/>
          </a:bodyPr>
          <a:lstStyle/>
          <a:p>
            <a:pPr algn="l" fontAlgn="auto">
              <a:spcAft>
                <a:spcPts val="0"/>
              </a:spcAft>
              <a:defRPr/>
            </a:pPr>
            <a:r>
              <a:rPr lang="en-US" altLang="en-US" dirty="0"/>
              <a:t>Environmental science</a:t>
            </a:r>
            <a:r>
              <a:rPr lang="en-US" dirty="0"/>
              <a:t>….</a:t>
            </a:r>
          </a:p>
        </p:txBody>
      </p:sp>
      <p:sp>
        <p:nvSpPr>
          <p:cNvPr id="3" name="Content Placeholder 2">
            <a:extLst>
              <a:ext uri="{FF2B5EF4-FFF2-40B4-BE49-F238E27FC236}">
                <a16:creationId xmlns:a16="http://schemas.microsoft.com/office/drawing/2014/main" id="{A54749C9-F4B4-4338-A0F3-8EC5A9437A50}"/>
              </a:ext>
            </a:extLst>
          </p:cNvPr>
          <p:cNvSpPr>
            <a:spLocks noGrp="1"/>
          </p:cNvSpPr>
          <p:nvPr>
            <p:ph idx="1"/>
          </p:nvPr>
        </p:nvSpPr>
        <p:spPr>
          <a:xfrm>
            <a:off x="304800" y="1036638"/>
            <a:ext cx="8534400" cy="5211762"/>
          </a:xfrm>
          <a:ln>
            <a:solidFill>
              <a:schemeClr val="accent1"/>
            </a:solidFill>
          </a:ln>
        </p:spPr>
        <p:txBody>
          <a:bodyPr rtlCol="0">
            <a:normAutofit fontScale="92500" lnSpcReduction="10000"/>
          </a:bodyPr>
          <a:lstStyle/>
          <a:p>
            <a:pPr fontAlgn="auto">
              <a:spcAft>
                <a:spcPts val="0"/>
              </a:spcAft>
              <a:defRPr/>
            </a:pPr>
            <a:r>
              <a:rPr lang="en-US" dirty="0"/>
              <a:t>An interdisciplinary academic field that integrates various academic fields (particularly </a:t>
            </a:r>
            <a:r>
              <a:rPr lang="en-US" b="1" dirty="0"/>
              <a:t>sciences</a:t>
            </a:r>
            <a:r>
              <a:rPr lang="en-US" dirty="0"/>
              <a:t>) to study the structure and function of our life-supporting </a:t>
            </a:r>
            <a:r>
              <a:rPr lang="en-US" b="1" dirty="0"/>
              <a:t>environment</a:t>
            </a:r>
            <a:r>
              <a:rPr lang="en-US" dirty="0"/>
              <a:t> and to understand causes, effects, and solutions of different </a:t>
            </a:r>
            <a:r>
              <a:rPr lang="en-US" b="1" dirty="0"/>
              <a:t>environmental</a:t>
            </a:r>
            <a:r>
              <a:rPr lang="en-US" dirty="0"/>
              <a:t> problems.</a:t>
            </a:r>
          </a:p>
          <a:p>
            <a:pPr fontAlgn="auto">
              <a:spcAft>
                <a:spcPts val="0"/>
              </a:spcAft>
              <a:defRPr/>
            </a:pPr>
            <a:r>
              <a:rPr lang="en-US" dirty="0"/>
              <a:t>The goals of environmental science are to learn </a:t>
            </a:r>
            <a:r>
              <a:rPr lang="en-US" i="1" dirty="0"/>
              <a:t>how nature works, how the environment affects us, how we affect the environment, and how to deal with environmental problems and live more sustainably.</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35D7A-2091-49D2-B1E3-A5D0124DBDD4}"/>
              </a:ext>
            </a:extLst>
          </p:cNvPr>
          <p:cNvSpPr>
            <a:spLocks noGrp="1"/>
          </p:cNvSpPr>
          <p:nvPr>
            <p:ph type="title"/>
          </p:nvPr>
        </p:nvSpPr>
        <p:spPr>
          <a:xfrm>
            <a:off x="228600" y="152400"/>
            <a:ext cx="8382000" cy="868362"/>
          </a:xfrm>
          <a:noFill/>
        </p:spPr>
        <p:style>
          <a:lnRef idx="0">
            <a:schemeClr val="accent4"/>
          </a:lnRef>
          <a:fillRef idx="3">
            <a:schemeClr val="accent4"/>
          </a:fillRef>
          <a:effectRef idx="3">
            <a:schemeClr val="accent4"/>
          </a:effectRef>
          <a:fontRef idx="minor">
            <a:schemeClr val="lt1"/>
          </a:fontRef>
        </p:style>
        <p:txBody>
          <a:bodyPr rtlCol="0">
            <a:normAutofit fontScale="90000"/>
          </a:bodyPr>
          <a:lstStyle/>
          <a:p>
            <a:pPr fontAlgn="auto">
              <a:spcAft>
                <a:spcPts val="0"/>
              </a:spcAft>
              <a:defRPr/>
            </a:pPr>
            <a:r>
              <a:rPr lang="en-US" dirty="0">
                <a:solidFill>
                  <a:schemeClr val="tx1"/>
                </a:solidFill>
              </a:rPr>
              <a:t>Scope of environment in various applied disciplines </a:t>
            </a:r>
          </a:p>
        </p:txBody>
      </p:sp>
      <p:sp>
        <p:nvSpPr>
          <p:cNvPr id="26629" name="Content Placeholder 2">
            <a:extLst>
              <a:ext uri="{FF2B5EF4-FFF2-40B4-BE49-F238E27FC236}">
                <a16:creationId xmlns:a16="http://schemas.microsoft.com/office/drawing/2014/main" id="{DCE9F34C-5331-46A4-B8D1-998F89B29B0D}"/>
              </a:ext>
            </a:extLst>
          </p:cNvPr>
          <p:cNvSpPr>
            <a:spLocks noGrp="1"/>
          </p:cNvSpPr>
          <p:nvPr>
            <p:ph idx="1"/>
          </p:nvPr>
        </p:nvSpPr>
        <p:spPr>
          <a:xfrm>
            <a:off x="1295400" y="1371600"/>
            <a:ext cx="5562600" cy="4800600"/>
          </a:xfrm>
          <a:ln>
            <a:solidFill>
              <a:schemeClr val="accent1"/>
            </a:solidFill>
            <a:miter lim="800000"/>
            <a:headEnd/>
            <a:tailEnd/>
          </a:ln>
        </p:spPr>
        <p:txBody>
          <a:bodyPr/>
          <a:lstStyle/>
          <a:p>
            <a:r>
              <a:rPr lang="en-US" altLang="en-US"/>
              <a:t>Agriculture </a:t>
            </a:r>
          </a:p>
          <a:p>
            <a:r>
              <a:rPr lang="en-US" altLang="en-US"/>
              <a:t>Forestry</a:t>
            </a:r>
          </a:p>
          <a:p>
            <a:r>
              <a:rPr lang="en-US" altLang="en-US"/>
              <a:t>Population</a:t>
            </a:r>
          </a:p>
          <a:p>
            <a:r>
              <a:rPr lang="en-US" altLang="en-US"/>
              <a:t>Industry</a:t>
            </a:r>
          </a:p>
          <a:p>
            <a:r>
              <a:rPr lang="en-US" altLang="en-US"/>
              <a:t>Health and sanitation</a:t>
            </a:r>
          </a:p>
          <a:p>
            <a:r>
              <a:rPr lang="en-US" altLang="en-US"/>
              <a:t>Science and Technology </a:t>
            </a:r>
          </a:p>
          <a:p>
            <a:r>
              <a:rPr lang="en-US" altLang="en-US"/>
              <a:t>Meteorology </a:t>
            </a:r>
          </a:p>
          <a:p>
            <a:r>
              <a:rPr lang="en-US" altLang="en-US"/>
              <a:t>Hydrology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5499C-8EED-4186-B9FF-056028BE395B}"/>
              </a:ext>
            </a:extLst>
          </p:cNvPr>
          <p:cNvSpPr>
            <a:spLocks noGrp="1"/>
          </p:cNvSpPr>
          <p:nvPr>
            <p:ph type="title"/>
          </p:nvPr>
        </p:nvSpPr>
        <p:spPr>
          <a:xfrm>
            <a:off x="457200" y="274638"/>
            <a:ext cx="8229600" cy="792162"/>
          </a:xfrm>
          <a:noFill/>
        </p:spPr>
        <p:style>
          <a:lnRef idx="0">
            <a:schemeClr val="accent3"/>
          </a:lnRef>
          <a:fillRef idx="3">
            <a:schemeClr val="accent3"/>
          </a:fillRef>
          <a:effectRef idx="3">
            <a:schemeClr val="accent3"/>
          </a:effectRef>
          <a:fontRef idx="minor">
            <a:schemeClr val="lt1"/>
          </a:fontRef>
        </p:style>
        <p:txBody>
          <a:bodyPr rtlCol="0">
            <a:normAutofit fontScale="90000"/>
          </a:bodyPr>
          <a:lstStyle/>
          <a:p>
            <a:pPr fontAlgn="auto">
              <a:spcAft>
                <a:spcPts val="0"/>
              </a:spcAft>
              <a:defRPr/>
            </a:pPr>
            <a:r>
              <a:rPr lang="en-US" dirty="0">
                <a:solidFill>
                  <a:schemeClr val="tx1"/>
                </a:solidFill>
              </a:rPr>
              <a:t>Importance of Environmental science </a:t>
            </a:r>
          </a:p>
        </p:txBody>
      </p:sp>
      <p:sp>
        <p:nvSpPr>
          <p:cNvPr id="3" name="Content Placeholder 2">
            <a:extLst>
              <a:ext uri="{FF2B5EF4-FFF2-40B4-BE49-F238E27FC236}">
                <a16:creationId xmlns:a16="http://schemas.microsoft.com/office/drawing/2014/main" id="{5EB35C4A-BDB4-4FDC-8989-A91BB6E76E5F}"/>
              </a:ext>
            </a:extLst>
          </p:cNvPr>
          <p:cNvSpPr>
            <a:spLocks noGrp="1"/>
          </p:cNvSpPr>
          <p:nvPr>
            <p:ph idx="1"/>
          </p:nvPr>
        </p:nvSpPr>
        <p:spPr>
          <a:xfrm>
            <a:off x="457200" y="1371600"/>
            <a:ext cx="8229600" cy="4525963"/>
          </a:xfrm>
        </p:spPr>
        <p:txBody>
          <a:bodyPr rtlCol="0">
            <a:normAutofit fontScale="92500" lnSpcReduction="20000"/>
          </a:bodyPr>
          <a:lstStyle/>
          <a:p>
            <a:pPr lvl="1" fontAlgn="auto">
              <a:spcAft>
                <a:spcPts val="0"/>
              </a:spcAft>
              <a:defRPr/>
            </a:pPr>
            <a:r>
              <a:rPr lang="en-US" dirty="0"/>
              <a:t>Solving the issues related to environmental pollution</a:t>
            </a:r>
          </a:p>
          <a:p>
            <a:pPr lvl="1" fontAlgn="auto">
              <a:spcAft>
                <a:spcPts val="0"/>
              </a:spcAft>
              <a:defRPr/>
            </a:pPr>
            <a:r>
              <a:rPr lang="en-US" dirty="0"/>
              <a:t>Over exploitation of non-renewable sources </a:t>
            </a:r>
          </a:p>
          <a:p>
            <a:pPr lvl="1" fontAlgn="auto">
              <a:spcAft>
                <a:spcPts val="0"/>
              </a:spcAft>
              <a:defRPr/>
            </a:pPr>
            <a:r>
              <a:rPr lang="en-US" dirty="0"/>
              <a:t>Maintain the ecological balance </a:t>
            </a:r>
          </a:p>
          <a:p>
            <a:pPr lvl="1" fontAlgn="auto">
              <a:spcAft>
                <a:spcPts val="0"/>
              </a:spcAft>
              <a:defRPr/>
            </a:pPr>
            <a:r>
              <a:rPr lang="en-US" dirty="0"/>
              <a:t>Eco friendly products </a:t>
            </a:r>
          </a:p>
          <a:p>
            <a:pPr lvl="1" fontAlgn="auto">
              <a:spcAft>
                <a:spcPts val="0"/>
              </a:spcAft>
              <a:defRPr/>
            </a:pPr>
            <a:r>
              <a:rPr lang="en-US" dirty="0"/>
              <a:t>Conservation of natural sources </a:t>
            </a:r>
          </a:p>
          <a:p>
            <a:pPr lvl="1" fontAlgn="auto">
              <a:spcAft>
                <a:spcPts val="0"/>
              </a:spcAft>
              <a:defRPr/>
            </a:pPr>
            <a:r>
              <a:rPr lang="en-US" dirty="0"/>
              <a:t>Understand the food chain </a:t>
            </a:r>
          </a:p>
          <a:p>
            <a:pPr lvl="1" fontAlgn="auto">
              <a:spcAft>
                <a:spcPts val="0"/>
              </a:spcAft>
              <a:defRPr/>
            </a:pPr>
            <a:r>
              <a:rPr lang="en-US" dirty="0"/>
              <a:t>Inculcating attitude and value </a:t>
            </a:r>
          </a:p>
          <a:p>
            <a:pPr lvl="1" fontAlgn="auto">
              <a:spcAft>
                <a:spcPts val="0"/>
              </a:spcAft>
              <a:defRPr/>
            </a:pPr>
            <a:r>
              <a:rPr lang="en-US" dirty="0"/>
              <a:t>Encouraging Environment protection</a:t>
            </a:r>
          </a:p>
          <a:p>
            <a:pPr lvl="1" fontAlgn="auto">
              <a:spcAft>
                <a:spcPts val="0"/>
              </a:spcAft>
              <a:defRPr/>
            </a:pPr>
            <a:r>
              <a:rPr lang="en-US" dirty="0"/>
              <a:t>Reservation of Cultural Heritage</a:t>
            </a:r>
          </a:p>
          <a:p>
            <a:pPr lvl="1" fontAlgn="auto">
              <a:spcAft>
                <a:spcPts val="0"/>
              </a:spcAft>
              <a:defRPr/>
            </a:pPr>
            <a:r>
              <a:rPr lang="en-US" dirty="0"/>
              <a:t>Food problem</a:t>
            </a:r>
          </a:p>
          <a:p>
            <a:pPr lvl="1" fontAlgn="auto">
              <a:spcAft>
                <a:spcPts val="0"/>
              </a:spcAft>
              <a:defRPr/>
            </a:pPr>
            <a:r>
              <a:rPr lang="en-US" dirty="0"/>
              <a:t>Sustainable development </a:t>
            </a:r>
          </a:p>
          <a:p>
            <a:pPr lvl="1" fontAlgn="auto">
              <a:spcAft>
                <a:spcPts val="0"/>
              </a:spcAft>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061B7-3DD3-43C1-A3DB-BF9A1553A507}"/>
              </a:ext>
            </a:extLst>
          </p:cNvPr>
          <p:cNvSpPr>
            <a:spLocks noGrp="1"/>
          </p:cNvSpPr>
          <p:nvPr>
            <p:ph type="title"/>
          </p:nvPr>
        </p:nvSpPr>
        <p:spPr>
          <a:xfrm>
            <a:off x="533400" y="152400"/>
            <a:ext cx="8001000" cy="855406"/>
          </a:xfrm>
          <a:noFill/>
        </p:spPr>
        <p:style>
          <a:lnRef idx="0">
            <a:schemeClr val="accent2"/>
          </a:lnRef>
          <a:fillRef idx="3">
            <a:schemeClr val="accent2"/>
          </a:fillRef>
          <a:effectRef idx="3">
            <a:schemeClr val="accent2"/>
          </a:effectRef>
          <a:fontRef idx="minor">
            <a:schemeClr val="lt1"/>
          </a:fontRef>
        </p:style>
        <p:txBody>
          <a:bodyPr rtlCol="0">
            <a:normAutofit/>
          </a:bodyPr>
          <a:lstStyle/>
          <a:p>
            <a:pPr fontAlgn="auto">
              <a:spcAft>
                <a:spcPts val="0"/>
              </a:spcAft>
              <a:defRPr/>
            </a:pPr>
            <a:r>
              <a:rPr lang="en-US" sz="3200" dirty="0">
                <a:solidFill>
                  <a:schemeClr val="tx1"/>
                </a:solidFill>
              </a:rPr>
              <a:t>Environment Science </a:t>
            </a:r>
          </a:p>
        </p:txBody>
      </p:sp>
      <p:sp>
        <p:nvSpPr>
          <p:cNvPr id="3" name="Content Placeholder 2">
            <a:extLst>
              <a:ext uri="{FF2B5EF4-FFF2-40B4-BE49-F238E27FC236}">
                <a16:creationId xmlns:a16="http://schemas.microsoft.com/office/drawing/2014/main" id="{AB6D11EF-3F5F-4FF7-B6BA-68D0DFEF8BA6}"/>
              </a:ext>
            </a:extLst>
          </p:cNvPr>
          <p:cNvSpPr>
            <a:spLocks noGrp="1"/>
          </p:cNvSpPr>
          <p:nvPr>
            <p:ph idx="1"/>
          </p:nvPr>
        </p:nvSpPr>
        <p:spPr>
          <a:xfrm>
            <a:off x="457200" y="1371600"/>
            <a:ext cx="8305800" cy="4572000"/>
          </a:xfrm>
          <a:ln>
            <a:solidFill>
              <a:schemeClr val="accent1"/>
            </a:solidFill>
          </a:ln>
        </p:spPr>
        <p:txBody>
          <a:bodyPr rtlCol="0">
            <a:normAutofit fontScale="92500" lnSpcReduction="20000"/>
          </a:bodyPr>
          <a:lstStyle/>
          <a:p>
            <a:pPr fontAlgn="auto">
              <a:spcAft>
                <a:spcPts val="0"/>
              </a:spcAft>
              <a:defRPr/>
            </a:pPr>
            <a:r>
              <a:rPr lang="en-US" dirty="0">
                <a:solidFill>
                  <a:schemeClr val="accent4"/>
                </a:solidFill>
              </a:rPr>
              <a:t>Clarifies modern environmental concepts </a:t>
            </a:r>
            <a:r>
              <a:rPr lang="en-US" dirty="0"/>
              <a:t>- </a:t>
            </a:r>
            <a:r>
              <a:rPr lang="en-US" dirty="0" err="1"/>
              <a:t>eg</a:t>
            </a:r>
            <a:r>
              <a:rPr lang="en-US" dirty="0"/>
              <a:t> conserve biodiversity, lead more sustainable lifestyles and the use resources more equitably. </a:t>
            </a:r>
          </a:p>
          <a:p>
            <a:pPr fontAlgn="auto">
              <a:spcAft>
                <a:spcPts val="0"/>
              </a:spcAft>
              <a:defRPr/>
            </a:pPr>
            <a:endParaRPr lang="en-US" dirty="0"/>
          </a:p>
          <a:p>
            <a:pPr fontAlgn="auto">
              <a:spcAft>
                <a:spcPts val="0"/>
              </a:spcAft>
              <a:defRPr/>
            </a:pPr>
            <a:r>
              <a:rPr lang="en-US" dirty="0">
                <a:solidFill>
                  <a:schemeClr val="accent4"/>
                </a:solidFill>
              </a:rPr>
              <a:t>Changes the way in which we view our own environment </a:t>
            </a:r>
            <a:r>
              <a:rPr lang="en-US" dirty="0"/>
              <a:t>by a practical approach based on observation and self learning. </a:t>
            </a:r>
          </a:p>
          <a:p>
            <a:pPr fontAlgn="auto">
              <a:spcAft>
                <a:spcPts val="0"/>
              </a:spcAft>
              <a:defRPr/>
            </a:pPr>
            <a:endParaRPr lang="en-US" dirty="0"/>
          </a:p>
          <a:p>
            <a:pPr fontAlgn="auto">
              <a:spcAft>
                <a:spcPts val="0"/>
              </a:spcAft>
              <a:defRPr/>
            </a:pPr>
            <a:r>
              <a:rPr lang="en-US" dirty="0">
                <a:solidFill>
                  <a:schemeClr val="accent4"/>
                </a:solidFill>
              </a:rPr>
              <a:t>Creates concern for our environment</a:t>
            </a:r>
            <a:r>
              <a:rPr lang="en-US" dirty="0"/>
              <a:t> that will trigger pro-environmental action, including activities we can do in our daily life to protect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6634F-A512-4C0F-A91A-29495FF3A378}"/>
              </a:ext>
            </a:extLst>
          </p:cNvPr>
          <p:cNvSpPr>
            <a:spLocks noGrp="1"/>
          </p:cNvSpPr>
          <p:nvPr>
            <p:ph type="title"/>
          </p:nvPr>
        </p:nvSpPr>
        <p:spPr>
          <a:xfrm>
            <a:off x="457200" y="274638"/>
            <a:ext cx="8229600" cy="868362"/>
          </a:xfrm>
          <a:noFill/>
        </p:spPr>
        <p:style>
          <a:lnRef idx="0">
            <a:schemeClr val="accent4"/>
          </a:lnRef>
          <a:fillRef idx="3">
            <a:schemeClr val="accent4"/>
          </a:fillRef>
          <a:effectRef idx="3">
            <a:schemeClr val="accent4"/>
          </a:effectRef>
          <a:fontRef idx="minor">
            <a:schemeClr val="lt1"/>
          </a:fontRef>
        </p:style>
        <p:txBody>
          <a:bodyPr rtlCol="0">
            <a:normAutofit/>
          </a:bodyPr>
          <a:lstStyle/>
          <a:p>
            <a:pPr fontAlgn="auto">
              <a:spcAft>
                <a:spcPts val="0"/>
              </a:spcAft>
              <a:defRPr/>
            </a:pPr>
            <a:r>
              <a:rPr lang="en-US" dirty="0">
                <a:solidFill>
                  <a:schemeClr val="tx1"/>
                </a:solidFill>
              </a:rPr>
              <a:t>Scope of Environmental Science</a:t>
            </a:r>
          </a:p>
        </p:txBody>
      </p:sp>
      <p:sp>
        <p:nvSpPr>
          <p:cNvPr id="3" name="Content Placeholder 2">
            <a:extLst>
              <a:ext uri="{FF2B5EF4-FFF2-40B4-BE49-F238E27FC236}">
                <a16:creationId xmlns:a16="http://schemas.microsoft.com/office/drawing/2014/main" id="{8B6A286F-56CB-4BD6-BD05-1819EA82F5FB}"/>
              </a:ext>
            </a:extLst>
          </p:cNvPr>
          <p:cNvSpPr>
            <a:spLocks noGrp="1"/>
          </p:cNvSpPr>
          <p:nvPr>
            <p:ph idx="1"/>
          </p:nvPr>
        </p:nvSpPr>
        <p:spPr/>
        <p:txBody>
          <a:bodyPr rtlCol="0">
            <a:normAutofit lnSpcReduction="10000"/>
          </a:bodyPr>
          <a:lstStyle/>
          <a:p>
            <a:pPr lvl="1" fontAlgn="auto">
              <a:spcAft>
                <a:spcPts val="0"/>
              </a:spcAft>
              <a:defRPr/>
            </a:pPr>
            <a:r>
              <a:rPr lang="en-US" dirty="0"/>
              <a:t>Natural Resources </a:t>
            </a:r>
          </a:p>
          <a:p>
            <a:pPr lvl="1" fontAlgn="auto">
              <a:spcAft>
                <a:spcPts val="0"/>
              </a:spcAft>
              <a:defRPr/>
            </a:pPr>
            <a:r>
              <a:rPr lang="en-US" dirty="0"/>
              <a:t>Ecology </a:t>
            </a:r>
          </a:p>
          <a:p>
            <a:pPr lvl="1" fontAlgn="auto">
              <a:spcAft>
                <a:spcPts val="0"/>
              </a:spcAft>
              <a:defRPr/>
            </a:pPr>
            <a:r>
              <a:rPr lang="en-US" dirty="0"/>
              <a:t>Biodiversity and its conservation </a:t>
            </a:r>
          </a:p>
          <a:p>
            <a:pPr lvl="1" fontAlgn="auto">
              <a:spcAft>
                <a:spcPts val="0"/>
              </a:spcAft>
              <a:defRPr/>
            </a:pPr>
            <a:r>
              <a:rPr lang="en-US" dirty="0"/>
              <a:t>Environment pollution and control</a:t>
            </a:r>
          </a:p>
          <a:p>
            <a:pPr lvl="1" fontAlgn="auto">
              <a:spcAft>
                <a:spcPts val="0"/>
              </a:spcAft>
              <a:defRPr/>
            </a:pPr>
            <a:r>
              <a:rPr lang="en-US" dirty="0"/>
              <a:t>Natural disaster</a:t>
            </a:r>
          </a:p>
          <a:p>
            <a:pPr lvl="1" fontAlgn="auto">
              <a:spcAft>
                <a:spcPts val="0"/>
              </a:spcAft>
              <a:defRPr/>
            </a:pPr>
            <a:r>
              <a:rPr lang="en-US" dirty="0"/>
              <a:t>Development </a:t>
            </a:r>
          </a:p>
          <a:p>
            <a:pPr lvl="1" fontAlgn="auto">
              <a:spcAft>
                <a:spcPts val="0"/>
              </a:spcAft>
              <a:defRPr/>
            </a:pPr>
            <a:r>
              <a:rPr lang="en-US" dirty="0"/>
              <a:t>Social issues in relation to development and environment </a:t>
            </a:r>
          </a:p>
          <a:p>
            <a:pPr lvl="1" fontAlgn="auto">
              <a:spcAft>
                <a:spcPts val="0"/>
              </a:spcAft>
              <a:defRPr/>
            </a:pPr>
            <a:r>
              <a:rPr lang="en-US" dirty="0"/>
              <a:t>Human population and environment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18F4A7A8-F1B7-45DB-A930-542C34F29304}"/>
              </a:ext>
            </a:extLst>
          </p:cNvPr>
          <p:cNvSpPr>
            <a:spLocks noGrp="1" noChangeArrowheads="1"/>
          </p:cNvSpPr>
          <p:nvPr>
            <p:ph type="title"/>
          </p:nvPr>
        </p:nvSpPr>
        <p:spPr/>
        <p:txBody>
          <a:bodyPr/>
          <a:lstStyle/>
          <a:p>
            <a:r>
              <a:rPr lang="en-US" altLang="en-US"/>
              <a:t>Ecology</a:t>
            </a:r>
          </a:p>
        </p:txBody>
      </p:sp>
      <p:sp>
        <p:nvSpPr>
          <p:cNvPr id="30723" name="Content Placeholder 2">
            <a:extLst>
              <a:ext uri="{FF2B5EF4-FFF2-40B4-BE49-F238E27FC236}">
                <a16:creationId xmlns:a16="http://schemas.microsoft.com/office/drawing/2014/main" id="{FE01484A-C063-42D2-857B-4D00AE601EDB}"/>
              </a:ext>
            </a:extLst>
          </p:cNvPr>
          <p:cNvSpPr>
            <a:spLocks noGrp="1" noChangeArrowheads="1"/>
          </p:cNvSpPr>
          <p:nvPr>
            <p:ph idx="1"/>
          </p:nvPr>
        </p:nvSpPr>
        <p:spPr/>
        <p:txBody>
          <a:bodyPr/>
          <a:lstStyle/>
          <a:p>
            <a:r>
              <a:rPr lang="en-US" altLang="en-US"/>
              <a:t>Ecology- Greek words Oikos (house or dwelling place) + logos (study of)</a:t>
            </a:r>
          </a:p>
          <a:p>
            <a:r>
              <a:rPr lang="en-US" altLang="en-US"/>
              <a:t>Study of organism with respect to their house or dwelling</a:t>
            </a:r>
          </a:p>
          <a:p>
            <a:r>
              <a:rPr lang="en-US" altLang="en-US"/>
              <a:t>A key sub-discipline of environmental science that studies how </a:t>
            </a:r>
            <a:r>
              <a:rPr lang="en-US" altLang="en-US" b="1"/>
              <a:t>organisms, </a:t>
            </a:r>
            <a:r>
              <a:rPr lang="en-US" altLang="en-US"/>
              <a:t>or living things, interact with their environment and with each 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70067-E573-45D9-A5A6-1434C5C194CB}"/>
              </a:ext>
            </a:extLst>
          </p:cNvPr>
          <p:cNvSpPr>
            <a:spLocks noGrp="1"/>
          </p:cNvSpPr>
          <p:nvPr>
            <p:ph type="title"/>
          </p:nvPr>
        </p:nvSpPr>
        <p:spPr>
          <a:xfrm>
            <a:off x="457200" y="274638"/>
            <a:ext cx="8229600" cy="639762"/>
          </a:xfrm>
        </p:spPr>
        <p:txBody>
          <a:bodyPr rtlCol="0">
            <a:normAutofit fontScale="90000"/>
          </a:bodyPr>
          <a:lstStyle/>
          <a:p>
            <a:pPr algn="l" fontAlgn="auto">
              <a:spcAft>
                <a:spcPts val="0"/>
              </a:spcAft>
              <a:defRPr/>
            </a:pPr>
            <a:r>
              <a:rPr lang="en-US" dirty="0"/>
              <a:t>Ecology (</a:t>
            </a:r>
            <a:r>
              <a:rPr lang="en-US" dirty="0" err="1"/>
              <a:t>Contd</a:t>
            </a:r>
            <a:r>
              <a:rPr lang="en-US" dirty="0"/>
              <a:t>….)</a:t>
            </a:r>
          </a:p>
        </p:txBody>
      </p:sp>
      <p:sp>
        <p:nvSpPr>
          <p:cNvPr id="31747" name="Content Placeholder 2">
            <a:extLst>
              <a:ext uri="{FF2B5EF4-FFF2-40B4-BE49-F238E27FC236}">
                <a16:creationId xmlns:a16="http://schemas.microsoft.com/office/drawing/2014/main" id="{6CAA09E3-F1CC-4544-9066-F81F49B98B78}"/>
              </a:ext>
            </a:extLst>
          </p:cNvPr>
          <p:cNvSpPr>
            <a:spLocks noGrp="1"/>
          </p:cNvSpPr>
          <p:nvPr>
            <p:ph idx="1"/>
          </p:nvPr>
        </p:nvSpPr>
        <p:spPr>
          <a:xfrm>
            <a:off x="152400" y="1066800"/>
            <a:ext cx="8763000" cy="5181600"/>
          </a:xfrm>
          <a:ln>
            <a:solidFill>
              <a:schemeClr val="accent1"/>
            </a:solidFill>
            <a:miter lim="800000"/>
            <a:headEnd/>
            <a:tailEnd/>
          </a:ln>
        </p:spPr>
        <p:txBody>
          <a:bodyPr/>
          <a:lstStyle/>
          <a:p>
            <a:pPr>
              <a:lnSpc>
                <a:spcPct val="90000"/>
              </a:lnSpc>
            </a:pPr>
            <a:r>
              <a:rPr lang="en-GB" altLang="en-US" sz="2800"/>
              <a:t>The study of living organisms in the natural environment: </a:t>
            </a:r>
            <a:r>
              <a:rPr lang="en-GB" altLang="en-US" sz="2400"/>
              <a:t>h</a:t>
            </a:r>
            <a:r>
              <a:rPr lang="en-GB" altLang="en-US" sz="2800"/>
              <a:t>ow they interact with one another and how they interact with their non living environment</a:t>
            </a:r>
            <a:r>
              <a:rPr lang="fr-FR" altLang="en-US" sz="2800"/>
              <a:t> </a:t>
            </a:r>
            <a:endParaRPr lang="en-GB" altLang="en-US"/>
          </a:p>
          <a:p>
            <a:r>
              <a:rPr lang="en-US" altLang="en-US" sz="2800"/>
              <a:t>Ecology is the scientific study of interactions between different organisms and their environment or surroundings</a:t>
            </a:r>
          </a:p>
          <a:p>
            <a:r>
              <a:rPr lang="en-US" altLang="en-US" sz="2800">
                <a:cs typeface="Times New Roman" panose="02020603050405020304" pitchFamily="18" charset="0"/>
              </a:rPr>
              <a:t>Ecology is the study of ecosystems. </a:t>
            </a:r>
            <a:endParaRPr lang="en-US" altLang="en-US" sz="2800"/>
          </a:p>
          <a:p>
            <a:r>
              <a:rPr lang="en-US" altLang="en-US" sz="2800"/>
              <a:t>Ecologists focus on organisms, populations, communities, ecosystems, and the biosphere.</a:t>
            </a:r>
            <a:endParaRPr lang="en-US" altLang="en-US" sz="2400"/>
          </a:p>
          <a:p>
            <a:endParaRPr lang="en-US" altLang="en-US"/>
          </a:p>
          <a:p>
            <a:endParaRPr lang="en-U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8CEF41C1-E706-443D-AF90-E162965E36FF}"/>
              </a:ext>
            </a:extLst>
          </p:cNvPr>
          <p:cNvSpPr>
            <a:spLocks noGrp="1" noChangeArrowheads="1"/>
          </p:cNvSpPr>
          <p:nvPr>
            <p:ph type="title"/>
          </p:nvPr>
        </p:nvSpPr>
        <p:spPr/>
        <p:txBody>
          <a:bodyPr/>
          <a:lstStyle/>
          <a:p>
            <a:r>
              <a:rPr lang="en-US" altLang="en-US"/>
              <a:t>Some definitions of ecology</a:t>
            </a:r>
          </a:p>
        </p:txBody>
      </p:sp>
      <p:sp>
        <p:nvSpPr>
          <p:cNvPr id="32771" name="Content Placeholder 2">
            <a:extLst>
              <a:ext uri="{FF2B5EF4-FFF2-40B4-BE49-F238E27FC236}">
                <a16:creationId xmlns:a16="http://schemas.microsoft.com/office/drawing/2014/main" id="{DA252C54-5B6D-44BC-B4C6-16CFA7B425BE}"/>
              </a:ext>
            </a:extLst>
          </p:cNvPr>
          <p:cNvSpPr>
            <a:spLocks noGrp="1" noChangeArrowheads="1"/>
          </p:cNvSpPr>
          <p:nvPr>
            <p:ph idx="1"/>
          </p:nvPr>
        </p:nvSpPr>
        <p:spPr/>
        <p:txBody>
          <a:bodyPr/>
          <a:lstStyle/>
          <a:p>
            <a:r>
              <a:rPr lang="en-US" altLang="en-US"/>
              <a:t>“The total relations of animal to both its organic and incorganic environment”. Ernst Haeckel (1869)</a:t>
            </a:r>
          </a:p>
          <a:p>
            <a:r>
              <a:rPr lang="en-US" altLang="en-US"/>
              <a:t>“Science of community”- Frederick Clements (1916)</a:t>
            </a:r>
          </a:p>
          <a:p>
            <a:r>
              <a:rPr lang="en-US" altLang="en-US"/>
              <a:t>“The science of interrelationships between living organisms and their environment (both physical and biotic)”- Allee (1949)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a:extLst>
              <a:ext uri="{FF2B5EF4-FFF2-40B4-BE49-F238E27FC236}">
                <a16:creationId xmlns:a16="http://schemas.microsoft.com/office/drawing/2014/main" id="{DE6450C1-D2D2-406D-9A00-6C852AD99CF3}"/>
              </a:ext>
            </a:extLst>
          </p:cNvPr>
          <p:cNvSpPr>
            <a:spLocks noGrp="1" noChangeArrowheads="1"/>
          </p:cNvSpPr>
          <p:nvPr>
            <p:ph type="title"/>
          </p:nvPr>
        </p:nvSpPr>
        <p:spPr/>
        <p:txBody>
          <a:bodyPr/>
          <a:lstStyle/>
          <a:p>
            <a:r>
              <a:rPr lang="en-US" altLang="en-US" b="1"/>
              <a:t>Meaning  of Environment </a:t>
            </a:r>
          </a:p>
        </p:txBody>
      </p:sp>
      <p:sp>
        <p:nvSpPr>
          <p:cNvPr id="6147" name="Content Placeholder 3">
            <a:extLst>
              <a:ext uri="{FF2B5EF4-FFF2-40B4-BE49-F238E27FC236}">
                <a16:creationId xmlns:a16="http://schemas.microsoft.com/office/drawing/2014/main" id="{CE6CC193-A1B5-4336-B1D8-952AB53AC10E}"/>
              </a:ext>
            </a:extLst>
          </p:cNvPr>
          <p:cNvSpPr>
            <a:spLocks noGrp="1"/>
          </p:cNvSpPr>
          <p:nvPr>
            <p:ph idx="1"/>
          </p:nvPr>
        </p:nvSpPr>
        <p:spPr>
          <a:xfrm>
            <a:off x="304800" y="1600200"/>
            <a:ext cx="8534400" cy="4419600"/>
          </a:xfrm>
          <a:ln>
            <a:solidFill>
              <a:schemeClr val="accent1"/>
            </a:solidFill>
            <a:miter lim="800000"/>
            <a:headEnd/>
            <a:tailEnd/>
          </a:ln>
        </p:spPr>
        <p:txBody>
          <a:bodyPr/>
          <a:lstStyle/>
          <a:p>
            <a:pPr lvl="1"/>
            <a:r>
              <a:rPr lang="en-US" altLang="en-US"/>
              <a:t>“Environs” (French word) - to around, encircle or encompass. </a:t>
            </a:r>
          </a:p>
          <a:p>
            <a:pPr lvl="1"/>
            <a:r>
              <a:rPr lang="en-US" altLang="en-US"/>
              <a:t>The word environment means surroundings</a:t>
            </a:r>
          </a:p>
          <a:p>
            <a:pPr lvl="1"/>
            <a:r>
              <a:rPr lang="en-US" altLang="en-US"/>
              <a:t>The environment is everything around us. It includes all of the living and the nonliving things with which we interact. And it includes a complex web of relationships that connect us with one another and with the world we live in.</a:t>
            </a:r>
            <a:endParaRPr lang="en-US" altLang="en-US" sz="96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0CB04B96-9CE0-4351-8A40-F4BBD31A780D}"/>
              </a:ext>
            </a:extLst>
          </p:cNvPr>
          <p:cNvSpPr>
            <a:spLocks noGrp="1" noChangeArrowheads="1"/>
          </p:cNvSpPr>
          <p:nvPr>
            <p:ph type="title"/>
          </p:nvPr>
        </p:nvSpPr>
        <p:spPr/>
        <p:txBody>
          <a:bodyPr/>
          <a:lstStyle/>
          <a:p>
            <a:r>
              <a:rPr lang="en-US" altLang="en-US"/>
              <a:t>Some definitions of ecology</a:t>
            </a:r>
          </a:p>
        </p:txBody>
      </p:sp>
      <p:sp>
        <p:nvSpPr>
          <p:cNvPr id="33795" name="Content Placeholder 2">
            <a:extLst>
              <a:ext uri="{FF2B5EF4-FFF2-40B4-BE49-F238E27FC236}">
                <a16:creationId xmlns:a16="http://schemas.microsoft.com/office/drawing/2014/main" id="{42B355F9-1F93-43E8-93B4-F0170380C3F7}"/>
              </a:ext>
            </a:extLst>
          </p:cNvPr>
          <p:cNvSpPr>
            <a:spLocks noGrp="1" noChangeArrowheads="1"/>
          </p:cNvSpPr>
          <p:nvPr>
            <p:ph idx="1"/>
          </p:nvPr>
        </p:nvSpPr>
        <p:spPr/>
        <p:txBody>
          <a:bodyPr/>
          <a:lstStyle/>
          <a:p>
            <a:r>
              <a:rPr lang="en-US" altLang="en-US"/>
              <a:t>“Ecology is the study of the structure and function of nature”- Eugene Odum (1963)</a:t>
            </a:r>
          </a:p>
          <a:p>
            <a:r>
              <a:rPr lang="en-US" altLang="en-US"/>
              <a:t>“Ecology is the scientific study of the distribution and abundance of organisms.”- Andrewarth (1961)</a:t>
            </a:r>
          </a:p>
          <a:p>
            <a:r>
              <a:rPr lang="en-US" altLang="en-US"/>
              <a:t>“A multidisciplinary science which deals with organism and its place to live and focus on ecosystem.”- Smith (1977)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1AA6B-5F60-4A94-8FBA-50931AFA4CCB}"/>
              </a:ext>
            </a:extLst>
          </p:cNvPr>
          <p:cNvSpPr>
            <a:spLocks noGrp="1"/>
          </p:cNvSpPr>
          <p:nvPr>
            <p:ph type="title"/>
          </p:nvPr>
        </p:nvSpPr>
        <p:spPr>
          <a:xfrm>
            <a:off x="457200" y="274638"/>
            <a:ext cx="8229600" cy="639762"/>
          </a:xfrm>
        </p:spPr>
        <p:txBody>
          <a:bodyPr rtlCol="0">
            <a:normAutofit fontScale="90000"/>
          </a:bodyPr>
          <a:lstStyle/>
          <a:p>
            <a:pPr algn="l" fontAlgn="auto">
              <a:spcAft>
                <a:spcPts val="0"/>
              </a:spcAft>
              <a:defRPr/>
            </a:pPr>
            <a:r>
              <a:rPr lang="en-US" dirty="0"/>
              <a:t>Ecology (</a:t>
            </a:r>
            <a:r>
              <a:rPr lang="en-US" dirty="0" err="1"/>
              <a:t>Contd</a:t>
            </a:r>
            <a:r>
              <a:rPr lang="en-US" dirty="0"/>
              <a:t>….)</a:t>
            </a:r>
          </a:p>
        </p:txBody>
      </p:sp>
      <p:sp>
        <p:nvSpPr>
          <p:cNvPr id="34819" name="Content Placeholder 2">
            <a:extLst>
              <a:ext uri="{FF2B5EF4-FFF2-40B4-BE49-F238E27FC236}">
                <a16:creationId xmlns:a16="http://schemas.microsoft.com/office/drawing/2014/main" id="{10CDA91F-1889-44A2-8FDC-F32BF7027446}"/>
              </a:ext>
            </a:extLst>
          </p:cNvPr>
          <p:cNvSpPr>
            <a:spLocks noGrp="1"/>
          </p:cNvSpPr>
          <p:nvPr>
            <p:ph idx="1"/>
          </p:nvPr>
        </p:nvSpPr>
        <p:spPr>
          <a:xfrm>
            <a:off x="152400" y="1066800"/>
            <a:ext cx="8763000" cy="5181600"/>
          </a:xfrm>
          <a:ln>
            <a:solidFill>
              <a:schemeClr val="accent1"/>
            </a:solidFill>
            <a:miter lim="800000"/>
            <a:headEnd/>
            <a:tailEnd/>
          </a:ln>
        </p:spPr>
        <p:txBody>
          <a:bodyPr/>
          <a:lstStyle/>
          <a:p>
            <a:r>
              <a:rPr lang="en-US" altLang="en-US"/>
              <a:t>The goal of ecology is to understand the interactions in the this thin layer of air, water, soil, and organisms.</a:t>
            </a:r>
          </a:p>
          <a:p>
            <a:r>
              <a:rPr lang="en-US" altLang="en-US"/>
              <a:t>Ecology is subdivided into different fields so as to understand the subject in more profitable way.</a:t>
            </a:r>
          </a:p>
          <a:p>
            <a:endParaRPr lang="en-US"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AB32C-8058-4C83-A909-D84F31F05958}"/>
              </a:ext>
            </a:extLst>
          </p:cNvPr>
          <p:cNvSpPr>
            <a:spLocks noGrp="1"/>
          </p:cNvSpPr>
          <p:nvPr>
            <p:ph type="title"/>
          </p:nvPr>
        </p:nvSpPr>
        <p:spPr>
          <a:xfrm>
            <a:off x="457200" y="274638"/>
            <a:ext cx="8229600" cy="639762"/>
          </a:xfrm>
        </p:spPr>
        <p:txBody>
          <a:bodyPr rtlCol="0">
            <a:normAutofit fontScale="90000"/>
          </a:bodyPr>
          <a:lstStyle/>
          <a:p>
            <a:pPr algn="l" fontAlgn="auto">
              <a:spcAft>
                <a:spcPts val="0"/>
              </a:spcAft>
              <a:defRPr/>
            </a:pPr>
            <a:r>
              <a:rPr lang="en-US" dirty="0"/>
              <a:t>Ecology (</a:t>
            </a:r>
            <a:r>
              <a:rPr lang="en-US" dirty="0" err="1"/>
              <a:t>Contd</a:t>
            </a:r>
            <a:r>
              <a:rPr lang="en-US" dirty="0"/>
              <a:t>….)</a:t>
            </a:r>
          </a:p>
        </p:txBody>
      </p:sp>
      <p:sp>
        <p:nvSpPr>
          <p:cNvPr id="3" name="Content Placeholder 2">
            <a:extLst>
              <a:ext uri="{FF2B5EF4-FFF2-40B4-BE49-F238E27FC236}">
                <a16:creationId xmlns:a16="http://schemas.microsoft.com/office/drawing/2014/main" id="{58EF776C-B870-4D03-A04D-D8F87E15838A}"/>
              </a:ext>
            </a:extLst>
          </p:cNvPr>
          <p:cNvSpPr>
            <a:spLocks noGrp="1"/>
          </p:cNvSpPr>
          <p:nvPr>
            <p:ph idx="1"/>
          </p:nvPr>
        </p:nvSpPr>
        <p:spPr>
          <a:xfrm>
            <a:off x="152400" y="1066800"/>
            <a:ext cx="8763000" cy="5181600"/>
          </a:xfrm>
          <a:ln>
            <a:solidFill>
              <a:schemeClr val="accent1"/>
            </a:solidFill>
          </a:ln>
        </p:spPr>
        <p:txBody>
          <a:bodyPr rtlCol="0">
            <a:normAutofit/>
          </a:bodyPr>
          <a:lstStyle/>
          <a:p>
            <a:pPr marL="0" indent="0" fontAlgn="auto">
              <a:spcAft>
                <a:spcPts val="0"/>
              </a:spcAft>
              <a:buFont typeface="Arial" panose="020B0604020202020204" pitchFamily="34" charset="0"/>
              <a:buNone/>
              <a:defRPr/>
            </a:pPr>
            <a:r>
              <a:rPr lang="en-US" dirty="0"/>
              <a:t>Major Subdivisions of Ecology</a:t>
            </a:r>
          </a:p>
          <a:p>
            <a:pPr fontAlgn="auto">
              <a:spcAft>
                <a:spcPts val="0"/>
              </a:spcAft>
              <a:defRPr/>
            </a:pPr>
            <a:r>
              <a:rPr lang="en-US" dirty="0"/>
              <a:t>Plant ecology and animal ecology</a:t>
            </a:r>
          </a:p>
          <a:p>
            <a:pPr fontAlgn="auto">
              <a:spcAft>
                <a:spcPts val="0"/>
              </a:spcAft>
              <a:defRPr/>
            </a:pPr>
            <a:r>
              <a:rPr lang="en-US" dirty="0"/>
              <a:t>Autecology (deals with study of individual species in relation to the environment) and synecology (study of group of organisms in relation to environment)</a:t>
            </a:r>
          </a:p>
          <a:p>
            <a:pPr marL="0" indent="0" fontAlgn="auto">
              <a:spcAft>
                <a:spcPts val="0"/>
              </a:spcAft>
              <a:buFont typeface="Arial" panose="020B0604020202020204" pitchFamily="34" charset="0"/>
              <a:buNone/>
              <a:defRPr/>
            </a:pPr>
            <a:endParaRPr lang="en-US" dirty="0"/>
          </a:p>
          <a:p>
            <a:pPr fontAlgn="auto">
              <a:spcAft>
                <a:spcPts val="0"/>
              </a:spcAft>
              <a:defRPr/>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CA84121C-3EEB-4F87-A78E-12F3831C7015}"/>
              </a:ext>
            </a:extLst>
          </p:cNvPr>
          <p:cNvSpPr>
            <a:spLocks noGrp="1" noChangeArrowheads="1"/>
          </p:cNvSpPr>
          <p:nvPr>
            <p:ph type="title"/>
          </p:nvPr>
        </p:nvSpPr>
        <p:spPr/>
        <p:txBody>
          <a:bodyPr/>
          <a:lstStyle/>
          <a:p>
            <a:pPr algn="l"/>
            <a:r>
              <a:rPr lang="en-US" altLang="en-US"/>
              <a:t>Ecology (Contd….)</a:t>
            </a:r>
          </a:p>
        </p:txBody>
      </p:sp>
      <p:sp>
        <p:nvSpPr>
          <p:cNvPr id="3" name="Content Placeholder 2">
            <a:extLst>
              <a:ext uri="{FF2B5EF4-FFF2-40B4-BE49-F238E27FC236}">
                <a16:creationId xmlns:a16="http://schemas.microsoft.com/office/drawing/2014/main" id="{90B48D2E-CDC1-4235-8674-6F37C992D0BF}"/>
              </a:ext>
            </a:extLst>
          </p:cNvPr>
          <p:cNvSpPr>
            <a:spLocks noGrp="1"/>
          </p:cNvSpPr>
          <p:nvPr>
            <p:ph sz="half" idx="1"/>
          </p:nvPr>
        </p:nvSpPr>
        <p:spPr>
          <a:solidFill>
            <a:schemeClr val="accent3"/>
          </a:solidFill>
          <a:ln>
            <a:solidFill>
              <a:schemeClr val="accent1"/>
            </a:solidFill>
          </a:ln>
        </p:spPr>
        <p:txBody>
          <a:bodyPr rtlCol="0">
            <a:normAutofit fontScale="77500" lnSpcReduction="20000"/>
          </a:bodyPr>
          <a:lstStyle/>
          <a:p>
            <a:pPr marL="0" indent="0" fontAlgn="auto">
              <a:spcAft>
                <a:spcPts val="0"/>
              </a:spcAft>
              <a:buFont typeface="Arial" panose="020B0604020202020204" pitchFamily="34" charset="0"/>
              <a:buNone/>
              <a:defRPr/>
            </a:pPr>
            <a:r>
              <a:rPr lang="en-US" dirty="0"/>
              <a:t>Autecology</a:t>
            </a:r>
          </a:p>
          <a:p>
            <a:pPr fontAlgn="auto">
              <a:spcAft>
                <a:spcPts val="0"/>
              </a:spcAft>
              <a:defRPr/>
            </a:pPr>
            <a:r>
              <a:rPr lang="en-US" dirty="0"/>
              <a:t>Study of individual species in relation to their environment</a:t>
            </a:r>
          </a:p>
          <a:p>
            <a:pPr fontAlgn="auto">
              <a:spcAft>
                <a:spcPts val="0"/>
              </a:spcAft>
              <a:defRPr/>
            </a:pPr>
            <a:r>
              <a:rPr lang="en-US" dirty="0"/>
              <a:t>Also called as population ecology</a:t>
            </a:r>
          </a:p>
          <a:p>
            <a:pPr fontAlgn="auto">
              <a:spcAft>
                <a:spcPts val="0"/>
              </a:spcAft>
              <a:defRPr/>
            </a:pPr>
            <a:r>
              <a:rPr lang="en-US" dirty="0"/>
              <a:t>Unit of study is individual species</a:t>
            </a:r>
          </a:p>
          <a:p>
            <a:pPr fontAlgn="auto">
              <a:spcAft>
                <a:spcPts val="0"/>
              </a:spcAft>
              <a:defRPr/>
            </a:pPr>
            <a:r>
              <a:rPr lang="en-US" dirty="0"/>
              <a:t>Includes the study of geographical distributions, taxonomic position, morphological characters, reproduction, life cycle, behavior </a:t>
            </a:r>
            <a:r>
              <a:rPr lang="en-US" dirty="0" err="1"/>
              <a:t>wrt</a:t>
            </a:r>
            <a:r>
              <a:rPr lang="en-US" dirty="0"/>
              <a:t> ecological factors</a:t>
            </a:r>
          </a:p>
          <a:p>
            <a:pPr fontAlgn="auto">
              <a:spcAft>
                <a:spcPts val="0"/>
              </a:spcAft>
              <a:defRPr/>
            </a:pPr>
            <a:r>
              <a:rPr lang="en-US" dirty="0" err="1"/>
              <a:t>Eg</a:t>
            </a:r>
            <a:r>
              <a:rPr lang="en-US" dirty="0"/>
              <a:t> study of zebra population in relation to their environment</a:t>
            </a:r>
          </a:p>
        </p:txBody>
      </p:sp>
      <p:sp>
        <p:nvSpPr>
          <p:cNvPr id="4" name="Content Placeholder 3">
            <a:extLst>
              <a:ext uri="{FF2B5EF4-FFF2-40B4-BE49-F238E27FC236}">
                <a16:creationId xmlns:a16="http://schemas.microsoft.com/office/drawing/2014/main" id="{32D87476-4537-4026-AC8C-B76E256A4E34}"/>
              </a:ext>
            </a:extLst>
          </p:cNvPr>
          <p:cNvSpPr>
            <a:spLocks noGrp="1"/>
          </p:cNvSpPr>
          <p:nvPr>
            <p:ph sz="half" idx="2"/>
          </p:nvPr>
        </p:nvSpPr>
        <p:spPr>
          <a:solidFill>
            <a:schemeClr val="tx2">
              <a:lumMod val="20000"/>
              <a:lumOff val="80000"/>
            </a:schemeClr>
          </a:solidFill>
        </p:spPr>
        <p:txBody>
          <a:bodyPr rtlCol="0">
            <a:normAutofit fontScale="77500" lnSpcReduction="20000"/>
          </a:bodyPr>
          <a:lstStyle/>
          <a:p>
            <a:pPr marL="0" indent="0" fontAlgn="auto">
              <a:spcAft>
                <a:spcPts val="0"/>
              </a:spcAft>
              <a:buFont typeface="Arial" panose="020B0604020202020204" pitchFamily="34" charset="0"/>
              <a:buNone/>
              <a:defRPr/>
            </a:pPr>
            <a:r>
              <a:rPr lang="en-US" dirty="0"/>
              <a:t>Synecology</a:t>
            </a:r>
          </a:p>
          <a:p>
            <a:pPr fontAlgn="auto">
              <a:spcAft>
                <a:spcPts val="0"/>
              </a:spcAft>
              <a:defRPr/>
            </a:pPr>
            <a:r>
              <a:rPr lang="en-US" dirty="0"/>
              <a:t>Study of groups of organisms in relation to their environment</a:t>
            </a:r>
          </a:p>
          <a:p>
            <a:pPr fontAlgn="auto">
              <a:spcAft>
                <a:spcPts val="0"/>
              </a:spcAft>
              <a:defRPr/>
            </a:pPr>
            <a:r>
              <a:rPr lang="en-US" dirty="0"/>
              <a:t>Also called as population ecology</a:t>
            </a:r>
          </a:p>
          <a:p>
            <a:pPr fontAlgn="auto">
              <a:spcAft>
                <a:spcPts val="0"/>
              </a:spcAft>
              <a:defRPr/>
            </a:pPr>
            <a:r>
              <a:rPr lang="en-US" dirty="0"/>
              <a:t>Unit of study is groups of species(many population in an area). Study of ecosystem</a:t>
            </a:r>
          </a:p>
          <a:p>
            <a:pPr fontAlgn="auto">
              <a:spcAft>
                <a:spcPts val="0"/>
              </a:spcAft>
              <a:defRPr/>
            </a:pPr>
            <a:r>
              <a:rPr lang="en-US" dirty="0" err="1"/>
              <a:t>Eg</a:t>
            </a:r>
            <a:r>
              <a:rPr lang="en-US" dirty="0"/>
              <a:t> Study of entire grass land system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59708-9CF0-415E-B6DF-75B2A3554F0A}"/>
              </a:ext>
            </a:extLst>
          </p:cNvPr>
          <p:cNvSpPr>
            <a:spLocks noGrp="1"/>
          </p:cNvSpPr>
          <p:nvPr>
            <p:ph type="title"/>
          </p:nvPr>
        </p:nvSpPr>
        <p:spPr>
          <a:xfrm>
            <a:off x="457200" y="76200"/>
            <a:ext cx="8229600" cy="563563"/>
          </a:xfrm>
        </p:spPr>
        <p:txBody>
          <a:bodyPr rtlCol="0">
            <a:normAutofit fontScale="90000"/>
          </a:bodyPr>
          <a:lstStyle/>
          <a:p>
            <a:pPr algn="l" fontAlgn="auto">
              <a:spcAft>
                <a:spcPts val="0"/>
              </a:spcAft>
              <a:defRPr/>
            </a:pPr>
            <a:r>
              <a:rPr lang="en-US" dirty="0"/>
              <a:t>Sub-disciplines of ecology</a:t>
            </a:r>
          </a:p>
        </p:txBody>
      </p:sp>
      <p:sp>
        <p:nvSpPr>
          <p:cNvPr id="3" name="Content Placeholder 2">
            <a:extLst>
              <a:ext uri="{FF2B5EF4-FFF2-40B4-BE49-F238E27FC236}">
                <a16:creationId xmlns:a16="http://schemas.microsoft.com/office/drawing/2014/main" id="{175CC006-5790-4A2E-982D-32861A5A8F4F}"/>
              </a:ext>
            </a:extLst>
          </p:cNvPr>
          <p:cNvSpPr>
            <a:spLocks noGrp="1"/>
          </p:cNvSpPr>
          <p:nvPr>
            <p:ph idx="1"/>
          </p:nvPr>
        </p:nvSpPr>
        <p:spPr>
          <a:xfrm>
            <a:off x="0" y="838200"/>
            <a:ext cx="8686800" cy="5486400"/>
          </a:xfrm>
          <a:ln>
            <a:solidFill>
              <a:schemeClr val="accent1"/>
            </a:solidFill>
          </a:ln>
        </p:spPr>
        <p:txBody>
          <a:bodyPr rtlCol="0">
            <a:noAutofit/>
          </a:bodyPr>
          <a:lstStyle/>
          <a:p>
            <a:pPr marL="457200" lvl="1" indent="0" fontAlgn="auto">
              <a:spcAft>
                <a:spcPts val="0"/>
              </a:spcAft>
              <a:buFont typeface="Arial" panose="020B0604020202020204" pitchFamily="34" charset="0"/>
              <a:buNone/>
              <a:defRPr/>
            </a:pPr>
            <a:r>
              <a:rPr lang="en-US" sz="2400" dirty="0"/>
              <a:t>The subject can be studies through the following sub divisions of ecology:</a:t>
            </a:r>
          </a:p>
          <a:p>
            <a:pPr lvl="1" fontAlgn="auto">
              <a:spcAft>
                <a:spcPts val="0"/>
              </a:spcAft>
              <a:buFont typeface="Wingdings" panose="05000000000000000000" pitchFamily="2" charset="2"/>
              <a:buChar char="v"/>
              <a:defRPr/>
            </a:pPr>
            <a:r>
              <a:rPr lang="en-US" sz="2400" dirty="0"/>
              <a:t>Population ecology : – studies the </a:t>
            </a:r>
            <a:r>
              <a:rPr lang="en-US" sz="2400" dirty="0">
                <a:solidFill>
                  <a:schemeClr val="accent4"/>
                </a:solidFill>
              </a:rPr>
              <a:t>dynamics of populations </a:t>
            </a:r>
            <a:r>
              <a:rPr lang="en-US" sz="2400" dirty="0"/>
              <a:t>of single species.</a:t>
            </a:r>
          </a:p>
          <a:p>
            <a:pPr lvl="1" fontAlgn="auto">
              <a:spcAft>
                <a:spcPts val="0"/>
              </a:spcAft>
              <a:buFont typeface="Wingdings" panose="05000000000000000000" pitchFamily="2" charset="2"/>
              <a:buChar char="v"/>
              <a:defRPr/>
            </a:pPr>
            <a:r>
              <a:rPr lang="en-US" sz="2400" dirty="0"/>
              <a:t>Community ecology : (or synecology) focuses on the </a:t>
            </a:r>
            <a:r>
              <a:rPr lang="en-US" sz="2400" dirty="0">
                <a:solidFill>
                  <a:schemeClr val="accent4"/>
                </a:solidFill>
              </a:rPr>
              <a:t>interactions between species </a:t>
            </a:r>
            <a:r>
              <a:rPr lang="en-US" sz="2400" dirty="0"/>
              <a:t>within an ecological community</a:t>
            </a:r>
          </a:p>
          <a:p>
            <a:pPr lvl="1" fontAlgn="auto">
              <a:spcAft>
                <a:spcPts val="0"/>
              </a:spcAft>
              <a:buFont typeface="Wingdings" panose="05000000000000000000" pitchFamily="2" charset="2"/>
              <a:buChar char="v"/>
              <a:defRPr/>
            </a:pPr>
            <a:r>
              <a:rPr lang="en-US" sz="2400" dirty="0"/>
              <a:t>Taxonomic ecology: deals with the ecology of different taxonomic groups viz microbial ecology, mammalian ecology, insect ecology </a:t>
            </a:r>
            <a:r>
              <a:rPr lang="en-US" sz="2400" dirty="0" err="1"/>
              <a:t>etc</a:t>
            </a:r>
            <a:endParaRPr lang="en-US" sz="2400" dirty="0"/>
          </a:p>
          <a:p>
            <a:pPr lvl="1" fontAlgn="auto">
              <a:spcAft>
                <a:spcPts val="0"/>
              </a:spcAft>
              <a:buFont typeface="Wingdings" panose="05000000000000000000" pitchFamily="2" charset="2"/>
              <a:buChar char="v"/>
              <a:defRPr/>
            </a:pPr>
            <a:r>
              <a:rPr lang="en-US" sz="2400" dirty="0"/>
              <a:t>Human Ecology: Deals with the effects of human activities on environment and vice versa</a:t>
            </a:r>
          </a:p>
          <a:p>
            <a:pPr lvl="1" fontAlgn="auto">
              <a:spcAft>
                <a:spcPts val="0"/>
              </a:spcAft>
              <a:buFont typeface="Wingdings" panose="05000000000000000000" pitchFamily="2" charset="2"/>
              <a:buChar char="v"/>
              <a:defRPr/>
            </a:pPr>
            <a:r>
              <a:rPr lang="en-US" sz="2400" dirty="0"/>
              <a:t>Habitat ecology: Study of animals and plants in different habitats </a:t>
            </a:r>
            <a:r>
              <a:rPr lang="en-US" sz="2400" dirty="0" err="1"/>
              <a:t>eg</a:t>
            </a:r>
            <a:r>
              <a:rPr lang="en-US" sz="2400" dirty="0"/>
              <a:t> freshwater ecology, marine ecology, terrestrial ecology, forest ecology, desert ecology </a:t>
            </a:r>
            <a:r>
              <a:rPr lang="en-US" sz="2400" dirty="0" err="1"/>
              <a:t>etc</a:t>
            </a:r>
            <a:endParaRPr lang="en-US" sz="2400" dirty="0"/>
          </a:p>
          <a:p>
            <a:pPr lvl="1" fontAlgn="auto">
              <a:spcAft>
                <a:spcPts val="0"/>
              </a:spcAft>
              <a:defRPr/>
            </a:pPr>
            <a:endParaRPr lang="en-US" sz="2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61141-D31E-4714-B35A-0B8E5C239C53}"/>
              </a:ext>
            </a:extLst>
          </p:cNvPr>
          <p:cNvSpPr>
            <a:spLocks noGrp="1"/>
          </p:cNvSpPr>
          <p:nvPr>
            <p:ph type="title"/>
          </p:nvPr>
        </p:nvSpPr>
        <p:spPr>
          <a:xfrm>
            <a:off x="457200" y="76200"/>
            <a:ext cx="8229600" cy="563563"/>
          </a:xfrm>
        </p:spPr>
        <p:txBody>
          <a:bodyPr rtlCol="0">
            <a:normAutofit fontScale="90000"/>
          </a:bodyPr>
          <a:lstStyle/>
          <a:p>
            <a:pPr algn="l" fontAlgn="auto">
              <a:spcAft>
                <a:spcPts val="0"/>
              </a:spcAft>
              <a:defRPr/>
            </a:pPr>
            <a:r>
              <a:rPr lang="en-US" dirty="0"/>
              <a:t>Sub-disciplines of ecology</a:t>
            </a:r>
          </a:p>
        </p:txBody>
      </p:sp>
      <p:sp>
        <p:nvSpPr>
          <p:cNvPr id="3" name="Content Placeholder 2">
            <a:extLst>
              <a:ext uri="{FF2B5EF4-FFF2-40B4-BE49-F238E27FC236}">
                <a16:creationId xmlns:a16="http://schemas.microsoft.com/office/drawing/2014/main" id="{58BF3137-04BE-4206-9D85-50844F21B083}"/>
              </a:ext>
            </a:extLst>
          </p:cNvPr>
          <p:cNvSpPr>
            <a:spLocks noGrp="1"/>
          </p:cNvSpPr>
          <p:nvPr>
            <p:ph idx="1"/>
          </p:nvPr>
        </p:nvSpPr>
        <p:spPr>
          <a:xfrm>
            <a:off x="228600" y="838200"/>
            <a:ext cx="8458200" cy="5486400"/>
          </a:xfrm>
          <a:ln>
            <a:solidFill>
              <a:schemeClr val="accent1"/>
            </a:solidFill>
          </a:ln>
        </p:spPr>
        <p:txBody>
          <a:bodyPr rtlCol="0">
            <a:noAutofit/>
          </a:bodyPr>
          <a:lstStyle/>
          <a:p>
            <a:pPr lvl="1" fontAlgn="auto">
              <a:spcAft>
                <a:spcPts val="0"/>
              </a:spcAft>
              <a:buFont typeface="Wingdings" panose="05000000000000000000" pitchFamily="2" charset="2"/>
              <a:buChar char="v"/>
              <a:defRPr/>
            </a:pPr>
            <a:r>
              <a:rPr lang="en-US" sz="2400" dirty="0"/>
              <a:t>Behavioral ecology : – examines the </a:t>
            </a:r>
            <a:r>
              <a:rPr lang="en-US" sz="2400" dirty="0">
                <a:solidFill>
                  <a:schemeClr val="accent4"/>
                </a:solidFill>
              </a:rPr>
              <a:t>roles of behavior </a:t>
            </a:r>
            <a:r>
              <a:rPr lang="en-US" sz="2400" dirty="0"/>
              <a:t>in enabling an animal to adapt to its environment.</a:t>
            </a:r>
          </a:p>
          <a:p>
            <a:pPr lvl="1" fontAlgn="auto">
              <a:spcAft>
                <a:spcPts val="0"/>
              </a:spcAft>
              <a:buFont typeface="Wingdings" panose="05000000000000000000" pitchFamily="2" charset="2"/>
              <a:buChar char="v"/>
              <a:defRPr/>
            </a:pPr>
            <a:r>
              <a:rPr lang="en-US" sz="2400" dirty="0"/>
              <a:t>Eco-physiology : – examines how the </a:t>
            </a:r>
            <a:r>
              <a:rPr lang="en-US" sz="2400" dirty="0">
                <a:solidFill>
                  <a:schemeClr val="accent4"/>
                </a:solidFill>
              </a:rPr>
              <a:t>physiological functions </a:t>
            </a:r>
            <a:r>
              <a:rPr lang="en-US" sz="2400" dirty="0"/>
              <a:t>of organisms influence the way they interact with the environment, both biotic and abiotic.</a:t>
            </a:r>
          </a:p>
          <a:p>
            <a:pPr lvl="1" fontAlgn="auto">
              <a:spcAft>
                <a:spcPts val="0"/>
              </a:spcAft>
              <a:buFont typeface="Wingdings" panose="05000000000000000000" pitchFamily="2" charset="2"/>
              <a:buChar char="v"/>
              <a:defRPr/>
            </a:pPr>
            <a:r>
              <a:rPr lang="en-US" sz="2400" dirty="0"/>
              <a:t>Ecosystem ecology : studies the </a:t>
            </a:r>
            <a:r>
              <a:rPr lang="en-US" sz="2400" dirty="0">
                <a:solidFill>
                  <a:schemeClr val="accent4"/>
                </a:solidFill>
              </a:rPr>
              <a:t>flows of energy and matter </a:t>
            </a:r>
            <a:r>
              <a:rPr lang="en-US" sz="2400" dirty="0"/>
              <a:t>through the abiotic and biotic components of ecosystems.</a:t>
            </a:r>
          </a:p>
          <a:p>
            <a:pPr lvl="1" fontAlgn="auto">
              <a:spcAft>
                <a:spcPts val="0"/>
              </a:spcAft>
              <a:buFont typeface="Wingdings" panose="05000000000000000000" pitchFamily="2" charset="2"/>
              <a:buChar char="v"/>
              <a:defRPr/>
            </a:pPr>
            <a:r>
              <a:rPr lang="en-US" sz="2400" dirty="0"/>
              <a:t>Pedology: deals with the study of soil and refers to its nature like acidity, alkalinity, humus contents, mineral contents </a:t>
            </a:r>
            <a:r>
              <a:rPr lang="en-US" sz="2400" dirty="0" err="1"/>
              <a:t>ect</a:t>
            </a:r>
            <a:endParaRPr lang="en-US" sz="2400" dirty="0"/>
          </a:p>
          <a:p>
            <a:pPr lvl="1" fontAlgn="auto">
              <a:spcAft>
                <a:spcPts val="0"/>
              </a:spcAft>
              <a:buFont typeface="Wingdings" panose="05000000000000000000" pitchFamily="2" charset="2"/>
              <a:buChar char="v"/>
              <a:defRPr/>
            </a:pPr>
            <a:r>
              <a:rPr lang="en-US" sz="2400" dirty="0"/>
              <a:t>Eco-geography: studies the geographical distribution of plants and animals in different environments- collectively called as biomes.</a:t>
            </a:r>
          </a:p>
          <a:p>
            <a:pPr lvl="1" fontAlgn="auto">
              <a:spcAft>
                <a:spcPts val="0"/>
              </a:spcAft>
              <a:defRPr/>
            </a:pPr>
            <a:endParaRPr lang="en-US"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0A324-0594-477F-B41A-429738A08D19}"/>
              </a:ext>
            </a:extLst>
          </p:cNvPr>
          <p:cNvSpPr>
            <a:spLocks noGrp="1"/>
          </p:cNvSpPr>
          <p:nvPr>
            <p:ph type="title"/>
          </p:nvPr>
        </p:nvSpPr>
        <p:spPr>
          <a:xfrm>
            <a:off x="419100" y="152400"/>
            <a:ext cx="8229600" cy="639763"/>
          </a:xfrm>
        </p:spPr>
        <p:txBody>
          <a:bodyPr rtlCol="0">
            <a:normAutofit fontScale="90000"/>
          </a:bodyPr>
          <a:lstStyle/>
          <a:p>
            <a:pPr algn="l" fontAlgn="auto">
              <a:spcAft>
                <a:spcPts val="0"/>
              </a:spcAft>
              <a:defRPr/>
            </a:pPr>
            <a:r>
              <a:rPr lang="en-US" dirty="0" err="1"/>
              <a:t>Contd</a:t>
            </a:r>
            <a:r>
              <a:rPr lang="en-US" dirty="0"/>
              <a:t>…..</a:t>
            </a:r>
          </a:p>
        </p:txBody>
      </p:sp>
      <p:sp>
        <p:nvSpPr>
          <p:cNvPr id="3" name="Content Placeholder 2">
            <a:extLst>
              <a:ext uri="{FF2B5EF4-FFF2-40B4-BE49-F238E27FC236}">
                <a16:creationId xmlns:a16="http://schemas.microsoft.com/office/drawing/2014/main" id="{14C2A7D9-3FFC-42E2-BC97-2B5282E0F0A5}"/>
              </a:ext>
            </a:extLst>
          </p:cNvPr>
          <p:cNvSpPr>
            <a:spLocks noGrp="1"/>
          </p:cNvSpPr>
          <p:nvPr>
            <p:ph idx="1"/>
          </p:nvPr>
        </p:nvSpPr>
        <p:spPr>
          <a:xfrm>
            <a:off x="0" y="792163"/>
            <a:ext cx="8839200" cy="5867400"/>
          </a:xfrm>
        </p:spPr>
        <p:txBody>
          <a:bodyPr rtlCol="0">
            <a:noAutofit/>
          </a:bodyPr>
          <a:lstStyle/>
          <a:p>
            <a:pPr lvl="1" fontAlgn="auto">
              <a:spcAft>
                <a:spcPts val="0"/>
              </a:spcAft>
              <a:buFont typeface="Wingdings" panose="05000000000000000000" pitchFamily="2" charset="2"/>
              <a:buChar char="v"/>
              <a:defRPr/>
            </a:pPr>
            <a:r>
              <a:rPr lang="en-US" dirty="0"/>
              <a:t>Systems ecology : is an interdisciplinary field focusing on the </a:t>
            </a:r>
            <a:r>
              <a:rPr lang="en-US" dirty="0">
                <a:solidFill>
                  <a:schemeClr val="accent4"/>
                </a:solidFill>
              </a:rPr>
              <a:t>study, development, and organization of ecological systems </a:t>
            </a:r>
            <a:r>
              <a:rPr lang="en-US" dirty="0"/>
              <a:t>from a holistic perspective.</a:t>
            </a:r>
          </a:p>
          <a:p>
            <a:pPr lvl="1" fontAlgn="auto">
              <a:spcAft>
                <a:spcPts val="0"/>
              </a:spcAft>
              <a:buFont typeface="Wingdings" panose="05000000000000000000" pitchFamily="2" charset="2"/>
              <a:buChar char="v"/>
              <a:defRPr/>
            </a:pPr>
            <a:r>
              <a:rPr lang="en-US" dirty="0"/>
              <a:t>Landscape ecology: examines </a:t>
            </a:r>
            <a:r>
              <a:rPr lang="en-US" dirty="0">
                <a:solidFill>
                  <a:schemeClr val="accent4"/>
                </a:solidFill>
              </a:rPr>
              <a:t>processes and relationships across multiple ecosystems </a:t>
            </a:r>
            <a:r>
              <a:rPr lang="en-US" dirty="0"/>
              <a:t>or a very large geographic areas.</a:t>
            </a:r>
          </a:p>
          <a:p>
            <a:pPr lvl="1" fontAlgn="auto">
              <a:spcAft>
                <a:spcPts val="0"/>
              </a:spcAft>
              <a:buFont typeface="Wingdings" panose="05000000000000000000" pitchFamily="2" charset="2"/>
              <a:buChar char="v"/>
              <a:defRPr/>
            </a:pPr>
            <a:r>
              <a:rPr lang="en-US" dirty="0"/>
              <a:t>Evolutionary ecology: deals with </a:t>
            </a:r>
            <a:r>
              <a:rPr lang="en-US" dirty="0">
                <a:solidFill>
                  <a:schemeClr val="accent4"/>
                </a:solidFill>
              </a:rPr>
              <a:t>evolutionary histories of species </a:t>
            </a:r>
            <a:r>
              <a:rPr lang="en-US" dirty="0"/>
              <a:t>and their interactions.</a:t>
            </a:r>
          </a:p>
          <a:p>
            <a:pPr lvl="1" fontAlgn="auto">
              <a:spcAft>
                <a:spcPts val="0"/>
              </a:spcAft>
              <a:buFont typeface="Wingdings" panose="05000000000000000000" pitchFamily="2" charset="2"/>
              <a:buChar char="v"/>
              <a:defRPr/>
            </a:pPr>
            <a:r>
              <a:rPr lang="en-US" dirty="0"/>
              <a:t>Political ecology  : connects </a:t>
            </a:r>
            <a:r>
              <a:rPr lang="en-US" dirty="0">
                <a:solidFill>
                  <a:schemeClr val="accent4"/>
                </a:solidFill>
              </a:rPr>
              <a:t>politics and economy to problems of environment</a:t>
            </a:r>
            <a:r>
              <a:rPr lang="en-US" dirty="0"/>
              <a:t>al control and ecological change.</a:t>
            </a:r>
            <a:br>
              <a:rPr lang="en-US" dirty="0"/>
            </a:br>
            <a:endParaRPr lang="en-US" sz="3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4CC60-6542-437B-8155-3E4ABF0B672E}"/>
              </a:ext>
            </a:extLst>
          </p:cNvPr>
          <p:cNvSpPr>
            <a:spLocks noGrp="1"/>
          </p:cNvSpPr>
          <p:nvPr>
            <p:ph type="title"/>
          </p:nvPr>
        </p:nvSpPr>
        <p:spPr>
          <a:xfrm>
            <a:off x="457200" y="274638"/>
            <a:ext cx="8229600" cy="868362"/>
          </a:xfrm>
          <a:noFill/>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defRPr/>
            </a:pPr>
            <a:r>
              <a:rPr lang="en-US" dirty="0">
                <a:solidFill>
                  <a:schemeClr val="tx1"/>
                </a:solidFill>
              </a:rPr>
              <a:t>Scope of Ecology </a:t>
            </a:r>
          </a:p>
        </p:txBody>
      </p:sp>
      <p:sp>
        <p:nvSpPr>
          <p:cNvPr id="40965" name="Content Placeholder 2">
            <a:extLst>
              <a:ext uri="{FF2B5EF4-FFF2-40B4-BE49-F238E27FC236}">
                <a16:creationId xmlns:a16="http://schemas.microsoft.com/office/drawing/2014/main" id="{992EABCE-EA77-4204-85C1-00BE9144FB4B}"/>
              </a:ext>
            </a:extLst>
          </p:cNvPr>
          <p:cNvSpPr>
            <a:spLocks noGrp="1" noChangeArrowheads="1"/>
          </p:cNvSpPr>
          <p:nvPr>
            <p:ph idx="1"/>
          </p:nvPr>
        </p:nvSpPr>
        <p:spPr>
          <a:xfrm>
            <a:off x="457200" y="1600200"/>
            <a:ext cx="8229600" cy="3733800"/>
          </a:xfrm>
        </p:spPr>
        <p:txBody>
          <a:bodyPr/>
          <a:lstStyle/>
          <a:p>
            <a:pPr lvl="1"/>
            <a:r>
              <a:rPr lang="en-US" altLang="en-US" b="1"/>
              <a:t>Ecology</a:t>
            </a:r>
            <a:r>
              <a:rPr lang="en-US" altLang="en-US"/>
              <a:t> is the study of organisms, populations, and communities as they relate to one another and interact in the ecosystems they comprise. </a:t>
            </a:r>
          </a:p>
          <a:p>
            <a:pPr lvl="1">
              <a:buFont typeface="Arial" panose="020B0604020202020204" pitchFamily="34" charset="0"/>
              <a:buNone/>
            </a:pPr>
            <a:endParaRPr lang="en-US" altLang="en-US"/>
          </a:p>
          <a:p>
            <a:pPr lvl="1"/>
            <a:r>
              <a:rPr lang="en-US" altLang="en-US"/>
              <a:t>Organismal and population </a:t>
            </a:r>
            <a:r>
              <a:rPr lang="en-US" altLang="en-US" b="1"/>
              <a:t>ecology</a:t>
            </a:r>
            <a:r>
              <a:rPr lang="en-US" altLang="en-US"/>
              <a:t> study the adaptations that allow organisms to live in a habitat and organisms' relationships to one another.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FF70D61F-FB74-48D9-924A-CCE221318DAE}"/>
              </a:ext>
            </a:extLst>
          </p:cNvPr>
          <p:cNvSpPr>
            <a:spLocks noGrp="1" noChangeArrowheads="1"/>
          </p:cNvSpPr>
          <p:nvPr>
            <p:ph type="title"/>
          </p:nvPr>
        </p:nvSpPr>
        <p:spPr/>
        <p:txBody>
          <a:bodyPr/>
          <a:lstStyle/>
          <a:p>
            <a:r>
              <a:rPr lang="en-US" altLang="en-US"/>
              <a:t>Scope of ecology</a:t>
            </a:r>
          </a:p>
        </p:txBody>
      </p:sp>
      <p:sp>
        <p:nvSpPr>
          <p:cNvPr id="3" name="Content Placeholder 2">
            <a:extLst>
              <a:ext uri="{FF2B5EF4-FFF2-40B4-BE49-F238E27FC236}">
                <a16:creationId xmlns:a16="http://schemas.microsoft.com/office/drawing/2014/main" id="{44FF0B93-0445-4DA5-BE87-D35B1CE6C31E}"/>
              </a:ext>
            </a:extLst>
          </p:cNvPr>
          <p:cNvSpPr>
            <a:spLocks noGrp="1"/>
          </p:cNvSpPr>
          <p:nvPr>
            <p:ph idx="1"/>
          </p:nvPr>
        </p:nvSpPr>
        <p:spPr/>
        <p:txBody>
          <a:bodyPr rtlCol="0">
            <a:normAutofit fontScale="92500" lnSpcReduction="20000"/>
          </a:bodyPr>
          <a:lstStyle/>
          <a:p>
            <a:pPr fontAlgn="auto">
              <a:spcAft>
                <a:spcPts val="0"/>
              </a:spcAft>
              <a:defRPr/>
            </a:pPr>
            <a:r>
              <a:rPr lang="en-US" dirty="0"/>
              <a:t>Animal Ecology</a:t>
            </a:r>
          </a:p>
          <a:p>
            <a:pPr fontAlgn="auto">
              <a:spcAft>
                <a:spcPts val="0"/>
              </a:spcAft>
              <a:defRPr/>
            </a:pPr>
            <a:r>
              <a:rPr lang="en-US" dirty="0"/>
              <a:t>Aquatic Ecosystem</a:t>
            </a:r>
          </a:p>
          <a:p>
            <a:pPr fontAlgn="auto">
              <a:spcAft>
                <a:spcPts val="0"/>
              </a:spcAft>
              <a:defRPr/>
            </a:pPr>
            <a:r>
              <a:rPr lang="en-US" dirty="0"/>
              <a:t>Biogeochemistry</a:t>
            </a:r>
          </a:p>
          <a:p>
            <a:pPr fontAlgn="auto">
              <a:spcAft>
                <a:spcPts val="0"/>
              </a:spcAft>
              <a:defRPr/>
            </a:pPr>
            <a:r>
              <a:rPr lang="en-US" dirty="0"/>
              <a:t>Community Ecology</a:t>
            </a:r>
          </a:p>
          <a:p>
            <a:pPr fontAlgn="auto">
              <a:spcAft>
                <a:spcPts val="0"/>
              </a:spcAft>
              <a:defRPr/>
            </a:pPr>
            <a:r>
              <a:rPr lang="en-US" dirty="0"/>
              <a:t>Cultural Ecology</a:t>
            </a:r>
          </a:p>
          <a:p>
            <a:pPr fontAlgn="auto">
              <a:spcAft>
                <a:spcPts val="0"/>
              </a:spcAft>
              <a:defRPr/>
            </a:pPr>
            <a:r>
              <a:rPr lang="en-US" dirty="0"/>
              <a:t>Ecological Impact of Climate Changes</a:t>
            </a:r>
          </a:p>
          <a:p>
            <a:pPr fontAlgn="auto">
              <a:spcAft>
                <a:spcPts val="0"/>
              </a:spcAft>
              <a:defRPr/>
            </a:pPr>
            <a:r>
              <a:rPr lang="en-US" dirty="0"/>
              <a:t>Ecosystem Services</a:t>
            </a:r>
          </a:p>
          <a:p>
            <a:pPr fontAlgn="auto">
              <a:spcAft>
                <a:spcPts val="0"/>
              </a:spcAft>
              <a:defRPr/>
            </a:pPr>
            <a:r>
              <a:rPr lang="en-US" dirty="0"/>
              <a:t>Environmental Ecology</a:t>
            </a:r>
          </a:p>
          <a:p>
            <a:pPr fontAlgn="auto">
              <a:spcAft>
                <a:spcPts val="0"/>
              </a:spcAft>
              <a:defRPr/>
            </a:pPr>
            <a:r>
              <a:rPr lang="en-US" dirty="0"/>
              <a:t>Evolutionary Ecology</a:t>
            </a:r>
          </a:p>
          <a:p>
            <a:pPr fontAlgn="auto">
              <a:spcAft>
                <a:spcPts val="0"/>
              </a:spcAft>
              <a:defRPr/>
            </a:pP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643E54C5-A154-4EEC-9969-A98479BD1E58}"/>
              </a:ext>
            </a:extLst>
          </p:cNvPr>
          <p:cNvSpPr>
            <a:spLocks noGrp="1" noChangeArrowheads="1"/>
          </p:cNvSpPr>
          <p:nvPr>
            <p:ph type="title"/>
          </p:nvPr>
        </p:nvSpPr>
        <p:spPr/>
        <p:txBody>
          <a:bodyPr/>
          <a:lstStyle/>
          <a:p>
            <a:r>
              <a:rPr lang="en-US" altLang="en-US"/>
              <a:t>Scope of ecology</a:t>
            </a:r>
          </a:p>
        </p:txBody>
      </p:sp>
      <p:sp>
        <p:nvSpPr>
          <p:cNvPr id="3" name="Content Placeholder 2">
            <a:extLst>
              <a:ext uri="{FF2B5EF4-FFF2-40B4-BE49-F238E27FC236}">
                <a16:creationId xmlns:a16="http://schemas.microsoft.com/office/drawing/2014/main" id="{44FF0B93-0445-4DA5-BE87-D35B1CE6C31E}"/>
              </a:ext>
            </a:extLst>
          </p:cNvPr>
          <p:cNvSpPr>
            <a:spLocks noGrp="1"/>
          </p:cNvSpPr>
          <p:nvPr>
            <p:ph idx="1"/>
          </p:nvPr>
        </p:nvSpPr>
        <p:spPr/>
        <p:txBody>
          <a:bodyPr rtlCol="0">
            <a:normAutofit fontScale="85000" lnSpcReduction="20000"/>
          </a:bodyPr>
          <a:lstStyle/>
          <a:p>
            <a:pPr fontAlgn="auto">
              <a:spcAft>
                <a:spcPts val="0"/>
              </a:spcAft>
              <a:defRPr/>
            </a:pPr>
            <a:r>
              <a:rPr lang="en-US" dirty="0"/>
              <a:t>Human Ecology</a:t>
            </a:r>
          </a:p>
          <a:p>
            <a:pPr fontAlgn="auto">
              <a:spcAft>
                <a:spcPts val="0"/>
              </a:spcAft>
              <a:defRPr/>
            </a:pPr>
            <a:r>
              <a:rPr lang="en-US" dirty="0"/>
              <a:t>Industrial Ecology</a:t>
            </a:r>
          </a:p>
          <a:p>
            <a:pPr fontAlgn="auto">
              <a:spcAft>
                <a:spcPts val="0"/>
              </a:spcAft>
              <a:defRPr/>
            </a:pPr>
            <a:r>
              <a:rPr lang="en-US" dirty="0"/>
              <a:t>Landscape Ecology (Scenery)</a:t>
            </a:r>
          </a:p>
          <a:p>
            <a:pPr fontAlgn="auto">
              <a:spcAft>
                <a:spcPts val="0"/>
              </a:spcAft>
              <a:defRPr/>
            </a:pPr>
            <a:r>
              <a:rPr lang="en-US" dirty="0"/>
              <a:t>Marine Ecology (oceanic)</a:t>
            </a:r>
          </a:p>
          <a:p>
            <a:pPr fontAlgn="auto">
              <a:spcAft>
                <a:spcPts val="0"/>
              </a:spcAft>
              <a:defRPr/>
            </a:pPr>
            <a:r>
              <a:rPr lang="en-US" dirty="0"/>
              <a:t>Microbial Ecology</a:t>
            </a:r>
          </a:p>
          <a:p>
            <a:pPr fontAlgn="auto">
              <a:spcAft>
                <a:spcPts val="0"/>
              </a:spcAft>
              <a:defRPr/>
            </a:pPr>
            <a:r>
              <a:rPr lang="en-US" dirty="0"/>
              <a:t>Molecular Ecology</a:t>
            </a:r>
          </a:p>
          <a:p>
            <a:pPr fontAlgn="auto">
              <a:spcAft>
                <a:spcPts val="0"/>
              </a:spcAft>
              <a:defRPr/>
            </a:pPr>
            <a:r>
              <a:rPr lang="en-US" dirty="0"/>
              <a:t>Physiological Ecology</a:t>
            </a:r>
          </a:p>
          <a:p>
            <a:pPr fontAlgn="auto">
              <a:spcAft>
                <a:spcPts val="0"/>
              </a:spcAft>
              <a:defRPr/>
            </a:pPr>
            <a:r>
              <a:rPr lang="en-US" dirty="0"/>
              <a:t>Plant Ecology</a:t>
            </a:r>
          </a:p>
          <a:p>
            <a:pPr fontAlgn="auto">
              <a:spcAft>
                <a:spcPts val="0"/>
              </a:spcAft>
              <a:defRPr/>
            </a:pPr>
            <a:r>
              <a:rPr lang="en-US" dirty="0"/>
              <a:t>Population Ecology</a:t>
            </a:r>
          </a:p>
          <a:p>
            <a:pPr fontAlgn="auto">
              <a:spcAft>
                <a:spcPts val="0"/>
              </a:spcAft>
              <a:defRPr/>
            </a:pPr>
            <a:r>
              <a:rPr lang="en-US" dirty="0"/>
              <a:t>Terrestrial Ecology</a:t>
            </a:r>
          </a:p>
          <a:p>
            <a:pPr fontAlgn="auto">
              <a:spcAft>
                <a:spcPts val="0"/>
              </a:spcAft>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2">
            <a:extLst>
              <a:ext uri="{FF2B5EF4-FFF2-40B4-BE49-F238E27FC236}">
                <a16:creationId xmlns:a16="http://schemas.microsoft.com/office/drawing/2014/main" id="{98611456-E367-4268-894E-BF676EC3E28F}"/>
              </a:ext>
            </a:extLst>
          </p:cNvPr>
          <p:cNvSpPr>
            <a:spLocks noGrp="1" noChangeArrowheads="1"/>
          </p:cNvSpPr>
          <p:nvPr>
            <p:ph type="title"/>
          </p:nvPr>
        </p:nvSpPr>
        <p:spPr/>
        <p:txBody>
          <a:bodyPr/>
          <a:lstStyle/>
          <a:p>
            <a:r>
              <a:rPr lang="en-US" altLang="en-US" b="1"/>
              <a:t>Meaning  of Environment </a:t>
            </a:r>
          </a:p>
        </p:txBody>
      </p:sp>
      <p:sp>
        <p:nvSpPr>
          <p:cNvPr id="7171" name="Content Placeholder 3">
            <a:extLst>
              <a:ext uri="{FF2B5EF4-FFF2-40B4-BE49-F238E27FC236}">
                <a16:creationId xmlns:a16="http://schemas.microsoft.com/office/drawing/2014/main" id="{95A173DD-E629-4FB1-9A90-B156C5FAC9C5}"/>
              </a:ext>
            </a:extLst>
          </p:cNvPr>
          <p:cNvSpPr>
            <a:spLocks noGrp="1"/>
          </p:cNvSpPr>
          <p:nvPr>
            <p:ph idx="1"/>
          </p:nvPr>
        </p:nvSpPr>
        <p:spPr>
          <a:xfrm>
            <a:off x="152400" y="1600200"/>
            <a:ext cx="8839200" cy="4525963"/>
          </a:xfrm>
          <a:ln>
            <a:solidFill>
              <a:schemeClr val="accent1"/>
            </a:solidFill>
            <a:miter lim="800000"/>
            <a:headEnd/>
            <a:tailEnd/>
          </a:ln>
        </p:spPr>
        <p:txBody>
          <a:bodyPr/>
          <a:lstStyle/>
          <a:p>
            <a:pPr lvl="1"/>
            <a:r>
              <a:rPr lang="en-US" altLang="en-US"/>
              <a:t>Environment refers to both abiotic (physical or non-living) and biotic (living) environment. </a:t>
            </a:r>
          </a:p>
          <a:p>
            <a:pPr lvl="1"/>
            <a:r>
              <a:rPr lang="en-US" altLang="en-US"/>
              <a:t>Generally,  environment refers to the materials and forces that surrounds the living organism.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D5D2451-9A8A-4D0C-A518-146163EE188F}"/>
              </a:ext>
            </a:extLst>
          </p:cNvPr>
          <p:cNvSpPr>
            <a:spLocks noGrp="1"/>
          </p:cNvSpPr>
          <p:nvPr>
            <p:ph type="title"/>
          </p:nvPr>
        </p:nvSpPr>
        <p:spPr>
          <a:xfrm>
            <a:off x="457200" y="274638"/>
            <a:ext cx="8229600" cy="639762"/>
          </a:xfrm>
        </p:spPr>
        <p:txBody>
          <a:bodyPr rtlCol="0">
            <a:normAutofit fontScale="90000"/>
          </a:bodyPr>
          <a:lstStyle/>
          <a:p>
            <a:pPr fontAlgn="auto">
              <a:spcAft>
                <a:spcPts val="0"/>
              </a:spcAft>
              <a:defRPr/>
            </a:pPr>
            <a:r>
              <a:rPr lang="en-US" dirty="0"/>
              <a:t>Ecosystem</a:t>
            </a:r>
          </a:p>
        </p:txBody>
      </p:sp>
      <p:pic>
        <p:nvPicPr>
          <p:cNvPr id="44035" name="Content Placeholder 3">
            <a:extLst>
              <a:ext uri="{FF2B5EF4-FFF2-40B4-BE49-F238E27FC236}">
                <a16:creationId xmlns:a16="http://schemas.microsoft.com/office/drawing/2014/main" id="{22E7C590-770E-4DAF-A8C4-B5A70BD4086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14400" y="1371600"/>
            <a:ext cx="6781800" cy="5211763"/>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E968425A-AFE9-4C2C-BF0F-F437F8E88047}"/>
              </a:ext>
            </a:extLst>
          </p:cNvPr>
          <p:cNvSpPr>
            <a:spLocks noGrp="1" noChangeArrowheads="1"/>
          </p:cNvSpPr>
          <p:nvPr>
            <p:ph type="title"/>
          </p:nvPr>
        </p:nvSpPr>
        <p:spPr/>
        <p:txBody>
          <a:bodyPr/>
          <a:lstStyle/>
          <a:p>
            <a:r>
              <a:rPr lang="en-US" altLang="en-US"/>
              <a:t>Ecosystem</a:t>
            </a:r>
          </a:p>
        </p:txBody>
      </p:sp>
      <p:sp>
        <p:nvSpPr>
          <p:cNvPr id="45059" name="Content Placeholder 2">
            <a:extLst>
              <a:ext uri="{FF2B5EF4-FFF2-40B4-BE49-F238E27FC236}">
                <a16:creationId xmlns:a16="http://schemas.microsoft.com/office/drawing/2014/main" id="{B892BFAF-6EDF-4A41-8FC0-5EF2601E6819}"/>
              </a:ext>
            </a:extLst>
          </p:cNvPr>
          <p:cNvSpPr>
            <a:spLocks noGrp="1" noChangeArrowheads="1"/>
          </p:cNvSpPr>
          <p:nvPr>
            <p:ph idx="1"/>
          </p:nvPr>
        </p:nvSpPr>
        <p:spPr/>
        <p:txBody>
          <a:bodyPr/>
          <a:lstStyle/>
          <a:p>
            <a:r>
              <a:rPr lang="en-US" altLang="en-US" sz="2800"/>
              <a:t>Proposed by British ecologist- Tansley</a:t>
            </a:r>
          </a:p>
          <a:p>
            <a:r>
              <a:rPr lang="en-US" altLang="en-US" sz="2800"/>
              <a:t>Eco- environment, System- Interactions</a:t>
            </a:r>
          </a:p>
          <a:p>
            <a:r>
              <a:rPr lang="en-US" altLang="en-US" sz="2800">
                <a:cs typeface="Times New Roman" panose="02020603050405020304" pitchFamily="18" charset="0"/>
              </a:rPr>
              <a:t>The term ecosystem is coined form a Greek word meaning study of home. </a:t>
            </a:r>
          </a:p>
          <a:p>
            <a:r>
              <a:rPr lang="en-US" altLang="en-US" sz="2800">
                <a:cs typeface="Times New Roman" panose="02020603050405020304" pitchFamily="18" charset="0"/>
              </a:rPr>
              <a:t>Ecosystem is the basic functional unit of ecology. It is the major focus of ecology.</a:t>
            </a:r>
          </a:p>
          <a:p>
            <a:endParaRPr lang="en-US" altLang="en-US"/>
          </a:p>
          <a:p>
            <a:endParaRPr lang="en-US"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a:extLst>
              <a:ext uri="{FF2B5EF4-FFF2-40B4-BE49-F238E27FC236}">
                <a16:creationId xmlns:a16="http://schemas.microsoft.com/office/drawing/2014/main" id="{C748A30A-2F25-4292-BC47-DB6104A7CCA2}"/>
              </a:ext>
            </a:extLst>
          </p:cNvPr>
          <p:cNvSpPr>
            <a:spLocks noChangeArrowheads="1"/>
          </p:cNvSpPr>
          <p:nvPr/>
        </p:nvSpPr>
        <p:spPr bwMode="auto">
          <a:xfrm>
            <a:off x="381000" y="2849563"/>
            <a:ext cx="80772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n-US" altLang="en-US" sz="3200">
                <a:cs typeface="Times New Roman" panose="02020603050405020304" pitchFamily="18" charset="0"/>
              </a:rPr>
              <a:t>	</a:t>
            </a:r>
          </a:p>
          <a:p>
            <a:pPr algn="just"/>
            <a:r>
              <a:rPr lang="en-US" altLang="en-US" b="1">
                <a:cs typeface="Times New Roman" panose="02020603050405020304" pitchFamily="18" charset="0"/>
              </a:rPr>
              <a:t>      </a:t>
            </a:r>
            <a:endParaRPr lang="en-US" altLang="en-US" sz="1600"/>
          </a:p>
        </p:txBody>
      </p:sp>
      <p:sp>
        <p:nvSpPr>
          <p:cNvPr id="46083" name="Title 1">
            <a:extLst>
              <a:ext uri="{FF2B5EF4-FFF2-40B4-BE49-F238E27FC236}">
                <a16:creationId xmlns:a16="http://schemas.microsoft.com/office/drawing/2014/main" id="{02F4D6DC-BA22-44B6-9140-035BC4818CCB}"/>
              </a:ext>
            </a:extLst>
          </p:cNvPr>
          <p:cNvSpPr>
            <a:spLocks noGrp="1" noChangeArrowheads="1"/>
          </p:cNvSpPr>
          <p:nvPr>
            <p:ph type="title"/>
          </p:nvPr>
        </p:nvSpPr>
        <p:spPr/>
        <p:txBody>
          <a:bodyPr/>
          <a:lstStyle/>
          <a:p>
            <a:r>
              <a:rPr lang="en-US" altLang="en-US"/>
              <a:t>Ecosystem</a:t>
            </a:r>
          </a:p>
        </p:txBody>
      </p:sp>
      <p:sp>
        <p:nvSpPr>
          <p:cNvPr id="3" name="Content Placeholder 2">
            <a:extLst>
              <a:ext uri="{FF2B5EF4-FFF2-40B4-BE49-F238E27FC236}">
                <a16:creationId xmlns:a16="http://schemas.microsoft.com/office/drawing/2014/main" id="{DC178F09-286D-4205-978B-BD9BAFC6FBC7}"/>
              </a:ext>
            </a:extLst>
          </p:cNvPr>
          <p:cNvSpPr>
            <a:spLocks noGrp="1"/>
          </p:cNvSpPr>
          <p:nvPr>
            <p:ph idx="1"/>
          </p:nvPr>
        </p:nvSpPr>
        <p:spPr>
          <a:xfrm>
            <a:off x="228600" y="1435100"/>
            <a:ext cx="8382000" cy="4221163"/>
          </a:xfrm>
        </p:spPr>
        <p:txBody>
          <a:bodyPr rtlCol="0">
            <a:normAutofit/>
          </a:bodyPr>
          <a:lstStyle/>
          <a:p>
            <a:pPr marL="1028700" lvl="1" indent="-571500" algn="just" fontAlgn="auto">
              <a:spcAft>
                <a:spcPts val="0"/>
              </a:spcAft>
              <a:buFont typeface="Arial" panose="020B0604020202020204" pitchFamily="34" charset="0"/>
              <a:buChar char="•"/>
              <a:defRPr/>
            </a:pPr>
            <a:r>
              <a:rPr lang="en-US" sz="2400" dirty="0">
                <a:cs typeface="Times New Roman" pitchFamily="18" charset="0"/>
              </a:rPr>
              <a:t>A group of organisms interacting among themselves and  with environment is known as ecosystem. </a:t>
            </a:r>
          </a:p>
          <a:p>
            <a:pPr marL="1028700" lvl="1" indent="-571500" algn="just" fontAlgn="auto">
              <a:spcAft>
                <a:spcPts val="0"/>
              </a:spcAft>
              <a:buFont typeface="Arial" panose="020B0604020202020204" pitchFamily="34" charset="0"/>
              <a:buChar char="•"/>
              <a:defRPr/>
            </a:pPr>
            <a:r>
              <a:rPr lang="en-US" sz="2400" dirty="0"/>
              <a:t>An </a:t>
            </a:r>
            <a:r>
              <a:rPr lang="en-US" sz="2400" b="1" dirty="0"/>
              <a:t>ecosystem </a:t>
            </a:r>
            <a:r>
              <a:rPr lang="en-US" sz="2400" dirty="0"/>
              <a:t>is a set of organisms interacting with one another and with their environment of nonliving matter and energy within a defined area or volume.</a:t>
            </a:r>
            <a:endParaRPr lang="en-US" sz="2400" dirty="0">
              <a:cs typeface="Times New Roman" pitchFamily="18" charset="0"/>
            </a:endParaRPr>
          </a:p>
          <a:p>
            <a:pPr marL="1028700" lvl="1" indent="-571500" algn="just" fontAlgn="auto">
              <a:spcAft>
                <a:spcPts val="0"/>
              </a:spcAft>
              <a:buFont typeface="Arial" panose="020B0604020202020204" pitchFamily="34" charset="0"/>
              <a:buChar char="•"/>
              <a:defRPr/>
            </a:pPr>
            <a:r>
              <a:rPr lang="en-US" sz="2400" dirty="0">
                <a:cs typeface="Times New Roman" pitchFamily="18" charset="0"/>
              </a:rPr>
              <a:t>Thus an ecosystem is a community of different species interacting with one another and with their non living environment exchanging energy and matter. </a:t>
            </a:r>
            <a:endParaRPr lang="en-US" sz="2400" dirty="0"/>
          </a:p>
          <a:p>
            <a:pPr algn="just" eaLnBrk="0" fontAlgn="auto" hangingPunct="0">
              <a:spcAft>
                <a:spcPts val="0"/>
              </a:spcAft>
              <a:defRPr/>
            </a:pPr>
            <a:endParaRPr lang="en-US" b="1" dirty="0">
              <a:cs typeface="Times New Roman" pitchFamily="18" charset="0"/>
            </a:endParaRPr>
          </a:p>
          <a:p>
            <a:pPr marL="0" indent="0" fontAlgn="auto">
              <a:spcAft>
                <a:spcPts val="0"/>
              </a:spcAft>
              <a:buFont typeface="Arial" panose="020B0604020202020204" pitchFamily="34" charset="0"/>
              <a:buNone/>
              <a:defRPr/>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a:extLst>
              <a:ext uri="{FF2B5EF4-FFF2-40B4-BE49-F238E27FC236}">
                <a16:creationId xmlns:a16="http://schemas.microsoft.com/office/drawing/2014/main" id="{484F649A-FF45-4FE4-8B27-531402034DDA}"/>
              </a:ext>
            </a:extLst>
          </p:cNvPr>
          <p:cNvSpPr>
            <a:spLocks noChangeArrowheads="1"/>
          </p:cNvSpPr>
          <p:nvPr/>
        </p:nvSpPr>
        <p:spPr bwMode="auto">
          <a:xfrm>
            <a:off x="381000" y="2849563"/>
            <a:ext cx="80772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n-US" altLang="en-US" sz="3200">
                <a:cs typeface="Times New Roman" panose="02020603050405020304" pitchFamily="18" charset="0"/>
              </a:rPr>
              <a:t>	</a:t>
            </a:r>
          </a:p>
          <a:p>
            <a:pPr algn="just"/>
            <a:r>
              <a:rPr lang="en-US" altLang="en-US" b="1">
                <a:cs typeface="Times New Roman" panose="02020603050405020304" pitchFamily="18" charset="0"/>
              </a:rPr>
              <a:t>      </a:t>
            </a:r>
            <a:endParaRPr lang="en-US" altLang="en-US" sz="1600"/>
          </a:p>
        </p:txBody>
      </p:sp>
      <p:sp>
        <p:nvSpPr>
          <p:cNvPr id="48131" name="Title 1">
            <a:extLst>
              <a:ext uri="{FF2B5EF4-FFF2-40B4-BE49-F238E27FC236}">
                <a16:creationId xmlns:a16="http://schemas.microsoft.com/office/drawing/2014/main" id="{D75926E6-652E-464B-BF48-88723A92B204}"/>
              </a:ext>
            </a:extLst>
          </p:cNvPr>
          <p:cNvSpPr>
            <a:spLocks noGrp="1" noChangeArrowheads="1"/>
          </p:cNvSpPr>
          <p:nvPr>
            <p:ph type="title"/>
          </p:nvPr>
        </p:nvSpPr>
        <p:spPr/>
        <p:txBody>
          <a:bodyPr/>
          <a:lstStyle/>
          <a:p>
            <a:r>
              <a:rPr lang="en-US" altLang="en-US"/>
              <a:t>Ecosystem</a:t>
            </a:r>
          </a:p>
        </p:txBody>
      </p:sp>
      <p:sp>
        <p:nvSpPr>
          <p:cNvPr id="3" name="Content Placeholder 2">
            <a:extLst>
              <a:ext uri="{FF2B5EF4-FFF2-40B4-BE49-F238E27FC236}">
                <a16:creationId xmlns:a16="http://schemas.microsoft.com/office/drawing/2014/main" id="{DC178F09-286D-4205-978B-BD9BAFC6FBC7}"/>
              </a:ext>
            </a:extLst>
          </p:cNvPr>
          <p:cNvSpPr>
            <a:spLocks noGrp="1"/>
          </p:cNvSpPr>
          <p:nvPr>
            <p:ph idx="1"/>
          </p:nvPr>
        </p:nvSpPr>
        <p:spPr>
          <a:xfrm>
            <a:off x="381000" y="1435100"/>
            <a:ext cx="8229600" cy="4221163"/>
          </a:xfrm>
        </p:spPr>
        <p:txBody>
          <a:bodyPr rtlCol="0">
            <a:normAutofit fontScale="92500" lnSpcReduction="10000"/>
          </a:bodyPr>
          <a:lstStyle/>
          <a:p>
            <a:pPr fontAlgn="auto">
              <a:spcAft>
                <a:spcPts val="0"/>
              </a:spcAft>
              <a:defRPr/>
            </a:pPr>
            <a:r>
              <a:rPr lang="en-US" dirty="0">
                <a:cs typeface="Times New Roman" pitchFamily="18" charset="0"/>
              </a:rPr>
              <a:t>Ecosphere: more broader concept, composed of a variety of ecosystems and thus represent a super system</a:t>
            </a:r>
          </a:p>
          <a:p>
            <a:pPr fontAlgn="auto">
              <a:spcAft>
                <a:spcPts val="0"/>
              </a:spcAft>
              <a:defRPr/>
            </a:pPr>
            <a:r>
              <a:rPr lang="en-US" dirty="0"/>
              <a:t>Ecosystems do not have clear boundaries and are not isolated from one another. </a:t>
            </a:r>
          </a:p>
          <a:p>
            <a:pPr fontAlgn="auto">
              <a:spcAft>
                <a:spcPts val="0"/>
              </a:spcAft>
              <a:defRPr/>
            </a:pPr>
            <a:r>
              <a:rPr lang="en-US" dirty="0"/>
              <a:t>Matter and energy move from one ecosystem to another. For example, soil can wash from a grassland or crop field into a nearby river or lake. Water flows from forests into nearby rivers</a:t>
            </a:r>
            <a:endParaRPr lang="en-US" sz="9600" dirty="0"/>
          </a:p>
          <a:p>
            <a:pPr algn="just" eaLnBrk="0" fontAlgn="auto" hangingPunct="0">
              <a:spcAft>
                <a:spcPts val="0"/>
              </a:spcAft>
              <a:defRPr/>
            </a:pPr>
            <a:endParaRPr lang="en-US" b="1" dirty="0">
              <a:cs typeface="Times New Roman" pitchFamily="18" charset="0"/>
            </a:endParaRPr>
          </a:p>
          <a:p>
            <a:pPr marL="0" indent="0" fontAlgn="auto">
              <a:spcAft>
                <a:spcPts val="0"/>
              </a:spcAft>
              <a:buFont typeface="Arial" panose="020B0604020202020204" pitchFamily="34" charset="0"/>
              <a:buNone/>
              <a:defRPr/>
            </a:pP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C13CF-75F7-41DB-B33C-FC318A4D0E4D}"/>
              </a:ext>
            </a:extLst>
          </p:cNvPr>
          <p:cNvSpPr>
            <a:spLocks noGrp="1"/>
          </p:cNvSpPr>
          <p:nvPr>
            <p:ph type="title"/>
          </p:nvPr>
        </p:nvSpPr>
        <p:spPr/>
        <p:txBody>
          <a:bodyPr rtlCol="0">
            <a:normAutofit fontScale="90000"/>
          </a:bodyPr>
          <a:lstStyle/>
          <a:p>
            <a:pPr fontAlgn="auto">
              <a:spcAft>
                <a:spcPts val="0"/>
              </a:spcAft>
              <a:defRPr/>
            </a:pPr>
            <a:r>
              <a:rPr lang="en-US" dirty="0"/>
              <a:t>Characteristics of ecosystem (Smith 1966)</a:t>
            </a:r>
          </a:p>
        </p:txBody>
      </p:sp>
      <p:sp>
        <p:nvSpPr>
          <p:cNvPr id="3" name="Content Placeholder 2">
            <a:extLst>
              <a:ext uri="{FF2B5EF4-FFF2-40B4-BE49-F238E27FC236}">
                <a16:creationId xmlns:a16="http://schemas.microsoft.com/office/drawing/2014/main" id="{7C229B1A-0CFE-4908-AF3C-D6C7CC85DAB5}"/>
              </a:ext>
            </a:extLst>
          </p:cNvPr>
          <p:cNvSpPr>
            <a:spLocks noGrp="1"/>
          </p:cNvSpPr>
          <p:nvPr>
            <p:ph idx="1"/>
          </p:nvPr>
        </p:nvSpPr>
        <p:spPr/>
        <p:txBody>
          <a:bodyPr rtlCol="0">
            <a:normAutofit fontScale="85000" lnSpcReduction="10000"/>
          </a:bodyPr>
          <a:lstStyle/>
          <a:p>
            <a:pPr fontAlgn="auto">
              <a:spcAft>
                <a:spcPts val="0"/>
              </a:spcAft>
              <a:defRPr/>
            </a:pPr>
            <a:r>
              <a:rPr lang="en-US" dirty="0"/>
              <a:t>Ecosystem is a major structural and functional unit of ecology</a:t>
            </a:r>
          </a:p>
          <a:p>
            <a:pPr fontAlgn="auto">
              <a:spcAft>
                <a:spcPts val="0"/>
              </a:spcAft>
              <a:defRPr/>
            </a:pPr>
            <a:r>
              <a:rPr lang="en-US" dirty="0"/>
              <a:t>The structure of an ecosystem is related to its species diversity in the sense that complex ecosystems have high species diversity</a:t>
            </a:r>
          </a:p>
          <a:p>
            <a:pPr fontAlgn="auto">
              <a:spcAft>
                <a:spcPts val="0"/>
              </a:spcAft>
              <a:defRPr/>
            </a:pPr>
            <a:r>
              <a:rPr lang="en-US" dirty="0"/>
              <a:t>The function of ecosystem is related to energy flow and material cycles within and outside the system</a:t>
            </a:r>
          </a:p>
          <a:p>
            <a:pPr fontAlgn="auto">
              <a:spcAft>
                <a:spcPts val="0"/>
              </a:spcAft>
              <a:defRPr/>
            </a:pPr>
            <a:r>
              <a:rPr lang="en-US" dirty="0"/>
              <a:t>The relative amount of energy needed to maintain an ecosystem depends on its structure. Complex ecosystems need less energy to maintain themselves</a:t>
            </a:r>
          </a:p>
          <a:p>
            <a:pPr marL="0" indent="0" fontAlgn="auto">
              <a:spcAft>
                <a:spcPts val="0"/>
              </a:spcAft>
              <a:buFont typeface="Arial" panose="020B0604020202020204" pitchFamily="34" charset="0"/>
              <a:buNone/>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C13CF-75F7-41DB-B33C-FC318A4D0E4D}"/>
              </a:ext>
            </a:extLst>
          </p:cNvPr>
          <p:cNvSpPr>
            <a:spLocks noGrp="1"/>
          </p:cNvSpPr>
          <p:nvPr>
            <p:ph type="title"/>
          </p:nvPr>
        </p:nvSpPr>
        <p:spPr/>
        <p:txBody>
          <a:bodyPr rtlCol="0">
            <a:normAutofit fontScale="90000"/>
          </a:bodyPr>
          <a:lstStyle/>
          <a:p>
            <a:pPr fontAlgn="auto">
              <a:spcAft>
                <a:spcPts val="0"/>
              </a:spcAft>
              <a:defRPr/>
            </a:pPr>
            <a:r>
              <a:rPr lang="en-US" dirty="0"/>
              <a:t>Characteristics of ecosystem (Smith 1966)</a:t>
            </a:r>
          </a:p>
        </p:txBody>
      </p:sp>
      <p:sp>
        <p:nvSpPr>
          <p:cNvPr id="3" name="Content Placeholder 2">
            <a:extLst>
              <a:ext uri="{FF2B5EF4-FFF2-40B4-BE49-F238E27FC236}">
                <a16:creationId xmlns:a16="http://schemas.microsoft.com/office/drawing/2014/main" id="{7C229B1A-0CFE-4908-AF3C-D6C7CC85DAB5}"/>
              </a:ext>
            </a:extLst>
          </p:cNvPr>
          <p:cNvSpPr>
            <a:spLocks noGrp="1"/>
          </p:cNvSpPr>
          <p:nvPr>
            <p:ph idx="1"/>
          </p:nvPr>
        </p:nvSpPr>
        <p:spPr/>
        <p:txBody>
          <a:bodyPr rtlCol="0">
            <a:normAutofit fontScale="85000" lnSpcReduction="10000"/>
          </a:bodyPr>
          <a:lstStyle/>
          <a:p>
            <a:pPr fontAlgn="auto">
              <a:spcAft>
                <a:spcPts val="0"/>
              </a:spcAft>
              <a:defRPr/>
            </a:pPr>
            <a:r>
              <a:rPr lang="en-US" dirty="0"/>
              <a:t>Young ecosystems develop and change from less complex to more complex ecosystems.</a:t>
            </a:r>
          </a:p>
          <a:p>
            <a:pPr fontAlgn="auto">
              <a:spcAft>
                <a:spcPts val="0"/>
              </a:spcAft>
              <a:defRPr/>
            </a:pPr>
            <a:r>
              <a:rPr lang="en-US" dirty="0"/>
              <a:t>Each ecosystem has its own energy budget</a:t>
            </a:r>
          </a:p>
          <a:p>
            <a:pPr fontAlgn="auto">
              <a:spcAft>
                <a:spcPts val="0"/>
              </a:spcAft>
              <a:defRPr/>
            </a:pPr>
            <a:r>
              <a:rPr lang="en-US" dirty="0"/>
              <a:t>Adaptation to local environmental conditions is the important feature of the biotic components of an ecosystem failing which they might perish</a:t>
            </a:r>
          </a:p>
          <a:p>
            <a:pPr fontAlgn="auto">
              <a:spcAft>
                <a:spcPts val="0"/>
              </a:spcAft>
              <a:defRPr/>
            </a:pPr>
            <a:r>
              <a:rPr lang="en-US" dirty="0"/>
              <a:t>The function of every ecosystem involves a series of cycles </a:t>
            </a:r>
            <a:r>
              <a:rPr lang="en-US" dirty="0" err="1"/>
              <a:t>eg</a:t>
            </a:r>
            <a:r>
              <a:rPr lang="en-US" dirty="0"/>
              <a:t> water cycle, nitrogen cycle, oxygen cycle etc. A continuation or existence of ecosystem demands exchange of materials/nutrients to and from different components</a:t>
            </a:r>
          </a:p>
          <a:p>
            <a:pPr fontAlgn="auto">
              <a:spcAft>
                <a:spcPts val="0"/>
              </a:spcAft>
              <a:defRPr/>
            </a:pPr>
            <a:endParaRPr lang="en-US" dirty="0"/>
          </a:p>
          <a:p>
            <a:pPr fontAlgn="auto">
              <a:spcAft>
                <a:spcPts val="0"/>
              </a:spcAft>
              <a:defRPr/>
            </a:pPr>
            <a:endParaRPr lang="en-US" dirty="0"/>
          </a:p>
          <a:p>
            <a:pPr fontAlgn="auto">
              <a:spcAft>
                <a:spcPts val="0"/>
              </a:spcAft>
              <a:defRPr/>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A4FD983-3816-4812-B2AF-A6F1ABAC62F3}"/>
              </a:ext>
            </a:extLst>
          </p:cNvPr>
          <p:cNvGraphicFramePr/>
          <p:nvPr/>
        </p:nvGraphicFramePr>
        <p:xfrm>
          <a:off x="609600" y="1752600"/>
          <a:ext cx="8001000" cy="4495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2227" name="Title 2">
            <a:extLst>
              <a:ext uri="{FF2B5EF4-FFF2-40B4-BE49-F238E27FC236}">
                <a16:creationId xmlns:a16="http://schemas.microsoft.com/office/drawing/2014/main" id="{5CD44042-61CB-433C-8B7E-A748449624EF}"/>
              </a:ext>
            </a:extLst>
          </p:cNvPr>
          <p:cNvSpPr>
            <a:spLocks noGrp="1" noChangeArrowheads="1"/>
          </p:cNvSpPr>
          <p:nvPr>
            <p:ph type="title"/>
          </p:nvPr>
        </p:nvSpPr>
        <p:spPr/>
        <p:txBody>
          <a:bodyPr/>
          <a:lstStyle/>
          <a:p>
            <a:r>
              <a:rPr lang="en-US" altLang="en-US"/>
              <a:t>Types of ecosystem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
            <a:extLst>
              <a:ext uri="{FF2B5EF4-FFF2-40B4-BE49-F238E27FC236}">
                <a16:creationId xmlns:a16="http://schemas.microsoft.com/office/drawing/2014/main" id="{CF99FC62-CAF7-41D4-A375-F505D247EBB5}"/>
              </a:ext>
            </a:extLst>
          </p:cNvPr>
          <p:cNvSpPr>
            <a:spLocks noChangeArrowheads="1"/>
          </p:cNvSpPr>
          <p:nvPr/>
        </p:nvSpPr>
        <p:spPr bwMode="auto">
          <a:xfrm>
            <a:off x="228600" y="219075"/>
            <a:ext cx="3509963"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endParaRPr lang="en-US" altLang="en-US" sz="1300" b="1">
              <a:cs typeface="Times New Roman" panose="02020603050405020304" pitchFamily="18" charset="0"/>
            </a:endParaRPr>
          </a:p>
          <a:p>
            <a:pPr algn="just" eaLnBrk="1" hangingPunct="1"/>
            <a:r>
              <a:rPr lang="en-US" altLang="en-US" sz="2800" b="1">
                <a:cs typeface="Times New Roman" panose="02020603050405020304" pitchFamily="18" charset="0"/>
              </a:rPr>
              <a:t>TYPES OF ECOSYSTEM </a:t>
            </a:r>
            <a:endParaRPr lang="en-US" altLang="en-US" sz="2800"/>
          </a:p>
        </p:txBody>
      </p:sp>
      <p:sp>
        <p:nvSpPr>
          <p:cNvPr id="7171" name="Rectangle 2">
            <a:extLst>
              <a:ext uri="{FF2B5EF4-FFF2-40B4-BE49-F238E27FC236}">
                <a16:creationId xmlns:a16="http://schemas.microsoft.com/office/drawing/2014/main" id="{AC887D91-7E4F-40F4-8F85-01A6024C5F9C}"/>
              </a:ext>
            </a:extLst>
          </p:cNvPr>
          <p:cNvSpPr>
            <a:spLocks noChangeArrowheads="1"/>
          </p:cNvSpPr>
          <p:nvPr/>
        </p:nvSpPr>
        <p:spPr bwMode="auto">
          <a:xfrm>
            <a:off x="495300" y="1428750"/>
            <a:ext cx="8153400" cy="486251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txBody>
          <a:bodyPr anchor="ctr">
            <a:spAutoFit/>
          </a:bodyPr>
          <a:lstStyle/>
          <a:p>
            <a:pPr algn="just" eaLnBrk="1" fontAlgn="auto" hangingPunct="1">
              <a:spcBef>
                <a:spcPts val="0"/>
              </a:spcBef>
              <a:spcAft>
                <a:spcPts val="0"/>
              </a:spcAft>
              <a:tabLst>
                <a:tab pos="914400" algn="l"/>
              </a:tabLst>
              <a:defRPr/>
            </a:pPr>
            <a:endParaRPr lang="en-US" sz="1300" dirty="0">
              <a:latin typeface="+mn-lt"/>
              <a:cs typeface="Times New Roman" pitchFamily="18" charset="0"/>
            </a:endParaRPr>
          </a:p>
          <a:p>
            <a:pPr algn="just" eaLnBrk="1" fontAlgn="auto" hangingPunct="1">
              <a:spcBef>
                <a:spcPts val="0"/>
              </a:spcBef>
              <a:spcAft>
                <a:spcPts val="0"/>
              </a:spcAft>
              <a:tabLst>
                <a:tab pos="914400" algn="l"/>
              </a:tabLst>
              <a:defRPr/>
            </a:pPr>
            <a:r>
              <a:rPr lang="en-US" sz="2400" b="1" dirty="0">
                <a:latin typeface="+mn-lt"/>
                <a:cs typeface="Times New Roman" pitchFamily="18" charset="0"/>
              </a:rPr>
              <a:t>A. Natural ecosystem </a:t>
            </a:r>
            <a:endParaRPr lang="en-US" sz="2400" dirty="0">
              <a:latin typeface="+mn-lt"/>
            </a:endParaRPr>
          </a:p>
          <a:p>
            <a:pPr algn="just" eaLnBrk="1" fontAlgn="auto" hangingPunct="1">
              <a:spcBef>
                <a:spcPts val="0"/>
              </a:spcBef>
              <a:spcAft>
                <a:spcPts val="0"/>
              </a:spcAft>
              <a:tabLst>
                <a:tab pos="914400" algn="l"/>
              </a:tabLst>
              <a:defRPr/>
            </a:pPr>
            <a:endParaRPr lang="en-US" sz="1300" dirty="0">
              <a:latin typeface="+mn-lt"/>
              <a:cs typeface="Times New Roman" pitchFamily="18" charset="0"/>
            </a:endParaRPr>
          </a:p>
          <a:p>
            <a:pPr algn="just" eaLnBrk="1" fontAlgn="auto" hangingPunct="1">
              <a:spcBef>
                <a:spcPts val="0"/>
              </a:spcBef>
              <a:spcAft>
                <a:spcPts val="0"/>
              </a:spcAft>
              <a:tabLst>
                <a:tab pos="914400" algn="l"/>
              </a:tabLst>
              <a:defRPr/>
            </a:pPr>
            <a:r>
              <a:rPr lang="en-US" sz="2000" dirty="0">
                <a:latin typeface="+mn-lt"/>
                <a:cs typeface="Times New Roman" pitchFamily="18" charset="0"/>
              </a:rPr>
              <a:t>Natural ecosystems are capable of operating and maintaining  themselves under natural conditions. </a:t>
            </a:r>
          </a:p>
          <a:p>
            <a:pPr algn="just" eaLnBrk="1" fontAlgn="auto" hangingPunct="1">
              <a:spcBef>
                <a:spcPts val="0"/>
              </a:spcBef>
              <a:spcAft>
                <a:spcPts val="0"/>
              </a:spcAft>
              <a:tabLst>
                <a:tab pos="914400" algn="l"/>
              </a:tabLst>
              <a:defRPr/>
            </a:pPr>
            <a:endParaRPr lang="en-US" sz="2000" dirty="0">
              <a:latin typeface="+mn-lt"/>
              <a:cs typeface="Times New Roman" pitchFamily="18" charset="0"/>
            </a:endParaRPr>
          </a:p>
          <a:p>
            <a:pPr algn="just" fontAlgn="auto">
              <a:spcBef>
                <a:spcPts val="0"/>
              </a:spcBef>
              <a:spcAft>
                <a:spcPts val="0"/>
              </a:spcAft>
              <a:tabLst>
                <a:tab pos="914400" algn="l"/>
              </a:tabLst>
              <a:defRPr/>
            </a:pPr>
            <a:r>
              <a:rPr lang="en-US" sz="2000" b="1" dirty="0">
                <a:latin typeface="+mn-lt"/>
                <a:cs typeface="Times New Roman" pitchFamily="18" charset="0"/>
              </a:rPr>
              <a:t>1. Terrestrial ecosystem </a:t>
            </a:r>
            <a:endParaRPr lang="en-US" sz="2000" dirty="0">
              <a:latin typeface="+mn-lt"/>
            </a:endParaRPr>
          </a:p>
          <a:p>
            <a:pPr marL="342900" indent="-342900" algn="just" fontAlgn="auto">
              <a:spcBef>
                <a:spcPts val="0"/>
              </a:spcBef>
              <a:spcAft>
                <a:spcPts val="0"/>
              </a:spcAft>
              <a:buFontTx/>
              <a:buChar char="-"/>
              <a:tabLst>
                <a:tab pos="914400" algn="l"/>
              </a:tabLst>
              <a:defRPr/>
            </a:pPr>
            <a:r>
              <a:rPr lang="en-US" sz="2000" dirty="0">
                <a:latin typeface="+mn-lt"/>
                <a:cs typeface="Times New Roman" pitchFamily="18" charset="0"/>
              </a:rPr>
              <a:t>ecosystem is related to land. </a:t>
            </a:r>
            <a:endParaRPr lang="en-US" sz="2000" dirty="0">
              <a:latin typeface="+mn-lt"/>
            </a:endParaRPr>
          </a:p>
          <a:p>
            <a:pPr marL="342900" indent="-342900" algn="just" fontAlgn="auto">
              <a:spcBef>
                <a:spcPts val="0"/>
              </a:spcBef>
              <a:spcAft>
                <a:spcPts val="0"/>
              </a:spcAft>
              <a:buFontTx/>
              <a:buChar char="-"/>
              <a:tabLst>
                <a:tab pos="914400" algn="l"/>
              </a:tabLst>
              <a:defRPr/>
            </a:pPr>
            <a:r>
              <a:rPr lang="en-US" sz="2000" dirty="0">
                <a:latin typeface="+mn-lt"/>
                <a:cs typeface="Times New Roman" pitchFamily="18" charset="0"/>
              </a:rPr>
              <a:t>Example: grassland ecosystem, forest ecosystem, desert ecosystem, etc., </a:t>
            </a:r>
          </a:p>
          <a:p>
            <a:pPr eaLnBrk="1" fontAlgn="auto" hangingPunct="1">
              <a:spcBef>
                <a:spcPts val="0"/>
              </a:spcBef>
              <a:spcAft>
                <a:spcPts val="0"/>
              </a:spcAft>
              <a:defRPr/>
            </a:pPr>
            <a:r>
              <a:rPr lang="en-US" sz="2000" b="1" dirty="0">
                <a:latin typeface="+mn-lt"/>
              </a:rPr>
              <a:t>2. Aquatic Ecosystem </a:t>
            </a:r>
          </a:p>
          <a:p>
            <a:pPr eaLnBrk="1" fontAlgn="auto" hangingPunct="1">
              <a:spcBef>
                <a:spcPts val="0"/>
              </a:spcBef>
              <a:spcAft>
                <a:spcPts val="0"/>
              </a:spcAft>
              <a:defRPr/>
            </a:pPr>
            <a:r>
              <a:rPr lang="en-US" sz="2000" dirty="0">
                <a:latin typeface="+mn-lt"/>
              </a:rPr>
              <a:t>It can be further classified into :</a:t>
            </a:r>
          </a:p>
          <a:p>
            <a:pPr marL="457200" indent="-457200" eaLnBrk="1" fontAlgn="auto" hangingPunct="1">
              <a:spcBef>
                <a:spcPts val="0"/>
              </a:spcBef>
              <a:spcAft>
                <a:spcPts val="0"/>
              </a:spcAft>
              <a:buFont typeface="Arial" pitchFamily="34" charset="0"/>
              <a:buNone/>
              <a:defRPr/>
            </a:pPr>
            <a:r>
              <a:rPr lang="en-US" sz="2000" b="1" dirty="0">
                <a:latin typeface="+mn-lt"/>
              </a:rPr>
              <a:t>      I. Fresh water Ecosystem</a:t>
            </a:r>
          </a:p>
          <a:p>
            <a:pPr marL="457200" indent="-457200" eaLnBrk="1" fontAlgn="auto" hangingPunct="1">
              <a:spcBef>
                <a:spcPts val="0"/>
              </a:spcBef>
              <a:spcAft>
                <a:spcPts val="0"/>
              </a:spcAft>
              <a:buFont typeface="Arial" pitchFamily="34" charset="0"/>
              <a:buNone/>
              <a:defRPr/>
            </a:pPr>
            <a:r>
              <a:rPr lang="en-US" sz="2000" dirty="0">
                <a:latin typeface="+mn-lt"/>
              </a:rPr>
              <a:t>		Pond Ecosystem,  Lake Ecosystem, River Ecosystem </a:t>
            </a:r>
          </a:p>
          <a:p>
            <a:pPr marL="457200" indent="-457200" eaLnBrk="1" fontAlgn="auto" hangingPunct="1">
              <a:spcBef>
                <a:spcPts val="0"/>
              </a:spcBef>
              <a:spcAft>
                <a:spcPts val="0"/>
              </a:spcAft>
              <a:buFont typeface="Arial" pitchFamily="34" charset="0"/>
              <a:buNone/>
              <a:defRPr/>
            </a:pPr>
            <a:r>
              <a:rPr lang="en-US" sz="2000" b="1" dirty="0">
                <a:latin typeface="+mn-lt"/>
              </a:rPr>
              <a:t>	II. Marine Ecosystem  </a:t>
            </a:r>
            <a:r>
              <a:rPr lang="en-US" sz="2000" dirty="0">
                <a:latin typeface="+mn-lt"/>
              </a:rPr>
              <a:t>: Ocean, sea. </a:t>
            </a:r>
          </a:p>
          <a:p>
            <a:pPr algn="just" fontAlgn="auto">
              <a:spcBef>
                <a:spcPts val="0"/>
              </a:spcBef>
              <a:spcAft>
                <a:spcPts val="0"/>
              </a:spcAft>
              <a:tabLst>
                <a:tab pos="914400" algn="l"/>
              </a:tabLst>
              <a:defRPr/>
            </a:pPr>
            <a:endParaRPr lang="en-US" sz="2000" dirty="0">
              <a:latin typeface="+mn-lt"/>
            </a:endParaRPr>
          </a:p>
          <a:p>
            <a:pPr algn="just" fontAlgn="auto">
              <a:spcBef>
                <a:spcPts val="0"/>
              </a:spcBef>
              <a:spcAft>
                <a:spcPts val="0"/>
              </a:spcAft>
              <a:tabLst>
                <a:tab pos="914400" algn="l"/>
              </a:tabLst>
              <a:defRPr/>
            </a:pPr>
            <a:endParaRPr lang="en-US" sz="2000" b="1" dirty="0">
              <a:latin typeface="+mn-lt"/>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a:extLst>
              <a:ext uri="{FF2B5EF4-FFF2-40B4-BE49-F238E27FC236}">
                <a16:creationId xmlns:a16="http://schemas.microsoft.com/office/drawing/2014/main" id="{7EAAE7FF-9DC5-4F78-8FEA-41A7CEB40B61}"/>
              </a:ext>
            </a:extLst>
          </p:cNvPr>
          <p:cNvSpPr>
            <a:spLocks noChangeArrowheads="1"/>
          </p:cNvSpPr>
          <p:nvPr/>
        </p:nvSpPr>
        <p:spPr bwMode="auto">
          <a:xfrm>
            <a:off x="838200" y="1868488"/>
            <a:ext cx="69342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b="1"/>
              <a:t>B. Artificial (man made) Ecosystems :</a:t>
            </a:r>
            <a:r>
              <a:rPr lang="en-US" altLang="en-US" sz="2800"/>
              <a:t> </a:t>
            </a:r>
          </a:p>
          <a:p>
            <a:pPr eaLnBrk="1" hangingPunct="1"/>
            <a:endParaRPr lang="en-US" altLang="en-US" sz="2800">
              <a:solidFill>
                <a:srgbClr val="FF0000"/>
              </a:solidFill>
            </a:endParaRPr>
          </a:p>
          <a:p>
            <a:pPr eaLnBrk="1" hangingPunct="1"/>
            <a:r>
              <a:rPr lang="en-US" altLang="en-US" sz="2800"/>
              <a:t>These are maintained by man for different purposes.  where by addition of energy and planned manipulation, natural balance is disturbed regularly e.g</a:t>
            </a:r>
            <a:r>
              <a:rPr lang="en-US" altLang="en-US" sz="4000"/>
              <a:t>., </a:t>
            </a:r>
            <a:r>
              <a:rPr lang="en-US" altLang="en-US" sz="2800"/>
              <a:t>crop fields, tree farms, and reservoirs, towns and cities</a:t>
            </a:r>
            <a:endParaRPr lang="en-US" altLang="en-US" sz="2800">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a:extLst>
              <a:ext uri="{FF2B5EF4-FFF2-40B4-BE49-F238E27FC236}">
                <a16:creationId xmlns:a16="http://schemas.microsoft.com/office/drawing/2014/main" id="{3588FFA2-7955-4EE7-AD6F-33350CEE381F}"/>
              </a:ext>
            </a:extLst>
          </p:cNvPr>
          <p:cNvSpPr>
            <a:spLocks noChangeArrowheads="1"/>
          </p:cNvSpPr>
          <p:nvPr/>
        </p:nvSpPr>
        <p:spPr bwMode="auto">
          <a:xfrm>
            <a:off x="1104900" y="990600"/>
            <a:ext cx="69342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b="1"/>
              <a:t>C. Incomplete Ecosystems :</a:t>
            </a:r>
            <a:r>
              <a:rPr lang="en-US" altLang="en-US" sz="2800"/>
              <a:t> </a:t>
            </a:r>
          </a:p>
          <a:p>
            <a:pPr eaLnBrk="1" hangingPunct="1"/>
            <a:endParaRPr lang="en-US" altLang="en-US" sz="2800">
              <a:solidFill>
                <a:srgbClr val="FF0000"/>
              </a:solidFill>
            </a:endParaRPr>
          </a:p>
          <a:p>
            <a:pPr eaLnBrk="1" hangingPunct="1"/>
            <a:r>
              <a:rPr lang="en-US" altLang="en-US" sz="2800"/>
              <a:t>According to Southwick (1976), those ecosystems that do not contain all the 4 basic components i.e. abiotic substances, producers, consumers and decomposers are called incomplete ecosystems. </a:t>
            </a:r>
          </a:p>
          <a:p>
            <a:pPr eaLnBrk="1" hangingPunct="1"/>
            <a:r>
              <a:rPr lang="en-US" altLang="en-US" sz="2800"/>
              <a:t>Example: caves lack producers but contain only consumes and decomposers. They are incomplete ecosystems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25536B54-D3E9-43DE-ADF8-442C74895999}"/>
              </a:ext>
            </a:extLst>
          </p:cNvPr>
          <p:cNvSpPr>
            <a:spLocks noGrp="1" noChangeArrowheads="1"/>
          </p:cNvSpPr>
          <p:nvPr>
            <p:ph type="title"/>
          </p:nvPr>
        </p:nvSpPr>
        <p:spPr>
          <a:xfrm>
            <a:off x="457200" y="274638"/>
            <a:ext cx="8229600" cy="868362"/>
          </a:xfrm>
        </p:spPr>
        <p:txBody>
          <a:bodyPr/>
          <a:lstStyle/>
          <a:p>
            <a:pPr algn="l"/>
            <a:r>
              <a:rPr lang="en-US" altLang="en-US"/>
              <a:t>Environment (Contd….)</a:t>
            </a:r>
          </a:p>
        </p:txBody>
      </p:sp>
      <p:sp>
        <p:nvSpPr>
          <p:cNvPr id="8195" name="Content Placeholder 2">
            <a:extLst>
              <a:ext uri="{FF2B5EF4-FFF2-40B4-BE49-F238E27FC236}">
                <a16:creationId xmlns:a16="http://schemas.microsoft.com/office/drawing/2014/main" id="{DBA8C491-6902-4AF2-83B5-C1FE1DD31C6E}"/>
              </a:ext>
            </a:extLst>
          </p:cNvPr>
          <p:cNvSpPr>
            <a:spLocks noGrp="1" noChangeArrowheads="1"/>
          </p:cNvSpPr>
          <p:nvPr>
            <p:ph idx="1"/>
          </p:nvPr>
        </p:nvSpPr>
        <p:spPr>
          <a:xfrm>
            <a:off x="457200" y="1219200"/>
            <a:ext cx="8229600" cy="4906963"/>
          </a:xfrm>
        </p:spPr>
        <p:txBody>
          <a:bodyPr/>
          <a:lstStyle/>
          <a:p>
            <a:r>
              <a:rPr lang="en-US" altLang="en-US" sz="2800"/>
              <a:t>the sum total of conditions that surrounds us at a given point of time and space.</a:t>
            </a:r>
          </a:p>
          <a:p>
            <a:endParaRPr lang="en-US" altLang="en-US" sz="2800"/>
          </a:p>
          <a:p>
            <a:r>
              <a:rPr lang="en-US" altLang="en-US" sz="2800"/>
              <a:t>The sum total of conditions in which an organism has to survive or maintain its life process. It influences the growth and development of living forms.</a:t>
            </a:r>
          </a:p>
          <a:p>
            <a:endParaRPr lang="en-US" altLang="en-US" sz="2800"/>
          </a:p>
          <a:p>
            <a:r>
              <a:rPr lang="en-US" altLang="en-US" sz="2800"/>
              <a:t>Aggregate of all external conditions and influences affecting the life and development of an organism, human behavior or society</a:t>
            </a:r>
          </a:p>
          <a:p>
            <a:endParaRPr lang="en-US" altLang="en-US" sz="2800"/>
          </a:p>
          <a:p>
            <a:endParaRPr lang="en-US" altLang="en-US" sz="28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9AAF7B-A17D-449D-9B59-CF65CBFCDA50}"/>
              </a:ext>
            </a:extLst>
          </p:cNvPr>
          <p:cNvSpPr/>
          <p:nvPr/>
        </p:nvSpPr>
        <p:spPr>
          <a:xfrm>
            <a:off x="495300" y="457200"/>
            <a:ext cx="8153400" cy="6986588"/>
          </a:xfrm>
          <a:prstGeom prst="rect">
            <a:avLst/>
          </a:prstGeom>
        </p:spPr>
        <p:txBody>
          <a:bodyPr>
            <a:spAutoFit/>
          </a:bodyPr>
          <a:lstStyle/>
          <a:p>
            <a:pPr fontAlgn="auto">
              <a:spcBef>
                <a:spcPts val="0"/>
              </a:spcBef>
              <a:spcAft>
                <a:spcPts val="0"/>
              </a:spcAft>
              <a:defRPr/>
            </a:pPr>
            <a:r>
              <a:rPr lang="en-US" sz="2800" b="1" dirty="0">
                <a:latin typeface="+mn-lt"/>
                <a:cs typeface="Times New Roman" pitchFamily="18" charset="0"/>
              </a:rPr>
              <a:t>STRUCTURE OF AN ECOSYSTEM </a:t>
            </a:r>
            <a:endParaRPr lang="en-US" sz="2800" dirty="0">
              <a:latin typeface="+mn-lt"/>
              <a:cs typeface="Times New Roman" pitchFamily="18" charset="0"/>
            </a:endParaRPr>
          </a:p>
          <a:p>
            <a:pPr fontAlgn="auto">
              <a:spcBef>
                <a:spcPts val="0"/>
              </a:spcBef>
              <a:spcAft>
                <a:spcPts val="0"/>
              </a:spcAft>
              <a:defRPr/>
            </a:pPr>
            <a:endParaRPr lang="en-US" sz="2800" dirty="0">
              <a:latin typeface="+mn-lt"/>
              <a:cs typeface="Times New Roman" pitchFamily="18" charset="0"/>
            </a:endParaRPr>
          </a:p>
          <a:p>
            <a:pPr fontAlgn="auto">
              <a:spcBef>
                <a:spcPts val="0"/>
              </a:spcBef>
              <a:spcAft>
                <a:spcPts val="0"/>
              </a:spcAft>
              <a:defRPr/>
            </a:pPr>
            <a:r>
              <a:rPr lang="en-US" sz="2800" dirty="0">
                <a:latin typeface="+mn-lt"/>
                <a:cs typeface="Times New Roman" pitchFamily="18" charset="0"/>
              </a:rPr>
              <a:t>Every ecosystem has a non living (abiotic) and living (biotic) component. </a:t>
            </a:r>
          </a:p>
          <a:p>
            <a:pPr fontAlgn="auto">
              <a:spcBef>
                <a:spcPts val="0"/>
              </a:spcBef>
              <a:spcAft>
                <a:spcPts val="0"/>
              </a:spcAft>
              <a:defRPr/>
            </a:pPr>
            <a:endParaRPr lang="en-US" sz="2800" dirty="0">
              <a:latin typeface="+mn-lt"/>
              <a:cs typeface="Times New Roman" pitchFamily="18" charset="0"/>
            </a:endParaRPr>
          </a:p>
          <a:p>
            <a:pPr marL="514350" indent="-514350" fontAlgn="auto">
              <a:spcBef>
                <a:spcPts val="0"/>
              </a:spcBef>
              <a:spcAft>
                <a:spcPts val="0"/>
              </a:spcAft>
              <a:buFont typeface="+mj-lt"/>
              <a:buAutoNum type="arabicPeriod"/>
              <a:defRPr/>
            </a:pPr>
            <a:r>
              <a:rPr lang="en-US" sz="2800" dirty="0">
                <a:latin typeface="+mn-lt"/>
              </a:rPr>
              <a:t>Inorganic aspects – C, N, CO2 , H2O. </a:t>
            </a:r>
          </a:p>
          <a:p>
            <a:pPr marL="514350" indent="-514350" fontAlgn="auto">
              <a:spcBef>
                <a:spcPts val="0"/>
              </a:spcBef>
              <a:spcAft>
                <a:spcPts val="0"/>
              </a:spcAft>
              <a:buFont typeface="+mj-lt"/>
              <a:buAutoNum type="arabicPeriod"/>
              <a:defRPr/>
            </a:pPr>
            <a:r>
              <a:rPr lang="en-US" sz="2800" dirty="0">
                <a:latin typeface="+mn-lt"/>
              </a:rPr>
              <a:t>Physical elements – Temperature, Moisture, Light &amp; Topography.</a:t>
            </a:r>
          </a:p>
          <a:p>
            <a:pPr marL="514350" indent="-514350" fontAlgn="auto">
              <a:spcBef>
                <a:spcPts val="0"/>
              </a:spcBef>
              <a:spcAft>
                <a:spcPts val="0"/>
              </a:spcAft>
              <a:buFont typeface="+mj-lt"/>
              <a:buAutoNum type="arabicPeriod"/>
              <a:defRPr/>
            </a:pPr>
            <a:r>
              <a:rPr lang="en-US" sz="2800" dirty="0">
                <a:latin typeface="+mn-lt"/>
              </a:rPr>
              <a:t>Organic compounds – Protein, Carbohydrates, Lipids – link abiotic to biotic aspects. </a:t>
            </a:r>
          </a:p>
          <a:p>
            <a:pPr marL="514350" indent="-514350" fontAlgn="auto">
              <a:spcBef>
                <a:spcPts val="0"/>
              </a:spcBef>
              <a:spcAft>
                <a:spcPts val="0"/>
              </a:spcAft>
              <a:buFont typeface="+mj-lt"/>
              <a:buAutoNum type="arabicPeriod"/>
              <a:defRPr/>
            </a:pPr>
            <a:r>
              <a:rPr lang="en-US" sz="2800" dirty="0">
                <a:latin typeface="+mn-lt"/>
              </a:rPr>
              <a:t>Producers – Plants. </a:t>
            </a:r>
          </a:p>
          <a:p>
            <a:pPr marL="514350" indent="-514350" fontAlgn="auto">
              <a:spcBef>
                <a:spcPts val="0"/>
              </a:spcBef>
              <a:spcAft>
                <a:spcPts val="0"/>
              </a:spcAft>
              <a:buFont typeface="+mj-lt"/>
              <a:buAutoNum type="arabicPeriod"/>
              <a:defRPr/>
            </a:pPr>
            <a:r>
              <a:rPr lang="en-US" sz="2800" dirty="0">
                <a:latin typeface="+mn-lt"/>
              </a:rPr>
              <a:t>Micro consumers – Saprotrophs, absorbers – fungi.</a:t>
            </a:r>
          </a:p>
          <a:p>
            <a:pPr marL="514350" indent="-514350" fontAlgn="auto">
              <a:spcBef>
                <a:spcPts val="0"/>
              </a:spcBef>
              <a:spcAft>
                <a:spcPts val="0"/>
              </a:spcAft>
              <a:buFont typeface="+mj-lt"/>
              <a:buAutoNum type="arabicPeriod"/>
              <a:defRPr/>
            </a:pPr>
            <a:r>
              <a:rPr lang="en-US" sz="2800" dirty="0">
                <a:latin typeface="+mn-lt"/>
              </a:rPr>
              <a:t>Macro consumers  – Large animals. </a:t>
            </a:r>
          </a:p>
          <a:p>
            <a:pPr marL="514350" indent="-514350" fontAlgn="auto">
              <a:spcBef>
                <a:spcPts val="0"/>
              </a:spcBef>
              <a:spcAft>
                <a:spcPts val="0"/>
              </a:spcAft>
              <a:buFont typeface="+mj-lt"/>
              <a:buAutoNum type="arabicPeriod"/>
              <a:defRPr/>
            </a:pPr>
            <a:endParaRPr lang="en-US" sz="2800" dirty="0">
              <a:latin typeface="+mn-lt"/>
              <a:cs typeface="Times New Roman" pitchFamily="18" charset="0"/>
            </a:endParaRPr>
          </a:p>
          <a:p>
            <a:pPr fontAlgn="auto">
              <a:spcBef>
                <a:spcPts val="0"/>
              </a:spcBef>
              <a:spcAft>
                <a:spcPts val="0"/>
              </a:spcAft>
              <a:defRPr/>
            </a:pPr>
            <a:endParaRPr lang="en-US" sz="2800" dirty="0">
              <a:latin typeface="+mn-lt"/>
              <a:cs typeface="Times New Roman" pitchFamily="18" charset="0"/>
            </a:endParaRPr>
          </a:p>
          <a:p>
            <a:pPr fontAlgn="auto">
              <a:spcBef>
                <a:spcPts val="0"/>
              </a:spcBef>
              <a:spcAft>
                <a:spcPts val="0"/>
              </a:spcAft>
              <a:defRPr/>
            </a:pPr>
            <a:endParaRPr lang="en-US" sz="2800" dirty="0">
              <a:latin typeface="+mn-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9194153-962E-4A04-B498-685110EE218D}"/>
              </a:ext>
            </a:extLst>
          </p:cNvPr>
          <p:cNvGraphicFramePr/>
          <p:nvPr/>
        </p:nvGraphicFramePr>
        <p:xfrm>
          <a:off x="533400" y="381000"/>
          <a:ext cx="8153399" cy="6019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4A49D5B4-854C-4DC1-9999-28E83A0F0750}"/>
              </a:ext>
            </a:extLst>
          </p:cNvPr>
          <p:cNvSpPr>
            <a:spLocks noChangeArrowheads="1"/>
          </p:cNvSpPr>
          <p:nvPr/>
        </p:nvSpPr>
        <p:spPr bwMode="auto">
          <a:xfrm>
            <a:off x="320675" y="1082675"/>
            <a:ext cx="79089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fontAlgn="auto">
              <a:spcBef>
                <a:spcPts val="0"/>
              </a:spcBef>
              <a:spcAft>
                <a:spcPts val="0"/>
              </a:spcAft>
              <a:tabLst>
                <a:tab pos="914400" algn="l"/>
              </a:tabLst>
              <a:defRPr/>
            </a:pPr>
            <a:r>
              <a:rPr lang="en-US" sz="2400" b="1" dirty="0">
                <a:latin typeface="+mn-lt"/>
                <a:cs typeface="Times New Roman" pitchFamily="18" charset="0"/>
              </a:rPr>
              <a:t>A. Abiotic components (non-living) </a:t>
            </a:r>
            <a:endParaRPr lang="en-US" sz="2400" dirty="0">
              <a:latin typeface="+mn-lt"/>
            </a:endParaRPr>
          </a:p>
          <a:p>
            <a:pPr algn="just" fontAlgn="auto">
              <a:spcBef>
                <a:spcPts val="0"/>
              </a:spcBef>
              <a:spcAft>
                <a:spcPts val="0"/>
              </a:spcAft>
              <a:tabLst>
                <a:tab pos="914400" algn="l"/>
              </a:tabLst>
              <a:defRPr/>
            </a:pPr>
            <a:r>
              <a:rPr lang="en-US" sz="2400" dirty="0">
                <a:latin typeface="+mn-lt"/>
                <a:cs typeface="Times New Roman" pitchFamily="18" charset="0"/>
              </a:rPr>
              <a:t>The non-living components (physical and chemical) </a:t>
            </a:r>
          </a:p>
          <a:p>
            <a:pPr algn="just" fontAlgn="auto">
              <a:spcBef>
                <a:spcPts val="0"/>
              </a:spcBef>
              <a:spcAft>
                <a:spcPts val="0"/>
              </a:spcAft>
              <a:tabLst>
                <a:tab pos="914400" algn="l"/>
              </a:tabLst>
              <a:defRPr/>
            </a:pPr>
            <a:r>
              <a:rPr lang="en-US" sz="2400" dirty="0">
                <a:latin typeface="+mn-lt"/>
                <a:cs typeface="Times New Roman" pitchFamily="18" charset="0"/>
              </a:rPr>
              <a:t>of ecosystem collectively form a community called </a:t>
            </a:r>
          </a:p>
          <a:p>
            <a:pPr algn="just" fontAlgn="auto">
              <a:spcBef>
                <a:spcPts val="0"/>
              </a:spcBef>
              <a:spcAft>
                <a:spcPts val="0"/>
              </a:spcAft>
              <a:tabLst>
                <a:tab pos="914400" algn="l"/>
              </a:tabLst>
              <a:defRPr/>
            </a:pPr>
            <a:r>
              <a:rPr lang="en-US" sz="2400" dirty="0" err="1">
                <a:latin typeface="+mn-lt"/>
                <a:cs typeface="Times New Roman" pitchFamily="18" charset="0"/>
              </a:rPr>
              <a:t>abiotic</a:t>
            </a:r>
            <a:r>
              <a:rPr lang="en-US" sz="2400" dirty="0">
                <a:latin typeface="+mn-lt"/>
                <a:cs typeface="Times New Roman" pitchFamily="18" charset="0"/>
              </a:rPr>
              <a:t> components (or) </a:t>
            </a:r>
            <a:r>
              <a:rPr lang="en-US" sz="2400" dirty="0" err="1">
                <a:latin typeface="+mn-lt"/>
                <a:cs typeface="Times New Roman" pitchFamily="18" charset="0"/>
              </a:rPr>
              <a:t>abiotic</a:t>
            </a:r>
            <a:r>
              <a:rPr lang="en-US" sz="2400" dirty="0">
                <a:latin typeface="+mn-lt"/>
                <a:cs typeface="Times New Roman" pitchFamily="18" charset="0"/>
              </a:rPr>
              <a:t> community. </a:t>
            </a:r>
            <a:endParaRPr lang="en-US" sz="2400" dirty="0">
              <a:latin typeface="+mn-lt"/>
            </a:endParaRPr>
          </a:p>
          <a:p>
            <a:pPr algn="just" fontAlgn="auto">
              <a:spcBef>
                <a:spcPts val="0"/>
              </a:spcBef>
              <a:spcAft>
                <a:spcPts val="0"/>
              </a:spcAft>
              <a:tabLst>
                <a:tab pos="914400" algn="l"/>
              </a:tabLst>
              <a:defRPr/>
            </a:pPr>
            <a:endParaRPr lang="en-US" sz="2400" b="1" dirty="0">
              <a:latin typeface="+mn-lt"/>
              <a:cs typeface="Times New Roman" pitchFamily="18" charset="0"/>
            </a:endParaRPr>
          </a:p>
          <a:p>
            <a:pPr marL="457200" indent="-457200" algn="just" fontAlgn="auto">
              <a:spcBef>
                <a:spcPts val="0"/>
              </a:spcBef>
              <a:spcAft>
                <a:spcPts val="0"/>
              </a:spcAft>
              <a:tabLst>
                <a:tab pos="914400" algn="l"/>
              </a:tabLst>
              <a:defRPr/>
            </a:pPr>
            <a:r>
              <a:rPr lang="en-US" sz="2400" b="1" dirty="0">
                <a:latin typeface="+mn-lt"/>
                <a:cs typeface="Times New Roman" pitchFamily="18" charset="0"/>
              </a:rPr>
              <a:t>1. Physical components </a:t>
            </a:r>
            <a:endParaRPr lang="en-US" sz="2400" dirty="0">
              <a:latin typeface="+mn-lt"/>
            </a:endParaRPr>
          </a:p>
          <a:p>
            <a:pPr marL="457200" indent="-457200" algn="just" fontAlgn="auto">
              <a:spcBef>
                <a:spcPts val="0"/>
              </a:spcBef>
              <a:spcAft>
                <a:spcPts val="0"/>
              </a:spcAft>
              <a:tabLst>
                <a:tab pos="914400" algn="l"/>
              </a:tabLst>
              <a:defRPr/>
            </a:pPr>
            <a:r>
              <a:rPr lang="en-US" sz="2400" dirty="0">
                <a:latin typeface="+mn-lt"/>
                <a:cs typeface="Times New Roman" pitchFamily="18" charset="0"/>
              </a:rPr>
              <a:t>They include the energy, climate, raw materials and </a:t>
            </a:r>
          </a:p>
          <a:p>
            <a:pPr algn="just" fontAlgn="auto">
              <a:spcBef>
                <a:spcPts val="0"/>
              </a:spcBef>
              <a:spcAft>
                <a:spcPts val="0"/>
              </a:spcAft>
              <a:tabLst>
                <a:tab pos="914400" algn="l"/>
              </a:tabLst>
              <a:defRPr/>
            </a:pPr>
            <a:r>
              <a:rPr lang="en-US" sz="2400" dirty="0">
                <a:latin typeface="+mn-lt"/>
                <a:cs typeface="Times New Roman" pitchFamily="18" charset="0"/>
              </a:rPr>
              <a:t>living space that the biological community needs. They are useful for the growth and  maintenance of its member.</a:t>
            </a:r>
            <a:endParaRPr lang="en-US" sz="2400" dirty="0">
              <a:latin typeface="+mn-lt"/>
            </a:endParaRPr>
          </a:p>
          <a:p>
            <a:pPr algn="just" fontAlgn="auto">
              <a:spcBef>
                <a:spcPts val="0"/>
              </a:spcBef>
              <a:spcAft>
                <a:spcPts val="0"/>
              </a:spcAft>
              <a:tabLst>
                <a:tab pos="914400" algn="l"/>
              </a:tabLst>
              <a:defRPr/>
            </a:pPr>
            <a:endParaRPr lang="en-US" sz="2400" b="1" dirty="0">
              <a:latin typeface="+mn-lt"/>
              <a:cs typeface="Times New Roman" pitchFamily="18" charset="0"/>
            </a:endParaRPr>
          </a:p>
          <a:p>
            <a:pPr algn="just" fontAlgn="auto">
              <a:spcBef>
                <a:spcPts val="0"/>
              </a:spcBef>
              <a:spcAft>
                <a:spcPts val="0"/>
              </a:spcAft>
              <a:tabLst>
                <a:tab pos="914400" algn="l"/>
              </a:tabLst>
              <a:defRPr/>
            </a:pPr>
            <a:r>
              <a:rPr lang="en-US" sz="2400" b="1" dirty="0">
                <a:latin typeface="+mn-lt"/>
                <a:cs typeface="Times New Roman" pitchFamily="18" charset="0"/>
              </a:rPr>
              <a:t>Example </a:t>
            </a:r>
            <a:endParaRPr lang="en-US" sz="2400" dirty="0">
              <a:latin typeface="+mn-lt"/>
            </a:endParaRPr>
          </a:p>
          <a:p>
            <a:pPr algn="just" fontAlgn="auto">
              <a:spcBef>
                <a:spcPts val="0"/>
              </a:spcBef>
              <a:spcAft>
                <a:spcPts val="0"/>
              </a:spcAft>
              <a:tabLst>
                <a:tab pos="914400" algn="l"/>
              </a:tabLst>
              <a:defRPr/>
            </a:pPr>
            <a:r>
              <a:rPr lang="en-US" sz="2400" dirty="0">
                <a:latin typeface="+mn-lt"/>
                <a:cs typeface="Times New Roman" pitchFamily="18" charset="0"/>
              </a:rPr>
              <a:t>Air, water, soil, sunlight, etc., </a:t>
            </a:r>
            <a:endParaRPr lang="en-US" sz="2400" dirty="0">
              <a:latin typeface="+mn-lt"/>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13FDD4AF-7E89-4B7C-B04D-548E41D0CF86}"/>
              </a:ext>
            </a:extLst>
          </p:cNvPr>
          <p:cNvSpPr>
            <a:spLocks noChangeArrowheads="1"/>
          </p:cNvSpPr>
          <p:nvPr/>
        </p:nvSpPr>
        <p:spPr bwMode="auto">
          <a:xfrm>
            <a:off x="457200" y="914400"/>
            <a:ext cx="82296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auto">
              <a:spcBef>
                <a:spcPts val="0"/>
              </a:spcBef>
              <a:spcAft>
                <a:spcPts val="0"/>
              </a:spcAft>
              <a:tabLst>
                <a:tab pos="914400" algn="l"/>
              </a:tabLst>
              <a:defRPr/>
            </a:pPr>
            <a:r>
              <a:rPr lang="en-US" sz="2400" b="1" dirty="0">
                <a:latin typeface="+mn-lt"/>
                <a:cs typeface="Times New Roman" pitchFamily="18" charset="0"/>
              </a:rPr>
              <a:t>2. Chemical Components </a:t>
            </a:r>
            <a:endParaRPr lang="en-US" sz="2400" dirty="0">
              <a:latin typeface="+mn-lt"/>
            </a:endParaRPr>
          </a:p>
          <a:p>
            <a:pPr algn="just" fontAlgn="auto">
              <a:spcBef>
                <a:spcPts val="0"/>
              </a:spcBef>
              <a:spcAft>
                <a:spcPts val="0"/>
              </a:spcAft>
              <a:tabLst>
                <a:tab pos="914400" algn="l"/>
              </a:tabLst>
              <a:defRPr/>
            </a:pPr>
            <a:r>
              <a:rPr lang="en-US" sz="2400" dirty="0">
                <a:latin typeface="+mn-lt"/>
                <a:cs typeface="Times New Roman" pitchFamily="18" charset="0"/>
              </a:rPr>
              <a:t>Basic inorganic compounds of organism, habitat or area. They are the sources of essential nutrients </a:t>
            </a:r>
            <a:endParaRPr lang="en-US" sz="2400" dirty="0">
              <a:latin typeface="+mn-lt"/>
            </a:endParaRPr>
          </a:p>
          <a:p>
            <a:pPr algn="just" fontAlgn="auto">
              <a:spcBef>
                <a:spcPts val="0"/>
              </a:spcBef>
              <a:spcAft>
                <a:spcPts val="0"/>
              </a:spcAft>
              <a:tabLst>
                <a:tab pos="914400" algn="l"/>
              </a:tabLst>
              <a:defRPr/>
            </a:pPr>
            <a:endParaRPr lang="en-US" sz="2400" b="1" dirty="0">
              <a:latin typeface="+mn-lt"/>
              <a:cs typeface="Times New Roman" pitchFamily="18" charset="0"/>
            </a:endParaRPr>
          </a:p>
          <a:p>
            <a:pPr algn="just" fontAlgn="auto">
              <a:spcBef>
                <a:spcPts val="0"/>
              </a:spcBef>
              <a:spcAft>
                <a:spcPts val="0"/>
              </a:spcAft>
              <a:tabLst>
                <a:tab pos="914400" algn="l"/>
              </a:tabLst>
              <a:defRPr/>
            </a:pPr>
            <a:r>
              <a:rPr lang="en-US" sz="2400" b="1" dirty="0">
                <a:latin typeface="+mn-lt"/>
                <a:cs typeface="Times New Roman" pitchFamily="18" charset="0"/>
              </a:rPr>
              <a:t>Examples </a:t>
            </a:r>
            <a:endParaRPr lang="en-US" sz="2400" dirty="0">
              <a:latin typeface="+mn-lt"/>
            </a:endParaRPr>
          </a:p>
          <a:p>
            <a:pPr marL="569913" indent="-285750" algn="just" fontAlgn="auto">
              <a:spcBef>
                <a:spcPts val="0"/>
              </a:spcBef>
              <a:spcAft>
                <a:spcPts val="0"/>
              </a:spcAft>
              <a:buFont typeface="Arial" pitchFamily="34" charset="0"/>
              <a:buChar char="•"/>
              <a:tabLst>
                <a:tab pos="914400" algn="l"/>
              </a:tabLst>
              <a:defRPr/>
            </a:pPr>
            <a:r>
              <a:rPr lang="en-US" sz="2400" dirty="0">
                <a:latin typeface="+mn-lt"/>
                <a:cs typeface="Times New Roman" pitchFamily="18" charset="0"/>
              </a:rPr>
              <a:t>Co2, water, nitrogen, calcium, phosphorous </a:t>
            </a:r>
            <a:r>
              <a:rPr lang="en-US" sz="2400" dirty="0" err="1">
                <a:latin typeface="+mn-lt"/>
                <a:cs typeface="Times New Roman" pitchFamily="18" charset="0"/>
              </a:rPr>
              <a:t>etc</a:t>
            </a:r>
            <a:endParaRPr lang="en-US" sz="2400" dirty="0">
              <a:latin typeface="+mn-lt"/>
              <a:cs typeface="Times New Roman" pitchFamily="18" charset="0"/>
            </a:endParaRPr>
          </a:p>
          <a:p>
            <a:pPr algn="just" fontAlgn="auto">
              <a:spcBef>
                <a:spcPts val="0"/>
              </a:spcBef>
              <a:spcAft>
                <a:spcPts val="0"/>
              </a:spcAft>
              <a:tabLst>
                <a:tab pos="914400" algn="l"/>
              </a:tabLst>
              <a:defRPr/>
            </a:pPr>
            <a:endParaRPr lang="en-US" sz="2400" b="1" dirty="0">
              <a:latin typeface="+mn-lt"/>
              <a:cs typeface="Times New Roman" pitchFamily="18" charset="0"/>
            </a:endParaRPr>
          </a:p>
          <a:p>
            <a:pPr algn="just" fontAlgn="auto">
              <a:spcBef>
                <a:spcPts val="0"/>
              </a:spcBef>
              <a:spcAft>
                <a:spcPts val="0"/>
              </a:spcAft>
              <a:tabLst>
                <a:tab pos="914400" algn="l"/>
              </a:tabLst>
              <a:defRPr/>
            </a:pPr>
            <a:endParaRPr lang="en-US" sz="2400" dirty="0">
              <a:latin typeface="+mn-l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a:extLst>
              <a:ext uri="{FF2B5EF4-FFF2-40B4-BE49-F238E27FC236}">
                <a16:creationId xmlns:a16="http://schemas.microsoft.com/office/drawing/2014/main" id="{0138FC19-8925-438C-9320-51C6B358ADF1}"/>
              </a:ext>
            </a:extLst>
          </p:cNvPr>
          <p:cNvSpPr>
            <a:spLocks noChangeArrowheads="1"/>
          </p:cNvSpPr>
          <p:nvPr/>
        </p:nvSpPr>
        <p:spPr bwMode="auto">
          <a:xfrm>
            <a:off x="304800" y="1068388"/>
            <a:ext cx="8305800" cy="364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457200" algn="l"/>
              </a:tabLst>
              <a:defRPr>
                <a:solidFill>
                  <a:schemeClr val="tx1"/>
                </a:solidFill>
                <a:latin typeface="Calibri" panose="020F0502020204030204" pitchFamily="34" charset="0"/>
              </a:defRPr>
            </a:lvl1pPr>
            <a:lvl2pPr>
              <a:tabLst>
                <a:tab pos="457200" algn="l"/>
              </a:tabLst>
              <a:defRPr>
                <a:solidFill>
                  <a:schemeClr val="tx1"/>
                </a:solidFill>
                <a:latin typeface="Calibri" panose="020F0502020204030204" pitchFamily="34" charset="0"/>
              </a:defRPr>
            </a:lvl2pPr>
            <a:lvl3pPr marL="1143000" indent="-228600">
              <a:tabLst>
                <a:tab pos="457200" algn="l"/>
              </a:tabLst>
              <a:defRPr>
                <a:solidFill>
                  <a:schemeClr val="tx1"/>
                </a:solidFill>
                <a:latin typeface="Calibri" panose="020F0502020204030204" pitchFamily="34" charset="0"/>
              </a:defRPr>
            </a:lvl3pPr>
            <a:lvl4pPr marL="1600200" indent="-228600">
              <a:tabLst>
                <a:tab pos="457200" algn="l"/>
              </a:tabLst>
              <a:defRPr>
                <a:solidFill>
                  <a:schemeClr val="tx1"/>
                </a:solidFill>
                <a:latin typeface="Calibri" panose="020F0502020204030204" pitchFamily="34" charset="0"/>
              </a:defRPr>
            </a:lvl4pPr>
            <a:lvl5pPr marL="2057400" indent="-228600">
              <a:tabLst>
                <a:tab pos="457200" algn="l"/>
              </a:tabLst>
              <a:defRPr>
                <a:solidFill>
                  <a:schemeClr val="tx1"/>
                </a:solidFill>
                <a:latin typeface="Calibri" panose="020F0502020204030204" pitchFamily="34" charset="0"/>
              </a:defRPr>
            </a:lvl5pPr>
            <a:lvl6pPr marL="2514600" indent="-228600" fontAlgn="base">
              <a:spcBef>
                <a:spcPct val="0"/>
              </a:spcBef>
              <a:spcAft>
                <a:spcPct val="0"/>
              </a:spcAft>
              <a:tabLst>
                <a:tab pos="457200" algn="l"/>
              </a:tabLst>
              <a:defRPr>
                <a:solidFill>
                  <a:schemeClr val="tx1"/>
                </a:solidFill>
                <a:latin typeface="Calibri" panose="020F0502020204030204" pitchFamily="34" charset="0"/>
              </a:defRPr>
            </a:lvl6pPr>
            <a:lvl7pPr marL="2971800" indent="-228600" fontAlgn="base">
              <a:spcBef>
                <a:spcPct val="0"/>
              </a:spcBef>
              <a:spcAft>
                <a:spcPct val="0"/>
              </a:spcAft>
              <a:tabLst>
                <a:tab pos="457200" algn="l"/>
              </a:tabLst>
              <a:defRPr>
                <a:solidFill>
                  <a:schemeClr val="tx1"/>
                </a:solidFill>
                <a:latin typeface="Calibri" panose="020F0502020204030204" pitchFamily="34" charset="0"/>
              </a:defRPr>
            </a:lvl7pPr>
            <a:lvl8pPr marL="3429000" indent="-228600" fontAlgn="base">
              <a:spcBef>
                <a:spcPct val="0"/>
              </a:spcBef>
              <a:spcAft>
                <a:spcPct val="0"/>
              </a:spcAft>
              <a:tabLst>
                <a:tab pos="457200" algn="l"/>
              </a:tabLst>
              <a:defRPr>
                <a:solidFill>
                  <a:schemeClr val="tx1"/>
                </a:solidFill>
                <a:latin typeface="Calibri" panose="020F0502020204030204" pitchFamily="34" charset="0"/>
              </a:defRPr>
            </a:lvl8pPr>
            <a:lvl9pPr marL="3886200" indent="-228600" fontAlgn="base">
              <a:spcBef>
                <a:spcPct val="0"/>
              </a:spcBef>
              <a:spcAft>
                <a:spcPct val="0"/>
              </a:spcAft>
              <a:tabLst>
                <a:tab pos="457200" algn="l"/>
              </a:tabLst>
              <a:defRPr>
                <a:solidFill>
                  <a:schemeClr val="tx1"/>
                </a:solidFill>
                <a:latin typeface="Calibri" panose="020F0502020204030204" pitchFamily="34" charset="0"/>
              </a:defRPr>
            </a:lvl9pPr>
          </a:lstStyle>
          <a:p>
            <a:pPr algn="just" eaLnBrk="1" hangingPunct="1"/>
            <a:endParaRPr lang="en-US" altLang="en-US" sz="1300">
              <a:cs typeface="Times New Roman" panose="02020603050405020304" pitchFamily="18" charset="0"/>
            </a:endParaRPr>
          </a:p>
          <a:p>
            <a:pPr algn="just" eaLnBrk="1" hangingPunct="1"/>
            <a:endParaRPr lang="en-US" altLang="en-US" sz="1300">
              <a:cs typeface="Times New Roman" panose="02020603050405020304" pitchFamily="18" charset="0"/>
            </a:endParaRPr>
          </a:p>
          <a:p>
            <a:pPr algn="just" eaLnBrk="1" hangingPunct="1"/>
            <a:endParaRPr lang="en-US" altLang="en-US" sz="1300">
              <a:cs typeface="Times New Roman" panose="02020603050405020304" pitchFamily="18" charset="0"/>
            </a:endParaRPr>
          </a:p>
          <a:p>
            <a:pPr algn="just"/>
            <a:r>
              <a:rPr lang="en-US" altLang="en-US" sz="2400" b="1">
                <a:cs typeface="Times New Roman" panose="02020603050405020304" pitchFamily="18" charset="0"/>
              </a:rPr>
              <a:t>B. Biotic components (biological components)</a:t>
            </a:r>
            <a:endParaRPr lang="en-US" altLang="en-US" sz="2400"/>
          </a:p>
          <a:p>
            <a:pPr lvl="1" algn="just"/>
            <a:r>
              <a:rPr lang="en-US" altLang="en-US" sz="2400">
                <a:cs typeface="Times New Roman" panose="02020603050405020304" pitchFamily="18" charset="0"/>
              </a:rPr>
              <a:t>From the trophic point of view, some organisms produce food while others consume foods. They are called biotic communities. </a:t>
            </a:r>
          </a:p>
          <a:p>
            <a:pPr lvl="1" algn="just"/>
            <a:endParaRPr lang="en-US" altLang="en-US" sz="2400"/>
          </a:p>
          <a:p>
            <a:pPr lvl="1" algn="just"/>
            <a:r>
              <a:rPr lang="en-US" altLang="en-US" sz="2400" b="1">
                <a:cs typeface="Times New Roman" panose="02020603050405020304" pitchFamily="18" charset="0"/>
              </a:rPr>
              <a:t>Examples</a:t>
            </a:r>
            <a:endParaRPr lang="en-US" altLang="en-US" sz="2400"/>
          </a:p>
          <a:p>
            <a:pPr lvl="1" algn="just"/>
            <a:r>
              <a:rPr lang="en-US" altLang="en-US" sz="2400">
                <a:cs typeface="Times New Roman" panose="02020603050405020304" pitchFamily="18" charset="0"/>
              </a:rPr>
              <a:t>Plants (producers), animals (consumers), and microorganisms (decomposers).</a:t>
            </a:r>
            <a:endParaRPr lang="en-US" altLang="en-US" sz="24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a:extLst>
              <a:ext uri="{FF2B5EF4-FFF2-40B4-BE49-F238E27FC236}">
                <a16:creationId xmlns:a16="http://schemas.microsoft.com/office/drawing/2014/main" id="{3FECB09A-BB11-447D-9616-7F6761F6547F}"/>
              </a:ext>
            </a:extLst>
          </p:cNvPr>
          <p:cNvSpPr>
            <a:spLocks noChangeArrowheads="1"/>
          </p:cNvSpPr>
          <p:nvPr/>
        </p:nvSpPr>
        <p:spPr bwMode="auto">
          <a:xfrm>
            <a:off x="381000" y="930275"/>
            <a:ext cx="8001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457200" algn="l"/>
              </a:tabLst>
              <a:defRPr>
                <a:solidFill>
                  <a:schemeClr val="tx1"/>
                </a:solidFill>
                <a:latin typeface="Calibri" panose="020F0502020204030204" pitchFamily="34" charset="0"/>
              </a:defRPr>
            </a:lvl1pPr>
            <a:lvl2pPr marL="742950" indent="-285750">
              <a:tabLst>
                <a:tab pos="457200" algn="l"/>
              </a:tabLst>
              <a:defRPr>
                <a:solidFill>
                  <a:schemeClr val="tx1"/>
                </a:solidFill>
                <a:latin typeface="Calibri" panose="020F0502020204030204" pitchFamily="34" charset="0"/>
              </a:defRPr>
            </a:lvl2pPr>
            <a:lvl3pPr marL="1143000" indent="-228600">
              <a:tabLst>
                <a:tab pos="457200" algn="l"/>
              </a:tabLst>
              <a:defRPr>
                <a:solidFill>
                  <a:schemeClr val="tx1"/>
                </a:solidFill>
                <a:latin typeface="Calibri" panose="020F0502020204030204" pitchFamily="34" charset="0"/>
              </a:defRPr>
            </a:lvl3pPr>
            <a:lvl4pPr marL="1600200" indent="-228600">
              <a:tabLst>
                <a:tab pos="457200" algn="l"/>
              </a:tabLst>
              <a:defRPr>
                <a:solidFill>
                  <a:schemeClr val="tx1"/>
                </a:solidFill>
                <a:latin typeface="Calibri" panose="020F0502020204030204" pitchFamily="34" charset="0"/>
              </a:defRPr>
            </a:lvl4pPr>
            <a:lvl5pPr marL="2057400" indent="-228600">
              <a:tabLst>
                <a:tab pos="457200" algn="l"/>
              </a:tabLst>
              <a:defRPr>
                <a:solidFill>
                  <a:schemeClr val="tx1"/>
                </a:solidFill>
                <a:latin typeface="Calibri" panose="020F0502020204030204" pitchFamily="34" charset="0"/>
              </a:defRPr>
            </a:lvl5pPr>
            <a:lvl6pPr marL="2514600" indent="-228600" fontAlgn="base">
              <a:spcBef>
                <a:spcPct val="0"/>
              </a:spcBef>
              <a:spcAft>
                <a:spcPct val="0"/>
              </a:spcAft>
              <a:tabLst>
                <a:tab pos="457200" algn="l"/>
              </a:tabLst>
              <a:defRPr>
                <a:solidFill>
                  <a:schemeClr val="tx1"/>
                </a:solidFill>
                <a:latin typeface="Calibri" panose="020F0502020204030204" pitchFamily="34" charset="0"/>
              </a:defRPr>
            </a:lvl6pPr>
            <a:lvl7pPr marL="2971800" indent="-228600" fontAlgn="base">
              <a:spcBef>
                <a:spcPct val="0"/>
              </a:spcBef>
              <a:spcAft>
                <a:spcPct val="0"/>
              </a:spcAft>
              <a:tabLst>
                <a:tab pos="457200" algn="l"/>
              </a:tabLst>
              <a:defRPr>
                <a:solidFill>
                  <a:schemeClr val="tx1"/>
                </a:solidFill>
                <a:latin typeface="Calibri" panose="020F0502020204030204" pitchFamily="34" charset="0"/>
              </a:defRPr>
            </a:lvl7pPr>
            <a:lvl8pPr marL="3429000" indent="-228600" fontAlgn="base">
              <a:spcBef>
                <a:spcPct val="0"/>
              </a:spcBef>
              <a:spcAft>
                <a:spcPct val="0"/>
              </a:spcAft>
              <a:tabLst>
                <a:tab pos="457200" algn="l"/>
              </a:tabLst>
              <a:defRPr>
                <a:solidFill>
                  <a:schemeClr val="tx1"/>
                </a:solidFill>
                <a:latin typeface="Calibri" panose="020F0502020204030204" pitchFamily="34" charset="0"/>
              </a:defRPr>
            </a:lvl8pPr>
            <a:lvl9pPr marL="3886200" indent="-228600" fontAlgn="base">
              <a:spcBef>
                <a:spcPct val="0"/>
              </a:spcBef>
              <a:spcAft>
                <a:spcPct val="0"/>
              </a:spcAft>
              <a:tabLst>
                <a:tab pos="457200" algn="l"/>
              </a:tabLst>
              <a:defRPr>
                <a:solidFill>
                  <a:schemeClr val="tx1"/>
                </a:solidFill>
                <a:latin typeface="Calibri" panose="020F0502020204030204" pitchFamily="34" charset="0"/>
              </a:defRPr>
            </a:lvl9pPr>
          </a:lstStyle>
          <a:p>
            <a:pPr algn="just"/>
            <a:endParaRPr lang="en-US" altLang="en-US" sz="2400"/>
          </a:p>
          <a:p>
            <a:pPr algn="just"/>
            <a:r>
              <a:rPr lang="en-US" altLang="en-US" sz="2400" b="1">
                <a:cs typeface="Times New Roman" panose="02020603050405020304" pitchFamily="18" charset="0"/>
              </a:rPr>
              <a:t>i) Producers (Autotrophs)</a:t>
            </a:r>
            <a:endParaRPr lang="en-US" altLang="en-US" sz="2400"/>
          </a:p>
          <a:p>
            <a:pPr algn="just"/>
            <a:r>
              <a:rPr lang="en-US" altLang="en-US" sz="2400">
                <a:cs typeface="Times New Roman" panose="02020603050405020304" pitchFamily="18" charset="0"/>
              </a:rPr>
              <a:t>Producers synthesize their food themselves through photosynthesis. Example</a:t>
            </a:r>
            <a:r>
              <a:rPr lang="en-US" altLang="en-US" sz="2400" b="1">
                <a:cs typeface="Times New Roman" panose="02020603050405020304" pitchFamily="18" charset="0"/>
              </a:rPr>
              <a:t> : </a:t>
            </a:r>
            <a:r>
              <a:rPr lang="en-US" altLang="en-US" sz="2400">
                <a:cs typeface="Times New Roman" panose="02020603050405020304" pitchFamily="18" charset="0"/>
              </a:rPr>
              <a:t>All green plants, algae, trees. They manufacture food from simple inorganic substances by fixing energy. </a:t>
            </a:r>
            <a:endParaRPr lang="en-US" altLang="en-US" sz="2400"/>
          </a:p>
          <a:p>
            <a:pPr algn="just"/>
            <a:endParaRPr lang="en-US" altLang="en-US" sz="2400" b="1">
              <a:cs typeface="Times New Roman" panose="02020603050405020304" pitchFamily="18" charset="0"/>
            </a:endParaRPr>
          </a:p>
          <a:p>
            <a:pPr algn="just"/>
            <a:r>
              <a:rPr lang="en-US" altLang="en-US" sz="2400">
                <a:cs typeface="Times New Roman" panose="02020603050405020304" pitchFamily="18" charset="0"/>
              </a:rPr>
              <a:t>The green pigments called chlorophyll, present in  the leaves of plants,  converts CO</a:t>
            </a:r>
            <a:r>
              <a:rPr lang="en-US" altLang="en-US" sz="2400" baseline="-30000">
                <a:cs typeface="Times New Roman" panose="02020603050405020304" pitchFamily="18" charset="0"/>
              </a:rPr>
              <a:t>2</a:t>
            </a:r>
            <a:r>
              <a:rPr lang="en-US" altLang="en-US" sz="2400">
                <a:cs typeface="Times New Roman" panose="02020603050405020304" pitchFamily="18" charset="0"/>
              </a:rPr>
              <a:t> and H</a:t>
            </a:r>
            <a:r>
              <a:rPr lang="en-US" altLang="en-US" sz="2400" baseline="-30000">
                <a:cs typeface="Times New Roman" panose="02020603050405020304" pitchFamily="18" charset="0"/>
              </a:rPr>
              <a:t>2</a:t>
            </a:r>
            <a:r>
              <a:rPr lang="en-US" altLang="en-US" sz="2400">
                <a:cs typeface="Times New Roman" panose="02020603050405020304" pitchFamily="18" charset="0"/>
              </a:rPr>
              <a:t>O in the presence of sunlight into</a:t>
            </a:r>
          </a:p>
          <a:p>
            <a:pPr algn="just"/>
            <a:r>
              <a:rPr lang="en-US" altLang="en-US" sz="2400">
                <a:cs typeface="Times New Roman" panose="02020603050405020304" pitchFamily="18" charset="0"/>
              </a:rPr>
              <a:t> carbohydrates. This process is called photosynthesis </a:t>
            </a:r>
            <a:endParaRPr lang="en-US" altLang="en-US" sz="2400"/>
          </a:p>
          <a:p>
            <a:pPr algn="just"/>
            <a:endParaRPr lang="en-US" altLang="en-US" sz="2400"/>
          </a:p>
          <a:p>
            <a:pPr algn="just"/>
            <a:r>
              <a:rPr lang="en-US" altLang="en-US" sz="2400">
                <a:cs typeface="Times New Roman" panose="02020603050405020304" pitchFamily="18" charset="0"/>
              </a:rPr>
              <a:t>6CO</a:t>
            </a:r>
            <a:r>
              <a:rPr lang="en-US" altLang="en-US" sz="2400" baseline="-30000">
                <a:cs typeface="Times New Roman" panose="02020603050405020304" pitchFamily="18" charset="0"/>
              </a:rPr>
              <a:t>2</a:t>
            </a:r>
            <a:r>
              <a:rPr lang="en-US" altLang="en-US" sz="2400">
                <a:cs typeface="Times New Roman" panose="02020603050405020304" pitchFamily="18" charset="0"/>
              </a:rPr>
              <a:t> + 12H</a:t>
            </a:r>
            <a:r>
              <a:rPr lang="en-US" altLang="en-US" sz="2400" baseline="-30000">
                <a:cs typeface="Times New Roman" panose="02020603050405020304" pitchFamily="18" charset="0"/>
              </a:rPr>
              <a:t>2</a:t>
            </a:r>
            <a:r>
              <a:rPr lang="en-US" altLang="en-US" sz="2400">
                <a:cs typeface="Times New Roman" panose="02020603050405020304" pitchFamily="18" charset="0"/>
              </a:rPr>
              <a:t>O ----------------------&gt; C</a:t>
            </a:r>
            <a:r>
              <a:rPr lang="en-US" altLang="en-US" sz="2400" baseline="-30000">
                <a:cs typeface="Times New Roman" panose="02020603050405020304" pitchFamily="18" charset="0"/>
              </a:rPr>
              <a:t>6</a:t>
            </a:r>
            <a:r>
              <a:rPr lang="en-US" altLang="en-US" sz="2400">
                <a:cs typeface="Times New Roman" panose="02020603050405020304" pitchFamily="18" charset="0"/>
              </a:rPr>
              <a:t>H</a:t>
            </a:r>
            <a:r>
              <a:rPr lang="en-US" altLang="en-US" sz="2400" baseline="-30000">
                <a:cs typeface="Times New Roman" panose="02020603050405020304" pitchFamily="18" charset="0"/>
              </a:rPr>
              <a:t>12</a:t>
            </a:r>
            <a:r>
              <a:rPr lang="en-US" altLang="en-US" sz="2400">
                <a:cs typeface="Times New Roman" panose="02020603050405020304" pitchFamily="18" charset="0"/>
              </a:rPr>
              <a:t>O</a:t>
            </a:r>
            <a:r>
              <a:rPr lang="en-US" altLang="en-US" sz="2400" baseline="-30000">
                <a:cs typeface="Times New Roman" panose="02020603050405020304" pitchFamily="18" charset="0"/>
              </a:rPr>
              <a:t>6</a:t>
            </a:r>
            <a:r>
              <a:rPr lang="en-US" altLang="en-US" sz="2400">
                <a:cs typeface="Times New Roman" panose="02020603050405020304" pitchFamily="18" charset="0"/>
              </a:rPr>
              <a:t> + 6O</a:t>
            </a:r>
            <a:r>
              <a:rPr lang="en-US" altLang="en-US" sz="2400" baseline="-30000">
                <a:cs typeface="Times New Roman" panose="02020603050405020304" pitchFamily="18" charset="0"/>
              </a:rPr>
              <a:t>2</a:t>
            </a:r>
            <a:r>
              <a:rPr lang="en-US" altLang="en-US" sz="2400">
                <a:cs typeface="Times New Roman" panose="02020603050405020304" pitchFamily="18" charset="0"/>
              </a:rPr>
              <a:t>+6H</a:t>
            </a:r>
            <a:r>
              <a:rPr lang="en-US" altLang="en-US" sz="2400" baseline="-30000">
                <a:cs typeface="Times New Roman" panose="02020603050405020304" pitchFamily="18" charset="0"/>
              </a:rPr>
              <a:t>2</a:t>
            </a:r>
            <a:r>
              <a:rPr lang="en-US" altLang="en-US" sz="2400">
                <a:cs typeface="Times New Roman" panose="02020603050405020304" pitchFamily="18" charset="0"/>
              </a:rPr>
              <a:t>O</a:t>
            </a:r>
            <a:endParaRPr lang="en-US" altLang="en-US" sz="24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a:extLst>
              <a:ext uri="{FF2B5EF4-FFF2-40B4-BE49-F238E27FC236}">
                <a16:creationId xmlns:a16="http://schemas.microsoft.com/office/drawing/2014/main" id="{5912C6DF-568A-4CB3-B94E-0C217B8EFFDC}"/>
              </a:ext>
            </a:extLst>
          </p:cNvPr>
          <p:cNvSpPr>
            <a:spLocks noChangeArrowheads="1"/>
          </p:cNvSpPr>
          <p:nvPr/>
        </p:nvSpPr>
        <p:spPr bwMode="auto">
          <a:xfrm>
            <a:off x="188913" y="361950"/>
            <a:ext cx="83883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tabLst>
                <a:tab pos="685800" algn="l"/>
              </a:tabLst>
              <a:defRPr>
                <a:solidFill>
                  <a:schemeClr val="tx1"/>
                </a:solidFill>
                <a:latin typeface="Calibri" panose="020F0502020204030204" pitchFamily="34" charset="0"/>
              </a:defRPr>
            </a:lvl1pPr>
            <a:lvl2pPr>
              <a:tabLst>
                <a:tab pos="685800" algn="l"/>
              </a:tabLst>
              <a:defRPr>
                <a:solidFill>
                  <a:schemeClr val="tx1"/>
                </a:solidFill>
                <a:latin typeface="Calibri" panose="020F0502020204030204" pitchFamily="34" charset="0"/>
              </a:defRPr>
            </a:lvl2pPr>
            <a:lvl3pPr marL="1143000" indent="-228600">
              <a:tabLst>
                <a:tab pos="685800" algn="l"/>
              </a:tabLst>
              <a:defRPr>
                <a:solidFill>
                  <a:schemeClr val="tx1"/>
                </a:solidFill>
                <a:latin typeface="Calibri" panose="020F0502020204030204" pitchFamily="34" charset="0"/>
              </a:defRPr>
            </a:lvl3pPr>
            <a:lvl4pPr marL="1600200" indent="-228600">
              <a:tabLst>
                <a:tab pos="685800" algn="l"/>
              </a:tabLst>
              <a:defRPr>
                <a:solidFill>
                  <a:schemeClr val="tx1"/>
                </a:solidFill>
                <a:latin typeface="Calibri" panose="020F0502020204030204" pitchFamily="34" charset="0"/>
              </a:defRPr>
            </a:lvl4pPr>
            <a:lvl5pPr marL="2057400" indent="-228600">
              <a:tabLst>
                <a:tab pos="685800" algn="l"/>
              </a:tabLst>
              <a:defRPr>
                <a:solidFill>
                  <a:schemeClr val="tx1"/>
                </a:solidFill>
                <a:latin typeface="Calibri" panose="020F0502020204030204" pitchFamily="34" charset="0"/>
              </a:defRPr>
            </a:lvl5pPr>
            <a:lvl6pPr marL="2514600" indent="-228600" fontAlgn="base">
              <a:spcBef>
                <a:spcPct val="0"/>
              </a:spcBef>
              <a:spcAft>
                <a:spcPct val="0"/>
              </a:spcAft>
              <a:tabLst>
                <a:tab pos="685800" algn="l"/>
              </a:tabLst>
              <a:defRPr>
                <a:solidFill>
                  <a:schemeClr val="tx1"/>
                </a:solidFill>
                <a:latin typeface="Calibri" panose="020F0502020204030204" pitchFamily="34" charset="0"/>
              </a:defRPr>
            </a:lvl6pPr>
            <a:lvl7pPr marL="2971800" indent="-228600" fontAlgn="base">
              <a:spcBef>
                <a:spcPct val="0"/>
              </a:spcBef>
              <a:spcAft>
                <a:spcPct val="0"/>
              </a:spcAft>
              <a:tabLst>
                <a:tab pos="685800" algn="l"/>
              </a:tabLst>
              <a:defRPr>
                <a:solidFill>
                  <a:schemeClr val="tx1"/>
                </a:solidFill>
                <a:latin typeface="Calibri" panose="020F0502020204030204" pitchFamily="34" charset="0"/>
              </a:defRPr>
            </a:lvl7pPr>
            <a:lvl8pPr marL="3429000" indent="-228600" fontAlgn="base">
              <a:spcBef>
                <a:spcPct val="0"/>
              </a:spcBef>
              <a:spcAft>
                <a:spcPct val="0"/>
              </a:spcAft>
              <a:tabLst>
                <a:tab pos="685800" algn="l"/>
              </a:tabLst>
              <a:defRPr>
                <a:solidFill>
                  <a:schemeClr val="tx1"/>
                </a:solidFill>
                <a:latin typeface="Calibri" panose="020F0502020204030204" pitchFamily="34" charset="0"/>
              </a:defRPr>
            </a:lvl8pPr>
            <a:lvl9pPr marL="3886200" indent="-228600" fontAlgn="base">
              <a:spcBef>
                <a:spcPct val="0"/>
              </a:spcBef>
              <a:spcAft>
                <a:spcPct val="0"/>
              </a:spcAft>
              <a:tabLst>
                <a:tab pos="685800" algn="l"/>
              </a:tabLst>
              <a:defRPr>
                <a:solidFill>
                  <a:schemeClr val="tx1"/>
                </a:solidFill>
                <a:latin typeface="Calibri" panose="020F0502020204030204" pitchFamily="34" charset="0"/>
              </a:defRPr>
            </a:lvl9pPr>
          </a:lstStyle>
          <a:p>
            <a:pPr eaLnBrk="1" hangingPunct="1"/>
            <a:endParaRPr lang="en-US" altLang="en-US" sz="1300" b="1">
              <a:cs typeface="Times New Roman" panose="02020603050405020304" pitchFamily="18" charset="0"/>
            </a:endParaRPr>
          </a:p>
          <a:p>
            <a:endParaRPr lang="en-US" altLang="en-US" sz="1400" b="1">
              <a:cs typeface="Times New Roman" panose="02020603050405020304" pitchFamily="18" charset="0"/>
            </a:endParaRPr>
          </a:p>
          <a:p>
            <a:r>
              <a:rPr lang="en-US" altLang="en-US" sz="2400" b="1">
                <a:cs typeface="Times New Roman" panose="02020603050405020304" pitchFamily="18" charset="0"/>
              </a:rPr>
              <a:t>ii. Consumers (heterotrophs): </a:t>
            </a:r>
            <a:r>
              <a:rPr lang="en-US" altLang="en-US" sz="2400">
                <a:cs typeface="Times New Roman" panose="02020603050405020304" pitchFamily="18" charset="0"/>
              </a:rPr>
              <a:t>they can not make their own food </a:t>
            </a:r>
          </a:p>
          <a:p>
            <a:r>
              <a:rPr lang="en-US" altLang="en-US" sz="2400">
                <a:cs typeface="Times New Roman" panose="02020603050405020304" pitchFamily="18" charset="0"/>
              </a:rPr>
              <a:t>and consume food built by producers</a:t>
            </a:r>
            <a:endParaRPr lang="en-US" altLang="en-US" sz="2400"/>
          </a:p>
          <a:p>
            <a:r>
              <a:rPr lang="en-US" altLang="en-US" sz="2400" b="1">
                <a:cs typeface="Times New Roman" panose="02020603050405020304" pitchFamily="18" charset="0"/>
              </a:rPr>
              <a:t>Examples :  Plant eating species </a:t>
            </a:r>
            <a:endParaRPr lang="en-US" altLang="en-US" sz="2400"/>
          </a:p>
          <a:p>
            <a:r>
              <a:rPr lang="en-US" altLang="en-US" sz="2400">
                <a:cs typeface="Times New Roman" panose="02020603050405020304" pitchFamily="18" charset="0"/>
              </a:rPr>
              <a:t>	</a:t>
            </a:r>
            <a:endParaRPr lang="en-US" altLang="en-US" sz="2400"/>
          </a:p>
          <a:p>
            <a:r>
              <a:rPr lang="en-US" altLang="en-US" sz="2400" b="1">
                <a:cs typeface="Times New Roman" panose="02020603050405020304" pitchFamily="18" charset="0"/>
              </a:rPr>
              <a:t>Classification of consumers </a:t>
            </a:r>
            <a:endParaRPr lang="en-US" altLang="en-US" sz="2400"/>
          </a:p>
          <a:p>
            <a:pPr lvl="1"/>
            <a:r>
              <a:rPr lang="en-US" altLang="en-US" sz="2400">
                <a:cs typeface="Times New Roman" panose="02020603050405020304" pitchFamily="18" charset="0"/>
              </a:rPr>
              <a:t>Consumers are further classified as </a:t>
            </a:r>
            <a:endParaRPr lang="en-US" altLang="en-US" sz="2400"/>
          </a:p>
          <a:p>
            <a:pPr lvl="1"/>
            <a:r>
              <a:rPr lang="en-US" altLang="en-US" sz="2400" b="1">
                <a:cs typeface="Times New Roman" panose="02020603050405020304" pitchFamily="18" charset="0"/>
              </a:rPr>
              <a:t>(i) Primary consumers </a:t>
            </a:r>
            <a:r>
              <a:rPr lang="en-US" altLang="en-US" sz="2400">
                <a:cs typeface="Times New Roman" panose="02020603050405020304" pitchFamily="18" charset="0"/>
              </a:rPr>
              <a:t>(Herbivores) (Plant eaters)</a:t>
            </a:r>
            <a:endParaRPr lang="en-US" altLang="en-US" sz="2400"/>
          </a:p>
          <a:p>
            <a:pPr lvl="1"/>
            <a:r>
              <a:rPr lang="en-US" altLang="en-US" sz="2400">
                <a:cs typeface="Times New Roman" panose="02020603050405020304" pitchFamily="18" charset="0"/>
              </a:rPr>
              <a:t>	Primary consumers are also called herbivores,</a:t>
            </a:r>
          </a:p>
          <a:p>
            <a:pPr lvl="1"/>
            <a:r>
              <a:rPr lang="en-US" altLang="en-US" sz="2400">
                <a:cs typeface="Times New Roman" panose="02020603050405020304" pitchFamily="18" charset="0"/>
              </a:rPr>
              <a:t>       they directly depend on the plants for their food. </a:t>
            </a:r>
          </a:p>
          <a:p>
            <a:pPr lvl="1"/>
            <a:r>
              <a:rPr lang="en-US" altLang="en-US" sz="2400">
                <a:cs typeface="Times New Roman" panose="02020603050405020304" pitchFamily="18" charset="0"/>
              </a:rPr>
              <a:t>So they are called plant eaters. </a:t>
            </a:r>
            <a:endParaRPr lang="en-US" altLang="en-US" sz="2400"/>
          </a:p>
          <a:p>
            <a:pPr lvl="1"/>
            <a:r>
              <a:rPr lang="en-US" altLang="en-US" sz="2400" b="1">
                <a:cs typeface="Times New Roman" panose="02020603050405020304" pitchFamily="18" charset="0"/>
              </a:rPr>
              <a:t>Examples : </a:t>
            </a:r>
            <a:endParaRPr lang="en-US" altLang="en-US" sz="2400"/>
          </a:p>
          <a:p>
            <a:pPr lvl="1"/>
            <a:r>
              <a:rPr lang="en-US" altLang="en-US" sz="2400">
                <a:cs typeface="Times New Roman" panose="02020603050405020304" pitchFamily="18" charset="0"/>
              </a:rPr>
              <a:t>	Insects, rat, goat, deer, cow, horse, etc., </a:t>
            </a:r>
            <a:endParaRPr lang="en-US" altLang="en-US" sz="24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
            <a:extLst>
              <a:ext uri="{FF2B5EF4-FFF2-40B4-BE49-F238E27FC236}">
                <a16:creationId xmlns:a16="http://schemas.microsoft.com/office/drawing/2014/main" id="{166EBCA4-38EA-4877-B388-5606DA8D82ED}"/>
              </a:ext>
            </a:extLst>
          </p:cNvPr>
          <p:cNvSpPr>
            <a:spLocks noChangeArrowheads="1"/>
          </p:cNvSpPr>
          <p:nvPr/>
        </p:nvSpPr>
        <p:spPr bwMode="auto">
          <a:xfrm>
            <a:off x="304800" y="890588"/>
            <a:ext cx="861060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685800" algn="l"/>
              </a:tabLst>
              <a:defRPr>
                <a:solidFill>
                  <a:schemeClr val="tx1"/>
                </a:solidFill>
                <a:latin typeface="Calibri" panose="020F0502020204030204" pitchFamily="34" charset="0"/>
              </a:defRPr>
            </a:lvl1pPr>
            <a:lvl2pPr>
              <a:tabLst>
                <a:tab pos="685800" algn="l"/>
              </a:tabLst>
              <a:defRPr>
                <a:solidFill>
                  <a:schemeClr val="tx1"/>
                </a:solidFill>
                <a:latin typeface="Calibri" panose="020F0502020204030204" pitchFamily="34" charset="0"/>
              </a:defRPr>
            </a:lvl2pPr>
            <a:lvl3pPr marL="1143000" indent="-228600">
              <a:tabLst>
                <a:tab pos="685800" algn="l"/>
              </a:tabLst>
              <a:defRPr>
                <a:solidFill>
                  <a:schemeClr val="tx1"/>
                </a:solidFill>
                <a:latin typeface="Calibri" panose="020F0502020204030204" pitchFamily="34" charset="0"/>
              </a:defRPr>
            </a:lvl3pPr>
            <a:lvl4pPr marL="1600200" indent="-228600">
              <a:tabLst>
                <a:tab pos="685800" algn="l"/>
              </a:tabLst>
              <a:defRPr>
                <a:solidFill>
                  <a:schemeClr val="tx1"/>
                </a:solidFill>
                <a:latin typeface="Calibri" panose="020F0502020204030204" pitchFamily="34" charset="0"/>
              </a:defRPr>
            </a:lvl4pPr>
            <a:lvl5pPr marL="2057400" indent="-228600">
              <a:tabLst>
                <a:tab pos="685800" algn="l"/>
              </a:tabLst>
              <a:defRPr>
                <a:solidFill>
                  <a:schemeClr val="tx1"/>
                </a:solidFill>
                <a:latin typeface="Calibri" panose="020F0502020204030204" pitchFamily="34" charset="0"/>
              </a:defRPr>
            </a:lvl5pPr>
            <a:lvl6pPr marL="2514600" indent="-228600" fontAlgn="base">
              <a:spcBef>
                <a:spcPct val="0"/>
              </a:spcBef>
              <a:spcAft>
                <a:spcPct val="0"/>
              </a:spcAft>
              <a:tabLst>
                <a:tab pos="685800" algn="l"/>
              </a:tabLst>
              <a:defRPr>
                <a:solidFill>
                  <a:schemeClr val="tx1"/>
                </a:solidFill>
                <a:latin typeface="Calibri" panose="020F0502020204030204" pitchFamily="34" charset="0"/>
              </a:defRPr>
            </a:lvl6pPr>
            <a:lvl7pPr marL="2971800" indent="-228600" fontAlgn="base">
              <a:spcBef>
                <a:spcPct val="0"/>
              </a:spcBef>
              <a:spcAft>
                <a:spcPct val="0"/>
              </a:spcAft>
              <a:tabLst>
                <a:tab pos="685800" algn="l"/>
              </a:tabLst>
              <a:defRPr>
                <a:solidFill>
                  <a:schemeClr val="tx1"/>
                </a:solidFill>
                <a:latin typeface="Calibri" panose="020F0502020204030204" pitchFamily="34" charset="0"/>
              </a:defRPr>
            </a:lvl7pPr>
            <a:lvl8pPr marL="3429000" indent="-228600" fontAlgn="base">
              <a:spcBef>
                <a:spcPct val="0"/>
              </a:spcBef>
              <a:spcAft>
                <a:spcPct val="0"/>
              </a:spcAft>
              <a:tabLst>
                <a:tab pos="685800" algn="l"/>
              </a:tabLst>
              <a:defRPr>
                <a:solidFill>
                  <a:schemeClr val="tx1"/>
                </a:solidFill>
                <a:latin typeface="Calibri" panose="020F0502020204030204" pitchFamily="34" charset="0"/>
              </a:defRPr>
            </a:lvl8pPr>
            <a:lvl9pPr marL="3886200" indent="-228600" fontAlgn="base">
              <a:spcBef>
                <a:spcPct val="0"/>
              </a:spcBef>
              <a:spcAft>
                <a:spcPct val="0"/>
              </a:spcAft>
              <a:tabLst>
                <a:tab pos="685800" algn="l"/>
              </a:tabLst>
              <a:defRPr>
                <a:solidFill>
                  <a:schemeClr val="tx1"/>
                </a:solidFill>
                <a:latin typeface="Calibri" panose="020F0502020204030204" pitchFamily="34" charset="0"/>
              </a:defRPr>
            </a:lvl9pPr>
          </a:lstStyle>
          <a:p>
            <a:r>
              <a:rPr lang="en-US" altLang="en-US" sz="2400" b="1">
                <a:cs typeface="Times New Roman" panose="02020603050405020304" pitchFamily="18" charset="0"/>
              </a:rPr>
              <a:t>(ii) Secondary consumers (meat eater) </a:t>
            </a:r>
            <a:endParaRPr lang="en-US" altLang="en-US" sz="2400" b="1"/>
          </a:p>
          <a:p>
            <a:pPr lvl="1"/>
            <a:r>
              <a:rPr lang="en-US" altLang="en-US" sz="2400">
                <a:cs typeface="Times New Roman" panose="02020603050405020304" pitchFamily="18" charset="0"/>
              </a:rPr>
              <a:t>Secondary consumers are primary carnivores, they feed on primary consumers. They directly depend on the herbivores for their food. </a:t>
            </a:r>
            <a:endParaRPr lang="en-US" altLang="en-US" sz="2400"/>
          </a:p>
          <a:p>
            <a:r>
              <a:rPr lang="en-US" altLang="en-US" sz="2400" b="1">
                <a:cs typeface="Times New Roman" panose="02020603050405020304" pitchFamily="18" charset="0"/>
              </a:rPr>
              <a:t>Example </a:t>
            </a:r>
            <a:endParaRPr lang="en-US" altLang="en-US" sz="2400"/>
          </a:p>
          <a:p>
            <a:r>
              <a:rPr lang="en-US" altLang="en-US" sz="2400">
                <a:cs typeface="Times New Roman" panose="02020603050405020304" pitchFamily="18" charset="0"/>
              </a:rPr>
              <a:t>	Frog, cat, snakes, foxes, etc.,</a:t>
            </a:r>
          </a:p>
          <a:p>
            <a:r>
              <a:rPr lang="en-US" altLang="en-US" sz="2400">
                <a:cs typeface="Times New Roman" panose="02020603050405020304" pitchFamily="18" charset="0"/>
              </a:rPr>
              <a:t> </a:t>
            </a:r>
            <a:endParaRPr lang="en-US" altLang="en-US" sz="2400"/>
          </a:p>
          <a:p>
            <a:r>
              <a:rPr lang="en-US" altLang="en-US" sz="2400" b="1">
                <a:cs typeface="Times New Roman" panose="02020603050405020304" pitchFamily="18" charset="0"/>
              </a:rPr>
              <a:t>(iii) Tertiary consumers (Meat eaters)</a:t>
            </a:r>
            <a:endParaRPr lang="en-US" altLang="en-US" sz="2400"/>
          </a:p>
          <a:p>
            <a:r>
              <a:rPr lang="en-US" altLang="en-US" sz="2400">
                <a:cs typeface="Times New Roman" panose="02020603050405020304" pitchFamily="18" charset="0"/>
              </a:rPr>
              <a:t>	Tertiary consumers are secondary carnivores, they feed on 	secondary consumers. They depend on the primary carnivores for their food. </a:t>
            </a:r>
            <a:endParaRPr lang="en-US" altLang="en-US" sz="2400"/>
          </a:p>
          <a:p>
            <a:r>
              <a:rPr lang="en-US" altLang="en-US" sz="2400" b="1">
                <a:cs typeface="Times New Roman" panose="02020603050405020304" pitchFamily="18" charset="0"/>
              </a:rPr>
              <a:t>Examples </a:t>
            </a:r>
            <a:endParaRPr lang="en-US" altLang="en-US" sz="2400"/>
          </a:p>
          <a:p>
            <a:r>
              <a:rPr lang="en-US" altLang="en-US" sz="2400">
                <a:cs typeface="Times New Roman" panose="02020603050405020304" pitchFamily="18" charset="0"/>
              </a:rPr>
              <a:t>	Tigers, lions, etc., </a:t>
            </a:r>
            <a:endParaRPr lang="en-US" altLang="en-US" sz="24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a:extLst>
              <a:ext uri="{FF2B5EF4-FFF2-40B4-BE49-F238E27FC236}">
                <a16:creationId xmlns:a16="http://schemas.microsoft.com/office/drawing/2014/main" id="{89BF1B92-9D6A-4F02-A6CA-06C3E018C186}"/>
              </a:ext>
            </a:extLst>
          </p:cNvPr>
          <p:cNvSpPr>
            <a:spLocks noChangeArrowheads="1"/>
          </p:cNvSpPr>
          <p:nvPr/>
        </p:nvSpPr>
        <p:spPr bwMode="auto">
          <a:xfrm>
            <a:off x="304800" y="990600"/>
            <a:ext cx="8382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685800" algn="l"/>
              </a:tabLst>
              <a:defRPr>
                <a:solidFill>
                  <a:schemeClr val="tx1"/>
                </a:solidFill>
                <a:latin typeface="Calibri" panose="020F0502020204030204" pitchFamily="34" charset="0"/>
              </a:defRPr>
            </a:lvl1pPr>
            <a:lvl2pPr marL="742950" indent="-285750">
              <a:tabLst>
                <a:tab pos="685800" algn="l"/>
              </a:tabLst>
              <a:defRPr>
                <a:solidFill>
                  <a:schemeClr val="tx1"/>
                </a:solidFill>
                <a:latin typeface="Calibri" panose="020F0502020204030204" pitchFamily="34" charset="0"/>
              </a:defRPr>
            </a:lvl2pPr>
            <a:lvl3pPr marL="1143000" indent="-228600">
              <a:tabLst>
                <a:tab pos="685800" algn="l"/>
              </a:tabLst>
              <a:defRPr>
                <a:solidFill>
                  <a:schemeClr val="tx1"/>
                </a:solidFill>
                <a:latin typeface="Calibri" panose="020F0502020204030204" pitchFamily="34" charset="0"/>
              </a:defRPr>
            </a:lvl3pPr>
            <a:lvl4pPr marL="1600200" indent="-228600">
              <a:tabLst>
                <a:tab pos="685800" algn="l"/>
              </a:tabLst>
              <a:defRPr>
                <a:solidFill>
                  <a:schemeClr val="tx1"/>
                </a:solidFill>
                <a:latin typeface="Calibri" panose="020F0502020204030204" pitchFamily="34" charset="0"/>
              </a:defRPr>
            </a:lvl4pPr>
            <a:lvl5pPr marL="2057400" indent="-228600">
              <a:tabLst>
                <a:tab pos="685800" algn="l"/>
              </a:tabLst>
              <a:defRPr>
                <a:solidFill>
                  <a:schemeClr val="tx1"/>
                </a:solidFill>
                <a:latin typeface="Calibri" panose="020F0502020204030204" pitchFamily="34" charset="0"/>
              </a:defRPr>
            </a:lvl5pPr>
            <a:lvl6pPr marL="2514600" indent="-228600" fontAlgn="base">
              <a:spcBef>
                <a:spcPct val="0"/>
              </a:spcBef>
              <a:spcAft>
                <a:spcPct val="0"/>
              </a:spcAft>
              <a:tabLst>
                <a:tab pos="685800" algn="l"/>
              </a:tabLst>
              <a:defRPr>
                <a:solidFill>
                  <a:schemeClr val="tx1"/>
                </a:solidFill>
                <a:latin typeface="Calibri" panose="020F0502020204030204" pitchFamily="34" charset="0"/>
              </a:defRPr>
            </a:lvl6pPr>
            <a:lvl7pPr marL="2971800" indent="-228600" fontAlgn="base">
              <a:spcBef>
                <a:spcPct val="0"/>
              </a:spcBef>
              <a:spcAft>
                <a:spcPct val="0"/>
              </a:spcAft>
              <a:tabLst>
                <a:tab pos="685800" algn="l"/>
              </a:tabLst>
              <a:defRPr>
                <a:solidFill>
                  <a:schemeClr val="tx1"/>
                </a:solidFill>
                <a:latin typeface="Calibri" panose="020F0502020204030204" pitchFamily="34" charset="0"/>
              </a:defRPr>
            </a:lvl7pPr>
            <a:lvl8pPr marL="3429000" indent="-228600" fontAlgn="base">
              <a:spcBef>
                <a:spcPct val="0"/>
              </a:spcBef>
              <a:spcAft>
                <a:spcPct val="0"/>
              </a:spcAft>
              <a:tabLst>
                <a:tab pos="685800" algn="l"/>
              </a:tabLst>
              <a:defRPr>
                <a:solidFill>
                  <a:schemeClr val="tx1"/>
                </a:solidFill>
                <a:latin typeface="Calibri" panose="020F0502020204030204" pitchFamily="34" charset="0"/>
              </a:defRPr>
            </a:lvl8pPr>
            <a:lvl9pPr marL="3886200" indent="-228600" fontAlgn="base">
              <a:spcBef>
                <a:spcPct val="0"/>
              </a:spcBef>
              <a:spcAft>
                <a:spcPct val="0"/>
              </a:spcAft>
              <a:tabLst>
                <a:tab pos="685800" algn="l"/>
              </a:tabLst>
              <a:defRPr>
                <a:solidFill>
                  <a:schemeClr val="tx1"/>
                </a:solidFill>
                <a:latin typeface="Calibri" panose="020F0502020204030204" pitchFamily="34" charset="0"/>
              </a:defRPr>
            </a:lvl9pPr>
          </a:lstStyle>
          <a:p>
            <a:r>
              <a:rPr lang="en-US" altLang="en-US" sz="2400" b="1">
                <a:cs typeface="Times New Roman" panose="02020603050405020304" pitchFamily="18" charset="0"/>
              </a:rPr>
              <a:t>3. Decomposers </a:t>
            </a:r>
            <a:endParaRPr lang="en-US" altLang="en-US" sz="2400"/>
          </a:p>
          <a:p>
            <a:r>
              <a:rPr lang="en-US" altLang="en-US" sz="2400" b="1">
                <a:cs typeface="Times New Roman" panose="02020603050405020304" pitchFamily="18" charset="0"/>
              </a:rPr>
              <a:t>Examples : virus and bacteria</a:t>
            </a:r>
            <a:endParaRPr lang="en-US" altLang="en-US" sz="2400"/>
          </a:p>
          <a:p>
            <a:r>
              <a:rPr lang="en-US" altLang="en-US" sz="2400">
                <a:cs typeface="Times New Roman" panose="02020603050405020304" pitchFamily="18" charset="0"/>
              </a:rPr>
              <a:t>Microorganisms like bacteria and fungi called decomposers attack the dead bodies of producers and consumers and decompose them into simpler compounds. </a:t>
            </a:r>
            <a:r>
              <a:rPr lang="en-US" altLang="en-US" sz="2400"/>
              <a:t>The simple organic matters are then attacked by another kind of bacteria which change these organic compounds into the inorganic forms that are suitable for reuse by producers or green plants. Thus decomposers and transformers play very important role in maintaining the dynamic nature of ecosystems.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DE0DFB-BF7A-4F58-9167-3276C561D866}"/>
              </a:ext>
            </a:extLst>
          </p:cNvPr>
          <p:cNvSpPr/>
          <p:nvPr/>
        </p:nvSpPr>
        <p:spPr>
          <a:xfrm>
            <a:off x="533400" y="228600"/>
            <a:ext cx="7391400" cy="3416300"/>
          </a:xfrm>
          <a:prstGeom prst="rect">
            <a:avLst/>
          </a:prstGeom>
        </p:spPr>
        <p:txBody>
          <a:bodyPr>
            <a:spAutoFit/>
          </a:bodyPr>
          <a:lstStyle/>
          <a:p>
            <a:pPr algn="just" fontAlgn="auto">
              <a:spcBef>
                <a:spcPts val="0"/>
              </a:spcBef>
              <a:spcAft>
                <a:spcPts val="0"/>
              </a:spcAft>
              <a:tabLst>
                <a:tab pos="914400" algn="l"/>
              </a:tabLst>
              <a:defRPr/>
            </a:pPr>
            <a:r>
              <a:rPr lang="en-US" sz="2400" b="1" dirty="0">
                <a:latin typeface="+mn-lt"/>
                <a:cs typeface="Times New Roman" pitchFamily="18" charset="0"/>
              </a:rPr>
              <a:t>Functions of ecosystem</a:t>
            </a:r>
          </a:p>
          <a:p>
            <a:pPr marL="465138" indent="-344488" algn="just" fontAlgn="auto">
              <a:spcBef>
                <a:spcPts val="0"/>
              </a:spcBef>
              <a:spcAft>
                <a:spcPts val="0"/>
              </a:spcAft>
              <a:buFont typeface="Arial" pitchFamily="34" charset="0"/>
              <a:buChar char="•"/>
              <a:tabLst>
                <a:tab pos="914400" algn="l"/>
              </a:tabLst>
              <a:defRPr/>
            </a:pPr>
            <a:r>
              <a:rPr lang="en-US" sz="2400" dirty="0">
                <a:latin typeface="+mn-lt"/>
                <a:cs typeface="Times New Roman" pitchFamily="18" charset="0"/>
              </a:rPr>
              <a:t>Productivity – producers producing energy through photosynthesis by the use of physical substances</a:t>
            </a:r>
          </a:p>
          <a:p>
            <a:pPr marL="465138" indent="-344488" algn="just" fontAlgn="auto">
              <a:spcBef>
                <a:spcPts val="0"/>
              </a:spcBef>
              <a:spcAft>
                <a:spcPts val="0"/>
              </a:spcAft>
              <a:buFont typeface="Arial" pitchFamily="34" charset="0"/>
              <a:buChar char="•"/>
              <a:tabLst>
                <a:tab pos="914400" algn="l"/>
              </a:tabLst>
              <a:defRPr/>
            </a:pPr>
            <a:r>
              <a:rPr lang="en-US" sz="2400" dirty="0">
                <a:latin typeface="+mn-lt"/>
                <a:cs typeface="Times New Roman" pitchFamily="18" charset="0"/>
              </a:rPr>
              <a:t>Energy flow across various levels – food chain, food web</a:t>
            </a:r>
          </a:p>
          <a:p>
            <a:pPr marL="465138" indent="-344488" algn="just" fontAlgn="auto">
              <a:spcBef>
                <a:spcPts val="0"/>
              </a:spcBef>
              <a:spcAft>
                <a:spcPts val="0"/>
              </a:spcAft>
              <a:buFont typeface="Arial" pitchFamily="34" charset="0"/>
              <a:buChar char="•"/>
              <a:tabLst>
                <a:tab pos="914400" algn="l"/>
              </a:tabLst>
              <a:defRPr/>
            </a:pPr>
            <a:r>
              <a:rPr lang="en-US" sz="2400" dirty="0">
                <a:latin typeface="+mn-lt"/>
                <a:cs typeface="Times New Roman" pitchFamily="18" charset="0"/>
              </a:rPr>
              <a:t>The cycling of nutrients- biogeochemical cycles</a:t>
            </a:r>
          </a:p>
          <a:p>
            <a:pPr marL="465138" indent="-344488" algn="just" fontAlgn="auto">
              <a:spcBef>
                <a:spcPts val="0"/>
              </a:spcBef>
              <a:spcAft>
                <a:spcPts val="0"/>
              </a:spcAft>
              <a:buFont typeface="Arial" pitchFamily="34" charset="0"/>
              <a:buChar char="•"/>
              <a:tabLst>
                <a:tab pos="914400" algn="l"/>
              </a:tabLst>
              <a:defRPr/>
            </a:pPr>
            <a:r>
              <a:rPr lang="en-US" sz="2400" dirty="0">
                <a:latin typeface="+mn-lt"/>
                <a:cs typeface="Times New Roman" pitchFamily="18" charset="0"/>
              </a:rPr>
              <a:t>Diversity (interlinkages between organisms) and evolution are also functional aspects of ecosystem</a:t>
            </a:r>
          </a:p>
          <a:p>
            <a:pPr marL="465138" indent="-344488" algn="just" fontAlgn="auto">
              <a:spcBef>
                <a:spcPts val="0"/>
              </a:spcBef>
              <a:spcAft>
                <a:spcPts val="0"/>
              </a:spcAft>
              <a:tabLst>
                <a:tab pos="914400" algn="l"/>
              </a:tabLst>
              <a:defRPr/>
            </a:pPr>
            <a:endParaRPr lang="en-US" sz="2400" dirty="0">
              <a:latin typeface="+mn-lt"/>
              <a:cs typeface="Times New Roman" pitchFamily="18" charset="0"/>
            </a:endParaRPr>
          </a:p>
        </p:txBody>
      </p:sp>
      <p:sp>
        <p:nvSpPr>
          <p:cNvPr id="65539" name="TextBox 2">
            <a:extLst>
              <a:ext uri="{FF2B5EF4-FFF2-40B4-BE49-F238E27FC236}">
                <a16:creationId xmlns:a16="http://schemas.microsoft.com/office/drawing/2014/main" id="{97A94821-45D9-4F27-BD71-67A66D07CB1F}"/>
              </a:ext>
            </a:extLst>
          </p:cNvPr>
          <p:cNvSpPr txBox="1">
            <a:spLocks noChangeArrowheads="1"/>
          </p:cNvSpPr>
          <p:nvPr/>
        </p:nvSpPr>
        <p:spPr bwMode="auto">
          <a:xfrm>
            <a:off x="685800" y="3430588"/>
            <a:ext cx="75438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400"/>
              <a:t>Energy flows directionally through ecosystems, entering as sunlight (or inorganic molecules for chemoautotrophs) and leaving as heat during the many transfers between trophic levels. However, the matter that makes up living organisms is conserved and recycled.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3AE33341-B8F7-4D90-BD16-FFE059A0D7F2}"/>
              </a:ext>
            </a:extLst>
          </p:cNvPr>
          <p:cNvSpPr>
            <a:spLocks noGrp="1" noChangeArrowheads="1"/>
          </p:cNvSpPr>
          <p:nvPr>
            <p:ph type="title"/>
          </p:nvPr>
        </p:nvSpPr>
        <p:spPr>
          <a:xfrm>
            <a:off x="457200" y="274638"/>
            <a:ext cx="8229600" cy="868362"/>
          </a:xfrm>
        </p:spPr>
        <p:txBody>
          <a:bodyPr/>
          <a:lstStyle/>
          <a:p>
            <a:pPr algn="l"/>
            <a:r>
              <a:rPr lang="en-US" altLang="en-US"/>
              <a:t>Environment (Contd….)</a:t>
            </a:r>
          </a:p>
        </p:txBody>
      </p:sp>
      <p:sp>
        <p:nvSpPr>
          <p:cNvPr id="9219" name="Content Placeholder 2">
            <a:extLst>
              <a:ext uri="{FF2B5EF4-FFF2-40B4-BE49-F238E27FC236}">
                <a16:creationId xmlns:a16="http://schemas.microsoft.com/office/drawing/2014/main" id="{16685AD4-0667-48DB-98E5-1353B1986B4E}"/>
              </a:ext>
            </a:extLst>
          </p:cNvPr>
          <p:cNvSpPr>
            <a:spLocks noGrp="1" noChangeArrowheads="1"/>
          </p:cNvSpPr>
          <p:nvPr>
            <p:ph idx="1"/>
          </p:nvPr>
        </p:nvSpPr>
        <p:spPr>
          <a:xfrm>
            <a:off x="457200" y="1219200"/>
            <a:ext cx="8229600" cy="4906963"/>
          </a:xfrm>
        </p:spPr>
        <p:txBody>
          <a:bodyPr/>
          <a:lstStyle/>
          <a:p>
            <a:r>
              <a:rPr lang="en-US" altLang="en-US"/>
              <a:t>Comprised of the interacting systems of physical, biological and cultural elements which are interlinked both individually and collectively. </a:t>
            </a:r>
          </a:p>
          <a:p>
            <a:r>
              <a:rPr lang="en-US" altLang="en-US"/>
              <a:t>It can also be defined as the “surrounding in which organisation operates including air, water, land and natural resources, flora and fauna, humans and their inter relations”. </a:t>
            </a:r>
            <a:endParaRPr lang="en-US" altLang="en-US" sz="2800"/>
          </a:p>
          <a:p>
            <a:endParaRPr lang="en-US" altLang="en-US" sz="28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B2A0157-CF2B-4DA5-A3BB-577013EF249B}"/>
              </a:ext>
            </a:extLst>
          </p:cNvPr>
          <p:cNvSpPr>
            <a:spLocks noGrp="1" noChangeArrowheads="1"/>
          </p:cNvSpPr>
          <p:nvPr>
            <p:ph type="title"/>
          </p:nvPr>
        </p:nvSpPr>
        <p:spPr>
          <a:xfrm>
            <a:off x="457200" y="274638"/>
            <a:ext cx="8229600" cy="1096962"/>
          </a:xfrm>
          <a:noFill/>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defRPr/>
            </a:pPr>
            <a:r>
              <a:rPr lang="en-US" dirty="0">
                <a:solidFill>
                  <a:schemeClr val="tx1"/>
                </a:solidFill>
              </a:rPr>
              <a:t>Food Chain</a:t>
            </a:r>
          </a:p>
        </p:txBody>
      </p:sp>
      <p:sp>
        <p:nvSpPr>
          <p:cNvPr id="24579" name="Rectangle 3">
            <a:extLst>
              <a:ext uri="{FF2B5EF4-FFF2-40B4-BE49-F238E27FC236}">
                <a16:creationId xmlns:a16="http://schemas.microsoft.com/office/drawing/2014/main" id="{A9016975-E6E0-4830-878D-355419A69240}"/>
              </a:ext>
            </a:extLst>
          </p:cNvPr>
          <p:cNvSpPr>
            <a:spLocks noGrp="1" noChangeArrowheads="1"/>
          </p:cNvSpPr>
          <p:nvPr>
            <p:ph idx="1"/>
          </p:nvPr>
        </p:nvSpPr>
        <p:spPr>
          <a:xfrm>
            <a:off x="1333500" y="1600200"/>
            <a:ext cx="6477000" cy="4114800"/>
          </a:xfrm>
        </p:spPr>
        <p:txBody>
          <a:bodyPr rtlCol="0">
            <a:normAutofit fontScale="92500" lnSpcReduction="20000"/>
          </a:bodyPr>
          <a:lstStyle/>
          <a:p>
            <a:pPr fontAlgn="auto">
              <a:spcAft>
                <a:spcPts val="0"/>
              </a:spcAft>
              <a:defRPr/>
            </a:pPr>
            <a:r>
              <a:rPr lang="en-US" sz="3000" dirty="0"/>
              <a:t>A food chain is the path by which energy and essential materials passes from one living thing to another. </a:t>
            </a:r>
          </a:p>
          <a:p>
            <a:pPr fontAlgn="auto">
              <a:spcAft>
                <a:spcPts val="0"/>
              </a:spcAft>
              <a:defRPr/>
            </a:pPr>
            <a:r>
              <a:rPr lang="en-US" sz="3000" dirty="0"/>
              <a:t>The transfer of food energy from the source in plants through series of organisms with repeated stages of eating and being eaten up is know as food chain.</a:t>
            </a:r>
          </a:p>
          <a:p>
            <a:pPr fontAlgn="auto">
              <a:spcAft>
                <a:spcPts val="0"/>
              </a:spcAft>
              <a:defRPr/>
            </a:pPr>
            <a:r>
              <a:rPr lang="en-US" sz="3000" dirty="0"/>
              <a:t>A food chain is a simplified way to look at the energy that passes from producers to consumers</a:t>
            </a:r>
            <a:r>
              <a:rPr lang="en-US" dirty="0"/>
              <a:t>.</a:t>
            </a:r>
          </a:p>
          <a:p>
            <a:pPr marL="0" indent="0" fontAlgn="auto">
              <a:spcAft>
                <a:spcPts val="0"/>
              </a:spcAft>
              <a:buFont typeface="Arial" panose="020B0604020202020204" pitchFamily="34" charset="0"/>
              <a:buNone/>
              <a:defRPr/>
            </a:pP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AC715B5-0F66-4BEF-A419-0312226E659C}"/>
              </a:ext>
            </a:extLst>
          </p:cNvPr>
          <p:cNvSpPr>
            <a:spLocks noGrp="1" noChangeArrowheads="1"/>
          </p:cNvSpPr>
          <p:nvPr>
            <p:ph type="title"/>
          </p:nvPr>
        </p:nvSpPr>
        <p:spPr>
          <a:xfrm>
            <a:off x="457200" y="274638"/>
            <a:ext cx="8229600" cy="1096962"/>
          </a:xfrm>
          <a:noFill/>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defRPr/>
            </a:pPr>
            <a:r>
              <a:rPr lang="en-US" dirty="0">
                <a:solidFill>
                  <a:schemeClr val="tx1"/>
                </a:solidFill>
              </a:rPr>
              <a:t>Food Chain</a:t>
            </a:r>
          </a:p>
        </p:txBody>
      </p:sp>
      <p:sp>
        <p:nvSpPr>
          <p:cNvPr id="24579" name="Rectangle 3">
            <a:extLst>
              <a:ext uri="{FF2B5EF4-FFF2-40B4-BE49-F238E27FC236}">
                <a16:creationId xmlns:a16="http://schemas.microsoft.com/office/drawing/2014/main" id="{46BBD7CC-8029-44E5-941B-A815CA7DC55E}"/>
              </a:ext>
            </a:extLst>
          </p:cNvPr>
          <p:cNvSpPr>
            <a:spLocks noGrp="1" noChangeArrowheads="1"/>
          </p:cNvSpPr>
          <p:nvPr>
            <p:ph idx="1"/>
          </p:nvPr>
        </p:nvSpPr>
        <p:spPr>
          <a:xfrm>
            <a:off x="685800" y="1562100"/>
            <a:ext cx="7543800" cy="4114800"/>
          </a:xfrm>
        </p:spPr>
        <p:txBody>
          <a:bodyPr rtlCol="0">
            <a:normAutofit fontScale="92500" lnSpcReduction="20000"/>
          </a:bodyPr>
          <a:lstStyle/>
          <a:p>
            <a:pPr marL="0" indent="0" fontAlgn="auto">
              <a:spcAft>
                <a:spcPts val="0"/>
              </a:spcAft>
              <a:buFont typeface="Arial" panose="020B0604020202020204" pitchFamily="34" charset="0"/>
              <a:buNone/>
              <a:defRPr/>
            </a:pPr>
            <a:r>
              <a:rPr lang="en-US" sz="3000" b="1" dirty="0"/>
              <a:t>Food chain in rice field</a:t>
            </a:r>
          </a:p>
          <a:p>
            <a:pPr marL="0" indent="0" fontAlgn="auto">
              <a:spcAft>
                <a:spcPts val="0"/>
              </a:spcAft>
              <a:buFont typeface="Arial" panose="020B0604020202020204" pitchFamily="34" charset="0"/>
              <a:buNone/>
              <a:defRPr/>
            </a:pPr>
            <a:r>
              <a:rPr lang="en-US" dirty="0"/>
              <a:t>Solar energy - Grass - Insects - Rats - Rice snakes - Decomposers.</a:t>
            </a:r>
          </a:p>
          <a:p>
            <a:pPr marL="0" indent="0" fontAlgn="auto">
              <a:spcAft>
                <a:spcPts val="0"/>
              </a:spcAft>
              <a:buFont typeface="Arial" panose="020B0604020202020204" pitchFamily="34" charset="0"/>
              <a:buNone/>
              <a:defRPr/>
            </a:pPr>
            <a:r>
              <a:rPr lang="en-US" b="1" dirty="0"/>
              <a:t>Food Chains in Marine Ecosystems</a:t>
            </a:r>
          </a:p>
          <a:p>
            <a:pPr marL="0" indent="0" fontAlgn="auto">
              <a:spcAft>
                <a:spcPts val="0"/>
              </a:spcAft>
              <a:buFont typeface="Arial" panose="020B0604020202020204" pitchFamily="34" charset="0"/>
              <a:buNone/>
              <a:defRPr/>
            </a:pPr>
            <a:r>
              <a:rPr lang="en-US" dirty="0"/>
              <a:t>Solar energy - algae - small fish - big fish - sharks – decomposers</a:t>
            </a:r>
          </a:p>
          <a:p>
            <a:pPr marL="0" indent="0" fontAlgn="auto">
              <a:spcAft>
                <a:spcPts val="0"/>
              </a:spcAft>
              <a:buFont typeface="Arial" panose="020B0604020202020204" pitchFamily="34" charset="0"/>
              <a:buNone/>
              <a:defRPr/>
            </a:pPr>
            <a:r>
              <a:rPr lang="en-US" b="1" dirty="0"/>
              <a:t>Food Chain In Forest</a:t>
            </a:r>
          </a:p>
          <a:p>
            <a:pPr marL="0" indent="0" fontAlgn="auto">
              <a:spcAft>
                <a:spcPts val="0"/>
              </a:spcAft>
              <a:buFont typeface="Arial" panose="020B0604020202020204" pitchFamily="34" charset="0"/>
              <a:buNone/>
              <a:defRPr/>
            </a:pPr>
            <a:r>
              <a:rPr lang="en-US" dirty="0"/>
              <a:t>Solar energy - grass - goats - tigers - decomposers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9BC5C697-EDB6-4291-8583-01904833ED61}"/>
              </a:ext>
            </a:extLst>
          </p:cNvPr>
          <p:cNvSpPr>
            <a:spLocks noGrp="1" noChangeArrowheads="1"/>
          </p:cNvSpPr>
          <p:nvPr>
            <p:ph type="title"/>
          </p:nvPr>
        </p:nvSpPr>
        <p:spPr/>
        <p:txBody>
          <a:bodyPr/>
          <a:lstStyle/>
          <a:p>
            <a:r>
              <a:rPr lang="en-US" altLang="en-US"/>
              <a:t>Trophic levels in food chain</a:t>
            </a:r>
          </a:p>
        </p:txBody>
      </p:sp>
      <p:sp>
        <p:nvSpPr>
          <p:cNvPr id="68611" name="TextBox 1">
            <a:extLst>
              <a:ext uri="{FF2B5EF4-FFF2-40B4-BE49-F238E27FC236}">
                <a16:creationId xmlns:a16="http://schemas.microsoft.com/office/drawing/2014/main" id="{AAF9BCD4-ED51-4989-971C-BB957C8552B0}"/>
              </a:ext>
            </a:extLst>
          </p:cNvPr>
          <p:cNvSpPr txBox="1">
            <a:spLocks noChangeArrowheads="1"/>
          </p:cNvSpPr>
          <p:nvPr/>
        </p:nvSpPr>
        <p:spPr bwMode="auto">
          <a:xfrm>
            <a:off x="762000" y="1431925"/>
            <a:ext cx="79248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t>Trophic levels are different stages of feeding position in a food chain such as primary producers and consumers of different types. Organisms in a food chain are categorized under different groups called trophic levels.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9F818006-DDFB-4111-8BCF-74F0B1A802D5}"/>
              </a:ext>
            </a:extLst>
          </p:cNvPr>
          <p:cNvSpPr>
            <a:spLocks noGrp="1" noChangeArrowheads="1"/>
          </p:cNvSpPr>
          <p:nvPr>
            <p:ph type="title"/>
          </p:nvPr>
        </p:nvSpPr>
        <p:spPr/>
        <p:txBody>
          <a:bodyPr/>
          <a:lstStyle/>
          <a:p>
            <a:r>
              <a:rPr lang="en-US" altLang="en-US"/>
              <a:t>Trophic levels in food chain</a:t>
            </a:r>
          </a:p>
        </p:txBody>
      </p:sp>
      <p:sp>
        <p:nvSpPr>
          <p:cNvPr id="34819" name="Rectangle 3">
            <a:extLst>
              <a:ext uri="{FF2B5EF4-FFF2-40B4-BE49-F238E27FC236}">
                <a16:creationId xmlns:a16="http://schemas.microsoft.com/office/drawing/2014/main" id="{3FDAFDB9-669C-46A4-95C0-F039CC8D1E25}"/>
              </a:ext>
            </a:extLst>
          </p:cNvPr>
          <p:cNvSpPr>
            <a:spLocks noGrp="1" noChangeArrowheads="1"/>
          </p:cNvSpPr>
          <p:nvPr>
            <p:ph idx="1"/>
          </p:nvPr>
        </p:nvSpPr>
        <p:spPr>
          <a:xfrm>
            <a:off x="609600" y="1752600"/>
            <a:ext cx="8077200" cy="4495800"/>
          </a:xfrm>
        </p:spPr>
        <p:txBody>
          <a:bodyPr rtlCol="0">
            <a:noAutofit/>
          </a:bodyPr>
          <a:lstStyle/>
          <a:p>
            <a:pPr fontAlgn="auto">
              <a:spcAft>
                <a:spcPts val="0"/>
              </a:spcAft>
              <a:defRPr/>
            </a:pPr>
            <a:r>
              <a:rPr lang="en-US" dirty="0"/>
              <a:t>Producers (first trophic level)</a:t>
            </a:r>
          </a:p>
          <a:p>
            <a:pPr fontAlgn="auto">
              <a:spcAft>
                <a:spcPts val="0"/>
              </a:spcAft>
              <a:defRPr/>
            </a:pPr>
            <a:r>
              <a:rPr lang="en-US" dirty="0"/>
              <a:t>Consumers </a:t>
            </a:r>
          </a:p>
          <a:p>
            <a:pPr lvl="1" fontAlgn="auto">
              <a:spcAft>
                <a:spcPts val="0"/>
              </a:spcAft>
              <a:defRPr/>
            </a:pPr>
            <a:r>
              <a:rPr lang="en-US" sz="2400" dirty="0"/>
              <a:t>Primary (second trophic level)</a:t>
            </a:r>
          </a:p>
          <a:p>
            <a:pPr lvl="1" fontAlgn="auto">
              <a:spcAft>
                <a:spcPts val="0"/>
              </a:spcAft>
              <a:defRPr/>
            </a:pPr>
            <a:r>
              <a:rPr lang="en-US" sz="2400" dirty="0"/>
              <a:t>Secondary (third trophic level)</a:t>
            </a:r>
          </a:p>
          <a:p>
            <a:pPr lvl="1" fontAlgn="auto">
              <a:spcAft>
                <a:spcPts val="0"/>
              </a:spcAft>
              <a:defRPr/>
            </a:pPr>
            <a:r>
              <a:rPr lang="en-US" sz="2400" dirty="0"/>
              <a:t>Tertiary (fourth trophic level)</a:t>
            </a:r>
          </a:p>
          <a:p>
            <a:pPr marL="339725" lvl="1" fontAlgn="auto">
              <a:spcAft>
                <a:spcPts val="0"/>
              </a:spcAft>
              <a:buFont typeface="Arial" panose="020B0604020202020204" pitchFamily="34" charset="0"/>
              <a:buChar char="•"/>
              <a:defRPr/>
            </a:pPr>
            <a:r>
              <a:rPr lang="en-US" sz="3200" dirty="0"/>
              <a:t>Decomposers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BF196714-9F5D-463A-B4C9-DCB578998F8D}"/>
              </a:ext>
            </a:extLst>
          </p:cNvPr>
          <p:cNvSpPr>
            <a:spLocks noGrp="1" noChangeArrowheads="1"/>
          </p:cNvSpPr>
          <p:nvPr>
            <p:ph type="title"/>
          </p:nvPr>
        </p:nvSpPr>
        <p:spPr/>
        <p:txBody>
          <a:bodyPr/>
          <a:lstStyle/>
          <a:p>
            <a:r>
              <a:rPr lang="en-US" altLang="en-US"/>
              <a:t>Producers</a:t>
            </a:r>
          </a:p>
        </p:txBody>
      </p:sp>
      <p:sp>
        <p:nvSpPr>
          <p:cNvPr id="25603" name="Rectangle 3">
            <a:extLst>
              <a:ext uri="{FF2B5EF4-FFF2-40B4-BE49-F238E27FC236}">
                <a16:creationId xmlns:a16="http://schemas.microsoft.com/office/drawing/2014/main" id="{CE8F79A3-DD43-4FBC-9479-F6EB2A1B6763}"/>
              </a:ext>
            </a:extLst>
          </p:cNvPr>
          <p:cNvSpPr>
            <a:spLocks noGrp="1" noChangeArrowheads="1"/>
          </p:cNvSpPr>
          <p:nvPr>
            <p:ph idx="1"/>
          </p:nvPr>
        </p:nvSpPr>
        <p:spPr>
          <a:xfrm>
            <a:off x="685800" y="1524000"/>
            <a:ext cx="7772400" cy="3352800"/>
          </a:xfrm>
        </p:spPr>
        <p:txBody>
          <a:bodyPr rtlCol="0">
            <a:normAutofit lnSpcReduction="10000"/>
          </a:bodyPr>
          <a:lstStyle/>
          <a:p>
            <a:pPr fontAlgn="auto">
              <a:spcAft>
                <a:spcPts val="0"/>
              </a:spcAft>
              <a:defRPr/>
            </a:pPr>
            <a:r>
              <a:rPr lang="en-US" sz="3900" dirty="0"/>
              <a:t>The first level of every food chain</a:t>
            </a:r>
            <a:endParaRPr lang="en-US" sz="4800" dirty="0"/>
          </a:p>
          <a:p>
            <a:pPr fontAlgn="auto">
              <a:spcAft>
                <a:spcPts val="0"/>
              </a:spcAft>
              <a:defRPr/>
            </a:pPr>
            <a:r>
              <a:rPr lang="en-US" sz="4000" dirty="0"/>
              <a:t>Producers make their own food</a:t>
            </a:r>
          </a:p>
          <a:p>
            <a:pPr fontAlgn="auto">
              <a:spcAft>
                <a:spcPts val="0"/>
              </a:spcAft>
              <a:defRPr/>
            </a:pPr>
            <a:r>
              <a:rPr lang="en-US" sz="4000" dirty="0"/>
              <a:t>Green plants use energy from the sun to make food through photosynthesis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953067B7-9312-4982-BF3A-6D709CB02367}"/>
              </a:ext>
            </a:extLst>
          </p:cNvPr>
          <p:cNvSpPr>
            <a:spLocks noGrp="1" noChangeArrowheads="1"/>
          </p:cNvSpPr>
          <p:nvPr>
            <p:ph type="title"/>
          </p:nvPr>
        </p:nvSpPr>
        <p:spPr/>
        <p:txBody>
          <a:bodyPr/>
          <a:lstStyle/>
          <a:p>
            <a:r>
              <a:rPr lang="en-US" altLang="en-US"/>
              <a:t>Consumers</a:t>
            </a:r>
          </a:p>
        </p:txBody>
      </p:sp>
      <p:sp>
        <p:nvSpPr>
          <p:cNvPr id="71683" name="Rectangle 3">
            <a:extLst>
              <a:ext uri="{FF2B5EF4-FFF2-40B4-BE49-F238E27FC236}">
                <a16:creationId xmlns:a16="http://schemas.microsoft.com/office/drawing/2014/main" id="{C46AAD66-2491-42D0-BC67-7F079985257C}"/>
              </a:ext>
            </a:extLst>
          </p:cNvPr>
          <p:cNvSpPr>
            <a:spLocks noGrp="1" noChangeArrowheads="1"/>
          </p:cNvSpPr>
          <p:nvPr>
            <p:ph idx="1"/>
          </p:nvPr>
        </p:nvSpPr>
        <p:spPr/>
        <p:txBody>
          <a:bodyPr/>
          <a:lstStyle/>
          <a:p>
            <a:r>
              <a:rPr lang="en-US" altLang="en-US" sz="4000"/>
              <a:t>Consumers hunt, gather, and store food because they cannot make their own.</a:t>
            </a:r>
          </a:p>
          <a:p>
            <a:endParaRPr lang="en-US" altLang="en-US" sz="40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CC9DF27D-6174-4D85-96B0-A4D170E51FBE}"/>
              </a:ext>
            </a:extLst>
          </p:cNvPr>
          <p:cNvSpPr>
            <a:spLocks noGrp="1" noChangeArrowheads="1"/>
          </p:cNvSpPr>
          <p:nvPr>
            <p:ph type="title"/>
          </p:nvPr>
        </p:nvSpPr>
        <p:spPr>
          <a:xfrm>
            <a:off x="685800" y="228600"/>
            <a:ext cx="8153400" cy="914400"/>
          </a:xfrm>
        </p:spPr>
        <p:txBody>
          <a:bodyPr/>
          <a:lstStyle/>
          <a:p>
            <a:r>
              <a:rPr lang="en-US" altLang="en-US"/>
              <a:t>Three Types of Consumers</a:t>
            </a:r>
          </a:p>
        </p:txBody>
      </p:sp>
      <p:sp>
        <p:nvSpPr>
          <p:cNvPr id="26627" name="Rectangle 3">
            <a:extLst>
              <a:ext uri="{FF2B5EF4-FFF2-40B4-BE49-F238E27FC236}">
                <a16:creationId xmlns:a16="http://schemas.microsoft.com/office/drawing/2014/main" id="{66917178-BC79-42A2-9A13-99A91C16A7ED}"/>
              </a:ext>
            </a:extLst>
          </p:cNvPr>
          <p:cNvSpPr>
            <a:spLocks noGrp="1" noChangeArrowheads="1"/>
          </p:cNvSpPr>
          <p:nvPr>
            <p:ph idx="1"/>
          </p:nvPr>
        </p:nvSpPr>
        <p:spPr>
          <a:xfrm>
            <a:off x="381000" y="1371600"/>
            <a:ext cx="8153400" cy="5029200"/>
          </a:xfrm>
        </p:spPr>
        <p:txBody>
          <a:bodyPr rtlCol="0">
            <a:normAutofit fontScale="92500" lnSpcReduction="10000"/>
          </a:bodyPr>
          <a:lstStyle/>
          <a:p>
            <a:pPr marL="742950" indent="-742950" fontAlgn="auto">
              <a:spcAft>
                <a:spcPts val="0"/>
              </a:spcAft>
              <a:buFont typeface="Arial" panose="020B0604020202020204" pitchFamily="34" charset="0"/>
              <a:buAutoNum type="arabicPeriod"/>
              <a:defRPr/>
            </a:pPr>
            <a:r>
              <a:rPr lang="en-US" sz="3600" b="1" dirty="0"/>
              <a:t>Primary consumers (Herbivores)</a:t>
            </a:r>
            <a:r>
              <a:rPr lang="en-US" sz="3600" dirty="0"/>
              <a:t>: Animals who eat plants such as: </a:t>
            </a:r>
            <a:r>
              <a:rPr lang="en-US" sz="4000" dirty="0"/>
              <a:t> </a:t>
            </a:r>
            <a:r>
              <a:rPr lang="en-US" sz="4000" dirty="0" err="1"/>
              <a:t>Eg</a:t>
            </a:r>
            <a:r>
              <a:rPr lang="en-US" sz="4000" dirty="0"/>
              <a:t> </a:t>
            </a:r>
            <a:r>
              <a:rPr lang="en-US" sz="3600" dirty="0"/>
              <a:t>Deer, turtle, and many types of birds</a:t>
            </a:r>
          </a:p>
          <a:p>
            <a:pPr marL="742950" indent="-742950" fontAlgn="auto">
              <a:spcAft>
                <a:spcPts val="0"/>
              </a:spcAft>
              <a:buFont typeface="Arial" panose="020B0604020202020204" pitchFamily="34" charset="0"/>
              <a:buAutoNum type="arabicPeriod"/>
              <a:defRPr/>
            </a:pPr>
            <a:r>
              <a:rPr lang="en-US" sz="3600" b="1" dirty="0"/>
              <a:t>Secondary consumers (Carnivores and Omnivores): </a:t>
            </a:r>
          </a:p>
          <a:p>
            <a:pPr marL="400050" lvl="1" indent="0" fontAlgn="auto">
              <a:spcAft>
                <a:spcPts val="0"/>
              </a:spcAft>
              <a:buFont typeface="Arial" panose="020B0604020202020204" pitchFamily="34" charset="0"/>
              <a:buNone/>
              <a:defRPr/>
            </a:pPr>
            <a:r>
              <a:rPr lang="en-US" sz="2600" dirty="0"/>
              <a:t>Carnivores: Animals who only eat other animals. In a desert ecosystem, a secondary consumer may be a snake that eats a mouse.</a:t>
            </a:r>
          </a:p>
          <a:p>
            <a:pPr marL="400050" lvl="1" indent="0" fontAlgn="auto">
              <a:spcAft>
                <a:spcPts val="0"/>
              </a:spcAft>
              <a:buFont typeface="Arial" panose="020B0604020202020204" pitchFamily="34" charset="0"/>
              <a:buNone/>
              <a:defRPr/>
            </a:pPr>
            <a:endParaRPr lang="en-US" sz="2600" dirty="0"/>
          </a:p>
          <a:p>
            <a:pPr marL="400050" lvl="1" indent="0" fontAlgn="auto">
              <a:spcAft>
                <a:spcPts val="0"/>
              </a:spcAft>
              <a:buFont typeface="Arial" panose="020B0604020202020204" pitchFamily="34" charset="0"/>
              <a:buNone/>
              <a:defRPr/>
            </a:pPr>
            <a:r>
              <a:rPr lang="en-US" sz="2600" dirty="0"/>
              <a:t>Omnivores: Animals who eat both plants and animals such as: humans, bears</a:t>
            </a:r>
          </a:p>
          <a:p>
            <a:pPr marL="400050" lvl="1" indent="0" fontAlgn="auto">
              <a:spcAft>
                <a:spcPts val="0"/>
              </a:spcAft>
              <a:buFont typeface="Arial" panose="020B0604020202020204" pitchFamily="34" charset="0"/>
              <a:buNone/>
              <a:defRPr/>
            </a:pPr>
            <a:endParaRPr lang="en-US" sz="40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E31BE0A2-3EF4-4B73-8E99-3AEA7615D89A}"/>
              </a:ext>
            </a:extLst>
          </p:cNvPr>
          <p:cNvSpPr>
            <a:spLocks noGrp="1" noChangeArrowheads="1"/>
          </p:cNvSpPr>
          <p:nvPr>
            <p:ph type="title"/>
          </p:nvPr>
        </p:nvSpPr>
        <p:spPr>
          <a:xfrm>
            <a:off x="685800" y="228600"/>
            <a:ext cx="8153400" cy="914400"/>
          </a:xfrm>
        </p:spPr>
        <p:txBody>
          <a:bodyPr/>
          <a:lstStyle/>
          <a:p>
            <a:r>
              <a:rPr lang="en-US" altLang="en-US"/>
              <a:t>Three Types of Consumers</a:t>
            </a:r>
          </a:p>
        </p:txBody>
      </p:sp>
      <p:sp>
        <p:nvSpPr>
          <p:cNvPr id="26627" name="Rectangle 3">
            <a:extLst>
              <a:ext uri="{FF2B5EF4-FFF2-40B4-BE49-F238E27FC236}">
                <a16:creationId xmlns:a16="http://schemas.microsoft.com/office/drawing/2014/main" id="{B0587835-3992-4438-A8ED-C89713A2C34F}"/>
              </a:ext>
            </a:extLst>
          </p:cNvPr>
          <p:cNvSpPr>
            <a:spLocks noGrp="1" noChangeArrowheads="1"/>
          </p:cNvSpPr>
          <p:nvPr>
            <p:ph idx="1"/>
          </p:nvPr>
        </p:nvSpPr>
        <p:spPr>
          <a:xfrm>
            <a:off x="685800" y="1371600"/>
            <a:ext cx="7848600" cy="4495800"/>
          </a:xfrm>
        </p:spPr>
        <p:txBody>
          <a:bodyPr rtlCol="0">
            <a:normAutofit/>
          </a:bodyPr>
          <a:lstStyle/>
          <a:p>
            <a:pPr marL="400050" lvl="1" indent="0" fontAlgn="auto">
              <a:spcAft>
                <a:spcPts val="0"/>
              </a:spcAft>
              <a:buFont typeface="Arial" panose="020B0604020202020204" pitchFamily="34" charset="0"/>
              <a:buNone/>
              <a:defRPr/>
            </a:pPr>
            <a:r>
              <a:rPr lang="en-US" sz="3200" dirty="0"/>
              <a:t>3. </a:t>
            </a:r>
            <a:r>
              <a:rPr lang="en-US" sz="3200" b="1" dirty="0"/>
              <a:t>Tertiary Consumers (Carnivores eating other carnivores): </a:t>
            </a:r>
            <a:r>
              <a:rPr lang="en-US" sz="3200" dirty="0"/>
              <a:t>Tertiary consumers are animals eating other carnivores. The King Cobra specialize in killing and eating other  snakes</a:t>
            </a:r>
          </a:p>
          <a:p>
            <a:pPr marL="457200" lvl="1" indent="0" fontAlgn="auto">
              <a:spcAft>
                <a:spcPts val="0"/>
              </a:spcAft>
              <a:buFont typeface="Arial" panose="020B0604020202020204" pitchFamily="34" charset="0"/>
              <a:buNone/>
              <a:defRPr/>
            </a:pPr>
            <a:endParaRPr lang="en-US" sz="4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8781FD3B-1D17-4ABA-B990-495E522DAE1D}"/>
              </a:ext>
            </a:extLst>
          </p:cNvPr>
          <p:cNvSpPr>
            <a:spLocks noGrp="1" noChangeArrowheads="1"/>
          </p:cNvSpPr>
          <p:nvPr>
            <p:ph type="title"/>
          </p:nvPr>
        </p:nvSpPr>
        <p:spPr/>
        <p:txBody>
          <a:bodyPr/>
          <a:lstStyle/>
          <a:p>
            <a:r>
              <a:rPr lang="en-US" altLang="en-US"/>
              <a:t>Decomposers</a:t>
            </a:r>
          </a:p>
        </p:txBody>
      </p:sp>
      <p:sp>
        <p:nvSpPr>
          <p:cNvPr id="74755" name="Rectangle 3">
            <a:extLst>
              <a:ext uri="{FF2B5EF4-FFF2-40B4-BE49-F238E27FC236}">
                <a16:creationId xmlns:a16="http://schemas.microsoft.com/office/drawing/2014/main" id="{B8E8C44A-D2FD-4CA6-A0B6-568C3546430C}"/>
              </a:ext>
            </a:extLst>
          </p:cNvPr>
          <p:cNvSpPr>
            <a:spLocks noGrp="1" noChangeArrowheads="1"/>
          </p:cNvSpPr>
          <p:nvPr>
            <p:ph idx="1"/>
          </p:nvPr>
        </p:nvSpPr>
        <p:spPr/>
        <p:txBody>
          <a:bodyPr/>
          <a:lstStyle/>
          <a:p>
            <a:r>
              <a:rPr lang="en-US" altLang="en-US" sz="4000"/>
              <a:t>Microorganisms that are able to break down large molecules into smaller parts</a:t>
            </a:r>
          </a:p>
          <a:p>
            <a:r>
              <a:rPr lang="en-US" altLang="en-US" sz="4000"/>
              <a:t>Decomposers return the nutrients that are in a living thing to the soil</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FC010B0-A560-40B7-92ED-2BF3B502813E}"/>
              </a:ext>
            </a:extLst>
          </p:cNvPr>
          <p:cNvSpPr>
            <a:spLocks noGrp="1" noChangeArrowheads="1"/>
          </p:cNvSpPr>
          <p:nvPr>
            <p:ph type="title"/>
          </p:nvPr>
        </p:nvSpPr>
        <p:spPr>
          <a:xfrm>
            <a:off x="457200" y="274638"/>
            <a:ext cx="8229600" cy="715962"/>
          </a:xfrm>
          <a:noFill/>
        </p:spPr>
        <p:style>
          <a:lnRef idx="0">
            <a:schemeClr val="accent3"/>
          </a:lnRef>
          <a:fillRef idx="3">
            <a:schemeClr val="accent3"/>
          </a:fillRef>
          <a:effectRef idx="3">
            <a:schemeClr val="accent3"/>
          </a:effectRef>
          <a:fontRef idx="minor">
            <a:schemeClr val="lt1"/>
          </a:fontRef>
        </p:style>
        <p:txBody>
          <a:bodyPr rtlCol="0">
            <a:normAutofit fontScale="90000"/>
          </a:bodyPr>
          <a:lstStyle/>
          <a:p>
            <a:pPr fontAlgn="auto">
              <a:spcAft>
                <a:spcPts val="0"/>
              </a:spcAft>
              <a:defRPr/>
            </a:pPr>
            <a:r>
              <a:rPr lang="en-US" dirty="0">
                <a:solidFill>
                  <a:schemeClr val="tx1"/>
                </a:solidFill>
              </a:rPr>
              <a:t>Food Web</a:t>
            </a:r>
          </a:p>
        </p:txBody>
      </p:sp>
      <p:sp>
        <p:nvSpPr>
          <p:cNvPr id="35843" name="Rectangle 3">
            <a:extLst>
              <a:ext uri="{FF2B5EF4-FFF2-40B4-BE49-F238E27FC236}">
                <a16:creationId xmlns:a16="http://schemas.microsoft.com/office/drawing/2014/main" id="{C6FDB608-0F2B-4CD1-B435-257E5375C216}"/>
              </a:ext>
            </a:extLst>
          </p:cNvPr>
          <p:cNvSpPr>
            <a:spLocks noGrp="1" noChangeArrowheads="1"/>
          </p:cNvSpPr>
          <p:nvPr>
            <p:ph idx="1"/>
          </p:nvPr>
        </p:nvSpPr>
        <p:spPr>
          <a:xfrm>
            <a:off x="457200" y="1477963"/>
            <a:ext cx="3429000" cy="5105400"/>
          </a:xfrm>
        </p:spPr>
        <p:txBody>
          <a:bodyPr rtlCol="0">
            <a:normAutofit lnSpcReduction="10000"/>
          </a:bodyPr>
          <a:lstStyle/>
          <a:p>
            <a:pPr lvl="1" fontAlgn="auto">
              <a:spcAft>
                <a:spcPts val="0"/>
              </a:spcAft>
              <a:defRPr/>
            </a:pPr>
            <a:r>
              <a:rPr lang="en-US" dirty="0"/>
              <a:t>a network of interconnected food chains so as to form a number of feeding relationships amongst different organism of a biotic community.</a:t>
            </a:r>
            <a:endParaRPr lang="en-US" sz="3600" dirty="0"/>
          </a:p>
        </p:txBody>
      </p:sp>
      <p:pic>
        <p:nvPicPr>
          <p:cNvPr id="75782" name="Picture 6" descr="Food Web">
            <a:extLst>
              <a:ext uri="{FF2B5EF4-FFF2-40B4-BE49-F238E27FC236}">
                <a16:creationId xmlns:a16="http://schemas.microsoft.com/office/drawing/2014/main" id="{C4BFED27-DA41-428D-9073-2C73AB6A27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4988" y="1882775"/>
            <a:ext cx="4762500"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ABCB5A7D-C42B-49C7-993E-368301543F20}"/>
              </a:ext>
            </a:extLst>
          </p:cNvPr>
          <p:cNvSpPr>
            <a:spLocks noGrp="1" noChangeArrowheads="1"/>
          </p:cNvSpPr>
          <p:nvPr>
            <p:ph type="title"/>
          </p:nvPr>
        </p:nvSpPr>
        <p:spPr/>
        <p:txBody>
          <a:bodyPr/>
          <a:lstStyle/>
          <a:p>
            <a:r>
              <a:rPr lang="en-US" altLang="en-US"/>
              <a:t>Environment..Contd </a:t>
            </a:r>
          </a:p>
        </p:txBody>
      </p:sp>
      <p:sp>
        <p:nvSpPr>
          <p:cNvPr id="3" name="Content Placeholder 2">
            <a:extLst>
              <a:ext uri="{FF2B5EF4-FFF2-40B4-BE49-F238E27FC236}">
                <a16:creationId xmlns:a16="http://schemas.microsoft.com/office/drawing/2014/main" id="{20E34997-EC48-4575-907E-C6311374600D}"/>
              </a:ext>
            </a:extLst>
          </p:cNvPr>
          <p:cNvSpPr>
            <a:spLocks noGrp="1"/>
          </p:cNvSpPr>
          <p:nvPr>
            <p:ph idx="1"/>
          </p:nvPr>
        </p:nvSpPr>
        <p:spPr/>
        <p:txBody>
          <a:bodyPr rtlCol="0">
            <a:normAutofit fontScale="92500" lnSpcReduction="20000"/>
          </a:bodyPr>
          <a:lstStyle/>
          <a:p>
            <a:pPr marL="0" indent="0" fontAlgn="auto">
              <a:spcAft>
                <a:spcPts val="0"/>
              </a:spcAft>
              <a:buFont typeface="Arial" panose="020B0604020202020204" pitchFamily="34" charset="0"/>
              <a:buNone/>
              <a:defRPr/>
            </a:pPr>
            <a:r>
              <a:rPr lang="en-US" dirty="0"/>
              <a:t>Definition of environment</a:t>
            </a:r>
          </a:p>
          <a:p>
            <a:pPr marL="0" indent="0" fontAlgn="auto">
              <a:spcAft>
                <a:spcPts val="0"/>
              </a:spcAft>
              <a:buFont typeface="Arial" panose="020B0604020202020204" pitchFamily="34" charset="0"/>
              <a:buNone/>
              <a:defRPr/>
            </a:pPr>
            <a:endParaRPr lang="en-US" dirty="0"/>
          </a:p>
          <a:p>
            <a:pPr fontAlgn="auto">
              <a:spcAft>
                <a:spcPts val="0"/>
              </a:spcAft>
              <a:defRPr/>
            </a:pPr>
            <a:r>
              <a:rPr lang="en-US" dirty="0"/>
              <a:t>“Environment is anything immediately surrounding an object and exerting a direct influence on it.” </a:t>
            </a:r>
          </a:p>
          <a:p>
            <a:pPr lvl="1" fontAlgn="auto">
              <a:spcAft>
                <a:spcPts val="0"/>
              </a:spcAft>
              <a:defRPr/>
            </a:pPr>
            <a:r>
              <a:rPr lang="en-US" dirty="0"/>
              <a:t>P. </a:t>
            </a:r>
            <a:r>
              <a:rPr lang="en-US" dirty="0" err="1"/>
              <a:t>Gisbert</a:t>
            </a:r>
            <a:r>
              <a:rPr lang="en-US" dirty="0"/>
              <a:t> </a:t>
            </a:r>
          </a:p>
          <a:p>
            <a:pPr fontAlgn="auto">
              <a:spcAft>
                <a:spcPts val="0"/>
              </a:spcAft>
              <a:buFont typeface="Arial" panose="020B0604020202020204" pitchFamily="34" charset="0"/>
              <a:buNone/>
              <a:defRPr/>
            </a:pPr>
            <a:endParaRPr lang="en-US" dirty="0"/>
          </a:p>
          <a:p>
            <a:pPr fontAlgn="auto">
              <a:spcAft>
                <a:spcPts val="0"/>
              </a:spcAft>
              <a:defRPr/>
            </a:pPr>
            <a:r>
              <a:rPr lang="en-US" dirty="0"/>
              <a:t>“Environment is an external force which influences us.”</a:t>
            </a:r>
          </a:p>
          <a:p>
            <a:pPr lvl="1" fontAlgn="auto">
              <a:spcAft>
                <a:spcPts val="0"/>
              </a:spcAft>
              <a:defRPr/>
            </a:pPr>
            <a:r>
              <a:rPr lang="en-US" dirty="0"/>
              <a:t>E. J. Ross</a:t>
            </a:r>
          </a:p>
          <a:p>
            <a:pPr fontAlgn="auto">
              <a:spcAft>
                <a:spcPts val="0"/>
              </a:spcAft>
              <a:defRPr/>
            </a:pP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0BEA9DF2-02E3-4C4A-8397-269740B0AFED}"/>
              </a:ext>
            </a:extLst>
          </p:cNvPr>
          <p:cNvSpPr>
            <a:spLocks noGrp="1" noChangeArrowheads="1"/>
          </p:cNvSpPr>
          <p:nvPr>
            <p:ph type="title"/>
          </p:nvPr>
        </p:nvSpPr>
        <p:spPr/>
        <p:txBody>
          <a:bodyPr/>
          <a:lstStyle/>
          <a:p>
            <a:r>
              <a:rPr lang="en-US" altLang="en-US"/>
              <a:t>Food Web</a:t>
            </a:r>
          </a:p>
        </p:txBody>
      </p:sp>
      <p:sp>
        <p:nvSpPr>
          <p:cNvPr id="3" name="Content Placeholder 2">
            <a:extLst>
              <a:ext uri="{FF2B5EF4-FFF2-40B4-BE49-F238E27FC236}">
                <a16:creationId xmlns:a16="http://schemas.microsoft.com/office/drawing/2014/main" id="{0B95827F-E7ED-4293-AB7F-FEBD66EEFEE2}"/>
              </a:ext>
            </a:extLst>
          </p:cNvPr>
          <p:cNvSpPr>
            <a:spLocks noGrp="1"/>
          </p:cNvSpPr>
          <p:nvPr>
            <p:ph idx="1"/>
          </p:nvPr>
        </p:nvSpPr>
        <p:spPr/>
        <p:txBody>
          <a:bodyPr rtlCol="0">
            <a:normAutofit lnSpcReduction="10000"/>
          </a:bodyPr>
          <a:lstStyle/>
          <a:p>
            <a:pPr fontAlgn="auto">
              <a:spcAft>
                <a:spcPts val="0"/>
              </a:spcAft>
              <a:defRPr/>
            </a:pPr>
            <a:r>
              <a:rPr lang="en-US" dirty="0"/>
              <a:t>A food chain cannot stand isolated in an ecosystem. </a:t>
            </a:r>
          </a:p>
          <a:p>
            <a:pPr fontAlgn="auto">
              <a:spcAft>
                <a:spcPts val="0"/>
              </a:spcAft>
              <a:defRPr/>
            </a:pPr>
            <a:r>
              <a:rPr lang="en-US" dirty="0"/>
              <a:t>The same food resource may be a part of more than one chain. This is possible when the resource is at the lower tropic level.</a:t>
            </a:r>
          </a:p>
          <a:p>
            <a:pPr fontAlgn="auto">
              <a:spcAft>
                <a:spcPts val="0"/>
              </a:spcAft>
              <a:defRPr/>
            </a:pPr>
            <a:r>
              <a:rPr lang="en-US" dirty="0"/>
              <a:t>A food web comprises all the food chains in a single ecosystem. It is essential to know that each living thing in an ecosystem is a part of multiple food chains.</a:t>
            </a:r>
          </a:p>
          <a:p>
            <a:pPr fontAlgn="auto">
              <a:spcAft>
                <a:spcPts val="0"/>
              </a:spcAft>
              <a:defRPr/>
            </a:pP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65DD3-FE0C-47E3-A629-314C91CBDD3A}"/>
              </a:ext>
            </a:extLst>
          </p:cNvPr>
          <p:cNvSpPr>
            <a:spLocks noGrp="1"/>
          </p:cNvSpPr>
          <p:nvPr>
            <p:ph type="title"/>
          </p:nvPr>
        </p:nvSpPr>
        <p:spPr>
          <a:xfrm>
            <a:off x="228600" y="533400"/>
            <a:ext cx="8229600" cy="1143000"/>
          </a:xfrm>
          <a:noFill/>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defRPr/>
            </a:pPr>
            <a:r>
              <a:rPr lang="en-US" dirty="0">
                <a:solidFill>
                  <a:schemeClr val="tx1"/>
                </a:solidFill>
              </a:rPr>
              <a:t>Principles of Ecosystem Functions </a:t>
            </a:r>
          </a:p>
        </p:txBody>
      </p:sp>
      <p:sp>
        <p:nvSpPr>
          <p:cNvPr id="77829" name="Content Placeholder 2">
            <a:extLst>
              <a:ext uri="{FF2B5EF4-FFF2-40B4-BE49-F238E27FC236}">
                <a16:creationId xmlns:a16="http://schemas.microsoft.com/office/drawing/2014/main" id="{FD34FC2F-F0E0-4A64-BEEB-89E3D193886C}"/>
              </a:ext>
            </a:extLst>
          </p:cNvPr>
          <p:cNvSpPr>
            <a:spLocks noGrp="1" noChangeArrowheads="1"/>
          </p:cNvSpPr>
          <p:nvPr>
            <p:ph idx="1"/>
          </p:nvPr>
        </p:nvSpPr>
        <p:spPr>
          <a:xfrm>
            <a:off x="457200" y="2133600"/>
            <a:ext cx="8229600" cy="2133600"/>
          </a:xfrm>
        </p:spPr>
        <p:txBody>
          <a:bodyPr/>
          <a:lstStyle/>
          <a:p>
            <a:pPr lvl="2">
              <a:buFont typeface="Arial" panose="020B0604020202020204" pitchFamily="34" charset="0"/>
              <a:buNone/>
            </a:pPr>
            <a:r>
              <a:rPr lang="en-US" altLang="en-US" sz="3600"/>
              <a:t>Energy flow in ecosystem</a:t>
            </a:r>
          </a:p>
          <a:p>
            <a:pPr lvl="2">
              <a:buFont typeface="Arial" panose="020B0604020202020204" pitchFamily="34" charset="0"/>
              <a:buNone/>
            </a:pPr>
            <a:r>
              <a:rPr lang="en-US" altLang="en-US" sz="3600"/>
              <a:t>Biogeochemical cycles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E298F-3ADB-4B4E-A1A0-AD6CD653F5D1}"/>
              </a:ext>
            </a:extLst>
          </p:cNvPr>
          <p:cNvSpPr>
            <a:spLocks noGrp="1"/>
          </p:cNvSpPr>
          <p:nvPr>
            <p:ph type="title"/>
          </p:nvPr>
        </p:nvSpPr>
        <p:spPr>
          <a:xfrm>
            <a:off x="457200" y="274638"/>
            <a:ext cx="8229600" cy="792162"/>
          </a:xfrm>
          <a:solidFill>
            <a:schemeClr val="bg1"/>
          </a:solidFill>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defRPr/>
            </a:pPr>
            <a:r>
              <a:rPr lang="en-US" dirty="0">
                <a:solidFill>
                  <a:schemeClr val="tx1"/>
                </a:solidFill>
              </a:rPr>
              <a:t>Energy flow in ecosystem</a:t>
            </a:r>
          </a:p>
        </p:txBody>
      </p:sp>
      <p:sp>
        <p:nvSpPr>
          <p:cNvPr id="3" name="Content Placeholder 2">
            <a:extLst>
              <a:ext uri="{FF2B5EF4-FFF2-40B4-BE49-F238E27FC236}">
                <a16:creationId xmlns:a16="http://schemas.microsoft.com/office/drawing/2014/main" id="{33AB80C8-9659-448E-93DD-C1608F12FD6E}"/>
              </a:ext>
            </a:extLst>
          </p:cNvPr>
          <p:cNvSpPr>
            <a:spLocks noGrp="1"/>
          </p:cNvSpPr>
          <p:nvPr>
            <p:ph idx="1"/>
          </p:nvPr>
        </p:nvSpPr>
        <p:spPr>
          <a:xfrm>
            <a:off x="457200" y="1219200"/>
            <a:ext cx="7620000" cy="4800600"/>
          </a:xfrm>
        </p:spPr>
        <p:txBody>
          <a:bodyPr rtlCol="0">
            <a:normAutofit lnSpcReduction="10000"/>
          </a:bodyPr>
          <a:lstStyle/>
          <a:p>
            <a:pPr fontAlgn="auto">
              <a:spcAft>
                <a:spcPts val="0"/>
              </a:spcAft>
              <a:defRPr/>
            </a:pPr>
            <a:r>
              <a:rPr lang="en-US" sz="2800" dirty="0">
                <a:ea typeface="ＭＳ Ｐゴシック" pitchFamily="34" charset="-128"/>
              </a:rPr>
              <a:t>When an organism eats, it obtains energy. The organism uses a lot of energy in life process like growth and movement.</a:t>
            </a:r>
          </a:p>
          <a:p>
            <a:pPr fontAlgn="auto">
              <a:spcAft>
                <a:spcPts val="0"/>
              </a:spcAft>
              <a:defRPr/>
            </a:pPr>
            <a:r>
              <a:rPr lang="en-US" sz="2800" dirty="0">
                <a:ea typeface="ＭＳ Ｐゴシック" pitchFamily="34" charset="-128"/>
              </a:rPr>
              <a:t>So, only part of their energy is available to the next organism in the food web.</a:t>
            </a:r>
          </a:p>
          <a:p>
            <a:pPr fontAlgn="auto">
              <a:spcAft>
                <a:spcPts val="0"/>
              </a:spcAft>
              <a:defRPr/>
            </a:pPr>
            <a:r>
              <a:rPr lang="en-US" sz="2800" dirty="0">
                <a:ea typeface="ＭＳ Ｐゴシック" pitchFamily="34" charset="-128"/>
              </a:rPr>
              <a:t>The greatest amount of energy is available at the producer level</a:t>
            </a:r>
          </a:p>
          <a:p>
            <a:pPr fontAlgn="auto">
              <a:spcAft>
                <a:spcPts val="0"/>
              </a:spcAft>
              <a:defRPr/>
            </a:pPr>
            <a:r>
              <a:rPr lang="en-US" sz="2800" dirty="0">
                <a:ea typeface="ＭＳ Ｐゴシック" pitchFamily="34" charset="-128"/>
              </a:rPr>
              <a:t>Only about 10% of the trophic level</a:t>
            </a:r>
            <a:r>
              <a:rPr lang="ja-JP" altLang="en-US" sz="2800" dirty="0"/>
              <a:t>’</a:t>
            </a:r>
            <a:r>
              <a:rPr lang="en-US" altLang="ja-JP" sz="2800" dirty="0"/>
              <a:t>s energy is transferred to the next level.</a:t>
            </a:r>
          </a:p>
          <a:p>
            <a:pPr fontAlgn="auto">
              <a:spcAft>
                <a:spcPts val="0"/>
              </a:spcAft>
              <a:defRPr/>
            </a:pPr>
            <a:r>
              <a:rPr lang="en-US" sz="2800" dirty="0">
                <a:ea typeface="ＭＳ Ｐゴシック" pitchFamily="34" charset="-128"/>
              </a:rPr>
              <a:t>The least amount of energy available  going to be a the top of the food chain.</a:t>
            </a:r>
          </a:p>
          <a:p>
            <a:pPr fontAlgn="auto">
              <a:spcAft>
                <a:spcPts val="0"/>
              </a:spcAft>
              <a:defRPr/>
            </a:pPr>
            <a:endParaRPr lang="en-US" sz="2800" dirty="0">
              <a:ea typeface="ＭＳ Ｐゴシック" pitchFamily="34" charset="-128"/>
            </a:endParaRPr>
          </a:p>
          <a:p>
            <a:pPr fontAlgn="auto">
              <a:spcAft>
                <a:spcPts val="0"/>
              </a:spcAft>
              <a:buFont typeface="Arial" panose="020B0604020202020204" pitchFamily="34" charset="0"/>
              <a:buNone/>
              <a:defRPr/>
            </a:pPr>
            <a:endParaRPr lang="en-US" sz="2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id="{6B903F43-B48D-4411-AD93-89D24DD36738}"/>
              </a:ext>
            </a:extLst>
          </p:cNvPr>
          <p:cNvSpPr>
            <a:spLocks noGrp="1" noChangeArrowheads="1"/>
          </p:cNvSpPr>
          <p:nvPr>
            <p:ph type="title"/>
          </p:nvPr>
        </p:nvSpPr>
        <p:spPr>
          <a:xfrm>
            <a:off x="457200" y="274638"/>
            <a:ext cx="8229600" cy="769937"/>
          </a:xfrm>
        </p:spPr>
        <p:txBody>
          <a:bodyPr/>
          <a:lstStyle/>
          <a:p>
            <a:r>
              <a:rPr lang="en-US" altLang="en-US"/>
              <a:t>Contd…..</a:t>
            </a:r>
          </a:p>
        </p:txBody>
      </p:sp>
      <p:sp>
        <p:nvSpPr>
          <p:cNvPr id="3" name="Content Placeholder 2">
            <a:extLst>
              <a:ext uri="{FF2B5EF4-FFF2-40B4-BE49-F238E27FC236}">
                <a16:creationId xmlns:a16="http://schemas.microsoft.com/office/drawing/2014/main" id="{F826CFAE-1D11-4DBF-BD32-A547E3CC89CD}"/>
              </a:ext>
            </a:extLst>
          </p:cNvPr>
          <p:cNvSpPr>
            <a:spLocks noGrp="1"/>
          </p:cNvSpPr>
          <p:nvPr>
            <p:ph idx="1"/>
          </p:nvPr>
        </p:nvSpPr>
        <p:spPr>
          <a:xfrm>
            <a:off x="76200" y="914400"/>
            <a:ext cx="8229600" cy="6500813"/>
          </a:xfrm>
          <a:ln>
            <a:solidFill>
              <a:schemeClr val="accent1"/>
            </a:solidFill>
          </a:ln>
        </p:spPr>
        <p:txBody>
          <a:bodyPr rtlCol="0">
            <a:normAutofit/>
          </a:bodyPr>
          <a:lstStyle/>
          <a:p>
            <a:pPr marL="0" indent="0" fontAlgn="auto">
              <a:spcAft>
                <a:spcPts val="0"/>
              </a:spcAft>
              <a:buFont typeface="Arial" panose="020B0604020202020204" pitchFamily="34" charset="0"/>
              <a:buNone/>
              <a:defRPr/>
            </a:pPr>
            <a:endParaRPr lang="en-US" altLang="ja-JP" dirty="0"/>
          </a:p>
          <a:p>
            <a:pPr fontAlgn="auto">
              <a:spcAft>
                <a:spcPts val="0"/>
              </a:spcAft>
              <a:defRPr/>
            </a:pPr>
            <a:endParaRPr lang="en-US" dirty="0"/>
          </a:p>
        </p:txBody>
      </p:sp>
      <p:pic>
        <p:nvPicPr>
          <p:cNvPr id="79876" name="Picture 2" descr="Decreasing Energy Flow">
            <a:extLst>
              <a:ext uri="{FF2B5EF4-FFF2-40B4-BE49-F238E27FC236}">
                <a16:creationId xmlns:a16="http://schemas.microsoft.com/office/drawing/2014/main" id="{6CB675FA-42F1-45FD-AAAA-FF1B37877E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143000"/>
            <a:ext cx="6248400" cy="544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5E7CB-FC0C-4899-B454-BC260CEF5707}"/>
              </a:ext>
            </a:extLst>
          </p:cNvPr>
          <p:cNvSpPr>
            <a:spLocks noGrp="1"/>
          </p:cNvSpPr>
          <p:nvPr>
            <p:ph type="title"/>
          </p:nvPr>
        </p:nvSpPr>
        <p:spPr>
          <a:xfrm>
            <a:off x="457200" y="76200"/>
            <a:ext cx="8229600" cy="487363"/>
          </a:xfrm>
        </p:spPr>
        <p:txBody>
          <a:bodyPr rtlCol="0">
            <a:normAutofit fontScale="90000"/>
          </a:bodyPr>
          <a:lstStyle/>
          <a:p>
            <a:pPr fontAlgn="auto">
              <a:spcAft>
                <a:spcPts val="0"/>
              </a:spcAft>
              <a:defRPr/>
            </a:pPr>
            <a:r>
              <a:rPr lang="en-US" dirty="0"/>
              <a:t>Biogeochemical cycle</a:t>
            </a:r>
          </a:p>
        </p:txBody>
      </p:sp>
      <p:sp>
        <p:nvSpPr>
          <p:cNvPr id="80899" name="Content Placeholder 2">
            <a:extLst>
              <a:ext uri="{FF2B5EF4-FFF2-40B4-BE49-F238E27FC236}">
                <a16:creationId xmlns:a16="http://schemas.microsoft.com/office/drawing/2014/main" id="{6CD8DD47-E81E-4A72-944B-0DC5982D8C30}"/>
              </a:ext>
            </a:extLst>
          </p:cNvPr>
          <p:cNvSpPr>
            <a:spLocks noGrp="1"/>
          </p:cNvSpPr>
          <p:nvPr>
            <p:ph idx="1"/>
          </p:nvPr>
        </p:nvSpPr>
        <p:spPr>
          <a:xfrm>
            <a:off x="228600" y="1066800"/>
            <a:ext cx="8763000" cy="5562600"/>
          </a:xfrm>
          <a:ln>
            <a:solidFill>
              <a:schemeClr val="accent1"/>
            </a:solidFill>
            <a:miter lim="800000"/>
            <a:headEnd/>
            <a:tailEnd/>
          </a:ln>
        </p:spPr>
        <p:txBody>
          <a:bodyPr/>
          <a:lstStyle/>
          <a:p>
            <a:pPr>
              <a:spcBef>
                <a:spcPct val="0"/>
              </a:spcBef>
            </a:pPr>
            <a:r>
              <a:rPr lang="en-US" altLang="en-US"/>
              <a:t>A biogeochemical cycle or an inorganic-organic cycle is a circulating or repeatable pathway by which either a chemical element or a molecule moves through both biotic (biosphere) and abiotic (lithosphere, atmosphere and hydrosphere) components of an ecosystem.</a:t>
            </a:r>
          </a:p>
          <a:p>
            <a:pPr>
              <a:spcBef>
                <a:spcPct val="0"/>
              </a:spcBef>
            </a:pPr>
            <a:r>
              <a:rPr lang="en-US" altLang="en-US"/>
              <a:t>These chemicals are the building blocks of life, they are the raw materials all living organisms use as nutrients to produce energy.</a:t>
            </a:r>
            <a:endParaRPr lang="en-US" altLang="en-US" sz="2400">
              <a:solidFill>
                <a:srgbClr val="FF0000"/>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25AA5158-98A9-4152-95F7-BBB111D09F57}"/>
              </a:ext>
            </a:extLst>
          </p:cNvPr>
          <p:cNvSpPr>
            <a:spLocks noGrp="1" noChangeArrowheads="1"/>
          </p:cNvSpPr>
          <p:nvPr>
            <p:ph type="title"/>
          </p:nvPr>
        </p:nvSpPr>
        <p:spPr/>
        <p:txBody>
          <a:bodyPr/>
          <a:lstStyle/>
          <a:p>
            <a:r>
              <a:rPr lang="en-US" altLang="en-US"/>
              <a:t>Biogeochemical cycle</a:t>
            </a:r>
          </a:p>
        </p:txBody>
      </p:sp>
      <p:sp>
        <p:nvSpPr>
          <p:cNvPr id="3" name="Content Placeholder 2">
            <a:extLst>
              <a:ext uri="{FF2B5EF4-FFF2-40B4-BE49-F238E27FC236}">
                <a16:creationId xmlns:a16="http://schemas.microsoft.com/office/drawing/2014/main" id="{661672F9-C1BF-4EC3-A0C9-51D22665825D}"/>
              </a:ext>
            </a:extLst>
          </p:cNvPr>
          <p:cNvSpPr>
            <a:spLocks noGrp="1"/>
          </p:cNvSpPr>
          <p:nvPr>
            <p:ph idx="1"/>
          </p:nvPr>
        </p:nvSpPr>
        <p:spPr/>
        <p:txBody>
          <a:bodyPr rtlCol="0">
            <a:normAutofit fontScale="77500" lnSpcReduction="20000"/>
          </a:bodyPr>
          <a:lstStyle/>
          <a:p>
            <a:pPr fontAlgn="auto">
              <a:spcAft>
                <a:spcPts val="0"/>
              </a:spcAft>
              <a:defRPr/>
            </a:pPr>
            <a:r>
              <a:rPr lang="en-US" dirty="0"/>
              <a:t>The six most common elements associated with organic molecules—carbon, nitrogen, hydrogen, oxygen, phosphorus, and sulfur—take a variety of chemical forms and may exist for long periods in the atmosphere, on land, in water, or beneath the Earth’s surface.</a:t>
            </a:r>
          </a:p>
          <a:p>
            <a:pPr fontAlgn="auto">
              <a:spcAft>
                <a:spcPts val="0"/>
              </a:spcAft>
              <a:defRPr/>
            </a:pPr>
            <a:r>
              <a:rPr lang="en-US" dirty="0"/>
              <a:t>The recycling of inorganic matter between living organisms and their environment is called a </a:t>
            </a:r>
            <a:r>
              <a:rPr lang="en-US" b="1" dirty="0"/>
              <a:t>biogeochemical cycle</a:t>
            </a:r>
            <a:r>
              <a:rPr lang="en-US" dirty="0"/>
              <a:t>.</a:t>
            </a:r>
          </a:p>
          <a:p>
            <a:pPr fontAlgn="auto">
              <a:spcAft>
                <a:spcPts val="0"/>
              </a:spcAft>
              <a:defRPr/>
            </a:pPr>
            <a:r>
              <a:rPr lang="en-US" dirty="0"/>
              <a:t>Thus, mineral nutrients are cycled, either rapidly or slowly, through the entire biosphere, from one living organism to another, and between the biotic and abiotic world</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3A3FB5A8-EE01-420A-ADD2-85F0C941C11C}"/>
              </a:ext>
            </a:extLst>
          </p:cNvPr>
          <p:cNvSpPr>
            <a:spLocks noGrp="1" noChangeArrowheads="1"/>
          </p:cNvSpPr>
          <p:nvPr>
            <p:ph type="title"/>
          </p:nvPr>
        </p:nvSpPr>
        <p:spPr/>
        <p:txBody>
          <a:bodyPr/>
          <a:lstStyle/>
          <a:p>
            <a:r>
              <a:rPr lang="en-US" altLang="en-US"/>
              <a:t>Biogeochemical cycle</a:t>
            </a:r>
          </a:p>
        </p:txBody>
      </p:sp>
      <p:sp>
        <p:nvSpPr>
          <p:cNvPr id="3" name="Content Placeholder 2">
            <a:extLst>
              <a:ext uri="{FF2B5EF4-FFF2-40B4-BE49-F238E27FC236}">
                <a16:creationId xmlns:a16="http://schemas.microsoft.com/office/drawing/2014/main" id="{661672F9-C1BF-4EC3-A0C9-51D22665825D}"/>
              </a:ext>
            </a:extLst>
          </p:cNvPr>
          <p:cNvSpPr>
            <a:spLocks noGrp="1"/>
          </p:cNvSpPr>
          <p:nvPr>
            <p:ph idx="1"/>
          </p:nvPr>
        </p:nvSpPr>
        <p:spPr/>
        <p:txBody>
          <a:bodyPr rtlCol="0">
            <a:normAutofit/>
          </a:bodyPr>
          <a:lstStyle/>
          <a:p>
            <a:pPr fontAlgn="auto">
              <a:spcAft>
                <a:spcPts val="0"/>
              </a:spcAft>
              <a:defRPr/>
            </a:pPr>
            <a:r>
              <a:rPr lang="en-US" altLang="en-US" dirty="0"/>
              <a:t>Describes the flow of </a:t>
            </a:r>
            <a:r>
              <a:rPr lang="en-US" altLang="en-US" dirty="0">
                <a:solidFill>
                  <a:srgbClr val="0033CC"/>
                </a:solidFill>
                <a:effectLst>
                  <a:outerShdw blurRad="38100" dist="38100" dir="2700000" algn="tl">
                    <a:srgbClr val="C0C0C0"/>
                  </a:outerShdw>
                </a:effectLst>
              </a:rPr>
              <a:t>essential elements</a:t>
            </a:r>
            <a:r>
              <a:rPr lang="en-US" altLang="en-US" dirty="0"/>
              <a:t> from the environment through living organisms and back into the environment.</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A60BC101-C8A4-41C7-B3F4-8E0E261FF633}"/>
              </a:ext>
            </a:extLst>
          </p:cNvPr>
          <p:cNvSpPr>
            <a:spLocks noGrp="1" noChangeArrowheads="1"/>
          </p:cNvSpPr>
          <p:nvPr>
            <p:ph type="title"/>
          </p:nvPr>
        </p:nvSpPr>
        <p:spPr/>
        <p:txBody>
          <a:bodyPr/>
          <a:lstStyle/>
          <a:p>
            <a:r>
              <a:rPr lang="en-US" altLang="en-US"/>
              <a:t>Biogeochemical cycles</a:t>
            </a:r>
          </a:p>
        </p:txBody>
      </p:sp>
      <p:sp>
        <p:nvSpPr>
          <p:cNvPr id="83971" name="Content Placeholder 2">
            <a:extLst>
              <a:ext uri="{FF2B5EF4-FFF2-40B4-BE49-F238E27FC236}">
                <a16:creationId xmlns:a16="http://schemas.microsoft.com/office/drawing/2014/main" id="{524E9DD4-5211-42B6-8E13-C9501460EF25}"/>
              </a:ext>
            </a:extLst>
          </p:cNvPr>
          <p:cNvSpPr>
            <a:spLocks noGrp="1" noChangeArrowheads="1"/>
          </p:cNvSpPr>
          <p:nvPr>
            <p:ph idx="1"/>
          </p:nvPr>
        </p:nvSpPr>
        <p:spPr/>
        <p:txBody>
          <a:bodyPr/>
          <a:lstStyle/>
          <a:p>
            <a:r>
              <a:rPr lang="en-US" altLang="en-US"/>
              <a:t>Water cycle</a:t>
            </a:r>
          </a:p>
          <a:p>
            <a:r>
              <a:rPr lang="en-US" altLang="en-US"/>
              <a:t>Carbon cycle</a:t>
            </a:r>
          </a:p>
          <a:p>
            <a:r>
              <a:rPr lang="en-US" altLang="en-US"/>
              <a:t>Nitrogen cycle</a:t>
            </a:r>
          </a:p>
          <a:p>
            <a:r>
              <a:rPr lang="en-US" altLang="en-US"/>
              <a:t>Oxygen cycle</a:t>
            </a:r>
          </a:p>
          <a:p>
            <a:r>
              <a:rPr lang="en-US" altLang="en-US"/>
              <a:t>Phosphorous cycle</a:t>
            </a:r>
          </a:p>
          <a:p>
            <a:endParaRPr lang="en-US" alt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D9FA9BF0-8E8E-4C14-9F34-94C6DB72A449}"/>
              </a:ext>
            </a:extLst>
          </p:cNvPr>
          <p:cNvSpPr>
            <a:spLocks noGrp="1" noChangeArrowheads="1"/>
          </p:cNvSpPr>
          <p:nvPr>
            <p:ph type="title"/>
          </p:nvPr>
        </p:nvSpPr>
        <p:spPr>
          <a:xfrm>
            <a:off x="304800" y="228600"/>
            <a:ext cx="8382000" cy="762000"/>
          </a:xfrm>
        </p:spPr>
        <p:txBody>
          <a:bodyPr/>
          <a:lstStyle/>
          <a:p>
            <a:r>
              <a:rPr lang="en-US" altLang="en-US" b="1"/>
              <a:t>Water Cycle or Hydrologic Cycle</a:t>
            </a:r>
          </a:p>
        </p:txBody>
      </p:sp>
      <p:sp>
        <p:nvSpPr>
          <p:cNvPr id="3" name="Content Placeholder 2">
            <a:extLst>
              <a:ext uri="{FF2B5EF4-FFF2-40B4-BE49-F238E27FC236}">
                <a16:creationId xmlns:a16="http://schemas.microsoft.com/office/drawing/2014/main" id="{B76DDB54-241D-4F6A-81F1-53ECFE11996A}"/>
              </a:ext>
            </a:extLst>
          </p:cNvPr>
          <p:cNvSpPr>
            <a:spLocks noGrp="1"/>
          </p:cNvSpPr>
          <p:nvPr>
            <p:ph idx="1"/>
          </p:nvPr>
        </p:nvSpPr>
        <p:spPr>
          <a:xfrm>
            <a:off x="304800" y="990600"/>
            <a:ext cx="8382000" cy="5105400"/>
          </a:xfrm>
          <a:ln>
            <a:solidFill>
              <a:schemeClr val="accent1"/>
            </a:solidFill>
          </a:ln>
        </p:spPr>
        <p:txBody>
          <a:bodyPr rtlCol="0">
            <a:normAutofit fontScale="77500" lnSpcReduction="20000"/>
          </a:bodyPr>
          <a:lstStyle/>
          <a:p>
            <a:pPr fontAlgn="auto">
              <a:spcAft>
                <a:spcPts val="0"/>
              </a:spcAft>
              <a:defRPr/>
            </a:pPr>
            <a:r>
              <a:rPr lang="en-US" sz="3100" dirty="0"/>
              <a:t>Interchange of water between earth’s surface and atmosphere is governed by a cycle known as hydrologic cycle. </a:t>
            </a:r>
          </a:p>
          <a:p>
            <a:pPr fontAlgn="auto">
              <a:spcAft>
                <a:spcPts val="0"/>
              </a:spcAft>
              <a:defRPr/>
            </a:pPr>
            <a:r>
              <a:rPr lang="en-US" dirty="0"/>
              <a:t>It is the continuous circulation of water within the earth’s hydrosphere, and is powered by solar energy.</a:t>
            </a:r>
          </a:p>
          <a:p>
            <a:pPr fontAlgn="auto">
              <a:spcAft>
                <a:spcPts val="0"/>
              </a:spcAft>
              <a:defRPr/>
            </a:pPr>
            <a:r>
              <a:rPr lang="en-US" dirty="0"/>
              <a:t>The cycle that collects, purifies, distributes and recycles the earth’s fixed supply of water</a:t>
            </a:r>
          </a:p>
          <a:p>
            <a:pPr fontAlgn="auto">
              <a:spcAft>
                <a:spcPts val="0"/>
              </a:spcAft>
              <a:defRPr/>
            </a:pPr>
            <a:r>
              <a:rPr lang="en-US" dirty="0"/>
              <a:t>Hydrological cycle encompasses the movement of water from the ocean to the atmosphere and back to the ocean again by way of evaporation., run off in streams and rivers and ground water flow. </a:t>
            </a:r>
          </a:p>
          <a:p>
            <a:pPr fontAlgn="auto">
              <a:spcAft>
                <a:spcPts val="0"/>
              </a:spcAft>
              <a:defRPr/>
            </a:pPr>
            <a:r>
              <a:rPr lang="en-US" dirty="0"/>
              <a:t>Only a small amount of water in the ocean is active in the cycle at one tie and yet is very important in the movement and sorting of chemical elements, shaping the landscapes, weathering the rocks, transporting and depositing the sediments and providing us with water resources.  </a:t>
            </a:r>
          </a:p>
          <a:p>
            <a:pPr lvl="1" fontAlgn="auto">
              <a:spcAft>
                <a:spcPts val="0"/>
              </a:spcAft>
              <a:defRPr/>
            </a:pPr>
            <a:endParaRPr lang="en-US" dirty="0"/>
          </a:p>
          <a:p>
            <a:pPr lvl="1" fontAlgn="auto">
              <a:spcAft>
                <a:spcPts val="0"/>
              </a:spcAft>
              <a:buFont typeface="Arial" panose="020B0604020202020204" pitchFamily="34" charset="0"/>
              <a:buNone/>
              <a:defRPr/>
            </a:pPr>
            <a:endParaRPr lang="en-US" dirty="0"/>
          </a:p>
          <a:p>
            <a:pPr marL="457200" lvl="1" indent="0" fontAlgn="auto">
              <a:spcAft>
                <a:spcPts val="0"/>
              </a:spcAft>
              <a:buFont typeface="Arial" panose="020B0604020202020204" pitchFamily="34" charset="0"/>
              <a:buNone/>
              <a:defRPr/>
            </a:pPr>
            <a:endParaRPr lang="en-US" dirty="0"/>
          </a:p>
          <a:p>
            <a:pPr fontAlgn="auto">
              <a:spcAft>
                <a:spcPts val="0"/>
              </a:spcAft>
              <a:buFont typeface="Arial" panose="020B0604020202020204" pitchFamily="34" charset="0"/>
              <a:buNone/>
              <a:defRPr/>
            </a:pP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id="{32AE7336-0BA8-4329-8835-396CC8BCCAF3}"/>
              </a:ext>
            </a:extLst>
          </p:cNvPr>
          <p:cNvSpPr>
            <a:spLocks noGrp="1" noChangeArrowheads="1"/>
          </p:cNvSpPr>
          <p:nvPr>
            <p:ph type="title"/>
          </p:nvPr>
        </p:nvSpPr>
        <p:spPr>
          <a:xfrm>
            <a:off x="304800" y="228600"/>
            <a:ext cx="8382000" cy="762000"/>
          </a:xfrm>
        </p:spPr>
        <p:txBody>
          <a:bodyPr/>
          <a:lstStyle/>
          <a:p>
            <a:r>
              <a:rPr lang="en-US" altLang="en-US" b="1"/>
              <a:t>Water Cycle or Hydrologic Cycle</a:t>
            </a:r>
          </a:p>
        </p:txBody>
      </p:sp>
      <p:sp>
        <p:nvSpPr>
          <p:cNvPr id="3" name="Content Placeholder 2">
            <a:extLst>
              <a:ext uri="{FF2B5EF4-FFF2-40B4-BE49-F238E27FC236}">
                <a16:creationId xmlns:a16="http://schemas.microsoft.com/office/drawing/2014/main" id="{CF55091B-4AAA-433C-96AA-210831F5C57A}"/>
              </a:ext>
            </a:extLst>
          </p:cNvPr>
          <p:cNvSpPr>
            <a:spLocks noGrp="1"/>
          </p:cNvSpPr>
          <p:nvPr>
            <p:ph idx="1"/>
          </p:nvPr>
        </p:nvSpPr>
        <p:spPr>
          <a:xfrm>
            <a:off x="304800" y="990600"/>
            <a:ext cx="8382000" cy="5105400"/>
          </a:xfrm>
          <a:ln>
            <a:solidFill>
              <a:schemeClr val="accent1"/>
            </a:solidFill>
          </a:ln>
        </p:spPr>
        <p:txBody>
          <a:bodyPr rtlCol="0">
            <a:normAutofit/>
          </a:bodyPr>
          <a:lstStyle/>
          <a:p>
            <a:pPr fontAlgn="auto">
              <a:spcAft>
                <a:spcPts val="0"/>
              </a:spcAft>
              <a:defRPr/>
            </a:pPr>
            <a:r>
              <a:rPr lang="en-US" dirty="0"/>
              <a:t>Water is found as reservoirs on the earth in the atmosphere and hydrosphere</a:t>
            </a:r>
          </a:p>
          <a:p>
            <a:pPr fontAlgn="auto">
              <a:spcAft>
                <a:spcPts val="0"/>
              </a:spcAft>
              <a:defRPr/>
            </a:pPr>
            <a:r>
              <a:rPr lang="en-US" dirty="0"/>
              <a:t>Incoming solar energy causes </a:t>
            </a:r>
            <a:r>
              <a:rPr lang="en-US" i="1" dirty="0"/>
              <a:t>evaporation </a:t>
            </a:r>
            <a:r>
              <a:rPr lang="en-US" dirty="0"/>
              <a:t>of water from the oceans, lakes, rivers, and soil. Evaporation changes liquid water into water vapor in the atmosphere, and gravity draws the water back to the earth’s surface as </a:t>
            </a:r>
            <a:r>
              <a:rPr lang="en-US" i="1" dirty="0"/>
              <a:t>precipitation </a:t>
            </a:r>
            <a:r>
              <a:rPr lang="en-US" dirty="0"/>
              <a:t>(rain, snow, sleet (frozen rain), and dew).</a:t>
            </a:r>
          </a:p>
          <a:p>
            <a:pPr lvl="1" fontAlgn="auto">
              <a:spcAft>
                <a:spcPts val="0"/>
              </a:spcAft>
              <a:defRPr/>
            </a:pPr>
            <a:endParaRPr lang="en-US" dirty="0"/>
          </a:p>
          <a:p>
            <a:pPr lvl="1" fontAlgn="auto">
              <a:spcAft>
                <a:spcPts val="0"/>
              </a:spcAft>
              <a:buFont typeface="Arial" panose="020B0604020202020204" pitchFamily="34" charset="0"/>
              <a:buNone/>
              <a:defRPr/>
            </a:pPr>
            <a:endParaRPr lang="en-US" dirty="0"/>
          </a:p>
          <a:p>
            <a:pPr marL="457200" lvl="1" indent="0" fontAlgn="auto">
              <a:spcAft>
                <a:spcPts val="0"/>
              </a:spcAft>
              <a:buFont typeface="Arial" panose="020B0604020202020204" pitchFamily="34" charset="0"/>
              <a:buNone/>
              <a:defRPr/>
            </a:pPr>
            <a:endParaRPr lang="en-US" dirty="0"/>
          </a:p>
          <a:p>
            <a:pPr fontAlgn="auto">
              <a:spcAft>
                <a:spcPts val="0"/>
              </a:spcAft>
              <a:buFont typeface="Arial" panose="020B0604020202020204" pitchFamily="34" charset="0"/>
              <a:buNone/>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333DBA9-28BE-4E00-AA2D-22813F7F08C0}"/>
              </a:ext>
            </a:extLst>
          </p:cNvPr>
          <p:cNvSpPr>
            <a:spLocks noGrp="1" noChangeArrowheads="1"/>
          </p:cNvSpPr>
          <p:nvPr>
            <p:ph type="title"/>
          </p:nvPr>
        </p:nvSpPr>
        <p:spPr/>
        <p:txBody>
          <a:bodyPr/>
          <a:lstStyle/>
          <a:p>
            <a:r>
              <a:rPr lang="en-US" altLang="en-US"/>
              <a:t>The “environment”</a:t>
            </a:r>
          </a:p>
        </p:txBody>
      </p:sp>
      <p:sp>
        <p:nvSpPr>
          <p:cNvPr id="8195" name="Rectangle 3">
            <a:extLst>
              <a:ext uri="{FF2B5EF4-FFF2-40B4-BE49-F238E27FC236}">
                <a16:creationId xmlns:a16="http://schemas.microsoft.com/office/drawing/2014/main" id="{D0807130-D5BD-4800-A741-BB84C7479EBB}"/>
              </a:ext>
            </a:extLst>
          </p:cNvPr>
          <p:cNvSpPr>
            <a:spLocks noGrp="1" noChangeArrowheads="1"/>
          </p:cNvSpPr>
          <p:nvPr>
            <p:ph idx="1"/>
          </p:nvPr>
        </p:nvSpPr>
        <p:spPr>
          <a:xfrm>
            <a:off x="192088" y="2092325"/>
            <a:ext cx="8788400" cy="2870200"/>
          </a:xfrm>
        </p:spPr>
        <p:txBody>
          <a:bodyPr rtlCol="0">
            <a:normAutofit/>
          </a:bodyPr>
          <a:lstStyle/>
          <a:p>
            <a:pPr marL="0" indent="0" fontAlgn="auto">
              <a:spcBef>
                <a:spcPct val="50000"/>
              </a:spcBef>
              <a:spcAft>
                <a:spcPts val="0"/>
              </a:spcAft>
              <a:buFont typeface="Arial" panose="020B0604020202020204" pitchFamily="34" charset="0"/>
              <a:buNone/>
              <a:defRPr/>
            </a:pPr>
            <a:r>
              <a:rPr lang="en-US" altLang="en-US" dirty="0"/>
              <a:t>Consists of both:</a:t>
            </a:r>
          </a:p>
          <a:p>
            <a:pPr fontAlgn="auto">
              <a:spcBef>
                <a:spcPct val="50000"/>
              </a:spcBef>
              <a:spcAft>
                <a:spcPts val="0"/>
              </a:spcAft>
              <a:defRPr/>
            </a:pPr>
            <a:r>
              <a:rPr lang="en-US" altLang="en-US" dirty="0"/>
              <a:t>	</a:t>
            </a:r>
            <a:r>
              <a:rPr lang="en-US" altLang="en-US" b="1" dirty="0"/>
              <a:t>Biotic factors</a:t>
            </a:r>
            <a:r>
              <a:rPr lang="en-US" altLang="en-US" dirty="0"/>
              <a:t> (living things) and</a:t>
            </a:r>
          </a:p>
          <a:p>
            <a:pPr fontAlgn="auto">
              <a:spcBef>
                <a:spcPct val="50000"/>
              </a:spcBef>
              <a:spcAft>
                <a:spcPts val="0"/>
              </a:spcAft>
              <a:defRPr/>
            </a:pPr>
            <a:r>
              <a:rPr lang="en-US" altLang="en-US" dirty="0"/>
              <a:t>	</a:t>
            </a:r>
            <a:r>
              <a:rPr lang="en-US" altLang="en-US" b="1" dirty="0"/>
              <a:t>Abiotic factors</a:t>
            </a:r>
            <a:r>
              <a:rPr lang="en-US" altLang="en-US" dirty="0"/>
              <a:t> (nonliving things) that 	surround us and with which we interact.</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CEFA6341-0FB9-44CD-90EE-E266B31DC9C2}"/>
              </a:ext>
            </a:extLst>
          </p:cNvPr>
          <p:cNvSpPr>
            <a:spLocks noGrp="1" noChangeArrowheads="1"/>
          </p:cNvSpPr>
          <p:nvPr>
            <p:ph type="title"/>
          </p:nvPr>
        </p:nvSpPr>
        <p:spPr>
          <a:xfrm>
            <a:off x="304800" y="228600"/>
            <a:ext cx="8382000" cy="762000"/>
          </a:xfrm>
        </p:spPr>
        <p:txBody>
          <a:bodyPr/>
          <a:lstStyle/>
          <a:p>
            <a:r>
              <a:rPr lang="en-US" altLang="en-US" b="1"/>
              <a:t>Water Cycle </a:t>
            </a:r>
          </a:p>
        </p:txBody>
      </p:sp>
      <p:sp>
        <p:nvSpPr>
          <p:cNvPr id="3" name="Content Placeholder 2">
            <a:extLst>
              <a:ext uri="{FF2B5EF4-FFF2-40B4-BE49-F238E27FC236}">
                <a16:creationId xmlns:a16="http://schemas.microsoft.com/office/drawing/2014/main" id="{D6D18E74-28AF-44E4-9D55-A75FACB0C6CE}"/>
              </a:ext>
            </a:extLst>
          </p:cNvPr>
          <p:cNvSpPr>
            <a:spLocks noGrp="1"/>
          </p:cNvSpPr>
          <p:nvPr>
            <p:ph idx="1"/>
          </p:nvPr>
        </p:nvSpPr>
        <p:spPr>
          <a:xfrm>
            <a:off x="304800" y="990600"/>
            <a:ext cx="8382000" cy="5105400"/>
          </a:xfrm>
          <a:ln>
            <a:solidFill>
              <a:schemeClr val="accent1"/>
            </a:solidFill>
          </a:ln>
        </p:spPr>
        <p:txBody>
          <a:bodyPr rtlCol="0">
            <a:normAutofit/>
          </a:bodyPr>
          <a:lstStyle/>
          <a:p>
            <a:pPr fontAlgn="auto">
              <a:spcAft>
                <a:spcPts val="0"/>
              </a:spcAft>
              <a:defRPr/>
            </a:pPr>
            <a:r>
              <a:rPr lang="en-US" dirty="0"/>
              <a:t>As water moves through the cycle, it changes the state between liquid, solid, and gas phases.</a:t>
            </a:r>
          </a:p>
          <a:p>
            <a:pPr fontAlgn="auto">
              <a:spcAft>
                <a:spcPts val="0"/>
              </a:spcAft>
              <a:defRPr/>
            </a:pPr>
            <a:r>
              <a:rPr lang="en-US" dirty="0"/>
              <a:t>Water changes into various forms as a result of precipitation- glaciers, rivers, streams, lakes, underground, oceans, sea</a:t>
            </a:r>
          </a:p>
          <a:p>
            <a:pPr fontAlgn="auto">
              <a:spcAft>
                <a:spcPts val="0"/>
              </a:spcAft>
              <a:defRPr/>
            </a:pPr>
            <a:r>
              <a:rPr lang="en-US" dirty="0"/>
              <a:t>Small amount of water is absorbed by living beings </a:t>
            </a:r>
          </a:p>
          <a:p>
            <a:pPr lvl="1" fontAlgn="auto">
              <a:spcAft>
                <a:spcPts val="0"/>
              </a:spcAft>
              <a:defRPr/>
            </a:pPr>
            <a:endParaRPr lang="en-US" dirty="0"/>
          </a:p>
          <a:p>
            <a:pPr lvl="1" fontAlgn="auto">
              <a:spcAft>
                <a:spcPts val="0"/>
              </a:spcAft>
              <a:defRPr/>
            </a:pPr>
            <a:endParaRPr lang="en-US" dirty="0"/>
          </a:p>
          <a:p>
            <a:pPr lvl="1" fontAlgn="auto">
              <a:spcAft>
                <a:spcPts val="0"/>
              </a:spcAft>
              <a:buFont typeface="Arial" panose="020B0604020202020204" pitchFamily="34" charset="0"/>
              <a:buNone/>
              <a:defRPr/>
            </a:pPr>
            <a:endParaRPr lang="en-US" dirty="0"/>
          </a:p>
          <a:p>
            <a:pPr marL="457200" lvl="1" indent="0" fontAlgn="auto">
              <a:spcAft>
                <a:spcPts val="0"/>
              </a:spcAft>
              <a:buFont typeface="Arial" panose="020B0604020202020204" pitchFamily="34" charset="0"/>
              <a:buNone/>
              <a:defRPr/>
            </a:pPr>
            <a:endParaRPr lang="en-US" dirty="0"/>
          </a:p>
          <a:p>
            <a:pPr fontAlgn="auto">
              <a:spcAft>
                <a:spcPts val="0"/>
              </a:spcAft>
              <a:buFont typeface="Arial" panose="020B0604020202020204" pitchFamily="34" charset="0"/>
              <a:buNone/>
              <a:defRPr/>
            </a:pP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4">
            <a:extLst>
              <a:ext uri="{FF2B5EF4-FFF2-40B4-BE49-F238E27FC236}">
                <a16:creationId xmlns:a16="http://schemas.microsoft.com/office/drawing/2014/main" id="{472C7903-F62B-43F5-AE91-E6D203E286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3820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B51B158-470A-492A-8C7F-947562FCD661}"/>
              </a:ext>
            </a:extLst>
          </p:cNvPr>
          <p:cNvSpPr>
            <a:spLocks noGrp="1"/>
          </p:cNvSpPr>
          <p:nvPr>
            <p:ph type="title"/>
          </p:nvPr>
        </p:nvSpPr>
        <p:spPr>
          <a:xfrm>
            <a:off x="457200" y="100013"/>
            <a:ext cx="8229600" cy="409575"/>
          </a:xfrm>
        </p:spPr>
        <p:txBody>
          <a:bodyPr rtlCol="0">
            <a:normAutofit fontScale="90000"/>
          </a:bodyPr>
          <a:lstStyle/>
          <a:p>
            <a:pPr fontAlgn="auto">
              <a:spcAft>
                <a:spcPts val="0"/>
              </a:spcAft>
              <a:defRPr/>
            </a:pPr>
            <a:r>
              <a:rPr lang="en-US" dirty="0"/>
              <a:t>Water Cycle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3DC7D-118C-4585-82B9-49CDDFDA05F2}"/>
              </a:ext>
            </a:extLst>
          </p:cNvPr>
          <p:cNvSpPr>
            <a:spLocks noGrp="1"/>
          </p:cNvSpPr>
          <p:nvPr>
            <p:ph type="title"/>
          </p:nvPr>
        </p:nvSpPr>
        <p:spPr>
          <a:xfrm>
            <a:off x="152400" y="244475"/>
            <a:ext cx="8534400" cy="746125"/>
          </a:xfrm>
        </p:spPr>
        <p:txBody>
          <a:bodyPr rtlCol="0">
            <a:normAutofit fontScale="90000"/>
          </a:bodyPr>
          <a:lstStyle/>
          <a:p>
            <a:pPr fontAlgn="auto">
              <a:spcAft>
                <a:spcPts val="0"/>
              </a:spcAft>
              <a:defRPr/>
            </a:pPr>
            <a:br>
              <a:rPr lang="en-US" sz="3100" dirty="0"/>
            </a:br>
            <a:r>
              <a:rPr lang="en-US" sz="3100" dirty="0"/>
              <a:t>Major processes in water cycle</a:t>
            </a:r>
            <a:br>
              <a:rPr lang="en-US" dirty="0"/>
            </a:br>
            <a:endParaRPr lang="en-US" dirty="0"/>
          </a:p>
        </p:txBody>
      </p:sp>
      <p:sp>
        <p:nvSpPr>
          <p:cNvPr id="9220" name="Rectangle 3">
            <a:extLst>
              <a:ext uri="{FF2B5EF4-FFF2-40B4-BE49-F238E27FC236}">
                <a16:creationId xmlns:a16="http://schemas.microsoft.com/office/drawing/2014/main" id="{3BBC4DDC-8BDA-454A-B5D6-1F597A6ADF15}"/>
              </a:ext>
            </a:extLst>
          </p:cNvPr>
          <p:cNvSpPr>
            <a:spLocks noGrp="1" noChangeArrowheads="1"/>
          </p:cNvSpPr>
          <p:nvPr>
            <p:ph sz="half" idx="4294967295"/>
          </p:nvPr>
        </p:nvSpPr>
        <p:spPr>
          <a:xfrm>
            <a:off x="533400" y="1676400"/>
            <a:ext cx="8001000" cy="4419600"/>
          </a:xfrm>
        </p:spPr>
        <p:txBody>
          <a:bodyPr rtlCol="0">
            <a:normAutofit fontScale="77500" lnSpcReduction="20000"/>
          </a:bodyPr>
          <a:lstStyle/>
          <a:p>
            <a:pPr fontAlgn="auto">
              <a:lnSpc>
                <a:spcPct val="90000"/>
              </a:lnSpc>
              <a:spcAft>
                <a:spcPts val="0"/>
              </a:spcAft>
              <a:defRPr/>
            </a:pPr>
            <a:r>
              <a:rPr lang="en-US" u="sng" dirty="0"/>
              <a:t>Evaporation</a:t>
            </a:r>
            <a:r>
              <a:rPr lang="en-US" dirty="0"/>
              <a:t>	-Water changes from liquid to gas</a:t>
            </a:r>
          </a:p>
          <a:p>
            <a:pPr fontAlgn="auto">
              <a:lnSpc>
                <a:spcPct val="90000"/>
              </a:lnSpc>
              <a:spcAft>
                <a:spcPts val="0"/>
              </a:spcAft>
              <a:buFontTx/>
              <a:buNone/>
              <a:defRPr/>
            </a:pPr>
            <a:endParaRPr lang="en-US" dirty="0"/>
          </a:p>
          <a:p>
            <a:pPr fontAlgn="auto">
              <a:lnSpc>
                <a:spcPct val="90000"/>
              </a:lnSpc>
              <a:spcAft>
                <a:spcPts val="0"/>
              </a:spcAft>
              <a:defRPr/>
            </a:pPr>
            <a:r>
              <a:rPr lang="en-US" u="sng" dirty="0"/>
              <a:t>Transpiration</a:t>
            </a:r>
            <a:r>
              <a:rPr lang="en-US" dirty="0"/>
              <a:t>	-Water evaporates from the leaves into 				the atmosphere.</a:t>
            </a:r>
          </a:p>
          <a:p>
            <a:pPr fontAlgn="auto">
              <a:lnSpc>
                <a:spcPct val="90000"/>
              </a:lnSpc>
              <a:spcAft>
                <a:spcPts val="0"/>
              </a:spcAft>
              <a:buFontTx/>
              <a:buNone/>
              <a:defRPr/>
            </a:pPr>
            <a:endParaRPr lang="en-US" dirty="0"/>
          </a:p>
          <a:p>
            <a:pPr fontAlgn="auto">
              <a:lnSpc>
                <a:spcPct val="90000"/>
              </a:lnSpc>
              <a:spcAft>
                <a:spcPts val="0"/>
              </a:spcAft>
              <a:defRPr/>
            </a:pPr>
            <a:r>
              <a:rPr lang="en-US" u="sng" dirty="0"/>
              <a:t>Condensation</a:t>
            </a:r>
            <a:r>
              <a:rPr lang="en-US" dirty="0"/>
              <a:t>	- Water vapor (gas) turns into liquid 				water forming clouds.</a:t>
            </a:r>
          </a:p>
          <a:p>
            <a:pPr fontAlgn="auto">
              <a:lnSpc>
                <a:spcPct val="90000"/>
              </a:lnSpc>
              <a:spcAft>
                <a:spcPts val="0"/>
              </a:spcAft>
              <a:buFontTx/>
              <a:buNone/>
              <a:defRPr/>
            </a:pPr>
            <a:endParaRPr lang="en-US" dirty="0"/>
          </a:p>
          <a:p>
            <a:pPr fontAlgn="auto">
              <a:lnSpc>
                <a:spcPct val="90000"/>
              </a:lnSpc>
              <a:spcAft>
                <a:spcPts val="0"/>
              </a:spcAft>
              <a:defRPr/>
            </a:pPr>
            <a:r>
              <a:rPr lang="en-US" u="sng" dirty="0"/>
              <a:t>Precipitation</a:t>
            </a:r>
            <a:r>
              <a:rPr lang="en-US" dirty="0"/>
              <a:t>	-Water droplets become large 					enough to fall to Earth</a:t>
            </a:r>
          </a:p>
          <a:p>
            <a:pPr fontAlgn="auto">
              <a:lnSpc>
                <a:spcPct val="90000"/>
              </a:lnSpc>
              <a:spcAft>
                <a:spcPts val="0"/>
              </a:spcAft>
              <a:buFontTx/>
              <a:buNone/>
              <a:defRPr/>
            </a:pPr>
            <a:r>
              <a:rPr lang="en-US" dirty="0"/>
              <a:t>				-Rain, snow, or hail</a:t>
            </a:r>
          </a:p>
          <a:p>
            <a:pPr fontAlgn="auto">
              <a:lnSpc>
                <a:spcPct val="90000"/>
              </a:lnSpc>
              <a:spcAft>
                <a:spcPts val="0"/>
              </a:spcAft>
              <a:defRPr/>
            </a:pPr>
            <a:r>
              <a:rPr lang="en-US" u="sng" dirty="0"/>
              <a:t>Surface Runoff   </a:t>
            </a:r>
            <a:r>
              <a:rPr lang="en-US" dirty="0"/>
              <a:t>- Rain, snow, that flows </a:t>
            </a:r>
          </a:p>
          <a:p>
            <a:pPr lvl="1" fontAlgn="auto">
              <a:lnSpc>
                <a:spcPct val="90000"/>
              </a:lnSpc>
              <a:spcAft>
                <a:spcPts val="0"/>
              </a:spcAft>
              <a:buFontTx/>
              <a:buNone/>
              <a:defRPr/>
            </a:pPr>
            <a:r>
              <a:rPr lang="en-US" dirty="0"/>
              <a:t>				into streams, rivers, or canals.</a:t>
            </a:r>
          </a:p>
          <a:p>
            <a:pPr fontAlgn="auto">
              <a:lnSpc>
                <a:spcPct val="90000"/>
              </a:lnSpc>
              <a:spcAft>
                <a:spcPts val="0"/>
              </a:spcAft>
              <a:buFontTx/>
              <a:buNone/>
              <a:defRPr/>
            </a:pP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902A8-22A5-4D37-8A77-1AAAAA90F1E1}"/>
              </a:ext>
            </a:extLst>
          </p:cNvPr>
          <p:cNvSpPr>
            <a:spLocks noGrp="1"/>
          </p:cNvSpPr>
          <p:nvPr>
            <p:ph type="title"/>
          </p:nvPr>
        </p:nvSpPr>
        <p:spPr>
          <a:xfrm>
            <a:off x="457200" y="274638"/>
            <a:ext cx="8229600" cy="563562"/>
          </a:xfrm>
        </p:spPr>
        <p:txBody>
          <a:bodyPr rtlCol="0">
            <a:normAutofit fontScale="90000"/>
          </a:bodyPr>
          <a:lstStyle/>
          <a:p>
            <a:pPr fontAlgn="auto">
              <a:spcAft>
                <a:spcPts val="0"/>
              </a:spcAft>
              <a:defRPr/>
            </a:pPr>
            <a:r>
              <a:rPr lang="en-US" dirty="0" err="1"/>
              <a:t>Contd</a:t>
            </a:r>
            <a:r>
              <a:rPr lang="en-US" dirty="0"/>
              <a:t>….</a:t>
            </a:r>
          </a:p>
        </p:txBody>
      </p:sp>
      <p:sp>
        <p:nvSpPr>
          <p:cNvPr id="91139" name="TextBox 4">
            <a:extLst>
              <a:ext uri="{FF2B5EF4-FFF2-40B4-BE49-F238E27FC236}">
                <a16:creationId xmlns:a16="http://schemas.microsoft.com/office/drawing/2014/main" id="{70626A3E-FB02-4B87-86A3-988C07ECCE13}"/>
              </a:ext>
            </a:extLst>
          </p:cNvPr>
          <p:cNvSpPr txBox="1">
            <a:spLocks noChangeArrowheads="1"/>
          </p:cNvSpPr>
          <p:nvPr/>
        </p:nvSpPr>
        <p:spPr bwMode="auto">
          <a:xfrm>
            <a:off x="2590800" y="6054725"/>
            <a:ext cx="3962400"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a:t>Figure : Simplified model of water cycle</a:t>
            </a:r>
          </a:p>
        </p:txBody>
      </p:sp>
      <p:pic>
        <p:nvPicPr>
          <p:cNvPr id="91140" name="Picture 2" descr="The water cycle. In this simplified diagram of the water cycle, water moves within the oceans, the atmosphere, the land, and living organisms. It moves by evaporation, plant transpiration, condensation, precipitation , and infiltration. A large portion of water seeps into the soil surface, and some enters the ground water to recharge the supply. A process called run-in transports contaminants directly to ground water through sinkholes, porous or fractured bedrock, or poorly constructed wells. Leaching moves contaminants through the soil with rainwater, melting snow, and/or irrigation water. Water that moves over the soil surfaceâcalled runoffâmay also transport contaminants with rainwater, melting snow, and/or irrigation water. Â ">
            <a:extLst>
              <a:ext uri="{FF2B5EF4-FFF2-40B4-BE49-F238E27FC236}">
                <a16:creationId xmlns:a16="http://schemas.microsoft.com/office/drawing/2014/main" id="{63158432-2C60-44B2-B608-5A9842EA1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7778"/>
          <a:stretch>
            <a:fillRect/>
          </a:stretch>
        </p:blipFill>
        <p:spPr bwMode="auto">
          <a:xfrm>
            <a:off x="457200" y="1066800"/>
            <a:ext cx="76962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692F6-4CA1-4CD4-BF11-2995D32682C3}"/>
              </a:ext>
            </a:extLst>
          </p:cNvPr>
          <p:cNvSpPr>
            <a:spLocks noGrp="1"/>
          </p:cNvSpPr>
          <p:nvPr>
            <p:ph type="title"/>
          </p:nvPr>
        </p:nvSpPr>
        <p:spPr/>
        <p:txBody>
          <a:bodyPr rtlCol="0">
            <a:normAutofit fontScale="90000"/>
          </a:bodyPr>
          <a:lstStyle/>
          <a:p>
            <a:pPr fontAlgn="auto">
              <a:spcAft>
                <a:spcPts val="0"/>
              </a:spcAft>
              <a:defRPr/>
            </a:pPr>
            <a:r>
              <a:rPr lang="en-US" dirty="0"/>
              <a:t>Effect of human activities on water cycle</a:t>
            </a:r>
          </a:p>
        </p:txBody>
      </p:sp>
      <p:sp>
        <p:nvSpPr>
          <p:cNvPr id="93187" name="Text Placeholder 3">
            <a:extLst>
              <a:ext uri="{FF2B5EF4-FFF2-40B4-BE49-F238E27FC236}">
                <a16:creationId xmlns:a16="http://schemas.microsoft.com/office/drawing/2014/main" id="{C9A623E0-E535-454F-A11E-442E89EDFE12}"/>
              </a:ext>
            </a:extLst>
          </p:cNvPr>
          <p:cNvSpPr>
            <a:spLocks noGrp="1" noChangeArrowheads="1"/>
          </p:cNvSpPr>
          <p:nvPr>
            <p:ph type="body" idx="1"/>
          </p:nvPr>
        </p:nvSpPr>
        <p:spPr/>
        <p:txBody>
          <a:bodyPr/>
          <a:lstStyle/>
          <a:p>
            <a:r>
              <a:rPr lang="en-US" altLang="en-US"/>
              <a:t>Human Activities</a:t>
            </a:r>
          </a:p>
        </p:txBody>
      </p:sp>
      <p:sp>
        <p:nvSpPr>
          <p:cNvPr id="3" name="Content Placeholder 2">
            <a:extLst>
              <a:ext uri="{FF2B5EF4-FFF2-40B4-BE49-F238E27FC236}">
                <a16:creationId xmlns:a16="http://schemas.microsoft.com/office/drawing/2014/main" id="{81674FA2-EBBE-45EF-A45F-DD6601CEFFFD}"/>
              </a:ext>
            </a:extLst>
          </p:cNvPr>
          <p:cNvSpPr>
            <a:spLocks noGrp="1"/>
          </p:cNvSpPr>
          <p:nvPr>
            <p:ph sz="half" idx="2"/>
          </p:nvPr>
        </p:nvSpPr>
        <p:spPr/>
        <p:txBody>
          <a:bodyPr rtlCol="0">
            <a:normAutofit fontScale="92500" lnSpcReduction="20000"/>
          </a:bodyPr>
          <a:lstStyle/>
          <a:p>
            <a:pPr fontAlgn="auto">
              <a:spcAft>
                <a:spcPts val="0"/>
              </a:spcAft>
              <a:defRPr/>
            </a:pPr>
            <a:r>
              <a:rPr lang="en-US" dirty="0"/>
              <a:t>Withdraw of large amount of fresh water from streams, lakes, and underground sources</a:t>
            </a:r>
          </a:p>
          <a:p>
            <a:pPr fontAlgn="auto">
              <a:spcAft>
                <a:spcPts val="0"/>
              </a:spcAft>
              <a:defRPr/>
            </a:pPr>
            <a:r>
              <a:rPr lang="en-US" dirty="0"/>
              <a:t>Clearing the vegetation from land for agriculture, mining, road, building construction </a:t>
            </a:r>
            <a:r>
              <a:rPr lang="en-US" dirty="0" err="1"/>
              <a:t>etc</a:t>
            </a:r>
            <a:endParaRPr lang="en-US" dirty="0"/>
          </a:p>
          <a:p>
            <a:pPr fontAlgn="auto">
              <a:spcAft>
                <a:spcPts val="0"/>
              </a:spcAft>
              <a:defRPr/>
            </a:pPr>
            <a:r>
              <a:rPr lang="en-US" dirty="0"/>
              <a:t>Destroy the wet land which acts as sponge to absorb and hold overflow of water</a:t>
            </a:r>
          </a:p>
          <a:p>
            <a:pPr fontAlgn="auto">
              <a:spcAft>
                <a:spcPts val="0"/>
              </a:spcAft>
              <a:defRPr/>
            </a:pPr>
            <a:r>
              <a:rPr lang="en-US" dirty="0"/>
              <a:t>Polluting surface and underground water with pollutants</a:t>
            </a:r>
          </a:p>
          <a:p>
            <a:pPr fontAlgn="auto">
              <a:spcAft>
                <a:spcPts val="0"/>
              </a:spcAft>
              <a:defRPr/>
            </a:pPr>
            <a:endParaRPr lang="en-US" dirty="0"/>
          </a:p>
        </p:txBody>
      </p:sp>
      <p:sp>
        <p:nvSpPr>
          <p:cNvPr id="93189" name="Text Placeholder 4">
            <a:extLst>
              <a:ext uri="{FF2B5EF4-FFF2-40B4-BE49-F238E27FC236}">
                <a16:creationId xmlns:a16="http://schemas.microsoft.com/office/drawing/2014/main" id="{57786C00-3EE5-4CA0-959B-DC38D448A00D}"/>
              </a:ext>
            </a:extLst>
          </p:cNvPr>
          <p:cNvSpPr>
            <a:spLocks noGrp="1" noChangeArrowheads="1"/>
          </p:cNvSpPr>
          <p:nvPr>
            <p:ph type="body" sz="quarter" idx="3"/>
          </p:nvPr>
        </p:nvSpPr>
        <p:spPr/>
        <p:txBody>
          <a:bodyPr/>
          <a:lstStyle/>
          <a:p>
            <a:r>
              <a:rPr lang="en-US" altLang="en-US"/>
              <a:t>Effects</a:t>
            </a:r>
          </a:p>
        </p:txBody>
      </p:sp>
      <p:sp>
        <p:nvSpPr>
          <p:cNvPr id="6" name="Content Placeholder 5">
            <a:extLst>
              <a:ext uri="{FF2B5EF4-FFF2-40B4-BE49-F238E27FC236}">
                <a16:creationId xmlns:a16="http://schemas.microsoft.com/office/drawing/2014/main" id="{47BB9F73-00F7-452B-92C1-61B055D29B75}"/>
              </a:ext>
            </a:extLst>
          </p:cNvPr>
          <p:cNvSpPr>
            <a:spLocks noGrp="1"/>
          </p:cNvSpPr>
          <p:nvPr>
            <p:ph sz="quarter" idx="4"/>
          </p:nvPr>
        </p:nvSpPr>
        <p:spPr/>
        <p:txBody>
          <a:bodyPr rtlCol="0">
            <a:normAutofit fontScale="92500" lnSpcReduction="20000"/>
          </a:bodyPr>
          <a:lstStyle/>
          <a:p>
            <a:pPr fontAlgn="auto">
              <a:spcAft>
                <a:spcPts val="0"/>
              </a:spcAft>
              <a:defRPr/>
            </a:pPr>
            <a:r>
              <a:rPr lang="en-US" dirty="0"/>
              <a:t>Increased run off</a:t>
            </a:r>
          </a:p>
          <a:p>
            <a:pPr fontAlgn="auto">
              <a:spcAft>
                <a:spcPts val="0"/>
              </a:spcAft>
              <a:defRPr/>
            </a:pPr>
            <a:r>
              <a:rPr lang="en-US" dirty="0"/>
              <a:t>Increased risk of flooding</a:t>
            </a:r>
          </a:p>
          <a:p>
            <a:pPr fontAlgn="auto">
              <a:spcAft>
                <a:spcPts val="0"/>
              </a:spcAft>
              <a:defRPr/>
            </a:pPr>
            <a:r>
              <a:rPr lang="en-US" dirty="0"/>
              <a:t>Accelerated soil erosion and landslides</a:t>
            </a:r>
          </a:p>
          <a:p>
            <a:pPr fontAlgn="auto">
              <a:spcAft>
                <a:spcPts val="0"/>
              </a:spcAft>
              <a:defRPr/>
            </a:pPr>
            <a:r>
              <a:rPr lang="en-US" dirty="0"/>
              <a:t>Impairment of natural ecological processes that impair water purification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6D5A9718-7946-49ED-881E-494BFC6F0C36}"/>
              </a:ext>
            </a:extLst>
          </p:cNvPr>
          <p:cNvSpPr>
            <a:spLocks noGrp="1" noChangeArrowheads="1"/>
          </p:cNvSpPr>
          <p:nvPr>
            <p:ph type="title"/>
          </p:nvPr>
        </p:nvSpPr>
        <p:spPr>
          <a:xfrm>
            <a:off x="304800" y="152400"/>
            <a:ext cx="8534400" cy="792163"/>
          </a:xfrm>
        </p:spPr>
        <p:txBody>
          <a:bodyPr/>
          <a:lstStyle/>
          <a:p>
            <a:r>
              <a:rPr lang="en-US" altLang="en-US" b="1" dirty="0"/>
              <a:t>Carbon</a:t>
            </a:r>
            <a:r>
              <a:rPr lang="en-US" altLang="en-US" b="1" dirty="0">
                <a:solidFill>
                  <a:schemeClr val="bg1"/>
                </a:solidFill>
              </a:rPr>
              <a:t> </a:t>
            </a:r>
            <a:r>
              <a:rPr lang="en-US" altLang="en-US" b="1" dirty="0"/>
              <a:t>Cycle</a:t>
            </a:r>
            <a:r>
              <a:rPr lang="en-US" altLang="en-US" b="1" dirty="0">
                <a:solidFill>
                  <a:schemeClr val="bg1"/>
                </a:solidFill>
              </a:rPr>
              <a:t> </a:t>
            </a:r>
            <a:endParaRPr lang="en-US" altLang="en-US" dirty="0">
              <a:solidFill>
                <a:schemeClr val="bg1"/>
              </a:solidFill>
            </a:endParaRPr>
          </a:p>
        </p:txBody>
      </p:sp>
      <p:sp>
        <p:nvSpPr>
          <p:cNvPr id="94211" name="Content Placeholder 2">
            <a:extLst>
              <a:ext uri="{FF2B5EF4-FFF2-40B4-BE49-F238E27FC236}">
                <a16:creationId xmlns:a16="http://schemas.microsoft.com/office/drawing/2014/main" id="{F37361A1-5F8D-44AC-9228-7398049F400E}"/>
              </a:ext>
            </a:extLst>
          </p:cNvPr>
          <p:cNvSpPr>
            <a:spLocks noGrp="1"/>
          </p:cNvSpPr>
          <p:nvPr>
            <p:ph idx="1"/>
          </p:nvPr>
        </p:nvSpPr>
        <p:spPr>
          <a:xfrm>
            <a:off x="304800" y="850035"/>
            <a:ext cx="8001000" cy="5562600"/>
          </a:xfrm>
          <a:ln>
            <a:solidFill>
              <a:schemeClr val="accent1"/>
            </a:solidFill>
            <a:miter lim="800000"/>
            <a:headEnd/>
            <a:tailEnd/>
          </a:ln>
        </p:spPr>
        <p:txBody>
          <a:bodyPr/>
          <a:lstStyle/>
          <a:p>
            <a:pPr>
              <a:spcBef>
                <a:spcPct val="0"/>
              </a:spcBef>
            </a:pPr>
            <a:r>
              <a:rPr lang="en-US" altLang="en-US" sz="2400" dirty="0"/>
              <a:t>The carbon cycle is the biogeochemical cycle by which carbon  is exchanged between the biosphere, lithosphere, hydrosphere, and atmosphere of the earth.</a:t>
            </a:r>
          </a:p>
          <a:p>
            <a:pPr>
              <a:spcBef>
                <a:spcPct val="0"/>
              </a:spcBef>
            </a:pPr>
            <a:r>
              <a:rPr lang="en-US" altLang="en-US" sz="2400" b="1" dirty="0">
                <a:solidFill>
                  <a:schemeClr val="accent1"/>
                </a:solidFill>
              </a:rPr>
              <a:t>Carbon is required for building organic compounds</a:t>
            </a:r>
            <a:endParaRPr lang="en-US" altLang="en-US" sz="2400" dirty="0">
              <a:solidFill>
                <a:schemeClr val="accent1"/>
              </a:solidFill>
            </a:endParaRPr>
          </a:p>
          <a:p>
            <a:pPr>
              <a:spcBef>
                <a:spcPct val="0"/>
              </a:spcBef>
            </a:pPr>
            <a:r>
              <a:rPr lang="en-US" altLang="en-US" sz="2400" dirty="0"/>
              <a:t>Major reservoirs of carbon interconnected by pathways of exchange: the atmosphere (CO2), fossil fuels ( oil, coal), fresh water (CO2), ocean (CO2)</a:t>
            </a:r>
          </a:p>
          <a:p>
            <a:pPr>
              <a:spcBef>
                <a:spcPct val="0"/>
              </a:spcBef>
            </a:pPr>
            <a:r>
              <a:rPr lang="en-US" altLang="en-US" sz="2400" dirty="0"/>
              <a:t>Major processes through which co2 released into the atmosphere: fossil fuel burning, photosynthesis, decay of residues, plant respiration, land sea gas exchange</a:t>
            </a:r>
          </a:p>
          <a:p>
            <a:pPr>
              <a:spcBef>
                <a:spcPct val="0"/>
              </a:spcBef>
              <a:buFont typeface="Arial" panose="020B0604020202020204" pitchFamily="34" charset="0"/>
              <a:buNone/>
            </a:pPr>
            <a:endParaRPr lang="en-US" altLang="en-US" sz="24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40AB5-6789-49E8-A0DE-B77D255DE4E6}"/>
              </a:ext>
            </a:extLst>
          </p:cNvPr>
          <p:cNvSpPr>
            <a:spLocks noGrp="1"/>
          </p:cNvSpPr>
          <p:nvPr>
            <p:ph type="title"/>
          </p:nvPr>
        </p:nvSpPr>
        <p:spPr>
          <a:xfrm>
            <a:off x="228600" y="122238"/>
            <a:ext cx="8686800" cy="563562"/>
          </a:xfrm>
        </p:spPr>
        <p:txBody>
          <a:bodyPr rtlCol="0">
            <a:normAutofit fontScale="90000"/>
          </a:bodyPr>
          <a:lstStyle/>
          <a:p>
            <a:pPr fontAlgn="auto">
              <a:spcAft>
                <a:spcPts val="0"/>
              </a:spcAft>
              <a:defRPr/>
            </a:pPr>
            <a:r>
              <a:rPr lang="en-US" b="1" dirty="0"/>
              <a:t>Processes of the carbon cycle</a:t>
            </a:r>
            <a:endParaRPr lang="en-US" dirty="0"/>
          </a:p>
        </p:txBody>
      </p:sp>
      <p:sp>
        <p:nvSpPr>
          <p:cNvPr id="3" name="Content Placeholder 2">
            <a:extLst>
              <a:ext uri="{FF2B5EF4-FFF2-40B4-BE49-F238E27FC236}">
                <a16:creationId xmlns:a16="http://schemas.microsoft.com/office/drawing/2014/main" id="{3D6447E1-D50C-4F95-92ED-8C02097638BC}"/>
              </a:ext>
            </a:extLst>
          </p:cNvPr>
          <p:cNvSpPr>
            <a:spLocks noGrp="1"/>
          </p:cNvSpPr>
          <p:nvPr>
            <p:ph idx="1"/>
          </p:nvPr>
        </p:nvSpPr>
        <p:spPr>
          <a:xfrm>
            <a:off x="228600" y="838200"/>
            <a:ext cx="8610600" cy="5897563"/>
          </a:xfrm>
        </p:spPr>
        <p:txBody>
          <a:bodyPr rtlCol="0">
            <a:noAutofit/>
          </a:bodyPr>
          <a:lstStyle/>
          <a:p>
            <a:pPr fontAlgn="auto">
              <a:spcBef>
                <a:spcPts val="0"/>
              </a:spcBef>
              <a:spcAft>
                <a:spcPts val="0"/>
              </a:spcAft>
              <a:defRPr/>
            </a:pPr>
            <a:r>
              <a:rPr lang="en-US" sz="2200" b="1" dirty="0"/>
              <a:t>Photosynthesis</a:t>
            </a:r>
            <a:r>
              <a:rPr lang="en-US" sz="2200" dirty="0"/>
              <a:t>: During photosynthesis, plants use </a:t>
            </a:r>
            <a:r>
              <a:rPr lang="en-US" dirty="0"/>
              <a:t>co</a:t>
            </a:r>
            <a:r>
              <a:rPr lang="en-US" sz="2200" dirty="0"/>
              <a:t>2 along with water and solar energy. </a:t>
            </a:r>
          </a:p>
          <a:p>
            <a:pPr fontAlgn="auto">
              <a:spcBef>
                <a:spcPts val="0"/>
              </a:spcBef>
              <a:spcAft>
                <a:spcPts val="0"/>
              </a:spcAft>
              <a:buFont typeface="Arial" panose="020B0604020202020204" pitchFamily="34" charset="0"/>
              <a:buNone/>
              <a:defRPr/>
            </a:pPr>
            <a:endParaRPr lang="en-US" sz="2200" dirty="0"/>
          </a:p>
          <a:p>
            <a:pPr fontAlgn="auto">
              <a:spcBef>
                <a:spcPts val="0"/>
              </a:spcBef>
              <a:spcAft>
                <a:spcPts val="0"/>
              </a:spcAft>
              <a:defRPr/>
            </a:pPr>
            <a:r>
              <a:rPr lang="en-US" sz="2200" b="1" dirty="0"/>
              <a:t>Respiration</a:t>
            </a:r>
            <a:r>
              <a:rPr lang="en-US" sz="2200" dirty="0"/>
              <a:t>: Both autotrophs and heterotrophs use oxygen to break down carbohydrates during cellular respiration. </a:t>
            </a:r>
          </a:p>
          <a:p>
            <a:pPr fontAlgn="auto">
              <a:spcBef>
                <a:spcPts val="0"/>
              </a:spcBef>
              <a:spcAft>
                <a:spcPts val="0"/>
              </a:spcAft>
              <a:defRPr/>
            </a:pPr>
            <a:endParaRPr lang="en-US" sz="2200" dirty="0"/>
          </a:p>
          <a:p>
            <a:pPr fontAlgn="auto">
              <a:spcBef>
                <a:spcPts val="0"/>
              </a:spcBef>
              <a:spcAft>
                <a:spcPts val="0"/>
              </a:spcAft>
              <a:defRPr/>
            </a:pPr>
            <a:r>
              <a:rPr lang="en-US" sz="2200" b="1" dirty="0"/>
              <a:t>Decomposition</a:t>
            </a:r>
            <a:r>
              <a:rPr lang="en-US" sz="2200" dirty="0"/>
              <a:t>: Carbon is returned to the environment through decomposers and respiration. </a:t>
            </a:r>
          </a:p>
          <a:p>
            <a:pPr fontAlgn="auto">
              <a:spcBef>
                <a:spcPts val="0"/>
              </a:spcBef>
              <a:spcAft>
                <a:spcPts val="0"/>
              </a:spcAft>
              <a:defRPr/>
            </a:pPr>
            <a:endParaRPr lang="en-US" sz="2200" dirty="0"/>
          </a:p>
          <a:p>
            <a:pPr fontAlgn="auto">
              <a:spcBef>
                <a:spcPts val="0"/>
              </a:spcBef>
              <a:spcAft>
                <a:spcPts val="0"/>
              </a:spcAft>
              <a:defRPr/>
            </a:pPr>
            <a:r>
              <a:rPr lang="en-US" sz="2200" b="1" dirty="0"/>
              <a:t>Combustion</a:t>
            </a:r>
            <a:r>
              <a:rPr lang="en-US" sz="2200" dirty="0"/>
              <a:t>: When wood or fossil fuels are burned, the chemical reaction releases carbon dioxide back into the atmosphere. </a:t>
            </a:r>
          </a:p>
          <a:p>
            <a:pPr marL="0" indent="0" fontAlgn="auto">
              <a:spcBef>
                <a:spcPts val="0"/>
              </a:spcBef>
              <a:spcAft>
                <a:spcPts val="0"/>
              </a:spcAft>
              <a:buFont typeface="Arial" panose="020B0604020202020204" pitchFamily="34" charset="0"/>
              <a:buNone/>
              <a:defRPr/>
            </a:pPr>
            <a:endParaRPr lang="en-US" sz="2200" dirty="0"/>
          </a:p>
          <a:p>
            <a:pPr fontAlgn="auto">
              <a:spcBef>
                <a:spcPts val="0"/>
              </a:spcBef>
              <a:spcAft>
                <a:spcPts val="0"/>
              </a:spcAft>
              <a:defRPr/>
            </a:pPr>
            <a:r>
              <a:rPr lang="en-US" sz="2200" b="1" dirty="0"/>
              <a:t>Volcanic Eruptions </a:t>
            </a:r>
            <a:r>
              <a:rPr lang="en-US" sz="2200" dirty="0"/>
              <a:t>: carbon from deep within the earth's interior is brought back to the surface during eruptions of steam, gasses</a:t>
            </a:r>
          </a:p>
          <a:p>
            <a:pPr fontAlgn="auto">
              <a:spcBef>
                <a:spcPts val="0"/>
              </a:spcBef>
              <a:spcAft>
                <a:spcPts val="0"/>
              </a:spcAft>
              <a:defRPr/>
            </a:pPr>
            <a:endParaRPr lang="en-US" sz="2200" dirty="0"/>
          </a:p>
          <a:p>
            <a:pPr fontAlgn="auto">
              <a:spcBef>
                <a:spcPts val="0"/>
              </a:spcBef>
              <a:spcAft>
                <a:spcPts val="0"/>
              </a:spcAft>
              <a:defRPr/>
            </a:pPr>
            <a:r>
              <a:rPr lang="en-US" sz="2200" b="1" dirty="0"/>
              <a:t>Deposition</a:t>
            </a:r>
            <a:r>
              <a:rPr lang="en-US" sz="2200" dirty="0"/>
              <a:t>: Coal, petroleum, and calcium carbonate rock are deposited in sediment and underground.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64DA25D-979B-461C-8A85-26D2A17A2613}"/>
              </a:ext>
            </a:extLst>
          </p:cNvPr>
          <p:cNvSpPr>
            <a:spLocks noGrp="1" noChangeArrowheads="1"/>
          </p:cNvSpPr>
          <p:nvPr>
            <p:ph type="title"/>
          </p:nvPr>
        </p:nvSpPr>
        <p:spPr>
          <a:xfrm>
            <a:off x="457200" y="76200"/>
            <a:ext cx="8229600" cy="914400"/>
          </a:xfrm>
          <a:noFill/>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defRPr/>
            </a:pPr>
            <a:r>
              <a:rPr lang="en-US" dirty="0">
                <a:solidFill>
                  <a:schemeClr val="tx1"/>
                </a:solidFill>
              </a:rPr>
              <a:t>Carbon Cycle</a:t>
            </a:r>
          </a:p>
        </p:txBody>
      </p:sp>
      <p:pic>
        <p:nvPicPr>
          <p:cNvPr id="96265" name="Picture 9" descr="Image result for carbon cycle diagram with explanation">
            <a:extLst>
              <a:ext uri="{FF2B5EF4-FFF2-40B4-BE49-F238E27FC236}">
                <a16:creationId xmlns:a16="http://schemas.microsoft.com/office/drawing/2014/main" id="{9D930651-A880-4EC4-A3A7-DD3C94CD4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952500"/>
            <a:ext cx="7781925" cy="4953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334D-A124-40DF-9723-76645CF6681C}"/>
              </a:ext>
            </a:extLst>
          </p:cNvPr>
          <p:cNvSpPr>
            <a:spLocks noGrp="1"/>
          </p:cNvSpPr>
          <p:nvPr>
            <p:ph type="title"/>
          </p:nvPr>
        </p:nvSpPr>
        <p:spPr/>
        <p:txBody>
          <a:bodyPr/>
          <a:lstStyle/>
          <a:p>
            <a:r>
              <a:rPr lang="en-US" dirty="0"/>
              <a:t>Carbon Cycle</a:t>
            </a:r>
          </a:p>
        </p:txBody>
      </p:sp>
      <p:pic>
        <p:nvPicPr>
          <p:cNvPr id="4" name="Picture 6" descr="carbon_cycle2">
            <a:extLst>
              <a:ext uri="{FF2B5EF4-FFF2-40B4-BE49-F238E27FC236}">
                <a16:creationId xmlns:a16="http://schemas.microsoft.com/office/drawing/2014/main" id="{1D3C4F7E-D89E-4427-92BA-C8EFB78835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600200"/>
            <a:ext cx="7543799" cy="498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8831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74C80CC8-958D-43FB-B01E-0681FBDFA8B4}"/>
              </a:ext>
            </a:extLst>
          </p:cNvPr>
          <p:cNvSpPr>
            <a:spLocks noGrp="1" noChangeArrowheads="1"/>
          </p:cNvSpPr>
          <p:nvPr>
            <p:ph type="title"/>
          </p:nvPr>
        </p:nvSpPr>
        <p:spPr>
          <a:xfrm>
            <a:off x="228600" y="228600"/>
            <a:ext cx="8458200" cy="609600"/>
          </a:xfrm>
        </p:spPr>
        <p:txBody>
          <a:bodyPr/>
          <a:lstStyle/>
          <a:p>
            <a:r>
              <a:rPr lang="en-US" altLang="en-US" sz="5400" b="1"/>
              <a:t>Carbon Cycle… </a:t>
            </a:r>
          </a:p>
        </p:txBody>
      </p:sp>
      <p:sp>
        <p:nvSpPr>
          <p:cNvPr id="12291" name="Rectangle 3">
            <a:extLst>
              <a:ext uri="{FF2B5EF4-FFF2-40B4-BE49-F238E27FC236}">
                <a16:creationId xmlns:a16="http://schemas.microsoft.com/office/drawing/2014/main" id="{EF97DE42-81E8-4288-AADF-8F1A9E568E6C}"/>
              </a:ext>
            </a:extLst>
          </p:cNvPr>
          <p:cNvSpPr>
            <a:spLocks noGrp="1" noChangeArrowheads="1"/>
          </p:cNvSpPr>
          <p:nvPr>
            <p:ph idx="1"/>
          </p:nvPr>
        </p:nvSpPr>
        <p:spPr>
          <a:xfrm>
            <a:off x="228600" y="1189038"/>
            <a:ext cx="8077200" cy="4983162"/>
          </a:xfrm>
          <a:ln>
            <a:solidFill>
              <a:schemeClr val="accent1"/>
            </a:solidFill>
          </a:ln>
        </p:spPr>
        <p:txBody>
          <a:bodyPr rtlCol="0">
            <a:normAutofit/>
          </a:bodyPr>
          <a:lstStyle/>
          <a:p>
            <a:pPr fontAlgn="auto">
              <a:spcAft>
                <a:spcPts val="0"/>
              </a:spcAft>
              <a:buFont typeface="Wingdings" charset="2"/>
              <a:buChar char="§"/>
              <a:defRPr/>
            </a:pPr>
            <a:r>
              <a:rPr lang="en-US" sz="2800" dirty="0"/>
              <a:t>Carbon enters the biosphere during photosynthesis:</a:t>
            </a:r>
          </a:p>
          <a:p>
            <a:pPr marL="0" indent="0" fontAlgn="auto">
              <a:spcAft>
                <a:spcPts val="0"/>
              </a:spcAft>
              <a:buFont typeface="Arial" panose="020B0604020202020204" pitchFamily="34" charset="0"/>
              <a:buNone/>
              <a:defRPr/>
            </a:pPr>
            <a:endParaRPr lang="en-US" sz="2800" dirty="0"/>
          </a:p>
          <a:p>
            <a:pPr marL="0" indent="0" fontAlgn="auto">
              <a:spcAft>
                <a:spcPts val="0"/>
              </a:spcAft>
              <a:buFont typeface="Arial" panose="020B0604020202020204" pitchFamily="34" charset="0"/>
              <a:buNone/>
              <a:defRPr/>
            </a:pPr>
            <a:r>
              <a:rPr lang="en-US" sz="2800" dirty="0"/>
              <a:t>CO</a:t>
            </a:r>
            <a:r>
              <a:rPr lang="en-US" sz="2800" baseline="-25000" dirty="0"/>
              <a:t>2</a:t>
            </a:r>
            <a:r>
              <a:rPr lang="en-US" sz="2800" dirty="0"/>
              <a:t> + H</a:t>
            </a:r>
            <a:r>
              <a:rPr lang="en-US" sz="2800" baseline="-25000" dirty="0"/>
              <a:t>2</a:t>
            </a:r>
            <a:r>
              <a:rPr lang="en-US" sz="2800" dirty="0"/>
              <a:t>O (carbon dioxide+ water)---&gt; </a:t>
            </a:r>
          </a:p>
          <a:p>
            <a:pPr fontAlgn="auto">
              <a:spcAft>
                <a:spcPts val="0"/>
              </a:spcAft>
              <a:buFont typeface="Arial" panose="020B0604020202020204" pitchFamily="34" charset="0"/>
              <a:buNone/>
              <a:defRPr/>
            </a:pPr>
            <a:r>
              <a:rPr lang="en-US" sz="2800" dirty="0"/>
              <a:t>C</a:t>
            </a:r>
            <a:r>
              <a:rPr lang="en-US" sz="2800" baseline="-25000" dirty="0"/>
              <a:t>6</a:t>
            </a:r>
            <a:r>
              <a:rPr lang="en-US" sz="2800" dirty="0"/>
              <a:t>H</a:t>
            </a:r>
            <a:r>
              <a:rPr lang="en-US" sz="2800" baseline="-25000" dirty="0"/>
              <a:t>12</a:t>
            </a:r>
            <a:r>
              <a:rPr lang="en-US" sz="2800" dirty="0"/>
              <a:t>O</a:t>
            </a:r>
            <a:r>
              <a:rPr lang="en-US" sz="2800" baseline="-25000" dirty="0"/>
              <a:t>6</a:t>
            </a:r>
            <a:r>
              <a:rPr lang="en-US" sz="2800" dirty="0"/>
              <a:t> + O</a:t>
            </a:r>
            <a:r>
              <a:rPr lang="en-US" sz="2800" baseline="-25000" dirty="0"/>
              <a:t>2</a:t>
            </a:r>
            <a:r>
              <a:rPr lang="en-US" sz="2800" dirty="0"/>
              <a:t> + H</a:t>
            </a:r>
            <a:r>
              <a:rPr lang="en-US" sz="2800" baseline="-25000" dirty="0"/>
              <a:t>2</a:t>
            </a:r>
            <a:r>
              <a:rPr lang="en-US" sz="2800" dirty="0"/>
              <a:t>O(</a:t>
            </a:r>
            <a:r>
              <a:rPr lang="en-US" sz="2800" dirty="0" err="1"/>
              <a:t>sugar+oxygen+water</a:t>
            </a:r>
            <a:r>
              <a:rPr lang="en-US" sz="2800" dirty="0"/>
              <a:t>)</a:t>
            </a:r>
          </a:p>
          <a:p>
            <a:pPr fontAlgn="auto">
              <a:spcAft>
                <a:spcPts val="0"/>
              </a:spcAft>
              <a:buFont typeface="Arial" panose="020B0604020202020204" pitchFamily="34" charset="0"/>
              <a:buNone/>
              <a:defRPr/>
            </a:pPr>
            <a:endParaRPr lang="en-US" sz="2800" dirty="0"/>
          </a:p>
          <a:p>
            <a:pPr fontAlgn="auto">
              <a:spcAft>
                <a:spcPts val="0"/>
              </a:spcAft>
              <a:buFont typeface="Wingdings" charset="2"/>
              <a:buChar char="§"/>
              <a:defRPr/>
            </a:pPr>
            <a:r>
              <a:rPr lang="en-US" sz="2800" dirty="0"/>
              <a:t>Carbon is returned to the biosphere in cellular respiration</a:t>
            </a:r>
          </a:p>
          <a:p>
            <a:pPr marL="0" indent="0" fontAlgn="auto">
              <a:spcAft>
                <a:spcPts val="0"/>
              </a:spcAft>
              <a:buFont typeface="Arial" panose="020B0604020202020204" pitchFamily="34" charset="0"/>
              <a:buNone/>
              <a:defRPr/>
            </a:pPr>
            <a:r>
              <a:rPr lang="en-US" sz="2800" dirty="0"/>
              <a:t>O</a:t>
            </a:r>
            <a:r>
              <a:rPr lang="en-US" sz="2800" baseline="-25000" dirty="0"/>
              <a:t>2</a:t>
            </a:r>
            <a:r>
              <a:rPr lang="en-US" sz="2800" dirty="0"/>
              <a:t> +H</a:t>
            </a:r>
            <a:r>
              <a:rPr lang="en-US" sz="2800" baseline="-25000" dirty="0"/>
              <a:t>2</a:t>
            </a:r>
            <a:r>
              <a:rPr lang="en-US" sz="2800" dirty="0"/>
              <a:t>O + C</a:t>
            </a:r>
            <a:r>
              <a:rPr lang="en-US" sz="2800" baseline="-25000" dirty="0"/>
              <a:t>6</a:t>
            </a:r>
            <a:r>
              <a:rPr lang="en-US" sz="2800" dirty="0"/>
              <a:t>H</a:t>
            </a:r>
            <a:r>
              <a:rPr lang="en-US" sz="2800" baseline="-25000" dirty="0"/>
              <a:t>12</a:t>
            </a:r>
            <a:r>
              <a:rPr lang="en-US" sz="2800" dirty="0"/>
              <a:t>O</a:t>
            </a:r>
            <a:r>
              <a:rPr lang="en-US" sz="2800" baseline="-25000" dirty="0"/>
              <a:t>6</a:t>
            </a:r>
            <a:r>
              <a:rPr lang="en-US" sz="2800" dirty="0"/>
              <a:t> ---&gt; CO</a:t>
            </a:r>
            <a:r>
              <a:rPr lang="en-US" sz="2800" baseline="-25000" dirty="0"/>
              <a:t>2</a:t>
            </a:r>
            <a:r>
              <a:rPr lang="en-US" sz="2800" dirty="0"/>
              <a:t> +H</a:t>
            </a:r>
            <a:r>
              <a:rPr lang="en-US" sz="2800" baseline="-25000" dirty="0"/>
              <a:t>2</a:t>
            </a:r>
            <a:r>
              <a:rPr lang="en-US" sz="2800" dirty="0"/>
              <a:t>O + energy</a:t>
            </a:r>
          </a:p>
          <a:p>
            <a:pPr marL="0" indent="0" fontAlgn="auto">
              <a:spcAft>
                <a:spcPts val="0"/>
              </a:spcAft>
              <a:buFont typeface="Arial" panose="020B0604020202020204" pitchFamily="34" charset="0"/>
              <a:buNone/>
              <a:defRPr/>
            </a:pP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C4355AF2-C405-459B-A91E-66233E94EED9}"/>
              </a:ext>
            </a:extLst>
          </p:cNvPr>
          <p:cNvCxnSpPr>
            <a:cxnSpLocks/>
          </p:cNvCxnSpPr>
          <p:nvPr/>
        </p:nvCxnSpPr>
        <p:spPr>
          <a:xfrm flipV="1">
            <a:off x="5653088" y="3252788"/>
            <a:ext cx="0" cy="5334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3969A2D-8D69-4E2C-9EEF-7B028C586528}"/>
              </a:ext>
            </a:extLst>
          </p:cNvPr>
          <p:cNvCxnSpPr>
            <a:cxnSpLocks/>
          </p:cNvCxnSpPr>
          <p:nvPr/>
        </p:nvCxnSpPr>
        <p:spPr>
          <a:xfrm flipV="1">
            <a:off x="4495800" y="4422775"/>
            <a:ext cx="0" cy="37782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2292" name="Title 1">
            <a:extLst>
              <a:ext uri="{FF2B5EF4-FFF2-40B4-BE49-F238E27FC236}">
                <a16:creationId xmlns:a16="http://schemas.microsoft.com/office/drawing/2014/main" id="{987B2B13-B257-4302-A8F2-18A39F5FEF2E}"/>
              </a:ext>
            </a:extLst>
          </p:cNvPr>
          <p:cNvSpPr>
            <a:spLocks noGrp="1" noChangeArrowheads="1"/>
          </p:cNvSpPr>
          <p:nvPr>
            <p:ph type="title"/>
          </p:nvPr>
        </p:nvSpPr>
        <p:spPr>
          <a:xfrm>
            <a:off x="762000" y="935038"/>
            <a:ext cx="2767013" cy="4284662"/>
          </a:xfrm>
        </p:spPr>
        <p:txBody>
          <a:bodyPr/>
          <a:lstStyle/>
          <a:p>
            <a:pPr algn="l"/>
            <a:r>
              <a:rPr lang="en-US" altLang="en-US" sz="2000"/>
              <a:t>In its modern concept, environment includes not only the physical and biological conditions, but also the social and economic conditions under which we live. </a:t>
            </a:r>
            <a:br>
              <a:rPr lang="en-US" altLang="en-US" sz="2000"/>
            </a:br>
            <a:endParaRPr lang="en-US" altLang="en-US" sz="2000"/>
          </a:p>
        </p:txBody>
      </p:sp>
      <p:grpSp>
        <p:nvGrpSpPr>
          <p:cNvPr id="12293" name="Group 12">
            <a:extLst>
              <a:ext uri="{FF2B5EF4-FFF2-40B4-BE49-F238E27FC236}">
                <a16:creationId xmlns:a16="http://schemas.microsoft.com/office/drawing/2014/main" id="{2EB039C9-E375-4C4F-9AAA-C11779C161E0}"/>
              </a:ext>
            </a:extLst>
          </p:cNvPr>
          <p:cNvGrpSpPr>
            <a:grpSpLocks/>
          </p:cNvGrpSpPr>
          <p:nvPr/>
        </p:nvGrpSpPr>
        <p:grpSpPr bwMode="auto">
          <a:xfrm>
            <a:off x="4038600" y="844550"/>
            <a:ext cx="4521200" cy="4814888"/>
            <a:chOff x="2526890" y="282678"/>
            <a:chExt cx="6629400" cy="4815349"/>
          </a:xfrm>
        </p:grpSpPr>
        <p:cxnSp>
          <p:nvCxnSpPr>
            <p:cNvPr id="40" name="Straight Arrow Connector 39">
              <a:extLst>
                <a:ext uri="{FF2B5EF4-FFF2-40B4-BE49-F238E27FC236}">
                  <a16:creationId xmlns:a16="http://schemas.microsoft.com/office/drawing/2014/main" id="{02922CE5-6D35-4DA1-9146-AFA580D0FF76}"/>
                </a:ext>
              </a:extLst>
            </p:cNvPr>
            <p:cNvCxnSpPr>
              <a:cxnSpLocks/>
            </p:cNvCxnSpPr>
            <p:nvPr/>
          </p:nvCxnSpPr>
          <p:spPr>
            <a:xfrm flipV="1">
              <a:off x="5664682" y="3229360"/>
              <a:ext cx="0" cy="53345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pSp>
          <p:nvGrpSpPr>
            <p:cNvPr id="12295" name="Group 40">
              <a:extLst>
                <a:ext uri="{FF2B5EF4-FFF2-40B4-BE49-F238E27FC236}">
                  <a16:creationId xmlns:a16="http://schemas.microsoft.com/office/drawing/2014/main" id="{4A9A5AED-929C-464D-99FA-372F2ED2CB61}"/>
                </a:ext>
              </a:extLst>
            </p:cNvPr>
            <p:cNvGrpSpPr>
              <a:grpSpLocks/>
            </p:cNvGrpSpPr>
            <p:nvPr/>
          </p:nvGrpSpPr>
          <p:grpSpPr bwMode="auto">
            <a:xfrm>
              <a:off x="2526890" y="282678"/>
              <a:ext cx="6629400" cy="4815349"/>
              <a:chOff x="685800" y="389600"/>
              <a:chExt cx="6629400" cy="4815349"/>
            </a:xfrm>
          </p:grpSpPr>
          <p:cxnSp>
            <p:nvCxnSpPr>
              <p:cNvPr id="42" name="Straight Arrow Connector 41">
                <a:extLst>
                  <a:ext uri="{FF2B5EF4-FFF2-40B4-BE49-F238E27FC236}">
                    <a16:creationId xmlns:a16="http://schemas.microsoft.com/office/drawing/2014/main" id="{AB0D0460-77B2-4843-A9F8-7BAEF0711271}"/>
                  </a:ext>
                </a:extLst>
              </p:cNvPr>
              <p:cNvCxnSpPr>
                <a:cxnSpLocks/>
              </p:cNvCxnSpPr>
              <p:nvPr/>
            </p:nvCxnSpPr>
            <p:spPr>
              <a:xfrm flipH="1" flipV="1">
                <a:off x="2019595" y="1966139"/>
                <a:ext cx="1066104" cy="86050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pSp>
            <p:nvGrpSpPr>
              <p:cNvPr id="12297" name="Group 42">
                <a:extLst>
                  <a:ext uri="{FF2B5EF4-FFF2-40B4-BE49-F238E27FC236}">
                    <a16:creationId xmlns:a16="http://schemas.microsoft.com/office/drawing/2014/main" id="{C459BAD4-7FD4-465C-B598-54CE181406BD}"/>
                  </a:ext>
                </a:extLst>
              </p:cNvPr>
              <p:cNvGrpSpPr>
                <a:grpSpLocks/>
              </p:cNvGrpSpPr>
              <p:nvPr/>
            </p:nvGrpSpPr>
            <p:grpSpPr bwMode="auto">
              <a:xfrm>
                <a:off x="685800" y="389600"/>
                <a:ext cx="6629400" cy="4815349"/>
                <a:chOff x="304800" y="1737851"/>
                <a:chExt cx="8610600" cy="4815349"/>
              </a:xfrm>
            </p:grpSpPr>
            <p:sp>
              <p:nvSpPr>
                <p:cNvPr id="44" name="Rectangle 43">
                  <a:extLst>
                    <a:ext uri="{FF2B5EF4-FFF2-40B4-BE49-F238E27FC236}">
                      <a16:creationId xmlns:a16="http://schemas.microsoft.com/office/drawing/2014/main" id="{5AF9DC72-53A7-4545-A986-4BF5E92AAC87}"/>
                    </a:ext>
                  </a:extLst>
                </p:cNvPr>
                <p:cNvSpPr/>
                <p:nvPr/>
              </p:nvSpPr>
              <p:spPr>
                <a:xfrm>
                  <a:off x="610163" y="1737851"/>
                  <a:ext cx="2285679" cy="13717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Physical condition: water, soil, temperature, air etc.</a:t>
                  </a:r>
                </a:p>
              </p:txBody>
            </p:sp>
            <p:sp>
              <p:nvSpPr>
                <p:cNvPr id="45" name="Rectangle 44">
                  <a:extLst>
                    <a:ext uri="{FF2B5EF4-FFF2-40B4-BE49-F238E27FC236}">
                      <a16:creationId xmlns:a16="http://schemas.microsoft.com/office/drawing/2014/main" id="{75148D69-4140-4BC4-9F39-2A2DD1C3DB2F}"/>
                    </a:ext>
                  </a:extLst>
                </p:cNvPr>
                <p:cNvSpPr/>
                <p:nvPr/>
              </p:nvSpPr>
              <p:spPr>
                <a:xfrm>
                  <a:off x="3352372" y="3254059"/>
                  <a:ext cx="2285679" cy="13717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Concept of environment </a:t>
                  </a:r>
                </a:p>
              </p:txBody>
            </p:sp>
            <p:sp>
              <p:nvSpPr>
                <p:cNvPr id="46" name="Rectangle 45">
                  <a:extLst>
                    <a:ext uri="{FF2B5EF4-FFF2-40B4-BE49-F238E27FC236}">
                      <a16:creationId xmlns:a16="http://schemas.microsoft.com/office/drawing/2014/main" id="{895A220E-07C7-4F52-8D5C-FD12EDECDA86}"/>
                    </a:ext>
                  </a:extLst>
                </p:cNvPr>
                <p:cNvSpPr/>
                <p:nvPr/>
              </p:nvSpPr>
              <p:spPr>
                <a:xfrm>
                  <a:off x="6139933" y="1828348"/>
                  <a:ext cx="2285679" cy="13717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Biological condition: plants, animal, microbes</a:t>
                  </a:r>
                </a:p>
              </p:txBody>
            </p:sp>
            <p:sp>
              <p:nvSpPr>
                <p:cNvPr id="47" name="Rectangle 46">
                  <a:extLst>
                    <a:ext uri="{FF2B5EF4-FFF2-40B4-BE49-F238E27FC236}">
                      <a16:creationId xmlns:a16="http://schemas.microsoft.com/office/drawing/2014/main" id="{6590A8A9-E175-448C-B673-47B5CBF969C0}"/>
                    </a:ext>
                  </a:extLst>
                </p:cNvPr>
                <p:cNvSpPr/>
                <p:nvPr/>
              </p:nvSpPr>
              <p:spPr>
                <a:xfrm>
                  <a:off x="304800" y="5333883"/>
                  <a:ext cx="8610600" cy="1219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Socio-cultural conditions, </a:t>
                  </a:r>
                  <a:r>
                    <a:rPr lang="en-US" dirty="0" err="1"/>
                    <a:t>eg</a:t>
                  </a:r>
                  <a:r>
                    <a:rPr lang="en-US" dirty="0"/>
                    <a:t>. Traditions, customs, beliefs etc.</a:t>
                  </a:r>
                </a:p>
              </p:txBody>
            </p:sp>
            <p:cxnSp>
              <p:nvCxnSpPr>
                <p:cNvPr id="48" name="Straight Arrow Connector 47">
                  <a:extLst>
                    <a:ext uri="{FF2B5EF4-FFF2-40B4-BE49-F238E27FC236}">
                      <a16:creationId xmlns:a16="http://schemas.microsoft.com/office/drawing/2014/main" id="{38AE25C8-0080-4F31-AA5B-AD6F97C0B18A}"/>
                    </a:ext>
                  </a:extLst>
                </p:cNvPr>
                <p:cNvCxnSpPr/>
                <p:nvPr/>
              </p:nvCxnSpPr>
              <p:spPr>
                <a:xfrm flipV="1">
                  <a:off x="5638051" y="3254059"/>
                  <a:ext cx="761893" cy="101292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68CF3992-6010-4BF2-940E-38F0D8523C9E}"/>
                    </a:ext>
                  </a:extLst>
                </p:cNvPr>
                <p:cNvCxnSpPr/>
                <p:nvPr/>
              </p:nvCxnSpPr>
              <p:spPr>
                <a:xfrm flipH="1">
                  <a:off x="2895842" y="2514213"/>
                  <a:ext cx="2971986"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DB3F51F-53AE-4A6B-9652-126B15F7D07F}"/>
                    </a:ext>
                  </a:extLst>
                </p:cNvPr>
                <p:cNvCxnSpPr/>
                <p:nvPr/>
              </p:nvCxnSpPr>
              <p:spPr>
                <a:xfrm flipH="1" flipV="1">
                  <a:off x="1142279" y="3109582"/>
                  <a:ext cx="1297031" cy="214809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103FCD8E-5ED2-43DB-9694-711FE386D189}"/>
                    </a:ext>
                  </a:extLst>
                </p:cNvPr>
                <p:cNvCxnSpPr/>
                <p:nvPr/>
              </p:nvCxnSpPr>
              <p:spPr>
                <a:xfrm flipV="1">
                  <a:off x="6324360" y="3254059"/>
                  <a:ext cx="837477" cy="200361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pSp>
        </p:gr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26FD91D-439D-4B35-B065-655670FBA316}"/>
              </a:ext>
            </a:extLst>
          </p:cNvPr>
          <p:cNvSpPr>
            <a:spLocks noGrp="1" noChangeArrowheads="1"/>
          </p:cNvSpPr>
          <p:nvPr>
            <p:ph type="title"/>
          </p:nvPr>
        </p:nvSpPr>
        <p:spPr/>
        <p:txBody>
          <a:bodyPr rtlCol="0">
            <a:normAutofit fontScale="90000"/>
          </a:bodyPr>
          <a:lstStyle/>
          <a:p>
            <a:pPr fontAlgn="auto">
              <a:spcAft>
                <a:spcPts val="0"/>
              </a:spcAft>
              <a:defRPr/>
            </a:pPr>
            <a:r>
              <a:rPr lang="en-US" altLang="en-US" sz="4800" b="1" dirty="0">
                <a:effectLst>
                  <a:outerShdw blurRad="38100" dist="38100" dir="2700000" algn="tl">
                    <a:srgbClr val="C0C0C0"/>
                  </a:outerShdw>
                </a:effectLst>
              </a:rPr>
              <a:t>Carbon Cycle</a:t>
            </a:r>
            <a:br>
              <a:rPr lang="en-US" altLang="en-US" sz="4800" b="1" dirty="0">
                <a:solidFill>
                  <a:srgbClr val="FF3300"/>
                </a:solidFill>
                <a:effectLst>
                  <a:outerShdw blurRad="38100" dist="38100" dir="2700000" algn="tl">
                    <a:srgbClr val="C0C0C0"/>
                  </a:outerShdw>
                </a:effectLst>
              </a:rPr>
            </a:br>
            <a:r>
              <a:rPr lang="en-US" altLang="en-US" sz="2400" b="1" dirty="0"/>
              <a:t>(carbon is required for building organic compounds)</a:t>
            </a:r>
          </a:p>
        </p:txBody>
      </p:sp>
      <p:sp>
        <p:nvSpPr>
          <p:cNvPr id="98307" name="Rectangle 3">
            <a:extLst>
              <a:ext uri="{FF2B5EF4-FFF2-40B4-BE49-F238E27FC236}">
                <a16:creationId xmlns:a16="http://schemas.microsoft.com/office/drawing/2014/main" id="{749032E3-60B2-4466-A153-0D803F86BEB4}"/>
              </a:ext>
            </a:extLst>
          </p:cNvPr>
          <p:cNvSpPr>
            <a:spLocks noGrp="1" noChangeArrowheads="1"/>
          </p:cNvSpPr>
          <p:nvPr>
            <p:ph type="body" idx="1"/>
          </p:nvPr>
        </p:nvSpPr>
        <p:spPr>
          <a:xfrm>
            <a:off x="228600" y="1600200"/>
            <a:ext cx="8686800" cy="4953000"/>
          </a:xfrm>
        </p:spPr>
        <p:txBody>
          <a:bodyPr/>
          <a:lstStyle/>
          <a:p>
            <a:pPr marL="1824038" indent="-1824038">
              <a:lnSpc>
                <a:spcPct val="90000"/>
              </a:lnSpc>
              <a:buFontTx/>
              <a:buNone/>
            </a:pPr>
            <a:r>
              <a:rPr lang="en-US" altLang="en-US"/>
              <a:t>1. </a:t>
            </a:r>
            <a:r>
              <a:rPr lang="en-US" altLang="en-US" b="1"/>
              <a:t>Reservoir</a:t>
            </a:r>
            <a:r>
              <a:rPr lang="en-US" altLang="en-US"/>
              <a:t> – atmosphere (as CO</a:t>
            </a:r>
            <a:r>
              <a:rPr lang="en-US" altLang="en-US" baseline="-25000"/>
              <a:t>2</a:t>
            </a:r>
            <a:r>
              <a:rPr lang="en-US" altLang="en-US"/>
              <a:t>), fossil fuels (oil, coal), durable organic materials (for example: cellulose).</a:t>
            </a:r>
          </a:p>
          <a:p>
            <a:pPr marL="1824038" indent="-1824038">
              <a:lnSpc>
                <a:spcPct val="90000"/>
              </a:lnSpc>
              <a:buFontTx/>
              <a:buNone/>
            </a:pPr>
            <a:r>
              <a:rPr lang="en-US" altLang="en-US"/>
              <a:t>2. </a:t>
            </a:r>
            <a:r>
              <a:rPr lang="en-US" altLang="en-US" b="1"/>
              <a:t>Assimilation</a:t>
            </a:r>
            <a:r>
              <a:rPr lang="en-US" altLang="en-US"/>
              <a:t> – plants use CO</a:t>
            </a:r>
            <a:r>
              <a:rPr lang="en-US" altLang="en-US" baseline="-25000"/>
              <a:t>2 </a:t>
            </a:r>
            <a:r>
              <a:rPr lang="en-US" altLang="en-US"/>
              <a:t>in photosynthesis; animals consume plants.</a:t>
            </a:r>
          </a:p>
          <a:p>
            <a:pPr marL="1824038" indent="-1824038">
              <a:lnSpc>
                <a:spcPct val="90000"/>
              </a:lnSpc>
              <a:buFontTx/>
              <a:buNone/>
            </a:pPr>
            <a:r>
              <a:rPr lang="en-US" altLang="en-US"/>
              <a:t>3. </a:t>
            </a:r>
            <a:r>
              <a:rPr lang="en-US" altLang="en-US" b="1"/>
              <a:t>Release</a:t>
            </a:r>
            <a:r>
              <a:rPr lang="en-US" altLang="en-US"/>
              <a:t> – plants and animals release CO</a:t>
            </a:r>
            <a:r>
              <a:rPr lang="en-US" altLang="en-US" baseline="-25000"/>
              <a:t>2</a:t>
            </a:r>
            <a:r>
              <a:rPr lang="en-US" altLang="en-US"/>
              <a:t> through respiration and decomposition; CO</a:t>
            </a:r>
            <a:r>
              <a:rPr lang="en-US" altLang="en-US" baseline="-25000"/>
              <a:t>2</a:t>
            </a:r>
            <a:r>
              <a:rPr lang="en-US" altLang="en-US"/>
              <a:t> is released as wood and fossil fuels are burned.</a:t>
            </a:r>
          </a:p>
          <a:p>
            <a:pPr marL="1824038" indent="-1824038">
              <a:lnSpc>
                <a:spcPct val="90000"/>
              </a:lnSpc>
              <a:buFontTx/>
              <a:buNone/>
            </a:pPr>
            <a:endParaRPr lang="en-US" alt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a:extLst>
              <a:ext uri="{FF2B5EF4-FFF2-40B4-BE49-F238E27FC236}">
                <a16:creationId xmlns:a16="http://schemas.microsoft.com/office/drawing/2014/main" id="{71D5801F-6DDF-4209-90CD-E15C802B4B06}"/>
              </a:ext>
            </a:extLst>
          </p:cNvPr>
          <p:cNvSpPr>
            <a:spLocks noGrp="1" noChangeArrowheads="1"/>
          </p:cNvSpPr>
          <p:nvPr>
            <p:ph type="title"/>
          </p:nvPr>
        </p:nvSpPr>
        <p:spPr>
          <a:xfrm>
            <a:off x="228600" y="68263"/>
            <a:ext cx="8763000" cy="1760537"/>
          </a:xfrm>
        </p:spPr>
        <p:txBody>
          <a:bodyPr/>
          <a:lstStyle/>
          <a:p>
            <a:r>
              <a:rPr lang="en-US" altLang="en-US">
                <a:latin typeface="Arial" panose="020B0604020202020204" pitchFamily="34" charset="0"/>
              </a:rPr>
              <a:t>Effects of Human Activities </a:t>
            </a:r>
            <a:br>
              <a:rPr lang="en-US" altLang="en-US">
                <a:latin typeface="Arial" panose="020B0604020202020204" pitchFamily="34" charset="0"/>
              </a:rPr>
            </a:br>
            <a:r>
              <a:rPr lang="en-US" altLang="en-US">
                <a:latin typeface="Arial" panose="020B0604020202020204" pitchFamily="34" charset="0"/>
              </a:rPr>
              <a:t>on Carbon Cycle</a:t>
            </a:r>
          </a:p>
        </p:txBody>
      </p:sp>
      <p:sp>
        <p:nvSpPr>
          <p:cNvPr id="99331" name="Rectangle 4">
            <a:extLst>
              <a:ext uri="{FF2B5EF4-FFF2-40B4-BE49-F238E27FC236}">
                <a16:creationId xmlns:a16="http://schemas.microsoft.com/office/drawing/2014/main" id="{E2585FC4-AFA4-4F6D-8365-B595F08B23BD}"/>
              </a:ext>
            </a:extLst>
          </p:cNvPr>
          <p:cNvSpPr>
            <a:spLocks noGrp="1" noChangeArrowheads="1"/>
          </p:cNvSpPr>
          <p:nvPr>
            <p:ph type="body" idx="1"/>
          </p:nvPr>
        </p:nvSpPr>
        <p:spPr>
          <a:xfrm>
            <a:off x="381000" y="1905000"/>
            <a:ext cx="7848600" cy="3962400"/>
          </a:xfrm>
        </p:spPr>
        <p:txBody>
          <a:bodyPr/>
          <a:lstStyle/>
          <a:p>
            <a:pPr marL="0" indent="0">
              <a:lnSpc>
                <a:spcPct val="90000"/>
              </a:lnSpc>
              <a:buFont typeface="Arial" panose="020B0604020202020204" pitchFamily="34" charset="0"/>
              <a:buNone/>
            </a:pPr>
            <a:r>
              <a:rPr lang="en-US" altLang="en-US"/>
              <a:t>We alter the carbon cycle by adding excess CO</a:t>
            </a:r>
            <a:r>
              <a:rPr lang="en-US" altLang="en-US" baseline="-25000"/>
              <a:t>2</a:t>
            </a:r>
            <a:r>
              <a:rPr lang="en-US" altLang="en-US"/>
              <a:t> to the atmosphere through:</a:t>
            </a:r>
          </a:p>
          <a:p>
            <a:pPr lvl="1">
              <a:lnSpc>
                <a:spcPct val="90000"/>
              </a:lnSpc>
              <a:buFont typeface="Arial" panose="020B0604020202020204" pitchFamily="34" charset="0"/>
              <a:buChar char="•"/>
            </a:pPr>
            <a:r>
              <a:rPr lang="en-US" altLang="en-US"/>
              <a:t>Burning fossil fuels.</a:t>
            </a:r>
          </a:p>
          <a:p>
            <a:pPr lvl="1">
              <a:lnSpc>
                <a:spcPct val="90000"/>
              </a:lnSpc>
              <a:buFont typeface="Arial" panose="020B0604020202020204" pitchFamily="34" charset="0"/>
              <a:buChar char="•"/>
            </a:pPr>
            <a:r>
              <a:rPr lang="en-US" altLang="en-US"/>
              <a:t>Clearing vegetation faster than it is replaced.</a:t>
            </a:r>
          </a:p>
          <a:p>
            <a:pPr lvl="1">
              <a:lnSpc>
                <a:spcPct val="90000"/>
              </a:lnSpc>
              <a:buFont typeface="Wingdings" panose="05000000000000000000" pitchFamily="2" charset="2"/>
              <a:buChar char="l"/>
            </a:pPr>
            <a:endParaRPr lang="en-US" alt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270843A-B245-4478-8F84-0948173894DB}"/>
              </a:ext>
            </a:extLst>
          </p:cNvPr>
          <p:cNvSpPr>
            <a:spLocks noGrp="1" noChangeArrowheads="1"/>
          </p:cNvSpPr>
          <p:nvPr>
            <p:ph type="title"/>
          </p:nvPr>
        </p:nvSpPr>
        <p:spPr>
          <a:xfrm>
            <a:off x="152400" y="228600"/>
            <a:ext cx="8839200" cy="1066800"/>
          </a:xfrm>
          <a:noFill/>
        </p:spPr>
        <p:style>
          <a:lnRef idx="0">
            <a:schemeClr val="accent3"/>
          </a:lnRef>
          <a:fillRef idx="3">
            <a:schemeClr val="accent3"/>
          </a:fillRef>
          <a:effectRef idx="3">
            <a:schemeClr val="accent3"/>
          </a:effectRef>
          <a:fontRef idx="minor">
            <a:schemeClr val="lt1"/>
          </a:fontRef>
        </p:style>
        <p:txBody>
          <a:bodyPr rtlCol="0">
            <a:normAutofit/>
          </a:bodyPr>
          <a:lstStyle/>
          <a:p>
            <a:pPr fontAlgn="auto">
              <a:spcAft>
                <a:spcPts val="0"/>
              </a:spcAft>
              <a:defRPr/>
            </a:pPr>
            <a:r>
              <a:rPr lang="en-US" b="1" dirty="0">
                <a:solidFill>
                  <a:schemeClr val="tx1"/>
                </a:solidFill>
              </a:rPr>
              <a:t>Oxygen Cycle (Photosynthesis)</a:t>
            </a:r>
          </a:p>
        </p:txBody>
      </p:sp>
      <p:sp>
        <p:nvSpPr>
          <p:cNvPr id="3" name="Content Placeholder 2">
            <a:extLst>
              <a:ext uri="{FF2B5EF4-FFF2-40B4-BE49-F238E27FC236}">
                <a16:creationId xmlns:a16="http://schemas.microsoft.com/office/drawing/2014/main" id="{644984ED-6C5B-40B9-A55A-59ABE25A83D0}"/>
              </a:ext>
            </a:extLst>
          </p:cNvPr>
          <p:cNvSpPr>
            <a:spLocks noGrp="1"/>
          </p:cNvSpPr>
          <p:nvPr>
            <p:ph idx="1"/>
          </p:nvPr>
        </p:nvSpPr>
        <p:spPr>
          <a:xfrm>
            <a:off x="381000" y="1295400"/>
            <a:ext cx="7391400" cy="4572000"/>
          </a:xfrm>
          <a:ln>
            <a:solidFill>
              <a:schemeClr val="accent1"/>
            </a:solidFill>
          </a:ln>
        </p:spPr>
        <p:txBody>
          <a:bodyPr rtlCol="0">
            <a:normAutofit lnSpcReduction="10000"/>
          </a:bodyPr>
          <a:lstStyle/>
          <a:p>
            <a:pPr fontAlgn="auto">
              <a:spcAft>
                <a:spcPts val="0"/>
              </a:spcAft>
              <a:defRPr/>
            </a:pPr>
            <a:r>
              <a:rPr lang="en-US" dirty="0"/>
              <a:t>The oxygen cycle is the cycle that helps move oxygen through the three main regions of the Earth, the Atmosphere, the Biosphere, and the Lithosphere</a:t>
            </a:r>
          </a:p>
          <a:p>
            <a:pPr fontAlgn="auto">
              <a:spcAft>
                <a:spcPts val="0"/>
              </a:spcAft>
              <a:defRPr/>
            </a:pPr>
            <a:r>
              <a:rPr lang="en-US" sz="2800" dirty="0"/>
              <a:t>Reservoirs of oxygen:</a:t>
            </a:r>
          </a:p>
          <a:p>
            <a:pPr lvl="1" fontAlgn="auto">
              <a:spcAft>
                <a:spcPts val="0"/>
              </a:spcAft>
              <a:defRPr/>
            </a:pPr>
            <a:r>
              <a:rPr lang="en-US" sz="2400" dirty="0"/>
              <a:t>Atmosphere- free gases</a:t>
            </a:r>
          </a:p>
          <a:p>
            <a:pPr lvl="1" fontAlgn="auto">
              <a:spcAft>
                <a:spcPts val="0"/>
              </a:spcAft>
              <a:defRPr/>
            </a:pPr>
            <a:r>
              <a:rPr lang="en-US" sz="2400" dirty="0"/>
              <a:t>Biosphere- free oxygen produced from photosynthesis and life processes</a:t>
            </a:r>
          </a:p>
          <a:p>
            <a:pPr lvl="1" fontAlgn="auto">
              <a:spcAft>
                <a:spcPts val="0"/>
              </a:spcAft>
              <a:defRPr/>
            </a:pPr>
            <a:r>
              <a:rPr lang="en-US" sz="2400" dirty="0"/>
              <a:t>Lithospheres- chemical compound for- silicates and oxides</a:t>
            </a:r>
          </a:p>
          <a:p>
            <a:pPr fontAlgn="auto">
              <a:spcAft>
                <a:spcPts val="0"/>
              </a:spcAft>
              <a:defRPr/>
            </a:pPr>
            <a:endParaRPr lang="en-US" sz="2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FC52A43-A383-432F-B938-DFC6DFD36C9C}"/>
              </a:ext>
            </a:extLst>
          </p:cNvPr>
          <p:cNvSpPr>
            <a:spLocks noGrp="1" noChangeArrowheads="1"/>
          </p:cNvSpPr>
          <p:nvPr>
            <p:ph type="title"/>
          </p:nvPr>
        </p:nvSpPr>
        <p:spPr>
          <a:xfrm>
            <a:off x="-6927" y="228600"/>
            <a:ext cx="9144000" cy="914400"/>
          </a:xfrm>
          <a:noFill/>
        </p:spPr>
        <p:style>
          <a:lnRef idx="0">
            <a:schemeClr val="accent3"/>
          </a:lnRef>
          <a:fillRef idx="3">
            <a:schemeClr val="accent3"/>
          </a:fillRef>
          <a:effectRef idx="3">
            <a:schemeClr val="accent3"/>
          </a:effectRef>
          <a:fontRef idx="minor">
            <a:schemeClr val="lt1"/>
          </a:fontRef>
        </p:style>
        <p:txBody>
          <a:bodyPr rtlCol="0">
            <a:normAutofit fontScale="90000"/>
          </a:bodyPr>
          <a:lstStyle/>
          <a:p>
            <a:pPr fontAlgn="auto">
              <a:spcAft>
                <a:spcPts val="0"/>
              </a:spcAft>
              <a:defRPr/>
            </a:pPr>
            <a:r>
              <a:rPr lang="en-US" dirty="0">
                <a:solidFill>
                  <a:schemeClr val="tx1"/>
                </a:solidFill>
              </a:rPr>
              <a:t>Oxygen Cycle (Photosynthesis and Respiration)</a:t>
            </a:r>
          </a:p>
        </p:txBody>
      </p:sp>
      <p:pic>
        <p:nvPicPr>
          <p:cNvPr id="102405" name="Picture 2" descr="https://www.universetoday.com/wp-content/uploads/2010/03/cycleoxygentest.png">
            <a:extLst>
              <a:ext uri="{FF2B5EF4-FFF2-40B4-BE49-F238E27FC236}">
                <a16:creationId xmlns:a16="http://schemas.microsoft.com/office/drawing/2014/main" id="{1E62F043-0E9E-4578-8F04-C9488C2A6E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333500"/>
            <a:ext cx="3352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7" name="Picture 7" descr="Oxygen Cycle Process">
            <a:extLst>
              <a:ext uri="{FF2B5EF4-FFF2-40B4-BE49-F238E27FC236}">
                <a16:creationId xmlns:a16="http://schemas.microsoft.com/office/drawing/2014/main" id="{EAEC39B6-74E5-4260-B95F-1CA8074791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291" y="1589809"/>
            <a:ext cx="5257800" cy="3962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65B99-1867-44DD-AAE9-F59A6FF946CA}"/>
              </a:ext>
            </a:extLst>
          </p:cNvPr>
          <p:cNvSpPr>
            <a:spLocks noGrp="1"/>
          </p:cNvSpPr>
          <p:nvPr>
            <p:ph type="title"/>
          </p:nvPr>
        </p:nvSpPr>
        <p:spPr/>
        <p:txBody>
          <a:bodyPr/>
          <a:lstStyle/>
          <a:p>
            <a:r>
              <a:rPr lang="en-US" dirty="0"/>
              <a:t>Oxygen Cycle Steps</a:t>
            </a:r>
          </a:p>
        </p:txBody>
      </p:sp>
      <p:sp>
        <p:nvSpPr>
          <p:cNvPr id="3" name="Content Placeholder 2">
            <a:extLst>
              <a:ext uri="{FF2B5EF4-FFF2-40B4-BE49-F238E27FC236}">
                <a16:creationId xmlns:a16="http://schemas.microsoft.com/office/drawing/2014/main" id="{D890E3EF-8A9A-4E16-9682-013D42D042C6}"/>
              </a:ext>
            </a:extLst>
          </p:cNvPr>
          <p:cNvSpPr>
            <a:spLocks noGrp="1"/>
          </p:cNvSpPr>
          <p:nvPr>
            <p:ph idx="1"/>
          </p:nvPr>
        </p:nvSpPr>
        <p:spPr/>
        <p:txBody>
          <a:bodyPr/>
          <a:lstStyle/>
          <a:p>
            <a:r>
              <a:rPr lang="en-US" b="1" dirty="0"/>
              <a:t>Atmosphere</a:t>
            </a:r>
            <a:r>
              <a:rPr lang="en-US" dirty="0"/>
              <a:t>:</a:t>
            </a:r>
            <a:br>
              <a:rPr lang="en-US" dirty="0"/>
            </a:br>
            <a:r>
              <a:rPr lang="en-US" dirty="0"/>
              <a:t>Only a small percentage of the world’s oxygen is present in the atmosphere, only about 0.35 %. This exchange of gaseous oxygen happens through Photolysis.</a:t>
            </a:r>
          </a:p>
          <a:p>
            <a:pPr lvl="1"/>
            <a:r>
              <a:rPr lang="en-US" b="1" dirty="0"/>
              <a:t>Photolysis</a:t>
            </a:r>
            <a:r>
              <a:rPr lang="en-US" dirty="0"/>
              <a:t>: This is the process by which molecules like atmospheric water and nitrous oxide are broken down by the ultraviolet radiation coming from the sun and release free oxygen.</a:t>
            </a:r>
          </a:p>
          <a:p>
            <a:endParaRPr lang="en-US" dirty="0"/>
          </a:p>
        </p:txBody>
      </p:sp>
    </p:spTree>
    <p:extLst>
      <p:ext uri="{BB962C8B-B14F-4D97-AF65-F5344CB8AC3E}">
        <p14:creationId xmlns:p14="http://schemas.microsoft.com/office/powerpoint/2010/main" val="112032404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4CE31-2852-4603-B3CD-2738FA2566BB}"/>
              </a:ext>
            </a:extLst>
          </p:cNvPr>
          <p:cNvSpPr>
            <a:spLocks noGrp="1"/>
          </p:cNvSpPr>
          <p:nvPr>
            <p:ph type="title"/>
          </p:nvPr>
        </p:nvSpPr>
        <p:spPr/>
        <p:txBody>
          <a:bodyPr/>
          <a:lstStyle/>
          <a:p>
            <a:r>
              <a:rPr lang="en-US" dirty="0"/>
              <a:t>Oxygen Cycle Steps</a:t>
            </a:r>
          </a:p>
        </p:txBody>
      </p:sp>
      <p:sp>
        <p:nvSpPr>
          <p:cNvPr id="3" name="Content Placeholder 2">
            <a:extLst>
              <a:ext uri="{FF2B5EF4-FFF2-40B4-BE49-F238E27FC236}">
                <a16:creationId xmlns:a16="http://schemas.microsoft.com/office/drawing/2014/main" id="{38E0FD5A-9F11-4D35-8128-329CE9341823}"/>
              </a:ext>
            </a:extLst>
          </p:cNvPr>
          <p:cNvSpPr>
            <a:spLocks noGrp="1"/>
          </p:cNvSpPr>
          <p:nvPr>
            <p:ph idx="1"/>
          </p:nvPr>
        </p:nvSpPr>
        <p:spPr/>
        <p:txBody>
          <a:bodyPr/>
          <a:lstStyle/>
          <a:p>
            <a:r>
              <a:rPr lang="en-US" sz="2400" b="1" dirty="0"/>
              <a:t>Biosphere</a:t>
            </a:r>
            <a:r>
              <a:rPr lang="en-US" sz="2400" dirty="0"/>
              <a:t>:</a:t>
            </a:r>
            <a:br>
              <a:rPr lang="en-US" sz="2400" dirty="0"/>
            </a:br>
            <a:r>
              <a:rPr lang="en-US" sz="2400" dirty="0"/>
              <a:t>The exchange of oxygen between the living beings on the planet, between the animal kingdom and the plant kingdom.. It mainly occurs through 2 processes.</a:t>
            </a:r>
          </a:p>
          <a:p>
            <a:r>
              <a:rPr lang="en-US" sz="2400" b="1" dirty="0"/>
              <a:t>Photosynthesis</a:t>
            </a:r>
            <a:r>
              <a:rPr lang="en-US" sz="2400" dirty="0"/>
              <a:t>:</a:t>
            </a:r>
            <a:br>
              <a:rPr lang="en-US" sz="2400" dirty="0"/>
            </a:br>
            <a:r>
              <a:rPr lang="en-US" sz="2400" dirty="0"/>
              <a:t>The process by which plants make energy by taking in carbon dioxide from the atmosphere and give out oxygen</a:t>
            </a:r>
          </a:p>
          <a:p>
            <a:r>
              <a:rPr lang="en-US" sz="2400" b="1" dirty="0"/>
              <a:t>Respiration</a:t>
            </a:r>
            <a:r>
              <a:rPr lang="en-US" sz="2400" dirty="0"/>
              <a:t>:</a:t>
            </a:r>
            <a:br>
              <a:rPr lang="en-US" sz="2400" dirty="0"/>
            </a:br>
            <a:r>
              <a:rPr lang="en-US" sz="2400" dirty="0"/>
              <a:t>The process by which animals and humans take in oxygen from the atmosphere and use it to break down carbohydrates and give out carbon dioxide.</a:t>
            </a:r>
          </a:p>
          <a:p>
            <a:endParaRPr lang="en-US" dirty="0"/>
          </a:p>
        </p:txBody>
      </p:sp>
    </p:spTree>
    <p:extLst>
      <p:ext uri="{BB962C8B-B14F-4D97-AF65-F5344CB8AC3E}">
        <p14:creationId xmlns:p14="http://schemas.microsoft.com/office/powerpoint/2010/main" val="112118705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4CE31-2852-4603-B3CD-2738FA2566BB}"/>
              </a:ext>
            </a:extLst>
          </p:cNvPr>
          <p:cNvSpPr>
            <a:spLocks noGrp="1"/>
          </p:cNvSpPr>
          <p:nvPr>
            <p:ph type="title"/>
          </p:nvPr>
        </p:nvSpPr>
        <p:spPr/>
        <p:txBody>
          <a:bodyPr/>
          <a:lstStyle/>
          <a:p>
            <a:r>
              <a:rPr lang="en-US" dirty="0"/>
              <a:t>Oxygen Cycle Steps</a:t>
            </a:r>
          </a:p>
        </p:txBody>
      </p:sp>
      <p:sp>
        <p:nvSpPr>
          <p:cNvPr id="3" name="Content Placeholder 2">
            <a:extLst>
              <a:ext uri="{FF2B5EF4-FFF2-40B4-BE49-F238E27FC236}">
                <a16:creationId xmlns:a16="http://schemas.microsoft.com/office/drawing/2014/main" id="{38E0FD5A-9F11-4D35-8128-329CE9341823}"/>
              </a:ext>
            </a:extLst>
          </p:cNvPr>
          <p:cNvSpPr>
            <a:spLocks noGrp="1"/>
          </p:cNvSpPr>
          <p:nvPr>
            <p:ph idx="1"/>
          </p:nvPr>
        </p:nvSpPr>
        <p:spPr/>
        <p:txBody>
          <a:bodyPr/>
          <a:lstStyle/>
          <a:p>
            <a:r>
              <a:rPr lang="en-US" sz="2000" b="1" dirty="0"/>
              <a:t>Lithosphere:</a:t>
            </a:r>
            <a:br>
              <a:rPr lang="en-US" sz="2000" dirty="0"/>
            </a:br>
            <a:r>
              <a:rPr lang="en-US" sz="2000" dirty="0"/>
              <a:t>The part of the planet containing most of the oxygen content through biomass, organic content and mineral deposits. This trapped oxygen (in the form of silicates and oxides) is released back due to several weathering processes. Also, animals and plants draw nutrient materials from the from the lithosphere and free some of the trapped oxygen.</a:t>
            </a:r>
          </a:p>
          <a:p>
            <a:r>
              <a:rPr lang="en-US" sz="2000" b="1" dirty="0"/>
              <a:t>Hydrosphere:</a:t>
            </a:r>
            <a:br>
              <a:rPr lang="en-US" sz="2000" b="1" dirty="0"/>
            </a:br>
            <a:r>
              <a:rPr lang="en-US" sz="2000" dirty="0"/>
              <a:t>Oxygen dissolved in water is responsible for the sustenance of the aquatic ecosystem present beneath the surface. The hydrosphere has oxygen present mainly as a component of water molecules , carbonic acids and free oxygen.</a:t>
            </a:r>
          </a:p>
          <a:p>
            <a:endParaRPr lang="en-US" sz="2000" dirty="0"/>
          </a:p>
        </p:txBody>
      </p:sp>
    </p:spTree>
    <p:extLst>
      <p:ext uri="{BB962C8B-B14F-4D97-AF65-F5344CB8AC3E}">
        <p14:creationId xmlns:p14="http://schemas.microsoft.com/office/powerpoint/2010/main" val="7788946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a:extLst>
              <a:ext uri="{FF2B5EF4-FFF2-40B4-BE49-F238E27FC236}">
                <a16:creationId xmlns:a16="http://schemas.microsoft.com/office/drawing/2014/main" id="{2A2ECD18-D5A9-4CCD-A0AC-A30D6957ED5C}"/>
              </a:ext>
            </a:extLst>
          </p:cNvPr>
          <p:cNvSpPr>
            <a:spLocks noGrp="1" noChangeArrowheads="1"/>
          </p:cNvSpPr>
          <p:nvPr>
            <p:ph type="title"/>
          </p:nvPr>
        </p:nvSpPr>
        <p:spPr>
          <a:xfrm>
            <a:off x="457200" y="274638"/>
            <a:ext cx="8229600" cy="563562"/>
          </a:xfrm>
        </p:spPr>
        <p:txBody>
          <a:bodyPr/>
          <a:lstStyle/>
          <a:p>
            <a:r>
              <a:rPr lang="en-US" altLang="en-US" sz="4800" b="1"/>
              <a:t>Nitrogen Cycle</a:t>
            </a:r>
          </a:p>
        </p:txBody>
      </p:sp>
      <p:sp>
        <p:nvSpPr>
          <p:cNvPr id="3" name="Content Placeholder 2">
            <a:extLst>
              <a:ext uri="{FF2B5EF4-FFF2-40B4-BE49-F238E27FC236}">
                <a16:creationId xmlns:a16="http://schemas.microsoft.com/office/drawing/2014/main" id="{434B582C-0B8A-4C46-8004-17E91FA46E32}"/>
              </a:ext>
            </a:extLst>
          </p:cNvPr>
          <p:cNvSpPr>
            <a:spLocks noGrp="1"/>
          </p:cNvSpPr>
          <p:nvPr>
            <p:ph idx="1"/>
          </p:nvPr>
        </p:nvSpPr>
        <p:spPr>
          <a:xfrm>
            <a:off x="457200" y="1371600"/>
            <a:ext cx="8229600" cy="5181600"/>
          </a:xfrm>
          <a:ln>
            <a:solidFill>
              <a:schemeClr val="accent1"/>
            </a:solidFill>
          </a:ln>
        </p:spPr>
        <p:txBody>
          <a:bodyPr rtlCol="0">
            <a:normAutofit fontScale="92500" lnSpcReduction="10000"/>
          </a:bodyPr>
          <a:lstStyle/>
          <a:p>
            <a:pPr fontAlgn="auto">
              <a:spcAft>
                <a:spcPts val="0"/>
              </a:spcAft>
              <a:defRPr/>
            </a:pPr>
            <a:r>
              <a:rPr lang="en-US" dirty="0"/>
              <a:t>Most nitrogen is found in the atmosphere (78%) as N</a:t>
            </a:r>
            <a:r>
              <a:rPr lang="en-US" baseline="-25000" dirty="0"/>
              <a:t>2</a:t>
            </a:r>
            <a:r>
              <a:rPr lang="en-US" dirty="0"/>
              <a:t>, and most living things cannot use it.</a:t>
            </a:r>
          </a:p>
          <a:p>
            <a:pPr fontAlgn="auto">
              <a:spcAft>
                <a:spcPts val="0"/>
              </a:spcAft>
              <a:defRPr/>
            </a:pPr>
            <a:r>
              <a:rPr lang="en-US" dirty="0">
                <a:solidFill>
                  <a:schemeClr val="accent1"/>
                </a:solidFill>
              </a:rPr>
              <a:t>All organisms need nitrogen as an important nutrient, to make proteins and nucleic acids.</a:t>
            </a:r>
          </a:p>
          <a:p>
            <a:pPr fontAlgn="auto">
              <a:spcAft>
                <a:spcPts val="0"/>
              </a:spcAft>
              <a:defRPr/>
            </a:pPr>
            <a:r>
              <a:rPr lang="en-US" dirty="0"/>
              <a:t>All organisms rely on the actions of bacteria that are able to transform nitrogen gas into a usable form.</a:t>
            </a:r>
          </a:p>
          <a:p>
            <a:pPr fontAlgn="auto">
              <a:spcAft>
                <a:spcPts val="0"/>
              </a:spcAft>
              <a:defRPr/>
            </a:pPr>
            <a:r>
              <a:rPr lang="en-US" dirty="0"/>
              <a:t>Nitrogen-fixing bacteria play a key role in the nitrogen cycle. </a:t>
            </a:r>
          </a:p>
          <a:p>
            <a:pPr fontAlgn="auto">
              <a:spcAft>
                <a:spcPts val="0"/>
              </a:spcAft>
              <a:defRPr/>
            </a:pPr>
            <a:r>
              <a:rPr lang="en-US" dirty="0"/>
              <a:t>They live in the soil and in the roots of some kinds of plants, such as beans, peas, </a:t>
            </a:r>
            <a:r>
              <a:rPr lang="en-US" dirty="0" err="1"/>
              <a:t>etc</a:t>
            </a:r>
            <a:endParaRPr lang="en-US" dirty="0"/>
          </a:p>
          <a:p>
            <a:pPr fontAlgn="auto">
              <a:spcAft>
                <a:spcPts val="0"/>
              </a:spcAft>
              <a:defRPr/>
            </a:pPr>
            <a:endParaRPr lang="en-US" dirty="0"/>
          </a:p>
          <a:p>
            <a:pPr fontAlgn="auto">
              <a:spcAft>
                <a:spcPts val="0"/>
              </a:spcAft>
              <a:defRPr/>
            </a:pPr>
            <a:endParaRPr 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FF80871C-0D1B-40A4-BED1-705C97008E36}"/>
              </a:ext>
            </a:extLst>
          </p:cNvPr>
          <p:cNvSpPr>
            <a:spLocks noGrp="1" noChangeArrowheads="1"/>
          </p:cNvSpPr>
          <p:nvPr>
            <p:ph type="title"/>
          </p:nvPr>
        </p:nvSpPr>
        <p:spPr/>
        <p:txBody>
          <a:bodyPr/>
          <a:lstStyle/>
          <a:p>
            <a:r>
              <a:rPr lang="en-US" altLang="en-US">
                <a:latin typeface="Albertus Medium"/>
              </a:rPr>
              <a:t>Sources of Nitrogen</a:t>
            </a:r>
          </a:p>
        </p:txBody>
      </p:sp>
      <p:sp>
        <p:nvSpPr>
          <p:cNvPr id="3075" name="Rectangle 3">
            <a:extLst>
              <a:ext uri="{FF2B5EF4-FFF2-40B4-BE49-F238E27FC236}">
                <a16:creationId xmlns:a16="http://schemas.microsoft.com/office/drawing/2014/main" id="{5009B0A4-6809-4FA5-863C-6405E40D02E7}"/>
              </a:ext>
            </a:extLst>
          </p:cNvPr>
          <p:cNvSpPr>
            <a:spLocks noGrp="1" noChangeArrowheads="1"/>
          </p:cNvSpPr>
          <p:nvPr>
            <p:ph type="body" idx="1"/>
          </p:nvPr>
        </p:nvSpPr>
        <p:spPr/>
        <p:txBody>
          <a:bodyPr rtlCol="0">
            <a:normAutofit/>
          </a:bodyPr>
          <a:lstStyle/>
          <a:p>
            <a:pPr fontAlgn="auto">
              <a:spcAft>
                <a:spcPts val="0"/>
              </a:spcAft>
              <a:defRPr/>
            </a:pPr>
            <a:r>
              <a:rPr lang="en-US" dirty="0">
                <a:latin typeface="Albertus Medium" charset="0"/>
              </a:rPr>
              <a:t>Inorganic fertilizers</a:t>
            </a:r>
          </a:p>
          <a:p>
            <a:pPr fontAlgn="auto">
              <a:spcAft>
                <a:spcPts val="0"/>
              </a:spcAft>
              <a:defRPr/>
            </a:pPr>
            <a:r>
              <a:rPr lang="en-US" dirty="0">
                <a:latin typeface="Albertus Medium" charset="0"/>
              </a:rPr>
              <a:t>Nitrogen Fixation</a:t>
            </a:r>
          </a:p>
          <a:p>
            <a:pPr fontAlgn="auto">
              <a:spcAft>
                <a:spcPts val="0"/>
              </a:spcAft>
              <a:defRPr/>
            </a:pPr>
            <a:r>
              <a:rPr lang="en-US" dirty="0">
                <a:latin typeface="Albertus Medium" charset="0"/>
              </a:rPr>
              <a:t>Animal Residues</a:t>
            </a:r>
          </a:p>
          <a:p>
            <a:pPr fontAlgn="auto">
              <a:spcAft>
                <a:spcPts val="0"/>
              </a:spcAft>
              <a:defRPr/>
            </a:pPr>
            <a:r>
              <a:rPr lang="en-US" dirty="0">
                <a:latin typeface="Albertus Medium" charset="0"/>
              </a:rPr>
              <a:t>Crop residues</a:t>
            </a:r>
          </a:p>
          <a:p>
            <a:pPr fontAlgn="auto">
              <a:spcAft>
                <a:spcPts val="0"/>
              </a:spcAft>
              <a:defRPr/>
            </a:pPr>
            <a:r>
              <a:rPr lang="en-US" dirty="0">
                <a:latin typeface="Albertus Medium" charset="0"/>
              </a:rPr>
              <a:t>Organic fertilizers</a:t>
            </a:r>
          </a:p>
          <a:p>
            <a:pPr fontAlgn="auto">
              <a:spcAft>
                <a:spcPts val="0"/>
              </a:spcAft>
              <a:buFontTx/>
              <a:buNone/>
              <a:defRPr/>
            </a:pPr>
            <a:endParaRPr lang="en-US" dirty="0">
              <a:latin typeface="Albertus Medium" charset="0"/>
            </a:endParaRPr>
          </a:p>
          <a:p>
            <a:pPr fontAlgn="auto">
              <a:spcAft>
                <a:spcPts val="0"/>
              </a:spcAft>
              <a:defRPr/>
            </a:pPr>
            <a:endParaRPr lang="en-US" dirty="0">
              <a:latin typeface="Albertus Medium" charset="0"/>
            </a:endParaRPr>
          </a:p>
        </p:txBody>
      </p:sp>
      <p:sp>
        <p:nvSpPr>
          <p:cNvPr id="104452" name="Text Box 5">
            <a:extLst>
              <a:ext uri="{FF2B5EF4-FFF2-40B4-BE49-F238E27FC236}">
                <a16:creationId xmlns:a16="http://schemas.microsoft.com/office/drawing/2014/main" id="{476A8E5E-CD8C-4F3C-8F2C-E25144BE1564}"/>
              </a:ext>
            </a:extLst>
          </p:cNvPr>
          <p:cNvSpPr txBox="1">
            <a:spLocks noChangeArrowheads="1"/>
          </p:cNvSpPr>
          <p:nvPr/>
        </p:nvSpPr>
        <p:spPr bwMode="auto">
          <a:xfrm>
            <a:off x="4876800" y="2286000"/>
            <a:ext cx="3733800"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buFontTx/>
              <a:buNone/>
            </a:pPr>
            <a:endParaRPr lang="en-US" altLang="en-US" sz="2800">
              <a:latin typeface="Times New Roman" panose="02020603050405020304" pitchFamily="18" charset="0"/>
              <a:ea typeface="ＭＳ Ｐゴシック" panose="020B0600070205080204" pitchFamily="34" charset="-128"/>
            </a:endParaRPr>
          </a:p>
          <a:p>
            <a:pPr eaLnBrk="1" hangingPunct="1">
              <a:lnSpc>
                <a:spcPct val="90000"/>
              </a:lnSpc>
              <a:buFontTx/>
              <a:buNone/>
            </a:pPr>
            <a:endParaRPr lang="en-US" altLang="en-US" sz="2800">
              <a:latin typeface="Times New Roman" panose="02020603050405020304" pitchFamily="18" charset="0"/>
              <a:ea typeface="ＭＳ Ｐゴシック" panose="020B0600070205080204" pitchFamily="34" charset="-128"/>
            </a:endParaRPr>
          </a:p>
          <a:p>
            <a:pPr eaLnBrk="1" hangingPunct="1">
              <a:spcBef>
                <a:spcPct val="50000"/>
              </a:spcBef>
              <a:buFontTx/>
              <a:buNone/>
            </a:pPr>
            <a:endParaRPr lang="en-US" altLang="en-US" sz="2400">
              <a:latin typeface="Times New Roman" panose="02020603050405020304" pitchFamily="18" charset="0"/>
              <a:ea typeface="ＭＳ Ｐゴシック" panose="020B0600070205080204" pitchFamily="34" charset="-128"/>
            </a:endParaRPr>
          </a:p>
        </p:txBody>
      </p:sp>
    </p:spTree>
  </p:cSld>
  <p:clrMapOvr>
    <a:masterClrMapping/>
  </p:clrMapOvr>
  <p:transition spd="slow"/>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5004FD8C-394E-41EA-B9DA-D1796A37A951}"/>
              </a:ext>
            </a:extLst>
          </p:cNvPr>
          <p:cNvSpPr>
            <a:spLocks noGrp="1" noChangeArrowheads="1"/>
          </p:cNvSpPr>
          <p:nvPr>
            <p:ph type="title"/>
          </p:nvPr>
        </p:nvSpPr>
        <p:spPr/>
        <p:txBody>
          <a:bodyPr/>
          <a:lstStyle/>
          <a:p>
            <a:r>
              <a:rPr lang="en-US" altLang="en-US" b="1">
                <a:latin typeface="Albertus Medium"/>
              </a:rPr>
              <a:t>Forms of Nitrogen</a:t>
            </a:r>
          </a:p>
        </p:txBody>
      </p:sp>
      <p:sp>
        <p:nvSpPr>
          <p:cNvPr id="5123" name="Rectangle 3">
            <a:extLst>
              <a:ext uri="{FF2B5EF4-FFF2-40B4-BE49-F238E27FC236}">
                <a16:creationId xmlns:a16="http://schemas.microsoft.com/office/drawing/2014/main" id="{DB0579AB-35C2-43F2-B651-E72DA636FE36}"/>
              </a:ext>
            </a:extLst>
          </p:cNvPr>
          <p:cNvSpPr>
            <a:spLocks noGrp="1" noChangeArrowheads="1"/>
          </p:cNvSpPr>
          <p:nvPr>
            <p:ph type="body" idx="1"/>
          </p:nvPr>
        </p:nvSpPr>
        <p:spPr/>
        <p:txBody>
          <a:bodyPr rtlCol="0">
            <a:normAutofit/>
          </a:bodyPr>
          <a:lstStyle/>
          <a:p>
            <a:pPr fontAlgn="auto">
              <a:spcAft>
                <a:spcPts val="0"/>
              </a:spcAft>
              <a:defRPr/>
            </a:pPr>
            <a:r>
              <a:rPr lang="en-US" dirty="0">
                <a:latin typeface="Albertus Medium" charset="0"/>
              </a:rPr>
              <a:t>Urea </a:t>
            </a:r>
            <a:r>
              <a:rPr lang="en-US" dirty="0">
                <a:latin typeface="Albertus Medium" charset="0"/>
                <a:sym typeface="Wingdings" charset="0"/>
              </a:rPr>
              <a:t> CO(NH</a:t>
            </a:r>
            <a:r>
              <a:rPr lang="en-US" sz="2000" dirty="0">
                <a:latin typeface="Albertus Medium" charset="0"/>
                <a:sym typeface="Wingdings" charset="0"/>
              </a:rPr>
              <a:t>2</a:t>
            </a:r>
            <a:r>
              <a:rPr lang="en-US" dirty="0">
                <a:latin typeface="Albertus Medium" charset="0"/>
                <a:sym typeface="Wingdings" charset="0"/>
              </a:rPr>
              <a:t>)</a:t>
            </a:r>
            <a:r>
              <a:rPr lang="en-US" sz="1600" dirty="0">
                <a:latin typeface="Albertus Medium" charset="0"/>
                <a:sym typeface="Wingdings" charset="0"/>
              </a:rPr>
              <a:t>2</a:t>
            </a:r>
          </a:p>
          <a:p>
            <a:pPr fontAlgn="auto">
              <a:spcAft>
                <a:spcPts val="0"/>
              </a:spcAft>
              <a:defRPr/>
            </a:pPr>
            <a:r>
              <a:rPr lang="en-US" dirty="0">
                <a:latin typeface="Albertus Medium" charset="0"/>
                <a:sym typeface="Wingdings" charset="0"/>
              </a:rPr>
              <a:t>Ammonia  NH</a:t>
            </a:r>
            <a:r>
              <a:rPr lang="en-US" sz="2000" dirty="0">
                <a:latin typeface="Albertus Medium" charset="0"/>
                <a:sym typeface="Wingdings" charset="0"/>
              </a:rPr>
              <a:t>3</a:t>
            </a:r>
            <a:r>
              <a:rPr lang="en-US" dirty="0">
                <a:latin typeface="Albertus Medium" charset="0"/>
                <a:sym typeface="Wingdings" charset="0"/>
              </a:rPr>
              <a:t> (gaseous)</a:t>
            </a:r>
          </a:p>
          <a:p>
            <a:pPr fontAlgn="auto">
              <a:spcAft>
                <a:spcPts val="0"/>
              </a:spcAft>
              <a:defRPr/>
            </a:pPr>
            <a:r>
              <a:rPr lang="en-US" dirty="0">
                <a:latin typeface="Albertus Medium" charset="0"/>
                <a:sym typeface="Wingdings" charset="0"/>
              </a:rPr>
              <a:t>Ammonium  NH</a:t>
            </a:r>
            <a:r>
              <a:rPr lang="en-US" sz="2000" dirty="0">
                <a:latin typeface="Albertus Medium" charset="0"/>
                <a:sym typeface="Wingdings" charset="0"/>
              </a:rPr>
              <a:t>4</a:t>
            </a:r>
            <a:r>
              <a:rPr lang="en-US" sz="2000" baseline="30000" dirty="0">
                <a:latin typeface="Albertus Medium" charset="0"/>
                <a:sym typeface="Wingdings" charset="0"/>
              </a:rPr>
              <a:t>+</a:t>
            </a:r>
            <a:endParaRPr lang="en-US" sz="2000" dirty="0">
              <a:latin typeface="Albertus Medium" charset="0"/>
              <a:sym typeface="Wingdings" charset="0"/>
            </a:endParaRPr>
          </a:p>
          <a:p>
            <a:pPr fontAlgn="auto">
              <a:spcAft>
                <a:spcPts val="0"/>
              </a:spcAft>
              <a:defRPr/>
            </a:pPr>
            <a:r>
              <a:rPr lang="en-US" dirty="0">
                <a:latin typeface="Albertus Medium" charset="0"/>
                <a:sym typeface="Wingdings" charset="0"/>
              </a:rPr>
              <a:t>Nitrate  NO</a:t>
            </a:r>
            <a:r>
              <a:rPr lang="en-US" sz="2000" dirty="0">
                <a:latin typeface="Albertus Medium" charset="0"/>
                <a:sym typeface="Wingdings" charset="0"/>
              </a:rPr>
              <a:t>3 </a:t>
            </a:r>
            <a:r>
              <a:rPr lang="en-US" sz="2000" baseline="30000" dirty="0">
                <a:latin typeface="Albertus Medium" charset="0"/>
                <a:sym typeface="Wingdings" charset="0"/>
              </a:rPr>
              <a:t> -</a:t>
            </a:r>
            <a:endParaRPr lang="en-US" sz="2000" dirty="0">
              <a:latin typeface="Albertus Medium" charset="0"/>
              <a:sym typeface="Wingdings" charset="0"/>
            </a:endParaRPr>
          </a:p>
          <a:p>
            <a:pPr fontAlgn="auto">
              <a:spcAft>
                <a:spcPts val="0"/>
              </a:spcAft>
              <a:defRPr/>
            </a:pPr>
            <a:r>
              <a:rPr lang="en-US" dirty="0">
                <a:latin typeface="Albertus Medium" charset="0"/>
                <a:sym typeface="Wingdings" charset="0"/>
              </a:rPr>
              <a:t>Nitrite  NO</a:t>
            </a:r>
            <a:r>
              <a:rPr lang="en-US" sz="2000" dirty="0">
                <a:latin typeface="Albertus Medium" charset="0"/>
                <a:sym typeface="Wingdings" charset="0"/>
              </a:rPr>
              <a:t>2 </a:t>
            </a:r>
            <a:r>
              <a:rPr lang="en-US" sz="2000" baseline="30000" dirty="0">
                <a:latin typeface="Albertus Medium" charset="0"/>
                <a:sym typeface="Wingdings" charset="0"/>
              </a:rPr>
              <a:t> -</a:t>
            </a:r>
            <a:endParaRPr lang="en-US" sz="2000" dirty="0">
              <a:latin typeface="Albertus Medium" charset="0"/>
              <a:sym typeface="Wingdings" charset="0"/>
            </a:endParaRPr>
          </a:p>
          <a:p>
            <a:pPr fontAlgn="auto">
              <a:spcAft>
                <a:spcPts val="0"/>
              </a:spcAft>
              <a:defRPr/>
            </a:pPr>
            <a:r>
              <a:rPr lang="en-US" dirty="0">
                <a:latin typeface="Albertus Medium" charset="0"/>
                <a:sym typeface="Wingdings" charset="0"/>
              </a:rPr>
              <a:t>Atmospheric nitrogen N</a:t>
            </a:r>
            <a:r>
              <a:rPr lang="en-US" sz="2000" dirty="0">
                <a:latin typeface="Albertus Medium" charset="0"/>
                <a:sym typeface="Wingdings" charset="0"/>
              </a:rPr>
              <a:t>2</a:t>
            </a:r>
          </a:p>
          <a:p>
            <a:pPr marL="0" indent="0" fontAlgn="auto">
              <a:spcAft>
                <a:spcPts val="0"/>
              </a:spcAft>
              <a:buFont typeface="Arial" panose="020B0604020202020204" pitchFamily="34" charset="0"/>
              <a:buNone/>
              <a:defRPr/>
            </a:pPr>
            <a:endParaRPr lang="en-US" dirty="0">
              <a:latin typeface="Albertus Medium" charset="0"/>
              <a:sym typeface="Wingdings" charset="0"/>
            </a:endParaRPr>
          </a:p>
        </p:txBody>
      </p:sp>
    </p:spTree>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nit -1_updated [Compatibility Mode]" id="{79665A27-5F3F-487B-A946-81688DDED90E}" vid="{C196274B-C597-491F-9754-E38990884B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Unit -1_updated</Template>
  <TotalTime>256</TotalTime>
  <Words>6008</Words>
  <Application>Microsoft Office PowerPoint</Application>
  <PresentationFormat>On-screen Show (4:3)</PresentationFormat>
  <Paragraphs>668</Paragraphs>
  <Slides>124</Slides>
  <Notes>7</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124</vt:i4>
      </vt:variant>
    </vt:vector>
  </HeadingPairs>
  <TitlesOfParts>
    <vt:vector size="130" baseType="lpstr">
      <vt:lpstr>Albertus Medium</vt:lpstr>
      <vt:lpstr>Arial</vt:lpstr>
      <vt:lpstr>Calibri</vt:lpstr>
      <vt:lpstr>Times New Roman</vt:lpstr>
      <vt:lpstr>Wingdings</vt:lpstr>
      <vt:lpstr>Office Theme</vt:lpstr>
      <vt:lpstr>Unit 1  Concept of Environmental Science and Ecology</vt:lpstr>
      <vt:lpstr>Contents</vt:lpstr>
      <vt:lpstr>Meaning  of Environment </vt:lpstr>
      <vt:lpstr>Meaning  of Environment </vt:lpstr>
      <vt:lpstr>Environment (Contd….)</vt:lpstr>
      <vt:lpstr>Environment (Contd….)</vt:lpstr>
      <vt:lpstr>Environment..Contd </vt:lpstr>
      <vt:lpstr>The “environment”</vt:lpstr>
      <vt:lpstr>In its modern concept, environment includes not only the physical and biological conditions, but also the social and economic conditions under which we live.  </vt:lpstr>
      <vt:lpstr>Classification of Environment </vt:lpstr>
      <vt:lpstr>Classification contd..</vt:lpstr>
      <vt:lpstr>Environmental segments of earth </vt:lpstr>
      <vt:lpstr>Environmental segments of earth </vt:lpstr>
      <vt:lpstr>Environmental segments of earth </vt:lpstr>
      <vt:lpstr>Contd…..</vt:lpstr>
      <vt:lpstr>Contd….</vt:lpstr>
      <vt:lpstr>Historical Development</vt:lpstr>
      <vt:lpstr>Historical Development</vt:lpstr>
      <vt:lpstr>Environmental science</vt:lpstr>
      <vt:lpstr>Environmental science</vt:lpstr>
      <vt:lpstr>Environmental science….</vt:lpstr>
      <vt:lpstr>Environmental science….</vt:lpstr>
      <vt:lpstr>Scope of environment in various applied disciplines </vt:lpstr>
      <vt:lpstr>Importance of Environmental science </vt:lpstr>
      <vt:lpstr>Environment Science </vt:lpstr>
      <vt:lpstr>Scope of Environmental Science</vt:lpstr>
      <vt:lpstr>Ecology</vt:lpstr>
      <vt:lpstr>Ecology (Contd….)</vt:lpstr>
      <vt:lpstr>Some definitions of ecology</vt:lpstr>
      <vt:lpstr>Some definitions of ecology</vt:lpstr>
      <vt:lpstr>Ecology (Contd….)</vt:lpstr>
      <vt:lpstr>Ecology (Contd….)</vt:lpstr>
      <vt:lpstr>Ecology (Contd….)</vt:lpstr>
      <vt:lpstr>Sub-disciplines of ecology</vt:lpstr>
      <vt:lpstr>Sub-disciplines of ecology</vt:lpstr>
      <vt:lpstr>Contd…..</vt:lpstr>
      <vt:lpstr>Scope of Ecology </vt:lpstr>
      <vt:lpstr>Scope of ecology</vt:lpstr>
      <vt:lpstr>Scope of ecology</vt:lpstr>
      <vt:lpstr>Ecosystem</vt:lpstr>
      <vt:lpstr>Ecosystem</vt:lpstr>
      <vt:lpstr>Ecosystem</vt:lpstr>
      <vt:lpstr>Ecosystem</vt:lpstr>
      <vt:lpstr>Characteristics of ecosystem (Smith 1966)</vt:lpstr>
      <vt:lpstr>Characteristics of ecosystem (Smith 1966)</vt:lpstr>
      <vt:lpstr>Types of ecosystem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Food Chain</vt:lpstr>
      <vt:lpstr>Food Chain</vt:lpstr>
      <vt:lpstr>Trophic levels in food chain</vt:lpstr>
      <vt:lpstr>Trophic levels in food chain</vt:lpstr>
      <vt:lpstr>Producers</vt:lpstr>
      <vt:lpstr>Consumers</vt:lpstr>
      <vt:lpstr>Three Types of Consumers</vt:lpstr>
      <vt:lpstr>Three Types of Consumers</vt:lpstr>
      <vt:lpstr>Decomposers</vt:lpstr>
      <vt:lpstr>Food Web</vt:lpstr>
      <vt:lpstr>Food Web</vt:lpstr>
      <vt:lpstr>Principles of Ecosystem Functions </vt:lpstr>
      <vt:lpstr>Energy flow in ecosystem</vt:lpstr>
      <vt:lpstr>Contd…..</vt:lpstr>
      <vt:lpstr>Biogeochemical cycle</vt:lpstr>
      <vt:lpstr>Biogeochemical cycle</vt:lpstr>
      <vt:lpstr>Biogeochemical cycle</vt:lpstr>
      <vt:lpstr>Biogeochemical cycles</vt:lpstr>
      <vt:lpstr>Water Cycle or Hydrologic Cycle</vt:lpstr>
      <vt:lpstr>Water Cycle or Hydrologic Cycle</vt:lpstr>
      <vt:lpstr>Water Cycle </vt:lpstr>
      <vt:lpstr>Water Cycle</vt:lpstr>
      <vt:lpstr> Major processes in water cycle </vt:lpstr>
      <vt:lpstr>Contd….</vt:lpstr>
      <vt:lpstr>Effect of human activities on water cycle</vt:lpstr>
      <vt:lpstr>Carbon Cycle </vt:lpstr>
      <vt:lpstr>Processes of the carbon cycle</vt:lpstr>
      <vt:lpstr>Carbon Cycle</vt:lpstr>
      <vt:lpstr>Carbon Cycle</vt:lpstr>
      <vt:lpstr>Carbon Cycle… </vt:lpstr>
      <vt:lpstr>Carbon Cycle (carbon is required for building organic compounds)</vt:lpstr>
      <vt:lpstr>Effects of Human Activities  on Carbon Cycle</vt:lpstr>
      <vt:lpstr>Oxygen Cycle (Photosynthesis)</vt:lpstr>
      <vt:lpstr>Oxygen Cycle (Photosynthesis and Respiration)</vt:lpstr>
      <vt:lpstr>Oxygen Cycle Steps</vt:lpstr>
      <vt:lpstr>Oxygen Cycle Steps</vt:lpstr>
      <vt:lpstr>Oxygen Cycle Steps</vt:lpstr>
      <vt:lpstr>Nitrogen Cycle</vt:lpstr>
      <vt:lpstr>Sources of Nitrogen</vt:lpstr>
      <vt:lpstr>Forms of Nitrogen</vt:lpstr>
      <vt:lpstr>NITROGEN CYCLE</vt:lpstr>
      <vt:lpstr>NITROGEN CYCLE</vt:lpstr>
      <vt:lpstr>NITROGEN CYCLE</vt:lpstr>
      <vt:lpstr>Nitrogen Cycle (Contd…)</vt:lpstr>
      <vt:lpstr>Processes of the Nitrogen Cycle:</vt:lpstr>
      <vt:lpstr>Effects of Human Activities  on the Nitrogen Cycle</vt:lpstr>
      <vt:lpstr>Phosphorous Cycle</vt:lpstr>
      <vt:lpstr>Phosphorus Cycle </vt:lpstr>
      <vt:lpstr>PowerPoint Presentation</vt:lpstr>
      <vt:lpstr>Phosphorus Cycle </vt:lpstr>
      <vt:lpstr>Phosphorus Cycle</vt:lpstr>
      <vt:lpstr>Effects of human activities  on the phosphorous cycle</vt:lpstr>
      <vt:lpstr>Concept of ecosystem services</vt:lpstr>
      <vt:lpstr>Concept of ecosystem services</vt:lpstr>
      <vt:lpstr>Ecosystem services</vt:lpstr>
      <vt:lpstr>Concept of ecosystem services </vt:lpstr>
      <vt:lpstr>Concept of ecosystem services </vt:lpstr>
      <vt:lpstr>Concept of ecosystem services</vt:lpstr>
      <vt:lpstr>Concept of ecosystem services</vt:lpstr>
      <vt:lpstr>Concept of payment for ecosystem services (PES)</vt:lpstr>
      <vt:lpstr>Concept of payment for ecosystem services (PES)</vt:lpstr>
      <vt:lpstr>Concept of payment for ecosystem services (PES)</vt:lpstr>
      <vt:lpstr>Concept of payment for ecosystem services (PES)</vt:lpstr>
      <vt:lpstr>References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 of Environmental Science and Ecology</dc:title>
  <dc:creator>kirti</dc:creator>
  <cp:lastModifiedBy>kirti</cp:lastModifiedBy>
  <cp:revision>42</cp:revision>
  <dcterms:created xsi:type="dcterms:W3CDTF">2019-06-17T06:23:23Z</dcterms:created>
  <dcterms:modified xsi:type="dcterms:W3CDTF">2019-06-25T07:48:58Z</dcterms:modified>
</cp:coreProperties>
</file>