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8"/>
  </p:notesMasterIdLst>
  <p:sldIdLst>
    <p:sldId id="256" r:id="rId2"/>
    <p:sldId id="283" r:id="rId3"/>
    <p:sldId id="262" r:id="rId4"/>
    <p:sldId id="268" r:id="rId5"/>
    <p:sldId id="267" r:id="rId6"/>
    <p:sldId id="269" r:id="rId7"/>
    <p:sldId id="281" r:id="rId8"/>
    <p:sldId id="282" r:id="rId9"/>
    <p:sldId id="266" r:id="rId10"/>
    <p:sldId id="279" r:id="rId11"/>
    <p:sldId id="265" r:id="rId12"/>
    <p:sldId id="270" r:id="rId13"/>
    <p:sldId id="271" r:id="rId14"/>
    <p:sldId id="272" r:id="rId15"/>
    <p:sldId id="273" r:id="rId16"/>
    <p:sldId id="274" r:id="rId17"/>
    <p:sldId id="275" r:id="rId18"/>
    <p:sldId id="276" r:id="rId19"/>
    <p:sldId id="277" r:id="rId20"/>
    <p:sldId id="284" r:id="rId21"/>
    <p:sldId id="285" r:id="rId22"/>
    <p:sldId id="286" r:id="rId23"/>
    <p:sldId id="278" r:id="rId24"/>
    <p:sldId id="280" r:id="rId25"/>
    <p:sldId id="259" r:id="rId26"/>
    <p:sldId id="258"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718" autoAdjust="0"/>
  </p:normalViewPr>
  <p:slideViewPr>
    <p:cSldViewPr>
      <p:cViewPr varScale="1">
        <p:scale>
          <a:sx n="70" d="100"/>
          <a:sy n="70" d="100"/>
        </p:scale>
        <p:origin x="-138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55BE4B-F210-4695-8D26-AA1F9302311E}" type="datetimeFigureOut">
              <a:rPr lang="en-US" smtClean="0"/>
              <a:pPr/>
              <a:t>6/26/2019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B7A73A-D0B4-498E-807C-2B28146F24F3}"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B7A73A-D0B4-498E-807C-2B28146F24F3}"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111C420-0DB8-4F19-8A29-1FD1AB4082B4}" type="datetime1">
              <a:rPr lang="en-US" smtClean="0"/>
              <a:pPr/>
              <a:t>6/26/2019</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4B65E62-C768-4E1A-BE6F-F7286040A130}" type="datetime1">
              <a:rPr lang="en-US" smtClean="0"/>
              <a:pPr/>
              <a:t>6/26/2019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AC34C88-58F6-427F-A552-86B296D798BB}" type="datetime1">
              <a:rPr lang="en-US" smtClean="0"/>
              <a:pPr/>
              <a:t>6/26/2019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1D69B1-4BBC-48F9-895D-1D0EA2FE5FBC}" type="datetime1">
              <a:rPr lang="en-US" smtClean="0"/>
              <a:pPr/>
              <a:t>6/26/2019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E9FA015-89B4-43BE-A2B9-98EBB51C0668}" type="datetime1">
              <a:rPr lang="en-US" smtClean="0"/>
              <a:pPr/>
              <a:t>6/26/2019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B256C6F-F264-4A22-9A61-18B6B7A5EA6D}" type="datetime1">
              <a:rPr lang="en-US" smtClean="0"/>
              <a:pPr/>
              <a:t>6/26/2019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1D71C8E-7CBB-4F61-B9C7-F760AF938D18}" type="datetime1">
              <a:rPr lang="en-US" smtClean="0"/>
              <a:pPr/>
              <a:t>6/26/2019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2B2357B-B7E7-432B-956E-4BAE55824FD8}" type="datetime1">
              <a:rPr lang="en-US" smtClean="0"/>
              <a:pPr/>
              <a:t>6/26/2019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79752-FE98-472E-B715-937A4CDF6364}" type="datetime1">
              <a:rPr lang="en-US" smtClean="0"/>
              <a:pPr/>
              <a:t>6/26/2019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38BBB6F-A61D-400C-8E1F-71A1E6148287}" type="datetime1">
              <a:rPr lang="en-US" smtClean="0"/>
              <a:pPr/>
              <a:t>6/26/2019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83DEF3-9B8F-4A72-AEA9-0E62D1E56C0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7B2F8BE-F8F3-4AF3-8732-95EDDCDA0F9C}" type="datetime1">
              <a:rPr lang="en-US" smtClean="0"/>
              <a:pPr/>
              <a:t>6/26/2019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1"/>
            <a:ext cx="609600" cy="365125"/>
          </a:xfrm>
        </p:spPr>
        <p:txBody>
          <a:bodyPr/>
          <a:lstStyle/>
          <a:p>
            <a:fld id="{C183DEF3-9B8F-4A72-AEA9-0E62D1E56C04}"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smtClean="0"/>
              <a:t>Click to edit Master title style</a:t>
            </a:r>
            <a:endParaRPr kumimoji="0" lang="en-US" dirty="0"/>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CDE0E90-27C7-4191-AE04-23636EFC57D7}" type="datetime1">
              <a:rPr lang="en-US" smtClean="0"/>
              <a:pPr/>
              <a:t>6/26/2019</a:t>
            </a:fld>
            <a:endParaRPr lang="en-US" dirty="0"/>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r>
              <a:rPr lang="en-US" dirty="0" smtClean="0"/>
              <a:t>1</a:t>
            </a:r>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p:txStyles>
    <p:titleStyle>
      <a:lvl1pPr algn="l" rtl="0" eaLnBrk="1" latinLnBrk="0" hangingPunct="1">
        <a:spcBef>
          <a:spcPct val="0"/>
        </a:spcBef>
        <a:buNone/>
        <a:defRPr kumimoji="0" sz="5000" b="1" u="none" kern="1200">
          <a:ln>
            <a:noFill/>
          </a:ln>
          <a:solidFill>
            <a:schemeClr val="tx1"/>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pseudomonaz.wordpress.co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omicsonline.org/searchresult.php?keyword=Climat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tx1"/>
                </a:solidFill>
                <a:effectLst>
                  <a:outerShdw blurRad="38100" dist="38100" dir="2700000" algn="tl">
                    <a:srgbClr val="000000">
                      <a:alpha val="43137"/>
                    </a:srgbClr>
                  </a:outerShdw>
                </a:effectLst>
              </a:rPr>
              <a:t>DROUGHT</a:t>
            </a:r>
            <a:endParaRPr lang="en-US" sz="6000" dirty="0">
              <a:solidFill>
                <a:schemeClr val="tx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normAutofit/>
          </a:bodyPr>
          <a:lstStyle/>
          <a:p>
            <a:pPr algn="r"/>
            <a:r>
              <a:rPr lang="en-US" sz="2800" dirty="0" smtClean="0"/>
              <a:t>NAME : Ashmita Adhikari</a:t>
            </a:r>
          </a:p>
          <a:p>
            <a:pPr algn="r"/>
            <a:r>
              <a:rPr lang="en-US" sz="2800" dirty="0" smtClean="0"/>
              <a:t>ROLL NO: </a:t>
            </a:r>
            <a:r>
              <a:rPr lang="en-US" sz="2800" dirty="0" smtClean="0"/>
              <a:t>6</a:t>
            </a:r>
            <a:endParaRPr lang="en-US" sz="2800" dirty="0" smtClean="0"/>
          </a:p>
          <a:p>
            <a:pPr algn="r"/>
            <a:r>
              <a:rPr lang="en-US" sz="2800" dirty="0" smtClean="0"/>
              <a:t>SUBJECT : Environmental Science </a:t>
            </a:r>
            <a:endParaRPr lang="en-US" sz="2800"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1</a:t>
            </a:fld>
            <a:endParaRPr lang="en-US" dirty="0"/>
          </a:p>
        </p:txBody>
      </p:sp>
      <p:sp>
        <p:nvSpPr>
          <p:cNvPr id="5" name="Date Placeholder 4"/>
          <p:cNvSpPr>
            <a:spLocks noGrp="1"/>
          </p:cNvSpPr>
          <p:nvPr>
            <p:ph type="dt" sz="half" idx="10"/>
          </p:nvPr>
        </p:nvSpPr>
        <p:spPr/>
        <p:txBody>
          <a:bodyPr/>
          <a:lstStyle/>
          <a:p>
            <a:fld id="{0683D3FE-1B60-4322-A1D1-3D1B7232134F}"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IMPACT OF DROUGHT</a:t>
            </a:r>
            <a:endParaRPr lang="en-US" b="1" u="sng" dirty="0"/>
          </a:p>
        </p:txBody>
      </p:sp>
      <p:sp>
        <p:nvSpPr>
          <p:cNvPr id="3" name="Content Placeholder 2"/>
          <p:cNvSpPr>
            <a:spLocks noGrp="1"/>
          </p:cNvSpPr>
          <p:nvPr>
            <p:ph idx="1"/>
          </p:nvPr>
        </p:nvSpPr>
        <p:spPr/>
        <p:txBody>
          <a:bodyPr/>
          <a:lstStyle/>
          <a:p>
            <a:r>
              <a:rPr lang="en-US" sz="3600" dirty="0" smtClean="0"/>
              <a:t>seasonal food deficit, </a:t>
            </a:r>
          </a:p>
          <a:p>
            <a:r>
              <a:rPr lang="en-US" sz="3600" dirty="0" smtClean="0"/>
              <a:t>death of certain rare plants, </a:t>
            </a:r>
          </a:p>
          <a:p>
            <a:r>
              <a:rPr lang="en-US" sz="3600" dirty="0" smtClean="0"/>
              <a:t>disappearance of rare animals</a:t>
            </a:r>
          </a:p>
          <a:p>
            <a:r>
              <a:rPr lang="en-US" sz="3600" dirty="0" smtClean="0"/>
              <a:t>large-scale migration</a:t>
            </a:r>
          </a:p>
          <a:p>
            <a:endParaRPr lang="en-US"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10</a:t>
            </a:fld>
            <a:endParaRPr lang="en-US" dirty="0"/>
          </a:p>
        </p:txBody>
      </p:sp>
      <p:sp>
        <p:nvSpPr>
          <p:cNvPr id="5" name="Date Placeholder 4"/>
          <p:cNvSpPr>
            <a:spLocks noGrp="1"/>
          </p:cNvSpPr>
          <p:nvPr>
            <p:ph type="dt" sz="half" idx="10"/>
          </p:nvPr>
        </p:nvSpPr>
        <p:spPr/>
        <p:txBody>
          <a:bodyPr/>
          <a:lstStyle/>
          <a:p>
            <a:fld id="{2EA43D36-1E1A-427F-9C84-9AF56FF81251}"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39312"/>
          </a:xfrm>
        </p:spPr>
        <p:txBody>
          <a:bodyPr>
            <a:normAutofit/>
          </a:bodyPr>
          <a:lstStyle/>
          <a:p>
            <a:r>
              <a:rPr lang="en-US" sz="5400" b="1" u="sng" dirty="0" smtClean="0">
                <a:solidFill>
                  <a:schemeClr val="tx1"/>
                </a:solidFill>
              </a:rPr>
              <a:t>WATER RESOURCES MANAGEMENT IN</a:t>
            </a:r>
            <a:br>
              <a:rPr lang="en-US" sz="5400" b="1" u="sng" dirty="0" smtClean="0">
                <a:solidFill>
                  <a:schemeClr val="tx1"/>
                </a:solidFill>
              </a:rPr>
            </a:br>
            <a:r>
              <a:rPr lang="en-US" sz="5400" b="1" u="sng" dirty="0" smtClean="0">
                <a:solidFill>
                  <a:schemeClr val="tx1"/>
                </a:solidFill>
              </a:rPr>
              <a:t>DROUGHT</a:t>
            </a:r>
            <a:endParaRPr lang="en-US" sz="5400" b="1" u="sng" dirty="0">
              <a:solidFill>
                <a:schemeClr val="tx1"/>
              </a:solidFill>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11</a:t>
            </a:fld>
            <a:endParaRPr lang="en-US" dirty="0"/>
          </a:p>
        </p:txBody>
      </p:sp>
      <p:sp>
        <p:nvSpPr>
          <p:cNvPr id="5" name="Date Placeholder 4"/>
          <p:cNvSpPr>
            <a:spLocks noGrp="1"/>
          </p:cNvSpPr>
          <p:nvPr>
            <p:ph type="dt" sz="half" idx="10"/>
          </p:nvPr>
        </p:nvSpPr>
        <p:spPr/>
        <p:txBody>
          <a:bodyPr/>
          <a:lstStyle/>
          <a:p>
            <a:fld id="{8AB0C4A6-0031-413A-AF5A-83467E9798AD}"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3200" dirty="0">
                <a:solidFill>
                  <a:srgbClr val="C00000"/>
                </a:solidFill>
              </a:rPr>
              <a:t>1. Better irrigation practices</a:t>
            </a:r>
          </a:p>
        </p:txBody>
      </p:sp>
      <p:pic>
        <p:nvPicPr>
          <p:cNvPr id="2050" name="Picture 2"/>
          <p:cNvPicPr>
            <a:picLocks noGrp="1" noChangeAspect="1" noChangeArrowheads="1"/>
          </p:cNvPicPr>
          <p:nvPr>
            <p:ph idx="1"/>
          </p:nvPr>
        </p:nvPicPr>
        <p:blipFill>
          <a:blip r:embed="rId2" cstate="print"/>
          <a:stretch>
            <a:fillRect/>
          </a:stretch>
        </p:blipFill>
        <p:spPr bwMode="auto">
          <a:xfrm>
            <a:off x="923925" y="2277269"/>
            <a:ext cx="7296150" cy="3705225"/>
          </a:xfrm>
          <a:prstGeom prst="rect">
            <a:avLst/>
          </a:prstGeom>
          <a:noFill/>
          <a:ln w="9525">
            <a:noFill/>
            <a:miter lim="800000"/>
            <a:headEnd/>
            <a:tailEnd/>
          </a:ln>
        </p:spPr>
      </p:pic>
      <p:sp>
        <p:nvSpPr>
          <p:cNvPr id="5" name="TextBox 4"/>
          <p:cNvSpPr txBox="1"/>
          <p:nvPr/>
        </p:nvSpPr>
        <p:spPr>
          <a:xfrm>
            <a:off x="381000" y="1524000"/>
            <a:ext cx="8077200" cy="707886"/>
          </a:xfrm>
          <a:prstGeom prst="rect">
            <a:avLst/>
          </a:prstGeom>
          <a:noFill/>
        </p:spPr>
        <p:txBody>
          <a:bodyPr wrap="square" rtlCol="0">
            <a:spAutoFit/>
          </a:bodyPr>
          <a:lstStyle/>
          <a:p>
            <a:r>
              <a:rPr lang="en-US" sz="2000" b="1" dirty="0"/>
              <a:t>Micro Irrigation System</a:t>
            </a:r>
          </a:p>
          <a:p>
            <a:r>
              <a:rPr lang="en-US" sz="2000" dirty="0"/>
              <a:t>- Drip Irrigation &amp; Sprinkler Irrigation</a:t>
            </a:r>
          </a:p>
        </p:txBody>
      </p:sp>
      <p:sp>
        <p:nvSpPr>
          <p:cNvPr id="6" name="Slide Number Placeholder 5"/>
          <p:cNvSpPr>
            <a:spLocks noGrp="1"/>
          </p:cNvSpPr>
          <p:nvPr>
            <p:ph type="sldNum" sz="quarter" idx="12"/>
          </p:nvPr>
        </p:nvSpPr>
        <p:spPr/>
        <p:txBody>
          <a:bodyPr/>
          <a:lstStyle/>
          <a:p>
            <a:fld id="{C183DEF3-9B8F-4A72-AEA9-0E62D1E56C04}" type="slidenum">
              <a:rPr lang="en-US" smtClean="0"/>
              <a:pPr/>
              <a:t>12</a:t>
            </a:fld>
            <a:endParaRPr lang="en-US" dirty="0"/>
          </a:p>
        </p:txBody>
      </p:sp>
      <p:sp>
        <p:nvSpPr>
          <p:cNvPr id="7" name="Date Placeholder 6"/>
          <p:cNvSpPr>
            <a:spLocks noGrp="1"/>
          </p:cNvSpPr>
          <p:nvPr>
            <p:ph type="dt" sz="half" idx="10"/>
          </p:nvPr>
        </p:nvSpPr>
        <p:spPr/>
        <p:txBody>
          <a:bodyPr/>
          <a:lstStyle/>
          <a:p>
            <a:fld id="{E4CBB807-AF8C-4A08-A9B9-F23EEE13C64D}"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685800"/>
          </a:xfrm>
        </p:spPr>
        <p:txBody>
          <a:bodyPr>
            <a:normAutofit/>
          </a:bodyPr>
          <a:lstStyle/>
          <a:p>
            <a:pPr algn="ctr"/>
            <a:r>
              <a:rPr lang="en-US" sz="3200" dirty="0" smtClean="0">
                <a:solidFill>
                  <a:srgbClr val="C00000"/>
                </a:solidFill>
              </a:rPr>
              <a:t>Farm </a:t>
            </a:r>
            <a:r>
              <a:rPr lang="en-US" sz="3200" dirty="0">
                <a:solidFill>
                  <a:srgbClr val="C00000"/>
                </a:solidFill>
              </a:rPr>
              <a:t>Ponds:</a:t>
            </a:r>
          </a:p>
        </p:txBody>
      </p:sp>
      <p:sp>
        <p:nvSpPr>
          <p:cNvPr id="3" name="Content Placeholder 2"/>
          <p:cNvSpPr>
            <a:spLocks noGrp="1"/>
          </p:cNvSpPr>
          <p:nvPr>
            <p:ph idx="1"/>
          </p:nvPr>
        </p:nvSpPr>
        <p:spPr>
          <a:xfrm>
            <a:off x="533400" y="1066800"/>
            <a:ext cx="8229600" cy="1219200"/>
          </a:xfrm>
        </p:spPr>
        <p:txBody>
          <a:bodyPr>
            <a:noAutofit/>
          </a:bodyPr>
          <a:lstStyle/>
          <a:p>
            <a:r>
              <a:rPr lang="en-US" sz="2400" dirty="0"/>
              <a:t>About 11-37 % run-off is generated even by the </a:t>
            </a:r>
            <a:r>
              <a:rPr lang="en-US" sz="2400" dirty="0" smtClean="0"/>
              <a:t>delayed monsoon </a:t>
            </a:r>
            <a:r>
              <a:rPr lang="en-US" sz="2400" dirty="0"/>
              <a:t>and should be stored in the farm ponds. </a:t>
            </a:r>
            <a:endParaRPr lang="en-US" sz="2400" dirty="0" smtClean="0"/>
          </a:p>
          <a:p>
            <a:endParaRPr lang="en-US" sz="2400" dirty="0"/>
          </a:p>
          <a:p>
            <a:r>
              <a:rPr lang="en-US" sz="2400" dirty="0" smtClean="0"/>
              <a:t>These will recharge </a:t>
            </a:r>
            <a:r>
              <a:rPr lang="en-US" sz="2400" dirty="0"/>
              <a:t>ground water during normal or excessive rainfall year.</a:t>
            </a:r>
          </a:p>
        </p:txBody>
      </p:sp>
      <p:pic>
        <p:nvPicPr>
          <p:cNvPr id="3074" name="Picture 2"/>
          <p:cNvPicPr>
            <a:picLocks noChangeAspect="1" noChangeArrowheads="1"/>
          </p:cNvPicPr>
          <p:nvPr/>
        </p:nvPicPr>
        <p:blipFill>
          <a:blip r:embed="rId2" cstate="print"/>
          <a:srcRect/>
          <a:stretch>
            <a:fillRect/>
          </a:stretch>
        </p:blipFill>
        <p:spPr bwMode="auto">
          <a:xfrm>
            <a:off x="0" y="2667000"/>
            <a:ext cx="9144000" cy="41910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183DEF3-9B8F-4A72-AEA9-0E62D1E56C04}" type="slidenum">
              <a:rPr lang="en-US" smtClean="0"/>
              <a:pPr/>
              <a:t>13</a:t>
            </a:fld>
            <a:endParaRPr lang="en-US" dirty="0"/>
          </a:p>
        </p:txBody>
      </p:sp>
      <p:sp>
        <p:nvSpPr>
          <p:cNvPr id="6" name="Date Placeholder 5"/>
          <p:cNvSpPr>
            <a:spLocks noGrp="1"/>
          </p:cNvSpPr>
          <p:nvPr>
            <p:ph type="dt" sz="half" idx="10"/>
          </p:nvPr>
        </p:nvSpPr>
        <p:spPr/>
        <p:txBody>
          <a:bodyPr/>
          <a:lstStyle/>
          <a:p>
            <a:fld id="{A76DA74D-C709-483F-BD8D-265A29D3E466}"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rgbClr val="C00000"/>
                </a:solidFill>
              </a:rPr>
              <a:t>2. Ground Water harvesting and conservation structures</a:t>
            </a:r>
          </a:p>
        </p:txBody>
      </p:sp>
      <p:pic>
        <p:nvPicPr>
          <p:cNvPr id="4098" name="Picture 2"/>
          <p:cNvPicPr>
            <a:picLocks noGrp="1" noChangeAspect="1" noChangeArrowheads="1"/>
          </p:cNvPicPr>
          <p:nvPr>
            <p:ph idx="1"/>
          </p:nvPr>
        </p:nvPicPr>
        <p:blipFill>
          <a:blip r:embed="rId2" cstate="print"/>
          <a:stretch>
            <a:fillRect/>
          </a:stretch>
        </p:blipFill>
        <p:spPr bwMode="auto">
          <a:xfrm>
            <a:off x="1004887" y="2210594"/>
            <a:ext cx="7134225" cy="383857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183DEF3-9B8F-4A72-AEA9-0E62D1E56C04}" type="slidenum">
              <a:rPr lang="en-US" smtClean="0"/>
              <a:pPr/>
              <a:t>14</a:t>
            </a:fld>
            <a:endParaRPr lang="en-US" dirty="0"/>
          </a:p>
        </p:txBody>
      </p:sp>
      <p:sp>
        <p:nvSpPr>
          <p:cNvPr id="5" name="Date Placeholder 4"/>
          <p:cNvSpPr>
            <a:spLocks noGrp="1"/>
          </p:cNvSpPr>
          <p:nvPr>
            <p:ph type="dt" sz="half" idx="10"/>
          </p:nvPr>
        </p:nvSpPr>
        <p:spPr/>
        <p:txBody>
          <a:bodyPr/>
          <a:lstStyle/>
          <a:p>
            <a:fld id="{04C4B8DC-BF5B-4E6D-94B8-08B7E57A3113}"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pPr algn="ctr"/>
            <a:r>
              <a:rPr lang="en-US" sz="3200" dirty="0">
                <a:solidFill>
                  <a:srgbClr val="C00000"/>
                </a:solidFill>
              </a:rPr>
              <a:t>Check Dams</a:t>
            </a:r>
          </a:p>
        </p:txBody>
      </p:sp>
      <p:pic>
        <p:nvPicPr>
          <p:cNvPr id="5122" name="Picture 2"/>
          <p:cNvPicPr>
            <a:picLocks noGrp="1" noChangeAspect="1" noChangeArrowheads="1"/>
          </p:cNvPicPr>
          <p:nvPr>
            <p:ph idx="1"/>
          </p:nvPr>
        </p:nvPicPr>
        <p:blipFill>
          <a:blip r:embed="rId2" cstate="print"/>
          <a:srcRect/>
          <a:stretch>
            <a:fillRect/>
          </a:stretch>
        </p:blipFill>
        <p:spPr bwMode="auto">
          <a:xfrm>
            <a:off x="994900" y="1600200"/>
            <a:ext cx="7996699" cy="452596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183DEF3-9B8F-4A72-AEA9-0E62D1E56C04}" type="slidenum">
              <a:rPr lang="en-US" smtClean="0"/>
              <a:pPr/>
              <a:t>15</a:t>
            </a:fld>
            <a:endParaRPr lang="en-US" dirty="0"/>
          </a:p>
        </p:txBody>
      </p:sp>
      <p:sp>
        <p:nvSpPr>
          <p:cNvPr id="5" name="Date Placeholder 4"/>
          <p:cNvSpPr>
            <a:spLocks noGrp="1"/>
          </p:cNvSpPr>
          <p:nvPr>
            <p:ph type="dt" sz="half" idx="10"/>
          </p:nvPr>
        </p:nvSpPr>
        <p:spPr/>
        <p:txBody>
          <a:bodyPr/>
          <a:lstStyle/>
          <a:p>
            <a:fld id="{8FE6BC41-A926-4716-97C6-6020D1F3EC27}"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pPr algn="ctr"/>
            <a:r>
              <a:rPr lang="en-US" sz="3200" dirty="0" smtClean="0">
                <a:solidFill>
                  <a:srgbClr val="C00000"/>
                </a:solidFill>
              </a:rPr>
              <a:t>Percolation </a:t>
            </a:r>
            <a:r>
              <a:rPr lang="en-US" sz="3200" dirty="0">
                <a:solidFill>
                  <a:srgbClr val="C00000"/>
                </a:solidFill>
              </a:rPr>
              <a:t>Tanks</a:t>
            </a:r>
          </a:p>
        </p:txBody>
      </p:sp>
      <p:pic>
        <p:nvPicPr>
          <p:cNvPr id="6146" name="Picture 2"/>
          <p:cNvPicPr>
            <a:picLocks noGrp="1" noChangeAspect="1" noChangeArrowheads="1"/>
          </p:cNvPicPr>
          <p:nvPr>
            <p:ph idx="1"/>
          </p:nvPr>
        </p:nvPicPr>
        <p:blipFill>
          <a:blip r:embed="rId2" cstate="print"/>
          <a:srcRect/>
          <a:stretch>
            <a:fillRect/>
          </a:stretch>
        </p:blipFill>
        <p:spPr bwMode="auto">
          <a:xfrm>
            <a:off x="988946" y="1600200"/>
            <a:ext cx="7166108" cy="452596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183DEF3-9B8F-4A72-AEA9-0E62D1E56C04}" type="slidenum">
              <a:rPr lang="en-US" smtClean="0"/>
              <a:pPr/>
              <a:t>16</a:t>
            </a:fld>
            <a:endParaRPr lang="en-US" dirty="0"/>
          </a:p>
        </p:txBody>
      </p:sp>
      <p:sp>
        <p:nvSpPr>
          <p:cNvPr id="5" name="Date Placeholder 4"/>
          <p:cNvSpPr>
            <a:spLocks noGrp="1"/>
          </p:cNvSpPr>
          <p:nvPr>
            <p:ph type="dt" sz="half" idx="10"/>
          </p:nvPr>
        </p:nvSpPr>
        <p:spPr/>
        <p:txBody>
          <a:bodyPr/>
          <a:lstStyle/>
          <a:p>
            <a:fld id="{33E6985A-AEB7-4823-A6E1-8F6E04356F7D}"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429512"/>
          </a:xfrm>
        </p:spPr>
        <p:txBody>
          <a:bodyPr>
            <a:normAutofit/>
          </a:bodyPr>
          <a:lstStyle/>
          <a:p>
            <a:r>
              <a:rPr lang="en-US" sz="3200" b="1" dirty="0">
                <a:solidFill>
                  <a:srgbClr val="FF0000"/>
                </a:solidFill>
              </a:rPr>
              <a:t>3. INDIRECT WATER CONSERVATION METOHDS</a:t>
            </a:r>
          </a:p>
        </p:txBody>
      </p:sp>
      <p:sp>
        <p:nvSpPr>
          <p:cNvPr id="3" name="Content Placeholder 2"/>
          <p:cNvSpPr>
            <a:spLocks noGrp="1"/>
          </p:cNvSpPr>
          <p:nvPr>
            <p:ph idx="1"/>
          </p:nvPr>
        </p:nvSpPr>
        <p:spPr>
          <a:xfrm>
            <a:off x="381000" y="2362200"/>
            <a:ext cx="8305800" cy="3962400"/>
          </a:xfrm>
        </p:spPr>
        <p:txBody>
          <a:bodyPr>
            <a:normAutofit/>
          </a:bodyPr>
          <a:lstStyle/>
          <a:p>
            <a:r>
              <a:rPr lang="en-US" sz="2400" dirty="0"/>
              <a:t>These aim at augmenting soil moisture retention and </a:t>
            </a:r>
            <a:r>
              <a:rPr lang="en-US" sz="2400" dirty="0" smtClean="0"/>
              <a:t>preventing soil </a:t>
            </a:r>
            <a:r>
              <a:rPr lang="en-US" sz="2400" dirty="0"/>
              <a:t>erosion and land degradation. These are :</a:t>
            </a:r>
          </a:p>
        </p:txBody>
      </p:sp>
      <p:sp>
        <p:nvSpPr>
          <p:cNvPr id="4" name="Slide Number Placeholder 3"/>
          <p:cNvSpPr>
            <a:spLocks noGrp="1"/>
          </p:cNvSpPr>
          <p:nvPr>
            <p:ph type="sldNum" sz="quarter" idx="12"/>
          </p:nvPr>
        </p:nvSpPr>
        <p:spPr/>
        <p:txBody>
          <a:bodyPr/>
          <a:lstStyle/>
          <a:p>
            <a:fld id="{C183DEF3-9B8F-4A72-AEA9-0E62D1E56C04}" type="slidenum">
              <a:rPr lang="en-US" smtClean="0"/>
              <a:pPr/>
              <a:t>17</a:t>
            </a:fld>
            <a:endParaRPr lang="en-US" dirty="0"/>
          </a:p>
        </p:txBody>
      </p:sp>
      <p:sp>
        <p:nvSpPr>
          <p:cNvPr id="5" name="Date Placeholder 4"/>
          <p:cNvSpPr>
            <a:spLocks noGrp="1"/>
          </p:cNvSpPr>
          <p:nvPr>
            <p:ph type="dt" sz="half" idx="10"/>
          </p:nvPr>
        </p:nvSpPr>
        <p:spPr/>
        <p:txBody>
          <a:bodyPr/>
          <a:lstStyle/>
          <a:p>
            <a:fld id="{ABD7178E-AF9B-441F-8430-F68CD68250FA}"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 Contour Bunding</a:t>
            </a:r>
            <a:endParaRPr lang="en-US" sz="3200"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457200" y="1787574"/>
            <a:ext cx="8229600" cy="4151214"/>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183DEF3-9B8F-4A72-AEA9-0E62D1E56C04}" type="slidenum">
              <a:rPr lang="en-US" smtClean="0"/>
              <a:pPr/>
              <a:t>18</a:t>
            </a:fld>
            <a:endParaRPr lang="en-US" dirty="0"/>
          </a:p>
        </p:txBody>
      </p:sp>
      <p:sp>
        <p:nvSpPr>
          <p:cNvPr id="5" name="Date Placeholder 4"/>
          <p:cNvSpPr>
            <a:spLocks noGrp="1"/>
          </p:cNvSpPr>
          <p:nvPr>
            <p:ph type="dt" sz="half" idx="10"/>
          </p:nvPr>
        </p:nvSpPr>
        <p:spPr/>
        <p:txBody>
          <a:bodyPr/>
          <a:lstStyle/>
          <a:p>
            <a:fld id="{22926049-69F1-4FBD-AABB-01DDE43F4E0C}"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pPr algn="ctr"/>
            <a:r>
              <a:rPr lang="en-US" sz="3200" dirty="0">
                <a:solidFill>
                  <a:srgbClr val="C00000"/>
                </a:solidFill>
              </a:rPr>
              <a:t>4. Surface Water management</a:t>
            </a:r>
          </a:p>
        </p:txBody>
      </p:sp>
      <p:sp>
        <p:nvSpPr>
          <p:cNvPr id="3" name="Content Placeholder 2"/>
          <p:cNvSpPr>
            <a:spLocks noGrp="1"/>
          </p:cNvSpPr>
          <p:nvPr>
            <p:ph idx="1"/>
          </p:nvPr>
        </p:nvSpPr>
        <p:spPr>
          <a:xfrm>
            <a:off x="0" y="1219200"/>
            <a:ext cx="8915400" cy="1752600"/>
          </a:xfrm>
        </p:spPr>
        <p:txBody>
          <a:bodyPr>
            <a:normAutofit/>
          </a:bodyPr>
          <a:lstStyle/>
          <a:p>
            <a:r>
              <a:rPr lang="en-US" sz="2400" dirty="0" smtClean="0"/>
              <a:t>Reservoirs</a:t>
            </a:r>
            <a:endParaRPr lang="en-US" sz="2400" dirty="0"/>
          </a:p>
          <a:p>
            <a:r>
              <a:rPr lang="en-US" sz="2400" dirty="0" smtClean="0"/>
              <a:t>Inter </a:t>
            </a:r>
            <a:r>
              <a:rPr lang="en-US" sz="2400" dirty="0"/>
              <a:t>basin water transfer ( Interlinking </a:t>
            </a:r>
            <a:r>
              <a:rPr lang="en-US" sz="2400" dirty="0" smtClean="0"/>
              <a:t>of Rivers </a:t>
            </a:r>
            <a:r>
              <a:rPr lang="en-US" sz="2400" dirty="0"/>
              <a:t>)</a:t>
            </a:r>
          </a:p>
        </p:txBody>
      </p:sp>
      <p:pic>
        <p:nvPicPr>
          <p:cNvPr id="9219" name="Picture 3"/>
          <p:cNvPicPr>
            <a:picLocks noChangeAspect="1" noChangeArrowheads="1"/>
          </p:cNvPicPr>
          <p:nvPr/>
        </p:nvPicPr>
        <p:blipFill>
          <a:blip r:embed="rId2" cstate="print"/>
          <a:srcRect/>
          <a:stretch>
            <a:fillRect/>
          </a:stretch>
        </p:blipFill>
        <p:spPr bwMode="auto">
          <a:xfrm>
            <a:off x="304800" y="2362200"/>
            <a:ext cx="8458200" cy="44958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183DEF3-9B8F-4A72-AEA9-0E62D1E56C04}" type="slidenum">
              <a:rPr lang="en-US" smtClean="0"/>
              <a:pPr/>
              <a:t>19</a:t>
            </a:fld>
            <a:endParaRPr lang="en-US" dirty="0"/>
          </a:p>
        </p:txBody>
      </p:sp>
      <p:sp>
        <p:nvSpPr>
          <p:cNvPr id="6" name="Date Placeholder 5"/>
          <p:cNvSpPr>
            <a:spLocks noGrp="1"/>
          </p:cNvSpPr>
          <p:nvPr>
            <p:ph type="dt" sz="half" idx="10"/>
          </p:nvPr>
        </p:nvSpPr>
        <p:spPr/>
        <p:txBody>
          <a:bodyPr/>
          <a:lstStyle/>
          <a:p>
            <a:fld id="{BEE4AE8E-0B2C-4C25-BC48-96E1961552CD}"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descr="drought-7-638.jpg"/>
          <p:cNvPicPr>
            <a:picLocks noGrp="1" noChangeAspect="1"/>
          </p:cNvPicPr>
          <p:nvPr>
            <p:ph idx="1"/>
          </p:nvPr>
        </p:nvPicPr>
        <p:blipFill>
          <a:blip r:embed="rId2"/>
          <a:stretch>
            <a:fillRect/>
          </a:stretch>
        </p:blipFill>
        <p:spPr>
          <a:xfrm>
            <a:off x="0" y="0"/>
            <a:ext cx="9133840" cy="6858000"/>
          </a:xfrm>
        </p:spPr>
      </p:pic>
      <p:sp>
        <p:nvSpPr>
          <p:cNvPr id="4" name="Date Placeholder 3"/>
          <p:cNvSpPr>
            <a:spLocks noGrp="1"/>
          </p:cNvSpPr>
          <p:nvPr>
            <p:ph type="dt" sz="half" idx="10"/>
          </p:nvPr>
        </p:nvSpPr>
        <p:spPr/>
        <p:txBody>
          <a:bodyPr/>
          <a:lstStyle/>
          <a:p>
            <a:fld id="{5B1D69B1-4BBC-48F9-895D-1D0EA2FE5FBC}" type="datetime1">
              <a:rPr lang="en-US" smtClean="0"/>
              <a:pPr/>
              <a:t>6/26/2019</a:t>
            </a:fld>
            <a:endParaRPr lang="en-US" dirty="0"/>
          </a:p>
        </p:txBody>
      </p:sp>
      <p:sp>
        <p:nvSpPr>
          <p:cNvPr id="5" name="Slide Number Placeholder 4"/>
          <p:cNvSpPr>
            <a:spLocks noGrp="1"/>
          </p:cNvSpPr>
          <p:nvPr>
            <p:ph type="sldNum" sz="quarter" idx="12"/>
          </p:nvPr>
        </p:nvSpPr>
        <p:spPr/>
        <p:txBody>
          <a:bodyPr/>
          <a:lstStyle/>
          <a:p>
            <a:fld id="{C183DEF3-9B8F-4A72-AEA9-0E62D1E56C04}"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DROUGHT IN NEPAL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Standardized Precipitation Index (SPI) designed by McKee et al. (</a:t>
            </a:r>
            <a:r>
              <a:rPr lang="en-US" u="sng" dirty="0" smtClean="0"/>
              <a:t>1993</a:t>
            </a:r>
            <a:r>
              <a:rPr lang="en-US" dirty="0" smtClean="0"/>
              <a:t>) is used to quantify drought in central Nepal. SPI is widely used around the world for drought forecasting, frequency analysis, spatio-temporal analysis and climate impact studies (Mishra and Singh </a:t>
            </a:r>
            <a:r>
              <a:rPr lang="en-US" u="sng" dirty="0" smtClean="0"/>
              <a:t>2010</a:t>
            </a:r>
            <a:r>
              <a:rPr lang="en-US" dirty="0" smtClean="0"/>
              <a:t>). SPI is also recommended as a meteorological drought index by the World Meteorological Organization (Hayes et al. </a:t>
            </a:r>
            <a:r>
              <a:rPr lang="en-US" u="sng" dirty="0" smtClean="0"/>
              <a:t>2011</a:t>
            </a:r>
            <a:r>
              <a:rPr lang="en-US" dirty="0" smtClean="0"/>
              <a:t>). In this study, the SPI was calculated on 3-, 4- and 12-month time scales, which correspond to the past 3, 4, 12 months of observed precipitation totals, respectively. SPI calculated for September on 4-month time scale is used to analyze monsoon drought, and SPI calculated for February on 3-month time scale is used to analyze winter drought over central Nepal.</a:t>
            </a:r>
            <a:endParaRPr lang="en-US" dirty="0"/>
          </a:p>
        </p:txBody>
      </p:sp>
      <p:sp>
        <p:nvSpPr>
          <p:cNvPr id="4" name="Date Placeholder 3"/>
          <p:cNvSpPr>
            <a:spLocks noGrp="1"/>
          </p:cNvSpPr>
          <p:nvPr>
            <p:ph type="dt" sz="half" idx="10"/>
          </p:nvPr>
        </p:nvSpPr>
        <p:spPr/>
        <p:txBody>
          <a:bodyPr/>
          <a:lstStyle/>
          <a:p>
            <a:fld id="{5B1D69B1-4BBC-48F9-895D-1D0EA2FE5FBC}" type="datetime1">
              <a:rPr lang="en-US" smtClean="0"/>
              <a:pPr/>
              <a:t>6/26/2019</a:t>
            </a:fld>
            <a:endParaRPr lang="en-US" dirty="0"/>
          </a:p>
        </p:txBody>
      </p:sp>
      <p:sp>
        <p:nvSpPr>
          <p:cNvPr id="5" name="Slide Number Placeholder 4"/>
          <p:cNvSpPr>
            <a:spLocks noGrp="1"/>
          </p:cNvSpPr>
          <p:nvPr>
            <p:ph type="sldNum" sz="quarter" idx="12"/>
          </p:nvPr>
        </p:nvSpPr>
        <p:spPr/>
        <p:txBody>
          <a:bodyPr/>
          <a:lstStyle/>
          <a:p>
            <a:fld id="{C183DEF3-9B8F-4A72-AEA9-0E62D1E56C04}"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229600" cy="1066800"/>
          </a:xfrm>
        </p:spPr>
        <p:txBody>
          <a:bodyPr>
            <a:normAutofit fontScale="90000"/>
          </a:bodyPr>
          <a:lstStyle/>
          <a:p>
            <a:r>
              <a:rPr lang="en-US" sz="2800" i="1" dirty="0" smtClean="0"/>
              <a:t> A view of a paddy field that developed cracks due to lack of irrigation, in Siraha, on Wednesday, July 19, 2017.</a:t>
            </a:r>
            <a:endParaRPr lang="en-US" sz="2800" dirty="0"/>
          </a:p>
        </p:txBody>
      </p:sp>
      <p:pic>
        <p:nvPicPr>
          <p:cNvPr id="6" name="Content Placeholder 5" descr="Siraha-drought-Siraha-field.jpg"/>
          <p:cNvPicPr>
            <a:picLocks noGrp="1" noChangeAspect="1"/>
          </p:cNvPicPr>
          <p:nvPr>
            <p:ph idx="1"/>
          </p:nvPr>
        </p:nvPicPr>
        <p:blipFill>
          <a:blip r:embed="rId2"/>
          <a:stretch>
            <a:fillRect/>
          </a:stretch>
        </p:blipFill>
        <p:spPr>
          <a:xfrm>
            <a:off x="1524000" y="762000"/>
            <a:ext cx="5852583" cy="4389437"/>
          </a:xfrm>
        </p:spPr>
      </p:pic>
      <p:sp>
        <p:nvSpPr>
          <p:cNvPr id="4" name="Date Placeholder 3"/>
          <p:cNvSpPr>
            <a:spLocks noGrp="1"/>
          </p:cNvSpPr>
          <p:nvPr>
            <p:ph type="dt" sz="half" idx="10"/>
          </p:nvPr>
        </p:nvSpPr>
        <p:spPr/>
        <p:txBody>
          <a:bodyPr/>
          <a:lstStyle/>
          <a:p>
            <a:fld id="{5B1D69B1-4BBC-48F9-895D-1D0EA2FE5FBC}" type="datetime1">
              <a:rPr lang="en-US" smtClean="0"/>
              <a:pPr/>
              <a:t>6/26/2019</a:t>
            </a:fld>
            <a:endParaRPr lang="en-US" dirty="0"/>
          </a:p>
        </p:txBody>
      </p:sp>
      <p:sp>
        <p:nvSpPr>
          <p:cNvPr id="5" name="Slide Number Placeholder 4"/>
          <p:cNvSpPr>
            <a:spLocks noGrp="1"/>
          </p:cNvSpPr>
          <p:nvPr>
            <p:ph type="sldNum" sz="quarter" idx="12"/>
          </p:nvPr>
        </p:nvSpPr>
        <p:spPr/>
        <p:txBody>
          <a:bodyPr/>
          <a:lstStyle/>
          <a:p>
            <a:fld id="{C183DEF3-9B8F-4A72-AEA9-0E62D1E56C04}"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fld id="{5B1D69B1-4BBC-48F9-895D-1D0EA2FE5FBC}" type="datetime1">
              <a:rPr lang="en-US" smtClean="0"/>
              <a:pPr/>
              <a:t>6/26/2019</a:t>
            </a:fld>
            <a:endParaRPr lang="en-US" dirty="0"/>
          </a:p>
        </p:txBody>
      </p:sp>
      <p:sp>
        <p:nvSpPr>
          <p:cNvPr id="5" name="Slide Number Placeholder 4"/>
          <p:cNvSpPr>
            <a:spLocks noGrp="1"/>
          </p:cNvSpPr>
          <p:nvPr>
            <p:ph type="sldNum" sz="quarter" idx="12"/>
          </p:nvPr>
        </p:nvSpPr>
        <p:spPr/>
        <p:txBody>
          <a:bodyPr/>
          <a:lstStyle/>
          <a:p>
            <a:fld id="{C183DEF3-9B8F-4A72-AEA9-0E62D1E56C04}" type="slidenum">
              <a:rPr lang="en-US" smtClean="0"/>
              <a:pPr/>
              <a:t>22</a:t>
            </a:fld>
            <a:endParaRPr lang="en-US" dirty="0"/>
          </a:p>
        </p:txBody>
      </p:sp>
      <p:pic>
        <p:nvPicPr>
          <p:cNvPr id="10" name="Content Placeholder 9" descr="Capture.PNG"/>
          <p:cNvPicPr>
            <a:picLocks noGrp="1" noChangeAspect="1"/>
          </p:cNvPicPr>
          <p:nvPr>
            <p:ph idx="1"/>
          </p:nvPr>
        </p:nvPicPr>
        <p:blipFill>
          <a:blip r:embed="rId2"/>
          <a:stretch>
            <a:fillRect/>
          </a:stretch>
        </p:blipFill>
        <p:spPr>
          <a:xfrm>
            <a:off x="0" y="0"/>
            <a:ext cx="9265954" cy="6858000"/>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u="sng" dirty="0" smtClean="0">
                <a:solidFill>
                  <a:schemeClr val="tx1"/>
                </a:solidFill>
              </a:rPr>
              <a:t>CONCLUSION</a:t>
            </a:r>
            <a:endParaRPr lang="en-US" sz="4800" b="1" u="sng" dirty="0">
              <a:solidFill>
                <a:schemeClr val="tx1"/>
              </a:solidFill>
            </a:endParaRPr>
          </a:p>
        </p:txBody>
      </p:sp>
      <p:sp>
        <p:nvSpPr>
          <p:cNvPr id="3" name="Content Placeholder 2"/>
          <p:cNvSpPr>
            <a:spLocks noGrp="1"/>
          </p:cNvSpPr>
          <p:nvPr>
            <p:ph idx="1"/>
          </p:nvPr>
        </p:nvSpPr>
        <p:spPr/>
        <p:txBody>
          <a:bodyPr>
            <a:normAutofit/>
          </a:bodyPr>
          <a:lstStyle/>
          <a:p>
            <a:pPr algn="just"/>
            <a:r>
              <a:rPr lang="en-US" sz="2400" dirty="0" smtClean="0"/>
              <a:t>Depending </a:t>
            </a:r>
            <a:r>
              <a:rPr lang="en-US" sz="2400" dirty="0"/>
              <a:t>upon the situation of the area there should </a:t>
            </a:r>
            <a:r>
              <a:rPr lang="en-US" sz="2400" dirty="0" smtClean="0"/>
              <a:t>be </a:t>
            </a:r>
            <a:r>
              <a:rPr lang="en-US" sz="2400" b="1" dirty="0" smtClean="0"/>
              <a:t>Integrated </a:t>
            </a:r>
            <a:r>
              <a:rPr lang="en-US" sz="2400" b="1" dirty="0"/>
              <a:t>management proceeded for its effective </a:t>
            </a:r>
            <a:r>
              <a:rPr lang="en-US" sz="2400" b="1" dirty="0" smtClean="0"/>
              <a:t>mitigation </a:t>
            </a:r>
            <a:r>
              <a:rPr lang="en-US" sz="2400" dirty="0" smtClean="0"/>
              <a:t>approach.</a:t>
            </a:r>
          </a:p>
          <a:p>
            <a:pPr algn="just"/>
            <a:endParaRPr lang="en-US" sz="2400" dirty="0"/>
          </a:p>
          <a:p>
            <a:pPr algn="just"/>
            <a:r>
              <a:rPr lang="en-US" sz="2400" dirty="0" smtClean="0"/>
              <a:t>Every </a:t>
            </a:r>
            <a:r>
              <a:rPr lang="en-US" sz="2400" dirty="0"/>
              <a:t>household and community has to become involved in </a:t>
            </a:r>
            <a:r>
              <a:rPr lang="en-US" sz="2400" dirty="0" smtClean="0"/>
              <a:t>the provision </a:t>
            </a:r>
            <a:r>
              <a:rPr lang="en-US" sz="2400" dirty="0"/>
              <a:t>of water and in the protection of water resources</a:t>
            </a:r>
            <a:r>
              <a:rPr lang="en-US" sz="2400" dirty="0" smtClean="0"/>
              <a:t>.</a:t>
            </a:r>
          </a:p>
          <a:p>
            <a:pPr algn="just"/>
            <a:endParaRPr lang="en-US" sz="2400" dirty="0"/>
          </a:p>
          <a:p>
            <a:pPr algn="just"/>
            <a:endParaRPr lang="en-US" sz="2400" dirty="0"/>
          </a:p>
          <a:p>
            <a:pPr algn="just">
              <a:buNone/>
            </a:pPr>
            <a:endParaRPr lang="en-US" sz="2400"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23</a:t>
            </a:fld>
            <a:endParaRPr lang="en-US" dirty="0"/>
          </a:p>
        </p:txBody>
      </p:sp>
      <p:sp>
        <p:nvSpPr>
          <p:cNvPr id="5" name="Date Placeholder 4"/>
          <p:cNvSpPr>
            <a:spLocks noGrp="1"/>
          </p:cNvSpPr>
          <p:nvPr>
            <p:ph type="dt" sz="half" idx="10"/>
          </p:nvPr>
        </p:nvSpPr>
        <p:spPr/>
        <p:txBody>
          <a:bodyPr/>
          <a:lstStyle/>
          <a:p>
            <a:fld id="{1EBBAE56-2FCB-46DC-99E4-F2226CD06372}"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REFERENCE</a:t>
            </a:r>
            <a:endParaRPr lang="en-US" dirty="0"/>
          </a:p>
        </p:txBody>
      </p:sp>
      <p:sp>
        <p:nvSpPr>
          <p:cNvPr id="3" name="Content Placeholder 2"/>
          <p:cNvSpPr>
            <a:spLocks noGrp="1"/>
          </p:cNvSpPr>
          <p:nvPr>
            <p:ph idx="1"/>
          </p:nvPr>
        </p:nvSpPr>
        <p:spPr/>
        <p:txBody>
          <a:bodyPr/>
          <a:lstStyle/>
          <a:p>
            <a:r>
              <a:rPr lang="en-US" dirty="0" smtClean="0"/>
              <a:t>Journal of Earth Science &amp; Climatic Change</a:t>
            </a:r>
          </a:p>
          <a:p>
            <a:r>
              <a:rPr lang="en-US" dirty="0" smtClean="0">
                <a:hlinkClick r:id="rId2"/>
              </a:rPr>
              <a:t>www.pseudomonaz.wordpress.com</a:t>
            </a:r>
            <a:endParaRPr lang="en-US" dirty="0" smtClean="0"/>
          </a:p>
          <a:p>
            <a:r>
              <a:rPr lang="en-US" dirty="0" smtClean="0"/>
              <a:t>Governance1238.rssing.com</a:t>
            </a:r>
          </a:p>
          <a:p>
            <a:r>
              <a:rPr lang="en-US" dirty="0" smtClean="0"/>
              <a:t>National drought mitigating centre</a:t>
            </a:r>
          </a:p>
          <a:p>
            <a:r>
              <a:rPr lang="en-US" dirty="0" smtClean="0"/>
              <a:t>UNDP</a:t>
            </a:r>
          </a:p>
          <a:p>
            <a:endParaRPr lang="en-US" dirty="0" smtClean="0"/>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24</a:t>
            </a:fld>
            <a:endParaRPr lang="en-US" dirty="0"/>
          </a:p>
        </p:txBody>
      </p:sp>
      <p:sp>
        <p:nvSpPr>
          <p:cNvPr id="5" name="Date Placeholder 4"/>
          <p:cNvSpPr>
            <a:spLocks noGrp="1"/>
          </p:cNvSpPr>
          <p:nvPr>
            <p:ph type="dt" sz="half" idx="10"/>
          </p:nvPr>
        </p:nvSpPr>
        <p:spPr/>
        <p:txBody>
          <a:bodyPr/>
          <a:lstStyle/>
          <a:p>
            <a:fld id="{E601186F-1C0A-4406-A725-467D0E47D31F}"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drought-ppt-11-638.jpg"/>
          <p:cNvPicPr>
            <a:picLocks noGrp="1" noChangeAspect="1"/>
          </p:cNvPicPr>
          <p:nvPr>
            <p:ph idx="1"/>
          </p:nvPr>
        </p:nvPicPr>
        <p:blipFill>
          <a:blip r:embed="rId2"/>
          <a:stretch>
            <a:fillRect/>
          </a:stretch>
        </p:blipFill>
        <p:spPr>
          <a:xfrm>
            <a:off x="1295400" y="1066800"/>
            <a:ext cx="7003082" cy="5257800"/>
          </a:xfrm>
        </p:spPr>
      </p:pic>
      <p:sp>
        <p:nvSpPr>
          <p:cNvPr id="5" name="Slide Number Placeholder 4"/>
          <p:cNvSpPr>
            <a:spLocks noGrp="1"/>
          </p:cNvSpPr>
          <p:nvPr>
            <p:ph type="sldNum" sz="quarter" idx="12"/>
          </p:nvPr>
        </p:nvSpPr>
        <p:spPr/>
        <p:txBody>
          <a:bodyPr/>
          <a:lstStyle/>
          <a:p>
            <a:fld id="{C183DEF3-9B8F-4A72-AEA9-0E62D1E56C04}" type="slidenum">
              <a:rPr lang="en-US" smtClean="0"/>
              <a:pPr/>
              <a:t>25</a:t>
            </a:fld>
            <a:endParaRPr lang="en-US" dirty="0"/>
          </a:p>
        </p:txBody>
      </p:sp>
      <p:sp>
        <p:nvSpPr>
          <p:cNvPr id="6" name="Date Placeholder 5"/>
          <p:cNvSpPr>
            <a:spLocks noGrp="1"/>
          </p:cNvSpPr>
          <p:nvPr>
            <p:ph type="dt" sz="half" idx="10"/>
          </p:nvPr>
        </p:nvSpPr>
        <p:spPr/>
        <p:txBody>
          <a:bodyPr/>
          <a:lstStyle/>
          <a:p>
            <a:fld id="{A3604C30-6D89-4FF3-9B44-3541ECDF446D}"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26</a:t>
            </a:fld>
            <a:endParaRPr lang="en-US" dirty="0"/>
          </a:p>
        </p:txBody>
      </p:sp>
      <p:sp>
        <p:nvSpPr>
          <p:cNvPr id="5" name="Date Placeholder 4"/>
          <p:cNvSpPr>
            <a:spLocks noGrp="1"/>
          </p:cNvSpPr>
          <p:nvPr>
            <p:ph type="dt" sz="half" idx="10"/>
          </p:nvPr>
        </p:nvSpPr>
        <p:spPr/>
        <p:txBody>
          <a:bodyPr/>
          <a:lstStyle/>
          <a:p>
            <a:fld id="{B401BF45-4B1F-4594-A372-D84314A515B4}"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u="sng" dirty="0" smtClean="0">
                <a:latin typeface="Times New Roman" pitchFamily="18" charset="0"/>
                <a:cs typeface="Times New Roman" pitchFamily="18" charset="0"/>
              </a:rPr>
              <a:t>CONTENT OF THE PRESENTATION</a:t>
            </a:r>
            <a:endParaRPr lang="en-US" sz="3600"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t>INTRODUCTION</a:t>
            </a:r>
          </a:p>
          <a:p>
            <a:r>
              <a:rPr lang="en-US" dirty="0" smtClean="0"/>
              <a:t>TYPES OF DROUGHT</a:t>
            </a:r>
          </a:p>
          <a:p>
            <a:r>
              <a:rPr lang="en-US" sz="2800" dirty="0" smtClean="0"/>
              <a:t>RELATIONSHIP BETWEEN DROUGHT AND CLIMATE CHANGE</a:t>
            </a:r>
            <a:endParaRPr lang="en-US" dirty="0" smtClean="0"/>
          </a:p>
          <a:p>
            <a:r>
              <a:rPr lang="en-US" dirty="0" smtClean="0"/>
              <a:t>CAUSES OF DROUGHT</a:t>
            </a:r>
          </a:p>
          <a:p>
            <a:r>
              <a:rPr lang="en-US" dirty="0" smtClean="0"/>
              <a:t>IMPACT OF DROUGHT</a:t>
            </a:r>
          </a:p>
          <a:p>
            <a:r>
              <a:rPr lang="en-US" dirty="0" smtClean="0"/>
              <a:t>WATER RESOURCES MANAGEMENT IN DROUGHT</a:t>
            </a:r>
          </a:p>
          <a:p>
            <a:r>
              <a:rPr lang="en-US" dirty="0" smtClean="0"/>
              <a:t>DROUGHT IN NEPAL</a:t>
            </a:r>
          </a:p>
          <a:p>
            <a:r>
              <a:rPr lang="en-US" dirty="0" smtClean="0"/>
              <a:t>CONCLUSION</a:t>
            </a:r>
            <a:endParaRPr lang="en-US"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3</a:t>
            </a:fld>
            <a:endParaRPr lang="en-US" dirty="0"/>
          </a:p>
        </p:txBody>
      </p:sp>
      <p:sp>
        <p:nvSpPr>
          <p:cNvPr id="5" name="Date Placeholder 4"/>
          <p:cNvSpPr>
            <a:spLocks noGrp="1"/>
          </p:cNvSpPr>
          <p:nvPr>
            <p:ph type="dt" sz="half" idx="10"/>
          </p:nvPr>
        </p:nvSpPr>
        <p:spPr/>
        <p:txBody>
          <a:bodyPr/>
          <a:lstStyle/>
          <a:p>
            <a:fld id="{F5C05E0B-FFFD-40E1-9E16-2ECE6333DEA3}"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INTRODUCTION</a:t>
            </a:r>
            <a:endParaRPr lang="en-US" b="1" u="sng" dirty="0"/>
          </a:p>
        </p:txBody>
      </p:sp>
      <p:sp>
        <p:nvSpPr>
          <p:cNvPr id="3" name="Content Placeholder 2"/>
          <p:cNvSpPr>
            <a:spLocks noGrp="1"/>
          </p:cNvSpPr>
          <p:nvPr>
            <p:ph idx="1"/>
          </p:nvPr>
        </p:nvSpPr>
        <p:spPr/>
        <p:txBody>
          <a:bodyPr>
            <a:normAutofit fontScale="92500" lnSpcReduction="10000"/>
          </a:bodyPr>
          <a:lstStyle/>
          <a:p>
            <a:r>
              <a:rPr lang="en-US" sz="3200" dirty="0" smtClean="0"/>
              <a:t>Drought is a period of drier-than-normal conditions that lead to water-related problems.</a:t>
            </a:r>
          </a:p>
          <a:p>
            <a:pPr>
              <a:buNone/>
            </a:pPr>
            <a:r>
              <a:rPr lang="en-US" sz="3200" dirty="0" smtClean="0"/>
              <a:t> </a:t>
            </a:r>
          </a:p>
          <a:p>
            <a:r>
              <a:rPr lang="en-US" sz="3200" dirty="0" smtClean="0"/>
              <a:t>A drought can last for months or years, or may be declared after as few as 15 days. </a:t>
            </a:r>
          </a:p>
          <a:p>
            <a:endParaRPr lang="en-US" sz="3200" dirty="0" smtClean="0"/>
          </a:p>
          <a:p>
            <a:r>
              <a:rPr lang="en-US" sz="3200" dirty="0" smtClean="0"/>
              <a:t>Drought is a deficit of water that results when the soil moisture is not enough to meet the demands of potential evaporation.</a:t>
            </a:r>
          </a:p>
          <a:p>
            <a:endParaRPr lang="en-US" sz="3200" dirty="0" smtClean="0"/>
          </a:p>
          <a:p>
            <a:endParaRPr lang="en-US" sz="3200"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4</a:t>
            </a:fld>
            <a:endParaRPr lang="en-US" dirty="0"/>
          </a:p>
        </p:txBody>
      </p:sp>
      <p:sp>
        <p:nvSpPr>
          <p:cNvPr id="5" name="Date Placeholder 4"/>
          <p:cNvSpPr>
            <a:spLocks noGrp="1"/>
          </p:cNvSpPr>
          <p:nvPr>
            <p:ph type="dt" sz="half" idx="10"/>
          </p:nvPr>
        </p:nvSpPr>
        <p:spPr/>
        <p:txBody>
          <a:bodyPr/>
          <a:lstStyle/>
          <a:p>
            <a:fld id="{D21667F5-2E74-4F3F-9823-26E7DD691722}"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TYPES OF DROUGHT</a:t>
            </a:r>
            <a:endParaRPr lang="en-US" b="1" u="sng" dirty="0"/>
          </a:p>
        </p:txBody>
      </p:sp>
      <p:sp>
        <p:nvSpPr>
          <p:cNvPr id="3" name="Content Placeholder 2"/>
          <p:cNvSpPr>
            <a:spLocks noGrp="1"/>
          </p:cNvSpPr>
          <p:nvPr>
            <p:ph idx="1"/>
          </p:nvPr>
        </p:nvSpPr>
        <p:spPr/>
        <p:txBody>
          <a:bodyPr>
            <a:normAutofit fontScale="92500" lnSpcReduction="20000"/>
          </a:bodyPr>
          <a:lstStyle/>
          <a:p>
            <a:pPr marL="514350" indent="-514350" algn="just">
              <a:buNone/>
            </a:pPr>
            <a:r>
              <a:rPr lang="en-US" sz="2800" dirty="0" smtClean="0"/>
              <a:t>1)  Meteorological:- Meteorological drought is brought about when there is a prolonged time with less than average precipitation.</a:t>
            </a:r>
          </a:p>
          <a:p>
            <a:pPr marL="514350" indent="-514350" algn="just">
              <a:buNone/>
            </a:pPr>
            <a:endParaRPr lang="en-US" sz="2800" dirty="0" smtClean="0"/>
          </a:p>
          <a:p>
            <a:pPr marL="514350" indent="-514350" algn="just">
              <a:buNone/>
            </a:pPr>
            <a:r>
              <a:rPr lang="en-US" sz="2800" dirty="0" smtClean="0"/>
              <a:t>2) Agricultural :-It is drought occurs when there is not enough water available for a particular crop to grow at particular time. </a:t>
            </a:r>
          </a:p>
          <a:p>
            <a:pPr marL="514350" indent="-514350" algn="just">
              <a:buAutoNum type="arabicParenR"/>
            </a:pPr>
            <a:endParaRPr lang="en-US" sz="2800" dirty="0" smtClean="0"/>
          </a:p>
          <a:p>
            <a:pPr marL="514350" indent="-514350" algn="just">
              <a:buClr>
                <a:schemeClr val="tx1"/>
              </a:buClr>
              <a:buFont typeface="Wingdings" pitchFamily="2" charset="2"/>
              <a:buChar char="Ø"/>
            </a:pPr>
            <a:r>
              <a:rPr lang="en-US" sz="2800" dirty="0" smtClean="0"/>
              <a:t>It doesn't depend only on the amount of rainfall but also on the correct use of water. </a:t>
            </a:r>
          </a:p>
          <a:p>
            <a:pPr marL="514350" indent="-514350" algn="just"/>
            <a:endParaRPr lang="en-US" sz="2800" dirty="0" smtClean="0"/>
          </a:p>
          <a:p>
            <a:pPr marL="514350" indent="-514350" algn="just">
              <a:buClr>
                <a:schemeClr val="tx1"/>
              </a:buClr>
              <a:buFont typeface="Wingdings" pitchFamily="2" charset="2"/>
              <a:buChar char="Ø"/>
            </a:pPr>
            <a:r>
              <a:rPr lang="en-US" sz="2800" dirty="0" smtClean="0"/>
              <a:t>It affect crop production.</a:t>
            </a:r>
          </a:p>
          <a:p>
            <a:endParaRPr lang="en-US"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5</a:t>
            </a:fld>
            <a:endParaRPr lang="en-US" dirty="0"/>
          </a:p>
        </p:txBody>
      </p:sp>
      <p:sp>
        <p:nvSpPr>
          <p:cNvPr id="5" name="Date Placeholder 4"/>
          <p:cNvSpPr>
            <a:spLocks noGrp="1"/>
          </p:cNvSpPr>
          <p:nvPr>
            <p:ph type="dt" sz="half" idx="10"/>
          </p:nvPr>
        </p:nvSpPr>
        <p:spPr/>
        <p:txBody>
          <a:bodyPr/>
          <a:lstStyle/>
          <a:p>
            <a:fld id="{31A5B1F5-D738-444E-A72C-E93D3EBD31F1}"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4112"/>
          </a:xfrm>
        </p:spPr>
        <p:txBody>
          <a:bodyPr>
            <a:normAutofit fontScale="90000"/>
          </a:bodyPr>
          <a:lstStyle/>
          <a:p>
            <a:endParaRPr lang="en-US" dirty="0"/>
          </a:p>
        </p:txBody>
      </p:sp>
      <p:sp>
        <p:nvSpPr>
          <p:cNvPr id="3" name="Content Placeholder 2"/>
          <p:cNvSpPr>
            <a:spLocks noGrp="1"/>
          </p:cNvSpPr>
          <p:nvPr>
            <p:ph idx="1"/>
          </p:nvPr>
        </p:nvSpPr>
        <p:spPr>
          <a:xfrm>
            <a:off x="304800" y="1143000"/>
            <a:ext cx="8610600" cy="5135563"/>
          </a:xfrm>
        </p:spPr>
        <p:txBody>
          <a:bodyPr>
            <a:normAutofit/>
          </a:bodyPr>
          <a:lstStyle/>
          <a:p>
            <a:pPr algn="just">
              <a:buNone/>
            </a:pPr>
            <a:r>
              <a:rPr lang="en-US" sz="2400" dirty="0" smtClean="0"/>
              <a:t>3)Hydrological:- drought is brought about when the water reserves available in sources such as aquifers, lakes and reservoirs fall below the statistical average. </a:t>
            </a:r>
          </a:p>
          <a:p>
            <a:pPr algn="just">
              <a:buNone/>
            </a:pPr>
            <a:endParaRPr lang="en-US" sz="2400" dirty="0"/>
          </a:p>
          <a:p>
            <a:pPr algn="just"/>
            <a:r>
              <a:rPr lang="en-US" sz="2400" dirty="0" smtClean="0"/>
              <a:t>It is associated with the effects of periods of precipitation shortfall on surface and sub surface water supply rather then with precipitation shortfall. </a:t>
            </a:r>
          </a:p>
          <a:p>
            <a:pPr algn="just"/>
            <a:endParaRPr lang="en-US" sz="2400" dirty="0"/>
          </a:p>
          <a:p>
            <a:pPr algn="just">
              <a:buNone/>
            </a:pPr>
            <a:r>
              <a:rPr lang="en-US" sz="2400" dirty="0" smtClean="0"/>
              <a:t>4) Socioeconomic :- it is associates the supply and demand of sum economics good or service with element Hydrological, Meteorological, Agricultural.</a:t>
            </a:r>
            <a:endParaRPr lang="en-US" sz="2400"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6</a:t>
            </a:fld>
            <a:endParaRPr lang="en-US" dirty="0"/>
          </a:p>
        </p:txBody>
      </p:sp>
      <p:sp>
        <p:nvSpPr>
          <p:cNvPr id="5" name="Date Placeholder 4"/>
          <p:cNvSpPr>
            <a:spLocks noGrp="1"/>
          </p:cNvSpPr>
          <p:nvPr>
            <p:ph type="dt" sz="half" idx="10"/>
          </p:nvPr>
        </p:nvSpPr>
        <p:spPr/>
        <p:txBody>
          <a:bodyPr/>
          <a:lstStyle/>
          <a:p>
            <a:fld id="{FE21CD2C-6FB5-408D-BF3E-F165B027191A}"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990600"/>
          </a:xfrm>
        </p:spPr>
        <p:txBody>
          <a:bodyPr>
            <a:normAutofit fontScale="90000"/>
          </a:bodyPr>
          <a:lstStyle/>
          <a:p>
            <a:pPr algn="ctr"/>
            <a:r>
              <a:rPr lang="en-US" sz="3200" dirty="0" smtClean="0"/>
              <a:t/>
            </a:r>
            <a:br>
              <a:rPr lang="en-US" sz="3200" dirty="0" smtClean="0"/>
            </a:br>
            <a:endParaRPr lang="en-US" sz="3200" dirty="0"/>
          </a:p>
        </p:txBody>
      </p:sp>
      <p:sp>
        <p:nvSpPr>
          <p:cNvPr id="3" name="Content Placeholder 2"/>
          <p:cNvSpPr>
            <a:spLocks noGrp="1"/>
          </p:cNvSpPr>
          <p:nvPr>
            <p:ph idx="1"/>
          </p:nvPr>
        </p:nvSpPr>
        <p:spPr>
          <a:xfrm>
            <a:off x="457200" y="1524000"/>
            <a:ext cx="8229600" cy="4800600"/>
          </a:xfrm>
        </p:spPr>
        <p:txBody>
          <a:bodyPr>
            <a:normAutofit fontScale="92500" lnSpcReduction="20000"/>
          </a:bodyPr>
          <a:lstStyle/>
          <a:p>
            <a:r>
              <a:rPr lang="en-US" dirty="0" smtClean="0"/>
              <a:t>The most common type of disaster in particularly Africa and South Africa in general is drought. It is also the most dangerous and severe natural disaster. Majority of rural dwellers and farmers, their living depend entirely on rain fed agriculture. Sub- Saharan Africa is the most vulnerable region to the impact of climate change. The severity of impact of climate change in Africa is widely captured among different studies . Drought is climate change induced. Climate</a:t>
            </a:r>
            <a:r>
              <a:rPr lang="en-US" dirty="0" smtClean="0">
                <a:hlinkClick r:id="rId2"/>
              </a:rPr>
              <a:t> </a:t>
            </a:r>
            <a:r>
              <a:rPr lang="en-US" dirty="0" smtClean="0"/>
              <a:t>change is caused by external and internal forces. External forces occur as a result of human actions. The well known cause of climate change is warming of the earth which is worsening by the release of greenhouse gases (GHG) into the atmosphere. The following </a:t>
            </a:r>
            <a:r>
              <a:rPr lang="en-US" b="1" dirty="0" smtClean="0"/>
              <a:t>Figure 1</a:t>
            </a:r>
            <a:r>
              <a:rPr lang="en-US" dirty="0" smtClean="0"/>
              <a:t> shows the relationship between climate change variability and drought.</a:t>
            </a:r>
            <a:br>
              <a:rPr lang="en-US" dirty="0" smtClean="0"/>
            </a:br>
            <a:endParaRPr lang="en-US"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7</a:t>
            </a:fld>
            <a:endParaRPr lang="en-US" dirty="0"/>
          </a:p>
        </p:txBody>
      </p:sp>
      <p:sp>
        <p:nvSpPr>
          <p:cNvPr id="5" name="Date Placeholder 4"/>
          <p:cNvSpPr>
            <a:spLocks noGrp="1"/>
          </p:cNvSpPr>
          <p:nvPr>
            <p:ph type="dt" sz="half" idx="10"/>
          </p:nvPr>
        </p:nvSpPr>
        <p:spPr/>
        <p:txBody>
          <a:bodyPr/>
          <a:lstStyle/>
          <a:p>
            <a:fld id="{881C9334-984C-41AB-8E91-75FDDAB80858}" type="datetime1">
              <a:rPr lang="en-US" smtClean="0"/>
              <a:pPr/>
              <a:t>6/26/2019</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descr="earth-science-climatic-change-National-Drought-6-327-g001.png"/>
          <p:cNvPicPr>
            <a:picLocks noGrp="1" noChangeAspect="1"/>
          </p:cNvPicPr>
          <p:nvPr>
            <p:ph idx="1"/>
          </p:nvPr>
        </p:nvPicPr>
        <p:blipFill>
          <a:blip r:embed="rId2"/>
          <a:stretch>
            <a:fillRect/>
          </a:stretch>
        </p:blipFill>
        <p:spPr>
          <a:xfrm>
            <a:off x="0" y="0"/>
            <a:ext cx="9144000" cy="6858000"/>
          </a:xfrm>
        </p:spPr>
      </p:pic>
      <p:sp>
        <p:nvSpPr>
          <p:cNvPr id="4" name="Date Placeholder 3"/>
          <p:cNvSpPr>
            <a:spLocks noGrp="1"/>
          </p:cNvSpPr>
          <p:nvPr>
            <p:ph type="dt" sz="half" idx="10"/>
          </p:nvPr>
        </p:nvSpPr>
        <p:spPr/>
        <p:txBody>
          <a:bodyPr/>
          <a:lstStyle/>
          <a:p>
            <a:fld id="{5B1D69B1-4BBC-48F9-895D-1D0EA2FE5FBC}" type="datetime1">
              <a:rPr lang="en-US" smtClean="0"/>
              <a:pPr/>
              <a:t>6/26/2019</a:t>
            </a:fld>
            <a:endParaRPr lang="en-US" dirty="0"/>
          </a:p>
        </p:txBody>
      </p:sp>
      <p:sp>
        <p:nvSpPr>
          <p:cNvPr id="5" name="Slide Number Placeholder 4"/>
          <p:cNvSpPr>
            <a:spLocks noGrp="1"/>
          </p:cNvSpPr>
          <p:nvPr>
            <p:ph type="sldNum" sz="quarter" idx="12"/>
          </p:nvPr>
        </p:nvSpPr>
        <p:spPr/>
        <p:txBody>
          <a:bodyPr/>
          <a:lstStyle/>
          <a:p>
            <a:fld id="{C183DEF3-9B8F-4A72-AEA9-0E62D1E56C04}" type="slidenum">
              <a:rPr lang="en-US" smtClean="0"/>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pPr algn="ctr"/>
            <a:r>
              <a:rPr lang="en-US" b="1" u="sng" dirty="0" smtClean="0"/>
              <a:t>CAUSES OF DROUGHT</a:t>
            </a:r>
            <a:endParaRPr lang="en-US" b="1" u="sng" dirty="0"/>
          </a:p>
        </p:txBody>
      </p:sp>
      <p:sp>
        <p:nvSpPr>
          <p:cNvPr id="3" name="Content Placeholder 2"/>
          <p:cNvSpPr>
            <a:spLocks noGrp="1"/>
          </p:cNvSpPr>
          <p:nvPr>
            <p:ph idx="1"/>
          </p:nvPr>
        </p:nvSpPr>
        <p:spPr>
          <a:xfrm>
            <a:off x="457200" y="1676400"/>
            <a:ext cx="8229600" cy="4648200"/>
          </a:xfrm>
        </p:spPr>
        <p:txBody>
          <a:bodyPr>
            <a:normAutofit fontScale="92500" lnSpcReduction="20000"/>
          </a:bodyPr>
          <a:lstStyle/>
          <a:p>
            <a:endParaRPr lang="en-US" dirty="0" smtClean="0"/>
          </a:p>
          <a:p>
            <a:r>
              <a:rPr lang="en-US" sz="3900" dirty="0" smtClean="0"/>
              <a:t>Droughts are the resultant of acute water shortage due to lack of rains over extended periods of time affecting various human activities and lead to problems like </a:t>
            </a:r>
          </a:p>
          <a:p>
            <a:pPr lvl="2"/>
            <a:r>
              <a:rPr lang="en-US" sz="3000" dirty="0" smtClean="0"/>
              <a:t>widespread crop failure, </a:t>
            </a:r>
          </a:p>
          <a:p>
            <a:pPr lvl="2"/>
            <a:r>
              <a:rPr lang="en-US" sz="3000" dirty="0" smtClean="0"/>
              <a:t>un-replenished ground water resources,</a:t>
            </a:r>
          </a:p>
          <a:p>
            <a:pPr lvl="2"/>
            <a:r>
              <a:rPr lang="en-US" sz="3000" dirty="0" smtClean="0"/>
              <a:t>depletion in lakes/ reservoirs water, </a:t>
            </a:r>
          </a:p>
          <a:p>
            <a:pPr lvl="2"/>
            <a:r>
              <a:rPr lang="en-US" sz="3000" dirty="0" smtClean="0"/>
              <a:t>shortage of drinking water </a:t>
            </a:r>
          </a:p>
          <a:p>
            <a:pPr lvl="2"/>
            <a:r>
              <a:rPr lang="en-US" sz="3000" dirty="0" smtClean="0"/>
              <a:t>reduced fodder availability etc. </a:t>
            </a:r>
          </a:p>
          <a:p>
            <a:endParaRPr lang="en-US" sz="2200" dirty="0"/>
          </a:p>
        </p:txBody>
      </p:sp>
      <p:sp>
        <p:nvSpPr>
          <p:cNvPr id="4" name="Slide Number Placeholder 3"/>
          <p:cNvSpPr>
            <a:spLocks noGrp="1"/>
          </p:cNvSpPr>
          <p:nvPr>
            <p:ph type="sldNum" sz="quarter" idx="12"/>
          </p:nvPr>
        </p:nvSpPr>
        <p:spPr/>
        <p:txBody>
          <a:bodyPr/>
          <a:lstStyle/>
          <a:p>
            <a:fld id="{C183DEF3-9B8F-4A72-AEA9-0E62D1E56C04}" type="slidenum">
              <a:rPr lang="en-US" smtClean="0"/>
              <a:pPr/>
              <a:t>9</a:t>
            </a:fld>
            <a:endParaRPr lang="en-US" dirty="0"/>
          </a:p>
        </p:txBody>
      </p:sp>
      <p:sp>
        <p:nvSpPr>
          <p:cNvPr id="5" name="Date Placeholder 4"/>
          <p:cNvSpPr>
            <a:spLocks noGrp="1"/>
          </p:cNvSpPr>
          <p:nvPr>
            <p:ph type="dt" sz="half" idx="10"/>
          </p:nvPr>
        </p:nvSpPr>
        <p:spPr/>
        <p:txBody>
          <a:bodyPr/>
          <a:lstStyle/>
          <a:p>
            <a:fld id="{4D0DF424-383F-4632-B429-DE6797AB1403}" type="datetime1">
              <a:rPr lang="en-US" smtClean="0"/>
              <a:pPr/>
              <a:t>6/26/2019</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ustom 2">
      <a:majorFont>
        <a:latin typeface="Times New Roman"/>
        <a:ea typeface=""/>
        <a:cs typeface=""/>
      </a:majorFont>
      <a:minorFont>
        <a:latin typeface="Times New Roman"/>
        <a:ea typeface=""/>
        <a:cs typeface=""/>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2">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TotalTime>
  <Words>653</Words>
  <Application>Microsoft Office PowerPoint</Application>
  <PresentationFormat>On-screen Show (4:3)</PresentationFormat>
  <Paragraphs>132</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Flow</vt:lpstr>
      <vt:lpstr>DROUGHT</vt:lpstr>
      <vt:lpstr>Slide 2</vt:lpstr>
      <vt:lpstr>CONTENT OF THE PRESENTATION</vt:lpstr>
      <vt:lpstr>INTRODUCTION</vt:lpstr>
      <vt:lpstr>TYPES OF DROUGHT</vt:lpstr>
      <vt:lpstr>Slide 6</vt:lpstr>
      <vt:lpstr> </vt:lpstr>
      <vt:lpstr>Slide 8</vt:lpstr>
      <vt:lpstr>CAUSES OF DROUGHT</vt:lpstr>
      <vt:lpstr>IMPACT OF DROUGHT</vt:lpstr>
      <vt:lpstr>WATER RESOURCES MANAGEMENT IN DROUGHT</vt:lpstr>
      <vt:lpstr>1. Better irrigation practices</vt:lpstr>
      <vt:lpstr>Farm Ponds:</vt:lpstr>
      <vt:lpstr>2. Ground Water harvesting and conservation structures</vt:lpstr>
      <vt:lpstr>Check Dams</vt:lpstr>
      <vt:lpstr>Percolation Tanks</vt:lpstr>
      <vt:lpstr>3. INDIRECT WATER CONSERVATION METOHDS</vt:lpstr>
      <vt:lpstr> Contour Bunding</vt:lpstr>
      <vt:lpstr>4. Surface Water management</vt:lpstr>
      <vt:lpstr>DROUGHT IN NEPAL</vt:lpstr>
      <vt:lpstr> A view of a paddy field that developed cracks due to lack of irrigation, in Siraha, on Wednesday, July 19, 2017.</vt:lpstr>
      <vt:lpstr>Slide 22</vt:lpstr>
      <vt:lpstr>CONCLUSION</vt:lpstr>
      <vt:lpstr>REFERENCE</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DROUGHT</dc:title>
  <dc:creator>Windows User</dc:creator>
  <cp:lastModifiedBy>Windows User</cp:lastModifiedBy>
  <cp:revision>20</cp:revision>
  <dcterms:created xsi:type="dcterms:W3CDTF">2019-06-25T05:33:17Z</dcterms:created>
  <dcterms:modified xsi:type="dcterms:W3CDTF">2019-06-26T16:18:41Z</dcterms:modified>
</cp:coreProperties>
</file>