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1"/>
  </p:notesMasterIdLst>
  <p:sldIdLst>
    <p:sldId id="361"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62" r:id="rId88"/>
    <p:sldId id="363" r:id="rId89"/>
    <p:sldId id="364" r:id="rId90"/>
    <p:sldId id="365" r:id="rId91"/>
    <p:sldId id="367" r:id="rId92"/>
    <p:sldId id="366" r:id="rId93"/>
    <p:sldId id="368" r:id="rId94"/>
    <p:sldId id="355" r:id="rId95"/>
    <p:sldId id="356" r:id="rId96"/>
    <p:sldId id="357" r:id="rId97"/>
    <p:sldId id="358" r:id="rId98"/>
    <p:sldId id="359" r:id="rId99"/>
    <p:sldId id="360" r:id="rId100"/>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C2B2A2C-076E-4667-9EF1-23F11962D2C4}" type="datetimeFigureOut">
              <a:rPr lang="en-US" smtClean="0"/>
              <a:t>2/11/2024</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4680B809-19B2-41D6-BFD2-07E566F92203}" type="slidenum">
              <a:rPr lang="en-US" smtClean="0"/>
              <a:t>‹#›</a:t>
            </a:fld>
            <a:endParaRPr lang="en-US"/>
          </a:p>
        </p:txBody>
      </p:sp>
    </p:spTree>
    <p:extLst>
      <p:ext uri="{BB962C8B-B14F-4D97-AF65-F5344CB8AC3E}">
        <p14:creationId xmlns:p14="http://schemas.microsoft.com/office/powerpoint/2010/main" val="115637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tx1"/>
                </a:solidFill>
                <a:latin typeface="Caladea"/>
                <a:cs typeface="Caladea"/>
              </a:defRPr>
            </a:lvl1pPr>
          </a:lstStyle>
          <a:p>
            <a:pPr marL="12700">
              <a:lnSpc>
                <a:spcPts val="1180"/>
              </a:lnSpc>
            </a:pPr>
            <a:r>
              <a:rPr lang="en-US" spc="-5"/>
              <a:t>BIMALA</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8CABD14-5F0D-49B7-B0A5-7A193F21069B}" type="datetime1">
              <a:rPr lang="en-US" smtClean="0"/>
              <a:t>2/11/2024</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adea"/>
                <a:cs typeface="Caladea"/>
              </a:defRPr>
            </a:lvl1pPr>
          </a:lstStyle>
          <a:p>
            <a:pPr marL="12700">
              <a:lnSpc>
                <a:spcPts val="1180"/>
              </a:lnSpc>
            </a:pPr>
            <a:r>
              <a:rPr spc="-5" dirty="0"/>
              <a:t>Page</a:t>
            </a:r>
            <a:r>
              <a:rPr spc="-40" dirty="0"/>
              <a:t> </a:t>
            </a: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9442A"/>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tx1"/>
                </a:solidFill>
                <a:latin typeface="Caladea"/>
                <a:cs typeface="Caladea"/>
              </a:defRPr>
            </a:lvl1pPr>
          </a:lstStyle>
          <a:p>
            <a:pPr marL="12700">
              <a:lnSpc>
                <a:spcPts val="1180"/>
              </a:lnSpc>
            </a:pPr>
            <a:r>
              <a:rPr lang="en-US" spc="-5"/>
              <a:t>BIMALA</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B35D1A7-EB51-4C7E-84A7-2D9693785ED7}" type="datetime1">
              <a:rPr lang="en-US" smtClean="0"/>
              <a:t>2/11/2024</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adea"/>
                <a:cs typeface="Caladea"/>
              </a:defRPr>
            </a:lvl1pPr>
          </a:lstStyle>
          <a:p>
            <a:pPr marL="12700">
              <a:lnSpc>
                <a:spcPts val="1180"/>
              </a:lnSpc>
            </a:pPr>
            <a:r>
              <a:rPr spc="-5" dirty="0"/>
              <a:t>Page</a:t>
            </a:r>
            <a:r>
              <a:rPr spc="-40" dirty="0"/>
              <a:t> </a:t>
            </a: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9442A"/>
                </a:solidFill>
                <a:latin typeface="Georgia"/>
                <a:cs typeface="Georgia"/>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tx1"/>
                </a:solidFill>
                <a:latin typeface="Caladea"/>
                <a:cs typeface="Caladea"/>
              </a:defRPr>
            </a:lvl1pPr>
          </a:lstStyle>
          <a:p>
            <a:pPr marL="12700">
              <a:lnSpc>
                <a:spcPts val="1180"/>
              </a:lnSpc>
            </a:pPr>
            <a:r>
              <a:rPr lang="en-US" spc="-5"/>
              <a:t>BIMALA</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6F61CCA-587D-4F3A-A103-FA659EC4A062}" type="datetime1">
              <a:rPr lang="en-US" smtClean="0"/>
              <a:t>2/11/2024</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Caladea"/>
                <a:cs typeface="Caladea"/>
              </a:defRPr>
            </a:lvl1pPr>
          </a:lstStyle>
          <a:p>
            <a:pPr marL="12700">
              <a:lnSpc>
                <a:spcPts val="1180"/>
              </a:lnSpc>
            </a:pPr>
            <a:r>
              <a:rPr spc="-5" dirty="0"/>
              <a:t>Page</a:t>
            </a:r>
            <a:r>
              <a:rPr spc="-40" dirty="0"/>
              <a:t> </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49442A"/>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tx1"/>
                </a:solidFill>
                <a:latin typeface="Caladea"/>
                <a:cs typeface="Caladea"/>
              </a:defRPr>
            </a:lvl1pPr>
          </a:lstStyle>
          <a:p>
            <a:pPr marL="12700">
              <a:lnSpc>
                <a:spcPts val="1180"/>
              </a:lnSpc>
            </a:pPr>
            <a:r>
              <a:rPr lang="en-US" spc="-5"/>
              <a:t>BIMALA</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ECB0D10-514F-4F0C-9768-B30E98365B92}" type="datetime1">
              <a:rPr lang="en-US" smtClean="0"/>
              <a:t>2/11/2024</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Caladea"/>
                <a:cs typeface="Caladea"/>
              </a:defRPr>
            </a:lvl1pPr>
          </a:lstStyle>
          <a:p>
            <a:pPr marL="12700">
              <a:lnSpc>
                <a:spcPts val="1180"/>
              </a:lnSpc>
            </a:pPr>
            <a:r>
              <a:rPr spc="-5" dirty="0"/>
              <a:t>Page</a:t>
            </a:r>
            <a:r>
              <a:rPr spc="-40"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tx1"/>
                </a:solidFill>
                <a:latin typeface="Caladea"/>
                <a:cs typeface="Caladea"/>
              </a:defRPr>
            </a:lvl1pPr>
          </a:lstStyle>
          <a:p>
            <a:pPr marL="12700">
              <a:lnSpc>
                <a:spcPts val="1180"/>
              </a:lnSpc>
            </a:pPr>
            <a:r>
              <a:rPr lang="en-US" spc="-5"/>
              <a:t>BIMALA</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7354647-E3B0-4783-BF5F-494B523FC495}" type="datetime1">
              <a:rPr lang="en-US" smtClean="0"/>
              <a:t>2/11/2024</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Caladea"/>
                <a:cs typeface="Caladea"/>
              </a:defRPr>
            </a:lvl1pPr>
          </a:lstStyle>
          <a:p>
            <a:pPr marL="12700">
              <a:lnSpc>
                <a:spcPts val="1180"/>
              </a:lnSpc>
            </a:pPr>
            <a:r>
              <a:rPr spc="-5" dirty="0"/>
              <a:t>Page</a:t>
            </a:r>
            <a:r>
              <a:rPr spc="-40" dirty="0"/>
              <a:t> </a:t>
            </a: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310" y="2375535"/>
            <a:ext cx="7282815" cy="545464"/>
          </a:xfrm>
          <a:prstGeom prst="rect">
            <a:avLst/>
          </a:prstGeom>
        </p:spPr>
        <p:txBody>
          <a:bodyPr wrap="square" lIns="0" tIns="0" rIns="0" bIns="0">
            <a:spAutoFit/>
          </a:bodyPr>
          <a:lstStyle>
            <a:lvl1pPr>
              <a:defRPr sz="2800" b="0" i="0">
                <a:solidFill>
                  <a:srgbClr val="49442A"/>
                </a:solidFill>
                <a:latin typeface="Georgia"/>
                <a:cs typeface="Georgia"/>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902004" y="9279356"/>
            <a:ext cx="2543810" cy="166370"/>
          </a:xfrm>
          <a:prstGeom prst="rect">
            <a:avLst/>
          </a:prstGeom>
        </p:spPr>
        <p:txBody>
          <a:bodyPr wrap="square" lIns="0" tIns="0" rIns="0" bIns="0">
            <a:spAutoFit/>
          </a:bodyPr>
          <a:lstStyle>
            <a:lvl1pPr>
              <a:defRPr sz="1100" b="0" i="0">
                <a:solidFill>
                  <a:schemeClr val="tx1"/>
                </a:solidFill>
                <a:latin typeface="Caladea"/>
                <a:cs typeface="Caladea"/>
              </a:defRPr>
            </a:lvl1pPr>
          </a:lstStyle>
          <a:p>
            <a:pPr marL="12700">
              <a:lnSpc>
                <a:spcPts val="1180"/>
              </a:lnSpc>
            </a:pPr>
            <a:r>
              <a:rPr lang="en-US" spc="-5"/>
              <a:t>BIMALA</a:t>
            </a:r>
            <a:endParaRPr spc="-5"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3364A007-8BA6-48E4-A79B-56C189F0CF7A}" type="datetime1">
              <a:rPr lang="en-US" smtClean="0"/>
              <a:t>2/11/2024</a:t>
            </a:fld>
            <a:endParaRPr lang="en-US"/>
          </a:p>
        </p:txBody>
      </p:sp>
      <p:sp>
        <p:nvSpPr>
          <p:cNvPr id="6" name="Holder 6"/>
          <p:cNvSpPr>
            <a:spLocks noGrp="1"/>
          </p:cNvSpPr>
          <p:nvPr>
            <p:ph type="sldNum" sz="quarter" idx="7"/>
          </p:nvPr>
        </p:nvSpPr>
        <p:spPr>
          <a:xfrm>
            <a:off x="6375653" y="9279356"/>
            <a:ext cx="521970" cy="166370"/>
          </a:xfrm>
          <a:prstGeom prst="rect">
            <a:avLst/>
          </a:prstGeom>
        </p:spPr>
        <p:txBody>
          <a:bodyPr wrap="square" lIns="0" tIns="0" rIns="0" bIns="0">
            <a:spAutoFit/>
          </a:bodyPr>
          <a:lstStyle>
            <a:lvl1pPr>
              <a:defRPr sz="1100" b="0" i="0">
                <a:solidFill>
                  <a:schemeClr val="tx1"/>
                </a:solidFill>
                <a:latin typeface="Caladea"/>
                <a:cs typeface="Caladea"/>
              </a:defRPr>
            </a:lvl1pPr>
          </a:lstStyle>
          <a:p>
            <a:pPr marL="12700">
              <a:lnSpc>
                <a:spcPts val="1180"/>
              </a:lnSpc>
            </a:pPr>
            <a:r>
              <a:rPr spc="-5" dirty="0"/>
              <a:t>Page</a:t>
            </a:r>
            <a:r>
              <a:rPr spc="-40" dirty="0"/>
              <a:t> </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people.oregonstate.edu/~muirp/stpopul.ht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Natural_logarithm" TargetMode="External"/><Relationship Id="rId2" Type="http://schemas.openxmlformats.org/officeDocument/2006/relationships/hyperlink" Target="http://en.wikipedia.org/wiki/Exponential_growth"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Exponential_decay" TargetMode="External"/><Relationship Id="rId2" Type="http://schemas.openxmlformats.org/officeDocument/2006/relationships/hyperlink" Target="http://en.wikipedia.org/wiki/Characteristic_unit" TargetMode="External"/><Relationship Id="rId1" Type="http://schemas.openxmlformats.org/officeDocument/2006/relationships/slideLayout" Target="../slideLayouts/slideLayout5.xml"/><Relationship Id="rId4" Type="http://schemas.openxmlformats.org/officeDocument/2006/relationships/hyperlink" Target="http://en.wikipedia.org/wiki/Half-lif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www.indexmundi.com/nepal/demographics_profile.html"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hyperlink" Target="http://www.indexmundi.com/world/demographics_profile.html" TargetMode="Externa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http://geography.about.com/od/populationgeography/a/sexratio.htm"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5CBE-BB61-48BE-A754-175C77B6E781}"/>
              </a:ext>
            </a:extLst>
          </p:cNvPr>
          <p:cNvSpPr>
            <a:spLocks noGrp="1"/>
          </p:cNvSpPr>
          <p:nvPr>
            <p:ph type="ctrTitle"/>
          </p:nvPr>
        </p:nvSpPr>
        <p:spPr>
          <a:xfrm>
            <a:off x="582930" y="3118104"/>
            <a:ext cx="6606540" cy="677108"/>
          </a:xfrm>
        </p:spPr>
        <p:txBody>
          <a:bodyPr/>
          <a:lstStyle/>
          <a:p>
            <a:pPr algn="ctr"/>
            <a:r>
              <a:rPr lang="en-US" sz="4400" b="1" dirty="0">
                <a:latin typeface="Times New Roman" panose="02020603050405020304" pitchFamily="18" charset="0"/>
                <a:cs typeface="Times New Roman" panose="02020603050405020304" pitchFamily="18" charset="0"/>
              </a:rPr>
              <a:t>Demography</a:t>
            </a:r>
            <a:endParaRPr lang="en-US"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72A35ED-B496-4087-BC59-4A2186760D35}"/>
              </a:ext>
            </a:extLst>
          </p:cNvPr>
          <p:cNvSpPr>
            <a:spLocks noGrp="1"/>
          </p:cNvSpPr>
          <p:nvPr>
            <p:ph type="subTitle" idx="4"/>
          </p:nvPr>
        </p:nvSpPr>
        <p:spPr>
          <a:xfrm>
            <a:off x="1524000" y="4953000"/>
            <a:ext cx="5440680" cy="1371600"/>
          </a:xfrm>
        </p:spPr>
        <p:txBody>
          <a:bodyPr/>
          <a:lstStyle/>
          <a:p>
            <a:pPr algn="ctr"/>
            <a:r>
              <a:rPr lang="en-US" sz="2400" dirty="0" err="1" smtClean="0">
                <a:latin typeface="Times New Roman" panose="02020603050405020304" pitchFamily="18" charset="0"/>
                <a:cs typeface="Times New Roman" panose="02020603050405020304" pitchFamily="18" charset="0"/>
              </a:rPr>
              <a:t>Bimala</a:t>
            </a:r>
            <a:r>
              <a:rPr lang="en-US" sz="2400" dirty="0" smtClean="0">
                <a:latin typeface="Times New Roman" panose="02020603050405020304" pitchFamily="18" charset="0"/>
                <a:cs typeface="Times New Roman" panose="02020603050405020304" pitchFamily="18" charset="0"/>
              </a:rPr>
              <a:t> Bhatta</a:t>
            </a:r>
          </a:p>
          <a:p>
            <a:pPr algn="ctr"/>
            <a:r>
              <a:rPr lang="en-US" sz="2400" dirty="0" smtClean="0">
                <a:latin typeface="Times New Roman" panose="02020603050405020304" pitchFamily="18" charset="0"/>
                <a:cs typeface="Times New Roman" panose="02020603050405020304" pitchFamily="18" charset="0"/>
              </a:rPr>
              <a:t>School of Health and Allied Sciences</a:t>
            </a:r>
          </a:p>
          <a:p>
            <a:pPr algn="ctr"/>
            <a:r>
              <a:rPr lang="en-US" sz="2400" dirty="0" err="1" smtClean="0">
                <a:latin typeface="Times New Roman" panose="02020603050405020304" pitchFamily="18" charset="0"/>
                <a:cs typeface="Times New Roman" panose="02020603050405020304" pitchFamily="18" charset="0"/>
              </a:rPr>
              <a:t>Pokhara</a:t>
            </a:r>
            <a:r>
              <a:rPr lang="en-US" sz="2400" dirty="0" smtClean="0">
                <a:latin typeface="Times New Roman" panose="02020603050405020304" pitchFamily="18" charset="0"/>
                <a:cs typeface="Times New Roman" panose="02020603050405020304" pitchFamily="18" charset="0"/>
              </a:rPr>
              <a:t> University</a:t>
            </a:r>
            <a:endParaRPr lang="en-US"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C396790-047B-4E7C-9C07-AA2B2B96B407}"/>
              </a:ext>
            </a:extLst>
          </p:cNvPr>
          <p:cNvSpPr>
            <a:spLocks noGrp="1"/>
          </p:cNvSpPr>
          <p:nvPr>
            <p:ph type="ftr" sz="quarter" idx="5"/>
          </p:nvPr>
        </p:nvSpPr>
        <p:spPr/>
        <p:txBody>
          <a:bodyPr/>
          <a:lstStyle/>
          <a:p>
            <a:pPr marL="12700">
              <a:lnSpc>
                <a:spcPts val="1180"/>
              </a:lnSpc>
            </a:pPr>
            <a:r>
              <a:rPr lang="en-US" spc="-5"/>
              <a:t>BIMALA</a:t>
            </a:r>
            <a:endParaRPr lang="en-US" spc="-5" dirty="0"/>
          </a:p>
        </p:txBody>
      </p:sp>
      <p:sp>
        <p:nvSpPr>
          <p:cNvPr id="5" name="Slide Number Placeholder 4">
            <a:extLst>
              <a:ext uri="{FF2B5EF4-FFF2-40B4-BE49-F238E27FC236}">
                <a16:creationId xmlns:a16="http://schemas.microsoft.com/office/drawing/2014/main" id="{8392E5FC-FF3A-4349-AA1C-CFEA685B8472}"/>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1</a:t>
            </a:fld>
            <a:endParaRPr dirty="0"/>
          </a:p>
        </p:txBody>
      </p:sp>
    </p:spTree>
    <p:extLst>
      <p:ext uri="{BB962C8B-B14F-4D97-AF65-F5344CB8AC3E}">
        <p14:creationId xmlns:p14="http://schemas.microsoft.com/office/powerpoint/2010/main" val="3700964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43400" y="478028"/>
            <a:ext cx="2370455"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17193"/>
            <a:ext cx="5970905" cy="7649845"/>
          </a:xfrm>
          <a:prstGeom prst="rect">
            <a:avLst/>
          </a:prstGeom>
        </p:spPr>
        <p:txBody>
          <a:bodyPr vert="horz" wrap="square" lIns="0" tIns="88900" rIns="0" bIns="0" rtlCol="0">
            <a:spAutoFit/>
          </a:bodyPr>
          <a:lstStyle/>
          <a:p>
            <a:pPr marL="12700">
              <a:lnSpc>
                <a:spcPct val="100000"/>
              </a:lnSpc>
              <a:spcBef>
                <a:spcPts val="700"/>
              </a:spcBef>
            </a:pPr>
            <a:r>
              <a:rPr sz="1200" b="1" spc="-5" dirty="0">
                <a:latin typeface="Times New Roman"/>
                <a:cs typeface="Times New Roman"/>
              </a:rPr>
              <a:t>Features </a:t>
            </a:r>
            <a:r>
              <a:rPr sz="1200" b="1" dirty="0">
                <a:latin typeface="Times New Roman"/>
                <a:cs typeface="Times New Roman"/>
              </a:rPr>
              <a:t>of </a:t>
            </a:r>
            <a:r>
              <a:rPr sz="1200" b="1" spc="-5" dirty="0">
                <a:latin typeface="Times New Roman"/>
                <a:cs typeface="Times New Roman"/>
              </a:rPr>
              <a:t>Malthusian</a:t>
            </a:r>
            <a:r>
              <a:rPr sz="1200" b="1" dirty="0">
                <a:latin typeface="Times New Roman"/>
                <a:cs typeface="Times New Roman"/>
              </a:rPr>
              <a:t> </a:t>
            </a:r>
            <a:r>
              <a:rPr sz="1200" b="1" spc="-5" dirty="0">
                <a:latin typeface="Times New Roman"/>
                <a:cs typeface="Times New Roman"/>
              </a:rPr>
              <a:t>Theory</a:t>
            </a:r>
            <a:endParaRPr sz="1200">
              <a:latin typeface="Times New Roman"/>
              <a:cs typeface="Times New Roman"/>
            </a:endParaRPr>
          </a:p>
          <a:p>
            <a:pPr marL="469265" indent="-228600">
              <a:lnSpc>
                <a:spcPct val="100000"/>
              </a:lnSpc>
              <a:spcBef>
                <a:spcPts val="600"/>
              </a:spcBef>
              <a:buFont typeface="Arial"/>
              <a:buChar char="•"/>
              <a:tabLst>
                <a:tab pos="469265" algn="l"/>
                <a:tab pos="469900" algn="l"/>
              </a:tabLst>
            </a:pPr>
            <a:r>
              <a:rPr sz="1200" dirty="0">
                <a:latin typeface="Times New Roman"/>
                <a:cs typeface="Times New Roman"/>
              </a:rPr>
              <a:t>Fecundity of </a:t>
            </a:r>
            <a:r>
              <a:rPr sz="1200" spc="-5" dirty="0">
                <a:latin typeface="Times New Roman"/>
                <a:cs typeface="Times New Roman"/>
              </a:rPr>
              <a:t>human beings is constant </a:t>
            </a:r>
            <a:r>
              <a:rPr sz="1200" dirty="0">
                <a:latin typeface="Times New Roman"/>
                <a:cs typeface="Times New Roman"/>
              </a:rPr>
              <a:t>and</a:t>
            </a:r>
            <a:r>
              <a:rPr sz="1200" spc="-5" dirty="0">
                <a:latin typeface="Times New Roman"/>
                <a:cs typeface="Times New Roman"/>
              </a:rPr>
              <a:t> permanent</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There is direct </a:t>
            </a:r>
            <a:r>
              <a:rPr sz="1200" dirty="0">
                <a:latin typeface="Times New Roman"/>
                <a:cs typeface="Times New Roman"/>
              </a:rPr>
              <a:t>relationship </a:t>
            </a:r>
            <a:r>
              <a:rPr sz="1200" spc="-5" dirty="0">
                <a:latin typeface="Times New Roman"/>
                <a:cs typeface="Times New Roman"/>
              </a:rPr>
              <a:t>between </a:t>
            </a:r>
            <a:r>
              <a:rPr sz="1200" dirty="0">
                <a:latin typeface="Times New Roman"/>
                <a:cs typeface="Times New Roman"/>
              </a:rPr>
              <a:t>level of life and population</a:t>
            </a:r>
            <a:r>
              <a:rPr sz="1200" spc="-5" dirty="0">
                <a:latin typeface="Times New Roman"/>
                <a:cs typeface="Times New Roman"/>
              </a:rPr>
              <a:t> growth</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Human beings have great </a:t>
            </a:r>
            <a:r>
              <a:rPr sz="1200" dirty="0">
                <a:latin typeface="Times New Roman"/>
                <a:cs typeface="Times New Roman"/>
              </a:rPr>
              <a:t>potentialities to </a:t>
            </a:r>
            <a:r>
              <a:rPr sz="1200" spc="-5" dirty="0">
                <a:latin typeface="Times New Roman"/>
                <a:cs typeface="Times New Roman"/>
              </a:rPr>
              <a:t>produce</a:t>
            </a:r>
            <a:r>
              <a:rPr sz="1200" spc="30" dirty="0">
                <a:latin typeface="Times New Roman"/>
                <a:cs typeface="Times New Roman"/>
              </a:rPr>
              <a:t> </a:t>
            </a:r>
            <a:r>
              <a:rPr sz="1200" spc="-5" dirty="0">
                <a:latin typeface="Times New Roman"/>
                <a:cs typeface="Times New Roman"/>
              </a:rPr>
              <a:t>children</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10" dirty="0">
                <a:latin typeface="Times New Roman"/>
                <a:cs typeface="Times New Roman"/>
              </a:rPr>
              <a:t>In </a:t>
            </a:r>
            <a:r>
              <a:rPr sz="1200" spc="-5" dirty="0">
                <a:latin typeface="Times New Roman"/>
                <a:cs typeface="Times New Roman"/>
              </a:rPr>
              <a:t>agriculture, </a:t>
            </a:r>
            <a:r>
              <a:rPr sz="1200" dirty="0">
                <a:latin typeface="Times New Roman"/>
                <a:cs typeface="Times New Roman"/>
              </a:rPr>
              <a:t>law of diminishing </a:t>
            </a:r>
            <a:r>
              <a:rPr sz="1200" spc="-5" dirty="0">
                <a:latin typeface="Times New Roman"/>
                <a:cs typeface="Times New Roman"/>
              </a:rPr>
              <a:t>returns </a:t>
            </a:r>
            <a:r>
              <a:rPr sz="1200" dirty="0">
                <a:latin typeface="Times New Roman"/>
                <a:cs typeface="Times New Roman"/>
              </a:rPr>
              <a:t>operates</a:t>
            </a:r>
            <a:endParaRPr sz="1200">
              <a:latin typeface="Times New Roman"/>
              <a:cs typeface="Times New Roman"/>
            </a:endParaRPr>
          </a:p>
          <a:p>
            <a:pPr marL="469265" indent="-228600">
              <a:lnSpc>
                <a:spcPct val="100000"/>
              </a:lnSpc>
              <a:spcBef>
                <a:spcPts val="640"/>
              </a:spcBef>
              <a:buFont typeface="Arial"/>
              <a:buChar char="•"/>
              <a:tabLst>
                <a:tab pos="469265" algn="l"/>
                <a:tab pos="469900" algn="l"/>
              </a:tabLst>
            </a:pPr>
            <a:r>
              <a:rPr sz="1200" spc="-5" dirty="0">
                <a:latin typeface="Times New Roman"/>
                <a:cs typeface="Times New Roman"/>
              </a:rPr>
              <a:t>Human beings will need </a:t>
            </a:r>
            <a:r>
              <a:rPr sz="1200" dirty="0">
                <a:latin typeface="Times New Roman"/>
                <a:cs typeface="Times New Roman"/>
              </a:rPr>
              <a:t>food </a:t>
            </a:r>
            <a:r>
              <a:rPr sz="1200" spc="-5" dirty="0">
                <a:latin typeface="Times New Roman"/>
                <a:cs typeface="Times New Roman"/>
              </a:rPr>
              <a:t>grains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survive</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Passion between sexes is </a:t>
            </a:r>
            <a:r>
              <a:rPr sz="1200" dirty="0">
                <a:latin typeface="Times New Roman"/>
                <a:cs typeface="Times New Roman"/>
              </a:rPr>
              <a:t>necessary </a:t>
            </a:r>
            <a:r>
              <a:rPr sz="1200" spc="-5" dirty="0">
                <a:latin typeface="Times New Roman"/>
                <a:cs typeface="Times New Roman"/>
              </a:rPr>
              <a:t>and</a:t>
            </a:r>
            <a:r>
              <a:rPr sz="1200" spc="5" dirty="0">
                <a:latin typeface="Times New Roman"/>
                <a:cs typeface="Times New Roman"/>
              </a:rPr>
              <a:t> </a:t>
            </a:r>
            <a:r>
              <a:rPr sz="1200" dirty="0">
                <a:latin typeface="Times New Roman"/>
                <a:cs typeface="Times New Roman"/>
              </a:rPr>
              <a:t>unavoidable</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dirty="0">
                <a:latin typeface="Times New Roman"/>
                <a:cs typeface="Times New Roman"/>
              </a:rPr>
              <a:t>Population </a:t>
            </a:r>
            <a:r>
              <a:rPr sz="1200" spc="-5" dirty="0">
                <a:latin typeface="Times New Roman"/>
                <a:cs typeface="Times New Roman"/>
              </a:rPr>
              <a:t>increases </a:t>
            </a:r>
            <a:r>
              <a:rPr sz="1200" dirty="0">
                <a:latin typeface="Times New Roman"/>
                <a:cs typeface="Times New Roman"/>
              </a:rPr>
              <a:t>rapidly than </a:t>
            </a:r>
            <a:r>
              <a:rPr sz="1200" spc="-5" dirty="0">
                <a:latin typeface="Times New Roman"/>
                <a:cs typeface="Times New Roman"/>
              </a:rPr>
              <a:t>food</a:t>
            </a:r>
            <a:r>
              <a:rPr sz="1200" spc="-15" dirty="0">
                <a:latin typeface="Times New Roman"/>
                <a:cs typeface="Times New Roman"/>
              </a:rPr>
              <a:t> </a:t>
            </a:r>
            <a:r>
              <a:rPr sz="1200" spc="-5" dirty="0">
                <a:latin typeface="Times New Roman"/>
                <a:cs typeface="Times New Roman"/>
              </a:rPr>
              <a:t>grains</a:t>
            </a:r>
            <a:endParaRPr sz="1200">
              <a:latin typeface="Times New Roman"/>
              <a:cs typeface="Times New Roman"/>
            </a:endParaRPr>
          </a:p>
          <a:p>
            <a:pPr marL="469265" indent="-228600">
              <a:lnSpc>
                <a:spcPct val="100000"/>
              </a:lnSpc>
              <a:spcBef>
                <a:spcPts val="625"/>
              </a:spcBef>
              <a:buFont typeface="Arial"/>
              <a:buChar char="•"/>
              <a:tabLst>
                <a:tab pos="469265" algn="l"/>
                <a:tab pos="469900" algn="l"/>
              </a:tabLst>
            </a:pPr>
            <a:r>
              <a:rPr sz="1200" spc="-5" dirty="0">
                <a:latin typeface="Times New Roman"/>
                <a:cs typeface="Times New Roman"/>
              </a:rPr>
              <a:t>Human beings have natural </a:t>
            </a:r>
            <a:r>
              <a:rPr sz="1200" dirty="0">
                <a:latin typeface="Times New Roman"/>
                <a:cs typeface="Times New Roman"/>
              </a:rPr>
              <a:t>and instinct sexual</a:t>
            </a:r>
            <a:r>
              <a:rPr sz="1200" spc="10" dirty="0">
                <a:latin typeface="Times New Roman"/>
                <a:cs typeface="Times New Roman"/>
              </a:rPr>
              <a:t> </a:t>
            </a:r>
            <a:r>
              <a:rPr sz="1200" dirty="0">
                <a:latin typeface="Times New Roman"/>
                <a:cs typeface="Times New Roman"/>
              </a:rPr>
              <a:t>desire</a:t>
            </a:r>
            <a:endParaRPr sz="1200">
              <a:latin typeface="Times New Roman"/>
              <a:cs typeface="Times New Roman"/>
            </a:endParaRPr>
          </a:p>
          <a:p>
            <a:pPr>
              <a:lnSpc>
                <a:spcPct val="100000"/>
              </a:lnSpc>
              <a:buFont typeface="Arial"/>
              <a:buChar char="•"/>
            </a:pPr>
            <a:endParaRPr sz="1300">
              <a:latin typeface="Times New Roman"/>
              <a:cs typeface="Times New Roman"/>
            </a:endParaRPr>
          </a:p>
          <a:p>
            <a:pPr>
              <a:lnSpc>
                <a:spcPct val="100000"/>
              </a:lnSpc>
              <a:spcBef>
                <a:spcPts val="35"/>
              </a:spcBef>
              <a:buFont typeface="Arial"/>
              <a:buChar char="•"/>
            </a:pPr>
            <a:endParaRPr sz="1050">
              <a:latin typeface="Times New Roman"/>
              <a:cs typeface="Times New Roman"/>
            </a:endParaRPr>
          </a:p>
          <a:p>
            <a:pPr marL="12700">
              <a:lnSpc>
                <a:spcPct val="100000"/>
              </a:lnSpc>
            </a:pPr>
            <a:r>
              <a:rPr sz="1200" b="1" spc="-5" dirty="0">
                <a:latin typeface="Times New Roman"/>
                <a:cs typeface="Times New Roman"/>
              </a:rPr>
              <a:t>Major Postulates </a:t>
            </a:r>
            <a:r>
              <a:rPr sz="1200" b="1" dirty="0">
                <a:latin typeface="Times New Roman"/>
                <a:cs typeface="Times New Roman"/>
              </a:rPr>
              <a:t>of </a:t>
            </a:r>
            <a:r>
              <a:rPr sz="1200" b="1" spc="-5" dirty="0">
                <a:latin typeface="Times New Roman"/>
                <a:cs typeface="Times New Roman"/>
              </a:rPr>
              <a:t>Malthusian Theory </a:t>
            </a:r>
            <a:r>
              <a:rPr sz="1200" b="1" dirty="0">
                <a:latin typeface="Times New Roman"/>
                <a:cs typeface="Times New Roman"/>
              </a:rPr>
              <a:t>of</a:t>
            </a:r>
            <a:r>
              <a:rPr sz="1200" b="1" spc="30" dirty="0">
                <a:latin typeface="Times New Roman"/>
                <a:cs typeface="Times New Roman"/>
              </a:rPr>
              <a:t> </a:t>
            </a:r>
            <a:r>
              <a:rPr sz="1200" b="1" spc="-5" dirty="0">
                <a:latin typeface="Times New Roman"/>
                <a:cs typeface="Times New Roman"/>
              </a:rPr>
              <a:t>Population</a:t>
            </a:r>
            <a:endParaRPr sz="1200">
              <a:latin typeface="Times New Roman"/>
              <a:cs typeface="Times New Roman"/>
            </a:endParaRPr>
          </a:p>
          <a:p>
            <a:pPr marL="469265" indent="-228600">
              <a:lnSpc>
                <a:spcPct val="100000"/>
              </a:lnSpc>
              <a:spcBef>
                <a:spcPts val="600"/>
              </a:spcBef>
              <a:buFont typeface="Arial"/>
              <a:buChar char="•"/>
              <a:tabLst>
                <a:tab pos="469265" algn="l"/>
                <a:tab pos="469900" algn="l"/>
              </a:tabLst>
            </a:pPr>
            <a:r>
              <a:rPr sz="1200" spc="-5" dirty="0">
                <a:latin typeface="Times New Roman"/>
                <a:cs typeface="Times New Roman"/>
              </a:rPr>
              <a:t>Rapidness </a:t>
            </a:r>
            <a:r>
              <a:rPr sz="1200" dirty="0">
                <a:latin typeface="Times New Roman"/>
                <a:cs typeface="Times New Roman"/>
              </a:rPr>
              <a:t>of Population </a:t>
            </a:r>
            <a:r>
              <a:rPr sz="1200" spc="-5" dirty="0">
                <a:latin typeface="Times New Roman"/>
                <a:cs typeface="Times New Roman"/>
              </a:rPr>
              <a:t>growth: </a:t>
            </a:r>
            <a:r>
              <a:rPr sz="1200" dirty="0">
                <a:latin typeface="Times New Roman"/>
                <a:cs typeface="Times New Roman"/>
              </a:rPr>
              <a:t>geometrically</a:t>
            </a:r>
            <a:r>
              <a:rPr sz="1200" spc="-20" dirty="0">
                <a:latin typeface="Times New Roman"/>
                <a:cs typeface="Times New Roman"/>
              </a:rPr>
              <a:t> </a:t>
            </a:r>
            <a:r>
              <a:rPr sz="1200" spc="-5" dirty="0">
                <a:latin typeface="Times New Roman"/>
                <a:cs typeface="Times New Roman"/>
              </a:rPr>
              <a:t>increased</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Slow increase </a:t>
            </a:r>
            <a:r>
              <a:rPr sz="1200" dirty="0">
                <a:latin typeface="Times New Roman"/>
                <a:cs typeface="Times New Roman"/>
              </a:rPr>
              <a:t>in food production: Arithmetically </a:t>
            </a:r>
            <a:r>
              <a:rPr sz="1200" spc="-5" dirty="0">
                <a:latin typeface="Times New Roman"/>
                <a:cs typeface="Times New Roman"/>
              </a:rPr>
              <a:t>increased (Law </a:t>
            </a:r>
            <a:r>
              <a:rPr sz="1200" dirty="0">
                <a:latin typeface="Times New Roman"/>
                <a:cs typeface="Times New Roman"/>
              </a:rPr>
              <a:t>of diminishing</a:t>
            </a:r>
            <a:r>
              <a:rPr sz="1200" spc="-25" dirty="0">
                <a:latin typeface="Times New Roman"/>
                <a:cs typeface="Times New Roman"/>
              </a:rPr>
              <a:t> </a:t>
            </a:r>
            <a:r>
              <a:rPr sz="1200" dirty="0">
                <a:latin typeface="Times New Roman"/>
                <a:cs typeface="Times New Roman"/>
              </a:rPr>
              <a:t>returns)</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Imbalance </a:t>
            </a:r>
            <a:r>
              <a:rPr sz="1200" dirty="0">
                <a:latin typeface="Times New Roman"/>
                <a:cs typeface="Times New Roman"/>
              </a:rPr>
              <a:t>between population and </a:t>
            </a:r>
            <a:r>
              <a:rPr sz="1200" spc="-5" dirty="0">
                <a:latin typeface="Times New Roman"/>
                <a:cs typeface="Times New Roman"/>
              </a:rPr>
              <a:t>food </a:t>
            </a:r>
            <a:r>
              <a:rPr sz="1200" dirty="0">
                <a:latin typeface="Times New Roman"/>
                <a:cs typeface="Times New Roman"/>
              </a:rPr>
              <a:t>production</a:t>
            </a:r>
            <a:endParaRPr sz="1200">
              <a:latin typeface="Times New Roman"/>
              <a:cs typeface="Times New Roman"/>
            </a:endParaRPr>
          </a:p>
          <a:p>
            <a:pPr marL="469265" indent="-228600">
              <a:lnSpc>
                <a:spcPct val="100000"/>
              </a:lnSpc>
              <a:spcBef>
                <a:spcPts val="640"/>
              </a:spcBef>
              <a:buFont typeface="Arial"/>
              <a:buChar char="•"/>
              <a:tabLst>
                <a:tab pos="469265" algn="l"/>
                <a:tab pos="469900" algn="l"/>
              </a:tabLst>
            </a:pPr>
            <a:r>
              <a:rPr sz="1200" spc="-5" dirty="0">
                <a:latin typeface="Times New Roman"/>
                <a:cs typeface="Times New Roman"/>
              </a:rPr>
              <a:t>Measures </a:t>
            </a:r>
            <a:r>
              <a:rPr sz="1200" dirty="0">
                <a:latin typeface="Times New Roman"/>
                <a:cs typeface="Times New Roman"/>
              </a:rPr>
              <a:t>to control</a:t>
            </a:r>
            <a:r>
              <a:rPr sz="1200" spc="5" dirty="0">
                <a:latin typeface="Times New Roman"/>
                <a:cs typeface="Times New Roman"/>
              </a:rPr>
              <a:t> </a:t>
            </a:r>
            <a:r>
              <a:rPr sz="1200" spc="-5" dirty="0">
                <a:latin typeface="Times New Roman"/>
                <a:cs typeface="Times New Roman"/>
              </a:rPr>
              <a:t>Imbalance</a:t>
            </a:r>
            <a:endParaRPr sz="1200">
              <a:latin typeface="Times New Roman"/>
              <a:cs typeface="Times New Roman"/>
            </a:endParaRPr>
          </a:p>
          <a:p>
            <a:pPr marL="469265" marR="401955">
              <a:lnSpc>
                <a:spcPts val="2080"/>
              </a:lnSpc>
              <a:spcBef>
                <a:spcPts val="170"/>
              </a:spcBef>
            </a:pPr>
            <a:r>
              <a:rPr sz="1200" dirty="0">
                <a:latin typeface="Times New Roman"/>
                <a:cs typeface="Times New Roman"/>
              </a:rPr>
              <a:t>Positive </a:t>
            </a:r>
            <a:r>
              <a:rPr sz="1200" spc="-5" dirty="0">
                <a:latin typeface="Times New Roman"/>
                <a:cs typeface="Times New Roman"/>
              </a:rPr>
              <a:t>checks: Famine, Flood, </a:t>
            </a:r>
            <a:r>
              <a:rPr sz="1200" dirty="0">
                <a:latin typeface="Times New Roman"/>
                <a:cs typeface="Times New Roman"/>
              </a:rPr>
              <a:t>War, </a:t>
            </a:r>
            <a:r>
              <a:rPr sz="1200" spc="-5" dirty="0">
                <a:latin typeface="Times New Roman"/>
                <a:cs typeface="Times New Roman"/>
              </a:rPr>
              <a:t>Earthquake, Diseases </a:t>
            </a:r>
            <a:r>
              <a:rPr sz="1200" dirty="0">
                <a:latin typeface="Times New Roman"/>
                <a:cs typeface="Times New Roman"/>
              </a:rPr>
              <a:t>and </a:t>
            </a:r>
            <a:r>
              <a:rPr sz="1200" spc="-5" dirty="0">
                <a:latin typeface="Times New Roman"/>
                <a:cs typeface="Times New Roman"/>
              </a:rPr>
              <a:t>epidemics, Misery  Preventive Checks: Delayed </a:t>
            </a:r>
            <a:r>
              <a:rPr sz="1200" dirty="0">
                <a:latin typeface="Times New Roman"/>
                <a:cs typeface="Times New Roman"/>
              </a:rPr>
              <a:t>Marriage, </a:t>
            </a:r>
            <a:r>
              <a:rPr sz="1200" spc="-5" dirty="0">
                <a:latin typeface="Times New Roman"/>
                <a:cs typeface="Times New Roman"/>
              </a:rPr>
              <a:t>Celibacy, Moral</a:t>
            </a:r>
            <a:r>
              <a:rPr sz="1200" spc="35" dirty="0">
                <a:latin typeface="Times New Roman"/>
                <a:cs typeface="Times New Roman"/>
              </a:rPr>
              <a:t> </a:t>
            </a:r>
            <a:r>
              <a:rPr sz="1200" spc="-5" dirty="0">
                <a:latin typeface="Times New Roman"/>
                <a:cs typeface="Times New Roman"/>
              </a:rPr>
              <a:t>restraints</a:t>
            </a:r>
            <a:endParaRPr sz="1200">
              <a:latin typeface="Times New Roman"/>
              <a:cs typeface="Times New Roman"/>
            </a:endParaRPr>
          </a:p>
          <a:p>
            <a:pPr marL="12700" algn="just">
              <a:lnSpc>
                <a:spcPct val="100000"/>
              </a:lnSpc>
              <a:spcBef>
                <a:spcPts val="470"/>
              </a:spcBef>
            </a:pPr>
            <a:r>
              <a:rPr sz="1200" b="1" spc="-5" dirty="0">
                <a:latin typeface="Times New Roman"/>
                <a:cs typeface="Times New Roman"/>
              </a:rPr>
              <a:t>Neo- </a:t>
            </a:r>
            <a:r>
              <a:rPr sz="1200" b="1" dirty="0">
                <a:latin typeface="Times New Roman"/>
                <a:cs typeface="Times New Roman"/>
              </a:rPr>
              <a:t>Malthusians</a:t>
            </a:r>
            <a:r>
              <a:rPr sz="1200" b="1" spc="-5" dirty="0">
                <a:latin typeface="Times New Roman"/>
                <a:cs typeface="Times New Roman"/>
              </a:rPr>
              <a:t> Theory</a:t>
            </a:r>
            <a:endParaRPr sz="1200">
              <a:latin typeface="Times New Roman"/>
              <a:cs typeface="Times New Roman"/>
            </a:endParaRPr>
          </a:p>
          <a:p>
            <a:pPr marL="12700" marR="6350" algn="just">
              <a:lnSpc>
                <a:spcPts val="2060"/>
              </a:lnSpc>
              <a:spcBef>
                <a:spcPts val="165"/>
              </a:spcBef>
            </a:pPr>
            <a:r>
              <a:rPr sz="1200" spc="-5" dirty="0">
                <a:latin typeface="Times New Roman"/>
                <a:cs typeface="Times New Roman"/>
              </a:rPr>
              <a:t>Neo-Malthusian </a:t>
            </a:r>
            <a:r>
              <a:rPr sz="1200" dirty="0">
                <a:latin typeface="Times New Roman"/>
                <a:cs typeface="Times New Roman"/>
              </a:rPr>
              <a:t>is </a:t>
            </a:r>
            <a:r>
              <a:rPr sz="1200" spc="-5" dirty="0">
                <a:latin typeface="Times New Roman"/>
                <a:cs typeface="Times New Roman"/>
              </a:rPr>
              <a:t>term </a:t>
            </a:r>
            <a:r>
              <a:rPr sz="1200" dirty="0">
                <a:latin typeface="Times New Roman"/>
                <a:cs typeface="Times New Roman"/>
              </a:rPr>
              <a:t>used to </a:t>
            </a:r>
            <a:r>
              <a:rPr sz="1200" spc="-5" dirty="0">
                <a:latin typeface="Times New Roman"/>
                <a:cs typeface="Times New Roman"/>
              </a:rPr>
              <a:t>describe </a:t>
            </a:r>
            <a:r>
              <a:rPr sz="1200" dirty="0">
                <a:latin typeface="Times New Roman"/>
                <a:cs typeface="Times New Roman"/>
              </a:rPr>
              <a:t>the </a:t>
            </a:r>
            <a:r>
              <a:rPr sz="1200" spc="-5" dirty="0">
                <a:latin typeface="Times New Roman"/>
                <a:cs typeface="Times New Roman"/>
              </a:rPr>
              <a:t>general </a:t>
            </a:r>
            <a:r>
              <a:rPr sz="1200" dirty="0">
                <a:latin typeface="Times New Roman"/>
                <a:cs typeface="Times New Roman"/>
              </a:rPr>
              <a:t>view </a:t>
            </a:r>
            <a:r>
              <a:rPr sz="1200" spc="5" dirty="0">
                <a:latin typeface="Times New Roman"/>
                <a:cs typeface="Times New Roman"/>
              </a:rPr>
              <a:t>of </a:t>
            </a:r>
            <a:r>
              <a:rPr sz="1200" spc="-5" dirty="0">
                <a:latin typeface="Times New Roman"/>
                <a:cs typeface="Times New Roman"/>
              </a:rPr>
              <a:t>Thomas </a:t>
            </a:r>
            <a:r>
              <a:rPr sz="1200" spc="-70" dirty="0">
                <a:latin typeface="Times New Roman"/>
                <a:cs typeface="Times New Roman"/>
              </a:rPr>
              <a:t>Malthus‟s </a:t>
            </a:r>
            <a:r>
              <a:rPr sz="1200" dirty="0">
                <a:latin typeface="Times New Roman"/>
                <a:cs typeface="Times New Roman"/>
              </a:rPr>
              <a:t>theory </a:t>
            </a:r>
            <a:r>
              <a:rPr sz="1200" spc="-55" dirty="0">
                <a:latin typeface="Times New Roman"/>
                <a:cs typeface="Times New Roman"/>
              </a:rPr>
              <a:t>on  </a:t>
            </a:r>
            <a:r>
              <a:rPr sz="1200" dirty="0">
                <a:latin typeface="Times New Roman"/>
                <a:cs typeface="Times New Roman"/>
              </a:rPr>
              <a:t>Population </a:t>
            </a:r>
            <a:r>
              <a:rPr sz="1200" spc="-5" dirty="0">
                <a:latin typeface="Times New Roman"/>
                <a:cs typeface="Times New Roman"/>
              </a:rPr>
              <a:t>and resources. </a:t>
            </a:r>
            <a:r>
              <a:rPr sz="1200" b="1" spc="-5" dirty="0">
                <a:latin typeface="Times New Roman"/>
                <a:cs typeface="Times New Roman"/>
              </a:rPr>
              <a:t>Neo-Malthusians on population growth </a:t>
            </a:r>
            <a:r>
              <a:rPr sz="1200" b="1" spc="-10" dirty="0">
                <a:latin typeface="Times New Roman"/>
                <a:cs typeface="Times New Roman"/>
              </a:rPr>
              <a:t>and </a:t>
            </a:r>
            <a:r>
              <a:rPr sz="1200" b="1" dirty="0">
                <a:latin typeface="Times New Roman"/>
                <a:cs typeface="Times New Roman"/>
              </a:rPr>
              <a:t>control</a:t>
            </a:r>
            <a:r>
              <a:rPr sz="1200" dirty="0">
                <a:latin typeface="Times New Roman"/>
                <a:cs typeface="Times New Roman"/>
              </a:rPr>
              <a:t>, the neo-  </a:t>
            </a:r>
            <a:r>
              <a:rPr sz="1200" spc="-5" dirty="0">
                <a:latin typeface="Times New Roman"/>
                <a:cs typeface="Times New Roman"/>
              </a:rPr>
              <a:t>Malthusian  theorists  </a:t>
            </a:r>
            <a:r>
              <a:rPr sz="1200" dirty="0">
                <a:latin typeface="Times New Roman"/>
                <a:cs typeface="Times New Roman"/>
              </a:rPr>
              <a:t>may be presented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group  </a:t>
            </a:r>
            <a:r>
              <a:rPr sz="1200" dirty="0">
                <a:latin typeface="Times New Roman"/>
                <a:cs typeface="Times New Roman"/>
              </a:rPr>
              <a:t>of </a:t>
            </a:r>
            <a:r>
              <a:rPr sz="1200" spc="-5" dirty="0">
                <a:latin typeface="Times New Roman"/>
                <a:cs typeface="Times New Roman"/>
              </a:rPr>
              <a:t>comments  </a:t>
            </a:r>
            <a:r>
              <a:rPr sz="1200" dirty="0">
                <a:latin typeface="Times New Roman"/>
                <a:cs typeface="Times New Roman"/>
              </a:rPr>
              <a:t>essentially </a:t>
            </a:r>
            <a:r>
              <a:rPr sz="1200" spc="-5" dirty="0">
                <a:latin typeface="Times New Roman"/>
                <a:cs typeface="Times New Roman"/>
              </a:rPr>
              <a:t>which  agree </a:t>
            </a:r>
            <a:r>
              <a:rPr sz="1200" spc="15" dirty="0">
                <a:latin typeface="Times New Roman"/>
                <a:cs typeface="Times New Roman"/>
              </a:rPr>
              <a:t> </a:t>
            </a:r>
            <a:r>
              <a:rPr sz="1200" dirty="0">
                <a:latin typeface="Times New Roman"/>
                <a:cs typeface="Times New Roman"/>
              </a:rPr>
              <a:t>with</a:t>
            </a:r>
            <a:endParaRPr sz="1200">
              <a:latin typeface="Times New Roman"/>
              <a:cs typeface="Times New Roman"/>
            </a:endParaRPr>
          </a:p>
          <a:p>
            <a:pPr marL="12700" marR="7620" algn="just">
              <a:lnSpc>
                <a:spcPts val="2060"/>
              </a:lnSpc>
              <a:spcBef>
                <a:spcPts val="25"/>
              </a:spcBef>
            </a:pPr>
            <a:r>
              <a:rPr sz="1200" spc="-5" dirty="0">
                <a:latin typeface="Times New Roman"/>
                <a:cs typeface="Times New Roman"/>
              </a:rPr>
              <a:t>Malthus </a:t>
            </a:r>
            <a:r>
              <a:rPr sz="1200" dirty="0">
                <a:latin typeface="Times New Roman"/>
                <a:cs typeface="Times New Roman"/>
              </a:rPr>
              <a:t>that </a:t>
            </a:r>
            <a:r>
              <a:rPr sz="1200" spc="-5" dirty="0">
                <a:latin typeface="Times New Roman"/>
                <a:cs typeface="Times New Roman"/>
              </a:rPr>
              <a:t>control </a:t>
            </a:r>
            <a:r>
              <a:rPr sz="1200" dirty="0">
                <a:latin typeface="Times New Roman"/>
                <a:cs typeface="Times New Roman"/>
              </a:rPr>
              <a:t>of population </a:t>
            </a:r>
            <a:r>
              <a:rPr sz="1200" spc="-5" dirty="0">
                <a:latin typeface="Times New Roman"/>
                <a:cs typeface="Times New Roman"/>
              </a:rPr>
              <a:t>is inevitable. However </a:t>
            </a:r>
            <a:r>
              <a:rPr sz="1200" spc="5" dirty="0">
                <a:latin typeface="Times New Roman"/>
                <a:cs typeface="Times New Roman"/>
              </a:rPr>
              <a:t>they </a:t>
            </a:r>
            <a:r>
              <a:rPr sz="1200" spc="-5" dirty="0">
                <a:latin typeface="Times New Roman"/>
                <a:cs typeface="Times New Roman"/>
              </a:rPr>
              <a:t>disagree </a:t>
            </a:r>
            <a:r>
              <a:rPr sz="1200" dirty="0">
                <a:latin typeface="Times New Roman"/>
                <a:cs typeface="Times New Roman"/>
              </a:rPr>
              <a:t>with Malthus that </a:t>
            </a:r>
            <a:r>
              <a:rPr sz="1200" spc="-5" dirty="0">
                <a:latin typeface="Times New Roman"/>
                <a:cs typeface="Times New Roman"/>
              </a:rPr>
              <a:t>factors  </a:t>
            </a:r>
            <a:r>
              <a:rPr sz="1200" dirty="0">
                <a:latin typeface="Times New Roman"/>
                <a:cs typeface="Times New Roman"/>
              </a:rPr>
              <a:t>like</a:t>
            </a:r>
            <a:r>
              <a:rPr sz="1200" spc="229" dirty="0">
                <a:latin typeface="Times New Roman"/>
                <a:cs typeface="Times New Roman"/>
              </a:rPr>
              <a:t> </a:t>
            </a:r>
            <a:r>
              <a:rPr sz="1200" spc="-5" dirty="0">
                <a:latin typeface="Times New Roman"/>
                <a:cs typeface="Times New Roman"/>
              </a:rPr>
              <a:t>war</a:t>
            </a:r>
            <a:r>
              <a:rPr sz="1200" spc="235" dirty="0">
                <a:latin typeface="Times New Roman"/>
                <a:cs typeface="Times New Roman"/>
              </a:rPr>
              <a:t> </a:t>
            </a:r>
            <a:r>
              <a:rPr sz="1200" spc="-5" dirty="0">
                <a:latin typeface="Times New Roman"/>
                <a:cs typeface="Times New Roman"/>
              </a:rPr>
              <a:t>and</a:t>
            </a:r>
            <a:r>
              <a:rPr sz="1200" spc="235" dirty="0">
                <a:latin typeface="Times New Roman"/>
                <a:cs typeface="Times New Roman"/>
              </a:rPr>
              <a:t> </a:t>
            </a:r>
            <a:r>
              <a:rPr sz="1200" spc="-5" dirty="0">
                <a:latin typeface="Times New Roman"/>
                <a:cs typeface="Times New Roman"/>
              </a:rPr>
              <a:t>famine</a:t>
            </a:r>
            <a:r>
              <a:rPr sz="1200" spc="235" dirty="0">
                <a:latin typeface="Times New Roman"/>
                <a:cs typeface="Times New Roman"/>
              </a:rPr>
              <a:t> </a:t>
            </a:r>
            <a:r>
              <a:rPr sz="1200" dirty="0">
                <a:latin typeface="Times New Roman"/>
                <a:cs typeface="Times New Roman"/>
              </a:rPr>
              <a:t>are</a:t>
            </a:r>
            <a:r>
              <a:rPr sz="1200" spc="240" dirty="0">
                <a:latin typeface="Times New Roman"/>
                <a:cs typeface="Times New Roman"/>
              </a:rPr>
              <a:t> </a:t>
            </a:r>
            <a:r>
              <a:rPr sz="1200" dirty="0">
                <a:latin typeface="Times New Roman"/>
                <a:cs typeface="Times New Roman"/>
              </a:rPr>
              <a:t>the</a:t>
            </a:r>
            <a:r>
              <a:rPr sz="1200" spc="235" dirty="0">
                <a:latin typeface="Times New Roman"/>
                <a:cs typeface="Times New Roman"/>
              </a:rPr>
              <a:t> </a:t>
            </a:r>
            <a:r>
              <a:rPr sz="1200" dirty="0">
                <a:latin typeface="Times New Roman"/>
                <a:cs typeface="Times New Roman"/>
              </a:rPr>
              <a:t>key</a:t>
            </a:r>
            <a:r>
              <a:rPr sz="1200" spc="210" dirty="0">
                <a:latin typeface="Times New Roman"/>
                <a:cs typeface="Times New Roman"/>
              </a:rPr>
              <a:t> </a:t>
            </a:r>
            <a:r>
              <a:rPr sz="1200" dirty="0">
                <a:latin typeface="Times New Roman"/>
                <a:cs typeface="Times New Roman"/>
              </a:rPr>
              <a:t>to</a:t>
            </a:r>
            <a:r>
              <a:rPr sz="1200" spc="245" dirty="0">
                <a:latin typeface="Times New Roman"/>
                <a:cs typeface="Times New Roman"/>
              </a:rPr>
              <a:t> </a:t>
            </a:r>
            <a:r>
              <a:rPr sz="1200" dirty="0">
                <a:latin typeface="Times New Roman"/>
                <a:cs typeface="Times New Roman"/>
              </a:rPr>
              <a:t>population</a:t>
            </a:r>
            <a:r>
              <a:rPr sz="1200" spc="240" dirty="0">
                <a:latin typeface="Times New Roman"/>
                <a:cs typeface="Times New Roman"/>
              </a:rPr>
              <a:t> </a:t>
            </a:r>
            <a:r>
              <a:rPr sz="1200" spc="-5" dirty="0">
                <a:latin typeface="Times New Roman"/>
                <a:cs typeface="Times New Roman"/>
              </a:rPr>
              <a:t>control</a:t>
            </a:r>
            <a:r>
              <a:rPr sz="1200" spc="240" dirty="0">
                <a:latin typeface="Times New Roman"/>
                <a:cs typeface="Times New Roman"/>
              </a:rPr>
              <a:t> </a:t>
            </a:r>
            <a:r>
              <a:rPr sz="1200" spc="-5" dirty="0">
                <a:latin typeface="Times New Roman"/>
                <a:cs typeface="Times New Roman"/>
              </a:rPr>
              <a:t>and</a:t>
            </a:r>
            <a:r>
              <a:rPr sz="1200" spc="235" dirty="0">
                <a:latin typeface="Times New Roman"/>
                <a:cs typeface="Times New Roman"/>
              </a:rPr>
              <a:t> </a:t>
            </a:r>
            <a:r>
              <a:rPr sz="1200" spc="-5" dirty="0">
                <a:latin typeface="Times New Roman"/>
                <a:cs typeface="Times New Roman"/>
              </a:rPr>
              <a:t>reject</a:t>
            </a:r>
            <a:r>
              <a:rPr sz="1200" spc="245" dirty="0">
                <a:latin typeface="Times New Roman"/>
                <a:cs typeface="Times New Roman"/>
              </a:rPr>
              <a:t> </a:t>
            </a:r>
            <a:r>
              <a:rPr sz="1200" dirty="0">
                <a:latin typeface="Times New Roman"/>
                <a:cs typeface="Times New Roman"/>
              </a:rPr>
              <a:t>such</a:t>
            </a:r>
            <a:r>
              <a:rPr sz="1200" spc="245" dirty="0">
                <a:latin typeface="Times New Roman"/>
                <a:cs typeface="Times New Roman"/>
              </a:rPr>
              <a:t> </a:t>
            </a:r>
            <a:r>
              <a:rPr sz="1200" dirty="0">
                <a:latin typeface="Times New Roman"/>
                <a:cs typeface="Times New Roman"/>
              </a:rPr>
              <a:t>notions.</a:t>
            </a:r>
            <a:r>
              <a:rPr sz="1200" spc="250" dirty="0">
                <a:latin typeface="Times New Roman"/>
                <a:cs typeface="Times New Roman"/>
              </a:rPr>
              <a:t> </a:t>
            </a:r>
            <a:r>
              <a:rPr sz="1200" spc="-10" dirty="0">
                <a:latin typeface="Times New Roman"/>
                <a:cs typeface="Times New Roman"/>
              </a:rPr>
              <a:t>Instead</a:t>
            </a:r>
            <a:r>
              <a:rPr sz="1200" spc="235" dirty="0">
                <a:latin typeface="Times New Roman"/>
                <a:cs typeface="Times New Roman"/>
              </a:rPr>
              <a:t> </a:t>
            </a:r>
            <a:r>
              <a:rPr sz="1200" spc="5" dirty="0">
                <a:latin typeface="Times New Roman"/>
                <a:cs typeface="Times New Roman"/>
              </a:rPr>
              <a:t>they</a:t>
            </a:r>
            <a:endParaRPr sz="1200">
              <a:latin typeface="Times New Roman"/>
              <a:cs typeface="Times New Roman"/>
            </a:endParaRPr>
          </a:p>
          <a:p>
            <a:pPr marL="12700" marR="9525" algn="just">
              <a:lnSpc>
                <a:spcPts val="2070"/>
              </a:lnSpc>
              <a:spcBef>
                <a:spcPts val="10"/>
              </a:spcBef>
            </a:pPr>
            <a:r>
              <a:rPr sz="1200" spc="-5" dirty="0">
                <a:latin typeface="Times New Roman"/>
                <a:cs typeface="Times New Roman"/>
              </a:rPr>
              <a:t>promote </a:t>
            </a:r>
            <a:r>
              <a:rPr sz="1200" dirty="0">
                <a:latin typeface="Times New Roman"/>
                <a:cs typeface="Times New Roman"/>
              </a:rPr>
              <a:t>a number </a:t>
            </a:r>
            <a:r>
              <a:rPr sz="1200" spc="5" dirty="0">
                <a:latin typeface="Times New Roman"/>
                <a:cs typeface="Times New Roman"/>
              </a:rPr>
              <a:t>of </a:t>
            </a:r>
            <a:r>
              <a:rPr sz="1200" spc="-5" dirty="0">
                <a:latin typeface="Times New Roman"/>
                <a:cs typeface="Times New Roman"/>
              </a:rPr>
              <a:t>ideals </a:t>
            </a:r>
            <a:r>
              <a:rPr sz="1200" dirty="0">
                <a:latin typeface="Times New Roman"/>
                <a:cs typeface="Times New Roman"/>
              </a:rPr>
              <a:t>for </a:t>
            </a:r>
            <a:r>
              <a:rPr sz="1200" spc="-5" dirty="0">
                <a:latin typeface="Times New Roman"/>
                <a:cs typeface="Times New Roman"/>
              </a:rPr>
              <a:t>planned parenthood as </a:t>
            </a:r>
            <a:r>
              <a:rPr sz="1200" dirty="0">
                <a:latin typeface="Times New Roman"/>
                <a:cs typeface="Times New Roman"/>
              </a:rPr>
              <a:t>a method of population </a:t>
            </a:r>
            <a:r>
              <a:rPr sz="1200" spc="-5" dirty="0">
                <a:latin typeface="Times New Roman"/>
                <a:cs typeface="Times New Roman"/>
              </a:rPr>
              <a:t>control. Mustapha,  Nasser (2006). A group </a:t>
            </a:r>
            <a:r>
              <a:rPr sz="1200" spc="5" dirty="0">
                <a:latin typeface="Times New Roman"/>
                <a:cs typeface="Times New Roman"/>
              </a:rPr>
              <a:t>of </a:t>
            </a:r>
            <a:r>
              <a:rPr sz="1200" spc="-5" dirty="0">
                <a:latin typeface="Times New Roman"/>
                <a:cs typeface="Times New Roman"/>
              </a:rPr>
              <a:t>modern </a:t>
            </a:r>
            <a:r>
              <a:rPr sz="1200" dirty="0">
                <a:latin typeface="Times New Roman"/>
                <a:cs typeface="Times New Roman"/>
              </a:rPr>
              <a:t>economists who hold the </a:t>
            </a:r>
            <a:r>
              <a:rPr sz="1200" spc="-5" dirty="0">
                <a:latin typeface="Times New Roman"/>
                <a:cs typeface="Times New Roman"/>
              </a:rPr>
              <a:t>Malthusian </a:t>
            </a:r>
            <a:r>
              <a:rPr sz="1200" dirty="0">
                <a:latin typeface="Times New Roman"/>
                <a:cs typeface="Times New Roman"/>
              </a:rPr>
              <a:t>doctrines </a:t>
            </a:r>
            <a:r>
              <a:rPr sz="1200" spc="-5" dirty="0">
                <a:latin typeface="Times New Roman"/>
                <a:cs typeface="Times New Roman"/>
              </a:rPr>
              <a:t>that</a:t>
            </a:r>
            <a:r>
              <a:rPr sz="1200" spc="140" dirty="0">
                <a:latin typeface="Times New Roman"/>
                <a:cs typeface="Times New Roman"/>
              </a:rPr>
              <a:t> </a:t>
            </a:r>
            <a:r>
              <a:rPr sz="1200" spc="-5" dirty="0">
                <a:latin typeface="Times New Roman"/>
                <a:cs typeface="Times New Roman"/>
              </a:rPr>
              <a:t>permanent</a:t>
            </a:r>
            <a:endParaRPr sz="1200">
              <a:latin typeface="Times New Roman"/>
              <a:cs typeface="Times New Roman"/>
            </a:endParaRPr>
          </a:p>
          <a:p>
            <a:pPr marL="12700" marR="5080" algn="just">
              <a:lnSpc>
                <a:spcPts val="2060"/>
              </a:lnSpc>
              <a:spcBef>
                <a:spcPts val="10"/>
              </a:spcBef>
            </a:pPr>
            <a:r>
              <a:rPr sz="1200" spc="-5" dirty="0">
                <a:latin typeface="Times New Roman"/>
                <a:cs typeface="Times New Roman"/>
              </a:rPr>
              <a:t>betterment </a:t>
            </a:r>
            <a:r>
              <a:rPr sz="1200" dirty="0">
                <a:latin typeface="Times New Roman"/>
                <a:cs typeface="Times New Roman"/>
              </a:rPr>
              <a:t>of the general </a:t>
            </a:r>
            <a:r>
              <a:rPr sz="1200" spc="-5" dirty="0">
                <a:latin typeface="Times New Roman"/>
                <a:cs typeface="Times New Roman"/>
              </a:rPr>
              <a:t>standard </a:t>
            </a:r>
            <a:r>
              <a:rPr sz="1200" dirty="0">
                <a:latin typeface="Times New Roman"/>
                <a:cs typeface="Times New Roman"/>
              </a:rPr>
              <a:t>of living </a:t>
            </a:r>
            <a:r>
              <a:rPr sz="1200" spc="-5" dirty="0">
                <a:latin typeface="Times New Roman"/>
                <a:cs typeface="Times New Roman"/>
              </a:rPr>
              <a:t>is </a:t>
            </a:r>
            <a:r>
              <a:rPr sz="1200" dirty="0">
                <a:latin typeface="Times New Roman"/>
                <a:cs typeface="Times New Roman"/>
              </a:rPr>
              <a:t>impossible without limitation of the number of  births.  </a:t>
            </a:r>
            <a:r>
              <a:rPr sz="1200" spc="-5" dirty="0">
                <a:latin typeface="Times New Roman"/>
                <a:cs typeface="Times New Roman"/>
              </a:rPr>
              <a:t>Neo-Malthusian  was  </a:t>
            </a:r>
            <a:r>
              <a:rPr sz="1200" dirty="0">
                <a:latin typeface="Times New Roman"/>
                <a:cs typeface="Times New Roman"/>
              </a:rPr>
              <a:t>originally used  to  </a:t>
            </a:r>
            <a:r>
              <a:rPr sz="1200" spc="-5" dirty="0">
                <a:latin typeface="Times New Roman"/>
                <a:cs typeface="Times New Roman"/>
              </a:rPr>
              <a:t>mean  </a:t>
            </a:r>
            <a:r>
              <a:rPr sz="1200" dirty="0">
                <a:latin typeface="Times New Roman"/>
                <a:cs typeface="Times New Roman"/>
              </a:rPr>
              <a:t>population  limitation  </a:t>
            </a:r>
            <a:r>
              <a:rPr sz="1200" spc="5" dirty="0">
                <a:latin typeface="Times New Roman"/>
                <a:cs typeface="Times New Roman"/>
              </a:rPr>
              <a:t>by </a:t>
            </a:r>
            <a:r>
              <a:rPr sz="1200" dirty="0">
                <a:latin typeface="Times New Roman"/>
                <a:cs typeface="Times New Roman"/>
              </a:rPr>
              <a:t>birth</a:t>
            </a:r>
            <a:r>
              <a:rPr sz="1200" spc="-25" dirty="0">
                <a:latin typeface="Times New Roman"/>
                <a:cs typeface="Times New Roman"/>
              </a:rPr>
              <a:t> </a:t>
            </a:r>
            <a:r>
              <a:rPr sz="1200" spc="-5" dirty="0">
                <a:latin typeface="Times New Roman"/>
                <a:cs typeface="Times New Roman"/>
              </a:rPr>
              <a:t>control/or</a:t>
            </a:r>
            <a:endParaRPr sz="1200">
              <a:latin typeface="Times New Roman"/>
              <a:cs typeface="Times New Roman"/>
            </a:endParaRPr>
          </a:p>
          <a:p>
            <a:pPr marL="12700" marR="11430" algn="just">
              <a:lnSpc>
                <a:spcPts val="2060"/>
              </a:lnSpc>
              <a:spcBef>
                <a:spcPts val="20"/>
              </a:spcBef>
            </a:pPr>
            <a:r>
              <a:rPr sz="1200" spc="-5" dirty="0">
                <a:latin typeface="Times New Roman"/>
                <a:cs typeface="Times New Roman"/>
              </a:rPr>
              <a:t>abortion. A Malthusian check was </a:t>
            </a:r>
            <a:r>
              <a:rPr sz="1200" dirty="0">
                <a:latin typeface="Times New Roman"/>
                <a:cs typeface="Times New Roman"/>
              </a:rPr>
              <a:t>originally </a:t>
            </a:r>
            <a:r>
              <a:rPr sz="1200" spc="-5" dirty="0">
                <a:latin typeface="Times New Roman"/>
                <a:cs typeface="Times New Roman"/>
              </a:rPr>
              <a:t>foreseen </a:t>
            </a:r>
            <a:r>
              <a:rPr sz="1200" dirty="0">
                <a:latin typeface="Times New Roman"/>
                <a:cs typeface="Times New Roman"/>
              </a:rPr>
              <a:t>to </a:t>
            </a:r>
            <a:r>
              <a:rPr sz="1200" spc="5" dirty="0">
                <a:latin typeface="Times New Roman"/>
                <a:cs typeface="Times New Roman"/>
              </a:rPr>
              <a:t>be </a:t>
            </a:r>
            <a:r>
              <a:rPr sz="1200" dirty="0">
                <a:latin typeface="Times New Roman"/>
                <a:cs typeface="Times New Roman"/>
              </a:rPr>
              <a:t>a </a:t>
            </a:r>
            <a:r>
              <a:rPr sz="1200" spc="-5" dirty="0">
                <a:latin typeface="Times New Roman"/>
                <a:cs typeface="Times New Roman"/>
              </a:rPr>
              <a:t>forced </a:t>
            </a:r>
            <a:r>
              <a:rPr sz="1200" dirty="0">
                <a:latin typeface="Times New Roman"/>
                <a:cs typeface="Times New Roman"/>
              </a:rPr>
              <a:t>return to </a:t>
            </a:r>
            <a:r>
              <a:rPr sz="1200" spc="-5" dirty="0">
                <a:latin typeface="Times New Roman"/>
                <a:cs typeface="Times New Roman"/>
              </a:rPr>
              <a:t>subsistence </a:t>
            </a:r>
            <a:r>
              <a:rPr sz="1200" dirty="0">
                <a:latin typeface="Times New Roman"/>
                <a:cs typeface="Times New Roman"/>
              </a:rPr>
              <a:t>level  </a:t>
            </a:r>
            <a:r>
              <a:rPr sz="1200" spc="-5" dirty="0">
                <a:latin typeface="Times New Roman"/>
                <a:cs typeface="Times New Roman"/>
              </a:rPr>
              <a:t>conditions.</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10</a:t>
            </a:fld>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9000" cy="2034539"/>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6985" algn="just">
              <a:lnSpc>
                <a:spcPct val="143300"/>
              </a:lnSpc>
              <a:spcBef>
                <a:spcPts val="1250"/>
              </a:spcBef>
            </a:pPr>
            <a:r>
              <a:rPr sz="1200" spc="-5" dirty="0">
                <a:latin typeface="Times New Roman"/>
                <a:cs typeface="Times New Roman"/>
              </a:rPr>
              <a:t>According </a:t>
            </a:r>
            <a:r>
              <a:rPr sz="1200" dirty="0">
                <a:latin typeface="Times New Roman"/>
                <a:cs typeface="Times New Roman"/>
              </a:rPr>
              <a:t>to neo- Malthusian, the population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controlled </a:t>
            </a:r>
            <a:r>
              <a:rPr sz="1200" spc="10" dirty="0">
                <a:latin typeface="Times New Roman"/>
                <a:cs typeface="Times New Roman"/>
              </a:rPr>
              <a:t>by </a:t>
            </a:r>
            <a:r>
              <a:rPr sz="1200" spc="-5" dirty="0">
                <a:latin typeface="Times New Roman"/>
                <a:cs typeface="Times New Roman"/>
              </a:rPr>
              <a:t>artificial </a:t>
            </a:r>
            <a:r>
              <a:rPr sz="1200" dirty="0">
                <a:latin typeface="Times New Roman"/>
                <a:cs typeface="Times New Roman"/>
              </a:rPr>
              <a:t>family planning </a:t>
            </a:r>
            <a:r>
              <a:rPr sz="1200" spc="-5" dirty="0">
                <a:latin typeface="Times New Roman"/>
                <a:cs typeface="Times New Roman"/>
              </a:rPr>
              <a:t>and  even </a:t>
            </a:r>
            <a:r>
              <a:rPr sz="1200" spc="10" dirty="0">
                <a:latin typeface="Times New Roman"/>
                <a:cs typeface="Times New Roman"/>
              </a:rPr>
              <a:t>by </a:t>
            </a:r>
            <a:r>
              <a:rPr sz="1200" spc="-5" dirty="0">
                <a:latin typeface="Times New Roman"/>
                <a:cs typeface="Times New Roman"/>
              </a:rPr>
              <a:t>abortion. Such type </a:t>
            </a:r>
            <a:r>
              <a:rPr sz="1200" dirty="0">
                <a:latin typeface="Times New Roman"/>
                <a:cs typeface="Times New Roman"/>
              </a:rPr>
              <a:t>of </a:t>
            </a:r>
            <a:r>
              <a:rPr sz="1200" spc="-5" dirty="0">
                <a:latin typeface="Times New Roman"/>
                <a:cs typeface="Times New Roman"/>
              </a:rPr>
              <a:t>methods was </a:t>
            </a:r>
            <a:r>
              <a:rPr sz="1200" dirty="0">
                <a:latin typeface="Times New Roman"/>
                <a:cs typeface="Times New Roman"/>
              </a:rPr>
              <a:t>not mentioned in the Malthusian </a:t>
            </a:r>
            <a:r>
              <a:rPr sz="1200" spc="-5" dirty="0">
                <a:latin typeface="Times New Roman"/>
                <a:cs typeface="Times New Roman"/>
              </a:rPr>
              <a:t>theory. </a:t>
            </a:r>
            <a:r>
              <a:rPr sz="1200" dirty="0">
                <a:latin typeface="Times New Roman"/>
                <a:cs typeface="Times New Roman"/>
              </a:rPr>
              <a:t>The </a:t>
            </a:r>
            <a:r>
              <a:rPr sz="1200" spc="-5" dirty="0">
                <a:latin typeface="Times New Roman"/>
                <a:cs typeface="Times New Roman"/>
              </a:rPr>
              <a:t>present  economists, doctors, politicians also support </a:t>
            </a:r>
            <a:r>
              <a:rPr sz="1200" dirty="0">
                <a:latin typeface="Times New Roman"/>
                <a:cs typeface="Times New Roman"/>
              </a:rPr>
              <a:t>the neo- </a:t>
            </a:r>
            <a:r>
              <a:rPr sz="1200" spc="-5" dirty="0">
                <a:latin typeface="Times New Roman"/>
                <a:cs typeface="Times New Roman"/>
              </a:rPr>
              <a:t>Malthusian </a:t>
            </a:r>
            <a:r>
              <a:rPr sz="1200" dirty="0">
                <a:latin typeface="Times New Roman"/>
                <a:cs typeface="Times New Roman"/>
              </a:rPr>
              <a:t>theory</a:t>
            </a:r>
            <a:r>
              <a:rPr sz="1200" spc="1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12700" marR="5080" algn="just">
              <a:lnSpc>
                <a:spcPct val="143700"/>
              </a:lnSpc>
              <a:spcBef>
                <a:spcPts val="5"/>
              </a:spcBef>
            </a:pPr>
            <a:r>
              <a:rPr sz="1200" spc="-5" dirty="0">
                <a:latin typeface="Times New Roman"/>
                <a:cs typeface="Times New Roman"/>
              </a:rPr>
              <a:t>According </a:t>
            </a:r>
            <a:r>
              <a:rPr sz="1200" dirty="0">
                <a:latin typeface="Times New Roman"/>
                <a:cs typeface="Times New Roman"/>
              </a:rPr>
              <a:t>to </a:t>
            </a:r>
            <a:r>
              <a:rPr sz="1200" spc="-5" dirty="0">
                <a:latin typeface="Times New Roman"/>
                <a:cs typeface="Times New Roman"/>
              </a:rPr>
              <a:t>neo- Malthusian, </a:t>
            </a:r>
            <a:r>
              <a:rPr sz="1200" dirty="0">
                <a:latin typeface="Times New Roman"/>
                <a:cs typeface="Times New Roman"/>
              </a:rPr>
              <a:t>this </a:t>
            </a:r>
            <a:r>
              <a:rPr sz="1200" spc="-5" dirty="0">
                <a:latin typeface="Times New Roman"/>
                <a:cs typeface="Times New Roman"/>
              </a:rPr>
              <a:t>increase </a:t>
            </a:r>
            <a:r>
              <a:rPr sz="1200" dirty="0">
                <a:latin typeface="Times New Roman"/>
                <a:cs typeface="Times New Roman"/>
              </a:rPr>
              <a:t>in fertility </a:t>
            </a:r>
            <a:r>
              <a:rPr sz="1200" spc="-5" dirty="0">
                <a:latin typeface="Times New Roman"/>
                <a:cs typeface="Times New Roman"/>
              </a:rPr>
              <a:t>will lead </a:t>
            </a:r>
            <a:r>
              <a:rPr sz="1200" dirty="0">
                <a:latin typeface="Times New Roman"/>
                <a:cs typeface="Times New Roman"/>
              </a:rPr>
              <a:t>to hyper-exponential </a:t>
            </a:r>
            <a:r>
              <a:rPr sz="1200" spc="-5" dirty="0">
                <a:latin typeface="Times New Roman"/>
                <a:cs typeface="Times New Roman"/>
              </a:rPr>
              <a:t>population  growth </a:t>
            </a:r>
            <a:r>
              <a:rPr sz="1200" dirty="0">
                <a:latin typeface="Times New Roman"/>
                <a:cs typeface="Times New Roman"/>
              </a:rPr>
              <a:t>that </a:t>
            </a:r>
            <a:r>
              <a:rPr sz="1200" spc="-5" dirty="0">
                <a:latin typeface="Times New Roman"/>
                <a:cs typeface="Times New Roman"/>
              </a:rPr>
              <a:t>will </a:t>
            </a:r>
            <a:r>
              <a:rPr sz="1200" dirty="0">
                <a:latin typeface="Times New Roman"/>
                <a:cs typeface="Times New Roman"/>
              </a:rPr>
              <a:t>eventually outstrip </a:t>
            </a:r>
            <a:r>
              <a:rPr sz="1200" spc="-5" dirty="0">
                <a:latin typeface="Times New Roman"/>
                <a:cs typeface="Times New Roman"/>
              </a:rPr>
              <a:t>growth </a:t>
            </a:r>
            <a:r>
              <a:rPr sz="1200" dirty="0">
                <a:latin typeface="Times New Roman"/>
                <a:cs typeface="Times New Roman"/>
              </a:rPr>
              <a:t>in economic </a:t>
            </a:r>
            <a:r>
              <a:rPr sz="1200" spc="-5" dirty="0">
                <a:latin typeface="Times New Roman"/>
                <a:cs typeface="Times New Roman"/>
              </a:rPr>
              <a:t>production. </a:t>
            </a:r>
            <a:r>
              <a:rPr sz="1200" dirty="0">
                <a:latin typeface="Times New Roman"/>
                <a:cs typeface="Times New Roman"/>
              </a:rPr>
              <a:t>This </a:t>
            </a:r>
            <a:r>
              <a:rPr sz="1200" spc="-5" dirty="0">
                <a:latin typeface="Times New Roman"/>
                <a:cs typeface="Times New Roman"/>
              </a:rPr>
              <a:t>appears </a:t>
            </a:r>
            <a:r>
              <a:rPr sz="1200" dirty="0">
                <a:latin typeface="Times New Roman"/>
                <a:cs typeface="Times New Roman"/>
              </a:rPr>
              <a:t>to make </a:t>
            </a:r>
            <a:r>
              <a:rPr sz="1200" spc="5" dirty="0">
                <a:latin typeface="Times New Roman"/>
                <a:cs typeface="Times New Roman"/>
              </a:rPr>
              <a:t>any </a:t>
            </a:r>
            <a:r>
              <a:rPr sz="1200" spc="310" dirty="0">
                <a:latin typeface="Times New Roman"/>
                <a:cs typeface="Times New Roman"/>
              </a:rPr>
              <a:t> </a:t>
            </a:r>
            <a:r>
              <a:rPr sz="1200" dirty="0">
                <a:latin typeface="Times New Roman"/>
                <a:cs typeface="Times New Roman"/>
              </a:rPr>
              <a:t>sort of voluntary fertility </a:t>
            </a:r>
            <a:r>
              <a:rPr sz="1200" spc="-5" dirty="0">
                <a:latin typeface="Times New Roman"/>
                <a:cs typeface="Times New Roman"/>
              </a:rPr>
              <a:t>control </a:t>
            </a:r>
            <a:r>
              <a:rPr sz="1200" dirty="0">
                <a:latin typeface="Times New Roman"/>
                <a:cs typeface="Times New Roman"/>
              </a:rPr>
              <a:t>in the long</a:t>
            </a:r>
            <a:r>
              <a:rPr sz="1200" spc="-60" dirty="0">
                <a:latin typeface="Times New Roman"/>
                <a:cs typeface="Times New Roman"/>
              </a:rPr>
              <a:t> </a:t>
            </a:r>
            <a:r>
              <a:rPr sz="1200" spc="-5" dirty="0">
                <a:latin typeface="Times New Roman"/>
                <a:cs typeface="Times New Roman"/>
              </a:rPr>
              <a:t>run.</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3282822"/>
            <a:ext cx="5970905" cy="5540375"/>
          </a:xfrm>
          <a:prstGeom prst="rect">
            <a:avLst/>
          </a:prstGeom>
        </p:spPr>
        <p:txBody>
          <a:bodyPr vert="horz" wrap="square" lIns="0" tIns="88900" rIns="0" bIns="0" rtlCol="0">
            <a:spAutoFit/>
          </a:bodyPr>
          <a:lstStyle/>
          <a:p>
            <a:pPr marL="12700">
              <a:lnSpc>
                <a:spcPct val="100000"/>
              </a:lnSpc>
              <a:spcBef>
                <a:spcPts val="700"/>
              </a:spcBef>
            </a:pPr>
            <a:r>
              <a:rPr sz="1200" b="1" spc="-5" dirty="0">
                <a:latin typeface="Times New Roman"/>
                <a:cs typeface="Times New Roman"/>
              </a:rPr>
              <a:t>Cornucopian</a:t>
            </a:r>
            <a:endParaRPr sz="1200">
              <a:latin typeface="Times New Roman"/>
              <a:cs typeface="Times New Roman"/>
            </a:endParaRPr>
          </a:p>
          <a:p>
            <a:pPr marL="12700">
              <a:lnSpc>
                <a:spcPct val="100000"/>
              </a:lnSpc>
              <a:spcBef>
                <a:spcPts val="600"/>
              </a:spcBef>
            </a:pPr>
            <a:r>
              <a:rPr sz="1200" dirty="0">
                <a:latin typeface="Times New Roman"/>
                <a:cs typeface="Times New Roman"/>
              </a:rPr>
              <a:t>The</a:t>
            </a:r>
            <a:r>
              <a:rPr sz="1200" spc="75" dirty="0">
                <a:latin typeface="Times New Roman"/>
                <a:cs typeface="Times New Roman"/>
              </a:rPr>
              <a:t> </a:t>
            </a:r>
            <a:r>
              <a:rPr sz="1200" dirty="0">
                <a:latin typeface="Times New Roman"/>
                <a:cs typeface="Times New Roman"/>
              </a:rPr>
              <a:t>opposite</a:t>
            </a:r>
            <a:r>
              <a:rPr sz="1200" spc="85" dirty="0">
                <a:latin typeface="Times New Roman"/>
                <a:cs typeface="Times New Roman"/>
              </a:rPr>
              <a:t> </a:t>
            </a:r>
            <a:r>
              <a:rPr sz="1200" spc="5" dirty="0">
                <a:latin typeface="Times New Roman"/>
                <a:cs typeface="Times New Roman"/>
              </a:rPr>
              <a:t>of</a:t>
            </a:r>
            <a:r>
              <a:rPr sz="1200" spc="75" dirty="0">
                <a:latin typeface="Times New Roman"/>
                <a:cs typeface="Times New Roman"/>
              </a:rPr>
              <a:t> </a:t>
            </a:r>
            <a:r>
              <a:rPr sz="1200" dirty="0">
                <a:latin typeface="Times New Roman"/>
                <a:cs typeface="Times New Roman"/>
              </a:rPr>
              <a:t>the</a:t>
            </a:r>
            <a:r>
              <a:rPr sz="1200" spc="95" dirty="0">
                <a:latin typeface="Times New Roman"/>
                <a:cs typeface="Times New Roman"/>
              </a:rPr>
              <a:t> </a:t>
            </a:r>
            <a:r>
              <a:rPr sz="1200" dirty="0">
                <a:latin typeface="Times New Roman"/>
                <a:cs typeface="Times New Roman"/>
              </a:rPr>
              <a:t>Malthusian</a:t>
            </a:r>
            <a:r>
              <a:rPr sz="1200" spc="85" dirty="0">
                <a:latin typeface="Times New Roman"/>
                <a:cs typeface="Times New Roman"/>
              </a:rPr>
              <a:t> </a:t>
            </a:r>
            <a:r>
              <a:rPr sz="1200" spc="-5" dirty="0">
                <a:latin typeface="Times New Roman"/>
                <a:cs typeface="Times New Roman"/>
              </a:rPr>
              <a:t>school</a:t>
            </a:r>
            <a:r>
              <a:rPr sz="1200" spc="85"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spc="-5" dirty="0">
                <a:latin typeface="Times New Roman"/>
                <a:cs typeface="Times New Roman"/>
              </a:rPr>
              <a:t>thought</a:t>
            </a:r>
            <a:r>
              <a:rPr sz="1200" spc="90" dirty="0">
                <a:latin typeface="Times New Roman"/>
                <a:cs typeface="Times New Roman"/>
              </a:rPr>
              <a:t> </a:t>
            </a:r>
            <a:r>
              <a:rPr sz="1200" spc="-5" dirty="0">
                <a:latin typeface="Times New Roman"/>
                <a:cs typeface="Times New Roman"/>
              </a:rPr>
              <a:t>is</a:t>
            </a:r>
            <a:r>
              <a:rPr sz="1200" spc="85" dirty="0">
                <a:latin typeface="Times New Roman"/>
                <a:cs typeface="Times New Roman"/>
              </a:rPr>
              <a:t> </a:t>
            </a:r>
            <a:r>
              <a:rPr sz="1200" spc="-5" dirty="0">
                <a:latin typeface="Times New Roman"/>
                <a:cs typeface="Times New Roman"/>
              </a:rPr>
              <a:t>termed</a:t>
            </a:r>
            <a:r>
              <a:rPr sz="1200" spc="95" dirty="0">
                <a:latin typeface="Times New Roman"/>
                <a:cs typeface="Times New Roman"/>
              </a:rPr>
              <a:t> </a:t>
            </a:r>
            <a:r>
              <a:rPr sz="1200" spc="-5" dirty="0">
                <a:latin typeface="Times New Roman"/>
                <a:cs typeface="Times New Roman"/>
              </a:rPr>
              <a:t>as</a:t>
            </a:r>
            <a:r>
              <a:rPr sz="1200" spc="85" dirty="0">
                <a:latin typeface="Times New Roman"/>
                <a:cs typeface="Times New Roman"/>
              </a:rPr>
              <a:t> </a:t>
            </a:r>
            <a:r>
              <a:rPr sz="1200" dirty="0">
                <a:latin typeface="Times New Roman"/>
                <a:cs typeface="Times New Roman"/>
              </a:rPr>
              <a:t>Cornucopian</a:t>
            </a:r>
            <a:r>
              <a:rPr sz="1200" spc="80" dirty="0">
                <a:latin typeface="Times New Roman"/>
                <a:cs typeface="Times New Roman"/>
              </a:rPr>
              <a:t> </a:t>
            </a:r>
            <a:r>
              <a:rPr sz="1200" spc="-5" dirty="0">
                <a:latin typeface="Times New Roman"/>
                <a:cs typeface="Times New Roman"/>
              </a:rPr>
              <a:t>thought.</a:t>
            </a:r>
            <a:r>
              <a:rPr sz="1200" spc="175"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term</a:t>
            </a:r>
            <a:endParaRPr sz="1200">
              <a:latin typeface="Times New Roman"/>
              <a:cs typeface="Times New Roman"/>
            </a:endParaRPr>
          </a:p>
          <a:p>
            <a:pPr marL="12700" marR="5080" algn="just">
              <a:lnSpc>
                <a:spcPct val="143600"/>
              </a:lnSpc>
              <a:spcBef>
                <a:spcPts val="5"/>
              </a:spcBef>
            </a:pPr>
            <a:r>
              <a:rPr sz="1200" spc="-5" dirty="0">
                <a:latin typeface="Times New Roman"/>
                <a:cs typeface="Times New Roman"/>
              </a:rPr>
              <a:t>has come from </a:t>
            </a:r>
            <a:r>
              <a:rPr sz="1200" dirty="0">
                <a:latin typeface="Times New Roman"/>
                <a:cs typeface="Times New Roman"/>
              </a:rPr>
              <a:t>the </a:t>
            </a:r>
            <a:r>
              <a:rPr sz="1200" spc="-5" dirty="0">
                <a:latin typeface="Times New Roman"/>
                <a:cs typeface="Times New Roman"/>
              </a:rPr>
              <a:t>cornucopia, </a:t>
            </a:r>
            <a:r>
              <a:rPr sz="1200" dirty="0">
                <a:latin typeface="Times New Roman"/>
                <a:cs typeface="Times New Roman"/>
              </a:rPr>
              <a:t>the </a:t>
            </a:r>
            <a:r>
              <a:rPr sz="1200" spc="-5" dirty="0">
                <a:latin typeface="Times New Roman"/>
                <a:cs typeface="Times New Roman"/>
              </a:rPr>
              <a:t>mythical </a:t>
            </a:r>
            <a:r>
              <a:rPr sz="1200" dirty="0">
                <a:latin typeface="Times New Roman"/>
                <a:cs typeface="Times New Roman"/>
              </a:rPr>
              <a:t>“horn of </a:t>
            </a:r>
            <a:r>
              <a:rPr sz="1200" spc="-5" dirty="0">
                <a:latin typeface="Times New Roman"/>
                <a:cs typeface="Times New Roman"/>
              </a:rPr>
              <a:t>Plenty” </a:t>
            </a:r>
            <a:r>
              <a:rPr sz="1200" dirty="0">
                <a:latin typeface="Times New Roman"/>
                <a:cs typeface="Times New Roman"/>
              </a:rPr>
              <a:t>of the </a:t>
            </a:r>
            <a:r>
              <a:rPr sz="1200" spc="-5" dirty="0">
                <a:latin typeface="Times New Roman"/>
                <a:cs typeface="Times New Roman"/>
              </a:rPr>
              <a:t>Greek </a:t>
            </a:r>
            <a:r>
              <a:rPr sz="1200" dirty="0">
                <a:latin typeface="Times New Roman"/>
                <a:cs typeface="Times New Roman"/>
              </a:rPr>
              <a:t>mythology </a:t>
            </a:r>
            <a:r>
              <a:rPr sz="1200" spc="-5" dirty="0">
                <a:latin typeface="Times New Roman"/>
                <a:cs typeface="Times New Roman"/>
              </a:rPr>
              <a:t>which  </a:t>
            </a:r>
            <a:r>
              <a:rPr sz="1200" dirty="0">
                <a:latin typeface="Times New Roman"/>
                <a:cs typeface="Times New Roman"/>
              </a:rPr>
              <a:t>supplied </a:t>
            </a:r>
            <a:r>
              <a:rPr sz="1200" spc="-5" dirty="0">
                <a:latin typeface="Times New Roman"/>
                <a:cs typeface="Times New Roman"/>
              </a:rPr>
              <a:t>its owners </a:t>
            </a:r>
            <a:r>
              <a:rPr sz="1200" dirty="0">
                <a:latin typeface="Times New Roman"/>
                <a:cs typeface="Times New Roman"/>
              </a:rPr>
              <a:t>with </a:t>
            </a:r>
            <a:r>
              <a:rPr sz="1200" spc="-5" dirty="0">
                <a:latin typeface="Times New Roman"/>
                <a:cs typeface="Times New Roman"/>
              </a:rPr>
              <a:t>endless </a:t>
            </a:r>
            <a:r>
              <a:rPr sz="1200" dirty="0">
                <a:latin typeface="Times New Roman"/>
                <a:cs typeface="Times New Roman"/>
              </a:rPr>
              <a:t>food </a:t>
            </a:r>
            <a:r>
              <a:rPr sz="1200" spc="-5" dirty="0">
                <a:latin typeface="Times New Roman"/>
                <a:cs typeface="Times New Roman"/>
              </a:rPr>
              <a:t>and </a:t>
            </a:r>
            <a:r>
              <a:rPr sz="1200" dirty="0">
                <a:latin typeface="Times New Roman"/>
                <a:cs typeface="Times New Roman"/>
              </a:rPr>
              <a:t>drink </a:t>
            </a:r>
            <a:r>
              <a:rPr sz="1200" spc="-5" dirty="0">
                <a:latin typeface="Times New Roman"/>
                <a:cs typeface="Times New Roman"/>
              </a:rPr>
              <a:t>magically. </a:t>
            </a:r>
            <a:r>
              <a:rPr sz="1200" dirty="0">
                <a:latin typeface="Times New Roman"/>
                <a:cs typeface="Times New Roman"/>
              </a:rPr>
              <a:t>The cornucopians are sometimes  known </a:t>
            </a:r>
            <a:r>
              <a:rPr sz="1200" spc="-5" dirty="0">
                <a:latin typeface="Times New Roman"/>
                <a:cs typeface="Times New Roman"/>
              </a:rPr>
              <a:t>as “Boomsters” </a:t>
            </a:r>
            <a:r>
              <a:rPr sz="1200" dirty="0">
                <a:latin typeface="Times New Roman"/>
                <a:cs typeface="Times New Roman"/>
              </a:rPr>
              <a:t>, </a:t>
            </a:r>
            <a:r>
              <a:rPr sz="1200" spc="-5" dirty="0">
                <a:latin typeface="Times New Roman"/>
                <a:cs typeface="Times New Roman"/>
              </a:rPr>
              <a:t>and </a:t>
            </a:r>
            <a:r>
              <a:rPr sz="1200" dirty="0">
                <a:latin typeface="Times New Roman"/>
                <a:cs typeface="Times New Roman"/>
              </a:rPr>
              <a:t>their philosophic opponents- Malthus </a:t>
            </a:r>
            <a:r>
              <a:rPr sz="1200" spc="-5" dirty="0">
                <a:latin typeface="Times New Roman"/>
                <a:cs typeface="Times New Roman"/>
              </a:rPr>
              <a:t>and his school </a:t>
            </a:r>
            <a:r>
              <a:rPr sz="1200" dirty="0">
                <a:latin typeface="Times New Roman"/>
                <a:cs typeface="Times New Roman"/>
              </a:rPr>
              <a:t>– </a:t>
            </a:r>
            <a:r>
              <a:rPr sz="1200" spc="-5" dirty="0">
                <a:latin typeface="Times New Roman"/>
                <a:cs typeface="Times New Roman"/>
              </a:rPr>
              <a:t>are called  “Doomsters.”</a:t>
            </a:r>
            <a:endParaRPr sz="1200">
              <a:latin typeface="Times New Roman"/>
              <a:cs typeface="Times New Roman"/>
            </a:endParaRPr>
          </a:p>
          <a:p>
            <a:pPr marL="12700" marR="6985" algn="just">
              <a:lnSpc>
                <a:spcPct val="143700"/>
              </a:lnSpc>
              <a:spcBef>
                <a:spcPts val="10"/>
              </a:spcBef>
            </a:pPr>
            <a:r>
              <a:rPr sz="1200" spc="-5" dirty="0">
                <a:latin typeface="Times New Roman"/>
                <a:cs typeface="Times New Roman"/>
              </a:rPr>
              <a:t>A cornucopian is </a:t>
            </a:r>
            <a:r>
              <a:rPr sz="1200" dirty="0">
                <a:latin typeface="Times New Roman"/>
                <a:cs typeface="Times New Roman"/>
              </a:rPr>
              <a:t>someone who </a:t>
            </a:r>
            <a:r>
              <a:rPr sz="1200" spc="-5" dirty="0">
                <a:latin typeface="Times New Roman"/>
                <a:cs typeface="Times New Roman"/>
              </a:rPr>
              <a:t>believes </a:t>
            </a:r>
            <a:r>
              <a:rPr sz="1200" dirty="0">
                <a:latin typeface="Times New Roman"/>
                <a:cs typeface="Times New Roman"/>
              </a:rPr>
              <a:t>that continued </a:t>
            </a:r>
            <a:r>
              <a:rPr sz="1200" spc="-5" dirty="0">
                <a:latin typeface="Times New Roman"/>
                <a:cs typeface="Times New Roman"/>
              </a:rPr>
              <a:t>progress and </a:t>
            </a:r>
            <a:r>
              <a:rPr sz="1200" dirty="0">
                <a:latin typeface="Times New Roman"/>
                <a:cs typeface="Times New Roman"/>
              </a:rPr>
              <a:t>provision of </a:t>
            </a:r>
            <a:r>
              <a:rPr sz="1200" spc="-5" dirty="0">
                <a:latin typeface="Times New Roman"/>
                <a:cs typeface="Times New Roman"/>
              </a:rPr>
              <a:t>material items  </a:t>
            </a:r>
            <a:r>
              <a:rPr sz="1200" dirty="0">
                <a:latin typeface="Times New Roman"/>
                <a:cs typeface="Times New Roman"/>
              </a:rPr>
              <a:t>for mankind </a:t>
            </a:r>
            <a:r>
              <a:rPr sz="1200" spc="-5" dirty="0">
                <a:latin typeface="Times New Roman"/>
                <a:cs typeface="Times New Roman"/>
              </a:rPr>
              <a:t>can </a:t>
            </a:r>
            <a:r>
              <a:rPr sz="1200" dirty="0">
                <a:latin typeface="Times New Roman"/>
                <a:cs typeface="Times New Roman"/>
              </a:rPr>
              <a:t>be met </a:t>
            </a:r>
            <a:r>
              <a:rPr sz="1200" spc="5" dirty="0">
                <a:latin typeface="Times New Roman"/>
                <a:cs typeface="Times New Roman"/>
              </a:rPr>
              <a:t>by </a:t>
            </a:r>
            <a:r>
              <a:rPr sz="1200" dirty="0">
                <a:latin typeface="Times New Roman"/>
                <a:cs typeface="Times New Roman"/>
              </a:rPr>
              <a:t>advance </a:t>
            </a:r>
            <a:r>
              <a:rPr sz="1200" spc="-5" dirty="0">
                <a:latin typeface="Times New Roman"/>
                <a:cs typeface="Times New Roman"/>
              </a:rPr>
              <a:t>technology. </a:t>
            </a:r>
            <a:r>
              <a:rPr sz="1200" dirty="0">
                <a:latin typeface="Times New Roman"/>
                <a:cs typeface="Times New Roman"/>
              </a:rPr>
              <a:t>Fundamentally there </a:t>
            </a:r>
            <a:r>
              <a:rPr sz="1200" spc="-5" dirty="0">
                <a:latin typeface="Times New Roman"/>
                <a:cs typeface="Times New Roman"/>
              </a:rPr>
              <a:t>is enough </a:t>
            </a:r>
            <a:r>
              <a:rPr sz="1200" dirty="0">
                <a:latin typeface="Times New Roman"/>
                <a:cs typeface="Times New Roman"/>
              </a:rPr>
              <a:t>matter </a:t>
            </a:r>
            <a:r>
              <a:rPr sz="1200" spc="-5" dirty="0">
                <a:latin typeface="Times New Roman"/>
                <a:cs typeface="Times New Roman"/>
              </a:rPr>
              <a:t>and  </a:t>
            </a:r>
            <a:r>
              <a:rPr sz="1200" dirty="0">
                <a:latin typeface="Times New Roman"/>
                <a:cs typeface="Times New Roman"/>
              </a:rPr>
              <a:t>energy on the Earth to </a:t>
            </a:r>
            <a:r>
              <a:rPr sz="1200" spc="-5" dirty="0">
                <a:latin typeface="Times New Roman"/>
                <a:cs typeface="Times New Roman"/>
              </a:rPr>
              <a:t>provide </a:t>
            </a:r>
            <a:r>
              <a:rPr sz="1200" dirty="0">
                <a:latin typeface="Times New Roman"/>
                <a:cs typeface="Times New Roman"/>
              </a:rPr>
              <a:t>plenty for the estimated </a:t>
            </a:r>
            <a:r>
              <a:rPr sz="1200" spc="-5" dirty="0">
                <a:latin typeface="Times New Roman"/>
                <a:cs typeface="Times New Roman"/>
              </a:rPr>
              <a:t>peak </a:t>
            </a:r>
            <a:r>
              <a:rPr sz="1200" dirty="0">
                <a:latin typeface="Times New Roman"/>
                <a:cs typeface="Times New Roman"/>
              </a:rPr>
              <a:t>population of </a:t>
            </a:r>
            <a:r>
              <a:rPr sz="1200" spc="-5" dirty="0">
                <a:latin typeface="Times New Roman"/>
                <a:cs typeface="Times New Roman"/>
              </a:rPr>
              <a:t>about </a:t>
            </a:r>
            <a:r>
              <a:rPr sz="1200" dirty="0">
                <a:latin typeface="Times New Roman"/>
                <a:cs typeface="Times New Roman"/>
              </a:rPr>
              <a:t>9 billion in  2050. </a:t>
            </a:r>
            <a:r>
              <a:rPr sz="1200" spc="-5" dirty="0">
                <a:latin typeface="Times New Roman"/>
                <a:cs typeface="Times New Roman"/>
              </a:rPr>
              <a:t>However, </a:t>
            </a:r>
            <a:r>
              <a:rPr sz="1200" dirty="0">
                <a:latin typeface="Times New Roman"/>
                <a:cs typeface="Times New Roman"/>
              </a:rPr>
              <a:t>this must </a:t>
            </a:r>
            <a:r>
              <a:rPr sz="1200" spc="-5" dirty="0">
                <a:latin typeface="Times New Roman"/>
                <a:cs typeface="Times New Roman"/>
              </a:rPr>
              <a:t>also mean </a:t>
            </a:r>
            <a:r>
              <a:rPr sz="1200" dirty="0">
                <a:latin typeface="Times New Roman"/>
                <a:cs typeface="Times New Roman"/>
              </a:rPr>
              <a:t>that there is </a:t>
            </a:r>
            <a:r>
              <a:rPr sz="1200" spc="-5" dirty="0">
                <a:latin typeface="Times New Roman"/>
                <a:cs typeface="Times New Roman"/>
              </a:rPr>
              <a:t>enough </a:t>
            </a:r>
            <a:r>
              <a:rPr sz="1200" dirty="0">
                <a:latin typeface="Times New Roman"/>
                <a:cs typeface="Times New Roman"/>
              </a:rPr>
              <a:t>for the </a:t>
            </a:r>
            <a:r>
              <a:rPr sz="1200" spc="-5" dirty="0">
                <a:latin typeface="Times New Roman"/>
                <a:cs typeface="Times New Roman"/>
              </a:rPr>
              <a:t>current world </a:t>
            </a:r>
            <a:r>
              <a:rPr sz="1200" dirty="0">
                <a:latin typeface="Times New Roman"/>
                <a:cs typeface="Times New Roman"/>
              </a:rPr>
              <a:t>population but  </a:t>
            </a:r>
            <a:r>
              <a:rPr sz="1200" spc="-5" dirty="0">
                <a:latin typeface="Times New Roman"/>
                <a:cs typeface="Times New Roman"/>
              </a:rPr>
              <a:t>starvation and fuel </a:t>
            </a:r>
            <a:r>
              <a:rPr sz="1200" dirty="0">
                <a:latin typeface="Times New Roman"/>
                <a:cs typeface="Times New Roman"/>
              </a:rPr>
              <a:t>poverty have </a:t>
            </a:r>
            <a:r>
              <a:rPr sz="1200" spc="5" dirty="0">
                <a:latin typeface="Times New Roman"/>
                <a:cs typeface="Times New Roman"/>
              </a:rPr>
              <a:t>not </a:t>
            </a:r>
            <a:r>
              <a:rPr sz="1200" dirty="0">
                <a:latin typeface="Times New Roman"/>
                <a:cs typeface="Times New Roman"/>
              </a:rPr>
              <a:t>been </a:t>
            </a:r>
            <a:r>
              <a:rPr sz="1200" spc="-5" dirty="0">
                <a:latin typeface="Times New Roman"/>
                <a:cs typeface="Times New Roman"/>
              </a:rPr>
              <a:t>eradicated, </a:t>
            </a:r>
            <a:r>
              <a:rPr sz="1200" dirty="0">
                <a:latin typeface="Times New Roman"/>
                <a:cs typeface="Times New Roman"/>
              </a:rPr>
              <a:t>suggesting that the problem </a:t>
            </a:r>
            <a:r>
              <a:rPr sz="1200" spc="-5" dirty="0">
                <a:latin typeface="Times New Roman"/>
                <a:cs typeface="Times New Roman"/>
              </a:rPr>
              <a:t>is </a:t>
            </a:r>
            <a:r>
              <a:rPr sz="1200" dirty="0">
                <a:latin typeface="Times New Roman"/>
                <a:cs typeface="Times New Roman"/>
              </a:rPr>
              <a:t>not a lack of  </a:t>
            </a:r>
            <a:r>
              <a:rPr sz="1200" spc="-5" dirty="0">
                <a:latin typeface="Times New Roman"/>
                <a:cs typeface="Times New Roman"/>
              </a:rPr>
              <a:t>resources </a:t>
            </a:r>
            <a:r>
              <a:rPr sz="1200" dirty="0">
                <a:latin typeface="Times New Roman"/>
                <a:cs typeface="Times New Roman"/>
              </a:rPr>
              <a:t>but the distribution of said </a:t>
            </a:r>
            <a:r>
              <a:rPr sz="1200" spc="-5" dirty="0">
                <a:latin typeface="Times New Roman"/>
                <a:cs typeface="Times New Roman"/>
              </a:rPr>
              <a:t>resources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current economic </a:t>
            </a:r>
            <a:r>
              <a:rPr sz="1200" dirty="0">
                <a:latin typeface="Times New Roman"/>
                <a:cs typeface="Times New Roman"/>
              </a:rPr>
              <a:t>and </a:t>
            </a:r>
            <a:r>
              <a:rPr sz="1200" spc="-5" dirty="0">
                <a:latin typeface="Times New Roman"/>
                <a:cs typeface="Times New Roman"/>
              </a:rPr>
              <a:t>political</a:t>
            </a:r>
            <a:r>
              <a:rPr sz="1200" spc="35" dirty="0">
                <a:latin typeface="Times New Roman"/>
                <a:cs typeface="Times New Roman"/>
              </a:rPr>
              <a:t> </a:t>
            </a:r>
            <a:r>
              <a:rPr sz="1200" spc="-5" dirty="0">
                <a:latin typeface="Times New Roman"/>
                <a:cs typeface="Times New Roman"/>
              </a:rPr>
              <a:t>system.</a:t>
            </a:r>
            <a:endParaRPr sz="1200">
              <a:latin typeface="Times New Roman"/>
              <a:cs typeface="Times New Roman"/>
            </a:endParaRPr>
          </a:p>
          <a:p>
            <a:pPr marL="12700" marR="10160" algn="just">
              <a:lnSpc>
                <a:spcPct val="143300"/>
              </a:lnSpc>
              <a:spcBef>
                <a:spcPts val="10"/>
              </a:spcBef>
            </a:pPr>
            <a:r>
              <a:rPr sz="1200" spc="-5" dirty="0">
                <a:latin typeface="Times New Roman"/>
                <a:cs typeface="Times New Roman"/>
              </a:rPr>
              <a:t>A cornucopian is </a:t>
            </a:r>
            <a:r>
              <a:rPr sz="1200" dirty="0">
                <a:latin typeface="Times New Roman"/>
                <a:cs typeface="Times New Roman"/>
              </a:rPr>
              <a:t>someone who posits that </a:t>
            </a:r>
            <a:r>
              <a:rPr sz="1200" spc="-5" dirty="0">
                <a:latin typeface="Times New Roman"/>
                <a:cs typeface="Times New Roman"/>
              </a:rPr>
              <a:t>there are few intractable </a:t>
            </a:r>
            <a:r>
              <a:rPr sz="1200" dirty="0">
                <a:latin typeface="Times New Roman"/>
                <a:cs typeface="Times New Roman"/>
              </a:rPr>
              <a:t>natural limits to </a:t>
            </a:r>
            <a:r>
              <a:rPr sz="1200" spc="-5" dirty="0">
                <a:latin typeface="Times New Roman"/>
                <a:cs typeface="Times New Roman"/>
              </a:rPr>
              <a:t>growth and  believes</a:t>
            </a:r>
            <a:r>
              <a:rPr sz="1200" spc="105" dirty="0">
                <a:latin typeface="Times New Roman"/>
                <a:cs typeface="Times New Roman"/>
              </a:rPr>
              <a:t> </a:t>
            </a:r>
            <a:r>
              <a:rPr sz="1200" dirty="0">
                <a:latin typeface="Times New Roman"/>
                <a:cs typeface="Times New Roman"/>
              </a:rPr>
              <a:t>the</a:t>
            </a:r>
            <a:r>
              <a:rPr sz="1200" spc="105" dirty="0">
                <a:latin typeface="Times New Roman"/>
                <a:cs typeface="Times New Roman"/>
              </a:rPr>
              <a:t> </a:t>
            </a:r>
            <a:r>
              <a:rPr sz="1200" spc="-5" dirty="0">
                <a:latin typeface="Times New Roman"/>
                <a:cs typeface="Times New Roman"/>
              </a:rPr>
              <a:t>world</a:t>
            </a:r>
            <a:r>
              <a:rPr sz="1200" spc="110" dirty="0">
                <a:latin typeface="Times New Roman"/>
                <a:cs typeface="Times New Roman"/>
              </a:rPr>
              <a:t> </a:t>
            </a:r>
            <a:r>
              <a:rPr sz="1200" spc="-5" dirty="0">
                <a:latin typeface="Times New Roman"/>
                <a:cs typeface="Times New Roman"/>
              </a:rPr>
              <a:t>can</a:t>
            </a:r>
            <a:r>
              <a:rPr sz="1200" spc="110" dirty="0">
                <a:latin typeface="Times New Roman"/>
                <a:cs typeface="Times New Roman"/>
              </a:rPr>
              <a:t> </a:t>
            </a:r>
            <a:r>
              <a:rPr sz="1200" dirty="0">
                <a:latin typeface="Times New Roman"/>
                <a:cs typeface="Times New Roman"/>
              </a:rPr>
              <a:t>provide</a:t>
            </a:r>
            <a:r>
              <a:rPr sz="1200" spc="105" dirty="0">
                <a:latin typeface="Times New Roman"/>
                <a:cs typeface="Times New Roman"/>
              </a:rPr>
              <a:t> </a:t>
            </a:r>
            <a:r>
              <a:rPr sz="1200" dirty="0">
                <a:latin typeface="Times New Roman"/>
                <a:cs typeface="Times New Roman"/>
              </a:rPr>
              <a:t>a</a:t>
            </a:r>
            <a:r>
              <a:rPr sz="1200" spc="105" dirty="0">
                <a:latin typeface="Times New Roman"/>
                <a:cs typeface="Times New Roman"/>
              </a:rPr>
              <a:t> </a:t>
            </a:r>
            <a:r>
              <a:rPr sz="1200" dirty="0">
                <a:latin typeface="Times New Roman"/>
                <a:cs typeface="Times New Roman"/>
              </a:rPr>
              <a:t>practically</a:t>
            </a:r>
            <a:r>
              <a:rPr sz="1200" spc="85" dirty="0">
                <a:latin typeface="Times New Roman"/>
                <a:cs typeface="Times New Roman"/>
              </a:rPr>
              <a:t> </a:t>
            </a:r>
            <a:r>
              <a:rPr sz="1200" spc="-5" dirty="0">
                <a:latin typeface="Times New Roman"/>
                <a:cs typeface="Times New Roman"/>
              </a:rPr>
              <a:t>limitless</a:t>
            </a:r>
            <a:r>
              <a:rPr sz="1200" spc="110" dirty="0">
                <a:latin typeface="Times New Roman"/>
                <a:cs typeface="Times New Roman"/>
              </a:rPr>
              <a:t> </a:t>
            </a:r>
            <a:r>
              <a:rPr sz="1200" spc="-5" dirty="0">
                <a:latin typeface="Times New Roman"/>
                <a:cs typeface="Times New Roman"/>
              </a:rPr>
              <a:t>abundance</a:t>
            </a:r>
            <a:r>
              <a:rPr sz="1200" spc="105" dirty="0">
                <a:latin typeface="Times New Roman"/>
                <a:cs typeface="Times New Roman"/>
              </a:rPr>
              <a:t> </a:t>
            </a:r>
            <a:r>
              <a:rPr sz="1200" dirty="0">
                <a:latin typeface="Times New Roman"/>
                <a:cs typeface="Times New Roman"/>
              </a:rPr>
              <a:t>of</a:t>
            </a:r>
            <a:r>
              <a:rPr sz="1200" spc="105" dirty="0">
                <a:latin typeface="Times New Roman"/>
                <a:cs typeface="Times New Roman"/>
              </a:rPr>
              <a:t> </a:t>
            </a:r>
            <a:r>
              <a:rPr sz="1200" dirty="0">
                <a:latin typeface="Times New Roman"/>
                <a:cs typeface="Times New Roman"/>
              </a:rPr>
              <a:t>natural</a:t>
            </a:r>
            <a:r>
              <a:rPr sz="1200" spc="110" dirty="0">
                <a:latin typeface="Times New Roman"/>
                <a:cs typeface="Times New Roman"/>
              </a:rPr>
              <a:t> </a:t>
            </a:r>
            <a:r>
              <a:rPr sz="1200" spc="-5" dirty="0">
                <a:latin typeface="Times New Roman"/>
                <a:cs typeface="Times New Roman"/>
              </a:rPr>
              <a:t>resources.</a:t>
            </a:r>
            <a:r>
              <a:rPr sz="1200" spc="110" dirty="0">
                <a:latin typeface="Times New Roman"/>
                <a:cs typeface="Times New Roman"/>
              </a:rPr>
              <a:t> </a:t>
            </a:r>
            <a:r>
              <a:rPr sz="1200" dirty="0">
                <a:latin typeface="Times New Roman"/>
                <a:cs typeface="Times New Roman"/>
              </a:rPr>
              <a:t>The</a:t>
            </a:r>
            <a:r>
              <a:rPr sz="1200" spc="105" dirty="0">
                <a:latin typeface="Times New Roman"/>
                <a:cs typeface="Times New Roman"/>
              </a:rPr>
              <a:t> </a:t>
            </a:r>
            <a:r>
              <a:rPr sz="1200" spc="-5" dirty="0">
                <a:latin typeface="Times New Roman"/>
                <a:cs typeface="Times New Roman"/>
              </a:rPr>
              <a:t>term</a:t>
            </a:r>
            <a:endParaRPr sz="1200">
              <a:latin typeface="Times New Roman"/>
              <a:cs typeface="Times New Roman"/>
            </a:endParaRPr>
          </a:p>
          <a:p>
            <a:pPr marL="12700" marR="7620" algn="just">
              <a:lnSpc>
                <a:spcPct val="143900"/>
              </a:lnSpc>
              <a:spcBef>
                <a:spcPts val="5"/>
              </a:spcBef>
            </a:pPr>
            <a:r>
              <a:rPr sz="1200" spc="-60" dirty="0">
                <a:latin typeface="Times New Roman"/>
                <a:cs typeface="Times New Roman"/>
              </a:rPr>
              <a:t>„cornucopian‟</a:t>
            </a:r>
            <a:r>
              <a:rPr sz="1200" spc="55" dirty="0">
                <a:latin typeface="Times New Roman"/>
                <a:cs typeface="Times New Roman"/>
              </a:rPr>
              <a:t> </a:t>
            </a:r>
            <a:r>
              <a:rPr sz="1200" dirty="0">
                <a:latin typeface="Times New Roman"/>
                <a:cs typeface="Times New Roman"/>
              </a:rPr>
              <a:t>is</a:t>
            </a:r>
            <a:r>
              <a:rPr sz="1200" spc="65" dirty="0">
                <a:latin typeface="Times New Roman"/>
                <a:cs typeface="Times New Roman"/>
              </a:rPr>
              <a:t> </a:t>
            </a:r>
            <a:r>
              <a:rPr sz="1200" spc="-5" dirty="0">
                <a:latin typeface="Times New Roman"/>
                <a:cs typeface="Times New Roman"/>
              </a:rPr>
              <a:t>sometimes</a:t>
            </a:r>
            <a:r>
              <a:rPr sz="1200" spc="55" dirty="0">
                <a:latin typeface="Times New Roman"/>
                <a:cs typeface="Times New Roman"/>
              </a:rPr>
              <a:t> </a:t>
            </a:r>
            <a:r>
              <a:rPr sz="1200" dirty="0">
                <a:latin typeface="Times New Roman"/>
                <a:cs typeface="Times New Roman"/>
              </a:rPr>
              <a:t>used</a:t>
            </a:r>
            <a:r>
              <a:rPr sz="1200" spc="60" dirty="0">
                <a:latin typeface="Times New Roman"/>
                <a:cs typeface="Times New Roman"/>
              </a:rPr>
              <a:t> </a:t>
            </a:r>
            <a:r>
              <a:rPr sz="1200" spc="-5" dirty="0">
                <a:latin typeface="Times New Roman"/>
                <a:cs typeface="Times New Roman"/>
              </a:rPr>
              <a:t>derogatorily,</a:t>
            </a:r>
            <a:r>
              <a:rPr sz="1200" spc="60" dirty="0">
                <a:latin typeface="Times New Roman"/>
                <a:cs typeface="Times New Roman"/>
              </a:rPr>
              <a:t> </a:t>
            </a:r>
            <a:r>
              <a:rPr sz="1200" dirty="0">
                <a:latin typeface="Times New Roman"/>
                <a:cs typeface="Times New Roman"/>
              </a:rPr>
              <a:t>specially</a:t>
            </a:r>
            <a:r>
              <a:rPr sz="1200" spc="30" dirty="0">
                <a:latin typeface="Times New Roman"/>
                <a:cs typeface="Times New Roman"/>
              </a:rPr>
              <a:t> </a:t>
            </a:r>
            <a:r>
              <a:rPr sz="1200" spc="10" dirty="0">
                <a:latin typeface="Times New Roman"/>
                <a:cs typeface="Times New Roman"/>
              </a:rPr>
              <a:t>by</a:t>
            </a:r>
            <a:r>
              <a:rPr sz="1200" spc="35" dirty="0">
                <a:latin typeface="Times New Roman"/>
                <a:cs typeface="Times New Roman"/>
              </a:rPr>
              <a:t> </a:t>
            </a:r>
            <a:r>
              <a:rPr sz="1200" dirty="0">
                <a:latin typeface="Times New Roman"/>
                <a:cs typeface="Times New Roman"/>
              </a:rPr>
              <a:t>those</a:t>
            </a:r>
            <a:r>
              <a:rPr sz="1200" spc="55" dirty="0">
                <a:latin typeface="Times New Roman"/>
                <a:cs typeface="Times New Roman"/>
              </a:rPr>
              <a:t> </a:t>
            </a:r>
            <a:r>
              <a:rPr sz="1200" dirty="0">
                <a:latin typeface="Times New Roman"/>
                <a:cs typeface="Times New Roman"/>
              </a:rPr>
              <a:t>who</a:t>
            </a:r>
            <a:r>
              <a:rPr sz="1200" spc="60" dirty="0">
                <a:latin typeface="Times New Roman"/>
                <a:cs typeface="Times New Roman"/>
              </a:rPr>
              <a:t> </a:t>
            </a:r>
            <a:r>
              <a:rPr sz="1200" dirty="0">
                <a:latin typeface="Times New Roman"/>
                <a:cs typeface="Times New Roman"/>
              </a:rPr>
              <a:t>are</a:t>
            </a:r>
            <a:r>
              <a:rPr sz="1200" spc="55" dirty="0">
                <a:latin typeface="Times New Roman"/>
                <a:cs typeface="Times New Roman"/>
              </a:rPr>
              <a:t> </a:t>
            </a:r>
            <a:r>
              <a:rPr sz="1200" spc="-5" dirty="0">
                <a:latin typeface="Times New Roman"/>
                <a:cs typeface="Times New Roman"/>
              </a:rPr>
              <a:t>skeptical</a:t>
            </a:r>
            <a:r>
              <a:rPr sz="1200" spc="60" dirty="0">
                <a:latin typeface="Times New Roman"/>
                <a:cs typeface="Times New Roman"/>
              </a:rPr>
              <a:t> </a:t>
            </a:r>
            <a:r>
              <a:rPr sz="1200" spc="5" dirty="0">
                <a:latin typeface="Times New Roman"/>
                <a:cs typeface="Times New Roman"/>
              </a:rPr>
              <a:t>of</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views  </a:t>
            </a:r>
            <a:r>
              <a:rPr sz="1200" dirty="0">
                <a:latin typeface="Times New Roman"/>
                <a:cs typeface="Times New Roman"/>
              </a:rPr>
              <a:t>that technology </a:t>
            </a:r>
            <a:r>
              <a:rPr sz="1200" spc="-5" dirty="0">
                <a:latin typeface="Times New Roman"/>
                <a:cs typeface="Times New Roman"/>
              </a:rPr>
              <a:t>can </a:t>
            </a:r>
            <a:r>
              <a:rPr sz="1200" dirty="0">
                <a:latin typeface="Times New Roman"/>
                <a:cs typeface="Times New Roman"/>
              </a:rPr>
              <a:t>solve or </a:t>
            </a:r>
            <a:r>
              <a:rPr sz="1200" spc="-5" dirty="0">
                <a:latin typeface="Times New Roman"/>
                <a:cs typeface="Times New Roman"/>
              </a:rPr>
              <a:t>overcome </a:t>
            </a:r>
            <a:r>
              <a:rPr sz="1200" dirty="0">
                <a:latin typeface="Times New Roman"/>
                <a:cs typeface="Times New Roman"/>
              </a:rPr>
              <a:t>the </a:t>
            </a:r>
            <a:r>
              <a:rPr sz="1200" spc="-5" dirty="0">
                <a:latin typeface="Times New Roman"/>
                <a:cs typeface="Times New Roman"/>
              </a:rPr>
              <a:t>problem </a:t>
            </a:r>
            <a:r>
              <a:rPr sz="1200" dirty="0">
                <a:latin typeface="Times New Roman"/>
                <a:cs typeface="Times New Roman"/>
              </a:rPr>
              <a:t>of </a:t>
            </a:r>
            <a:r>
              <a:rPr sz="1200" spc="-5" dirty="0">
                <a:latin typeface="Times New Roman"/>
                <a:cs typeface="Times New Roman"/>
              </a:rPr>
              <a:t>an </a:t>
            </a:r>
            <a:r>
              <a:rPr sz="1200" dirty="0">
                <a:latin typeface="Times New Roman"/>
                <a:cs typeface="Times New Roman"/>
              </a:rPr>
              <a:t>exponentially increasing human  population living off a finite </a:t>
            </a:r>
            <a:r>
              <a:rPr sz="1200" spc="-5" dirty="0">
                <a:latin typeface="Times New Roman"/>
                <a:cs typeface="Times New Roman"/>
              </a:rPr>
              <a:t>base </a:t>
            </a:r>
            <a:r>
              <a:rPr sz="1200" dirty="0">
                <a:latin typeface="Times New Roman"/>
                <a:cs typeface="Times New Roman"/>
              </a:rPr>
              <a:t>of </a:t>
            </a:r>
            <a:r>
              <a:rPr sz="1200" spc="-5" dirty="0">
                <a:latin typeface="Times New Roman"/>
                <a:cs typeface="Times New Roman"/>
              </a:rPr>
              <a:t>natural</a:t>
            </a:r>
            <a:r>
              <a:rPr sz="1200" spc="-40" dirty="0">
                <a:latin typeface="Times New Roman"/>
                <a:cs typeface="Times New Roman"/>
              </a:rPr>
              <a:t> </a:t>
            </a:r>
            <a:r>
              <a:rPr sz="1200" spc="-5" dirty="0">
                <a:latin typeface="Times New Roman"/>
                <a:cs typeface="Times New Roman"/>
              </a:rPr>
              <a:t>resources.</a:t>
            </a:r>
            <a:endParaRPr sz="1200">
              <a:latin typeface="Times New Roman"/>
              <a:cs typeface="Times New Roman"/>
            </a:endParaRPr>
          </a:p>
          <a:p>
            <a:pPr marL="12700" algn="just">
              <a:lnSpc>
                <a:spcPct val="100000"/>
              </a:lnSpc>
              <a:spcBef>
                <a:spcPts val="625"/>
              </a:spcBef>
            </a:pPr>
            <a:r>
              <a:rPr sz="1200" spc="-10" dirty="0">
                <a:latin typeface="Times New Roman"/>
                <a:cs typeface="Times New Roman"/>
              </a:rPr>
              <a:t>In</a:t>
            </a:r>
            <a:r>
              <a:rPr sz="1200" spc="25" dirty="0">
                <a:latin typeface="Times New Roman"/>
                <a:cs typeface="Times New Roman"/>
              </a:rPr>
              <a:t> </a:t>
            </a:r>
            <a:r>
              <a:rPr sz="1200" spc="-5" dirty="0">
                <a:latin typeface="Times New Roman"/>
                <a:cs typeface="Times New Roman"/>
              </a:rPr>
              <a:t>practice,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cornucopian</a:t>
            </a:r>
            <a:r>
              <a:rPr sz="1200" spc="25" dirty="0">
                <a:latin typeface="Times New Roman"/>
                <a:cs typeface="Times New Roman"/>
              </a:rPr>
              <a:t> </a:t>
            </a:r>
            <a:r>
              <a:rPr sz="1200" dirty="0">
                <a:latin typeface="Times New Roman"/>
                <a:cs typeface="Times New Roman"/>
              </a:rPr>
              <a:t>view</a:t>
            </a:r>
            <a:r>
              <a:rPr sz="1200" spc="20" dirty="0">
                <a:latin typeface="Times New Roman"/>
                <a:cs typeface="Times New Roman"/>
              </a:rPr>
              <a:t> </a:t>
            </a:r>
            <a:r>
              <a:rPr sz="1200" spc="-5" dirty="0">
                <a:latin typeface="Times New Roman"/>
                <a:cs typeface="Times New Roman"/>
              </a:rPr>
              <a:t>relies</a:t>
            </a:r>
            <a:r>
              <a:rPr sz="1200" spc="25" dirty="0">
                <a:latin typeface="Times New Roman"/>
                <a:cs typeface="Times New Roman"/>
              </a:rPr>
              <a:t> </a:t>
            </a:r>
            <a:r>
              <a:rPr sz="1200" dirty="0">
                <a:latin typeface="Times New Roman"/>
                <a:cs typeface="Times New Roman"/>
              </a:rPr>
              <a:t>upon</a:t>
            </a:r>
            <a:r>
              <a:rPr sz="1200" spc="2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economic</a:t>
            </a:r>
            <a:r>
              <a:rPr sz="1200" spc="20" dirty="0">
                <a:latin typeface="Times New Roman"/>
                <a:cs typeface="Times New Roman"/>
              </a:rPr>
              <a:t> </a:t>
            </a:r>
            <a:r>
              <a:rPr sz="1200" spc="-5" dirty="0">
                <a:latin typeface="Times New Roman"/>
                <a:cs typeface="Times New Roman"/>
              </a:rPr>
              <a:t>law</a:t>
            </a:r>
            <a:r>
              <a:rPr sz="1200" spc="2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supply</a:t>
            </a:r>
            <a:r>
              <a:rPr sz="1200" spc="15"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spc="-5" dirty="0">
                <a:latin typeface="Times New Roman"/>
                <a:cs typeface="Times New Roman"/>
              </a:rPr>
              <a:t>demand</a:t>
            </a:r>
            <a:r>
              <a:rPr sz="1200" spc="25" dirty="0">
                <a:latin typeface="Times New Roman"/>
                <a:cs typeface="Times New Roman"/>
              </a:rPr>
              <a:t> </a:t>
            </a:r>
            <a:r>
              <a:rPr sz="1200" spc="-5" dirty="0">
                <a:latin typeface="Times New Roman"/>
                <a:cs typeface="Times New Roman"/>
              </a:rPr>
              <a:t>which</a:t>
            </a:r>
            <a:r>
              <a:rPr sz="1200" spc="30" dirty="0">
                <a:latin typeface="Times New Roman"/>
                <a:cs typeface="Times New Roman"/>
              </a:rPr>
              <a:t> </a:t>
            </a:r>
            <a:r>
              <a:rPr sz="1200" dirty="0">
                <a:latin typeface="Times New Roman"/>
                <a:cs typeface="Times New Roman"/>
              </a:rPr>
              <a:t>has</a:t>
            </a:r>
            <a:endParaRPr sz="1200">
              <a:latin typeface="Times New Roman"/>
              <a:cs typeface="Times New Roman"/>
            </a:endParaRPr>
          </a:p>
          <a:p>
            <a:pPr marL="12700" marR="5080" algn="just">
              <a:lnSpc>
                <a:spcPct val="143800"/>
              </a:lnSpc>
              <a:spcBef>
                <a:spcPts val="5"/>
              </a:spcBef>
            </a:pPr>
            <a:r>
              <a:rPr sz="1200" dirty="0">
                <a:latin typeface="Times New Roman"/>
                <a:cs typeface="Times New Roman"/>
              </a:rPr>
              <a:t>the following </a:t>
            </a:r>
            <a:r>
              <a:rPr sz="1200" spc="-5" dirty="0">
                <a:latin typeface="Times New Roman"/>
                <a:cs typeface="Times New Roman"/>
              </a:rPr>
              <a:t>implication. As </a:t>
            </a:r>
            <a:r>
              <a:rPr sz="1200" dirty="0">
                <a:latin typeface="Times New Roman"/>
                <a:cs typeface="Times New Roman"/>
              </a:rPr>
              <a:t>long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price </a:t>
            </a:r>
            <a:r>
              <a:rPr sz="1200" dirty="0">
                <a:latin typeface="Times New Roman"/>
                <a:cs typeface="Times New Roman"/>
              </a:rPr>
              <a:t>of a </a:t>
            </a:r>
            <a:r>
              <a:rPr sz="1200" spc="-5" dirty="0">
                <a:latin typeface="Times New Roman"/>
                <a:cs typeface="Times New Roman"/>
              </a:rPr>
              <a:t>good is free </a:t>
            </a:r>
            <a:r>
              <a:rPr sz="1200" dirty="0">
                <a:latin typeface="Times New Roman"/>
                <a:cs typeface="Times New Roman"/>
              </a:rPr>
              <a:t>to </a:t>
            </a:r>
            <a:r>
              <a:rPr sz="1200" spc="-5" dirty="0">
                <a:latin typeface="Times New Roman"/>
                <a:cs typeface="Times New Roman"/>
              </a:rPr>
              <a:t>adjust all consumers </a:t>
            </a:r>
            <a:r>
              <a:rPr sz="1200" dirty="0">
                <a:latin typeface="Times New Roman"/>
                <a:cs typeface="Times New Roman"/>
              </a:rPr>
              <a:t>who </a:t>
            </a:r>
            <a:r>
              <a:rPr sz="1200" spc="-5" dirty="0">
                <a:latin typeface="Times New Roman"/>
                <a:cs typeface="Times New Roman"/>
              </a:rPr>
              <a:t>wish  </a:t>
            </a:r>
            <a:r>
              <a:rPr sz="1200" dirty="0">
                <a:latin typeface="Times New Roman"/>
                <a:cs typeface="Times New Roman"/>
              </a:rPr>
              <a:t>to </a:t>
            </a:r>
            <a:r>
              <a:rPr sz="1200" spc="-5" dirty="0">
                <a:latin typeface="Times New Roman"/>
                <a:cs typeface="Times New Roman"/>
              </a:rPr>
              <a:t>purchase </a:t>
            </a:r>
            <a:r>
              <a:rPr sz="1200" dirty="0">
                <a:latin typeface="Times New Roman"/>
                <a:cs typeface="Times New Roman"/>
              </a:rPr>
              <a:t>the </a:t>
            </a:r>
            <a:r>
              <a:rPr sz="1200" spc="-5" dirty="0">
                <a:latin typeface="Times New Roman"/>
                <a:cs typeface="Times New Roman"/>
              </a:rPr>
              <a:t>good at </a:t>
            </a:r>
            <a:r>
              <a:rPr sz="1200" dirty="0">
                <a:latin typeface="Times New Roman"/>
                <a:cs typeface="Times New Roman"/>
              </a:rPr>
              <a:t>the </a:t>
            </a:r>
            <a:r>
              <a:rPr sz="1200" spc="-5" dirty="0">
                <a:latin typeface="Times New Roman"/>
                <a:cs typeface="Times New Roman"/>
              </a:rPr>
              <a:t>going </a:t>
            </a:r>
            <a:r>
              <a:rPr sz="1200" dirty="0">
                <a:latin typeface="Times New Roman"/>
                <a:cs typeface="Times New Roman"/>
              </a:rPr>
              <a:t>price </a:t>
            </a:r>
            <a:r>
              <a:rPr sz="1200" spc="-5" dirty="0">
                <a:latin typeface="Times New Roman"/>
                <a:cs typeface="Times New Roman"/>
              </a:rPr>
              <a:t>are able </a:t>
            </a:r>
            <a:r>
              <a:rPr sz="1200" spc="5" dirty="0">
                <a:latin typeface="Times New Roman"/>
                <a:cs typeface="Times New Roman"/>
              </a:rPr>
              <a:t>to </a:t>
            </a:r>
            <a:r>
              <a:rPr sz="1200" dirty="0">
                <a:latin typeface="Times New Roman"/>
                <a:cs typeface="Times New Roman"/>
              </a:rPr>
              <a:t>do </a:t>
            </a:r>
            <a:r>
              <a:rPr sz="1200" spc="-5" dirty="0">
                <a:latin typeface="Times New Roman"/>
                <a:cs typeface="Times New Roman"/>
              </a:rPr>
              <a:t>so. Resources </a:t>
            </a:r>
            <a:r>
              <a:rPr sz="1200" dirty="0">
                <a:latin typeface="Times New Roman"/>
                <a:cs typeface="Times New Roman"/>
              </a:rPr>
              <a:t>don not rum out the simply  </a:t>
            </a:r>
            <a:r>
              <a:rPr sz="1200" spc="-5" dirty="0">
                <a:latin typeface="Times New Roman"/>
                <a:cs typeface="Times New Roman"/>
              </a:rPr>
              <a:t>become more</a:t>
            </a:r>
            <a:r>
              <a:rPr sz="1200" spc="5" dirty="0">
                <a:latin typeface="Times New Roman"/>
                <a:cs typeface="Times New Roman"/>
              </a:rPr>
              <a:t> </a:t>
            </a:r>
            <a:r>
              <a:rPr sz="1200" dirty="0">
                <a:latin typeface="Times New Roman"/>
                <a:cs typeface="Times New Roman"/>
              </a:rPr>
              <a:t>expansive</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9635" cy="8529320"/>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5080" algn="just">
              <a:lnSpc>
                <a:spcPct val="143600"/>
              </a:lnSpc>
              <a:spcBef>
                <a:spcPts val="1245"/>
              </a:spcBef>
            </a:pPr>
            <a:r>
              <a:rPr sz="1200" spc="-10" dirty="0">
                <a:latin typeface="Times New Roman"/>
                <a:cs typeface="Times New Roman"/>
              </a:rPr>
              <a:t>In </a:t>
            </a:r>
            <a:r>
              <a:rPr sz="1200" dirty="0">
                <a:latin typeface="Times New Roman"/>
                <a:cs typeface="Times New Roman"/>
              </a:rPr>
              <a:t>the </a:t>
            </a:r>
            <a:r>
              <a:rPr sz="1200" spc="-5" dirty="0">
                <a:latin typeface="Times New Roman"/>
                <a:cs typeface="Times New Roman"/>
              </a:rPr>
              <a:t>peak </a:t>
            </a:r>
            <a:r>
              <a:rPr sz="1200" dirty="0">
                <a:latin typeface="Times New Roman"/>
                <a:cs typeface="Times New Roman"/>
              </a:rPr>
              <a:t>oil debate, </a:t>
            </a:r>
            <a:r>
              <a:rPr sz="1200" spc="-5" dirty="0">
                <a:latin typeface="Times New Roman"/>
                <a:cs typeface="Times New Roman"/>
              </a:rPr>
              <a:t>cornucopian </a:t>
            </a:r>
            <a:r>
              <a:rPr sz="1200" dirty="0">
                <a:latin typeface="Times New Roman"/>
                <a:cs typeface="Times New Roman"/>
              </a:rPr>
              <a:t>posit that rising </a:t>
            </a:r>
            <a:r>
              <a:rPr sz="1200" spc="-5" dirty="0">
                <a:latin typeface="Times New Roman"/>
                <a:cs typeface="Times New Roman"/>
              </a:rPr>
              <a:t>prices </a:t>
            </a:r>
            <a:r>
              <a:rPr sz="1200" dirty="0">
                <a:latin typeface="Times New Roman"/>
                <a:cs typeface="Times New Roman"/>
              </a:rPr>
              <a:t>make oil </a:t>
            </a:r>
            <a:r>
              <a:rPr sz="1200" spc="-5" dirty="0">
                <a:latin typeface="Times New Roman"/>
                <a:cs typeface="Times New Roman"/>
              </a:rPr>
              <a:t>deposits which were  </a:t>
            </a:r>
            <a:r>
              <a:rPr sz="1200" dirty="0">
                <a:latin typeface="Times New Roman"/>
                <a:cs typeface="Times New Roman"/>
              </a:rPr>
              <a:t>previously </a:t>
            </a:r>
            <a:r>
              <a:rPr sz="1200" spc="-5" dirty="0">
                <a:latin typeface="Times New Roman"/>
                <a:cs typeface="Times New Roman"/>
              </a:rPr>
              <a:t>considered </a:t>
            </a:r>
            <a:r>
              <a:rPr sz="1200" dirty="0">
                <a:latin typeface="Times New Roman"/>
                <a:cs typeface="Times New Roman"/>
              </a:rPr>
              <a:t>too expansive to </a:t>
            </a:r>
            <a:r>
              <a:rPr sz="1200" spc="-5" dirty="0">
                <a:latin typeface="Times New Roman"/>
                <a:cs typeface="Times New Roman"/>
              </a:rPr>
              <a:t>extract and produce </a:t>
            </a:r>
            <a:r>
              <a:rPr sz="1200" dirty="0">
                <a:latin typeface="Times New Roman"/>
                <a:cs typeface="Times New Roman"/>
              </a:rPr>
              <a:t>become </a:t>
            </a:r>
            <a:r>
              <a:rPr sz="1200" spc="-5" dirty="0">
                <a:latin typeface="Times New Roman"/>
                <a:cs typeface="Times New Roman"/>
              </a:rPr>
              <a:t>profitable, and also spurs </a:t>
            </a:r>
            <a:r>
              <a:rPr sz="1200" dirty="0">
                <a:latin typeface="Times New Roman"/>
                <a:cs typeface="Times New Roman"/>
              </a:rPr>
              <a:t>the  </a:t>
            </a:r>
            <a:r>
              <a:rPr sz="1200" spc="-5" dirty="0">
                <a:latin typeface="Times New Roman"/>
                <a:cs typeface="Times New Roman"/>
              </a:rPr>
              <a:t>development </a:t>
            </a:r>
            <a:r>
              <a:rPr sz="1200" dirty="0">
                <a:latin typeface="Times New Roman"/>
                <a:cs typeface="Times New Roman"/>
              </a:rPr>
              <a:t>of </a:t>
            </a:r>
            <a:r>
              <a:rPr sz="1200" spc="-5" dirty="0">
                <a:latin typeface="Times New Roman"/>
                <a:cs typeface="Times New Roman"/>
              </a:rPr>
              <a:t>alternative fuels. Peak </a:t>
            </a:r>
            <a:r>
              <a:rPr sz="1200" dirty="0">
                <a:latin typeface="Times New Roman"/>
                <a:cs typeface="Times New Roman"/>
              </a:rPr>
              <a:t>oil </a:t>
            </a:r>
            <a:r>
              <a:rPr sz="1200" spc="-5" dirty="0">
                <a:latin typeface="Times New Roman"/>
                <a:cs typeface="Times New Roman"/>
              </a:rPr>
              <a:t>critics </a:t>
            </a:r>
            <a:r>
              <a:rPr sz="1200" dirty="0">
                <a:latin typeface="Times New Roman"/>
                <a:cs typeface="Times New Roman"/>
              </a:rPr>
              <a:t>of the </a:t>
            </a:r>
            <a:r>
              <a:rPr sz="1200" spc="-5" dirty="0">
                <a:latin typeface="Times New Roman"/>
                <a:cs typeface="Times New Roman"/>
              </a:rPr>
              <a:t>Cornucopian view stress </a:t>
            </a:r>
            <a:r>
              <a:rPr sz="1200" dirty="0">
                <a:latin typeface="Times New Roman"/>
                <a:cs typeface="Times New Roman"/>
              </a:rPr>
              <a:t>that </a:t>
            </a:r>
            <a:r>
              <a:rPr sz="1200" spc="-5" dirty="0">
                <a:latin typeface="Times New Roman"/>
                <a:cs typeface="Times New Roman"/>
              </a:rPr>
              <a:t>liquid  petroleum is </a:t>
            </a:r>
            <a:r>
              <a:rPr sz="1200" dirty="0">
                <a:latin typeface="Times New Roman"/>
                <a:cs typeface="Times New Roman"/>
              </a:rPr>
              <a:t>a finite </a:t>
            </a:r>
            <a:r>
              <a:rPr sz="1200" spc="-5" dirty="0">
                <a:latin typeface="Times New Roman"/>
                <a:cs typeface="Times New Roman"/>
              </a:rPr>
              <a:t>resource and </a:t>
            </a:r>
            <a:r>
              <a:rPr sz="1200" dirty="0">
                <a:latin typeface="Times New Roman"/>
                <a:cs typeface="Times New Roman"/>
              </a:rPr>
              <a:t>production cannot be </a:t>
            </a:r>
            <a:r>
              <a:rPr sz="1200" spc="-5" dirty="0">
                <a:latin typeface="Times New Roman"/>
                <a:cs typeface="Times New Roman"/>
              </a:rPr>
              <a:t>increased above </a:t>
            </a:r>
            <a:r>
              <a:rPr sz="1200" dirty="0">
                <a:latin typeface="Times New Roman"/>
                <a:cs typeface="Times New Roman"/>
              </a:rPr>
              <a:t>a </a:t>
            </a:r>
            <a:r>
              <a:rPr sz="1200" spc="-5" dirty="0">
                <a:latin typeface="Times New Roman"/>
                <a:cs typeface="Times New Roman"/>
              </a:rPr>
              <a:t>set amount </a:t>
            </a:r>
            <a:r>
              <a:rPr sz="1200" dirty="0">
                <a:latin typeface="Times New Roman"/>
                <a:cs typeface="Times New Roman"/>
              </a:rPr>
              <a:t>no </a:t>
            </a:r>
            <a:r>
              <a:rPr sz="1200" spc="5" dirty="0">
                <a:latin typeface="Times New Roman"/>
                <a:cs typeface="Times New Roman"/>
              </a:rPr>
              <a:t>matter  </a:t>
            </a:r>
            <a:r>
              <a:rPr sz="1200" dirty="0">
                <a:latin typeface="Times New Roman"/>
                <a:cs typeface="Times New Roman"/>
              </a:rPr>
              <a:t>how much </a:t>
            </a:r>
            <a:r>
              <a:rPr sz="1200" spc="-5" dirty="0">
                <a:latin typeface="Times New Roman"/>
                <a:cs typeface="Times New Roman"/>
              </a:rPr>
              <a:t>demand increases, because </a:t>
            </a:r>
            <a:r>
              <a:rPr sz="1200" dirty="0">
                <a:latin typeface="Times New Roman"/>
                <a:cs typeface="Times New Roman"/>
              </a:rPr>
              <a:t>a </a:t>
            </a:r>
            <a:r>
              <a:rPr sz="1200" spc="-80" dirty="0">
                <a:latin typeface="Times New Roman"/>
                <a:cs typeface="Times New Roman"/>
              </a:rPr>
              <a:t>Hubbert‟s </a:t>
            </a:r>
            <a:r>
              <a:rPr sz="1200" spc="-5" dirty="0">
                <a:latin typeface="Times New Roman"/>
                <a:cs typeface="Times New Roman"/>
              </a:rPr>
              <a:t>Peak. </a:t>
            </a:r>
            <a:r>
              <a:rPr sz="1200" dirty="0">
                <a:latin typeface="Times New Roman"/>
                <a:cs typeface="Times New Roman"/>
              </a:rPr>
              <a:t>They </a:t>
            </a:r>
            <a:r>
              <a:rPr sz="1200" spc="-5" dirty="0">
                <a:latin typeface="Times New Roman"/>
                <a:cs typeface="Times New Roman"/>
              </a:rPr>
              <a:t>also </a:t>
            </a:r>
            <a:r>
              <a:rPr sz="1200" dirty="0">
                <a:latin typeface="Times New Roman"/>
                <a:cs typeface="Times New Roman"/>
              </a:rPr>
              <a:t>urge that </a:t>
            </a:r>
            <a:r>
              <a:rPr sz="1200" spc="-5" dirty="0">
                <a:latin typeface="Times New Roman"/>
                <a:cs typeface="Times New Roman"/>
              </a:rPr>
              <a:t>alternative </a:t>
            </a:r>
            <a:r>
              <a:rPr sz="1200" dirty="0">
                <a:latin typeface="Times New Roman"/>
                <a:cs typeface="Times New Roman"/>
              </a:rPr>
              <a:t>energy  </a:t>
            </a:r>
            <a:r>
              <a:rPr sz="1200" spc="-5" dirty="0">
                <a:latin typeface="Times New Roman"/>
                <a:cs typeface="Times New Roman"/>
              </a:rPr>
              <a:t>cannot </a:t>
            </a:r>
            <a:r>
              <a:rPr sz="1200" dirty="0">
                <a:latin typeface="Times New Roman"/>
                <a:cs typeface="Times New Roman"/>
              </a:rPr>
              <a:t>simply </a:t>
            </a:r>
            <a:r>
              <a:rPr sz="1200" spc="5" dirty="0">
                <a:latin typeface="Times New Roman"/>
                <a:cs typeface="Times New Roman"/>
              </a:rPr>
              <a:t>be </a:t>
            </a:r>
            <a:r>
              <a:rPr sz="1200" dirty="0">
                <a:latin typeface="Times New Roman"/>
                <a:cs typeface="Times New Roman"/>
              </a:rPr>
              <a:t>plugged , since </a:t>
            </a:r>
            <a:r>
              <a:rPr sz="1200" spc="5" dirty="0">
                <a:latin typeface="Times New Roman"/>
                <a:cs typeface="Times New Roman"/>
              </a:rPr>
              <a:t>they </a:t>
            </a:r>
            <a:r>
              <a:rPr sz="1200" dirty="0">
                <a:latin typeface="Times New Roman"/>
                <a:cs typeface="Times New Roman"/>
              </a:rPr>
              <a:t>lack the fungibility </a:t>
            </a:r>
            <a:r>
              <a:rPr sz="1200" spc="-5" dirty="0">
                <a:latin typeface="Times New Roman"/>
                <a:cs typeface="Times New Roman"/>
              </a:rPr>
              <a:t>and </a:t>
            </a:r>
            <a:r>
              <a:rPr sz="1200" dirty="0">
                <a:latin typeface="Times New Roman"/>
                <a:cs typeface="Times New Roman"/>
              </a:rPr>
              <a:t>energy , density of liquid  </a:t>
            </a:r>
            <a:r>
              <a:rPr sz="1200" spc="-5" dirty="0">
                <a:latin typeface="Times New Roman"/>
                <a:cs typeface="Times New Roman"/>
              </a:rPr>
              <a:t>hydrocarbon</a:t>
            </a:r>
            <a:r>
              <a:rPr sz="1200" dirty="0">
                <a:latin typeface="Times New Roman"/>
                <a:cs typeface="Times New Roman"/>
              </a:rPr>
              <a:t> </a:t>
            </a:r>
            <a:r>
              <a:rPr sz="1200" spc="-5" dirty="0">
                <a:latin typeface="Times New Roman"/>
                <a:cs typeface="Times New Roman"/>
              </a:rPr>
              <a:t>fuels.</a:t>
            </a:r>
            <a:endParaRPr sz="1200">
              <a:latin typeface="Times New Roman"/>
              <a:cs typeface="Times New Roman"/>
            </a:endParaRPr>
          </a:p>
          <a:p>
            <a:pPr>
              <a:lnSpc>
                <a:spcPct val="100000"/>
              </a:lnSpc>
              <a:spcBef>
                <a:spcPts val="40"/>
              </a:spcBef>
            </a:pPr>
            <a:endParaRPr sz="1750">
              <a:latin typeface="Times New Roman"/>
              <a:cs typeface="Times New Roman"/>
            </a:endParaRPr>
          </a:p>
          <a:p>
            <a:pPr marL="12700" algn="just">
              <a:lnSpc>
                <a:spcPct val="100000"/>
              </a:lnSpc>
            </a:pPr>
            <a:r>
              <a:rPr sz="1200" b="1" spc="-5" dirty="0">
                <a:latin typeface="Times New Roman"/>
                <a:cs typeface="Times New Roman"/>
              </a:rPr>
              <a:t>Cornucopian versus New Malthusian</a:t>
            </a:r>
            <a:r>
              <a:rPr sz="1200" b="1" spc="25" dirty="0">
                <a:latin typeface="Times New Roman"/>
                <a:cs typeface="Times New Roman"/>
              </a:rPr>
              <a:t> </a:t>
            </a:r>
            <a:r>
              <a:rPr sz="1200" b="1" spc="-5" dirty="0">
                <a:latin typeface="Times New Roman"/>
                <a:cs typeface="Times New Roman"/>
              </a:rPr>
              <a:t>perspectives</a:t>
            </a:r>
            <a:endParaRPr sz="1200">
              <a:latin typeface="Times New Roman"/>
              <a:cs typeface="Times New Roman"/>
            </a:endParaRPr>
          </a:p>
          <a:p>
            <a:pPr>
              <a:lnSpc>
                <a:spcPct val="100000"/>
              </a:lnSpc>
              <a:spcBef>
                <a:spcPts val="10"/>
              </a:spcBef>
            </a:pPr>
            <a:endParaRPr sz="1200">
              <a:latin typeface="Times New Roman"/>
              <a:cs typeface="Times New Roman"/>
            </a:endParaRPr>
          </a:p>
          <a:p>
            <a:pPr marL="12700" marR="5715" algn="just">
              <a:lnSpc>
                <a:spcPct val="143700"/>
              </a:lnSpc>
            </a:pPr>
            <a:r>
              <a:rPr sz="1200" dirty="0">
                <a:latin typeface="Times New Roman"/>
                <a:cs typeface="Times New Roman"/>
              </a:rPr>
              <a:t>Some </a:t>
            </a:r>
            <a:r>
              <a:rPr sz="1200" spc="-5" dirty="0">
                <a:latin typeface="Times New Roman"/>
                <a:cs typeface="Times New Roman"/>
              </a:rPr>
              <a:t>people </a:t>
            </a:r>
            <a:r>
              <a:rPr sz="1200" dirty="0">
                <a:latin typeface="Times New Roman"/>
                <a:cs typeface="Times New Roman"/>
              </a:rPr>
              <a:t>think that our supply of </a:t>
            </a:r>
            <a:r>
              <a:rPr sz="1200" spc="-5" dirty="0">
                <a:latin typeface="Times New Roman"/>
                <a:cs typeface="Times New Roman"/>
              </a:rPr>
              <a:t>resources is </a:t>
            </a:r>
            <a:r>
              <a:rPr sz="1200" dirty="0">
                <a:latin typeface="Times New Roman"/>
                <a:cs typeface="Times New Roman"/>
              </a:rPr>
              <a:t>basically infinite. They </a:t>
            </a:r>
            <a:r>
              <a:rPr sz="1200" spc="-5" dirty="0">
                <a:latin typeface="Times New Roman"/>
                <a:cs typeface="Times New Roman"/>
              </a:rPr>
              <a:t>argue </a:t>
            </a:r>
            <a:r>
              <a:rPr sz="1200" dirty="0">
                <a:latin typeface="Times New Roman"/>
                <a:cs typeface="Times New Roman"/>
              </a:rPr>
              <a:t>that </a:t>
            </a:r>
            <a:r>
              <a:rPr sz="1200" spc="-5" dirty="0">
                <a:latin typeface="Times New Roman"/>
                <a:cs typeface="Times New Roman"/>
              </a:rPr>
              <a:t>we could  </a:t>
            </a:r>
            <a:r>
              <a:rPr sz="1200" dirty="0">
                <a:latin typeface="Times New Roman"/>
                <a:cs typeface="Times New Roman"/>
              </a:rPr>
              <a:t>exploit outer </a:t>
            </a:r>
            <a:r>
              <a:rPr sz="1200" spc="-5" dirty="0">
                <a:latin typeface="Times New Roman"/>
                <a:cs typeface="Times New Roman"/>
              </a:rPr>
              <a:t>space, </a:t>
            </a:r>
            <a:r>
              <a:rPr sz="1200" dirty="0">
                <a:latin typeface="Times New Roman"/>
                <a:cs typeface="Times New Roman"/>
              </a:rPr>
              <a:t>or </a:t>
            </a:r>
            <a:r>
              <a:rPr sz="1200" spc="-5" dirty="0">
                <a:latin typeface="Times New Roman"/>
                <a:cs typeface="Times New Roman"/>
              </a:rPr>
              <a:t>use as resources things </a:t>
            </a:r>
            <a:r>
              <a:rPr sz="1200" dirty="0">
                <a:latin typeface="Times New Roman"/>
                <a:cs typeface="Times New Roman"/>
              </a:rPr>
              <a:t>that </a:t>
            </a:r>
            <a:r>
              <a:rPr sz="1200" spc="-5" dirty="0">
                <a:latin typeface="Times New Roman"/>
                <a:cs typeface="Times New Roman"/>
              </a:rPr>
              <a:t>we can't imagine </a:t>
            </a:r>
            <a:r>
              <a:rPr sz="1200" dirty="0">
                <a:latin typeface="Times New Roman"/>
                <a:cs typeface="Times New Roman"/>
              </a:rPr>
              <a:t>now. </a:t>
            </a:r>
            <a:r>
              <a:rPr sz="1200" spc="-5" dirty="0">
                <a:latin typeface="Times New Roman"/>
                <a:cs typeface="Times New Roman"/>
              </a:rPr>
              <a:t>For example, </a:t>
            </a:r>
            <a:r>
              <a:rPr sz="1200" dirty="0">
                <a:latin typeface="Times New Roman"/>
                <a:cs typeface="Times New Roman"/>
              </a:rPr>
              <a:t>they </a:t>
            </a:r>
            <a:r>
              <a:rPr sz="1200" spc="-5" dirty="0">
                <a:latin typeface="Times New Roman"/>
                <a:cs typeface="Times New Roman"/>
              </a:rPr>
              <a:t>cite  </a:t>
            </a:r>
            <a:r>
              <a:rPr sz="1200" dirty="0">
                <a:latin typeface="Times New Roman"/>
                <a:cs typeface="Times New Roman"/>
              </a:rPr>
              <a:t>the </a:t>
            </a:r>
            <a:r>
              <a:rPr sz="1200" spc="-5" dirty="0">
                <a:latin typeface="Times New Roman"/>
                <a:cs typeface="Times New Roman"/>
              </a:rPr>
              <a:t>fact </a:t>
            </a:r>
            <a:r>
              <a:rPr sz="1200" dirty="0">
                <a:latin typeface="Times New Roman"/>
                <a:cs typeface="Times New Roman"/>
              </a:rPr>
              <a:t>that </a:t>
            </a:r>
            <a:r>
              <a:rPr sz="1200" spc="-5" dirty="0">
                <a:latin typeface="Times New Roman"/>
                <a:cs typeface="Times New Roman"/>
              </a:rPr>
              <a:t>when </a:t>
            </a:r>
            <a:r>
              <a:rPr sz="1200" dirty="0">
                <a:latin typeface="Times New Roman"/>
                <a:cs typeface="Times New Roman"/>
              </a:rPr>
              <a:t>humans first </a:t>
            </a:r>
            <a:r>
              <a:rPr sz="1200" spc="-5" dirty="0">
                <a:latin typeface="Times New Roman"/>
                <a:cs typeface="Times New Roman"/>
              </a:rPr>
              <a:t>struck </a:t>
            </a:r>
            <a:r>
              <a:rPr sz="1200" dirty="0">
                <a:latin typeface="Times New Roman"/>
                <a:cs typeface="Times New Roman"/>
              </a:rPr>
              <a:t>oil, </a:t>
            </a:r>
            <a:r>
              <a:rPr sz="1200" spc="5" dirty="0">
                <a:latin typeface="Times New Roman"/>
                <a:cs typeface="Times New Roman"/>
              </a:rPr>
              <a:t>they </a:t>
            </a:r>
            <a:r>
              <a:rPr sz="1200" dirty="0">
                <a:latin typeface="Times New Roman"/>
                <a:cs typeface="Times New Roman"/>
              </a:rPr>
              <a:t>had no idea how useful it could be. They point out  that, in the </a:t>
            </a:r>
            <a:r>
              <a:rPr sz="1200" spc="-5" dirty="0">
                <a:latin typeface="Times New Roman"/>
                <a:cs typeface="Times New Roman"/>
              </a:rPr>
              <a:t>past, </a:t>
            </a:r>
            <a:r>
              <a:rPr sz="1200" dirty="0">
                <a:latin typeface="Times New Roman"/>
                <a:cs typeface="Times New Roman"/>
              </a:rPr>
              <a:t>every time </a:t>
            </a:r>
            <a:r>
              <a:rPr sz="1200" spc="-5" dirty="0">
                <a:latin typeface="Times New Roman"/>
                <a:cs typeface="Times New Roman"/>
              </a:rPr>
              <a:t>we have feared </a:t>
            </a:r>
            <a:r>
              <a:rPr sz="1200" dirty="0">
                <a:latin typeface="Times New Roman"/>
                <a:cs typeface="Times New Roman"/>
              </a:rPr>
              <a:t>that </a:t>
            </a:r>
            <a:r>
              <a:rPr sz="1200" spc="-5" dirty="0">
                <a:latin typeface="Times New Roman"/>
                <a:cs typeface="Times New Roman"/>
              </a:rPr>
              <a:t>we </a:t>
            </a:r>
            <a:r>
              <a:rPr sz="1200" dirty="0">
                <a:latin typeface="Times New Roman"/>
                <a:cs typeface="Times New Roman"/>
              </a:rPr>
              <a:t>are </a:t>
            </a:r>
            <a:r>
              <a:rPr sz="1200" spc="-5" dirty="0">
                <a:latin typeface="Times New Roman"/>
                <a:cs typeface="Times New Roman"/>
              </a:rPr>
              <a:t>about </a:t>
            </a:r>
            <a:r>
              <a:rPr sz="1200" dirty="0">
                <a:latin typeface="Times New Roman"/>
                <a:cs typeface="Times New Roman"/>
              </a:rPr>
              <a:t>to run out of </a:t>
            </a:r>
            <a:r>
              <a:rPr sz="1200" spc="-5" dirty="0">
                <a:latin typeface="Times New Roman"/>
                <a:cs typeface="Times New Roman"/>
              </a:rPr>
              <a:t>something, </a:t>
            </a:r>
            <a:r>
              <a:rPr sz="1200" dirty="0">
                <a:latin typeface="Times New Roman"/>
                <a:cs typeface="Times New Roman"/>
              </a:rPr>
              <a:t>we  </a:t>
            </a:r>
            <a:r>
              <a:rPr sz="1200" spc="-5" dirty="0">
                <a:latin typeface="Times New Roman"/>
                <a:cs typeface="Times New Roman"/>
              </a:rPr>
              <a:t>have </a:t>
            </a:r>
            <a:r>
              <a:rPr sz="1200" b="1" dirty="0">
                <a:latin typeface="Times New Roman"/>
                <a:cs typeface="Times New Roman"/>
              </a:rPr>
              <a:t>found </a:t>
            </a:r>
            <a:r>
              <a:rPr sz="1200" b="1" spc="-10" dirty="0">
                <a:latin typeface="Times New Roman"/>
                <a:cs typeface="Times New Roman"/>
              </a:rPr>
              <a:t>more </a:t>
            </a:r>
            <a:r>
              <a:rPr sz="1200" spc="5" dirty="0">
                <a:latin typeface="Times New Roman"/>
                <a:cs typeface="Times New Roman"/>
              </a:rPr>
              <a:t>of </a:t>
            </a:r>
            <a:r>
              <a:rPr sz="1200" dirty="0">
                <a:latin typeface="Times New Roman"/>
                <a:cs typeface="Times New Roman"/>
              </a:rPr>
              <a:t>it, or </a:t>
            </a:r>
            <a:r>
              <a:rPr sz="1200" spc="-5" dirty="0">
                <a:latin typeface="Times New Roman"/>
                <a:cs typeface="Times New Roman"/>
              </a:rPr>
              <a:t>have </a:t>
            </a:r>
            <a:r>
              <a:rPr sz="1200" b="1" dirty="0">
                <a:latin typeface="Times New Roman"/>
                <a:cs typeface="Times New Roman"/>
              </a:rPr>
              <a:t>found a </a:t>
            </a:r>
            <a:r>
              <a:rPr sz="1200" b="1" spc="-5" dirty="0">
                <a:latin typeface="Times New Roman"/>
                <a:cs typeface="Times New Roman"/>
              </a:rPr>
              <a:t>substitute</a:t>
            </a:r>
            <a:r>
              <a:rPr sz="1200" spc="-5" dirty="0">
                <a:latin typeface="Times New Roman"/>
                <a:cs typeface="Times New Roman"/>
              </a:rPr>
              <a:t>, and </a:t>
            </a:r>
            <a:r>
              <a:rPr sz="1200" dirty="0">
                <a:latin typeface="Times New Roman"/>
                <a:cs typeface="Times New Roman"/>
              </a:rPr>
              <a:t>that that will </a:t>
            </a:r>
            <a:r>
              <a:rPr sz="1200" spc="-5" dirty="0">
                <a:latin typeface="Times New Roman"/>
                <a:cs typeface="Times New Roman"/>
              </a:rPr>
              <a:t>continue. </a:t>
            </a:r>
            <a:r>
              <a:rPr sz="1200" dirty="0">
                <a:latin typeface="Times New Roman"/>
                <a:cs typeface="Times New Roman"/>
              </a:rPr>
              <a:t>Thus, </a:t>
            </a:r>
            <a:r>
              <a:rPr sz="1200" spc="-5" dirty="0">
                <a:latin typeface="Times New Roman"/>
                <a:cs typeface="Times New Roman"/>
              </a:rPr>
              <a:t>we can  continue </a:t>
            </a:r>
            <a:r>
              <a:rPr sz="1200" dirty="0">
                <a:latin typeface="Times New Roman"/>
                <a:cs typeface="Times New Roman"/>
              </a:rPr>
              <a:t>infinitely to support </a:t>
            </a:r>
            <a:r>
              <a:rPr sz="1200" spc="-5" dirty="0">
                <a:latin typeface="Times New Roman"/>
                <a:cs typeface="Times New Roman"/>
              </a:rPr>
              <a:t>an </a:t>
            </a:r>
            <a:r>
              <a:rPr sz="1200" dirty="0">
                <a:latin typeface="Times New Roman"/>
                <a:cs typeface="Times New Roman"/>
              </a:rPr>
              <a:t>infinitely </a:t>
            </a:r>
            <a:r>
              <a:rPr sz="1200" spc="-5" dirty="0">
                <a:latin typeface="Times New Roman"/>
                <a:cs typeface="Times New Roman"/>
              </a:rPr>
              <a:t>growing </a:t>
            </a:r>
            <a:r>
              <a:rPr sz="1200" dirty="0">
                <a:latin typeface="Times New Roman"/>
                <a:cs typeface="Times New Roman"/>
              </a:rPr>
              <a:t>population, in </a:t>
            </a:r>
            <a:r>
              <a:rPr sz="1200" spc="-5" dirty="0">
                <a:latin typeface="Times New Roman"/>
                <a:cs typeface="Times New Roman"/>
              </a:rPr>
              <a:t>part because </a:t>
            </a:r>
            <a:r>
              <a:rPr sz="1200" dirty="0">
                <a:latin typeface="Times New Roman"/>
                <a:cs typeface="Times New Roman"/>
              </a:rPr>
              <a:t>people are our  </a:t>
            </a:r>
            <a:r>
              <a:rPr sz="1200" spc="-5" dirty="0">
                <a:latin typeface="Times New Roman"/>
                <a:cs typeface="Times New Roman"/>
              </a:rPr>
              <a:t>ultimate resource -- resources </a:t>
            </a:r>
            <a:r>
              <a:rPr sz="1200" dirty="0">
                <a:latin typeface="Times New Roman"/>
                <a:cs typeface="Times New Roman"/>
              </a:rPr>
              <a:t>are inexhaustible, owing </a:t>
            </a:r>
            <a:r>
              <a:rPr sz="1200" spc="-5" dirty="0">
                <a:latin typeface="Times New Roman"/>
                <a:cs typeface="Times New Roman"/>
              </a:rPr>
              <a:t>at </a:t>
            </a:r>
            <a:r>
              <a:rPr sz="1200" dirty="0">
                <a:latin typeface="Times New Roman"/>
                <a:cs typeface="Times New Roman"/>
              </a:rPr>
              <a:t>least in </a:t>
            </a:r>
            <a:r>
              <a:rPr sz="1200" spc="-5" dirty="0">
                <a:latin typeface="Times New Roman"/>
                <a:cs typeface="Times New Roman"/>
              </a:rPr>
              <a:t>part </a:t>
            </a:r>
            <a:r>
              <a:rPr sz="1200" dirty="0">
                <a:latin typeface="Times New Roman"/>
                <a:cs typeface="Times New Roman"/>
              </a:rPr>
              <a:t>to the infinite capacity </a:t>
            </a:r>
            <a:r>
              <a:rPr sz="1200" spc="5" dirty="0">
                <a:latin typeface="Times New Roman"/>
                <a:cs typeface="Times New Roman"/>
              </a:rPr>
              <a:t>of  </a:t>
            </a:r>
            <a:r>
              <a:rPr sz="1200" dirty="0">
                <a:latin typeface="Times New Roman"/>
                <a:cs typeface="Times New Roman"/>
              </a:rPr>
              <a:t>humans to think and thus to make substitutions of one </a:t>
            </a:r>
            <a:r>
              <a:rPr sz="1200" spc="-5" dirty="0">
                <a:latin typeface="Times New Roman"/>
                <a:cs typeface="Times New Roman"/>
              </a:rPr>
              <a:t>resource </a:t>
            </a:r>
            <a:r>
              <a:rPr sz="1200" dirty="0">
                <a:latin typeface="Times New Roman"/>
                <a:cs typeface="Times New Roman"/>
              </a:rPr>
              <a:t>for</a:t>
            </a:r>
            <a:r>
              <a:rPr sz="1200" spc="-40" dirty="0">
                <a:latin typeface="Times New Roman"/>
                <a:cs typeface="Times New Roman"/>
              </a:rPr>
              <a:t> </a:t>
            </a:r>
            <a:r>
              <a:rPr sz="1200" spc="-5" dirty="0">
                <a:latin typeface="Times New Roman"/>
                <a:cs typeface="Times New Roman"/>
              </a:rPr>
              <a:t>another.</a:t>
            </a:r>
            <a:endParaRPr sz="1200">
              <a:latin typeface="Times New Roman"/>
              <a:cs typeface="Times New Roman"/>
            </a:endParaRPr>
          </a:p>
          <a:p>
            <a:pPr>
              <a:lnSpc>
                <a:spcPct val="100000"/>
              </a:lnSpc>
              <a:spcBef>
                <a:spcPts val="15"/>
              </a:spcBef>
            </a:pPr>
            <a:endParaRPr sz="1200">
              <a:latin typeface="Times New Roman"/>
              <a:cs typeface="Times New Roman"/>
            </a:endParaRPr>
          </a:p>
          <a:p>
            <a:pPr marL="12700" marR="5715" algn="just">
              <a:lnSpc>
                <a:spcPct val="143800"/>
              </a:lnSpc>
            </a:pPr>
            <a:r>
              <a:rPr sz="1200" dirty="0">
                <a:latin typeface="Times New Roman"/>
                <a:cs typeface="Times New Roman"/>
              </a:rPr>
              <a:t>Julian Simon, a noted econimist, </a:t>
            </a:r>
            <a:r>
              <a:rPr sz="1200" spc="-5" dirty="0">
                <a:latin typeface="Times New Roman"/>
                <a:cs typeface="Times New Roman"/>
              </a:rPr>
              <a:t>claimed </a:t>
            </a:r>
            <a:r>
              <a:rPr sz="1200" dirty="0">
                <a:latin typeface="Times New Roman"/>
                <a:cs typeface="Times New Roman"/>
              </a:rPr>
              <a:t>in 1994, </a:t>
            </a:r>
            <a:r>
              <a:rPr sz="1200" spc="-5" dirty="0">
                <a:latin typeface="Times New Roman"/>
                <a:cs typeface="Times New Roman"/>
              </a:rPr>
              <a:t>"We </a:t>
            </a:r>
            <a:r>
              <a:rPr sz="1200" dirty="0">
                <a:latin typeface="Times New Roman"/>
                <a:cs typeface="Times New Roman"/>
              </a:rPr>
              <a:t>now have in our hands - in our </a:t>
            </a:r>
            <a:r>
              <a:rPr sz="1200" spc="-5" dirty="0">
                <a:latin typeface="Times New Roman"/>
                <a:cs typeface="Times New Roman"/>
              </a:rPr>
              <a:t>libraries  </a:t>
            </a:r>
            <a:r>
              <a:rPr sz="1200" dirty="0">
                <a:latin typeface="Times New Roman"/>
                <a:cs typeface="Times New Roman"/>
              </a:rPr>
              <a:t>really - the technology </a:t>
            </a:r>
            <a:r>
              <a:rPr sz="1200" spc="5" dirty="0">
                <a:latin typeface="Times New Roman"/>
                <a:cs typeface="Times New Roman"/>
              </a:rPr>
              <a:t>to </a:t>
            </a:r>
            <a:r>
              <a:rPr sz="1200" spc="-5" dirty="0">
                <a:latin typeface="Times New Roman"/>
                <a:cs typeface="Times New Roman"/>
              </a:rPr>
              <a:t>feed, clothe, and </a:t>
            </a:r>
            <a:r>
              <a:rPr sz="1200" dirty="0">
                <a:latin typeface="Times New Roman"/>
                <a:cs typeface="Times New Roman"/>
              </a:rPr>
              <a:t>supply energy to </a:t>
            </a:r>
            <a:r>
              <a:rPr sz="1200" spc="-5" dirty="0">
                <a:latin typeface="Times New Roman"/>
                <a:cs typeface="Times New Roman"/>
              </a:rPr>
              <a:t>an </a:t>
            </a:r>
            <a:r>
              <a:rPr sz="1200" dirty="0">
                <a:latin typeface="Times New Roman"/>
                <a:cs typeface="Times New Roman"/>
              </a:rPr>
              <a:t>ever-growing population for the  next 7 billion </a:t>
            </a:r>
            <a:r>
              <a:rPr sz="1200" spc="-10" dirty="0">
                <a:latin typeface="Times New Roman"/>
                <a:cs typeface="Times New Roman"/>
              </a:rPr>
              <a:t>years." </a:t>
            </a:r>
            <a:r>
              <a:rPr sz="1200" spc="-5" dirty="0">
                <a:latin typeface="Times New Roman"/>
                <a:cs typeface="Times New Roman"/>
              </a:rPr>
              <a:t>(N. Myers and </a:t>
            </a:r>
            <a:r>
              <a:rPr sz="1200" dirty="0">
                <a:latin typeface="Times New Roman"/>
                <a:cs typeface="Times New Roman"/>
              </a:rPr>
              <a:t>J. Simon. 1994. Scarcity or </a:t>
            </a:r>
            <a:r>
              <a:rPr sz="1200" spc="-5" dirty="0">
                <a:latin typeface="Times New Roman"/>
                <a:cs typeface="Times New Roman"/>
              </a:rPr>
              <a:t>Abundance: A Debate </a:t>
            </a:r>
            <a:r>
              <a:rPr sz="1200" dirty="0">
                <a:latin typeface="Times New Roman"/>
                <a:cs typeface="Times New Roman"/>
              </a:rPr>
              <a:t>on the  </a:t>
            </a:r>
            <a:r>
              <a:rPr sz="1200" spc="-5" dirty="0">
                <a:latin typeface="Times New Roman"/>
                <a:cs typeface="Times New Roman"/>
              </a:rPr>
              <a:t>Environment. </a:t>
            </a:r>
            <a:r>
              <a:rPr sz="1200" dirty="0">
                <a:latin typeface="Times New Roman"/>
                <a:cs typeface="Times New Roman"/>
              </a:rPr>
              <a:t>WW </a:t>
            </a:r>
            <a:r>
              <a:rPr sz="1200" spc="-5" dirty="0">
                <a:latin typeface="Times New Roman"/>
                <a:cs typeface="Times New Roman"/>
              </a:rPr>
              <a:t>Norton, NY, </a:t>
            </a:r>
            <a:r>
              <a:rPr sz="1200" dirty="0">
                <a:latin typeface="Times New Roman"/>
                <a:cs typeface="Times New Roman"/>
              </a:rPr>
              <a:t>pg 65). What optimism! </a:t>
            </a:r>
            <a:r>
              <a:rPr sz="1200" spc="-5" dirty="0">
                <a:latin typeface="Times New Roman"/>
                <a:cs typeface="Times New Roman"/>
              </a:rPr>
              <a:t>(You can read </a:t>
            </a:r>
            <a:r>
              <a:rPr sz="1200" dirty="0">
                <a:latin typeface="Times New Roman"/>
                <a:cs typeface="Times New Roman"/>
              </a:rPr>
              <a:t>a bit of Simon if </a:t>
            </a:r>
            <a:r>
              <a:rPr sz="1200" spc="-10" dirty="0">
                <a:latin typeface="Times New Roman"/>
                <a:cs typeface="Times New Roman"/>
              </a:rPr>
              <a:t>you'd  </a:t>
            </a:r>
            <a:r>
              <a:rPr sz="1200" dirty="0">
                <a:latin typeface="Times New Roman"/>
                <a:cs typeface="Times New Roman"/>
              </a:rPr>
              <a:t>like </a:t>
            </a:r>
            <a:r>
              <a:rPr sz="1200" spc="-5" dirty="0">
                <a:latin typeface="Times New Roman"/>
                <a:cs typeface="Times New Roman"/>
              </a:rPr>
              <a:t>check </a:t>
            </a:r>
            <a:r>
              <a:rPr sz="1200" dirty="0">
                <a:latin typeface="Times New Roman"/>
                <a:cs typeface="Times New Roman"/>
              </a:rPr>
              <a:t>out the </a:t>
            </a:r>
            <a:r>
              <a:rPr sz="1200" u="sng" dirty="0">
                <a:solidFill>
                  <a:srgbClr val="0000FF"/>
                </a:solidFill>
                <a:uFill>
                  <a:solidFill>
                    <a:srgbClr val="0000FF"/>
                  </a:solidFill>
                </a:uFill>
                <a:latin typeface="Times New Roman"/>
                <a:cs typeface="Times New Roman"/>
                <a:hlinkClick r:id="rId2"/>
              </a:rPr>
              <a:t>supplementary reading list </a:t>
            </a:r>
            <a:r>
              <a:rPr sz="1200" dirty="0">
                <a:latin typeface="Times New Roman"/>
                <a:cs typeface="Times New Roman"/>
              </a:rPr>
              <a:t>for this point in the</a:t>
            </a:r>
            <a:r>
              <a:rPr sz="1200" spc="-60" dirty="0">
                <a:latin typeface="Times New Roman"/>
                <a:cs typeface="Times New Roman"/>
              </a:rPr>
              <a:t> </a:t>
            </a:r>
            <a:r>
              <a:rPr sz="1200" spc="-5" dirty="0">
                <a:latin typeface="Times New Roman"/>
                <a:cs typeface="Times New Roman"/>
              </a:rPr>
              <a:t>course.)</a:t>
            </a:r>
            <a:endParaRPr sz="1200">
              <a:latin typeface="Times New Roman"/>
              <a:cs typeface="Times New Roman"/>
            </a:endParaRPr>
          </a:p>
          <a:p>
            <a:pPr>
              <a:lnSpc>
                <a:spcPct val="100000"/>
              </a:lnSpc>
              <a:spcBef>
                <a:spcPts val="20"/>
              </a:spcBef>
            </a:pPr>
            <a:endParaRPr sz="1200">
              <a:latin typeface="Times New Roman"/>
              <a:cs typeface="Times New Roman"/>
            </a:endParaRPr>
          </a:p>
          <a:p>
            <a:pPr marL="12700" marR="6350" algn="just">
              <a:lnSpc>
                <a:spcPct val="143800"/>
              </a:lnSpc>
            </a:pPr>
            <a:r>
              <a:rPr sz="1200" spc="-5" dirty="0">
                <a:latin typeface="Times New Roman"/>
                <a:cs typeface="Times New Roman"/>
              </a:rPr>
              <a:t>Calculations </a:t>
            </a:r>
            <a:r>
              <a:rPr sz="1200" spc="5" dirty="0">
                <a:latin typeface="Times New Roman"/>
                <a:cs typeface="Times New Roman"/>
              </a:rPr>
              <a:t>by </a:t>
            </a:r>
            <a:r>
              <a:rPr sz="1200" spc="-5" dirty="0">
                <a:latin typeface="Times New Roman"/>
                <a:cs typeface="Times New Roman"/>
              </a:rPr>
              <a:t>Paul </a:t>
            </a:r>
            <a:r>
              <a:rPr sz="1200" dirty="0">
                <a:latin typeface="Times New Roman"/>
                <a:cs typeface="Times New Roman"/>
              </a:rPr>
              <a:t>and Anne </a:t>
            </a:r>
            <a:r>
              <a:rPr sz="1200" spc="-5" dirty="0">
                <a:latin typeface="Times New Roman"/>
                <a:cs typeface="Times New Roman"/>
              </a:rPr>
              <a:t>Ehrlich </a:t>
            </a:r>
            <a:r>
              <a:rPr sz="1200" dirty="0">
                <a:latin typeface="Times New Roman"/>
                <a:cs typeface="Times New Roman"/>
              </a:rPr>
              <a:t>(see their </a:t>
            </a:r>
            <a:r>
              <a:rPr sz="1200" spc="-5" dirty="0">
                <a:latin typeface="Times New Roman"/>
                <a:cs typeface="Times New Roman"/>
              </a:rPr>
              <a:t>"Betrayal </a:t>
            </a:r>
            <a:r>
              <a:rPr sz="1200" spc="5" dirty="0">
                <a:latin typeface="Times New Roman"/>
                <a:cs typeface="Times New Roman"/>
              </a:rPr>
              <a:t>of </a:t>
            </a:r>
            <a:r>
              <a:rPr sz="1200" spc="-5" dirty="0">
                <a:latin typeface="Times New Roman"/>
                <a:cs typeface="Times New Roman"/>
              </a:rPr>
              <a:t>Science and Reason" </a:t>
            </a:r>
            <a:r>
              <a:rPr sz="1200" dirty="0">
                <a:latin typeface="Times New Roman"/>
                <a:cs typeface="Times New Roman"/>
              </a:rPr>
              <a:t>on  the </a:t>
            </a:r>
            <a:r>
              <a:rPr sz="1200" u="sng" dirty="0">
                <a:solidFill>
                  <a:srgbClr val="0000FF"/>
                </a:solidFill>
                <a:uFill>
                  <a:solidFill>
                    <a:srgbClr val="0000FF"/>
                  </a:solidFill>
                </a:uFill>
                <a:latin typeface="Times New Roman"/>
                <a:cs typeface="Times New Roman"/>
                <a:hlinkClick r:id="rId2"/>
              </a:rPr>
              <a:t>supplementary reading list)</a:t>
            </a:r>
            <a:r>
              <a:rPr sz="1200" dirty="0">
                <a:solidFill>
                  <a:srgbClr val="0000FF"/>
                </a:solidFill>
                <a:latin typeface="Times New Roman"/>
                <a:cs typeface="Times New Roman"/>
                <a:hlinkClick r:id="rId2"/>
              </a:rPr>
              <a:t> </a:t>
            </a:r>
            <a:r>
              <a:rPr sz="1200" spc="-5" dirty="0">
                <a:latin typeface="Times New Roman"/>
                <a:cs typeface="Times New Roman"/>
              </a:rPr>
              <a:t>indicated </a:t>
            </a:r>
            <a:r>
              <a:rPr sz="1200" dirty="0">
                <a:latin typeface="Times New Roman"/>
                <a:cs typeface="Times New Roman"/>
              </a:rPr>
              <a:t>that it would take only 774 </a:t>
            </a:r>
            <a:r>
              <a:rPr sz="1200" spc="-5" dirty="0">
                <a:latin typeface="Times New Roman"/>
                <a:cs typeface="Times New Roman"/>
              </a:rPr>
              <a:t>years </a:t>
            </a:r>
            <a:r>
              <a:rPr sz="1200" dirty="0">
                <a:latin typeface="Times New Roman"/>
                <a:cs typeface="Times New Roman"/>
              </a:rPr>
              <a:t>for the 1994  population of 5.6 billion to </a:t>
            </a:r>
            <a:r>
              <a:rPr sz="1200" spc="-5" dirty="0">
                <a:latin typeface="Times New Roman"/>
                <a:cs typeface="Times New Roman"/>
              </a:rPr>
              <a:t>increase </a:t>
            </a:r>
            <a:r>
              <a:rPr sz="1200" spc="5" dirty="0">
                <a:latin typeface="Times New Roman"/>
                <a:cs typeface="Times New Roman"/>
              </a:rPr>
              <a:t>to </a:t>
            </a:r>
            <a:r>
              <a:rPr sz="1200" dirty="0">
                <a:latin typeface="Times New Roman"/>
                <a:cs typeface="Times New Roman"/>
              </a:rPr>
              <a:t>the point </a:t>
            </a:r>
            <a:r>
              <a:rPr sz="1200" spc="-5" dirty="0">
                <a:latin typeface="Times New Roman"/>
                <a:cs typeface="Times New Roman"/>
              </a:rPr>
              <a:t>where </a:t>
            </a:r>
            <a:r>
              <a:rPr sz="1200" dirty="0">
                <a:latin typeface="Times New Roman"/>
                <a:cs typeface="Times New Roman"/>
              </a:rPr>
              <a:t>there were </a:t>
            </a:r>
            <a:r>
              <a:rPr sz="1200" b="1" dirty="0">
                <a:latin typeface="Times New Roman"/>
                <a:cs typeface="Times New Roman"/>
              </a:rPr>
              <a:t>10 </a:t>
            </a:r>
            <a:r>
              <a:rPr sz="1200" b="1" spc="-5" dirty="0">
                <a:latin typeface="Times New Roman"/>
                <a:cs typeface="Times New Roman"/>
              </a:rPr>
              <a:t>human beings </a:t>
            </a:r>
            <a:r>
              <a:rPr sz="1200" b="1" dirty="0">
                <a:latin typeface="Times New Roman"/>
                <a:cs typeface="Times New Roman"/>
              </a:rPr>
              <a:t>for </a:t>
            </a:r>
            <a:r>
              <a:rPr sz="1200" b="1" spc="-5" dirty="0">
                <a:latin typeface="Times New Roman"/>
                <a:cs typeface="Times New Roman"/>
              </a:rPr>
              <a:t>each  square meter </a:t>
            </a:r>
            <a:r>
              <a:rPr sz="1200" b="1" dirty="0">
                <a:latin typeface="Times New Roman"/>
                <a:cs typeface="Times New Roman"/>
              </a:rPr>
              <a:t>of ice free land </a:t>
            </a:r>
            <a:r>
              <a:rPr sz="1200" b="1" spc="-5" dirty="0">
                <a:latin typeface="Times New Roman"/>
                <a:cs typeface="Times New Roman"/>
              </a:rPr>
              <a:t>on the planet! </a:t>
            </a:r>
            <a:r>
              <a:rPr sz="1200" spc="-5" dirty="0">
                <a:latin typeface="Times New Roman"/>
                <a:cs typeface="Times New Roman"/>
              </a:rPr>
              <a:t>(The calculation assumes </a:t>
            </a:r>
            <a:r>
              <a:rPr sz="1200" dirty="0">
                <a:latin typeface="Times New Roman"/>
                <a:cs typeface="Times New Roman"/>
              </a:rPr>
              <a:t>the 1994 </a:t>
            </a:r>
            <a:r>
              <a:rPr sz="1200" spc="-5" dirty="0">
                <a:latin typeface="Times New Roman"/>
                <a:cs typeface="Times New Roman"/>
              </a:rPr>
              <a:t>rate </a:t>
            </a:r>
            <a:r>
              <a:rPr sz="1200" dirty="0">
                <a:latin typeface="Times New Roman"/>
                <a:cs typeface="Times New Roman"/>
              </a:rPr>
              <a:t>of </a:t>
            </a:r>
            <a:r>
              <a:rPr sz="1200" spc="-5" dirty="0">
                <a:latin typeface="Times New Roman"/>
                <a:cs typeface="Times New Roman"/>
              </a:rPr>
              <a:t>natural  increase ("r") </a:t>
            </a:r>
            <a:r>
              <a:rPr sz="1200" dirty="0">
                <a:latin typeface="Times New Roman"/>
                <a:cs typeface="Times New Roman"/>
              </a:rPr>
              <a:t>for the population.) </a:t>
            </a:r>
            <a:r>
              <a:rPr sz="1200" spc="-5" dirty="0">
                <a:latin typeface="Times New Roman"/>
                <a:cs typeface="Times New Roman"/>
              </a:rPr>
              <a:t>After </a:t>
            </a:r>
            <a:r>
              <a:rPr sz="1200" dirty="0">
                <a:latin typeface="Times New Roman"/>
                <a:cs typeface="Times New Roman"/>
              </a:rPr>
              <a:t>1900 </a:t>
            </a:r>
            <a:r>
              <a:rPr sz="1200" spc="-5" dirty="0">
                <a:latin typeface="Times New Roman"/>
                <a:cs typeface="Times New Roman"/>
              </a:rPr>
              <a:t>years at </a:t>
            </a:r>
            <a:r>
              <a:rPr sz="1200" dirty="0">
                <a:latin typeface="Times New Roman"/>
                <a:cs typeface="Times New Roman"/>
              </a:rPr>
              <a:t>the 1994 </a:t>
            </a:r>
            <a:r>
              <a:rPr sz="1200" spc="-5" dirty="0">
                <a:latin typeface="Times New Roman"/>
                <a:cs typeface="Times New Roman"/>
              </a:rPr>
              <a:t>rate </a:t>
            </a:r>
            <a:r>
              <a:rPr sz="1200" dirty="0">
                <a:latin typeface="Times New Roman"/>
                <a:cs typeface="Times New Roman"/>
              </a:rPr>
              <a:t>of </a:t>
            </a:r>
            <a:r>
              <a:rPr sz="1200" spc="-5" dirty="0">
                <a:latin typeface="Times New Roman"/>
                <a:cs typeface="Times New Roman"/>
              </a:rPr>
              <a:t>growth, </a:t>
            </a:r>
            <a:r>
              <a:rPr sz="1200" dirty="0">
                <a:latin typeface="Times New Roman"/>
                <a:cs typeface="Times New Roman"/>
              </a:rPr>
              <a:t>the </a:t>
            </a:r>
            <a:r>
              <a:rPr sz="1200" spc="-5" dirty="0">
                <a:latin typeface="Times New Roman"/>
                <a:cs typeface="Times New Roman"/>
              </a:rPr>
              <a:t>mass </a:t>
            </a:r>
            <a:r>
              <a:rPr sz="1200" dirty="0">
                <a:latin typeface="Times New Roman"/>
                <a:cs typeface="Times New Roman"/>
              </a:rPr>
              <a:t>of the  human population would </a:t>
            </a:r>
            <a:r>
              <a:rPr sz="1200" spc="-5" dirty="0">
                <a:latin typeface="Times New Roman"/>
                <a:cs typeface="Times New Roman"/>
              </a:rPr>
              <a:t>equal </a:t>
            </a:r>
            <a:r>
              <a:rPr sz="1200" dirty="0">
                <a:latin typeface="Times New Roman"/>
                <a:cs typeface="Times New Roman"/>
              </a:rPr>
              <a:t>the </a:t>
            </a:r>
            <a:r>
              <a:rPr sz="1200" spc="-5" dirty="0">
                <a:latin typeface="Times New Roman"/>
                <a:cs typeface="Times New Roman"/>
              </a:rPr>
              <a:t>mass </a:t>
            </a:r>
            <a:r>
              <a:rPr sz="1200" dirty="0">
                <a:latin typeface="Times New Roman"/>
                <a:cs typeface="Times New Roman"/>
              </a:rPr>
              <a:t>of </a:t>
            </a:r>
            <a:r>
              <a:rPr sz="1200" spc="-5" dirty="0">
                <a:latin typeface="Times New Roman"/>
                <a:cs typeface="Times New Roman"/>
              </a:rPr>
              <a:t>Earth, and after </a:t>
            </a:r>
            <a:r>
              <a:rPr sz="1200" dirty="0">
                <a:latin typeface="Times New Roman"/>
                <a:cs typeface="Times New Roman"/>
              </a:rPr>
              <a:t>6000 </a:t>
            </a:r>
            <a:r>
              <a:rPr sz="1200" spc="-5" dirty="0">
                <a:latin typeface="Times New Roman"/>
                <a:cs typeface="Times New Roman"/>
              </a:rPr>
              <a:t>years, </a:t>
            </a:r>
            <a:r>
              <a:rPr sz="1200" dirty="0">
                <a:latin typeface="Times New Roman"/>
                <a:cs typeface="Times New Roman"/>
              </a:rPr>
              <a:t>the </a:t>
            </a:r>
            <a:r>
              <a:rPr sz="1200" spc="-5" dirty="0">
                <a:latin typeface="Times New Roman"/>
                <a:cs typeface="Times New Roman"/>
              </a:rPr>
              <a:t>mass </a:t>
            </a:r>
            <a:r>
              <a:rPr sz="1200" dirty="0">
                <a:latin typeface="Times New Roman"/>
                <a:cs typeface="Times New Roman"/>
              </a:rPr>
              <a:t>of the human  population</a:t>
            </a:r>
            <a:r>
              <a:rPr sz="1200" spc="110" dirty="0">
                <a:latin typeface="Times New Roman"/>
                <a:cs typeface="Times New Roman"/>
              </a:rPr>
              <a:t> </a:t>
            </a:r>
            <a:r>
              <a:rPr sz="1200" dirty="0">
                <a:latin typeface="Times New Roman"/>
                <a:cs typeface="Times New Roman"/>
              </a:rPr>
              <a:t>would</a:t>
            </a:r>
            <a:r>
              <a:rPr sz="1200" spc="110" dirty="0">
                <a:latin typeface="Times New Roman"/>
                <a:cs typeface="Times New Roman"/>
              </a:rPr>
              <a:t> </a:t>
            </a:r>
            <a:r>
              <a:rPr sz="1200" spc="-5" dirty="0">
                <a:latin typeface="Times New Roman"/>
                <a:cs typeface="Times New Roman"/>
              </a:rPr>
              <a:t>equal</a:t>
            </a:r>
            <a:r>
              <a:rPr sz="1200" spc="125" dirty="0">
                <a:latin typeface="Times New Roman"/>
                <a:cs typeface="Times New Roman"/>
              </a:rPr>
              <a:t> </a:t>
            </a:r>
            <a:r>
              <a:rPr sz="1200" dirty="0">
                <a:latin typeface="Times New Roman"/>
                <a:cs typeface="Times New Roman"/>
              </a:rPr>
              <a:t>the</a:t>
            </a:r>
            <a:r>
              <a:rPr sz="1200" spc="105" dirty="0">
                <a:latin typeface="Times New Roman"/>
                <a:cs typeface="Times New Roman"/>
              </a:rPr>
              <a:t> </a:t>
            </a:r>
            <a:r>
              <a:rPr sz="1200" spc="-5" dirty="0">
                <a:latin typeface="Times New Roman"/>
                <a:cs typeface="Times New Roman"/>
              </a:rPr>
              <a:t>estimated</a:t>
            </a:r>
            <a:r>
              <a:rPr sz="1200" spc="110" dirty="0">
                <a:latin typeface="Times New Roman"/>
                <a:cs typeface="Times New Roman"/>
              </a:rPr>
              <a:t> </a:t>
            </a:r>
            <a:r>
              <a:rPr sz="1200" spc="-5" dirty="0">
                <a:latin typeface="Times New Roman"/>
                <a:cs typeface="Times New Roman"/>
              </a:rPr>
              <a:t>mass</a:t>
            </a:r>
            <a:r>
              <a:rPr sz="1200" spc="114" dirty="0">
                <a:latin typeface="Times New Roman"/>
                <a:cs typeface="Times New Roman"/>
              </a:rPr>
              <a:t> </a:t>
            </a:r>
            <a:r>
              <a:rPr sz="1200" spc="5" dirty="0">
                <a:latin typeface="Times New Roman"/>
                <a:cs typeface="Times New Roman"/>
              </a:rPr>
              <a:t>of</a:t>
            </a:r>
            <a:r>
              <a:rPr sz="1200" spc="105" dirty="0">
                <a:latin typeface="Times New Roman"/>
                <a:cs typeface="Times New Roman"/>
              </a:rPr>
              <a:t> </a:t>
            </a:r>
            <a:r>
              <a:rPr sz="1200" dirty="0">
                <a:latin typeface="Times New Roman"/>
                <a:cs typeface="Times New Roman"/>
              </a:rPr>
              <a:t>the</a:t>
            </a:r>
            <a:r>
              <a:rPr sz="1200" spc="105" dirty="0">
                <a:latin typeface="Times New Roman"/>
                <a:cs typeface="Times New Roman"/>
              </a:rPr>
              <a:t> </a:t>
            </a:r>
            <a:r>
              <a:rPr sz="1200" spc="-5" dirty="0">
                <a:latin typeface="Times New Roman"/>
                <a:cs typeface="Times New Roman"/>
              </a:rPr>
              <a:t>universe!</a:t>
            </a:r>
            <a:r>
              <a:rPr sz="1200" spc="105" dirty="0">
                <a:latin typeface="Times New Roman"/>
                <a:cs typeface="Times New Roman"/>
              </a:rPr>
              <a:t> </a:t>
            </a:r>
            <a:r>
              <a:rPr sz="1200" dirty="0">
                <a:latin typeface="Times New Roman"/>
                <a:cs typeface="Times New Roman"/>
              </a:rPr>
              <a:t>Even</a:t>
            </a:r>
            <a:r>
              <a:rPr sz="1200" spc="110" dirty="0">
                <a:latin typeface="Times New Roman"/>
                <a:cs typeface="Times New Roman"/>
              </a:rPr>
              <a:t> </a:t>
            </a:r>
            <a:r>
              <a:rPr sz="1200" dirty="0">
                <a:latin typeface="Times New Roman"/>
                <a:cs typeface="Times New Roman"/>
              </a:rPr>
              <a:t>if</a:t>
            </a:r>
            <a:r>
              <a:rPr sz="1200" spc="114" dirty="0">
                <a:latin typeface="Times New Roman"/>
                <a:cs typeface="Times New Roman"/>
              </a:rPr>
              <a:t> </a:t>
            </a:r>
            <a:r>
              <a:rPr sz="1200" dirty="0">
                <a:latin typeface="Times New Roman"/>
                <a:cs typeface="Times New Roman"/>
              </a:rPr>
              <a:t>population</a:t>
            </a:r>
            <a:r>
              <a:rPr sz="1200" spc="110" dirty="0">
                <a:latin typeface="Times New Roman"/>
                <a:cs typeface="Times New Roman"/>
              </a:rPr>
              <a:t> </a:t>
            </a:r>
            <a:r>
              <a:rPr sz="1200" spc="-5" dirty="0">
                <a:latin typeface="Times New Roman"/>
                <a:cs typeface="Times New Roman"/>
              </a:rPr>
              <a:t>rates</a:t>
            </a:r>
            <a:r>
              <a:rPr sz="1200" spc="110" dirty="0">
                <a:latin typeface="Times New Roman"/>
                <a:cs typeface="Times New Roman"/>
              </a:rPr>
              <a:t> </a:t>
            </a:r>
            <a:r>
              <a:rPr sz="1200" spc="-5" dirty="0">
                <a:latin typeface="Times New Roman"/>
                <a:cs typeface="Times New Roman"/>
              </a:rPr>
              <a:t>decreased</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12</a:t>
            </a:fld>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1540" cy="8606790"/>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5080" algn="just">
              <a:lnSpc>
                <a:spcPct val="143300"/>
              </a:lnSpc>
              <a:spcBef>
                <a:spcPts val="1250"/>
              </a:spcBef>
            </a:pPr>
            <a:r>
              <a:rPr sz="1200" dirty="0">
                <a:latin typeface="Times New Roman"/>
                <a:cs typeface="Times New Roman"/>
              </a:rPr>
              <a:t>dramatically to one millionth of their 1994 </a:t>
            </a:r>
            <a:r>
              <a:rPr sz="1200" spc="-5" dirty="0">
                <a:latin typeface="Times New Roman"/>
                <a:cs typeface="Times New Roman"/>
              </a:rPr>
              <a:t>levels </a:t>
            </a:r>
            <a:r>
              <a:rPr sz="1200" dirty="0">
                <a:latin typeface="Times New Roman"/>
                <a:cs typeface="Times New Roman"/>
              </a:rPr>
              <a:t>(a </a:t>
            </a:r>
            <a:r>
              <a:rPr sz="1200" spc="-10" dirty="0">
                <a:latin typeface="Times New Roman"/>
                <a:cs typeface="Times New Roman"/>
              </a:rPr>
              <a:t>tiny, </a:t>
            </a:r>
            <a:r>
              <a:rPr sz="1200" dirty="0">
                <a:latin typeface="Times New Roman"/>
                <a:cs typeface="Times New Roman"/>
              </a:rPr>
              <a:t>but non-zero, growth </a:t>
            </a:r>
            <a:r>
              <a:rPr sz="1200" spc="-5" dirty="0">
                <a:latin typeface="Times New Roman"/>
                <a:cs typeface="Times New Roman"/>
              </a:rPr>
              <a:t>rate) </a:t>
            </a:r>
            <a:r>
              <a:rPr sz="1200" dirty="0">
                <a:latin typeface="Times New Roman"/>
                <a:cs typeface="Times New Roman"/>
              </a:rPr>
              <a:t>the </a:t>
            </a:r>
            <a:r>
              <a:rPr sz="1200" spc="-5" dirty="0">
                <a:latin typeface="Times New Roman"/>
                <a:cs typeface="Times New Roman"/>
              </a:rPr>
              <a:t>mass </a:t>
            </a:r>
            <a:r>
              <a:rPr sz="1200" dirty="0">
                <a:latin typeface="Times New Roman"/>
                <a:cs typeface="Times New Roman"/>
              </a:rPr>
              <a:t>of  humans would </a:t>
            </a:r>
            <a:r>
              <a:rPr sz="1200" spc="-5" dirty="0">
                <a:latin typeface="Times New Roman"/>
                <a:cs typeface="Times New Roman"/>
              </a:rPr>
              <a:t>exceed </a:t>
            </a:r>
            <a:r>
              <a:rPr sz="1200" dirty="0">
                <a:latin typeface="Times New Roman"/>
                <a:cs typeface="Times New Roman"/>
              </a:rPr>
              <a:t>the </a:t>
            </a:r>
            <a:r>
              <a:rPr sz="1200" spc="-5" dirty="0">
                <a:latin typeface="Times New Roman"/>
                <a:cs typeface="Times New Roman"/>
              </a:rPr>
              <a:t>estimated mass </a:t>
            </a:r>
            <a:r>
              <a:rPr sz="1200" dirty="0">
                <a:latin typeface="Times New Roman"/>
                <a:cs typeface="Times New Roman"/>
              </a:rPr>
              <a:t>of the </a:t>
            </a:r>
            <a:r>
              <a:rPr sz="1200" spc="-5" dirty="0">
                <a:latin typeface="Times New Roman"/>
                <a:cs typeface="Times New Roman"/>
              </a:rPr>
              <a:t>universe </a:t>
            </a:r>
            <a:r>
              <a:rPr sz="1200" dirty="0">
                <a:latin typeface="Times New Roman"/>
                <a:cs typeface="Times New Roman"/>
              </a:rPr>
              <a:t>before the 7 billion </a:t>
            </a:r>
            <a:r>
              <a:rPr sz="1200" spc="-10" dirty="0">
                <a:latin typeface="Times New Roman"/>
                <a:cs typeface="Times New Roman"/>
              </a:rPr>
              <a:t>years </a:t>
            </a:r>
            <a:r>
              <a:rPr sz="1200" spc="-5" dirty="0">
                <a:latin typeface="Times New Roman"/>
                <a:cs typeface="Times New Roman"/>
              </a:rPr>
              <a:t>was </a:t>
            </a:r>
            <a:r>
              <a:rPr sz="1200" dirty="0">
                <a:latin typeface="Times New Roman"/>
                <a:cs typeface="Times New Roman"/>
              </a:rPr>
              <a:t>up.  </a:t>
            </a:r>
            <a:r>
              <a:rPr sz="1200" spc="-5" dirty="0">
                <a:latin typeface="Times New Roman"/>
                <a:cs typeface="Times New Roman"/>
              </a:rPr>
              <a:t>Clearly, </a:t>
            </a:r>
            <a:r>
              <a:rPr sz="1200" dirty="0">
                <a:latin typeface="Times New Roman"/>
                <a:cs typeface="Times New Roman"/>
              </a:rPr>
              <a:t>Simon </a:t>
            </a:r>
            <a:r>
              <a:rPr sz="1200" spc="-5" dirty="0">
                <a:latin typeface="Times New Roman"/>
                <a:cs typeface="Times New Roman"/>
              </a:rPr>
              <a:t>is </a:t>
            </a:r>
            <a:r>
              <a:rPr sz="1200" dirty="0">
                <a:latin typeface="Times New Roman"/>
                <a:cs typeface="Times New Roman"/>
              </a:rPr>
              <a:t>quite an optimist!</a:t>
            </a:r>
            <a:endParaRPr sz="1200">
              <a:latin typeface="Times New Roman"/>
              <a:cs typeface="Times New Roman"/>
            </a:endParaRPr>
          </a:p>
          <a:p>
            <a:pPr marL="12700" marR="6985" algn="just">
              <a:lnSpc>
                <a:spcPct val="143700"/>
              </a:lnSpc>
              <a:spcBef>
                <a:spcPts val="5"/>
              </a:spcBef>
            </a:pPr>
            <a:r>
              <a:rPr sz="1200" dirty="0">
                <a:latin typeface="Times New Roman"/>
                <a:cs typeface="Times New Roman"/>
              </a:rPr>
              <a:t>This </a:t>
            </a:r>
            <a:r>
              <a:rPr sz="1200" spc="-5" dirty="0">
                <a:latin typeface="Times New Roman"/>
                <a:cs typeface="Times New Roman"/>
              </a:rPr>
              <a:t>optimistic perspective is often referred </a:t>
            </a:r>
            <a:r>
              <a:rPr sz="1200" dirty="0">
                <a:latin typeface="Times New Roman"/>
                <a:cs typeface="Times New Roman"/>
              </a:rPr>
              <a:t>to </a:t>
            </a:r>
            <a:r>
              <a:rPr sz="1200" spc="-5" dirty="0">
                <a:latin typeface="Times New Roman"/>
                <a:cs typeface="Times New Roman"/>
              </a:rPr>
              <a:t>as </a:t>
            </a:r>
            <a:r>
              <a:rPr sz="1200" b="1" spc="-5" dirty="0">
                <a:latin typeface="Times New Roman"/>
                <a:cs typeface="Times New Roman"/>
              </a:rPr>
              <a:t>"cornucopian," </a:t>
            </a:r>
            <a:r>
              <a:rPr sz="1200" dirty="0">
                <a:latin typeface="Times New Roman"/>
                <a:cs typeface="Times New Roman"/>
              </a:rPr>
              <a:t>in </a:t>
            </a:r>
            <a:r>
              <a:rPr sz="1200" spc="-5" dirty="0">
                <a:latin typeface="Times New Roman"/>
                <a:cs typeface="Times New Roman"/>
              </a:rPr>
              <a:t>reference </a:t>
            </a:r>
            <a:r>
              <a:rPr sz="1200" dirty="0">
                <a:latin typeface="Times New Roman"/>
                <a:cs typeface="Times New Roman"/>
              </a:rPr>
              <a:t>to </a:t>
            </a:r>
            <a:r>
              <a:rPr sz="1200" spc="-5" dirty="0">
                <a:latin typeface="Times New Roman"/>
                <a:cs typeface="Times New Roman"/>
              </a:rPr>
              <a:t>cornucopia, </a:t>
            </a:r>
            <a:r>
              <a:rPr sz="1200" dirty="0">
                <a:latin typeface="Times New Roman"/>
                <a:cs typeface="Times New Roman"/>
              </a:rPr>
              <a:t>or  the horn of </a:t>
            </a:r>
            <a:r>
              <a:rPr sz="1200" spc="-5" dirty="0">
                <a:latin typeface="Times New Roman"/>
                <a:cs typeface="Times New Roman"/>
              </a:rPr>
              <a:t>plenty, </a:t>
            </a:r>
            <a:r>
              <a:rPr sz="1200" dirty="0">
                <a:latin typeface="Times New Roman"/>
                <a:cs typeface="Times New Roman"/>
              </a:rPr>
              <a:t>a symbol of </a:t>
            </a:r>
            <a:r>
              <a:rPr sz="1200" spc="-5" dirty="0">
                <a:latin typeface="Times New Roman"/>
                <a:cs typeface="Times New Roman"/>
              </a:rPr>
              <a:t>abundance </a:t>
            </a:r>
            <a:r>
              <a:rPr sz="1200" dirty="0">
                <a:latin typeface="Times New Roman"/>
                <a:cs typeface="Times New Roman"/>
              </a:rPr>
              <a:t>dating </a:t>
            </a:r>
            <a:r>
              <a:rPr sz="1200" spc="-5" dirty="0">
                <a:latin typeface="Times New Roman"/>
                <a:cs typeface="Times New Roman"/>
              </a:rPr>
              <a:t>from </a:t>
            </a:r>
            <a:r>
              <a:rPr sz="1200" dirty="0">
                <a:latin typeface="Times New Roman"/>
                <a:cs typeface="Times New Roman"/>
              </a:rPr>
              <a:t>the </a:t>
            </a:r>
            <a:r>
              <a:rPr sz="1200" spc="-5" dirty="0">
                <a:latin typeface="Times New Roman"/>
                <a:cs typeface="Times New Roman"/>
              </a:rPr>
              <a:t>ancient Greeks. Most adherents </a:t>
            </a:r>
            <a:r>
              <a:rPr sz="1200" dirty="0">
                <a:latin typeface="Times New Roman"/>
                <a:cs typeface="Times New Roman"/>
              </a:rPr>
              <a:t>to </a:t>
            </a:r>
            <a:r>
              <a:rPr sz="1200" spc="-5" dirty="0">
                <a:latin typeface="Times New Roman"/>
                <a:cs typeface="Times New Roman"/>
              </a:rPr>
              <a:t>this  </a:t>
            </a:r>
            <a:r>
              <a:rPr sz="1200" dirty="0">
                <a:latin typeface="Times New Roman"/>
                <a:cs typeface="Times New Roman"/>
              </a:rPr>
              <a:t>philosophy </a:t>
            </a:r>
            <a:r>
              <a:rPr sz="1200" spc="-5" dirty="0">
                <a:latin typeface="Times New Roman"/>
                <a:cs typeface="Times New Roman"/>
              </a:rPr>
              <a:t>have </a:t>
            </a:r>
            <a:r>
              <a:rPr sz="1200" dirty="0">
                <a:latin typeface="Times New Roman"/>
                <a:cs typeface="Times New Roman"/>
              </a:rPr>
              <a:t>roots in </a:t>
            </a:r>
            <a:r>
              <a:rPr sz="1200" spc="-5" dirty="0">
                <a:latin typeface="Times New Roman"/>
                <a:cs typeface="Times New Roman"/>
              </a:rPr>
              <a:t>economics, </a:t>
            </a:r>
            <a:r>
              <a:rPr sz="1200" dirty="0">
                <a:latin typeface="Times New Roman"/>
                <a:cs typeface="Times New Roman"/>
              </a:rPr>
              <a:t>which </a:t>
            </a:r>
            <a:r>
              <a:rPr sz="1200" spc="-5" dirty="0">
                <a:latin typeface="Times New Roman"/>
                <a:cs typeface="Times New Roman"/>
              </a:rPr>
              <a:t>seems </a:t>
            </a:r>
            <a:r>
              <a:rPr sz="1200" dirty="0">
                <a:latin typeface="Times New Roman"/>
                <a:cs typeface="Times New Roman"/>
              </a:rPr>
              <a:t>to </a:t>
            </a:r>
            <a:r>
              <a:rPr sz="1200" spc="-5" dirty="0">
                <a:latin typeface="Times New Roman"/>
                <a:cs typeface="Times New Roman"/>
              </a:rPr>
              <a:t>believe </a:t>
            </a:r>
            <a:r>
              <a:rPr sz="1200" dirty="0">
                <a:latin typeface="Times New Roman"/>
                <a:cs typeface="Times New Roman"/>
              </a:rPr>
              <a:t>that infinite growth </a:t>
            </a:r>
            <a:r>
              <a:rPr sz="1200" spc="-5" dirty="0">
                <a:latin typeface="Times New Roman"/>
                <a:cs typeface="Times New Roman"/>
              </a:rPr>
              <a:t>is</a:t>
            </a:r>
            <a:r>
              <a:rPr sz="1200" dirty="0">
                <a:latin typeface="Times New Roman"/>
                <a:cs typeface="Times New Roman"/>
              </a:rPr>
              <a:t> possible.</a:t>
            </a:r>
            <a:endParaRPr sz="1200">
              <a:latin typeface="Times New Roman"/>
              <a:cs typeface="Times New Roman"/>
            </a:endParaRPr>
          </a:p>
          <a:p>
            <a:pPr marL="12700" algn="just">
              <a:lnSpc>
                <a:spcPct val="100000"/>
              </a:lnSpc>
              <a:spcBef>
                <a:spcPts val="625"/>
              </a:spcBef>
            </a:pPr>
            <a:r>
              <a:rPr sz="1200" spc="-5" dirty="0">
                <a:latin typeface="Times New Roman"/>
                <a:cs typeface="Times New Roman"/>
              </a:rPr>
              <a:t>A contrasting </a:t>
            </a:r>
            <a:r>
              <a:rPr sz="1200" dirty="0">
                <a:latin typeface="Times New Roman"/>
                <a:cs typeface="Times New Roman"/>
              </a:rPr>
              <a:t>perspective </a:t>
            </a:r>
            <a:r>
              <a:rPr sz="1200" spc="-5" dirty="0">
                <a:latin typeface="Times New Roman"/>
                <a:cs typeface="Times New Roman"/>
              </a:rPr>
              <a:t>is termed </a:t>
            </a:r>
            <a:r>
              <a:rPr sz="1200" b="1" dirty="0">
                <a:latin typeface="Times New Roman"/>
                <a:cs typeface="Times New Roman"/>
              </a:rPr>
              <a:t>NeoMalthusian</a:t>
            </a:r>
            <a:r>
              <a:rPr sz="1200" dirty="0">
                <a:latin typeface="Times New Roman"/>
                <a:cs typeface="Times New Roman"/>
              </a:rPr>
              <a:t>, </a:t>
            </a:r>
            <a:r>
              <a:rPr sz="1200" spc="-5" dirty="0">
                <a:latin typeface="Times New Roman"/>
                <a:cs typeface="Times New Roman"/>
              </a:rPr>
              <a:t>and </a:t>
            </a:r>
            <a:r>
              <a:rPr sz="1200" dirty="0">
                <a:latin typeface="Times New Roman"/>
                <a:cs typeface="Times New Roman"/>
              </a:rPr>
              <a:t>it </a:t>
            </a:r>
            <a:r>
              <a:rPr sz="1200" spc="-5" dirty="0">
                <a:latin typeface="Times New Roman"/>
                <a:cs typeface="Times New Roman"/>
              </a:rPr>
              <a:t>argues </a:t>
            </a:r>
            <a:r>
              <a:rPr sz="1200" dirty="0">
                <a:latin typeface="Times New Roman"/>
                <a:cs typeface="Times New Roman"/>
              </a:rPr>
              <a:t>that limits are imposed </a:t>
            </a:r>
            <a:r>
              <a:rPr sz="1200" spc="10" dirty="0">
                <a:latin typeface="Times New Roman"/>
                <a:cs typeface="Times New Roman"/>
              </a:rPr>
              <a:t>by</a:t>
            </a:r>
            <a:r>
              <a:rPr sz="1200" spc="15"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marR="8255" algn="just">
              <a:lnSpc>
                <a:spcPct val="143800"/>
              </a:lnSpc>
              <a:spcBef>
                <a:spcPts val="5"/>
              </a:spcBef>
            </a:pPr>
            <a:r>
              <a:rPr sz="1200" spc="-5" dirty="0">
                <a:latin typeface="Times New Roman"/>
                <a:cs typeface="Times New Roman"/>
              </a:rPr>
              <a:t>environment. </a:t>
            </a:r>
            <a:r>
              <a:rPr sz="1200" dirty="0">
                <a:latin typeface="Times New Roman"/>
                <a:cs typeface="Times New Roman"/>
              </a:rPr>
              <a:t>This </a:t>
            </a:r>
            <a:r>
              <a:rPr sz="1200" spc="-5" dirty="0">
                <a:latin typeface="Times New Roman"/>
                <a:cs typeface="Times New Roman"/>
              </a:rPr>
              <a:t>school </a:t>
            </a:r>
            <a:r>
              <a:rPr sz="1200" dirty="0">
                <a:latin typeface="Times New Roman"/>
                <a:cs typeface="Times New Roman"/>
              </a:rPr>
              <a:t>of </a:t>
            </a:r>
            <a:r>
              <a:rPr sz="1200" spc="-5" dirty="0">
                <a:latin typeface="Times New Roman"/>
                <a:cs typeface="Times New Roman"/>
              </a:rPr>
              <a:t>thought is named after </a:t>
            </a:r>
            <a:r>
              <a:rPr sz="1200" dirty="0">
                <a:latin typeface="Times New Roman"/>
                <a:cs typeface="Times New Roman"/>
              </a:rPr>
              <a:t>the </a:t>
            </a:r>
            <a:r>
              <a:rPr sz="1200" spc="-5" dirty="0">
                <a:latin typeface="Times New Roman"/>
                <a:cs typeface="Times New Roman"/>
              </a:rPr>
              <a:t>Reverend Thomas </a:t>
            </a:r>
            <a:r>
              <a:rPr sz="1200" dirty="0">
                <a:latin typeface="Times New Roman"/>
                <a:cs typeface="Times New Roman"/>
              </a:rPr>
              <a:t>Malthus, </a:t>
            </a:r>
            <a:r>
              <a:rPr sz="1200" spc="-5" dirty="0">
                <a:latin typeface="Times New Roman"/>
                <a:cs typeface="Times New Roman"/>
              </a:rPr>
              <a:t>whose essay  from </a:t>
            </a:r>
            <a:r>
              <a:rPr sz="1200" dirty="0">
                <a:latin typeface="Times New Roman"/>
                <a:cs typeface="Times New Roman"/>
              </a:rPr>
              <a:t>the </a:t>
            </a:r>
            <a:r>
              <a:rPr sz="1200" spc="-5" dirty="0">
                <a:latin typeface="Times New Roman"/>
                <a:cs typeface="Times New Roman"/>
              </a:rPr>
              <a:t>mid-1800's "An </a:t>
            </a:r>
            <a:r>
              <a:rPr sz="1200" dirty="0">
                <a:latin typeface="Times New Roman"/>
                <a:cs typeface="Times New Roman"/>
              </a:rPr>
              <a:t>Essay on the </a:t>
            </a:r>
            <a:r>
              <a:rPr sz="1200" spc="-5" dirty="0">
                <a:latin typeface="Times New Roman"/>
                <a:cs typeface="Times New Roman"/>
              </a:rPr>
              <a:t>Principle </a:t>
            </a:r>
            <a:r>
              <a:rPr sz="1200" spc="5" dirty="0">
                <a:latin typeface="Times New Roman"/>
                <a:cs typeface="Times New Roman"/>
              </a:rPr>
              <a:t>of </a:t>
            </a:r>
            <a:r>
              <a:rPr sz="1200" dirty="0">
                <a:latin typeface="Times New Roman"/>
                <a:cs typeface="Times New Roman"/>
              </a:rPr>
              <a:t>Population" </a:t>
            </a:r>
            <a:r>
              <a:rPr sz="1200" spc="-5" dirty="0">
                <a:latin typeface="Times New Roman"/>
                <a:cs typeface="Times New Roman"/>
              </a:rPr>
              <a:t>argued </a:t>
            </a:r>
            <a:r>
              <a:rPr sz="1200" dirty="0">
                <a:latin typeface="Times New Roman"/>
                <a:cs typeface="Times New Roman"/>
              </a:rPr>
              <a:t>that populations </a:t>
            </a:r>
            <a:r>
              <a:rPr sz="1200" spc="-5" dirty="0">
                <a:latin typeface="Times New Roman"/>
                <a:cs typeface="Times New Roman"/>
              </a:rPr>
              <a:t>can grow  faster </a:t>
            </a:r>
            <a:r>
              <a:rPr sz="1200" dirty="0">
                <a:latin typeface="Times New Roman"/>
                <a:cs typeface="Times New Roman"/>
              </a:rPr>
              <a:t>than food production </a:t>
            </a:r>
            <a:r>
              <a:rPr sz="1200" spc="-5" dirty="0">
                <a:latin typeface="Times New Roman"/>
                <a:cs typeface="Times New Roman"/>
              </a:rPr>
              <a:t>can increase, </a:t>
            </a:r>
            <a:r>
              <a:rPr sz="1200" dirty="0">
                <a:latin typeface="Times New Roman"/>
                <a:cs typeface="Times New Roman"/>
              </a:rPr>
              <a:t>with starvation the </a:t>
            </a:r>
            <a:r>
              <a:rPr sz="1200" spc="-5" dirty="0">
                <a:latin typeface="Times New Roman"/>
                <a:cs typeface="Times New Roman"/>
              </a:rPr>
              <a:t>consequence </a:t>
            </a:r>
            <a:r>
              <a:rPr sz="1200" dirty="0">
                <a:latin typeface="Times New Roman"/>
                <a:cs typeface="Times New Roman"/>
              </a:rPr>
              <a:t>if </a:t>
            </a:r>
            <a:r>
              <a:rPr sz="1200" spc="-5" dirty="0">
                <a:latin typeface="Times New Roman"/>
                <a:cs typeface="Times New Roman"/>
              </a:rPr>
              <a:t>growth isn't </a:t>
            </a:r>
            <a:r>
              <a:rPr sz="1200" dirty="0">
                <a:latin typeface="Times New Roman"/>
                <a:cs typeface="Times New Roman"/>
              </a:rPr>
              <a:t>limited.  </a:t>
            </a:r>
            <a:r>
              <a:rPr sz="1200" spc="-5" dirty="0">
                <a:latin typeface="Times New Roman"/>
                <a:cs typeface="Times New Roman"/>
              </a:rPr>
              <a:t>(The same </a:t>
            </a:r>
            <a:r>
              <a:rPr sz="1200" dirty="0">
                <a:latin typeface="Times New Roman"/>
                <a:cs typeface="Times New Roman"/>
              </a:rPr>
              <a:t>essay influenced </a:t>
            </a:r>
            <a:r>
              <a:rPr sz="1200" spc="-5" dirty="0">
                <a:latin typeface="Times New Roman"/>
                <a:cs typeface="Times New Roman"/>
              </a:rPr>
              <a:t>Charles Darwin </a:t>
            </a:r>
            <a:r>
              <a:rPr sz="1200" dirty="0">
                <a:latin typeface="Times New Roman"/>
                <a:cs typeface="Times New Roman"/>
              </a:rPr>
              <a:t>in </a:t>
            </a:r>
            <a:r>
              <a:rPr sz="1200" spc="-5" dirty="0">
                <a:latin typeface="Times New Roman"/>
                <a:cs typeface="Times New Roman"/>
              </a:rPr>
              <a:t>his development </a:t>
            </a:r>
            <a:r>
              <a:rPr sz="1200" dirty="0">
                <a:latin typeface="Times New Roman"/>
                <a:cs typeface="Times New Roman"/>
              </a:rPr>
              <a:t>of the </a:t>
            </a:r>
            <a:r>
              <a:rPr sz="1200" spc="-5" dirty="0">
                <a:latin typeface="Times New Roman"/>
                <a:cs typeface="Times New Roman"/>
              </a:rPr>
              <a:t>concept </a:t>
            </a:r>
            <a:r>
              <a:rPr sz="1200" dirty="0">
                <a:latin typeface="Times New Roman"/>
                <a:cs typeface="Times New Roman"/>
              </a:rPr>
              <a:t>of </a:t>
            </a:r>
            <a:r>
              <a:rPr sz="1200" spc="-5" dirty="0">
                <a:latin typeface="Times New Roman"/>
                <a:cs typeface="Times New Roman"/>
              </a:rPr>
              <a:t>natural  selection as </a:t>
            </a:r>
            <a:r>
              <a:rPr sz="1200" dirty="0">
                <a:latin typeface="Times New Roman"/>
                <a:cs typeface="Times New Roman"/>
              </a:rPr>
              <a:t>a driving force </a:t>
            </a:r>
            <a:r>
              <a:rPr sz="1200" spc="-5" dirty="0">
                <a:latin typeface="Times New Roman"/>
                <a:cs typeface="Times New Roman"/>
              </a:rPr>
              <a:t>for evolution.)</a:t>
            </a:r>
            <a:endParaRPr sz="1200">
              <a:latin typeface="Times New Roman"/>
              <a:cs typeface="Times New Roman"/>
            </a:endParaRPr>
          </a:p>
          <a:p>
            <a:pPr marL="12700" algn="just">
              <a:lnSpc>
                <a:spcPct val="100000"/>
              </a:lnSpc>
              <a:spcBef>
                <a:spcPts val="625"/>
              </a:spcBef>
            </a:pPr>
            <a:r>
              <a:rPr sz="1200" spc="-5" dirty="0">
                <a:latin typeface="Times New Roman"/>
                <a:cs typeface="Times New Roman"/>
              </a:rPr>
              <a:t>Basically,</a:t>
            </a:r>
            <a:r>
              <a:rPr sz="1200" spc="90" dirty="0">
                <a:latin typeface="Times New Roman"/>
                <a:cs typeface="Times New Roman"/>
              </a:rPr>
              <a:t> </a:t>
            </a:r>
            <a:r>
              <a:rPr sz="1200" dirty="0">
                <a:latin typeface="Times New Roman"/>
                <a:cs typeface="Times New Roman"/>
              </a:rPr>
              <a:t>to</a:t>
            </a:r>
            <a:r>
              <a:rPr sz="1200" spc="95" dirty="0">
                <a:latin typeface="Times New Roman"/>
                <a:cs typeface="Times New Roman"/>
              </a:rPr>
              <a:t> </a:t>
            </a:r>
            <a:r>
              <a:rPr sz="1200" dirty="0">
                <a:latin typeface="Times New Roman"/>
                <a:cs typeface="Times New Roman"/>
              </a:rPr>
              <a:t>many</a:t>
            </a:r>
            <a:r>
              <a:rPr sz="1200" spc="75" dirty="0">
                <a:latin typeface="Times New Roman"/>
                <a:cs typeface="Times New Roman"/>
              </a:rPr>
              <a:t> </a:t>
            </a:r>
            <a:r>
              <a:rPr sz="1200" dirty="0">
                <a:latin typeface="Times New Roman"/>
                <a:cs typeface="Times New Roman"/>
              </a:rPr>
              <a:t>people</a:t>
            </a:r>
            <a:r>
              <a:rPr sz="1200" spc="90" dirty="0">
                <a:latin typeface="Times New Roman"/>
                <a:cs typeface="Times New Roman"/>
              </a:rPr>
              <a:t> </a:t>
            </a:r>
            <a:r>
              <a:rPr sz="1200" dirty="0">
                <a:latin typeface="Times New Roman"/>
                <a:cs typeface="Times New Roman"/>
              </a:rPr>
              <a:t>(me</a:t>
            </a:r>
            <a:r>
              <a:rPr sz="1200" spc="90" dirty="0">
                <a:latin typeface="Times New Roman"/>
                <a:cs typeface="Times New Roman"/>
              </a:rPr>
              <a:t> </a:t>
            </a:r>
            <a:r>
              <a:rPr sz="1200" spc="-5" dirty="0">
                <a:latin typeface="Times New Roman"/>
                <a:cs typeface="Times New Roman"/>
              </a:rPr>
              <a:t>included),</a:t>
            </a:r>
            <a:r>
              <a:rPr sz="1200" spc="90" dirty="0">
                <a:latin typeface="Times New Roman"/>
                <a:cs typeface="Times New Roman"/>
              </a:rPr>
              <a:t> </a:t>
            </a:r>
            <a:r>
              <a:rPr sz="1200" dirty="0">
                <a:latin typeface="Times New Roman"/>
                <a:cs typeface="Times New Roman"/>
              </a:rPr>
              <a:t>it</a:t>
            </a:r>
            <a:r>
              <a:rPr sz="1200" spc="100" dirty="0">
                <a:latin typeface="Times New Roman"/>
                <a:cs typeface="Times New Roman"/>
              </a:rPr>
              <a:t> </a:t>
            </a:r>
            <a:r>
              <a:rPr sz="1200" spc="-5" dirty="0">
                <a:latin typeface="Times New Roman"/>
                <a:cs typeface="Times New Roman"/>
              </a:rPr>
              <a:t>seems</a:t>
            </a:r>
            <a:r>
              <a:rPr sz="1200" spc="95" dirty="0">
                <a:latin typeface="Times New Roman"/>
                <a:cs typeface="Times New Roman"/>
              </a:rPr>
              <a:t> </a:t>
            </a:r>
            <a:r>
              <a:rPr sz="1200" dirty="0">
                <a:latin typeface="Times New Roman"/>
                <a:cs typeface="Times New Roman"/>
              </a:rPr>
              <a:t>that</a:t>
            </a:r>
            <a:r>
              <a:rPr sz="1200" spc="95" dirty="0">
                <a:latin typeface="Times New Roman"/>
                <a:cs typeface="Times New Roman"/>
              </a:rPr>
              <a:t> </a:t>
            </a:r>
            <a:r>
              <a:rPr sz="1200" spc="-5" dirty="0">
                <a:latin typeface="Times New Roman"/>
                <a:cs typeface="Times New Roman"/>
              </a:rPr>
              <a:t>even</a:t>
            </a:r>
            <a:r>
              <a:rPr sz="1200" spc="95" dirty="0">
                <a:latin typeface="Times New Roman"/>
                <a:cs typeface="Times New Roman"/>
              </a:rPr>
              <a:t> </a:t>
            </a:r>
            <a:r>
              <a:rPr sz="1200" dirty="0">
                <a:latin typeface="Times New Roman"/>
                <a:cs typeface="Times New Roman"/>
              </a:rPr>
              <a:t>if</a:t>
            </a:r>
            <a:r>
              <a:rPr sz="1200" spc="90" dirty="0">
                <a:latin typeface="Times New Roman"/>
                <a:cs typeface="Times New Roman"/>
              </a:rPr>
              <a:t> </a:t>
            </a:r>
            <a:r>
              <a:rPr sz="1200" dirty="0">
                <a:latin typeface="Times New Roman"/>
                <a:cs typeface="Times New Roman"/>
              </a:rPr>
              <a:t>somehow</a:t>
            </a:r>
            <a:r>
              <a:rPr sz="1200" spc="80" dirty="0">
                <a:latin typeface="Times New Roman"/>
                <a:cs typeface="Times New Roman"/>
              </a:rPr>
              <a:t> </a:t>
            </a:r>
            <a:r>
              <a:rPr sz="1200" spc="-5" dirty="0">
                <a:latin typeface="Times New Roman"/>
                <a:cs typeface="Times New Roman"/>
              </a:rPr>
              <a:t>we</a:t>
            </a:r>
            <a:r>
              <a:rPr sz="1200" spc="85" dirty="0">
                <a:latin typeface="Times New Roman"/>
                <a:cs typeface="Times New Roman"/>
              </a:rPr>
              <a:t> </a:t>
            </a:r>
            <a:r>
              <a:rPr sz="1200" spc="5" dirty="0">
                <a:latin typeface="Times New Roman"/>
                <a:cs typeface="Times New Roman"/>
              </a:rPr>
              <a:t>could</a:t>
            </a:r>
            <a:r>
              <a:rPr sz="1200" spc="100" dirty="0">
                <a:latin typeface="Times New Roman"/>
                <a:cs typeface="Times New Roman"/>
              </a:rPr>
              <a:t> </a:t>
            </a:r>
            <a:r>
              <a:rPr sz="1200" spc="-5" dirty="0">
                <a:latin typeface="Times New Roman"/>
                <a:cs typeface="Times New Roman"/>
              </a:rPr>
              <a:t>meet</a:t>
            </a:r>
            <a:r>
              <a:rPr sz="1200" spc="95" dirty="0">
                <a:latin typeface="Times New Roman"/>
                <a:cs typeface="Times New Roman"/>
              </a:rPr>
              <a:t> </a:t>
            </a:r>
            <a:r>
              <a:rPr sz="1200" dirty="0">
                <a:latin typeface="Times New Roman"/>
                <a:cs typeface="Times New Roman"/>
              </a:rPr>
              <a:t>energy</a:t>
            </a:r>
            <a:endParaRPr sz="1200">
              <a:latin typeface="Times New Roman"/>
              <a:cs typeface="Times New Roman"/>
            </a:endParaRPr>
          </a:p>
          <a:p>
            <a:pPr marL="12700" marR="8255" algn="just">
              <a:lnSpc>
                <a:spcPct val="143700"/>
              </a:lnSpc>
              <a:spcBef>
                <a:spcPts val="5"/>
              </a:spcBef>
            </a:pPr>
            <a:r>
              <a:rPr sz="1200" spc="-5" dirty="0">
                <a:latin typeface="Times New Roman"/>
                <a:cs typeface="Times New Roman"/>
              </a:rPr>
              <a:t>and </a:t>
            </a:r>
            <a:r>
              <a:rPr sz="1200" dirty="0">
                <a:latin typeface="Times New Roman"/>
                <a:cs typeface="Times New Roman"/>
              </a:rPr>
              <a:t>food </a:t>
            </a:r>
            <a:r>
              <a:rPr sz="1200" spc="-5" dirty="0">
                <a:latin typeface="Times New Roman"/>
                <a:cs typeface="Times New Roman"/>
              </a:rPr>
              <a:t>needs, </a:t>
            </a:r>
            <a:r>
              <a:rPr sz="1200" dirty="0">
                <a:latin typeface="Times New Roman"/>
                <a:cs typeface="Times New Roman"/>
              </a:rPr>
              <a:t>eventually the </a:t>
            </a:r>
            <a:r>
              <a:rPr sz="1200" spc="-5" dirty="0">
                <a:latin typeface="Times New Roman"/>
                <a:cs typeface="Times New Roman"/>
              </a:rPr>
              <a:t>world </a:t>
            </a:r>
            <a:r>
              <a:rPr sz="1200" dirty="0">
                <a:latin typeface="Times New Roman"/>
                <a:cs typeface="Times New Roman"/>
              </a:rPr>
              <a:t>would fill up. We would </a:t>
            </a:r>
            <a:r>
              <a:rPr sz="1200" spc="-5" dirty="0">
                <a:latin typeface="Times New Roman"/>
                <a:cs typeface="Times New Roman"/>
              </a:rPr>
              <a:t>have </a:t>
            </a:r>
            <a:r>
              <a:rPr sz="1200" dirty="0">
                <a:latin typeface="Times New Roman"/>
                <a:cs typeface="Times New Roman"/>
              </a:rPr>
              <a:t>to live </a:t>
            </a:r>
            <a:r>
              <a:rPr sz="1200" spc="-5" dirty="0">
                <a:latin typeface="Times New Roman"/>
                <a:cs typeface="Times New Roman"/>
              </a:rPr>
              <a:t>stacked </a:t>
            </a:r>
            <a:r>
              <a:rPr sz="1200" dirty="0">
                <a:latin typeface="Times New Roman"/>
                <a:cs typeface="Times New Roman"/>
              </a:rPr>
              <a:t>in huge  </a:t>
            </a:r>
            <a:r>
              <a:rPr sz="1200" spc="-5" dirty="0">
                <a:latin typeface="Times New Roman"/>
                <a:cs typeface="Times New Roman"/>
              </a:rPr>
              <a:t>towers, </a:t>
            </a:r>
            <a:r>
              <a:rPr sz="1200" dirty="0">
                <a:latin typeface="Times New Roman"/>
                <a:cs typeface="Times New Roman"/>
              </a:rPr>
              <a:t>with no </a:t>
            </a:r>
            <a:r>
              <a:rPr sz="1200" spc="-5" dirty="0">
                <a:latin typeface="Times New Roman"/>
                <a:cs typeface="Times New Roman"/>
              </a:rPr>
              <a:t>privacy, </a:t>
            </a:r>
            <a:r>
              <a:rPr sz="1200" dirty="0">
                <a:latin typeface="Times New Roman"/>
                <a:cs typeface="Times New Roman"/>
              </a:rPr>
              <a:t>no </a:t>
            </a:r>
            <a:r>
              <a:rPr sz="1200" spc="-5" dirty="0">
                <a:latin typeface="Times New Roman"/>
                <a:cs typeface="Times New Roman"/>
              </a:rPr>
              <a:t>nature... That is, </a:t>
            </a:r>
            <a:r>
              <a:rPr sz="1200" dirty="0">
                <a:latin typeface="Times New Roman"/>
                <a:cs typeface="Times New Roman"/>
              </a:rPr>
              <a:t>it </a:t>
            </a:r>
            <a:r>
              <a:rPr sz="1200" spc="-5" dirty="0">
                <a:latin typeface="Times New Roman"/>
                <a:cs typeface="Times New Roman"/>
              </a:rPr>
              <a:t>may </a:t>
            </a:r>
            <a:r>
              <a:rPr sz="1200" dirty="0">
                <a:latin typeface="Times New Roman"/>
                <a:cs typeface="Times New Roman"/>
              </a:rPr>
              <a:t>be possible to </a:t>
            </a:r>
            <a:r>
              <a:rPr sz="1200" spc="-5" dirty="0">
                <a:latin typeface="Times New Roman"/>
                <a:cs typeface="Times New Roman"/>
              </a:rPr>
              <a:t>feed </a:t>
            </a:r>
            <a:r>
              <a:rPr sz="1200" dirty="0">
                <a:latin typeface="Times New Roman"/>
                <a:cs typeface="Times New Roman"/>
              </a:rPr>
              <a:t>far more </a:t>
            </a:r>
            <a:r>
              <a:rPr sz="1200" spc="-5" dirty="0">
                <a:latin typeface="Times New Roman"/>
                <a:cs typeface="Times New Roman"/>
              </a:rPr>
              <a:t>people </a:t>
            </a:r>
            <a:r>
              <a:rPr sz="1200" dirty="0">
                <a:latin typeface="Times New Roman"/>
                <a:cs typeface="Times New Roman"/>
              </a:rPr>
              <a:t>than </a:t>
            </a:r>
            <a:r>
              <a:rPr sz="1200" spc="-5" dirty="0">
                <a:latin typeface="Times New Roman"/>
                <a:cs typeface="Times New Roman"/>
              </a:rPr>
              <a:t>we  </a:t>
            </a:r>
            <a:r>
              <a:rPr sz="1200" dirty="0">
                <a:latin typeface="Times New Roman"/>
                <a:cs typeface="Times New Roman"/>
              </a:rPr>
              <a:t>presently </a:t>
            </a:r>
            <a:r>
              <a:rPr sz="1200" spc="-5" dirty="0">
                <a:latin typeface="Times New Roman"/>
                <a:cs typeface="Times New Roman"/>
              </a:rPr>
              <a:t>have </a:t>
            </a:r>
            <a:r>
              <a:rPr sz="1200" dirty="0">
                <a:latin typeface="Times New Roman"/>
                <a:cs typeface="Times New Roman"/>
              </a:rPr>
              <a:t>on </a:t>
            </a:r>
            <a:r>
              <a:rPr sz="1200" spc="-5" dirty="0">
                <a:latin typeface="Times New Roman"/>
                <a:cs typeface="Times New Roman"/>
              </a:rPr>
              <a:t>Earth, </a:t>
            </a:r>
            <a:r>
              <a:rPr sz="1200" dirty="0">
                <a:latin typeface="Times New Roman"/>
                <a:cs typeface="Times New Roman"/>
              </a:rPr>
              <a:t>but </a:t>
            </a:r>
            <a:r>
              <a:rPr sz="1200" spc="-5" dirty="0">
                <a:latin typeface="Times New Roman"/>
                <a:cs typeface="Times New Roman"/>
              </a:rPr>
              <a:t>is </a:t>
            </a:r>
            <a:r>
              <a:rPr sz="1200" dirty="0">
                <a:latin typeface="Times New Roman"/>
                <a:cs typeface="Times New Roman"/>
              </a:rPr>
              <a:t>it </a:t>
            </a:r>
            <a:r>
              <a:rPr sz="1200" spc="-5" dirty="0">
                <a:latin typeface="Times New Roman"/>
                <a:cs typeface="Times New Roman"/>
              </a:rPr>
              <a:t>desirable </a:t>
            </a:r>
            <a:r>
              <a:rPr sz="1200" dirty="0">
                <a:latin typeface="Times New Roman"/>
                <a:cs typeface="Times New Roman"/>
              </a:rPr>
              <a:t>to turn </a:t>
            </a:r>
            <a:r>
              <a:rPr sz="1200" spc="-5" dirty="0">
                <a:latin typeface="Times New Roman"/>
                <a:cs typeface="Times New Roman"/>
              </a:rPr>
              <a:t>Earth </a:t>
            </a:r>
            <a:r>
              <a:rPr sz="1200" dirty="0">
                <a:latin typeface="Times New Roman"/>
                <a:cs typeface="Times New Roman"/>
              </a:rPr>
              <a:t>essentially into a </a:t>
            </a:r>
            <a:r>
              <a:rPr sz="1200" spc="-5" dirty="0">
                <a:latin typeface="Times New Roman"/>
                <a:cs typeface="Times New Roman"/>
              </a:rPr>
              <a:t>giant feedlot </a:t>
            </a:r>
            <a:r>
              <a:rPr sz="1200" dirty="0">
                <a:latin typeface="Times New Roman"/>
                <a:cs typeface="Times New Roman"/>
              </a:rPr>
              <a:t>for  </a:t>
            </a:r>
            <a:r>
              <a:rPr sz="1200" spc="-5" dirty="0">
                <a:latin typeface="Times New Roman"/>
                <a:cs typeface="Times New Roman"/>
              </a:rPr>
              <a:t>humans? </a:t>
            </a:r>
            <a:r>
              <a:rPr sz="1200" spc="-20" dirty="0">
                <a:latin typeface="Times New Roman"/>
                <a:cs typeface="Times New Roman"/>
              </a:rPr>
              <a:t>Is </a:t>
            </a:r>
            <a:r>
              <a:rPr sz="1200" dirty="0">
                <a:latin typeface="Times New Roman"/>
                <a:cs typeface="Times New Roman"/>
              </a:rPr>
              <a:t>it </a:t>
            </a:r>
            <a:r>
              <a:rPr sz="1200" spc="-5" dirty="0">
                <a:latin typeface="Times New Roman"/>
                <a:cs typeface="Times New Roman"/>
              </a:rPr>
              <a:t>ethical </a:t>
            </a:r>
            <a:r>
              <a:rPr sz="1200" dirty="0">
                <a:latin typeface="Times New Roman"/>
                <a:cs typeface="Times New Roman"/>
              </a:rPr>
              <a:t>to </a:t>
            </a:r>
            <a:r>
              <a:rPr sz="1200" spc="5" dirty="0">
                <a:latin typeface="Times New Roman"/>
                <a:cs typeface="Times New Roman"/>
              </a:rPr>
              <a:t>do</a:t>
            </a:r>
            <a:r>
              <a:rPr sz="1200" spc="50" dirty="0">
                <a:latin typeface="Times New Roman"/>
                <a:cs typeface="Times New Roman"/>
              </a:rPr>
              <a:t> </a:t>
            </a:r>
            <a:r>
              <a:rPr sz="1200" spc="-10" dirty="0">
                <a:latin typeface="Times New Roman"/>
                <a:cs typeface="Times New Roman"/>
              </a:rPr>
              <a:t>so?</a:t>
            </a:r>
            <a:endParaRPr sz="1200">
              <a:latin typeface="Times New Roman"/>
              <a:cs typeface="Times New Roman"/>
            </a:endParaRPr>
          </a:p>
          <a:p>
            <a:pPr marL="12700" marR="10795" algn="just">
              <a:lnSpc>
                <a:spcPct val="143800"/>
              </a:lnSpc>
              <a:spcBef>
                <a:spcPts val="5"/>
              </a:spcBef>
            </a:pPr>
            <a:r>
              <a:rPr sz="1200" dirty="0">
                <a:latin typeface="Times New Roman"/>
                <a:cs typeface="Times New Roman"/>
              </a:rPr>
              <a:t>We must </a:t>
            </a:r>
            <a:r>
              <a:rPr sz="1200" spc="-5" dirty="0">
                <a:latin typeface="Times New Roman"/>
                <a:cs typeface="Times New Roman"/>
              </a:rPr>
              <a:t>also remember </a:t>
            </a:r>
            <a:r>
              <a:rPr sz="1200" dirty="0">
                <a:latin typeface="Times New Roman"/>
                <a:cs typeface="Times New Roman"/>
              </a:rPr>
              <a:t>that, </a:t>
            </a:r>
            <a:r>
              <a:rPr sz="1200" spc="-5" dirty="0">
                <a:latin typeface="Times New Roman"/>
                <a:cs typeface="Times New Roman"/>
              </a:rPr>
              <a:t>as </a:t>
            </a:r>
            <a:r>
              <a:rPr sz="1200" dirty="0">
                <a:latin typeface="Times New Roman"/>
                <a:cs typeface="Times New Roman"/>
              </a:rPr>
              <a:t>humans we depend on naturally functioning </a:t>
            </a:r>
            <a:r>
              <a:rPr sz="1200" spc="-5" dirty="0">
                <a:latin typeface="Times New Roman"/>
                <a:cs typeface="Times New Roman"/>
              </a:rPr>
              <a:t>ecosystems </a:t>
            </a:r>
            <a:r>
              <a:rPr sz="1200" dirty="0">
                <a:latin typeface="Times New Roman"/>
                <a:cs typeface="Times New Roman"/>
              </a:rPr>
              <a:t>for  much more than </a:t>
            </a:r>
            <a:r>
              <a:rPr sz="1200" spc="-5" dirty="0">
                <a:latin typeface="Times New Roman"/>
                <a:cs typeface="Times New Roman"/>
              </a:rPr>
              <a:t>aesthetic pleasure, we </a:t>
            </a:r>
            <a:r>
              <a:rPr sz="1200" dirty="0">
                <a:latin typeface="Times New Roman"/>
                <a:cs typeface="Times New Roman"/>
              </a:rPr>
              <a:t>depend on </a:t>
            </a:r>
            <a:r>
              <a:rPr sz="1200" spc="-5" dirty="0">
                <a:latin typeface="Times New Roman"/>
                <a:cs typeface="Times New Roman"/>
              </a:rPr>
              <a:t>intact ecosystems </a:t>
            </a:r>
            <a:r>
              <a:rPr sz="1200" dirty="0">
                <a:latin typeface="Times New Roman"/>
                <a:cs typeface="Times New Roman"/>
              </a:rPr>
              <a:t>for </a:t>
            </a:r>
            <a:r>
              <a:rPr sz="1200" spc="-5" dirty="0">
                <a:latin typeface="Times New Roman"/>
                <a:cs typeface="Times New Roman"/>
              </a:rPr>
              <a:t>accomplishing  decomposition and </a:t>
            </a:r>
            <a:r>
              <a:rPr sz="1200" dirty="0">
                <a:latin typeface="Times New Roman"/>
                <a:cs typeface="Times New Roman"/>
              </a:rPr>
              <a:t>driving nutrient </a:t>
            </a:r>
            <a:r>
              <a:rPr sz="1200" spc="-5" dirty="0">
                <a:latin typeface="Times New Roman"/>
                <a:cs typeface="Times New Roman"/>
              </a:rPr>
              <a:t>cycles, </a:t>
            </a:r>
            <a:r>
              <a:rPr sz="1200" dirty="0">
                <a:latin typeface="Times New Roman"/>
                <a:cs typeface="Times New Roman"/>
              </a:rPr>
              <a:t>maintaining the </a:t>
            </a:r>
            <a:r>
              <a:rPr sz="1200" spc="-5" dirty="0">
                <a:latin typeface="Times New Roman"/>
                <a:cs typeface="Times New Roman"/>
              </a:rPr>
              <a:t>balance </a:t>
            </a:r>
            <a:r>
              <a:rPr sz="1200" dirty="0">
                <a:latin typeface="Times New Roman"/>
                <a:cs typeface="Times New Roman"/>
              </a:rPr>
              <a:t>of </a:t>
            </a:r>
            <a:r>
              <a:rPr sz="1200" spc="-5" dirty="0">
                <a:latin typeface="Times New Roman"/>
                <a:cs typeface="Times New Roman"/>
              </a:rPr>
              <a:t>gases </a:t>
            </a:r>
            <a:r>
              <a:rPr sz="1200" dirty="0">
                <a:latin typeface="Times New Roman"/>
                <a:cs typeface="Times New Roman"/>
              </a:rPr>
              <a:t>in the </a:t>
            </a:r>
            <a:r>
              <a:rPr sz="1200" spc="-5" dirty="0">
                <a:latin typeface="Times New Roman"/>
                <a:cs typeface="Times New Roman"/>
              </a:rPr>
              <a:t>atmosphere,  </a:t>
            </a:r>
            <a:r>
              <a:rPr sz="1200" dirty="0">
                <a:latin typeface="Times New Roman"/>
                <a:cs typeface="Times New Roman"/>
              </a:rPr>
              <a:t>pollinating </a:t>
            </a:r>
            <a:r>
              <a:rPr sz="1200" spc="-5" dirty="0">
                <a:latin typeface="Times New Roman"/>
                <a:cs typeface="Times New Roman"/>
              </a:rPr>
              <a:t>crops, natural pest control, and </a:t>
            </a:r>
            <a:r>
              <a:rPr sz="1200" dirty="0">
                <a:latin typeface="Times New Roman"/>
                <a:cs typeface="Times New Roman"/>
              </a:rPr>
              <a:t>much </a:t>
            </a:r>
            <a:r>
              <a:rPr sz="1200" spc="-5" dirty="0">
                <a:latin typeface="Times New Roman"/>
                <a:cs typeface="Times New Roman"/>
              </a:rPr>
              <a:t>more. </a:t>
            </a:r>
            <a:r>
              <a:rPr sz="1200" spc="-10" dirty="0">
                <a:latin typeface="Times New Roman"/>
                <a:cs typeface="Times New Roman"/>
              </a:rPr>
              <a:t>If </a:t>
            </a:r>
            <a:r>
              <a:rPr sz="1200" dirty="0">
                <a:latin typeface="Times New Roman"/>
                <a:cs typeface="Times New Roman"/>
              </a:rPr>
              <a:t>those </a:t>
            </a:r>
            <a:r>
              <a:rPr sz="1200" spc="-5" dirty="0">
                <a:latin typeface="Times New Roman"/>
                <a:cs typeface="Times New Roman"/>
              </a:rPr>
              <a:t>intact ecosystems </a:t>
            </a:r>
            <a:r>
              <a:rPr sz="1200" dirty="0">
                <a:latin typeface="Times New Roman"/>
                <a:cs typeface="Times New Roman"/>
              </a:rPr>
              <a:t>were </a:t>
            </a:r>
            <a:r>
              <a:rPr sz="1200" spc="-5" dirty="0">
                <a:latin typeface="Times New Roman"/>
                <a:cs typeface="Times New Roman"/>
              </a:rPr>
              <a:t>all gone,  </a:t>
            </a:r>
            <a:r>
              <a:rPr sz="1200" dirty="0">
                <a:latin typeface="Times New Roman"/>
                <a:cs typeface="Times New Roman"/>
              </a:rPr>
              <a:t>it </a:t>
            </a:r>
            <a:r>
              <a:rPr sz="1200" spc="-5" dirty="0">
                <a:latin typeface="Times New Roman"/>
                <a:cs typeface="Times New Roman"/>
              </a:rPr>
              <a:t>seems </a:t>
            </a:r>
            <a:r>
              <a:rPr sz="1200" dirty="0">
                <a:latin typeface="Times New Roman"/>
                <a:cs typeface="Times New Roman"/>
              </a:rPr>
              <a:t>obvious to </a:t>
            </a:r>
            <a:r>
              <a:rPr sz="1200" spc="-5" dirty="0">
                <a:latin typeface="Times New Roman"/>
                <a:cs typeface="Times New Roman"/>
              </a:rPr>
              <a:t>me, as </a:t>
            </a:r>
            <a:r>
              <a:rPr sz="1200" dirty="0">
                <a:latin typeface="Times New Roman"/>
                <a:cs typeface="Times New Roman"/>
              </a:rPr>
              <a:t>an </a:t>
            </a:r>
            <a:r>
              <a:rPr sz="1200" spc="-5" dirty="0">
                <a:latin typeface="Times New Roman"/>
                <a:cs typeface="Times New Roman"/>
              </a:rPr>
              <a:t>ecologist </a:t>
            </a:r>
            <a:r>
              <a:rPr sz="1200" dirty="0">
                <a:latin typeface="Times New Roman"/>
                <a:cs typeface="Times New Roman"/>
              </a:rPr>
              <a:t>that </a:t>
            </a:r>
            <a:r>
              <a:rPr sz="1200" spc="-5" dirty="0">
                <a:latin typeface="Times New Roman"/>
                <a:cs typeface="Times New Roman"/>
              </a:rPr>
              <a:t>we </a:t>
            </a:r>
            <a:r>
              <a:rPr sz="1200" dirty="0">
                <a:latin typeface="Times New Roman"/>
                <a:cs typeface="Times New Roman"/>
              </a:rPr>
              <a:t>would be</a:t>
            </a:r>
            <a:r>
              <a:rPr sz="1200" spc="5" dirty="0">
                <a:latin typeface="Times New Roman"/>
                <a:cs typeface="Times New Roman"/>
              </a:rPr>
              <a:t> </a:t>
            </a:r>
            <a:r>
              <a:rPr sz="1200" dirty="0">
                <a:latin typeface="Times New Roman"/>
                <a:cs typeface="Times New Roman"/>
              </a:rPr>
              <a:t>too!</a:t>
            </a:r>
            <a:endParaRPr sz="1200">
              <a:latin typeface="Times New Roman"/>
              <a:cs typeface="Times New Roman"/>
            </a:endParaRPr>
          </a:p>
          <a:p>
            <a:pPr marL="12700" algn="just">
              <a:lnSpc>
                <a:spcPct val="100000"/>
              </a:lnSpc>
              <a:spcBef>
                <a:spcPts val="62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also </a:t>
            </a:r>
            <a:r>
              <a:rPr sz="1200" spc="-5" dirty="0">
                <a:latin typeface="Times New Roman"/>
                <a:cs typeface="Times New Roman"/>
              </a:rPr>
              <a:t>important </a:t>
            </a:r>
            <a:r>
              <a:rPr sz="1200" dirty="0">
                <a:latin typeface="Times New Roman"/>
                <a:cs typeface="Times New Roman"/>
              </a:rPr>
              <a:t>to </a:t>
            </a:r>
            <a:r>
              <a:rPr sz="1200" spc="-5" dirty="0">
                <a:latin typeface="Times New Roman"/>
                <a:cs typeface="Times New Roman"/>
              </a:rPr>
              <a:t>remember </a:t>
            </a:r>
            <a:r>
              <a:rPr sz="1200" dirty="0">
                <a:latin typeface="Times New Roman"/>
                <a:cs typeface="Times New Roman"/>
              </a:rPr>
              <a:t>that the </a:t>
            </a:r>
            <a:r>
              <a:rPr sz="1200" spc="-5" dirty="0">
                <a:latin typeface="Times New Roman"/>
                <a:cs typeface="Times New Roman"/>
              </a:rPr>
              <a:t>current standard </a:t>
            </a:r>
            <a:r>
              <a:rPr sz="1200" dirty="0">
                <a:latin typeface="Times New Roman"/>
                <a:cs typeface="Times New Roman"/>
              </a:rPr>
              <a:t>of living </a:t>
            </a:r>
            <a:r>
              <a:rPr sz="1200" spc="-5" dirty="0">
                <a:latin typeface="Times New Roman"/>
                <a:cs typeface="Times New Roman"/>
              </a:rPr>
              <a:t>is poor </a:t>
            </a:r>
            <a:r>
              <a:rPr sz="1200" dirty="0">
                <a:latin typeface="Times New Roman"/>
                <a:cs typeface="Times New Roman"/>
              </a:rPr>
              <a:t>for most </a:t>
            </a:r>
            <a:r>
              <a:rPr sz="1200" spc="-5" dirty="0">
                <a:latin typeface="Times New Roman"/>
                <a:cs typeface="Times New Roman"/>
              </a:rPr>
              <a:t>people</a:t>
            </a:r>
            <a:r>
              <a:rPr sz="1200" spc="105" dirty="0">
                <a:latin typeface="Times New Roman"/>
                <a:cs typeface="Times New Roman"/>
              </a:rPr>
              <a:t> </a:t>
            </a:r>
            <a:r>
              <a:rPr sz="1200" dirty="0">
                <a:latin typeface="Times New Roman"/>
                <a:cs typeface="Times New Roman"/>
              </a:rPr>
              <a:t>in</a:t>
            </a:r>
            <a:endParaRPr sz="1200">
              <a:latin typeface="Times New Roman"/>
              <a:cs typeface="Times New Roman"/>
            </a:endParaRPr>
          </a:p>
          <a:p>
            <a:pPr marL="12700" marR="7620" algn="just">
              <a:lnSpc>
                <a:spcPct val="143700"/>
              </a:lnSpc>
              <a:spcBef>
                <a:spcPts val="5"/>
              </a:spcBef>
            </a:pPr>
            <a:r>
              <a:rPr sz="1200" spc="-5" dirty="0">
                <a:latin typeface="Times New Roman"/>
                <a:cs typeface="Times New Roman"/>
              </a:rPr>
              <a:t>world right </a:t>
            </a:r>
            <a:r>
              <a:rPr sz="1200" dirty="0">
                <a:latin typeface="Times New Roman"/>
                <a:cs typeface="Times New Roman"/>
              </a:rPr>
              <a:t>now. </a:t>
            </a:r>
            <a:r>
              <a:rPr sz="1200" spc="-10" dirty="0">
                <a:latin typeface="Times New Roman"/>
                <a:cs typeface="Times New Roman"/>
              </a:rPr>
              <a:t>If </a:t>
            </a:r>
            <a:r>
              <a:rPr sz="1200" dirty="0">
                <a:latin typeface="Times New Roman"/>
                <a:cs typeface="Times New Roman"/>
              </a:rPr>
              <a:t>our population doubles in the next 58 or </a:t>
            </a:r>
            <a:r>
              <a:rPr sz="1200" spc="-5" dirty="0">
                <a:latin typeface="Times New Roman"/>
                <a:cs typeface="Times New Roman"/>
              </a:rPr>
              <a:t>so years </a:t>
            </a:r>
            <a:r>
              <a:rPr sz="1200" dirty="0">
                <a:latin typeface="Times New Roman"/>
                <a:cs typeface="Times New Roman"/>
              </a:rPr>
              <a:t>(as it would </a:t>
            </a:r>
            <a:r>
              <a:rPr sz="1200" spc="-5" dirty="0">
                <a:latin typeface="Times New Roman"/>
                <a:cs typeface="Times New Roman"/>
              </a:rPr>
              <a:t>at current  rates), </a:t>
            </a:r>
            <a:r>
              <a:rPr sz="1200" dirty="0">
                <a:latin typeface="Times New Roman"/>
                <a:cs typeface="Times New Roman"/>
              </a:rPr>
              <a:t>food </a:t>
            </a:r>
            <a:r>
              <a:rPr sz="1200" spc="-5" dirty="0">
                <a:latin typeface="Times New Roman"/>
                <a:cs typeface="Times New Roman"/>
              </a:rPr>
              <a:t>and </a:t>
            </a:r>
            <a:r>
              <a:rPr sz="1200" dirty="0">
                <a:latin typeface="Times New Roman"/>
                <a:cs typeface="Times New Roman"/>
              </a:rPr>
              <a:t>energy production </a:t>
            </a:r>
            <a:r>
              <a:rPr sz="1200" spc="-5" dirty="0">
                <a:latin typeface="Times New Roman"/>
                <a:cs typeface="Times New Roman"/>
              </a:rPr>
              <a:t>and </a:t>
            </a:r>
            <a:r>
              <a:rPr sz="1200" dirty="0">
                <a:latin typeface="Times New Roman"/>
                <a:cs typeface="Times New Roman"/>
              </a:rPr>
              <a:t>other necessaries of life must </a:t>
            </a:r>
            <a:r>
              <a:rPr sz="1200" spc="-5" dirty="0">
                <a:latin typeface="Times New Roman"/>
                <a:cs typeface="Times New Roman"/>
              </a:rPr>
              <a:t>at </a:t>
            </a:r>
            <a:r>
              <a:rPr sz="1200" spc="5" dirty="0">
                <a:latin typeface="Times New Roman"/>
                <a:cs typeface="Times New Roman"/>
              </a:rPr>
              <a:t>least </a:t>
            </a:r>
            <a:r>
              <a:rPr sz="1200" dirty="0">
                <a:latin typeface="Times New Roman"/>
                <a:cs typeface="Times New Roman"/>
              </a:rPr>
              <a:t>double </a:t>
            </a:r>
            <a:r>
              <a:rPr sz="1200" spc="-5" dirty="0">
                <a:latin typeface="Times New Roman"/>
                <a:cs typeface="Times New Roman"/>
              </a:rPr>
              <a:t>as well </a:t>
            </a:r>
            <a:r>
              <a:rPr sz="1200" dirty="0">
                <a:latin typeface="Times New Roman"/>
                <a:cs typeface="Times New Roman"/>
              </a:rPr>
              <a:t>just  to maintain the </a:t>
            </a:r>
            <a:r>
              <a:rPr sz="1200" spc="-5" dirty="0">
                <a:latin typeface="Times New Roman"/>
                <a:cs typeface="Times New Roman"/>
              </a:rPr>
              <a:t>current standard </a:t>
            </a:r>
            <a:r>
              <a:rPr sz="1200" spc="5" dirty="0">
                <a:latin typeface="Times New Roman"/>
                <a:cs typeface="Times New Roman"/>
              </a:rPr>
              <a:t>of </a:t>
            </a:r>
            <a:r>
              <a:rPr sz="1200" spc="-5" dirty="0">
                <a:latin typeface="Times New Roman"/>
                <a:cs typeface="Times New Roman"/>
              </a:rPr>
              <a:t>living, which </a:t>
            </a:r>
            <a:r>
              <a:rPr sz="1200" dirty="0">
                <a:latin typeface="Times New Roman"/>
                <a:cs typeface="Times New Roman"/>
              </a:rPr>
              <a:t>is already poor for </a:t>
            </a:r>
            <a:r>
              <a:rPr sz="1200" spc="-5" dirty="0">
                <a:latin typeface="Times New Roman"/>
                <a:cs typeface="Times New Roman"/>
              </a:rPr>
              <a:t>so many. Such </a:t>
            </a:r>
            <a:r>
              <a:rPr sz="1200" dirty="0">
                <a:latin typeface="Times New Roman"/>
                <a:cs typeface="Times New Roman"/>
              </a:rPr>
              <a:t>a doubling of  </a:t>
            </a:r>
            <a:r>
              <a:rPr sz="1200" spc="-5" dirty="0">
                <a:latin typeface="Times New Roman"/>
                <a:cs typeface="Times New Roman"/>
              </a:rPr>
              <a:t>production (which is </a:t>
            </a:r>
            <a:r>
              <a:rPr sz="1200" dirty="0">
                <a:latin typeface="Times New Roman"/>
                <a:cs typeface="Times New Roman"/>
              </a:rPr>
              <a:t>minimalist in </a:t>
            </a:r>
            <a:r>
              <a:rPr sz="1200" spc="-5" dirty="0">
                <a:latin typeface="Times New Roman"/>
                <a:cs typeface="Times New Roman"/>
              </a:rPr>
              <a:t>terms </a:t>
            </a:r>
            <a:r>
              <a:rPr sz="1200" dirty="0">
                <a:latin typeface="Times New Roman"/>
                <a:cs typeface="Times New Roman"/>
              </a:rPr>
              <a:t>of life </a:t>
            </a:r>
            <a:r>
              <a:rPr sz="1200" spc="-5" dirty="0">
                <a:latin typeface="Times New Roman"/>
                <a:cs typeface="Times New Roman"/>
              </a:rPr>
              <a:t>style quality) </a:t>
            </a:r>
            <a:r>
              <a:rPr sz="1200" dirty="0">
                <a:latin typeface="Times New Roman"/>
                <a:cs typeface="Times New Roman"/>
              </a:rPr>
              <a:t>would be very </a:t>
            </a:r>
            <a:r>
              <a:rPr sz="1200" spc="-5" dirty="0">
                <a:latin typeface="Times New Roman"/>
                <a:cs typeface="Times New Roman"/>
              </a:rPr>
              <a:t>difficult </a:t>
            </a:r>
            <a:r>
              <a:rPr sz="1200" dirty="0">
                <a:latin typeface="Times New Roman"/>
                <a:cs typeface="Times New Roman"/>
              </a:rPr>
              <a:t>to do even  in a </a:t>
            </a:r>
            <a:r>
              <a:rPr sz="1200" spc="-5" dirty="0">
                <a:latin typeface="Times New Roman"/>
                <a:cs typeface="Times New Roman"/>
              </a:rPr>
              <a:t>rich nation </a:t>
            </a:r>
            <a:r>
              <a:rPr sz="1200" dirty="0">
                <a:latin typeface="Times New Roman"/>
                <a:cs typeface="Times New Roman"/>
              </a:rPr>
              <a:t>like the </a:t>
            </a:r>
            <a:r>
              <a:rPr sz="1200" spc="-5" dirty="0">
                <a:latin typeface="Times New Roman"/>
                <a:cs typeface="Times New Roman"/>
              </a:rPr>
              <a:t>US, and </a:t>
            </a:r>
            <a:r>
              <a:rPr sz="1200" dirty="0">
                <a:latin typeface="Times New Roman"/>
                <a:cs typeface="Times New Roman"/>
              </a:rPr>
              <a:t>seems </a:t>
            </a:r>
            <a:r>
              <a:rPr sz="1200" spc="-5" dirty="0">
                <a:latin typeface="Times New Roman"/>
                <a:cs typeface="Times New Roman"/>
              </a:rPr>
              <a:t>impossible </a:t>
            </a:r>
            <a:r>
              <a:rPr sz="1200" dirty="0">
                <a:latin typeface="Times New Roman"/>
                <a:cs typeface="Times New Roman"/>
              </a:rPr>
              <a:t>for </a:t>
            </a:r>
            <a:r>
              <a:rPr sz="1200" spc="5" dirty="0">
                <a:latin typeface="Times New Roman"/>
                <a:cs typeface="Times New Roman"/>
              </a:rPr>
              <a:t>many </a:t>
            </a:r>
            <a:r>
              <a:rPr sz="1200" dirty="0">
                <a:latin typeface="Times New Roman"/>
                <a:cs typeface="Times New Roman"/>
              </a:rPr>
              <a:t>lesser </a:t>
            </a:r>
            <a:r>
              <a:rPr sz="1200" spc="-5" dirty="0">
                <a:latin typeface="Times New Roman"/>
                <a:cs typeface="Times New Roman"/>
              </a:rPr>
              <a:t>developed nations, less </a:t>
            </a:r>
            <a:r>
              <a:rPr sz="1200" dirty="0">
                <a:latin typeface="Times New Roman"/>
                <a:cs typeface="Times New Roman"/>
              </a:rPr>
              <a:t>well-  </a:t>
            </a:r>
            <a:r>
              <a:rPr sz="1200" spc="-5" dirty="0">
                <a:latin typeface="Times New Roman"/>
                <a:cs typeface="Times New Roman"/>
              </a:rPr>
              <a:t>endowed </a:t>
            </a:r>
            <a:r>
              <a:rPr sz="1200" dirty="0">
                <a:latin typeface="Times New Roman"/>
                <a:cs typeface="Times New Roman"/>
              </a:rPr>
              <a:t>with </a:t>
            </a:r>
            <a:r>
              <a:rPr sz="1200" spc="-5" dirty="0">
                <a:latin typeface="Times New Roman"/>
                <a:cs typeface="Times New Roman"/>
              </a:rPr>
              <a:t>natural resources </a:t>
            </a:r>
            <a:r>
              <a:rPr sz="1200" dirty="0">
                <a:latin typeface="Times New Roman"/>
                <a:cs typeface="Times New Roman"/>
              </a:rPr>
              <a:t>than the </a:t>
            </a:r>
            <a:r>
              <a:rPr sz="1200" spc="-5" dirty="0">
                <a:latin typeface="Times New Roman"/>
                <a:cs typeface="Times New Roman"/>
              </a:rPr>
              <a:t>US. Further, we </a:t>
            </a:r>
            <a:r>
              <a:rPr sz="1200" dirty="0">
                <a:latin typeface="Times New Roman"/>
                <a:cs typeface="Times New Roman"/>
              </a:rPr>
              <a:t>are already running into </a:t>
            </a:r>
            <a:r>
              <a:rPr sz="1200" spc="5" dirty="0">
                <a:latin typeface="Times New Roman"/>
                <a:cs typeface="Times New Roman"/>
              </a:rPr>
              <a:t>many </a:t>
            </a:r>
            <a:r>
              <a:rPr sz="1200" spc="310" dirty="0">
                <a:latin typeface="Times New Roman"/>
                <a:cs typeface="Times New Roman"/>
              </a:rPr>
              <a:t> </a:t>
            </a:r>
            <a:r>
              <a:rPr sz="1200" spc="-5" dirty="0">
                <a:latin typeface="Times New Roman"/>
                <a:cs typeface="Times New Roman"/>
              </a:rPr>
              <a:t>environmental problems </a:t>
            </a:r>
            <a:r>
              <a:rPr sz="1200" dirty="0">
                <a:latin typeface="Times New Roman"/>
                <a:cs typeface="Times New Roman"/>
              </a:rPr>
              <a:t>that </a:t>
            </a:r>
            <a:r>
              <a:rPr sz="1200" spc="-5" dirty="0">
                <a:latin typeface="Times New Roman"/>
                <a:cs typeface="Times New Roman"/>
              </a:rPr>
              <a:t>are related </a:t>
            </a:r>
            <a:r>
              <a:rPr sz="1200" dirty="0">
                <a:latin typeface="Times New Roman"/>
                <a:cs typeface="Times New Roman"/>
              </a:rPr>
              <a:t>to overexploitation of </a:t>
            </a:r>
            <a:r>
              <a:rPr sz="1200" spc="-5" dirty="0">
                <a:latin typeface="Times New Roman"/>
                <a:cs typeface="Times New Roman"/>
              </a:rPr>
              <a:t>resources, </a:t>
            </a:r>
            <a:r>
              <a:rPr sz="1200" dirty="0">
                <a:latin typeface="Times New Roman"/>
                <a:cs typeface="Times New Roman"/>
              </a:rPr>
              <a:t>excessive </a:t>
            </a:r>
            <a:r>
              <a:rPr sz="1200" spc="-5" dirty="0">
                <a:latin typeface="Times New Roman"/>
                <a:cs typeface="Times New Roman"/>
              </a:rPr>
              <a:t>production </a:t>
            </a:r>
            <a:r>
              <a:rPr sz="1200" dirty="0">
                <a:latin typeface="Times New Roman"/>
                <a:cs typeface="Times New Roman"/>
              </a:rPr>
              <a:t>of  </a:t>
            </a:r>
            <a:r>
              <a:rPr sz="1200" spc="-5" dirty="0">
                <a:latin typeface="Times New Roman"/>
                <a:cs typeface="Times New Roman"/>
              </a:rPr>
              <a:t>wastes, etc. </a:t>
            </a:r>
            <a:r>
              <a:rPr sz="1200" spc="-10" dirty="0">
                <a:latin typeface="Times New Roman"/>
                <a:cs typeface="Times New Roman"/>
              </a:rPr>
              <a:t>If </a:t>
            </a:r>
            <a:r>
              <a:rPr sz="1200" dirty="0">
                <a:latin typeface="Times New Roman"/>
                <a:cs typeface="Times New Roman"/>
              </a:rPr>
              <a:t>the population </a:t>
            </a:r>
            <a:r>
              <a:rPr sz="1200" spc="-5" dirty="0">
                <a:latin typeface="Times New Roman"/>
                <a:cs typeface="Times New Roman"/>
              </a:rPr>
              <a:t>doubled, </a:t>
            </a:r>
            <a:r>
              <a:rPr sz="1200" dirty="0">
                <a:latin typeface="Times New Roman"/>
                <a:cs typeface="Times New Roman"/>
              </a:rPr>
              <a:t>many of these </a:t>
            </a:r>
            <a:r>
              <a:rPr sz="1200" spc="-5" dirty="0">
                <a:latin typeface="Times New Roman"/>
                <a:cs typeface="Times New Roman"/>
              </a:rPr>
              <a:t>problems </a:t>
            </a:r>
            <a:r>
              <a:rPr sz="1200" dirty="0">
                <a:latin typeface="Times New Roman"/>
                <a:cs typeface="Times New Roman"/>
              </a:rPr>
              <a:t>would </a:t>
            </a:r>
            <a:r>
              <a:rPr sz="1200" spc="-5" dirty="0">
                <a:latin typeface="Times New Roman"/>
                <a:cs typeface="Times New Roman"/>
              </a:rPr>
              <a:t>increase greatly as</a:t>
            </a:r>
            <a:r>
              <a:rPr sz="1200" spc="85" dirty="0">
                <a:latin typeface="Times New Roman"/>
                <a:cs typeface="Times New Roman"/>
              </a:rPr>
              <a:t> </a:t>
            </a:r>
            <a:r>
              <a:rPr sz="1200" spc="-5" dirty="0">
                <a:latin typeface="Times New Roman"/>
                <a:cs typeface="Times New Roman"/>
              </a:rPr>
              <a:t>well.</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0905" cy="2034539"/>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6350" algn="just">
              <a:lnSpc>
                <a:spcPct val="143600"/>
              </a:lnSpc>
              <a:spcBef>
                <a:spcPts val="1245"/>
              </a:spcBef>
            </a:pPr>
            <a:r>
              <a:rPr sz="1200" dirty="0">
                <a:latin typeface="Times New Roman"/>
                <a:cs typeface="Times New Roman"/>
              </a:rPr>
              <a:t>The </a:t>
            </a:r>
            <a:r>
              <a:rPr sz="1200" spc="-5" dirty="0">
                <a:latin typeface="Times New Roman"/>
                <a:cs typeface="Times New Roman"/>
              </a:rPr>
              <a:t>UN has projected </a:t>
            </a:r>
            <a:r>
              <a:rPr sz="1200" dirty="0">
                <a:latin typeface="Times New Roman"/>
                <a:cs typeface="Times New Roman"/>
              </a:rPr>
              <a:t>that the world population will eventually stabilize </a:t>
            </a:r>
            <a:r>
              <a:rPr sz="1200" spc="-5" dirty="0">
                <a:latin typeface="Times New Roman"/>
                <a:cs typeface="Times New Roman"/>
              </a:rPr>
              <a:t>at </a:t>
            </a:r>
            <a:r>
              <a:rPr sz="1200" dirty="0">
                <a:latin typeface="Times New Roman"/>
                <a:cs typeface="Times New Roman"/>
              </a:rPr>
              <a:t>something </a:t>
            </a:r>
            <a:r>
              <a:rPr sz="1200" spc="-5" dirty="0">
                <a:latin typeface="Times New Roman"/>
                <a:cs typeface="Times New Roman"/>
              </a:rPr>
              <a:t>between </a:t>
            </a:r>
            <a:r>
              <a:rPr sz="1200" dirty="0">
                <a:latin typeface="Times New Roman"/>
                <a:cs typeface="Times New Roman"/>
              </a:rPr>
              <a:t>7  </a:t>
            </a:r>
            <a:r>
              <a:rPr sz="1200" spc="-5" dirty="0">
                <a:latin typeface="Times New Roman"/>
                <a:cs typeface="Times New Roman"/>
              </a:rPr>
              <a:t>and </a:t>
            </a:r>
            <a:r>
              <a:rPr sz="1200" dirty="0">
                <a:latin typeface="Times New Roman"/>
                <a:cs typeface="Times New Roman"/>
              </a:rPr>
              <a:t>13 billion </a:t>
            </a:r>
            <a:r>
              <a:rPr sz="1200" spc="-5" dirty="0">
                <a:latin typeface="Times New Roman"/>
                <a:cs typeface="Times New Roman"/>
              </a:rPr>
              <a:t>persons, </a:t>
            </a:r>
            <a:r>
              <a:rPr sz="1200" dirty="0">
                <a:latin typeface="Times New Roman"/>
                <a:cs typeface="Times New Roman"/>
              </a:rPr>
              <a:t>or, </a:t>
            </a:r>
            <a:r>
              <a:rPr sz="1200" spc="-5" dirty="0">
                <a:latin typeface="Times New Roman"/>
                <a:cs typeface="Times New Roman"/>
              </a:rPr>
              <a:t>potentially, </a:t>
            </a:r>
            <a:r>
              <a:rPr sz="1200" dirty="0">
                <a:latin typeface="Times New Roman"/>
                <a:cs typeface="Times New Roman"/>
              </a:rPr>
              <a:t>more than nearly double </a:t>
            </a:r>
            <a:r>
              <a:rPr sz="1200" spc="-5" dirty="0">
                <a:latin typeface="Times New Roman"/>
                <a:cs typeface="Times New Roman"/>
              </a:rPr>
              <a:t>today's </a:t>
            </a:r>
            <a:r>
              <a:rPr sz="1200" dirty="0">
                <a:latin typeface="Times New Roman"/>
                <a:cs typeface="Times New Roman"/>
              </a:rPr>
              <a:t>population. </a:t>
            </a:r>
            <a:r>
              <a:rPr sz="1200" spc="-5" dirty="0">
                <a:latin typeface="Times New Roman"/>
                <a:cs typeface="Times New Roman"/>
              </a:rPr>
              <a:t>How is </a:t>
            </a:r>
            <a:r>
              <a:rPr sz="1200" dirty="0">
                <a:latin typeface="Times New Roman"/>
                <a:cs typeface="Times New Roman"/>
              </a:rPr>
              <a:t>this  possible, </a:t>
            </a:r>
            <a:r>
              <a:rPr sz="1200" spc="-5" dirty="0">
                <a:latin typeface="Times New Roman"/>
                <a:cs typeface="Times New Roman"/>
              </a:rPr>
              <a:t>when even </a:t>
            </a:r>
            <a:r>
              <a:rPr sz="1200" dirty="0">
                <a:latin typeface="Times New Roman"/>
                <a:cs typeface="Times New Roman"/>
              </a:rPr>
              <a:t>now, one </a:t>
            </a:r>
            <a:r>
              <a:rPr sz="1200" spc="-5" dirty="0">
                <a:latin typeface="Times New Roman"/>
                <a:cs typeface="Times New Roman"/>
              </a:rPr>
              <a:t>person </a:t>
            </a:r>
            <a:r>
              <a:rPr sz="1200" dirty="0">
                <a:latin typeface="Times New Roman"/>
                <a:cs typeface="Times New Roman"/>
              </a:rPr>
              <a:t>in five </a:t>
            </a:r>
            <a:r>
              <a:rPr sz="1200" spc="-5" dirty="0">
                <a:latin typeface="Times New Roman"/>
                <a:cs typeface="Times New Roman"/>
              </a:rPr>
              <a:t>lives </a:t>
            </a:r>
            <a:r>
              <a:rPr sz="1200" dirty="0">
                <a:latin typeface="Times New Roman"/>
                <a:cs typeface="Times New Roman"/>
              </a:rPr>
              <a:t>in </a:t>
            </a:r>
            <a:r>
              <a:rPr sz="1200" spc="-5" dirty="0">
                <a:latin typeface="Times New Roman"/>
                <a:cs typeface="Times New Roman"/>
              </a:rPr>
              <a:t>poverty, </a:t>
            </a:r>
            <a:r>
              <a:rPr sz="1200" dirty="0">
                <a:latin typeface="Times New Roman"/>
                <a:cs typeface="Times New Roman"/>
              </a:rPr>
              <a:t>with insufficient food, </a:t>
            </a:r>
            <a:r>
              <a:rPr sz="1200" spc="-5" dirty="0">
                <a:latin typeface="Times New Roman"/>
                <a:cs typeface="Times New Roman"/>
              </a:rPr>
              <a:t>and </a:t>
            </a:r>
            <a:r>
              <a:rPr sz="1200" dirty="0">
                <a:latin typeface="Times New Roman"/>
                <a:cs typeface="Times New Roman"/>
              </a:rPr>
              <a:t>one in  ten </a:t>
            </a:r>
            <a:r>
              <a:rPr sz="1200" spc="-5" dirty="0">
                <a:latin typeface="Times New Roman"/>
                <a:cs typeface="Times New Roman"/>
              </a:rPr>
              <a:t>is suffering </a:t>
            </a:r>
            <a:r>
              <a:rPr sz="1200" dirty="0">
                <a:latin typeface="Times New Roman"/>
                <a:cs typeface="Times New Roman"/>
              </a:rPr>
              <a:t>from severe</a:t>
            </a:r>
            <a:r>
              <a:rPr sz="1200" spc="-20" dirty="0">
                <a:latin typeface="Times New Roman"/>
                <a:cs typeface="Times New Roman"/>
              </a:rPr>
              <a:t> </a:t>
            </a:r>
            <a:r>
              <a:rPr sz="1200" dirty="0">
                <a:latin typeface="Times New Roman"/>
                <a:cs typeface="Times New Roman"/>
              </a:rPr>
              <a:t>malnutrition?</a:t>
            </a:r>
            <a:endParaRPr sz="1200">
              <a:latin typeface="Times New Roman"/>
              <a:cs typeface="Times New Roman"/>
            </a:endParaRPr>
          </a:p>
          <a:p>
            <a:pPr marL="12700" marR="5080" algn="just">
              <a:lnSpc>
                <a:spcPts val="2080"/>
              </a:lnSpc>
              <a:spcBef>
                <a:spcPts val="160"/>
              </a:spcBef>
            </a:pPr>
            <a:r>
              <a:rPr sz="1200" spc="-5" dirty="0">
                <a:latin typeface="Times New Roman"/>
                <a:cs typeface="Times New Roman"/>
              </a:rPr>
              <a:t>Muir's perspective is </a:t>
            </a:r>
            <a:r>
              <a:rPr sz="1200" dirty="0">
                <a:latin typeface="Times New Roman"/>
                <a:cs typeface="Times New Roman"/>
              </a:rPr>
              <a:t>that </a:t>
            </a:r>
            <a:r>
              <a:rPr sz="1200" spc="-5" dirty="0">
                <a:latin typeface="Times New Roman"/>
                <a:cs typeface="Times New Roman"/>
              </a:rPr>
              <a:t>exponential growth </a:t>
            </a:r>
            <a:r>
              <a:rPr sz="1200" dirty="0">
                <a:latin typeface="Times New Roman"/>
                <a:cs typeface="Times New Roman"/>
              </a:rPr>
              <a:t>of anything </a:t>
            </a:r>
            <a:r>
              <a:rPr sz="1200" spc="-5" dirty="0">
                <a:latin typeface="Times New Roman"/>
                <a:cs typeface="Times New Roman"/>
              </a:rPr>
              <a:t>cannot continue </a:t>
            </a:r>
            <a:r>
              <a:rPr sz="1200" dirty="0">
                <a:latin typeface="Times New Roman"/>
                <a:cs typeface="Times New Roman"/>
              </a:rPr>
              <a:t>indefinitely on a </a:t>
            </a:r>
            <a:r>
              <a:rPr sz="1200" spc="5" dirty="0">
                <a:latin typeface="Times New Roman"/>
                <a:cs typeface="Times New Roman"/>
              </a:rPr>
              <a:t>finite  </a:t>
            </a:r>
            <a:r>
              <a:rPr sz="1200" spc="-5" dirty="0">
                <a:latin typeface="Times New Roman"/>
                <a:cs typeface="Times New Roman"/>
              </a:rPr>
              <a:t>planet. </a:t>
            </a:r>
            <a:r>
              <a:rPr sz="1200" dirty="0">
                <a:latin typeface="Times New Roman"/>
                <a:cs typeface="Times New Roman"/>
              </a:rPr>
              <a:t>(Some </a:t>
            </a:r>
            <a:r>
              <a:rPr sz="1200" spc="-5" dirty="0">
                <a:latin typeface="Times New Roman"/>
                <a:cs typeface="Times New Roman"/>
              </a:rPr>
              <a:t>argue, </a:t>
            </a:r>
            <a:r>
              <a:rPr sz="1200" dirty="0">
                <a:latin typeface="Times New Roman"/>
                <a:cs typeface="Times New Roman"/>
              </a:rPr>
              <a:t>of </a:t>
            </a:r>
            <a:r>
              <a:rPr sz="1200" spc="-5" dirty="0">
                <a:latin typeface="Times New Roman"/>
                <a:cs typeface="Times New Roman"/>
              </a:rPr>
              <a:t>course, </a:t>
            </a:r>
            <a:r>
              <a:rPr sz="1200" dirty="0">
                <a:latin typeface="Times New Roman"/>
                <a:cs typeface="Times New Roman"/>
              </a:rPr>
              <a:t>that </a:t>
            </a:r>
            <a:r>
              <a:rPr sz="1200" spc="-5" dirty="0">
                <a:latin typeface="Times New Roman"/>
                <a:cs typeface="Times New Roman"/>
              </a:rPr>
              <a:t>we are </a:t>
            </a:r>
            <a:r>
              <a:rPr sz="1200" dirty="0">
                <a:latin typeface="Times New Roman"/>
                <a:cs typeface="Times New Roman"/>
              </a:rPr>
              <a:t>not stuck with a </a:t>
            </a:r>
            <a:r>
              <a:rPr sz="1200" spc="-5" dirty="0">
                <a:latin typeface="Times New Roman"/>
                <a:cs typeface="Times New Roman"/>
              </a:rPr>
              <a:t>finite</a:t>
            </a:r>
            <a:r>
              <a:rPr sz="1200" spc="25" dirty="0">
                <a:latin typeface="Times New Roman"/>
                <a:cs typeface="Times New Roman"/>
              </a:rPr>
              <a:t> </a:t>
            </a:r>
            <a:r>
              <a:rPr sz="1200" spc="-5" dirty="0">
                <a:latin typeface="Times New Roman"/>
                <a:cs typeface="Times New Roman"/>
              </a:rPr>
              <a:t>planet!)</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14</a:t>
            </a:fld>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90111" y="475776"/>
            <a:ext cx="2507512"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2764663" y="993393"/>
            <a:ext cx="24701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3. </a:t>
            </a:r>
            <a:r>
              <a:rPr sz="1200" b="1" spc="-5" dirty="0">
                <a:latin typeface="Times New Roman"/>
                <a:cs typeface="Times New Roman"/>
              </a:rPr>
              <a:t>Fertility, </a:t>
            </a:r>
            <a:r>
              <a:rPr sz="1200" b="1" dirty="0">
                <a:latin typeface="Times New Roman"/>
                <a:cs typeface="Times New Roman"/>
              </a:rPr>
              <a:t>Mortality </a:t>
            </a:r>
            <a:r>
              <a:rPr sz="1200" b="1" spc="-5" dirty="0">
                <a:latin typeface="Times New Roman"/>
                <a:cs typeface="Times New Roman"/>
              </a:rPr>
              <a:t>and</a:t>
            </a:r>
            <a:r>
              <a:rPr sz="1200" b="1" spc="-10" dirty="0">
                <a:latin typeface="Times New Roman"/>
                <a:cs typeface="Times New Roman"/>
              </a:rPr>
              <a:t> </a:t>
            </a:r>
            <a:r>
              <a:rPr sz="1200" b="1" spc="-5" dirty="0">
                <a:latin typeface="Times New Roman"/>
                <a:cs typeface="Times New Roman"/>
              </a:rPr>
              <a:t>Migration</a:t>
            </a:r>
            <a:endParaRPr sz="120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15</a:t>
            </a:fld>
            <a:endParaRPr dirty="0"/>
          </a:p>
        </p:txBody>
      </p:sp>
      <p:sp>
        <p:nvSpPr>
          <p:cNvPr id="6" name="object 6"/>
          <p:cNvSpPr txBox="1"/>
          <p:nvPr/>
        </p:nvSpPr>
        <p:spPr>
          <a:xfrm>
            <a:off x="902004" y="1382014"/>
            <a:ext cx="5971540" cy="7567295"/>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Fertility</a:t>
            </a:r>
            <a:endParaRPr sz="1200" dirty="0">
              <a:latin typeface="Times New Roman"/>
              <a:cs typeface="Times New Roman"/>
            </a:endParaRPr>
          </a:p>
          <a:p>
            <a:pPr>
              <a:lnSpc>
                <a:spcPct val="100000"/>
              </a:lnSpc>
              <a:spcBef>
                <a:spcPts val="30"/>
              </a:spcBef>
            </a:pPr>
            <a:endParaRPr sz="1750" dirty="0">
              <a:latin typeface="Times New Roman"/>
              <a:cs typeface="Times New Roman"/>
            </a:endParaRPr>
          </a:p>
          <a:p>
            <a:pPr marL="12700" marR="8255" algn="just">
              <a:lnSpc>
                <a:spcPct val="143900"/>
              </a:lnSpc>
            </a:pPr>
            <a:r>
              <a:rPr sz="1200" spc="-5" dirty="0">
                <a:latin typeface="Times New Roman"/>
                <a:cs typeface="Times New Roman"/>
              </a:rPr>
              <a:t>There are </a:t>
            </a:r>
            <a:r>
              <a:rPr sz="1200" dirty="0">
                <a:latin typeface="Times New Roman"/>
                <a:cs typeface="Times New Roman"/>
              </a:rPr>
              <a:t>three basic </a:t>
            </a:r>
            <a:r>
              <a:rPr sz="1200" spc="-5" dirty="0">
                <a:latin typeface="Times New Roman"/>
                <a:cs typeface="Times New Roman"/>
              </a:rPr>
              <a:t>components </a:t>
            </a:r>
            <a:r>
              <a:rPr sz="1200" dirty="0">
                <a:latin typeface="Times New Roman"/>
                <a:cs typeface="Times New Roman"/>
              </a:rPr>
              <a:t>of population </a:t>
            </a:r>
            <a:r>
              <a:rPr sz="1200" spc="-5" dirty="0">
                <a:latin typeface="Times New Roman"/>
                <a:cs typeface="Times New Roman"/>
              </a:rPr>
              <a:t>change, </a:t>
            </a:r>
            <a:r>
              <a:rPr sz="1200" dirty="0">
                <a:latin typeface="Times New Roman"/>
                <a:cs typeface="Times New Roman"/>
              </a:rPr>
              <a:t>namely, </a:t>
            </a:r>
            <a:r>
              <a:rPr sz="1200" spc="-5" dirty="0">
                <a:latin typeface="Times New Roman"/>
                <a:cs typeface="Times New Roman"/>
              </a:rPr>
              <a:t>fertility, </a:t>
            </a:r>
            <a:r>
              <a:rPr sz="1200" dirty="0">
                <a:latin typeface="Times New Roman"/>
                <a:cs typeface="Times New Roman"/>
              </a:rPr>
              <a:t>mortality </a:t>
            </a:r>
            <a:r>
              <a:rPr sz="1200" spc="-5" dirty="0">
                <a:latin typeface="Times New Roman"/>
                <a:cs typeface="Times New Roman"/>
              </a:rPr>
              <a:t>and  migration which is </a:t>
            </a:r>
            <a:r>
              <a:rPr sz="1200" dirty="0">
                <a:latin typeface="Times New Roman"/>
                <a:cs typeface="Times New Roman"/>
              </a:rPr>
              <a:t>one of the main </a:t>
            </a:r>
            <a:r>
              <a:rPr sz="1200" spc="-5" dirty="0">
                <a:latin typeface="Times New Roman"/>
                <a:cs typeface="Times New Roman"/>
              </a:rPr>
              <a:t>factors </a:t>
            </a:r>
            <a:r>
              <a:rPr sz="1200" dirty="0">
                <a:latin typeface="Times New Roman"/>
                <a:cs typeface="Times New Roman"/>
              </a:rPr>
              <a:t>in </a:t>
            </a:r>
            <a:r>
              <a:rPr sz="1200" spc="-5" dirty="0">
                <a:latin typeface="Times New Roman"/>
                <a:cs typeface="Times New Roman"/>
              </a:rPr>
              <a:t>determining </a:t>
            </a:r>
            <a:r>
              <a:rPr sz="1200" dirty="0">
                <a:latin typeface="Times New Roman"/>
                <a:cs typeface="Times New Roman"/>
              </a:rPr>
              <a:t>the </a:t>
            </a:r>
            <a:r>
              <a:rPr sz="1200" spc="-5" dirty="0">
                <a:latin typeface="Times New Roman"/>
                <a:cs typeface="Times New Roman"/>
              </a:rPr>
              <a:t>age </a:t>
            </a:r>
            <a:r>
              <a:rPr sz="1200" dirty="0">
                <a:latin typeface="Times New Roman"/>
                <a:cs typeface="Times New Roman"/>
              </a:rPr>
              <a:t>structure of a population </a:t>
            </a:r>
            <a:r>
              <a:rPr sz="1200" spc="-5" dirty="0">
                <a:latin typeface="Times New Roman"/>
                <a:cs typeface="Times New Roman"/>
              </a:rPr>
              <a:t>and  </a:t>
            </a:r>
            <a:r>
              <a:rPr sz="1200" dirty="0">
                <a:latin typeface="Times New Roman"/>
                <a:cs typeface="Times New Roman"/>
              </a:rPr>
              <a:t>distribution of population with </a:t>
            </a:r>
            <a:r>
              <a:rPr sz="1200" spc="-5" dirty="0">
                <a:latin typeface="Times New Roman"/>
                <a:cs typeface="Times New Roman"/>
              </a:rPr>
              <a:t>respect </a:t>
            </a:r>
            <a:r>
              <a:rPr sz="1200" dirty="0">
                <a:latin typeface="Times New Roman"/>
                <a:cs typeface="Times New Roman"/>
              </a:rPr>
              <a:t>to </a:t>
            </a:r>
            <a:r>
              <a:rPr sz="1200" spc="-5" dirty="0">
                <a:latin typeface="Times New Roman"/>
                <a:cs typeface="Times New Roman"/>
              </a:rPr>
              <a:t>various characteristics. </a:t>
            </a:r>
            <a:r>
              <a:rPr sz="1200" dirty="0">
                <a:latin typeface="Times New Roman"/>
                <a:cs typeface="Times New Roman"/>
              </a:rPr>
              <a:t>The </a:t>
            </a:r>
            <a:r>
              <a:rPr sz="1200" spc="5" dirty="0">
                <a:latin typeface="Times New Roman"/>
                <a:cs typeface="Times New Roman"/>
              </a:rPr>
              <a:t>study </a:t>
            </a:r>
            <a:r>
              <a:rPr sz="1200" dirty="0">
                <a:latin typeface="Times New Roman"/>
                <a:cs typeface="Times New Roman"/>
              </a:rPr>
              <a:t>of fertility </a:t>
            </a:r>
            <a:r>
              <a:rPr sz="1200" spc="-5" dirty="0">
                <a:latin typeface="Times New Roman"/>
                <a:cs typeface="Times New Roman"/>
              </a:rPr>
              <a:t>is complex  because </a:t>
            </a:r>
            <a:r>
              <a:rPr sz="1200" dirty="0">
                <a:latin typeface="Times New Roman"/>
                <a:cs typeface="Times New Roman"/>
              </a:rPr>
              <a:t>it </a:t>
            </a:r>
            <a:r>
              <a:rPr sz="1200" spc="-5" dirty="0">
                <a:latin typeface="Times New Roman"/>
                <a:cs typeface="Times New Roman"/>
              </a:rPr>
              <a:t>is affected </a:t>
            </a:r>
            <a:r>
              <a:rPr sz="1200" spc="10" dirty="0">
                <a:latin typeface="Times New Roman"/>
                <a:cs typeface="Times New Roman"/>
              </a:rPr>
              <a:t>by </a:t>
            </a:r>
            <a:r>
              <a:rPr sz="1200" dirty="0">
                <a:latin typeface="Times New Roman"/>
                <a:cs typeface="Times New Roman"/>
              </a:rPr>
              <a:t>host </a:t>
            </a:r>
            <a:r>
              <a:rPr sz="1200" spc="-5" dirty="0">
                <a:latin typeface="Times New Roman"/>
                <a:cs typeface="Times New Roman"/>
              </a:rPr>
              <a:t>factors </a:t>
            </a:r>
            <a:r>
              <a:rPr sz="1200" dirty="0">
                <a:latin typeface="Times New Roman"/>
                <a:cs typeface="Times New Roman"/>
              </a:rPr>
              <a:t>including </a:t>
            </a:r>
            <a:r>
              <a:rPr sz="1200" spc="-5" dirty="0">
                <a:latin typeface="Times New Roman"/>
                <a:cs typeface="Times New Roman"/>
              </a:rPr>
              <a:t>biological as well as</a:t>
            </a:r>
            <a:r>
              <a:rPr sz="1200" spc="20" dirty="0">
                <a:latin typeface="Times New Roman"/>
                <a:cs typeface="Times New Roman"/>
              </a:rPr>
              <a:t> </a:t>
            </a:r>
            <a:r>
              <a:rPr sz="1200" dirty="0">
                <a:latin typeface="Times New Roman"/>
                <a:cs typeface="Times New Roman"/>
              </a:rPr>
              <a:t>behavioral.</a:t>
            </a:r>
          </a:p>
          <a:p>
            <a:pPr marL="12700" indent="39370" algn="just">
              <a:lnSpc>
                <a:spcPct val="100000"/>
              </a:lnSpc>
              <a:spcBef>
                <a:spcPts val="625"/>
              </a:spcBef>
            </a:pPr>
            <a:r>
              <a:rPr sz="1200" spc="-15" dirty="0">
                <a:latin typeface="Times New Roman"/>
                <a:cs typeface="Times New Roman"/>
              </a:rPr>
              <a:t>It</a:t>
            </a:r>
            <a:r>
              <a:rPr sz="1200" spc="130" dirty="0">
                <a:latin typeface="Times New Roman"/>
                <a:cs typeface="Times New Roman"/>
              </a:rPr>
              <a:t> </a:t>
            </a:r>
            <a:r>
              <a:rPr sz="1200" spc="-5" dirty="0">
                <a:latin typeface="Times New Roman"/>
                <a:cs typeface="Times New Roman"/>
              </a:rPr>
              <a:t>is</a:t>
            </a:r>
            <a:r>
              <a:rPr sz="1200" spc="135" dirty="0">
                <a:latin typeface="Times New Roman"/>
                <a:cs typeface="Times New Roman"/>
              </a:rPr>
              <a:t> </a:t>
            </a:r>
            <a:r>
              <a:rPr sz="1200" spc="-5" dirty="0">
                <a:latin typeface="Times New Roman"/>
                <a:cs typeface="Times New Roman"/>
              </a:rPr>
              <a:t>defined</a:t>
            </a:r>
            <a:r>
              <a:rPr sz="1200" spc="135" dirty="0">
                <a:latin typeface="Times New Roman"/>
                <a:cs typeface="Times New Roman"/>
              </a:rPr>
              <a:t> </a:t>
            </a:r>
            <a:r>
              <a:rPr sz="1200" spc="-5" dirty="0">
                <a:latin typeface="Times New Roman"/>
                <a:cs typeface="Times New Roman"/>
              </a:rPr>
              <a:t>as</a:t>
            </a:r>
            <a:r>
              <a:rPr sz="1200" spc="135" dirty="0">
                <a:latin typeface="Times New Roman"/>
                <a:cs typeface="Times New Roman"/>
              </a:rPr>
              <a:t> </a:t>
            </a:r>
            <a:r>
              <a:rPr sz="1200" spc="-5" dirty="0">
                <a:latin typeface="Times New Roman"/>
                <a:cs typeface="Times New Roman"/>
              </a:rPr>
              <a:t>child</a:t>
            </a:r>
            <a:r>
              <a:rPr sz="1200" spc="130" dirty="0">
                <a:latin typeface="Times New Roman"/>
                <a:cs typeface="Times New Roman"/>
              </a:rPr>
              <a:t> </a:t>
            </a:r>
            <a:r>
              <a:rPr sz="1200" dirty="0">
                <a:latin typeface="Times New Roman"/>
                <a:cs typeface="Times New Roman"/>
              </a:rPr>
              <a:t>bearing</a:t>
            </a:r>
            <a:r>
              <a:rPr sz="1200" spc="120" dirty="0">
                <a:latin typeface="Times New Roman"/>
                <a:cs typeface="Times New Roman"/>
              </a:rPr>
              <a:t> </a:t>
            </a:r>
            <a:r>
              <a:rPr sz="1200" spc="-5" dirty="0">
                <a:latin typeface="Times New Roman"/>
                <a:cs typeface="Times New Roman"/>
              </a:rPr>
              <a:t>performance</a:t>
            </a:r>
            <a:r>
              <a:rPr sz="1200" spc="130" dirty="0">
                <a:latin typeface="Times New Roman"/>
                <a:cs typeface="Times New Roman"/>
              </a:rPr>
              <a:t> </a:t>
            </a:r>
            <a:r>
              <a:rPr sz="1200" dirty="0">
                <a:latin typeface="Times New Roman"/>
                <a:cs typeface="Times New Roman"/>
              </a:rPr>
              <a:t>of</a:t>
            </a:r>
            <a:r>
              <a:rPr sz="1200" spc="130" dirty="0">
                <a:latin typeface="Times New Roman"/>
                <a:cs typeface="Times New Roman"/>
              </a:rPr>
              <a:t> </a:t>
            </a:r>
            <a:r>
              <a:rPr sz="1200" dirty="0">
                <a:latin typeface="Times New Roman"/>
                <a:cs typeface="Times New Roman"/>
              </a:rPr>
              <a:t>a</a:t>
            </a:r>
            <a:r>
              <a:rPr sz="1200" spc="140" dirty="0">
                <a:latin typeface="Times New Roman"/>
                <a:cs typeface="Times New Roman"/>
              </a:rPr>
              <a:t> </a:t>
            </a:r>
            <a:r>
              <a:rPr sz="1200" spc="-5" dirty="0">
                <a:latin typeface="Times New Roman"/>
                <a:cs typeface="Times New Roman"/>
              </a:rPr>
              <a:t>couple</a:t>
            </a:r>
            <a:r>
              <a:rPr sz="1200" spc="125" dirty="0">
                <a:latin typeface="Times New Roman"/>
                <a:cs typeface="Times New Roman"/>
              </a:rPr>
              <a:t> </a:t>
            </a:r>
            <a:r>
              <a:rPr sz="1200" spc="-5" dirty="0">
                <a:latin typeface="Times New Roman"/>
                <a:cs typeface="Times New Roman"/>
              </a:rPr>
              <a:t>measured</a:t>
            </a:r>
            <a:r>
              <a:rPr sz="1200" spc="135" dirty="0">
                <a:latin typeface="Times New Roman"/>
                <a:cs typeface="Times New Roman"/>
              </a:rPr>
              <a:t> </a:t>
            </a:r>
            <a:r>
              <a:rPr sz="1200" dirty="0">
                <a:latin typeface="Times New Roman"/>
                <a:cs typeface="Times New Roman"/>
              </a:rPr>
              <a:t>in</a:t>
            </a:r>
            <a:r>
              <a:rPr sz="1200" spc="135" dirty="0">
                <a:latin typeface="Times New Roman"/>
                <a:cs typeface="Times New Roman"/>
              </a:rPr>
              <a:t> </a:t>
            </a:r>
            <a:r>
              <a:rPr sz="1200" dirty="0">
                <a:latin typeface="Times New Roman"/>
                <a:cs typeface="Times New Roman"/>
              </a:rPr>
              <a:t>terms</a:t>
            </a:r>
            <a:r>
              <a:rPr sz="1200" spc="135" dirty="0">
                <a:latin typeface="Times New Roman"/>
                <a:cs typeface="Times New Roman"/>
              </a:rPr>
              <a:t> </a:t>
            </a:r>
            <a:r>
              <a:rPr sz="1200" dirty="0">
                <a:latin typeface="Times New Roman"/>
                <a:cs typeface="Times New Roman"/>
              </a:rPr>
              <a:t>of</a:t>
            </a:r>
            <a:r>
              <a:rPr sz="1200" spc="125" dirty="0">
                <a:latin typeface="Times New Roman"/>
                <a:cs typeface="Times New Roman"/>
              </a:rPr>
              <a:t> </a:t>
            </a:r>
            <a:r>
              <a:rPr sz="1200" spc="-5" dirty="0">
                <a:latin typeface="Times New Roman"/>
                <a:cs typeface="Times New Roman"/>
              </a:rPr>
              <a:t>actual</a:t>
            </a:r>
            <a:r>
              <a:rPr sz="1200" spc="135" dirty="0">
                <a:latin typeface="Times New Roman"/>
                <a:cs typeface="Times New Roman"/>
              </a:rPr>
              <a:t> </a:t>
            </a:r>
            <a:r>
              <a:rPr sz="1200" dirty="0">
                <a:latin typeface="Times New Roman"/>
                <a:cs typeface="Times New Roman"/>
              </a:rPr>
              <a:t>number</a:t>
            </a:r>
            <a:r>
              <a:rPr sz="1200" spc="125" dirty="0">
                <a:latin typeface="Times New Roman"/>
                <a:cs typeface="Times New Roman"/>
              </a:rPr>
              <a:t> </a:t>
            </a:r>
            <a:r>
              <a:rPr sz="1200" dirty="0">
                <a:latin typeface="Times New Roman"/>
                <a:cs typeface="Times New Roman"/>
              </a:rPr>
              <a:t>of</a:t>
            </a:r>
          </a:p>
          <a:p>
            <a:pPr marL="12700" marR="6985" algn="just">
              <a:lnSpc>
                <a:spcPct val="143700"/>
              </a:lnSpc>
              <a:spcBef>
                <a:spcPts val="10"/>
              </a:spcBef>
            </a:pPr>
            <a:r>
              <a:rPr sz="1200" spc="-5" dirty="0">
                <a:latin typeface="Times New Roman"/>
                <a:cs typeface="Times New Roman"/>
              </a:rPr>
              <a:t>children alive. </a:t>
            </a:r>
            <a:r>
              <a:rPr sz="1200" spc="-15" dirty="0">
                <a:latin typeface="Times New Roman"/>
                <a:cs typeface="Times New Roman"/>
              </a:rPr>
              <a:t>In </a:t>
            </a:r>
            <a:r>
              <a:rPr sz="1200" dirty="0">
                <a:latin typeface="Times New Roman"/>
                <a:cs typeface="Times New Roman"/>
              </a:rPr>
              <a:t>other way it </a:t>
            </a:r>
            <a:r>
              <a:rPr sz="1200" spc="-5" dirty="0">
                <a:latin typeface="Times New Roman"/>
                <a:cs typeface="Times New Roman"/>
              </a:rPr>
              <a:t>refers </a:t>
            </a:r>
            <a:r>
              <a:rPr sz="1200" dirty="0">
                <a:latin typeface="Times New Roman"/>
                <a:cs typeface="Times New Roman"/>
              </a:rPr>
              <a:t>to the </a:t>
            </a:r>
            <a:r>
              <a:rPr sz="1200" spc="-5" dirty="0">
                <a:latin typeface="Times New Roman"/>
                <a:cs typeface="Times New Roman"/>
              </a:rPr>
              <a:t>actual </a:t>
            </a:r>
            <a:r>
              <a:rPr sz="1200" dirty="0">
                <a:latin typeface="Times New Roman"/>
                <a:cs typeface="Times New Roman"/>
              </a:rPr>
              <a:t>birth </a:t>
            </a:r>
            <a:r>
              <a:rPr sz="1200" spc="-5" dirty="0">
                <a:latin typeface="Times New Roman"/>
                <a:cs typeface="Times New Roman"/>
              </a:rPr>
              <a:t>performance </a:t>
            </a:r>
            <a:r>
              <a:rPr sz="1200" dirty="0">
                <a:latin typeface="Times New Roman"/>
                <a:cs typeface="Times New Roman"/>
              </a:rPr>
              <a:t>of a </a:t>
            </a:r>
            <a:r>
              <a:rPr sz="1200" spc="-5" dirty="0">
                <a:latin typeface="Times New Roman"/>
                <a:cs typeface="Times New Roman"/>
              </a:rPr>
              <a:t>group </a:t>
            </a:r>
            <a:r>
              <a:rPr sz="1200" dirty="0">
                <a:latin typeface="Times New Roman"/>
                <a:cs typeface="Times New Roman"/>
              </a:rPr>
              <a:t>of </a:t>
            </a:r>
            <a:r>
              <a:rPr sz="1200" spc="-5" dirty="0">
                <a:latin typeface="Times New Roman"/>
                <a:cs typeface="Times New Roman"/>
              </a:rPr>
              <a:t>women </a:t>
            </a:r>
            <a:r>
              <a:rPr sz="1200" dirty="0">
                <a:latin typeface="Times New Roman"/>
                <a:cs typeface="Times New Roman"/>
              </a:rPr>
              <a:t>i.e.  number of live birth </a:t>
            </a:r>
            <a:r>
              <a:rPr sz="1200" spc="-5" dirty="0">
                <a:latin typeface="Times New Roman"/>
                <a:cs typeface="Times New Roman"/>
              </a:rPr>
              <a:t>given </a:t>
            </a:r>
            <a:r>
              <a:rPr sz="1200" spc="5" dirty="0">
                <a:latin typeface="Times New Roman"/>
                <a:cs typeface="Times New Roman"/>
              </a:rPr>
              <a:t>by </a:t>
            </a:r>
            <a:r>
              <a:rPr sz="1200" spc="-5" dirty="0">
                <a:latin typeface="Times New Roman"/>
                <a:cs typeface="Times New Roman"/>
              </a:rPr>
              <a:t>women. </a:t>
            </a:r>
            <a:r>
              <a:rPr sz="1200" dirty="0">
                <a:latin typeface="Times New Roman"/>
                <a:cs typeface="Times New Roman"/>
              </a:rPr>
              <a:t>The analysis of fertility in the </a:t>
            </a:r>
            <a:r>
              <a:rPr sz="1200" spc="-5" dirty="0">
                <a:latin typeface="Times New Roman"/>
                <a:cs typeface="Times New Roman"/>
              </a:rPr>
              <a:t>field </a:t>
            </a:r>
            <a:r>
              <a:rPr sz="1200" dirty="0">
                <a:latin typeface="Times New Roman"/>
                <a:cs typeface="Times New Roman"/>
              </a:rPr>
              <a:t>of </a:t>
            </a:r>
            <a:r>
              <a:rPr sz="1200" spc="-5" dirty="0">
                <a:latin typeface="Times New Roman"/>
                <a:cs typeface="Times New Roman"/>
              </a:rPr>
              <a:t>demography is </a:t>
            </a:r>
            <a:r>
              <a:rPr sz="1200" dirty="0">
                <a:latin typeface="Times New Roman"/>
                <a:cs typeface="Times New Roman"/>
              </a:rPr>
              <a:t>of  </a:t>
            </a:r>
            <a:r>
              <a:rPr sz="1200" spc="-5" dirty="0">
                <a:latin typeface="Times New Roman"/>
                <a:cs typeface="Times New Roman"/>
              </a:rPr>
              <a:t>vital interest.</a:t>
            </a:r>
            <a:endParaRPr sz="1200" dirty="0">
              <a:latin typeface="Times New Roman"/>
              <a:cs typeface="Times New Roman"/>
            </a:endParaRPr>
          </a:p>
          <a:p>
            <a:pPr marL="12700" algn="just">
              <a:lnSpc>
                <a:spcPct val="100000"/>
              </a:lnSpc>
              <a:spcBef>
                <a:spcPts val="625"/>
              </a:spcBef>
            </a:pPr>
            <a:r>
              <a:rPr sz="1200" dirty="0">
                <a:latin typeface="Times New Roman"/>
                <a:cs typeface="Times New Roman"/>
              </a:rPr>
              <a:t>The</a:t>
            </a:r>
            <a:r>
              <a:rPr sz="1200" spc="160" dirty="0">
                <a:latin typeface="Times New Roman"/>
                <a:cs typeface="Times New Roman"/>
              </a:rPr>
              <a:t> </a:t>
            </a:r>
            <a:r>
              <a:rPr sz="1200" spc="-5" dirty="0">
                <a:latin typeface="Times New Roman"/>
                <a:cs typeface="Times New Roman"/>
              </a:rPr>
              <a:t>proportion</a:t>
            </a:r>
            <a:r>
              <a:rPr sz="1200" spc="165" dirty="0">
                <a:latin typeface="Times New Roman"/>
                <a:cs typeface="Times New Roman"/>
              </a:rPr>
              <a:t> </a:t>
            </a:r>
            <a:r>
              <a:rPr sz="1200" dirty="0">
                <a:latin typeface="Times New Roman"/>
                <a:cs typeface="Times New Roman"/>
              </a:rPr>
              <a:t>of</a:t>
            </a:r>
            <a:r>
              <a:rPr sz="1200" spc="165" dirty="0">
                <a:latin typeface="Times New Roman"/>
                <a:cs typeface="Times New Roman"/>
              </a:rPr>
              <a:t> </a:t>
            </a:r>
            <a:r>
              <a:rPr sz="1200" dirty="0">
                <a:latin typeface="Times New Roman"/>
                <a:cs typeface="Times New Roman"/>
              </a:rPr>
              <a:t>a</a:t>
            </a:r>
            <a:r>
              <a:rPr sz="1200" spc="160" dirty="0">
                <a:latin typeface="Times New Roman"/>
                <a:cs typeface="Times New Roman"/>
              </a:rPr>
              <a:t> </a:t>
            </a:r>
            <a:r>
              <a:rPr sz="1200" dirty="0">
                <a:latin typeface="Times New Roman"/>
                <a:cs typeface="Times New Roman"/>
              </a:rPr>
              <a:t>population</a:t>
            </a:r>
            <a:r>
              <a:rPr sz="1200" spc="170" dirty="0">
                <a:latin typeface="Times New Roman"/>
                <a:cs typeface="Times New Roman"/>
              </a:rPr>
              <a:t> </a:t>
            </a:r>
            <a:r>
              <a:rPr sz="1200" dirty="0">
                <a:latin typeface="Times New Roman"/>
                <a:cs typeface="Times New Roman"/>
              </a:rPr>
              <a:t>that</a:t>
            </a:r>
            <a:r>
              <a:rPr sz="1200" spc="165" dirty="0">
                <a:latin typeface="Times New Roman"/>
                <a:cs typeface="Times New Roman"/>
              </a:rPr>
              <a:t> </a:t>
            </a:r>
            <a:r>
              <a:rPr sz="1200" spc="-5" dirty="0">
                <a:latin typeface="Times New Roman"/>
                <a:cs typeface="Times New Roman"/>
              </a:rPr>
              <a:t>is</a:t>
            </a:r>
            <a:r>
              <a:rPr sz="1200" spc="175" dirty="0">
                <a:latin typeface="Times New Roman"/>
                <a:cs typeface="Times New Roman"/>
              </a:rPr>
              <a:t> </a:t>
            </a:r>
            <a:r>
              <a:rPr sz="1200" spc="-10" dirty="0">
                <a:latin typeface="Times New Roman"/>
                <a:cs typeface="Times New Roman"/>
              </a:rPr>
              <a:t>young</a:t>
            </a:r>
            <a:r>
              <a:rPr sz="1200" spc="150" dirty="0">
                <a:latin typeface="Times New Roman"/>
                <a:cs typeface="Times New Roman"/>
              </a:rPr>
              <a:t> </a:t>
            </a:r>
            <a:r>
              <a:rPr sz="1200" dirty="0">
                <a:latin typeface="Times New Roman"/>
                <a:cs typeface="Times New Roman"/>
              </a:rPr>
              <a:t>or</a:t>
            </a:r>
            <a:r>
              <a:rPr sz="1200" spc="180" dirty="0">
                <a:latin typeface="Times New Roman"/>
                <a:cs typeface="Times New Roman"/>
              </a:rPr>
              <a:t> </a:t>
            </a:r>
            <a:r>
              <a:rPr sz="1200" dirty="0">
                <a:latin typeface="Times New Roman"/>
                <a:cs typeface="Times New Roman"/>
              </a:rPr>
              <a:t>old</a:t>
            </a:r>
            <a:r>
              <a:rPr sz="1200" spc="165" dirty="0">
                <a:latin typeface="Times New Roman"/>
                <a:cs typeface="Times New Roman"/>
              </a:rPr>
              <a:t> </a:t>
            </a:r>
            <a:r>
              <a:rPr sz="1200" spc="-5" dirty="0">
                <a:latin typeface="Times New Roman"/>
                <a:cs typeface="Times New Roman"/>
              </a:rPr>
              <a:t>depends</a:t>
            </a:r>
            <a:r>
              <a:rPr sz="1200" spc="170" dirty="0">
                <a:latin typeface="Times New Roman"/>
                <a:cs typeface="Times New Roman"/>
              </a:rPr>
              <a:t> </a:t>
            </a:r>
            <a:r>
              <a:rPr sz="1200" dirty="0">
                <a:latin typeface="Times New Roman"/>
                <a:cs typeface="Times New Roman"/>
              </a:rPr>
              <a:t>mainly</a:t>
            </a:r>
            <a:r>
              <a:rPr sz="1200" spc="130" dirty="0">
                <a:latin typeface="Times New Roman"/>
                <a:cs typeface="Times New Roman"/>
              </a:rPr>
              <a:t> </a:t>
            </a:r>
            <a:r>
              <a:rPr sz="1200" dirty="0">
                <a:latin typeface="Times New Roman"/>
                <a:cs typeface="Times New Roman"/>
              </a:rPr>
              <a:t>on</a:t>
            </a:r>
            <a:r>
              <a:rPr sz="1200" spc="165" dirty="0">
                <a:latin typeface="Times New Roman"/>
                <a:cs typeface="Times New Roman"/>
              </a:rPr>
              <a:t> </a:t>
            </a:r>
            <a:r>
              <a:rPr sz="1200" dirty="0">
                <a:latin typeface="Times New Roman"/>
                <a:cs typeface="Times New Roman"/>
              </a:rPr>
              <a:t>the</a:t>
            </a:r>
            <a:r>
              <a:rPr sz="1200" spc="165" dirty="0">
                <a:latin typeface="Times New Roman"/>
                <a:cs typeface="Times New Roman"/>
              </a:rPr>
              <a:t> </a:t>
            </a:r>
            <a:r>
              <a:rPr sz="1200" dirty="0">
                <a:latin typeface="Times New Roman"/>
                <a:cs typeface="Times New Roman"/>
              </a:rPr>
              <a:t>birth</a:t>
            </a:r>
            <a:r>
              <a:rPr sz="1200" spc="165" dirty="0">
                <a:latin typeface="Times New Roman"/>
                <a:cs typeface="Times New Roman"/>
              </a:rPr>
              <a:t> </a:t>
            </a:r>
            <a:r>
              <a:rPr sz="1200" spc="-5" dirty="0">
                <a:latin typeface="Times New Roman"/>
                <a:cs typeface="Times New Roman"/>
              </a:rPr>
              <a:t>rate</a:t>
            </a:r>
            <a:r>
              <a:rPr sz="1200" spc="165" dirty="0">
                <a:latin typeface="Times New Roman"/>
                <a:cs typeface="Times New Roman"/>
              </a:rPr>
              <a:t> </a:t>
            </a:r>
            <a:r>
              <a:rPr sz="1200" spc="-5" dirty="0">
                <a:latin typeface="Times New Roman"/>
                <a:cs typeface="Times New Roman"/>
              </a:rPr>
              <a:t>and</a:t>
            </a:r>
            <a:r>
              <a:rPr sz="1200" spc="165" dirty="0">
                <a:latin typeface="Times New Roman"/>
                <a:cs typeface="Times New Roman"/>
              </a:rPr>
              <a:t> </a:t>
            </a:r>
            <a:r>
              <a:rPr sz="1200" dirty="0">
                <a:latin typeface="Times New Roman"/>
                <a:cs typeface="Times New Roman"/>
              </a:rPr>
              <a:t>the</a:t>
            </a:r>
          </a:p>
          <a:p>
            <a:pPr marL="12700" marR="8890" algn="just">
              <a:lnSpc>
                <a:spcPct val="143800"/>
              </a:lnSpc>
              <a:spcBef>
                <a:spcPts val="5"/>
              </a:spcBef>
            </a:pPr>
            <a:r>
              <a:rPr sz="1200" spc="-5" dirty="0">
                <a:latin typeface="Times New Roman"/>
                <a:cs typeface="Times New Roman"/>
              </a:rPr>
              <a:t>death rate. </a:t>
            </a:r>
            <a:r>
              <a:rPr sz="1200" spc="-10" dirty="0">
                <a:latin typeface="Times New Roman"/>
                <a:cs typeface="Times New Roman"/>
              </a:rPr>
              <a:t>If </a:t>
            </a:r>
            <a:r>
              <a:rPr sz="1200" dirty="0">
                <a:latin typeface="Times New Roman"/>
                <a:cs typeface="Times New Roman"/>
              </a:rPr>
              <a:t>the population </a:t>
            </a:r>
            <a:r>
              <a:rPr sz="1200" spc="-5" dirty="0">
                <a:latin typeface="Times New Roman"/>
                <a:cs typeface="Times New Roman"/>
              </a:rPr>
              <a:t>has an </a:t>
            </a:r>
            <a:r>
              <a:rPr sz="1200" dirty="0">
                <a:latin typeface="Times New Roman"/>
                <a:cs typeface="Times New Roman"/>
              </a:rPr>
              <a:t>increasing proportion of older </a:t>
            </a:r>
            <a:r>
              <a:rPr sz="1200" spc="-5" dirty="0">
                <a:latin typeface="Times New Roman"/>
                <a:cs typeface="Times New Roman"/>
              </a:rPr>
              <a:t>people, </a:t>
            </a:r>
            <a:r>
              <a:rPr sz="1200" spc="5" dirty="0">
                <a:latin typeface="Times New Roman"/>
                <a:cs typeface="Times New Roman"/>
              </a:rPr>
              <a:t>it </a:t>
            </a:r>
            <a:r>
              <a:rPr sz="1200" spc="-5" dirty="0">
                <a:latin typeface="Times New Roman"/>
                <a:cs typeface="Times New Roman"/>
              </a:rPr>
              <a:t>is </a:t>
            </a:r>
            <a:r>
              <a:rPr sz="1200" dirty="0">
                <a:latin typeface="Times New Roman"/>
                <a:cs typeface="Times New Roman"/>
              </a:rPr>
              <a:t>essentially </a:t>
            </a:r>
            <a:r>
              <a:rPr sz="1200" spc="-5" dirty="0">
                <a:latin typeface="Times New Roman"/>
                <a:cs typeface="Times New Roman"/>
              </a:rPr>
              <a:t>because  </a:t>
            </a:r>
            <a:r>
              <a:rPr sz="1200" dirty="0">
                <a:latin typeface="Times New Roman"/>
                <a:cs typeface="Times New Roman"/>
              </a:rPr>
              <a:t>the birth rates have </a:t>
            </a:r>
            <a:r>
              <a:rPr sz="1200" spc="-5" dirty="0">
                <a:latin typeface="Times New Roman"/>
                <a:cs typeface="Times New Roman"/>
              </a:rPr>
              <a:t>fallen and </a:t>
            </a:r>
            <a:r>
              <a:rPr sz="1200" dirty="0">
                <a:latin typeface="Times New Roman"/>
                <a:cs typeface="Times New Roman"/>
              </a:rPr>
              <a:t>not </a:t>
            </a:r>
            <a:r>
              <a:rPr sz="1200" spc="-5" dirty="0">
                <a:latin typeface="Times New Roman"/>
                <a:cs typeface="Times New Roman"/>
              </a:rPr>
              <a:t>because </a:t>
            </a:r>
            <a:r>
              <a:rPr sz="1200" dirty="0">
                <a:latin typeface="Times New Roman"/>
                <a:cs typeface="Times New Roman"/>
              </a:rPr>
              <a:t>the death </a:t>
            </a:r>
            <a:r>
              <a:rPr sz="1200" spc="-5" dirty="0">
                <a:latin typeface="Times New Roman"/>
                <a:cs typeface="Times New Roman"/>
              </a:rPr>
              <a:t>rates </a:t>
            </a:r>
            <a:r>
              <a:rPr sz="1200" dirty="0">
                <a:latin typeface="Times New Roman"/>
                <a:cs typeface="Times New Roman"/>
              </a:rPr>
              <a:t>have </a:t>
            </a:r>
            <a:r>
              <a:rPr sz="1200" spc="-5" dirty="0">
                <a:latin typeface="Times New Roman"/>
                <a:cs typeface="Times New Roman"/>
              </a:rPr>
              <a:t>fallen. </a:t>
            </a:r>
            <a:r>
              <a:rPr sz="1200" dirty="0">
                <a:latin typeface="Times New Roman"/>
                <a:cs typeface="Times New Roman"/>
              </a:rPr>
              <a:t>The </a:t>
            </a:r>
            <a:r>
              <a:rPr sz="1200" spc="-5" dirty="0">
                <a:latin typeface="Times New Roman"/>
                <a:cs typeface="Times New Roman"/>
              </a:rPr>
              <a:t>interest </a:t>
            </a:r>
            <a:r>
              <a:rPr sz="1200" dirty="0">
                <a:latin typeface="Times New Roman"/>
                <a:cs typeface="Times New Roman"/>
              </a:rPr>
              <a:t>in the </a:t>
            </a:r>
            <a:r>
              <a:rPr sz="1200" spc="5" dirty="0">
                <a:latin typeface="Times New Roman"/>
                <a:cs typeface="Times New Roman"/>
              </a:rPr>
              <a:t>study </a:t>
            </a:r>
            <a:r>
              <a:rPr sz="1200" dirty="0">
                <a:latin typeface="Times New Roman"/>
                <a:cs typeface="Times New Roman"/>
              </a:rPr>
              <a:t>of  fertility </a:t>
            </a:r>
            <a:r>
              <a:rPr sz="1200" spc="-5" dirty="0">
                <a:latin typeface="Times New Roman"/>
                <a:cs typeface="Times New Roman"/>
              </a:rPr>
              <a:t>also arises </a:t>
            </a:r>
            <a:r>
              <a:rPr sz="1200" dirty="0">
                <a:latin typeface="Times New Roman"/>
                <a:cs typeface="Times New Roman"/>
              </a:rPr>
              <a:t>because it </a:t>
            </a:r>
            <a:r>
              <a:rPr sz="1200" spc="-5" dirty="0">
                <a:latin typeface="Times New Roman"/>
                <a:cs typeface="Times New Roman"/>
              </a:rPr>
              <a:t>is </a:t>
            </a:r>
            <a:r>
              <a:rPr sz="1200" dirty="0">
                <a:latin typeface="Times New Roman"/>
                <a:cs typeface="Times New Roman"/>
              </a:rPr>
              <a:t>a quite </a:t>
            </a:r>
            <a:r>
              <a:rPr sz="1200" spc="-5" dirty="0">
                <a:latin typeface="Times New Roman"/>
                <a:cs typeface="Times New Roman"/>
              </a:rPr>
              <a:t>complex </a:t>
            </a:r>
            <a:r>
              <a:rPr sz="1200" dirty="0">
                <a:latin typeface="Times New Roman"/>
                <a:cs typeface="Times New Roman"/>
              </a:rPr>
              <a:t>phenomenon, whose </a:t>
            </a:r>
            <a:r>
              <a:rPr sz="1200" spc="-5" dirty="0">
                <a:latin typeface="Times New Roman"/>
                <a:cs typeface="Times New Roman"/>
              </a:rPr>
              <a:t>mechanism is </a:t>
            </a:r>
            <a:r>
              <a:rPr sz="1200" dirty="0">
                <a:latin typeface="Times New Roman"/>
                <a:cs typeface="Times New Roman"/>
              </a:rPr>
              <a:t>not </a:t>
            </a:r>
            <a:r>
              <a:rPr sz="1200" spc="-10" dirty="0">
                <a:latin typeface="Times New Roman"/>
                <a:cs typeface="Times New Roman"/>
              </a:rPr>
              <a:t>yet </a:t>
            </a:r>
            <a:r>
              <a:rPr sz="1200" dirty="0">
                <a:latin typeface="Times New Roman"/>
                <a:cs typeface="Times New Roman"/>
              </a:rPr>
              <a:t>fully  </a:t>
            </a:r>
            <a:r>
              <a:rPr sz="1200" spc="-5" dirty="0">
                <a:latin typeface="Times New Roman"/>
                <a:cs typeface="Times New Roman"/>
              </a:rPr>
              <a:t>understand. </a:t>
            </a:r>
            <a:r>
              <a:rPr sz="1200" spc="-10" dirty="0">
                <a:latin typeface="Times New Roman"/>
                <a:cs typeface="Times New Roman"/>
              </a:rPr>
              <a:t>It </a:t>
            </a:r>
            <a:r>
              <a:rPr sz="1200" spc="-5" dirty="0">
                <a:latin typeface="Times New Roman"/>
                <a:cs typeface="Times New Roman"/>
              </a:rPr>
              <a:t>is affected </a:t>
            </a:r>
            <a:r>
              <a:rPr sz="1200" spc="5" dirty="0">
                <a:latin typeface="Times New Roman"/>
                <a:cs typeface="Times New Roman"/>
              </a:rPr>
              <a:t>by </a:t>
            </a:r>
            <a:r>
              <a:rPr sz="1200" dirty="0">
                <a:latin typeface="Times New Roman"/>
                <a:cs typeface="Times New Roman"/>
              </a:rPr>
              <a:t>number of socio </a:t>
            </a:r>
            <a:r>
              <a:rPr sz="1200" spc="-5" dirty="0">
                <a:latin typeface="Times New Roman"/>
                <a:cs typeface="Times New Roman"/>
              </a:rPr>
              <a:t>psychological and </a:t>
            </a:r>
            <a:r>
              <a:rPr sz="1200" dirty="0">
                <a:latin typeface="Times New Roman"/>
                <a:cs typeface="Times New Roman"/>
              </a:rPr>
              <a:t>economic </a:t>
            </a:r>
            <a:r>
              <a:rPr sz="1200" spc="-5" dirty="0">
                <a:latin typeface="Times New Roman"/>
                <a:cs typeface="Times New Roman"/>
              </a:rPr>
              <a:t>variables </a:t>
            </a:r>
            <a:r>
              <a:rPr sz="1200" dirty="0">
                <a:latin typeface="Times New Roman"/>
                <a:cs typeface="Times New Roman"/>
              </a:rPr>
              <a:t>because the  </a:t>
            </a:r>
            <a:r>
              <a:rPr sz="1200" spc="-5" dirty="0">
                <a:latin typeface="Times New Roman"/>
                <a:cs typeface="Times New Roman"/>
              </a:rPr>
              <a:t>biological </a:t>
            </a:r>
            <a:r>
              <a:rPr sz="1200" dirty="0">
                <a:latin typeface="Times New Roman"/>
                <a:cs typeface="Times New Roman"/>
              </a:rPr>
              <a:t>capacity of</a:t>
            </a:r>
            <a:r>
              <a:rPr sz="1200" spc="-20" dirty="0">
                <a:latin typeface="Times New Roman"/>
                <a:cs typeface="Times New Roman"/>
              </a:rPr>
              <a:t> </a:t>
            </a:r>
            <a:r>
              <a:rPr sz="1200" spc="-5" dirty="0">
                <a:latin typeface="Times New Roman"/>
                <a:cs typeface="Times New Roman"/>
              </a:rPr>
              <a:t>reproduction.</a:t>
            </a:r>
            <a:endParaRPr sz="1200" dirty="0">
              <a:latin typeface="Times New Roman"/>
              <a:cs typeface="Times New Roman"/>
            </a:endParaRPr>
          </a:p>
          <a:p>
            <a:pPr marL="12700" marR="5080" algn="just">
              <a:lnSpc>
                <a:spcPts val="2100"/>
              </a:lnSpc>
              <a:spcBef>
                <a:spcPts val="140"/>
              </a:spcBef>
            </a:pPr>
            <a:r>
              <a:rPr sz="1200" dirty="0">
                <a:latin typeface="Times New Roman"/>
                <a:cs typeface="Times New Roman"/>
              </a:rPr>
              <a:t>The </a:t>
            </a:r>
            <a:r>
              <a:rPr sz="1200" b="1" spc="-5" dirty="0">
                <a:latin typeface="Times New Roman"/>
                <a:cs typeface="Times New Roman"/>
              </a:rPr>
              <a:t>total fertility </a:t>
            </a:r>
            <a:r>
              <a:rPr sz="1200" b="1" dirty="0">
                <a:latin typeface="Times New Roman"/>
                <a:cs typeface="Times New Roman"/>
              </a:rPr>
              <a:t>rate </a:t>
            </a:r>
            <a:r>
              <a:rPr sz="1200" b="1" spc="5" dirty="0">
                <a:latin typeface="Times New Roman"/>
                <a:cs typeface="Times New Roman"/>
              </a:rPr>
              <a:t>of </a:t>
            </a:r>
            <a:r>
              <a:rPr sz="1200" b="1" spc="-5" dirty="0">
                <a:latin typeface="Times New Roman"/>
                <a:cs typeface="Times New Roman"/>
              </a:rPr>
              <a:t>Nepal is </a:t>
            </a:r>
            <a:r>
              <a:rPr sz="1200" b="1" dirty="0" smtClean="0">
                <a:latin typeface="Times New Roman"/>
                <a:cs typeface="Times New Roman"/>
              </a:rPr>
              <a:t>2.</a:t>
            </a:r>
            <a:r>
              <a:rPr lang="en-US" sz="1200" b="1" dirty="0" smtClean="0">
                <a:latin typeface="Times New Roman"/>
                <a:cs typeface="Times New Roman"/>
              </a:rPr>
              <a:t>1</a:t>
            </a:r>
            <a:r>
              <a:rPr sz="1200" b="1" dirty="0" smtClean="0">
                <a:latin typeface="Times New Roman"/>
                <a:cs typeface="Times New Roman"/>
              </a:rPr>
              <a:t> </a:t>
            </a:r>
            <a:r>
              <a:rPr sz="1200" b="1" spc="-5" dirty="0">
                <a:latin typeface="Times New Roman"/>
                <a:cs typeface="Times New Roman"/>
              </a:rPr>
              <a:t>(NDHS </a:t>
            </a:r>
            <a:r>
              <a:rPr sz="1200" b="1" dirty="0" smtClean="0">
                <a:latin typeface="Times New Roman"/>
                <a:cs typeface="Times New Roman"/>
              </a:rPr>
              <a:t>20</a:t>
            </a:r>
            <a:r>
              <a:rPr lang="en-US" sz="1200" b="1" dirty="0" smtClean="0">
                <a:latin typeface="Times New Roman"/>
                <a:cs typeface="Times New Roman"/>
              </a:rPr>
              <a:t>22</a:t>
            </a:r>
            <a:r>
              <a:rPr sz="1200" b="1" dirty="0" smtClean="0">
                <a:latin typeface="Times New Roman"/>
                <a:cs typeface="Times New Roman"/>
              </a:rPr>
              <a:t>) </a:t>
            </a:r>
            <a:r>
              <a:rPr sz="1200" spc="-5" dirty="0">
                <a:latin typeface="Times New Roman"/>
                <a:cs typeface="Times New Roman"/>
              </a:rPr>
              <a:t>and </a:t>
            </a:r>
            <a:r>
              <a:rPr sz="1200" b="1" spc="-5" dirty="0">
                <a:latin typeface="Times New Roman"/>
                <a:cs typeface="Times New Roman"/>
              </a:rPr>
              <a:t>CBR </a:t>
            </a:r>
            <a:r>
              <a:rPr sz="1200" b="1" dirty="0">
                <a:latin typeface="Times New Roman"/>
                <a:cs typeface="Times New Roman"/>
              </a:rPr>
              <a:t>was </a:t>
            </a:r>
            <a:r>
              <a:rPr sz="1200" b="1" dirty="0" smtClean="0">
                <a:latin typeface="Times New Roman"/>
                <a:cs typeface="Times New Roman"/>
              </a:rPr>
              <a:t>2</a:t>
            </a:r>
            <a:r>
              <a:rPr lang="en-US" sz="1200" b="1" dirty="0" smtClean="0">
                <a:latin typeface="Times New Roman"/>
                <a:cs typeface="Times New Roman"/>
              </a:rPr>
              <a:t>0</a:t>
            </a:r>
            <a:r>
              <a:rPr sz="1200" b="1" dirty="0" smtClean="0">
                <a:latin typeface="Times New Roman"/>
                <a:cs typeface="Times New Roman"/>
              </a:rPr>
              <a:t> </a:t>
            </a:r>
            <a:r>
              <a:rPr sz="1200" b="1" spc="-10" dirty="0">
                <a:latin typeface="Times New Roman"/>
                <a:cs typeface="Times New Roman"/>
              </a:rPr>
              <a:t>per </a:t>
            </a:r>
            <a:r>
              <a:rPr sz="1200" b="1" spc="-5" dirty="0">
                <a:latin typeface="Times New Roman"/>
                <a:cs typeface="Times New Roman"/>
              </a:rPr>
              <a:t>thousand </a:t>
            </a:r>
            <a:r>
              <a:rPr sz="1200" b="1" spc="-5" dirty="0" smtClean="0">
                <a:latin typeface="Times New Roman"/>
                <a:cs typeface="Times New Roman"/>
              </a:rPr>
              <a:t>(</a:t>
            </a:r>
            <a:r>
              <a:rPr lang="en-US" sz="1200" b="1" spc="-5" dirty="0" smtClean="0">
                <a:latin typeface="Times New Roman"/>
                <a:cs typeface="Times New Roman"/>
              </a:rPr>
              <a:t>NDHS</a:t>
            </a:r>
            <a:r>
              <a:rPr sz="1200" b="1" spc="-5" dirty="0" smtClean="0">
                <a:latin typeface="Times New Roman"/>
                <a:cs typeface="Times New Roman"/>
              </a:rPr>
              <a:t>  </a:t>
            </a:r>
            <a:r>
              <a:rPr sz="1200" b="1" dirty="0" smtClean="0">
                <a:latin typeface="Times New Roman"/>
                <a:cs typeface="Times New Roman"/>
              </a:rPr>
              <a:t>20</a:t>
            </a:r>
            <a:r>
              <a:rPr lang="en-US" sz="1200" b="1" dirty="0" smtClean="0">
                <a:latin typeface="Times New Roman"/>
                <a:cs typeface="Times New Roman"/>
              </a:rPr>
              <a:t>22</a:t>
            </a:r>
            <a:r>
              <a:rPr sz="1200" b="1" dirty="0" smtClean="0">
                <a:latin typeface="Times New Roman"/>
                <a:cs typeface="Times New Roman"/>
              </a:rPr>
              <a:t>)</a:t>
            </a:r>
            <a:endParaRPr sz="1200" dirty="0">
              <a:latin typeface="Times New Roman"/>
              <a:cs typeface="Times New Roman"/>
            </a:endParaRPr>
          </a:p>
          <a:p>
            <a:pPr marL="12700" algn="just">
              <a:lnSpc>
                <a:spcPct val="100000"/>
              </a:lnSpc>
              <a:spcBef>
                <a:spcPts val="420"/>
              </a:spcBef>
            </a:pPr>
            <a:r>
              <a:rPr sz="1200" spc="-5" dirty="0">
                <a:latin typeface="Times New Roman"/>
                <a:cs typeface="Times New Roman"/>
              </a:rPr>
              <a:t>Fertility</a:t>
            </a:r>
            <a:r>
              <a:rPr sz="1200" spc="55" dirty="0">
                <a:latin typeface="Times New Roman"/>
                <a:cs typeface="Times New Roman"/>
              </a:rPr>
              <a:t> </a:t>
            </a:r>
            <a:r>
              <a:rPr sz="1200" spc="-5" dirty="0">
                <a:latin typeface="Times New Roman"/>
                <a:cs typeface="Times New Roman"/>
              </a:rPr>
              <a:t>is</a:t>
            </a:r>
            <a:r>
              <a:rPr sz="1200" spc="90" dirty="0">
                <a:latin typeface="Times New Roman"/>
                <a:cs typeface="Times New Roman"/>
              </a:rPr>
              <a:t> </a:t>
            </a:r>
            <a:r>
              <a:rPr sz="1200" dirty="0">
                <a:latin typeface="Times New Roman"/>
                <a:cs typeface="Times New Roman"/>
              </a:rPr>
              <a:t>one</a:t>
            </a:r>
            <a:r>
              <a:rPr sz="1200" spc="80"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the</a:t>
            </a:r>
            <a:r>
              <a:rPr sz="1200" spc="85" dirty="0">
                <a:latin typeface="Times New Roman"/>
                <a:cs typeface="Times New Roman"/>
              </a:rPr>
              <a:t> </a:t>
            </a:r>
            <a:r>
              <a:rPr sz="1200" dirty="0">
                <a:latin typeface="Times New Roman"/>
                <a:cs typeface="Times New Roman"/>
              </a:rPr>
              <a:t>major</a:t>
            </a:r>
            <a:r>
              <a:rPr sz="1200" spc="85" dirty="0">
                <a:latin typeface="Times New Roman"/>
                <a:cs typeface="Times New Roman"/>
              </a:rPr>
              <a:t> </a:t>
            </a:r>
            <a:r>
              <a:rPr sz="1200" spc="-5" dirty="0">
                <a:latin typeface="Times New Roman"/>
                <a:cs typeface="Times New Roman"/>
              </a:rPr>
              <a:t>social</a:t>
            </a:r>
            <a:r>
              <a:rPr sz="1200" spc="90" dirty="0">
                <a:latin typeface="Times New Roman"/>
                <a:cs typeface="Times New Roman"/>
              </a:rPr>
              <a:t> </a:t>
            </a:r>
            <a:r>
              <a:rPr sz="1200" spc="-5" dirty="0">
                <a:latin typeface="Times New Roman"/>
                <a:cs typeface="Times New Roman"/>
              </a:rPr>
              <a:t>indicators.</a:t>
            </a:r>
            <a:r>
              <a:rPr sz="1200" spc="85" dirty="0">
                <a:latin typeface="Times New Roman"/>
                <a:cs typeface="Times New Roman"/>
              </a:rPr>
              <a:t> </a:t>
            </a:r>
            <a:r>
              <a:rPr sz="1200" dirty="0">
                <a:latin typeface="Times New Roman"/>
                <a:cs typeface="Times New Roman"/>
              </a:rPr>
              <a:t>Fertility</a:t>
            </a:r>
            <a:r>
              <a:rPr sz="1200" spc="50" dirty="0">
                <a:latin typeface="Times New Roman"/>
                <a:cs typeface="Times New Roman"/>
              </a:rPr>
              <a:t> </a:t>
            </a:r>
            <a:r>
              <a:rPr sz="1200" dirty="0">
                <a:latin typeface="Times New Roman"/>
                <a:cs typeface="Times New Roman"/>
              </a:rPr>
              <a:t>level</a:t>
            </a:r>
            <a:r>
              <a:rPr sz="1200" spc="90" dirty="0">
                <a:latin typeface="Times New Roman"/>
                <a:cs typeface="Times New Roman"/>
              </a:rPr>
              <a:t> </a:t>
            </a:r>
            <a:r>
              <a:rPr sz="1200" spc="-5" dirty="0">
                <a:latin typeface="Times New Roman"/>
                <a:cs typeface="Times New Roman"/>
              </a:rPr>
              <a:t>is</a:t>
            </a:r>
            <a:r>
              <a:rPr sz="1200" spc="90" dirty="0">
                <a:latin typeface="Times New Roman"/>
                <a:cs typeface="Times New Roman"/>
              </a:rPr>
              <a:t> </a:t>
            </a:r>
            <a:r>
              <a:rPr sz="1200" dirty="0">
                <a:latin typeface="Times New Roman"/>
                <a:cs typeface="Times New Roman"/>
              </a:rPr>
              <a:t>used</a:t>
            </a:r>
            <a:r>
              <a:rPr sz="1200" spc="80" dirty="0">
                <a:latin typeface="Times New Roman"/>
                <a:cs typeface="Times New Roman"/>
              </a:rPr>
              <a:t> </a:t>
            </a:r>
            <a:r>
              <a:rPr sz="1200" dirty="0">
                <a:latin typeface="Times New Roman"/>
                <a:cs typeface="Times New Roman"/>
              </a:rPr>
              <a:t>to</a:t>
            </a:r>
            <a:r>
              <a:rPr sz="1200" spc="90" dirty="0">
                <a:latin typeface="Times New Roman"/>
                <a:cs typeface="Times New Roman"/>
              </a:rPr>
              <a:t> </a:t>
            </a:r>
            <a:r>
              <a:rPr sz="1200" spc="-5" dirty="0">
                <a:latin typeface="Times New Roman"/>
                <a:cs typeface="Times New Roman"/>
              </a:rPr>
              <a:t>categorize</a:t>
            </a:r>
            <a:r>
              <a:rPr sz="1200" spc="80" dirty="0">
                <a:latin typeface="Times New Roman"/>
                <a:cs typeface="Times New Roman"/>
              </a:rPr>
              <a:t> </a:t>
            </a:r>
            <a:r>
              <a:rPr sz="1200" dirty="0">
                <a:latin typeface="Times New Roman"/>
                <a:cs typeface="Times New Roman"/>
              </a:rPr>
              <a:t>the</a:t>
            </a:r>
            <a:r>
              <a:rPr sz="1200" spc="120" dirty="0">
                <a:latin typeface="Times New Roman"/>
                <a:cs typeface="Times New Roman"/>
              </a:rPr>
              <a:t> </a:t>
            </a:r>
            <a:r>
              <a:rPr sz="1200" dirty="0">
                <a:latin typeface="Times New Roman"/>
                <a:cs typeface="Times New Roman"/>
              </a:rPr>
              <a:t>country</a:t>
            </a:r>
            <a:r>
              <a:rPr sz="1200" spc="60" dirty="0">
                <a:latin typeface="Times New Roman"/>
                <a:cs typeface="Times New Roman"/>
              </a:rPr>
              <a:t> </a:t>
            </a:r>
            <a:r>
              <a:rPr sz="1200" dirty="0">
                <a:latin typeface="Times New Roman"/>
                <a:cs typeface="Times New Roman"/>
              </a:rPr>
              <a:t>as</a:t>
            </a:r>
          </a:p>
          <a:p>
            <a:pPr marL="12700" marR="11430" algn="just">
              <a:lnSpc>
                <a:spcPct val="143300"/>
              </a:lnSpc>
              <a:spcBef>
                <a:spcPts val="15"/>
              </a:spcBef>
            </a:pPr>
            <a:r>
              <a:rPr sz="1200" spc="-5" dirty="0">
                <a:latin typeface="Times New Roman"/>
                <a:cs typeface="Times New Roman"/>
              </a:rPr>
              <a:t>well as </a:t>
            </a:r>
            <a:r>
              <a:rPr sz="1200" dirty="0">
                <a:latin typeface="Times New Roman"/>
                <a:cs typeface="Times New Roman"/>
              </a:rPr>
              <a:t>society </a:t>
            </a:r>
            <a:r>
              <a:rPr sz="1200" spc="-5" dirty="0">
                <a:latin typeface="Times New Roman"/>
                <a:cs typeface="Times New Roman"/>
              </a:rPr>
              <a:t>whether developed </a:t>
            </a:r>
            <a:r>
              <a:rPr sz="1200" spc="5" dirty="0">
                <a:latin typeface="Times New Roman"/>
                <a:cs typeface="Times New Roman"/>
              </a:rPr>
              <a:t>or </a:t>
            </a:r>
            <a:r>
              <a:rPr sz="1200" dirty="0">
                <a:latin typeface="Times New Roman"/>
                <a:cs typeface="Times New Roman"/>
              </a:rPr>
              <a:t>developing. </a:t>
            </a:r>
            <a:r>
              <a:rPr sz="1200" spc="-5" dirty="0">
                <a:latin typeface="Times New Roman"/>
                <a:cs typeface="Times New Roman"/>
              </a:rPr>
              <a:t>High level </a:t>
            </a:r>
            <a:r>
              <a:rPr sz="1200" spc="5" dirty="0">
                <a:latin typeface="Times New Roman"/>
                <a:cs typeface="Times New Roman"/>
              </a:rPr>
              <a:t>of </a:t>
            </a:r>
            <a:r>
              <a:rPr sz="1200" dirty="0">
                <a:latin typeface="Times New Roman"/>
                <a:cs typeface="Times New Roman"/>
              </a:rPr>
              <a:t>fertility remains in developing  </a:t>
            </a:r>
            <a:r>
              <a:rPr sz="1200" spc="-5" dirty="0">
                <a:latin typeface="Times New Roman"/>
                <a:cs typeface="Times New Roman"/>
              </a:rPr>
              <a:t>countries where as low </a:t>
            </a:r>
            <a:r>
              <a:rPr sz="1200" dirty="0">
                <a:latin typeface="Times New Roman"/>
                <a:cs typeface="Times New Roman"/>
              </a:rPr>
              <a:t>in </a:t>
            </a:r>
            <a:r>
              <a:rPr sz="1200" spc="-5" dirty="0">
                <a:latin typeface="Times New Roman"/>
                <a:cs typeface="Times New Roman"/>
              </a:rPr>
              <a:t>developed</a:t>
            </a:r>
            <a:r>
              <a:rPr sz="1200" spc="20" dirty="0">
                <a:latin typeface="Times New Roman"/>
                <a:cs typeface="Times New Roman"/>
              </a:rPr>
              <a:t> </a:t>
            </a:r>
            <a:r>
              <a:rPr sz="1200" spc="-5" dirty="0">
                <a:latin typeface="Times New Roman"/>
                <a:cs typeface="Times New Roman"/>
              </a:rPr>
              <a:t>countries.</a:t>
            </a:r>
            <a:endParaRPr sz="1200" dirty="0">
              <a:latin typeface="Times New Roman"/>
              <a:cs typeface="Times New Roman"/>
            </a:endParaRPr>
          </a:p>
          <a:p>
            <a:pPr marL="12700" algn="just">
              <a:lnSpc>
                <a:spcPct val="100000"/>
              </a:lnSpc>
              <a:spcBef>
                <a:spcPts val="660"/>
              </a:spcBef>
            </a:pPr>
            <a:r>
              <a:rPr sz="1200" b="1" spc="-5" dirty="0">
                <a:latin typeface="Times New Roman"/>
                <a:cs typeface="Times New Roman"/>
              </a:rPr>
              <a:t>Determinants </a:t>
            </a:r>
            <a:r>
              <a:rPr sz="1200" b="1" dirty="0">
                <a:latin typeface="Times New Roman"/>
                <a:cs typeface="Times New Roman"/>
              </a:rPr>
              <a:t>of </a:t>
            </a:r>
            <a:r>
              <a:rPr sz="1200" b="1" spc="-5" dirty="0">
                <a:latin typeface="Times New Roman"/>
                <a:cs typeface="Times New Roman"/>
              </a:rPr>
              <a:t>Fertility</a:t>
            </a:r>
            <a:endParaRPr sz="1200" dirty="0">
              <a:latin typeface="Times New Roman"/>
              <a:cs typeface="Times New Roman"/>
            </a:endParaRPr>
          </a:p>
          <a:p>
            <a:pPr marL="469265" indent="-228600">
              <a:lnSpc>
                <a:spcPct val="100000"/>
              </a:lnSpc>
              <a:spcBef>
                <a:spcPts val="600"/>
              </a:spcBef>
              <a:buChar char="•"/>
              <a:tabLst>
                <a:tab pos="469265" algn="l"/>
                <a:tab pos="469900" algn="l"/>
              </a:tabLst>
            </a:pPr>
            <a:r>
              <a:rPr sz="1200" spc="-5" dirty="0">
                <a:latin typeface="Times New Roman"/>
                <a:cs typeface="Times New Roman"/>
              </a:rPr>
              <a:t>Children are </a:t>
            </a:r>
            <a:r>
              <a:rPr sz="1200" dirty="0">
                <a:latin typeface="Times New Roman"/>
                <a:cs typeface="Times New Roman"/>
              </a:rPr>
              <a:t>taken for economic </a:t>
            </a:r>
            <a:r>
              <a:rPr sz="1200" spc="-5" dirty="0">
                <a:latin typeface="Times New Roman"/>
                <a:cs typeface="Times New Roman"/>
              </a:rPr>
              <a:t>and social</a:t>
            </a:r>
            <a:r>
              <a:rPr sz="1200" dirty="0">
                <a:latin typeface="Times New Roman"/>
                <a:cs typeface="Times New Roman"/>
              </a:rPr>
              <a:t> </a:t>
            </a:r>
            <a:r>
              <a:rPr sz="1200" spc="-5" dirty="0">
                <a:latin typeface="Times New Roman"/>
                <a:cs typeface="Times New Roman"/>
              </a:rPr>
              <a:t>factor.</a:t>
            </a:r>
            <a:endParaRPr sz="1200" dirty="0">
              <a:latin typeface="Times New Roman"/>
              <a:cs typeface="Times New Roman"/>
            </a:endParaRPr>
          </a:p>
          <a:p>
            <a:pPr marL="469265" indent="-228600">
              <a:lnSpc>
                <a:spcPct val="100000"/>
              </a:lnSpc>
              <a:spcBef>
                <a:spcPts val="625"/>
              </a:spcBef>
              <a:buChar char="•"/>
              <a:tabLst>
                <a:tab pos="469265" algn="l"/>
                <a:tab pos="469900" algn="l"/>
              </a:tabLst>
            </a:pPr>
            <a:r>
              <a:rPr sz="1200" spc="-5" dirty="0">
                <a:latin typeface="Times New Roman"/>
                <a:cs typeface="Times New Roman"/>
              </a:rPr>
              <a:t>Old age</a:t>
            </a:r>
            <a:r>
              <a:rPr sz="1200" spc="-70" dirty="0">
                <a:latin typeface="Times New Roman"/>
                <a:cs typeface="Times New Roman"/>
              </a:rPr>
              <a:t> </a:t>
            </a:r>
            <a:r>
              <a:rPr sz="1200" dirty="0">
                <a:latin typeface="Times New Roman"/>
                <a:cs typeface="Times New Roman"/>
              </a:rPr>
              <a:t>security</a:t>
            </a:r>
          </a:p>
          <a:p>
            <a:pPr marL="469265" indent="-228600">
              <a:lnSpc>
                <a:spcPct val="100000"/>
              </a:lnSpc>
              <a:spcBef>
                <a:spcPts val="635"/>
              </a:spcBef>
              <a:buChar char="•"/>
              <a:tabLst>
                <a:tab pos="469265" algn="l"/>
                <a:tab pos="469900" algn="l"/>
              </a:tabLst>
            </a:pPr>
            <a:r>
              <a:rPr sz="1200" spc="-5" dirty="0">
                <a:latin typeface="Times New Roman"/>
                <a:cs typeface="Times New Roman"/>
              </a:rPr>
              <a:t>Age at</a:t>
            </a:r>
            <a:r>
              <a:rPr sz="1200" spc="-60" dirty="0">
                <a:latin typeface="Times New Roman"/>
                <a:cs typeface="Times New Roman"/>
              </a:rPr>
              <a:t> </a:t>
            </a:r>
            <a:r>
              <a:rPr sz="1200" spc="-5" dirty="0">
                <a:latin typeface="Times New Roman"/>
                <a:cs typeface="Times New Roman"/>
              </a:rPr>
              <a:t>marriage</a:t>
            </a:r>
            <a:endParaRPr sz="1200" dirty="0">
              <a:latin typeface="Times New Roman"/>
              <a:cs typeface="Times New Roman"/>
            </a:endParaRPr>
          </a:p>
          <a:p>
            <a:pPr marL="469265" indent="-228600">
              <a:lnSpc>
                <a:spcPct val="100000"/>
              </a:lnSpc>
              <a:spcBef>
                <a:spcPts val="625"/>
              </a:spcBef>
              <a:buChar char="•"/>
              <a:tabLst>
                <a:tab pos="469265" algn="l"/>
                <a:tab pos="469900" algn="l"/>
              </a:tabLst>
            </a:pPr>
            <a:r>
              <a:rPr sz="1200" spc="-5" dirty="0">
                <a:latin typeface="Times New Roman"/>
                <a:cs typeface="Times New Roman"/>
              </a:rPr>
              <a:t>Occupation</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Education</a:t>
            </a:r>
            <a:endParaRPr sz="1200" dirty="0">
              <a:latin typeface="Times New Roman"/>
              <a:cs typeface="Times New Roman"/>
            </a:endParaRPr>
          </a:p>
          <a:p>
            <a:pPr marL="469265" indent="-228600">
              <a:lnSpc>
                <a:spcPct val="100000"/>
              </a:lnSpc>
              <a:spcBef>
                <a:spcPts val="625"/>
              </a:spcBef>
              <a:buChar char="•"/>
              <a:tabLst>
                <a:tab pos="469265" algn="l"/>
                <a:tab pos="469900" algn="l"/>
              </a:tabLst>
            </a:pPr>
            <a:r>
              <a:rPr sz="1200" spc="-5" dirty="0">
                <a:latin typeface="Times New Roman"/>
                <a:cs typeface="Times New Roman"/>
              </a:rPr>
              <a:t>Demands </a:t>
            </a:r>
            <a:r>
              <a:rPr sz="1200" dirty="0">
                <a:latin typeface="Times New Roman"/>
                <a:cs typeface="Times New Roman"/>
              </a:rPr>
              <a:t>of</a:t>
            </a:r>
            <a:r>
              <a:rPr sz="1200" spc="-5" dirty="0">
                <a:latin typeface="Times New Roman"/>
                <a:cs typeface="Times New Roman"/>
              </a:rPr>
              <a:t> children</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Status </a:t>
            </a:r>
            <a:r>
              <a:rPr sz="1200" dirty="0">
                <a:latin typeface="Times New Roman"/>
                <a:cs typeface="Times New Roman"/>
              </a:rPr>
              <a:t>of </a:t>
            </a:r>
            <a:r>
              <a:rPr sz="1200" spc="-5" dirty="0">
                <a:latin typeface="Times New Roman"/>
                <a:cs typeface="Times New Roman"/>
              </a:rPr>
              <a:t>women</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1408324" y="7271394"/>
            <a:ext cx="1580515" cy="0"/>
          </a:xfrm>
          <a:custGeom>
            <a:avLst/>
            <a:gdLst/>
            <a:ahLst/>
            <a:cxnLst/>
            <a:rect l="l" t="t" r="r" b="b"/>
            <a:pathLst>
              <a:path w="1580514">
                <a:moveTo>
                  <a:pt x="0" y="0"/>
                </a:moveTo>
                <a:lnTo>
                  <a:pt x="1580293" y="0"/>
                </a:lnTo>
              </a:path>
            </a:pathLst>
          </a:custGeom>
          <a:ln w="6466">
            <a:solidFill>
              <a:srgbClr val="000000"/>
            </a:solidFill>
          </a:ln>
        </p:spPr>
        <p:txBody>
          <a:bodyPr wrap="square" lIns="0" tIns="0" rIns="0" bIns="0" rtlCol="0"/>
          <a:lstStyle/>
          <a:p>
            <a:endParaRPr/>
          </a:p>
        </p:txBody>
      </p:sp>
      <p:sp>
        <p:nvSpPr>
          <p:cNvPr id="6" name="object 6"/>
          <p:cNvSpPr/>
          <p:nvPr/>
        </p:nvSpPr>
        <p:spPr>
          <a:xfrm>
            <a:off x="3159593" y="7271394"/>
            <a:ext cx="115570" cy="0"/>
          </a:xfrm>
          <a:custGeom>
            <a:avLst/>
            <a:gdLst/>
            <a:ahLst/>
            <a:cxnLst/>
            <a:rect l="l" t="t" r="r" b="b"/>
            <a:pathLst>
              <a:path w="115570">
                <a:moveTo>
                  <a:pt x="0" y="0"/>
                </a:moveTo>
                <a:lnTo>
                  <a:pt x="115116" y="0"/>
                </a:lnTo>
              </a:path>
            </a:pathLst>
          </a:custGeom>
          <a:ln w="6466">
            <a:solidFill>
              <a:srgbClr val="000000"/>
            </a:solidFill>
          </a:ln>
        </p:spPr>
        <p:txBody>
          <a:bodyPr wrap="square" lIns="0" tIns="0" rIns="0" bIns="0" rtlCol="0"/>
          <a:lstStyle/>
          <a:p>
            <a:endParaRPr/>
          </a:p>
        </p:txBody>
      </p:sp>
      <p:sp>
        <p:nvSpPr>
          <p:cNvPr id="7" name="object 7"/>
          <p:cNvSpPr txBox="1"/>
          <p:nvPr/>
        </p:nvSpPr>
        <p:spPr>
          <a:xfrm>
            <a:off x="825804" y="911097"/>
            <a:ext cx="6095365" cy="8168005"/>
          </a:xfrm>
          <a:prstGeom prst="rect">
            <a:avLst/>
          </a:prstGeom>
        </p:spPr>
        <p:txBody>
          <a:bodyPr vert="horz" wrap="square" lIns="0" tIns="92075" rIns="0" bIns="0" rtlCol="0">
            <a:spAutoFit/>
          </a:bodyPr>
          <a:lstStyle/>
          <a:p>
            <a:pPr marL="545465" indent="-228600">
              <a:lnSpc>
                <a:spcPct val="100000"/>
              </a:lnSpc>
              <a:spcBef>
                <a:spcPts val="725"/>
              </a:spcBef>
              <a:buChar char="•"/>
              <a:tabLst>
                <a:tab pos="545465" algn="l"/>
                <a:tab pos="546100" algn="l"/>
              </a:tabLst>
            </a:pPr>
            <a:r>
              <a:rPr sz="1200" spc="-5" dirty="0">
                <a:latin typeface="Times New Roman"/>
                <a:cs typeface="Times New Roman"/>
              </a:rPr>
              <a:t>Religious </a:t>
            </a:r>
            <a:r>
              <a:rPr sz="1200" dirty="0">
                <a:latin typeface="Times New Roman"/>
                <a:cs typeface="Times New Roman"/>
              </a:rPr>
              <a:t>and </a:t>
            </a:r>
            <a:r>
              <a:rPr sz="1200" spc="-5" dirty="0">
                <a:latin typeface="Times New Roman"/>
                <a:cs typeface="Times New Roman"/>
              </a:rPr>
              <a:t>social</a:t>
            </a:r>
            <a:r>
              <a:rPr sz="1200" dirty="0">
                <a:latin typeface="Times New Roman"/>
                <a:cs typeface="Times New Roman"/>
              </a:rPr>
              <a:t> values</a:t>
            </a:r>
          </a:p>
          <a:p>
            <a:pPr marL="545465" indent="-228600">
              <a:lnSpc>
                <a:spcPct val="100000"/>
              </a:lnSpc>
              <a:spcBef>
                <a:spcPts val="620"/>
              </a:spcBef>
              <a:buChar char="•"/>
              <a:tabLst>
                <a:tab pos="545465" algn="l"/>
                <a:tab pos="546100" algn="l"/>
              </a:tabLst>
            </a:pPr>
            <a:r>
              <a:rPr sz="1200" spc="-5" dirty="0">
                <a:latin typeface="Times New Roman"/>
                <a:cs typeface="Times New Roman"/>
              </a:rPr>
              <a:t>Economic</a:t>
            </a:r>
            <a:r>
              <a:rPr sz="1200" spc="-10" dirty="0">
                <a:latin typeface="Times New Roman"/>
                <a:cs typeface="Times New Roman"/>
              </a:rPr>
              <a:t> </a:t>
            </a:r>
            <a:r>
              <a:rPr sz="1200" spc="-5" dirty="0">
                <a:latin typeface="Times New Roman"/>
                <a:cs typeface="Times New Roman"/>
              </a:rPr>
              <a:t>determinants</a:t>
            </a:r>
            <a:endParaRPr sz="1200" dirty="0">
              <a:latin typeface="Times New Roman"/>
              <a:cs typeface="Times New Roman"/>
            </a:endParaRPr>
          </a:p>
          <a:p>
            <a:pPr marL="545465" indent="-228600">
              <a:lnSpc>
                <a:spcPct val="100000"/>
              </a:lnSpc>
              <a:spcBef>
                <a:spcPts val="625"/>
              </a:spcBef>
              <a:buChar char="•"/>
              <a:tabLst>
                <a:tab pos="545465" algn="l"/>
                <a:tab pos="546100" algn="l"/>
              </a:tabLst>
            </a:pPr>
            <a:r>
              <a:rPr sz="1200" spc="-10" dirty="0">
                <a:latin typeface="Times New Roman"/>
                <a:cs typeface="Times New Roman"/>
              </a:rPr>
              <a:t>Less </a:t>
            </a:r>
            <a:r>
              <a:rPr sz="1200" dirty="0">
                <a:latin typeface="Times New Roman"/>
                <a:cs typeface="Times New Roman"/>
              </a:rPr>
              <a:t>social</a:t>
            </a:r>
            <a:r>
              <a:rPr sz="1200" spc="5" dirty="0">
                <a:latin typeface="Times New Roman"/>
                <a:cs typeface="Times New Roman"/>
              </a:rPr>
              <a:t> </a:t>
            </a:r>
            <a:r>
              <a:rPr sz="1200" dirty="0">
                <a:latin typeface="Times New Roman"/>
                <a:cs typeface="Times New Roman"/>
              </a:rPr>
              <a:t>awakening</a:t>
            </a:r>
          </a:p>
          <a:p>
            <a:pPr marL="545465" indent="-228600">
              <a:lnSpc>
                <a:spcPct val="100000"/>
              </a:lnSpc>
              <a:spcBef>
                <a:spcPts val="635"/>
              </a:spcBef>
              <a:buChar char="•"/>
              <a:tabLst>
                <a:tab pos="545465" algn="l"/>
                <a:tab pos="546100" algn="l"/>
              </a:tabLst>
            </a:pPr>
            <a:r>
              <a:rPr sz="1200" spc="-5" dirty="0">
                <a:latin typeface="Times New Roman"/>
                <a:cs typeface="Times New Roman"/>
              </a:rPr>
              <a:t>High </a:t>
            </a:r>
            <a:r>
              <a:rPr sz="1200" dirty="0">
                <a:latin typeface="Times New Roman"/>
                <a:cs typeface="Times New Roman"/>
              </a:rPr>
              <a:t>death </a:t>
            </a:r>
            <a:r>
              <a:rPr sz="1200" spc="-5" dirty="0">
                <a:latin typeface="Times New Roman"/>
                <a:cs typeface="Times New Roman"/>
              </a:rPr>
              <a:t>rate</a:t>
            </a:r>
            <a:endParaRPr sz="1200" dirty="0">
              <a:latin typeface="Times New Roman"/>
              <a:cs typeface="Times New Roman"/>
            </a:endParaRPr>
          </a:p>
          <a:p>
            <a:pPr marL="545465" indent="-228600">
              <a:lnSpc>
                <a:spcPct val="100000"/>
              </a:lnSpc>
              <a:spcBef>
                <a:spcPts val="625"/>
              </a:spcBef>
              <a:buChar char="•"/>
              <a:tabLst>
                <a:tab pos="545465" algn="l"/>
                <a:tab pos="546100" algn="l"/>
              </a:tabLst>
            </a:pPr>
            <a:r>
              <a:rPr sz="1200" dirty="0">
                <a:latin typeface="Times New Roman"/>
                <a:cs typeface="Times New Roman"/>
              </a:rPr>
              <a:t>Nutrition</a:t>
            </a:r>
          </a:p>
          <a:p>
            <a:pPr marL="545465" indent="-228600">
              <a:lnSpc>
                <a:spcPct val="100000"/>
              </a:lnSpc>
              <a:spcBef>
                <a:spcPts val="635"/>
              </a:spcBef>
              <a:buChar char="•"/>
              <a:tabLst>
                <a:tab pos="545465" algn="l"/>
                <a:tab pos="546100" algn="l"/>
              </a:tabLst>
            </a:pPr>
            <a:r>
              <a:rPr sz="1200" spc="-5" dirty="0">
                <a:latin typeface="Times New Roman"/>
                <a:cs typeface="Times New Roman"/>
              </a:rPr>
              <a:t>Family</a:t>
            </a:r>
            <a:r>
              <a:rPr sz="1200" spc="-30" dirty="0">
                <a:latin typeface="Times New Roman"/>
                <a:cs typeface="Times New Roman"/>
              </a:rPr>
              <a:t> </a:t>
            </a:r>
            <a:r>
              <a:rPr sz="1200" dirty="0">
                <a:latin typeface="Times New Roman"/>
                <a:cs typeface="Times New Roman"/>
              </a:rPr>
              <a:t>planning</a:t>
            </a:r>
          </a:p>
          <a:p>
            <a:pPr>
              <a:lnSpc>
                <a:spcPct val="100000"/>
              </a:lnSpc>
            </a:pPr>
            <a:endParaRPr sz="1300" dirty="0">
              <a:latin typeface="Times New Roman"/>
              <a:cs typeface="Times New Roman"/>
            </a:endParaRPr>
          </a:p>
          <a:p>
            <a:pPr>
              <a:lnSpc>
                <a:spcPct val="100000"/>
              </a:lnSpc>
            </a:pPr>
            <a:endParaRPr sz="1050" dirty="0">
              <a:latin typeface="Times New Roman"/>
              <a:cs typeface="Times New Roman"/>
            </a:endParaRPr>
          </a:p>
          <a:p>
            <a:pPr marL="317500">
              <a:lnSpc>
                <a:spcPct val="100000"/>
              </a:lnSpc>
            </a:pPr>
            <a:r>
              <a:rPr sz="1200" dirty="0">
                <a:latin typeface="Times New Roman"/>
                <a:cs typeface="Times New Roman"/>
              </a:rPr>
              <a:t>The commonly used </a:t>
            </a:r>
            <a:r>
              <a:rPr sz="1200" spc="-5" dirty="0">
                <a:latin typeface="Times New Roman"/>
                <a:cs typeface="Times New Roman"/>
              </a:rPr>
              <a:t>measures </a:t>
            </a:r>
            <a:r>
              <a:rPr sz="1200" dirty="0">
                <a:latin typeface="Times New Roman"/>
                <a:cs typeface="Times New Roman"/>
              </a:rPr>
              <a:t>of fertility are </a:t>
            </a:r>
            <a:r>
              <a:rPr sz="1200" spc="-5" dirty="0">
                <a:latin typeface="Times New Roman"/>
                <a:cs typeface="Times New Roman"/>
              </a:rPr>
              <a:t>given and discussed</a:t>
            </a:r>
            <a:r>
              <a:rPr sz="1200" spc="-35" dirty="0">
                <a:latin typeface="Times New Roman"/>
                <a:cs typeface="Times New Roman"/>
              </a:rPr>
              <a:t> </a:t>
            </a:r>
            <a:r>
              <a:rPr sz="1200" spc="-5" dirty="0">
                <a:latin typeface="Times New Roman"/>
                <a:cs typeface="Times New Roman"/>
              </a:rPr>
              <a:t>below:</a:t>
            </a:r>
            <a:endParaRPr sz="1200" dirty="0">
              <a:latin typeface="Times New Roman"/>
              <a:cs typeface="Times New Roman"/>
            </a:endParaRPr>
          </a:p>
          <a:p>
            <a:pPr marL="317500">
              <a:lnSpc>
                <a:spcPct val="100000"/>
              </a:lnSpc>
              <a:spcBef>
                <a:spcPts val="650"/>
              </a:spcBef>
            </a:pPr>
            <a:r>
              <a:rPr sz="1200" b="1" spc="-5" dirty="0">
                <a:latin typeface="Times New Roman"/>
                <a:cs typeface="Times New Roman"/>
              </a:rPr>
              <a:t>Measurement </a:t>
            </a:r>
            <a:r>
              <a:rPr sz="1200" b="1" dirty="0">
                <a:latin typeface="Times New Roman"/>
                <a:cs typeface="Times New Roman"/>
              </a:rPr>
              <a:t>of </a:t>
            </a:r>
            <a:r>
              <a:rPr sz="1200" b="1" spc="-5" dirty="0">
                <a:latin typeface="Times New Roman"/>
                <a:cs typeface="Times New Roman"/>
              </a:rPr>
              <a:t>Fertility</a:t>
            </a:r>
            <a:endParaRPr sz="1200" dirty="0">
              <a:latin typeface="Times New Roman"/>
              <a:cs typeface="Times New Roman"/>
            </a:endParaRPr>
          </a:p>
          <a:p>
            <a:pPr marL="545465" indent="-228600">
              <a:lnSpc>
                <a:spcPct val="100000"/>
              </a:lnSpc>
              <a:spcBef>
                <a:spcPts val="610"/>
              </a:spcBef>
              <a:buAutoNum type="arabicPeriod"/>
              <a:tabLst>
                <a:tab pos="546100" algn="l"/>
              </a:tabLst>
            </a:pPr>
            <a:r>
              <a:rPr sz="1200" dirty="0">
                <a:latin typeface="Times New Roman"/>
                <a:cs typeface="Times New Roman"/>
              </a:rPr>
              <a:t>Crude </a:t>
            </a:r>
            <a:r>
              <a:rPr sz="1200" spc="-5" dirty="0">
                <a:latin typeface="Times New Roman"/>
                <a:cs typeface="Times New Roman"/>
              </a:rPr>
              <a:t>Birth Rate (CBR)</a:t>
            </a:r>
            <a:endParaRPr sz="1200" dirty="0">
              <a:latin typeface="Times New Roman"/>
              <a:cs typeface="Times New Roman"/>
            </a:endParaRPr>
          </a:p>
          <a:p>
            <a:pPr marL="545465" indent="-228600">
              <a:lnSpc>
                <a:spcPct val="100000"/>
              </a:lnSpc>
              <a:spcBef>
                <a:spcPts val="625"/>
              </a:spcBef>
              <a:buAutoNum type="arabicPeriod"/>
              <a:tabLst>
                <a:tab pos="546100" algn="l"/>
              </a:tabLst>
            </a:pPr>
            <a:r>
              <a:rPr sz="1200" spc="-5" dirty="0">
                <a:latin typeface="Times New Roman"/>
                <a:cs typeface="Times New Roman"/>
              </a:rPr>
              <a:t>General </a:t>
            </a:r>
            <a:r>
              <a:rPr sz="1200" dirty="0">
                <a:latin typeface="Times New Roman"/>
                <a:cs typeface="Times New Roman"/>
              </a:rPr>
              <a:t>Fertility rate</a:t>
            </a:r>
            <a:r>
              <a:rPr sz="1200" spc="-30" dirty="0">
                <a:latin typeface="Times New Roman"/>
                <a:cs typeface="Times New Roman"/>
              </a:rPr>
              <a:t> </a:t>
            </a:r>
            <a:r>
              <a:rPr sz="1200" spc="-5" dirty="0">
                <a:latin typeface="Times New Roman"/>
                <a:cs typeface="Times New Roman"/>
              </a:rPr>
              <a:t>(GFR)</a:t>
            </a:r>
            <a:endParaRPr sz="1200" dirty="0">
              <a:latin typeface="Times New Roman"/>
              <a:cs typeface="Times New Roman"/>
            </a:endParaRPr>
          </a:p>
          <a:p>
            <a:pPr marL="545465" indent="-228600">
              <a:lnSpc>
                <a:spcPct val="100000"/>
              </a:lnSpc>
              <a:spcBef>
                <a:spcPts val="635"/>
              </a:spcBef>
              <a:buAutoNum type="arabicPeriod"/>
              <a:tabLst>
                <a:tab pos="546100" algn="l"/>
              </a:tabLst>
            </a:pPr>
            <a:r>
              <a:rPr sz="1200" spc="-5" dirty="0">
                <a:latin typeface="Times New Roman"/>
                <a:cs typeface="Times New Roman"/>
              </a:rPr>
              <a:t>General Marital </a:t>
            </a:r>
            <a:r>
              <a:rPr sz="1200" dirty="0">
                <a:latin typeface="Times New Roman"/>
                <a:cs typeface="Times New Roman"/>
              </a:rPr>
              <a:t>Fertility </a:t>
            </a:r>
            <a:r>
              <a:rPr sz="1200" spc="-5" dirty="0">
                <a:latin typeface="Times New Roman"/>
                <a:cs typeface="Times New Roman"/>
              </a:rPr>
              <a:t>Rate</a:t>
            </a:r>
            <a:r>
              <a:rPr sz="1200" spc="-10" dirty="0">
                <a:latin typeface="Times New Roman"/>
                <a:cs typeface="Times New Roman"/>
              </a:rPr>
              <a:t> </a:t>
            </a:r>
            <a:r>
              <a:rPr sz="1200" spc="-5" dirty="0">
                <a:latin typeface="Times New Roman"/>
                <a:cs typeface="Times New Roman"/>
              </a:rPr>
              <a:t>(GMFR)</a:t>
            </a:r>
            <a:endParaRPr sz="1200" dirty="0">
              <a:latin typeface="Times New Roman"/>
              <a:cs typeface="Times New Roman"/>
            </a:endParaRPr>
          </a:p>
          <a:p>
            <a:pPr marL="545465" indent="-228600">
              <a:lnSpc>
                <a:spcPct val="100000"/>
              </a:lnSpc>
              <a:spcBef>
                <a:spcPts val="625"/>
              </a:spcBef>
              <a:buAutoNum type="arabicPeriod"/>
              <a:tabLst>
                <a:tab pos="546100" algn="l"/>
              </a:tabLst>
            </a:pPr>
            <a:r>
              <a:rPr sz="1200" spc="-5" dirty="0">
                <a:latin typeface="Times New Roman"/>
                <a:cs typeface="Times New Roman"/>
              </a:rPr>
              <a:t>Age Specific </a:t>
            </a:r>
            <a:r>
              <a:rPr sz="1200" dirty="0">
                <a:latin typeface="Times New Roman"/>
                <a:cs typeface="Times New Roman"/>
              </a:rPr>
              <a:t>Fertility Rate</a:t>
            </a:r>
            <a:r>
              <a:rPr sz="1200" spc="-25" dirty="0">
                <a:latin typeface="Times New Roman"/>
                <a:cs typeface="Times New Roman"/>
              </a:rPr>
              <a:t> </a:t>
            </a:r>
            <a:r>
              <a:rPr sz="1200" spc="-5" dirty="0">
                <a:latin typeface="Times New Roman"/>
                <a:cs typeface="Times New Roman"/>
              </a:rPr>
              <a:t>(ASFR)</a:t>
            </a:r>
            <a:endParaRPr sz="1200" dirty="0">
              <a:latin typeface="Times New Roman"/>
              <a:cs typeface="Times New Roman"/>
            </a:endParaRPr>
          </a:p>
          <a:p>
            <a:pPr marL="545465" indent="-228600">
              <a:lnSpc>
                <a:spcPct val="100000"/>
              </a:lnSpc>
              <a:spcBef>
                <a:spcPts val="635"/>
              </a:spcBef>
              <a:buAutoNum type="arabicPeriod"/>
              <a:tabLst>
                <a:tab pos="546100" algn="l"/>
              </a:tabLst>
            </a:pPr>
            <a:r>
              <a:rPr sz="1200" spc="-5" dirty="0">
                <a:latin typeface="Times New Roman"/>
                <a:cs typeface="Times New Roman"/>
              </a:rPr>
              <a:t>Total </a:t>
            </a:r>
            <a:r>
              <a:rPr sz="1200" dirty="0">
                <a:latin typeface="Times New Roman"/>
                <a:cs typeface="Times New Roman"/>
              </a:rPr>
              <a:t>Fertility</a:t>
            </a:r>
            <a:r>
              <a:rPr sz="1200" spc="-25" dirty="0">
                <a:latin typeface="Times New Roman"/>
                <a:cs typeface="Times New Roman"/>
              </a:rPr>
              <a:t> </a:t>
            </a:r>
            <a:r>
              <a:rPr sz="1200" spc="-5" dirty="0">
                <a:latin typeface="Times New Roman"/>
                <a:cs typeface="Times New Roman"/>
              </a:rPr>
              <a:t>Rate(TFR)</a:t>
            </a:r>
            <a:endParaRPr sz="1200" dirty="0">
              <a:latin typeface="Times New Roman"/>
              <a:cs typeface="Times New Roman"/>
            </a:endParaRPr>
          </a:p>
          <a:p>
            <a:pPr marL="545465" indent="-228600">
              <a:lnSpc>
                <a:spcPct val="100000"/>
              </a:lnSpc>
              <a:spcBef>
                <a:spcPts val="625"/>
              </a:spcBef>
              <a:buAutoNum type="arabicPeriod"/>
              <a:tabLst>
                <a:tab pos="546100" algn="l"/>
              </a:tabLst>
            </a:pPr>
            <a:r>
              <a:rPr sz="1200" spc="-5" dirty="0">
                <a:latin typeface="Times New Roman"/>
                <a:cs typeface="Times New Roman"/>
              </a:rPr>
              <a:t>Gross Reproduction </a:t>
            </a:r>
            <a:r>
              <a:rPr sz="1200" dirty="0">
                <a:latin typeface="Times New Roman"/>
                <a:cs typeface="Times New Roman"/>
              </a:rPr>
              <a:t>Rate</a:t>
            </a:r>
            <a:r>
              <a:rPr sz="1200" spc="10" dirty="0">
                <a:latin typeface="Times New Roman"/>
                <a:cs typeface="Times New Roman"/>
              </a:rPr>
              <a:t> </a:t>
            </a:r>
            <a:r>
              <a:rPr sz="1200" spc="-5" dirty="0">
                <a:latin typeface="Times New Roman"/>
                <a:cs typeface="Times New Roman"/>
              </a:rPr>
              <a:t>(GRR)</a:t>
            </a:r>
            <a:endParaRPr sz="1200" dirty="0">
              <a:latin typeface="Times New Roman"/>
              <a:cs typeface="Times New Roman"/>
            </a:endParaRPr>
          </a:p>
          <a:p>
            <a:pPr marL="545465" indent="-228600">
              <a:lnSpc>
                <a:spcPct val="100000"/>
              </a:lnSpc>
              <a:spcBef>
                <a:spcPts val="635"/>
              </a:spcBef>
              <a:buAutoNum type="arabicPeriod"/>
              <a:tabLst>
                <a:tab pos="546100" algn="l"/>
              </a:tabLst>
            </a:pPr>
            <a:r>
              <a:rPr sz="1200" spc="-5" dirty="0">
                <a:latin typeface="Times New Roman"/>
                <a:cs typeface="Times New Roman"/>
              </a:rPr>
              <a:t>Net Reproduction</a:t>
            </a:r>
            <a:r>
              <a:rPr sz="1200" dirty="0">
                <a:latin typeface="Times New Roman"/>
                <a:cs typeface="Times New Roman"/>
              </a:rPr>
              <a:t> Rate(NRR)</a:t>
            </a:r>
          </a:p>
          <a:p>
            <a:pPr>
              <a:lnSpc>
                <a:spcPct val="100000"/>
              </a:lnSpc>
            </a:pPr>
            <a:endParaRPr sz="1300" dirty="0">
              <a:latin typeface="Times New Roman"/>
              <a:cs typeface="Times New Roman"/>
            </a:endParaRPr>
          </a:p>
          <a:p>
            <a:pPr>
              <a:lnSpc>
                <a:spcPct val="100000"/>
              </a:lnSpc>
              <a:spcBef>
                <a:spcPts val="25"/>
              </a:spcBef>
            </a:pPr>
            <a:endParaRPr sz="1050" dirty="0">
              <a:latin typeface="Times New Roman"/>
              <a:cs typeface="Times New Roman"/>
            </a:endParaRPr>
          </a:p>
          <a:p>
            <a:pPr marL="88900" algn="just">
              <a:lnSpc>
                <a:spcPct val="100000"/>
              </a:lnSpc>
            </a:pPr>
            <a:r>
              <a:rPr sz="1200" b="1" spc="-5" dirty="0">
                <a:latin typeface="Times New Roman"/>
                <a:cs typeface="Times New Roman"/>
              </a:rPr>
              <a:t>Crude Birth Rate (CBR)</a:t>
            </a:r>
            <a:endParaRPr sz="1200" dirty="0">
              <a:latin typeface="Times New Roman"/>
              <a:cs typeface="Times New Roman"/>
            </a:endParaRPr>
          </a:p>
          <a:p>
            <a:pPr marL="88900" algn="just">
              <a:lnSpc>
                <a:spcPct val="100000"/>
              </a:lnSpc>
              <a:spcBef>
                <a:spcPts val="600"/>
              </a:spcBef>
            </a:pPr>
            <a:r>
              <a:rPr sz="1200" dirty="0">
                <a:latin typeface="Times New Roman"/>
                <a:cs typeface="Times New Roman"/>
              </a:rPr>
              <a:t>The birth </a:t>
            </a:r>
            <a:r>
              <a:rPr sz="1200" spc="-5" dirty="0">
                <a:latin typeface="Times New Roman"/>
                <a:cs typeface="Times New Roman"/>
              </a:rPr>
              <a:t>rate </a:t>
            </a:r>
            <a:r>
              <a:rPr sz="1200" dirty="0">
                <a:latin typeface="Times New Roman"/>
                <a:cs typeface="Times New Roman"/>
              </a:rPr>
              <a:t>simply</a:t>
            </a:r>
            <a:r>
              <a:rPr sz="1200" spc="145" dirty="0">
                <a:latin typeface="Times New Roman"/>
                <a:cs typeface="Times New Roman"/>
              </a:rPr>
              <a:t> </a:t>
            </a:r>
            <a:r>
              <a:rPr sz="1200" spc="-5" dirty="0">
                <a:latin typeface="Times New Roman"/>
                <a:cs typeface="Times New Roman"/>
              </a:rPr>
              <a:t>is called crude </a:t>
            </a:r>
            <a:r>
              <a:rPr sz="1200" dirty="0">
                <a:latin typeface="Times New Roman"/>
                <a:cs typeface="Times New Roman"/>
              </a:rPr>
              <a:t>birth rate. </a:t>
            </a:r>
            <a:r>
              <a:rPr sz="1200" spc="-1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of number of live birth in</a:t>
            </a:r>
          </a:p>
          <a:p>
            <a:pPr marL="88900" marR="55880" algn="just">
              <a:lnSpc>
                <a:spcPct val="143800"/>
              </a:lnSpc>
              <a:spcBef>
                <a:spcPts val="5"/>
              </a:spcBef>
            </a:pPr>
            <a:r>
              <a:rPr sz="1200" dirty="0">
                <a:latin typeface="Times New Roman"/>
                <a:cs typeface="Times New Roman"/>
              </a:rPr>
              <a:t>a </a:t>
            </a:r>
            <a:r>
              <a:rPr sz="1200" spc="-10" dirty="0">
                <a:latin typeface="Times New Roman"/>
                <a:cs typeface="Times New Roman"/>
              </a:rPr>
              <a:t>year </a:t>
            </a:r>
            <a:r>
              <a:rPr sz="1200" dirty="0">
                <a:latin typeface="Times New Roman"/>
                <a:cs typeface="Times New Roman"/>
              </a:rPr>
              <a:t>to the </a:t>
            </a:r>
            <a:r>
              <a:rPr sz="1200" spc="-5" dirty="0">
                <a:latin typeface="Times New Roman"/>
                <a:cs typeface="Times New Roman"/>
              </a:rPr>
              <a:t>total </a:t>
            </a:r>
            <a:r>
              <a:rPr sz="1200" dirty="0">
                <a:latin typeface="Times New Roman"/>
                <a:cs typeface="Times New Roman"/>
              </a:rPr>
              <a:t>number of population </a:t>
            </a:r>
            <a:r>
              <a:rPr sz="1200" spc="-5" dirty="0">
                <a:latin typeface="Times New Roman"/>
                <a:cs typeface="Times New Roman"/>
              </a:rPr>
              <a:t>expressed </a:t>
            </a:r>
            <a:r>
              <a:rPr sz="1200" dirty="0">
                <a:latin typeface="Times New Roman"/>
                <a:cs typeface="Times New Roman"/>
              </a:rPr>
              <a:t>in </a:t>
            </a:r>
            <a:r>
              <a:rPr sz="1200" spc="-5" dirty="0">
                <a:latin typeface="Times New Roman"/>
                <a:cs typeface="Times New Roman"/>
              </a:rPr>
              <a:t>thousand.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simplest and commonest  </a:t>
            </a:r>
            <a:r>
              <a:rPr sz="1200" dirty="0">
                <a:latin typeface="Times New Roman"/>
                <a:cs typeface="Times New Roman"/>
              </a:rPr>
              <a:t>method of </a:t>
            </a:r>
            <a:r>
              <a:rPr sz="1200" spc="-5" dirty="0">
                <a:latin typeface="Times New Roman"/>
                <a:cs typeface="Times New Roman"/>
              </a:rPr>
              <a:t>fertility. </a:t>
            </a:r>
            <a:r>
              <a:rPr sz="1200" spc="-10" dirty="0">
                <a:latin typeface="Times New Roman"/>
                <a:cs typeface="Times New Roman"/>
              </a:rPr>
              <a:t>It </a:t>
            </a:r>
            <a:r>
              <a:rPr sz="1200" spc="-5" dirty="0">
                <a:latin typeface="Times New Roman"/>
                <a:cs typeface="Times New Roman"/>
              </a:rPr>
              <a:t>is affected </a:t>
            </a:r>
            <a:r>
              <a:rPr sz="1200" spc="10" dirty="0">
                <a:latin typeface="Times New Roman"/>
                <a:cs typeface="Times New Roman"/>
              </a:rPr>
              <a:t>by </a:t>
            </a:r>
            <a:r>
              <a:rPr sz="1200" spc="-5" dirty="0">
                <a:latin typeface="Times New Roman"/>
                <a:cs typeface="Times New Roman"/>
              </a:rPr>
              <a:t>age, </a:t>
            </a:r>
            <a:r>
              <a:rPr sz="1200" dirty="0">
                <a:latin typeface="Times New Roman"/>
                <a:cs typeface="Times New Roman"/>
              </a:rPr>
              <a:t>sex, </a:t>
            </a:r>
            <a:r>
              <a:rPr sz="1200" spc="-5" dirty="0">
                <a:latin typeface="Times New Roman"/>
                <a:cs typeface="Times New Roman"/>
              </a:rPr>
              <a:t>and </a:t>
            </a:r>
            <a:r>
              <a:rPr sz="1200" dirty="0">
                <a:latin typeface="Times New Roman"/>
                <a:cs typeface="Times New Roman"/>
              </a:rPr>
              <a:t>other </a:t>
            </a:r>
            <a:r>
              <a:rPr sz="1200" spc="-5" dirty="0">
                <a:latin typeface="Times New Roman"/>
                <a:cs typeface="Times New Roman"/>
              </a:rPr>
              <a:t>characteristics so </a:t>
            </a:r>
            <a:r>
              <a:rPr sz="1200" spc="5" dirty="0">
                <a:latin typeface="Times New Roman"/>
                <a:cs typeface="Times New Roman"/>
              </a:rPr>
              <a:t>it </a:t>
            </a:r>
            <a:r>
              <a:rPr sz="1200" spc="-5" dirty="0">
                <a:latin typeface="Times New Roman"/>
                <a:cs typeface="Times New Roman"/>
              </a:rPr>
              <a:t>cannot </a:t>
            </a:r>
            <a:r>
              <a:rPr sz="1200" dirty="0">
                <a:latin typeface="Times New Roman"/>
                <a:cs typeface="Times New Roman"/>
              </a:rPr>
              <a:t>be </a:t>
            </a:r>
            <a:r>
              <a:rPr sz="1200" spc="-5" dirty="0">
                <a:latin typeface="Times New Roman"/>
                <a:cs typeface="Times New Roman"/>
              </a:rPr>
              <a:t>compared  directly.</a:t>
            </a:r>
            <a:endParaRPr sz="1200" dirty="0">
              <a:latin typeface="Times New Roman"/>
              <a:cs typeface="Times New Roman"/>
            </a:endParaRPr>
          </a:p>
          <a:p>
            <a:pPr marL="88900">
              <a:lnSpc>
                <a:spcPct val="100000"/>
              </a:lnSpc>
              <a:spcBef>
                <a:spcPts val="650"/>
              </a:spcBef>
            </a:pPr>
            <a:r>
              <a:rPr sz="1200" b="1" spc="-5" dirty="0">
                <a:latin typeface="Times New Roman"/>
                <a:cs typeface="Times New Roman"/>
              </a:rPr>
              <a:t>Formula</a:t>
            </a:r>
            <a:endParaRPr sz="1200" dirty="0">
              <a:latin typeface="Times New Roman"/>
              <a:cs typeface="Times New Roman"/>
            </a:endParaRPr>
          </a:p>
          <a:p>
            <a:pPr marL="590550" marR="3213100" indent="-502284">
              <a:lnSpc>
                <a:spcPct val="119500"/>
              </a:lnSpc>
              <a:spcBef>
                <a:spcPts val="420"/>
              </a:spcBef>
              <a:tabLst>
                <a:tab pos="2349500" algn="l"/>
              </a:tabLst>
            </a:pPr>
            <a:r>
              <a:rPr sz="1800" spc="-7" baseline="-37037" dirty="0">
                <a:latin typeface="Times New Roman"/>
                <a:cs typeface="Times New Roman"/>
              </a:rPr>
              <a:t>CBR </a:t>
            </a:r>
            <a:r>
              <a:rPr sz="1800" baseline="-37037" dirty="0">
                <a:latin typeface="Times New Roman"/>
                <a:cs typeface="Times New Roman"/>
              </a:rPr>
              <a:t>= </a:t>
            </a:r>
            <a:r>
              <a:rPr sz="1200" spc="10" dirty="0">
                <a:latin typeface="Times New Roman"/>
                <a:cs typeface="Times New Roman"/>
              </a:rPr>
              <a:t>Totalnumber </a:t>
            </a:r>
            <a:r>
              <a:rPr sz="1200" dirty="0">
                <a:latin typeface="Times New Roman"/>
                <a:cs typeface="Times New Roman"/>
              </a:rPr>
              <a:t>of </a:t>
            </a:r>
            <a:r>
              <a:rPr sz="1200" spc="-20" dirty="0">
                <a:latin typeface="Times New Roman"/>
                <a:cs typeface="Times New Roman"/>
              </a:rPr>
              <a:t>live </a:t>
            </a:r>
            <a:r>
              <a:rPr sz="1200" spc="5" dirty="0">
                <a:latin typeface="Times New Roman"/>
                <a:cs typeface="Times New Roman"/>
              </a:rPr>
              <a:t>birth </a:t>
            </a:r>
            <a:r>
              <a:rPr sz="1800" spc="15" baseline="-34722" dirty="0">
                <a:latin typeface="Symbol"/>
                <a:cs typeface="Symbol"/>
              </a:rPr>
              <a:t></a:t>
            </a:r>
            <a:r>
              <a:rPr sz="1800" spc="15" baseline="-34722" dirty="0">
                <a:latin typeface="Times New Roman"/>
                <a:cs typeface="Times New Roman"/>
              </a:rPr>
              <a:t> </a:t>
            </a:r>
            <a:r>
              <a:rPr sz="1200" spc="15" dirty="0">
                <a:latin typeface="Times New Roman"/>
                <a:cs typeface="Times New Roman"/>
              </a:rPr>
              <a:t>B </a:t>
            </a:r>
            <a:r>
              <a:rPr sz="1800" spc="7" baseline="-34722" dirty="0">
                <a:latin typeface="Symbol"/>
                <a:cs typeface="Symbol"/>
              </a:rPr>
              <a:t></a:t>
            </a:r>
            <a:r>
              <a:rPr sz="1800" spc="7" baseline="-34722" dirty="0">
                <a:latin typeface="Times New Roman"/>
                <a:cs typeface="Times New Roman"/>
              </a:rPr>
              <a:t>1000  </a:t>
            </a:r>
            <a:r>
              <a:rPr sz="1200" spc="15" dirty="0">
                <a:latin typeface="Times New Roman"/>
                <a:cs typeface="Times New Roman"/>
              </a:rPr>
              <a:t>Totalmid</a:t>
            </a:r>
            <a:r>
              <a:rPr sz="1200" spc="45" dirty="0">
                <a:latin typeface="Times New Roman"/>
                <a:cs typeface="Times New Roman"/>
              </a:rPr>
              <a:t> </a:t>
            </a:r>
            <a:r>
              <a:rPr sz="1200" spc="5" dirty="0">
                <a:latin typeface="Times New Roman"/>
                <a:cs typeface="Times New Roman"/>
              </a:rPr>
              <a:t>year</a:t>
            </a:r>
            <a:r>
              <a:rPr sz="1200" spc="-125" dirty="0">
                <a:latin typeface="Times New Roman"/>
                <a:cs typeface="Times New Roman"/>
              </a:rPr>
              <a:t> </a:t>
            </a:r>
            <a:r>
              <a:rPr sz="1200" spc="10" dirty="0">
                <a:latin typeface="Times New Roman"/>
                <a:cs typeface="Times New Roman"/>
              </a:rPr>
              <a:t>population	P</a:t>
            </a:r>
            <a:endParaRPr sz="1200" dirty="0">
              <a:latin typeface="Times New Roman"/>
              <a:cs typeface="Times New Roman"/>
            </a:endParaRPr>
          </a:p>
          <a:p>
            <a:pPr marL="88900">
              <a:lnSpc>
                <a:spcPct val="100000"/>
              </a:lnSpc>
              <a:spcBef>
                <a:spcPts val="855"/>
              </a:spcBef>
            </a:pPr>
            <a:r>
              <a:rPr sz="1200" b="1" spc="-5" dirty="0">
                <a:latin typeface="Times New Roman"/>
                <a:cs typeface="Times New Roman"/>
              </a:rPr>
              <a:t>CBR (Nepal, </a:t>
            </a:r>
            <a:r>
              <a:rPr sz="1200" b="1" dirty="0" smtClean="0">
                <a:latin typeface="Times New Roman"/>
                <a:cs typeface="Times New Roman"/>
              </a:rPr>
              <a:t>20</a:t>
            </a:r>
            <a:r>
              <a:rPr lang="en-US" sz="1200" b="1" dirty="0" smtClean="0">
                <a:latin typeface="Times New Roman"/>
                <a:cs typeface="Times New Roman"/>
              </a:rPr>
              <a:t>22</a:t>
            </a:r>
            <a:r>
              <a:rPr sz="1200" b="1" dirty="0" smtClean="0">
                <a:latin typeface="Times New Roman"/>
                <a:cs typeface="Times New Roman"/>
              </a:rPr>
              <a:t>) </a:t>
            </a:r>
            <a:r>
              <a:rPr sz="1200" b="1" dirty="0">
                <a:latin typeface="Times New Roman"/>
                <a:cs typeface="Times New Roman"/>
              </a:rPr>
              <a:t>= </a:t>
            </a:r>
            <a:r>
              <a:rPr sz="1200" b="1" dirty="0" smtClean="0">
                <a:latin typeface="Times New Roman"/>
                <a:cs typeface="Times New Roman"/>
              </a:rPr>
              <a:t>2</a:t>
            </a:r>
            <a:r>
              <a:rPr lang="en-US" sz="1200" b="1" dirty="0" smtClean="0">
                <a:latin typeface="Times New Roman"/>
                <a:cs typeface="Times New Roman"/>
              </a:rPr>
              <a:t>0</a:t>
            </a:r>
            <a:r>
              <a:rPr sz="1200" b="1" dirty="0" smtClean="0">
                <a:latin typeface="Times New Roman"/>
                <a:cs typeface="Times New Roman"/>
              </a:rPr>
              <a:t>/1000</a:t>
            </a:r>
            <a:r>
              <a:rPr sz="1200" b="1" dirty="0">
                <a:latin typeface="Times New Roman"/>
                <a:cs typeface="Times New Roman"/>
              </a:rPr>
              <a:t>. </a:t>
            </a:r>
            <a:r>
              <a:rPr sz="1200" b="1" spc="-5" dirty="0">
                <a:latin typeface="Times New Roman"/>
                <a:cs typeface="Times New Roman"/>
              </a:rPr>
              <a:t>It means </a:t>
            </a:r>
            <a:r>
              <a:rPr sz="1200" b="1" dirty="0">
                <a:latin typeface="Times New Roman"/>
                <a:cs typeface="Times New Roman"/>
              </a:rPr>
              <a:t>that </a:t>
            </a:r>
            <a:r>
              <a:rPr sz="1200" b="1" spc="-5" dirty="0">
                <a:latin typeface="Times New Roman"/>
                <a:cs typeface="Times New Roman"/>
              </a:rPr>
              <a:t>there were </a:t>
            </a:r>
            <a:r>
              <a:rPr sz="1200" b="1" dirty="0" smtClean="0">
                <a:latin typeface="Times New Roman"/>
                <a:cs typeface="Times New Roman"/>
              </a:rPr>
              <a:t>2</a:t>
            </a:r>
            <a:r>
              <a:rPr lang="en-US" sz="1200" b="1" dirty="0" smtClean="0">
                <a:latin typeface="Times New Roman"/>
                <a:cs typeface="Times New Roman"/>
              </a:rPr>
              <a:t>0</a:t>
            </a:r>
            <a:r>
              <a:rPr sz="1200" b="1" dirty="0" smtClean="0">
                <a:latin typeface="Times New Roman"/>
                <a:cs typeface="Times New Roman"/>
              </a:rPr>
              <a:t> </a:t>
            </a:r>
            <a:r>
              <a:rPr sz="1200" b="1" dirty="0">
                <a:latin typeface="Times New Roman"/>
                <a:cs typeface="Times New Roman"/>
              </a:rPr>
              <a:t>live </a:t>
            </a:r>
            <a:r>
              <a:rPr sz="1200" b="1" spc="-5" dirty="0">
                <a:latin typeface="Times New Roman"/>
                <a:cs typeface="Times New Roman"/>
              </a:rPr>
              <a:t>births per </a:t>
            </a:r>
            <a:r>
              <a:rPr sz="1200" b="1" dirty="0">
                <a:latin typeface="Times New Roman"/>
                <a:cs typeface="Times New Roman"/>
              </a:rPr>
              <a:t>1000</a:t>
            </a:r>
            <a:r>
              <a:rPr sz="1200" b="1" spc="85" dirty="0">
                <a:latin typeface="Times New Roman"/>
                <a:cs typeface="Times New Roman"/>
              </a:rPr>
              <a:t> </a:t>
            </a:r>
            <a:r>
              <a:rPr sz="1200" b="1" spc="-5" dirty="0">
                <a:latin typeface="Times New Roman"/>
                <a:cs typeface="Times New Roman"/>
              </a:rPr>
              <a:t>population.</a:t>
            </a:r>
            <a:endParaRPr sz="12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30"/>
              </a:spcBef>
            </a:pPr>
            <a:endParaRPr sz="1000" dirty="0">
              <a:latin typeface="Times New Roman"/>
              <a:cs typeface="Times New Roman"/>
            </a:endParaRPr>
          </a:p>
          <a:p>
            <a:pPr marL="88900">
              <a:lnSpc>
                <a:spcPct val="100000"/>
              </a:lnSpc>
            </a:pPr>
            <a:r>
              <a:rPr sz="1200" b="1" spc="-5" dirty="0">
                <a:latin typeface="Times New Roman"/>
                <a:cs typeface="Times New Roman"/>
              </a:rPr>
              <a:t>Advantage</a:t>
            </a:r>
            <a:r>
              <a:rPr sz="1200" spc="-5" dirty="0">
                <a:latin typeface="Times New Roman"/>
                <a:cs typeface="Times New Roman"/>
              </a:rPr>
              <a:t>:</a:t>
            </a:r>
            <a:endParaRPr sz="1200" dirty="0">
              <a:latin typeface="Times New Roman"/>
              <a:cs typeface="Times New Roman"/>
            </a:endParaRPr>
          </a:p>
          <a:p>
            <a:pPr marL="545465" indent="-228600">
              <a:lnSpc>
                <a:spcPct val="100000"/>
              </a:lnSpc>
              <a:spcBef>
                <a:spcPts val="625"/>
              </a:spcBef>
              <a:buFont typeface="Arial"/>
              <a:buChar char="•"/>
              <a:tabLst>
                <a:tab pos="545465" algn="l"/>
                <a:tab pos="5461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easy to </a:t>
            </a:r>
            <a:r>
              <a:rPr sz="1200" spc="-5" dirty="0">
                <a:latin typeface="Times New Roman"/>
                <a:cs typeface="Times New Roman"/>
              </a:rPr>
              <a:t>calculate and east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compare.</a:t>
            </a:r>
            <a:endParaRPr sz="1200" dirty="0">
              <a:latin typeface="Times New Roman"/>
              <a:cs typeface="Times New Roman"/>
            </a:endParaRPr>
          </a:p>
          <a:p>
            <a:pPr marL="545465" marR="58419" indent="-228600">
              <a:lnSpc>
                <a:spcPct val="144100"/>
              </a:lnSpc>
              <a:buFont typeface="Arial"/>
              <a:buChar char="•"/>
              <a:tabLst>
                <a:tab pos="545465" algn="l"/>
                <a:tab pos="546100" algn="l"/>
              </a:tabLst>
            </a:pPr>
            <a:r>
              <a:rPr sz="1200" spc="-5" dirty="0">
                <a:latin typeface="Times New Roman"/>
                <a:cs typeface="Times New Roman"/>
              </a:rPr>
              <a:t>For </a:t>
            </a:r>
            <a:r>
              <a:rPr sz="1200" dirty="0">
                <a:latin typeface="Times New Roman"/>
                <a:cs typeface="Times New Roman"/>
              </a:rPr>
              <a:t>short </a:t>
            </a:r>
            <a:r>
              <a:rPr sz="1200" spc="-5" dirty="0">
                <a:latin typeface="Times New Roman"/>
                <a:cs typeface="Times New Roman"/>
              </a:rPr>
              <a:t>period </a:t>
            </a:r>
            <a:r>
              <a:rPr sz="1200" dirty="0">
                <a:latin typeface="Times New Roman"/>
                <a:cs typeface="Times New Roman"/>
              </a:rPr>
              <a:t>of time it </a:t>
            </a:r>
            <a:r>
              <a:rPr sz="1200" spc="-5" dirty="0">
                <a:latin typeface="Times New Roman"/>
                <a:cs typeface="Times New Roman"/>
              </a:rPr>
              <a:t>can </a:t>
            </a:r>
            <a:r>
              <a:rPr sz="1200" dirty="0">
                <a:latin typeface="Times New Roman"/>
                <a:cs typeface="Times New Roman"/>
              </a:rPr>
              <a:t>meaningfully be used to </a:t>
            </a:r>
            <a:r>
              <a:rPr sz="1200" spc="-5" dirty="0">
                <a:latin typeface="Times New Roman"/>
                <a:cs typeface="Times New Roman"/>
              </a:rPr>
              <a:t>depict </a:t>
            </a:r>
            <a:r>
              <a:rPr sz="1200" dirty="0">
                <a:latin typeface="Times New Roman"/>
                <a:cs typeface="Times New Roman"/>
              </a:rPr>
              <a:t>the </a:t>
            </a:r>
            <a:r>
              <a:rPr sz="1200" spc="-5" dirty="0">
                <a:latin typeface="Times New Roman"/>
                <a:cs typeface="Times New Roman"/>
              </a:rPr>
              <a:t>change </a:t>
            </a:r>
            <a:r>
              <a:rPr sz="1200" dirty="0">
                <a:latin typeface="Times New Roman"/>
                <a:cs typeface="Times New Roman"/>
              </a:rPr>
              <a:t>in fertility </a:t>
            </a:r>
            <a:r>
              <a:rPr sz="1200" spc="5" dirty="0">
                <a:latin typeface="Times New Roman"/>
                <a:cs typeface="Times New Roman"/>
              </a:rPr>
              <a:t>of </a:t>
            </a:r>
            <a:r>
              <a:rPr sz="1200" dirty="0">
                <a:latin typeface="Times New Roman"/>
                <a:cs typeface="Times New Roman"/>
              </a:rPr>
              <a:t>a  population.</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11097"/>
            <a:ext cx="5967095" cy="3007555"/>
          </a:xfrm>
          <a:prstGeom prst="rect">
            <a:avLst/>
          </a:prstGeom>
        </p:spPr>
        <p:txBody>
          <a:bodyPr vert="horz" wrap="square" lIns="0" tIns="92075" rIns="0" bIns="0" rtlCol="0">
            <a:spAutoFit/>
          </a:bodyPr>
          <a:lstStyle/>
          <a:p>
            <a:pPr marL="12700">
              <a:lnSpc>
                <a:spcPct val="100000"/>
              </a:lnSpc>
              <a:spcBef>
                <a:spcPts val="725"/>
              </a:spcBef>
            </a:pPr>
            <a:r>
              <a:rPr sz="1200" b="1" spc="-5" dirty="0">
                <a:latin typeface="Times New Roman"/>
                <a:cs typeface="Times New Roman"/>
              </a:rPr>
              <a:t>Disadvantage</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620"/>
              </a:spcBef>
              <a:buFont typeface="Arial"/>
              <a:buChar char="•"/>
              <a:tabLst>
                <a:tab pos="469265" algn="l"/>
                <a:tab pos="469900" algn="l"/>
              </a:tabLst>
            </a:pPr>
            <a:r>
              <a:rPr sz="1200" spc="-10" dirty="0">
                <a:latin typeface="Times New Roman"/>
                <a:cs typeface="Times New Roman"/>
              </a:rPr>
              <a:t>It </a:t>
            </a:r>
            <a:r>
              <a:rPr sz="1200" spc="-5" dirty="0">
                <a:latin typeface="Times New Roman"/>
                <a:cs typeface="Times New Roman"/>
              </a:rPr>
              <a:t>is affected </a:t>
            </a:r>
            <a:r>
              <a:rPr sz="1200" spc="10" dirty="0">
                <a:latin typeface="Times New Roman"/>
                <a:cs typeface="Times New Roman"/>
              </a:rPr>
              <a:t>by </a:t>
            </a:r>
            <a:r>
              <a:rPr sz="1200" dirty="0">
                <a:latin typeface="Times New Roman"/>
                <a:cs typeface="Times New Roman"/>
              </a:rPr>
              <a:t>age </a:t>
            </a:r>
            <a:r>
              <a:rPr sz="1200" spc="-5" dirty="0">
                <a:latin typeface="Times New Roman"/>
                <a:cs typeface="Times New Roman"/>
              </a:rPr>
              <a:t>and </a:t>
            </a:r>
            <a:r>
              <a:rPr sz="1200" dirty="0">
                <a:latin typeface="Times New Roman"/>
                <a:cs typeface="Times New Roman"/>
              </a:rPr>
              <a:t>sex </a:t>
            </a:r>
            <a:r>
              <a:rPr sz="1200" spc="-5" dirty="0">
                <a:latin typeface="Times New Roman"/>
                <a:cs typeface="Times New Roman"/>
              </a:rPr>
              <a:t>structure </a:t>
            </a:r>
            <a:r>
              <a:rPr sz="1200" dirty="0">
                <a:latin typeface="Times New Roman"/>
                <a:cs typeface="Times New Roman"/>
              </a:rPr>
              <a:t>of the</a:t>
            </a:r>
            <a:r>
              <a:rPr sz="1200" spc="-20" dirty="0">
                <a:latin typeface="Times New Roman"/>
                <a:cs typeface="Times New Roman"/>
              </a:rPr>
              <a:t> </a:t>
            </a:r>
            <a:r>
              <a:rPr sz="1200" dirty="0">
                <a:latin typeface="Times New Roman"/>
                <a:cs typeface="Times New Roman"/>
              </a:rPr>
              <a:t>population</a:t>
            </a:r>
          </a:p>
          <a:p>
            <a:pPr marL="469265" marR="7620" indent="-228600">
              <a:lnSpc>
                <a:spcPct val="144200"/>
              </a:lnSpc>
              <a:buFont typeface="Arial"/>
              <a:buChar char="•"/>
              <a:tabLst>
                <a:tab pos="469265" algn="l"/>
                <a:tab pos="469900" algn="l"/>
              </a:tabLst>
            </a:pPr>
            <a:r>
              <a:rPr sz="1200" spc="-10" dirty="0">
                <a:latin typeface="Times New Roman"/>
                <a:cs typeface="Times New Roman"/>
              </a:rPr>
              <a:t>It </a:t>
            </a:r>
            <a:r>
              <a:rPr sz="1200" spc="-5" dirty="0">
                <a:latin typeface="Times New Roman"/>
                <a:cs typeface="Times New Roman"/>
              </a:rPr>
              <a:t>can feed </a:t>
            </a:r>
            <a:r>
              <a:rPr sz="1200" dirty="0">
                <a:latin typeface="Times New Roman"/>
                <a:cs typeface="Times New Roman"/>
              </a:rPr>
              <a:t>to wrong conclusions in </a:t>
            </a:r>
            <a:r>
              <a:rPr sz="1200" spc="-5" dirty="0">
                <a:latin typeface="Times New Roman"/>
                <a:cs typeface="Times New Roman"/>
              </a:rPr>
              <a:t>comparing, </a:t>
            </a:r>
            <a:r>
              <a:rPr sz="1200" dirty="0">
                <a:latin typeface="Times New Roman"/>
                <a:cs typeface="Times New Roman"/>
              </a:rPr>
              <a:t>the populations with </a:t>
            </a:r>
            <a:r>
              <a:rPr sz="1200" spc="-5" dirty="0">
                <a:latin typeface="Times New Roman"/>
                <a:cs typeface="Times New Roman"/>
              </a:rPr>
              <a:t>varying age sex  structure.</a:t>
            </a:r>
            <a:endParaRPr sz="1200" dirty="0">
              <a:latin typeface="Times New Roman"/>
              <a:cs typeface="Times New Roman"/>
            </a:endParaRPr>
          </a:p>
          <a:p>
            <a:pPr marL="469265" indent="-228600">
              <a:lnSpc>
                <a:spcPct val="100000"/>
              </a:lnSpc>
              <a:spcBef>
                <a:spcPts val="625"/>
              </a:spcBef>
              <a:buFont typeface="Arial"/>
              <a:buChar char="•"/>
              <a:tabLst>
                <a:tab pos="469265" algn="l"/>
                <a:tab pos="469900" algn="l"/>
              </a:tabLst>
            </a:pPr>
            <a:r>
              <a:rPr sz="1200" spc="-10" dirty="0">
                <a:latin typeface="Times New Roman"/>
                <a:cs typeface="Times New Roman"/>
              </a:rPr>
              <a:t>It </a:t>
            </a:r>
            <a:r>
              <a:rPr sz="1200" dirty="0">
                <a:latin typeface="Times New Roman"/>
                <a:cs typeface="Times New Roman"/>
              </a:rPr>
              <a:t>can be used for </a:t>
            </a:r>
            <a:r>
              <a:rPr sz="1200" spc="-5" dirty="0">
                <a:latin typeface="Times New Roman"/>
                <a:cs typeface="Times New Roman"/>
              </a:rPr>
              <a:t>comparison after standardization</a:t>
            </a:r>
            <a:r>
              <a:rPr sz="1200" spc="10" dirty="0">
                <a:latin typeface="Times New Roman"/>
                <a:cs typeface="Times New Roman"/>
              </a:rPr>
              <a:t> </a:t>
            </a:r>
            <a:r>
              <a:rPr sz="1200" spc="-5" dirty="0">
                <a:latin typeface="Times New Roman"/>
                <a:cs typeface="Times New Roman"/>
              </a:rPr>
              <a:t>process</a:t>
            </a:r>
            <a:endParaRPr sz="1200" dirty="0">
              <a:latin typeface="Times New Roman"/>
              <a:cs typeface="Times New Roman"/>
            </a:endParaRPr>
          </a:p>
          <a:p>
            <a:pPr marL="469265" marR="5080" indent="-228600" algn="just">
              <a:lnSpc>
                <a:spcPct val="144200"/>
              </a:lnSpc>
              <a:buFont typeface="Arial"/>
              <a:buChar char="•"/>
              <a:tabLst>
                <a:tab pos="469900" algn="l"/>
              </a:tabLst>
            </a:pPr>
            <a:r>
              <a:rPr sz="1200" spc="-5" dirty="0">
                <a:latin typeface="Times New Roman"/>
                <a:cs typeface="Times New Roman"/>
              </a:rPr>
              <a:t>CBR cannot taken as </a:t>
            </a:r>
            <a:r>
              <a:rPr sz="1200" dirty="0">
                <a:latin typeface="Times New Roman"/>
                <a:cs typeface="Times New Roman"/>
              </a:rPr>
              <a:t>a probability measure because it </a:t>
            </a:r>
            <a:r>
              <a:rPr sz="1200" spc="-5" dirty="0">
                <a:latin typeface="Times New Roman"/>
                <a:cs typeface="Times New Roman"/>
              </a:rPr>
              <a:t>considers </a:t>
            </a:r>
            <a:r>
              <a:rPr sz="1200" dirty="0">
                <a:latin typeface="Times New Roman"/>
                <a:cs typeface="Times New Roman"/>
              </a:rPr>
              <a:t>the population in </a:t>
            </a:r>
            <a:r>
              <a:rPr sz="1200" spc="-5" dirty="0">
                <a:latin typeface="Times New Roman"/>
                <a:cs typeface="Times New Roman"/>
              </a:rPr>
              <a:t>eh  </a:t>
            </a:r>
            <a:r>
              <a:rPr sz="1200" dirty="0">
                <a:latin typeface="Times New Roman"/>
                <a:cs typeface="Times New Roman"/>
              </a:rPr>
              <a:t>middle of the </a:t>
            </a:r>
            <a:r>
              <a:rPr sz="1200" spc="-10" dirty="0">
                <a:latin typeface="Times New Roman"/>
                <a:cs typeface="Times New Roman"/>
              </a:rPr>
              <a:t>year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persons </a:t>
            </a:r>
            <a:r>
              <a:rPr sz="1200" dirty="0">
                <a:latin typeface="Times New Roman"/>
                <a:cs typeface="Times New Roman"/>
              </a:rPr>
              <a:t>that are exposed to the </a:t>
            </a:r>
            <a:r>
              <a:rPr sz="1200" spc="-5" dirty="0">
                <a:latin typeface="Times New Roman"/>
                <a:cs typeface="Times New Roman"/>
              </a:rPr>
              <a:t>risk </a:t>
            </a:r>
            <a:r>
              <a:rPr sz="1200" dirty="0">
                <a:latin typeface="Times New Roman"/>
                <a:cs typeface="Times New Roman"/>
              </a:rPr>
              <a:t>of </a:t>
            </a:r>
            <a:r>
              <a:rPr sz="1200" spc="-5" dirty="0">
                <a:latin typeface="Times New Roman"/>
                <a:cs typeface="Times New Roman"/>
              </a:rPr>
              <a:t>giving </a:t>
            </a:r>
            <a:r>
              <a:rPr sz="1200" dirty="0">
                <a:latin typeface="Times New Roman"/>
                <a:cs typeface="Times New Roman"/>
              </a:rPr>
              <a:t>births, which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so.</a:t>
            </a:r>
            <a:endParaRPr sz="1200" dirty="0">
              <a:latin typeface="Times New Roman"/>
              <a:cs typeface="Times New Roman"/>
            </a:endParaRPr>
          </a:p>
          <a:p>
            <a:pPr marL="469265" marR="6985" indent="-228600" algn="just">
              <a:lnSpc>
                <a:spcPts val="2080"/>
              </a:lnSpc>
              <a:spcBef>
                <a:spcPts val="165"/>
              </a:spcBef>
              <a:buFont typeface="Arial"/>
              <a:buChar char="•"/>
              <a:tabLst>
                <a:tab pos="469900" algn="l"/>
              </a:tabLst>
            </a:pPr>
            <a:r>
              <a:rPr sz="1200" spc="-10" dirty="0">
                <a:latin typeface="Times New Roman"/>
                <a:cs typeface="Times New Roman"/>
              </a:rPr>
              <a:t>In </a:t>
            </a:r>
            <a:r>
              <a:rPr sz="1200" dirty="0">
                <a:latin typeface="Times New Roman"/>
                <a:cs typeface="Times New Roman"/>
              </a:rPr>
              <a:t>denominator part since not </a:t>
            </a:r>
            <a:r>
              <a:rPr sz="1200" spc="-5" dirty="0">
                <a:latin typeface="Times New Roman"/>
                <a:cs typeface="Times New Roman"/>
              </a:rPr>
              <a:t>all persons </a:t>
            </a:r>
            <a:r>
              <a:rPr sz="1200" spc="5" dirty="0">
                <a:latin typeface="Times New Roman"/>
                <a:cs typeface="Times New Roman"/>
              </a:rPr>
              <a:t>of </a:t>
            </a:r>
            <a:r>
              <a:rPr sz="1200" spc="-5" dirty="0">
                <a:latin typeface="Times New Roman"/>
                <a:cs typeface="Times New Roman"/>
              </a:rPr>
              <a:t>all ages </a:t>
            </a:r>
            <a:r>
              <a:rPr sz="1200" dirty="0">
                <a:latin typeface="Times New Roman"/>
                <a:cs typeface="Times New Roman"/>
              </a:rPr>
              <a:t>are exposed to the risk of </a:t>
            </a:r>
            <a:r>
              <a:rPr sz="1200" spc="-5" dirty="0">
                <a:latin typeface="Times New Roman"/>
                <a:cs typeface="Times New Roman"/>
              </a:rPr>
              <a:t>child  bearing </a:t>
            </a:r>
            <a:r>
              <a:rPr sz="1200" dirty="0">
                <a:latin typeface="Times New Roman"/>
                <a:cs typeface="Times New Roman"/>
              </a:rPr>
              <a:t>(only the women of </a:t>
            </a:r>
            <a:r>
              <a:rPr sz="1200" spc="-5" dirty="0">
                <a:latin typeface="Times New Roman"/>
                <a:cs typeface="Times New Roman"/>
              </a:rPr>
              <a:t>aged </a:t>
            </a:r>
            <a:r>
              <a:rPr sz="1200" dirty="0">
                <a:latin typeface="Times New Roman"/>
                <a:cs typeface="Times New Roman"/>
              </a:rPr>
              <a:t>15 to 49 </a:t>
            </a:r>
            <a:r>
              <a:rPr sz="1200" spc="-5" dirty="0">
                <a:latin typeface="Times New Roman"/>
                <a:cs typeface="Times New Roman"/>
              </a:rPr>
              <a:t>years </a:t>
            </a:r>
            <a:r>
              <a:rPr sz="1200" dirty="0">
                <a:latin typeface="Times New Roman"/>
                <a:cs typeface="Times New Roman"/>
              </a:rPr>
              <a:t>are exposed to the </a:t>
            </a:r>
            <a:r>
              <a:rPr sz="1200" spc="-5" dirty="0">
                <a:latin typeface="Times New Roman"/>
                <a:cs typeface="Times New Roman"/>
              </a:rPr>
              <a:t>child</a:t>
            </a:r>
            <a:r>
              <a:rPr sz="1200" dirty="0">
                <a:latin typeface="Times New Roman"/>
                <a:cs typeface="Times New Roman"/>
              </a:rPr>
              <a:t> </a:t>
            </a:r>
            <a:r>
              <a:rPr sz="1200" spc="-5" dirty="0">
                <a:latin typeface="Times New Roman"/>
                <a:cs typeface="Times New Roman"/>
              </a:rPr>
              <a:t>bearing</a:t>
            </a:r>
            <a:r>
              <a:rPr sz="1200" spc="-5" dirty="0" smtClean="0">
                <a:latin typeface="Times New Roman"/>
                <a:cs typeface="Times New Roman"/>
              </a:rPr>
              <a:t>).</a:t>
            </a:r>
            <a:endParaRPr sz="1300" dirty="0">
              <a:latin typeface="Times New Roman"/>
              <a:cs typeface="Times New Roman"/>
            </a:endParaRPr>
          </a:p>
          <a:p>
            <a:pPr marL="241300">
              <a:lnSpc>
                <a:spcPct val="100000"/>
              </a:lnSpc>
              <a:spcBef>
                <a:spcPts val="1045"/>
              </a:spcBef>
            </a:pPr>
            <a:r>
              <a:rPr sz="1200" b="1" spc="-5" dirty="0">
                <a:latin typeface="Times New Roman"/>
                <a:cs typeface="Times New Roman"/>
              </a:rPr>
              <a:t>Trend </a:t>
            </a:r>
            <a:r>
              <a:rPr sz="1200" b="1" dirty="0">
                <a:latin typeface="Times New Roman"/>
                <a:cs typeface="Times New Roman"/>
              </a:rPr>
              <a:t>of </a:t>
            </a:r>
            <a:r>
              <a:rPr sz="1200" b="1" spc="-5" dirty="0">
                <a:latin typeface="Times New Roman"/>
                <a:cs typeface="Times New Roman"/>
              </a:rPr>
              <a:t>CBR </a:t>
            </a:r>
            <a:r>
              <a:rPr sz="1200" b="1" dirty="0">
                <a:latin typeface="Times New Roman"/>
                <a:cs typeface="Times New Roman"/>
              </a:rPr>
              <a:t>for </a:t>
            </a:r>
            <a:r>
              <a:rPr sz="1200" b="1" spc="-5" dirty="0">
                <a:latin typeface="Times New Roman"/>
                <a:cs typeface="Times New Roman"/>
              </a:rPr>
              <a:t>Nepal </a:t>
            </a:r>
            <a:r>
              <a:rPr sz="1200" b="1" dirty="0">
                <a:latin typeface="Times New Roman"/>
                <a:cs typeface="Times New Roman"/>
              </a:rPr>
              <a:t>from </a:t>
            </a:r>
            <a:r>
              <a:rPr sz="1200" b="1" spc="-5" dirty="0">
                <a:latin typeface="Times New Roman"/>
                <a:cs typeface="Times New Roman"/>
              </a:rPr>
              <a:t>different censuses and sample survey </a:t>
            </a:r>
            <a:r>
              <a:rPr sz="1200" b="1" dirty="0">
                <a:latin typeface="Times New Roman"/>
                <a:cs typeface="Times New Roman"/>
              </a:rPr>
              <a:t>for</a:t>
            </a:r>
            <a:r>
              <a:rPr sz="1200" b="1" spc="50" dirty="0">
                <a:latin typeface="Times New Roman"/>
                <a:cs typeface="Times New Roman"/>
              </a:rPr>
              <a:t> </a:t>
            </a:r>
            <a:r>
              <a:rPr sz="1200" b="1" spc="-5" dirty="0">
                <a:latin typeface="Times New Roman"/>
                <a:cs typeface="Times New Roman"/>
              </a:rPr>
              <a:t>comparison</a:t>
            </a:r>
            <a:endParaRPr sz="1200" dirty="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17</a:t>
            </a:fld>
            <a:endParaRPr dirty="0"/>
          </a:p>
        </p:txBody>
      </p:sp>
      <p:graphicFrame>
        <p:nvGraphicFramePr>
          <p:cNvPr id="6" name="object 6"/>
          <p:cNvGraphicFramePr>
            <a:graphicFrameLocks noGrp="1"/>
          </p:cNvGraphicFramePr>
          <p:nvPr>
            <p:extLst>
              <p:ext uri="{D42A27DB-BD31-4B8C-83A1-F6EECF244321}">
                <p14:modId xmlns:p14="http://schemas.microsoft.com/office/powerpoint/2010/main" val="2536939682"/>
              </p:ext>
            </p:extLst>
          </p:nvPr>
        </p:nvGraphicFramePr>
        <p:xfrm>
          <a:off x="832408" y="3983930"/>
          <a:ext cx="1953894" cy="2693158"/>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605154">
                  <a:extLst>
                    <a:ext uri="{9D8B030D-6E8A-4147-A177-3AD203B41FA5}">
                      <a16:colId xmlns:a16="http://schemas.microsoft.com/office/drawing/2014/main" val="20001"/>
                    </a:ext>
                  </a:extLst>
                </a:gridCol>
              </a:tblGrid>
              <a:tr h="268224">
                <a:tc>
                  <a:txBody>
                    <a:bodyPr/>
                    <a:lstStyle/>
                    <a:p>
                      <a:pPr marL="68580">
                        <a:lnSpc>
                          <a:spcPts val="1355"/>
                        </a:lnSpc>
                      </a:pPr>
                      <a:r>
                        <a:rPr sz="1200" spc="-5" dirty="0">
                          <a:latin typeface="Times New Roman"/>
                          <a:cs typeface="Times New Roman"/>
                        </a:rPr>
                        <a:t>Year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CBR</a:t>
                      </a: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8">
                <a:tc>
                  <a:txBody>
                    <a:bodyPr/>
                    <a:lstStyle/>
                    <a:p>
                      <a:pPr marL="68580">
                        <a:lnSpc>
                          <a:spcPts val="1355"/>
                        </a:lnSpc>
                      </a:pPr>
                      <a:r>
                        <a:rPr sz="1200" spc="-5" dirty="0">
                          <a:latin typeface="Times New Roman"/>
                          <a:cs typeface="Times New Roman"/>
                        </a:rPr>
                        <a:t>1961(Census)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44.6</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spc="-5" dirty="0">
                          <a:latin typeface="Times New Roman"/>
                          <a:cs typeface="Times New Roman"/>
                        </a:rPr>
                        <a:t>1971(Census)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42.8</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747">
                <a:tc>
                  <a:txBody>
                    <a:bodyPr/>
                    <a:lstStyle/>
                    <a:p>
                      <a:pPr marL="68580">
                        <a:lnSpc>
                          <a:spcPts val="1370"/>
                        </a:lnSpc>
                      </a:pPr>
                      <a:r>
                        <a:rPr sz="1200" spc="-5" dirty="0">
                          <a:latin typeface="Times New Roman"/>
                          <a:cs typeface="Times New Roman"/>
                        </a:rPr>
                        <a:t>1981(Census)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44.0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70001">
                <a:tc>
                  <a:txBody>
                    <a:bodyPr/>
                    <a:lstStyle/>
                    <a:p>
                      <a:pPr marL="68580">
                        <a:lnSpc>
                          <a:spcPts val="1360"/>
                        </a:lnSpc>
                      </a:pPr>
                      <a:r>
                        <a:rPr sz="1200" spc="-5" dirty="0">
                          <a:latin typeface="Times New Roman"/>
                          <a:cs typeface="Times New Roman"/>
                        </a:rPr>
                        <a:t>1991(Census)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60"/>
                        </a:lnSpc>
                      </a:pPr>
                      <a:r>
                        <a:rPr sz="1200" dirty="0">
                          <a:latin typeface="Times New Roman"/>
                          <a:cs typeface="Times New Roman"/>
                        </a:rPr>
                        <a:t>41.6</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8224">
                <a:tc>
                  <a:txBody>
                    <a:bodyPr/>
                    <a:lstStyle/>
                    <a:p>
                      <a:pPr marL="68580">
                        <a:lnSpc>
                          <a:spcPts val="1355"/>
                        </a:lnSpc>
                      </a:pPr>
                      <a:r>
                        <a:rPr sz="1200" spc="-5" dirty="0">
                          <a:latin typeface="Times New Roman"/>
                          <a:cs typeface="Times New Roman"/>
                        </a:rPr>
                        <a:t>2001(Census)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33.0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69748">
                <a:tc>
                  <a:txBody>
                    <a:bodyPr/>
                    <a:lstStyle/>
                    <a:p>
                      <a:pPr marL="68580">
                        <a:lnSpc>
                          <a:spcPts val="1370"/>
                        </a:lnSpc>
                      </a:pPr>
                      <a:r>
                        <a:rPr sz="1200" spc="-5" dirty="0">
                          <a:latin typeface="Times New Roman"/>
                          <a:cs typeface="Times New Roman"/>
                        </a:rPr>
                        <a:t>NDHS</a:t>
                      </a:r>
                      <a:r>
                        <a:rPr sz="1200" spc="-10" dirty="0">
                          <a:latin typeface="Times New Roman"/>
                          <a:cs typeface="Times New Roman"/>
                        </a:rPr>
                        <a:t> </a:t>
                      </a:r>
                      <a:r>
                        <a:rPr sz="1200" dirty="0">
                          <a:latin typeface="Times New Roman"/>
                          <a:cs typeface="Times New Roman"/>
                        </a:rPr>
                        <a:t>2006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28.6</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69748">
                <a:tc>
                  <a:txBody>
                    <a:bodyPr/>
                    <a:lstStyle/>
                    <a:p>
                      <a:pPr marL="68580">
                        <a:lnSpc>
                          <a:spcPts val="1355"/>
                        </a:lnSpc>
                      </a:pPr>
                      <a:r>
                        <a:rPr sz="1200" spc="-5" dirty="0">
                          <a:latin typeface="Times New Roman"/>
                          <a:cs typeface="Times New Roman"/>
                        </a:rPr>
                        <a:t>NDHS</a:t>
                      </a:r>
                      <a:r>
                        <a:rPr sz="1200" spc="-10" dirty="0">
                          <a:latin typeface="Times New Roman"/>
                          <a:cs typeface="Times New Roman"/>
                        </a:rPr>
                        <a:t> </a:t>
                      </a:r>
                      <a:r>
                        <a:rPr sz="1200" dirty="0">
                          <a:latin typeface="Times New Roman"/>
                          <a:cs typeface="Times New Roman"/>
                        </a:rPr>
                        <a:t>2011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24.3</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69747">
                <a:tc>
                  <a:txBody>
                    <a:bodyPr/>
                    <a:lstStyle/>
                    <a:p>
                      <a:pPr marL="68580">
                        <a:lnSpc>
                          <a:spcPts val="1380"/>
                        </a:lnSpc>
                      </a:pPr>
                      <a:r>
                        <a:rPr sz="1200" b="0" spc="-5" dirty="0">
                          <a:latin typeface="Times New Roman"/>
                          <a:cs typeface="Times New Roman"/>
                        </a:rPr>
                        <a:t>NDHS </a:t>
                      </a:r>
                      <a:r>
                        <a:rPr sz="1200" b="0" dirty="0">
                          <a:latin typeface="Times New Roman"/>
                          <a:cs typeface="Times New Roman"/>
                        </a:rPr>
                        <a:t>2016</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ts val="1380"/>
                        </a:lnSpc>
                      </a:pPr>
                      <a:r>
                        <a:rPr sz="1200" b="0" dirty="0">
                          <a:latin typeface="Times New Roman"/>
                          <a:cs typeface="Times New Roman"/>
                        </a:rPr>
                        <a:t>33</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9747">
                <a:tc>
                  <a:txBody>
                    <a:bodyPr/>
                    <a:lstStyle/>
                    <a:p>
                      <a:pPr marL="68580">
                        <a:lnSpc>
                          <a:spcPts val="1380"/>
                        </a:lnSpc>
                      </a:pPr>
                      <a:r>
                        <a:rPr lang="en-US" sz="1200" b="1" dirty="0" smtClean="0">
                          <a:latin typeface="Times New Roman"/>
                          <a:cs typeface="Times New Roman"/>
                        </a:rPr>
                        <a:t>NDHS 2022</a:t>
                      </a:r>
                      <a:endParaRPr sz="1200" b="1"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ts val="1380"/>
                        </a:lnSpc>
                      </a:pPr>
                      <a:r>
                        <a:rPr lang="en-US" sz="1200" b="1" dirty="0" smtClean="0">
                          <a:latin typeface="Times New Roman"/>
                          <a:cs typeface="Times New Roman"/>
                        </a:rPr>
                        <a:t>20</a:t>
                      </a:r>
                      <a:endParaRPr sz="1200" b="1"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49827412"/>
                  </a:ext>
                </a:extLst>
              </a:tr>
            </a:tbl>
          </a:graphicData>
        </a:graphic>
      </p:graphicFrame>
      <p:sp>
        <p:nvSpPr>
          <p:cNvPr id="7" name="object 7"/>
          <p:cNvSpPr txBox="1"/>
          <p:nvPr/>
        </p:nvSpPr>
        <p:spPr>
          <a:xfrm>
            <a:off x="897281" y="6746784"/>
            <a:ext cx="45097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It </a:t>
            </a:r>
            <a:r>
              <a:rPr sz="1200" spc="-5" dirty="0">
                <a:latin typeface="Times New Roman"/>
                <a:cs typeface="Times New Roman"/>
              </a:rPr>
              <a:t>is observed </a:t>
            </a:r>
            <a:r>
              <a:rPr sz="1200" dirty="0">
                <a:latin typeface="Times New Roman"/>
                <a:cs typeface="Times New Roman"/>
              </a:rPr>
              <a:t>that the population of </a:t>
            </a:r>
            <a:r>
              <a:rPr sz="1200" spc="-5" dirty="0">
                <a:latin typeface="Times New Roman"/>
                <a:cs typeface="Times New Roman"/>
              </a:rPr>
              <a:t>Nepal is </a:t>
            </a:r>
            <a:r>
              <a:rPr sz="1200" dirty="0">
                <a:latin typeface="Times New Roman"/>
                <a:cs typeface="Times New Roman"/>
              </a:rPr>
              <a:t>declining slightly </a:t>
            </a:r>
            <a:r>
              <a:rPr sz="1200" spc="-5" dirty="0">
                <a:latin typeface="Times New Roman"/>
                <a:cs typeface="Times New Roman"/>
              </a:rPr>
              <a:t>from</a:t>
            </a:r>
            <a:r>
              <a:rPr sz="1200" spc="-10" dirty="0">
                <a:latin typeface="Times New Roman"/>
                <a:cs typeface="Times New Roman"/>
              </a:rPr>
              <a:t> </a:t>
            </a:r>
            <a:r>
              <a:rPr sz="1200" dirty="0">
                <a:latin typeface="Times New Roman"/>
                <a:cs typeface="Times New Roman"/>
              </a:rPr>
              <a:t>1981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4194174"/>
            <a:ext cx="5970905" cy="1911421"/>
          </a:xfrm>
          <a:prstGeom prst="rect">
            <a:avLst/>
          </a:prstGeom>
        </p:spPr>
        <p:txBody>
          <a:bodyPr vert="horz" wrap="square" lIns="0" tIns="92075" rIns="0" bIns="0" rtlCol="0">
            <a:spAutoFit/>
          </a:bodyPr>
          <a:lstStyle/>
          <a:p>
            <a:pPr marL="12700" algn="just">
              <a:lnSpc>
                <a:spcPct val="100000"/>
              </a:lnSpc>
              <a:spcBef>
                <a:spcPts val="725"/>
              </a:spcBef>
            </a:pPr>
            <a:r>
              <a:rPr sz="1200" b="1" spc="-5" dirty="0">
                <a:latin typeface="Times New Roman"/>
                <a:cs typeface="Times New Roman"/>
              </a:rPr>
              <a:t>General </a:t>
            </a:r>
            <a:r>
              <a:rPr sz="1200" b="1" dirty="0">
                <a:latin typeface="Times New Roman"/>
                <a:cs typeface="Times New Roman"/>
              </a:rPr>
              <a:t>Fertility </a:t>
            </a:r>
            <a:r>
              <a:rPr sz="1200" b="1" spc="-5" dirty="0">
                <a:latin typeface="Times New Roman"/>
                <a:cs typeface="Times New Roman"/>
              </a:rPr>
              <a:t>Rate </a:t>
            </a:r>
            <a:r>
              <a:rPr sz="1200" b="1" dirty="0">
                <a:latin typeface="Times New Roman"/>
                <a:cs typeface="Times New Roman"/>
              </a:rPr>
              <a:t>(GFR):</a:t>
            </a:r>
            <a:endParaRPr sz="1200" dirty="0">
              <a:latin typeface="Times New Roman"/>
              <a:cs typeface="Times New Roman"/>
            </a:endParaRPr>
          </a:p>
          <a:p>
            <a:pPr marL="12700" algn="just">
              <a:spcBef>
                <a:spcPts val="620"/>
              </a:spcBef>
            </a:pPr>
            <a:r>
              <a:rPr sz="1200" b="1" dirty="0">
                <a:latin typeface="Times New Roman"/>
                <a:cs typeface="Times New Roman"/>
              </a:rPr>
              <a:t>88 </a:t>
            </a:r>
            <a:r>
              <a:rPr sz="1200" b="1" spc="-5" dirty="0">
                <a:latin typeface="Times New Roman"/>
                <a:cs typeface="Times New Roman"/>
              </a:rPr>
              <a:t>(NDHS </a:t>
            </a:r>
            <a:r>
              <a:rPr sz="1200" b="1" dirty="0">
                <a:latin typeface="Times New Roman"/>
                <a:cs typeface="Times New Roman"/>
              </a:rPr>
              <a:t>2016</a:t>
            </a:r>
            <a:r>
              <a:rPr sz="1200" b="1" dirty="0" smtClean="0">
                <a:latin typeface="Times New Roman"/>
                <a:cs typeface="Times New Roman"/>
              </a:rPr>
              <a:t>)</a:t>
            </a:r>
            <a:r>
              <a:rPr lang="en-US" sz="1200" b="1" dirty="0">
                <a:latin typeface="Times New Roman"/>
                <a:cs typeface="Times New Roman"/>
              </a:rPr>
              <a:t> </a:t>
            </a:r>
            <a:r>
              <a:rPr lang="en-US" sz="1200" b="1" dirty="0" smtClean="0">
                <a:latin typeface="Times New Roman"/>
                <a:cs typeface="Times New Roman"/>
              </a:rPr>
              <a:t>            78 </a:t>
            </a:r>
            <a:r>
              <a:rPr lang="en-US" sz="1200" b="1" dirty="0">
                <a:latin typeface="Times New Roman"/>
                <a:cs typeface="Times New Roman"/>
              </a:rPr>
              <a:t>(NDHS 2022</a:t>
            </a:r>
            <a:r>
              <a:rPr lang="en-US" sz="1200" b="1" dirty="0" smtClean="0">
                <a:latin typeface="Times New Roman"/>
                <a:cs typeface="Times New Roman"/>
              </a:rPr>
              <a:t>)</a:t>
            </a:r>
          </a:p>
          <a:p>
            <a:pPr marL="12700" marR="5080" algn="just">
              <a:lnSpc>
                <a:spcPts val="2070"/>
              </a:lnSpc>
              <a:spcBef>
                <a:spcPts val="160"/>
              </a:spcBef>
            </a:pPr>
            <a:r>
              <a:rPr sz="1200" spc="-10" dirty="0" smtClean="0">
                <a:latin typeface="Times New Roman"/>
                <a:cs typeface="Times New Roman"/>
              </a:rPr>
              <a:t>It </a:t>
            </a:r>
            <a:r>
              <a:rPr sz="1200" spc="-5" dirty="0">
                <a:latin typeface="Times New Roman"/>
                <a:cs typeface="Times New Roman"/>
              </a:rPr>
              <a:t>is an improvement </a:t>
            </a:r>
            <a:r>
              <a:rPr sz="1200" dirty="0">
                <a:latin typeface="Times New Roman"/>
                <a:cs typeface="Times New Roman"/>
              </a:rPr>
              <a:t>method than </a:t>
            </a:r>
            <a:r>
              <a:rPr sz="1200" spc="-5" dirty="0">
                <a:latin typeface="Times New Roman"/>
                <a:cs typeface="Times New Roman"/>
              </a:rPr>
              <a:t>CBR because </a:t>
            </a:r>
            <a:r>
              <a:rPr sz="1200" dirty="0">
                <a:latin typeface="Times New Roman"/>
                <a:cs typeface="Times New Roman"/>
              </a:rPr>
              <a:t>it </a:t>
            </a:r>
            <a:r>
              <a:rPr sz="1200" spc="-5" dirty="0">
                <a:latin typeface="Times New Roman"/>
                <a:cs typeface="Times New Roman"/>
              </a:rPr>
              <a:t>takes </a:t>
            </a:r>
            <a:r>
              <a:rPr sz="1200" dirty="0">
                <a:latin typeface="Times New Roman"/>
                <a:cs typeface="Times New Roman"/>
              </a:rPr>
              <a:t>that population </a:t>
            </a:r>
            <a:r>
              <a:rPr sz="1200" spc="-5" dirty="0">
                <a:latin typeface="Times New Roman"/>
                <a:cs typeface="Times New Roman"/>
              </a:rPr>
              <a:t>which is </a:t>
            </a:r>
            <a:r>
              <a:rPr sz="1200" dirty="0">
                <a:latin typeface="Times New Roman"/>
                <a:cs typeface="Times New Roman"/>
              </a:rPr>
              <a:t>exposure for  </a:t>
            </a:r>
            <a:r>
              <a:rPr sz="1200" spc="-5" dirty="0">
                <a:latin typeface="Times New Roman"/>
                <a:cs typeface="Times New Roman"/>
              </a:rPr>
              <a:t>giving </a:t>
            </a:r>
            <a:r>
              <a:rPr sz="1200" dirty="0">
                <a:latin typeface="Times New Roman"/>
                <a:cs typeface="Times New Roman"/>
              </a:rPr>
              <a:t>the birth i.e. female population of </a:t>
            </a:r>
            <a:r>
              <a:rPr sz="1200" spc="-5" dirty="0">
                <a:latin typeface="Times New Roman"/>
                <a:cs typeface="Times New Roman"/>
              </a:rPr>
              <a:t>aged </a:t>
            </a:r>
            <a:r>
              <a:rPr sz="1200" spc="5" dirty="0">
                <a:latin typeface="Times New Roman"/>
                <a:cs typeface="Times New Roman"/>
              </a:rPr>
              <a:t>15 </a:t>
            </a:r>
            <a:r>
              <a:rPr sz="1200" dirty="0">
                <a:latin typeface="Times New Roman"/>
                <a:cs typeface="Times New Roman"/>
              </a:rPr>
              <a:t>to 49 </a:t>
            </a:r>
            <a:r>
              <a:rPr sz="1200" spc="-5" dirty="0">
                <a:latin typeface="Times New Roman"/>
                <a:cs typeface="Times New Roman"/>
              </a:rPr>
              <a:t>years.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annual number of live  births</a:t>
            </a:r>
            <a:r>
              <a:rPr sz="1200" spc="215" dirty="0">
                <a:latin typeface="Times New Roman"/>
                <a:cs typeface="Times New Roman"/>
              </a:rPr>
              <a:t> </a:t>
            </a:r>
            <a:r>
              <a:rPr sz="1200" spc="-5" dirty="0">
                <a:latin typeface="Times New Roman"/>
                <a:cs typeface="Times New Roman"/>
              </a:rPr>
              <a:t>divided</a:t>
            </a:r>
            <a:r>
              <a:rPr sz="1200" spc="210" dirty="0">
                <a:latin typeface="Times New Roman"/>
                <a:cs typeface="Times New Roman"/>
              </a:rPr>
              <a:t> </a:t>
            </a:r>
            <a:r>
              <a:rPr sz="1200" spc="5" dirty="0">
                <a:latin typeface="Times New Roman"/>
                <a:cs typeface="Times New Roman"/>
              </a:rPr>
              <a:t>by</a:t>
            </a:r>
            <a:r>
              <a:rPr sz="1200" spc="200" dirty="0">
                <a:latin typeface="Times New Roman"/>
                <a:cs typeface="Times New Roman"/>
              </a:rPr>
              <a:t> </a:t>
            </a:r>
            <a:r>
              <a:rPr sz="1200" dirty="0">
                <a:latin typeface="Times New Roman"/>
                <a:cs typeface="Times New Roman"/>
              </a:rPr>
              <a:t>the</a:t>
            </a:r>
            <a:r>
              <a:rPr sz="1200" spc="210" dirty="0">
                <a:latin typeface="Times New Roman"/>
                <a:cs typeface="Times New Roman"/>
              </a:rPr>
              <a:t> </a:t>
            </a:r>
            <a:r>
              <a:rPr sz="1200" dirty="0">
                <a:latin typeface="Times New Roman"/>
                <a:cs typeface="Times New Roman"/>
              </a:rPr>
              <a:t>total</a:t>
            </a:r>
            <a:r>
              <a:rPr sz="1200" spc="215" dirty="0">
                <a:latin typeface="Times New Roman"/>
                <a:cs typeface="Times New Roman"/>
              </a:rPr>
              <a:t> </a:t>
            </a:r>
            <a:r>
              <a:rPr sz="1200" spc="-5" dirty="0">
                <a:latin typeface="Times New Roman"/>
                <a:cs typeface="Times New Roman"/>
              </a:rPr>
              <a:t>midyear</a:t>
            </a:r>
            <a:r>
              <a:rPr sz="1200" spc="210" dirty="0">
                <a:latin typeface="Times New Roman"/>
                <a:cs typeface="Times New Roman"/>
              </a:rPr>
              <a:t> </a:t>
            </a:r>
            <a:r>
              <a:rPr sz="1200" dirty="0">
                <a:latin typeface="Times New Roman"/>
                <a:cs typeface="Times New Roman"/>
              </a:rPr>
              <a:t>population</a:t>
            </a:r>
            <a:r>
              <a:rPr sz="1200" spc="225" dirty="0">
                <a:latin typeface="Times New Roman"/>
                <a:cs typeface="Times New Roman"/>
              </a:rPr>
              <a:t> </a:t>
            </a:r>
            <a:r>
              <a:rPr sz="1200" dirty="0">
                <a:latin typeface="Times New Roman"/>
                <a:cs typeface="Times New Roman"/>
              </a:rPr>
              <a:t>of</a:t>
            </a:r>
            <a:r>
              <a:rPr sz="1200" spc="215" dirty="0">
                <a:latin typeface="Times New Roman"/>
                <a:cs typeface="Times New Roman"/>
              </a:rPr>
              <a:t> </a:t>
            </a:r>
            <a:r>
              <a:rPr sz="1200" spc="-5" dirty="0">
                <a:latin typeface="Times New Roman"/>
                <a:cs typeface="Times New Roman"/>
              </a:rPr>
              <a:t>women</a:t>
            </a:r>
            <a:r>
              <a:rPr sz="1200" spc="210" dirty="0">
                <a:latin typeface="Times New Roman"/>
                <a:cs typeface="Times New Roman"/>
              </a:rPr>
              <a:t> </a:t>
            </a:r>
            <a:r>
              <a:rPr sz="1200" spc="5" dirty="0">
                <a:latin typeface="Times New Roman"/>
                <a:cs typeface="Times New Roman"/>
              </a:rPr>
              <a:t>of</a:t>
            </a:r>
            <a:r>
              <a:rPr sz="1200" spc="210" dirty="0">
                <a:latin typeface="Times New Roman"/>
                <a:cs typeface="Times New Roman"/>
              </a:rPr>
              <a:t> </a:t>
            </a:r>
            <a:r>
              <a:rPr sz="1200" spc="-5" dirty="0">
                <a:latin typeface="Times New Roman"/>
                <a:cs typeface="Times New Roman"/>
              </a:rPr>
              <a:t>child</a:t>
            </a:r>
            <a:r>
              <a:rPr sz="1200" spc="210" dirty="0">
                <a:latin typeface="Times New Roman"/>
                <a:cs typeface="Times New Roman"/>
              </a:rPr>
              <a:t> </a:t>
            </a:r>
            <a:r>
              <a:rPr sz="1200" dirty="0">
                <a:latin typeface="Times New Roman"/>
                <a:cs typeface="Times New Roman"/>
              </a:rPr>
              <a:t>bearing</a:t>
            </a:r>
            <a:r>
              <a:rPr sz="1200" spc="250" dirty="0">
                <a:latin typeface="Times New Roman"/>
                <a:cs typeface="Times New Roman"/>
              </a:rPr>
              <a:t> </a:t>
            </a:r>
            <a:r>
              <a:rPr sz="1200" spc="-5" dirty="0">
                <a:latin typeface="Times New Roman"/>
                <a:cs typeface="Times New Roman"/>
              </a:rPr>
              <a:t>age</a:t>
            </a:r>
            <a:r>
              <a:rPr sz="1200" spc="220" dirty="0">
                <a:latin typeface="Times New Roman"/>
                <a:cs typeface="Times New Roman"/>
              </a:rPr>
              <a:t> </a:t>
            </a:r>
            <a:r>
              <a:rPr sz="1200" dirty="0">
                <a:latin typeface="Times New Roman"/>
                <a:cs typeface="Times New Roman"/>
              </a:rPr>
              <a:t>(15-</a:t>
            </a:r>
            <a:r>
              <a:rPr sz="1200" spc="210" dirty="0">
                <a:latin typeface="Times New Roman"/>
                <a:cs typeface="Times New Roman"/>
              </a:rPr>
              <a:t> </a:t>
            </a:r>
            <a:r>
              <a:rPr sz="1200" dirty="0">
                <a:latin typeface="Times New Roman"/>
                <a:cs typeface="Times New Roman"/>
              </a:rPr>
              <a:t>49years)</a:t>
            </a:r>
          </a:p>
          <a:p>
            <a:pPr marL="12700" marR="10160" algn="just">
              <a:lnSpc>
                <a:spcPts val="2060"/>
              </a:lnSpc>
            </a:pPr>
            <a:r>
              <a:rPr sz="1200" spc="-5" dirty="0">
                <a:latin typeface="Times New Roman"/>
                <a:cs typeface="Times New Roman"/>
              </a:rPr>
              <a:t>multiplied </a:t>
            </a:r>
            <a:r>
              <a:rPr sz="1200" spc="5" dirty="0">
                <a:latin typeface="Times New Roman"/>
                <a:cs typeface="Times New Roman"/>
              </a:rPr>
              <a:t>by </a:t>
            </a:r>
            <a:r>
              <a:rPr sz="1200" dirty="0">
                <a:latin typeface="Times New Roman"/>
                <a:cs typeface="Times New Roman"/>
              </a:rPr>
              <a:t>1000. The </a:t>
            </a:r>
            <a:r>
              <a:rPr sz="1200" spc="-5" dirty="0">
                <a:latin typeface="Times New Roman"/>
                <a:cs typeface="Times New Roman"/>
              </a:rPr>
              <a:t>general </a:t>
            </a:r>
            <a:r>
              <a:rPr sz="1200" dirty="0">
                <a:latin typeface="Times New Roman"/>
                <a:cs typeface="Times New Roman"/>
              </a:rPr>
              <a:t>fertility </a:t>
            </a:r>
            <a:r>
              <a:rPr sz="1200" spc="-5" dirty="0">
                <a:latin typeface="Times New Roman"/>
                <a:cs typeface="Times New Roman"/>
              </a:rPr>
              <a:t>rate is </a:t>
            </a:r>
            <a:r>
              <a:rPr sz="1200" dirty="0">
                <a:latin typeface="Times New Roman"/>
                <a:cs typeface="Times New Roman"/>
              </a:rPr>
              <a:t>much more indicative </a:t>
            </a:r>
            <a:r>
              <a:rPr sz="1200" spc="5" dirty="0">
                <a:latin typeface="Times New Roman"/>
                <a:cs typeface="Times New Roman"/>
              </a:rPr>
              <a:t>of </a:t>
            </a:r>
            <a:r>
              <a:rPr sz="1200" spc="-5" dirty="0">
                <a:latin typeface="Times New Roman"/>
                <a:cs typeface="Times New Roman"/>
              </a:rPr>
              <a:t>changes </a:t>
            </a:r>
            <a:r>
              <a:rPr sz="1200" dirty="0">
                <a:latin typeface="Times New Roman"/>
                <a:cs typeface="Times New Roman"/>
              </a:rPr>
              <a:t>in fertility  </a:t>
            </a:r>
            <a:r>
              <a:rPr sz="1200" spc="-5" dirty="0">
                <a:latin typeface="Times New Roman"/>
                <a:cs typeface="Times New Roman"/>
              </a:rPr>
              <a:t>behavior </a:t>
            </a:r>
            <a:r>
              <a:rPr sz="1200" dirty="0">
                <a:latin typeface="Times New Roman"/>
                <a:cs typeface="Times New Roman"/>
              </a:rPr>
              <a:t>than the </a:t>
            </a:r>
            <a:r>
              <a:rPr sz="1200" spc="-5" dirty="0">
                <a:latin typeface="Times New Roman"/>
                <a:cs typeface="Times New Roman"/>
              </a:rPr>
              <a:t>crude </a:t>
            </a:r>
            <a:r>
              <a:rPr sz="1200" dirty="0">
                <a:latin typeface="Times New Roman"/>
                <a:cs typeface="Times New Roman"/>
              </a:rPr>
              <a:t>birth</a:t>
            </a:r>
            <a:r>
              <a:rPr sz="1200" spc="-5" dirty="0">
                <a:latin typeface="Times New Roman"/>
                <a:cs typeface="Times New Roman"/>
              </a:rPr>
              <a:t> rate.</a:t>
            </a:r>
            <a:endParaRPr sz="1200" dirty="0">
              <a:latin typeface="Times New Roman"/>
              <a:cs typeface="Times New Roman"/>
            </a:endParaRPr>
          </a:p>
        </p:txBody>
      </p:sp>
      <p:sp>
        <p:nvSpPr>
          <p:cNvPr id="6" name="object 6"/>
          <p:cNvSpPr/>
          <p:nvPr/>
        </p:nvSpPr>
        <p:spPr>
          <a:xfrm>
            <a:off x="1389019" y="6344599"/>
            <a:ext cx="2455545" cy="0"/>
          </a:xfrm>
          <a:custGeom>
            <a:avLst/>
            <a:gdLst/>
            <a:ahLst/>
            <a:cxnLst/>
            <a:rect l="l" t="t" r="r" b="b"/>
            <a:pathLst>
              <a:path w="2455545">
                <a:moveTo>
                  <a:pt x="0" y="0"/>
                </a:moveTo>
                <a:lnTo>
                  <a:pt x="2455220" y="0"/>
                </a:lnTo>
              </a:path>
            </a:pathLst>
          </a:custGeom>
          <a:ln w="6475">
            <a:solidFill>
              <a:srgbClr val="000000"/>
            </a:solidFill>
          </a:ln>
        </p:spPr>
        <p:txBody>
          <a:bodyPr wrap="square" lIns="0" tIns="0" rIns="0" bIns="0" rtlCol="0"/>
          <a:lstStyle/>
          <a:p>
            <a:endParaRPr/>
          </a:p>
        </p:txBody>
      </p:sp>
      <p:sp>
        <p:nvSpPr>
          <p:cNvPr id="7" name="object 7"/>
          <p:cNvSpPr/>
          <p:nvPr/>
        </p:nvSpPr>
        <p:spPr>
          <a:xfrm>
            <a:off x="4006551" y="6344599"/>
            <a:ext cx="405130" cy="0"/>
          </a:xfrm>
          <a:custGeom>
            <a:avLst/>
            <a:gdLst/>
            <a:ahLst/>
            <a:cxnLst/>
            <a:rect l="l" t="t" r="r" b="b"/>
            <a:pathLst>
              <a:path w="405129">
                <a:moveTo>
                  <a:pt x="0" y="0"/>
                </a:moveTo>
                <a:lnTo>
                  <a:pt x="404954" y="0"/>
                </a:lnTo>
              </a:path>
            </a:pathLst>
          </a:custGeom>
          <a:ln w="6475">
            <a:solidFill>
              <a:srgbClr val="000000"/>
            </a:solidFill>
          </a:ln>
        </p:spPr>
        <p:txBody>
          <a:bodyPr wrap="square" lIns="0" tIns="0" rIns="0" bIns="0" rtlCol="0"/>
          <a:lstStyle/>
          <a:p>
            <a:endParaRPr/>
          </a:p>
        </p:txBody>
      </p:sp>
      <p:sp>
        <p:nvSpPr>
          <p:cNvPr id="8" name="object 8"/>
          <p:cNvSpPr txBox="1"/>
          <p:nvPr/>
        </p:nvSpPr>
        <p:spPr>
          <a:xfrm>
            <a:off x="1817119" y="6116033"/>
            <a:ext cx="2461260" cy="213360"/>
          </a:xfrm>
          <a:prstGeom prst="rect">
            <a:avLst/>
          </a:prstGeom>
        </p:spPr>
        <p:txBody>
          <a:bodyPr vert="horz" wrap="square" lIns="0" tIns="16510" rIns="0" bIns="0" rtlCol="0">
            <a:spAutoFit/>
          </a:bodyPr>
          <a:lstStyle/>
          <a:p>
            <a:pPr marL="12700">
              <a:lnSpc>
                <a:spcPct val="100000"/>
              </a:lnSpc>
              <a:spcBef>
                <a:spcPts val="130"/>
              </a:spcBef>
              <a:tabLst>
                <a:tab pos="2343785" algn="l"/>
              </a:tabLst>
            </a:pPr>
            <a:r>
              <a:rPr sz="1200" spc="65" dirty="0">
                <a:latin typeface="Times New Roman"/>
                <a:cs typeface="Times New Roman"/>
              </a:rPr>
              <a:t>T</a:t>
            </a:r>
            <a:r>
              <a:rPr sz="1200" spc="-5" dirty="0">
                <a:latin typeface="Times New Roman"/>
                <a:cs typeface="Times New Roman"/>
              </a:rPr>
              <a:t>o</a:t>
            </a:r>
            <a:r>
              <a:rPr sz="1200" spc="60" dirty="0">
                <a:latin typeface="Times New Roman"/>
                <a:cs typeface="Times New Roman"/>
              </a:rPr>
              <a:t>t</a:t>
            </a:r>
            <a:r>
              <a:rPr sz="1200" spc="-35" dirty="0">
                <a:latin typeface="Times New Roman"/>
                <a:cs typeface="Times New Roman"/>
              </a:rPr>
              <a:t>a</a:t>
            </a:r>
            <a:r>
              <a:rPr sz="1200" spc="135" dirty="0">
                <a:latin typeface="Times New Roman"/>
                <a:cs typeface="Times New Roman"/>
              </a:rPr>
              <a:t>l</a:t>
            </a:r>
            <a:r>
              <a:rPr sz="1200" spc="-5" dirty="0">
                <a:latin typeface="Times New Roman"/>
                <a:cs typeface="Times New Roman"/>
              </a:rPr>
              <a:t>nu</a:t>
            </a:r>
            <a:r>
              <a:rPr sz="1200" spc="-35" dirty="0">
                <a:latin typeface="Times New Roman"/>
                <a:cs typeface="Times New Roman"/>
              </a:rPr>
              <a:t>m</a:t>
            </a:r>
            <a:r>
              <a:rPr sz="1200" spc="-5" dirty="0">
                <a:latin typeface="Times New Roman"/>
                <a:cs typeface="Times New Roman"/>
              </a:rPr>
              <a:t>b</a:t>
            </a:r>
            <a:r>
              <a:rPr sz="1200" spc="-35" dirty="0">
                <a:latin typeface="Times New Roman"/>
                <a:cs typeface="Times New Roman"/>
              </a:rPr>
              <a:t>e</a:t>
            </a:r>
            <a:r>
              <a:rPr sz="1200" spc="10" dirty="0">
                <a:latin typeface="Times New Roman"/>
                <a:cs typeface="Times New Roman"/>
              </a:rPr>
              <a:t>r</a:t>
            </a:r>
            <a:r>
              <a:rPr sz="1200" spc="-10" dirty="0">
                <a:latin typeface="Times New Roman"/>
                <a:cs typeface="Times New Roman"/>
              </a:rPr>
              <a:t> </a:t>
            </a:r>
            <a:r>
              <a:rPr sz="1200" spc="-5" dirty="0">
                <a:latin typeface="Times New Roman"/>
                <a:cs typeface="Times New Roman"/>
              </a:rPr>
              <a:t>o</a:t>
            </a:r>
            <a:r>
              <a:rPr sz="1200" spc="10" dirty="0">
                <a:latin typeface="Times New Roman"/>
                <a:cs typeface="Times New Roman"/>
              </a:rPr>
              <a:t>f</a:t>
            </a:r>
            <a:r>
              <a:rPr sz="1200" spc="75" dirty="0">
                <a:latin typeface="Times New Roman"/>
                <a:cs typeface="Times New Roman"/>
              </a:rPr>
              <a:t> </a:t>
            </a:r>
            <a:r>
              <a:rPr sz="1200" spc="-40" dirty="0">
                <a:latin typeface="Times New Roman"/>
                <a:cs typeface="Times New Roman"/>
              </a:rPr>
              <a:t>li</a:t>
            </a:r>
            <a:r>
              <a:rPr sz="1200" spc="-5" dirty="0">
                <a:latin typeface="Times New Roman"/>
                <a:cs typeface="Times New Roman"/>
              </a:rPr>
              <a:t>v</a:t>
            </a:r>
            <a:r>
              <a:rPr sz="1200" spc="15" dirty="0">
                <a:latin typeface="Times New Roman"/>
                <a:cs typeface="Times New Roman"/>
              </a:rPr>
              <a:t>e</a:t>
            </a:r>
            <a:r>
              <a:rPr sz="1200" spc="-45" dirty="0">
                <a:latin typeface="Times New Roman"/>
                <a:cs typeface="Times New Roman"/>
              </a:rPr>
              <a:t> </a:t>
            </a:r>
            <a:r>
              <a:rPr sz="1200" spc="-5" dirty="0">
                <a:latin typeface="Times New Roman"/>
                <a:cs typeface="Times New Roman"/>
              </a:rPr>
              <a:t>b</a:t>
            </a:r>
            <a:r>
              <a:rPr sz="1200" spc="-40" dirty="0">
                <a:latin typeface="Times New Roman"/>
                <a:cs typeface="Times New Roman"/>
              </a:rPr>
              <a:t>i</a:t>
            </a:r>
            <a:r>
              <a:rPr sz="1200" dirty="0">
                <a:latin typeface="Times New Roman"/>
                <a:cs typeface="Times New Roman"/>
              </a:rPr>
              <a:t>r</a:t>
            </a:r>
            <a:r>
              <a:rPr sz="1200" spc="60" dirty="0">
                <a:latin typeface="Times New Roman"/>
                <a:cs typeface="Times New Roman"/>
              </a:rPr>
              <a:t>t</a:t>
            </a:r>
            <a:r>
              <a:rPr sz="1200" spc="15" dirty="0">
                <a:latin typeface="Times New Roman"/>
                <a:cs typeface="Times New Roman"/>
              </a:rPr>
              <a:t>h</a:t>
            </a:r>
            <a:r>
              <a:rPr sz="1200" dirty="0">
                <a:latin typeface="Times New Roman"/>
                <a:cs typeface="Times New Roman"/>
              </a:rPr>
              <a:t>	</a:t>
            </a:r>
            <a:r>
              <a:rPr sz="1200" spc="20" dirty="0">
                <a:latin typeface="Times New Roman"/>
                <a:cs typeface="Times New Roman"/>
              </a:rPr>
              <a:t>B</a:t>
            </a:r>
            <a:endParaRPr sz="1200">
              <a:latin typeface="Times New Roman"/>
              <a:cs typeface="Times New Roman"/>
            </a:endParaRPr>
          </a:p>
        </p:txBody>
      </p:sp>
      <p:sp>
        <p:nvSpPr>
          <p:cNvPr id="9" name="object 9"/>
          <p:cNvSpPr txBox="1"/>
          <p:nvPr/>
        </p:nvSpPr>
        <p:spPr>
          <a:xfrm>
            <a:off x="3872086" y="6214719"/>
            <a:ext cx="967740" cy="213360"/>
          </a:xfrm>
          <a:prstGeom prst="rect">
            <a:avLst/>
          </a:prstGeom>
        </p:spPr>
        <p:txBody>
          <a:bodyPr vert="horz" wrap="square" lIns="0" tIns="16510" rIns="0" bIns="0" rtlCol="0">
            <a:spAutoFit/>
          </a:bodyPr>
          <a:lstStyle/>
          <a:p>
            <a:pPr marL="12700">
              <a:lnSpc>
                <a:spcPct val="100000"/>
              </a:lnSpc>
              <a:spcBef>
                <a:spcPts val="130"/>
              </a:spcBef>
              <a:tabLst>
                <a:tab pos="560070" algn="l"/>
              </a:tabLst>
            </a:pPr>
            <a:r>
              <a:rPr sz="1200" spc="15" dirty="0">
                <a:latin typeface="Symbol"/>
                <a:cs typeface="Symbol"/>
              </a:rPr>
              <a:t></a:t>
            </a:r>
            <a:r>
              <a:rPr sz="1200" spc="15" dirty="0">
                <a:latin typeface="Times New Roman"/>
                <a:cs typeface="Times New Roman"/>
              </a:rPr>
              <a:t>	</a:t>
            </a:r>
            <a:r>
              <a:rPr sz="1200" dirty="0">
                <a:latin typeface="Symbol"/>
                <a:cs typeface="Symbol"/>
              </a:rPr>
              <a:t></a:t>
            </a:r>
            <a:r>
              <a:rPr sz="1200" dirty="0">
                <a:latin typeface="Times New Roman"/>
                <a:cs typeface="Times New Roman"/>
              </a:rPr>
              <a:t>1000</a:t>
            </a:r>
            <a:endParaRPr sz="1200">
              <a:latin typeface="Times New Roman"/>
              <a:cs typeface="Times New Roman"/>
            </a:endParaRPr>
          </a:p>
        </p:txBody>
      </p:sp>
      <p:sp>
        <p:nvSpPr>
          <p:cNvPr id="10" name="object 10"/>
          <p:cNvSpPr txBox="1"/>
          <p:nvPr/>
        </p:nvSpPr>
        <p:spPr>
          <a:xfrm>
            <a:off x="1358648" y="6344239"/>
            <a:ext cx="3094355" cy="213360"/>
          </a:xfrm>
          <a:prstGeom prst="rect">
            <a:avLst/>
          </a:prstGeom>
        </p:spPr>
        <p:txBody>
          <a:bodyPr vert="horz" wrap="square" lIns="0" tIns="16510" rIns="0" bIns="0" rtlCol="0">
            <a:spAutoFit/>
          </a:bodyPr>
          <a:lstStyle/>
          <a:p>
            <a:pPr marL="38100">
              <a:lnSpc>
                <a:spcPct val="100000"/>
              </a:lnSpc>
              <a:spcBef>
                <a:spcPts val="130"/>
              </a:spcBef>
              <a:tabLst>
                <a:tab pos="2657475" algn="l"/>
              </a:tabLst>
            </a:pPr>
            <a:r>
              <a:rPr sz="1800" spc="37" baseline="2314" dirty="0">
                <a:latin typeface="Times New Roman"/>
                <a:cs typeface="Times New Roman"/>
              </a:rPr>
              <a:t>Totalpopulationof </a:t>
            </a:r>
            <a:r>
              <a:rPr sz="1800" spc="-7" baseline="2314" dirty="0">
                <a:latin typeface="Times New Roman"/>
                <a:cs typeface="Times New Roman"/>
              </a:rPr>
              <a:t>women </a:t>
            </a:r>
            <a:r>
              <a:rPr sz="1800" baseline="2314" dirty="0">
                <a:latin typeface="Times New Roman"/>
                <a:cs typeface="Times New Roman"/>
              </a:rPr>
              <a:t>of </a:t>
            </a:r>
            <a:r>
              <a:rPr sz="1800" spc="7" baseline="2314" dirty="0">
                <a:latin typeface="Times New Roman"/>
                <a:cs typeface="Times New Roman"/>
              </a:rPr>
              <a:t>15</a:t>
            </a:r>
            <a:r>
              <a:rPr sz="1800" spc="-195" baseline="2314" dirty="0">
                <a:latin typeface="Times New Roman"/>
                <a:cs typeface="Times New Roman"/>
              </a:rPr>
              <a:t> </a:t>
            </a:r>
            <a:r>
              <a:rPr sz="1800" spc="15" baseline="2314" dirty="0">
                <a:latin typeface="Times New Roman"/>
                <a:cs typeface="Times New Roman"/>
              </a:rPr>
              <a:t>-</a:t>
            </a:r>
            <a:r>
              <a:rPr sz="1800" spc="-179" baseline="2314" dirty="0">
                <a:latin typeface="Times New Roman"/>
                <a:cs typeface="Times New Roman"/>
              </a:rPr>
              <a:t> </a:t>
            </a:r>
            <a:r>
              <a:rPr sz="1800" spc="30" baseline="2314" dirty="0">
                <a:latin typeface="Times New Roman"/>
                <a:cs typeface="Times New Roman"/>
              </a:rPr>
              <a:t>49yrs	</a:t>
            </a:r>
            <a:r>
              <a:rPr sz="1800" spc="60" baseline="2314" dirty="0">
                <a:latin typeface="Times New Roman"/>
                <a:cs typeface="Times New Roman"/>
              </a:rPr>
              <a:t>P</a:t>
            </a:r>
            <a:r>
              <a:rPr sz="1050" i="1" spc="60" baseline="47619" dirty="0">
                <a:latin typeface="Times New Roman"/>
                <a:cs typeface="Times New Roman"/>
              </a:rPr>
              <a:t>F</a:t>
            </a:r>
            <a:r>
              <a:rPr sz="700" spc="40" dirty="0">
                <a:latin typeface="Times New Roman"/>
                <a:cs typeface="Times New Roman"/>
              </a:rPr>
              <a:t>15-49</a:t>
            </a:r>
            <a:endParaRPr sz="700">
              <a:latin typeface="Times New Roman"/>
              <a:cs typeface="Times New Roman"/>
            </a:endParaRPr>
          </a:p>
        </p:txBody>
      </p:sp>
      <p:sp>
        <p:nvSpPr>
          <p:cNvPr id="11" name="object 11"/>
          <p:cNvSpPr txBox="1"/>
          <p:nvPr/>
        </p:nvSpPr>
        <p:spPr>
          <a:xfrm>
            <a:off x="920698" y="6214719"/>
            <a:ext cx="445770" cy="213360"/>
          </a:xfrm>
          <a:prstGeom prst="rect">
            <a:avLst/>
          </a:prstGeom>
        </p:spPr>
        <p:txBody>
          <a:bodyPr vert="horz" wrap="square" lIns="0" tIns="16510" rIns="0" bIns="0" rtlCol="0">
            <a:spAutoFit/>
          </a:bodyPr>
          <a:lstStyle/>
          <a:p>
            <a:pPr marL="12700">
              <a:lnSpc>
                <a:spcPct val="100000"/>
              </a:lnSpc>
              <a:spcBef>
                <a:spcPts val="130"/>
              </a:spcBef>
            </a:pPr>
            <a:r>
              <a:rPr sz="1200" i="1" spc="5" dirty="0">
                <a:latin typeface="Times New Roman"/>
                <a:cs typeface="Times New Roman"/>
              </a:rPr>
              <a:t>GFR</a:t>
            </a:r>
            <a:r>
              <a:rPr sz="1200" i="1" spc="-100" dirty="0">
                <a:latin typeface="Times New Roman"/>
                <a:cs typeface="Times New Roman"/>
              </a:rPr>
              <a:t> </a:t>
            </a:r>
            <a:r>
              <a:rPr sz="1200" spc="15" dirty="0">
                <a:latin typeface="Symbol"/>
                <a:cs typeface="Symbol"/>
              </a:rPr>
              <a:t></a:t>
            </a:r>
            <a:endParaRPr sz="1200">
              <a:latin typeface="Symbol"/>
              <a:cs typeface="Symbol"/>
            </a:endParaRPr>
          </a:p>
        </p:txBody>
      </p:sp>
      <p:sp>
        <p:nvSpPr>
          <p:cNvPr id="12" name="object 12"/>
          <p:cNvSpPr txBox="1"/>
          <p:nvPr/>
        </p:nvSpPr>
        <p:spPr>
          <a:xfrm>
            <a:off x="902004" y="6628257"/>
            <a:ext cx="5966460" cy="2336165"/>
          </a:xfrm>
          <a:prstGeom prst="rect">
            <a:avLst/>
          </a:prstGeom>
        </p:spPr>
        <p:txBody>
          <a:bodyPr vert="horz" wrap="square" lIns="0" tIns="12700" rIns="0" bIns="0" rtlCol="0">
            <a:spAutoFit/>
          </a:bodyPr>
          <a:lstStyle/>
          <a:p>
            <a:pPr marL="12700" algn="just">
              <a:lnSpc>
                <a:spcPct val="100000"/>
              </a:lnSpc>
              <a:spcBef>
                <a:spcPts val="100"/>
              </a:spcBef>
            </a:pPr>
            <a:r>
              <a:rPr sz="1200" spc="-5" dirty="0">
                <a:latin typeface="Times New Roman"/>
                <a:cs typeface="Times New Roman"/>
              </a:rPr>
              <a:t>So </a:t>
            </a:r>
            <a:r>
              <a:rPr sz="1200" dirty="0">
                <a:latin typeface="Times New Roman"/>
                <a:cs typeface="Times New Roman"/>
              </a:rPr>
              <a:t>it </a:t>
            </a:r>
            <a:r>
              <a:rPr sz="1200" spc="-5" dirty="0">
                <a:latin typeface="Times New Roman"/>
                <a:cs typeface="Times New Roman"/>
              </a:rPr>
              <a:t>is </a:t>
            </a:r>
            <a:r>
              <a:rPr sz="1200" spc="-10" dirty="0">
                <a:latin typeface="Times New Roman"/>
                <a:cs typeface="Times New Roman"/>
              </a:rPr>
              <a:t>type </a:t>
            </a:r>
            <a:r>
              <a:rPr sz="1200" dirty="0">
                <a:latin typeface="Times New Roman"/>
                <a:cs typeface="Times New Roman"/>
              </a:rPr>
              <a:t>of </a:t>
            </a:r>
            <a:r>
              <a:rPr sz="1200" spc="-5" dirty="0">
                <a:latin typeface="Times New Roman"/>
                <a:cs typeface="Times New Roman"/>
              </a:rPr>
              <a:t>standardized</a:t>
            </a:r>
            <a:r>
              <a:rPr sz="1200" spc="15"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gn="just">
              <a:lnSpc>
                <a:spcPct val="100000"/>
              </a:lnSpc>
            </a:pPr>
            <a:r>
              <a:rPr sz="1200" b="1" spc="-5" dirty="0">
                <a:latin typeface="Times New Roman"/>
                <a:cs typeface="Times New Roman"/>
              </a:rPr>
              <a:t>Advantages </a:t>
            </a:r>
            <a:r>
              <a:rPr sz="1200" b="1" dirty="0">
                <a:latin typeface="Times New Roman"/>
                <a:cs typeface="Times New Roman"/>
              </a:rPr>
              <a:t>of</a:t>
            </a:r>
            <a:r>
              <a:rPr sz="1200" b="1" spc="5" dirty="0">
                <a:latin typeface="Times New Roman"/>
                <a:cs typeface="Times New Roman"/>
              </a:rPr>
              <a:t> </a:t>
            </a:r>
            <a:r>
              <a:rPr sz="1200" b="1" spc="-10" dirty="0">
                <a:latin typeface="Times New Roman"/>
                <a:cs typeface="Times New Roman"/>
              </a:rPr>
              <a:t>GFR</a:t>
            </a:r>
            <a:endParaRPr sz="1200">
              <a:latin typeface="Times New Roman"/>
              <a:cs typeface="Times New Roman"/>
            </a:endParaRPr>
          </a:p>
          <a:p>
            <a:pPr marL="469265" marR="5080" indent="-228600" algn="just">
              <a:lnSpc>
                <a:spcPct val="143700"/>
              </a:lnSpc>
              <a:spcBef>
                <a:spcPts val="60"/>
              </a:spcBef>
              <a:buFont typeface="Symbol"/>
              <a:buChar char=""/>
              <a:tabLst>
                <a:tab pos="469900" algn="l"/>
              </a:tabLst>
            </a:pPr>
            <a:r>
              <a:rPr sz="1200" spc="-10" dirty="0">
                <a:latin typeface="Times New Roman"/>
                <a:cs typeface="Times New Roman"/>
              </a:rPr>
              <a:t>It </a:t>
            </a:r>
            <a:r>
              <a:rPr sz="1200" spc="-5" dirty="0">
                <a:latin typeface="Times New Roman"/>
                <a:cs typeface="Times New Roman"/>
              </a:rPr>
              <a:t>removes from </a:t>
            </a:r>
            <a:r>
              <a:rPr sz="1200" dirty="0">
                <a:latin typeface="Times New Roman"/>
                <a:cs typeface="Times New Roman"/>
              </a:rPr>
              <a:t>the denominator most of the population that </a:t>
            </a:r>
            <a:r>
              <a:rPr sz="1200" spc="-5" dirty="0">
                <a:latin typeface="Times New Roman"/>
                <a:cs typeface="Times New Roman"/>
              </a:rPr>
              <a:t>is </a:t>
            </a:r>
            <a:r>
              <a:rPr sz="1200" dirty="0">
                <a:latin typeface="Times New Roman"/>
                <a:cs typeface="Times New Roman"/>
              </a:rPr>
              <a:t>not directly exposed to  </a:t>
            </a:r>
            <a:r>
              <a:rPr sz="1200" spc="-5" dirty="0">
                <a:latin typeface="Times New Roman"/>
                <a:cs typeface="Times New Roman"/>
              </a:rPr>
              <a:t>childbearing </a:t>
            </a:r>
            <a:r>
              <a:rPr sz="1200" dirty="0">
                <a:latin typeface="Times New Roman"/>
                <a:cs typeface="Times New Roman"/>
              </a:rPr>
              <a:t>namely </a:t>
            </a:r>
            <a:r>
              <a:rPr sz="1200" spc="-5" dirty="0">
                <a:latin typeface="Times New Roman"/>
                <a:cs typeface="Times New Roman"/>
              </a:rPr>
              <a:t>all males and children and women </a:t>
            </a:r>
            <a:r>
              <a:rPr sz="1200" dirty="0">
                <a:latin typeface="Times New Roman"/>
                <a:cs typeface="Times New Roman"/>
              </a:rPr>
              <a:t>population who </a:t>
            </a:r>
            <a:r>
              <a:rPr sz="1200" spc="-5" dirty="0">
                <a:latin typeface="Times New Roman"/>
                <a:cs typeface="Times New Roman"/>
              </a:rPr>
              <a:t>passed  menopause </a:t>
            </a:r>
            <a:r>
              <a:rPr sz="1200" dirty="0">
                <a:latin typeface="Times New Roman"/>
                <a:cs typeface="Times New Roman"/>
              </a:rPr>
              <a:t>are not exposed to pregnancy </a:t>
            </a:r>
            <a:r>
              <a:rPr sz="1200" spc="-5" dirty="0">
                <a:latin typeface="Times New Roman"/>
                <a:cs typeface="Times New Roman"/>
              </a:rPr>
              <a:t>and </a:t>
            </a:r>
            <a:r>
              <a:rPr sz="1200" dirty="0">
                <a:latin typeface="Times New Roman"/>
                <a:cs typeface="Times New Roman"/>
              </a:rPr>
              <a:t>child </a:t>
            </a:r>
            <a:r>
              <a:rPr sz="1200" spc="-5" dirty="0">
                <a:latin typeface="Times New Roman"/>
                <a:cs typeface="Times New Roman"/>
              </a:rPr>
              <a:t>bearing</a:t>
            </a:r>
            <a:r>
              <a:rPr sz="1200" spc="-45" dirty="0">
                <a:latin typeface="Times New Roman"/>
                <a:cs typeface="Times New Roman"/>
              </a:rPr>
              <a:t> </a:t>
            </a:r>
            <a:r>
              <a:rPr sz="1200" spc="-5" dirty="0">
                <a:latin typeface="Times New Roman"/>
                <a:cs typeface="Times New Roman"/>
              </a:rPr>
              <a:t>risk.</a:t>
            </a:r>
            <a:endParaRPr sz="1200">
              <a:latin typeface="Times New Roman"/>
              <a:cs typeface="Times New Roman"/>
            </a:endParaRPr>
          </a:p>
          <a:p>
            <a:pPr marL="469265" indent="-228600" algn="just">
              <a:lnSpc>
                <a:spcPct val="100000"/>
              </a:lnSpc>
              <a:spcBef>
                <a:spcPts val="720"/>
              </a:spcBef>
              <a:buFont typeface="Symbol"/>
              <a:buChar char=""/>
              <a:tabLst>
                <a:tab pos="4699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easy to</a:t>
            </a:r>
            <a:r>
              <a:rPr sz="1200" spc="-5" dirty="0">
                <a:latin typeface="Times New Roman"/>
                <a:cs typeface="Times New Roman"/>
              </a:rPr>
              <a:t> calculate.</a:t>
            </a:r>
            <a:endParaRPr sz="1200">
              <a:latin typeface="Times New Roman"/>
              <a:cs typeface="Times New Roman"/>
            </a:endParaRPr>
          </a:p>
          <a:p>
            <a:pPr>
              <a:lnSpc>
                <a:spcPct val="100000"/>
              </a:lnSpc>
            </a:pPr>
            <a:endParaRPr sz="1400">
              <a:latin typeface="Times New Roman"/>
              <a:cs typeface="Times New Roman"/>
            </a:endParaRPr>
          </a:p>
          <a:p>
            <a:pPr marL="12700" algn="just">
              <a:lnSpc>
                <a:spcPct val="100000"/>
              </a:lnSpc>
              <a:spcBef>
                <a:spcPts val="1110"/>
              </a:spcBef>
            </a:pPr>
            <a:r>
              <a:rPr sz="1200" b="1" spc="-5" dirty="0">
                <a:latin typeface="Times New Roman"/>
                <a:cs typeface="Times New Roman"/>
              </a:rPr>
              <a:t>Disadvantages </a:t>
            </a:r>
            <a:r>
              <a:rPr sz="1200" b="1" dirty="0">
                <a:latin typeface="Times New Roman"/>
                <a:cs typeface="Times New Roman"/>
              </a:rPr>
              <a:t>of</a:t>
            </a:r>
            <a:r>
              <a:rPr sz="1200" b="1" spc="5" dirty="0">
                <a:latin typeface="Times New Roman"/>
                <a:cs typeface="Times New Roman"/>
              </a:rPr>
              <a:t> </a:t>
            </a:r>
            <a:r>
              <a:rPr sz="1200" b="1" spc="-10" dirty="0">
                <a:latin typeface="Times New Roman"/>
                <a:cs typeface="Times New Roman"/>
              </a:rPr>
              <a:t>GFR</a:t>
            </a:r>
            <a:endParaRPr sz="1200">
              <a:latin typeface="Times New Roman"/>
              <a:cs typeface="Times New Roman"/>
            </a:endParaRPr>
          </a:p>
        </p:txBody>
      </p:sp>
      <p:sp>
        <p:nvSpPr>
          <p:cNvPr id="13" name="object 13"/>
          <p:cNvSpPr/>
          <p:nvPr/>
        </p:nvSpPr>
        <p:spPr>
          <a:xfrm>
            <a:off x="1104615" y="1054452"/>
            <a:ext cx="4431274" cy="2551769"/>
          </a:xfrm>
          <a:prstGeom prst="rect">
            <a:avLst/>
          </a:prstGeom>
          <a:blipFill>
            <a:blip r:embed="rId2" cstate="print"/>
            <a:stretch>
              <a:fillRect/>
            </a:stretch>
          </a:blipFill>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18</a:t>
            </a:fld>
            <a:endParaRPr dirty="0"/>
          </a:p>
        </p:txBody>
      </p:sp>
      <p:sp>
        <p:nvSpPr>
          <p:cNvPr id="16" name="Right Arrow 15"/>
          <p:cNvSpPr/>
          <p:nvPr/>
        </p:nvSpPr>
        <p:spPr>
          <a:xfrm>
            <a:off x="2057400" y="4572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11098"/>
            <a:ext cx="5966460" cy="2423160"/>
          </a:xfrm>
          <a:prstGeom prst="rect">
            <a:avLst/>
          </a:prstGeom>
        </p:spPr>
        <p:txBody>
          <a:bodyPr vert="horz" wrap="square" lIns="0" tIns="102235" rIns="0" bIns="0" rtlCol="0">
            <a:spAutoFit/>
          </a:bodyPr>
          <a:lstStyle/>
          <a:p>
            <a:pPr marL="469265" indent="-228600">
              <a:lnSpc>
                <a:spcPct val="100000"/>
              </a:lnSpc>
              <a:spcBef>
                <a:spcPts val="805"/>
              </a:spcBef>
              <a:buFont typeface="Symbol"/>
              <a:buChar char=""/>
              <a:tabLst>
                <a:tab pos="469265" algn="l"/>
                <a:tab pos="469900" algn="l"/>
              </a:tabLst>
            </a:pPr>
            <a:r>
              <a:rPr sz="1200" spc="-5" dirty="0">
                <a:latin typeface="Times New Roman"/>
                <a:cs typeface="Times New Roman"/>
              </a:rPr>
              <a:t>All unmarried women </a:t>
            </a:r>
            <a:r>
              <a:rPr sz="1200" dirty="0">
                <a:latin typeface="Times New Roman"/>
                <a:cs typeface="Times New Roman"/>
              </a:rPr>
              <a:t>of </a:t>
            </a:r>
            <a:r>
              <a:rPr sz="1200" spc="-5" dirty="0">
                <a:latin typeface="Times New Roman"/>
                <a:cs typeface="Times New Roman"/>
              </a:rPr>
              <a:t>aged </a:t>
            </a:r>
            <a:r>
              <a:rPr sz="1200" dirty="0">
                <a:latin typeface="Times New Roman"/>
                <a:cs typeface="Times New Roman"/>
              </a:rPr>
              <a:t>15 to 49 </a:t>
            </a:r>
            <a:r>
              <a:rPr sz="1200" spc="-5" dirty="0">
                <a:latin typeface="Times New Roman"/>
                <a:cs typeface="Times New Roman"/>
              </a:rPr>
              <a:t>years are included </a:t>
            </a:r>
            <a:r>
              <a:rPr sz="1200" dirty="0">
                <a:latin typeface="Times New Roman"/>
                <a:cs typeface="Times New Roman"/>
              </a:rPr>
              <a:t>in the</a:t>
            </a:r>
            <a:r>
              <a:rPr sz="1200" spc="60" dirty="0">
                <a:latin typeface="Times New Roman"/>
                <a:cs typeface="Times New Roman"/>
              </a:rPr>
              <a:t> </a:t>
            </a:r>
            <a:r>
              <a:rPr sz="1200" dirty="0">
                <a:latin typeface="Times New Roman"/>
                <a:cs typeface="Times New Roman"/>
              </a:rPr>
              <a:t>denominator</a:t>
            </a:r>
            <a:endParaRPr sz="1200">
              <a:latin typeface="Times New Roman"/>
              <a:cs typeface="Times New Roman"/>
            </a:endParaRPr>
          </a:p>
          <a:p>
            <a:pPr marL="469265" indent="-228600">
              <a:lnSpc>
                <a:spcPct val="100000"/>
              </a:lnSpc>
              <a:spcBef>
                <a:spcPts val="710"/>
              </a:spcBef>
              <a:buFont typeface="Symbol"/>
              <a:buChar char=""/>
              <a:tabLst>
                <a:tab pos="469265" algn="l"/>
                <a:tab pos="469900" algn="l"/>
              </a:tabLst>
            </a:pPr>
            <a:r>
              <a:rPr sz="1200" spc="-10" dirty="0">
                <a:latin typeface="Times New Roman"/>
                <a:cs typeface="Times New Roman"/>
              </a:rPr>
              <a:t>It </a:t>
            </a:r>
            <a:r>
              <a:rPr sz="1200" dirty="0">
                <a:latin typeface="Times New Roman"/>
                <a:cs typeface="Times New Roman"/>
              </a:rPr>
              <a:t>does not </a:t>
            </a:r>
            <a:r>
              <a:rPr sz="1200" spc="-5" dirty="0">
                <a:latin typeface="Times New Roman"/>
                <a:cs typeface="Times New Roman"/>
              </a:rPr>
              <a:t>consider </a:t>
            </a:r>
            <a:r>
              <a:rPr sz="1200" dirty="0">
                <a:latin typeface="Times New Roman"/>
                <a:cs typeface="Times New Roman"/>
              </a:rPr>
              <a:t>variations in </a:t>
            </a:r>
            <a:r>
              <a:rPr sz="1200" spc="-10" dirty="0">
                <a:latin typeface="Times New Roman"/>
                <a:cs typeface="Times New Roman"/>
              </a:rPr>
              <a:t>age</a:t>
            </a:r>
            <a:r>
              <a:rPr sz="1200" spc="15" dirty="0">
                <a:latin typeface="Times New Roman"/>
                <a:cs typeface="Times New Roman"/>
              </a:rPr>
              <a:t> </a:t>
            </a:r>
            <a:r>
              <a:rPr sz="1200" spc="-5" dirty="0">
                <a:latin typeface="Times New Roman"/>
                <a:cs typeface="Times New Roman"/>
              </a:rPr>
              <a:t>composition.</a:t>
            </a:r>
            <a:endParaRPr sz="1200">
              <a:latin typeface="Times New Roman"/>
              <a:cs typeface="Times New Roman"/>
            </a:endParaRPr>
          </a:p>
          <a:p>
            <a:pPr marL="469265" indent="-228600">
              <a:lnSpc>
                <a:spcPct val="100000"/>
              </a:lnSpc>
              <a:spcBef>
                <a:spcPts val="720"/>
              </a:spcBef>
              <a:buFont typeface="Symbol"/>
              <a:buChar char=""/>
              <a:tabLst>
                <a:tab pos="469265" algn="l"/>
                <a:tab pos="469900" algn="l"/>
              </a:tabLst>
            </a:pPr>
            <a:r>
              <a:rPr sz="1200" spc="-5" dirty="0">
                <a:latin typeface="Times New Roman"/>
                <a:cs typeface="Times New Roman"/>
              </a:rPr>
              <a:t>All types </a:t>
            </a:r>
            <a:r>
              <a:rPr sz="1200" dirty="0">
                <a:latin typeface="Times New Roman"/>
                <a:cs typeface="Times New Roman"/>
              </a:rPr>
              <a:t>of </a:t>
            </a:r>
            <a:r>
              <a:rPr sz="1200" spc="-5" dirty="0">
                <a:latin typeface="Times New Roman"/>
                <a:cs typeface="Times New Roman"/>
              </a:rPr>
              <a:t>births </a:t>
            </a:r>
            <a:r>
              <a:rPr sz="1200" dirty="0">
                <a:latin typeface="Times New Roman"/>
                <a:cs typeface="Times New Roman"/>
              </a:rPr>
              <a:t>whether it </a:t>
            </a:r>
            <a:r>
              <a:rPr sz="1200" spc="-5" dirty="0">
                <a:latin typeface="Times New Roman"/>
                <a:cs typeface="Times New Roman"/>
              </a:rPr>
              <a:t>is legitimate </a:t>
            </a:r>
            <a:r>
              <a:rPr sz="1200" dirty="0">
                <a:latin typeface="Times New Roman"/>
                <a:cs typeface="Times New Roman"/>
              </a:rPr>
              <a:t>or ill </a:t>
            </a:r>
            <a:r>
              <a:rPr sz="1200" spc="-5" dirty="0">
                <a:latin typeface="Times New Roman"/>
                <a:cs typeface="Times New Roman"/>
              </a:rPr>
              <a:t>legitimate are</a:t>
            </a:r>
            <a:r>
              <a:rPr sz="1200" spc="25" dirty="0">
                <a:latin typeface="Times New Roman"/>
                <a:cs typeface="Times New Roman"/>
              </a:rPr>
              <a:t> </a:t>
            </a:r>
            <a:r>
              <a:rPr sz="1200" spc="-5" dirty="0">
                <a:latin typeface="Times New Roman"/>
                <a:cs typeface="Times New Roman"/>
              </a:rPr>
              <a:t>included.</a:t>
            </a:r>
            <a:endParaRPr sz="1200">
              <a:latin typeface="Times New Roman"/>
              <a:cs typeface="Times New Roman"/>
            </a:endParaRPr>
          </a:p>
          <a:p>
            <a:pPr>
              <a:lnSpc>
                <a:spcPct val="100000"/>
              </a:lnSpc>
            </a:pPr>
            <a:endParaRPr sz="1400">
              <a:latin typeface="Times New Roman"/>
              <a:cs typeface="Times New Roman"/>
            </a:endParaRPr>
          </a:p>
          <a:p>
            <a:pPr marL="12700">
              <a:lnSpc>
                <a:spcPct val="100000"/>
              </a:lnSpc>
              <a:spcBef>
                <a:spcPts val="1115"/>
              </a:spcBef>
            </a:pPr>
            <a:r>
              <a:rPr sz="1200" b="1" spc="-5" dirty="0">
                <a:latin typeface="Times New Roman"/>
                <a:cs typeface="Times New Roman"/>
              </a:rPr>
              <a:t>General marital </a:t>
            </a:r>
            <a:r>
              <a:rPr sz="1200" b="1" dirty="0">
                <a:latin typeface="Times New Roman"/>
                <a:cs typeface="Times New Roman"/>
              </a:rPr>
              <a:t>fertility</a:t>
            </a:r>
            <a:r>
              <a:rPr sz="1200" b="1" spc="15" dirty="0">
                <a:latin typeface="Times New Roman"/>
                <a:cs typeface="Times New Roman"/>
              </a:rPr>
              <a:t> </a:t>
            </a:r>
            <a:r>
              <a:rPr sz="1200" b="1" spc="-5" dirty="0">
                <a:latin typeface="Times New Roman"/>
                <a:cs typeface="Times New Roman"/>
              </a:rPr>
              <a:t>rate(GMFR)</a:t>
            </a:r>
            <a:endParaRPr sz="1200">
              <a:latin typeface="Times New Roman"/>
              <a:cs typeface="Times New Roman"/>
            </a:endParaRPr>
          </a:p>
          <a:p>
            <a:pPr marL="12700">
              <a:lnSpc>
                <a:spcPct val="100000"/>
              </a:lnSpc>
              <a:spcBef>
                <a:spcPts val="600"/>
              </a:spcBef>
            </a:pPr>
            <a:r>
              <a:rPr sz="1200" spc="-5" dirty="0">
                <a:latin typeface="Times New Roman"/>
                <a:cs typeface="Times New Roman"/>
              </a:rPr>
              <a:t>All</a:t>
            </a:r>
            <a:r>
              <a:rPr sz="1200" spc="265" dirty="0">
                <a:latin typeface="Times New Roman"/>
                <a:cs typeface="Times New Roman"/>
              </a:rPr>
              <a:t> </a:t>
            </a:r>
            <a:r>
              <a:rPr sz="1200" dirty="0">
                <a:latin typeface="Times New Roman"/>
                <a:cs typeface="Times New Roman"/>
              </a:rPr>
              <a:t>the</a:t>
            </a:r>
            <a:r>
              <a:rPr sz="1200" spc="265" dirty="0">
                <a:latin typeface="Times New Roman"/>
                <a:cs typeface="Times New Roman"/>
              </a:rPr>
              <a:t> </a:t>
            </a:r>
            <a:r>
              <a:rPr sz="1200" spc="-5" dirty="0">
                <a:latin typeface="Times New Roman"/>
                <a:cs typeface="Times New Roman"/>
              </a:rPr>
              <a:t>women</a:t>
            </a:r>
            <a:r>
              <a:rPr sz="1200" spc="265" dirty="0">
                <a:latin typeface="Times New Roman"/>
                <a:cs typeface="Times New Roman"/>
              </a:rPr>
              <a:t> </a:t>
            </a:r>
            <a:r>
              <a:rPr sz="1200" dirty="0">
                <a:latin typeface="Times New Roman"/>
                <a:cs typeface="Times New Roman"/>
              </a:rPr>
              <a:t>in</a:t>
            </a:r>
            <a:r>
              <a:rPr sz="1200" spc="270" dirty="0">
                <a:latin typeface="Times New Roman"/>
                <a:cs typeface="Times New Roman"/>
              </a:rPr>
              <a:t> </a:t>
            </a:r>
            <a:r>
              <a:rPr sz="1200" dirty="0">
                <a:latin typeface="Times New Roman"/>
                <a:cs typeface="Times New Roman"/>
              </a:rPr>
              <a:t>the</a:t>
            </a:r>
            <a:r>
              <a:rPr sz="1200" spc="265" dirty="0">
                <a:latin typeface="Times New Roman"/>
                <a:cs typeface="Times New Roman"/>
              </a:rPr>
              <a:t> </a:t>
            </a:r>
            <a:r>
              <a:rPr sz="1200" dirty="0">
                <a:latin typeface="Times New Roman"/>
                <a:cs typeface="Times New Roman"/>
              </a:rPr>
              <a:t>fertile</a:t>
            </a:r>
            <a:r>
              <a:rPr sz="1200" spc="265" dirty="0">
                <a:latin typeface="Times New Roman"/>
                <a:cs typeface="Times New Roman"/>
              </a:rPr>
              <a:t> </a:t>
            </a:r>
            <a:r>
              <a:rPr sz="1200" spc="-5" dirty="0">
                <a:latin typeface="Times New Roman"/>
                <a:cs typeface="Times New Roman"/>
              </a:rPr>
              <a:t>ages</a:t>
            </a:r>
            <a:r>
              <a:rPr sz="1200" spc="260" dirty="0">
                <a:latin typeface="Times New Roman"/>
                <a:cs typeface="Times New Roman"/>
              </a:rPr>
              <a:t> </a:t>
            </a:r>
            <a:r>
              <a:rPr sz="1200" dirty="0">
                <a:latin typeface="Times New Roman"/>
                <a:cs typeface="Times New Roman"/>
              </a:rPr>
              <a:t>are</a:t>
            </a:r>
            <a:r>
              <a:rPr sz="1200" spc="260" dirty="0">
                <a:latin typeface="Times New Roman"/>
                <a:cs typeface="Times New Roman"/>
              </a:rPr>
              <a:t> </a:t>
            </a:r>
            <a:r>
              <a:rPr sz="1200" dirty="0">
                <a:latin typeface="Times New Roman"/>
                <a:cs typeface="Times New Roman"/>
              </a:rPr>
              <a:t>not</a:t>
            </a:r>
            <a:r>
              <a:rPr sz="1200" spc="270" dirty="0">
                <a:latin typeface="Times New Roman"/>
                <a:cs typeface="Times New Roman"/>
              </a:rPr>
              <a:t> </a:t>
            </a:r>
            <a:r>
              <a:rPr sz="1200" spc="-5" dirty="0">
                <a:latin typeface="Times New Roman"/>
                <a:cs typeface="Times New Roman"/>
              </a:rPr>
              <a:t>participate</a:t>
            </a:r>
            <a:r>
              <a:rPr sz="1200" spc="265" dirty="0">
                <a:latin typeface="Times New Roman"/>
                <a:cs typeface="Times New Roman"/>
              </a:rPr>
              <a:t> </a:t>
            </a:r>
            <a:r>
              <a:rPr sz="1200" dirty="0">
                <a:latin typeface="Times New Roman"/>
                <a:cs typeface="Times New Roman"/>
              </a:rPr>
              <a:t>in</a:t>
            </a:r>
            <a:r>
              <a:rPr sz="1200" spc="270" dirty="0">
                <a:latin typeface="Times New Roman"/>
                <a:cs typeface="Times New Roman"/>
              </a:rPr>
              <a:t> </a:t>
            </a:r>
            <a:r>
              <a:rPr sz="1200" spc="-5" dirty="0">
                <a:latin typeface="Times New Roman"/>
                <a:cs typeface="Times New Roman"/>
              </a:rPr>
              <a:t>reproductive.</a:t>
            </a:r>
            <a:r>
              <a:rPr sz="1200" spc="275" dirty="0">
                <a:latin typeface="Times New Roman"/>
                <a:cs typeface="Times New Roman"/>
              </a:rPr>
              <a:t> </a:t>
            </a:r>
            <a:r>
              <a:rPr sz="1200" spc="-5" dirty="0">
                <a:latin typeface="Times New Roman"/>
                <a:cs typeface="Times New Roman"/>
              </a:rPr>
              <a:t>So</a:t>
            </a:r>
            <a:r>
              <a:rPr sz="1200" spc="265" dirty="0">
                <a:latin typeface="Times New Roman"/>
                <a:cs typeface="Times New Roman"/>
              </a:rPr>
              <a:t> </a:t>
            </a:r>
            <a:r>
              <a:rPr sz="1200" dirty="0">
                <a:latin typeface="Times New Roman"/>
                <a:cs typeface="Times New Roman"/>
              </a:rPr>
              <a:t>it</a:t>
            </a:r>
            <a:r>
              <a:rPr sz="1200" spc="265" dirty="0">
                <a:latin typeface="Times New Roman"/>
                <a:cs typeface="Times New Roman"/>
              </a:rPr>
              <a:t> </a:t>
            </a:r>
            <a:r>
              <a:rPr sz="1200" spc="-10" dirty="0">
                <a:latin typeface="Times New Roman"/>
                <a:cs typeface="Times New Roman"/>
              </a:rPr>
              <a:t>is</a:t>
            </a:r>
            <a:r>
              <a:rPr sz="1200" spc="265" dirty="0">
                <a:latin typeface="Times New Roman"/>
                <a:cs typeface="Times New Roman"/>
              </a:rPr>
              <a:t> </a:t>
            </a:r>
            <a:r>
              <a:rPr sz="1200" spc="-5" dirty="0">
                <a:latin typeface="Times New Roman"/>
                <a:cs typeface="Times New Roman"/>
              </a:rPr>
              <a:t>preferable</a:t>
            </a:r>
            <a:r>
              <a:rPr sz="1200" spc="260" dirty="0">
                <a:latin typeface="Times New Roman"/>
                <a:cs typeface="Times New Roman"/>
              </a:rPr>
              <a:t> </a:t>
            </a:r>
            <a:r>
              <a:rPr sz="1200" dirty="0">
                <a:latin typeface="Times New Roman"/>
                <a:cs typeface="Times New Roman"/>
              </a:rPr>
              <a:t>to</a:t>
            </a:r>
            <a:endParaRPr sz="1200">
              <a:latin typeface="Times New Roman"/>
              <a:cs typeface="Times New Roman"/>
            </a:endParaRPr>
          </a:p>
          <a:p>
            <a:pPr marL="12700" marR="5080">
              <a:lnSpc>
                <a:spcPct val="143300"/>
              </a:lnSpc>
              <a:spcBef>
                <a:spcPts val="10"/>
              </a:spcBef>
            </a:pPr>
            <a:r>
              <a:rPr sz="1200" spc="-5" dirty="0">
                <a:latin typeface="Times New Roman"/>
                <a:cs typeface="Times New Roman"/>
              </a:rPr>
              <a:t>consider </a:t>
            </a:r>
            <a:r>
              <a:rPr sz="1200" dirty="0">
                <a:latin typeface="Times New Roman"/>
                <a:cs typeface="Times New Roman"/>
              </a:rPr>
              <a:t>only the currently </a:t>
            </a:r>
            <a:r>
              <a:rPr sz="1200" spc="-5" dirty="0">
                <a:latin typeface="Times New Roman"/>
                <a:cs typeface="Times New Roman"/>
              </a:rPr>
              <a:t>married women </a:t>
            </a:r>
            <a:r>
              <a:rPr sz="1200" dirty="0">
                <a:latin typeface="Times New Roman"/>
                <a:cs typeface="Times New Roman"/>
              </a:rPr>
              <a:t>in </a:t>
            </a:r>
            <a:r>
              <a:rPr sz="1200" spc="-5" dirty="0">
                <a:latin typeface="Times New Roman"/>
                <a:cs typeface="Times New Roman"/>
              </a:rPr>
              <a:t>reproduction ages and </a:t>
            </a:r>
            <a:r>
              <a:rPr sz="1200" dirty="0">
                <a:latin typeface="Times New Roman"/>
                <a:cs typeface="Times New Roman"/>
              </a:rPr>
              <a:t>not </a:t>
            </a:r>
            <a:r>
              <a:rPr sz="1200" spc="-5" dirty="0">
                <a:latin typeface="Times New Roman"/>
                <a:cs typeface="Times New Roman"/>
              </a:rPr>
              <a:t>all women. </a:t>
            </a:r>
            <a:r>
              <a:rPr sz="1200" dirty="0">
                <a:latin typeface="Times New Roman"/>
                <a:cs typeface="Times New Roman"/>
              </a:rPr>
              <a:t>This  </a:t>
            </a:r>
            <a:r>
              <a:rPr sz="1200" spc="-5" dirty="0">
                <a:latin typeface="Times New Roman"/>
                <a:cs typeface="Times New Roman"/>
              </a:rPr>
              <a:t>formula is less </a:t>
            </a:r>
            <a:r>
              <a:rPr sz="1200" dirty="0">
                <a:latin typeface="Times New Roman"/>
                <a:cs typeface="Times New Roman"/>
              </a:rPr>
              <a:t>used in </a:t>
            </a:r>
            <a:r>
              <a:rPr sz="1200" spc="-5" dirty="0">
                <a:latin typeface="Times New Roman"/>
                <a:cs typeface="Times New Roman"/>
              </a:rPr>
              <a:t>practice </a:t>
            </a:r>
            <a:r>
              <a:rPr sz="1200" dirty="0">
                <a:latin typeface="Times New Roman"/>
                <a:cs typeface="Times New Roman"/>
              </a:rPr>
              <a:t>because it </a:t>
            </a:r>
            <a:r>
              <a:rPr sz="1200" spc="-5" dirty="0">
                <a:latin typeface="Times New Roman"/>
                <a:cs typeface="Times New Roman"/>
              </a:rPr>
              <a:t>is </a:t>
            </a:r>
            <a:r>
              <a:rPr sz="1200" dirty="0">
                <a:latin typeface="Times New Roman"/>
                <a:cs typeface="Times New Roman"/>
              </a:rPr>
              <a:t>not easy to </a:t>
            </a:r>
            <a:r>
              <a:rPr sz="1200" spc="-5" dirty="0">
                <a:latin typeface="Times New Roman"/>
                <a:cs typeface="Times New Roman"/>
              </a:rPr>
              <a:t>calculate </a:t>
            </a:r>
            <a:r>
              <a:rPr sz="1200" dirty="0">
                <a:latin typeface="Times New Roman"/>
                <a:cs typeface="Times New Roman"/>
              </a:rPr>
              <a:t>the </a:t>
            </a:r>
            <a:r>
              <a:rPr sz="1200" spc="-5" dirty="0">
                <a:latin typeface="Times New Roman"/>
                <a:cs typeface="Times New Roman"/>
              </a:rPr>
              <a:t>denominator</a:t>
            </a:r>
            <a:r>
              <a:rPr sz="1200" spc="30" dirty="0">
                <a:latin typeface="Times New Roman"/>
                <a:cs typeface="Times New Roman"/>
              </a:rPr>
              <a:t> </a:t>
            </a:r>
            <a:r>
              <a:rPr sz="1200" spc="-5" dirty="0">
                <a:latin typeface="Times New Roman"/>
                <a:cs typeface="Times New Roman"/>
              </a:rPr>
              <a:t>part.</a:t>
            </a:r>
            <a:endParaRPr sz="1200">
              <a:latin typeface="Times New Roman"/>
              <a:cs typeface="Times New Roman"/>
            </a:endParaRPr>
          </a:p>
          <a:p>
            <a:pPr marL="12700">
              <a:lnSpc>
                <a:spcPct val="100000"/>
              </a:lnSpc>
              <a:spcBef>
                <a:spcPts val="640"/>
              </a:spcBef>
            </a:pPr>
            <a:r>
              <a:rPr sz="1200" spc="-10" dirty="0">
                <a:latin typeface="Times New Roman"/>
                <a:cs typeface="Times New Roman"/>
              </a:rPr>
              <a:t>It </a:t>
            </a:r>
            <a:r>
              <a:rPr sz="1200" spc="-5" dirty="0">
                <a:latin typeface="Times New Roman"/>
                <a:cs typeface="Times New Roman"/>
              </a:rPr>
              <a:t>is expressed</a:t>
            </a:r>
            <a:r>
              <a:rPr sz="1200" spc="15"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sp>
        <p:nvSpPr>
          <p:cNvPr id="6" name="object 6"/>
          <p:cNvSpPr/>
          <p:nvPr/>
        </p:nvSpPr>
        <p:spPr>
          <a:xfrm>
            <a:off x="1398888" y="3648970"/>
            <a:ext cx="3289935" cy="0"/>
          </a:xfrm>
          <a:custGeom>
            <a:avLst/>
            <a:gdLst/>
            <a:ahLst/>
            <a:cxnLst/>
            <a:rect l="l" t="t" r="r" b="b"/>
            <a:pathLst>
              <a:path w="3289935">
                <a:moveTo>
                  <a:pt x="0" y="0"/>
                </a:moveTo>
                <a:lnTo>
                  <a:pt x="3289726" y="0"/>
                </a:lnTo>
              </a:path>
            </a:pathLst>
          </a:custGeom>
          <a:ln w="6530">
            <a:solidFill>
              <a:srgbClr val="000000"/>
            </a:solidFill>
          </a:ln>
        </p:spPr>
        <p:txBody>
          <a:bodyPr wrap="square" lIns="0" tIns="0" rIns="0" bIns="0" rtlCol="0"/>
          <a:lstStyle/>
          <a:p>
            <a:endParaRPr/>
          </a:p>
        </p:txBody>
      </p:sp>
      <p:sp>
        <p:nvSpPr>
          <p:cNvPr id="7" name="object 7"/>
          <p:cNvSpPr/>
          <p:nvPr/>
        </p:nvSpPr>
        <p:spPr>
          <a:xfrm>
            <a:off x="4860476" y="3648970"/>
            <a:ext cx="469900" cy="0"/>
          </a:xfrm>
          <a:custGeom>
            <a:avLst/>
            <a:gdLst/>
            <a:ahLst/>
            <a:cxnLst/>
            <a:rect l="l" t="t" r="r" b="b"/>
            <a:pathLst>
              <a:path w="469900">
                <a:moveTo>
                  <a:pt x="0" y="0"/>
                </a:moveTo>
                <a:lnTo>
                  <a:pt x="469474" y="0"/>
                </a:lnTo>
              </a:path>
            </a:pathLst>
          </a:custGeom>
          <a:ln w="6530">
            <a:solidFill>
              <a:srgbClr val="000000"/>
            </a:solidFill>
          </a:ln>
        </p:spPr>
        <p:txBody>
          <a:bodyPr wrap="square" lIns="0" tIns="0" rIns="0" bIns="0" rtlCol="0"/>
          <a:lstStyle/>
          <a:p>
            <a:endParaRPr/>
          </a:p>
        </p:txBody>
      </p:sp>
      <p:sp>
        <p:nvSpPr>
          <p:cNvPr id="8" name="object 8"/>
          <p:cNvSpPr txBox="1"/>
          <p:nvPr/>
        </p:nvSpPr>
        <p:spPr>
          <a:xfrm>
            <a:off x="1394241" y="3651515"/>
            <a:ext cx="3576954" cy="214629"/>
          </a:xfrm>
          <a:prstGeom prst="rect">
            <a:avLst/>
          </a:prstGeom>
        </p:spPr>
        <p:txBody>
          <a:bodyPr vert="horz" wrap="square" lIns="0" tIns="17145" rIns="0" bIns="0" rtlCol="0">
            <a:spAutoFit/>
          </a:bodyPr>
          <a:lstStyle/>
          <a:p>
            <a:pPr marL="12700">
              <a:lnSpc>
                <a:spcPct val="100000"/>
              </a:lnSpc>
              <a:spcBef>
                <a:spcPts val="135"/>
              </a:spcBef>
              <a:tabLst>
                <a:tab pos="3475990" algn="l"/>
              </a:tabLst>
            </a:pPr>
            <a:r>
              <a:rPr sz="1800" spc="97" baseline="4629" dirty="0">
                <a:latin typeface="Times New Roman"/>
                <a:cs typeface="Times New Roman"/>
              </a:rPr>
              <a:t>T</a:t>
            </a:r>
            <a:r>
              <a:rPr sz="1800" baseline="4629" dirty="0">
                <a:latin typeface="Times New Roman"/>
                <a:cs typeface="Times New Roman"/>
              </a:rPr>
              <a:t>o</a:t>
            </a:r>
            <a:r>
              <a:rPr sz="1800" spc="89" baseline="4629" dirty="0">
                <a:latin typeface="Times New Roman"/>
                <a:cs typeface="Times New Roman"/>
              </a:rPr>
              <a:t>t</a:t>
            </a:r>
            <a:r>
              <a:rPr sz="1800" spc="-52" baseline="4629" dirty="0">
                <a:latin typeface="Times New Roman"/>
                <a:cs typeface="Times New Roman"/>
              </a:rPr>
              <a:t>a</a:t>
            </a:r>
            <a:r>
              <a:rPr sz="1800" spc="202" baseline="4629" dirty="0">
                <a:latin typeface="Times New Roman"/>
                <a:cs typeface="Times New Roman"/>
              </a:rPr>
              <a:t>l</a:t>
            </a:r>
            <a:r>
              <a:rPr sz="1800" spc="142" baseline="4629" dirty="0">
                <a:latin typeface="Times New Roman"/>
                <a:cs typeface="Times New Roman"/>
              </a:rPr>
              <a:t>p</a:t>
            </a:r>
            <a:r>
              <a:rPr sz="1800" baseline="4629" dirty="0">
                <a:latin typeface="Times New Roman"/>
                <a:cs typeface="Times New Roman"/>
              </a:rPr>
              <a:t>o</a:t>
            </a:r>
            <a:r>
              <a:rPr sz="1800" spc="142" baseline="4629" dirty="0">
                <a:latin typeface="Times New Roman"/>
                <a:cs typeface="Times New Roman"/>
              </a:rPr>
              <a:t>p</a:t>
            </a:r>
            <a:r>
              <a:rPr sz="1800" baseline="4629" dirty="0">
                <a:latin typeface="Times New Roman"/>
                <a:cs typeface="Times New Roman"/>
              </a:rPr>
              <a:t>u</a:t>
            </a:r>
            <a:r>
              <a:rPr sz="1800" spc="-60" baseline="4629" dirty="0">
                <a:latin typeface="Times New Roman"/>
                <a:cs typeface="Times New Roman"/>
              </a:rPr>
              <a:t>l</a:t>
            </a:r>
            <a:r>
              <a:rPr sz="1800" spc="-52" baseline="4629" dirty="0">
                <a:latin typeface="Times New Roman"/>
                <a:cs typeface="Times New Roman"/>
              </a:rPr>
              <a:t>a</a:t>
            </a:r>
            <a:r>
              <a:rPr sz="1800" spc="89" baseline="4629" dirty="0">
                <a:latin typeface="Times New Roman"/>
                <a:cs typeface="Times New Roman"/>
              </a:rPr>
              <a:t>t</a:t>
            </a:r>
            <a:r>
              <a:rPr sz="1800" spc="-60" baseline="4629" dirty="0">
                <a:latin typeface="Times New Roman"/>
                <a:cs typeface="Times New Roman"/>
              </a:rPr>
              <a:t>i</a:t>
            </a:r>
            <a:r>
              <a:rPr sz="1800" baseline="4629" dirty="0">
                <a:latin typeface="Times New Roman"/>
                <a:cs typeface="Times New Roman"/>
              </a:rPr>
              <a:t>o</a:t>
            </a:r>
            <a:r>
              <a:rPr sz="1800" spc="120" baseline="4629" dirty="0">
                <a:latin typeface="Times New Roman"/>
                <a:cs typeface="Times New Roman"/>
              </a:rPr>
              <a:t>n</a:t>
            </a:r>
            <a:r>
              <a:rPr sz="1800" baseline="4629" dirty="0">
                <a:latin typeface="Times New Roman"/>
                <a:cs typeface="Times New Roman"/>
              </a:rPr>
              <a:t>o</a:t>
            </a:r>
            <a:r>
              <a:rPr sz="1800" spc="15" baseline="4629" dirty="0">
                <a:latin typeface="Times New Roman"/>
                <a:cs typeface="Times New Roman"/>
              </a:rPr>
              <a:t>f</a:t>
            </a:r>
            <a:r>
              <a:rPr sz="1800" spc="135" baseline="4629" dirty="0">
                <a:latin typeface="Times New Roman"/>
                <a:cs typeface="Times New Roman"/>
              </a:rPr>
              <a:t> </a:t>
            </a:r>
            <a:r>
              <a:rPr sz="1800" spc="-52" baseline="4629" dirty="0">
                <a:latin typeface="Times New Roman"/>
                <a:cs typeface="Times New Roman"/>
              </a:rPr>
              <a:t>ma</a:t>
            </a:r>
            <a:r>
              <a:rPr sz="1800" spc="-7" baseline="4629" dirty="0">
                <a:latin typeface="Times New Roman"/>
                <a:cs typeface="Times New Roman"/>
              </a:rPr>
              <a:t>rr</a:t>
            </a:r>
            <a:r>
              <a:rPr sz="1800" spc="-60" baseline="4629" dirty="0">
                <a:latin typeface="Times New Roman"/>
                <a:cs typeface="Times New Roman"/>
              </a:rPr>
              <a:t>i</a:t>
            </a:r>
            <a:r>
              <a:rPr sz="1800" spc="-52" baseline="4629" dirty="0">
                <a:latin typeface="Times New Roman"/>
                <a:cs typeface="Times New Roman"/>
              </a:rPr>
              <a:t>e</a:t>
            </a:r>
            <a:r>
              <a:rPr sz="1800" spc="22" baseline="4629" dirty="0">
                <a:latin typeface="Times New Roman"/>
                <a:cs typeface="Times New Roman"/>
              </a:rPr>
              <a:t>d</a:t>
            </a:r>
            <a:r>
              <a:rPr sz="1800" spc="75" baseline="4629" dirty="0">
                <a:latin typeface="Times New Roman"/>
                <a:cs typeface="Times New Roman"/>
              </a:rPr>
              <a:t> </a:t>
            </a:r>
            <a:r>
              <a:rPr sz="1800" spc="37" baseline="4629" dirty="0">
                <a:latin typeface="Times New Roman"/>
                <a:cs typeface="Times New Roman"/>
              </a:rPr>
              <a:t>w</a:t>
            </a:r>
            <a:r>
              <a:rPr sz="1800" baseline="4629" dirty="0">
                <a:latin typeface="Times New Roman"/>
                <a:cs typeface="Times New Roman"/>
              </a:rPr>
              <a:t>o</a:t>
            </a:r>
            <a:r>
              <a:rPr sz="1800" spc="-52" baseline="4629" dirty="0">
                <a:latin typeface="Times New Roman"/>
                <a:cs typeface="Times New Roman"/>
              </a:rPr>
              <a:t>me</a:t>
            </a:r>
            <a:r>
              <a:rPr sz="1800" spc="22" baseline="4629" dirty="0">
                <a:latin typeface="Times New Roman"/>
                <a:cs typeface="Times New Roman"/>
              </a:rPr>
              <a:t>n</a:t>
            </a:r>
            <a:r>
              <a:rPr sz="1800" spc="-75" baseline="4629" dirty="0">
                <a:latin typeface="Times New Roman"/>
                <a:cs typeface="Times New Roman"/>
              </a:rPr>
              <a:t> </a:t>
            </a:r>
            <a:r>
              <a:rPr sz="1800" baseline="4629" dirty="0">
                <a:latin typeface="Times New Roman"/>
                <a:cs typeface="Times New Roman"/>
              </a:rPr>
              <a:t>o</a:t>
            </a:r>
            <a:r>
              <a:rPr sz="1800" spc="15" baseline="4629" dirty="0">
                <a:latin typeface="Times New Roman"/>
                <a:cs typeface="Times New Roman"/>
              </a:rPr>
              <a:t>f</a:t>
            </a:r>
            <a:r>
              <a:rPr sz="1800" spc="104" baseline="4629" dirty="0">
                <a:latin typeface="Times New Roman"/>
                <a:cs typeface="Times New Roman"/>
              </a:rPr>
              <a:t> </a:t>
            </a:r>
            <a:r>
              <a:rPr sz="1800" spc="-52" baseline="4629" dirty="0">
                <a:latin typeface="Times New Roman"/>
                <a:cs typeface="Times New Roman"/>
              </a:rPr>
              <a:t>a</a:t>
            </a:r>
            <a:r>
              <a:rPr sz="1800" spc="-150" baseline="4629" dirty="0">
                <a:latin typeface="Times New Roman"/>
                <a:cs typeface="Times New Roman"/>
              </a:rPr>
              <a:t>g</a:t>
            </a:r>
            <a:r>
              <a:rPr sz="1800" spc="-52" baseline="4629" dirty="0">
                <a:latin typeface="Times New Roman"/>
                <a:cs typeface="Times New Roman"/>
              </a:rPr>
              <a:t>e</a:t>
            </a:r>
            <a:r>
              <a:rPr sz="1800" spc="22" baseline="4629" dirty="0">
                <a:latin typeface="Times New Roman"/>
                <a:cs typeface="Times New Roman"/>
              </a:rPr>
              <a:t>d</a:t>
            </a:r>
            <a:r>
              <a:rPr sz="1800" spc="-75" baseline="4629" dirty="0">
                <a:latin typeface="Times New Roman"/>
                <a:cs typeface="Times New Roman"/>
              </a:rPr>
              <a:t> </a:t>
            </a:r>
            <a:r>
              <a:rPr sz="1800" baseline="4629" dirty="0">
                <a:latin typeface="Times New Roman"/>
                <a:cs typeface="Times New Roman"/>
              </a:rPr>
              <a:t>1</a:t>
            </a:r>
            <a:r>
              <a:rPr sz="1800" spc="22" baseline="4629" dirty="0">
                <a:latin typeface="Times New Roman"/>
                <a:cs typeface="Times New Roman"/>
              </a:rPr>
              <a:t>5</a:t>
            </a:r>
            <a:r>
              <a:rPr sz="1800" spc="-179" baseline="4629" dirty="0">
                <a:latin typeface="Times New Roman"/>
                <a:cs typeface="Times New Roman"/>
              </a:rPr>
              <a:t> </a:t>
            </a:r>
            <a:r>
              <a:rPr sz="1800" spc="15" baseline="4629" dirty="0">
                <a:latin typeface="Times New Roman"/>
                <a:cs typeface="Times New Roman"/>
              </a:rPr>
              <a:t>-</a:t>
            </a:r>
            <a:r>
              <a:rPr sz="1800" spc="-120" baseline="4629" dirty="0">
                <a:latin typeface="Times New Roman"/>
                <a:cs typeface="Times New Roman"/>
              </a:rPr>
              <a:t> </a:t>
            </a:r>
            <a:r>
              <a:rPr sz="1800" baseline="4629" dirty="0">
                <a:latin typeface="Times New Roman"/>
                <a:cs typeface="Times New Roman"/>
              </a:rPr>
              <a:t>49</a:t>
            </a:r>
            <a:r>
              <a:rPr sz="1800" spc="142" baseline="4629" dirty="0">
                <a:latin typeface="Times New Roman"/>
                <a:cs typeface="Times New Roman"/>
              </a:rPr>
              <a:t>y</a:t>
            </a:r>
            <a:r>
              <a:rPr sz="1800" spc="-7" baseline="4629" dirty="0">
                <a:latin typeface="Times New Roman"/>
                <a:cs typeface="Times New Roman"/>
              </a:rPr>
              <a:t>r</a:t>
            </a:r>
            <a:r>
              <a:rPr sz="1800" spc="15" baseline="4629" dirty="0">
                <a:latin typeface="Times New Roman"/>
                <a:cs typeface="Times New Roman"/>
              </a:rPr>
              <a:t>s</a:t>
            </a:r>
            <a:r>
              <a:rPr sz="1800" baseline="4629" dirty="0">
                <a:latin typeface="Times New Roman"/>
                <a:cs typeface="Times New Roman"/>
              </a:rPr>
              <a:t>	</a:t>
            </a:r>
            <a:r>
              <a:rPr sz="1200" spc="15" dirty="0">
                <a:latin typeface="Times New Roman"/>
                <a:cs typeface="Times New Roman"/>
              </a:rPr>
              <a:t>P</a:t>
            </a:r>
            <a:endParaRPr sz="1200">
              <a:latin typeface="Times New Roman"/>
              <a:cs typeface="Times New Roman"/>
            </a:endParaRPr>
          </a:p>
        </p:txBody>
      </p:sp>
      <p:sp>
        <p:nvSpPr>
          <p:cNvPr id="9" name="object 9"/>
          <p:cNvSpPr txBox="1"/>
          <p:nvPr/>
        </p:nvSpPr>
        <p:spPr>
          <a:xfrm>
            <a:off x="1472944" y="3420142"/>
            <a:ext cx="3138170" cy="214629"/>
          </a:xfrm>
          <a:prstGeom prst="rect">
            <a:avLst/>
          </a:prstGeom>
        </p:spPr>
        <p:txBody>
          <a:bodyPr vert="horz" wrap="square" lIns="0" tIns="17145" rIns="0" bIns="0" rtlCol="0">
            <a:spAutoFit/>
          </a:bodyPr>
          <a:lstStyle/>
          <a:p>
            <a:pPr marL="12700">
              <a:lnSpc>
                <a:spcPct val="100000"/>
              </a:lnSpc>
              <a:spcBef>
                <a:spcPts val="135"/>
              </a:spcBef>
            </a:pPr>
            <a:r>
              <a:rPr sz="1200" spc="15" dirty="0">
                <a:latin typeface="Times New Roman"/>
                <a:cs typeface="Times New Roman"/>
              </a:rPr>
              <a:t>Totalnumber </a:t>
            </a:r>
            <a:r>
              <a:rPr sz="1200" spc="5" dirty="0">
                <a:latin typeface="Times New Roman"/>
                <a:cs typeface="Times New Roman"/>
              </a:rPr>
              <a:t>of </a:t>
            </a:r>
            <a:r>
              <a:rPr sz="1200" spc="-15" dirty="0">
                <a:latin typeface="Times New Roman"/>
                <a:cs typeface="Times New Roman"/>
              </a:rPr>
              <a:t>live </a:t>
            </a:r>
            <a:r>
              <a:rPr sz="1200" spc="5" dirty="0">
                <a:latin typeface="Times New Roman"/>
                <a:cs typeface="Times New Roman"/>
              </a:rPr>
              <a:t>birth </a:t>
            </a:r>
            <a:r>
              <a:rPr sz="1200" spc="-30" dirty="0">
                <a:latin typeface="Times New Roman"/>
                <a:cs typeface="Times New Roman"/>
              </a:rPr>
              <a:t>given </a:t>
            </a:r>
            <a:r>
              <a:rPr sz="1200" spc="5" dirty="0">
                <a:latin typeface="Times New Roman"/>
                <a:cs typeface="Times New Roman"/>
              </a:rPr>
              <a:t>by </a:t>
            </a:r>
            <a:r>
              <a:rPr sz="1200" spc="-20" dirty="0">
                <a:latin typeface="Times New Roman"/>
                <a:cs typeface="Times New Roman"/>
              </a:rPr>
              <a:t>married</a:t>
            </a:r>
            <a:r>
              <a:rPr sz="1200" spc="15" dirty="0">
                <a:latin typeface="Times New Roman"/>
                <a:cs typeface="Times New Roman"/>
              </a:rPr>
              <a:t> </a:t>
            </a:r>
            <a:r>
              <a:rPr sz="1200" spc="-5" dirty="0">
                <a:latin typeface="Times New Roman"/>
                <a:cs typeface="Times New Roman"/>
              </a:rPr>
              <a:t>women</a:t>
            </a:r>
            <a:endParaRPr sz="1200">
              <a:latin typeface="Times New Roman"/>
              <a:cs typeface="Times New Roman"/>
            </a:endParaRPr>
          </a:p>
        </p:txBody>
      </p:sp>
      <p:sp>
        <p:nvSpPr>
          <p:cNvPr id="10" name="object 10"/>
          <p:cNvSpPr txBox="1"/>
          <p:nvPr/>
        </p:nvSpPr>
        <p:spPr>
          <a:xfrm>
            <a:off x="4909513" y="3724280"/>
            <a:ext cx="447040" cy="135890"/>
          </a:xfrm>
          <a:prstGeom prst="rect">
            <a:avLst/>
          </a:prstGeom>
        </p:spPr>
        <p:txBody>
          <a:bodyPr vert="horz" wrap="square" lIns="0" tIns="15240" rIns="0" bIns="0" rtlCol="0">
            <a:spAutoFit/>
          </a:bodyPr>
          <a:lstStyle/>
          <a:p>
            <a:pPr marL="38100">
              <a:lnSpc>
                <a:spcPct val="100000"/>
              </a:lnSpc>
              <a:spcBef>
                <a:spcPts val="120"/>
              </a:spcBef>
            </a:pPr>
            <a:r>
              <a:rPr sz="1050" spc="22" baseline="-19841" dirty="0">
                <a:latin typeface="Times New Roman"/>
                <a:cs typeface="Times New Roman"/>
              </a:rPr>
              <a:t>m</a:t>
            </a:r>
            <a:r>
              <a:rPr sz="1050" spc="277" baseline="-19841" dirty="0">
                <a:latin typeface="Times New Roman"/>
                <a:cs typeface="Times New Roman"/>
              </a:rPr>
              <a:t> </a:t>
            </a:r>
            <a:r>
              <a:rPr sz="700" spc="20" dirty="0">
                <a:latin typeface="Times New Roman"/>
                <a:cs typeface="Times New Roman"/>
              </a:rPr>
              <a:t>15-49</a:t>
            </a:r>
            <a:endParaRPr sz="700">
              <a:latin typeface="Times New Roman"/>
              <a:cs typeface="Times New Roman"/>
            </a:endParaRPr>
          </a:p>
        </p:txBody>
      </p:sp>
      <p:sp>
        <p:nvSpPr>
          <p:cNvPr id="11" name="object 11"/>
          <p:cNvSpPr txBox="1"/>
          <p:nvPr/>
        </p:nvSpPr>
        <p:spPr>
          <a:xfrm>
            <a:off x="4960703" y="3349549"/>
            <a:ext cx="255270" cy="214629"/>
          </a:xfrm>
          <a:prstGeom prst="rect">
            <a:avLst/>
          </a:prstGeom>
        </p:spPr>
        <p:txBody>
          <a:bodyPr vert="horz" wrap="square" lIns="0" tIns="17145" rIns="0" bIns="0" rtlCol="0">
            <a:spAutoFit/>
          </a:bodyPr>
          <a:lstStyle/>
          <a:p>
            <a:pPr marL="38100">
              <a:lnSpc>
                <a:spcPct val="100000"/>
              </a:lnSpc>
              <a:spcBef>
                <a:spcPts val="135"/>
              </a:spcBef>
            </a:pPr>
            <a:r>
              <a:rPr sz="1800" spc="37" baseline="-25462" dirty="0">
                <a:latin typeface="Times New Roman"/>
                <a:cs typeface="Times New Roman"/>
              </a:rPr>
              <a:t>B</a:t>
            </a:r>
            <a:r>
              <a:rPr sz="700" spc="25" dirty="0">
                <a:latin typeface="Times New Roman"/>
                <a:cs typeface="Times New Roman"/>
              </a:rPr>
              <a:t>m</a:t>
            </a:r>
            <a:endParaRPr sz="700">
              <a:latin typeface="Times New Roman"/>
              <a:cs typeface="Times New Roman"/>
            </a:endParaRPr>
          </a:p>
        </p:txBody>
      </p:sp>
      <p:sp>
        <p:nvSpPr>
          <p:cNvPr id="12" name="object 12"/>
          <p:cNvSpPr txBox="1"/>
          <p:nvPr/>
        </p:nvSpPr>
        <p:spPr>
          <a:xfrm>
            <a:off x="5019256" y="3635025"/>
            <a:ext cx="81280" cy="135890"/>
          </a:xfrm>
          <a:prstGeom prst="rect">
            <a:avLst/>
          </a:prstGeom>
        </p:spPr>
        <p:txBody>
          <a:bodyPr vert="horz" wrap="square" lIns="0" tIns="15240" rIns="0" bIns="0" rtlCol="0">
            <a:spAutoFit/>
          </a:bodyPr>
          <a:lstStyle/>
          <a:p>
            <a:pPr marL="12700">
              <a:lnSpc>
                <a:spcPct val="100000"/>
              </a:lnSpc>
              <a:spcBef>
                <a:spcPts val="120"/>
              </a:spcBef>
            </a:pPr>
            <a:r>
              <a:rPr sz="700" i="1" spc="10" dirty="0">
                <a:latin typeface="Times New Roman"/>
                <a:cs typeface="Times New Roman"/>
              </a:rPr>
              <a:t>F</a:t>
            </a:r>
            <a:endParaRPr sz="700">
              <a:latin typeface="Times New Roman"/>
              <a:cs typeface="Times New Roman"/>
            </a:endParaRPr>
          </a:p>
        </p:txBody>
      </p:sp>
      <p:sp>
        <p:nvSpPr>
          <p:cNvPr id="13" name="object 13"/>
          <p:cNvSpPr txBox="1"/>
          <p:nvPr/>
        </p:nvSpPr>
        <p:spPr>
          <a:xfrm>
            <a:off x="920744" y="3518410"/>
            <a:ext cx="4850765" cy="214629"/>
          </a:xfrm>
          <a:prstGeom prst="rect">
            <a:avLst/>
          </a:prstGeom>
        </p:spPr>
        <p:txBody>
          <a:bodyPr vert="horz" wrap="square" lIns="0" tIns="17145" rIns="0" bIns="0" rtlCol="0">
            <a:spAutoFit/>
          </a:bodyPr>
          <a:lstStyle/>
          <a:p>
            <a:pPr marL="12700">
              <a:lnSpc>
                <a:spcPct val="100000"/>
              </a:lnSpc>
              <a:spcBef>
                <a:spcPts val="135"/>
              </a:spcBef>
              <a:tabLst>
                <a:tab pos="3812540" algn="l"/>
                <a:tab pos="4436745" algn="l"/>
              </a:tabLst>
            </a:pPr>
            <a:r>
              <a:rPr sz="1200" i="1" spc="25" dirty="0">
                <a:latin typeface="Times New Roman"/>
                <a:cs typeface="Times New Roman"/>
              </a:rPr>
              <a:t>G</a:t>
            </a:r>
            <a:r>
              <a:rPr sz="1200" i="1" spc="-35" dirty="0">
                <a:latin typeface="Times New Roman"/>
                <a:cs typeface="Times New Roman"/>
              </a:rPr>
              <a:t>F</a:t>
            </a:r>
            <a:r>
              <a:rPr sz="1200" i="1" spc="20" dirty="0">
                <a:latin typeface="Times New Roman"/>
                <a:cs typeface="Times New Roman"/>
              </a:rPr>
              <a:t>R</a:t>
            </a:r>
            <a:r>
              <a:rPr sz="1200" i="1" spc="10" dirty="0">
                <a:latin typeface="Times New Roman"/>
                <a:cs typeface="Times New Roman"/>
              </a:rPr>
              <a:t> </a:t>
            </a:r>
            <a:r>
              <a:rPr sz="1200" spc="15" dirty="0">
                <a:latin typeface="Symbol"/>
                <a:cs typeface="Symbol"/>
              </a:rPr>
              <a:t></a:t>
            </a:r>
            <a:r>
              <a:rPr sz="1200" dirty="0">
                <a:latin typeface="Times New Roman"/>
                <a:cs typeface="Times New Roman"/>
              </a:rPr>
              <a:t>	</a:t>
            </a:r>
            <a:r>
              <a:rPr sz="1200" spc="15" dirty="0">
                <a:latin typeface="Symbol"/>
                <a:cs typeface="Symbol"/>
              </a:rPr>
              <a:t></a:t>
            </a:r>
            <a:r>
              <a:rPr sz="1200" dirty="0">
                <a:latin typeface="Times New Roman"/>
                <a:cs typeface="Times New Roman"/>
              </a:rPr>
              <a:t>	</a:t>
            </a:r>
            <a:r>
              <a:rPr sz="1200" spc="75" dirty="0">
                <a:latin typeface="Symbol"/>
                <a:cs typeface="Symbol"/>
              </a:rPr>
              <a:t></a:t>
            </a:r>
            <a:r>
              <a:rPr sz="1200" dirty="0">
                <a:latin typeface="Times New Roman"/>
                <a:cs typeface="Times New Roman"/>
              </a:rPr>
              <a:t>1000</a:t>
            </a:r>
            <a:endParaRPr sz="1200">
              <a:latin typeface="Times New Roman"/>
              <a:cs typeface="Times New Roman"/>
            </a:endParaRPr>
          </a:p>
        </p:txBody>
      </p:sp>
      <p:sp>
        <p:nvSpPr>
          <p:cNvPr id="14" name="object 14"/>
          <p:cNvSpPr/>
          <p:nvPr/>
        </p:nvSpPr>
        <p:spPr>
          <a:xfrm>
            <a:off x="1484797" y="8853484"/>
            <a:ext cx="2813050" cy="0"/>
          </a:xfrm>
          <a:custGeom>
            <a:avLst/>
            <a:gdLst/>
            <a:ahLst/>
            <a:cxnLst/>
            <a:rect l="l" t="t" r="r" b="b"/>
            <a:pathLst>
              <a:path w="2813050">
                <a:moveTo>
                  <a:pt x="0" y="0"/>
                </a:moveTo>
                <a:lnTo>
                  <a:pt x="2812811" y="0"/>
                </a:lnTo>
              </a:path>
            </a:pathLst>
          </a:custGeom>
          <a:ln w="6475">
            <a:solidFill>
              <a:srgbClr val="000000"/>
            </a:solidFill>
          </a:ln>
        </p:spPr>
        <p:txBody>
          <a:bodyPr wrap="square" lIns="0" tIns="0" rIns="0" bIns="0" rtlCol="0"/>
          <a:lstStyle/>
          <a:p>
            <a:endParaRPr/>
          </a:p>
        </p:txBody>
      </p:sp>
      <p:sp>
        <p:nvSpPr>
          <p:cNvPr id="15" name="object 15"/>
          <p:cNvSpPr txBox="1"/>
          <p:nvPr/>
        </p:nvSpPr>
        <p:spPr>
          <a:xfrm>
            <a:off x="851204" y="3904614"/>
            <a:ext cx="6045200" cy="5153660"/>
          </a:xfrm>
          <a:prstGeom prst="rect">
            <a:avLst/>
          </a:prstGeom>
        </p:spPr>
        <p:txBody>
          <a:bodyPr vert="horz" wrap="square" lIns="0" tIns="113030" rIns="0" bIns="0" rtlCol="0">
            <a:spAutoFit/>
          </a:bodyPr>
          <a:lstStyle/>
          <a:p>
            <a:pPr marL="63500">
              <a:lnSpc>
                <a:spcPct val="100000"/>
              </a:lnSpc>
              <a:spcBef>
                <a:spcPts val="890"/>
              </a:spcBef>
            </a:pPr>
            <a:r>
              <a:rPr sz="1200" b="1" spc="-5" dirty="0">
                <a:latin typeface="Carlito"/>
                <a:cs typeface="Carlito"/>
              </a:rPr>
              <a:t>Advantages</a:t>
            </a:r>
            <a:endParaRPr sz="1200" dirty="0">
              <a:latin typeface="Carlito"/>
              <a:cs typeface="Carlito"/>
            </a:endParaRPr>
          </a:p>
          <a:p>
            <a:pPr marL="520065" indent="-228600">
              <a:lnSpc>
                <a:spcPct val="100000"/>
              </a:lnSpc>
              <a:spcBef>
                <a:spcPts val="795"/>
              </a:spcBef>
              <a:buFont typeface="Symbol"/>
              <a:buChar char=""/>
              <a:tabLst>
                <a:tab pos="520065" algn="l"/>
                <a:tab pos="520700" algn="l"/>
              </a:tabLst>
            </a:pPr>
            <a:r>
              <a:rPr sz="1200" spc="-10" dirty="0">
                <a:latin typeface="Times New Roman"/>
                <a:cs typeface="Times New Roman"/>
              </a:rPr>
              <a:t>It </a:t>
            </a:r>
            <a:r>
              <a:rPr sz="1200" dirty="0">
                <a:latin typeface="Times New Roman"/>
                <a:cs typeface="Times New Roman"/>
              </a:rPr>
              <a:t>removes </a:t>
            </a:r>
            <a:r>
              <a:rPr sz="1200" spc="-5" dirty="0">
                <a:latin typeface="Times New Roman"/>
                <a:cs typeface="Times New Roman"/>
              </a:rPr>
              <a:t>all </a:t>
            </a:r>
            <a:r>
              <a:rPr sz="1200" dirty="0">
                <a:latin typeface="Times New Roman"/>
                <a:cs typeface="Times New Roman"/>
              </a:rPr>
              <a:t>the </a:t>
            </a:r>
            <a:r>
              <a:rPr sz="1200" spc="-5" dirty="0">
                <a:latin typeface="Times New Roman"/>
                <a:cs typeface="Times New Roman"/>
              </a:rPr>
              <a:t>births </a:t>
            </a:r>
            <a:r>
              <a:rPr sz="1200" dirty="0">
                <a:latin typeface="Times New Roman"/>
                <a:cs typeface="Times New Roman"/>
              </a:rPr>
              <a:t>from </a:t>
            </a:r>
            <a:r>
              <a:rPr sz="1200" spc="-5" dirty="0">
                <a:latin typeface="Times New Roman"/>
                <a:cs typeface="Times New Roman"/>
              </a:rPr>
              <a:t>unmarried</a:t>
            </a:r>
            <a:r>
              <a:rPr sz="1200" spc="15" dirty="0">
                <a:latin typeface="Times New Roman"/>
                <a:cs typeface="Times New Roman"/>
              </a:rPr>
              <a:t> </a:t>
            </a:r>
            <a:r>
              <a:rPr sz="1200" spc="-5" dirty="0">
                <a:latin typeface="Times New Roman"/>
                <a:cs typeface="Times New Roman"/>
              </a:rPr>
              <a:t>women</a:t>
            </a:r>
            <a:endParaRPr sz="1200" dirty="0">
              <a:latin typeface="Times New Roman"/>
              <a:cs typeface="Times New Roman"/>
            </a:endParaRPr>
          </a:p>
          <a:p>
            <a:pPr marL="520065" indent="-228600">
              <a:lnSpc>
                <a:spcPct val="100000"/>
              </a:lnSpc>
              <a:spcBef>
                <a:spcPts val="705"/>
              </a:spcBef>
              <a:buFont typeface="Symbol"/>
              <a:buChar char=""/>
              <a:tabLst>
                <a:tab pos="520065" algn="l"/>
                <a:tab pos="520700" algn="l"/>
              </a:tabLst>
            </a:pPr>
            <a:r>
              <a:rPr sz="1200" spc="-10" dirty="0">
                <a:latin typeface="Times New Roman"/>
                <a:cs typeface="Times New Roman"/>
              </a:rPr>
              <a:t>It </a:t>
            </a:r>
            <a:r>
              <a:rPr sz="1200" dirty="0">
                <a:latin typeface="Times New Roman"/>
                <a:cs typeface="Times New Roman"/>
              </a:rPr>
              <a:t>ignores the </a:t>
            </a:r>
            <a:r>
              <a:rPr sz="1200" spc="-5" dirty="0">
                <a:latin typeface="Times New Roman"/>
                <a:cs typeface="Times New Roman"/>
              </a:rPr>
              <a:t>unmarried women from </a:t>
            </a:r>
            <a:r>
              <a:rPr sz="1200" dirty="0">
                <a:latin typeface="Times New Roman"/>
                <a:cs typeface="Times New Roman"/>
              </a:rPr>
              <a:t>the denominator</a:t>
            </a:r>
            <a:r>
              <a:rPr sz="1200" spc="25" dirty="0">
                <a:latin typeface="Times New Roman"/>
                <a:cs typeface="Times New Roman"/>
              </a:rPr>
              <a:t> </a:t>
            </a:r>
            <a:r>
              <a:rPr sz="1200" spc="-5" dirty="0">
                <a:latin typeface="Times New Roman"/>
                <a:cs typeface="Times New Roman"/>
              </a:rPr>
              <a:t>part.</a:t>
            </a:r>
            <a:endParaRPr sz="1200" dirty="0">
              <a:latin typeface="Times New Roman"/>
              <a:cs typeface="Times New Roman"/>
            </a:endParaRPr>
          </a:p>
          <a:p>
            <a:pPr marL="520065" indent="-228600">
              <a:lnSpc>
                <a:spcPct val="100000"/>
              </a:lnSpc>
              <a:spcBef>
                <a:spcPts val="720"/>
              </a:spcBef>
              <a:buFont typeface="Symbol"/>
              <a:buChar char=""/>
              <a:tabLst>
                <a:tab pos="520065" algn="l"/>
                <a:tab pos="520700" algn="l"/>
              </a:tabLst>
            </a:pPr>
            <a:r>
              <a:rPr sz="1200" spc="-10" dirty="0">
                <a:latin typeface="Times New Roman"/>
                <a:cs typeface="Times New Roman"/>
              </a:rPr>
              <a:t>It </a:t>
            </a:r>
            <a:r>
              <a:rPr sz="1200" spc="-5" dirty="0">
                <a:latin typeface="Times New Roman"/>
                <a:cs typeface="Times New Roman"/>
              </a:rPr>
              <a:t>gives </a:t>
            </a:r>
            <a:r>
              <a:rPr sz="1200" dirty="0">
                <a:latin typeface="Times New Roman"/>
                <a:cs typeface="Times New Roman"/>
              </a:rPr>
              <a:t>the </a:t>
            </a:r>
            <a:r>
              <a:rPr sz="1200" spc="-5" dirty="0">
                <a:latin typeface="Times New Roman"/>
                <a:cs typeface="Times New Roman"/>
              </a:rPr>
              <a:t>real </a:t>
            </a:r>
            <a:r>
              <a:rPr sz="1200" dirty="0">
                <a:latin typeface="Times New Roman"/>
                <a:cs typeface="Times New Roman"/>
              </a:rPr>
              <a:t>picture </a:t>
            </a:r>
            <a:r>
              <a:rPr sz="1200" spc="5" dirty="0">
                <a:latin typeface="Times New Roman"/>
                <a:cs typeface="Times New Roman"/>
              </a:rPr>
              <a:t>of </a:t>
            </a:r>
            <a:r>
              <a:rPr sz="1200" spc="-5" dirty="0">
                <a:latin typeface="Times New Roman"/>
                <a:cs typeface="Times New Roman"/>
              </a:rPr>
              <a:t>fertility</a:t>
            </a:r>
            <a:r>
              <a:rPr sz="1200" spc="-10" dirty="0">
                <a:latin typeface="Times New Roman"/>
                <a:cs typeface="Times New Roman"/>
              </a:rPr>
              <a:t> </a:t>
            </a:r>
            <a:r>
              <a:rPr sz="1200" dirty="0">
                <a:latin typeface="Times New Roman"/>
                <a:cs typeface="Times New Roman"/>
              </a:rPr>
              <a:t>pattern</a:t>
            </a:r>
          </a:p>
          <a:p>
            <a:pPr marL="63500">
              <a:lnSpc>
                <a:spcPct val="100000"/>
              </a:lnSpc>
              <a:spcBef>
                <a:spcPts val="950"/>
              </a:spcBef>
            </a:pPr>
            <a:r>
              <a:rPr sz="1200" b="1" spc="-5" dirty="0">
                <a:latin typeface="Carlito"/>
                <a:cs typeface="Carlito"/>
              </a:rPr>
              <a:t>Disadvantages</a:t>
            </a:r>
            <a:endParaRPr sz="1200" dirty="0">
              <a:latin typeface="Carlito"/>
              <a:cs typeface="Carlito"/>
            </a:endParaRPr>
          </a:p>
          <a:p>
            <a:pPr>
              <a:lnSpc>
                <a:spcPct val="100000"/>
              </a:lnSpc>
              <a:spcBef>
                <a:spcPts val="30"/>
              </a:spcBef>
            </a:pPr>
            <a:endParaRPr sz="950" dirty="0">
              <a:latin typeface="Carlito"/>
              <a:cs typeface="Carlito"/>
            </a:endParaRPr>
          </a:p>
          <a:p>
            <a:pPr marL="520065" marR="31750" indent="-228600">
              <a:lnSpc>
                <a:spcPct val="170800"/>
              </a:lnSpc>
              <a:buFont typeface="Symbol"/>
              <a:buChar char=""/>
              <a:tabLst>
                <a:tab pos="520065" algn="l"/>
                <a:tab pos="520700" algn="l"/>
              </a:tabLst>
            </a:pPr>
            <a:r>
              <a:rPr sz="1200" dirty="0">
                <a:latin typeface="Carlito"/>
                <a:cs typeface="Carlito"/>
              </a:rPr>
              <a:t>It is less </a:t>
            </a:r>
            <a:r>
              <a:rPr sz="1200" spc="-5" dirty="0">
                <a:latin typeface="Carlito"/>
                <a:cs typeface="Carlito"/>
              </a:rPr>
              <a:t>used </a:t>
            </a:r>
            <a:r>
              <a:rPr sz="1200" dirty="0">
                <a:latin typeface="Carlito"/>
                <a:cs typeface="Carlito"/>
              </a:rPr>
              <a:t>because </a:t>
            </a:r>
            <a:r>
              <a:rPr sz="1200" spc="-10" dirty="0">
                <a:latin typeface="Carlito"/>
                <a:cs typeface="Carlito"/>
              </a:rPr>
              <a:t>it </a:t>
            </a:r>
            <a:r>
              <a:rPr sz="1200" dirty="0">
                <a:latin typeface="Carlito"/>
                <a:cs typeface="Carlito"/>
              </a:rPr>
              <a:t>is </a:t>
            </a:r>
            <a:r>
              <a:rPr sz="1200" spc="-5" dirty="0">
                <a:latin typeface="Carlito"/>
                <a:cs typeface="Carlito"/>
              </a:rPr>
              <a:t>difficult to </a:t>
            </a:r>
            <a:r>
              <a:rPr sz="1200" dirty="0">
                <a:latin typeface="Carlito"/>
                <a:cs typeface="Carlito"/>
              </a:rPr>
              <a:t>find </a:t>
            </a:r>
            <a:r>
              <a:rPr sz="1200" spc="-5" dirty="0">
                <a:latin typeface="Carlito"/>
                <a:cs typeface="Carlito"/>
              </a:rPr>
              <a:t>out </a:t>
            </a:r>
            <a:r>
              <a:rPr sz="1200" dirty="0">
                <a:latin typeface="Carlito"/>
                <a:cs typeface="Carlito"/>
              </a:rPr>
              <a:t>the </a:t>
            </a:r>
            <a:r>
              <a:rPr sz="1200" spc="-5" dirty="0">
                <a:latin typeface="Carlito"/>
                <a:cs typeface="Carlito"/>
              </a:rPr>
              <a:t>married women of </a:t>
            </a:r>
            <a:r>
              <a:rPr sz="1200" dirty="0">
                <a:latin typeface="Carlito"/>
                <a:cs typeface="Carlito"/>
              </a:rPr>
              <a:t>aged 15 </a:t>
            </a:r>
            <a:r>
              <a:rPr sz="1200" spc="-5" dirty="0">
                <a:latin typeface="Carlito"/>
                <a:cs typeface="Carlito"/>
              </a:rPr>
              <a:t>to </a:t>
            </a:r>
            <a:r>
              <a:rPr sz="1200" dirty="0">
                <a:latin typeface="Carlito"/>
                <a:cs typeface="Carlito"/>
              </a:rPr>
              <a:t>49  years.</a:t>
            </a:r>
          </a:p>
          <a:p>
            <a:pPr>
              <a:lnSpc>
                <a:spcPct val="100000"/>
              </a:lnSpc>
            </a:pPr>
            <a:endParaRPr sz="1200" dirty="0">
              <a:latin typeface="Carlito"/>
              <a:cs typeface="Carlito"/>
            </a:endParaRPr>
          </a:p>
          <a:p>
            <a:pPr>
              <a:lnSpc>
                <a:spcPct val="100000"/>
              </a:lnSpc>
              <a:spcBef>
                <a:spcPts val="15"/>
              </a:spcBef>
            </a:pPr>
            <a:endParaRPr sz="1500" dirty="0">
              <a:latin typeface="Carlito"/>
              <a:cs typeface="Carlito"/>
            </a:endParaRPr>
          </a:p>
          <a:p>
            <a:pPr marL="63500" algn="just">
              <a:lnSpc>
                <a:spcPct val="100000"/>
              </a:lnSpc>
            </a:pPr>
            <a:r>
              <a:rPr sz="1200" b="1" spc="-5" dirty="0">
                <a:latin typeface="Times New Roman"/>
                <a:cs typeface="Times New Roman"/>
              </a:rPr>
              <a:t>Age Specific Fertility Rate</a:t>
            </a:r>
            <a:r>
              <a:rPr sz="1200" b="1" dirty="0">
                <a:latin typeface="Times New Roman"/>
                <a:cs typeface="Times New Roman"/>
              </a:rPr>
              <a:t> </a:t>
            </a:r>
            <a:r>
              <a:rPr sz="1200" b="1" spc="-5" dirty="0">
                <a:latin typeface="Times New Roman"/>
                <a:cs typeface="Times New Roman"/>
              </a:rPr>
              <a:t>(ASFR)</a:t>
            </a:r>
            <a:endParaRPr sz="1200" dirty="0">
              <a:latin typeface="Times New Roman"/>
              <a:cs typeface="Times New Roman"/>
            </a:endParaRPr>
          </a:p>
          <a:p>
            <a:pPr marL="63500" marR="30480" algn="just">
              <a:lnSpc>
                <a:spcPts val="2060"/>
              </a:lnSpc>
              <a:spcBef>
                <a:spcPts val="165"/>
              </a:spcBef>
            </a:pPr>
            <a:r>
              <a:rPr sz="1200" dirty="0">
                <a:latin typeface="Times New Roman"/>
                <a:cs typeface="Times New Roman"/>
              </a:rPr>
              <a:t>This </a:t>
            </a:r>
            <a:r>
              <a:rPr sz="1200" spc="-5" dirty="0">
                <a:latin typeface="Times New Roman"/>
                <a:cs typeface="Times New Roman"/>
              </a:rPr>
              <a:t>method is </a:t>
            </a:r>
            <a:r>
              <a:rPr sz="1200" dirty="0">
                <a:latin typeface="Times New Roman"/>
                <a:cs typeface="Times New Roman"/>
              </a:rPr>
              <a:t>more </a:t>
            </a:r>
            <a:r>
              <a:rPr sz="1200" spc="-5" dirty="0">
                <a:latin typeface="Times New Roman"/>
                <a:cs typeface="Times New Roman"/>
              </a:rPr>
              <a:t>practicable </a:t>
            </a:r>
            <a:r>
              <a:rPr sz="1200" dirty="0">
                <a:latin typeface="Times New Roman"/>
                <a:cs typeface="Times New Roman"/>
              </a:rPr>
              <a:t>than </a:t>
            </a:r>
            <a:r>
              <a:rPr sz="1200" spc="-5" dirty="0">
                <a:latin typeface="Times New Roman"/>
                <a:cs typeface="Times New Roman"/>
              </a:rPr>
              <a:t>previous </a:t>
            </a:r>
            <a:r>
              <a:rPr sz="1200" dirty="0">
                <a:latin typeface="Times New Roman"/>
                <a:cs typeface="Times New Roman"/>
              </a:rPr>
              <a:t>two methods.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number of live births to the  </a:t>
            </a:r>
            <a:r>
              <a:rPr sz="1200" spc="-5" dirty="0">
                <a:latin typeface="Times New Roman"/>
                <a:cs typeface="Times New Roman"/>
              </a:rPr>
              <a:t>women  </a:t>
            </a:r>
            <a:r>
              <a:rPr sz="1200" dirty="0">
                <a:latin typeface="Times New Roman"/>
                <a:cs typeface="Times New Roman"/>
              </a:rPr>
              <a:t>in  a </a:t>
            </a:r>
            <a:r>
              <a:rPr sz="1200" spc="-5" dirty="0">
                <a:latin typeface="Times New Roman"/>
                <a:cs typeface="Times New Roman"/>
              </a:rPr>
              <a:t>particular age  group  divided  </a:t>
            </a:r>
            <a:r>
              <a:rPr sz="1200" spc="10" dirty="0">
                <a:latin typeface="Times New Roman"/>
                <a:cs typeface="Times New Roman"/>
              </a:rPr>
              <a:t>by </a:t>
            </a:r>
            <a:r>
              <a:rPr sz="1200" dirty="0">
                <a:latin typeface="Times New Roman"/>
                <a:cs typeface="Times New Roman"/>
              </a:rPr>
              <a:t>the  number of </a:t>
            </a:r>
            <a:r>
              <a:rPr sz="1200" spc="-5" dirty="0">
                <a:latin typeface="Times New Roman"/>
                <a:cs typeface="Times New Roman"/>
              </a:rPr>
              <a:t>women  </a:t>
            </a:r>
            <a:r>
              <a:rPr sz="1200" dirty="0">
                <a:latin typeface="Times New Roman"/>
                <a:cs typeface="Times New Roman"/>
              </a:rPr>
              <a:t>in  that  </a:t>
            </a:r>
            <a:r>
              <a:rPr sz="1200" spc="-5" dirty="0">
                <a:latin typeface="Times New Roman"/>
                <a:cs typeface="Times New Roman"/>
              </a:rPr>
              <a:t>age  group.  For</a:t>
            </a:r>
            <a:r>
              <a:rPr sz="1200" spc="285" dirty="0">
                <a:latin typeface="Times New Roman"/>
                <a:cs typeface="Times New Roman"/>
              </a:rPr>
              <a:t> </a:t>
            </a:r>
            <a:r>
              <a:rPr sz="1200" dirty="0">
                <a:latin typeface="Times New Roman"/>
                <a:cs typeface="Times New Roman"/>
              </a:rPr>
              <a:t>a</a:t>
            </a:r>
          </a:p>
          <a:p>
            <a:pPr marL="63500" marR="30480" algn="just">
              <a:lnSpc>
                <a:spcPts val="2060"/>
              </a:lnSpc>
              <a:spcBef>
                <a:spcPts val="20"/>
              </a:spcBef>
            </a:pPr>
            <a:r>
              <a:rPr sz="1200" spc="-5" dirty="0">
                <a:latin typeface="Times New Roman"/>
                <a:cs typeface="Times New Roman"/>
              </a:rPr>
              <a:t>detailed analysis </a:t>
            </a:r>
            <a:r>
              <a:rPr sz="1200" dirty="0">
                <a:latin typeface="Times New Roman"/>
                <a:cs typeface="Times New Roman"/>
              </a:rPr>
              <a:t>of fertility in the age </a:t>
            </a:r>
            <a:r>
              <a:rPr sz="1200" spc="-5" dirty="0">
                <a:latin typeface="Times New Roman"/>
                <a:cs typeface="Times New Roman"/>
              </a:rPr>
              <a:t>group </a:t>
            </a:r>
            <a:r>
              <a:rPr sz="1200" spc="5" dirty="0">
                <a:latin typeface="Times New Roman"/>
                <a:cs typeface="Times New Roman"/>
              </a:rPr>
              <a:t>15 </a:t>
            </a:r>
            <a:r>
              <a:rPr sz="1200" dirty="0">
                <a:latin typeface="Times New Roman"/>
                <a:cs typeface="Times New Roman"/>
              </a:rPr>
              <a:t>to 49 </a:t>
            </a:r>
            <a:r>
              <a:rPr sz="1200" spc="-5" dirty="0">
                <a:latin typeface="Times New Roman"/>
                <a:cs typeface="Times New Roman"/>
              </a:rPr>
              <a:t>years, </a:t>
            </a:r>
            <a:r>
              <a:rPr sz="1200" dirty="0">
                <a:latin typeface="Times New Roman"/>
                <a:cs typeface="Times New Roman"/>
              </a:rPr>
              <a:t>these are </a:t>
            </a:r>
            <a:r>
              <a:rPr sz="1200" spc="-5" dirty="0">
                <a:latin typeface="Times New Roman"/>
                <a:cs typeface="Times New Roman"/>
              </a:rPr>
              <a:t>divided </a:t>
            </a:r>
            <a:r>
              <a:rPr sz="1200" dirty="0">
                <a:latin typeface="Times New Roman"/>
                <a:cs typeface="Times New Roman"/>
              </a:rPr>
              <a:t>into </a:t>
            </a:r>
            <a:r>
              <a:rPr sz="1200" spc="-5" dirty="0">
                <a:latin typeface="Times New Roman"/>
                <a:cs typeface="Times New Roman"/>
              </a:rPr>
              <a:t>seven  international standard class intervals </a:t>
            </a:r>
            <a:r>
              <a:rPr sz="1200" dirty="0">
                <a:latin typeface="Times New Roman"/>
                <a:cs typeface="Times New Roman"/>
              </a:rPr>
              <a:t>namely 15-19,20-24, </a:t>
            </a:r>
            <a:r>
              <a:rPr sz="1200" spc="-5" dirty="0">
                <a:latin typeface="Times New Roman"/>
                <a:cs typeface="Times New Roman"/>
              </a:rPr>
              <a:t>25-29, 30-34,35 -39, 40-44 and 45-49  years.</a:t>
            </a:r>
            <a:r>
              <a:rPr sz="1200" spc="185" dirty="0">
                <a:latin typeface="Times New Roman"/>
                <a:cs typeface="Times New Roman"/>
              </a:rPr>
              <a:t> </a:t>
            </a:r>
            <a:r>
              <a:rPr sz="1200" dirty="0">
                <a:latin typeface="Times New Roman"/>
                <a:cs typeface="Times New Roman"/>
              </a:rPr>
              <a:t>Thus</a:t>
            </a:r>
            <a:r>
              <a:rPr sz="1200" spc="204" dirty="0">
                <a:latin typeface="Times New Roman"/>
                <a:cs typeface="Times New Roman"/>
              </a:rPr>
              <a:t> </a:t>
            </a:r>
            <a:r>
              <a:rPr sz="1200" spc="-5" dirty="0">
                <a:latin typeface="Times New Roman"/>
                <a:cs typeface="Times New Roman"/>
              </a:rPr>
              <a:t>ASFR</a:t>
            </a:r>
            <a:r>
              <a:rPr sz="1200" spc="195" dirty="0">
                <a:latin typeface="Times New Roman"/>
                <a:cs typeface="Times New Roman"/>
              </a:rPr>
              <a:t> </a:t>
            </a:r>
            <a:r>
              <a:rPr sz="1200" dirty="0">
                <a:latin typeface="Times New Roman"/>
                <a:cs typeface="Times New Roman"/>
              </a:rPr>
              <a:t>can</a:t>
            </a:r>
            <a:r>
              <a:rPr sz="1200" spc="204" dirty="0">
                <a:latin typeface="Times New Roman"/>
                <a:cs typeface="Times New Roman"/>
              </a:rPr>
              <a:t> </a:t>
            </a:r>
            <a:r>
              <a:rPr sz="1200" dirty="0">
                <a:latin typeface="Times New Roman"/>
                <a:cs typeface="Times New Roman"/>
              </a:rPr>
              <a:t>be</a:t>
            </a:r>
            <a:r>
              <a:rPr sz="1200" spc="185" dirty="0">
                <a:latin typeface="Times New Roman"/>
                <a:cs typeface="Times New Roman"/>
              </a:rPr>
              <a:t> </a:t>
            </a:r>
            <a:r>
              <a:rPr sz="1200" spc="-5" dirty="0">
                <a:latin typeface="Times New Roman"/>
                <a:cs typeface="Times New Roman"/>
              </a:rPr>
              <a:t>calculated</a:t>
            </a:r>
            <a:r>
              <a:rPr sz="1200" spc="195" dirty="0">
                <a:latin typeface="Times New Roman"/>
                <a:cs typeface="Times New Roman"/>
              </a:rPr>
              <a:t> </a:t>
            </a:r>
            <a:r>
              <a:rPr sz="1200" dirty="0">
                <a:latin typeface="Times New Roman"/>
                <a:cs typeface="Times New Roman"/>
              </a:rPr>
              <a:t>separately</a:t>
            </a:r>
            <a:r>
              <a:rPr sz="1200" spc="180" dirty="0">
                <a:latin typeface="Times New Roman"/>
                <a:cs typeface="Times New Roman"/>
              </a:rPr>
              <a:t> </a:t>
            </a:r>
            <a:r>
              <a:rPr sz="1200" dirty="0">
                <a:latin typeface="Times New Roman"/>
                <a:cs typeface="Times New Roman"/>
              </a:rPr>
              <a:t>for</a:t>
            </a:r>
            <a:r>
              <a:rPr sz="1200" spc="185" dirty="0">
                <a:latin typeface="Times New Roman"/>
                <a:cs typeface="Times New Roman"/>
              </a:rPr>
              <a:t> </a:t>
            </a:r>
            <a:r>
              <a:rPr sz="1200" spc="5" dirty="0">
                <a:latin typeface="Times New Roman"/>
                <a:cs typeface="Times New Roman"/>
              </a:rPr>
              <a:t>each</a:t>
            </a:r>
            <a:r>
              <a:rPr sz="1200" spc="204" dirty="0">
                <a:latin typeface="Times New Roman"/>
                <a:cs typeface="Times New Roman"/>
              </a:rPr>
              <a:t> </a:t>
            </a:r>
            <a:r>
              <a:rPr sz="1200" spc="-5" dirty="0">
                <a:latin typeface="Times New Roman"/>
                <a:cs typeface="Times New Roman"/>
              </a:rPr>
              <a:t>convention</a:t>
            </a:r>
            <a:r>
              <a:rPr sz="1200" spc="190" dirty="0">
                <a:latin typeface="Times New Roman"/>
                <a:cs typeface="Times New Roman"/>
              </a:rPr>
              <a:t> </a:t>
            </a:r>
            <a:r>
              <a:rPr sz="1200" dirty="0">
                <a:latin typeface="Times New Roman"/>
                <a:cs typeface="Times New Roman"/>
              </a:rPr>
              <a:t>age</a:t>
            </a:r>
            <a:r>
              <a:rPr sz="1200" spc="200" dirty="0">
                <a:latin typeface="Times New Roman"/>
                <a:cs typeface="Times New Roman"/>
              </a:rPr>
              <a:t> </a:t>
            </a:r>
            <a:r>
              <a:rPr sz="1200" spc="-5" dirty="0">
                <a:latin typeface="Times New Roman"/>
                <a:cs typeface="Times New Roman"/>
              </a:rPr>
              <a:t>groups.  </a:t>
            </a:r>
            <a:r>
              <a:rPr sz="1200" spc="120" dirty="0">
                <a:latin typeface="Times New Roman"/>
                <a:cs typeface="Times New Roman"/>
              </a:rPr>
              <a:t> </a:t>
            </a:r>
            <a:r>
              <a:rPr sz="1200" spc="-10" dirty="0">
                <a:latin typeface="Times New Roman"/>
                <a:cs typeface="Times New Roman"/>
              </a:rPr>
              <a:t>In</a:t>
            </a:r>
            <a:r>
              <a:rPr sz="1200" spc="190" dirty="0">
                <a:latin typeface="Times New Roman"/>
                <a:cs typeface="Times New Roman"/>
              </a:rPr>
              <a:t> </a:t>
            </a:r>
            <a:r>
              <a:rPr sz="1200" spc="-5" dirty="0">
                <a:latin typeface="Times New Roman"/>
                <a:cs typeface="Times New Roman"/>
              </a:rPr>
              <a:t>UN</a:t>
            </a:r>
            <a:r>
              <a:rPr sz="1200" spc="200" dirty="0">
                <a:latin typeface="Times New Roman"/>
                <a:cs typeface="Times New Roman"/>
              </a:rPr>
              <a:t> </a:t>
            </a:r>
            <a:r>
              <a:rPr sz="1200" spc="-5" dirty="0">
                <a:latin typeface="Times New Roman"/>
                <a:cs typeface="Times New Roman"/>
              </a:rPr>
              <a:t>and</a:t>
            </a:r>
            <a:endParaRPr sz="1200" dirty="0">
              <a:latin typeface="Times New Roman"/>
              <a:cs typeface="Times New Roman"/>
            </a:endParaRPr>
          </a:p>
          <a:p>
            <a:pPr marL="63500" marR="33655" algn="just">
              <a:lnSpc>
                <a:spcPts val="2060"/>
              </a:lnSpc>
              <a:spcBef>
                <a:spcPts val="25"/>
              </a:spcBef>
            </a:pPr>
            <a:r>
              <a:rPr sz="1200" spc="-5" dirty="0">
                <a:latin typeface="Times New Roman"/>
                <a:cs typeface="Times New Roman"/>
              </a:rPr>
              <a:t>developed countries, </a:t>
            </a:r>
            <a:r>
              <a:rPr sz="1200" dirty="0">
                <a:latin typeface="Times New Roman"/>
                <a:cs typeface="Times New Roman"/>
              </a:rPr>
              <a:t>the </a:t>
            </a:r>
            <a:r>
              <a:rPr sz="1200" spc="-5" dirty="0">
                <a:latin typeface="Times New Roman"/>
                <a:cs typeface="Times New Roman"/>
              </a:rPr>
              <a:t>intervals are considered from </a:t>
            </a:r>
            <a:r>
              <a:rPr sz="1200" dirty="0">
                <a:latin typeface="Times New Roman"/>
                <a:cs typeface="Times New Roman"/>
              </a:rPr>
              <a:t>15 to 44 </a:t>
            </a:r>
            <a:r>
              <a:rPr sz="1200" spc="-5" dirty="0">
                <a:latin typeface="Times New Roman"/>
                <a:cs typeface="Times New Roman"/>
              </a:rPr>
              <a:t>years because </a:t>
            </a:r>
            <a:r>
              <a:rPr sz="1200" dirty="0">
                <a:latin typeface="Times New Roman"/>
                <a:cs typeface="Times New Roman"/>
              </a:rPr>
              <a:t>less number of  </a:t>
            </a:r>
            <a:r>
              <a:rPr sz="1200" spc="-5" dirty="0">
                <a:latin typeface="Times New Roman"/>
                <a:cs typeface="Times New Roman"/>
              </a:rPr>
              <a:t>women are </a:t>
            </a:r>
            <a:r>
              <a:rPr sz="1200" dirty="0">
                <a:latin typeface="Times New Roman"/>
                <a:cs typeface="Times New Roman"/>
              </a:rPr>
              <a:t>exposed to the </a:t>
            </a:r>
            <a:r>
              <a:rPr sz="1200" spc="-5" dirty="0">
                <a:latin typeface="Times New Roman"/>
                <a:cs typeface="Times New Roman"/>
              </a:rPr>
              <a:t>childbearing</a:t>
            </a:r>
            <a:r>
              <a:rPr sz="1200" spc="-10" dirty="0">
                <a:latin typeface="Times New Roman"/>
                <a:cs typeface="Times New Roman"/>
              </a:rPr>
              <a:t> </a:t>
            </a:r>
            <a:r>
              <a:rPr sz="1200" spc="-5" dirty="0">
                <a:latin typeface="Times New Roman"/>
                <a:cs typeface="Times New Roman"/>
              </a:rPr>
              <a:t>age.</a:t>
            </a:r>
            <a:endParaRPr sz="1200" dirty="0">
              <a:latin typeface="Times New Roman"/>
              <a:cs typeface="Times New Roman"/>
            </a:endParaRPr>
          </a:p>
          <a:p>
            <a:pPr marL="1035685" marR="1929764" indent="-972185">
              <a:lnSpc>
                <a:spcPct val="119700"/>
              </a:lnSpc>
              <a:spcBef>
                <a:spcPts val="270"/>
              </a:spcBef>
            </a:pPr>
            <a:r>
              <a:rPr sz="1800" spc="-7" baseline="-37037" dirty="0">
                <a:latin typeface="Times New Roman"/>
                <a:cs typeface="Times New Roman"/>
              </a:rPr>
              <a:t>ASFR</a:t>
            </a:r>
            <a:r>
              <a:rPr sz="1800" baseline="-37037" dirty="0">
                <a:latin typeface="Times New Roman"/>
                <a:cs typeface="Times New Roman"/>
              </a:rPr>
              <a:t> =</a:t>
            </a:r>
            <a:r>
              <a:rPr sz="1800" spc="44" baseline="-37037" dirty="0">
                <a:latin typeface="Times New Roman"/>
                <a:cs typeface="Times New Roman"/>
              </a:rPr>
              <a:t> </a:t>
            </a:r>
            <a:r>
              <a:rPr sz="1200" spc="10" dirty="0">
                <a:latin typeface="Times New Roman"/>
                <a:cs typeface="Times New Roman"/>
              </a:rPr>
              <a:t>No.</a:t>
            </a:r>
            <a:r>
              <a:rPr sz="1200" spc="-195" dirty="0">
                <a:latin typeface="Times New Roman"/>
                <a:cs typeface="Times New Roman"/>
              </a:rPr>
              <a:t> </a:t>
            </a:r>
            <a:r>
              <a:rPr sz="1200" spc="5" dirty="0">
                <a:latin typeface="Times New Roman"/>
                <a:cs typeface="Times New Roman"/>
              </a:rPr>
              <a:t>of</a:t>
            </a:r>
            <a:r>
              <a:rPr sz="1200" spc="80" dirty="0">
                <a:latin typeface="Times New Roman"/>
                <a:cs typeface="Times New Roman"/>
              </a:rPr>
              <a:t> </a:t>
            </a:r>
            <a:r>
              <a:rPr sz="1200" spc="-15" dirty="0">
                <a:latin typeface="Times New Roman"/>
                <a:cs typeface="Times New Roman"/>
              </a:rPr>
              <a:t>live</a:t>
            </a:r>
            <a:r>
              <a:rPr sz="1200" spc="-40" dirty="0">
                <a:latin typeface="Times New Roman"/>
                <a:cs typeface="Times New Roman"/>
              </a:rPr>
              <a:t> </a:t>
            </a:r>
            <a:r>
              <a:rPr sz="1200" spc="5" dirty="0">
                <a:latin typeface="Times New Roman"/>
                <a:cs typeface="Times New Roman"/>
              </a:rPr>
              <a:t>births</a:t>
            </a:r>
            <a:r>
              <a:rPr sz="1200" spc="-80" dirty="0">
                <a:latin typeface="Times New Roman"/>
                <a:cs typeface="Times New Roman"/>
              </a:rPr>
              <a:t> </a:t>
            </a:r>
            <a:r>
              <a:rPr sz="1200" spc="40" dirty="0">
                <a:latin typeface="Times New Roman"/>
                <a:cs typeface="Times New Roman"/>
              </a:rPr>
              <a:t>to</a:t>
            </a:r>
            <a:r>
              <a:rPr sz="1200" spc="-114" dirty="0">
                <a:latin typeface="Times New Roman"/>
                <a:cs typeface="Times New Roman"/>
              </a:rPr>
              <a:t> </a:t>
            </a:r>
            <a:r>
              <a:rPr sz="1200" spc="-5" dirty="0">
                <a:latin typeface="Times New Roman"/>
                <a:cs typeface="Times New Roman"/>
              </a:rPr>
              <a:t>women</a:t>
            </a:r>
            <a:r>
              <a:rPr sz="1200" spc="-60" dirty="0">
                <a:latin typeface="Times New Roman"/>
                <a:cs typeface="Times New Roman"/>
              </a:rPr>
              <a:t> </a:t>
            </a:r>
            <a:r>
              <a:rPr sz="1200" dirty="0">
                <a:latin typeface="Times New Roman"/>
                <a:cs typeface="Times New Roman"/>
              </a:rPr>
              <a:t>specific</a:t>
            </a:r>
            <a:r>
              <a:rPr sz="1200" spc="-114" dirty="0">
                <a:latin typeface="Times New Roman"/>
                <a:cs typeface="Times New Roman"/>
              </a:rPr>
              <a:t> </a:t>
            </a:r>
            <a:r>
              <a:rPr sz="1200" spc="-40" dirty="0">
                <a:latin typeface="Times New Roman"/>
                <a:cs typeface="Times New Roman"/>
              </a:rPr>
              <a:t>age</a:t>
            </a:r>
            <a:r>
              <a:rPr sz="1200" spc="25" dirty="0">
                <a:latin typeface="Times New Roman"/>
                <a:cs typeface="Times New Roman"/>
              </a:rPr>
              <a:t> </a:t>
            </a:r>
            <a:r>
              <a:rPr sz="1200" spc="-20" dirty="0">
                <a:latin typeface="Times New Roman"/>
                <a:cs typeface="Times New Roman"/>
              </a:rPr>
              <a:t>group</a:t>
            </a:r>
            <a:r>
              <a:rPr sz="1200" spc="65" dirty="0">
                <a:latin typeface="Times New Roman"/>
                <a:cs typeface="Times New Roman"/>
              </a:rPr>
              <a:t> </a:t>
            </a:r>
            <a:r>
              <a:rPr sz="1800" spc="37" baseline="-34722" dirty="0">
                <a:latin typeface="Symbol"/>
                <a:cs typeface="Symbol"/>
              </a:rPr>
              <a:t></a:t>
            </a:r>
            <a:r>
              <a:rPr sz="1800" spc="37" baseline="-34722" dirty="0">
                <a:latin typeface="Times New Roman"/>
                <a:cs typeface="Times New Roman"/>
              </a:rPr>
              <a:t>1000(</a:t>
            </a:r>
            <a:r>
              <a:rPr sz="1800" i="1" spc="37" baseline="-34722" dirty="0">
                <a:latin typeface="Times New Roman"/>
                <a:cs typeface="Times New Roman"/>
              </a:rPr>
              <a:t>K</a:t>
            </a:r>
            <a:r>
              <a:rPr sz="1800" i="1" spc="-284" baseline="-34722" dirty="0">
                <a:latin typeface="Times New Roman"/>
                <a:cs typeface="Times New Roman"/>
              </a:rPr>
              <a:t> </a:t>
            </a:r>
            <a:r>
              <a:rPr sz="1800" spc="15" baseline="-34722" dirty="0">
                <a:latin typeface="Times New Roman"/>
                <a:cs typeface="Times New Roman"/>
              </a:rPr>
              <a:t>)  </a:t>
            </a:r>
            <a:r>
              <a:rPr sz="1200" spc="10" dirty="0">
                <a:latin typeface="Times New Roman"/>
                <a:cs typeface="Times New Roman"/>
              </a:rPr>
              <a:t>No. </a:t>
            </a:r>
            <a:r>
              <a:rPr sz="1200" spc="5" dirty="0">
                <a:latin typeface="Times New Roman"/>
                <a:cs typeface="Times New Roman"/>
              </a:rPr>
              <a:t>of </a:t>
            </a:r>
            <a:r>
              <a:rPr sz="1200" spc="-5" dirty="0">
                <a:latin typeface="Times New Roman"/>
                <a:cs typeface="Times New Roman"/>
              </a:rPr>
              <a:t>women </a:t>
            </a:r>
            <a:r>
              <a:rPr sz="1200" spc="5" dirty="0">
                <a:latin typeface="Times New Roman"/>
                <a:cs typeface="Times New Roman"/>
              </a:rPr>
              <a:t>of </a:t>
            </a:r>
            <a:r>
              <a:rPr sz="1200" spc="-5" dirty="0">
                <a:latin typeface="Times New Roman"/>
                <a:cs typeface="Times New Roman"/>
              </a:rPr>
              <a:t>same </a:t>
            </a:r>
            <a:r>
              <a:rPr sz="1200" spc="-40" dirty="0">
                <a:latin typeface="Times New Roman"/>
                <a:cs typeface="Times New Roman"/>
              </a:rPr>
              <a:t>age</a:t>
            </a:r>
            <a:r>
              <a:rPr sz="1200" spc="-160" dirty="0">
                <a:latin typeface="Times New Roman"/>
                <a:cs typeface="Times New Roman"/>
              </a:rPr>
              <a:t> </a:t>
            </a:r>
            <a:r>
              <a:rPr sz="1200" spc="-20" dirty="0">
                <a:latin typeface="Times New Roman"/>
                <a:cs typeface="Times New Roman"/>
              </a:rPr>
              <a:t>group</a:t>
            </a:r>
            <a:endParaRPr sz="1200" dirty="0">
              <a:latin typeface="Times New Roman"/>
              <a:cs typeface="Times New Roman"/>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19600" y="478028"/>
            <a:ext cx="2452039"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14145"/>
            <a:ext cx="5969635" cy="5282565"/>
          </a:xfrm>
          <a:prstGeom prst="rect">
            <a:avLst/>
          </a:prstGeom>
        </p:spPr>
        <p:txBody>
          <a:bodyPr vert="horz" wrap="square" lIns="0" tIns="92075" rIns="0" bIns="0" rtlCol="0">
            <a:spAutoFit/>
          </a:bodyPr>
          <a:lstStyle/>
          <a:p>
            <a:pPr algn="ctr">
              <a:lnSpc>
                <a:spcPct val="100000"/>
              </a:lnSpc>
              <a:spcBef>
                <a:spcPts val="725"/>
              </a:spcBef>
            </a:pPr>
            <a:r>
              <a:rPr sz="1200" b="1" spc="-5" dirty="0">
                <a:latin typeface="Times New Roman"/>
                <a:cs typeface="Times New Roman"/>
              </a:rPr>
              <a:t>DEMOGRAPHY</a:t>
            </a:r>
            <a:endParaRPr sz="1200" dirty="0">
              <a:latin typeface="Times New Roman"/>
              <a:cs typeface="Times New Roman"/>
            </a:endParaRPr>
          </a:p>
          <a:p>
            <a:pPr marL="241300" algn="just">
              <a:lnSpc>
                <a:spcPct val="100000"/>
              </a:lnSpc>
              <a:spcBef>
                <a:spcPts val="620"/>
              </a:spcBef>
            </a:pPr>
            <a:r>
              <a:rPr sz="1200" b="1" dirty="0">
                <a:latin typeface="Times New Roman"/>
                <a:cs typeface="Times New Roman"/>
              </a:rPr>
              <a:t>1. </a:t>
            </a:r>
            <a:r>
              <a:rPr sz="1200" b="1" spc="-5" dirty="0">
                <a:latin typeface="Times New Roman"/>
                <a:cs typeface="Times New Roman"/>
              </a:rPr>
              <a:t>Concept and definition</a:t>
            </a:r>
            <a:endParaRPr sz="1200" dirty="0">
              <a:latin typeface="Times New Roman"/>
              <a:cs typeface="Times New Roman"/>
            </a:endParaRPr>
          </a:p>
          <a:p>
            <a:pPr>
              <a:lnSpc>
                <a:spcPct val="100000"/>
              </a:lnSpc>
              <a:spcBef>
                <a:spcPts val="35"/>
              </a:spcBef>
            </a:pPr>
            <a:endParaRPr sz="1750" dirty="0">
              <a:latin typeface="Times New Roman"/>
              <a:cs typeface="Times New Roman"/>
            </a:endParaRPr>
          </a:p>
          <a:p>
            <a:pPr marL="12700" marR="5080" algn="just">
              <a:lnSpc>
                <a:spcPct val="143700"/>
              </a:lnSpc>
            </a:pPr>
            <a:r>
              <a:rPr sz="1200" dirty="0">
                <a:latin typeface="Times New Roman"/>
                <a:cs typeface="Times New Roman"/>
              </a:rPr>
              <a:t>Demography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branch </a:t>
            </a:r>
            <a:r>
              <a:rPr sz="1200" dirty="0">
                <a:latin typeface="Times New Roman"/>
                <a:cs typeface="Times New Roman"/>
              </a:rPr>
              <a:t>of </a:t>
            </a:r>
            <a:r>
              <a:rPr sz="1200" spc="-5" dirty="0">
                <a:latin typeface="Times New Roman"/>
                <a:cs typeface="Times New Roman"/>
              </a:rPr>
              <a:t>social sciences concerned </a:t>
            </a:r>
            <a:r>
              <a:rPr sz="1200" dirty="0">
                <a:latin typeface="Times New Roman"/>
                <a:cs typeface="Times New Roman"/>
              </a:rPr>
              <a:t>with the study of human populations,  their structure </a:t>
            </a:r>
            <a:r>
              <a:rPr sz="1200" spc="-5" dirty="0">
                <a:latin typeface="Times New Roman"/>
                <a:cs typeface="Times New Roman"/>
              </a:rPr>
              <a:t>and </a:t>
            </a:r>
            <a:r>
              <a:rPr sz="1200" dirty="0">
                <a:latin typeface="Times New Roman"/>
                <a:cs typeface="Times New Roman"/>
              </a:rPr>
              <a:t>change </a:t>
            </a:r>
            <a:r>
              <a:rPr sz="1200" spc="-5" dirty="0">
                <a:latin typeface="Times New Roman"/>
                <a:cs typeface="Times New Roman"/>
              </a:rPr>
              <a:t>(through </a:t>
            </a:r>
            <a:r>
              <a:rPr sz="1200" dirty="0">
                <a:latin typeface="Times New Roman"/>
                <a:cs typeface="Times New Roman"/>
              </a:rPr>
              <a:t>births, deaths, </a:t>
            </a:r>
            <a:r>
              <a:rPr sz="1200" spc="-5" dirty="0">
                <a:latin typeface="Times New Roman"/>
                <a:cs typeface="Times New Roman"/>
              </a:rPr>
              <a:t>and migration), and </a:t>
            </a:r>
            <a:r>
              <a:rPr sz="1200" dirty="0">
                <a:latin typeface="Times New Roman"/>
                <a:cs typeface="Times New Roman"/>
              </a:rPr>
              <a:t>their </a:t>
            </a:r>
            <a:r>
              <a:rPr sz="1200" spc="-5" dirty="0">
                <a:latin typeface="Times New Roman"/>
                <a:cs typeface="Times New Roman"/>
              </a:rPr>
              <a:t>relationship </a:t>
            </a:r>
            <a:r>
              <a:rPr sz="1200" dirty="0">
                <a:latin typeface="Times New Roman"/>
                <a:cs typeface="Times New Roman"/>
              </a:rPr>
              <a:t>with </a:t>
            </a:r>
            <a:r>
              <a:rPr sz="1200" spc="-5" dirty="0">
                <a:latin typeface="Times New Roman"/>
                <a:cs typeface="Times New Roman"/>
              </a:rPr>
              <a:t>the  natural environment </a:t>
            </a:r>
            <a:r>
              <a:rPr sz="1200" dirty="0">
                <a:latin typeface="Times New Roman"/>
                <a:cs typeface="Times New Roman"/>
              </a:rPr>
              <a:t>and with </a:t>
            </a:r>
            <a:r>
              <a:rPr sz="1200" spc="-5" dirty="0">
                <a:latin typeface="Times New Roman"/>
                <a:cs typeface="Times New Roman"/>
              </a:rPr>
              <a:t>social and </a:t>
            </a:r>
            <a:r>
              <a:rPr sz="1200" dirty="0">
                <a:latin typeface="Times New Roman"/>
                <a:cs typeface="Times New Roman"/>
              </a:rPr>
              <a:t>economic </a:t>
            </a:r>
            <a:r>
              <a:rPr sz="1200" spc="-5" dirty="0">
                <a:latin typeface="Times New Roman"/>
                <a:cs typeface="Times New Roman"/>
              </a:rPr>
              <a:t>change. </a:t>
            </a:r>
            <a:r>
              <a:rPr sz="1200" dirty="0">
                <a:latin typeface="Times New Roman"/>
                <a:cs typeface="Times New Roman"/>
              </a:rPr>
              <a:t>Demographic </a:t>
            </a:r>
            <a:r>
              <a:rPr sz="1200" spc="-5" dirty="0">
                <a:latin typeface="Times New Roman"/>
                <a:cs typeface="Times New Roman"/>
              </a:rPr>
              <a:t>indicators could  </a:t>
            </a:r>
            <a:r>
              <a:rPr sz="1200" dirty="0">
                <a:latin typeface="Times New Roman"/>
                <a:cs typeface="Times New Roman"/>
              </a:rPr>
              <a:t>include population size, population </a:t>
            </a:r>
            <a:r>
              <a:rPr sz="1200" spc="-5" dirty="0">
                <a:latin typeface="Times New Roman"/>
                <a:cs typeface="Times New Roman"/>
              </a:rPr>
              <a:t>growth </a:t>
            </a:r>
            <a:r>
              <a:rPr sz="1200" dirty="0">
                <a:latin typeface="Times New Roman"/>
                <a:cs typeface="Times New Roman"/>
              </a:rPr>
              <a:t>rate, </a:t>
            </a:r>
            <a:r>
              <a:rPr sz="1200" spc="-5" dirty="0">
                <a:latin typeface="Times New Roman"/>
                <a:cs typeface="Times New Roman"/>
              </a:rPr>
              <a:t>crude </a:t>
            </a:r>
            <a:r>
              <a:rPr sz="1200" dirty="0">
                <a:latin typeface="Times New Roman"/>
                <a:cs typeface="Times New Roman"/>
              </a:rPr>
              <a:t>birth rate, </a:t>
            </a:r>
            <a:r>
              <a:rPr sz="1200" spc="-5" dirty="0">
                <a:latin typeface="Times New Roman"/>
                <a:cs typeface="Times New Roman"/>
              </a:rPr>
              <a:t>crude </a:t>
            </a:r>
            <a:r>
              <a:rPr sz="1200" dirty="0">
                <a:latin typeface="Times New Roman"/>
                <a:cs typeface="Times New Roman"/>
              </a:rPr>
              <a:t>death rate, </a:t>
            </a:r>
            <a:r>
              <a:rPr sz="1200" spc="-5" dirty="0">
                <a:latin typeface="Times New Roman"/>
                <a:cs typeface="Times New Roman"/>
              </a:rPr>
              <a:t>total </a:t>
            </a:r>
            <a:r>
              <a:rPr sz="1200" dirty="0">
                <a:latin typeface="Times New Roman"/>
                <a:cs typeface="Times New Roman"/>
              </a:rPr>
              <a:t>fertility  </a:t>
            </a:r>
            <a:r>
              <a:rPr sz="1200" spc="-5" dirty="0">
                <a:latin typeface="Times New Roman"/>
                <a:cs typeface="Times New Roman"/>
              </a:rPr>
              <a:t>rate, </a:t>
            </a:r>
            <a:r>
              <a:rPr sz="1200" dirty="0">
                <a:latin typeface="Times New Roman"/>
                <a:cs typeface="Times New Roman"/>
              </a:rPr>
              <a:t>life expectancy and </a:t>
            </a:r>
            <a:r>
              <a:rPr sz="1200" spc="-5" dirty="0">
                <a:latin typeface="Times New Roman"/>
                <a:cs typeface="Times New Roman"/>
              </a:rPr>
              <a:t>infant mortality. As well, </a:t>
            </a:r>
            <a:r>
              <a:rPr sz="1200" dirty="0">
                <a:latin typeface="Times New Roman"/>
                <a:cs typeface="Times New Roman"/>
              </a:rPr>
              <a:t>it would include estimated </a:t>
            </a:r>
            <a:r>
              <a:rPr sz="1200" spc="-5" dirty="0">
                <a:latin typeface="Times New Roman"/>
                <a:cs typeface="Times New Roman"/>
              </a:rPr>
              <a:t>and projected  gender and </a:t>
            </a:r>
            <a:r>
              <a:rPr sz="1200" dirty="0">
                <a:latin typeface="Times New Roman"/>
                <a:cs typeface="Times New Roman"/>
              </a:rPr>
              <a:t>age distributions </a:t>
            </a:r>
            <a:r>
              <a:rPr sz="1200" spc="-5" dirty="0">
                <a:latin typeface="Times New Roman"/>
                <a:cs typeface="Times New Roman"/>
              </a:rPr>
              <a:t>according </a:t>
            </a:r>
            <a:r>
              <a:rPr sz="1200" dirty="0">
                <a:latin typeface="Times New Roman"/>
                <a:cs typeface="Times New Roman"/>
              </a:rPr>
              <a:t>to medium, </a:t>
            </a:r>
            <a:r>
              <a:rPr sz="1200" spc="-5" dirty="0">
                <a:latin typeface="Times New Roman"/>
                <a:cs typeface="Times New Roman"/>
              </a:rPr>
              <a:t>high, low and </a:t>
            </a:r>
            <a:r>
              <a:rPr sz="1200" dirty="0">
                <a:latin typeface="Times New Roman"/>
                <a:cs typeface="Times New Roman"/>
              </a:rPr>
              <a:t>constant fertility </a:t>
            </a:r>
            <a:r>
              <a:rPr sz="1200" spc="-5" dirty="0">
                <a:latin typeface="Times New Roman"/>
                <a:cs typeface="Times New Roman"/>
              </a:rPr>
              <a:t>variants. </a:t>
            </a:r>
            <a:r>
              <a:rPr sz="1200" spc="-10" dirty="0">
                <a:latin typeface="Times New Roman"/>
                <a:cs typeface="Times New Roman"/>
              </a:rPr>
              <a:t>In  </a:t>
            </a:r>
            <a:r>
              <a:rPr sz="1200" dirty="0">
                <a:latin typeface="Times New Roman"/>
                <a:cs typeface="Times New Roman"/>
              </a:rPr>
              <a:t>short, </a:t>
            </a:r>
            <a:r>
              <a:rPr sz="1200" spc="-5" dirty="0">
                <a:latin typeface="Times New Roman"/>
                <a:cs typeface="Times New Roman"/>
              </a:rPr>
              <a:t>demographic changes affect all areas </a:t>
            </a:r>
            <a:r>
              <a:rPr sz="1200" dirty="0">
                <a:latin typeface="Times New Roman"/>
                <a:cs typeface="Times New Roman"/>
              </a:rPr>
              <a:t>of human </a:t>
            </a:r>
            <a:r>
              <a:rPr sz="1200" spc="-5" dirty="0">
                <a:latin typeface="Times New Roman"/>
                <a:cs typeface="Times New Roman"/>
              </a:rPr>
              <a:t>activity: </a:t>
            </a:r>
            <a:r>
              <a:rPr sz="1200" dirty="0">
                <a:latin typeface="Times New Roman"/>
                <a:cs typeface="Times New Roman"/>
              </a:rPr>
              <a:t>economic, </a:t>
            </a:r>
            <a:r>
              <a:rPr sz="1200" spc="-5" dirty="0">
                <a:latin typeface="Times New Roman"/>
                <a:cs typeface="Times New Roman"/>
              </a:rPr>
              <a:t>social, cultural and  political</a:t>
            </a:r>
            <a:r>
              <a:rPr sz="1200" spc="-5" dirty="0">
                <a:latin typeface="Arial"/>
                <a:cs typeface="Arial"/>
              </a:rPr>
              <a:t>.</a:t>
            </a:r>
            <a:endParaRPr sz="1200" dirty="0">
              <a:latin typeface="Arial"/>
              <a:cs typeface="Arial"/>
            </a:endParaRPr>
          </a:p>
          <a:p>
            <a:pPr marL="12700" algn="just">
              <a:lnSpc>
                <a:spcPct val="100000"/>
              </a:lnSpc>
              <a:spcBef>
                <a:spcPts val="635"/>
              </a:spcBef>
            </a:pPr>
            <a:r>
              <a:rPr sz="1200" dirty="0">
                <a:latin typeface="Times New Roman"/>
                <a:cs typeface="Times New Roman"/>
              </a:rPr>
              <a:t>Study </a:t>
            </a:r>
            <a:r>
              <a:rPr sz="1200" spc="5" dirty="0">
                <a:latin typeface="Times New Roman"/>
                <a:cs typeface="Times New Roman"/>
              </a:rPr>
              <a:t>of </a:t>
            </a:r>
            <a:r>
              <a:rPr sz="1200" spc="-5" dirty="0">
                <a:latin typeface="Times New Roman"/>
                <a:cs typeface="Times New Roman"/>
              </a:rPr>
              <a:t>human </a:t>
            </a:r>
            <a:r>
              <a:rPr sz="1200" dirty="0">
                <a:latin typeface="Times New Roman"/>
                <a:cs typeface="Times New Roman"/>
              </a:rPr>
              <a:t>population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categorized </a:t>
            </a:r>
            <a:r>
              <a:rPr sz="1200" dirty="0">
                <a:latin typeface="Times New Roman"/>
                <a:cs typeface="Times New Roman"/>
              </a:rPr>
              <a:t>into </a:t>
            </a:r>
            <a:r>
              <a:rPr sz="1200" spc="-5" dirty="0">
                <a:latin typeface="Times New Roman"/>
                <a:cs typeface="Times New Roman"/>
              </a:rPr>
              <a:t>two</a:t>
            </a:r>
            <a:r>
              <a:rPr sz="1200" spc="-25" dirty="0">
                <a:latin typeface="Times New Roman"/>
                <a:cs typeface="Times New Roman"/>
              </a:rPr>
              <a:t> </a:t>
            </a:r>
            <a:r>
              <a:rPr sz="1200" spc="-5" dirty="0">
                <a:latin typeface="Times New Roman"/>
                <a:cs typeface="Times New Roman"/>
              </a:rPr>
              <a:t>terms</a:t>
            </a:r>
            <a:endParaRPr sz="1200" dirty="0">
              <a:latin typeface="Times New Roman"/>
              <a:cs typeface="Times New Roman"/>
            </a:endParaRPr>
          </a:p>
          <a:p>
            <a:pPr marL="469265" indent="-228600" algn="just">
              <a:lnSpc>
                <a:spcPct val="100000"/>
              </a:lnSpc>
              <a:spcBef>
                <a:spcPts val="640"/>
              </a:spcBef>
              <a:buChar char="•"/>
              <a:tabLst>
                <a:tab pos="469900" algn="l"/>
              </a:tabLst>
            </a:pPr>
            <a:r>
              <a:rPr sz="1200" dirty="0">
                <a:latin typeface="Times New Roman"/>
                <a:cs typeface="Times New Roman"/>
              </a:rPr>
              <a:t>Population</a:t>
            </a:r>
            <a:r>
              <a:rPr sz="1200" spc="-5" dirty="0">
                <a:latin typeface="Times New Roman"/>
                <a:cs typeface="Times New Roman"/>
              </a:rPr>
              <a:t> studies</a:t>
            </a:r>
            <a:endParaRPr sz="1200" dirty="0">
              <a:latin typeface="Times New Roman"/>
              <a:cs typeface="Times New Roman"/>
            </a:endParaRPr>
          </a:p>
          <a:p>
            <a:pPr marL="469265" indent="-228600" algn="just">
              <a:lnSpc>
                <a:spcPct val="100000"/>
              </a:lnSpc>
              <a:spcBef>
                <a:spcPts val="620"/>
              </a:spcBef>
              <a:buChar char="•"/>
              <a:tabLst>
                <a:tab pos="469900" algn="l"/>
              </a:tabLst>
            </a:pPr>
            <a:r>
              <a:rPr sz="1200" spc="-5" dirty="0">
                <a:latin typeface="Times New Roman"/>
                <a:cs typeface="Times New Roman"/>
              </a:rPr>
              <a:t>Demography:</a:t>
            </a:r>
            <a:endParaRPr sz="1200" dirty="0">
              <a:latin typeface="Times New Roman"/>
              <a:cs typeface="Times New Roman"/>
            </a:endParaRPr>
          </a:p>
          <a:p>
            <a:pPr marL="12700" marR="6985" algn="just">
              <a:lnSpc>
                <a:spcPct val="143800"/>
              </a:lnSpc>
              <a:spcBef>
                <a:spcPts val="5"/>
              </a:spcBef>
            </a:pPr>
            <a:r>
              <a:rPr sz="1200" b="1" spc="-5" dirty="0">
                <a:latin typeface="Times New Roman"/>
                <a:cs typeface="Times New Roman"/>
              </a:rPr>
              <a:t>Population </a:t>
            </a:r>
            <a:r>
              <a:rPr sz="1200" b="1" dirty="0">
                <a:latin typeface="Times New Roman"/>
                <a:cs typeface="Times New Roman"/>
              </a:rPr>
              <a:t>studies </a:t>
            </a:r>
            <a:r>
              <a:rPr sz="1200" spc="-5" dirty="0">
                <a:latin typeface="Times New Roman"/>
                <a:cs typeface="Times New Roman"/>
              </a:rPr>
              <a:t>simply </a:t>
            </a:r>
            <a:r>
              <a:rPr sz="1200" dirty="0">
                <a:latin typeface="Times New Roman"/>
                <a:cs typeface="Times New Roman"/>
              </a:rPr>
              <a:t>study </a:t>
            </a:r>
            <a:r>
              <a:rPr sz="1200" spc="5" dirty="0">
                <a:latin typeface="Times New Roman"/>
                <a:cs typeface="Times New Roman"/>
              </a:rPr>
              <a:t>of </a:t>
            </a:r>
            <a:r>
              <a:rPr sz="1200" dirty="0">
                <a:latin typeface="Times New Roman"/>
                <a:cs typeface="Times New Roman"/>
              </a:rPr>
              <a:t>population </a:t>
            </a:r>
            <a:r>
              <a:rPr sz="1200" spc="-5" dirty="0">
                <a:latin typeface="Times New Roman"/>
                <a:cs typeface="Times New Roman"/>
              </a:rPr>
              <a:t>variables and also </a:t>
            </a:r>
            <a:r>
              <a:rPr sz="1200" spc="5" dirty="0">
                <a:latin typeface="Times New Roman"/>
                <a:cs typeface="Times New Roman"/>
              </a:rPr>
              <a:t>study </a:t>
            </a:r>
            <a:r>
              <a:rPr sz="1200" dirty="0">
                <a:latin typeface="Times New Roman"/>
                <a:cs typeface="Times New Roman"/>
              </a:rPr>
              <a:t>the </a:t>
            </a:r>
            <a:r>
              <a:rPr sz="1200" spc="-5" dirty="0">
                <a:latin typeface="Times New Roman"/>
                <a:cs typeface="Times New Roman"/>
              </a:rPr>
              <a:t>relationship between  </a:t>
            </a:r>
            <a:r>
              <a:rPr sz="1200" dirty="0">
                <a:latin typeface="Times New Roman"/>
                <a:cs typeface="Times New Roman"/>
              </a:rPr>
              <a:t>population </a:t>
            </a:r>
            <a:r>
              <a:rPr sz="1200" spc="-5" dirty="0">
                <a:latin typeface="Times New Roman"/>
                <a:cs typeface="Times New Roman"/>
              </a:rPr>
              <a:t>changes </a:t>
            </a:r>
            <a:r>
              <a:rPr sz="1200" dirty="0">
                <a:latin typeface="Times New Roman"/>
                <a:cs typeface="Times New Roman"/>
              </a:rPr>
              <a:t>and other </a:t>
            </a:r>
            <a:r>
              <a:rPr sz="1200" spc="-5" dirty="0">
                <a:latin typeface="Times New Roman"/>
                <a:cs typeface="Times New Roman"/>
              </a:rPr>
              <a:t>variables </a:t>
            </a:r>
            <a:r>
              <a:rPr sz="1200" dirty="0">
                <a:latin typeface="Times New Roman"/>
                <a:cs typeface="Times New Roman"/>
              </a:rPr>
              <a:t>such </a:t>
            </a:r>
            <a:r>
              <a:rPr sz="1200" spc="-5" dirty="0">
                <a:latin typeface="Times New Roman"/>
                <a:cs typeface="Times New Roman"/>
              </a:rPr>
              <a:t>as social, economic, political </a:t>
            </a:r>
            <a:r>
              <a:rPr sz="1200" dirty="0">
                <a:latin typeface="Times New Roman"/>
                <a:cs typeface="Times New Roman"/>
              </a:rPr>
              <a:t>, </a:t>
            </a:r>
            <a:r>
              <a:rPr sz="1200" spc="-5" dirty="0">
                <a:latin typeface="Times New Roman"/>
                <a:cs typeface="Times New Roman"/>
              </a:rPr>
              <a:t>biological,  geographical etc.</a:t>
            </a:r>
            <a:endParaRPr sz="1200" dirty="0">
              <a:latin typeface="Times New Roman"/>
              <a:cs typeface="Times New Roman"/>
            </a:endParaRPr>
          </a:p>
          <a:p>
            <a:pPr marL="12700" marR="4363085" indent="228600">
              <a:lnSpc>
                <a:spcPts val="2080"/>
              </a:lnSpc>
              <a:spcBef>
                <a:spcPts val="160"/>
              </a:spcBef>
              <a:buChar char="•"/>
              <a:tabLst>
                <a:tab pos="469265" algn="l"/>
                <a:tab pos="469900" algn="l"/>
              </a:tabLst>
            </a:pPr>
            <a:r>
              <a:rPr sz="1200" dirty="0">
                <a:latin typeface="Times New Roman"/>
                <a:cs typeface="Times New Roman"/>
              </a:rPr>
              <a:t>Demography  </a:t>
            </a:r>
            <a:r>
              <a:rPr sz="1200" spc="-5" dirty="0">
                <a:latin typeface="Times New Roman"/>
                <a:cs typeface="Times New Roman"/>
              </a:rPr>
              <a:t>Derived </a:t>
            </a:r>
            <a:r>
              <a:rPr sz="1200" dirty="0">
                <a:latin typeface="Times New Roman"/>
                <a:cs typeface="Times New Roman"/>
              </a:rPr>
              <a:t>from </a:t>
            </a:r>
            <a:r>
              <a:rPr sz="1200" spc="-5" dirty="0">
                <a:latin typeface="Times New Roman"/>
                <a:cs typeface="Times New Roman"/>
              </a:rPr>
              <a:t>Greek</a:t>
            </a:r>
            <a:r>
              <a:rPr sz="1200" spc="-40" dirty="0">
                <a:latin typeface="Times New Roman"/>
                <a:cs typeface="Times New Roman"/>
              </a:rPr>
              <a:t> </a:t>
            </a:r>
            <a:r>
              <a:rPr sz="1200" spc="-5" dirty="0">
                <a:latin typeface="Times New Roman"/>
                <a:cs typeface="Times New Roman"/>
              </a:rPr>
              <a:t>word</a:t>
            </a:r>
            <a:endParaRPr sz="1200" dirty="0">
              <a:latin typeface="Times New Roman"/>
              <a:cs typeface="Times New Roman"/>
            </a:endParaRPr>
          </a:p>
          <a:p>
            <a:pPr marL="12700">
              <a:lnSpc>
                <a:spcPct val="100000"/>
              </a:lnSpc>
              <a:spcBef>
                <a:spcPts val="470"/>
              </a:spcBef>
            </a:pPr>
            <a:r>
              <a:rPr sz="1200" b="1" spc="-5" dirty="0">
                <a:latin typeface="Times New Roman"/>
                <a:cs typeface="Times New Roman"/>
              </a:rPr>
              <a:t>Meaning</a:t>
            </a:r>
            <a:endParaRPr sz="1200" dirty="0">
              <a:latin typeface="Times New Roman"/>
              <a:cs typeface="Times New Roman"/>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a:t>
            </a:fld>
            <a:endParaRPr dirty="0"/>
          </a:p>
        </p:txBody>
      </p:sp>
      <p:sp>
        <p:nvSpPr>
          <p:cNvPr id="6" name="object 6"/>
          <p:cNvSpPr txBox="1"/>
          <p:nvPr/>
        </p:nvSpPr>
        <p:spPr>
          <a:xfrm>
            <a:off x="902004" y="6172580"/>
            <a:ext cx="532765" cy="549910"/>
          </a:xfrm>
          <a:prstGeom prst="rect">
            <a:avLst/>
          </a:prstGeom>
        </p:spPr>
        <p:txBody>
          <a:bodyPr vert="horz" wrap="square" lIns="0" tIns="12700" rIns="0" bIns="0" rtlCol="0">
            <a:spAutoFit/>
          </a:bodyPr>
          <a:lstStyle/>
          <a:p>
            <a:pPr marL="12700" marR="5080">
              <a:lnSpc>
                <a:spcPct val="143300"/>
              </a:lnSpc>
              <a:spcBef>
                <a:spcPts val="100"/>
              </a:spcBef>
            </a:pPr>
            <a:r>
              <a:rPr sz="1200" b="1" spc="-10" dirty="0">
                <a:latin typeface="Times New Roman"/>
                <a:cs typeface="Times New Roman"/>
              </a:rPr>
              <a:t>Demo  G</a:t>
            </a:r>
            <a:r>
              <a:rPr sz="1200" b="1" spc="-5" dirty="0">
                <a:latin typeface="Times New Roman"/>
                <a:cs typeface="Times New Roman"/>
              </a:rPr>
              <a:t>raph</a:t>
            </a:r>
            <a:r>
              <a:rPr sz="1200" b="1" dirty="0">
                <a:latin typeface="Times New Roman"/>
                <a:cs typeface="Times New Roman"/>
              </a:rPr>
              <a:t>y</a:t>
            </a:r>
            <a:endParaRPr sz="1200">
              <a:latin typeface="Times New Roman"/>
              <a:cs typeface="Times New Roman"/>
            </a:endParaRPr>
          </a:p>
        </p:txBody>
      </p:sp>
      <p:sp>
        <p:nvSpPr>
          <p:cNvPr id="7" name="object 7"/>
          <p:cNvSpPr txBox="1"/>
          <p:nvPr/>
        </p:nvSpPr>
        <p:spPr>
          <a:xfrm>
            <a:off x="1816354" y="6172580"/>
            <a:ext cx="570865" cy="549910"/>
          </a:xfrm>
          <a:prstGeom prst="rect">
            <a:avLst/>
          </a:prstGeom>
        </p:spPr>
        <p:txBody>
          <a:bodyPr vert="horz" wrap="square" lIns="0" tIns="92075" rIns="0" bIns="0" rtlCol="0">
            <a:spAutoFit/>
          </a:bodyPr>
          <a:lstStyle/>
          <a:p>
            <a:pPr marL="12700">
              <a:lnSpc>
                <a:spcPct val="100000"/>
              </a:lnSpc>
              <a:spcBef>
                <a:spcPts val="725"/>
              </a:spcBef>
            </a:pPr>
            <a:r>
              <a:rPr sz="1200" b="1" dirty="0">
                <a:latin typeface="Times New Roman"/>
                <a:cs typeface="Times New Roman"/>
              </a:rPr>
              <a:t>:</a:t>
            </a:r>
            <a:r>
              <a:rPr sz="1200" b="1" spc="-35" dirty="0">
                <a:latin typeface="Times New Roman"/>
                <a:cs typeface="Times New Roman"/>
              </a:rPr>
              <a:t> </a:t>
            </a:r>
            <a:r>
              <a:rPr sz="1200" b="1" spc="-5" dirty="0">
                <a:latin typeface="Times New Roman"/>
                <a:cs typeface="Times New Roman"/>
              </a:rPr>
              <a:t>people</a:t>
            </a:r>
            <a:endParaRPr sz="1200">
              <a:latin typeface="Times New Roman"/>
              <a:cs typeface="Times New Roman"/>
            </a:endParaRPr>
          </a:p>
          <a:p>
            <a:pPr marL="12700">
              <a:lnSpc>
                <a:spcPct val="100000"/>
              </a:lnSpc>
              <a:spcBef>
                <a:spcPts val="620"/>
              </a:spcBef>
            </a:pPr>
            <a:r>
              <a:rPr sz="1200" b="1" dirty="0">
                <a:latin typeface="Times New Roman"/>
                <a:cs typeface="Times New Roman"/>
              </a:rPr>
              <a:t>:</a:t>
            </a:r>
            <a:r>
              <a:rPr sz="1200" b="1" spc="-60" dirty="0">
                <a:latin typeface="Times New Roman"/>
                <a:cs typeface="Times New Roman"/>
              </a:rPr>
              <a:t> </a:t>
            </a:r>
            <a:r>
              <a:rPr sz="1200" b="1" spc="-5" dirty="0">
                <a:latin typeface="Times New Roman"/>
                <a:cs typeface="Times New Roman"/>
              </a:rPr>
              <a:t>science</a:t>
            </a:r>
            <a:endParaRPr sz="1200">
              <a:latin typeface="Times New Roman"/>
              <a:cs typeface="Times New Roman"/>
            </a:endParaRPr>
          </a:p>
        </p:txBody>
      </p:sp>
      <p:sp>
        <p:nvSpPr>
          <p:cNvPr id="8" name="object 8"/>
          <p:cNvSpPr txBox="1"/>
          <p:nvPr/>
        </p:nvSpPr>
        <p:spPr>
          <a:xfrm>
            <a:off x="902004" y="6695313"/>
            <a:ext cx="5970270" cy="2127885"/>
          </a:xfrm>
          <a:prstGeom prst="rect">
            <a:avLst/>
          </a:prstGeom>
        </p:spPr>
        <p:txBody>
          <a:bodyPr vert="horz" wrap="square" lIns="0" tIns="12065" rIns="0" bIns="0" rtlCol="0">
            <a:spAutoFit/>
          </a:bodyPr>
          <a:lstStyle/>
          <a:p>
            <a:pPr marL="12700" marR="7620" algn="just">
              <a:lnSpc>
                <a:spcPct val="143700"/>
              </a:lnSpc>
              <a:spcBef>
                <a:spcPts val="95"/>
              </a:spcBef>
            </a:pPr>
            <a:r>
              <a:rPr sz="1200" spc="-5" dirty="0">
                <a:latin typeface="Times New Roman"/>
                <a:cs typeface="Times New Roman"/>
              </a:rPr>
              <a:t>So demography is </a:t>
            </a:r>
            <a:r>
              <a:rPr sz="1200" dirty="0">
                <a:latin typeface="Times New Roman"/>
                <a:cs typeface="Times New Roman"/>
              </a:rPr>
              <a:t>the </a:t>
            </a:r>
            <a:r>
              <a:rPr sz="1200" spc="-5" dirty="0">
                <a:latin typeface="Times New Roman"/>
                <a:cs typeface="Times New Roman"/>
              </a:rPr>
              <a:t>science </a:t>
            </a:r>
            <a:r>
              <a:rPr sz="1200" dirty="0">
                <a:latin typeface="Times New Roman"/>
                <a:cs typeface="Times New Roman"/>
              </a:rPr>
              <a:t>of </a:t>
            </a:r>
            <a:r>
              <a:rPr sz="1200" spc="-5" dirty="0">
                <a:latin typeface="Times New Roman"/>
                <a:cs typeface="Times New Roman"/>
              </a:rPr>
              <a:t>people </a:t>
            </a:r>
            <a:r>
              <a:rPr sz="1200" spc="5" dirty="0">
                <a:latin typeface="Times New Roman"/>
                <a:cs typeface="Times New Roman"/>
              </a:rPr>
              <a:t>or </a:t>
            </a:r>
            <a:r>
              <a:rPr sz="120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the study </a:t>
            </a:r>
            <a:r>
              <a:rPr sz="1200" spc="5" dirty="0">
                <a:latin typeface="Times New Roman"/>
                <a:cs typeface="Times New Roman"/>
              </a:rPr>
              <a:t>of </a:t>
            </a:r>
            <a:r>
              <a:rPr sz="1200" spc="-5" dirty="0">
                <a:latin typeface="Times New Roman"/>
                <a:cs typeface="Times New Roman"/>
              </a:rPr>
              <a:t>characteristics </a:t>
            </a:r>
            <a:r>
              <a:rPr sz="1200" dirty="0">
                <a:latin typeface="Times New Roman"/>
                <a:cs typeface="Times New Roman"/>
              </a:rPr>
              <a:t>of human  population or it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collective </a:t>
            </a:r>
            <a:r>
              <a:rPr sz="1200" dirty="0">
                <a:latin typeface="Times New Roman"/>
                <a:cs typeface="Times New Roman"/>
              </a:rPr>
              <a:t>study of mankind. Study of the components of population  </a:t>
            </a:r>
            <a:r>
              <a:rPr sz="1200" spc="-5" dirty="0">
                <a:latin typeface="Times New Roman"/>
                <a:cs typeface="Times New Roman"/>
              </a:rPr>
              <a:t>variation and change. So </a:t>
            </a:r>
            <a:r>
              <a:rPr sz="1200" b="1" spc="-5" dirty="0">
                <a:latin typeface="Times New Roman"/>
                <a:cs typeface="Times New Roman"/>
              </a:rPr>
              <a:t>Demography </a:t>
            </a:r>
            <a:r>
              <a:rPr sz="1200" spc="-5" dirty="0">
                <a:latin typeface="Times New Roman"/>
                <a:cs typeface="Times New Roman"/>
              </a:rPr>
              <a:t>is </a:t>
            </a:r>
            <a:r>
              <a:rPr sz="1200" dirty="0">
                <a:latin typeface="Times New Roman"/>
                <a:cs typeface="Times New Roman"/>
              </a:rPr>
              <a:t>broadly </a:t>
            </a:r>
            <a:r>
              <a:rPr sz="1200" spc="-5" dirty="0">
                <a:latin typeface="Times New Roman"/>
                <a:cs typeface="Times New Roman"/>
              </a:rPr>
              <a:t>defined as </a:t>
            </a:r>
            <a:r>
              <a:rPr sz="1200" dirty="0">
                <a:latin typeface="Times New Roman"/>
                <a:cs typeface="Times New Roman"/>
              </a:rPr>
              <a:t>– </a:t>
            </a:r>
            <a:r>
              <a:rPr sz="1200" spc="-5" dirty="0">
                <a:latin typeface="Times New Roman"/>
                <a:cs typeface="Times New Roman"/>
              </a:rPr>
              <a:t>scientific </a:t>
            </a:r>
            <a:r>
              <a:rPr sz="1200" dirty="0">
                <a:latin typeface="Times New Roman"/>
                <a:cs typeface="Times New Roman"/>
              </a:rPr>
              <a:t>study of </a:t>
            </a:r>
            <a:r>
              <a:rPr sz="1200" spc="-5" dirty="0">
                <a:latin typeface="Times New Roman"/>
                <a:cs typeface="Times New Roman"/>
              </a:rPr>
              <a:t>characteristics  and dynamics pertaining </a:t>
            </a:r>
            <a:r>
              <a:rPr sz="1200" dirty="0">
                <a:latin typeface="Times New Roman"/>
                <a:cs typeface="Times New Roman"/>
              </a:rPr>
              <a:t>to the human</a:t>
            </a:r>
            <a:r>
              <a:rPr sz="1200" spc="5" dirty="0">
                <a:latin typeface="Times New Roman"/>
                <a:cs typeface="Times New Roman"/>
              </a:rPr>
              <a:t> </a:t>
            </a:r>
            <a:r>
              <a:rPr sz="1200" spc="-5" dirty="0">
                <a:latin typeface="Times New Roman"/>
                <a:cs typeface="Times New Roman"/>
              </a:rPr>
              <a:t>population.</a:t>
            </a:r>
            <a:endParaRPr sz="1200">
              <a:latin typeface="Times New Roman"/>
              <a:cs typeface="Times New Roman"/>
            </a:endParaRPr>
          </a:p>
          <a:p>
            <a:pPr marL="12700" marR="5080" algn="just">
              <a:lnSpc>
                <a:spcPct val="143600"/>
              </a:lnSpc>
              <a:spcBef>
                <a:spcPts val="5"/>
              </a:spcBef>
            </a:pPr>
            <a:r>
              <a:rPr sz="1200" spc="-10" dirty="0">
                <a:latin typeface="Times New Roman"/>
                <a:cs typeface="Times New Roman"/>
              </a:rPr>
              <a:t>It </a:t>
            </a:r>
            <a:r>
              <a:rPr sz="1200" spc="-5" dirty="0">
                <a:latin typeface="Times New Roman"/>
                <a:cs typeface="Times New Roman"/>
              </a:rPr>
              <a:t>encompasses </a:t>
            </a:r>
            <a:r>
              <a:rPr sz="1200" dirty="0">
                <a:latin typeface="Times New Roman"/>
                <a:cs typeface="Times New Roman"/>
              </a:rPr>
              <a:t>the study of the </a:t>
            </a:r>
            <a:r>
              <a:rPr sz="1200" b="1" dirty="0">
                <a:latin typeface="Times New Roman"/>
                <a:cs typeface="Times New Roman"/>
              </a:rPr>
              <a:t>size, </a:t>
            </a:r>
            <a:r>
              <a:rPr sz="1200" b="1" spc="-5" dirty="0">
                <a:latin typeface="Times New Roman"/>
                <a:cs typeface="Times New Roman"/>
              </a:rPr>
              <a:t>structure</a:t>
            </a:r>
            <a:r>
              <a:rPr sz="1200" spc="-5" dirty="0">
                <a:latin typeface="Times New Roman"/>
                <a:cs typeface="Times New Roman"/>
              </a:rPr>
              <a:t>, </a:t>
            </a:r>
            <a:r>
              <a:rPr sz="1200" b="1" spc="-5" dirty="0">
                <a:latin typeface="Times New Roman"/>
                <a:cs typeface="Times New Roman"/>
              </a:rPr>
              <a:t>distribution </a:t>
            </a:r>
            <a:r>
              <a:rPr sz="1200" b="1" spc="-10" dirty="0">
                <a:latin typeface="Times New Roman"/>
                <a:cs typeface="Times New Roman"/>
              </a:rPr>
              <a:t>and </a:t>
            </a:r>
            <a:r>
              <a:rPr sz="1200" b="1" spc="-5" dirty="0">
                <a:latin typeface="Times New Roman"/>
                <a:cs typeface="Times New Roman"/>
              </a:rPr>
              <a:t>composition </a:t>
            </a:r>
            <a:r>
              <a:rPr sz="1200" dirty="0">
                <a:latin typeface="Times New Roman"/>
                <a:cs typeface="Times New Roman"/>
              </a:rPr>
              <a:t>of human  populations </a:t>
            </a:r>
            <a:r>
              <a:rPr sz="1200" spc="-5" dirty="0">
                <a:latin typeface="Times New Roman"/>
                <a:cs typeface="Times New Roman"/>
              </a:rPr>
              <a:t>and </a:t>
            </a:r>
            <a:r>
              <a:rPr sz="1200" dirty="0">
                <a:latin typeface="Times New Roman"/>
                <a:cs typeface="Times New Roman"/>
              </a:rPr>
              <a:t>how </a:t>
            </a:r>
            <a:r>
              <a:rPr sz="1200" spc="-5" dirty="0">
                <a:latin typeface="Times New Roman"/>
                <a:cs typeface="Times New Roman"/>
              </a:rPr>
              <a:t>populations change </a:t>
            </a:r>
            <a:r>
              <a:rPr sz="1200" dirty="0">
                <a:latin typeface="Times New Roman"/>
                <a:cs typeface="Times New Roman"/>
              </a:rPr>
              <a:t>over time due to births, </a:t>
            </a:r>
            <a:r>
              <a:rPr sz="1200" spc="-5" dirty="0">
                <a:latin typeface="Times New Roman"/>
                <a:cs typeface="Times New Roman"/>
              </a:rPr>
              <a:t>deaths, migration and aging. </a:t>
            </a:r>
            <a:r>
              <a:rPr sz="1200" spc="-15" dirty="0">
                <a:latin typeface="Times New Roman"/>
                <a:cs typeface="Times New Roman"/>
              </a:rPr>
              <a:t>It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related </a:t>
            </a:r>
            <a:r>
              <a:rPr sz="1200" dirty="0">
                <a:latin typeface="Times New Roman"/>
                <a:cs typeface="Times New Roman"/>
              </a:rPr>
              <a:t>to the </a:t>
            </a:r>
            <a:r>
              <a:rPr sz="1200" spc="-5" dirty="0">
                <a:latin typeface="Times New Roman"/>
                <a:cs typeface="Times New Roman"/>
              </a:rPr>
              <a:t>education, nationality, religion, and ethnicity.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also </a:t>
            </a:r>
            <a:r>
              <a:rPr sz="1200" spc="-5" dirty="0">
                <a:latin typeface="Times New Roman"/>
                <a:cs typeface="Times New Roman"/>
              </a:rPr>
              <a:t>regarded as </a:t>
            </a:r>
            <a:r>
              <a:rPr sz="1200" dirty="0">
                <a:latin typeface="Times New Roman"/>
                <a:cs typeface="Times New Roman"/>
              </a:rPr>
              <a:t>a branch  of</a:t>
            </a:r>
            <a:r>
              <a:rPr sz="1200" spc="75" dirty="0">
                <a:latin typeface="Times New Roman"/>
                <a:cs typeface="Times New Roman"/>
              </a:rPr>
              <a:t> </a:t>
            </a:r>
            <a:r>
              <a:rPr sz="1200" spc="-5" dirty="0">
                <a:latin typeface="Times New Roman"/>
                <a:cs typeface="Times New Roman"/>
              </a:rPr>
              <a:t>either</a:t>
            </a:r>
            <a:r>
              <a:rPr sz="1200" spc="85" dirty="0">
                <a:latin typeface="Times New Roman"/>
                <a:cs typeface="Times New Roman"/>
              </a:rPr>
              <a:t> </a:t>
            </a:r>
            <a:r>
              <a:rPr sz="1200" spc="-5" dirty="0">
                <a:latin typeface="Times New Roman"/>
                <a:cs typeface="Times New Roman"/>
              </a:rPr>
              <a:t>economics</a:t>
            </a:r>
            <a:r>
              <a:rPr sz="1200" spc="90" dirty="0">
                <a:latin typeface="Times New Roman"/>
                <a:cs typeface="Times New Roman"/>
              </a:rPr>
              <a:t> </a:t>
            </a:r>
            <a:r>
              <a:rPr sz="1200" dirty="0">
                <a:latin typeface="Times New Roman"/>
                <a:cs typeface="Times New Roman"/>
              </a:rPr>
              <a:t>or</a:t>
            </a:r>
            <a:r>
              <a:rPr sz="1200" spc="75" dirty="0">
                <a:latin typeface="Times New Roman"/>
                <a:cs typeface="Times New Roman"/>
              </a:rPr>
              <a:t> </a:t>
            </a:r>
            <a:r>
              <a:rPr sz="1200" spc="-5" dirty="0">
                <a:latin typeface="Times New Roman"/>
                <a:cs typeface="Times New Roman"/>
              </a:rPr>
              <a:t>sociology.</a:t>
            </a:r>
            <a:r>
              <a:rPr sz="1200" spc="80" dirty="0">
                <a:latin typeface="Times New Roman"/>
                <a:cs typeface="Times New Roman"/>
              </a:rPr>
              <a:t> </a:t>
            </a:r>
            <a:r>
              <a:rPr sz="1200" spc="-5" dirty="0">
                <a:latin typeface="Times New Roman"/>
                <a:cs typeface="Times New Roman"/>
              </a:rPr>
              <a:t>So</a:t>
            </a:r>
            <a:r>
              <a:rPr sz="1200" spc="80" dirty="0">
                <a:latin typeface="Times New Roman"/>
                <a:cs typeface="Times New Roman"/>
              </a:rPr>
              <a:t> </a:t>
            </a:r>
            <a:r>
              <a:rPr sz="1200" dirty="0">
                <a:latin typeface="Times New Roman"/>
                <a:cs typeface="Times New Roman"/>
              </a:rPr>
              <a:t>population</a:t>
            </a:r>
            <a:r>
              <a:rPr sz="1200" spc="95" dirty="0">
                <a:latin typeface="Times New Roman"/>
                <a:cs typeface="Times New Roman"/>
              </a:rPr>
              <a:t> </a:t>
            </a:r>
            <a:r>
              <a:rPr sz="1200" spc="-5" dirty="0">
                <a:latin typeface="Times New Roman"/>
                <a:cs typeface="Times New Roman"/>
              </a:rPr>
              <a:t>studies</a:t>
            </a:r>
            <a:r>
              <a:rPr sz="1200" spc="80" dirty="0">
                <a:latin typeface="Times New Roman"/>
                <a:cs typeface="Times New Roman"/>
              </a:rPr>
              <a:t> </a:t>
            </a:r>
            <a:r>
              <a:rPr sz="1200" spc="-5" dirty="0">
                <a:latin typeface="Times New Roman"/>
                <a:cs typeface="Times New Roman"/>
              </a:rPr>
              <a:t>and</a:t>
            </a:r>
            <a:r>
              <a:rPr sz="1200" spc="80" dirty="0">
                <a:latin typeface="Times New Roman"/>
                <a:cs typeface="Times New Roman"/>
              </a:rPr>
              <a:t> </a:t>
            </a:r>
            <a:r>
              <a:rPr sz="1200" dirty="0">
                <a:latin typeface="Times New Roman"/>
                <a:cs typeface="Times New Roman"/>
              </a:rPr>
              <a:t>demography</a:t>
            </a:r>
            <a:r>
              <a:rPr sz="1200" spc="65" dirty="0">
                <a:latin typeface="Times New Roman"/>
                <a:cs typeface="Times New Roman"/>
              </a:rPr>
              <a:t> </a:t>
            </a:r>
            <a:r>
              <a:rPr sz="1200" spc="-5" dirty="0">
                <a:latin typeface="Times New Roman"/>
                <a:cs typeface="Times New Roman"/>
              </a:rPr>
              <a:t>are</a:t>
            </a:r>
            <a:r>
              <a:rPr sz="1200" spc="70" dirty="0">
                <a:latin typeface="Times New Roman"/>
                <a:cs typeface="Times New Roman"/>
              </a:rPr>
              <a:t> </a:t>
            </a:r>
            <a:r>
              <a:rPr sz="1200" spc="-5" dirty="0">
                <a:latin typeface="Times New Roman"/>
                <a:cs typeface="Times New Roman"/>
              </a:rPr>
              <a:t>interchangeable</a:t>
            </a:r>
            <a:r>
              <a:rPr sz="1200" spc="90" dirty="0">
                <a:latin typeface="Times New Roman"/>
                <a:cs typeface="Times New Roman"/>
              </a:rPr>
              <a:t> </a:t>
            </a:r>
            <a:r>
              <a:rPr sz="1200" dirty="0">
                <a:latin typeface="Times New Roman"/>
                <a:cs typeface="Times New Roman"/>
              </a:rPr>
              <a:t>to</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00429"/>
            <a:ext cx="4962525" cy="2455545"/>
          </a:xfrm>
          <a:prstGeom prst="rect">
            <a:avLst/>
          </a:prstGeom>
        </p:spPr>
        <p:txBody>
          <a:bodyPr vert="horz" wrap="square" lIns="0" tIns="102235" rIns="0" bIns="0" rtlCol="0">
            <a:spAutoFit/>
          </a:bodyPr>
          <a:lstStyle/>
          <a:p>
            <a:pPr marL="12700">
              <a:lnSpc>
                <a:spcPct val="100000"/>
              </a:lnSpc>
              <a:spcBef>
                <a:spcPts val="805"/>
              </a:spcBef>
            </a:pPr>
            <a:r>
              <a:rPr sz="1200" b="1" spc="-5" dirty="0">
                <a:latin typeface="Times New Roman"/>
                <a:cs typeface="Times New Roman"/>
              </a:rPr>
              <a:t>Advantages</a:t>
            </a:r>
            <a:r>
              <a:rPr sz="1200" spc="-5" dirty="0">
                <a:latin typeface="Times New Roman"/>
                <a:cs typeface="Times New Roman"/>
              </a:rPr>
              <a:t>:</a:t>
            </a:r>
            <a:endParaRPr sz="1200">
              <a:latin typeface="Times New Roman"/>
              <a:cs typeface="Times New Roman"/>
            </a:endParaRPr>
          </a:p>
          <a:p>
            <a:pPr marL="469265" indent="-228600">
              <a:lnSpc>
                <a:spcPct val="100000"/>
              </a:lnSpc>
              <a:spcBef>
                <a:spcPts val="710"/>
              </a:spcBef>
              <a:buFont typeface="Symbol"/>
              <a:buChar char=""/>
              <a:tabLst>
                <a:tab pos="469265" algn="l"/>
                <a:tab pos="469900" algn="l"/>
              </a:tabLst>
            </a:pPr>
            <a:r>
              <a:rPr sz="1200" spc="-10" dirty="0">
                <a:latin typeface="Times New Roman"/>
                <a:cs typeface="Times New Roman"/>
              </a:rPr>
              <a:t>It </a:t>
            </a:r>
            <a:r>
              <a:rPr sz="1200" spc="-5" dirty="0">
                <a:latin typeface="Times New Roman"/>
                <a:cs typeface="Times New Roman"/>
              </a:rPr>
              <a:t>gives </a:t>
            </a:r>
            <a:r>
              <a:rPr sz="1200" dirty="0">
                <a:latin typeface="Times New Roman"/>
                <a:cs typeface="Times New Roman"/>
              </a:rPr>
              <a:t>the </a:t>
            </a:r>
            <a:r>
              <a:rPr sz="1200" spc="-5" dirty="0">
                <a:latin typeface="Times New Roman"/>
                <a:cs typeface="Times New Roman"/>
              </a:rPr>
              <a:t>clear picture </a:t>
            </a:r>
            <a:r>
              <a:rPr sz="1200" dirty="0">
                <a:latin typeface="Times New Roman"/>
                <a:cs typeface="Times New Roman"/>
              </a:rPr>
              <a:t>of fertility according to </a:t>
            </a:r>
            <a:r>
              <a:rPr sz="1200" spc="-5" dirty="0">
                <a:latin typeface="Times New Roman"/>
                <a:cs typeface="Times New Roman"/>
              </a:rPr>
              <a:t>each child </a:t>
            </a:r>
            <a:r>
              <a:rPr sz="1200" dirty="0">
                <a:latin typeface="Times New Roman"/>
                <a:cs typeface="Times New Roman"/>
              </a:rPr>
              <a:t>bearing</a:t>
            </a:r>
            <a:r>
              <a:rPr sz="1200" spc="30" dirty="0">
                <a:latin typeface="Times New Roman"/>
                <a:cs typeface="Times New Roman"/>
              </a:rPr>
              <a:t> </a:t>
            </a:r>
            <a:r>
              <a:rPr sz="1200" spc="-5" dirty="0">
                <a:latin typeface="Times New Roman"/>
                <a:cs typeface="Times New Roman"/>
              </a:rPr>
              <a:t>years.</a:t>
            </a:r>
            <a:endParaRPr sz="1200">
              <a:latin typeface="Times New Roman"/>
              <a:cs typeface="Times New Roman"/>
            </a:endParaRPr>
          </a:p>
          <a:p>
            <a:pPr marL="469265" indent="-228600">
              <a:lnSpc>
                <a:spcPct val="100000"/>
              </a:lnSpc>
              <a:spcBef>
                <a:spcPts val="720"/>
              </a:spcBef>
              <a:buFont typeface="Symbol"/>
              <a:buChar char=""/>
              <a:tabLst>
                <a:tab pos="469265" algn="l"/>
                <a:tab pos="469900" algn="l"/>
              </a:tabLst>
            </a:pPr>
            <a:r>
              <a:rPr sz="1200" spc="-5" dirty="0">
                <a:latin typeface="Times New Roman"/>
                <a:cs typeface="Times New Roman"/>
              </a:rPr>
              <a:t>Fertility rate can </a:t>
            </a:r>
            <a:r>
              <a:rPr sz="1200" dirty="0">
                <a:latin typeface="Times New Roman"/>
                <a:cs typeface="Times New Roman"/>
              </a:rPr>
              <a:t>be </a:t>
            </a:r>
            <a:r>
              <a:rPr sz="1200" spc="-5" dirty="0">
                <a:latin typeface="Times New Roman"/>
                <a:cs typeface="Times New Roman"/>
              </a:rPr>
              <a:t>calculated </a:t>
            </a:r>
            <a:r>
              <a:rPr sz="1200" dirty="0">
                <a:latin typeface="Times New Roman"/>
                <a:cs typeface="Times New Roman"/>
              </a:rPr>
              <a:t>for </a:t>
            </a:r>
            <a:r>
              <a:rPr sz="1200" spc="5" dirty="0">
                <a:latin typeface="Times New Roman"/>
                <a:cs typeface="Times New Roman"/>
              </a:rPr>
              <a:t>any </a:t>
            </a:r>
            <a:r>
              <a:rPr sz="1200" spc="-5" dirty="0">
                <a:latin typeface="Times New Roman"/>
                <a:cs typeface="Times New Roman"/>
              </a:rPr>
              <a:t>age</a:t>
            </a:r>
            <a:r>
              <a:rPr sz="1200" spc="-15" dirty="0">
                <a:latin typeface="Times New Roman"/>
                <a:cs typeface="Times New Roman"/>
              </a:rPr>
              <a:t> </a:t>
            </a:r>
            <a:r>
              <a:rPr sz="1200" spc="-5" dirty="0">
                <a:latin typeface="Times New Roman"/>
                <a:cs typeface="Times New Roman"/>
              </a:rPr>
              <a:t>group.</a:t>
            </a:r>
            <a:endParaRPr sz="1200">
              <a:latin typeface="Times New Roman"/>
              <a:cs typeface="Times New Roman"/>
            </a:endParaRPr>
          </a:p>
          <a:p>
            <a:pPr marL="469265" indent="-228600">
              <a:lnSpc>
                <a:spcPct val="100000"/>
              </a:lnSpc>
              <a:spcBef>
                <a:spcPts val="710"/>
              </a:spcBef>
              <a:buFont typeface="Symbol"/>
              <a:buChar char=""/>
              <a:tabLst>
                <a:tab pos="469265" algn="l"/>
                <a:tab pos="469900" algn="l"/>
              </a:tabLst>
            </a:pPr>
            <a:r>
              <a:rPr sz="1200" spc="-5" dirty="0">
                <a:latin typeface="Times New Roman"/>
                <a:cs typeface="Times New Roman"/>
              </a:rPr>
              <a:t>Can </a:t>
            </a:r>
            <a:r>
              <a:rPr sz="1200" dirty="0">
                <a:latin typeface="Times New Roman"/>
                <a:cs typeface="Times New Roman"/>
              </a:rPr>
              <a:t>be used in </a:t>
            </a:r>
            <a:r>
              <a:rPr sz="1200" spc="-5" dirty="0">
                <a:latin typeface="Times New Roman"/>
                <a:cs typeface="Times New Roman"/>
              </a:rPr>
              <a:t>monitoring </a:t>
            </a:r>
            <a:r>
              <a:rPr sz="1200" dirty="0">
                <a:latin typeface="Times New Roman"/>
                <a:cs typeface="Times New Roman"/>
              </a:rPr>
              <a:t>of the family planning</a:t>
            </a:r>
            <a:r>
              <a:rPr sz="1200" spc="-40" dirty="0">
                <a:latin typeface="Times New Roman"/>
                <a:cs typeface="Times New Roman"/>
              </a:rPr>
              <a:t> </a:t>
            </a:r>
            <a:r>
              <a:rPr sz="1200" spc="-5" dirty="0">
                <a:latin typeface="Times New Roman"/>
                <a:cs typeface="Times New Roman"/>
              </a:rPr>
              <a:t>program</a:t>
            </a:r>
            <a:endParaRPr sz="1200">
              <a:latin typeface="Times New Roman"/>
              <a:cs typeface="Times New Roman"/>
            </a:endParaRPr>
          </a:p>
          <a:p>
            <a:pPr marL="469265" indent="-228600">
              <a:lnSpc>
                <a:spcPct val="100000"/>
              </a:lnSpc>
              <a:spcBef>
                <a:spcPts val="720"/>
              </a:spcBef>
              <a:buFont typeface="Symbol"/>
              <a:buChar char=""/>
              <a:tabLst>
                <a:tab pos="469265" algn="l"/>
                <a:tab pos="469900" algn="l"/>
              </a:tabLst>
            </a:pP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compared </a:t>
            </a:r>
            <a:r>
              <a:rPr sz="1200" dirty="0">
                <a:latin typeface="Times New Roman"/>
                <a:cs typeface="Times New Roman"/>
              </a:rPr>
              <a:t>the </a:t>
            </a:r>
            <a:r>
              <a:rPr sz="1200" spc="-5" dirty="0">
                <a:latin typeface="Times New Roman"/>
                <a:cs typeface="Times New Roman"/>
              </a:rPr>
              <a:t>ASFR </a:t>
            </a:r>
            <a:r>
              <a:rPr sz="1200" dirty="0">
                <a:latin typeface="Times New Roman"/>
                <a:cs typeface="Times New Roman"/>
              </a:rPr>
              <a:t>according to </a:t>
            </a:r>
            <a:r>
              <a:rPr sz="1200" spc="-5" dirty="0">
                <a:latin typeface="Times New Roman"/>
                <a:cs typeface="Times New Roman"/>
              </a:rPr>
              <a:t>age group.</a:t>
            </a:r>
            <a:endParaRPr sz="1200">
              <a:latin typeface="Times New Roman"/>
              <a:cs typeface="Times New Roman"/>
            </a:endParaRPr>
          </a:p>
          <a:p>
            <a:pPr>
              <a:lnSpc>
                <a:spcPct val="100000"/>
              </a:lnSpc>
              <a:buFont typeface="Symbol"/>
              <a:buChar char=""/>
            </a:pPr>
            <a:endParaRPr sz="1400">
              <a:latin typeface="Times New Roman"/>
              <a:cs typeface="Times New Roman"/>
            </a:endParaRPr>
          </a:p>
          <a:p>
            <a:pPr marL="12700">
              <a:lnSpc>
                <a:spcPct val="100000"/>
              </a:lnSpc>
              <a:spcBef>
                <a:spcPts val="1110"/>
              </a:spcBef>
            </a:pPr>
            <a:r>
              <a:rPr sz="1200" b="1" spc="-5" dirty="0">
                <a:latin typeface="Times New Roman"/>
                <a:cs typeface="Times New Roman"/>
              </a:rPr>
              <a:t>Disadvantages</a:t>
            </a:r>
            <a:endParaRPr sz="1200">
              <a:latin typeface="Times New Roman"/>
              <a:cs typeface="Times New Roman"/>
            </a:endParaRPr>
          </a:p>
          <a:p>
            <a:pPr marL="12700" marR="1334135" indent="228600">
              <a:lnSpc>
                <a:spcPct val="143500"/>
              </a:lnSpc>
              <a:spcBef>
                <a:spcPts val="70"/>
              </a:spcBef>
              <a:buFont typeface="Symbol"/>
              <a:buChar char=""/>
              <a:tabLst>
                <a:tab pos="469265" algn="l"/>
                <a:tab pos="469900" algn="l"/>
              </a:tabLst>
            </a:pPr>
            <a:r>
              <a:rPr sz="1200" spc="-5" dirty="0">
                <a:latin typeface="Times New Roman"/>
                <a:cs typeface="Times New Roman"/>
              </a:rPr>
              <a:t>Difficult </a:t>
            </a:r>
            <a:r>
              <a:rPr sz="1200" dirty="0">
                <a:latin typeface="Times New Roman"/>
                <a:cs typeface="Times New Roman"/>
              </a:rPr>
              <a:t>to </a:t>
            </a:r>
            <a:r>
              <a:rPr sz="1200" spc="-5" dirty="0">
                <a:latin typeface="Times New Roman"/>
                <a:cs typeface="Times New Roman"/>
              </a:rPr>
              <a:t>comparison </a:t>
            </a:r>
            <a:r>
              <a:rPr sz="1200" spc="5" dirty="0">
                <a:latin typeface="Times New Roman"/>
                <a:cs typeface="Times New Roman"/>
              </a:rPr>
              <a:t>in </a:t>
            </a:r>
            <a:r>
              <a:rPr sz="1200" spc="-5" dirty="0">
                <a:latin typeface="Times New Roman"/>
                <a:cs typeface="Times New Roman"/>
              </a:rPr>
              <a:t>between two </a:t>
            </a:r>
            <a:r>
              <a:rPr sz="1200" dirty="0">
                <a:latin typeface="Times New Roman"/>
                <a:cs typeface="Times New Roman"/>
              </a:rPr>
              <a:t>populations  Example</a:t>
            </a:r>
            <a:endParaRPr sz="1200">
              <a:latin typeface="Times New Roman"/>
              <a:cs typeface="Times New Roman"/>
            </a:endParaRPr>
          </a:p>
        </p:txBody>
      </p:sp>
      <p:graphicFrame>
        <p:nvGraphicFramePr>
          <p:cNvPr id="6" name="object 6"/>
          <p:cNvGraphicFramePr>
            <a:graphicFrameLocks noGrp="1"/>
          </p:cNvGraphicFramePr>
          <p:nvPr/>
        </p:nvGraphicFramePr>
        <p:xfrm>
          <a:off x="1300225" y="3437255"/>
          <a:ext cx="3387089" cy="2283202"/>
        </p:xfrm>
        <a:graphic>
          <a:graphicData uri="http://schemas.openxmlformats.org/drawingml/2006/table">
            <a:tbl>
              <a:tblPr firstRow="1" bandRow="1">
                <a:tableStyleId>{2D5ABB26-0587-4C30-8999-92F81FD0307C}</a:tableStyleId>
              </a:tblPr>
              <a:tblGrid>
                <a:gridCol w="52578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134109">
                  <a:extLst>
                    <a:ext uri="{9D8B030D-6E8A-4147-A177-3AD203B41FA5}">
                      <a16:colId xmlns:a16="http://schemas.microsoft.com/office/drawing/2014/main" val="20002"/>
                    </a:ext>
                  </a:extLst>
                </a:gridCol>
              </a:tblGrid>
              <a:tr h="284987">
                <a:tc>
                  <a:txBody>
                    <a:bodyPr/>
                    <a:lstStyle/>
                    <a:p>
                      <a:pPr marL="67945">
                        <a:lnSpc>
                          <a:spcPts val="1405"/>
                        </a:lnSpc>
                      </a:pPr>
                      <a:r>
                        <a:rPr sz="1200" dirty="0">
                          <a:latin typeface="Carlito"/>
                          <a:cs typeface="Carlito"/>
                        </a:rPr>
                        <a:t>Age</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Total no. of</a:t>
                      </a:r>
                      <a:r>
                        <a:rPr sz="1200" spc="-50" dirty="0">
                          <a:latin typeface="Carlito"/>
                          <a:cs typeface="Carlito"/>
                        </a:rPr>
                        <a:t> </a:t>
                      </a:r>
                      <a:r>
                        <a:rPr sz="1200" spc="-5" dirty="0">
                          <a:latin typeface="Carlito"/>
                          <a:cs typeface="Carlito"/>
                        </a:rPr>
                        <a:t>woman</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Total</a:t>
                      </a:r>
                      <a:r>
                        <a:rPr sz="1200" spc="-20" dirty="0">
                          <a:latin typeface="Carlito"/>
                          <a:cs typeface="Carlito"/>
                        </a:rPr>
                        <a:t> </a:t>
                      </a:r>
                      <a:r>
                        <a:rPr sz="1200" dirty="0">
                          <a:latin typeface="Carlito"/>
                          <a:cs typeface="Carlito"/>
                        </a:rPr>
                        <a:t>Births</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84987">
                <a:tc>
                  <a:txBody>
                    <a:bodyPr/>
                    <a:lstStyle/>
                    <a:p>
                      <a:pPr marL="67945">
                        <a:lnSpc>
                          <a:spcPts val="1405"/>
                        </a:lnSpc>
                      </a:pPr>
                      <a:r>
                        <a:rPr sz="1200" spc="-5" dirty="0">
                          <a:latin typeface="Carlito"/>
                          <a:cs typeface="Carlito"/>
                        </a:rPr>
                        <a:t>15-19</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91000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8500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86512">
                <a:tc>
                  <a:txBody>
                    <a:bodyPr/>
                    <a:lstStyle/>
                    <a:p>
                      <a:pPr marL="67945">
                        <a:lnSpc>
                          <a:spcPts val="1405"/>
                        </a:lnSpc>
                      </a:pPr>
                      <a:r>
                        <a:rPr sz="1200" spc="-5" dirty="0">
                          <a:latin typeface="Carlito"/>
                          <a:cs typeface="Carlito"/>
                        </a:rPr>
                        <a:t>20-24</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85700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2450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84987">
                <a:tc>
                  <a:txBody>
                    <a:bodyPr/>
                    <a:lstStyle/>
                    <a:p>
                      <a:pPr marL="67945">
                        <a:lnSpc>
                          <a:spcPts val="1405"/>
                        </a:lnSpc>
                      </a:pPr>
                      <a:r>
                        <a:rPr sz="1200" spc="-5" dirty="0">
                          <a:latin typeface="Carlito"/>
                          <a:cs typeface="Carlito"/>
                        </a:rPr>
                        <a:t>25-29</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72000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1900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84988">
                <a:tc>
                  <a:txBody>
                    <a:bodyPr/>
                    <a:lstStyle/>
                    <a:p>
                      <a:pPr marL="67945">
                        <a:lnSpc>
                          <a:spcPts val="1405"/>
                        </a:lnSpc>
                      </a:pPr>
                      <a:r>
                        <a:rPr sz="1200" spc="-5" dirty="0">
                          <a:latin typeface="Carlito"/>
                          <a:cs typeface="Carlito"/>
                        </a:rPr>
                        <a:t>30-34</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60100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1200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84987">
                <a:tc>
                  <a:txBody>
                    <a:bodyPr/>
                    <a:lstStyle/>
                    <a:p>
                      <a:pPr marL="67945">
                        <a:lnSpc>
                          <a:spcPts val="1405"/>
                        </a:lnSpc>
                      </a:pPr>
                      <a:r>
                        <a:rPr sz="1200" spc="-5" dirty="0">
                          <a:latin typeface="Carlito"/>
                          <a:cs typeface="Carlito"/>
                        </a:rPr>
                        <a:t>35-39</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51100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770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86766">
                <a:tc>
                  <a:txBody>
                    <a:bodyPr/>
                    <a:lstStyle/>
                    <a:p>
                      <a:pPr marL="67945">
                        <a:lnSpc>
                          <a:spcPts val="1415"/>
                        </a:lnSpc>
                      </a:pPr>
                      <a:r>
                        <a:rPr sz="1200" spc="-5" dirty="0">
                          <a:latin typeface="Carlito"/>
                          <a:cs typeface="Carlito"/>
                        </a:rPr>
                        <a:t>40-44</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15"/>
                        </a:lnSpc>
                      </a:pPr>
                      <a:r>
                        <a:rPr sz="1200" dirty="0">
                          <a:latin typeface="Carlito"/>
                          <a:cs typeface="Carlito"/>
                        </a:rPr>
                        <a:t>4300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15"/>
                        </a:lnSpc>
                      </a:pPr>
                      <a:r>
                        <a:rPr sz="1200" dirty="0">
                          <a:latin typeface="Carlito"/>
                          <a:cs typeface="Carlito"/>
                        </a:rPr>
                        <a:t>330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84988">
                <a:tc>
                  <a:txBody>
                    <a:bodyPr/>
                    <a:lstStyle/>
                    <a:p>
                      <a:pPr marL="67945">
                        <a:lnSpc>
                          <a:spcPts val="1405"/>
                        </a:lnSpc>
                      </a:pPr>
                      <a:r>
                        <a:rPr sz="1200" spc="-5" dirty="0">
                          <a:latin typeface="Carlito"/>
                          <a:cs typeface="Carlito"/>
                        </a:rPr>
                        <a:t>45-49</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3590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405"/>
                        </a:lnSpc>
                      </a:pPr>
                      <a:r>
                        <a:rPr sz="1200" dirty="0">
                          <a:latin typeface="Carlito"/>
                          <a:cs typeface="Carlito"/>
                        </a:rPr>
                        <a:t>100</a:t>
                      </a:r>
                      <a:endParaRPr sz="12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7" name="object 7"/>
          <p:cNvSpPr/>
          <p:nvPr/>
        </p:nvSpPr>
        <p:spPr>
          <a:xfrm>
            <a:off x="971486" y="5792223"/>
            <a:ext cx="4554893" cy="2378068"/>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4110354"/>
            <a:ext cx="5968365" cy="2912110"/>
          </a:xfrm>
          <a:prstGeom prst="rect">
            <a:avLst/>
          </a:prstGeom>
        </p:spPr>
        <p:txBody>
          <a:bodyPr vert="horz" wrap="square" lIns="0" tIns="90170" rIns="0" bIns="0" rtlCol="0">
            <a:spAutoFit/>
          </a:bodyPr>
          <a:lstStyle/>
          <a:p>
            <a:pPr marL="12700" algn="just">
              <a:lnSpc>
                <a:spcPct val="100000"/>
              </a:lnSpc>
              <a:spcBef>
                <a:spcPts val="710"/>
              </a:spcBef>
            </a:pPr>
            <a:r>
              <a:rPr sz="1200" b="1" spc="-5" dirty="0">
                <a:latin typeface="Times New Roman"/>
                <a:cs typeface="Times New Roman"/>
              </a:rPr>
              <a:t>Total Fertility Rate(</a:t>
            </a:r>
            <a:r>
              <a:rPr sz="1200" b="1" spc="5" dirty="0">
                <a:latin typeface="Times New Roman"/>
                <a:cs typeface="Times New Roman"/>
              </a:rPr>
              <a:t> </a:t>
            </a:r>
            <a:r>
              <a:rPr sz="1200" b="1" dirty="0">
                <a:latin typeface="Times New Roman"/>
                <a:cs typeface="Times New Roman"/>
              </a:rPr>
              <a:t>TFR)</a:t>
            </a:r>
            <a:endParaRPr sz="1200">
              <a:latin typeface="Times New Roman"/>
              <a:cs typeface="Times New Roman"/>
            </a:endParaRPr>
          </a:p>
          <a:p>
            <a:pPr marL="12700" marR="6350" algn="just">
              <a:lnSpc>
                <a:spcPts val="2060"/>
              </a:lnSpc>
              <a:spcBef>
                <a:spcPts val="165"/>
              </a:spcBef>
            </a:pPr>
            <a:r>
              <a:rPr sz="1200" spc="-5" dirty="0">
                <a:latin typeface="Times New Roman"/>
                <a:cs typeface="Times New Roman"/>
              </a:rPr>
              <a:t>Another measure </a:t>
            </a:r>
            <a:r>
              <a:rPr sz="1200" dirty="0">
                <a:latin typeface="Times New Roman"/>
                <a:cs typeface="Times New Roman"/>
              </a:rPr>
              <a:t>commonly used to </a:t>
            </a:r>
            <a:r>
              <a:rPr sz="1200" spc="-5" dirty="0">
                <a:latin typeface="Times New Roman"/>
                <a:cs typeface="Times New Roman"/>
              </a:rPr>
              <a:t>describe </a:t>
            </a:r>
            <a:r>
              <a:rPr sz="1200" dirty="0">
                <a:latin typeface="Times New Roman"/>
                <a:cs typeface="Times New Roman"/>
              </a:rPr>
              <a:t>the </a:t>
            </a:r>
            <a:r>
              <a:rPr sz="1200" spc="-5" dirty="0">
                <a:latin typeface="Times New Roman"/>
                <a:cs typeface="Times New Roman"/>
              </a:rPr>
              <a:t>level </a:t>
            </a:r>
            <a:r>
              <a:rPr sz="1200" dirty="0">
                <a:latin typeface="Times New Roman"/>
                <a:cs typeface="Times New Roman"/>
              </a:rPr>
              <a:t>of fertility </a:t>
            </a:r>
            <a:r>
              <a:rPr sz="1200" spc="-5" dirty="0">
                <a:latin typeface="Times New Roman"/>
                <a:cs typeface="Times New Roman"/>
              </a:rPr>
              <a:t>is </a:t>
            </a:r>
            <a:r>
              <a:rPr sz="1200" dirty="0">
                <a:latin typeface="Times New Roman"/>
                <a:cs typeface="Times New Roman"/>
              </a:rPr>
              <a:t>Total </a:t>
            </a:r>
            <a:r>
              <a:rPr sz="1200" spc="-5" dirty="0">
                <a:latin typeface="Times New Roman"/>
                <a:cs typeface="Times New Roman"/>
              </a:rPr>
              <a:t>Fertility Rate (TFR).  </a:t>
            </a:r>
            <a:r>
              <a:rPr sz="1200" dirty="0">
                <a:latin typeface="Times New Roman"/>
                <a:cs typeface="Times New Roman"/>
              </a:rPr>
              <a:t>Verbally</a:t>
            </a:r>
            <a:r>
              <a:rPr sz="1200" spc="45" dirty="0">
                <a:latin typeface="Times New Roman"/>
                <a:cs typeface="Times New Roman"/>
              </a:rPr>
              <a:t> </a:t>
            </a:r>
            <a:r>
              <a:rPr sz="1200" spc="-5" dirty="0">
                <a:latin typeface="Times New Roman"/>
                <a:cs typeface="Times New Roman"/>
              </a:rPr>
              <a:t>TFR</a:t>
            </a:r>
            <a:r>
              <a:rPr sz="1200" spc="75" dirty="0">
                <a:latin typeface="Times New Roman"/>
                <a:cs typeface="Times New Roman"/>
              </a:rPr>
              <a:t> </a:t>
            </a:r>
            <a:r>
              <a:rPr sz="1200" spc="-5" dirty="0">
                <a:latin typeface="Times New Roman"/>
                <a:cs typeface="Times New Roman"/>
              </a:rPr>
              <a:t>is</a:t>
            </a:r>
            <a:r>
              <a:rPr sz="1200" spc="75" dirty="0">
                <a:latin typeface="Times New Roman"/>
                <a:cs typeface="Times New Roman"/>
              </a:rPr>
              <a:t> </a:t>
            </a:r>
            <a:r>
              <a:rPr sz="1200" dirty="0">
                <a:latin typeface="Times New Roman"/>
                <a:cs typeface="Times New Roman"/>
              </a:rPr>
              <a:t>defined</a:t>
            </a:r>
            <a:r>
              <a:rPr sz="1200" spc="70" dirty="0">
                <a:latin typeface="Times New Roman"/>
                <a:cs typeface="Times New Roman"/>
              </a:rPr>
              <a:t> </a:t>
            </a:r>
            <a:r>
              <a:rPr sz="1200" spc="-5" dirty="0">
                <a:latin typeface="Times New Roman"/>
                <a:cs typeface="Times New Roman"/>
              </a:rPr>
              <a:t>as</a:t>
            </a:r>
            <a:r>
              <a:rPr sz="1200" spc="75"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number</a:t>
            </a:r>
            <a:r>
              <a:rPr sz="1200" spc="60" dirty="0">
                <a:latin typeface="Times New Roman"/>
                <a:cs typeface="Times New Roman"/>
              </a:rPr>
              <a:t> </a:t>
            </a:r>
            <a:r>
              <a:rPr sz="1200" spc="5" dirty="0">
                <a:latin typeface="Times New Roman"/>
                <a:cs typeface="Times New Roman"/>
              </a:rPr>
              <a:t>of</a:t>
            </a:r>
            <a:r>
              <a:rPr sz="1200" spc="70" dirty="0">
                <a:latin typeface="Times New Roman"/>
                <a:cs typeface="Times New Roman"/>
              </a:rPr>
              <a:t> </a:t>
            </a:r>
            <a:r>
              <a:rPr sz="1200" spc="-5" dirty="0">
                <a:latin typeface="Times New Roman"/>
                <a:cs typeface="Times New Roman"/>
              </a:rPr>
              <a:t>children</a:t>
            </a:r>
            <a:r>
              <a:rPr sz="1200" spc="7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dirty="0">
                <a:latin typeface="Times New Roman"/>
                <a:cs typeface="Times New Roman"/>
              </a:rPr>
              <a:t>a</a:t>
            </a:r>
            <a:r>
              <a:rPr sz="1200" spc="70" dirty="0">
                <a:latin typeface="Times New Roman"/>
                <a:cs typeface="Times New Roman"/>
              </a:rPr>
              <a:t> </a:t>
            </a:r>
            <a:r>
              <a:rPr sz="1200" spc="-5" dirty="0">
                <a:latin typeface="Times New Roman"/>
                <a:cs typeface="Times New Roman"/>
              </a:rPr>
              <a:t>woman</a:t>
            </a:r>
            <a:r>
              <a:rPr sz="1200" spc="85" dirty="0">
                <a:latin typeface="Times New Roman"/>
                <a:cs typeface="Times New Roman"/>
              </a:rPr>
              <a:t> </a:t>
            </a:r>
            <a:r>
              <a:rPr sz="1200" dirty="0">
                <a:latin typeface="Times New Roman"/>
                <a:cs typeface="Times New Roman"/>
              </a:rPr>
              <a:t>would</a:t>
            </a:r>
            <a:r>
              <a:rPr sz="1200" spc="70" dirty="0">
                <a:latin typeface="Times New Roman"/>
                <a:cs typeface="Times New Roman"/>
              </a:rPr>
              <a:t> </a:t>
            </a:r>
            <a:r>
              <a:rPr sz="1200" spc="-5" dirty="0">
                <a:latin typeface="Times New Roman"/>
                <a:cs typeface="Times New Roman"/>
              </a:rPr>
              <a:t>bear</a:t>
            </a:r>
            <a:r>
              <a:rPr sz="1200" spc="80" dirty="0">
                <a:latin typeface="Times New Roman"/>
                <a:cs typeface="Times New Roman"/>
              </a:rPr>
              <a:t> </a:t>
            </a:r>
            <a:r>
              <a:rPr sz="1200" dirty="0">
                <a:latin typeface="Times New Roman"/>
                <a:cs typeface="Times New Roman"/>
              </a:rPr>
              <a:t>during</a:t>
            </a:r>
            <a:r>
              <a:rPr sz="1200" spc="55" dirty="0">
                <a:latin typeface="Times New Roman"/>
                <a:cs typeface="Times New Roman"/>
              </a:rPr>
              <a:t> </a:t>
            </a:r>
            <a:r>
              <a:rPr sz="1200" dirty="0">
                <a:latin typeface="Times New Roman"/>
                <a:cs typeface="Times New Roman"/>
              </a:rPr>
              <a:t>her</a:t>
            </a:r>
            <a:endParaRPr sz="1200">
              <a:latin typeface="Times New Roman"/>
              <a:cs typeface="Times New Roman"/>
            </a:endParaRPr>
          </a:p>
          <a:p>
            <a:pPr marL="12700" algn="just">
              <a:lnSpc>
                <a:spcPct val="100000"/>
              </a:lnSpc>
              <a:spcBef>
                <a:spcPts val="470"/>
              </a:spcBef>
            </a:pPr>
            <a:r>
              <a:rPr sz="1200" spc="-5" dirty="0">
                <a:latin typeface="Times New Roman"/>
                <a:cs typeface="Times New Roman"/>
              </a:rPr>
              <a:t>childbearing </a:t>
            </a:r>
            <a:r>
              <a:rPr sz="1200" dirty="0">
                <a:latin typeface="Times New Roman"/>
                <a:cs typeface="Times New Roman"/>
              </a:rPr>
              <a:t>period under </a:t>
            </a:r>
            <a:r>
              <a:rPr sz="1200" spc="-5" dirty="0">
                <a:latin typeface="Times New Roman"/>
                <a:cs typeface="Times New Roman"/>
              </a:rPr>
              <a:t>prevailing </a:t>
            </a:r>
            <a:r>
              <a:rPr sz="1200" dirty="0">
                <a:latin typeface="Times New Roman"/>
                <a:cs typeface="Times New Roman"/>
              </a:rPr>
              <a:t>age specific fertility </a:t>
            </a:r>
            <a:r>
              <a:rPr sz="1200" spc="-5" dirty="0">
                <a:latin typeface="Times New Roman"/>
                <a:cs typeface="Times New Roman"/>
              </a:rPr>
              <a:t>rates (i.e.</a:t>
            </a:r>
            <a:r>
              <a:rPr sz="1200" spc="-30" dirty="0">
                <a:latin typeface="Times New Roman"/>
                <a:cs typeface="Times New Roman"/>
              </a:rPr>
              <a:t> </a:t>
            </a:r>
            <a:r>
              <a:rPr sz="1200" spc="-5" dirty="0">
                <a:latin typeface="Times New Roman"/>
                <a:cs typeface="Times New Roman"/>
              </a:rPr>
              <a:t>ASFRs).</a:t>
            </a:r>
            <a:endParaRPr sz="1200">
              <a:latin typeface="Times New Roman"/>
              <a:cs typeface="Times New Roman"/>
            </a:endParaRPr>
          </a:p>
          <a:p>
            <a:pPr marL="12700" algn="just">
              <a:lnSpc>
                <a:spcPct val="100000"/>
              </a:lnSpc>
              <a:spcBef>
                <a:spcPts val="625"/>
              </a:spcBef>
            </a:pP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TFR</a:t>
            </a:r>
            <a:r>
              <a:rPr sz="1200" spc="6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calculated</a:t>
            </a:r>
            <a:r>
              <a:rPr sz="1200" spc="70" dirty="0">
                <a:latin typeface="Times New Roman"/>
                <a:cs typeface="Times New Roman"/>
              </a:rPr>
              <a:t> </a:t>
            </a:r>
            <a:r>
              <a:rPr sz="1200" spc="-5" dirty="0">
                <a:latin typeface="Times New Roman"/>
                <a:cs typeface="Times New Roman"/>
              </a:rPr>
              <a:t>as</a:t>
            </a:r>
            <a:r>
              <a:rPr sz="1200" spc="75"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sum</a:t>
            </a:r>
            <a:r>
              <a:rPr sz="1200" spc="60"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spc="-5" dirty="0">
                <a:latin typeface="Times New Roman"/>
                <a:cs typeface="Times New Roman"/>
              </a:rPr>
              <a:t>ASFRs.</a:t>
            </a:r>
            <a:r>
              <a:rPr sz="1200" spc="65" dirty="0">
                <a:latin typeface="Times New Roman"/>
                <a:cs typeface="Times New Roman"/>
              </a:rPr>
              <a:t> </a:t>
            </a:r>
            <a:r>
              <a:rPr sz="1200" spc="-5" dirty="0">
                <a:latin typeface="Times New Roman"/>
                <a:cs typeface="Times New Roman"/>
              </a:rPr>
              <a:t>As</a:t>
            </a:r>
            <a:r>
              <a:rPr sz="1200" spc="70" dirty="0">
                <a:latin typeface="Times New Roman"/>
                <a:cs typeface="Times New Roman"/>
              </a:rPr>
              <a:t> </a:t>
            </a:r>
            <a:r>
              <a:rPr sz="1200" spc="-5" dirty="0">
                <a:latin typeface="Times New Roman"/>
                <a:cs typeface="Times New Roman"/>
              </a:rPr>
              <a:t>we</a:t>
            </a:r>
            <a:r>
              <a:rPr sz="1200" spc="80" dirty="0">
                <a:latin typeface="Times New Roman"/>
                <a:cs typeface="Times New Roman"/>
              </a:rPr>
              <a:t> </a:t>
            </a:r>
            <a:r>
              <a:rPr sz="1200" dirty="0">
                <a:latin typeface="Times New Roman"/>
                <a:cs typeface="Times New Roman"/>
              </a:rPr>
              <a:t>have</a:t>
            </a:r>
            <a:r>
              <a:rPr sz="1200" spc="55" dirty="0">
                <a:latin typeface="Times New Roman"/>
                <a:cs typeface="Times New Roman"/>
              </a:rPr>
              <a:t> </a:t>
            </a:r>
            <a:r>
              <a:rPr sz="1200" dirty="0">
                <a:latin typeface="Times New Roman"/>
                <a:cs typeface="Times New Roman"/>
              </a:rPr>
              <a:t>used</a:t>
            </a:r>
            <a:r>
              <a:rPr sz="1200" spc="55" dirty="0">
                <a:latin typeface="Times New Roman"/>
                <a:cs typeface="Times New Roman"/>
              </a:rPr>
              <a:t> </a:t>
            </a:r>
            <a:r>
              <a:rPr sz="1200" spc="-5" dirty="0">
                <a:latin typeface="Times New Roman"/>
                <a:cs typeface="Times New Roman"/>
              </a:rPr>
              <a:t>ASFR</a:t>
            </a:r>
            <a:r>
              <a:rPr sz="1200" spc="65" dirty="0">
                <a:latin typeface="Times New Roman"/>
                <a:cs typeface="Times New Roman"/>
              </a:rPr>
              <a:t> </a:t>
            </a:r>
            <a:r>
              <a:rPr sz="1200" dirty="0">
                <a:latin typeface="Times New Roman"/>
                <a:cs typeface="Times New Roman"/>
              </a:rPr>
              <a:t>for</a:t>
            </a:r>
            <a:r>
              <a:rPr sz="1200" spc="65" dirty="0">
                <a:latin typeface="Times New Roman"/>
                <a:cs typeface="Times New Roman"/>
              </a:rPr>
              <a:t> </a:t>
            </a:r>
            <a:r>
              <a:rPr sz="1200" dirty="0">
                <a:latin typeface="Times New Roman"/>
                <a:cs typeface="Times New Roman"/>
              </a:rPr>
              <a:t>5</a:t>
            </a:r>
            <a:r>
              <a:rPr sz="1200" spc="75" dirty="0">
                <a:latin typeface="Times New Roman"/>
                <a:cs typeface="Times New Roman"/>
              </a:rPr>
              <a:t> </a:t>
            </a:r>
            <a:r>
              <a:rPr sz="1200" spc="-10" dirty="0">
                <a:latin typeface="Times New Roman"/>
                <a:cs typeface="Times New Roman"/>
              </a:rPr>
              <a:t>year</a:t>
            </a:r>
            <a:r>
              <a:rPr sz="1200" spc="70" dirty="0">
                <a:latin typeface="Times New Roman"/>
                <a:cs typeface="Times New Roman"/>
              </a:rPr>
              <a:t> </a:t>
            </a:r>
            <a:r>
              <a:rPr sz="1200" spc="-5" dirty="0">
                <a:latin typeface="Times New Roman"/>
                <a:cs typeface="Times New Roman"/>
              </a:rPr>
              <a:t>age</a:t>
            </a:r>
            <a:r>
              <a:rPr sz="1200" spc="70" dirty="0">
                <a:latin typeface="Times New Roman"/>
                <a:cs typeface="Times New Roman"/>
              </a:rPr>
              <a:t> </a:t>
            </a:r>
            <a:r>
              <a:rPr sz="1200" spc="-5" dirty="0">
                <a:latin typeface="Times New Roman"/>
                <a:cs typeface="Times New Roman"/>
              </a:rPr>
              <a:t>groups,</a:t>
            </a:r>
            <a:r>
              <a:rPr sz="1200" spc="65"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marR="5080" algn="just">
              <a:lnSpc>
                <a:spcPct val="143600"/>
              </a:lnSpc>
              <a:spcBef>
                <a:spcPts val="5"/>
              </a:spcBef>
            </a:pPr>
            <a:r>
              <a:rPr sz="1200" spc="-5" dirty="0">
                <a:latin typeface="Times New Roman"/>
                <a:cs typeface="Times New Roman"/>
              </a:rPr>
              <a:t>sum </a:t>
            </a:r>
            <a:r>
              <a:rPr sz="1200" dirty="0">
                <a:latin typeface="Times New Roman"/>
                <a:cs typeface="Times New Roman"/>
              </a:rPr>
              <a:t>of </a:t>
            </a:r>
            <a:r>
              <a:rPr sz="1200" spc="-5" dirty="0">
                <a:latin typeface="Times New Roman"/>
                <a:cs typeface="Times New Roman"/>
              </a:rPr>
              <a:t>ASFRs need </a:t>
            </a:r>
            <a:r>
              <a:rPr sz="1200" dirty="0">
                <a:latin typeface="Times New Roman"/>
                <a:cs typeface="Times New Roman"/>
              </a:rPr>
              <a:t>to be </a:t>
            </a:r>
            <a:r>
              <a:rPr sz="1200" spc="-5" dirty="0">
                <a:latin typeface="Times New Roman"/>
                <a:cs typeface="Times New Roman"/>
              </a:rPr>
              <a:t>multiplied </a:t>
            </a:r>
            <a:r>
              <a:rPr sz="1200" spc="5" dirty="0">
                <a:latin typeface="Times New Roman"/>
                <a:cs typeface="Times New Roman"/>
              </a:rPr>
              <a:t>by </a:t>
            </a:r>
            <a:r>
              <a:rPr sz="1200" dirty="0">
                <a:latin typeface="Times New Roman"/>
                <a:cs typeface="Times New Roman"/>
              </a:rPr>
              <a:t>5 to obtain the </a:t>
            </a:r>
            <a:r>
              <a:rPr sz="1200" spc="-5" dirty="0">
                <a:latin typeface="Times New Roman"/>
                <a:cs typeface="Times New Roman"/>
              </a:rPr>
              <a:t>TFR. </a:t>
            </a:r>
            <a:r>
              <a:rPr sz="1200" dirty="0">
                <a:latin typeface="Times New Roman"/>
                <a:cs typeface="Times New Roman"/>
              </a:rPr>
              <a:t>Although, </a:t>
            </a:r>
            <a:r>
              <a:rPr sz="1200" spc="-5" dirty="0">
                <a:latin typeface="Times New Roman"/>
                <a:cs typeface="Times New Roman"/>
              </a:rPr>
              <a:t>defined as </a:t>
            </a:r>
            <a:r>
              <a:rPr sz="1200" dirty="0">
                <a:latin typeface="Times New Roman"/>
                <a:cs typeface="Times New Roman"/>
              </a:rPr>
              <a:t>a cohort  </a:t>
            </a:r>
            <a:r>
              <a:rPr sz="1200" spc="-5" dirty="0">
                <a:latin typeface="Times New Roman"/>
                <a:cs typeface="Times New Roman"/>
              </a:rPr>
              <a:t>measure, </a:t>
            </a:r>
            <a:r>
              <a:rPr sz="1200" dirty="0">
                <a:latin typeface="Times New Roman"/>
                <a:cs typeface="Times New Roman"/>
              </a:rPr>
              <a:t>in </a:t>
            </a:r>
            <a:r>
              <a:rPr sz="1200" spc="-5" dirty="0">
                <a:latin typeface="Times New Roman"/>
                <a:cs typeface="Times New Roman"/>
              </a:rPr>
              <a:t>fact,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synthetic </a:t>
            </a:r>
            <a:r>
              <a:rPr sz="1200" dirty="0">
                <a:latin typeface="Times New Roman"/>
                <a:cs typeface="Times New Roman"/>
              </a:rPr>
              <a:t>cohort </a:t>
            </a:r>
            <a:r>
              <a:rPr sz="1200" spc="-5" dirty="0">
                <a:latin typeface="Times New Roman"/>
                <a:cs typeface="Times New Roman"/>
              </a:rPr>
              <a:t>measure based </a:t>
            </a:r>
            <a:r>
              <a:rPr sz="1200" dirty="0">
                <a:latin typeface="Times New Roman"/>
                <a:cs typeface="Times New Roman"/>
              </a:rPr>
              <a:t>on </a:t>
            </a:r>
            <a:r>
              <a:rPr sz="1200" spc="-5" dirty="0">
                <a:latin typeface="Times New Roman"/>
                <a:cs typeface="Times New Roman"/>
              </a:rPr>
              <a:t>period </a:t>
            </a:r>
            <a:r>
              <a:rPr sz="1200" dirty="0">
                <a:latin typeface="Times New Roman"/>
                <a:cs typeface="Times New Roman"/>
              </a:rPr>
              <a:t>data.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most commonly  used summary measure of fertility </a:t>
            </a:r>
            <a:r>
              <a:rPr sz="1200" spc="-5" dirty="0">
                <a:latin typeface="Times New Roman"/>
                <a:cs typeface="Times New Roman"/>
              </a:rPr>
              <a:t>as </a:t>
            </a:r>
            <a:r>
              <a:rPr sz="1200" dirty="0">
                <a:latin typeface="Times New Roman"/>
                <a:cs typeface="Times New Roman"/>
              </a:rPr>
              <a:t>it </a:t>
            </a:r>
            <a:r>
              <a:rPr sz="1200" spc="-5" dirty="0">
                <a:latin typeface="Times New Roman"/>
                <a:cs typeface="Times New Roman"/>
              </a:rPr>
              <a:t>is free from age </a:t>
            </a:r>
            <a:r>
              <a:rPr sz="1200" dirty="0">
                <a:latin typeface="Times New Roman"/>
                <a:cs typeface="Times New Roman"/>
              </a:rPr>
              <a:t>distribution of a population. </a:t>
            </a:r>
            <a:r>
              <a:rPr sz="1200" spc="-5" dirty="0">
                <a:latin typeface="Times New Roman"/>
                <a:cs typeface="Times New Roman"/>
              </a:rPr>
              <a:t>This  measure is </a:t>
            </a:r>
            <a:r>
              <a:rPr sz="1200" dirty="0">
                <a:latin typeface="Times New Roman"/>
                <a:cs typeface="Times New Roman"/>
              </a:rPr>
              <a:t>also widely understood </a:t>
            </a:r>
            <a:r>
              <a:rPr sz="1200" spc="-5" dirty="0">
                <a:latin typeface="Times New Roman"/>
                <a:cs typeface="Times New Roman"/>
              </a:rPr>
              <a:t>and used </a:t>
            </a:r>
            <a:r>
              <a:rPr sz="1200" spc="10" dirty="0">
                <a:latin typeface="Times New Roman"/>
                <a:cs typeface="Times New Roman"/>
              </a:rPr>
              <a:t>by </a:t>
            </a:r>
            <a:r>
              <a:rPr sz="1200" dirty="0">
                <a:latin typeface="Times New Roman"/>
                <a:cs typeface="Times New Roman"/>
              </a:rPr>
              <a:t>policy makers </a:t>
            </a:r>
            <a:r>
              <a:rPr sz="1200" spc="-5" dirty="0">
                <a:latin typeface="Times New Roman"/>
                <a:cs typeface="Times New Roman"/>
              </a:rPr>
              <a:t>and</a:t>
            </a:r>
            <a:r>
              <a:rPr sz="1200" spc="-75" dirty="0">
                <a:latin typeface="Times New Roman"/>
                <a:cs typeface="Times New Roman"/>
              </a:rPr>
              <a:t> </a:t>
            </a:r>
            <a:r>
              <a:rPr sz="1200" dirty="0">
                <a:latin typeface="Times New Roman"/>
                <a:cs typeface="Times New Roman"/>
              </a:rPr>
              <a:t>planners.</a:t>
            </a:r>
            <a:endParaRPr sz="1200">
              <a:latin typeface="Times New Roman"/>
              <a:cs typeface="Times New Roman"/>
            </a:endParaRPr>
          </a:p>
          <a:p>
            <a:pPr marL="12700" algn="just">
              <a:lnSpc>
                <a:spcPct val="100000"/>
              </a:lnSpc>
              <a:spcBef>
                <a:spcPts val="660"/>
              </a:spcBef>
            </a:pPr>
            <a:r>
              <a:rPr sz="1200" b="1" spc="-10" dirty="0">
                <a:latin typeface="Times New Roman"/>
                <a:cs typeface="Times New Roman"/>
              </a:rPr>
              <a:t>TFR </a:t>
            </a:r>
            <a:r>
              <a:rPr sz="1200" b="1" dirty="0">
                <a:latin typeface="Times New Roman"/>
                <a:cs typeface="Times New Roman"/>
              </a:rPr>
              <a:t>= </a:t>
            </a:r>
            <a:r>
              <a:rPr sz="1200" b="1" spc="-5" dirty="0">
                <a:latin typeface="Times New Roman"/>
                <a:cs typeface="Times New Roman"/>
              </a:rPr>
              <a:t>5X </a:t>
            </a:r>
            <a:r>
              <a:rPr sz="1200" b="1" dirty="0">
                <a:latin typeface="Times New Roman"/>
                <a:cs typeface="Times New Roman"/>
              </a:rPr>
              <a:t>Σ</a:t>
            </a:r>
            <a:r>
              <a:rPr sz="1200" b="1" spc="10" dirty="0">
                <a:latin typeface="Times New Roman"/>
                <a:cs typeface="Times New Roman"/>
              </a:rPr>
              <a:t> </a:t>
            </a:r>
            <a:r>
              <a:rPr sz="1200" b="1" spc="-5" dirty="0">
                <a:latin typeface="Times New Roman"/>
                <a:cs typeface="Times New Roman"/>
              </a:rPr>
              <a:t>ASFR</a:t>
            </a:r>
            <a:endParaRPr sz="1200">
              <a:latin typeface="Times New Roman"/>
              <a:cs typeface="Times New Roman"/>
            </a:endParaRPr>
          </a:p>
          <a:p>
            <a:pPr marL="12700" algn="just">
              <a:lnSpc>
                <a:spcPct val="100000"/>
              </a:lnSpc>
              <a:spcBef>
                <a:spcPts val="600"/>
              </a:spcBef>
            </a:pPr>
            <a:r>
              <a:rPr sz="1200" spc="-10" dirty="0">
                <a:latin typeface="Times New Roman"/>
                <a:cs typeface="Times New Roman"/>
              </a:rPr>
              <a:t>If </a:t>
            </a:r>
            <a:r>
              <a:rPr sz="1200" dirty="0">
                <a:latin typeface="Times New Roman"/>
                <a:cs typeface="Times New Roman"/>
              </a:rPr>
              <a:t>it </a:t>
            </a:r>
            <a:r>
              <a:rPr sz="1200" spc="-5" dirty="0">
                <a:latin typeface="Times New Roman"/>
                <a:cs typeface="Times New Roman"/>
              </a:rPr>
              <a:t>is computed </a:t>
            </a:r>
            <a:r>
              <a:rPr sz="1200" spc="5" dirty="0">
                <a:latin typeface="Times New Roman"/>
                <a:cs typeface="Times New Roman"/>
              </a:rPr>
              <a:t>by </a:t>
            </a:r>
            <a:r>
              <a:rPr sz="1200" dirty="0">
                <a:latin typeface="Times New Roman"/>
                <a:cs typeface="Times New Roman"/>
              </a:rPr>
              <a:t>single </a:t>
            </a:r>
            <a:r>
              <a:rPr sz="1200" spc="-5" dirty="0">
                <a:latin typeface="Times New Roman"/>
                <a:cs typeface="Times New Roman"/>
              </a:rPr>
              <a:t>year, </a:t>
            </a:r>
            <a:r>
              <a:rPr sz="1200" dirty="0">
                <a:latin typeface="Times New Roman"/>
                <a:cs typeface="Times New Roman"/>
              </a:rPr>
              <a:t>then it </a:t>
            </a:r>
            <a:r>
              <a:rPr sz="1200" spc="-5" dirty="0">
                <a:latin typeface="Times New Roman"/>
                <a:cs typeface="Times New Roman"/>
              </a:rPr>
              <a:t>is TFR </a:t>
            </a:r>
            <a:r>
              <a:rPr sz="1200" dirty="0">
                <a:latin typeface="Times New Roman"/>
                <a:cs typeface="Times New Roman"/>
              </a:rPr>
              <a:t>= Σ</a:t>
            </a:r>
            <a:r>
              <a:rPr sz="1200" spc="25" dirty="0">
                <a:latin typeface="Times New Roman"/>
                <a:cs typeface="Times New Roman"/>
              </a:rPr>
              <a:t> </a:t>
            </a:r>
            <a:r>
              <a:rPr sz="1200" spc="-5" dirty="0">
                <a:latin typeface="Times New Roman"/>
                <a:cs typeface="Times New Roman"/>
              </a:rPr>
              <a:t>ASFR</a:t>
            </a:r>
            <a:endParaRPr sz="1200">
              <a:latin typeface="Times New Roman"/>
              <a:cs typeface="Times New Roman"/>
            </a:endParaRPr>
          </a:p>
        </p:txBody>
      </p:sp>
      <p:sp>
        <p:nvSpPr>
          <p:cNvPr id="6" name="object 6"/>
          <p:cNvSpPr/>
          <p:nvPr/>
        </p:nvSpPr>
        <p:spPr>
          <a:xfrm>
            <a:off x="1075973" y="1092421"/>
            <a:ext cx="4598754" cy="246717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21</a:t>
            </a:fld>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3672967"/>
            <a:ext cx="5967730" cy="2127250"/>
          </a:xfrm>
          <a:prstGeom prst="rect">
            <a:avLst/>
          </a:prstGeom>
        </p:spPr>
        <p:txBody>
          <a:bodyPr vert="horz" wrap="square" lIns="0" tIns="12065" rIns="0" bIns="0" rtlCol="0">
            <a:spAutoFit/>
          </a:bodyPr>
          <a:lstStyle/>
          <a:p>
            <a:pPr marL="12700" marR="5080" algn="just">
              <a:lnSpc>
                <a:spcPct val="143700"/>
              </a:lnSpc>
              <a:spcBef>
                <a:spcPts val="95"/>
              </a:spcBef>
            </a:pPr>
            <a:r>
              <a:rPr sz="1200" dirty="0">
                <a:latin typeface="Times New Roman"/>
                <a:cs typeface="Times New Roman"/>
              </a:rPr>
              <a:t>This table </a:t>
            </a:r>
            <a:r>
              <a:rPr sz="1200" spc="-5" dirty="0">
                <a:latin typeface="Times New Roman"/>
                <a:cs typeface="Times New Roman"/>
              </a:rPr>
              <a:t>shows </a:t>
            </a:r>
            <a:r>
              <a:rPr sz="1200" dirty="0">
                <a:latin typeface="Times New Roman"/>
                <a:cs typeface="Times New Roman"/>
              </a:rPr>
              <a:t>that the </a:t>
            </a:r>
            <a:r>
              <a:rPr sz="1200" spc="-5" dirty="0">
                <a:latin typeface="Times New Roman"/>
                <a:cs typeface="Times New Roman"/>
              </a:rPr>
              <a:t>estimate </a:t>
            </a:r>
            <a:r>
              <a:rPr sz="1200" dirty="0">
                <a:latin typeface="Times New Roman"/>
                <a:cs typeface="Times New Roman"/>
              </a:rPr>
              <a:t>of </a:t>
            </a:r>
            <a:r>
              <a:rPr sz="1200" spc="-5" dirty="0">
                <a:latin typeface="Times New Roman"/>
                <a:cs typeface="Times New Roman"/>
              </a:rPr>
              <a:t>TFR </a:t>
            </a:r>
            <a:r>
              <a:rPr sz="1200" dirty="0">
                <a:latin typeface="Times New Roman"/>
                <a:cs typeface="Times New Roman"/>
              </a:rPr>
              <a:t>for Nepal </a:t>
            </a:r>
            <a:r>
              <a:rPr sz="1200" spc="-5" dirty="0">
                <a:latin typeface="Times New Roman"/>
                <a:cs typeface="Times New Roman"/>
              </a:rPr>
              <a:t>was </a:t>
            </a:r>
            <a:r>
              <a:rPr sz="1200" dirty="0">
                <a:latin typeface="Times New Roman"/>
                <a:cs typeface="Times New Roman"/>
              </a:rPr>
              <a:t>more </a:t>
            </a:r>
            <a:r>
              <a:rPr sz="1200" spc="5" dirty="0">
                <a:latin typeface="Times New Roman"/>
                <a:cs typeface="Times New Roman"/>
              </a:rPr>
              <a:t>or </a:t>
            </a:r>
            <a:r>
              <a:rPr sz="1200" spc="-5" dirty="0">
                <a:latin typeface="Times New Roman"/>
                <a:cs typeface="Times New Roman"/>
              </a:rPr>
              <a:t>less </a:t>
            </a:r>
            <a:r>
              <a:rPr sz="1200" dirty="0">
                <a:latin typeface="Times New Roman"/>
                <a:cs typeface="Times New Roman"/>
              </a:rPr>
              <a:t>constant till mid </a:t>
            </a:r>
            <a:r>
              <a:rPr sz="1200" spc="-5" dirty="0">
                <a:latin typeface="Times New Roman"/>
                <a:cs typeface="Times New Roman"/>
              </a:rPr>
              <a:t>eighties  and thereafter </a:t>
            </a:r>
            <a:r>
              <a:rPr sz="1200" dirty="0">
                <a:latin typeface="Times New Roman"/>
                <a:cs typeface="Times New Roman"/>
              </a:rPr>
              <a:t>it </a:t>
            </a:r>
            <a:r>
              <a:rPr sz="1200" spc="-5" dirty="0">
                <a:latin typeface="Times New Roman"/>
                <a:cs typeface="Times New Roman"/>
              </a:rPr>
              <a:t>started </a:t>
            </a:r>
            <a:r>
              <a:rPr sz="1200" dirty="0">
                <a:latin typeface="Times New Roman"/>
                <a:cs typeface="Times New Roman"/>
              </a:rPr>
              <a:t>to </a:t>
            </a:r>
            <a:r>
              <a:rPr sz="1200" spc="-5" dirty="0">
                <a:latin typeface="Times New Roman"/>
                <a:cs typeface="Times New Roman"/>
              </a:rPr>
              <a:t>decline. </a:t>
            </a:r>
            <a:r>
              <a:rPr sz="1200" dirty="0">
                <a:latin typeface="Times New Roman"/>
                <a:cs typeface="Times New Roman"/>
              </a:rPr>
              <a:t>The </a:t>
            </a:r>
            <a:r>
              <a:rPr sz="1200" spc="-5" dirty="0">
                <a:latin typeface="Times New Roman"/>
                <a:cs typeface="Times New Roman"/>
              </a:rPr>
              <a:t>level </a:t>
            </a:r>
            <a:r>
              <a:rPr sz="1200" dirty="0">
                <a:latin typeface="Times New Roman"/>
                <a:cs typeface="Times New Roman"/>
              </a:rPr>
              <a:t>of </a:t>
            </a:r>
            <a:r>
              <a:rPr sz="1200" spc="-5" dirty="0">
                <a:latin typeface="Times New Roman"/>
                <a:cs typeface="Times New Roman"/>
              </a:rPr>
              <a:t>TFR </a:t>
            </a:r>
            <a:r>
              <a:rPr sz="1200" dirty="0">
                <a:latin typeface="Times New Roman"/>
                <a:cs typeface="Times New Roman"/>
              </a:rPr>
              <a:t>till mid </a:t>
            </a:r>
            <a:r>
              <a:rPr sz="1200" spc="-5" dirty="0">
                <a:latin typeface="Times New Roman"/>
                <a:cs typeface="Times New Roman"/>
              </a:rPr>
              <a:t>eighties was around </a:t>
            </a:r>
            <a:r>
              <a:rPr sz="1200" dirty="0">
                <a:latin typeface="Times New Roman"/>
                <a:cs typeface="Times New Roman"/>
              </a:rPr>
              <a:t>6.3. </a:t>
            </a:r>
            <a:r>
              <a:rPr sz="1200" spc="-5" dirty="0">
                <a:latin typeface="Times New Roman"/>
                <a:cs typeface="Times New Roman"/>
              </a:rPr>
              <a:t>A  substantial reduction </a:t>
            </a:r>
            <a:r>
              <a:rPr sz="1200" dirty="0">
                <a:latin typeface="Times New Roman"/>
                <a:cs typeface="Times New Roman"/>
              </a:rPr>
              <a:t>in fertility </a:t>
            </a:r>
            <a:r>
              <a:rPr sz="1200" spc="-5" dirty="0">
                <a:latin typeface="Times New Roman"/>
                <a:cs typeface="Times New Roman"/>
              </a:rPr>
              <a:t>can </a:t>
            </a:r>
            <a:r>
              <a:rPr sz="1200" dirty="0">
                <a:latin typeface="Times New Roman"/>
                <a:cs typeface="Times New Roman"/>
              </a:rPr>
              <a:t>be seen during the </a:t>
            </a:r>
            <a:r>
              <a:rPr sz="1200" spc="-5" dirty="0">
                <a:latin typeface="Times New Roman"/>
                <a:cs typeface="Times New Roman"/>
              </a:rPr>
              <a:t>period </a:t>
            </a:r>
            <a:r>
              <a:rPr sz="1200" dirty="0">
                <a:latin typeface="Times New Roman"/>
                <a:cs typeface="Times New Roman"/>
              </a:rPr>
              <a:t>1999 to 2004 </a:t>
            </a:r>
            <a:r>
              <a:rPr sz="1200" spc="-5" dirty="0">
                <a:latin typeface="Times New Roman"/>
                <a:cs typeface="Times New Roman"/>
              </a:rPr>
              <a:t>when </a:t>
            </a:r>
            <a:r>
              <a:rPr sz="1200" dirty="0">
                <a:latin typeface="Times New Roman"/>
                <a:cs typeface="Times New Roman"/>
              </a:rPr>
              <a:t>a </a:t>
            </a:r>
            <a:r>
              <a:rPr sz="1200" spc="-5" dirty="0">
                <a:latin typeface="Times New Roman"/>
                <a:cs typeface="Times New Roman"/>
              </a:rPr>
              <a:t>decline </a:t>
            </a:r>
            <a:r>
              <a:rPr sz="1200" dirty="0">
                <a:latin typeface="Times New Roman"/>
                <a:cs typeface="Times New Roman"/>
              </a:rPr>
              <a:t>of  one </a:t>
            </a:r>
            <a:r>
              <a:rPr sz="1200" spc="-5" dirty="0">
                <a:latin typeface="Times New Roman"/>
                <a:cs typeface="Times New Roman"/>
              </a:rPr>
              <a:t>child was observed. </a:t>
            </a:r>
            <a:r>
              <a:rPr sz="1200" dirty="0">
                <a:latin typeface="Times New Roman"/>
                <a:cs typeface="Times New Roman"/>
              </a:rPr>
              <a:t>The </a:t>
            </a:r>
            <a:r>
              <a:rPr sz="1200" spc="-5" dirty="0">
                <a:latin typeface="Times New Roman"/>
                <a:cs typeface="Times New Roman"/>
              </a:rPr>
              <a:t>Nepal Demographic and Health </a:t>
            </a:r>
            <a:r>
              <a:rPr sz="1200" dirty="0">
                <a:latin typeface="Times New Roman"/>
                <a:cs typeface="Times New Roman"/>
              </a:rPr>
              <a:t>Survey 2006 </a:t>
            </a:r>
            <a:r>
              <a:rPr sz="1200" spc="-5" dirty="0">
                <a:latin typeface="Times New Roman"/>
                <a:cs typeface="Times New Roman"/>
              </a:rPr>
              <a:t>provided an estimate  </a:t>
            </a:r>
            <a:r>
              <a:rPr sz="1200" dirty="0">
                <a:latin typeface="Times New Roman"/>
                <a:cs typeface="Times New Roman"/>
              </a:rPr>
              <a:t>of </a:t>
            </a:r>
            <a:r>
              <a:rPr sz="1200" spc="-5" dirty="0">
                <a:latin typeface="Times New Roman"/>
                <a:cs typeface="Times New Roman"/>
              </a:rPr>
              <a:t>TFR </a:t>
            </a:r>
            <a:r>
              <a:rPr sz="1200" dirty="0">
                <a:latin typeface="Times New Roman"/>
                <a:cs typeface="Times New Roman"/>
              </a:rPr>
              <a:t>for </a:t>
            </a:r>
            <a:r>
              <a:rPr sz="1200" spc="-5" dirty="0">
                <a:latin typeface="Times New Roman"/>
                <a:cs typeface="Times New Roman"/>
              </a:rPr>
              <a:t>Nepal </a:t>
            </a:r>
            <a:r>
              <a:rPr sz="1200" dirty="0">
                <a:latin typeface="Times New Roman"/>
                <a:cs typeface="Times New Roman"/>
              </a:rPr>
              <a:t>to be 3.1. </a:t>
            </a:r>
            <a:r>
              <a:rPr sz="1200" spc="-5" dirty="0">
                <a:latin typeface="Times New Roman"/>
                <a:cs typeface="Times New Roman"/>
              </a:rPr>
              <a:t>Although </a:t>
            </a:r>
            <a:r>
              <a:rPr sz="1200" dirty="0">
                <a:latin typeface="Times New Roman"/>
                <a:cs typeface="Times New Roman"/>
              </a:rPr>
              <a:t>a detailed </a:t>
            </a:r>
            <a:r>
              <a:rPr sz="1200" spc="-5" dirty="0">
                <a:latin typeface="Times New Roman"/>
                <a:cs typeface="Times New Roman"/>
              </a:rPr>
              <a:t>analysis </a:t>
            </a:r>
            <a:r>
              <a:rPr sz="1200" dirty="0">
                <a:latin typeface="Times New Roman"/>
                <a:cs typeface="Times New Roman"/>
              </a:rPr>
              <a:t>of </a:t>
            </a:r>
            <a:r>
              <a:rPr sz="1200" spc="-5" dirty="0">
                <a:latin typeface="Times New Roman"/>
                <a:cs typeface="Times New Roman"/>
              </a:rPr>
              <a:t>causes </a:t>
            </a:r>
            <a:r>
              <a:rPr sz="1200" dirty="0">
                <a:latin typeface="Times New Roman"/>
                <a:cs typeface="Times New Roman"/>
              </a:rPr>
              <a:t>of decline in fertility </a:t>
            </a:r>
            <a:r>
              <a:rPr sz="1200" spc="-5" dirty="0">
                <a:latin typeface="Times New Roman"/>
                <a:cs typeface="Times New Roman"/>
              </a:rPr>
              <a:t>has </a:t>
            </a:r>
            <a:r>
              <a:rPr sz="1200" dirty="0">
                <a:latin typeface="Times New Roman"/>
                <a:cs typeface="Times New Roman"/>
              </a:rPr>
              <a:t>not  </a:t>
            </a:r>
            <a:r>
              <a:rPr sz="1200" spc="-5" dirty="0">
                <a:latin typeface="Times New Roman"/>
                <a:cs typeface="Times New Roman"/>
              </a:rPr>
              <a:t>been done, </a:t>
            </a:r>
            <a:r>
              <a:rPr sz="1200" dirty="0">
                <a:latin typeface="Times New Roman"/>
                <a:cs typeface="Times New Roman"/>
              </a:rPr>
              <a:t>possible </a:t>
            </a:r>
            <a:r>
              <a:rPr sz="1200" spc="-5" dirty="0">
                <a:latin typeface="Times New Roman"/>
                <a:cs typeface="Times New Roman"/>
              </a:rPr>
              <a:t>causes </a:t>
            </a:r>
            <a:r>
              <a:rPr sz="1200" dirty="0">
                <a:latin typeface="Times New Roman"/>
                <a:cs typeface="Times New Roman"/>
              </a:rPr>
              <a:t>for this </a:t>
            </a:r>
            <a:r>
              <a:rPr sz="1200" spc="-5" dirty="0">
                <a:latin typeface="Times New Roman"/>
                <a:cs typeface="Times New Roman"/>
              </a:rPr>
              <a:t>decline after mid-eighties could </a:t>
            </a:r>
            <a:r>
              <a:rPr sz="1200" dirty="0">
                <a:latin typeface="Times New Roman"/>
                <a:cs typeface="Times New Roman"/>
              </a:rPr>
              <a:t>be include </a:t>
            </a:r>
            <a:r>
              <a:rPr sz="1200" spc="-5" dirty="0">
                <a:latin typeface="Times New Roman"/>
                <a:cs typeface="Times New Roman"/>
              </a:rPr>
              <a:t>a) increased use </a:t>
            </a:r>
            <a:r>
              <a:rPr sz="1200" spc="5" dirty="0">
                <a:latin typeface="Times New Roman"/>
                <a:cs typeface="Times New Roman"/>
              </a:rPr>
              <a:t>of  </a:t>
            </a:r>
            <a:r>
              <a:rPr sz="1200" dirty="0">
                <a:latin typeface="Times New Roman"/>
                <a:cs typeface="Times New Roman"/>
              </a:rPr>
              <a:t>family planning methods b) </a:t>
            </a:r>
            <a:r>
              <a:rPr sz="1200" spc="-5" dirty="0">
                <a:latin typeface="Times New Roman"/>
                <a:cs typeface="Times New Roman"/>
              </a:rPr>
              <a:t>increased age at marriage c) improved </a:t>
            </a:r>
            <a:r>
              <a:rPr sz="1200" dirty="0">
                <a:latin typeface="Times New Roman"/>
                <a:cs typeface="Times New Roman"/>
              </a:rPr>
              <a:t>level of </a:t>
            </a:r>
            <a:r>
              <a:rPr sz="1200" spc="-5" dirty="0">
                <a:latin typeface="Times New Roman"/>
                <a:cs typeface="Times New Roman"/>
              </a:rPr>
              <a:t>education </a:t>
            </a:r>
            <a:r>
              <a:rPr sz="1200" dirty="0">
                <a:latin typeface="Times New Roman"/>
                <a:cs typeface="Times New Roman"/>
              </a:rPr>
              <a:t>d)  </a:t>
            </a:r>
            <a:r>
              <a:rPr sz="1200" spc="-5" dirty="0">
                <a:latin typeface="Times New Roman"/>
                <a:cs typeface="Times New Roman"/>
              </a:rPr>
              <a:t>increased urbanization </a:t>
            </a:r>
            <a:r>
              <a:rPr sz="1200" dirty="0">
                <a:latin typeface="Times New Roman"/>
                <a:cs typeface="Times New Roman"/>
              </a:rPr>
              <a:t>and </a:t>
            </a:r>
            <a:r>
              <a:rPr sz="1200" spc="-5" dirty="0">
                <a:latin typeface="Times New Roman"/>
                <a:cs typeface="Times New Roman"/>
              </a:rPr>
              <a:t>e) spousal separation </a:t>
            </a:r>
            <a:r>
              <a:rPr sz="1200" dirty="0">
                <a:latin typeface="Times New Roman"/>
                <a:cs typeface="Times New Roman"/>
              </a:rPr>
              <a:t>due to </a:t>
            </a:r>
            <a:r>
              <a:rPr sz="1200" spc="-5" dirty="0">
                <a:latin typeface="Times New Roman"/>
                <a:cs typeface="Times New Roman"/>
              </a:rPr>
              <a:t>conflict </a:t>
            </a:r>
            <a:r>
              <a:rPr sz="1200" dirty="0">
                <a:latin typeface="Times New Roman"/>
                <a:cs typeface="Times New Roman"/>
              </a:rPr>
              <a:t>and </a:t>
            </a:r>
            <a:r>
              <a:rPr sz="1200" spc="-5" dirty="0">
                <a:latin typeface="Times New Roman"/>
                <a:cs typeface="Times New Roman"/>
              </a:rPr>
              <a:t>employment</a:t>
            </a:r>
            <a:r>
              <a:rPr sz="1200" spc="75" dirty="0">
                <a:latin typeface="Times New Roman"/>
                <a:cs typeface="Times New Roman"/>
              </a:rPr>
              <a:t> </a:t>
            </a:r>
            <a:r>
              <a:rPr sz="1200" spc="-5" dirty="0">
                <a:latin typeface="Times New Roman"/>
                <a:cs typeface="Times New Roman"/>
              </a:rPr>
              <a:t>etc.</a:t>
            </a:r>
            <a:endParaRPr sz="1200">
              <a:latin typeface="Times New Roman"/>
              <a:cs typeface="Times New Roman"/>
            </a:endParaRPr>
          </a:p>
        </p:txBody>
      </p:sp>
      <p:sp>
        <p:nvSpPr>
          <p:cNvPr id="6" name="object 6"/>
          <p:cNvSpPr/>
          <p:nvPr/>
        </p:nvSpPr>
        <p:spPr>
          <a:xfrm>
            <a:off x="933450" y="1073385"/>
            <a:ext cx="4594238" cy="258790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019047" y="5936942"/>
            <a:ext cx="4574685" cy="1074507"/>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22</a:t>
            </a:fld>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6" name="object 6"/>
          <p:cNvSpPr txBox="1"/>
          <p:nvPr/>
        </p:nvSpPr>
        <p:spPr>
          <a:xfrm>
            <a:off x="1130604" y="6660260"/>
            <a:ext cx="4501515" cy="208279"/>
          </a:xfrm>
          <a:prstGeom prst="rect">
            <a:avLst/>
          </a:prstGeom>
        </p:spPr>
        <p:txBody>
          <a:bodyPr vert="horz" wrap="square" lIns="0" tIns="12700" rIns="0" bIns="0" rtlCol="0">
            <a:spAutoFit/>
          </a:bodyPr>
          <a:lstStyle/>
          <a:p>
            <a:pPr marL="12700">
              <a:lnSpc>
                <a:spcPct val="100000"/>
              </a:lnSpc>
              <a:spcBef>
                <a:spcPts val="100"/>
              </a:spcBef>
            </a:pPr>
            <a:r>
              <a:rPr sz="1200" spc="-5" dirty="0" smtClean="0">
                <a:latin typeface="Times New Roman"/>
                <a:cs typeface="Times New Roman"/>
              </a:rPr>
              <a:t>TFR </a:t>
            </a:r>
            <a:r>
              <a:rPr sz="1200" dirty="0">
                <a:latin typeface="Times New Roman"/>
                <a:cs typeface="Times New Roman"/>
              </a:rPr>
              <a:t>of </a:t>
            </a:r>
            <a:r>
              <a:rPr sz="1200" spc="-5" dirty="0">
                <a:latin typeface="Times New Roman"/>
                <a:cs typeface="Times New Roman"/>
              </a:rPr>
              <a:t>SAARC </a:t>
            </a:r>
            <a:r>
              <a:rPr sz="1200" dirty="0">
                <a:latin typeface="Times New Roman"/>
                <a:cs typeface="Times New Roman"/>
              </a:rPr>
              <a:t>members and some </a:t>
            </a:r>
            <a:r>
              <a:rPr sz="1200" spc="-5" dirty="0">
                <a:latin typeface="Times New Roman"/>
                <a:cs typeface="Times New Roman"/>
              </a:rPr>
              <a:t>developed </a:t>
            </a:r>
            <a:r>
              <a:rPr sz="1200" dirty="0">
                <a:latin typeface="Times New Roman"/>
                <a:cs typeface="Times New Roman"/>
              </a:rPr>
              <a:t>countries </a:t>
            </a:r>
            <a:r>
              <a:rPr sz="1200" spc="-5" dirty="0">
                <a:latin typeface="Times New Roman"/>
                <a:cs typeface="Times New Roman"/>
              </a:rPr>
              <a:t>are given</a:t>
            </a:r>
            <a:r>
              <a:rPr sz="1200" spc="-10" dirty="0">
                <a:latin typeface="Times New Roman"/>
                <a:cs typeface="Times New Roman"/>
              </a:rPr>
              <a:t> </a:t>
            </a:r>
            <a:r>
              <a:rPr sz="1200" dirty="0">
                <a:latin typeface="Times New Roman"/>
                <a:cs typeface="Times New Roman"/>
              </a:rPr>
              <a:t>below</a:t>
            </a:r>
          </a:p>
        </p:txBody>
      </p:sp>
      <p:graphicFrame>
        <p:nvGraphicFramePr>
          <p:cNvPr id="7" name="object 7"/>
          <p:cNvGraphicFramePr>
            <a:graphicFrameLocks noGrp="1"/>
          </p:cNvGraphicFramePr>
          <p:nvPr/>
        </p:nvGraphicFramePr>
        <p:xfrm>
          <a:off x="1071676" y="6948804"/>
          <a:ext cx="5853429" cy="2155264"/>
        </p:xfrm>
        <a:graphic>
          <a:graphicData uri="http://schemas.openxmlformats.org/drawingml/2006/table">
            <a:tbl>
              <a:tblPr firstRow="1" bandRow="1">
                <a:tableStyleId>{2D5ABB26-0587-4C30-8999-92F81FD0307C}</a:tableStyleId>
              </a:tblPr>
              <a:tblGrid>
                <a:gridCol w="2931160">
                  <a:extLst>
                    <a:ext uri="{9D8B030D-6E8A-4147-A177-3AD203B41FA5}">
                      <a16:colId xmlns:a16="http://schemas.microsoft.com/office/drawing/2014/main" val="20000"/>
                    </a:ext>
                  </a:extLst>
                </a:gridCol>
                <a:gridCol w="2922269">
                  <a:extLst>
                    <a:ext uri="{9D8B030D-6E8A-4147-A177-3AD203B41FA5}">
                      <a16:colId xmlns:a16="http://schemas.microsoft.com/office/drawing/2014/main" val="20001"/>
                    </a:ext>
                  </a:extLst>
                </a:gridCol>
              </a:tblGrid>
              <a:tr h="269748">
                <a:tc>
                  <a:txBody>
                    <a:bodyPr/>
                    <a:lstStyle/>
                    <a:p>
                      <a:pPr marL="68580">
                        <a:lnSpc>
                          <a:spcPts val="1370"/>
                        </a:lnSpc>
                      </a:pPr>
                      <a:r>
                        <a:rPr sz="1200" dirty="0">
                          <a:latin typeface="Times New Roman"/>
                          <a:cs typeface="Times New Roman"/>
                        </a:rPr>
                        <a:t>Country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spc="-5" dirty="0">
                          <a:latin typeface="Times New Roman"/>
                          <a:cs typeface="Times New Roman"/>
                        </a:rPr>
                        <a:t>TFR (2000</a:t>
                      </a:r>
                      <a:r>
                        <a:rPr sz="1200" dirty="0">
                          <a:latin typeface="Times New Roman"/>
                          <a:cs typeface="Times New Roman"/>
                        </a:rPr>
                        <a:t> </a:t>
                      </a:r>
                      <a:r>
                        <a:rPr sz="1200" spc="-5" dirty="0">
                          <a:latin typeface="Times New Roman"/>
                          <a:cs typeface="Times New Roman"/>
                        </a:rPr>
                        <a:t>-2005)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70128">
                <a:tc>
                  <a:txBody>
                    <a:bodyPr/>
                    <a:lstStyle/>
                    <a:p>
                      <a:pPr marL="68580">
                        <a:lnSpc>
                          <a:spcPts val="1355"/>
                        </a:lnSpc>
                      </a:pPr>
                      <a:r>
                        <a:rPr sz="1200" spc="-5" dirty="0">
                          <a:latin typeface="Times New Roman"/>
                          <a:cs typeface="Times New Roman"/>
                        </a:rPr>
                        <a:t>Bangladesh</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3.2</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spc="-5" dirty="0">
                          <a:latin typeface="Times New Roman"/>
                          <a:cs typeface="Times New Roman"/>
                        </a:rPr>
                        <a:t>Bhutan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747">
                <a:tc>
                  <a:txBody>
                    <a:bodyPr/>
                    <a:lstStyle/>
                    <a:p>
                      <a:pPr marL="68580">
                        <a:lnSpc>
                          <a:spcPts val="1370"/>
                        </a:lnSpc>
                      </a:pPr>
                      <a:r>
                        <a:rPr sz="1200" spc="-5" dirty="0">
                          <a:latin typeface="Times New Roman"/>
                          <a:cs typeface="Times New Roman"/>
                        </a:rPr>
                        <a:t>Afghanistan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7.5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spc="-5" dirty="0">
                          <a:latin typeface="Times New Roman"/>
                          <a:cs typeface="Times New Roman"/>
                        </a:rPr>
                        <a:t>India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3.1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8224">
                <a:tc>
                  <a:txBody>
                    <a:bodyPr/>
                    <a:lstStyle/>
                    <a:p>
                      <a:pPr marL="68580">
                        <a:lnSpc>
                          <a:spcPts val="1355"/>
                        </a:lnSpc>
                      </a:pPr>
                      <a:r>
                        <a:rPr sz="1200" spc="-5" dirty="0">
                          <a:latin typeface="Times New Roman"/>
                          <a:cs typeface="Times New Roman"/>
                        </a:rPr>
                        <a:t>Srilanka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69697">
                <a:tc>
                  <a:txBody>
                    <a:bodyPr/>
                    <a:lstStyle/>
                    <a:p>
                      <a:pPr marL="68580">
                        <a:lnSpc>
                          <a:spcPts val="1355"/>
                        </a:lnSpc>
                      </a:pPr>
                      <a:r>
                        <a:rPr sz="1200" spc="-5" dirty="0">
                          <a:latin typeface="Times New Roman"/>
                          <a:cs typeface="Times New Roman"/>
                        </a:rPr>
                        <a:t>Maldives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69748">
                <a:tc>
                  <a:txBody>
                    <a:bodyPr/>
                    <a:lstStyle/>
                    <a:p>
                      <a:pPr marL="68580">
                        <a:lnSpc>
                          <a:spcPts val="1355"/>
                        </a:lnSpc>
                      </a:pPr>
                      <a:r>
                        <a:rPr sz="1200" spc="-5" dirty="0">
                          <a:latin typeface="Times New Roman"/>
                          <a:cs typeface="Times New Roman"/>
                        </a:rPr>
                        <a:t>Pakistan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4.0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8" name="object 8"/>
          <p:cNvSpPr/>
          <p:nvPr/>
        </p:nvSpPr>
        <p:spPr>
          <a:xfrm>
            <a:off x="933450" y="1035495"/>
            <a:ext cx="4588392" cy="2287935"/>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23</a:t>
            </a:fld>
            <a:endParaRPr dirty="0"/>
          </a:p>
        </p:txBody>
      </p:sp>
      <p:pic>
        <p:nvPicPr>
          <p:cNvPr id="12" name="Picture 11"/>
          <p:cNvPicPr>
            <a:picLocks noChangeAspect="1"/>
          </p:cNvPicPr>
          <p:nvPr/>
        </p:nvPicPr>
        <p:blipFill>
          <a:blip r:embed="rId3"/>
          <a:stretch>
            <a:fillRect/>
          </a:stretch>
        </p:blipFill>
        <p:spPr>
          <a:xfrm>
            <a:off x="609600" y="3498718"/>
            <a:ext cx="6781800" cy="29862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467532"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1071676" y="1016508"/>
          <a:ext cx="5853429" cy="2423791"/>
        </p:xfrm>
        <a:graphic>
          <a:graphicData uri="http://schemas.openxmlformats.org/drawingml/2006/table">
            <a:tbl>
              <a:tblPr firstRow="1" bandRow="1">
                <a:tableStyleId>{2D5ABB26-0587-4C30-8999-92F81FD0307C}</a:tableStyleId>
              </a:tblPr>
              <a:tblGrid>
                <a:gridCol w="2931160">
                  <a:extLst>
                    <a:ext uri="{9D8B030D-6E8A-4147-A177-3AD203B41FA5}">
                      <a16:colId xmlns:a16="http://schemas.microsoft.com/office/drawing/2014/main" val="20000"/>
                    </a:ext>
                  </a:extLst>
                </a:gridCol>
                <a:gridCol w="2922269">
                  <a:extLst>
                    <a:ext uri="{9D8B030D-6E8A-4147-A177-3AD203B41FA5}">
                      <a16:colId xmlns:a16="http://schemas.microsoft.com/office/drawing/2014/main" val="20001"/>
                    </a:ext>
                  </a:extLst>
                </a:gridCol>
              </a:tblGrid>
              <a:tr h="268477">
                <a:tc>
                  <a:txBody>
                    <a:bodyPr/>
                    <a:lstStyle/>
                    <a:p>
                      <a:pPr marL="68580">
                        <a:lnSpc>
                          <a:spcPts val="1360"/>
                        </a:lnSpc>
                      </a:pPr>
                      <a:r>
                        <a:rPr sz="1200" spc="-5" dirty="0">
                          <a:latin typeface="Times New Roman"/>
                          <a:cs typeface="Times New Roman"/>
                        </a:rPr>
                        <a:t>Nepal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60"/>
                        </a:lnSpc>
                      </a:pPr>
                      <a:r>
                        <a:rPr sz="1200" dirty="0">
                          <a:latin typeface="Times New Roman"/>
                          <a:cs typeface="Times New Roman"/>
                        </a:rPr>
                        <a:t>3.7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8">
                <a:tc>
                  <a:txBody>
                    <a:bodyPr/>
                    <a:lstStyle/>
                    <a:p>
                      <a:pPr marL="68580">
                        <a:lnSpc>
                          <a:spcPts val="1355"/>
                        </a:lnSpc>
                      </a:pPr>
                      <a:r>
                        <a:rPr sz="1200" spc="-5" dirty="0">
                          <a:latin typeface="Times New Roman"/>
                          <a:cs typeface="Times New Roman"/>
                        </a:rPr>
                        <a:t>Other countries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spc="-5" dirty="0">
                          <a:latin typeface="Times New Roman"/>
                          <a:cs typeface="Times New Roman"/>
                        </a:rPr>
                        <a:t>Canada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747">
                <a:tc>
                  <a:txBody>
                    <a:bodyPr/>
                    <a:lstStyle/>
                    <a:p>
                      <a:pPr marL="68580">
                        <a:lnSpc>
                          <a:spcPts val="1370"/>
                        </a:lnSpc>
                      </a:pPr>
                      <a:r>
                        <a:rPr sz="1200" spc="-5" dirty="0">
                          <a:latin typeface="Times New Roman"/>
                          <a:cs typeface="Times New Roman"/>
                        </a:rPr>
                        <a:t>USA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2.0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spc="-10" dirty="0">
                          <a:latin typeface="Times New Roman"/>
                          <a:cs typeface="Times New Roman"/>
                        </a:rPr>
                        <a:t>UK</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8223">
                <a:tc>
                  <a:txBody>
                    <a:bodyPr/>
                    <a:lstStyle/>
                    <a:p>
                      <a:pPr marL="68580">
                        <a:lnSpc>
                          <a:spcPts val="1355"/>
                        </a:lnSpc>
                      </a:pPr>
                      <a:r>
                        <a:rPr sz="1200" dirty="0">
                          <a:latin typeface="Times New Roman"/>
                          <a:cs typeface="Times New Roman"/>
                        </a:rPr>
                        <a:t>China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69748">
                <a:tc>
                  <a:txBody>
                    <a:bodyPr/>
                    <a:lstStyle/>
                    <a:p>
                      <a:pPr marL="68580">
                        <a:lnSpc>
                          <a:spcPts val="1370"/>
                        </a:lnSpc>
                      </a:pPr>
                      <a:r>
                        <a:rPr sz="1200" spc="-5" dirty="0">
                          <a:latin typeface="Times New Roman"/>
                          <a:cs typeface="Times New Roman"/>
                        </a:rPr>
                        <a:t>Iceland</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2.0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69748">
                <a:tc>
                  <a:txBody>
                    <a:bodyPr/>
                    <a:lstStyle/>
                    <a:p>
                      <a:pPr marL="68580">
                        <a:lnSpc>
                          <a:spcPts val="1355"/>
                        </a:lnSpc>
                      </a:pPr>
                      <a:r>
                        <a:rPr sz="1200" spc="-5" dirty="0">
                          <a:latin typeface="Times New Roman"/>
                          <a:cs typeface="Times New Roman"/>
                        </a:rPr>
                        <a:t>Hongkong</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0.9</a:t>
                      </a:r>
                      <a:r>
                        <a:rPr sz="1200" spc="-5" dirty="0">
                          <a:latin typeface="Times New Roman"/>
                          <a:cs typeface="Times New Roman"/>
                        </a:rPr>
                        <a:t> (lowest)</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70128">
                <a:tc>
                  <a:txBody>
                    <a:bodyPr/>
                    <a:lstStyle/>
                    <a:p>
                      <a:pPr marL="68580">
                        <a:lnSpc>
                          <a:spcPts val="1360"/>
                        </a:lnSpc>
                      </a:pPr>
                      <a:r>
                        <a:rPr sz="1200" spc="-5" dirty="0">
                          <a:latin typeface="Times New Roman"/>
                          <a:cs typeface="Times New Roman"/>
                        </a:rPr>
                        <a:t>Niger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60"/>
                        </a:lnSpc>
                      </a:pPr>
                      <a:r>
                        <a:rPr sz="1200" dirty="0">
                          <a:latin typeface="Times New Roman"/>
                          <a:cs typeface="Times New Roman"/>
                        </a:rPr>
                        <a:t>7.4</a:t>
                      </a:r>
                      <a:r>
                        <a:rPr sz="1200" spc="-5" dirty="0">
                          <a:latin typeface="Times New Roman"/>
                          <a:cs typeface="Times New Roman"/>
                        </a:rPr>
                        <a:t> (highest)</a:t>
                      </a: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bl>
          </a:graphicData>
        </a:graphic>
      </p:graphicFrame>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24</a:t>
            </a:fld>
            <a:endParaRPr dirty="0"/>
          </a:p>
        </p:txBody>
      </p:sp>
      <p:sp>
        <p:nvSpPr>
          <p:cNvPr id="6" name="object 6"/>
          <p:cNvSpPr txBox="1"/>
          <p:nvPr/>
        </p:nvSpPr>
        <p:spPr>
          <a:xfrm>
            <a:off x="902004" y="3337686"/>
            <a:ext cx="5970270" cy="5602605"/>
          </a:xfrm>
          <a:prstGeom prst="rect">
            <a:avLst/>
          </a:prstGeom>
        </p:spPr>
        <p:txBody>
          <a:bodyPr vert="horz" wrap="square" lIns="0" tIns="94615" rIns="0" bIns="0" rtlCol="0">
            <a:spAutoFit/>
          </a:bodyPr>
          <a:lstStyle/>
          <a:p>
            <a:pPr marL="241300">
              <a:lnSpc>
                <a:spcPct val="100000"/>
              </a:lnSpc>
              <a:spcBef>
                <a:spcPts val="745"/>
              </a:spcBef>
            </a:pPr>
            <a:r>
              <a:rPr sz="1200" spc="-5" dirty="0">
                <a:latin typeface="Times New Roman"/>
                <a:cs typeface="Times New Roman"/>
              </a:rPr>
              <a:t>Source: UNDP</a:t>
            </a:r>
            <a:r>
              <a:rPr sz="1200" dirty="0">
                <a:latin typeface="Times New Roman"/>
                <a:cs typeface="Times New Roman"/>
              </a:rPr>
              <a:t> 2007-2008</a:t>
            </a:r>
            <a:endParaRPr sz="1200">
              <a:latin typeface="Times New Roman"/>
              <a:cs typeface="Times New Roman"/>
            </a:endParaRPr>
          </a:p>
          <a:p>
            <a:pPr marL="241300">
              <a:lnSpc>
                <a:spcPct val="100000"/>
              </a:lnSpc>
              <a:spcBef>
                <a:spcPts val="650"/>
              </a:spcBef>
            </a:pPr>
            <a:r>
              <a:rPr sz="1200" b="1" spc="-5" dirty="0">
                <a:latin typeface="Times New Roman"/>
                <a:cs typeface="Times New Roman"/>
              </a:rPr>
              <a:t>Advantages</a:t>
            </a:r>
            <a:endParaRPr sz="1200">
              <a:latin typeface="Times New Roman"/>
              <a:cs typeface="Times New Roman"/>
            </a:endParaRPr>
          </a:p>
          <a:p>
            <a:pPr marL="469265" marR="10160" indent="-228600">
              <a:lnSpc>
                <a:spcPct val="143300"/>
              </a:lnSpc>
              <a:spcBef>
                <a:spcPts val="70"/>
              </a:spcBef>
              <a:buFont typeface="Symbol"/>
              <a:buChar char=""/>
              <a:tabLst>
                <a:tab pos="469265" algn="l"/>
                <a:tab pos="469900" algn="l"/>
              </a:tabLst>
            </a:pPr>
            <a:r>
              <a:rPr sz="1200" spc="-10" dirty="0">
                <a:latin typeface="Times New Roman"/>
                <a:cs typeface="Times New Roman"/>
              </a:rPr>
              <a:t>It </a:t>
            </a:r>
            <a:r>
              <a:rPr sz="1200" spc="-5" dirty="0">
                <a:latin typeface="Times New Roman"/>
                <a:cs typeface="Times New Roman"/>
              </a:rPr>
              <a:t>is effective </a:t>
            </a:r>
            <a:r>
              <a:rPr sz="1200" dirty="0">
                <a:latin typeface="Times New Roman"/>
                <a:cs typeface="Times New Roman"/>
              </a:rPr>
              <a:t>summary rate for describing </a:t>
            </a:r>
            <a:r>
              <a:rPr sz="1200" spc="-5" dirty="0">
                <a:latin typeface="Times New Roman"/>
                <a:cs typeface="Times New Roman"/>
              </a:rPr>
              <a:t>fertility </a:t>
            </a:r>
            <a:r>
              <a:rPr sz="1200" dirty="0">
                <a:latin typeface="Times New Roman"/>
                <a:cs typeface="Times New Roman"/>
              </a:rPr>
              <a:t>because it </a:t>
            </a:r>
            <a:r>
              <a:rPr sz="1200" spc="-5" dirty="0">
                <a:latin typeface="Times New Roman"/>
                <a:cs typeface="Times New Roman"/>
              </a:rPr>
              <a:t>gives single figure which is  </a:t>
            </a:r>
            <a:r>
              <a:rPr sz="1200" dirty="0">
                <a:latin typeface="Times New Roman"/>
                <a:cs typeface="Times New Roman"/>
              </a:rPr>
              <a:t>easy to compare in </a:t>
            </a:r>
            <a:r>
              <a:rPr sz="1200" spc="-5" dirty="0">
                <a:latin typeface="Times New Roman"/>
                <a:cs typeface="Times New Roman"/>
              </a:rPr>
              <a:t>between two</a:t>
            </a:r>
            <a:r>
              <a:rPr sz="1200" spc="-30" dirty="0">
                <a:latin typeface="Times New Roman"/>
                <a:cs typeface="Times New Roman"/>
              </a:rPr>
              <a:t> </a:t>
            </a:r>
            <a:r>
              <a:rPr sz="1200" dirty="0">
                <a:latin typeface="Times New Roman"/>
                <a:cs typeface="Times New Roman"/>
              </a:rPr>
              <a:t>populations.</a:t>
            </a:r>
            <a:endParaRPr sz="1200">
              <a:latin typeface="Times New Roman"/>
              <a:cs typeface="Times New Roman"/>
            </a:endParaRPr>
          </a:p>
          <a:p>
            <a:pPr marL="469265" indent="-228600">
              <a:lnSpc>
                <a:spcPct val="100000"/>
              </a:lnSpc>
              <a:spcBef>
                <a:spcPts val="720"/>
              </a:spcBef>
              <a:buFont typeface="Symbol"/>
              <a:buChar char=""/>
              <a:tabLst>
                <a:tab pos="469265" algn="l"/>
                <a:tab pos="469900" algn="l"/>
              </a:tabLst>
            </a:pPr>
            <a:r>
              <a:rPr sz="1200" spc="-10" dirty="0">
                <a:latin typeface="Times New Roman"/>
                <a:cs typeface="Times New Roman"/>
              </a:rPr>
              <a:t>It </a:t>
            </a:r>
            <a:r>
              <a:rPr sz="1200" spc="-5" dirty="0">
                <a:latin typeface="Times New Roman"/>
                <a:cs typeface="Times New Roman"/>
              </a:rPr>
              <a:t>is standardized measure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fertility</a:t>
            </a:r>
            <a:endParaRPr sz="1200">
              <a:latin typeface="Times New Roman"/>
              <a:cs typeface="Times New Roman"/>
            </a:endParaRPr>
          </a:p>
          <a:p>
            <a:pPr marL="469265" indent="-228600">
              <a:lnSpc>
                <a:spcPct val="100000"/>
              </a:lnSpc>
              <a:spcBef>
                <a:spcPts val="710"/>
              </a:spcBef>
              <a:buFont typeface="Symbol"/>
              <a:buChar char=""/>
              <a:tabLst>
                <a:tab pos="469265" algn="l"/>
                <a:tab pos="469900" algn="l"/>
              </a:tabLst>
            </a:pPr>
            <a:r>
              <a:rPr sz="1200" spc="-10" dirty="0">
                <a:latin typeface="Times New Roman"/>
                <a:cs typeface="Times New Roman"/>
              </a:rPr>
              <a:t>It </a:t>
            </a:r>
            <a:r>
              <a:rPr sz="1200" spc="-5" dirty="0">
                <a:latin typeface="Times New Roman"/>
                <a:cs typeface="Times New Roman"/>
              </a:rPr>
              <a:t>is independent </a:t>
            </a:r>
            <a:r>
              <a:rPr sz="1200" dirty="0">
                <a:latin typeface="Times New Roman"/>
                <a:cs typeface="Times New Roman"/>
              </a:rPr>
              <a:t>of the </a:t>
            </a:r>
            <a:r>
              <a:rPr sz="1200" spc="-5" dirty="0">
                <a:latin typeface="Times New Roman"/>
                <a:cs typeface="Times New Roman"/>
              </a:rPr>
              <a:t>age </a:t>
            </a:r>
            <a:r>
              <a:rPr sz="1200" dirty="0">
                <a:latin typeface="Times New Roman"/>
                <a:cs typeface="Times New Roman"/>
              </a:rPr>
              <a:t>distribution of female</a:t>
            </a:r>
            <a:r>
              <a:rPr sz="1200" spc="10"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marL="469265" indent="-228600">
              <a:lnSpc>
                <a:spcPct val="100000"/>
              </a:lnSpc>
              <a:spcBef>
                <a:spcPts val="720"/>
              </a:spcBef>
              <a:buFont typeface="Symbol"/>
              <a:buChar char=""/>
              <a:tabLst>
                <a:tab pos="469265" algn="l"/>
                <a:tab pos="469900" algn="l"/>
              </a:tabLst>
            </a:pPr>
            <a:r>
              <a:rPr sz="1200" spc="-10" dirty="0">
                <a:latin typeface="Times New Roman"/>
                <a:cs typeface="Times New Roman"/>
              </a:rPr>
              <a:t>It </a:t>
            </a:r>
            <a:r>
              <a:rPr sz="1200" spc="-5" dirty="0">
                <a:latin typeface="Times New Roman"/>
                <a:cs typeface="Times New Roman"/>
              </a:rPr>
              <a:t>shows </a:t>
            </a:r>
            <a:r>
              <a:rPr sz="1200" dirty="0">
                <a:latin typeface="Times New Roman"/>
                <a:cs typeface="Times New Roman"/>
              </a:rPr>
              <a:t>the </a:t>
            </a:r>
            <a:r>
              <a:rPr sz="1200" spc="-5" dirty="0">
                <a:latin typeface="Times New Roman"/>
                <a:cs typeface="Times New Roman"/>
              </a:rPr>
              <a:t>average </a:t>
            </a:r>
            <a:r>
              <a:rPr sz="1200" dirty="0">
                <a:latin typeface="Times New Roman"/>
                <a:cs typeface="Times New Roman"/>
              </a:rPr>
              <a:t>size of </a:t>
            </a:r>
            <a:r>
              <a:rPr sz="1200" spc="-5" dirty="0">
                <a:latin typeface="Times New Roman"/>
                <a:cs typeface="Times New Roman"/>
              </a:rPr>
              <a:t>completed</a:t>
            </a:r>
            <a:r>
              <a:rPr sz="1200" spc="20" dirty="0">
                <a:latin typeface="Times New Roman"/>
                <a:cs typeface="Times New Roman"/>
              </a:rPr>
              <a:t> </a:t>
            </a:r>
            <a:r>
              <a:rPr sz="1200" dirty="0">
                <a:latin typeface="Times New Roman"/>
                <a:cs typeface="Times New Roman"/>
              </a:rPr>
              <a:t>family</a:t>
            </a:r>
            <a:endParaRPr sz="1200">
              <a:latin typeface="Times New Roman"/>
              <a:cs typeface="Times New Roman"/>
            </a:endParaRPr>
          </a:p>
          <a:p>
            <a:pPr marL="241300">
              <a:lnSpc>
                <a:spcPct val="100000"/>
              </a:lnSpc>
              <a:spcBef>
                <a:spcPts val="660"/>
              </a:spcBef>
            </a:pPr>
            <a:r>
              <a:rPr sz="1200" b="1" spc="-5" dirty="0">
                <a:latin typeface="Times New Roman"/>
                <a:cs typeface="Times New Roman"/>
              </a:rPr>
              <a:t>Disadvantages</a:t>
            </a:r>
            <a:endParaRPr sz="1200">
              <a:latin typeface="Times New Roman"/>
              <a:cs typeface="Times New Roman"/>
            </a:endParaRPr>
          </a:p>
          <a:p>
            <a:pPr marL="697865" lvl="1" indent="-229235">
              <a:lnSpc>
                <a:spcPct val="100000"/>
              </a:lnSpc>
              <a:spcBef>
                <a:spcPts val="685"/>
              </a:spcBef>
              <a:buFont typeface="Symbol"/>
              <a:buChar char=""/>
              <a:tabLst>
                <a:tab pos="697865" algn="l"/>
                <a:tab pos="6985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based on</a:t>
            </a:r>
            <a:r>
              <a:rPr sz="1200" spc="10" dirty="0">
                <a:latin typeface="Times New Roman"/>
                <a:cs typeface="Times New Roman"/>
              </a:rPr>
              <a:t> </a:t>
            </a:r>
            <a:r>
              <a:rPr sz="1200" spc="-5" dirty="0">
                <a:latin typeface="Times New Roman"/>
                <a:cs typeface="Times New Roman"/>
              </a:rPr>
              <a:t>ASFR</a:t>
            </a:r>
            <a:endParaRPr sz="1200">
              <a:latin typeface="Times New Roman"/>
              <a:cs typeface="Times New Roman"/>
            </a:endParaRPr>
          </a:p>
          <a:p>
            <a:pPr>
              <a:lnSpc>
                <a:spcPct val="100000"/>
              </a:lnSpc>
            </a:pPr>
            <a:endParaRPr sz="1400">
              <a:latin typeface="Times New Roman"/>
              <a:cs typeface="Times New Roman"/>
            </a:endParaRPr>
          </a:p>
          <a:p>
            <a:pPr marL="12700">
              <a:lnSpc>
                <a:spcPct val="100000"/>
              </a:lnSpc>
              <a:spcBef>
                <a:spcPts val="1115"/>
              </a:spcBef>
            </a:pPr>
            <a:r>
              <a:rPr sz="1200" b="1" spc="-5" dirty="0">
                <a:latin typeface="Times New Roman"/>
                <a:cs typeface="Times New Roman"/>
              </a:rPr>
              <a:t>Gross Reproduction</a:t>
            </a:r>
            <a:r>
              <a:rPr sz="1200" b="1" dirty="0">
                <a:latin typeface="Times New Roman"/>
                <a:cs typeface="Times New Roman"/>
              </a:rPr>
              <a:t> Rate</a:t>
            </a:r>
            <a:endParaRPr sz="1200">
              <a:latin typeface="Times New Roman"/>
              <a:cs typeface="Times New Roman"/>
            </a:endParaRPr>
          </a:p>
          <a:p>
            <a:pPr marL="12700" marR="10795">
              <a:lnSpc>
                <a:spcPts val="2060"/>
              </a:lnSpc>
              <a:spcBef>
                <a:spcPts val="165"/>
              </a:spcBef>
            </a:pPr>
            <a:r>
              <a:rPr sz="1200" spc="-10" dirty="0">
                <a:latin typeface="Times New Roman"/>
                <a:cs typeface="Times New Roman"/>
              </a:rPr>
              <a:t>It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defined as </a:t>
            </a:r>
            <a:r>
              <a:rPr sz="1200" dirty="0">
                <a:latin typeface="Times New Roman"/>
                <a:cs typeface="Times New Roman"/>
              </a:rPr>
              <a:t>the </a:t>
            </a:r>
            <a:r>
              <a:rPr sz="1200" spc="-5" dirty="0">
                <a:latin typeface="Times New Roman"/>
                <a:cs typeface="Times New Roman"/>
              </a:rPr>
              <a:t>average </a:t>
            </a:r>
            <a:r>
              <a:rPr sz="1200" dirty="0">
                <a:latin typeface="Times New Roman"/>
                <a:cs typeface="Times New Roman"/>
              </a:rPr>
              <a:t>number of daughters that would </a:t>
            </a:r>
            <a:r>
              <a:rPr sz="1200" spc="5" dirty="0">
                <a:latin typeface="Times New Roman"/>
                <a:cs typeface="Times New Roman"/>
              </a:rPr>
              <a:t>be </a:t>
            </a:r>
            <a:r>
              <a:rPr sz="1200" spc="-5" dirty="0">
                <a:latin typeface="Times New Roman"/>
                <a:cs typeface="Times New Roman"/>
              </a:rPr>
              <a:t>given </a:t>
            </a:r>
            <a:r>
              <a:rPr sz="1200" spc="5" dirty="0">
                <a:latin typeface="Times New Roman"/>
                <a:cs typeface="Times New Roman"/>
              </a:rPr>
              <a:t>by </a:t>
            </a:r>
            <a:r>
              <a:rPr sz="1200" dirty="0">
                <a:latin typeface="Times New Roman"/>
                <a:cs typeface="Times New Roman"/>
              </a:rPr>
              <a:t>a </a:t>
            </a:r>
            <a:r>
              <a:rPr sz="1200" spc="-5" dirty="0">
                <a:latin typeface="Times New Roman"/>
                <a:cs typeface="Times New Roman"/>
              </a:rPr>
              <a:t>woman </a:t>
            </a:r>
            <a:r>
              <a:rPr sz="1200" dirty="0">
                <a:latin typeface="Times New Roman"/>
                <a:cs typeface="Times New Roman"/>
              </a:rPr>
              <a:t>during  </a:t>
            </a:r>
            <a:r>
              <a:rPr sz="1200" spc="-5" dirty="0">
                <a:latin typeface="Times New Roman"/>
                <a:cs typeface="Times New Roman"/>
              </a:rPr>
              <a:t>her reproductive </a:t>
            </a:r>
            <a:r>
              <a:rPr sz="1200" dirty="0">
                <a:latin typeface="Times New Roman"/>
                <a:cs typeface="Times New Roman"/>
              </a:rPr>
              <a:t>life span, if none of </a:t>
            </a:r>
            <a:r>
              <a:rPr sz="1200" spc="-5" dirty="0">
                <a:latin typeface="Times New Roman"/>
                <a:cs typeface="Times New Roman"/>
              </a:rPr>
              <a:t>them died before age </a:t>
            </a:r>
            <a:r>
              <a:rPr sz="1200" dirty="0">
                <a:latin typeface="Times New Roman"/>
                <a:cs typeface="Times New Roman"/>
              </a:rPr>
              <a:t>50.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computed</a:t>
            </a:r>
            <a:r>
              <a:rPr sz="1200" spc="45"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469265">
              <a:lnSpc>
                <a:spcPct val="100000"/>
              </a:lnSpc>
              <a:spcBef>
                <a:spcPts val="465"/>
              </a:spcBef>
            </a:pPr>
            <a:r>
              <a:rPr sz="1200" spc="-5" dirty="0">
                <a:latin typeface="Times New Roman"/>
                <a:cs typeface="Times New Roman"/>
              </a:rPr>
              <a:t>GRR= </a:t>
            </a:r>
            <a:r>
              <a:rPr sz="1200" u="sng" spc="-5" dirty="0">
                <a:uFill>
                  <a:solidFill>
                    <a:srgbClr val="000000"/>
                  </a:solidFill>
                </a:uFill>
                <a:latin typeface="Times New Roman"/>
                <a:cs typeface="Times New Roman"/>
              </a:rPr>
              <a:t>Female Birth</a:t>
            </a:r>
            <a:r>
              <a:rPr sz="1200" spc="-5" dirty="0">
                <a:latin typeface="Times New Roman"/>
                <a:cs typeface="Times New Roman"/>
              </a:rPr>
              <a:t> </a:t>
            </a:r>
            <a:r>
              <a:rPr sz="1200" dirty="0">
                <a:latin typeface="Times New Roman"/>
                <a:cs typeface="Times New Roman"/>
              </a:rPr>
              <a:t>x</a:t>
            </a:r>
            <a:r>
              <a:rPr sz="1200" spc="35" dirty="0">
                <a:latin typeface="Times New Roman"/>
                <a:cs typeface="Times New Roman"/>
              </a:rPr>
              <a:t> </a:t>
            </a:r>
            <a:r>
              <a:rPr sz="1200" spc="-5" dirty="0">
                <a:latin typeface="Times New Roman"/>
                <a:cs typeface="Times New Roman"/>
              </a:rPr>
              <a:t>TFR</a:t>
            </a:r>
            <a:endParaRPr sz="1200">
              <a:latin typeface="Times New Roman"/>
              <a:cs typeface="Times New Roman"/>
            </a:endParaRPr>
          </a:p>
          <a:p>
            <a:pPr marL="1193165">
              <a:lnSpc>
                <a:spcPct val="100000"/>
              </a:lnSpc>
              <a:spcBef>
                <a:spcPts val="625"/>
              </a:spcBef>
            </a:pPr>
            <a:r>
              <a:rPr sz="1200" spc="-5" dirty="0">
                <a:latin typeface="Times New Roman"/>
                <a:cs typeface="Times New Roman"/>
              </a:rPr>
              <a:t>Total Birth</a:t>
            </a:r>
            <a:endParaRPr sz="1200">
              <a:latin typeface="Times New Roman"/>
              <a:cs typeface="Times New Roman"/>
            </a:endParaRPr>
          </a:p>
          <a:p>
            <a:pPr marL="12700" marR="11430">
              <a:lnSpc>
                <a:spcPct val="143300"/>
              </a:lnSpc>
              <a:spcBef>
                <a:spcPts val="15"/>
              </a:spcBef>
            </a:pPr>
            <a:r>
              <a:rPr sz="1200" spc="-5" dirty="0">
                <a:latin typeface="Times New Roman"/>
                <a:cs typeface="Times New Roman"/>
              </a:rPr>
              <a:t>GFR </a:t>
            </a:r>
            <a:r>
              <a:rPr sz="1200" dirty="0">
                <a:latin typeface="Times New Roman"/>
                <a:cs typeface="Times New Roman"/>
              </a:rPr>
              <a:t>of </a:t>
            </a:r>
            <a:r>
              <a:rPr sz="1200" spc="-5" dirty="0">
                <a:latin typeface="Times New Roman"/>
                <a:cs typeface="Times New Roman"/>
              </a:rPr>
              <a:t>Nepal </a:t>
            </a:r>
            <a:r>
              <a:rPr sz="1200" dirty="0">
                <a:latin typeface="Times New Roman"/>
                <a:cs typeface="Times New Roman"/>
              </a:rPr>
              <a:t>in 2006 </a:t>
            </a:r>
            <a:r>
              <a:rPr sz="1200" spc="-5" dirty="0">
                <a:latin typeface="Times New Roman"/>
                <a:cs typeface="Times New Roman"/>
              </a:rPr>
              <a:t>was </a:t>
            </a:r>
            <a:r>
              <a:rPr sz="1200" dirty="0">
                <a:latin typeface="Times New Roman"/>
                <a:cs typeface="Times New Roman"/>
              </a:rPr>
              <a:t>1.6. </a:t>
            </a:r>
            <a:r>
              <a:rPr sz="1200" spc="-10" dirty="0">
                <a:latin typeface="Times New Roman"/>
                <a:cs typeface="Times New Roman"/>
              </a:rPr>
              <a:t>It </a:t>
            </a:r>
            <a:r>
              <a:rPr sz="1200" spc="-5" dirty="0">
                <a:latin typeface="Times New Roman"/>
                <a:cs typeface="Times New Roman"/>
              </a:rPr>
              <a:t>means </a:t>
            </a:r>
            <a:r>
              <a:rPr sz="1200" dirty="0">
                <a:latin typeface="Times New Roman"/>
                <a:cs typeface="Times New Roman"/>
              </a:rPr>
              <a:t>that a </a:t>
            </a:r>
            <a:r>
              <a:rPr sz="1200" spc="-5" dirty="0">
                <a:latin typeface="Times New Roman"/>
                <a:cs typeface="Times New Roman"/>
              </a:rPr>
              <a:t>women </a:t>
            </a:r>
            <a:r>
              <a:rPr sz="1200" dirty="0">
                <a:latin typeface="Times New Roman"/>
                <a:cs typeface="Times New Roman"/>
              </a:rPr>
              <a:t>would produce 1.6 </a:t>
            </a:r>
            <a:r>
              <a:rPr sz="1200" spc="-5" dirty="0">
                <a:latin typeface="Times New Roman"/>
                <a:cs typeface="Times New Roman"/>
              </a:rPr>
              <a:t>daughters </a:t>
            </a:r>
            <a:r>
              <a:rPr sz="1200" dirty="0">
                <a:latin typeface="Times New Roman"/>
                <a:cs typeface="Times New Roman"/>
              </a:rPr>
              <a:t>, on </a:t>
            </a:r>
            <a:r>
              <a:rPr sz="1200" spc="-5" dirty="0">
                <a:latin typeface="Times New Roman"/>
                <a:cs typeface="Times New Roman"/>
              </a:rPr>
              <a:t>an  average, </a:t>
            </a:r>
            <a:r>
              <a:rPr sz="1200" dirty="0">
                <a:latin typeface="Times New Roman"/>
                <a:cs typeface="Times New Roman"/>
              </a:rPr>
              <a:t>during her</a:t>
            </a:r>
            <a:r>
              <a:rPr sz="1200" spc="-15" dirty="0">
                <a:latin typeface="Times New Roman"/>
                <a:cs typeface="Times New Roman"/>
              </a:rPr>
              <a:t> </a:t>
            </a:r>
            <a:r>
              <a:rPr sz="1200" dirty="0">
                <a:latin typeface="Times New Roman"/>
                <a:cs typeface="Times New Roman"/>
              </a:rPr>
              <a:t>lifetime.</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spcBef>
                <a:spcPts val="5"/>
              </a:spcBef>
            </a:pPr>
            <a:r>
              <a:rPr sz="1200" b="1" spc="-5" dirty="0">
                <a:latin typeface="Times New Roman"/>
                <a:cs typeface="Times New Roman"/>
              </a:rPr>
              <a:t>Net Reproduction </a:t>
            </a:r>
            <a:r>
              <a:rPr sz="1200" b="1" dirty="0">
                <a:latin typeface="Times New Roman"/>
                <a:cs typeface="Times New Roman"/>
              </a:rPr>
              <a:t>Rate</a:t>
            </a:r>
            <a:r>
              <a:rPr sz="1200" b="1" spc="5" dirty="0">
                <a:latin typeface="Times New Roman"/>
                <a:cs typeface="Times New Roman"/>
              </a:rPr>
              <a:t> </a:t>
            </a:r>
            <a:r>
              <a:rPr sz="1200" b="1" spc="-5" dirty="0">
                <a:latin typeface="Times New Roman"/>
                <a:cs typeface="Times New Roman"/>
              </a:rPr>
              <a:t>(NRR)</a:t>
            </a:r>
            <a:endParaRPr sz="1200">
              <a:latin typeface="Times New Roman"/>
              <a:cs typeface="Times New Roman"/>
            </a:endParaRPr>
          </a:p>
          <a:p>
            <a:pPr marL="12700" marR="5080">
              <a:lnSpc>
                <a:spcPts val="2060"/>
              </a:lnSpc>
              <a:spcBef>
                <a:spcPts val="160"/>
              </a:spcBef>
            </a:pPr>
            <a:r>
              <a:rPr sz="1200" spc="-10" dirty="0">
                <a:latin typeface="Times New Roman"/>
                <a:cs typeface="Times New Roman"/>
              </a:rPr>
              <a:t>It </a:t>
            </a:r>
            <a:r>
              <a:rPr sz="1200" spc="-5" dirty="0">
                <a:latin typeface="Times New Roman"/>
                <a:cs typeface="Times New Roman"/>
              </a:rPr>
              <a:t>is an improved </a:t>
            </a:r>
            <a:r>
              <a:rPr sz="1200" dirty="0">
                <a:latin typeface="Times New Roman"/>
                <a:cs typeface="Times New Roman"/>
              </a:rPr>
              <a:t>method </a:t>
            </a:r>
            <a:r>
              <a:rPr sz="1200" spc="-5" dirty="0">
                <a:latin typeface="Times New Roman"/>
                <a:cs typeface="Times New Roman"/>
              </a:rPr>
              <a:t>over </a:t>
            </a:r>
            <a:r>
              <a:rPr sz="1200" dirty="0">
                <a:latin typeface="Times New Roman"/>
                <a:cs typeface="Times New Roman"/>
              </a:rPr>
              <a:t>GRR. </a:t>
            </a:r>
            <a:r>
              <a:rPr sz="1200" spc="-15" dirty="0">
                <a:latin typeface="Times New Roman"/>
                <a:cs typeface="Times New Roman"/>
              </a:rPr>
              <a:t>It </a:t>
            </a:r>
            <a:r>
              <a:rPr sz="1200" spc="-5" dirty="0">
                <a:latin typeface="Times New Roman"/>
                <a:cs typeface="Times New Roman"/>
              </a:rPr>
              <a:t>is also called Replacement Index. </a:t>
            </a:r>
            <a:r>
              <a:rPr sz="1200" spc="-15" dirty="0">
                <a:latin typeface="Times New Roman"/>
                <a:cs typeface="Times New Roman"/>
              </a:rPr>
              <a:t>It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defined as  </a:t>
            </a:r>
            <a:r>
              <a:rPr sz="1200" dirty="0">
                <a:latin typeface="Times New Roman"/>
                <a:cs typeface="Times New Roman"/>
              </a:rPr>
              <a:t>the number of </a:t>
            </a:r>
            <a:r>
              <a:rPr sz="1200" spc="-5" dirty="0">
                <a:latin typeface="Times New Roman"/>
                <a:cs typeface="Times New Roman"/>
              </a:rPr>
              <a:t>daughters replaced </a:t>
            </a:r>
            <a:r>
              <a:rPr sz="1200" spc="10" dirty="0">
                <a:latin typeface="Times New Roman"/>
                <a:cs typeface="Times New Roman"/>
              </a:rPr>
              <a:t>by </a:t>
            </a:r>
            <a:r>
              <a:rPr sz="1200" dirty="0">
                <a:latin typeface="Times New Roman"/>
                <a:cs typeface="Times New Roman"/>
              </a:rPr>
              <a:t>their </a:t>
            </a:r>
            <a:r>
              <a:rPr sz="1200" spc="-5" dirty="0">
                <a:latin typeface="Times New Roman"/>
                <a:cs typeface="Times New Roman"/>
              </a:rPr>
              <a:t>mother </a:t>
            </a:r>
            <a:r>
              <a:rPr sz="1200" dirty="0">
                <a:latin typeface="Times New Roman"/>
                <a:cs typeface="Times New Roman"/>
              </a:rPr>
              <a:t>during their reproductive life span if</a:t>
            </a:r>
            <a:r>
              <a:rPr sz="1200" spc="195" dirty="0">
                <a:latin typeface="Times New Roman"/>
                <a:cs typeface="Times New Roman"/>
              </a:rPr>
              <a:t> </a:t>
            </a:r>
            <a:r>
              <a:rPr sz="1200" dirty="0">
                <a:latin typeface="Times New Roman"/>
                <a:cs typeface="Times New Roman"/>
              </a:rPr>
              <a:t>they</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095" cy="229679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sz="1800" b="1" spc="-5" dirty="0" smtClean="0">
                <a:solidFill>
                  <a:srgbClr val="4F81BC"/>
                </a:solidFill>
                <a:latin typeface="Caladea"/>
                <a:cs typeface="Caladea"/>
              </a:rPr>
              <a:t>BPH</a:t>
            </a:r>
            <a:endParaRPr sz="1800" dirty="0">
              <a:latin typeface="Caladea"/>
              <a:cs typeface="Caladea"/>
            </a:endParaRPr>
          </a:p>
          <a:p>
            <a:pPr marL="12700" marR="5080" algn="just">
              <a:lnSpc>
                <a:spcPct val="143300"/>
              </a:lnSpc>
              <a:spcBef>
                <a:spcPts val="1250"/>
              </a:spcBef>
            </a:pPr>
            <a:r>
              <a:rPr sz="1200" dirty="0">
                <a:latin typeface="Times New Roman"/>
                <a:cs typeface="Times New Roman"/>
              </a:rPr>
              <a:t>follow the </a:t>
            </a:r>
            <a:r>
              <a:rPr sz="1200" spc="-5" dirty="0">
                <a:latin typeface="Times New Roman"/>
                <a:cs typeface="Times New Roman"/>
              </a:rPr>
              <a:t>current fertility and </a:t>
            </a:r>
            <a:r>
              <a:rPr sz="1200" dirty="0">
                <a:latin typeface="Times New Roman"/>
                <a:cs typeface="Times New Roman"/>
              </a:rPr>
              <a:t>mortality schedules. </a:t>
            </a:r>
            <a:r>
              <a:rPr sz="1200" spc="-15" dirty="0">
                <a:latin typeface="Times New Roman"/>
                <a:cs typeface="Times New Roman"/>
              </a:rPr>
              <a:t>In </a:t>
            </a:r>
            <a:r>
              <a:rPr sz="1200" dirty="0">
                <a:latin typeface="Times New Roman"/>
                <a:cs typeface="Times New Roman"/>
              </a:rPr>
              <a:t>other </a:t>
            </a:r>
            <a:r>
              <a:rPr sz="1200" spc="-5" dirty="0">
                <a:latin typeface="Times New Roman"/>
                <a:cs typeface="Times New Roman"/>
              </a:rPr>
              <a:t>word </a:t>
            </a:r>
            <a:r>
              <a:rPr sz="1200" dirty="0">
                <a:latin typeface="Times New Roman"/>
                <a:cs typeface="Times New Roman"/>
              </a:rPr>
              <a:t>it </a:t>
            </a:r>
            <a:r>
              <a:rPr sz="1200" spc="-5" dirty="0">
                <a:latin typeface="Times New Roman"/>
                <a:cs typeface="Times New Roman"/>
              </a:rPr>
              <a:t>is the average </a:t>
            </a:r>
            <a:r>
              <a:rPr sz="1200" dirty="0">
                <a:latin typeface="Times New Roman"/>
                <a:cs typeface="Times New Roman"/>
              </a:rPr>
              <a:t>number of  </a:t>
            </a:r>
            <a:r>
              <a:rPr sz="1200" spc="-5" dirty="0">
                <a:latin typeface="Times New Roman"/>
                <a:cs typeface="Times New Roman"/>
              </a:rPr>
              <a:t>daughters </a:t>
            </a:r>
            <a:r>
              <a:rPr sz="1200" dirty="0">
                <a:latin typeface="Times New Roman"/>
                <a:cs typeface="Times New Roman"/>
              </a:rPr>
              <a:t>that would </a:t>
            </a:r>
            <a:r>
              <a:rPr sz="1200" spc="5" dirty="0">
                <a:latin typeface="Times New Roman"/>
                <a:cs typeface="Times New Roman"/>
              </a:rPr>
              <a:t>be </a:t>
            </a:r>
            <a:r>
              <a:rPr sz="1200" dirty="0">
                <a:latin typeface="Times New Roman"/>
                <a:cs typeface="Times New Roman"/>
              </a:rPr>
              <a:t>born to a </a:t>
            </a:r>
            <a:r>
              <a:rPr sz="1200" spc="-5" dirty="0">
                <a:latin typeface="Times New Roman"/>
                <a:cs typeface="Times New Roman"/>
              </a:rPr>
              <a:t>woman </a:t>
            </a:r>
            <a:r>
              <a:rPr sz="1200" spc="5" dirty="0">
                <a:latin typeface="Times New Roman"/>
                <a:cs typeface="Times New Roman"/>
              </a:rPr>
              <a:t>or </a:t>
            </a:r>
            <a:r>
              <a:rPr sz="1200" spc="-5" dirty="0">
                <a:latin typeface="Times New Roman"/>
                <a:cs typeface="Times New Roman"/>
              </a:rPr>
              <a:t>group </a:t>
            </a:r>
            <a:r>
              <a:rPr sz="1200" dirty="0">
                <a:latin typeface="Times New Roman"/>
                <a:cs typeface="Times New Roman"/>
              </a:rPr>
              <a:t>of </a:t>
            </a:r>
            <a:r>
              <a:rPr sz="1200" spc="-5" dirty="0">
                <a:latin typeface="Times New Roman"/>
                <a:cs typeface="Times New Roman"/>
              </a:rPr>
              <a:t>women </a:t>
            </a:r>
            <a:r>
              <a:rPr sz="1200" dirty="0">
                <a:latin typeface="Times New Roman"/>
                <a:cs typeface="Times New Roman"/>
              </a:rPr>
              <a:t>if </a:t>
            </a:r>
            <a:r>
              <a:rPr sz="1200" spc="10" dirty="0">
                <a:latin typeface="Times New Roman"/>
                <a:cs typeface="Times New Roman"/>
              </a:rPr>
              <a:t>she </a:t>
            </a:r>
            <a:r>
              <a:rPr sz="1200" spc="-5" dirty="0">
                <a:latin typeface="Times New Roman"/>
                <a:cs typeface="Times New Roman"/>
              </a:rPr>
              <a:t>passed through </a:t>
            </a:r>
            <a:r>
              <a:rPr sz="1200" dirty="0">
                <a:latin typeface="Times New Roman"/>
                <a:cs typeface="Times New Roman"/>
              </a:rPr>
              <a:t>her </a:t>
            </a:r>
            <a:r>
              <a:rPr sz="1200" spc="-5" dirty="0">
                <a:latin typeface="Times New Roman"/>
                <a:cs typeface="Times New Roman"/>
              </a:rPr>
              <a:t>lifetime  from </a:t>
            </a:r>
            <a:r>
              <a:rPr sz="1200" dirty="0">
                <a:latin typeface="Times New Roman"/>
                <a:cs typeface="Times New Roman"/>
              </a:rPr>
              <a:t>birth </a:t>
            </a:r>
            <a:r>
              <a:rPr sz="1200" spc="-5" dirty="0">
                <a:latin typeface="Times New Roman"/>
                <a:cs typeface="Times New Roman"/>
              </a:rPr>
              <a:t>conforming </a:t>
            </a:r>
            <a:r>
              <a:rPr sz="1200" dirty="0">
                <a:latin typeface="Times New Roman"/>
                <a:cs typeface="Times New Roman"/>
              </a:rPr>
              <a:t>to the </a:t>
            </a:r>
            <a:r>
              <a:rPr sz="1200" spc="-5" dirty="0">
                <a:latin typeface="Times New Roman"/>
                <a:cs typeface="Times New Roman"/>
              </a:rPr>
              <a:t>age </a:t>
            </a:r>
            <a:r>
              <a:rPr sz="1200" dirty="0">
                <a:latin typeface="Times New Roman"/>
                <a:cs typeface="Times New Roman"/>
              </a:rPr>
              <a:t>specific fertility </a:t>
            </a:r>
            <a:r>
              <a:rPr sz="1200" spc="-5" dirty="0">
                <a:latin typeface="Times New Roman"/>
                <a:cs typeface="Times New Roman"/>
              </a:rPr>
              <a:t>and </a:t>
            </a:r>
            <a:r>
              <a:rPr sz="1200" dirty="0">
                <a:latin typeface="Times New Roman"/>
                <a:cs typeface="Times New Roman"/>
              </a:rPr>
              <a:t>mortality rate of a </a:t>
            </a:r>
            <a:r>
              <a:rPr sz="1200" spc="-5" dirty="0">
                <a:latin typeface="Times New Roman"/>
                <a:cs typeface="Times New Roman"/>
              </a:rPr>
              <a:t>given</a:t>
            </a:r>
            <a:r>
              <a:rPr sz="1200" spc="-30" dirty="0">
                <a:latin typeface="Times New Roman"/>
                <a:cs typeface="Times New Roman"/>
              </a:rPr>
              <a:t> </a:t>
            </a:r>
            <a:r>
              <a:rPr sz="1200" spc="-5" dirty="0">
                <a:latin typeface="Times New Roman"/>
                <a:cs typeface="Times New Roman"/>
              </a:rPr>
              <a:t>year.</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dirty="0">
                <a:latin typeface="Times New Roman"/>
                <a:cs typeface="Times New Roman"/>
              </a:rPr>
              <a:t>NRR = 1 the </a:t>
            </a:r>
            <a:r>
              <a:rPr sz="1200" spc="-5" dirty="0">
                <a:latin typeface="Times New Roman"/>
                <a:cs typeface="Times New Roman"/>
              </a:rPr>
              <a:t>population is </a:t>
            </a:r>
            <a:r>
              <a:rPr sz="1200" dirty="0">
                <a:latin typeface="Times New Roman"/>
                <a:cs typeface="Times New Roman"/>
              </a:rPr>
              <a:t>maintaining</a:t>
            </a:r>
          </a:p>
          <a:p>
            <a:pPr marL="469265" indent="-228600">
              <a:lnSpc>
                <a:spcPct val="100000"/>
              </a:lnSpc>
              <a:spcBef>
                <a:spcPts val="625"/>
              </a:spcBef>
              <a:buChar char="•"/>
              <a:tabLst>
                <a:tab pos="469265" algn="l"/>
                <a:tab pos="469900" algn="l"/>
              </a:tabLst>
            </a:pPr>
            <a:r>
              <a:rPr sz="1200" spc="-5" dirty="0">
                <a:latin typeface="Times New Roman"/>
                <a:cs typeface="Times New Roman"/>
              </a:rPr>
              <a:t>NRR&gt;1 </a:t>
            </a:r>
            <a:r>
              <a:rPr sz="1200" dirty="0">
                <a:latin typeface="Times New Roman"/>
                <a:cs typeface="Times New Roman"/>
              </a:rPr>
              <a:t>the </a:t>
            </a:r>
            <a:r>
              <a:rPr sz="1200" spc="-5" dirty="0">
                <a:latin typeface="Times New Roman"/>
                <a:cs typeface="Times New Roman"/>
              </a:rPr>
              <a:t>population is</a:t>
            </a:r>
            <a:r>
              <a:rPr sz="1200" spc="10" dirty="0">
                <a:latin typeface="Times New Roman"/>
                <a:cs typeface="Times New Roman"/>
              </a:rPr>
              <a:t> </a:t>
            </a:r>
            <a:r>
              <a:rPr sz="1200" spc="-5" dirty="0">
                <a:latin typeface="Times New Roman"/>
                <a:cs typeface="Times New Roman"/>
              </a:rPr>
              <a:t>increasing</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NRR&lt;1 </a:t>
            </a:r>
            <a:r>
              <a:rPr sz="1200" dirty="0">
                <a:latin typeface="Times New Roman"/>
                <a:cs typeface="Times New Roman"/>
              </a:rPr>
              <a:t>the </a:t>
            </a:r>
            <a:r>
              <a:rPr sz="1200" spc="-5" dirty="0">
                <a:latin typeface="Times New Roman"/>
                <a:cs typeface="Times New Roman"/>
              </a:rPr>
              <a:t>population is</a:t>
            </a:r>
            <a:r>
              <a:rPr sz="1200" spc="10" dirty="0">
                <a:latin typeface="Times New Roman"/>
                <a:cs typeface="Times New Roman"/>
              </a:rPr>
              <a:t> </a:t>
            </a:r>
            <a:r>
              <a:rPr sz="1200" spc="-5" dirty="0">
                <a:latin typeface="Times New Roman"/>
                <a:cs typeface="Times New Roman"/>
              </a:rPr>
              <a:t>decreasing</a:t>
            </a:r>
            <a:endParaRPr sz="1200" dirty="0">
              <a:latin typeface="Times New Roman"/>
              <a:cs typeface="Times New Roman"/>
            </a:endParaRPr>
          </a:p>
          <a:p>
            <a:pPr marL="241300">
              <a:lnSpc>
                <a:spcPct val="100000"/>
              </a:lnSpc>
              <a:spcBef>
                <a:spcPts val="625"/>
              </a:spcBef>
            </a:pPr>
            <a:r>
              <a:rPr sz="1200" dirty="0">
                <a:latin typeface="Times New Roman"/>
                <a:cs typeface="Times New Roman"/>
              </a:rPr>
              <a:t>The NRR of </a:t>
            </a:r>
            <a:r>
              <a:rPr sz="1200" spc="-5" dirty="0">
                <a:latin typeface="Times New Roman"/>
                <a:cs typeface="Times New Roman"/>
              </a:rPr>
              <a:t>Nepal </a:t>
            </a:r>
            <a:r>
              <a:rPr sz="1200" dirty="0">
                <a:latin typeface="Times New Roman"/>
                <a:cs typeface="Times New Roman"/>
              </a:rPr>
              <a:t>was 1.7 </a:t>
            </a:r>
            <a:r>
              <a:rPr sz="1200" spc="-5" dirty="0">
                <a:latin typeface="Times New Roman"/>
                <a:cs typeface="Times New Roman"/>
              </a:rPr>
              <a:t>and </a:t>
            </a:r>
            <a:r>
              <a:rPr sz="1200" dirty="0">
                <a:latin typeface="Times New Roman"/>
                <a:cs typeface="Times New Roman"/>
              </a:rPr>
              <a:t>1.4 in the </a:t>
            </a:r>
            <a:r>
              <a:rPr sz="1200" spc="-10" dirty="0">
                <a:latin typeface="Times New Roman"/>
                <a:cs typeface="Times New Roman"/>
              </a:rPr>
              <a:t>year </a:t>
            </a:r>
            <a:r>
              <a:rPr sz="1200" dirty="0">
                <a:latin typeface="Times New Roman"/>
                <a:cs typeface="Times New Roman"/>
              </a:rPr>
              <a:t>2001 </a:t>
            </a:r>
            <a:r>
              <a:rPr sz="1200" spc="-5" dirty="0">
                <a:latin typeface="Times New Roman"/>
                <a:cs typeface="Times New Roman"/>
              </a:rPr>
              <a:t>and </a:t>
            </a:r>
            <a:r>
              <a:rPr sz="1200" dirty="0">
                <a:latin typeface="Times New Roman"/>
                <a:cs typeface="Times New Roman"/>
              </a:rPr>
              <a:t>2006</a:t>
            </a:r>
            <a:r>
              <a:rPr sz="1200" spc="25" dirty="0">
                <a:latin typeface="Times New Roman"/>
                <a:cs typeface="Times New Roman"/>
              </a:rPr>
              <a:t> </a:t>
            </a:r>
            <a:r>
              <a:rPr sz="1200" spc="-5" dirty="0">
                <a:latin typeface="Times New Roman"/>
                <a:cs typeface="Times New Roman"/>
              </a:rPr>
              <a:t>respectively.</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3407791"/>
            <a:ext cx="5968365" cy="3963670"/>
          </a:xfrm>
          <a:prstGeom prst="rect">
            <a:avLst/>
          </a:prstGeom>
        </p:spPr>
        <p:txBody>
          <a:bodyPr vert="horz" wrap="square" lIns="0" tIns="90170" rIns="0" bIns="0" rtlCol="0">
            <a:spAutoFit/>
          </a:bodyPr>
          <a:lstStyle/>
          <a:p>
            <a:pPr marL="12700">
              <a:lnSpc>
                <a:spcPct val="100000"/>
              </a:lnSpc>
              <a:spcBef>
                <a:spcPts val="710"/>
              </a:spcBef>
            </a:pPr>
            <a:r>
              <a:rPr sz="1200" b="1" spc="-5" dirty="0">
                <a:latin typeface="Times New Roman"/>
                <a:cs typeface="Times New Roman"/>
              </a:rPr>
              <a:t>Replacement </a:t>
            </a:r>
            <a:r>
              <a:rPr sz="1200" b="1" dirty="0">
                <a:latin typeface="Times New Roman"/>
                <a:cs typeface="Times New Roman"/>
              </a:rPr>
              <a:t>Level of</a:t>
            </a:r>
            <a:r>
              <a:rPr sz="1200" b="1" spc="5" dirty="0">
                <a:latin typeface="Times New Roman"/>
                <a:cs typeface="Times New Roman"/>
              </a:rPr>
              <a:t> </a:t>
            </a:r>
            <a:r>
              <a:rPr sz="1200" b="1" spc="-5" dirty="0">
                <a:latin typeface="Times New Roman"/>
                <a:cs typeface="Times New Roman"/>
              </a:rPr>
              <a:t>fertility</a:t>
            </a:r>
            <a:endParaRPr sz="1200">
              <a:latin typeface="Times New Roman"/>
              <a:cs typeface="Times New Roman"/>
            </a:endParaRPr>
          </a:p>
          <a:p>
            <a:pPr marL="12700" marR="5080">
              <a:lnSpc>
                <a:spcPts val="2060"/>
              </a:lnSpc>
              <a:spcBef>
                <a:spcPts val="16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average </a:t>
            </a:r>
            <a:r>
              <a:rPr sz="1200" dirty="0">
                <a:latin typeface="Times New Roman"/>
                <a:cs typeface="Times New Roman"/>
              </a:rPr>
              <a:t>number of </a:t>
            </a:r>
            <a:r>
              <a:rPr sz="1200" spc="-5" dirty="0">
                <a:latin typeface="Times New Roman"/>
                <a:cs typeface="Times New Roman"/>
              </a:rPr>
              <a:t>children sufficient </a:t>
            </a:r>
            <a:r>
              <a:rPr sz="1200" dirty="0">
                <a:latin typeface="Times New Roman"/>
                <a:cs typeface="Times New Roman"/>
              </a:rPr>
              <a:t>to </a:t>
            </a:r>
            <a:r>
              <a:rPr sz="1200" spc="-5" dirty="0">
                <a:latin typeface="Times New Roman"/>
                <a:cs typeface="Times New Roman"/>
              </a:rPr>
              <a:t>replace </a:t>
            </a:r>
            <a:r>
              <a:rPr sz="1200" dirty="0">
                <a:latin typeface="Times New Roman"/>
                <a:cs typeface="Times New Roman"/>
              </a:rPr>
              <a:t>their </a:t>
            </a:r>
            <a:r>
              <a:rPr sz="1200" spc="-5" dirty="0">
                <a:latin typeface="Times New Roman"/>
                <a:cs typeface="Times New Roman"/>
              </a:rPr>
              <a:t>parents. </a:t>
            </a:r>
            <a:r>
              <a:rPr sz="1200" dirty="0">
                <a:latin typeface="Times New Roman"/>
                <a:cs typeface="Times New Roman"/>
              </a:rPr>
              <a:t>The </a:t>
            </a:r>
            <a:r>
              <a:rPr sz="1200" spc="-5" dirty="0">
                <a:latin typeface="Times New Roman"/>
                <a:cs typeface="Times New Roman"/>
              </a:rPr>
              <a:t>replacement level </a:t>
            </a:r>
            <a:r>
              <a:rPr sz="1200" dirty="0">
                <a:latin typeface="Times New Roman"/>
                <a:cs typeface="Times New Roman"/>
              </a:rPr>
              <a:t>of  fertility </a:t>
            </a:r>
            <a:r>
              <a:rPr sz="1200" spc="-5" dirty="0">
                <a:latin typeface="Times New Roman"/>
                <a:cs typeface="Times New Roman"/>
              </a:rPr>
              <a:t>is measured </a:t>
            </a:r>
            <a:r>
              <a:rPr sz="1200" spc="10" dirty="0">
                <a:latin typeface="Times New Roman"/>
                <a:cs typeface="Times New Roman"/>
              </a:rPr>
              <a:t>by </a:t>
            </a:r>
            <a:r>
              <a:rPr sz="1200" dirty="0">
                <a:latin typeface="Times New Roman"/>
                <a:cs typeface="Times New Roman"/>
              </a:rPr>
              <a:t>GRR </a:t>
            </a:r>
            <a:r>
              <a:rPr sz="1200" spc="-5" dirty="0">
                <a:latin typeface="Times New Roman"/>
                <a:cs typeface="Times New Roman"/>
              </a:rPr>
              <a:t>(Gross Reproductive Rate) and </a:t>
            </a:r>
            <a:r>
              <a:rPr sz="1200" dirty="0">
                <a:latin typeface="Times New Roman"/>
                <a:cs typeface="Times New Roman"/>
              </a:rPr>
              <a:t>NRR </a:t>
            </a:r>
            <a:r>
              <a:rPr sz="1200" spc="-5" dirty="0">
                <a:latin typeface="Times New Roman"/>
                <a:cs typeface="Times New Roman"/>
              </a:rPr>
              <a:t>(net </a:t>
            </a:r>
            <a:r>
              <a:rPr sz="1200" dirty="0">
                <a:latin typeface="Times New Roman"/>
                <a:cs typeface="Times New Roman"/>
              </a:rPr>
              <a:t>Reproductive </a:t>
            </a:r>
            <a:r>
              <a:rPr sz="1200" spc="-5" dirty="0">
                <a:latin typeface="Times New Roman"/>
                <a:cs typeface="Times New Roman"/>
              </a:rPr>
              <a:t>Rate).If </a:t>
            </a:r>
            <a:r>
              <a:rPr sz="1200" spc="30"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marR="8255">
              <a:lnSpc>
                <a:spcPts val="2060"/>
              </a:lnSpc>
              <a:spcBef>
                <a:spcPts val="20"/>
              </a:spcBef>
            </a:pPr>
            <a:r>
              <a:rPr sz="1200" spc="-5" dirty="0">
                <a:latin typeface="Times New Roman"/>
                <a:cs typeface="Times New Roman"/>
              </a:rPr>
              <a:t>NRR=1, </a:t>
            </a:r>
            <a:r>
              <a:rPr sz="1200" dirty="0">
                <a:latin typeface="Times New Roman"/>
                <a:cs typeface="Times New Roman"/>
              </a:rPr>
              <a:t>then we </a:t>
            </a:r>
            <a:r>
              <a:rPr sz="1200" spc="-5" dirty="0">
                <a:latin typeface="Times New Roman"/>
                <a:cs typeface="Times New Roman"/>
              </a:rPr>
              <a:t>called </a:t>
            </a:r>
            <a:r>
              <a:rPr sz="1200" spc="5" dirty="0">
                <a:latin typeface="Times New Roman"/>
                <a:cs typeface="Times New Roman"/>
              </a:rPr>
              <a:t>it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replacement </a:t>
            </a:r>
            <a:r>
              <a:rPr sz="1200" dirty="0">
                <a:latin typeface="Times New Roman"/>
                <a:cs typeface="Times New Roman"/>
              </a:rPr>
              <a:t>level of </a:t>
            </a:r>
            <a:r>
              <a:rPr sz="1200" spc="-5" dirty="0">
                <a:latin typeface="Times New Roman"/>
                <a:cs typeface="Times New Roman"/>
              </a:rPr>
              <a:t>fertility. </a:t>
            </a:r>
            <a:r>
              <a:rPr sz="1200" dirty="0">
                <a:latin typeface="Times New Roman"/>
                <a:cs typeface="Times New Roman"/>
              </a:rPr>
              <a:t>Actually it is the </a:t>
            </a:r>
            <a:r>
              <a:rPr sz="1200" spc="-5" dirty="0">
                <a:latin typeface="Times New Roman"/>
                <a:cs typeface="Times New Roman"/>
              </a:rPr>
              <a:t>level </a:t>
            </a:r>
            <a:r>
              <a:rPr sz="1200" dirty="0">
                <a:latin typeface="Times New Roman"/>
                <a:cs typeface="Times New Roman"/>
              </a:rPr>
              <a:t>of fertility  </a:t>
            </a:r>
            <a:r>
              <a:rPr sz="1200" spc="-5" dirty="0">
                <a:latin typeface="Times New Roman"/>
                <a:cs typeface="Times New Roman"/>
              </a:rPr>
              <a:t>at  which  </a:t>
            </a:r>
            <a:r>
              <a:rPr sz="1200" dirty="0">
                <a:latin typeface="Times New Roman"/>
                <a:cs typeface="Times New Roman"/>
              </a:rPr>
              <a:t>women  in  the  </a:t>
            </a:r>
            <a:r>
              <a:rPr sz="1200" spc="-5" dirty="0">
                <a:latin typeface="Times New Roman"/>
                <a:cs typeface="Times New Roman"/>
              </a:rPr>
              <a:t>same  </a:t>
            </a:r>
            <a:r>
              <a:rPr sz="1200" dirty="0">
                <a:latin typeface="Times New Roman"/>
                <a:cs typeface="Times New Roman"/>
              </a:rPr>
              <a:t>cohort  have  exactly  </a:t>
            </a:r>
            <a:r>
              <a:rPr sz="1200" spc="-5" dirty="0">
                <a:latin typeface="Times New Roman"/>
                <a:cs typeface="Times New Roman"/>
              </a:rPr>
              <a:t>enough  daughters  </a:t>
            </a:r>
            <a:r>
              <a:rPr sz="1200" dirty="0">
                <a:latin typeface="Times New Roman"/>
                <a:cs typeface="Times New Roman"/>
              </a:rPr>
              <a:t>on  </a:t>
            </a:r>
            <a:r>
              <a:rPr sz="1200" spc="-5" dirty="0">
                <a:latin typeface="Times New Roman"/>
                <a:cs typeface="Times New Roman"/>
              </a:rPr>
              <a:t>average  </a:t>
            </a:r>
            <a:r>
              <a:rPr sz="1200" dirty="0">
                <a:latin typeface="Times New Roman"/>
                <a:cs typeface="Times New Roman"/>
              </a:rPr>
              <a:t>to</a:t>
            </a:r>
            <a:r>
              <a:rPr sz="1200" spc="229" dirty="0">
                <a:latin typeface="Times New Roman"/>
                <a:cs typeface="Times New Roman"/>
              </a:rPr>
              <a:t> </a:t>
            </a:r>
            <a:r>
              <a:rPr sz="1200" spc="-5" dirty="0">
                <a:latin typeface="Times New Roman"/>
                <a:cs typeface="Times New Roman"/>
              </a:rPr>
              <a:t>replace</a:t>
            </a:r>
            <a:endParaRPr sz="1200">
              <a:latin typeface="Times New Roman"/>
              <a:cs typeface="Times New Roman"/>
            </a:endParaRPr>
          </a:p>
          <a:p>
            <a:pPr marL="12700">
              <a:lnSpc>
                <a:spcPct val="100000"/>
              </a:lnSpc>
              <a:spcBef>
                <a:spcPts val="465"/>
              </a:spcBef>
            </a:pPr>
            <a:r>
              <a:rPr sz="1200" spc="-5" dirty="0">
                <a:latin typeface="Times New Roman"/>
                <a:cs typeface="Times New Roman"/>
              </a:rPr>
              <a:t>themselves </a:t>
            </a:r>
            <a:r>
              <a:rPr sz="1200" dirty="0">
                <a:latin typeface="Times New Roman"/>
                <a:cs typeface="Times New Roman"/>
              </a:rPr>
              <a:t>in the</a:t>
            </a:r>
            <a:r>
              <a:rPr sz="1200" spc="-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5"/>
              </a:spcBef>
            </a:pPr>
            <a:endParaRPr sz="1050">
              <a:latin typeface="Times New Roman"/>
              <a:cs typeface="Times New Roman"/>
            </a:endParaRPr>
          </a:p>
          <a:p>
            <a:pPr marL="12700" algn="just">
              <a:lnSpc>
                <a:spcPct val="100000"/>
              </a:lnSpc>
            </a:pPr>
            <a:r>
              <a:rPr sz="1200" b="1" spc="-5" dirty="0">
                <a:latin typeface="Times New Roman"/>
                <a:cs typeface="Times New Roman"/>
              </a:rPr>
              <a:t>Population momentum</a:t>
            </a:r>
            <a:endParaRPr sz="1200">
              <a:latin typeface="Times New Roman"/>
              <a:cs typeface="Times New Roman"/>
            </a:endParaRPr>
          </a:p>
          <a:p>
            <a:pPr marL="12700" algn="just">
              <a:lnSpc>
                <a:spcPct val="100000"/>
              </a:lnSpc>
              <a:spcBef>
                <a:spcPts val="600"/>
              </a:spcBef>
            </a:pPr>
            <a:r>
              <a:rPr sz="1200" b="1" spc="-5" dirty="0">
                <a:latin typeface="Times New Roman"/>
                <a:cs typeface="Times New Roman"/>
              </a:rPr>
              <a:t>It</a:t>
            </a:r>
            <a:r>
              <a:rPr sz="1200" b="1" spc="65" dirty="0">
                <a:latin typeface="Times New Roman"/>
                <a:cs typeface="Times New Roman"/>
              </a:rPr>
              <a:t> </a:t>
            </a:r>
            <a:r>
              <a:rPr sz="1200" spc="-5" dirty="0">
                <a:latin typeface="Times New Roman"/>
                <a:cs typeface="Times New Roman"/>
              </a:rPr>
              <a:t>refers</a:t>
            </a:r>
            <a:r>
              <a:rPr sz="1200" spc="3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tendency</a:t>
            </a:r>
            <a:r>
              <a:rPr sz="1200" spc="2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population</a:t>
            </a:r>
            <a:r>
              <a:rPr sz="1200" spc="4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spc="-5" dirty="0">
                <a:latin typeface="Times New Roman"/>
                <a:cs typeface="Times New Roman"/>
              </a:rPr>
              <a:t>continue</a:t>
            </a:r>
            <a:r>
              <a:rPr sz="1200" spc="3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spc="-5" dirty="0">
                <a:latin typeface="Times New Roman"/>
                <a:cs typeface="Times New Roman"/>
              </a:rPr>
              <a:t>grow</a:t>
            </a:r>
            <a:r>
              <a:rPr sz="1200" spc="35" dirty="0">
                <a:latin typeface="Times New Roman"/>
                <a:cs typeface="Times New Roman"/>
              </a:rPr>
              <a:t> </a:t>
            </a:r>
            <a:r>
              <a:rPr sz="1200" spc="-5" dirty="0">
                <a:latin typeface="Times New Roman"/>
                <a:cs typeface="Times New Roman"/>
              </a:rPr>
              <a:t>after</a:t>
            </a:r>
            <a:r>
              <a:rPr sz="1200" spc="30" dirty="0">
                <a:latin typeface="Times New Roman"/>
                <a:cs typeface="Times New Roman"/>
              </a:rPr>
              <a:t> </a:t>
            </a:r>
            <a:r>
              <a:rPr sz="1200" dirty="0">
                <a:latin typeface="Times New Roman"/>
                <a:cs typeface="Times New Roman"/>
              </a:rPr>
              <a:t>replacement</a:t>
            </a:r>
            <a:r>
              <a:rPr sz="1200" spc="40" dirty="0">
                <a:latin typeface="Times New Roman"/>
                <a:cs typeface="Times New Roman"/>
              </a:rPr>
              <a:t> </a:t>
            </a:r>
            <a:r>
              <a:rPr sz="1200" spc="-5" dirty="0">
                <a:latin typeface="Times New Roman"/>
                <a:cs typeface="Times New Roman"/>
              </a:rPr>
              <a:t>level</a:t>
            </a:r>
            <a:r>
              <a:rPr sz="1200" spc="4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fertility</a:t>
            </a:r>
            <a:endParaRPr sz="1200">
              <a:latin typeface="Times New Roman"/>
              <a:cs typeface="Times New Roman"/>
            </a:endParaRPr>
          </a:p>
          <a:p>
            <a:pPr marL="12700" marR="6350" algn="just">
              <a:lnSpc>
                <a:spcPct val="143700"/>
              </a:lnSpc>
              <a:spcBef>
                <a:spcPts val="10"/>
              </a:spcBef>
            </a:pPr>
            <a:r>
              <a:rPr sz="1200" spc="-5" dirty="0">
                <a:latin typeface="Times New Roman"/>
                <a:cs typeface="Times New Roman"/>
              </a:rPr>
              <a:t>has been achieved. A </a:t>
            </a:r>
            <a:r>
              <a:rPr sz="1200" dirty="0">
                <a:latin typeface="Times New Roman"/>
                <a:cs typeface="Times New Roman"/>
              </a:rPr>
              <a:t>population that </a:t>
            </a:r>
            <a:r>
              <a:rPr sz="1200" spc="-5" dirty="0">
                <a:latin typeface="Times New Roman"/>
                <a:cs typeface="Times New Roman"/>
              </a:rPr>
              <a:t>has achieved replacement </a:t>
            </a:r>
            <a:r>
              <a:rPr sz="1200" dirty="0">
                <a:latin typeface="Times New Roman"/>
                <a:cs typeface="Times New Roman"/>
              </a:rPr>
              <a:t>of </a:t>
            </a:r>
            <a:r>
              <a:rPr sz="1200" spc="-5" dirty="0">
                <a:latin typeface="Times New Roman"/>
                <a:cs typeface="Times New Roman"/>
              </a:rPr>
              <a:t>below replacement </a:t>
            </a:r>
            <a:r>
              <a:rPr sz="1200" dirty="0">
                <a:latin typeface="Times New Roman"/>
                <a:cs typeface="Times New Roman"/>
              </a:rPr>
              <a:t>level of  fertility </a:t>
            </a:r>
            <a:r>
              <a:rPr sz="1200" spc="5" dirty="0">
                <a:latin typeface="Times New Roman"/>
                <a:cs typeface="Times New Roman"/>
              </a:rPr>
              <a:t>may </a:t>
            </a:r>
            <a:r>
              <a:rPr sz="1200" dirty="0">
                <a:latin typeface="Times New Roman"/>
                <a:cs typeface="Times New Roman"/>
              </a:rPr>
              <a:t>still </a:t>
            </a:r>
            <a:r>
              <a:rPr sz="1200" spc="-5" dirty="0">
                <a:latin typeface="Times New Roman"/>
                <a:cs typeface="Times New Roman"/>
              </a:rPr>
              <a:t>continue </a:t>
            </a:r>
            <a:r>
              <a:rPr sz="1200" dirty="0">
                <a:latin typeface="Times New Roman"/>
                <a:cs typeface="Times New Roman"/>
              </a:rPr>
              <a:t>to </a:t>
            </a:r>
            <a:r>
              <a:rPr sz="1200" spc="-5" dirty="0">
                <a:latin typeface="Times New Roman"/>
                <a:cs typeface="Times New Roman"/>
              </a:rPr>
              <a:t>grow </a:t>
            </a:r>
            <a:r>
              <a:rPr sz="1200" dirty="0">
                <a:latin typeface="Times New Roman"/>
                <a:cs typeface="Times New Roman"/>
              </a:rPr>
              <a:t>for some decades </a:t>
            </a:r>
            <a:r>
              <a:rPr sz="1200" spc="-5" dirty="0">
                <a:latin typeface="Times New Roman"/>
                <a:cs typeface="Times New Roman"/>
              </a:rPr>
              <a:t>because </a:t>
            </a:r>
            <a:r>
              <a:rPr sz="1200" spc="5" dirty="0">
                <a:latin typeface="Times New Roman"/>
                <a:cs typeface="Times New Roman"/>
              </a:rPr>
              <a:t>past </a:t>
            </a:r>
            <a:r>
              <a:rPr sz="1200" spc="-5" dirty="0">
                <a:latin typeface="Times New Roman"/>
                <a:cs typeface="Times New Roman"/>
              </a:rPr>
              <a:t>high </a:t>
            </a:r>
            <a:r>
              <a:rPr sz="1200" dirty="0">
                <a:latin typeface="Times New Roman"/>
                <a:cs typeface="Times New Roman"/>
              </a:rPr>
              <a:t>fertility </a:t>
            </a:r>
            <a:r>
              <a:rPr sz="1200" spc="-5" dirty="0">
                <a:latin typeface="Times New Roman"/>
                <a:cs typeface="Times New Roman"/>
              </a:rPr>
              <a:t>leads </a:t>
            </a:r>
            <a:r>
              <a:rPr sz="1200" dirty="0">
                <a:latin typeface="Times New Roman"/>
                <a:cs typeface="Times New Roman"/>
              </a:rPr>
              <a:t>to a </a:t>
            </a:r>
            <a:r>
              <a:rPr sz="1200" spc="-5" dirty="0">
                <a:latin typeface="Times New Roman"/>
                <a:cs typeface="Times New Roman"/>
              </a:rPr>
              <a:t>high  concentration </a:t>
            </a:r>
            <a:r>
              <a:rPr sz="1200" dirty="0">
                <a:latin typeface="Times New Roman"/>
                <a:cs typeface="Times New Roman"/>
              </a:rPr>
              <a:t>of </a:t>
            </a:r>
            <a:r>
              <a:rPr sz="1200" spc="-5" dirty="0">
                <a:latin typeface="Times New Roman"/>
                <a:cs typeface="Times New Roman"/>
              </a:rPr>
              <a:t>people </a:t>
            </a:r>
            <a:r>
              <a:rPr sz="1200" spc="5" dirty="0">
                <a:latin typeface="Times New Roman"/>
                <a:cs typeface="Times New Roman"/>
              </a:rPr>
              <a:t>in </a:t>
            </a:r>
            <a:r>
              <a:rPr sz="1200" dirty="0">
                <a:latin typeface="Times New Roman"/>
                <a:cs typeface="Times New Roman"/>
              </a:rPr>
              <a:t>the </a:t>
            </a:r>
            <a:r>
              <a:rPr sz="1200" spc="-5" dirty="0">
                <a:latin typeface="Times New Roman"/>
                <a:cs typeface="Times New Roman"/>
              </a:rPr>
              <a:t>youngest ages. </a:t>
            </a:r>
            <a:r>
              <a:rPr sz="1200" dirty="0">
                <a:latin typeface="Times New Roman"/>
                <a:cs typeface="Times New Roman"/>
              </a:rPr>
              <a:t>Total births </a:t>
            </a:r>
            <a:r>
              <a:rPr sz="1200" spc="-5" dirty="0">
                <a:latin typeface="Times New Roman"/>
                <a:cs typeface="Times New Roman"/>
              </a:rPr>
              <a:t>continue </a:t>
            </a:r>
            <a:r>
              <a:rPr sz="1200" dirty="0">
                <a:latin typeface="Times New Roman"/>
                <a:cs typeface="Times New Roman"/>
              </a:rPr>
              <a:t>to </a:t>
            </a:r>
            <a:r>
              <a:rPr sz="1200" spc="-5" dirty="0">
                <a:latin typeface="Times New Roman"/>
                <a:cs typeface="Times New Roman"/>
              </a:rPr>
              <a:t>exceed </a:t>
            </a:r>
            <a:r>
              <a:rPr sz="1200" dirty="0">
                <a:latin typeface="Times New Roman"/>
                <a:cs typeface="Times New Roman"/>
              </a:rPr>
              <a:t>the </a:t>
            </a:r>
            <a:r>
              <a:rPr sz="1200" spc="-5" dirty="0">
                <a:latin typeface="Times New Roman"/>
                <a:cs typeface="Times New Roman"/>
              </a:rPr>
              <a:t>total </a:t>
            </a:r>
            <a:r>
              <a:rPr sz="1200" dirty="0">
                <a:latin typeface="Times New Roman"/>
                <a:cs typeface="Times New Roman"/>
              </a:rPr>
              <a:t>deaths </a:t>
            </a:r>
            <a:r>
              <a:rPr sz="1200" spc="-5" dirty="0">
                <a:latin typeface="Times New Roman"/>
                <a:cs typeface="Times New Roman"/>
              </a:rPr>
              <a:t>as  </a:t>
            </a:r>
            <a:r>
              <a:rPr sz="1200" dirty="0">
                <a:latin typeface="Times New Roman"/>
                <a:cs typeface="Times New Roman"/>
              </a:rPr>
              <a:t>these </a:t>
            </a:r>
            <a:r>
              <a:rPr sz="1200" spc="-5" dirty="0">
                <a:latin typeface="Times New Roman"/>
                <a:cs typeface="Times New Roman"/>
              </a:rPr>
              <a:t>youth becomes </a:t>
            </a:r>
            <a:r>
              <a:rPr sz="1200" dirty="0">
                <a:latin typeface="Times New Roman"/>
                <a:cs typeface="Times New Roman"/>
              </a:rPr>
              <a:t>parents. </a:t>
            </a:r>
            <a:r>
              <a:rPr sz="1200" spc="-5" dirty="0">
                <a:latin typeface="Times New Roman"/>
                <a:cs typeface="Times New Roman"/>
              </a:rPr>
              <a:t>Eventually, however, this large group becomes </a:t>
            </a:r>
            <a:r>
              <a:rPr sz="1200" dirty="0">
                <a:latin typeface="Times New Roman"/>
                <a:cs typeface="Times New Roman"/>
              </a:rPr>
              <a:t>elderly then deaths  </a:t>
            </a:r>
            <a:r>
              <a:rPr sz="1200" spc="-5" dirty="0">
                <a:latin typeface="Times New Roman"/>
                <a:cs typeface="Times New Roman"/>
              </a:rPr>
              <a:t>increase </a:t>
            </a:r>
            <a:r>
              <a:rPr sz="1200" dirty="0">
                <a:latin typeface="Times New Roman"/>
                <a:cs typeface="Times New Roman"/>
              </a:rPr>
              <a:t>to equal or out number of births. Thus it </a:t>
            </a:r>
            <a:r>
              <a:rPr sz="1200" spc="5" dirty="0">
                <a:latin typeface="Times New Roman"/>
                <a:cs typeface="Times New Roman"/>
              </a:rPr>
              <a:t>may </a:t>
            </a:r>
            <a:r>
              <a:rPr sz="1200" dirty="0">
                <a:latin typeface="Times New Roman"/>
                <a:cs typeface="Times New Roman"/>
              </a:rPr>
              <a:t>take </a:t>
            </a:r>
            <a:r>
              <a:rPr sz="1200" spc="-5" dirty="0">
                <a:latin typeface="Times New Roman"/>
                <a:cs typeface="Times New Roman"/>
              </a:rPr>
              <a:t>two </a:t>
            </a:r>
            <a:r>
              <a:rPr sz="1200" dirty="0">
                <a:latin typeface="Times New Roman"/>
                <a:cs typeface="Times New Roman"/>
              </a:rPr>
              <a:t>or three </a:t>
            </a:r>
            <a:r>
              <a:rPr sz="1200" spc="-5" dirty="0">
                <a:latin typeface="Times New Roman"/>
                <a:cs typeface="Times New Roman"/>
              </a:rPr>
              <a:t>generations </a:t>
            </a:r>
            <a:r>
              <a:rPr sz="1200" dirty="0">
                <a:latin typeface="Times New Roman"/>
                <a:cs typeface="Times New Roman"/>
              </a:rPr>
              <a:t>before </a:t>
            </a:r>
            <a:r>
              <a:rPr sz="1200" spc="-5" dirty="0">
                <a:latin typeface="Times New Roman"/>
                <a:cs typeface="Times New Roman"/>
              </a:rPr>
              <a:t>each  new birth is </a:t>
            </a:r>
            <a:r>
              <a:rPr sz="1200" dirty="0">
                <a:latin typeface="Times New Roman"/>
                <a:cs typeface="Times New Roman"/>
              </a:rPr>
              <a:t>upset </a:t>
            </a:r>
            <a:r>
              <a:rPr sz="1200" spc="5" dirty="0">
                <a:latin typeface="Times New Roman"/>
                <a:cs typeface="Times New Roman"/>
              </a:rPr>
              <a:t>by </a:t>
            </a:r>
            <a:r>
              <a:rPr sz="1200" dirty="0">
                <a:latin typeface="Times New Roman"/>
                <a:cs typeface="Times New Roman"/>
              </a:rPr>
              <a:t>a death in the</a:t>
            </a:r>
            <a:r>
              <a:rPr sz="1200" spc="-15" dirty="0">
                <a:latin typeface="Times New Roman"/>
                <a:cs typeface="Times New Roman"/>
              </a:rPr>
              <a:t> </a:t>
            </a:r>
            <a:r>
              <a:rPr sz="1200" spc="-5" dirty="0">
                <a:latin typeface="Times New Roman"/>
                <a:cs typeface="Times New Roman"/>
              </a:rPr>
              <a:t>population.</a:t>
            </a:r>
            <a:endParaRPr sz="120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25</a:t>
            </a:fld>
            <a:endParaRPr dirty="0"/>
          </a:p>
        </p:txBody>
      </p:sp>
      <p:sp>
        <p:nvSpPr>
          <p:cNvPr id="6" name="object 6"/>
          <p:cNvSpPr txBox="1"/>
          <p:nvPr/>
        </p:nvSpPr>
        <p:spPr>
          <a:xfrm>
            <a:off x="902004" y="8141970"/>
            <a:ext cx="5969635" cy="807720"/>
          </a:xfrm>
          <a:prstGeom prst="rect">
            <a:avLst/>
          </a:prstGeom>
        </p:spPr>
        <p:txBody>
          <a:bodyPr vert="horz" wrap="square" lIns="0" tIns="88900" rIns="0" bIns="0" rtlCol="0">
            <a:spAutoFit/>
          </a:bodyPr>
          <a:lstStyle/>
          <a:p>
            <a:pPr marL="12700">
              <a:lnSpc>
                <a:spcPct val="100000"/>
              </a:lnSpc>
              <a:spcBef>
                <a:spcPts val="700"/>
              </a:spcBef>
            </a:pPr>
            <a:r>
              <a:rPr sz="1200" b="1" spc="-5" dirty="0">
                <a:latin typeface="Times New Roman"/>
                <a:cs typeface="Times New Roman"/>
              </a:rPr>
              <a:t>Replacement level </a:t>
            </a:r>
            <a:r>
              <a:rPr sz="1200" b="1" dirty="0">
                <a:latin typeface="Times New Roman"/>
                <a:cs typeface="Times New Roman"/>
              </a:rPr>
              <a:t>fertility </a:t>
            </a:r>
            <a:r>
              <a:rPr sz="1200" b="1" spc="-5" dirty="0">
                <a:latin typeface="Times New Roman"/>
                <a:cs typeface="Times New Roman"/>
              </a:rPr>
              <a:t>and Population</a:t>
            </a:r>
            <a:r>
              <a:rPr sz="1200" b="1" spc="20" dirty="0">
                <a:latin typeface="Times New Roman"/>
                <a:cs typeface="Times New Roman"/>
              </a:rPr>
              <a:t> </a:t>
            </a:r>
            <a:r>
              <a:rPr sz="1200" b="1" spc="-5" dirty="0">
                <a:latin typeface="Times New Roman"/>
                <a:cs typeface="Times New Roman"/>
              </a:rPr>
              <a:t>Momentum</a:t>
            </a:r>
            <a:endParaRPr sz="1200">
              <a:latin typeface="Times New Roman"/>
              <a:cs typeface="Times New Roman"/>
            </a:endParaRPr>
          </a:p>
          <a:p>
            <a:pPr marL="12700" marR="5080">
              <a:lnSpc>
                <a:spcPts val="2080"/>
              </a:lnSpc>
              <a:spcBef>
                <a:spcPts val="135"/>
              </a:spcBef>
            </a:pPr>
            <a:r>
              <a:rPr sz="1200" spc="-5" dirty="0">
                <a:latin typeface="Times New Roman"/>
                <a:cs typeface="Times New Roman"/>
              </a:rPr>
              <a:t>Replacement </a:t>
            </a:r>
            <a:r>
              <a:rPr sz="1200" dirty="0">
                <a:latin typeface="Times New Roman"/>
                <a:cs typeface="Times New Roman"/>
              </a:rPr>
              <a:t>level fertility </a:t>
            </a:r>
            <a:r>
              <a:rPr sz="1200" spc="-5" dirty="0">
                <a:latin typeface="Times New Roman"/>
                <a:cs typeface="Times New Roman"/>
              </a:rPr>
              <a:t>is </a:t>
            </a:r>
            <a:r>
              <a:rPr sz="1200" dirty="0">
                <a:latin typeface="Times New Roman"/>
                <a:cs typeface="Times New Roman"/>
              </a:rPr>
              <a:t>the level of fertility </a:t>
            </a:r>
            <a:r>
              <a:rPr sz="1200" spc="-5" dirty="0">
                <a:latin typeface="Times New Roman"/>
                <a:cs typeface="Times New Roman"/>
              </a:rPr>
              <a:t>at which </a:t>
            </a:r>
            <a:r>
              <a:rPr sz="1200" dirty="0">
                <a:latin typeface="Times New Roman"/>
                <a:cs typeface="Times New Roman"/>
              </a:rPr>
              <a:t>cohorts of women , on the </a:t>
            </a:r>
            <a:r>
              <a:rPr sz="1200" spc="-5" dirty="0">
                <a:latin typeface="Times New Roman"/>
                <a:cs typeface="Times New Roman"/>
              </a:rPr>
              <a:t>average,  have</a:t>
            </a:r>
            <a:r>
              <a:rPr sz="1200" spc="100" dirty="0">
                <a:latin typeface="Times New Roman"/>
                <a:cs typeface="Times New Roman"/>
              </a:rPr>
              <a:t> </a:t>
            </a:r>
            <a:r>
              <a:rPr sz="1200" spc="5" dirty="0">
                <a:latin typeface="Times New Roman"/>
                <a:cs typeface="Times New Roman"/>
              </a:rPr>
              <a:t>only</a:t>
            </a:r>
            <a:r>
              <a:rPr sz="1200" spc="80" dirty="0">
                <a:latin typeface="Times New Roman"/>
                <a:cs typeface="Times New Roman"/>
              </a:rPr>
              <a:t> </a:t>
            </a:r>
            <a:r>
              <a:rPr sz="1200" spc="-5" dirty="0">
                <a:latin typeface="Times New Roman"/>
                <a:cs typeface="Times New Roman"/>
              </a:rPr>
              <a:t>enough</a:t>
            </a:r>
            <a:r>
              <a:rPr sz="1200" spc="110" dirty="0">
                <a:latin typeface="Times New Roman"/>
                <a:cs typeface="Times New Roman"/>
              </a:rPr>
              <a:t> </a:t>
            </a:r>
            <a:r>
              <a:rPr sz="1200" dirty="0">
                <a:latin typeface="Times New Roman"/>
                <a:cs typeface="Times New Roman"/>
              </a:rPr>
              <a:t>daughters</a:t>
            </a:r>
            <a:r>
              <a:rPr sz="1200" spc="105" dirty="0">
                <a:latin typeface="Times New Roman"/>
                <a:cs typeface="Times New Roman"/>
              </a:rPr>
              <a:t> </a:t>
            </a:r>
            <a:r>
              <a:rPr sz="1200" dirty="0">
                <a:latin typeface="Times New Roman"/>
                <a:cs typeface="Times New Roman"/>
              </a:rPr>
              <a:t>to</a:t>
            </a:r>
            <a:r>
              <a:rPr sz="1200" spc="105" dirty="0">
                <a:latin typeface="Times New Roman"/>
                <a:cs typeface="Times New Roman"/>
              </a:rPr>
              <a:t> </a:t>
            </a:r>
            <a:r>
              <a:rPr sz="1200" spc="-5" dirty="0">
                <a:latin typeface="Times New Roman"/>
                <a:cs typeface="Times New Roman"/>
              </a:rPr>
              <a:t>“Replace”</a:t>
            </a:r>
            <a:r>
              <a:rPr sz="1200" spc="105" dirty="0">
                <a:latin typeface="Times New Roman"/>
                <a:cs typeface="Times New Roman"/>
              </a:rPr>
              <a:t> </a:t>
            </a:r>
            <a:r>
              <a:rPr sz="1200" dirty="0">
                <a:latin typeface="Times New Roman"/>
                <a:cs typeface="Times New Roman"/>
              </a:rPr>
              <a:t>themselves</a:t>
            </a:r>
            <a:r>
              <a:rPr sz="1200" spc="105" dirty="0">
                <a:latin typeface="Times New Roman"/>
                <a:cs typeface="Times New Roman"/>
              </a:rPr>
              <a:t> </a:t>
            </a:r>
            <a:r>
              <a:rPr sz="1200" dirty="0">
                <a:latin typeface="Times New Roman"/>
                <a:cs typeface="Times New Roman"/>
              </a:rPr>
              <a:t>in</a:t>
            </a:r>
            <a:r>
              <a:rPr sz="1200" spc="110" dirty="0">
                <a:latin typeface="Times New Roman"/>
                <a:cs typeface="Times New Roman"/>
              </a:rPr>
              <a:t> </a:t>
            </a:r>
            <a:r>
              <a:rPr sz="1200" dirty="0">
                <a:latin typeface="Times New Roman"/>
                <a:cs typeface="Times New Roman"/>
              </a:rPr>
              <a:t>the</a:t>
            </a:r>
            <a:r>
              <a:rPr sz="1200" spc="100" dirty="0">
                <a:latin typeface="Times New Roman"/>
                <a:cs typeface="Times New Roman"/>
              </a:rPr>
              <a:t> </a:t>
            </a:r>
            <a:r>
              <a:rPr sz="1200" dirty="0">
                <a:latin typeface="Times New Roman"/>
                <a:cs typeface="Times New Roman"/>
              </a:rPr>
              <a:t>population.</a:t>
            </a:r>
            <a:r>
              <a:rPr sz="1200" spc="105" dirty="0">
                <a:latin typeface="Times New Roman"/>
                <a:cs typeface="Times New Roman"/>
              </a:rPr>
              <a:t> </a:t>
            </a:r>
            <a:r>
              <a:rPr sz="1200" spc="-5" dirty="0">
                <a:latin typeface="Times New Roman"/>
                <a:cs typeface="Times New Roman"/>
              </a:rPr>
              <a:t>That</a:t>
            </a:r>
            <a:r>
              <a:rPr sz="1200" spc="110" dirty="0">
                <a:latin typeface="Times New Roman"/>
                <a:cs typeface="Times New Roman"/>
              </a:rPr>
              <a:t> </a:t>
            </a:r>
            <a:r>
              <a:rPr sz="1200" dirty="0">
                <a:latin typeface="Times New Roman"/>
                <a:cs typeface="Times New Roman"/>
              </a:rPr>
              <a:t>is</a:t>
            </a:r>
            <a:r>
              <a:rPr sz="1200" spc="110" dirty="0">
                <a:latin typeface="Times New Roman"/>
                <a:cs typeface="Times New Roman"/>
              </a:rPr>
              <a:t> </a:t>
            </a:r>
            <a:r>
              <a:rPr sz="1200" spc="-5" dirty="0">
                <a:latin typeface="Times New Roman"/>
                <a:cs typeface="Times New Roman"/>
              </a:rPr>
              <a:t>replacement</a:t>
            </a:r>
            <a:r>
              <a:rPr sz="1200" spc="105" dirty="0">
                <a:latin typeface="Times New Roman"/>
                <a:cs typeface="Times New Roman"/>
              </a:rPr>
              <a:t> </a:t>
            </a:r>
            <a:r>
              <a:rPr sz="1200" dirty="0">
                <a:latin typeface="Times New Roman"/>
                <a:cs typeface="Times New Roman"/>
              </a:rPr>
              <a:t>of</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0905" cy="8606790"/>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9525" algn="just">
              <a:lnSpc>
                <a:spcPct val="143600"/>
              </a:lnSpc>
              <a:spcBef>
                <a:spcPts val="1245"/>
              </a:spcBef>
            </a:pPr>
            <a:r>
              <a:rPr sz="1200" dirty="0">
                <a:latin typeface="Times New Roman"/>
                <a:cs typeface="Times New Roman"/>
              </a:rPr>
              <a:t>population </a:t>
            </a:r>
            <a:r>
              <a:rPr sz="1200" spc="-5" dirty="0">
                <a:latin typeface="Times New Roman"/>
                <a:cs typeface="Times New Roman"/>
              </a:rPr>
              <a:t>means </a:t>
            </a:r>
            <a:r>
              <a:rPr sz="1200" dirty="0">
                <a:latin typeface="Times New Roman"/>
                <a:cs typeface="Times New Roman"/>
              </a:rPr>
              <a:t>flow of birth </a:t>
            </a:r>
            <a:r>
              <a:rPr sz="1200" spc="-5" dirty="0">
                <a:latin typeface="Times New Roman"/>
                <a:cs typeface="Times New Roman"/>
              </a:rPr>
              <a:t>sufficient </a:t>
            </a:r>
            <a:r>
              <a:rPr sz="1200" dirty="0">
                <a:latin typeface="Times New Roman"/>
                <a:cs typeface="Times New Roman"/>
              </a:rPr>
              <a:t>to maintain the population. </a:t>
            </a:r>
            <a:r>
              <a:rPr sz="1200" spc="-5" dirty="0">
                <a:latin typeface="Times New Roman"/>
                <a:cs typeface="Times New Roman"/>
              </a:rPr>
              <a:t>Net reproduction rate  (NRR) </a:t>
            </a:r>
            <a:r>
              <a:rPr sz="1200" dirty="0">
                <a:latin typeface="Times New Roman"/>
                <a:cs typeface="Times New Roman"/>
              </a:rPr>
              <a:t>of 1 </a:t>
            </a:r>
            <a:r>
              <a:rPr sz="1200" spc="-5" dirty="0">
                <a:latin typeface="Times New Roman"/>
                <a:cs typeface="Times New Roman"/>
              </a:rPr>
              <a:t>is equal </a:t>
            </a:r>
            <a:r>
              <a:rPr sz="1200" dirty="0">
                <a:latin typeface="Times New Roman"/>
                <a:cs typeface="Times New Roman"/>
              </a:rPr>
              <a:t>to </a:t>
            </a:r>
            <a:r>
              <a:rPr sz="1200" spc="-5" dirty="0">
                <a:latin typeface="Times New Roman"/>
                <a:cs typeface="Times New Roman"/>
              </a:rPr>
              <a:t>replacement </a:t>
            </a:r>
            <a:r>
              <a:rPr sz="1200" dirty="0">
                <a:latin typeface="Times New Roman"/>
                <a:cs typeface="Times New Roman"/>
              </a:rPr>
              <a:t>level. Sometimes </a:t>
            </a:r>
            <a:r>
              <a:rPr sz="1200" spc="5" dirty="0">
                <a:latin typeface="Times New Roman"/>
                <a:cs typeface="Times New Roman"/>
              </a:rPr>
              <a:t>total </a:t>
            </a:r>
            <a:r>
              <a:rPr sz="1200" dirty="0">
                <a:latin typeface="Times New Roman"/>
                <a:cs typeface="Times New Roman"/>
              </a:rPr>
              <a:t>fertility rate </a:t>
            </a:r>
            <a:r>
              <a:rPr sz="1200" spc="-5" dirty="0">
                <a:latin typeface="Times New Roman"/>
                <a:cs typeface="Times New Roman"/>
              </a:rPr>
              <a:t>(TFR) is also </a:t>
            </a:r>
            <a:r>
              <a:rPr sz="1200" dirty="0">
                <a:latin typeface="Times New Roman"/>
                <a:cs typeface="Times New Roman"/>
              </a:rPr>
              <a:t>to </a:t>
            </a:r>
            <a:r>
              <a:rPr sz="1200" spc="-5" dirty="0">
                <a:latin typeface="Times New Roman"/>
                <a:cs typeface="Times New Roman"/>
              </a:rPr>
              <a:t>indicate  replacement level fertility. </a:t>
            </a:r>
            <a:r>
              <a:rPr sz="1200" spc="-10" dirty="0">
                <a:latin typeface="Times New Roman"/>
                <a:cs typeface="Times New Roman"/>
              </a:rPr>
              <a:t>In </a:t>
            </a:r>
            <a:r>
              <a:rPr sz="1200" spc="-5" dirty="0">
                <a:latin typeface="Times New Roman"/>
                <a:cs typeface="Times New Roman"/>
              </a:rPr>
              <a:t>USA and </a:t>
            </a:r>
            <a:r>
              <a:rPr sz="1200" dirty="0">
                <a:latin typeface="Times New Roman"/>
                <a:cs typeface="Times New Roman"/>
              </a:rPr>
              <a:t>other industrial </a:t>
            </a:r>
            <a:r>
              <a:rPr sz="1200" spc="-5" dirty="0">
                <a:latin typeface="Times New Roman"/>
                <a:cs typeface="Times New Roman"/>
              </a:rPr>
              <a:t>countries, </a:t>
            </a:r>
            <a:r>
              <a:rPr sz="1200" dirty="0">
                <a:latin typeface="Times New Roman"/>
                <a:cs typeface="Times New Roman"/>
              </a:rPr>
              <a:t>the </a:t>
            </a:r>
            <a:r>
              <a:rPr sz="1200" spc="-5" dirty="0">
                <a:latin typeface="Times New Roman"/>
                <a:cs typeface="Times New Roman"/>
              </a:rPr>
              <a:t>TFR </a:t>
            </a:r>
            <a:r>
              <a:rPr sz="1200" dirty="0">
                <a:latin typeface="Times New Roman"/>
                <a:cs typeface="Times New Roman"/>
              </a:rPr>
              <a:t>of 2.1 </a:t>
            </a:r>
            <a:r>
              <a:rPr sz="1200" spc="-5" dirty="0">
                <a:latin typeface="Times New Roman"/>
                <a:cs typeface="Times New Roman"/>
              </a:rPr>
              <a:t>is considered as  replacement level.</a:t>
            </a:r>
            <a:endParaRPr sz="1200">
              <a:latin typeface="Times New Roman"/>
              <a:cs typeface="Times New Roman"/>
            </a:endParaRPr>
          </a:p>
          <a:p>
            <a:pPr marL="12700" algn="just">
              <a:lnSpc>
                <a:spcPct val="100000"/>
              </a:lnSpc>
              <a:spcBef>
                <a:spcPts val="625"/>
              </a:spcBef>
            </a:pPr>
            <a:r>
              <a:rPr sz="1200" dirty="0">
                <a:latin typeface="Times New Roman"/>
                <a:cs typeface="Times New Roman"/>
              </a:rPr>
              <a:t>We</a:t>
            </a:r>
            <a:r>
              <a:rPr sz="1200" spc="80" dirty="0">
                <a:latin typeface="Times New Roman"/>
                <a:cs typeface="Times New Roman"/>
              </a:rPr>
              <a:t> </a:t>
            </a:r>
            <a:r>
              <a:rPr sz="1200" dirty="0">
                <a:latin typeface="Times New Roman"/>
                <a:cs typeface="Times New Roman"/>
              </a:rPr>
              <a:t>generally</a:t>
            </a:r>
            <a:r>
              <a:rPr sz="1200" spc="60" dirty="0">
                <a:latin typeface="Times New Roman"/>
                <a:cs typeface="Times New Roman"/>
              </a:rPr>
              <a:t> </a:t>
            </a:r>
            <a:r>
              <a:rPr sz="1200" dirty="0">
                <a:latin typeface="Times New Roman"/>
                <a:cs typeface="Times New Roman"/>
              </a:rPr>
              <a:t>think</a:t>
            </a:r>
            <a:r>
              <a:rPr sz="1200" spc="90" dirty="0">
                <a:latin typeface="Times New Roman"/>
                <a:cs typeface="Times New Roman"/>
              </a:rPr>
              <a:t> </a:t>
            </a:r>
            <a:r>
              <a:rPr sz="1200" spc="-5" dirty="0">
                <a:latin typeface="Times New Roman"/>
                <a:cs typeface="Times New Roman"/>
              </a:rPr>
              <a:t>once</a:t>
            </a:r>
            <a:r>
              <a:rPr sz="1200" spc="90" dirty="0">
                <a:latin typeface="Times New Roman"/>
                <a:cs typeface="Times New Roman"/>
              </a:rPr>
              <a:t> </a:t>
            </a:r>
            <a:r>
              <a:rPr sz="1200" spc="-5" dirty="0">
                <a:latin typeface="Times New Roman"/>
                <a:cs typeface="Times New Roman"/>
              </a:rPr>
              <a:t>replacement</a:t>
            </a:r>
            <a:r>
              <a:rPr sz="1200" spc="90" dirty="0">
                <a:latin typeface="Times New Roman"/>
                <a:cs typeface="Times New Roman"/>
              </a:rPr>
              <a:t> </a:t>
            </a:r>
            <a:r>
              <a:rPr sz="1200" spc="-5" dirty="0">
                <a:latin typeface="Times New Roman"/>
                <a:cs typeface="Times New Roman"/>
              </a:rPr>
              <a:t>level</a:t>
            </a:r>
            <a:r>
              <a:rPr sz="1200" spc="90" dirty="0">
                <a:latin typeface="Times New Roman"/>
                <a:cs typeface="Times New Roman"/>
              </a:rPr>
              <a:t> </a:t>
            </a:r>
            <a:r>
              <a:rPr sz="1200" dirty="0">
                <a:latin typeface="Times New Roman"/>
                <a:cs typeface="Times New Roman"/>
              </a:rPr>
              <a:t>fertility</a:t>
            </a:r>
            <a:r>
              <a:rPr sz="1200" spc="65" dirty="0">
                <a:latin typeface="Times New Roman"/>
                <a:cs typeface="Times New Roman"/>
              </a:rPr>
              <a:t> </a:t>
            </a:r>
            <a:r>
              <a:rPr sz="1200" spc="-5" dirty="0">
                <a:latin typeface="Times New Roman"/>
                <a:cs typeface="Times New Roman"/>
              </a:rPr>
              <a:t>has</a:t>
            </a:r>
            <a:r>
              <a:rPr sz="1200" spc="85" dirty="0">
                <a:latin typeface="Times New Roman"/>
                <a:cs typeface="Times New Roman"/>
              </a:rPr>
              <a:t> </a:t>
            </a:r>
            <a:r>
              <a:rPr sz="1200" dirty="0">
                <a:latin typeface="Times New Roman"/>
                <a:cs typeface="Times New Roman"/>
              </a:rPr>
              <a:t>been</a:t>
            </a:r>
            <a:r>
              <a:rPr sz="1200" spc="90" dirty="0">
                <a:latin typeface="Times New Roman"/>
                <a:cs typeface="Times New Roman"/>
              </a:rPr>
              <a:t> </a:t>
            </a:r>
            <a:r>
              <a:rPr sz="1200" spc="-5" dirty="0">
                <a:latin typeface="Times New Roman"/>
                <a:cs typeface="Times New Roman"/>
              </a:rPr>
              <a:t>reached,</a:t>
            </a:r>
            <a:r>
              <a:rPr sz="1200" spc="85" dirty="0">
                <a:latin typeface="Times New Roman"/>
                <a:cs typeface="Times New Roman"/>
              </a:rPr>
              <a:t> </a:t>
            </a:r>
            <a:r>
              <a:rPr sz="1200" dirty="0">
                <a:latin typeface="Times New Roman"/>
                <a:cs typeface="Times New Roman"/>
              </a:rPr>
              <a:t>birth</a:t>
            </a:r>
            <a:r>
              <a:rPr sz="1200" spc="90" dirty="0">
                <a:latin typeface="Times New Roman"/>
                <a:cs typeface="Times New Roman"/>
              </a:rPr>
              <a:t> </a:t>
            </a:r>
            <a:r>
              <a:rPr sz="1200" spc="-5" dirty="0">
                <a:latin typeface="Times New Roman"/>
                <a:cs typeface="Times New Roman"/>
              </a:rPr>
              <a:t>will</a:t>
            </a:r>
            <a:r>
              <a:rPr sz="1200" spc="90" dirty="0">
                <a:latin typeface="Times New Roman"/>
                <a:cs typeface="Times New Roman"/>
              </a:rPr>
              <a:t> </a:t>
            </a:r>
            <a:r>
              <a:rPr sz="1200" spc="-5" dirty="0">
                <a:latin typeface="Times New Roman"/>
                <a:cs typeface="Times New Roman"/>
              </a:rPr>
              <a:t>gradually</a:t>
            </a:r>
            <a:r>
              <a:rPr sz="1200" spc="114" dirty="0">
                <a:latin typeface="Times New Roman"/>
                <a:cs typeface="Times New Roman"/>
              </a:rPr>
              <a:t> </a:t>
            </a:r>
            <a:r>
              <a:rPr sz="1200" dirty="0">
                <a:latin typeface="Times New Roman"/>
                <a:cs typeface="Times New Roman"/>
              </a:rPr>
              <a:t>reach</a:t>
            </a:r>
            <a:endParaRPr sz="1200">
              <a:latin typeface="Times New Roman"/>
              <a:cs typeface="Times New Roman"/>
            </a:endParaRPr>
          </a:p>
          <a:p>
            <a:pPr marL="12700" marR="9525" algn="just">
              <a:lnSpc>
                <a:spcPct val="143800"/>
              </a:lnSpc>
              <a:spcBef>
                <a:spcPts val="5"/>
              </a:spcBef>
            </a:pPr>
            <a:r>
              <a:rPr sz="1200" spc="-5" dirty="0">
                <a:latin typeface="Times New Roman"/>
                <a:cs typeface="Times New Roman"/>
              </a:rPr>
              <a:t>equilibrium </a:t>
            </a:r>
            <a:r>
              <a:rPr sz="1200" dirty="0">
                <a:latin typeface="Times New Roman"/>
                <a:cs typeface="Times New Roman"/>
              </a:rPr>
              <a:t>with </a:t>
            </a:r>
            <a:r>
              <a:rPr sz="1200" spc="-5" dirty="0">
                <a:latin typeface="Times New Roman"/>
                <a:cs typeface="Times New Roman"/>
              </a:rPr>
              <a:t>death, and </a:t>
            </a:r>
            <a:r>
              <a:rPr sz="1200" dirty="0">
                <a:latin typeface="Times New Roman"/>
                <a:cs typeface="Times New Roman"/>
              </a:rPr>
              <a:t>in the </a:t>
            </a:r>
            <a:r>
              <a:rPr sz="1200" spc="-5" dirty="0">
                <a:latin typeface="Times New Roman"/>
                <a:cs typeface="Times New Roman"/>
              </a:rPr>
              <a:t>absence </a:t>
            </a:r>
            <a:r>
              <a:rPr sz="1200" spc="5" dirty="0">
                <a:latin typeface="Times New Roman"/>
                <a:cs typeface="Times New Roman"/>
              </a:rPr>
              <a:t>of </a:t>
            </a:r>
            <a:r>
              <a:rPr sz="1200" spc="-5" dirty="0">
                <a:latin typeface="Times New Roman"/>
                <a:cs typeface="Times New Roman"/>
              </a:rPr>
              <a:t>immigration and </a:t>
            </a:r>
            <a:r>
              <a:rPr sz="1200" dirty="0">
                <a:latin typeface="Times New Roman"/>
                <a:cs typeface="Times New Roman"/>
              </a:rPr>
              <a:t>migration, a population </a:t>
            </a:r>
            <a:r>
              <a:rPr sz="1200" spc="-5" dirty="0">
                <a:latin typeface="Times New Roman"/>
                <a:cs typeface="Times New Roman"/>
              </a:rPr>
              <a:t>will  </a:t>
            </a:r>
            <a:r>
              <a:rPr sz="1200" dirty="0">
                <a:latin typeface="Times New Roman"/>
                <a:cs typeface="Times New Roman"/>
              </a:rPr>
              <a:t>ultimately stop </a:t>
            </a:r>
            <a:r>
              <a:rPr sz="1200" spc="-5" dirty="0">
                <a:latin typeface="Times New Roman"/>
                <a:cs typeface="Times New Roman"/>
              </a:rPr>
              <a:t>growing and becomes </a:t>
            </a:r>
            <a:r>
              <a:rPr sz="1200" dirty="0">
                <a:latin typeface="Times New Roman"/>
                <a:cs typeface="Times New Roman"/>
              </a:rPr>
              <a:t>a stationary population but this </a:t>
            </a:r>
            <a:r>
              <a:rPr sz="1200" spc="-5" dirty="0">
                <a:latin typeface="Times New Roman"/>
                <a:cs typeface="Times New Roman"/>
              </a:rPr>
              <a:t>is </a:t>
            </a:r>
            <a:r>
              <a:rPr sz="1200" dirty="0">
                <a:latin typeface="Times New Roman"/>
                <a:cs typeface="Times New Roman"/>
              </a:rPr>
              <a:t>not the </a:t>
            </a:r>
            <a:r>
              <a:rPr sz="1200" spc="-5" dirty="0">
                <a:latin typeface="Times New Roman"/>
                <a:cs typeface="Times New Roman"/>
              </a:rPr>
              <a:t>case as </a:t>
            </a:r>
            <a:r>
              <a:rPr sz="1200" dirty="0">
                <a:latin typeface="Times New Roman"/>
                <a:cs typeface="Times New Roman"/>
              </a:rPr>
              <a:t>it </a:t>
            </a:r>
            <a:r>
              <a:rPr sz="1200" spc="-5" dirty="0">
                <a:latin typeface="Times New Roman"/>
                <a:cs typeface="Times New Roman"/>
              </a:rPr>
              <a:t>was  expected. </a:t>
            </a:r>
            <a:r>
              <a:rPr sz="1200" dirty="0">
                <a:latin typeface="Times New Roman"/>
                <a:cs typeface="Times New Roman"/>
              </a:rPr>
              <a:t>Today some developed </a:t>
            </a:r>
            <a:r>
              <a:rPr sz="1200" spc="-5" dirty="0">
                <a:latin typeface="Times New Roman"/>
                <a:cs typeface="Times New Roman"/>
              </a:rPr>
              <a:t>are at </a:t>
            </a:r>
            <a:r>
              <a:rPr sz="1200" dirty="0">
                <a:latin typeface="Times New Roman"/>
                <a:cs typeface="Times New Roman"/>
              </a:rPr>
              <a:t>or below </a:t>
            </a:r>
            <a:r>
              <a:rPr sz="1200" spc="-5" dirty="0">
                <a:latin typeface="Times New Roman"/>
                <a:cs typeface="Times New Roman"/>
              </a:rPr>
              <a:t>replacement </a:t>
            </a:r>
            <a:r>
              <a:rPr sz="1200" dirty="0">
                <a:latin typeface="Times New Roman"/>
                <a:cs typeface="Times New Roman"/>
              </a:rPr>
              <a:t>level </a:t>
            </a:r>
            <a:r>
              <a:rPr sz="1200" spc="-5" dirty="0">
                <a:latin typeface="Times New Roman"/>
                <a:cs typeface="Times New Roman"/>
              </a:rPr>
              <a:t>fertility. But </a:t>
            </a:r>
            <a:r>
              <a:rPr sz="1200" dirty="0">
                <a:latin typeface="Times New Roman"/>
                <a:cs typeface="Times New Roman"/>
              </a:rPr>
              <a:t>population </a:t>
            </a:r>
            <a:r>
              <a:rPr sz="1200" spc="-5" dirty="0">
                <a:latin typeface="Times New Roman"/>
                <a:cs typeface="Times New Roman"/>
              </a:rPr>
              <a:t>is  still growing </a:t>
            </a:r>
            <a:r>
              <a:rPr sz="1200" dirty="0">
                <a:latin typeface="Times New Roman"/>
                <a:cs typeface="Times New Roman"/>
              </a:rPr>
              <a:t>in these countries. </a:t>
            </a:r>
            <a:r>
              <a:rPr sz="1200" spc="-5" dirty="0">
                <a:latin typeface="Times New Roman"/>
                <a:cs typeface="Times New Roman"/>
              </a:rPr>
              <a:t>Births </a:t>
            </a:r>
            <a:r>
              <a:rPr sz="1200" dirty="0">
                <a:latin typeface="Times New Roman"/>
                <a:cs typeface="Times New Roman"/>
              </a:rPr>
              <a:t>are more than deaths. This </a:t>
            </a:r>
            <a:r>
              <a:rPr sz="1200" spc="-5" dirty="0">
                <a:latin typeface="Times New Roman"/>
                <a:cs typeface="Times New Roman"/>
              </a:rPr>
              <a:t>scenario </a:t>
            </a:r>
            <a:r>
              <a:rPr sz="1200" dirty="0">
                <a:latin typeface="Times New Roman"/>
                <a:cs typeface="Times New Roman"/>
              </a:rPr>
              <a:t>occurs for some  </a:t>
            </a:r>
            <a:r>
              <a:rPr sz="1200" spc="-5" dirty="0">
                <a:latin typeface="Times New Roman"/>
                <a:cs typeface="Times New Roman"/>
              </a:rPr>
              <a:t>decades because </a:t>
            </a:r>
            <a:r>
              <a:rPr sz="1200" dirty="0">
                <a:latin typeface="Times New Roman"/>
                <a:cs typeface="Times New Roman"/>
              </a:rPr>
              <a:t>of </a:t>
            </a:r>
            <a:r>
              <a:rPr sz="1200" spc="-5" dirty="0">
                <a:latin typeface="Times New Roman"/>
                <a:cs typeface="Times New Roman"/>
              </a:rPr>
              <a:t>past high </a:t>
            </a:r>
            <a:r>
              <a:rPr sz="1200" dirty="0">
                <a:latin typeface="Times New Roman"/>
                <a:cs typeface="Times New Roman"/>
              </a:rPr>
              <a:t>fertility that </a:t>
            </a:r>
            <a:r>
              <a:rPr sz="1200" spc="5" dirty="0">
                <a:latin typeface="Times New Roman"/>
                <a:cs typeface="Times New Roman"/>
              </a:rPr>
              <a:t>may </a:t>
            </a:r>
            <a:r>
              <a:rPr sz="1200" spc="-5" dirty="0">
                <a:latin typeface="Times New Roman"/>
                <a:cs typeface="Times New Roman"/>
              </a:rPr>
              <a:t>have </a:t>
            </a:r>
            <a:r>
              <a:rPr sz="1200" dirty="0">
                <a:latin typeface="Times New Roman"/>
                <a:cs typeface="Times New Roman"/>
              </a:rPr>
              <a:t>led to a </a:t>
            </a:r>
            <a:r>
              <a:rPr sz="1200" spc="-5" dirty="0">
                <a:latin typeface="Times New Roman"/>
                <a:cs typeface="Times New Roman"/>
              </a:rPr>
              <a:t>high concentration </a:t>
            </a:r>
            <a:r>
              <a:rPr sz="1200" dirty="0">
                <a:latin typeface="Times New Roman"/>
                <a:cs typeface="Times New Roman"/>
              </a:rPr>
              <a:t>of </a:t>
            </a:r>
            <a:r>
              <a:rPr sz="1200" spc="-5" dirty="0">
                <a:latin typeface="Times New Roman"/>
                <a:cs typeface="Times New Roman"/>
              </a:rPr>
              <a:t>women </a:t>
            </a:r>
            <a:r>
              <a:rPr sz="1200" dirty="0">
                <a:latin typeface="Times New Roman"/>
                <a:cs typeface="Times New Roman"/>
              </a:rPr>
              <a:t>of  </a:t>
            </a:r>
            <a:r>
              <a:rPr sz="1200" spc="-5" dirty="0">
                <a:latin typeface="Times New Roman"/>
                <a:cs typeface="Times New Roman"/>
              </a:rPr>
              <a:t>child bearing </a:t>
            </a:r>
            <a:r>
              <a:rPr sz="1200" dirty="0">
                <a:latin typeface="Times New Roman"/>
                <a:cs typeface="Times New Roman"/>
              </a:rPr>
              <a:t>age. Thus it may take two or </a:t>
            </a:r>
            <a:r>
              <a:rPr sz="1200" spc="-5" dirty="0">
                <a:latin typeface="Times New Roman"/>
                <a:cs typeface="Times New Roman"/>
              </a:rPr>
              <a:t>three generations </a:t>
            </a:r>
            <a:r>
              <a:rPr sz="1200" dirty="0">
                <a:latin typeface="Times New Roman"/>
                <a:cs typeface="Times New Roman"/>
              </a:rPr>
              <a:t>before </a:t>
            </a:r>
            <a:r>
              <a:rPr sz="1200" spc="-5" dirty="0">
                <a:latin typeface="Times New Roman"/>
                <a:cs typeface="Times New Roman"/>
              </a:rPr>
              <a:t>each new </a:t>
            </a:r>
            <a:r>
              <a:rPr sz="1200" dirty="0">
                <a:latin typeface="Times New Roman"/>
                <a:cs typeface="Times New Roman"/>
              </a:rPr>
              <a:t>birth </a:t>
            </a:r>
            <a:r>
              <a:rPr sz="1200" spc="-5" dirty="0">
                <a:latin typeface="Times New Roman"/>
                <a:cs typeface="Times New Roman"/>
              </a:rPr>
              <a:t>is offset </a:t>
            </a:r>
            <a:r>
              <a:rPr sz="1200" spc="5" dirty="0">
                <a:latin typeface="Times New Roman"/>
                <a:cs typeface="Times New Roman"/>
              </a:rPr>
              <a:t>by </a:t>
            </a:r>
            <a:r>
              <a:rPr sz="1200" dirty="0">
                <a:latin typeface="Times New Roman"/>
                <a:cs typeface="Times New Roman"/>
              </a:rPr>
              <a:t>a  </a:t>
            </a:r>
            <a:r>
              <a:rPr sz="1200" spc="-5" dirty="0">
                <a:latin typeface="Times New Roman"/>
                <a:cs typeface="Times New Roman"/>
              </a:rPr>
              <a:t>death </a:t>
            </a:r>
            <a:r>
              <a:rPr sz="1200" dirty="0">
                <a:latin typeface="Times New Roman"/>
                <a:cs typeface="Times New Roman"/>
              </a:rPr>
              <a:t>in the </a:t>
            </a:r>
            <a:r>
              <a:rPr sz="1200" spc="-5" dirty="0">
                <a:latin typeface="Times New Roman"/>
                <a:cs typeface="Times New Roman"/>
              </a:rPr>
              <a:t>population.</a:t>
            </a:r>
            <a:endParaRPr sz="1200">
              <a:latin typeface="Times New Roman"/>
              <a:cs typeface="Times New Roman"/>
            </a:endParaRPr>
          </a:p>
          <a:p>
            <a:pPr marL="12700" algn="just">
              <a:lnSpc>
                <a:spcPct val="100000"/>
              </a:lnSpc>
              <a:spcBef>
                <a:spcPts val="625"/>
              </a:spcBef>
            </a:pPr>
            <a:r>
              <a:rPr sz="1200" spc="-10" dirty="0">
                <a:latin typeface="Times New Roman"/>
                <a:cs typeface="Times New Roman"/>
              </a:rPr>
              <a:t>In </a:t>
            </a:r>
            <a:r>
              <a:rPr sz="1200" spc="-5" dirty="0">
                <a:latin typeface="Times New Roman"/>
                <a:cs typeface="Times New Roman"/>
              </a:rPr>
              <a:t>brief. “The </a:t>
            </a:r>
            <a:r>
              <a:rPr sz="1200" dirty="0">
                <a:latin typeface="Times New Roman"/>
                <a:cs typeface="Times New Roman"/>
              </a:rPr>
              <a:t>tendency of a population continues to </a:t>
            </a:r>
            <a:r>
              <a:rPr sz="1200" spc="-5" dirty="0">
                <a:latin typeface="Times New Roman"/>
                <a:cs typeface="Times New Roman"/>
              </a:rPr>
              <a:t>grow </a:t>
            </a:r>
            <a:r>
              <a:rPr sz="1200" dirty="0">
                <a:latin typeface="Times New Roman"/>
                <a:cs typeface="Times New Roman"/>
              </a:rPr>
              <a:t>even </a:t>
            </a:r>
            <a:r>
              <a:rPr sz="1200" spc="-5" dirty="0">
                <a:latin typeface="Times New Roman"/>
                <a:cs typeface="Times New Roman"/>
              </a:rPr>
              <a:t>after replacement</a:t>
            </a:r>
            <a:r>
              <a:rPr sz="1200" spc="-90" dirty="0">
                <a:latin typeface="Times New Roman"/>
                <a:cs typeface="Times New Roman"/>
              </a:rPr>
              <a:t> </a:t>
            </a:r>
            <a:r>
              <a:rPr sz="1200" dirty="0">
                <a:latin typeface="Times New Roman"/>
                <a:cs typeface="Times New Roman"/>
              </a:rPr>
              <a:t>level fertility</a:t>
            </a:r>
            <a:endParaRPr sz="1200">
              <a:latin typeface="Times New Roman"/>
              <a:cs typeface="Times New Roman"/>
            </a:endParaRPr>
          </a:p>
          <a:p>
            <a:pPr marL="12700" marR="7620" algn="just">
              <a:lnSpc>
                <a:spcPct val="143700"/>
              </a:lnSpc>
              <a:spcBef>
                <a:spcPts val="5"/>
              </a:spcBef>
            </a:pPr>
            <a:r>
              <a:rPr sz="1200" spc="-5" dirty="0">
                <a:latin typeface="Times New Roman"/>
                <a:cs typeface="Times New Roman"/>
              </a:rPr>
              <a:t>has been achieved </a:t>
            </a:r>
            <a:r>
              <a:rPr sz="1200" dirty="0">
                <a:latin typeface="Times New Roman"/>
                <a:cs typeface="Times New Roman"/>
              </a:rPr>
              <a:t>is known </a:t>
            </a:r>
            <a:r>
              <a:rPr sz="1200" spc="-5" dirty="0">
                <a:latin typeface="Times New Roman"/>
                <a:cs typeface="Times New Roman"/>
              </a:rPr>
              <a:t>as </a:t>
            </a:r>
            <a:r>
              <a:rPr sz="1200" dirty="0">
                <a:latin typeface="Times New Roman"/>
                <a:cs typeface="Times New Roman"/>
              </a:rPr>
              <a:t>population </a:t>
            </a:r>
            <a:r>
              <a:rPr sz="1200" spc="-5" dirty="0">
                <a:latin typeface="Times New Roman"/>
                <a:cs typeface="Times New Roman"/>
              </a:rPr>
              <a:t>momentum”. </a:t>
            </a:r>
            <a:r>
              <a:rPr sz="1200" dirty="0">
                <a:latin typeface="Times New Roman"/>
                <a:cs typeface="Times New Roman"/>
              </a:rPr>
              <a:t>The two </a:t>
            </a:r>
            <a:r>
              <a:rPr sz="1200" spc="-5" dirty="0">
                <a:latin typeface="Times New Roman"/>
                <a:cs typeface="Times New Roman"/>
              </a:rPr>
              <a:t>child </a:t>
            </a:r>
            <a:r>
              <a:rPr sz="1200" dirty="0">
                <a:latin typeface="Times New Roman"/>
                <a:cs typeface="Times New Roman"/>
              </a:rPr>
              <a:t>family </a:t>
            </a:r>
            <a:r>
              <a:rPr sz="1200" spc="15" dirty="0">
                <a:latin typeface="Times New Roman"/>
                <a:cs typeface="Times New Roman"/>
              </a:rPr>
              <a:t>or </a:t>
            </a:r>
            <a:r>
              <a:rPr sz="1200" spc="-5" dirty="0">
                <a:latin typeface="Times New Roman"/>
                <a:cs typeface="Times New Roman"/>
              </a:rPr>
              <a:t>replacement  </a:t>
            </a:r>
            <a:r>
              <a:rPr sz="1200" dirty="0">
                <a:latin typeface="Times New Roman"/>
                <a:cs typeface="Times New Roman"/>
              </a:rPr>
              <a:t>fertility </a:t>
            </a:r>
            <a:r>
              <a:rPr sz="1200" spc="-5" dirty="0">
                <a:latin typeface="Times New Roman"/>
                <a:cs typeface="Times New Roman"/>
              </a:rPr>
              <a:t>is </a:t>
            </a:r>
            <a:r>
              <a:rPr sz="1200" dirty="0">
                <a:latin typeface="Times New Roman"/>
                <a:cs typeface="Times New Roman"/>
              </a:rPr>
              <a:t>of </a:t>
            </a:r>
            <a:r>
              <a:rPr sz="1200" spc="-5" dirty="0">
                <a:latin typeface="Times New Roman"/>
                <a:cs typeface="Times New Roman"/>
              </a:rPr>
              <a:t>particular interest because </a:t>
            </a:r>
            <a:r>
              <a:rPr sz="1200" dirty="0">
                <a:latin typeface="Times New Roman"/>
                <a:cs typeface="Times New Roman"/>
              </a:rPr>
              <a:t>couples </a:t>
            </a:r>
            <a:r>
              <a:rPr sz="1200" spc="-5" dirty="0">
                <a:latin typeface="Times New Roman"/>
                <a:cs typeface="Times New Roman"/>
              </a:rPr>
              <a:t>averaging two children are </a:t>
            </a:r>
            <a:r>
              <a:rPr sz="1200" dirty="0">
                <a:latin typeface="Times New Roman"/>
                <a:cs typeface="Times New Roman"/>
              </a:rPr>
              <a:t>only replacing  </a:t>
            </a:r>
            <a:r>
              <a:rPr sz="1200" spc="-5" dirty="0">
                <a:latin typeface="Times New Roman"/>
                <a:cs typeface="Times New Roman"/>
              </a:rPr>
              <a:t>themselves </a:t>
            </a:r>
            <a:r>
              <a:rPr sz="1200" dirty="0">
                <a:latin typeface="Times New Roman"/>
                <a:cs typeface="Times New Roman"/>
              </a:rPr>
              <a:t>in the population. </a:t>
            </a:r>
            <a:r>
              <a:rPr sz="1200" spc="-5" dirty="0">
                <a:latin typeface="Times New Roman"/>
                <a:cs typeface="Times New Roman"/>
              </a:rPr>
              <a:t>At </a:t>
            </a:r>
            <a:r>
              <a:rPr sz="1200" dirty="0">
                <a:latin typeface="Times New Roman"/>
                <a:cs typeface="Times New Roman"/>
              </a:rPr>
              <a:t>this </a:t>
            </a:r>
            <a:r>
              <a:rPr sz="1200" spc="-5" dirty="0">
                <a:latin typeface="Times New Roman"/>
                <a:cs typeface="Times New Roman"/>
              </a:rPr>
              <a:t>level </a:t>
            </a:r>
            <a:r>
              <a:rPr sz="1200" dirty="0">
                <a:latin typeface="Times New Roman"/>
                <a:cs typeface="Times New Roman"/>
              </a:rPr>
              <a:t>of </a:t>
            </a:r>
            <a:r>
              <a:rPr sz="1200" spc="-5" dirty="0">
                <a:latin typeface="Times New Roman"/>
                <a:cs typeface="Times New Roman"/>
              </a:rPr>
              <a:t>fertility, </a:t>
            </a:r>
            <a:r>
              <a:rPr sz="1200" dirty="0">
                <a:latin typeface="Times New Roman"/>
                <a:cs typeface="Times New Roman"/>
              </a:rPr>
              <a:t>the population </a:t>
            </a:r>
            <a:r>
              <a:rPr sz="1200" spc="-5" dirty="0">
                <a:latin typeface="Times New Roman"/>
                <a:cs typeface="Times New Roman"/>
              </a:rPr>
              <a:t>will </a:t>
            </a:r>
            <a:r>
              <a:rPr sz="1200" dirty="0">
                <a:latin typeface="Times New Roman"/>
                <a:cs typeface="Times New Roman"/>
              </a:rPr>
              <a:t>eventually stop  </a:t>
            </a:r>
            <a:r>
              <a:rPr sz="1200" spc="-5" dirty="0">
                <a:latin typeface="Times New Roman"/>
                <a:cs typeface="Times New Roman"/>
              </a:rPr>
              <a:t>growing </a:t>
            </a:r>
            <a:r>
              <a:rPr sz="1200" dirty="0">
                <a:latin typeface="Times New Roman"/>
                <a:cs typeface="Times New Roman"/>
              </a:rPr>
              <a:t>, since the number of births equals the number</a:t>
            </a:r>
            <a:r>
              <a:rPr sz="1200" spc="-35" dirty="0">
                <a:latin typeface="Times New Roman"/>
                <a:cs typeface="Times New Roman"/>
              </a:rPr>
              <a:t> </a:t>
            </a:r>
            <a:r>
              <a:rPr sz="1200" spc="-5" dirty="0">
                <a:latin typeface="Times New Roman"/>
                <a:cs typeface="Times New Roman"/>
              </a:rPr>
              <a:t>deaths.</a:t>
            </a:r>
            <a:endParaRPr sz="1200">
              <a:latin typeface="Times New Roman"/>
              <a:cs typeface="Times New Roman"/>
            </a:endParaRPr>
          </a:p>
          <a:p>
            <a:pPr marL="12700" marR="5080" algn="just">
              <a:lnSpc>
                <a:spcPct val="143800"/>
              </a:lnSpc>
              <a:spcBef>
                <a:spcPts val="5"/>
              </a:spcBef>
            </a:pPr>
            <a:r>
              <a:rPr sz="1200" b="1" spc="-5" dirty="0">
                <a:latin typeface="Times New Roman"/>
                <a:cs typeface="Times New Roman"/>
              </a:rPr>
              <a:t>Population momentum </a:t>
            </a:r>
            <a:r>
              <a:rPr sz="1200" spc="-5" dirty="0">
                <a:latin typeface="Times New Roman"/>
                <a:cs typeface="Times New Roman"/>
              </a:rPr>
              <a:t>refers </a:t>
            </a:r>
            <a:r>
              <a:rPr sz="1200" dirty="0">
                <a:latin typeface="Times New Roman"/>
                <a:cs typeface="Times New Roman"/>
              </a:rPr>
              <a:t>to population growth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national </a:t>
            </a:r>
            <a:r>
              <a:rPr sz="1200" dirty="0">
                <a:latin typeface="Times New Roman"/>
                <a:cs typeface="Times New Roman"/>
              </a:rPr>
              <a:t>level </a:t>
            </a:r>
            <a:r>
              <a:rPr sz="1200" spc="-5" dirty="0">
                <a:latin typeface="Times New Roman"/>
                <a:cs typeface="Times New Roman"/>
              </a:rPr>
              <a:t>which </a:t>
            </a:r>
            <a:r>
              <a:rPr sz="1200" dirty="0">
                <a:latin typeface="Times New Roman"/>
                <a:cs typeface="Times New Roman"/>
              </a:rPr>
              <a:t>would </a:t>
            </a:r>
            <a:r>
              <a:rPr sz="1200" spc="-5" dirty="0">
                <a:latin typeface="Times New Roman"/>
                <a:cs typeface="Times New Roman"/>
              </a:rPr>
              <a:t>occur  even </a:t>
            </a:r>
            <a:r>
              <a:rPr sz="1200" dirty="0">
                <a:latin typeface="Times New Roman"/>
                <a:cs typeface="Times New Roman"/>
              </a:rPr>
              <a:t>if </a:t>
            </a:r>
            <a:r>
              <a:rPr sz="1200" spc="-5" dirty="0">
                <a:latin typeface="Times New Roman"/>
                <a:cs typeface="Times New Roman"/>
              </a:rPr>
              <a:t>levels </a:t>
            </a:r>
            <a:r>
              <a:rPr sz="1200" dirty="0">
                <a:latin typeface="Times New Roman"/>
                <a:cs typeface="Times New Roman"/>
              </a:rPr>
              <a:t>of </a:t>
            </a:r>
            <a:r>
              <a:rPr sz="1200" spc="-5" dirty="0">
                <a:latin typeface="Times New Roman"/>
                <a:cs typeface="Times New Roman"/>
              </a:rPr>
              <a:t>childbearing </a:t>
            </a:r>
            <a:r>
              <a:rPr sz="1200" dirty="0">
                <a:latin typeface="Times New Roman"/>
                <a:cs typeface="Times New Roman"/>
              </a:rPr>
              <a:t>immediately </a:t>
            </a:r>
            <a:r>
              <a:rPr sz="1200" spc="-5" dirty="0">
                <a:latin typeface="Times New Roman"/>
                <a:cs typeface="Times New Roman"/>
              </a:rPr>
              <a:t>declined </a:t>
            </a:r>
            <a:r>
              <a:rPr sz="1200" dirty="0">
                <a:latin typeface="Times New Roman"/>
                <a:cs typeface="Times New Roman"/>
              </a:rPr>
              <a:t>to </a:t>
            </a:r>
            <a:r>
              <a:rPr sz="1200" spc="-5" dirty="0">
                <a:latin typeface="Times New Roman"/>
                <a:cs typeface="Times New Roman"/>
              </a:rPr>
              <a:t>replacement level. For countries </a:t>
            </a:r>
            <a:r>
              <a:rPr sz="1200" dirty="0">
                <a:latin typeface="Times New Roman"/>
                <a:cs typeface="Times New Roman"/>
              </a:rPr>
              <a:t>with  </a:t>
            </a:r>
            <a:r>
              <a:rPr sz="1200" spc="-5" dirty="0">
                <a:latin typeface="Times New Roman"/>
                <a:cs typeface="Times New Roman"/>
              </a:rPr>
              <a:t>above-replacement </a:t>
            </a:r>
            <a:r>
              <a:rPr sz="1200" dirty="0">
                <a:latin typeface="Times New Roman"/>
                <a:cs typeface="Times New Roman"/>
              </a:rPr>
              <a:t>fertility </a:t>
            </a:r>
            <a:r>
              <a:rPr sz="1200" spc="-5" dirty="0">
                <a:latin typeface="Times New Roman"/>
                <a:cs typeface="Times New Roman"/>
              </a:rPr>
              <a:t>(greater </a:t>
            </a:r>
            <a:r>
              <a:rPr sz="1200" dirty="0">
                <a:latin typeface="Times New Roman"/>
                <a:cs typeface="Times New Roman"/>
              </a:rPr>
              <a:t>than 2.1 </a:t>
            </a:r>
            <a:r>
              <a:rPr sz="1200" spc="-5" dirty="0">
                <a:latin typeface="Times New Roman"/>
                <a:cs typeface="Times New Roman"/>
              </a:rPr>
              <a:t>children per </a:t>
            </a:r>
            <a:r>
              <a:rPr sz="1200" dirty="0">
                <a:latin typeface="Times New Roman"/>
                <a:cs typeface="Times New Roman"/>
              </a:rPr>
              <a:t>woman), population </a:t>
            </a:r>
            <a:r>
              <a:rPr sz="1200" spc="-5" dirty="0">
                <a:latin typeface="Times New Roman"/>
                <a:cs typeface="Times New Roman"/>
              </a:rPr>
              <a:t>momentum  represents natural </a:t>
            </a:r>
            <a:r>
              <a:rPr sz="1200" dirty="0">
                <a:latin typeface="Times New Roman"/>
                <a:cs typeface="Times New Roman"/>
              </a:rPr>
              <a:t>increase to the population. </a:t>
            </a:r>
            <a:r>
              <a:rPr sz="1200" spc="-5" dirty="0">
                <a:latin typeface="Times New Roman"/>
                <a:cs typeface="Times New Roman"/>
              </a:rPr>
              <a:t>For </a:t>
            </a:r>
            <a:r>
              <a:rPr sz="1200" dirty="0">
                <a:latin typeface="Times New Roman"/>
                <a:cs typeface="Times New Roman"/>
              </a:rPr>
              <a:t>below-replacement </a:t>
            </a:r>
            <a:r>
              <a:rPr sz="1200" spc="-5" dirty="0">
                <a:latin typeface="Times New Roman"/>
                <a:cs typeface="Times New Roman"/>
              </a:rPr>
              <a:t>countries, momentum  corresponds </a:t>
            </a:r>
            <a:r>
              <a:rPr sz="1200" dirty="0">
                <a:latin typeface="Times New Roman"/>
                <a:cs typeface="Times New Roman"/>
              </a:rPr>
              <a:t>to </a:t>
            </a:r>
            <a:r>
              <a:rPr sz="1200" spc="-5" dirty="0">
                <a:latin typeface="Times New Roman"/>
                <a:cs typeface="Times New Roman"/>
              </a:rPr>
              <a:t>continued </a:t>
            </a:r>
            <a:r>
              <a:rPr sz="1200" dirty="0">
                <a:latin typeface="Times New Roman"/>
                <a:cs typeface="Times New Roman"/>
              </a:rPr>
              <a:t>population</a:t>
            </a:r>
            <a:r>
              <a:rPr sz="1200" spc="15" dirty="0">
                <a:latin typeface="Times New Roman"/>
                <a:cs typeface="Times New Roman"/>
              </a:rPr>
              <a:t> </a:t>
            </a:r>
            <a:r>
              <a:rPr sz="1200" spc="-5" dirty="0">
                <a:latin typeface="Times New Roman"/>
                <a:cs typeface="Times New Roman"/>
              </a:rPr>
              <a:t>decline.</a:t>
            </a:r>
            <a:endParaRPr sz="1200">
              <a:latin typeface="Times New Roman"/>
              <a:cs typeface="Times New Roman"/>
            </a:endParaRPr>
          </a:p>
          <a:p>
            <a:pPr marL="12700" algn="just">
              <a:lnSpc>
                <a:spcPct val="100000"/>
              </a:lnSpc>
              <a:spcBef>
                <a:spcPts val="625"/>
              </a:spcBef>
            </a:pPr>
            <a:r>
              <a:rPr sz="1200" spc="-5" dirty="0">
                <a:latin typeface="Times New Roman"/>
                <a:cs typeface="Times New Roman"/>
              </a:rPr>
              <a:t>Momentum occurs </a:t>
            </a:r>
            <a:r>
              <a:rPr sz="1200" dirty="0">
                <a:latin typeface="Times New Roman"/>
                <a:cs typeface="Times New Roman"/>
              </a:rPr>
              <a:t>because older </a:t>
            </a:r>
            <a:r>
              <a:rPr sz="1200" spc="-5" dirty="0">
                <a:latin typeface="Times New Roman"/>
                <a:cs typeface="Times New Roman"/>
              </a:rPr>
              <a:t>cohorts </a:t>
            </a:r>
            <a:r>
              <a:rPr sz="1200" dirty="0">
                <a:latin typeface="Times New Roman"/>
                <a:cs typeface="Times New Roman"/>
              </a:rPr>
              <a:t>differ in </a:t>
            </a:r>
            <a:r>
              <a:rPr sz="1200" spc="-5" dirty="0">
                <a:latin typeface="Times New Roman"/>
                <a:cs typeface="Times New Roman"/>
              </a:rPr>
              <a:t>absolute </a:t>
            </a:r>
            <a:r>
              <a:rPr sz="1200" dirty="0">
                <a:latin typeface="Times New Roman"/>
                <a:cs typeface="Times New Roman"/>
              </a:rPr>
              <a:t>size </a:t>
            </a:r>
            <a:r>
              <a:rPr sz="1200" spc="-5" dirty="0">
                <a:latin typeface="Times New Roman"/>
                <a:cs typeface="Times New Roman"/>
              </a:rPr>
              <a:t>from </a:t>
            </a:r>
            <a:r>
              <a:rPr sz="1200" dirty="0">
                <a:latin typeface="Times New Roman"/>
                <a:cs typeface="Times New Roman"/>
              </a:rPr>
              <a:t>those </a:t>
            </a:r>
            <a:r>
              <a:rPr sz="1200" spc="-5" dirty="0">
                <a:latin typeface="Times New Roman"/>
                <a:cs typeface="Times New Roman"/>
              </a:rPr>
              <a:t>cohorts</a:t>
            </a:r>
            <a:r>
              <a:rPr sz="1200" spc="150" dirty="0">
                <a:latin typeface="Times New Roman"/>
                <a:cs typeface="Times New Roman"/>
              </a:rPr>
              <a:t> </a:t>
            </a:r>
            <a:r>
              <a:rPr sz="1200" dirty="0">
                <a:latin typeface="Times New Roman"/>
                <a:cs typeface="Times New Roman"/>
              </a:rPr>
              <a:t>currently</a:t>
            </a:r>
            <a:endParaRPr sz="1200">
              <a:latin typeface="Times New Roman"/>
              <a:cs typeface="Times New Roman"/>
            </a:endParaRPr>
          </a:p>
          <a:p>
            <a:pPr marL="12700" marR="7620" algn="just">
              <a:lnSpc>
                <a:spcPct val="143500"/>
              </a:lnSpc>
              <a:spcBef>
                <a:spcPts val="10"/>
              </a:spcBef>
            </a:pPr>
            <a:r>
              <a:rPr sz="1200" spc="-5" dirty="0">
                <a:latin typeface="Times New Roman"/>
                <a:cs typeface="Times New Roman"/>
              </a:rPr>
              <a:t>bearing children, </a:t>
            </a:r>
            <a:r>
              <a:rPr sz="1200" dirty="0">
                <a:latin typeface="Times New Roman"/>
                <a:cs typeface="Times New Roman"/>
              </a:rPr>
              <a:t>which </a:t>
            </a:r>
            <a:r>
              <a:rPr sz="1200" spc="-5" dirty="0">
                <a:latin typeface="Times New Roman"/>
                <a:cs typeface="Times New Roman"/>
              </a:rPr>
              <a:t>impacts </a:t>
            </a:r>
            <a:r>
              <a:rPr sz="1200" dirty="0">
                <a:latin typeface="Times New Roman"/>
                <a:cs typeface="Times New Roman"/>
              </a:rPr>
              <a:t>the </a:t>
            </a:r>
            <a:r>
              <a:rPr sz="1200" spc="-5" dirty="0">
                <a:latin typeface="Times New Roman"/>
                <a:cs typeface="Times New Roman"/>
              </a:rPr>
              <a:t>immediate </a:t>
            </a:r>
            <a:r>
              <a:rPr sz="1200" dirty="0">
                <a:latin typeface="Times New Roman"/>
                <a:cs typeface="Times New Roman"/>
              </a:rPr>
              <a:t>birth </a:t>
            </a:r>
            <a:r>
              <a:rPr sz="1200" spc="-5" dirty="0">
                <a:latin typeface="Times New Roman"/>
                <a:cs typeface="Times New Roman"/>
              </a:rPr>
              <a:t>and </a:t>
            </a:r>
            <a:r>
              <a:rPr sz="1200" dirty="0">
                <a:latin typeface="Times New Roman"/>
                <a:cs typeface="Times New Roman"/>
              </a:rPr>
              <a:t>death </a:t>
            </a:r>
            <a:r>
              <a:rPr sz="1200" spc="-5" dirty="0">
                <a:latin typeface="Times New Roman"/>
                <a:cs typeface="Times New Roman"/>
              </a:rPr>
              <a:t>rates </a:t>
            </a:r>
            <a:r>
              <a:rPr sz="1200" dirty="0">
                <a:latin typeface="Times New Roman"/>
                <a:cs typeface="Times New Roman"/>
              </a:rPr>
              <a:t>in the population </a:t>
            </a:r>
            <a:r>
              <a:rPr sz="1200" spc="-5" dirty="0">
                <a:latin typeface="Times New Roman"/>
                <a:cs typeface="Times New Roman"/>
              </a:rPr>
              <a:t>which  determine </a:t>
            </a:r>
            <a:r>
              <a:rPr sz="1200" dirty="0">
                <a:latin typeface="Times New Roman"/>
                <a:cs typeface="Times New Roman"/>
              </a:rPr>
              <a:t>the intrinsic rate of</a:t>
            </a:r>
            <a:r>
              <a:rPr sz="1200" spc="-20" dirty="0">
                <a:latin typeface="Times New Roman"/>
                <a:cs typeface="Times New Roman"/>
              </a:rPr>
              <a:t> </a:t>
            </a:r>
            <a:r>
              <a:rPr sz="1200" spc="-5" dirty="0">
                <a:latin typeface="Times New Roman"/>
                <a:cs typeface="Times New Roman"/>
              </a:rPr>
              <a:t>growth</a:t>
            </a:r>
            <a:endParaRPr sz="1200">
              <a:latin typeface="Times New Roman"/>
              <a:cs typeface="Times New Roman"/>
            </a:endParaRPr>
          </a:p>
          <a:p>
            <a:pPr marL="12700" marR="5080" algn="just">
              <a:lnSpc>
                <a:spcPct val="143700"/>
              </a:lnSpc>
              <a:spcBef>
                <a:spcPts val="5"/>
              </a:spcBef>
            </a:pPr>
            <a:r>
              <a:rPr sz="1200" spc="-5" dirty="0">
                <a:latin typeface="Times New Roman"/>
                <a:cs typeface="Times New Roman"/>
              </a:rPr>
              <a:t>Formal demographers refer </a:t>
            </a:r>
            <a:r>
              <a:rPr sz="1200" dirty="0">
                <a:latin typeface="Times New Roman"/>
                <a:cs typeface="Times New Roman"/>
              </a:rPr>
              <a:t>to population </a:t>
            </a:r>
            <a:r>
              <a:rPr sz="1200" spc="-5" dirty="0">
                <a:latin typeface="Times New Roman"/>
                <a:cs typeface="Times New Roman"/>
              </a:rPr>
              <a:t>momentum as </a:t>
            </a:r>
            <a:r>
              <a:rPr sz="1200" dirty="0">
                <a:latin typeface="Times New Roman"/>
                <a:cs typeface="Times New Roman"/>
              </a:rPr>
              <a:t>the size of the </a:t>
            </a:r>
            <a:r>
              <a:rPr sz="1200" spc="-5" dirty="0">
                <a:latin typeface="Times New Roman"/>
                <a:cs typeface="Times New Roman"/>
              </a:rPr>
              <a:t>resulting </a:t>
            </a:r>
            <a:r>
              <a:rPr sz="1200" dirty="0">
                <a:latin typeface="Times New Roman"/>
                <a:cs typeface="Times New Roman"/>
              </a:rPr>
              <a:t>stationary-  </a:t>
            </a:r>
            <a:r>
              <a:rPr sz="1200" spc="-5" dirty="0">
                <a:latin typeface="Times New Roman"/>
                <a:cs typeface="Times New Roman"/>
              </a:rPr>
              <a:t>equivalent </a:t>
            </a:r>
            <a:r>
              <a:rPr sz="1200" dirty="0">
                <a:latin typeface="Times New Roman"/>
                <a:cs typeface="Times New Roman"/>
              </a:rPr>
              <a:t>population relative to the current size of the population. Population </a:t>
            </a:r>
            <a:r>
              <a:rPr sz="1200" spc="-5" dirty="0">
                <a:latin typeface="Times New Roman"/>
                <a:cs typeface="Times New Roman"/>
              </a:rPr>
              <a:t>momentum has  implications </a:t>
            </a:r>
            <a:r>
              <a:rPr sz="1200" dirty="0">
                <a:latin typeface="Times New Roman"/>
                <a:cs typeface="Times New Roman"/>
              </a:rPr>
              <a:t>for population policy for a number </a:t>
            </a:r>
            <a:r>
              <a:rPr sz="1200" spc="5" dirty="0">
                <a:latin typeface="Times New Roman"/>
                <a:cs typeface="Times New Roman"/>
              </a:rPr>
              <a:t>of</a:t>
            </a:r>
            <a:r>
              <a:rPr sz="1200" spc="-45" dirty="0">
                <a:latin typeface="Times New Roman"/>
                <a:cs typeface="Times New Roman"/>
              </a:rPr>
              <a:t> </a:t>
            </a:r>
            <a:r>
              <a:rPr sz="1200" spc="-5" dirty="0">
                <a:latin typeface="Times New Roman"/>
                <a:cs typeface="Times New Roman"/>
              </a:rPr>
              <a:t>reasons.</a:t>
            </a:r>
            <a:endParaRPr sz="1200">
              <a:latin typeface="Times New Roman"/>
              <a:cs typeface="Times New Roman"/>
            </a:endParaRPr>
          </a:p>
          <a:p>
            <a:pPr marL="12700" algn="just">
              <a:lnSpc>
                <a:spcPct val="100000"/>
              </a:lnSpc>
              <a:spcBef>
                <a:spcPts val="625"/>
              </a:spcBef>
            </a:pPr>
            <a:r>
              <a:rPr sz="1200" spc="-5" dirty="0">
                <a:latin typeface="Times New Roman"/>
                <a:cs typeface="Times New Roman"/>
              </a:rPr>
              <a:t>First  </a:t>
            </a:r>
            <a:r>
              <a:rPr sz="1200" dirty="0">
                <a:latin typeface="Times New Roman"/>
                <a:cs typeface="Times New Roman"/>
              </a:rPr>
              <a:t>with  </a:t>
            </a:r>
            <a:r>
              <a:rPr sz="1200" spc="-5" dirty="0">
                <a:latin typeface="Times New Roman"/>
                <a:cs typeface="Times New Roman"/>
              </a:rPr>
              <a:t>respect  </a:t>
            </a:r>
            <a:r>
              <a:rPr sz="1200" dirty="0">
                <a:latin typeface="Times New Roman"/>
                <a:cs typeface="Times New Roman"/>
              </a:rPr>
              <a:t>to  high-fertility  </a:t>
            </a:r>
            <a:r>
              <a:rPr sz="1200" spc="-5" dirty="0">
                <a:latin typeface="Times New Roman"/>
                <a:cs typeface="Times New Roman"/>
              </a:rPr>
              <a:t>countries  </a:t>
            </a:r>
            <a:r>
              <a:rPr sz="1200" dirty="0">
                <a:latin typeface="Times New Roman"/>
                <a:cs typeface="Times New Roman"/>
              </a:rPr>
              <a:t>in  the developing  </a:t>
            </a:r>
            <a:r>
              <a:rPr sz="1200" spc="-5" dirty="0">
                <a:latin typeface="Times New Roman"/>
                <a:cs typeface="Times New Roman"/>
              </a:rPr>
              <a:t>world,  </a:t>
            </a:r>
            <a:r>
              <a:rPr sz="1200" dirty="0">
                <a:latin typeface="Times New Roman"/>
                <a:cs typeface="Times New Roman"/>
              </a:rPr>
              <a:t>population</a:t>
            </a:r>
            <a:r>
              <a:rPr sz="1200" spc="210" dirty="0">
                <a:latin typeface="Times New Roman"/>
                <a:cs typeface="Times New Roman"/>
              </a:rPr>
              <a:t> </a:t>
            </a:r>
            <a:r>
              <a:rPr sz="1200" spc="-5" dirty="0">
                <a:latin typeface="Times New Roman"/>
                <a:cs typeface="Times New Roman"/>
              </a:rPr>
              <a:t>momentum</a:t>
            </a:r>
            <a:endParaRPr sz="1200">
              <a:latin typeface="Times New Roman"/>
              <a:cs typeface="Times New Roman"/>
            </a:endParaRPr>
          </a:p>
          <a:p>
            <a:pPr marL="12700" marR="8255" algn="just">
              <a:lnSpc>
                <a:spcPct val="143300"/>
              </a:lnSpc>
              <a:spcBef>
                <a:spcPts val="10"/>
              </a:spcBef>
            </a:pPr>
            <a:r>
              <a:rPr sz="1200" spc="-5" dirty="0">
                <a:latin typeface="Times New Roman"/>
                <a:cs typeface="Times New Roman"/>
              </a:rPr>
              <a:t>instructs us </a:t>
            </a:r>
            <a:r>
              <a:rPr sz="1200" dirty="0">
                <a:latin typeface="Times New Roman"/>
                <a:cs typeface="Times New Roman"/>
              </a:rPr>
              <a:t>that these </a:t>
            </a:r>
            <a:r>
              <a:rPr sz="1200" spc="-5" dirty="0">
                <a:latin typeface="Times New Roman"/>
                <a:cs typeface="Times New Roman"/>
              </a:rPr>
              <a:t>countries will continue </a:t>
            </a:r>
            <a:r>
              <a:rPr sz="1200" dirty="0">
                <a:latin typeface="Times New Roman"/>
                <a:cs typeface="Times New Roman"/>
              </a:rPr>
              <a:t>to grow </a:t>
            </a:r>
            <a:r>
              <a:rPr sz="1200" spc="-5" dirty="0">
                <a:latin typeface="Times New Roman"/>
                <a:cs typeface="Times New Roman"/>
              </a:rPr>
              <a:t>despite </a:t>
            </a:r>
            <a:r>
              <a:rPr sz="1200" dirty="0">
                <a:latin typeface="Times New Roman"/>
                <a:cs typeface="Times New Roman"/>
              </a:rPr>
              <a:t>large </a:t>
            </a:r>
            <a:r>
              <a:rPr sz="1200" spc="-5" dirty="0">
                <a:latin typeface="Times New Roman"/>
                <a:cs typeface="Times New Roman"/>
              </a:rPr>
              <a:t>and </a:t>
            </a:r>
            <a:r>
              <a:rPr sz="1200" dirty="0">
                <a:latin typeface="Times New Roman"/>
                <a:cs typeface="Times New Roman"/>
              </a:rPr>
              <a:t>rapid </a:t>
            </a:r>
            <a:r>
              <a:rPr sz="1200" spc="-5" dirty="0">
                <a:latin typeface="Times New Roman"/>
                <a:cs typeface="Times New Roman"/>
              </a:rPr>
              <a:t>declines </a:t>
            </a:r>
            <a:r>
              <a:rPr sz="1200" dirty="0">
                <a:latin typeface="Times New Roman"/>
                <a:cs typeface="Times New Roman"/>
              </a:rPr>
              <a:t>in </a:t>
            </a:r>
            <a:r>
              <a:rPr sz="1200" spc="-5" dirty="0">
                <a:latin typeface="Times New Roman"/>
                <a:cs typeface="Times New Roman"/>
              </a:rPr>
              <a:t>fertility.  Second</a:t>
            </a:r>
            <a:r>
              <a:rPr sz="1200" spc="150" dirty="0">
                <a:latin typeface="Times New Roman"/>
                <a:cs typeface="Times New Roman"/>
              </a:rPr>
              <a:t> </a:t>
            </a:r>
            <a:r>
              <a:rPr sz="1200" dirty="0">
                <a:latin typeface="Times New Roman"/>
                <a:cs typeface="Times New Roman"/>
              </a:rPr>
              <a:t>with</a:t>
            </a:r>
            <a:r>
              <a:rPr sz="1200" spc="160" dirty="0">
                <a:latin typeface="Times New Roman"/>
                <a:cs typeface="Times New Roman"/>
              </a:rPr>
              <a:t> </a:t>
            </a:r>
            <a:r>
              <a:rPr sz="1200" spc="-5" dirty="0">
                <a:latin typeface="Times New Roman"/>
                <a:cs typeface="Times New Roman"/>
              </a:rPr>
              <a:t>respect</a:t>
            </a:r>
            <a:r>
              <a:rPr sz="1200" spc="155" dirty="0">
                <a:latin typeface="Times New Roman"/>
                <a:cs typeface="Times New Roman"/>
              </a:rPr>
              <a:t> </a:t>
            </a:r>
            <a:r>
              <a:rPr sz="1200" dirty="0">
                <a:latin typeface="Times New Roman"/>
                <a:cs typeface="Times New Roman"/>
              </a:rPr>
              <a:t>to</a:t>
            </a:r>
            <a:r>
              <a:rPr sz="1200" spc="160" dirty="0">
                <a:latin typeface="Times New Roman"/>
                <a:cs typeface="Times New Roman"/>
              </a:rPr>
              <a:t> </a:t>
            </a:r>
            <a:r>
              <a:rPr sz="1200" dirty="0">
                <a:latin typeface="Times New Roman"/>
                <a:cs typeface="Times New Roman"/>
              </a:rPr>
              <a:t>lowest-low</a:t>
            </a:r>
            <a:r>
              <a:rPr sz="1200" spc="160" dirty="0">
                <a:latin typeface="Times New Roman"/>
                <a:cs typeface="Times New Roman"/>
              </a:rPr>
              <a:t> </a:t>
            </a:r>
            <a:r>
              <a:rPr sz="1200" dirty="0">
                <a:latin typeface="Times New Roman"/>
                <a:cs typeface="Times New Roman"/>
              </a:rPr>
              <a:t>fertility</a:t>
            </a:r>
            <a:r>
              <a:rPr sz="1200" spc="130" dirty="0">
                <a:latin typeface="Times New Roman"/>
                <a:cs typeface="Times New Roman"/>
              </a:rPr>
              <a:t> </a:t>
            </a:r>
            <a:r>
              <a:rPr sz="1200" spc="-5" dirty="0">
                <a:latin typeface="Times New Roman"/>
                <a:cs typeface="Times New Roman"/>
              </a:rPr>
              <a:t>countries</a:t>
            </a:r>
            <a:r>
              <a:rPr sz="1200" spc="160" dirty="0">
                <a:latin typeface="Times New Roman"/>
                <a:cs typeface="Times New Roman"/>
              </a:rPr>
              <a:t> </a:t>
            </a:r>
            <a:r>
              <a:rPr sz="1200" dirty="0">
                <a:latin typeface="Times New Roman"/>
                <a:cs typeface="Times New Roman"/>
              </a:rPr>
              <a:t>in</a:t>
            </a:r>
            <a:r>
              <a:rPr sz="1200" spc="160" dirty="0">
                <a:latin typeface="Times New Roman"/>
                <a:cs typeface="Times New Roman"/>
              </a:rPr>
              <a:t> </a:t>
            </a:r>
            <a:r>
              <a:rPr sz="1200" dirty="0">
                <a:latin typeface="Times New Roman"/>
                <a:cs typeface="Times New Roman"/>
              </a:rPr>
              <a:t>Europe,</a:t>
            </a:r>
            <a:r>
              <a:rPr sz="1200" spc="150" dirty="0">
                <a:latin typeface="Times New Roman"/>
                <a:cs typeface="Times New Roman"/>
              </a:rPr>
              <a:t> </a:t>
            </a:r>
            <a:r>
              <a:rPr sz="1200" dirty="0">
                <a:latin typeface="Times New Roman"/>
                <a:cs typeface="Times New Roman"/>
              </a:rPr>
              <a:t>momentum</a:t>
            </a:r>
            <a:r>
              <a:rPr sz="1200" spc="160" dirty="0">
                <a:latin typeface="Times New Roman"/>
                <a:cs typeface="Times New Roman"/>
              </a:rPr>
              <a:t> </a:t>
            </a:r>
            <a:r>
              <a:rPr sz="1200" spc="-5" dirty="0">
                <a:latin typeface="Times New Roman"/>
                <a:cs typeface="Times New Roman"/>
              </a:rPr>
              <a:t>implies</a:t>
            </a:r>
            <a:r>
              <a:rPr sz="1200" spc="160" dirty="0">
                <a:latin typeface="Times New Roman"/>
                <a:cs typeface="Times New Roman"/>
              </a:rPr>
              <a:t> </a:t>
            </a:r>
            <a:r>
              <a:rPr sz="1200" dirty="0">
                <a:latin typeface="Times New Roman"/>
                <a:cs typeface="Times New Roman"/>
              </a:rPr>
              <a:t>that</a:t>
            </a:r>
            <a:r>
              <a:rPr sz="1200" spc="155" dirty="0">
                <a:latin typeface="Times New Roman"/>
                <a:cs typeface="Times New Roman"/>
              </a:rPr>
              <a:t> </a:t>
            </a:r>
            <a:r>
              <a:rPr sz="1200" dirty="0">
                <a:latin typeface="Times New Roman"/>
                <a:cs typeface="Times New Roman"/>
              </a:rPr>
              <a:t>these</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9000" cy="439991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7620" algn="just">
              <a:lnSpc>
                <a:spcPct val="143300"/>
              </a:lnSpc>
              <a:spcBef>
                <a:spcPts val="1250"/>
              </a:spcBef>
            </a:pPr>
            <a:r>
              <a:rPr sz="1200" spc="-5" dirty="0">
                <a:latin typeface="Times New Roman"/>
                <a:cs typeface="Times New Roman"/>
              </a:rPr>
              <a:t>countries </a:t>
            </a:r>
            <a:r>
              <a:rPr sz="1200" dirty="0">
                <a:latin typeface="Times New Roman"/>
                <a:cs typeface="Times New Roman"/>
              </a:rPr>
              <a:t>may </a:t>
            </a:r>
            <a:r>
              <a:rPr sz="1200" spc="-5" dirty="0">
                <a:latin typeface="Times New Roman"/>
                <a:cs typeface="Times New Roman"/>
              </a:rPr>
              <a:t>experience </a:t>
            </a:r>
            <a:r>
              <a:rPr sz="1200" dirty="0">
                <a:latin typeface="Times New Roman"/>
                <a:cs typeface="Times New Roman"/>
              </a:rPr>
              <a:t>population </a:t>
            </a:r>
            <a:r>
              <a:rPr sz="1200" spc="-5" dirty="0">
                <a:latin typeface="Times New Roman"/>
                <a:cs typeface="Times New Roman"/>
              </a:rPr>
              <a:t>decline </a:t>
            </a:r>
            <a:r>
              <a:rPr sz="1200" dirty="0">
                <a:latin typeface="Times New Roman"/>
                <a:cs typeface="Times New Roman"/>
              </a:rPr>
              <a:t>even if they bring their fertility levels up to  </a:t>
            </a:r>
            <a:r>
              <a:rPr sz="1200" spc="-5" dirty="0">
                <a:latin typeface="Times New Roman"/>
                <a:cs typeface="Times New Roman"/>
              </a:rPr>
              <a:t>replacement.</a:t>
            </a:r>
            <a:endParaRPr sz="1200">
              <a:latin typeface="Times New Roman"/>
              <a:cs typeface="Times New Roman"/>
            </a:endParaRPr>
          </a:p>
          <a:p>
            <a:pPr marL="12700" algn="just">
              <a:lnSpc>
                <a:spcPct val="100000"/>
              </a:lnSpc>
              <a:spcBef>
                <a:spcPts val="625"/>
              </a:spcBef>
            </a:pPr>
            <a:r>
              <a:rPr sz="1200" spc="-10" dirty="0">
                <a:latin typeface="Times New Roman"/>
                <a:cs typeface="Times New Roman"/>
              </a:rPr>
              <a:t>In</a:t>
            </a:r>
            <a:r>
              <a:rPr sz="1200" spc="135" dirty="0">
                <a:latin typeface="Times New Roman"/>
                <a:cs typeface="Times New Roman"/>
              </a:rPr>
              <a:t> </a:t>
            </a:r>
            <a:r>
              <a:rPr sz="1200" spc="-5" dirty="0">
                <a:latin typeface="Times New Roman"/>
                <a:cs typeface="Times New Roman"/>
              </a:rPr>
              <a:t>fact,</a:t>
            </a:r>
            <a:r>
              <a:rPr sz="1200" spc="135" dirty="0">
                <a:latin typeface="Times New Roman"/>
                <a:cs typeface="Times New Roman"/>
              </a:rPr>
              <a:t> </a:t>
            </a:r>
            <a:r>
              <a:rPr sz="1200" dirty="0">
                <a:latin typeface="Times New Roman"/>
                <a:cs typeface="Times New Roman"/>
              </a:rPr>
              <a:t>population</a:t>
            </a:r>
            <a:r>
              <a:rPr sz="1200" spc="135" dirty="0">
                <a:latin typeface="Times New Roman"/>
                <a:cs typeface="Times New Roman"/>
              </a:rPr>
              <a:t> </a:t>
            </a:r>
            <a:r>
              <a:rPr sz="1200" spc="-5" dirty="0">
                <a:latin typeface="Times New Roman"/>
                <a:cs typeface="Times New Roman"/>
              </a:rPr>
              <a:t>momentum</a:t>
            </a:r>
            <a:r>
              <a:rPr sz="1200" spc="135" dirty="0">
                <a:latin typeface="Times New Roman"/>
                <a:cs typeface="Times New Roman"/>
              </a:rPr>
              <a:t> </a:t>
            </a:r>
            <a:r>
              <a:rPr sz="1200" spc="-5" dirty="0">
                <a:latin typeface="Times New Roman"/>
                <a:cs typeface="Times New Roman"/>
              </a:rPr>
              <a:t>can</a:t>
            </a:r>
            <a:r>
              <a:rPr sz="1200" spc="135" dirty="0">
                <a:latin typeface="Times New Roman"/>
                <a:cs typeface="Times New Roman"/>
              </a:rPr>
              <a:t> </a:t>
            </a:r>
            <a:r>
              <a:rPr sz="1200" spc="-5" dirty="0">
                <a:latin typeface="Times New Roman"/>
                <a:cs typeface="Times New Roman"/>
              </a:rPr>
              <a:t>become</a:t>
            </a:r>
            <a:r>
              <a:rPr sz="1200" spc="130" dirty="0">
                <a:latin typeface="Times New Roman"/>
                <a:cs typeface="Times New Roman"/>
              </a:rPr>
              <a:t> </a:t>
            </a:r>
            <a:r>
              <a:rPr sz="1200" dirty="0">
                <a:latin typeface="Times New Roman"/>
                <a:cs typeface="Times New Roman"/>
              </a:rPr>
              <a:t>negative</a:t>
            </a:r>
            <a:r>
              <a:rPr sz="1200" spc="130" dirty="0">
                <a:latin typeface="Times New Roman"/>
                <a:cs typeface="Times New Roman"/>
              </a:rPr>
              <a:t> </a:t>
            </a:r>
            <a:r>
              <a:rPr sz="1200" dirty="0">
                <a:latin typeface="Times New Roman"/>
                <a:cs typeface="Times New Roman"/>
              </a:rPr>
              <a:t>if</a:t>
            </a:r>
            <a:r>
              <a:rPr sz="1200" spc="130" dirty="0">
                <a:latin typeface="Times New Roman"/>
                <a:cs typeface="Times New Roman"/>
              </a:rPr>
              <a:t> </a:t>
            </a:r>
            <a:r>
              <a:rPr sz="1200" dirty="0">
                <a:latin typeface="Times New Roman"/>
                <a:cs typeface="Times New Roman"/>
              </a:rPr>
              <a:t>fertility</a:t>
            </a:r>
            <a:r>
              <a:rPr sz="1200" spc="110" dirty="0">
                <a:latin typeface="Times New Roman"/>
                <a:cs typeface="Times New Roman"/>
              </a:rPr>
              <a:t> </a:t>
            </a:r>
            <a:r>
              <a:rPr sz="1200" spc="-5" dirty="0">
                <a:latin typeface="Times New Roman"/>
                <a:cs typeface="Times New Roman"/>
              </a:rPr>
              <a:t>rates</a:t>
            </a:r>
            <a:r>
              <a:rPr sz="1200" spc="130" dirty="0">
                <a:latin typeface="Times New Roman"/>
                <a:cs typeface="Times New Roman"/>
              </a:rPr>
              <a:t> </a:t>
            </a:r>
            <a:r>
              <a:rPr sz="1200" dirty="0">
                <a:latin typeface="Times New Roman"/>
                <a:cs typeface="Times New Roman"/>
              </a:rPr>
              <a:t>are</a:t>
            </a:r>
            <a:r>
              <a:rPr sz="1200" spc="135" dirty="0">
                <a:latin typeface="Times New Roman"/>
                <a:cs typeface="Times New Roman"/>
              </a:rPr>
              <a:t> </a:t>
            </a:r>
            <a:r>
              <a:rPr sz="1200" spc="-5" dirty="0">
                <a:latin typeface="Times New Roman"/>
                <a:cs typeface="Times New Roman"/>
              </a:rPr>
              <a:t>under</a:t>
            </a:r>
            <a:r>
              <a:rPr sz="1200" spc="130" dirty="0">
                <a:latin typeface="Times New Roman"/>
                <a:cs typeface="Times New Roman"/>
              </a:rPr>
              <a:t> </a:t>
            </a:r>
            <a:r>
              <a:rPr sz="1200" spc="-5" dirty="0">
                <a:latin typeface="Times New Roman"/>
                <a:cs typeface="Times New Roman"/>
              </a:rPr>
              <a:t>replacement</a:t>
            </a:r>
            <a:r>
              <a:rPr sz="1200" spc="135" dirty="0">
                <a:latin typeface="Times New Roman"/>
                <a:cs typeface="Times New Roman"/>
              </a:rPr>
              <a:t> </a:t>
            </a:r>
            <a:r>
              <a:rPr sz="1200" dirty="0">
                <a:latin typeface="Times New Roman"/>
                <a:cs typeface="Times New Roman"/>
              </a:rPr>
              <a:t>for</a:t>
            </a:r>
            <a:endParaRPr sz="1200">
              <a:latin typeface="Times New Roman"/>
              <a:cs typeface="Times New Roman"/>
            </a:endParaRPr>
          </a:p>
          <a:p>
            <a:pPr marL="12700" marR="8890" algn="just">
              <a:lnSpc>
                <a:spcPct val="143300"/>
              </a:lnSpc>
              <a:spcBef>
                <a:spcPts val="10"/>
              </a:spcBef>
            </a:pPr>
            <a:r>
              <a:rPr sz="1200" dirty="0">
                <a:latin typeface="Times New Roman"/>
                <a:cs typeface="Times New Roman"/>
              </a:rPr>
              <a:t>long </a:t>
            </a:r>
            <a:r>
              <a:rPr sz="1200" spc="-5" dirty="0">
                <a:latin typeface="Times New Roman"/>
                <a:cs typeface="Times New Roman"/>
              </a:rPr>
              <a:t>enough; </a:t>
            </a:r>
            <a:r>
              <a:rPr sz="1200" dirty="0">
                <a:latin typeface="Times New Roman"/>
                <a:cs typeface="Times New Roman"/>
              </a:rPr>
              <a:t>in </a:t>
            </a:r>
            <a:r>
              <a:rPr sz="1200" spc="-5" dirty="0">
                <a:latin typeface="Times New Roman"/>
                <a:cs typeface="Times New Roman"/>
              </a:rPr>
              <a:t>coming decades, </a:t>
            </a:r>
            <a:r>
              <a:rPr sz="1200" dirty="0">
                <a:latin typeface="Times New Roman"/>
                <a:cs typeface="Times New Roman"/>
              </a:rPr>
              <a:t>for </a:t>
            </a:r>
            <a:r>
              <a:rPr sz="1200" spc="-5" dirty="0">
                <a:latin typeface="Times New Roman"/>
                <a:cs typeface="Times New Roman"/>
              </a:rPr>
              <a:t>example, </a:t>
            </a:r>
            <a:r>
              <a:rPr sz="1200" dirty="0">
                <a:latin typeface="Times New Roman"/>
                <a:cs typeface="Times New Roman"/>
              </a:rPr>
              <a:t>some </a:t>
            </a:r>
            <a:r>
              <a:rPr sz="1200" spc="-5" dirty="0">
                <a:latin typeface="Times New Roman"/>
                <a:cs typeface="Times New Roman"/>
              </a:rPr>
              <a:t>Eastern European </a:t>
            </a:r>
            <a:r>
              <a:rPr sz="1200" dirty="0">
                <a:latin typeface="Times New Roman"/>
                <a:cs typeface="Times New Roman"/>
              </a:rPr>
              <a:t>countries would </a:t>
            </a:r>
            <a:r>
              <a:rPr sz="1200" spc="-5" dirty="0">
                <a:latin typeface="Times New Roman"/>
                <a:cs typeface="Times New Roman"/>
              </a:rPr>
              <a:t>show  </a:t>
            </a:r>
            <a:r>
              <a:rPr sz="1200" dirty="0">
                <a:latin typeface="Times New Roman"/>
                <a:cs typeface="Times New Roman"/>
              </a:rPr>
              <a:t>population shrinkage even if </a:t>
            </a:r>
            <a:r>
              <a:rPr sz="1200" spc="-5" dirty="0">
                <a:latin typeface="Times New Roman"/>
                <a:cs typeface="Times New Roman"/>
              </a:rPr>
              <a:t>their </a:t>
            </a:r>
            <a:r>
              <a:rPr sz="1200" dirty="0">
                <a:latin typeface="Times New Roman"/>
                <a:cs typeface="Times New Roman"/>
              </a:rPr>
              <a:t>birth </a:t>
            </a:r>
            <a:r>
              <a:rPr sz="1200" spc="-5" dirty="0">
                <a:latin typeface="Times New Roman"/>
                <a:cs typeface="Times New Roman"/>
              </a:rPr>
              <a:t>rates recovered </a:t>
            </a:r>
            <a:r>
              <a:rPr sz="1200" dirty="0">
                <a:latin typeface="Times New Roman"/>
                <a:cs typeface="Times New Roman"/>
              </a:rPr>
              <a:t>to </a:t>
            </a:r>
            <a:r>
              <a:rPr sz="1200" spc="-5" dirty="0">
                <a:latin typeface="Times New Roman"/>
                <a:cs typeface="Times New Roman"/>
              </a:rPr>
              <a:t>replacement</a:t>
            </a:r>
            <a:r>
              <a:rPr sz="1200" spc="5" dirty="0">
                <a:latin typeface="Times New Roman"/>
                <a:cs typeface="Times New Roman"/>
              </a:rPr>
              <a:t> </a:t>
            </a:r>
            <a:r>
              <a:rPr sz="1200" dirty="0">
                <a:latin typeface="Times New Roman"/>
                <a:cs typeface="Times New Roman"/>
              </a:rPr>
              <a:t>level.</a:t>
            </a:r>
            <a:endParaRPr sz="1200">
              <a:latin typeface="Times New Roman"/>
              <a:cs typeface="Times New Roman"/>
            </a:endParaRPr>
          </a:p>
          <a:p>
            <a:pPr marL="12700" marR="5080" algn="just">
              <a:lnSpc>
                <a:spcPct val="143700"/>
              </a:lnSpc>
              <a:spcBef>
                <a:spcPts val="5"/>
              </a:spcBef>
            </a:pPr>
            <a:r>
              <a:rPr sz="1200" spc="-5" dirty="0">
                <a:latin typeface="Times New Roman"/>
                <a:cs typeface="Times New Roman"/>
              </a:rPr>
              <a:t>Finally, </a:t>
            </a:r>
            <a:r>
              <a:rPr sz="1200" dirty="0">
                <a:latin typeface="Times New Roman"/>
                <a:cs typeface="Times New Roman"/>
              </a:rPr>
              <a:t>population momentum </a:t>
            </a:r>
            <a:r>
              <a:rPr sz="1200" spc="-5" dirty="0">
                <a:latin typeface="Times New Roman"/>
                <a:cs typeface="Times New Roman"/>
              </a:rPr>
              <a:t>shows us </a:t>
            </a:r>
            <a:r>
              <a:rPr sz="1200" dirty="0">
                <a:latin typeface="Times New Roman"/>
                <a:cs typeface="Times New Roman"/>
              </a:rPr>
              <a:t>that </a:t>
            </a:r>
            <a:r>
              <a:rPr sz="1200" spc="-5" dirty="0">
                <a:latin typeface="Times New Roman"/>
                <a:cs typeface="Times New Roman"/>
              </a:rPr>
              <a:t>replacement level </a:t>
            </a:r>
            <a:r>
              <a:rPr sz="1200" dirty="0">
                <a:latin typeface="Times New Roman"/>
                <a:cs typeface="Times New Roman"/>
              </a:rPr>
              <a:t>fertility is a long </a:t>
            </a:r>
            <a:r>
              <a:rPr sz="1200" spc="-5" dirty="0">
                <a:latin typeface="Times New Roman"/>
                <a:cs typeface="Times New Roman"/>
              </a:rPr>
              <a:t>term concept  rather </a:t>
            </a:r>
            <a:r>
              <a:rPr sz="1200" dirty="0">
                <a:latin typeface="Times New Roman"/>
                <a:cs typeface="Times New Roman"/>
              </a:rPr>
              <a:t>than </a:t>
            </a:r>
            <a:r>
              <a:rPr sz="1200" spc="-5" dirty="0">
                <a:latin typeface="Times New Roman"/>
                <a:cs typeface="Times New Roman"/>
              </a:rPr>
              <a:t>an </a:t>
            </a:r>
            <a:r>
              <a:rPr sz="1200" dirty="0">
                <a:latin typeface="Times New Roman"/>
                <a:cs typeface="Times New Roman"/>
              </a:rPr>
              <a:t>indication of </a:t>
            </a:r>
            <a:r>
              <a:rPr sz="1200" spc="-5" dirty="0">
                <a:latin typeface="Times New Roman"/>
                <a:cs typeface="Times New Roman"/>
              </a:rPr>
              <a:t>current </a:t>
            </a:r>
            <a:r>
              <a:rPr sz="1200" dirty="0">
                <a:latin typeface="Times New Roman"/>
                <a:cs typeface="Times New Roman"/>
              </a:rPr>
              <a:t>population </a:t>
            </a:r>
            <a:r>
              <a:rPr sz="1200" spc="-5" dirty="0">
                <a:latin typeface="Times New Roman"/>
                <a:cs typeface="Times New Roman"/>
              </a:rPr>
              <a:t>growth rates. Depending </a:t>
            </a:r>
            <a:r>
              <a:rPr sz="1200" dirty="0">
                <a:latin typeface="Times New Roman"/>
                <a:cs typeface="Times New Roman"/>
              </a:rPr>
              <a:t>on the extant </a:t>
            </a:r>
            <a:r>
              <a:rPr sz="1200" spc="-5" dirty="0">
                <a:latin typeface="Times New Roman"/>
                <a:cs typeface="Times New Roman"/>
              </a:rPr>
              <a:t>age  structure, </a:t>
            </a:r>
            <a:r>
              <a:rPr sz="1200" dirty="0">
                <a:latin typeface="Times New Roman"/>
                <a:cs typeface="Times New Roman"/>
              </a:rPr>
              <a:t>a fertility rate of 2 </a:t>
            </a:r>
            <a:r>
              <a:rPr sz="1200" spc="-5" dirty="0">
                <a:latin typeface="Times New Roman"/>
                <a:cs typeface="Times New Roman"/>
              </a:rPr>
              <a:t>children per woman </a:t>
            </a:r>
            <a:r>
              <a:rPr sz="1200" dirty="0">
                <a:latin typeface="Times New Roman"/>
                <a:cs typeface="Times New Roman"/>
              </a:rPr>
              <a:t>may </a:t>
            </a:r>
            <a:r>
              <a:rPr sz="1200" spc="-5" dirty="0">
                <a:latin typeface="Times New Roman"/>
                <a:cs typeface="Times New Roman"/>
              </a:rPr>
              <a:t>correspond </a:t>
            </a:r>
            <a:r>
              <a:rPr sz="1200" dirty="0">
                <a:latin typeface="Times New Roman"/>
                <a:cs typeface="Times New Roman"/>
              </a:rPr>
              <a:t>to either </a:t>
            </a:r>
            <a:r>
              <a:rPr sz="1200" spc="-5" dirty="0">
                <a:latin typeface="Times New Roman"/>
                <a:cs typeface="Times New Roman"/>
              </a:rPr>
              <a:t>short-term growth </a:t>
            </a:r>
            <a:r>
              <a:rPr sz="1200" dirty="0">
                <a:latin typeface="Times New Roman"/>
                <a:cs typeface="Times New Roman"/>
              </a:rPr>
              <a:t>or  </a:t>
            </a:r>
            <a:r>
              <a:rPr sz="1200" spc="-5" dirty="0">
                <a:latin typeface="Times New Roman"/>
                <a:cs typeface="Times New Roman"/>
              </a:rPr>
              <a:t>decline.</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5"/>
              </a:spcBef>
            </a:pPr>
            <a:endParaRPr sz="1050">
              <a:latin typeface="Times New Roman"/>
              <a:cs typeface="Times New Roman"/>
            </a:endParaRPr>
          </a:p>
          <a:p>
            <a:pPr marL="12700">
              <a:lnSpc>
                <a:spcPct val="100000"/>
              </a:lnSpc>
            </a:pPr>
            <a:r>
              <a:rPr sz="1200" b="1" spc="-5" dirty="0">
                <a:latin typeface="Times New Roman"/>
                <a:cs typeface="Times New Roman"/>
              </a:rPr>
              <a:t>Child Women</a:t>
            </a:r>
            <a:r>
              <a:rPr sz="1200" b="1" spc="5" dirty="0">
                <a:latin typeface="Times New Roman"/>
                <a:cs typeface="Times New Roman"/>
              </a:rPr>
              <a:t> </a:t>
            </a:r>
            <a:r>
              <a:rPr sz="1200" b="1" spc="-5" dirty="0">
                <a:latin typeface="Times New Roman"/>
                <a:cs typeface="Times New Roman"/>
              </a:rPr>
              <a:t>Ratio</a:t>
            </a:r>
            <a:endParaRPr sz="1200">
              <a:latin typeface="Times New Roman"/>
              <a:cs typeface="Times New Roman"/>
            </a:endParaRPr>
          </a:p>
          <a:p>
            <a:pPr marL="12700" marR="9525">
              <a:lnSpc>
                <a:spcPts val="2060"/>
              </a:lnSpc>
              <a:spcBef>
                <a:spcPts val="16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sometimes </a:t>
            </a:r>
            <a:r>
              <a:rPr sz="1200" spc="-5" dirty="0">
                <a:latin typeface="Times New Roman"/>
                <a:cs typeface="Times New Roman"/>
              </a:rPr>
              <a:t>referred </a:t>
            </a:r>
            <a:r>
              <a:rPr sz="1200" dirty="0">
                <a:latin typeface="Times New Roman"/>
                <a:cs typeface="Times New Roman"/>
              </a:rPr>
              <a:t>to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general </a:t>
            </a:r>
            <a:r>
              <a:rPr sz="1200" dirty="0">
                <a:latin typeface="Times New Roman"/>
                <a:cs typeface="Times New Roman"/>
              </a:rPr>
              <a:t>fertility </a:t>
            </a:r>
            <a:r>
              <a:rPr sz="1200" spc="-5" dirty="0">
                <a:latin typeface="Times New Roman"/>
                <a:cs typeface="Times New Roman"/>
              </a:rPr>
              <a:t>ratio </a:t>
            </a:r>
            <a:r>
              <a:rPr sz="1200" dirty="0">
                <a:latin typeface="Times New Roman"/>
                <a:cs typeface="Times New Roman"/>
              </a:rPr>
              <a:t>or the ratio of </a:t>
            </a:r>
            <a:r>
              <a:rPr sz="1200" spc="-5" dirty="0">
                <a:latin typeface="Times New Roman"/>
                <a:cs typeface="Times New Roman"/>
              </a:rPr>
              <a:t>children </a:t>
            </a:r>
            <a:r>
              <a:rPr sz="1200" dirty="0">
                <a:latin typeface="Times New Roman"/>
                <a:cs typeface="Times New Roman"/>
              </a:rPr>
              <a:t>to </a:t>
            </a:r>
            <a:r>
              <a:rPr sz="1200" spc="-5" dirty="0">
                <a:latin typeface="Times New Roman"/>
                <a:cs typeface="Times New Roman"/>
              </a:rPr>
              <a:t>women is  measure </a:t>
            </a:r>
            <a:r>
              <a:rPr sz="1200" dirty="0">
                <a:latin typeface="Times New Roman"/>
                <a:cs typeface="Times New Roman"/>
              </a:rPr>
              <a:t>of fertility commonly used.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the ratio of number of </a:t>
            </a:r>
            <a:r>
              <a:rPr sz="1200" spc="-5" dirty="0">
                <a:latin typeface="Times New Roman"/>
                <a:cs typeface="Times New Roman"/>
              </a:rPr>
              <a:t>children </a:t>
            </a:r>
            <a:r>
              <a:rPr sz="1200" dirty="0">
                <a:latin typeface="Times New Roman"/>
                <a:cs typeface="Times New Roman"/>
              </a:rPr>
              <a:t>to the no. </a:t>
            </a:r>
            <a:r>
              <a:rPr sz="1200" spc="5" dirty="0">
                <a:latin typeface="Times New Roman"/>
                <a:cs typeface="Times New Roman"/>
              </a:rPr>
              <a:t>of </a:t>
            </a:r>
            <a:r>
              <a:rPr sz="1200" spc="-5" dirty="0">
                <a:latin typeface="Times New Roman"/>
                <a:cs typeface="Times New Roman"/>
              </a:rPr>
              <a:t>women</a:t>
            </a:r>
            <a:r>
              <a:rPr sz="1200" spc="260"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12700" marR="6985">
              <a:lnSpc>
                <a:spcPts val="2060"/>
              </a:lnSpc>
              <a:spcBef>
                <a:spcPts val="20"/>
              </a:spcBef>
            </a:pPr>
            <a:r>
              <a:rPr sz="1200" spc="-5" dirty="0">
                <a:latin typeface="Times New Roman"/>
                <a:cs typeface="Times New Roman"/>
              </a:rPr>
              <a:t>ages 15-49 years multiplied </a:t>
            </a:r>
            <a:r>
              <a:rPr sz="1200" spc="5" dirty="0">
                <a:latin typeface="Times New Roman"/>
                <a:cs typeface="Times New Roman"/>
              </a:rPr>
              <a:t>by </a:t>
            </a:r>
            <a:r>
              <a:rPr sz="1200" dirty="0">
                <a:latin typeface="Times New Roman"/>
                <a:cs typeface="Times New Roman"/>
              </a:rPr>
              <a:t>1000. According to </a:t>
            </a:r>
            <a:r>
              <a:rPr sz="1200" spc="-5" dirty="0">
                <a:latin typeface="Times New Roman"/>
                <a:cs typeface="Times New Roman"/>
              </a:rPr>
              <a:t>CBS, child women ratio was </a:t>
            </a:r>
            <a:r>
              <a:rPr sz="1200" dirty="0">
                <a:latin typeface="Times New Roman"/>
                <a:cs typeface="Times New Roman"/>
              </a:rPr>
              <a:t>549 </a:t>
            </a:r>
            <a:r>
              <a:rPr sz="1200" spc="-5" dirty="0">
                <a:latin typeface="Times New Roman"/>
                <a:cs typeface="Times New Roman"/>
              </a:rPr>
              <a:t>and </a:t>
            </a:r>
            <a:r>
              <a:rPr sz="1200" dirty="0">
                <a:latin typeface="Times New Roman"/>
                <a:cs typeface="Times New Roman"/>
              </a:rPr>
              <a:t>537 </a:t>
            </a:r>
            <a:r>
              <a:rPr sz="1200" spc="-5" dirty="0">
                <a:latin typeface="Times New Roman"/>
                <a:cs typeface="Times New Roman"/>
              </a:rPr>
              <a:t>in  </a:t>
            </a:r>
            <a:r>
              <a:rPr sz="1200" dirty="0">
                <a:latin typeface="Times New Roman"/>
                <a:cs typeface="Times New Roman"/>
              </a:rPr>
              <a:t>the </a:t>
            </a:r>
            <a:r>
              <a:rPr sz="1200" spc="-10" dirty="0">
                <a:latin typeface="Times New Roman"/>
                <a:cs typeface="Times New Roman"/>
              </a:rPr>
              <a:t>year </a:t>
            </a:r>
            <a:r>
              <a:rPr sz="1200" spc="-5" dirty="0">
                <a:latin typeface="Times New Roman"/>
                <a:cs typeface="Times New Roman"/>
              </a:rPr>
              <a:t>2001 and </a:t>
            </a:r>
            <a:r>
              <a:rPr sz="1200" dirty="0">
                <a:latin typeface="Times New Roman"/>
                <a:cs typeface="Times New Roman"/>
              </a:rPr>
              <a:t>2006 </a:t>
            </a:r>
            <a:r>
              <a:rPr sz="1200" spc="-5" dirty="0">
                <a:latin typeface="Times New Roman"/>
                <a:cs typeface="Times New Roman"/>
              </a:rPr>
              <a:t>respectively. </a:t>
            </a:r>
            <a:r>
              <a:rPr sz="1200" dirty="0">
                <a:latin typeface="Times New Roman"/>
                <a:cs typeface="Times New Roman"/>
              </a:rPr>
              <a:t>The three most common</a:t>
            </a:r>
            <a:r>
              <a:rPr sz="1200" spc="25" dirty="0">
                <a:latin typeface="Times New Roman"/>
                <a:cs typeface="Times New Roman"/>
              </a:rPr>
              <a:t> </a:t>
            </a:r>
            <a:r>
              <a:rPr sz="1200" spc="-5" dirty="0">
                <a:latin typeface="Times New Roman"/>
                <a:cs typeface="Times New Roman"/>
              </a:rPr>
              <a:t>are:</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1425059" y="5430199"/>
            <a:ext cx="2375535" cy="0"/>
          </a:xfrm>
          <a:custGeom>
            <a:avLst/>
            <a:gdLst/>
            <a:ahLst/>
            <a:cxnLst/>
            <a:rect l="l" t="t" r="r" b="b"/>
            <a:pathLst>
              <a:path w="2375535">
                <a:moveTo>
                  <a:pt x="0" y="0"/>
                </a:moveTo>
                <a:lnTo>
                  <a:pt x="2375484" y="0"/>
                </a:lnTo>
              </a:path>
            </a:pathLst>
          </a:custGeom>
          <a:ln w="6475">
            <a:solidFill>
              <a:srgbClr val="000000"/>
            </a:solidFill>
          </a:ln>
        </p:spPr>
        <p:txBody>
          <a:bodyPr wrap="square" lIns="0" tIns="0" rIns="0" bIns="0" rtlCol="0"/>
          <a:lstStyle/>
          <a:p>
            <a:endParaRPr/>
          </a:p>
        </p:txBody>
      </p:sp>
      <p:sp>
        <p:nvSpPr>
          <p:cNvPr id="6" name="object 6"/>
          <p:cNvSpPr txBox="1"/>
          <p:nvPr/>
        </p:nvSpPr>
        <p:spPr>
          <a:xfrm>
            <a:off x="3816236" y="5300319"/>
            <a:ext cx="425450" cy="213360"/>
          </a:xfrm>
          <a:prstGeom prst="rect">
            <a:avLst/>
          </a:prstGeom>
        </p:spPr>
        <p:txBody>
          <a:bodyPr vert="horz" wrap="square" lIns="0" tIns="16510" rIns="0" bIns="0" rtlCol="0">
            <a:spAutoFit/>
          </a:bodyPr>
          <a:lstStyle/>
          <a:p>
            <a:pPr marL="12700">
              <a:lnSpc>
                <a:spcPct val="100000"/>
              </a:lnSpc>
              <a:spcBef>
                <a:spcPts val="130"/>
              </a:spcBef>
            </a:pPr>
            <a:r>
              <a:rPr sz="1200" spc="10" dirty="0">
                <a:latin typeface="Symbol"/>
                <a:cs typeface="Symbol"/>
              </a:rPr>
              <a:t></a:t>
            </a:r>
            <a:r>
              <a:rPr sz="1200" spc="10" dirty="0">
                <a:latin typeface="Times New Roman"/>
                <a:cs typeface="Times New Roman"/>
              </a:rPr>
              <a:t>1000</a:t>
            </a:r>
            <a:endParaRPr sz="1200">
              <a:latin typeface="Times New Roman"/>
              <a:cs typeface="Times New Roman"/>
            </a:endParaRPr>
          </a:p>
        </p:txBody>
      </p:sp>
      <p:sp>
        <p:nvSpPr>
          <p:cNvPr id="7" name="object 7"/>
          <p:cNvSpPr txBox="1"/>
          <p:nvPr/>
        </p:nvSpPr>
        <p:spPr>
          <a:xfrm>
            <a:off x="1521822" y="5202556"/>
            <a:ext cx="2164715"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Times New Roman"/>
                <a:cs typeface="Times New Roman"/>
              </a:rPr>
              <a:t>No.of </a:t>
            </a:r>
            <a:r>
              <a:rPr sz="1200" spc="-20" dirty="0">
                <a:latin typeface="Times New Roman"/>
                <a:cs typeface="Times New Roman"/>
              </a:rPr>
              <a:t>children </a:t>
            </a:r>
            <a:r>
              <a:rPr sz="1200" dirty="0">
                <a:latin typeface="Times New Roman"/>
                <a:cs typeface="Times New Roman"/>
              </a:rPr>
              <a:t>of </a:t>
            </a:r>
            <a:r>
              <a:rPr sz="1200" spc="-40" dirty="0">
                <a:latin typeface="Times New Roman"/>
                <a:cs typeface="Times New Roman"/>
              </a:rPr>
              <a:t>aged </a:t>
            </a:r>
            <a:r>
              <a:rPr sz="1200" spc="15" dirty="0">
                <a:latin typeface="Times New Roman"/>
                <a:cs typeface="Times New Roman"/>
              </a:rPr>
              <a:t>0 </a:t>
            </a:r>
            <a:r>
              <a:rPr sz="1200" spc="40" dirty="0">
                <a:latin typeface="Times New Roman"/>
                <a:cs typeface="Times New Roman"/>
              </a:rPr>
              <a:t>to </a:t>
            </a:r>
            <a:r>
              <a:rPr sz="1200" spc="15" dirty="0">
                <a:latin typeface="Times New Roman"/>
                <a:cs typeface="Times New Roman"/>
              </a:rPr>
              <a:t>4</a:t>
            </a:r>
            <a:r>
              <a:rPr sz="1200" spc="-15" dirty="0">
                <a:latin typeface="Times New Roman"/>
                <a:cs typeface="Times New Roman"/>
              </a:rPr>
              <a:t> </a:t>
            </a:r>
            <a:r>
              <a:rPr sz="1200" spc="5" dirty="0">
                <a:latin typeface="Times New Roman"/>
                <a:cs typeface="Times New Roman"/>
              </a:rPr>
              <a:t>years</a:t>
            </a:r>
            <a:endParaRPr sz="1200">
              <a:latin typeface="Times New Roman"/>
              <a:cs typeface="Times New Roman"/>
            </a:endParaRPr>
          </a:p>
        </p:txBody>
      </p:sp>
      <p:sp>
        <p:nvSpPr>
          <p:cNvPr id="8" name="object 8"/>
          <p:cNvSpPr txBox="1"/>
          <p:nvPr/>
        </p:nvSpPr>
        <p:spPr>
          <a:xfrm>
            <a:off x="920705" y="5300319"/>
            <a:ext cx="476884" cy="213360"/>
          </a:xfrm>
          <a:prstGeom prst="rect">
            <a:avLst/>
          </a:prstGeom>
        </p:spPr>
        <p:txBody>
          <a:bodyPr vert="horz" wrap="square" lIns="0" tIns="16510" rIns="0" bIns="0" rtlCol="0">
            <a:spAutoFit/>
          </a:bodyPr>
          <a:lstStyle/>
          <a:p>
            <a:pPr marL="12700">
              <a:lnSpc>
                <a:spcPct val="100000"/>
              </a:lnSpc>
              <a:spcBef>
                <a:spcPts val="130"/>
              </a:spcBef>
            </a:pPr>
            <a:r>
              <a:rPr sz="1200" i="1" spc="5" dirty="0">
                <a:latin typeface="Times New Roman"/>
                <a:cs typeface="Times New Roman"/>
              </a:rPr>
              <a:t>CWR</a:t>
            </a:r>
            <a:r>
              <a:rPr sz="1200" i="1" spc="-55" dirty="0">
                <a:latin typeface="Times New Roman"/>
                <a:cs typeface="Times New Roman"/>
              </a:rPr>
              <a:t> </a:t>
            </a:r>
            <a:r>
              <a:rPr sz="1200" spc="15" dirty="0">
                <a:latin typeface="Symbol"/>
                <a:cs typeface="Symbol"/>
              </a:rPr>
              <a:t></a:t>
            </a:r>
            <a:endParaRPr sz="1200">
              <a:latin typeface="Symbol"/>
              <a:cs typeface="Symbol"/>
            </a:endParaRPr>
          </a:p>
        </p:txBody>
      </p:sp>
      <p:sp>
        <p:nvSpPr>
          <p:cNvPr id="9" name="object 9"/>
          <p:cNvSpPr/>
          <p:nvPr/>
        </p:nvSpPr>
        <p:spPr>
          <a:xfrm>
            <a:off x="1425059" y="5948359"/>
            <a:ext cx="2375535" cy="0"/>
          </a:xfrm>
          <a:custGeom>
            <a:avLst/>
            <a:gdLst/>
            <a:ahLst/>
            <a:cxnLst/>
            <a:rect l="l" t="t" r="r" b="b"/>
            <a:pathLst>
              <a:path w="2375535">
                <a:moveTo>
                  <a:pt x="0" y="0"/>
                </a:moveTo>
                <a:lnTo>
                  <a:pt x="2375484" y="0"/>
                </a:lnTo>
              </a:path>
            </a:pathLst>
          </a:custGeom>
          <a:ln w="6475">
            <a:solidFill>
              <a:srgbClr val="000000"/>
            </a:solidFill>
          </a:ln>
        </p:spPr>
        <p:txBody>
          <a:bodyPr wrap="square" lIns="0" tIns="0" rIns="0" bIns="0" rtlCol="0"/>
          <a:lstStyle/>
          <a:p>
            <a:endParaRPr/>
          </a:p>
        </p:txBody>
      </p:sp>
      <p:sp>
        <p:nvSpPr>
          <p:cNvPr id="10" name="object 10"/>
          <p:cNvSpPr txBox="1"/>
          <p:nvPr/>
        </p:nvSpPr>
        <p:spPr>
          <a:xfrm>
            <a:off x="1427519" y="5421512"/>
            <a:ext cx="2326640" cy="512445"/>
          </a:xfrm>
          <a:prstGeom prst="rect">
            <a:avLst/>
          </a:prstGeom>
        </p:spPr>
        <p:txBody>
          <a:bodyPr vert="horz" wrap="square" lIns="0" tIns="16510" rIns="0" bIns="0" rtlCol="0">
            <a:spAutoFit/>
          </a:bodyPr>
          <a:lstStyle/>
          <a:p>
            <a:pPr algn="ctr">
              <a:lnSpc>
                <a:spcPct val="100000"/>
              </a:lnSpc>
              <a:spcBef>
                <a:spcPts val="130"/>
              </a:spcBef>
            </a:pPr>
            <a:r>
              <a:rPr sz="1200" spc="25" dirty="0">
                <a:latin typeface="Times New Roman"/>
                <a:cs typeface="Times New Roman"/>
              </a:rPr>
              <a:t>No.of</a:t>
            </a:r>
            <a:r>
              <a:rPr sz="1200" spc="110" dirty="0">
                <a:latin typeface="Times New Roman"/>
                <a:cs typeface="Times New Roman"/>
              </a:rPr>
              <a:t> </a:t>
            </a:r>
            <a:r>
              <a:rPr sz="1200" spc="-5" dirty="0">
                <a:latin typeface="Times New Roman"/>
                <a:cs typeface="Times New Roman"/>
              </a:rPr>
              <a:t>women</a:t>
            </a:r>
            <a:r>
              <a:rPr sz="1200" spc="-50"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15</a:t>
            </a:r>
            <a:r>
              <a:rPr sz="1200" spc="-95" dirty="0">
                <a:latin typeface="Times New Roman"/>
                <a:cs typeface="Times New Roman"/>
              </a:rPr>
              <a:t> </a:t>
            </a:r>
            <a:r>
              <a:rPr sz="1200" spc="40" dirty="0">
                <a:latin typeface="Times New Roman"/>
                <a:cs typeface="Times New Roman"/>
              </a:rPr>
              <a:t>to</a:t>
            </a:r>
            <a:r>
              <a:rPr sz="1200" spc="-140" dirty="0">
                <a:latin typeface="Times New Roman"/>
                <a:cs typeface="Times New Roman"/>
              </a:rPr>
              <a:t> </a:t>
            </a:r>
            <a:r>
              <a:rPr sz="1200" spc="5" dirty="0">
                <a:latin typeface="Times New Roman"/>
                <a:cs typeface="Times New Roman"/>
              </a:rPr>
              <a:t>49</a:t>
            </a:r>
            <a:r>
              <a:rPr sz="1200" spc="-55" dirty="0">
                <a:latin typeface="Times New Roman"/>
                <a:cs typeface="Times New Roman"/>
              </a:rPr>
              <a:t> </a:t>
            </a:r>
            <a:r>
              <a:rPr sz="1200" spc="5" dirty="0">
                <a:latin typeface="Times New Roman"/>
                <a:cs typeface="Times New Roman"/>
              </a:rPr>
              <a:t>years</a:t>
            </a:r>
            <a:r>
              <a:rPr sz="1200" spc="-185"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spc="-45" dirty="0">
                <a:latin typeface="Times New Roman"/>
                <a:cs typeface="Times New Roman"/>
              </a:rPr>
              <a:t>age</a:t>
            </a:r>
            <a:endParaRPr sz="1200">
              <a:latin typeface="Times New Roman"/>
              <a:cs typeface="Times New Roman"/>
            </a:endParaRPr>
          </a:p>
          <a:p>
            <a:pPr marL="26670" algn="ctr">
              <a:lnSpc>
                <a:spcPct val="100000"/>
              </a:lnSpc>
              <a:spcBef>
                <a:spcPts val="915"/>
              </a:spcBef>
            </a:pPr>
            <a:r>
              <a:rPr sz="1200" spc="25" dirty="0">
                <a:latin typeface="Times New Roman"/>
                <a:cs typeface="Times New Roman"/>
              </a:rPr>
              <a:t>No.of </a:t>
            </a:r>
            <a:r>
              <a:rPr sz="1200" spc="-20" dirty="0">
                <a:latin typeface="Times New Roman"/>
                <a:cs typeface="Times New Roman"/>
              </a:rPr>
              <a:t>children </a:t>
            </a:r>
            <a:r>
              <a:rPr sz="1200" dirty="0">
                <a:latin typeface="Times New Roman"/>
                <a:cs typeface="Times New Roman"/>
              </a:rPr>
              <a:t>of </a:t>
            </a:r>
            <a:r>
              <a:rPr sz="1200" spc="-40" dirty="0">
                <a:latin typeface="Times New Roman"/>
                <a:cs typeface="Times New Roman"/>
              </a:rPr>
              <a:t>aged </a:t>
            </a:r>
            <a:r>
              <a:rPr sz="1200" spc="15" dirty="0">
                <a:latin typeface="Times New Roman"/>
                <a:cs typeface="Times New Roman"/>
              </a:rPr>
              <a:t>5 </a:t>
            </a:r>
            <a:r>
              <a:rPr sz="1200" spc="40" dirty="0">
                <a:latin typeface="Times New Roman"/>
                <a:cs typeface="Times New Roman"/>
              </a:rPr>
              <a:t>to </a:t>
            </a:r>
            <a:r>
              <a:rPr sz="1200" spc="15" dirty="0">
                <a:latin typeface="Times New Roman"/>
                <a:cs typeface="Times New Roman"/>
              </a:rPr>
              <a:t>9</a:t>
            </a:r>
            <a:r>
              <a:rPr sz="1200" spc="-95" dirty="0">
                <a:latin typeface="Times New Roman"/>
                <a:cs typeface="Times New Roman"/>
              </a:rPr>
              <a:t> </a:t>
            </a:r>
            <a:r>
              <a:rPr sz="1200" spc="5" dirty="0">
                <a:latin typeface="Times New Roman"/>
                <a:cs typeface="Times New Roman"/>
              </a:rPr>
              <a:t>years</a:t>
            </a:r>
            <a:endParaRPr sz="1200">
              <a:latin typeface="Times New Roman"/>
              <a:cs typeface="Times New Roman"/>
            </a:endParaRPr>
          </a:p>
        </p:txBody>
      </p:sp>
      <p:sp>
        <p:nvSpPr>
          <p:cNvPr id="11" name="object 11"/>
          <p:cNvSpPr txBox="1"/>
          <p:nvPr/>
        </p:nvSpPr>
        <p:spPr>
          <a:xfrm>
            <a:off x="3816236" y="5818479"/>
            <a:ext cx="425450" cy="213360"/>
          </a:xfrm>
          <a:prstGeom prst="rect">
            <a:avLst/>
          </a:prstGeom>
        </p:spPr>
        <p:txBody>
          <a:bodyPr vert="horz" wrap="square" lIns="0" tIns="16510" rIns="0" bIns="0" rtlCol="0">
            <a:spAutoFit/>
          </a:bodyPr>
          <a:lstStyle/>
          <a:p>
            <a:pPr marL="12700">
              <a:lnSpc>
                <a:spcPct val="100000"/>
              </a:lnSpc>
              <a:spcBef>
                <a:spcPts val="130"/>
              </a:spcBef>
            </a:pPr>
            <a:r>
              <a:rPr sz="1200" spc="10" dirty="0">
                <a:latin typeface="Symbol"/>
                <a:cs typeface="Symbol"/>
              </a:rPr>
              <a:t></a:t>
            </a:r>
            <a:r>
              <a:rPr sz="1200" spc="10" dirty="0">
                <a:latin typeface="Times New Roman"/>
                <a:cs typeface="Times New Roman"/>
              </a:rPr>
              <a:t>1000</a:t>
            </a:r>
            <a:endParaRPr sz="1200">
              <a:latin typeface="Times New Roman"/>
              <a:cs typeface="Times New Roman"/>
            </a:endParaRPr>
          </a:p>
        </p:txBody>
      </p:sp>
      <p:sp>
        <p:nvSpPr>
          <p:cNvPr id="12" name="object 12"/>
          <p:cNvSpPr txBox="1"/>
          <p:nvPr/>
        </p:nvSpPr>
        <p:spPr>
          <a:xfrm>
            <a:off x="1427519" y="5914400"/>
            <a:ext cx="2326640" cy="451484"/>
          </a:xfrm>
          <a:prstGeom prst="rect">
            <a:avLst/>
          </a:prstGeom>
        </p:spPr>
        <p:txBody>
          <a:bodyPr vert="horz" wrap="square" lIns="0" tIns="41910" rIns="0" bIns="0" rtlCol="0">
            <a:spAutoFit/>
          </a:bodyPr>
          <a:lstStyle/>
          <a:p>
            <a:pPr algn="ctr">
              <a:lnSpc>
                <a:spcPct val="100000"/>
              </a:lnSpc>
              <a:spcBef>
                <a:spcPts val="330"/>
              </a:spcBef>
            </a:pPr>
            <a:r>
              <a:rPr sz="1200" spc="25" dirty="0">
                <a:latin typeface="Times New Roman"/>
                <a:cs typeface="Times New Roman"/>
              </a:rPr>
              <a:t>No.of</a:t>
            </a:r>
            <a:r>
              <a:rPr sz="1200" spc="110" dirty="0">
                <a:latin typeface="Times New Roman"/>
                <a:cs typeface="Times New Roman"/>
              </a:rPr>
              <a:t> </a:t>
            </a:r>
            <a:r>
              <a:rPr sz="1200" spc="-5" dirty="0">
                <a:latin typeface="Times New Roman"/>
                <a:cs typeface="Times New Roman"/>
              </a:rPr>
              <a:t>women</a:t>
            </a:r>
            <a:r>
              <a:rPr sz="1200" spc="-50"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15</a:t>
            </a:r>
            <a:r>
              <a:rPr sz="1200" spc="-95" dirty="0">
                <a:latin typeface="Times New Roman"/>
                <a:cs typeface="Times New Roman"/>
              </a:rPr>
              <a:t> </a:t>
            </a:r>
            <a:r>
              <a:rPr sz="1200" spc="40" dirty="0">
                <a:latin typeface="Times New Roman"/>
                <a:cs typeface="Times New Roman"/>
              </a:rPr>
              <a:t>to</a:t>
            </a:r>
            <a:r>
              <a:rPr sz="1200" spc="-140" dirty="0">
                <a:latin typeface="Times New Roman"/>
                <a:cs typeface="Times New Roman"/>
              </a:rPr>
              <a:t> </a:t>
            </a:r>
            <a:r>
              <a:rPr sz="1200" spc="5" dirty="0">
                <a:latin typeface="Times New Roman"/>
                <a:cs typeface="Times New Roman"/>
              </a:rPr>
              <a:t>49</a:t>
            </a:r>
            <a:r>
              <a:rPr sz="1200" spc="-55" dirty="0">
                <a:latin typeface="Times New Roman"/>
                <a:cs typeface="Times New Roman"/>
              </a:rPr>
              <a:t> </a:t>
            </a:r>
            <a:r>
              <a:rPr sz="1200" spc="5" dirty="0">
                <a:latin typeface="Times New Roman"/>
                <a:cs typeface="Times New Roman"/>
              </a:rPr>
              <a:t>years</a:t>
            </a:r>
            <a:r>
              <a:rPr sz="1200" spc="-185"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spc="-45" dirty="0">
                <a:latin typeface="Times New Roman"/>
                <a:cs typeface="Times New Roman"/>
              </a:rPr>
              <a:t>age</a:t>
            </a:r>
            <a:endParaRPr sz="1200">
              <a:latin typeface="Times New Roman"/>
              <a:cs typeface="Times New Roman"/>
            </a:endParaRPr>
          </a:p>
          <a:p>
            <a:pPr marR="14604" algn="ctr">
              <a:lnSpc>
                <a:spcPct val="100000"/>
              </a:lnSpc>
              <a:spcBef>
                <a:spcPts val="234"/>
              </a:spcBef>
            </a:pPr>
            <a:r>
              <a:rPr sz="1200" spc="25" dirty="0">
                <a:latin typeface="Times New Roman"/>
                <a:cs typeface="Times New Roman"/>
              </a:rPr>
              <a:t>No.of </a:t>
            </a:r>
            <a:r>
              <a:rPr sz="1200" spc="-20" dirty="0">
                <a:latin typeface="Times New Roman"/>
                <a:cs typeface="Times New Roman"/>
              </a:rPr>
              <a:t>children </a:t>
            </a:r>
            <a:r>
              <a:rPr sz="1200" spc="10" dirty="0">
                <a:latin typeface="Times New Roman"/>
                <a:cs typeface="Times New Roman"/>
              </a:rPr>
              <a:t>0 </a:t>
            </a:r>
            <a:r>
              <a:rPr sz="1200" spc="35" dirty="0">
                <a:latin typeface="Times New Roman"/>
                <a:cs typeface="Times New Roman"/>
              </a:rPr>
              <a:t>to</a:t>
            </a:r>
            <a:r>
              <a:rPr sz="1200" spc="-240" dirty="0">
                <a:latin typeface="Times New Roman"/>
                <a:cs typeface="Times New Roman"/>
              </a:rPr>
              <a:t> </a:t>
            </a:r>
            <a:r>
              <a:rPr sz="1200" spc="10" dirty="0">
                <a:latin typeface="Times New Roman"/>
                <a:cs typeface="Times New Roman"/>
              </a:rPr>
              <a:t>9 </a:t>
            </a:r>
            <a:r>
              <a:rPr sz="1200" spc="5" dirty="0">
                <a:latin typeface="Times New Roman"/>
                <a:cs typeface="Times New Roman"/>
              </a:rPr>
              <a:t>years</a:t>
            </a:r>
            <a:endParaRPr sz="1200">
              <a:latin typeface="Times New Roman"/>
              <a:cs typeface="Times New Roman"/>
            </a:endParaRPr>
          </a:p>
        </p:txBody>
      </p:sp>
      <p:sp>
        <p:nvSpPr>
          <p:cNvPr id="13" name="object 13"/>
          <p:cNvSpPr txBox="1"/>
          <p:nvPr/>
        </p:nvSpPr>
        <p:spPr>
          <a:xfrm>
            <a:off x="920705" y="5818479"/>
            <a:ext cx="476884" cy="213360"/>
          </a:xfrm>
          <a:prstGeom prst="rect">
            <a:avLst/>
          </a:prstGeom>
        </p:spPr>
        <p:txBody>
          <a:bodyPr vert="horz" wrap="square" lIns="0" tIns="16510" rIns="0" bIns="0" rtlCol="0">
            <a:spAutoFit/>
          </a:bodyPr>
          <a:lstStyle/>
          <a:p>
            <a:pPr marL="12700">
              <a:lnSpc>
                <a:spcPct val="100000"/>
              </a:lnSpc>
              <a:spcBef>
                <a:spcPts val="130"/>
              </a:spcBef>
            </a:pPr>
            <a:r>
              <a:rPr sz="1200" i="1" spc="5" dirty="0">
                <a:latin typeface="Times New Roman"/>
                <a:cs typeface="Times New Roman"/>
              </a:rPr>
              <a:t>CWR</a:t>
            </a:r>
            <a:r>
              <a:rPr sz="1200" i="1" spc="-55" dirty="0">
                <a:latin typeface="Times New Roman"/>
                <a:cs typeface="Times New Roman"/>
              </a:rPr>
              <a:t> </a:t>
            </a:r>
            <a:r>
              <a:rPr sz="1200" spc="15" dirty="0">
                <a:latin typeface="Symbol"/>
                <a:cs typeface="Symbol"/>
              </a:rPr>
              <a:t></a:t>
            </a:r>
            <a:endParaRPr sz="1200">
              <a:latin typeface="Symbol"/>
              <a:cs typeface="Symbol"/>
            </a:endParaRPr>
          </a:p>
        </p:txBody>
      </p:sp>
      <p:sp>
        <p:nvSpPr>
          <p:cNvPr id="14" name="object 14"/>
          <p:cNvSpPr/>
          <p:nvPr/>
        </p:nvSpPr>
        <p:spPr>
          <a:xfrm>
            <a:off x="1422997" y="6379853"/>
            <a:ext cx="2330450" cy="0"/>
          </a:xfrm>
          <a:custGeom>
            <a:avLst/>
            <a:gdLst/>
            <a:ahLst/>
            <a:cxnLst/>
            <a:rect l="l" t="t" r="r" b="b"/>
            <a:pathLst>
              <a:path w="2330450">
                <a:moveTo>
                  <a:pt x="0" y="0"/>
                </a:moveTo>
                <a:lnTo>
                  <a:pt x="2330403" y="0"/>
                </a:lnTo>
              </a:path>
            </a:pathLst>
          </a:custGeom>
          <a:ln w="6466">
            <a:solidFill>
              <a:srgbClr val="000000"/>
            </a:solidFill>
          </a:ln>
        </p:spPr>
        <p:txBody>
          <a:bodyPr wrap="square" lIns="0" tIns="0" rIns="0" bIns="0" rtlCol="0"/>
          <a:lstStyle/>
          <a:p>
            <a:endParaRPr/>
          </a:p>
        </p:txBody>
      </p:sp>
      <p:sp>
        <p:nvSpPr>
          <p:cNvPr id="15" name="object 15"/>
          <p:cNvSpPr txBox="1"/>
          <p:nvPr/>
        </p:nvSpPr>
        <p:spPr>
          <a:xfrm>
            <a:off x="3768725" y="6250149"/>
            <a:ext cx="424815" cy="213360"/>
          </a:xfrm>
          <a:prstGeom prst="rect">
            <a:avLst/>
          </a:prstGeom>
        </p:spPr>
        <p:txBody>
          <a:bodyPr vert="horz" wrap="square" lIns="0" tIns="16510" rIns="0" bIns="0" rtlCol="0">
            <a:spAutoFit/>
          </a:bodyPr>
          <a:lstStyle/>
          <a:p>
            <a:pPr marL="12700">
              <a:lnSpc>
                <a:spcPct val="100000"/>
              </a:lnSpc>
              <a:spcBef>
                <a:spcPts val="130"/>
              </a:spcBef>
            </a:pPr>
            <a:r>
              <a:rPr sz="1200" spc="80" dirty="0">
                <a:latin typeface="Symbol"/>
                <a:cs typeface="Symbol"/>
              </a:rPr>
              <a:t></a:t>
            </a:r>
            <a:r>
              <a:rPr sz="1200" spc="-10" dirty="0">
                <a:latin typeface="Times New Roman"/>
                <a:cs typeface="Times New Roman"/>
              </a:rPr>
              <a:t>1000</a:t>
            </a:r>
            <a:endParaRPr sz="1200">
              <a:latin typeface="Times New Roman"/>
              <a:cs typeface="Times New Roman"/>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27</a:t>
            </a:fld>
            <a:endParaRPr dirty="0"/>
          </a:p>
        </p:txBody>
      </p:sp>
      <p:sp>
        <p:nvSpPr>
          <p:cNvPr id="16" name="object 16"/>
          <p:cNvSpPr txBox="1"/>
          <p:nvPr/>
        </p:nvSpPr>
        <p:spPr>
          <a:xfrm>
            <a:off x="1425395" y="6371161"/>
            <a:ext cx="2281555"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Times New Roman"/>
                <a:cs typeface="Times New Roman"/>
              </a:rPr>
              <a:t>No.of</a:t>
            </a:r>
            <a:r>
              <a:rPr sz="1200" spc="105" dirty="0">
                <a:latin typeface="Times New Roman"/>
                <a:cs typeface="Times New Roman"/>
              </a:rPr>
              <a:t> </a:t>
            </a:r>
            <a:r>
              <a:rPr sz="1200" spc="-10" dirty="0">
                <a:latin typeface="Times New Roman"/>
                <a:cs typeface="Times New Roman"/>
              </a:rPr>
              <a:t>women</a:t>
            </a:r>
            <a:r>
              <a:rPr sz="1200" spc="-60" dirty="0">
                <a:latin typeface="Times New Roman"/>
                <a:cs typeface="Times New Roman"/>
              </a:rPr>
              <a:t> </a:t>
            </a:r>
            <a:r>
              <a:rPr sz="1200" dirty="0">
                <a:latin typeface="Times New Roman"/>
                <a:cs typeface="Times New Roman"/>
              </a:rPr>
              <a:t>of15</a:t>
            </a:r>
            <a:r>
              <a:rPr sz="1200" spc="-100" dirty="0">
                <a:latin typeface="Times New Roman"/>
                <a:cs typeface="Times New Roman"/>
              </a:rPr>
              <a:t> </a:t>
            </a:r>
            <a:r>
              <a:rPr sz="1200" spc="35" dirty="0">
                <a:latin typeface="Times New Roman"/>
                <a:cs typeface="Times New Roman"/>
              </a:rPr>
              <a:t>to</a:t>
            </a:r>
            <a:r>
              <a:rPr sz="1200" spc="-145" dirty="0">
                <a:latin typeface="Times New Roman"/>
                <a:cs typeface="Times New Roman"/>
              </a:rPr>
              <a:t> </a:t>
            </a:r>
            <a:r>
              <a:rPr sz="1200" dirty="0">
                <a:latin typeface="Times New Roman"/>
                <a:cs typeface="Times New Roman"/>
              </a:rPr>
              <a:t>49</a:t>
            </a:r>
            <a:r>
              <a:rPr sz="1200" spc="-60" dirty="0">
                <a:latin typeface="Times New Roman"/>
                <a:cs typeface="Times New Roman"/>
              </a:rPr>
              <a:t> </a:t>
            </a:r>
            <a:r>
              <a:rPr sz="1200" spc="5" dirty="0">
                <a:latin typeface="Times New Roman"/>
                <a:cs typeface="Times New Roman"/>
              </a:rPr>
              <a:t>years</a:t>
            </a:r>
            <a:r>
              <a:rPr sz="1200" spc="-185"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spc="-45" dirty="0">
                <a:latin typeface="Times New Roman"/>
                <a:cs typeface="Times New Roman"/>
              </a:rPr>
              <a:t>age</a:t>
            </a:r>
            <a:endParaRPr sz="1200">
              <a:latin typeface="Times New Roman"/>
              <a:cs typeface="Times New Roman"/>
            </a:endParaRPr>
          </a:p>
        </p:txBody>
      </p:sp>
      <p:sp>
        <p:nvSpPr>
          <p:cNvPr id="17" name="object 17"/>
          <p:cNvSpPr txBox="1"/>
          <p:nvPr/>
        </p:nvSpPr>
        <p:spPr>
          <a:xfrm>
            <a:off x="920631" y="6250149"/>
            <a:ext cx="474980" cy="213360"/>
          </a:xfrm>
          <a:prstGeom prst="rect">
            <a:avLst/>
          </a:prstGeom>
        </p:spPr>
        <p:txBody>
          <a:bodyPr vert="horz" wrap="square" lIns="0" tIns="16510" rIns="0" bIns="0" rtlCol="0">
            <a:spAutoFit/>
          </a:bodyPr>
          <a:lstStyle/>
          <a:p>
            <a:pPr marL="12700">
              <a:lnSpc>
                <a:spcPct val="100000"/>
              </a:lnSpc>
              <a:spcBef>
                <a:spcPts val="130"/>
              </a:spcBef>
            </a:pPr>
            <a:r>
              <a:rPr sz="1200" i="1" dirty="0">
                <a:latin typeface="Times New Roman"/>
                <a:cs typeface="Times New Roman"/>
              </a:rPr>
              <a:t>CWR</a:t>
            </a:r>
            <a:r>
              <a:rPr sz="1200" i="1" spc="-50" dirty="0">
                <a:latin typeface="Times New Roman"/>
                <a:cs typeface="Times New Roman"/>
              </a:rPr>
              <a:t> </a:t>
            </a:r>
            <a:r>
              <a:rPr sz="1200" spc="15" dirty="0">
                <a:latin typeface="Symbol"/>
                <a:cs typeface="Symbol"/>
              </a:rPr>
              <a:t></a:t>
            </a:r>
            <a:endParaRPr sz="1200">
              <a:latin typeface="Symbol"/>
              <a:cs typeface="Symbol"/>
            </a:endParaRPr>
          </a:p>
        </p:txBody>
      </p:sp>
      <p:sp>
        <p:nvSpPr>
          <p:cNvPr id="18" name="object 18"/>
          <p:cNvSpPr txBox="1"/>
          <p:nvPr/>
        </p:nvSpPr>
        <p:spPr>
          <a:xfrm>
            <a:off x="902004" y="6713601"/>
            <a:ext cx="5965825" cy="553085"/>
          </a:xfrm>
          <a:prstGeom prst="rect">
            <a:avLst/>
          </a:prstGeom>
        </p:spPr>
        <p:txBody>
          <a:bodyPr vert="horz" wrap="square" lIns="0" tIns="12700" rIns="0" bIns="0" rtlCol="0">
            <a:spAutoFit/>
          </a:bodyPr>
          <a:lstStyle/>
          <a:p>
            <a:pPr marL="12700" marR="5080">
              <a:lnSpc>
                <a:spcPct val="144200"/>
              </a:lnSpc>
              <a:spcBef>
                <a:spcPts val="100"/>
              </a:spcBef>
            </a:pPr>
            <a:r>
              <a:rPr sz="1200" spc="-10" dirty="0">
                <a:latin typeface="Times New Roman"/>
                <a:cs typeface="Times New Roman"/>
              </a:rPr>
              <a:t>It </a:t>
            </a:r>
            <a:r>
              <a:rPr sz="1200" spc="-5" dirty="0">
                <a:latin typeface="Times New Roman"/>
                <a:cs typeface="Times New Roman"/>
              </a:rPr>
              <a:t>can </a:t>
            </a:r>
            <a:r>
              <a:rPr sz="1200" spc="5" dirty="0">
                <a:latin typeface="Times New Roman"/>
                <a:cs typeface="Times New Roman"/>
              </a:rPr>
              <a:t>be </a:t>
            </a:r>
            <a:r>
              <a:rPr sz="1200" dirty="0">
                <a:latin typeface="Times New Roman"/>
                <a:cs typeface="Times New Roman"/>
              </a:rPr>
              <a:t>used to </a:t>
            </a:r>
            <a:r>
              <a:rPr sz="1200" spc="-5" dirty="0">
                <a:latin typeface="Times New Roman"/>
                <a:cs typeface="Times New Roman"/>
              </a:rPr>
              <a:t>compare </a:t>
            </a:r>
            <a:r>
              <a:rPr sz="1200" dirty="0">
                <a:latin typeface="Times New Roman"/>
                <a:cs typeface="Times New Roman"/>
              </a:rPr>
              <a:t>the fertility pattern of </a:t>
            </a:r>
            <a:r>
              <a:rPr sz="1200" spc="-5" dirty="0">
                <a:latin typeface="Times New Roman"/>
                <a:cs typeface="Times New Roman"/>
              </a:rPr>
              <a:t>different groups </a:t>
            </a:r>
            <a:r>
              <a:rPr sz="1200" dirty="0">
                <a:latin typeface="Times New Roman"/>
                <a:cs typeface="Times New Roman"/>
              </a:rPr>
              <a:t>like race </a:t>
            </a:r>
            <a:r>
              <a:rPr sz="1200" spc="-5" dirty="0">
                <a:latin typeface="Times New Roman"/>
                <a:cs typeface="Times New Roman"/>
              </a:rPr>
              <a:t>wise, </a:t>
            </a:r>
            <a:r>
              <a:rPr sz="1200" dirty="0">
                <a:latin typeface="Times New Roman"/>
                <a:cs typeface="Times New Roman"/>
              </a:rPr>
              <a:t>residence </a:t>
            </a:r>
            <a:r>
              <a:rPr sz="1200" spc="-5" dirty="0">
                <a:latin typeface="Times New Roman"/>
                <a:cs typeface="Times New Roman"/>
              </a:rPr>
              <a:t>wise  (urban/rural), </a:t>
            </a:r>
            <a:r>
              <a:rPr sz="1200" dirty="0">
                <a:latin typeface="Times New Roman"/>
                <a:cs typeface="Times New Roman"/>
              </a:rPr>
              <a:t>socioeconomic, </a:t>
            </a:r>
            <a:r>
              <a:rPr sz="1200" spc="-5" dirty="0">
                <a:latin typeface="Times New Roman"/>
                <a:cs typeface="Times New Roman"/>
              </a:rPr>
              <a:t>etc. </a:t>
            </a:r>
            <a:r>
              <a:rPr sz="1200" spc="-10" dirty="0">
                <a:latin typeface="Times New Roman"/>
                <a:cs typeface="Times New Roman"/>
              </a:rPr>
              <a:t>It </a:t>
            </a:r>
            <a:r>
              <a:rPr sz="1200" spc="-5" dirty="0">
                <a:latin typeface="Times New Roman"/>
                <a:cs typeface="Times New Roman"/>
              </a:rPr>
              <a:t>is affected </a:t>
            </a:r>
            <a:r>
              <a:rPr sz="1200" spc="10" dirty="0">
                <a:latin typeface="Times New Roman"/>
                <a:cs typeface="Times New Roman"/>
              </a:rPr>
              <a:t>by</a:t>
            </a:r>
            <a:r>
              <a:rPr sz="1200" spc="20" dirty="0">
                <a:latin typeface="Times New Roman"/>
                <a:cs typeface="Times New Roman"/>
              </a:rPr>
              <a:t> </a:t>
            </a:r>
            <a:r>
              <a:rPr sz="1200" spc="-5" dirty="0">
                <a:latin typeface="Times New Roman"/>
                <a:cs typeface="Times New Roman"/>
              </a:rPr>
              <a:t>mortality.</a:t>
            </a:r>
            <a:endParaRPr sz="1200">
              <a:latin typeface="Times New Roman"/>
              <a:cs typeface="Times New Roman"/>
            </a:endParaRPr>
          </a:p>
        </p:txBody>
      </p:sp>
      <p:sp>
        <p:nvSpPr>
          <p:cNvPr id="19" name="object 19"/>
          <p:cNvSpPr txBox="1"/>
          <p:nvPr/>
        </p:nvSpPr>
        <p:spPr>
          <a:xfrm>
            <a:off x="902004" y="7713726"/>
            <a:ext cx="5967730" cy="1383665"/>
          </a:xfrm>
          <a:prstGeom prst="rect">
            <a:avLst/>
          </a:prstGeom>
        </p:spPr>
        <p:txBody>
          <a:bodyPr vert="horz" wrap="square" lIns="0" tIns="12700" rIns="0" bIns="0" rtlCol="0">
            <a:spAutoFit/>
          </a:bodyPr>
          <a:lstStyle/>
          <a:p>
            <a:pPr marL="12700" algn="just">
              <a:lnSpc>
                <a:spcPct val="100000"/>
              </a:lnSpc>
              <a:spcBef>
                <a:spcPts val="100"/>
              </a:spcBef>
            </a:pPr>
            <a:r>
              <a:rPr sz="1200" b="1" spc="-5" dirty="0">
                <a:latin typeface="Times New Roman"/>
                <a:cs typeface="Times New Roman"/>
              </a:rPr>
              <a:t>Measures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Mortality</a:t>
            </a:r>
            <a:endParaRPr sz="1200">
              <a:latin typeface="Times New Roman"/>
              <a:cs typeface="Times New Roman"/>
            </a:endParaRPr>
          </a:p>
          <a:p>
            <a:pPr marL="12700" marR="5080" algn="just">
              <a:lnSpc>
                <a:spcPct val="143600"/>
              </a:lnSpc>
              <a:spcBef>
                <a:spcPts val="980"/>
              </a:spcBef>
            </a:pPr>
            <a:r>
              <a:rPr sz="1200" spc="-10" dirty="0">
                <a:latin typeface="Times New Roman"/>
                <a:cs typeface="Times New Roman"/>
              </a:rPr>
              <a:t>It </a:t>
            </a:r>
            <a:r>
              <a:rPr sz="1200" spc="-5" dirty="0">
                <a:latin typeface="Times New Roman"/>
                <a:cs typeface="Times New Roman"/>
              </a:rPr>
              <a:t>is also </a:t>
            </a:r>
            <a:r>
              <a:rPr sz="1200" dirty="0">
                <a:latin typeface="Times New Roman"/>
                <a:cs typeface="Times New Roman"/>
              </a:rPr>
              <a:t>one of the most </a:t>
            </a:r>
            <a:r>
              <a:rPr sz="1200" spc="-5" dirty="0">
                <a:latin typeface="Times New Roman"/>
                <a:cs typeface="Times New Roman"/>
              </a:rPr>
              <a:t>important factors </a:t>
            </a:r>
            <a:r>
              <a:rPr sz="1200" dirty="0">
                <a:latin typeface="Times New Roman"/>
                <a:cs typeface="Times New Roman"/>
              </a:rPr>
              <a:t>of population </a:t>
            </a:r>
            <a:r>
              <a:rPr sz="1200" spc="-5" dirty="0">
                <a:latin typeface="Times New Roman"/>
                <a:cs typeface="Times New Roman"/>
              </a:rPr>
              <a:t>change. </a:t>
            </a:r>
            <a:r>
              <a:rPr sz="1200" dirty="0">
                <a:latin typeface="Times New Roman"/>
                <a:cs typeface="Times New Roman"/>
              </a:rPr>
              <a:t>Mortality </a:t>
            </a:r>
            <a:r>
              <a:rPr sz="1200" spc="-5" dirty="0">
                <a:latin typeface="Times New Roman"/>
                <a:cs typeface="Times New Roman"/>
              </a:rPr>
              <a:t>refers </a:t>
            </a:r>
            <a:r>
              <a:rPr sz="1200" dirty="0">
                <a:latin typeface="Times New Roman"/>
                <a:cs typeface="Times New Roman"/>
              </a:rPr>
              <a:t>to </a:t>
            </a:r>
            <a:r>
              <a:rPr sz="1200" spc="-5" dirty="0">
                <a:latin typeface="Times New Roman"/>
                <a:cs typeface="Times New Roman"/>
              </a:rPr>
              <a:t>death </a:t>
            </a:r>
            <a:r>
              <a:rPr sz="1200" dirty="0">
                <a:latin typeface="Times New Roman"/>
                <a:cs typeface="Times New Roman"/>
              </a:rPr>
              <a:t>in the  population. </a:t>
            </a:r>
            <a:r>
              <a:rPr sz="1200" spc="-5" dirty="0">
                <a:latin typeface="Times New Roman"/>
                <a:cs typeface="Times New Roman"/>
              </a:rPr>
              <a:t>According </a:t>
            </a:r>
            <a:r>
              <a:rPr sz="1200" spc="5" dirty="0">
                <a:latin typeface="Times New Roman"/>
                <a:cs typeface="Times New Roman"/>
              </a:rPr>
              <a:t>to </a:t>
            </a:r>
            <a:r>
              <a:rPr sz="1200" spc="-5" dirty="0">
                <a:latin typeface="Times New Roman"/>
                <a:cs typeface="Times New Roman"/>
              </a:rPr>
              <a:t>UN and WHO, </a:t>
            </a:r>
            <a:r>
              <a:rPr sz="1200" spc="-10" dirty="0">
                <a:latin typeface="Times New Roman"/>
                <a:cs typeface="Times New Roman"/>
              </a:rPr>
              <a:t>It </a:t>
            </a:r>
            <a:r>
              <a:rPr sz="1200" dirty="0">
                <a:latin typeface="Times New Roman"/>
                <a:cs typeface="Times New Roman"/>
              </a:rPr>
              <a:t>is </a:t>
            </a:r>
            <a:r>
              <a:rPr sz="1200" spc="-5" dirty="0">
                <a:latin typeface="Times New Roman"/>
                <a:cs typeface="Times New Roman"/>
              </a:rPr>
              <a:t>defined </a:t>
            </a:r>
            <a:r>
              <a:rPr sz="1200" dirty="0">
                <a:latin typeface="Times New Roman"/>
                <a:cs typeface="Times New Roman"/>
              </a:rPr>
              <a:t>as” the permanent </a:t>
            </a:r>
            <a:r>
              <a:rPr sz="1200" spc="-5" dirty="0">
                <a:latin typeface="Times New Roman"/>
                <a:cs typeface="Times New Roman"/>
              </a:rPr>
              <a:t>disappearance </a:t>
            </a:r>
            <a:r>
              <a:rPr sz="1200" dirty="0">
                <a:latin typeface="Times New Roman"/>
                <a:cs typeface="Times New Roman"/>
              </a:rPr>
              <a:t>of </a:t>
            </a:r>
            <a:r>
              <a:rPr sz="1200" spc="-5" dirty="0">
                <a:latin typeface="Times New Roman"/>
                <a:cs typeface="Times New Roman"/>
              </a:rPr>
              <a:t>all  evidence </a:t>
            </a:r>
            <a:r>
              <a:rPr sz="1200" dirty="0">
                <a:latin typeface="Times New Roman"/>
                <a:cs typeface="Times New Roman"/>
              </a:rPr>
              <a:t>of life </a:t>
            </a:r>
            <a:r>
              <a:rPr sz="1200" spc="-5" dirty="0">
                <a:latin typeface="Times New Roman"/>
                <a:cs typeface="Times New Roman"/>
              </a:rPr>
              <a:t>at </a:t>
            </a:r>
            <a:r>
              <a:rPr sz="1200" spc="5" dirty="0">
                <a:latin typeface="Times New Roman"/>
                <a:cs typeface="Times New Roman"/>
              </a:rPr>
              <a:t>any </a:t>
            </a:r>
            <a:r>
              <a:rPr sz="1200" dirty="0">
                <a:latin typeface="Times New Roman"/>
                <a:cs typeface="Times New Roman"/>
              </a:rPr>
              <a:t>time </a:t>
            </a:r>
            <a:r>
              <a:rPr sz="1200" spc="-5" dirty="0">
                <a:latin typeface="Times New Roman"/>
                <a:cs typeface="Times New Roman"/>
              </a:rPr>
              <a:t>after </a:t>
            </a:r>
            <a:r>
              <a:rPr sz="1200" dirty="0">
                <a:latin typeface="Times New Roman"/>
                <a:cs typeface="Times New Roman"/>
              </a:rPr>
              <a:t>birth has </a:t>
            </a:r>
            <a:r>
              <a:rPr sz="1200" spc="-5" dirty="0">
                <a:latin typeface="Times New Roman"/>
                <a:cs typeface="Times New Roman"/>
              </a:rPr>
              <a:t>taken place.” </a:t>
            </a:r>
            <a:r>
              <a:rPr sz="1200" dirty="0">
                <a:latin typeface="Times New Roman"/>
                <a:cs typeface="Times New Roman"/>
              </a:rPr>
              <a:t>The probability </a:t>
            </a:r>
            <a:r>
              <a:rPr sz="1200" spc="5" dirty="0">
                <a:latin typeface="Times New Roman"/>
                <a:cs typeface="Times New Roman"/>
              </a:rPr>
              <a:t>of </a:t>
            </a:r>
            <a:r>
              <a:rPr sz="1200" spc="-5" dirty="0">
                <a:latin typeface="Times New Roman"/>
                <a:cs typeface="Times New Roman"/>
              </a:rPr>
              <a:t>dying </a:t>
            </a:r>
            <a:r>
              <a:rPr sz="1200" dirty="0">
                <a:latin typeface="Times New Roman"/>
                <a:cs typeface="Times New Roman"/>
              </a:rPr>
              <a:t>during a </a:t>
            </a:r>
            <a:r>
              <a:rPr sz="1200" spc="-5" dirty="0">
                <a:latin typeface="Times New Roman"/>
                <a:cs typeface="Times New Roman"/>
              </a:rPr>
              <a:t>given  </a:t>
            </a:r>
            <a:r>
              <a:rPr sz="1200" dirty="0">
                <a:latin typeface="Times New Roman"/>
                <a:cs typeface="Times New Roman"/>
              </a:rPr>
              <a:t>time</a:t>
            </a:r>
            <a:r>
              <a:rPr sz="1200" spc="35" dirty="0">
                <a:latin typeface="Times New Roman"/>
                <a:cs typeface="Times New Roman"/>
              </a:rPr>
              <a:t> </a:t>
            </a:r>
            <a:r>
              <a:rPr sz="1200" spc="-5" dirty="0">
                <a:latin typeface="Times New Roman"/>
                <a:cs typeface="Times New Roman"/>
              </a:rPr>
              <a:t>period</a:t>
            </a:r>
            <a:r>
              <a:rPr sz="1200" spc="35"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spc="-5" dirty="0">
                <a:latin typeface="Times New Roman"/>
                <a:cs typeface="Times New Roman"/>
              </a:rPr>
              <a:t>affected</a:t>
            </a:r>
            <a:r>
              <a:rPr sz="1200" spc="35" dirty="0">
                <a:latin typeface="Times New Roman"/>
                <a:cs typeface="Times New Roman"/>
              </a:rPr>
              <a:t> </a:t>
            </a:r>
            <a:r>
              <a:rPr sz="1200" dirty="0">
                <a:latin typeface="Times New Roman"/>
                <a:cs typeface="Times New Roman"/>
              </a:rPr>
              <a:t>by</a:t>
            </a:r>
            <a:r>
              <a:rPr sz="1200" spc="15" dirty="0">
                <a:latin typeface="Times New Roman"/>
                <a:cs typeface="Times New Roman"/>
              </a:rPr>
              <a:t> </a:t>
            </a:r>
            <a:r>
              <a:rPr sz="1200" spc="5" dirty="0">
                <a:latin typeface="Times New Roman"/>
                <a:cs typeface="Times New Roman"/>
              </a:rPr>
              <a:t>many</a:t>
            </a:r>
            <a:r>
              <a:rPr sz="1200" spc="15" dirty="0">
                <a:latin typeface="Times New Roman"/>
                <a:cs typeface="Times New Roman"/>
              </a:rPr>
              <a:t> </a:t>
            </a:r>
            <a:r>
              <a:rPr sz="1200" spc="-5" dirty="0">
                <a:latin typeface="Times New Roman"/>
                <a:cs typeface="Times New Roman"/>
              </a:rPr>
              <a:t>factors</a:t>
            </a:r>
            <a:r>
              <a:rPr sz="1200" spc="40" dirty="0">
                <a:latin typeface="Times New Roman"/>
                <a:cs typeface="Times New Roman"/>
              </a:rPr>
              <a:t> </a:t>
            </a:r>
            <a:r>
              <a:rPr sz="1200" dirty="0">
                <a:latin typeface="Times New Roman"/>
                <a:cs typeface="Times New Roman"/>
              </a:rPr>
              <a:t>such</a:t>
            </a:r>
            <a:r>
              <a:rPr sz="1200" spc="40" dirty="0">
                <a:latin typeface="Times New Roman"/>
                <a:cs typeface="Times New Roman"/>
              </a:rPr>
              <a:t> </a:t>
            </a:r>
            <a:r>
              <a:rPr sz="1200" spc="-5" dirty="0">
                <a:latin typeface="Times New Roman"/>
                <a:cs typeface="Times New Roman"/>
              </a:rPr>
              <a:t>as</a:t>
            </a:r>
            <a:r>
              <a:rPr sz="1200" spc="40" dirty="0">
                <a:latin typeface="Times New Roman"/>
                <a:cs typeface="Times New Roman"/>
              </a:rPr>
              <a:t> </a:t>
            </a:r>
            <a:r>
              <a:rPr sz="1200" spc="-5" dirty="0">
                <a:latin typeface="Times New Roman"/>
                <a:cs typeface="Times New Roman"/>
              </a:rPr>
              <a:t>age,</a:t>
            </a:r>
            <a:r>
              <a:rPr sz="1200" spc="35" dirty="0">
                <a:latin typeface="Times New Roman"/>
                <a:cs typeface="Times New Roman"/>
              </a:rPr>
              <a:t> </a:t>
            </a:r>
            <a:r>
              <a:rPr sz="1200" dirty="0">
                <a:latin typeface="Times New Roman"/>
                <a:cs typeface="Times New Roman"/>
              </a:rPr>
              <a:t>sex,</a:t>
            </a:r>
            <a:r>
              <a:rPr sz="1200" spc="35" dirty="0">
                <a:latin typeface="Times New Roman"/>
                <a:cs typeface="Times New Roman"/>
              </a:rPr>
              <a:t> </a:t>
            </a:r>
            <a:r>
              <a:rPr sz="1200" spc="-5" dirty="0">
                <a:latin typeface="Times New Roman"/>
                <a:cs typeface="Times New Roman"/>
              </a:rPr>
              <a:t>race,</a:t>
            </a:r>
            <a:r>
              <a:rPr sz="1200" spc="35" dirty="0">
                <a:latin typeface="Times New Roman"/>
                <a:cs typeface="Times New Roman"/>
              </a:rPr>
              <a:t> </a:t>
            </a:r>
            <a:r>
              <a:rPr sz="1200" spc="-5" dirty="0">
                <a:latin typeface="Times New Roman"/>
                <a:cs typeface="Times New Roman"/>
              </a:rPr>
              <a:t>occupation</a:t>
            </a:r>
            <a:r>
              <a:rPr sz="1200" spc="7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social</a:t>
            </a:r>
            <a:r>
              <a:rPr sz="1200" spc="45" dirty="0">
                <a:latin typeface="Times New Roman"/>
                <a:cs typeface="Times New Roman"/>
              </a:rPr>
              <a:t> </a:t>
            </a:r>
            <a:r>
              <a:rPr sz="1200" spc="-5" dirty="0">
                <a:latin typeface="Times New Roman"/>
                <a:cs typeface="Times New Roman"/>
              </a:rPr>
              <a:t>class.</a:t>
            </a:r>
            <a:r>
              <a:rPr sz="1200" spc="50" dirty="0">
                <a:latin typeface="Times New Roman"/>
                <a:cs typeface="Times New Roman"/>
              </a:rPr>
              <a:t> </a:t>
            </a:r>
            <a:r>
              <a:rPr sz="1200" spc="-15" dirty="0">
                <a:latin typeface="Times New Roman"/>
                <a:cs typeface="Times New Roman"/>
              </a:rPr>
              <a:t>It</a:t>
            </a:r>
            <a:r>
              <a:rPr sz="1200" spc="40" dirty="0">
                <a:latin typeface="Times New Roman"/>
                <a:cs typeface="Times New Roman"/>
              </a:rPr>
              <a:t> </a:t>
            </a:r>
            <a:r>
              <a:rPr sz="1200" spc="-5" dirty="0">
                <a:latin typeface="Times New Roman"/>
                <a:cs typeface="Times New Roman"/>
              </a:rPr>
              <a:t>can</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1540" cy="8345170"/>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8890" algn="just">
              <a:lnSpc>
                <a:spcPct val="143300"/>
              </a:lnSpc>
              <a:spcBef>
                <a:spcPts val="1250"/>
              </a:spcBef>
            </a:pPr>
            <a:r>
              <a:rPr sz="1200" spc="-5" dirty="0">
                <a:latin typeface="Times New Roman"/>
                <a:cs typeface="Times New Roman"/>
              </a:rPr>
              <a:t>reveal </a:t>
            </a:r>
            <a:r>
              <a:rPr sz="1200" spc="-75" dirty="0">
                <a:latin typeface="Times New Roman"/>
                <a:cs typeface="Times New Roman"/>
              </a:rPr>
              <a:t>peoples‟ </a:t>
            </a:r>
            <a:r>
              <a:rPr sz="1200" spc="-5" dirty="0">
                <a:latin typeface="Times New Roman"/>
                <a:cs typeface="Times New Roman"/>
              </a:rPr>
              <a:t>standard </a:t>
            </a:r>
            <a:r>
              <a:rPr sz="1200" dirty="0">
                <a:latin typeface="Times New Roman"/>
                <a:cs typeface="Times New Roman"/>
              </a:rPr>
              <a:t>of living </a:t>
            </a:r>
            <a:r>
              <a:rPr sz="1200" spc="-5" dirty="0">
                <a:latin typeface="Times New Roman"/>
                <a:cs typeface="Times New Roman"/>
              </a:rPr>
              <a:t>and </a:t>
            </a:r>
            <a:r>
              <a:rPr sz="1200" dirty="0">
                <a:latin typeface="Times New Roman"/>
                <a:cs typeface="Times New Roman"/>
              </a:rPr>
              <a:t>health </a:t>
            </a:r>
            <a:r>
              <a:rPr sz="1200" spc="-5" dirty="0">
                <a:latin typeface="Times New Roman"/>
                <a:cs typeface="Times New Roman"/>
              </a:rPr>
              <a:t>care. </a:t>
            </a:r>
            <a:r>
              <a:rPr sz="1200" dirty="0">
                <a:latin typeface="Times New Roman"/>
                <a:cs typeface="Times New Roman"/>
              </a:rPr>
              <a:t>The mortality </a:t>
            </a:r>
            <a:r>
              <a:rPr sz="1200" spc="-5" dirty="0">
                <a:latin typeface="Times New Roman"/>
                <a:cs typeface="Times New Roman"/>
              </a:rPr>
              <a:t>statistics are </a:t>
            </a:r>
            <a:r>
              <a:rPr sz="1200" dirty="0">
                <a:latin typeface="Times New Roman"/>
                <a:cs typeface="Times New Roman"/>
              </a:rPr>
              <a:t>useful </a:t>
            </a:r>
            <a:r>
              <a:rPr sz="1200" spc="-40" dirty="0">
                <a:latin typeface="Times New Roman"/>
                <a:cs typeface="Times New Roman"/>
              </a:rPr>
              <a:t>for  </a:t>
            </a:r>
            <a:r>
              <a:rPr sz="1200" spc="-5" dirty="0">
                <a:latin typeface="Times New Roman"/>
                <a:cs typeface="Times New Roman"/>
              </a:rPr>
              <a:t>comparative </a:t>
            </a:r>
            <a:r>
              <a:rPr sz="1200" spc="5" dirty="0">
                <a:latin typeface="Times New Roman"/>
                <a:cs typeface="Times New Roman"/>
              </a:rPr>
              <a:t>study of </a:t>
            </a:r>
            <a:r>
              <a:rPr sz="1200" dirty="0">
                <a:latin typeface="Times New Roman"/>
                <a:cs typeface="Times New Roman"/>
              </a:rPr>
              <a:t>community health, </a:t>
            </a:r>
            <a:r>
              <a:rPr sz="1200" spc="-5" dirty="0">
                <a:latin typeface="Times New Roman"/>
                <a:cs typeface="Times New Roman"/>
              </a:rPr>
              <a:t>evaluation </a:t>
            </a:r>
            <a:r>
              <a:rPr sz="1200" dirty="0">
                <a:latin typeface="Times New Roman"/>
                <a:cs typeface="Times New Roman"/>
              </a:rPr>
              <a:t>of </a:t>
            </a:r>
            <a:r>
              <a:rPr sz="1200" spc="-5" dirty="0">
                <a:latin typeface="Times New Roman"/>
                <a:cs typeface="Times New Roman"/>
              </a:rPr>
              <a:t>health programs, demand </a:t>
            </a:r>
            <a:r>
              <a:rPr sz="1200" dirty="0">
                <a:latin typeface="Times New Roman"/>
                <a:cs typeface="Times New Roman"/>
              </a:rPr>
              <a:t>of </a:t>
            </a:r>
            <a:r>
              <a:rPr sz="1200" spc="-5" dirty="0">
                <a:latin typeface="Times New Roman"/>
                <a:cs typeface="Times New Roman"/>
              </a:rPr>
              <a:t>health  services </a:t>
            </a:r>
            <a:r>
              <a:rPr sz="1200" dirty="0">
                <a:latin typeface="Times New Roman"/>
                <a:cs typeface="Times New Roman"/>
              </a:rPr>
              <a:t>in the </a:t>
            </a:r>
            <a:r>
              <a:rPr sz="1200" spc="-5" dirty="0">
                <a:latin typeface="Times New Roman"/>
                <a:cs typeface="Times New Roman"/>
              </a:rPr>
              <a:t>community, </a:t>
            </a:r>
            <a:r>
              <a:rPr sz="1200" dirty="0">
                <a:latin typeface="Times New Roman"/>
                <a:cs typeface="Times New Roman"/>
              </a:rPr>
              <a:t>to know the efficacy </a:t>
            </a:r>
            <a:r>
              <a:rPr sz="1200" spc="5" dirty="0">
                <a:latin typeface="Times New Roman"/>
                <a:cs typeface="Times New Roman"/>
              </a:rPr>
              <a:t>of </a:t>
            </a:r>
            <a:r>
              <a:rPr sz="1200" spc="-5" dirty="0">
                <a:latin typeface="Times New Roman"/>
                <a:cs typeface="Times New Roman"/>
              </a:rPr>
              <a:t>vaccine and drug. </a:t>
            </a:r>
            <a:r>
              <a:rPr sz="1200" spc="-15" dirty="0">
                <a:latin typeface="Times New Roman"/>
                <a:cs typeface="Times New Roman"/>
              </a:rPr>
              <a:t>It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measured</a:t>
            </a:r>
            <a:r>
              <a:rPr sz="1200" spc="90" dirty="0">
                <a:latin typeface="Times New Roman"/>
                <a:cs typeface="Times New Roman"/>
              </a:rPr>
              <a:t> </a:t>
            </a:r>
            <a:r>
              <a:rPr sz="1200" spc="10" dirty="0">
                <a:latin typeface="Times New Roman"/>
                <a:cs typeface="Times New Roman"/>
              </a:rPr>
              <a:t>by</a:t>
            </a:r>
            <a:endParaRPr sz="1200">
              <a:latin typeface="Times New Roman"/>
              <a:cs typeface="Times New Roman"/>
            </a:endParaRPr>
          </a:p>
          <a:p>
            <a:pPr marL="469265" indent="-228600">
              <a:lnSpc>
                <a:spcPct val="100000"/>
              </a:lnSpc>
              <a:spcBef>
                <a:spcPts val="635"/>
              </a:spcBef>
              <a:buAutoNum type="arabicPeriod"/>
              <a:tabLst>
                <a:tab pos="469900" algn="l"/>
              </a:tabLst>
            </a:pPr>
            <a:r>
              <a:rPr sz="1200" dirty="0">
                <a:latin typeface="Times New Roman"/>
                <a:cs typeface="Times New Roman"/>
              </a:rPr>
              <a:t>Crude </a:t>
            </a:r>
            <a:r>
              <a:rPr sz="1200" spc="-5" dirty="0">
                <a:latin typeface="Times New Roman"/>
                <a:cs typeface="Times New Roman"/>
              </a:rPr>
              <a:t>death</a:t>
            </a:r>
            <a:r>
              <a:rPr sz="1200" spc="-15"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marL="469265" indent="-228600">
              <a:lnSpc>
                <a:spcPct val="100000"/>
              </a:lnSpc>
              <a:spcBef>
                <a:spcPts val="625"/>
              </a:spcBef>
              <a:buAutoNum type="arabicPeriod"/>
              <a:tabLst>
                <a:tab pos="469900" algn="l"/>
              </a:tabLst>
            </a:pPr>
            <a:r>
              <a:rPr sz="1200" spc="-5" dirty="0">
                <a:latin typeface="Times New Roman"/>
                <a:cs typeface="Times New Roman"/>
              </a:rPr>
              <a:t>Age </a:t>
            </a:r>
            <a:r>
              <a:rPr sz="1200" dirty="0">
                <a:latin typeface="Times New Roman"/>
                <a:cs typeface="Times New Roman"/>
              </a:rPr>
              <a:t>specific </a:t>
            </a:r>
            <a:r>
              <a:rPr sz="1200" spc="-5" dirty="0">
                <a:latin typeface="Times New Roman"/>
                <a:cs typeface="Times New Roman"/>
              </a:rPr>
              <a:t>death</a:t>
            </a:r>
            <a:r>
              <a:rPr sz="1200" spc="-15"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marL="469265" indent="-228600">
              <a:lnSpc>
                <a:spcPct val="100000"/>
              </a:lnSpc>
              <a:spcBef>
                <a:spcPts val="635"/>
              </a:spcBef>
              <a:buAutoNum type="arabicPeriod"/>
              <a:tabLst>
                <a:tab pos="469900" algn="l"/>
              </a:tabLst>
            </a:pPr>
            <a:r>
              <a:rPr sz="1200" spc="-5" dirty="0">
                <a:latin typeface="Times New Roman"/>
                <a:cs typeface="Times New Roman"/>
              </a:rPr>
              <a:t>Cause specific </a:t>
            </a:r>
            <a:r>
              <a:rPr sz="1200" dirty="0">
                <a:latin typeface="Times New Roman"/>
                <a:cs typeface="Times New Roman"/>
              </a:rPr>
              <a:t>mortality</a:t>
            </a:r>
            <a:r>
              <a:rPr sz="1200" spc="-1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indent="-228600">
              <a:lnSpc>
                <a:spcPct val="100000"/>
              </a:lnSpc>
              <a:spcBef>
                <a:spcPts val="625"/>
              </a:spcBef>
              <a:buAutoNum type="arabicPeriod"/>
              <a:tabLst>
                <a:tab pos="469900" algn="l"/>
              </a:tabLst>
            </a:pPr>
            <a:r>
              <a:rPr sz="1200" spc="-5" dirty="0">
                <a:latin typeface="Times New Roman"/>
                <a:cs typeface="Times New Roman"/>
              </a:rPr>
              <a:t>Infant </a:t>
            </a:r>
            <a:r>
              <a:rPr sz="1200" dirty="0">
                <a:latin typeface="Times New Roman"/>
                <a:cs typeface="Times New Roman"/>
              </a:rPr>
              <a:t>mortality</a:t>
            </a:r>
            <a:r>
              <a:rPr sz="1200" spc="-15"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indent="-228600">
              <a:lnSpc>
                <a:spcPct val="100000"/>
              </a:lnSpc>
              <a:spcBef>
                <a:spcPts val="635"/>
              </a:spcBef>
              <a:buAutoNum type="arabicPeriod"/>
              <a:tabLst>
                <a:tab pos="469900" algn="l"/>
              </a:tabLst>
            </a:pPr>
            <a:r>
              <a:rPr sz="1200" spc="-5" dirty="0">
                <a:latin typeface="Times New Roman"/>
                <a:cs typeface="Times New Roman"/>
              </a:rPr>
              <a:t>Neonatal </a:t>
            </a:r>
            <a:r>
              <a:rPr sz="1200" dirty="0">
                <a:latin typeface="Times New Roman"/>
                <a:cs typeface="Times New Roman"/>
              </a:rPr>
              <a:t>death </a:t>
            </a:r>
            <a:r>
              <a:rPr sz="1200" spc="-5" dirty="0">
                <a:latin typeface="Times New Roman"/>
                <a:cs typeface="Times New Roman"/>
              </a:rPr>
              <a:t>rate</a:t>
            </a:r>
            <a:endParaRPr sz="1200">
              <a:latin typeface="Times New Roman"/>
              <a:cs typeface="Times New Roman"/>
            </a:endParaRPr>
          </a:p>
          <a:p>
            <a:pPr marL="469265" indent="-228600">
              <a:lnSpc>
                <a:spcPct val="100000"/>
              </a:lnSpc>
              <a:spcBef>
                <a:spcPts val="625"/>
              </a:spcBef>
              <a:buAutoNum type="arabicPeriod"/>
              <a:tabLst>
                <a:tab pos="469900" algn="l"/>
              </a:tabLst>
            </a:pPr>
            <a:r>
              <a:rPr sz="1200" spc="-5" dirty="0">
                <a:latin typeface="Times New Roman"/>
                <a:cs typeface="Times New Roman"/>
              </a:rPr>
              <a:t>Under five </a:t>
            </a:r>
            <a:r>
              <a:rPr sz="1200" dirty="0">
                <a:latin typeface="Times New Roman"/>
                <a:cs typeface="Times New Roman"/>
              </a:rPr>
              <a:t>mortality</a:t>
            </a:r>
            <a:r>
              <a:rPr sz="1200" spc="-20"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marL="469265" indent="-228600">
              <a:lnSpc>
                <a:spcPct val="100000"/>
              </a:lnSpc>
              <a:spcBef>
                <a:spcPts val="640"/>
              </a:spcBef>
              <a:buAutoNum type="arabicPeriod"/>
              <a:tabLst>
                <a:tab pos="469900" algn="l"/>
              </a:tabLst>
            </a:pPr>
            <a:r>
              <a:rPr sz="1200" dirty="0">
                <a:latin typeface="Times New Roman"/>
                <a:cs typeface="Times New Roman"/>
              </a:rPr>
              <a:t>Still birth</a:t>
            </a:r>
            <a:r>
              <a:rPr sz="1200" spc="-5" dirty="0">
                <a:latin typeface="Times New Roman"/>
                <a:cs typeface="Times New Roman"/>
              </a:rPr>
              <a:t> rate</a:t>
            </a:r>
            <a:endParaRPr sz="1200">
              <a:latin typeface="Times New Roman"/>
              <a:cs typeface="Times New Roman"/>
            </a:endParaRPr>
          </a:p>
          <a:p>
            <a:pPr marL="469265" indent="-228600">
              <a:lnSpc>
                <a:spcPct val="100000"/>
              </a:lnSpc>
              <a:spcBef>
                <a:spcPts val="620"/>
              </a:spcBef>
              <a:buAutoNum type="arabicPeriod"/>
              <a:tabLst>
                <a:tab pos="469900" algn="l"/>
              </a:tabLst>
            </a:pPr>
            <a:r>
              <a:rPr sz="1200" spc="-5" dirty="0">
                <a:latin typeface="Times New Roman"/>
                <a:cs typeface="Times New Roman"/>
              </a:rPr>
              <a:t>Maternal </a:t>
            </a:r>
            <a:r>
              <a:rPr sz="1200" dirty="0">
                <a:latin typeface="Times New Roman"/>
                <a:cs typeface="Times New Roman"/>
              </a:rPr>
              <a:t>mortality</a:t>
            </a:r>
            <a:r>
              <a:rPr sz="1200" spc="-25"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indent="-228600">
              <a:lnSpc>
                <a:spcPct val="100000"/>
              </a:lnSpc>
              <a:spcBef>
                <a:spcPts val="640"/>
              </a:spcBef>
              <a:buAutoNum type="arabicPeriod"/>
              <a:tabLst>
                <a:tab pos="469900" algn="l"/>
              </a:tabLst>
            </a:pPr>
            <a:r>
              <a:rPr sz="1200" spc="-5" dirty="0">
                <a:latin typeface="Times New Roman"/>
                <a:cs typeface="Times New Roman"/>
              </a:rPr>
              <a:t>Maternal </a:t>
            </a:r>
            <a:r>
              <a:rPr sz="1200" dirty="0">
                <a:latin typeface="Times New Roman"/>
                <a:cs typeface="Times New Roman"/>
              </a:rPr>
              <a:t>Mortality</a:t>
            </a:r>
            <a:r>
              <a:rPr sz="1200" spc="-25" dirty="0">
                <a:latin typeface="Times New Roman"/>
                <a:cs typeface="Times New Roman"/>
              </a:rPr>
              <a:t> </a:t>
            </a:r>
            <a:r>
              <a:rPr sz="1200" spc="-5" dirty="0">
                <a:latin typeface="Times New Roman"/>
                <a:cs typeface="Times New Roman"/>
              </a:rPr>
              <a:t>ratio</a:t>
            </a:r>
            <a:endParaRPr sz="1200">
              <a:latin typeface="Times New Roman"/>
              <a:cs typeface="Times New Roman"/>
            </a:endParaRPr>
          </a:p>
          <a:p>
            <a:pPr marL="469265" indent="-228600">
              <a:lnSpc>
                <a:spcPct val="100000"/>
              </a:lnSpc>
              <a:spcBef>
                <a:spcPts val="620"/>
              </a:spcBef>
              <a:buAutoNum type="arabicPeriod"/>
              <a:tabLst>
                <a:tab pos="469900" algn="l"/>
              </a:tabLst>
            </a:pPr>
            <a:r>
              <a:rPr sz="1200" spc="-5" dirty="0">
                <a:latin typeface="Times New Roman"/>
                <a:cs typeface="Times New Roman"/>
              </a:rPr>
              <a:t>Case </a:t>
            </a:r>
            <a:r>
              <a:rPr sz="1200" dirty="0">
                <a:latin typeface="Times New Roman"/>
                <a:cs typeface="Times New Roman"/>
              </a:rPr>
              <a:t>fatality</a:t>
            </a:r>
            <a:r>
              <a:rPr sz="1200" spc="-3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indent="-228600">
              <a:lnSpc>
                <a:spcPct val="100000"/>
              </a:lnSpc>
              <a:spcBef>
                <a:spcPts val="640"/>
              </a:spcBef>
              <a:buAutoNum type="arabicPeriod"/>
              <a:tabLst>
                <a:tab pos="469900" algn="l"/>
              </a:tabLst>
            </a:pPr>
            <a:r>
              <a:rPr sz="1200" spc="-5" dirty="0">
                <a:latin typeface="Times New Roman"/>
                <a:cs typeface="Times New Roman"/>
              </a:rPr>
              <a:t>Proportional </a:t>
            </a:r>
            <a:r>
              <a:rPr sz="1200" dirty="0">
                <a:latin typeface="Times New Roman"/>
                <a:cs typeface="Times New Roman"/>
              </a:rPr>
              <a:t>mortality</a:t>
            </a:r>
            <a:r>
              <a:rPr sz="1200" spc="-25"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marL="12700">
              <a:lnSpc>
                <a:spcPct val="100000"/>
              </a:lnSpc>
              <a:spcBef>
                <a:spcPts val="620"/>
              </a:spcBef>
            </a:pPr>
            <a:r>
              <a:rPr sz="1200" dirty="0">
                <a:latin typeface="Times New Roman"/>
                <a:cs typeface="Times New Roman"/>
              </a:rPr>
              <a:t>The main source of mortality </a:t>
            </a:r>
            <a:r>
              <a:rPr sz="1200" spc="-5" dirty="0">
                <a:latin typeface="Times New Roman"/>
                <a:cs typeface="Times New Roman"/>
              </a:rPr>
              <a:t>data is </a:t>
            </a:r>
            <a:r>
              <a:rPr sz="1200" dirty="0">
                <a:latin typeface="Times New Roman"/>
                <a:cs typeface="Times New Roman"/>
              </a:rPr>
              <a:t>vital </a:t>
            </a:r>
            <a:r>
              <a:rPr sz="1200" spc="-5" dirty="0">
                <a:latin typeface="Times New Roman"/>
                <a:cs typeface="Times New Roman"/>
              </a:rPr>
              <a:t>registration system. But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still not </a:t>
            </a:r>
            <a:r>
              <a:rPr sz="1200" spc="-5" dirty="0">
                <a:latin typeface="Times New Roman"/>
                <a:cs typeface="Times New Roman"/>
              </a:rPr>
              <a:t>effective and</a:t>
            </a:r>
            <a:r>
              <a:rPr sz="1200" spc="55" dirty="0">
                <a:latin typeface="Times New Roman"/>
                <a:cs typeface="Times New Roman"/>
              </a:rPr>
              <a:t> </a:t>
            </a:r>
            <a:r>
              <a:rPr sz="1200" dirty="0">
                <a:latin typeface="Times New Roman"/>
                <a:cs typeface="Times New Roman"/>
              </a:rPr>
              <a:t>there</a:t>
            </a:r>
            <a:endParaRPr sz="1200">
              <a:latin typeface="Times New Roman"/>
              <a:cs typeface="Times New Roman"/>
            </a:endParaRPr>
          </a:p>
          <a:p>
            <a:pPr marL="12700" marR="11430">
              <a:lnSpc>
                <a:spcPct val="143500"/>
              </a:lnSpc>
              <a:spcBef>
                <a:spcPts val="10"/>
              </a:spcBef>
            </a:pP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serious under registration </a:t>
            </a:r>
            <a:r>
              <a:rPr sz="1200" dirty="0">
                <a:latin typeface="Times New Roman"/>
                <a:cs typeface="Times New Roman"/>
              </a:rPr>
              <a:t>of </a:t>
            </a:r>
            <a:r>
              <a:rPr sz="1200" spc="-5" dirty="0">
                <a:latin typeface="Times New Roman"/>
                <a:cs typeface="Times New Roman"/>
              </a:rPr>
              <a:t>vital events. Direct and indirect techniques can </a:t>
            </a:r>
            <a:r>
              <a:rPr sz="1200" dirty="0">
                <a:latin typeface="Times New Roman"/>
                <a:cs typeface="Times New Roman"/>
              </a:rPr>
              <a:t>be used to  </a:t>
            </a:r>
            <a:r>
              <a:rPr sz="1200" spc="-5" dirty="0">
                <a:latin typeface="Times New Roman"/>
                <a:cs typeface="Times New Roman"/>
              </a:rPr>
              <a:t>estimate </a:t>
            </a:r>
            <a:r>
              <a:rPr sz="1200" dirty="0">
                <a:latin typeface="Times New Roman"/>
                <a:cs typeface="Times New Roman"/>
              </a:rPr>
              <a:t>the</a:t>
            </a:r>
            <a:r>
              <a:rPr sz="1200" spc="-5" dirty="0">
                <a:latin typeface="Times New Roman"/>
                <a:cs typeface="Times New Roman"/>
              </a:rPr>
              <a:t> mortality.</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spcBef>
                <a:spcPts val="5"/>
              </a:spcBef>
            </a:pPr>
            <a:r>
              <a:rPr sz="1200" b="1" spc="-5" dirty="0">
                <a:latin typeface="Times New Roman"/>
                <a:cs typeface="Times New Roman"/>
              </a:rPr>
              <a:t>Crude Death Rate (CDR)</a:t>
            </a:r>
            <a:endParaRPr sz="1200">
              <a:latin typeface="Times New Roman"/>
              <a:cs typeface="Times New Roman"/>
            </a:endParaRPr>
          </a:p>
          <a:p>
            <a:pPr marL="12700" marR="11430">
              <a:lnSpc>
                <a:spcPts val="2060"/>
              </a:lnSpc>
              <a:spcBef>
                <a:spcPts val="160"/>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simplest and </a:t>
            </a:r>
            <a:r>
              <a:rPr sz="1200" dirty="0">
                <a:latin typeface="Times New Roman"/>
                <a:cs typeface="Times New Roman"/>
              </a:rPr>
              <a:t>commonest </a:t>
            </a:r>
            <a:r>
              <a:rPr sz="1200" spc="-5" dirty="0">
                <a:latin typeface="Times New Roman"/>
                <a:cs typeface="Times New Roman"/>
              </a:rPr>
              <a:t>measure </a:t>
            </a:r>
            <a:r>
              <a:rPr sz="1200" dirty="0">
                <a:latin typeface="Times New Roman"/>
                <a:cs typeface="Times New Roman"/>
              </a:rPr>
              <a:t>of </a:t>
            </a:r>
            <a:r>
              <a:rPr sz="1200" spc="-5" dirty="0">
                <a:latin typeface="Times New Roman"/>
                <a:cs typeface="Times New Roman"/>
              </a:rPr>
              <a:t>mortality. </a:t>
            </a:r>
            <a:r>
              <a:rPr sz="1200" dirty="0">
                <a:latin typeface="Times New Roman"/>
                <a:cs typeface="Times New Roman"/>
              </a:rPr>
              <a:t>Crude </a:t>
            </a:r>
            <a:r>
              <a:rPr sz="1200" spc="-5" dirty="0">
                <a:latin typeface="Times New Roman"/>
                <a:cs typeface="Times New Roman"/>
              </a:rPr>
              <a:t>Death </a:t>
            </a:r>
            <a:r>
              <a:rPr sz="1200" dirty="0">
                <a:latin typeface="Times New Roman"/>
                <a:cs typeface="Times New Roman"/>
              </a:rPr>
              <a:t>Rate (CDR) </a:t>
            </a:r>
            <a:r>
              <a:rPr sz="1200" spc="-5" dirty="0">
                <a:latin typeface="Times New Roman"/>
                <a:cs typeface="Times New Roman"/>
              </a:rPr>
              <a:t>is defined as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ratio</a:t>
            </a:r>
            <a:r>
              <a:rPr sz="1200" spc="55" dirty="0">
                <a:latin typeface="Times New Roman"/>
                <a:cs typeface="Times New Roman"/>
              </a:rPr>
              <a:t> </a:t>
            </a:r>
            <a:r>
              <a:rPr sz="1200" spc="5" dirty="0">
                <a:latin typeface="Times New Roman"/>
                <a:cs typeface="Times New Roman"/>
              </a:rPr>
              <a:t>of</a:t>
            </a:r>
            <a:r>
              <a:rPr sz="1200" spc="60" dirty="0">
                <a:latin typeface="Times New Roman"/>
                <a:cs typeface="Times New Roman"/>
              </a:rPr>
              <a:t> </a:t>
            </a:r>
            <a:r>
              <a:rPr sz="1200" spc="-5" dirty="0">
                <a:latin typeface="Times New Roman"/>
                <a:cs typeface="Times New Roman"/>
              </a:rPr>
              <a:t>annual</a:t>
            </a:r>
            <a:r>
              <a:rPr sz="1200" spc="60" dirty="0">
                <a:latin typeface="Times New Roman"/>
                <a:cs typeface="Times New Roman"/>
              </a:rPr>
              <a:t> </a:t>
            </a:r>
            <a:r>
              <a:rPr sz="1200" dirty="0">
                <a:latin typeface="Times New Roman"/>
                <a:cs typeface="Times New Roman"/>
              </a:rPr>
              <a:t>number</a:t>
            </a:r>
            <a:r>
              <a:rPr sz="1200" spc="50" dirty="0">
                <a:latin typeface="Times New Roman"/>
                <a:cs typeface="Times New Roman"/>
              </a:rPr>
              <a:t> </a:t>
            </a:r>
            <a:r>
              <a:rPr sz="1200" dirty="0">
                <a:latin typeface="Times New Roman"/>
                <a:cs typeface="Times New Roman"/>
              </a:rPr>
              <a:t>of</a:t>
            </a:r>
            <a:r>
              <a:rPr sz="1200" spc="65" dirty="0">
                <a:latin typeface="Times New Roman"/>
                <a:cs typeface="Times New Roman"/>
              </a:rPr>
              <a:t> </a:t>
            </a:r>
            <a:r>
              <a:rPr sz="1200" dirty="0">
                <a:latin typeface="Times New Roman"/>
                <a:cs typeface="Times New Roman"/>
              </a:rPr>
              <a:t>deaths</a:t>
            </a:r>
            <a:r>
              <a:rPr sz="1200" spc="60"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dirty="0">
                <a:latin typeface="Times New Roman"/>
                <a:cs typeface="Times New Roman"/>
              </a:rPr>
              <a:t>person</a:t>
            </a:r>
            <a:r>
              <a:rPr sz="1200" spc="65" dirty="0">
                <a:latin typeface="Times New Roman"/>
                <a:cs typeface="Times New Roman"/>
              </a:rPr>
              <a:t> </a:t>
            </a:r>
            <a:r>
              <a:rPr sz="1200" spc="-5" dirty="0">
                <a:latin typeface="Times New Roman"/>
                <a:cs typeface="Times New Roman"/>
              </a:rPr>
              <a:t>years</a:t>
            </a:r>
            <a:r>
              <a:rPr sz="1200" spc="55"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exposure</a:t>
            </a:r>
            <a:r>
              <a:rPr sz="1200" spc="50"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death</a:t>
            </a:r>
            <a:r>
              <a:rPr sz="1200" spc="55" dirty="0">
                <a:latin typeface="Times New Roman"/>
                <a:cs typeface="Times New Roman"/>
              </a:rPr>
              <a:t> </a:t>
            </a:r>
            <a:r>
              <a:rPr sz="1200" dirty="0">
                <a:latin typeface="Times New Roman"/>
                <a:cs typeface="Times New Roman"/>
              </a:rPr>
              <a:t>during</a:t>
            </a:r>
            <a:r>
              <a:rPr sz="1200" spc="5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dirty="0">
                <a:latin typeface="Times New Roman"/>
                <a:cs typeface="Times New Roman"/>
              </a:rPr>
              <a:t>period</a:t>
            </a:r>
            <a:endParaRPr sz="1200">
              <a:latin typeface="Times New Roman"/>
              <a:cs typeface="Times New Roman"/>
            </a:endParaRPr>
          </a:p>
          <a:p>
            <a:pPr marL="12700" marR="6985">
              <a:lnSpc>
                <a:spcPts val="2060"/>
              </a:lnSpc>
              <a:spcBef>
                <a:spcPts val="20"/>
              </a:spcBef>
            </a:pPr>
            <a:r>
              <a:rPr sz="1200" spc="-5" dirty="0">
                <a:latin typeface="Times New Roman"/>
                <a:cs typeface="Times New Roman"/>
              </a:rPr>
              <a:t>multiplied </a:t>
            </a:r>
            <a:r>
              <a:rPr sz="1200" spc="5" dirty="0">
                <a:latin typeface="Times New Roman"/>
                <a:cs typeface="Times New Roman"/>
              </a:rPr>
              <a:t>by </a:t>
            </a:r>
            <a:r>
              <a:rPr sz="1200" dirty="0">
                <a:latin typeface="Times New Roman"/>
                <a:cs typeface="Times New Roman"/>
              </a:rPr>
              <a:t>a constant (usually 1000). </a:t>
            </a:r>
            <a:r>
              <a:rPr sz="1200" spc="-15" dirty="0">
                <a:latin typeface="Times New Roman"/>
                <a:cs typeface="Times New Roman"/>
              </a:rPr>
              <a:t>It </a:t>
            </a:r>
            <a:r>
              <a:rPr sz="1200" dirty="0">
                <a:latin typeface="Times New Roman"/>
                <a:cs typeface="Times New Roman"/>
              </a:rPr>
              <a:t>should be noted that for simplicity </a:t>
            </a:r>
            <a:r>
              <a:rPr sz="1200" spc="-5" dirty="0">
                <a:latin typeface="Times New Roman"/>
                <a:cs typeface="Times New Roman"/>
              </a:rPr>
              <a:t>and </a:t>
            </a:r>
            <a:r>
              <a:rPr sz="1200" dirty="0">
                <a:latin typeface="Times New Roman"/>
                <a:cs typeface="Times New Roman"/>
              </a:rPr>
              <a:t>ease of  </a:t>
            </a:r>
            <a:r>
              <a:rPr sz="1200" spc="-5" dirty="0">
                <a:latin typeface="Times New Roman"/>
                <a:cs typeface="Times New Roman"/>
              </a:rPr>
              <a:t>approximation,</a:t>
            </a:r>
            <a:r>
              <a:rPr sz="1200" spc="100" dirty="0">
                <a:latin typeface="Times New Roman"/>
                <a:cs typeface="Times New Roman"/>
              </a:rPr>
              <a:t> </a:t>
            </a:r>
            <a:r>
              <a:rPr sz="1200" spc="-5" dirty="0">
                <a:latin typeface="Times New Roman"/>
                <a:cs typeface="Times New Roman"/>
              </a:rPr>
              <a:t>person-years</a:t>
            </a:r>
            <a:r>
              <a:rPr sz="1200" spc="100" dirty="0">
                <a:latin typeface="Times New Roman"/>
                <a:cs typeface="Times New Roman"/>
              </a:rPr>
              <a:t> </a:t>
            </a:r>
            <a:r>
              <a:rPr sz="1200" spc="5" dirty="0">
                <a:latin typeface="Times New Roman"/>
                <a:cs typeface="Times New Roman"/>
              </a:rPr>
              <a:t>of</a:t>
            </a:r>
            <a:r>
              <a:rPr sz="1200" spc="110" dirty="0">
                <a:latin typeface="Times New Roman"/>
                <a:cs typeface="Times New Roman"/>
              </a:rPr>
              <a:t> </a:t>
            </a:r>
            <a:r>
              <a:rPr sz="1200" dirty="0">
                <a:latin typeface="Times New Roman"/>
                <a:cs typeface="Times New Roman"/>
              </a:rPr>
              <a:t>exposure</a:t>
            </a:r>
            <a:r>
              <a:rPr sz="1200" spc="100" dirty="0">
                <a:latin typeface="Times New Roman"/>
                <a:cs typeface="Times New Roman"/>
              </a:rPr>
              <a:t> </a:t>
            </a:r>
            <a:r>
              <a:rPr sz="1200" spc="-5" dirty="0">
                <a:latin typeface="Times New Roman"/>
                <a:cs typeface="Times New Roman"/>
              </a:rPr>
              <a:t>is</a:t>
            </a:r>
            <a:r>
              <a:rPr sz="1200" spc="105" dirty="0">
                <a:latin typeface="Times New Roman"/>
                <a:cs typeface="Times New Roman"/>
              </a:rPr>
              <a:t> </a:t>
            </a:r>
            <a:r>
              <a:rPr sz="1200" dirty="0">
                <a:latin typeface="Times New Roman"/>
                <a:cs typeface="Times New Roman"/>
              </a:rPr>
              <a:t>usually</a:t>
            </a:r>
            <a:r>
              <a:rPr sz="1200" spc="90" dirty="0">
                <a:latin typeface="Times New Roman"/>
                <a:cs typeface="Times New Roman"/>
              </a:rPr>
              <a:t> </a:t>
            </a:r>
            <a:r>
              <a:rPr sz="1200" spc="-5" dirty="0">
                <a:latin typeface="Times New Roman"/>
                <a:cs typeface="Times New Roman"/>
              </a:rPr>
              <a:t>approximated</a:t>
            </a:r>
            <a:r>
              <a:rPr sz="1200" spc="105" dirty="0">
                <a:latin typeface="Times New Roman"/>
                <a:cs typeface="Times New Roman"/>
              </a:rPr>
              <a:t> </a:t>
            </a:r>
            <a:r>
              <a:rPr sz="1200" spc="10" dirty="0">
                <a:latin typeface="Times New Roman"/>
                <a:cs typeface="Times New Roman"/>
              </a:rPr>
              <a:t>by</a:t>
            </a:r>
            <a:r>
              <a:rPr sz="1200" spc="80" dirty="0">
                <a:latin typeface="Times New Roman"/>
                <a:cs typeface="Times New Roman"/>
              </a:rPr>
              <a:t> </a:t>
            </a:r>
            <a:r>
              <a:rPr sz="1200" dirty="0">
                <a:latin typeface="Times New Roman"/>
                <a:cs typeface="Times New Roman"/>
              </a:rPr>
              <a:t>mid-year</a:t>
            </a:r>
            <a:r>
              <a:rPr sz="1200" spc="110" dirty="0">
                <a:latin typeface="Times New Roman"/>
                <a:cs typeface="Times New Roman"/>
              </a:rPr>
              <a:t> </a:t>
            </a:r>
            <a:r>
              <a:rPr sz="1200" dirty="0">
                <a:latin typeface="Times New Roman"/>
                <a:cs typeface="Times New Roman"/>
              </a:rPr>
              <a:t>population.</a:t>
            </a:r>
            <a:r>
              <a:rPr sz="1200" spc="114" dirty="0">
                <a:latin typeface="Times New Roman"/>
                <a:cs typeface="Times New Roman"/>
              </a:rPr>
              <a:t> </a:t>
            </a:r>
            <a:r>
              <a:rPr sz="1200" spc="-5" dirty="0">
                <a:latin typeface="Times New Roman"/>
                <a:cs typeface="Times New Roman"/>
              </a:rPr>
              <a:t>Like</a:t>
            </a:r>
            <a:endParaRPr sz="1200">
              <a:latin typeface="Times New Roman"/>
              <a:cs typeface="Times New Roman"/>
            </a:endParaRPr>
          </a:p>
          <a:p>
            <a:pPr marL="12700" marR="10795">
              <a:lnSpc>
                <a:spcPts val="2070"/>
              </a:lnSpc>
              <a:spcBef>
                <a:spcPts val="15"/>
              </a:spcBef>
            </a:pPr>
            <a:r>
              <a:rPr sz="1200" spc="-5" dirty="0">
                <a:latin typeface="Times New Roman"/>
                <a:cs typeface="Times New Roman"/>
              </a:rPr>
              <a:t>crude </a:t>
            </a:r>
            <a:r>
              <a:rPr sz="1200" dirty="0">
                <a:latin typeface="Times New Roman"/>
                <a:cs typeface="Times New Roman"/>
              </a:rPr>
              <a:t>birth rate this </a:t>
            </a:r>
            <a:r>
              <a:rPr sz="1200" spc="-5" dirty="0">
                <a:latin typeface="Times New Roman"/>
                <a:cs typeface="Times New Roman"/>
              </a:rPr>
              <a:t>is </a:t>
            </a:r>
            <a:r>
              <a:rPr sz="1200" dirty="0">
                <a:latin typeface="Times New Roman"/>
                <a:cs typeface="Times New Roman"/>
              </a:rPr>
              <a:t>usually widely understood </a:t>
            </a:r>
            <a:r>
              <a:rPr sz="1200" spc="-5" dirty="0">
                <a:latin typeface="Times New Roman"/>
                <a:cs typeface="Times New Roman"/>
              </a:rPr>
              <a:t>and is </a:t>
            </a:r>
            <a:r>
              <a:rPr sz="1200" dirty="0">
                <a:latin typeface="Times New Roman"/>
                <a:cs typeface="Times New Roman"/>
              </a:rPr>
              <a:t>very frequently used summary </a:t>
            </a:r>
            <a:r>
              <a:rPr sz="1200" spc="-5" dirty="0">
                <a:latin typeface="Times New Roman"/>
                <a:cs typeface="Times New Roman"/>
              </a:rPr>
              <a:t>measure  </a:t>
            </a:r>
            <a:r>
              <a:rPr sz="1200" dirty="0">
                <a:latin typeface="Times New Roman"/>
                <a:cs typeface="Times New Roman"/>
              </a:rPr>
              <a:t>of</a:t>
            </a:r>
            <a:r>
              <a:rPr sz="1200" spc="-10" dirty="0">
                <a:latin typeface="Times New Roman"/>
                <a:cs typeface="Times New Roman"/>
              </a:rPr>
              <a:t> </a:t>
            </a:r>
            <a:r>
              <a:rPr sz="1200" spc="-5" dirty="0">
                <a:latin typeface="Times New Roman"/>
                <a:cs typeface="Times New Roman"/>
              </a:rPr>
              <a:t>mortality.</a:t>
            </a:r>
            <a:endParaRPr sz="1200">
              <a:latin typeface="Times New Roman"/>
              <a:cs typeface="Times New Roman"/>
            </a:endParaRPr>
          </a:p>
          <a:p>
            <a:pPr marL="12700" marR="5080">
              <a:lnSpc>
                <a:spcPts val="2060"/>
              </a:lnSpc>
              <a:spcBef>
                <a:spcPts val="10"/>
              </a:spcBef>
            </a:pPr>
            <a:r>
              <a:rPr sz="1200" spc="-5" dirty="0">
                <a:latin typeface="Times New Roman"/>
                <a:cs typeface="Times New Roman"/>
              </a:rPr>
              <a:t>However, </a:t>
            </a:r>
            <a:r>
              <a:rPr sz="1200" dirty="0">
                <a:latin typeface="Times New Roman"/>
                <a:cs typeface="Times New Roman"/>
              </a:rPr>
              <a:t>like CBR, CDR </a:t>
            </a:r>
            <a:r>
              <a:rPr sz="1200" spc="-5" dirty="0">
                <a:latin typeface="Times New Roman"/>
                <a:cs typeface="Times New Roman"/>
              </a:rPr>
              <a:t>is also </a:t>
            </a:r>
            <a:r>
              <a:rPr sz="1200" dirty="0">
                <a:latin typeface="Times New Roman"/>
                <a:cs typeface="Times New Roman"/>
              </a:rPr>
              <a:t>heavily </a:t>
            </a:r>
            <a:r>
              <a:rPr sz="1200" spc="-5" dirty="0">
                <a:latin typeface="Times New Roman"/>
                <a:cs typeface="Times New Roman"/>
              </a:rPr>
              <a:t>affected </a:t>
            </a:r>
            <a:r>
              <a:rPr sz="1200" spc="5" dirty="0">
                <a:latin typeface="Times New Roman"/>
                <a:cs typeface="Times New Roman"/>
              </a:rPr>
              <a:t>by </a:t>
            </a:r>
            <a:r>
              <a:rPr sz="1200" dirty="0">
                <a:latin typeface="Times New Roman"/>
                <a:cs typeface="Times New Roman"/>
              </a:rPr>
              <a:t>age </a:t>
            </a:r>
            <a:r>
              <a:rPr sz="1200" spc="-5" dirty="0">
                <a:latin typeface="Times New Roman"/>
                <a:cs typeface="Times New Roman"/>
              </a:rPr>
              <a:t>and </a:t>
            </a:r>
            <a:r>
              <a:rPr sz="1200" dirty="0">
                <a:latin typeface="Times New Roman"/>
                <a:cs typeface="Times New Roman"/>
              </a:rPr>
              <a:t>other compositional </a:t>
            </a:r>
            <a:r>
              <a:rPr sz="1200" spc="-5" dirty="0">
                <a:latin typeface="Times New Roman"/>
                <a:cs typeface="Times New Roman"/>
              </a:rPr>
              <a:t>structure </a:t>
            </a:r>
            <a:r>
              <a:rPr sz="1200" dirty="0">
                <a:latin typeface="Times New Roman"/>
                <a:cs typeface="Times New Roman"/>
              </a:rPr>
              <a:t>of  the</a:t>
            </a:r>
            <a:r>
              <a:rPr sz="1200" spc="60" dirty="0">
                <a:latin typeface="Times New Roman"/>
                <a:cs typeface="Times New Roman"/>
              </a:rPr>
              <a:t> </a:t>
            </a:r>
            <a:r>
              <a:rPr sz="1200" dirty="0">
                <a:latin typeface="Times New Roman"/>
                <a:cs typeface="Times New Roman"/>
              </a:rPr>
              <a:t>population.</a:t>
            </a:r>
            <a:r>
              <a:rPr sz="1200" spc="70" dirty="0">
                <a:latin typeface="Times New Roman"/>
                <a:cs typeface="Times New Roman"/>
              </a:rPr>
              <a:t> </a:t>
            </a:r>
            <a:r>
              <a:rPr sz="1200" spc="-5" dirty="0">
                <a:latin typeface="Times New Roman"/>
                <a:cs typeface="Times New Roman"/>
              </a:rPr>
              <a:t>For</a:t>
            </a:r>
            <a:r>
              <a:rPr sz="1200" spc="75" dirty="0">
                <a:latin typeface="Times New Roman"/>
                <a:cs typeface="Times New Roman"/>
              </a:rPr>
              <a:t> </a:t>
            </a:r>
            <a:r>
              <a:rPr sz="1200" spc="-5" dirty="0">
                <a:latin typeface="Times New Roman"/>
                <a:cs typeface="Times New Roman"/>
              </a:rPr>
              <a:t>example,</a:t>
            </a:r>
            <a:r>
              <a:rPr sz="1200" spc="70" dirty="0">
                <a:latin typeface="Times New Roman"/>
                <a:cs typeface="Times New Roman"/>
              </a:rPr>
              <a:t> </a:t>
            </a:r>
            <a:r>
              <a:rPr sz="1200" dirty="0">
                <a:latin typeface="Times New Roman"/>
                <a:cs typeface="Times New Roman"/>
              </a:rPr>
              <a:t>it</a:t>
            </a:r>
            <a:r>
              <a:rPr sz="1200" spc="70" dirty="0">
                <a:latin typeface="Times New Roman"/>
                <a:cs typeface="Times New Roman"/>
              </a:rPr>
              <a:t> </a:t>
            </a:r>
            <a:r>
              <a:rPr sz="1200" dirty="0">
                <a:latin typeface="Times New Roman"/>
                <a:cs typeface="Times New Roman"/>
              </a:rPr>
              <a:t>should</a:t>
            </a:r>
            <a:r>
              <a:rPr sz="1200" spc="70" dirty="0">
                <a:latin typeface="Times New Roman"/>
                <a:cs typeface="Times New Roman"/>
              </a:rPr>
              <a:t> </a:t>
            </a:r>
            <a:r>
              <a:rPr sz="1200" dirty="0">
                <a:latin typeface="Times New Roman"/>
                <a:cs typeface="Times New Roman"/>
              </a:rPr>
              <a:t>be</a:t>
            </a:r>
            <a:r>
              <a:rPr sz="1200" spc="65" dirty="0">
                <a:latin typeface="Times New Roman"/>
                <a:cs typeface="Times New Roman"/>
              </a:rPr>
              <a:t> </a:t>
            </a:r>
            <a:r>
              <a:rPr sz="1200" dirty="0">
                <a:latin typeface="Times New Roman"/>
                <a:cs typeface="Times New Roman"/>
              </a:rPr>
              <a:t>noted</a:t>
            </a:r>
            <a:r>
              <a:rPr sz="1200" spc="60" dirty="0">
                <a:latin typeface="Times New Roman"/>
                <a:cs typeface="Times New Roman"/>
              </a:rPr>
              <a:t> </a:t>
            </a:r>
            <a:r>
              <a:rPr sz="1200" dirty="0">
                <a:latin typeface="Times New Roman"/>
                <a:cs typeface="Times New Roman"/>
              </a:rPr>
              <a:t>that</a:t>
            </a:r>
            <a:r>
              <a:rPr sz="1200" spc="70" dirty="0">
                <a:latin typeface="Times New Roman"/>
                <a:cs typeface="Times New Roman"/>
              </a:rPr>
              <a:t> </a:t>
            </a:r>
            <a:r>
              <a:rPr sz="1200" spc="-5" dirty="0">
                <a:latin typeface="Times New Roman"/>
                <a:cs typeface="Times New Roman"/>
              </a:rPr>
              <a:t>age</a:t>
            </a:r>
            <a:r>
              <a:rPr sz="1200" spc="65" dirty="0">
                <a:latin typeface="Times New Roman"/>
                <a:cs typeface="Times New Roman"/>
              </a:rPr>
              <a:t> </a:t>
            </a:r>
            <a:r>
              <a:rPr sz="1200" dirty="0">
                <a:latin typeface="Times New Roman"/>
                <a:cs typeface="Times New Roman"/>
              </a:rPr>
              <a:t>specific</a:t>
            </a:r>
            <a:r>
              <a:rPr sz="1200" spc="65" dirty="0">
                <a:latin typeface="Times New Roman"/>
                <a:cs typeface="Times New Roman"/>
              </a:rPr>
              <a:t> </a:t>
            </a:r>
            <a:r>
              <a:rPr sz="1200" dirty="0">
                <a:latin typeface="Times New Roman"/>
                <a:cs typeface="Times New Roman"/>
              </a:rPr>
              <a:t>death</a:t>
            </a:r>
            <a:r>
              <a:rPr sz="1200" spc="70" dirty="0">
                <a:latin typeface="Times New Roman"/>
                <a:cs typeface="Times New Roman"/>
              </a:rPr>
              <a:t> </a:t>
            </a:r>
            <a:r>
              <a:rPr sz="1200" dirty="0">
                <a:latin typeface="Times New Roman"/>
                <a:cs typeface="Times New Roman"/>
              </a:rPr>
              <a:t>rate</a:t>
            </a:r>
            <a:r>
              <a:rPr sz="1200" spc="65" dirty="0">
                <a:latin typeface="Times New Roman"/>
                <a:cs typeface="Times New Roman"/>
              </a:rPr>
              <a:t> </a:t>
            </a:r>
            <a:r>
              <a:rPr sz="1200" spc="-5" dirty="0">
                <a:latin typeface="Times New Roman"/>
                <a:cs typeface="Times New Roman"/>
              </a:rPr>
              <a:t>at</a:t>
            </a:r>
            <a:r>
              <a:rPr sz="1200" spc="70" dirty="0">
                <a:latin typeface="Times New Roman"/>
                <a:cs typeface="Times New Roman"/>
              </a:rPr>
              <a:t> </a:t>
            </a:r>
            <a:r>
              <a:rPr sz="1200" spc="-5" dirty="0">
                <a:latin typeface="Times New Roman"/>
                <a:cs typeface="Times New Roman"/>
              </a:rPr>
              <a:t>age</a:t>
            </a:r>
            <a:r>
              <a:rPr sz="1200" spc="65" dirty="0">
                <a:latin typeface="Times New Roman"/>
                <a:cs typeface="Times New Roman"/>
              </a:rPr>
              <a:t> </a:t>
            </a:r>
            <a:r>
              <a:rPr sz="1200" spc="5" dirty="0">
                <a:latin typeface="Times New Roman"/>
                <a:cs typeface="Times New Roman"/>
              </a:rPr>
              <a:t>15-19</a:t>
            </a:r>
            <a:r>
              <a:rPr sz="1200" spc="65" dirty="0">
                <a:latin typeface="Times New Roman"/>
                <a:cs typeface="Times New Roman"/>
              </a:rPr>
              <a:t> </a:t>
            </a:r>
            <a:r>
              <a:rPr sz="1200" spc="-5" dirty="0">
                <a:latin typeface="Times New Roman"/>
                <a:cs typeface="Times New Roman"/>
              </a:rPr>
              <a:t>is</a:t>
            </a:r>
            <a:r>
              <a:rPr sz="1200" spc="70" dirty="0">
                <a:latin typeface="Times New Roman"/>
                <a:cs typeface="Times New Roman"/>
              </a:rPr>
              <a:t> </a:t>
            </a:r>
            <a:r>
              <a:rPr sz="1200" spc="5" dirty="0">
                <a:latin typeface="Times New Roman"/>
                <a:cs typeface="Times New Roman"/>
              </a:rPr>
              <a:t>very</a:t>
            </a:r>
            <a:endParaRPr sz="1200">
              <a:latin typeface="Times New Roman"/>
              <a:cs typeface="Times New Roman"/>
            </a:endParaRPr>
          </a:p>
          <a:p>
            <a:pPr marL="12700" marR="8255">
              <a:lnSpc>
                <a:spcPts val="2060"/>
              </a:lnSpc>
              <a:spcBef>
                <a:spcPts val="20"/>
              </a:spcBef>
            </a:pPr>
            <a:r>
              <a:rPr sz="1200" spc="-5" dirty="0">
                <a:latin typeface="Times New Roman"/>
                <a:cs typeface="Times New Roman"/>
              </a:rPr>
              <a:t>low compared </a:t>
            </a:r>
            <a:r>
              <a:rPr sz="1200" dirty="0">
                <a:latin typeface="Times New Roman"/>
                <a:cs typeface="Times New Roman"/>
              </a:rPr>
              <a:t>to </a:t>
            </a:r>
            <a:r>
              <a:rPr sz="1200" spc="-5" dirty="0">
                <a:latin typeface="Times New Roman"/>
                <a:cs typeface="Times New Roman"/>
              </a:rPr>
              <a:t>age </a:t>
            </a:r>
            <a:r>
              <a:rPr sz="1200" dirty="0">
                <a:latin typeface="Times New Roman"/>
                <a:cs typeface="Times New Roman"/>
              </a:rPr>
              <a:t>specific death </a:t>
            </a:r>
            <a:r>
              <a:rPr sz="1200" spc="-5" dirty="0">
                <a:latin typeface="Times New Roman"/>
                <a:cs typeface="Times New Roman"/>
              </a:rPr>
              <a:t>rate at </a:t>
            </a:r>
            <a:r>
              <a:rPr sz="1200" spc="5" dirty="0">
                <a:latin typeface="Times New Roman"/>
                <a:cs typeface="Times New Roman"/>
              </a:rPr>
              <a:t>0-4 or </a:t>
            </a:r>
            <a:r>
              <a:rPr sz="1200" dirty="0">
                <a:latin typeface="Times New Roman"/>
                <a:cs typeface="Times New Roman"/>
              </a:rPr>
              <a:t>60-64 </a:t>
            </a:r>
            <a:r>
              <a:rPr sz="1200" spc="-5" dirty="0">
                <a:latin typeface="Times New Roman"/>
                <a:cs typeface="Times New Roman"/>
              </a:rPr>
              <a:t>years </a:t>
            </a:r>
            <a:r>
              <a:rPr sz="1200" dirty="0">
                <a:latin typeface="Times New Roman"/>
                <a:cs typeface="Times New Roman"/>
              </a:rPr>
              <a:t>of </a:t>
            </a:r>
            <a:r>
              <a:rPr sz="1200" spc="-5" dirty="0">
                <a:latin typeface="Times New Roman"/>
                <a:cs typeface="Times New Roman"/>
              </a:rPr>
              <a:t>age. Therefore, combining all  </a:t>
            </a:r>
            <a:r>
              <a:rPr sz="1200" dirty="0">
                <a:latin typeface="Times New Roman"/>
                <a:cs typeface="Times New Roman"/>
              </a:rPr>
              <a:t>the</a:t>
            </a:r>
            <a:r>
              <a:rPr sz="1200" spc="114" dirty="0">
                <a:latin typeface="Times New Roman"/>
                <a:cs typeface="Times New Roman"/>
              </a:rPr>
              <a:t> </a:t>
            </a:r>
            <a:r>
              <a:rPr sz="1200" spc="-5" dirty="0">
                <a:latin typeface="Times New Roman"/>
                <a:cs typeface="Times New Roman"/>
              </a:rPr>
              <a:t>deaths</a:t>
            </a:r>
            <a:r>
              <a:rPr sz="1200" spc="135" dirty="0">
                <a:latin typeface="Times New Roman"/>
                <a:cs typeface="Times New Roman"/>
              </a:rPr>
              <a:t> </a:t>
            </a:r>
            <a:r>
              <a:rPr sz="1200" dirty="0">
                <a:latin typeface="Times New Roman"/>
                <a:cs typeface="Times New Roman"/>
              </a:rPr>
              <a:t>into</a:t>
            </a:r>
            <a:r>
              <a:rPr sz="1200" spc="120" dirty="0">
                <a:latin typeface="Times New Roman"/>
                <a:cs typeface="Times New Roman"/>
              </a:rPr>
              <a:t> </a:t>
            </a:r>
            <a:r>
              <a:rPr sz="1200" dirty="0">
                <a:latin typeface="Times New Roman"/>
                <a:cs typeface="Times New Roman"/>
              </a:rPr>
              <a:t>one</a:t>
            </a:r>
            <a:r>
              <a:rPr sz="1200" spc="130" dirty="0">
                <a:latin typeface="Times New Roman"/>
                <a:cs typeface="Times New Roman"/>
              </a:rPr>
              <a:t> </a:t>
            </a:r>
            <a:r>
              <a:rPr sz="1200" dirty="0">
                <a:latin typeface="Times New Roman"/>
                <a:cs typeface="Times New Roman"/>
              </a:rPr>
              <a:t>group</a:t>
            </a:r>
            <a:r>
              <a:rPr sz="1200" spc="120" dirty="0">
                <a:latin typeface="Times New Roman"/>
                <a:cs typeface="Times New Roman"/>
              </a:rPr>
              <a:t> </a:t>
            </a:r>
            <a:r>
              <a:rPr sz="1200" spc="-5" dirty="0">
                <a:latin typeface="Times New Roman"/>
                <a:cs typeface="Times New Roman"/>
              </a:rPr>
              <a:t>and</a:t>
            </a:r>
            <a:r>
              <a:rPr sz="1200" spc="135" dirty="0">
                <a:latin typeface="Times New Roman"/>
                <a:cs typeface="Times New Roman"/>
              </a:rPr>
              <a:t> </a:t>
            </a:r>
            <a:r>
              <a:rPr sz="1200" spc="-5" dirty="0">
                <a:latin typeface="Times New Roman"/>
                <a:cs typeface="Times New Roman"/>
              </a:rPr>
              <a:t>calculating</a:t>
            </a:r>
            <a:r>
              <a:rPr sz="1200" spc="110" dirty="0">
                <a:latin typeface="Times New Roman"/>
                <a:cs typeface="Times New Roman"/>
              </a:rPr>
              <a:t> </a:t>
            </a:r>
            <a:r>
              <a:rPr sz="1200" dirty="0">
                <a:latin typeface="Times New Roman"/>
                <a:cs typeface="Times New Roman"/>
              </a:rPr>
              <a:t>the</a:t>
            </a:r>
            <a:r>
              <a:rPr sz="1200" spc="114" dirty="0">
                <a:latin typeface="Times New Roman"/>
                <a:cs typeface="Times New Roman"/>
              </a:rPr>
              <a:t> </a:t>
            </a:r>
            <a:r>
              <a:rPr sz="1200" dirty="0">
                <a:latin typeface="Times New Roman"/>
                <a:cs typeface="Times New Roman"/>
              </a:rPr>
              <a:t>rate</a:t>
            </a:r>
            <a:r>
              <a:rPr sz="1200" spc="114" dirty="0">
                <a:latin typeface="Times New Roman"/>
                <a:cs typeface="Times New Roman"/>
              </a:rPr>
              <a:t> </a:t>
            </a:r>
            <a:r>
              <a:rPr sz="1200" dirty="0">
                <a:latin typeface="Times New Roman"/>
                <a:cs typeface="Times New Roman"/>
              </a:rPr>
              <a:t>for</a:t>
            </a:r>
            <a:r>
              <a:rPr sz="1200" spc="125" dirty="0">
                <a:latin typeface="Times New Roman"/>
                <a:cs typeface="Times New Roman"/>
              </a:rPr>
              <a:t> </a:t>
            </a:r>
            <a:r>
              <a:rPr sz="1200" spc="-5" dirty="0">
                <a:latin typeface="Times New Roman"/>
                <a:cs typeface="Times New Roman"/>
              </a:rPr>
              <a:t>all</a:t>
            </a:r>
            <a:r>
              <a:rPr sz="1200" spc="125" dirty="0">
                <a:latin typeface="Times New Roman"/>
                <a:cs typeface="Times New Roman"/>
              </a:rPr>
              <a:t> </a:t>
            </a:r>
            <a:r>
              <a:rPr sz="1200" dirty="0">
                <a:latin typeface="Times New Roman"/>
                <a:cs typeface="Times New Roman"/>
              </a:rPr>
              <a:t>the</a:t>
            </a:r>
            <a:r>
              <a:rPr sz="1200" spc="130" dirty="0">
                <a:latin typeface="Times New Roman"/>
                <a:cs typeface="Times New Roman"/>
              </a:rPr>
              <a:t> </a:t>
            </a:r>
            <a:r>
              <a:rPr sz="1200" dirty="0">
                <a:latin typeface="Times New Roman"/>
                <a:cs typeface="Times New Roman"/>
              </a:rPr>
              <a:t>population</a:t>
            </a:r>
            <a:r>
              <a:rPr sz="1200" spc="135" dirty="0">
                <a:latin typeface="Times New Roman"/>
                <a:cs typeface="Times New Roman"/>
              </a:rPr>
              <a:t> </a:t>
            </a:r>
            <a:r>
              <a:rPr sz="1200" spc="-5" dirty="0">
                <a:latin typeface="Times New Roman"/>
                <a:cs typeface="Times New Roman"/>
              </a:rPr>
              <a:t>combined,</a:t>
            </a:r>
            <a:r>
              <a:rPr sz="1200" spc="114" dirty="0">
                <a:latin typeface="Times New Roman"/>
                <a:cs typeface="Times New Roman"/>
              </a:rPr>
              <a:t> </a:t>
            </a:r>
            <a:r>
              <a:rPr sz="1200" spc="-5" dirty="0">
                <a:latin typeface="Times New Roman"/>
                <a:cs typeface="Times New Roman"/>
              </a:rPr>
              <a:t>ignores</a:t>
            </a:r>
            <a:r>
              <a:rPr sz="1200" spc="135"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a:lnSpc>
                <a:spcPct val="100000"/>
              </a:lnSpc>
              <a:spcBef>
                <a:spcPts val="470"/>
              </a:spcBef>
            </a:pPr>
            <a:r>
              <a:rPr sz="1200" spc="-5" dirty="0">
                <a:latin typeface="Times New Roman"/>
                <a:cs typeface="Times New Roman"/>
              </a:rPr>
              <a:t>age composition </a:t>
            </a:r>
            <a:r>
              <a:rPr sz="1200" dirty="0">
                <a:latin typeface="Times New Roman"/>
                <a:cs typeface="Times New Roman"/>
              </a:rPr>
              <a:t>of the</a:t>
            </a:r>
            <a:r>
              <a:rPr sz="1200" spc="-5" dirty="0">
                <a:latin typeface="Times New Roman"/>
                <a:cs typeface="Times New Roman"/>
              </a:rPr>
              <a:t> </a:t>
            </a:r>
            <a:r>
              <a:rPr sz="1200" dirty="0">
                <a:latin typeface="Times New Roman"/>
                <a:cs typeface="Times New Roman"/>
              </a:rPr>
              <a:t>population.</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28</a:t>
            </a:fld>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0905" cy="413829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dirty="0">
              <a:latin typeface="Caladea"/>
              <a:cs typeface="Caladea"/>
            </a:endParaRPr>
          </a:p>
          <a:p>
            <a:pPr marL="12700" marR="5080" algn="just">
              <a:lnSpc>
                <a:spcPct val="143800"/>
              </a:lnSpc>
              <a:spcBef>
                <a:spcPts val="1240"/>
              </a:spcBef>
            </a:pPr>
            <a:r>
              <a:rPr sz="1200" spc="-10" dirty="0">
                <a:latin typeface="Times New Roman"/>
                <a:cs typeface="Times New Roman"/>
              </a:rPr>
              <a:t>In </a:t>
            </a:r>
            <a:r>
              <a:rPr sz="1200" dirty="0">
                <a:latin typeface="Times New Roman"/>
                <a:cs typeface="Times New Roman"/>
              </a:rPr>
              <a:t>two populations even if, the age specific death </a:t>
            </a:r>
            <a:r>
              <a:rPr sz="1200" spc="-5" dirty="0">
                <a:latin typeface="Times New Roman"/>
                <a:cs typeface="Times New Roman"/>
              </a:rPr>
              <a:t>rates </a:t>
            </a:r>
            <a:r>
              <a:rPr sz="1200" dirty="0">
                <a:latin typeface="Times New Roman"/>
                <a:cs typeface="Times New Roman"/>
              </a:rPr>
              <a:t>are exactly the same, if age-sex structure  </a:t>
            </a:r>
            <a:r>
              <a:rPr sz="1200" spc="-5" dirty="0">
                <a:latin typeface="Times New Roman"/>
                <a:cs typeface="Times New Roman"/>
              </a:rPr>
              <a:t>is different </a:t>
            </a:r>
            <a:r>
              <a:rPr sz="1200" dirty="0">
                <a:latin typeface="Times New Roman"/>
                <a:cs typeface="Times New Roman"/>
              </a:rPr>
              <a:t>then they will </a:t>
            </a:r>
            <a:r>
              <a:rPr sz="1200" spc="-5" dirty="0">
                <a:latin typeface="Times New Roman"/>
                <a:cs typeface="Times New Roman"/>
              </a:rPr>
              <a:t>have different </a:t>
            </a:r>
            <a:r>
              <a:rPr sz="1200" dirty="0">
                <a:latin typeface="Times New Roman"/>
                <a:cs typeface="Times New Roman"/>
              </a:rPr>
              <a:t>crude death </a:t>
            </a:r>
            <a:r>
              <a:rPr sz="1200" spc="-5" dirty="0">
                <a:latin typeface="Times New Roman"/>
                <a:cs typeface="Times New Roman"/>
              </a:rPr>
              <a:t>rates </a:t>
            </a:r>
            <a:r>
              <a:rPr sz="1200" dirty="0">
                <a:latin typeface="Times New Roman"/>
                <a:cs typeface="Times New Roman"/>
              </a:rPr>
              <a:t>(CDR). </a:t>
            </a:r>
            <a:r>
              <a:rPr sz="1200" spc="-5" dirty="0">
                <a:latin typeface="Times New Roman"/>
                <a:cs typeface="Times New Roman"/>
              </a:rPr>
              <a:t>Different estimates </a:t>
            </a:r>
            <a:r>
              <a:rPr sz="1200" dirty="0">
                <a:latin typeface="Times New Roman"/>
                <a:cs typeface="Times New Roman"/>
              </a:rPr>
              <a:t>of </a:t>
            </a:r>
            <a:r>
              <a:rPr sz="1200" spc="-10" dirty="0">
                <a:latin typeface="Times New Roman"/>
                <a:cs typeface="Times New Roman"/>
              </a:rPr>
              <a:t>CDR  </a:t>
            </a:r>
            <a:r>
              <a:rPr sz="1200" dirty="0">
                <a:latin typeface="Times New Roman"/>
                <a:cs typeface="Times New Roman"/>
              </a:rPr>
              <a:t>for </a:t>
            </a:r>
            <a:r>
              <a:rPr sz="1200" spc="-5" dirty="0">
                <a:latin typeface="Times New Roman"/>
                <a:cs typeface="Times New Roman"/>
              </a:rPr>
              <a:t>Nepal available </a:t>
            </a:r>
            <a:r>
              <a:rPr sz="1200" dirty="0">
                <a:latin typeface="Times New Roman"/>
                <a:cs typeface="Times New Roman"/>
              </a:rPr>
              <a:t>since 1954 </a:t>
            </a:r>
            <a:r>
              <a:rPr sz="1200" spc="-5" dirty="0">
                <a:latin typeface="Times New Roman"/>
                <a:cs typeface="Times New Roman"/>
              </a:rPr>
              <a:t>are provided </a:t>
            </a:r>
            <a:r>
              <a:rPr sz="1200" dirty="0">
                <a:latin typeface="Times New Roman"/>
                <a:cs typeface="Times New Roman"/>
              </a:rPr>
              <a:t>in </a:t>
            </a:r>
            <a:r>
              <a:rPr sz="1200" spc="-5" dirty="0">
                <a:latin typeface="Times New Roman"/>
                <a:cs typeface="Times New Roman"/>
              </a:rPr>
              <a:t>Table </a:t>
            </a:r>
            <a:r>
              <a:rPr sz="1200" dirty="0">
                <a:latin typeface="Times New Roman"/>
                <a:cs typeface="Times New Roman"/>
              </a:rPr>
              <a:t>3.1. </a:t>
            </a:r>
            <a:r>
              <a:rPr sz="1200" spc="-5" dirty="0">
                <a:latin typeface="Times New Roman"/>
                <a:cs typeface="Times New Roman"/>
              </a:rPr>
              <a:t>Because </a:t>
            </a:r>
            <a:r>
              <a:rPr sz="1200" dirty="0">
                <a:latin typeface="Times New Roman"/>
                <a:cs typeface="Times New Roman"/>
              </a:rPr>
              <a:t>most of these </a:t>
            </a:r>
            <a:r>
              <a:rPr sz="1200" spc="-5" dirty="0">
                <a:latin typeface="Times New Roman"/>
                <a:cs typeface="Times New Roman"/>
              </a:rPr>
              <a:t>estimates are  based </a:t>
            </a:r>
            <a:r>
              <a:rPr sz="1200" dirty="0">
                <a:latin typeface="Times New Roman"/>
                <a:cs typeface="Times New Roman"/>
              </a:rPr>
              <a:t>on </a:t>
            </a:r>
            <a:r>
              <a:rPr sz="1200" spc="-5" dirty="0">
                <a:latin typeface="Times New Roman"/>
                <a:cs typeface="Times New Roman"/>
              </a:rPr>
              <a:t>Table </a:t>
            </a:r>
            <a:r>
              <a:rPr sz="1200" dirty="0">
                <a:latin typeface="Times New Roman"/>
                <a:cs typeface="Times New Roman"/>
              </a:rPr>
              <a:t>population </a:t>
            </a:r>
            <a:r>
              <a:rPr sz="1200" spc="-5" dirty="0">
                <a:latin typeface="Times New Roman"/>
                <a:cs typeface="Times New Roman"/>
              </a:rPr>
              <a:t>techniques, </a:t>
            </a:r>
            <a:r>
              <a:rPr sz="1200" dirty="0">
                <a:latin typeface="Times New Roman"/>
                <a:cs typeface="Times New Roman"/>
              </a:rPr>
              <a:t>these estimates do </a:t>
            </a:r>
            <a:r>
              <a:rPr sz="1200" spc="5" dirty="0">
                <a:latin typeface="Times New Roman"/>
                <a:cs typeface="Times New Roman"/>
              </a:rPr>
              <a:t>not </a:t>
            </a:r>
            <a:r>
              <a:rPr sz="1200" spc="-5" dirty="0">
                <a:latin typeface="Times New Roman"/>
                <a:cs typeface="Times New Roman"/>
              </a:rPr>
              <a:t>present </a:t>
            </a:r>
            <a:r>
              <a:rPr sz="1200" dirty="0">
                <a:latin typeface="Times New Roman"/>
                <a:cs typeface="Times New Roman"/>
              </a:rPr>
              <a:t>a very </a:t>
            </a:r>
            <a:r>
              <a:rPr sz="1200" spc="-5" dirty="0">
                <a:latin typeface="Times New Roman"/>
                <a:cs typeface="Times New Roman"/>
              </a:rPr>
              <a:t>consistent trend.  Moreover, </a:t>
            </a:r>
            <a:r>
              <a:rPr sz="1200" dirty="0">
                <a:latin typeface="Times New Roman"/>
                <a:cs typeface="Times New Roman"/>
              </a:rPr>
              <a:t>this </a:t>
            </a:r>
            <a:r>
              <a:rPr sz="1200" spc="-5" dirty="0">
                <a:latin typeface="Times New Roman"/>
                <a:cs typeface="Times New Roman"/>
              </a:rPr>
              <a:t>could </a:t>
            </a:r>
            <a:r>
              <a:rPr sz="1200" dirty="0">
                <a:latin typeface="Times New Roman"/>
                <a:cs typeface="Times New Roman"/>
              </a:rPr>
              <a:t>be </a:t>
            </a:r>
            <a:r>
              <a:rPr sz="1200" spc="-5" dirty="0">
                <a:latin typeface="Times New Roman"/>
                <a:cs typeface="Times New Roman"/>
              </a:rPr>
              <a:t>also </a:t>
            </a:r>
            <a:r>
              <a:rPr sz="1200" dirty="0">
                <a:latin typeface="Times New Roman"/>
                <a:cs typeface="Times New Roman"/>
              </a:rPr>
              <a:t>due to the use of </a:t>
            </a:r>
            <a:r>
              <a:rPr sz="1200" spc="-5" dirty="0">
                <a:latin typeface="Times New Roman"/>
                <a:cs typeface="Times New Roman"/>
              </a:rPr>
              <a:t>different data </a:t>
            </a:r>
            <a:r>
              <a:rPr sz="1200" dirty="0">
                <a:latin typeface="Times New Roman"/>
                <a:cs typeface="Times New Roman"/>
              </a:rPr>
              <a:t>that </a:t>
            </a:r>
            <a:r>
              <a:rPr sz="1200" spc="-5" dirty="0">
                <a:latin typeface="Times New Roman"/>
                <a:cs typeface="Times New Roman"/>
              </a:rPr>
              <a:t>come </a:t>
            </a:r>
            <a:r>
              <a:rPr sz="1200" dirty="0">
                <a:latin typeface="Times New Roman"/>
                <a:cs typeface="Times New Roman"/>
              </a:rPr>
              <a:t>either </a:t>
            </a:r>
            <a:r>
              <a:rPr sz="1200" spc="-5" dirty="0">
                <a:latin typeface="Times New Roman"/>
                <a:cs typeface="Times New Roman"/>
              </a:rPr>
              <a:t>from censuses </a:t>
            </a:r>
            <a:r>
              <a:rPr sz="1200" dirty="0">
                <a:latin typeface="Times New Roman"/>
                <a:cs typeface="Times New Roman"/>
              </a:rPr>
              <a:t>or  </a:t>
            </a:r>
            <a:r>
              <a:rPr sz="1200" spc="-5" dirty="0">
                <a:latin typeface="Times New Roman"/>
                <a:cs typeface="Times New Roman"/>
              </a:rPr>
              <a:t>surveys. </a:t>
            </a:r>
            <a:r>
              <a:rPr sz="1200" spc="-10" dirty="0">
                <a:latin typeface="Times New Roman"/>
                <a:cs typeface="Times New Roman"/>
              </a:rPr>
              <a:t>It </a:t>
            </a:r>
            <a:r>
              <a:rPr sz="1200" dirty="0">
                <a:latin typeface="Times New Roman"/>
                <a:cs typeface="Times New Roman"/>
              </a:rPr>
              <a:t>should be borne in mind </a:t>
            </a:r>
            <a:r>
              <a:rPr sz="1200" spc="-5" dirty="0">
                <a:latin typeface="Times New Roman"/>
                <a:cs typeface="Times New Roman"/>
              </a:rPr>
              <a:t>that </a:t>
            </a:r>
            <a:r>
              <a:rPr sz="1200" dirty="0">
                <a:latin typeface="Times New Roman"/>
                <a:cs typeface="Times New Roman"/>
              </a:rPr>
              <a:t>both of </a:t>
            </a:r>
            <a:r>
              <a:rPr sz="1200" spc="-5" dirty="0">
                <a:latin typeface="Times New Roman"/>
                <a:cs typeface="Times New Roman"/>
              </a:rPr>
              <a:t>these sources </a:t>
            </a:r>
            <a:r>
              <a:rPr sz="1200" dirty="0">
                <a:latin typeface="Times New Roman"/>
                <a:cs typeface="Times New Roman"/>
              </a:rPr>
              <a:t>of data </a:t>
            </a:r>
            <a:r>
              <a:rPr sz="1200" spc="-5" dirty="0">
                <a:latin typeface="Times New Roman"/>
                <a:cs typeface="Times New Roman"/>
              </a:rPr>
              <a:t>suffer from inherent </a:t>
            </a:r>
            <a:r>
              <a:rPr sz="1200" dirty="0">
                <a:latin typeface="Times New Roman"/>
                <a:cs typeface="Times New Roman"/>
              </a:rPr>
              <a:t>errors</a:t>
            </a:r>
            <a:r>
              <a:rPr sz="1200" dirty="0">
                <a:latin typeface="Arial"/>
                <a:cs typeface="Arial"/>
              </a:rPr>
              <a:t>.  </a:t>
            </a:r>
            <a:r>
              <a:rPr sz="1200" spc="-5" dirty="0">
                <a:latin typeface="Times New Roman"/>
                <a:cs typeface="Times New Roman"/>
              </a:rPr>
              <a:t>CDR </a:t>
            </a:r>
            <a:r>
              <a:rPr sz="1200" dirty="0">
                <a:latin typeface="Times New Roman"/>
                <a:cs typeface="Times New Roman"/>
              </a:rPr>
              <a:t>= </a:t>
            </a:r>
            <a:r>
              <a:rPr sz="1200" u="sng" spc="-5" dirty="0">
                <a:uFill>
                  <a:solidFill>
                    <a:srgbClr val="000000"/>
                  </a:solidFill>
                </a:uFill>
                <a:latin typeface="Times New Roman"/>
                <a:cs typeface="Times New Roman"/>
              </a:rPr>
              <a:t>Number </a:t>
            </a:r>
            <a:r>
              <a:rPr sz="1200" u="sng" dirty="0">
                <a:uFill>
                  <a:solidFill>
                    <a:srgbClr val="000000"/>
                  </a:solidFill>
                </a:uFill>
                <a:latin typeface="Times New Roman"/>
                <a:cs typeface="Times New Roman"/>
              </a:rPr>
              <a:t>of deaths</a:t>
            </a:r>
            <a:r>
              <a:rPr sz="1200" dirty="0">
                <a:latin typeface="Times New Roman"/>
                <a:cs typeface="Times New Roman"/>
              </a:rPr>
              <a:t> x</a:t>
            </a:r>
            <a:r>
              <a:rPr sz="1200" spc="5" dirty="0">
                <a:latin typeface="Times New Roman"/>
                <a:cs typeface="Times New Roman"/>
              </a:rPr>
              <a:t> </a:t>
            </a:r>
            <a:r>
              <a:rPr sz="1200" dirty="0">
                <a:latin typeface="Times New Roman"/>
                <a:cs typeface="Times New Roman"/>
              </a:rPr>
              <a:t>1000</a:t>
            </a:r>
          </a:p>
          <a:p>
            <a:pPr marL="50800" marR="4328795" indent="570865" algn="just">
              <a:lnSpc>
                <a:spcPts val="2080"/>
              </a:lnSpc>
              <a:spcBef>
                <a:spcPts val="160"/>
              </a:spcBef>
            </a:pPr>
            <a:r>
              <a:rPr sz="1200" spc="-5" dirty="0">
                <a:latin typeface="Times New Roman"/>
                <a:cs typeface="Times New Roman"/>
              </a:rPr>
              <a:t>Total</a:t>
            </a:r>
            <a:r>
              <a:rPr sz="1200" spc="-35" dirty="0">
                <a:latin typeface="Times New Roman"/>
                <a:cs typeface="Times New Roman"/>
              </a:rPr>
              <a:t> </a:t>
            </a:r>
            <a:r>
              <a:rPr sz="1200" spc="-5" dirty="0">
                <a:latin typeface="Times New Roman"/>
                <a:cs typeface="Times New Roman"/>
              </a:rPr>
              <a:t>population  CDR </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D/P*1000</a:t>
            </a:r>
          </a:p>
          <a:p>
            <a:pPr marL="12700">
              <a:lnSpc>
                <a:spcPct val="100000"/>
              </a:lnSpc>
              <a:spcBef>
                <a:spcPts val="450"/>
              </a:spcBef>
            </a:pPr>
            <a:r>
              <a:rPr sz="1200" spc="-5" dirty="0">
                <a:latin typeface="Times New Roman"/>
                <a:cs typeface="Times New Roman"/>
              </a:rPr>
              <a:t>Total</a:t>
            </a:r>
            <a:r>
              <a:rPr sz="1200" spc="180" dirty="0">
                <a:latin typeface="Times New Roman"/>
                <a:cs typeface="Times New Roman"/>
              </a:rPr>
              <a:t> </a:t>
            </a:r>
            <a:r>
              <a:rPr sz="1200" dirty="0">
                <a:latin typeface="Times New Roman"/>
                <a:cs typeface="Times New Roman"/>
              </a:rPr>
              <a:t>population</a:t>
            </a:r>
            <a:r>
              <a:rPr sz="1200" spc="180" dirty="0">
                <a:latin typeface="Times New Roman"/>
                <a:cs typeface="Times New Roman"/>
              </a:rPr>
              <a:t> </a:t>
            </a:r>
            <a:r>
              <a:rPr sz="1200" spc="-5" dirty="0">
                <a:latin typeface="Times New Roman"/>
                <a:cs typeface="Times New Roman"/>
              </a:rPr>
              <a:t>is</a:t>
            </a:r>
            <a:r>
              <a:rPr sz="1200" spc="185" dirty="0">
                <a:latin typeface="Times New Roman"/>
                <a:cs typeface="Times New Roman"/>
              </a:rPr>
              <a:t> </a:t>
            </a:r>
            <a:r>
              <a:rPr sz="1200" spc="-5" dirty="0">
                <a:latin typeface="Times New Roman"/>
                <a:cs typeface="Times New Roman"/>
              </a:rPr>
              <a:t>considered</a:t>
            </a:r>
            <a:r>
              <a:rPr sz="1200" spc="175" dirty="0">
                <a:latin typeface="Times New Roman"/>
                <a:cs typeface="Times New Roman"/>
              </a:rPr>
              <a:t> </a:t>
            </a:r>
            <a:r>
              <a:rPr sz="1200" spc="-5" dirty="0">
                <a:latin typeface="Times New Roman"/>
                <a:cs typeface="Times New Roman"/>
              </a:rPr>
              <a:t>as</a:t>
            </a:r>
            <a:r>
              <a:rPr sz="1200" spc="195" dirty="0">
                <a:latin typeface="Times New Roman"/>
                <a:cs typeface="Times New Roman"/>
              </a:rPr>
              <a:t> </a:t>
            </a:r>
            <a:r>
              <a:rPr sz="1200" dirty="0">
                <a:latin typeface="Times New Roman"/>
                <a:cs typeface="Times New Roman"/>
              </a:rPr>
              <a:t>for</a:t>
            </a:r>
            <a:r>
              <a:rPr sz="1200" spc="170" dirty="0">
                <a:latin typeface="Times New Roman"/>
                <a:cs typeface="Times New Roman"/>
              </a:rPr>
              <a:t> </a:t>
            </a:r>
            <a:r>
              <a:rPr sz="1200" dirty="0">
                <a:latin typeface="Times New Roman"/>
                <a:cs typeface="Times New Roman"/>
              </a:rPr>
              <a:t>denominator</a:t>
            </a:r>
            <a:r>
              <a:rPr sz="1200" spc="180" dirty="0">
                <a:latin typeface="Times New Roman"/>
                <a:cs typeface="Times New Roman"/>
              </a:rPr>
              <a:t> </a:t>
            </a:r>
            <a:r>
              <a:rPr sz="1200" dirty="0">
                <a:latin typeface="Times New Roman"/>
                <a:cs typeface="Times New Roman"/>
              </a:rPr>
              <a:t>but</a:t>
            </a:r>
            <a:r>
              <a:rPr sz="1200" spc="180" dirty="0">
                <a:latin typeface="Times New Roman"/>
                <a:cs typeface="Times New Roman"/>
              </a:rPr>
              <a:t> </a:t>
            </a:r>
            <a:r>
              <a:rPr sz="1200" dirty="0">
                <a:latin typeface="Times New Roman"/>
                <a:cs typeface="Times New Roman"/>
              </a:rPr>
              <a:t>it</a:t>
            </a:r>
            <a:r>
              <a:rPr sz="1200" spc="185" dirty="0">
                <a:latin typeface="Times New Roman"/>
                <a:cs typeface="Times New Roman"/>
              </a:rPr>
              <a:t> </a:t>
            </a:r>
            <a:r>
              <a:rPr sz="1200" spc="-5" dirty="0">
                <a:latin typeface="Times New Roman"/>
                <a:cs typeface="Times New Roman"/>
              </a:rPr>
              <a:t>is</a:t>
            </a:r>
            <a:r>
              <a:rPr sz="1200" spc="180" dirty="0">
                <a:latin typeface="Times New Roman"/>
                <a:cs typeface="Times New Roman"/>
              </a:rPr>
              <a:t> </a:t>
            </a:r>
            <a:r>
              <a:rPr sz="1200" dirty="0">
                <a:latin typeface="Times New Roman"/>
                <a:cs typeface="Times New Roman"/>
              </a:rPr>
              <a:t>heavily</a:t>
            </a:r>
            <a:r>
              <a:rPr sz="1200" spc="165" dirty="0">
                <a:latin typeface="Times New Roman"/>
                <a:cs typeface="Times New Roman"/>
              </a:rPr>
              <a:t> </a:t>
            </a:r>
            <a:r>
              <a:rPr sz="1200" spc="-5" dirty="0">
                <a:latin typeface="Times New Roman"/>
                <a:cs typeface="Times New Roman"/>
              </a:rPr>
              <a:t>affected</a:t>
            </a:r>
            <a:r>
              <a:rPr sz="1200" spc="180" dirty="0">
                <a:latin typeface="Times New Roman"/>
                <a:cs typeface="Times New Roman"/>
              </a:rPr>
              <a:t> </a:t>
            </a:r>
            <a:r>
              <a:rPr sz="1200" spc="10" dirty="0">
                <a:latin typeface="Times New Roman"/>
                <a:cs typeface="Times New Roman"/>
              </a:rPr>
              <a:t>by</a:t>
            </a:r>
            <a:r>
              <a:rPr sz="1200" spc="150" dirty="0">
                <a:latin typeface="Times New Roman"/>
                <a:cs typeface="Times New Roman"/>
              </a:rPr>
              <a:t> </a:t>
            </a:r>
            <a:r>
              <a:rPr sz="1200" dirty="0">
                <a:latin typeface="Times New Roman"/>
                <a:cs typeface="Times New Roman"/>
              </a:rPr>
              <a:t>age</a:t>
            </a:r>
            <a:r>
              <a:rPr sz="1200" spc="175" dirty="0">
                <a:latin typeface="Times New Roman"/>
                <a:cs typeface="Times New Roman"/>
              </a:rPr>
              <a:t> </a:t>
            </a:r>
            <a:r>
              <a:rPr sz="1200" spc="-5" dirty="0">
                <a:latin typeface="Times New Roman"/>
                <a:cs typeface="Times New Roman"/>
              </a:rPr>
              <a:t>and</a:t>
            </a:r>
            <a:r>
              <a:rPr sz="1200" spc="175" dirty="0">
                <a:latin typeface="Times New Roman"/>
                <a:cs typeface="Times New Roman"/>
              </a:rPr>
              <a:t> </a:t>
            </a:r>
            <a:r>
              <a:rPr sz="1200" dirty="0">
                <a:latin typeface="Times New Roman"/>
                <a:cs typeface="Times New Roman"/>
              </a:rPr>
              <a:t>other</a:t>
            </a:r>
          </a:p>
          <a:p>
            <a:pPr marL="12700" marR="10795">
              <a:lnSpc>
                <a:spcPct val="143300"/>
              </a:lnSpc>
              <a:spcBef>
                <a:spcPts val="10"/>
              </a:spcBef>
            </a:pPr>
            <a:r>
              <a:rPr sz="1200" spc="-5" dirty="0">
                <a:latin typeface="Times New Roman"/>
                <a:cs typeface="Times New Roman"/>
              </a:rPr>
              <a:t>compositional structure </a:t>
            </a:r>
            <a:r>
              <a:rPr sz="1200" dirty="0">
                <a:latin typeface="Times New Roman"/>
                <a:cs typeface="Times New Roman"/>
              </a:rPr>
              <a:t>of the population. </a:t>
            </a:r>
            <a:r>
              <a:rPr sz="1200" spc="5" dirty="0">
                <a:latin typeface="Times New Roman"/>
                <a:cs typeface="Times New Roman"/>
              </a:rPr>
              <a:t>So </a:t>
            </a:r>
            <a:r>
              <a:rPr sz="1200" dirty="0">
                <a:latin typeface="Times New Roman"/>
                <a:cs typeface="Times New Roman"/>
              </a:rPr>
              <a:t>it </a:t>
            </a:r>
            <a:r>
              <a:rPr sz="1200" spc="-130" dirty="0">
                <a:latin typeface="Times New Roman"/>
                <a:cs typeface="Times New Roman"/>
              </a:rPr>
              <a:t>can‟t </a:t>
            </a:r>
            <a:r>
              <a:rPr sz="1200" dirty="0">
                <a:latin typeface="Times New Roman"/>
                <a:cs typeface="Times New Roman"/>
              </a:rPr>
              <a:t>be used for comparison </a:t>
            </a:r>
            <a:r>
              <a:rPr sz="1200" spc="-20" dirty="0">
                <a:latin typeface="Times New Roman"/>
                <a:cs typeface="Times New Roman"/>
              </a:rPr>
              <a:t>without  </a:t>
            </a:r>
            <a:r>
              <a:rPr sz="1200" spc="-5" dirty="0">
                <a:latin typeface="Times New Roman"/>
                <a:cs typeface="Times New Roman"/>
              </a:rPr>
              <a:t>standardization.</a:t>
            </a:r>
            <a:endParaRPr sz="1200" dirty="0">
              <a:latin typeface="Times New Roman"/>
              <a:cs typeface="Times New Roman"/>
            </a:endParaRPr>
          </a:p>
          <a:p>
            <a:pPr marL="12700" marR="10160">
              <a:lnSpc>
                <a:spcPct val="143300"/>
              </a:lnSpc>
              <a:spcBef>
                <a:spcPts val="15"/>
              </a:spcBef>
              <a:tabLst>
                <a:tab pos="3031490" algn="l"/>
              </a:tabLst>
            </a:pPr>
            <a:r>
              <a:rPr sz="1200" spc="-5" dirty="0">
                <a:latin typeface="Times New Roman"/>
                <a:cs typeface="Times New Roman"/>
              </a:rPr>
              <a:t>According  </a:t>
            </a:r>
            <a:r>
              <a:rPr sz="1200" dirty="0">
                <a:latin typeface="Times New Roman"/>
                <a:cs typeface="Times New Roman"/>
              </a:rPr>
              <a:t>to  CBS,  CDR  of  </a:t>
            </a:r>
            <a:r>
              <a:rPr sz="1200" spc="-5" dirty="0">
                <a:latin typeface="Times New Roman"/>
                <a:cs typeface="Times New Roman"/>
              </a:rPr>
              <a:t>Nepal </a:t>
            </a:r>
            <a:r>
              <a:rPr sz="1200" spc="100" dirty="0">
                <a:latin typeface="Times New Roman"/>
                <a:cs typeface="Times New Roman"/>
              </a:rPr>
              <a:t> </a:t>
            </a:r>
            <a:r>
              <a:rPr sz="1200" spc="-5" dirty="0">
                <a:latin typeface="Times New Roman"/>
                <a:cs typeface="Times New Roman"/>
              </a:rPr>
              <a:t>was </a:t>
            </a:r>
            <a:r>
              <a:rPr sz="1200" spc="20" dirty="0">
                <a:latin typeface="Times New Roman"/>
                <a:cs typeface="Times New Roman"/>
              </a:rPr>
              <a:t> </a:t>
            </a:r>
            <a:r>
              <a:rPr sz="1200" dirty="0">
                <a:latin typeface="Times New Roman"/>
                <a:cs typeface="Times New Roman"/>
              </a:rPr>
              <a:t>9.6	and 8.3 </a:t>
            </a:r>
            <a:r>
              <a:rPr sz="1200" spc="-5" dirty="0">
                <a:latin typeface="Times New Roman"/>
                <a:cs typeface="Times New Roman"/>
              </a:rPr>
              <a:t>per </a:t>
            </a:r>
            <a:r>
              <a:rPr sz="1200" dirty="0">
                <a:latin typeface="Times New Roman"/>
                <a:cs typeface="Times New Roman"/>
              </a:rPr>
              <a:t>1000 in 2001 </a:t>
            </a:r>
            <a:r>
              <a:rPr sz="1200" spc="-5" dirty="0">
                <a:latin typeface="Times New Roman"/>
                <a:cs typeface="Times New Roman"/>
              </a:rPr>
              <a:t>and </a:t>
            </a:r>
            <a:r>
              <a:rPr sz="1200" spc="-5" dirty="0" smtClean="0">
                <a:latin typeface="Times New Roman"/>
                <a:cs typeface="Times New Roman"/>
              </a:rPr>
              <a:t>2006</a:t>
            </a:r>
            <a:r>
              <a:rPr lang="en-US" sz="1200" spc="-5" dirty="0" smtClean="0">
                <a:latin typeface="Times New Roman"/>
                <a:cs typeface="Times New Roman"/>
              </a:rPr>
              <a:t> </a:t>
            </a:r>
            <a:r>
              <a:rPr sz="1200" spc="-5" dirty="0" smtClean="0">
                <a:latin typeface="Times New Roman"/>
                <a:cs typeface="Times New Roman"/>
              </a:rPr>
              <a:t>(</a:t>
            </a:r>
            <a:r>
              <a:rPr sz="1200" spc="-5" dirty="0">
                <a:latin typeface="Times New Roman"/>
                <a:cs typeface="Times New Roman"/>
              </a:rPr>
              <a:t>NDHS)  </a:t>
            </a:r>
            <a:r>
              <a:rPr sz="1200" dirty="0">
                <a:latin typeface="Times New Roman"/>
                <a:cs typeface="Times New Roman"/>
              </a:rPr>
              <a:t>respectively</a:t>
            </a:r>
            <a:r>
              <a:rPr sz="1200" spc="-30" dirty="0">
                <a:latin typeface="Times New Roman"/>
                <a:cs typeface="Times New Roman"/>
              </a:rPr>
              <a:t> </a:t>
            </a:r>
            <a:r>
              <a:rPr sz="1200" dirty="0">
                <a:latin typeface="Times New Roman"/>
                <a:cs typeface="Times New Roman"/>
              </a:rPr>
              <a:t>.</a:t>
            </a: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5006912"/>
            <a:ext cx="4584125" cy="194364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33450" y="7170887"/>
            <a:ext cx="4535875" cy="161065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0270" cy="8942576"/>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lang="en-US" sz="1800" spc="-5" dirty="0" smtClean="0">
                <a:latin typeface="Caladea"/>
                <a:cs typeface="Caladea"/>
              </a:rPr>
              <a:t> </a:t>
            </a:r>
            <a:r>
              <a:rPr sz="1800" spc="-5" dirty="0">
                <a:latin typeface="Caladea"/>
                <a:cs typeface="Caladea"/>
              </a:rPr>
              <a:t>	</a:t>
            </a:r>
            <a:r>
              <a:rPr sz="1800" b="1" spc="-5" dirty="0">
                <a:solidFill>
                  <a:srgbClr val="4F81BC"/>
                </a:solidFill>
                <a:latin typeface="Caladea"/>
                <a:cs typeface="Caladea"/>
              </a:rPr>
              <a:t>BPH</a:t>
            </a:r>
            <a:endParaRPr sz="1800" dirty="0">
              <a:latin typeface="Caladea"/>
              <a:cs typeface="Caladea"/>
            </a:endParaRPr>
          </a:p>
          <a:p>
            <a:pPr marL="12700" marR="10160" algn="just">
              <a:lnSpc>
                <a:spcPct val="143300"/>
              </a:lnSpc>
              <a:spcBef>
                <a:spcPts val="1250"/>
              </a:spcBef>
            </a:pPr>
            <a:r>
              <a:rPr sz="1200" spc="-5" dirty="0">
                <a:latin typeface="Times New Roman"/>
                <a:cs typeface="Times New Roman"/>
              </a:rPr>
              <a:t>each </a:t>
            </a:r>
            <a:r>
              <a:rPr sz="1200" dirty="0">
                <a:latin typeface="Times New Roman"/>
                <a:cs typeface="Times New Roman"/>
              </a:rPr>
              <a:t>other.A theory of population </a:t>
            </a:r>
            <a:r>
              <a:rPr sz="1200" spc="-5" dirty="0">
                <a:latin typeface="Times New Roman"/>
                <a:cs typeface="Times New Roman"/>
              </a:rPr>
              <a:t>is an explanation </a:t>
            </a:r>
            <a:r>
              <a:rPr sz="1200" dirty="0">
                <a:latin typeface="Times New Roman"/>
                <a:cs typeface="Times New Roman"/>
              </a:rPr>
              <a:t>of the </a:t>
            </a:r>
            <a:r>
              <a:rPr sz="1200" spc="-5" dirty="0">
                <a:latin typeface="Times New Roman"/>
                <a:cs typeface="Times New Roman"/>
              </a:rPr>
              <a:t>phenomenon </a:t>
            </a:r>
            <a:r>
              <a:rPr sz="1200" dirty="0">
                <a:latin typeface="Times New Roman"/>
                <a:cs typeface="Times New Roman"/>
              </a:rPr>
              <a:t>of population </a:t>
            </a:r>
            <a:r>
              <a:rPr sz="1200" spc="-5" dirty="0">
                <a:latin typeface="Times New Roman"/>
                <a:cs typeface="Times New Roman"/>
              </a:rPr>
              <a:t>growth. </a:t>
            </a:r>
            <a:r>
              <a:rPr sz="1200" spc="-10" dirty="0">
                <a:latin typeface="Times New Roman"/>
                <a:cs typeface="Times New Roman"/>
              </a:rPr>
              <a:t>It  </a:t>
            </a:r>
            <a:r>
              <a:rPr sz="1200" dirty="0">
                <a:latin typeface="Times New Roman"/>
                <a:cs typeface="Times New Roman"/>
              </a:rPr>
              <a:t>tries to explain the </a:t>
            </a:r>
            <a:r>
              <a:rPr sz="1200" spc="-5" dirty="0">
                <a:latin typeface="Times New Roman"/>
                <a:cs typeface="Times New Roman"/>
              </a:rPr>
              <a:t>rise and fall, </a:t>
            </a:r>
            <a:r>
              <a:rPr sz="1200" dirty="0">
                <a:latin typeface="Times New Roman"/>
                <a:cs typeface="Times New Roman"/>
              </a:rPr>
              <a:t>the </a:t>
            </a:r>
            <a:r>
              <a:rPr sz="1200" spc="-5" dirty="0">
                <a:latin typeface="Times New Roman"/>
                <a:cs typeface="Times New Roman"/>
              </a:rPr>
              <a:t>growth and decrease </a:t>
            </a:r>
            <a:r>
              <a:rPr sz="1200" dirty="0">
                <a:latin typeface="Times New Roman"/>
                <a:cs typeface="Times New Roman"/>
              </a:rPr>
              <a:t>of population in </a:t>
            </a:r>
            <a:r>
              <a:rPr sz="1200" spc="-5" dirty="0">
                <a:latin typeface="Times New Roman"/>
                <a:cs typeface="Times New Roman"/>
              </a:rPr>
              <a:t>different</a:t>
            </a:r>
            <a:r>
              <a:rPr sz="1200" spc="80" dirty="0">
                <a:latin typeface="Times New Roman"/>
                <a:cs typeface="Times New Roman"/>
              </a:rPr>
              <a:t> </a:t>
            </a:r>
            <a:r>
              <a:rPr sz="1200" spc="-5" dirty="0">
                <a:latin typeface="Times New Roman"/>
                <a:cs typeface="Times New Roman"/>
              </a:rPr>
              <a:t>countries.</a:t>
            </a:r>
            <a:endParaRPr sz="12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20"/>
              </a:spcBef>
            </a:pPr>
            <a:endParaRPr sz="1050" dirty="0">
              <a:latin typeface="Times New Roman"/>
              <a:cs typeface="Times New Roman"/>
            </a:endParaRPr>
          </a:p>
          <a:p>
            <a:pPr marL="12700">
              <a:lnSpc>
                <a:spcPct val="100000"/>
              </a:lnSpc>
            </a:pPr>
            <a:r>
              <a:rPr sz="1200" b="1" spc="-5" dirty="0">
                <a:latin typeface="Times New Roman"/>
                <a:cs typeface="Times New Roman"/>
              </a:rPr>
              <a:t>Demography can be divided </a:t>
            </a:r>
            <a:r>
              <a:rPr sz="1200" b="1" dirty="0">
                <a:latin typeface="Times New Roman"/>
                <a:cs typeface="Times New Roman"/>
              </a:rPr>
              <a:t>into </a:t>
            </a:r>
            <a:r>
              <a:rPr sz="1200" b="1" spc="-5" dirty="0">
                <a:latin typeface="Times New Roman"/>
                <a:cs typeface="Times New Roman"/>
              </a:rPr>
              <a:t>two</a:t>
            </a:r>
            <a:r>
              <a:rPr sz="1200" b="1" dirty="0">
                <a:latin typeface="Times New Roman"/>
                <a:cs typeface="Times New Roman"/>
              </a:rPr>
              <a:t> </a:t>
            </a:r>
            <a:r>
              <a:rPr sz="1200" b="1" spc="-5" dirty="0">
                <a:latin typeface="Times New Roman"/>
                <a:cs typeface="Times New Roman"/>
              </a:rPr>
              <a:t>parts:</a:t>
            </a:r>
            <a:endParaRPr sz="1200" dirty="0">
              <a:latin typeface="Times New Roman"/>
              <a:cs typeface="Times New Roman"/>
            </a:endParaRPr>
          </a:p>
          <a:p>
            <a:pPr marL="469265" indent="-228600">
              <a:lnSpc>
                <a:spcPct val="100000"/>
              </a:lnSpc>
              <a:spcBef>
                <a:spcPts val="600"/>
              </a:spcBef>
              <a:buChar char="•"/>
              <a:tabLst>
                <a:tab pos="469265" algn="l"/>
                <a:tab pos="469900" algn="l"/>
              </a:tabLst>
            </a:pPr>
            <a:r>
              <a:rPr sz="1200" spc="-5" dirty="0">
                <a:latin typeface="Times New Roman"/>
                <a:cs typeface="Times New Roman"/>
              </a:rPr>
              <a:t>-Static </a:t>
            </a:r>
            <a:r>
              <a:rPr sz="1200" dirty="0">
                <a:latin typeface="Times New Roman"/>
                <a:cs typeface="Times New Roman"/>
              </a:rPr>
              <a:t>Demography</a:t>
            </a:r>
          </a:p>
          <a:p>
            <a:pPr marL="469265" indent="-228600">
              <a:lnSpc>
                <a:spcPct val="100000"/>
              </a:lnSpc>
              <a:spcBef>
                <a:spcPts val="635"/>
              </a:spcBef>
              <a:buChar char="•"/>
              <a:tabLst>
                <a:tab pos="469265" algn="l"/>
                <a:tab pos="469900" algn="l"/>
              </a:tabLst>
            </a:pPr>
            <a:r>
              <a:rPr sz="1200" spc="-5" dirty="0">
                <a:latin typeface="Times New Roman"/>
                <a:cs typeface="Times New Roman"/>
              </a:rPr>
              <a:t>-Dynamic</a:t>
            </a:r>
            <a:r>
              <a:rPr sz="1200" spc="-10" dirty="0">
                <a:latin typeface="Times New Roman"/>
                <a:cs typeface="Times New Roman"/>
              </a:rPr>
              <a:t> </a:t>
            </a:r>
            <a:r>
              <a:rPr sz="1200" dirty="0">
                <a:latin typeface="Times New Roman"/>
                <a:cs typeface="Times New Roman"/>
              </a:rPr>
              <a:t>Demography</a:t>
            </a:r>
          </a:p>
          <a:p>
            <a:pPr marL="12700" marR="8255">
              <a:lnSpc>
                <a:spcPts val="2080"/>
              </a:lnSpc>
              <a:spcBef>
                <a:spcPts val="160"/>
              </a:spcBef>
            </a:pPr>
            <a:r>
              <a:rPr sz="1200" b="1" i="1" spc="-5" dirty="0">
                <a:latin typeface="Times New Roman"/>
                <a:cs typeface="Times New Roman"/>
              </a:rPr>
              <a:t>STATIC </a:t>
            </a:r>
            <a:r>
              <a:rPr sz="1200" b="1" i="1" dirty="0">
                <a:latin typeface="Times New Roman"/>
                <a:cs typeface="Times New Roman"/>
              </a:rPr>
              <a:t>DEMOGRAPHY</a:t>
            </a:r>
            <a:r>
              <a:rPr sz="1200" dirty="0">
                <a:latin typeface="Times New Roman"/>
                <a:cs typeface="Times New Roman"/>
              </a:rPr>
              <a:t>: it </a:t>
            </a:r>
            <a:r>
              <a:rPr sz="1200" spc="-5" dirty="0">
                <a:latin typeface="Times New Roman"/>
                <a:cs typeface="Times New Roman"/>
              </a:rPr>
              <a:t>is concerned </a:t>
            </a:r>
            <a:r>
              <a:rPr sz="1200" dirty="0">
                <a:latin typeface="Times New Roman"/>
                <a:cs typeface="Times New Roman"/>
              </a:rPr>
              <a:t>with the </a:t>
            </a:r>
            <a:r>
              <a:rPr sz="1200" spc="-5" dirty="0">
                <a:latin typeface="Times New Roman"/>
                <a:cs typeface="Times New Roman"/>
              </a:rPr>
              <a:t>characteristic </a:t>
            </a:r>
            <a:r>
              <a:rPr sz="1200" dirty="0">
                <a:latin typeface="Times New Roman"/>
                <a:cs typeface="Times New Roman"/>
              </a:rPr>
              <a:t>of the population </a:t>
            </a:r>
            <a:r>
              <a:rPr sz="1200" spc="-5" dirty="0">
                <a:latin typeface="Times New Roman"/>
                <a:cs typeface="Times New Roman"/>
              </a:rPr>
              <a:t>at </a:t>
            </a:r>
            <a:r>
              <a:rPr sz="1200" dirty="0">
                <a:latin typeface="Times New Roman"/>
                <a:cs typeface="Times New Roman"/>
              </a:rPr>
              <a:t>a fixed  time. </a:t>
            </a:r>
            <a:r>
              <a:rPr sz="1200" spc="-10" dirty="0">
                <a:latin typeface="Times New Roman"/>
                <a:cs typeface="Times New Roman"/>
              </a:rPr>
              <a:t>e.g.</a:t>
            </a:r>
            <a:r>
              <a:rPr sz="1200" spc="5" dirty="0">
                <a:latin typeface="Times New Roman"/>
                <a:cs typeface="Times New Roman"/>
              </a:rPr>
              <a:t> </a:t>
            </a:r>
            <a:r>
              <a:rPr sz="1200" spc="-5" dirty="0">
                <a:latin typeface="Times New Roman"/>
                <a:cs typeface="Times New Roman"/>
              </a:rPr>
              <a:t>census.</a:t>
            </a:r>
            <a:endParaRPr sz="1200" dirty="0">
              <a:latin typeface="Times New Roman"/>
              <a:cs typeface="Times New Roman"/>
            </a:endParaRPr>
          </a:p>
          <a:p>
            <a:pPr marL="12700">
              <a:lnSpc>
                <a:spcPct val="100000"/>
              </a:lnSpc>
              <a:spcBef>
                <a:spcPts val="450"/>
              </a:spcBef>
            </a:pPr>
            <a:r>
              <a:rPr sz="1200" b="1" i="1" dirty="0">
                <a:latin typeface="Times New Roman"/>
                <a:cs typeface="Times New Roman"/>
              </a:rPr>
              <a:t>DYNAMIC DEMOGRAPHY</a:t>
            </a:r>
            <a:r>
              <a:rPr sz="1200" dirty="0">
                <a:latin typeface="Times New Roman"/>
                <a:cs typeface="Times New Roman"/>
              </a:rPr>
              <a:t>: it </a:t>
            </a:r>
            <a:r>
              <a:rPr sz="1200" spc="-5" dirty="0">
                <a:latin typeface="Times New Roman"/>
                <a:cs typeface="Times New Roman"/>
              </a:rPr>
              <a:t>is concerned </a:t>
            </a:r>
            <a:r>
              <a:rPr sz="1200" dirty="0">
                <a:latin typeface="Times New Roman"/>
                <a:cs typeface="Times New Roman"/>
              </a:rPr>
              <a:t>with the </a:t>
            </a:r>
            <a:r>
              <a:rPr sz="1200" spc="-5" dirty="0">
                <a:latin typeface="Times New Roman"/>
                <a:cs typeface="Times New Roman"/>
              </a:rPr>
              <a:t>changing </a:t>
            </a:r>
            <a:r>
              <a:rPr sz="1200" dirty="0">
                <a:latin typeface="Times New Roman"/>
                <a:cs typeface="Times New Roman"/>
              </a:rPr>
              <a:t>nature of the population</a:t>
            </a:r>
            <a:r>
              <a:rPr sz="1200" spc="245" dirty="0">
                <a:latin typeface="Times New Roman"/>
                <a:cs typeface="Times New Roman"/>
              </a:rPr>
              <a:t> </a:t>
            </a:r>
            <a:r>
              <a:rPr sz="1200" spc="-5" dirty="0">
                <a:latin typeface="Times New Roman"/>
                <a:cs typeface="Times New Roman"/>
              </a:rPr>
              <a:t>e.g.</a:t>
            </a:r>
            <a:endParaRPr sz="1200" dirty="0">
              <a:latin typeface="Times New Roman"/>
              <a:cs typeface="Times New Roman"/>
            </a:endParaRPr>
          </a:p>
          <a:p>
            <a:pPr marL="12700">
              <a:lnSpc>
                <a:spcPct val="100000"/>
              </a:lnSpc>
              <a:spcBef>
                <a:spcPts val="635"/>
              </a:spcBef>
            </a:pPr>
            <a:r>
              <a:rPr sz="1200" spc="-5" dirty="0">
                <a:latin typeface="Times New Roman"/>
                <a:cs typeface="Times New Roman"/>
              </a:rPr>
              <a:t>vital events </a:t>
            </a:r>
            <a:r>
              <a:rPr sz="1200" dirty="0">
                <a:latin typeface="Times New Roman"/>
                <a:cs typeface="Times New Roman"/>
              </a:rPr>
              <a:t>like </a:t>
            </a:r>
            <a:r>
              <a:rPr sz="1200" spc="-5" dirty="0">
                <a:latin typeface="Times New Roman"/>
                <a:cs typeface="Times New Roman"/>
              </a:rPr>
              <a:t>birth, death, migration</a:t>
            </a:r>
            <a:r>
              <a:rPr sz="1200" spc="20" dirty="0">
                <a:latin typeface="Times New Roman"/>
                <a:cs typeface="Times New Roman"/>
              </a:rPr>
              <a:t> </a:t>
            </a:r>
            <a:r>
              <a:rPr sz="1200" dirty="0">
                <a:latin typeface="Times New Roman"/>
                <a:cs typeface="Times New Roman"/>
              </a:rPr>
              <a:t>etc.</a:t>
            </a:r>
          </a:p>
          <a:p>
            <a:pPr marL="12700">
              <a:lnSpc>
                <a:spcPct val="100000"/>
              </a:lnSpc>
              <a:spcBef>
                <a:spcPts val="625"/>
              </a:spcBef>
            </a:pPr>
            <a:r>
              <a:rPr sz="1200" dirty="0">
                <a:latin typeface="Times New Roman"/>
                <a:cs typeface="Times New Roman"/>
              </a:rPr>
              <a:t>The</a:t>
            </a:r>
            <a:r>
              <a:rPr sz="1200" spc="110" dirty="0">
                <a:latin typeface="Times New Roman"/>
                <a:cs typeface="Times New Roman"/>
              </a:rPr>
              <a:t> </a:t>
            </a:r>
            <a:r>
              <a:rPr sz="1200" spc="-5" dirty="0">
                <a:latin typeface="Times New Roman"/>
                <a:cs typeface="Times New Roman"/>
              </a:rPr>
              <a:t>value</a:t>
            </a:r>
            <a:r>
              <a:rPr sz="1200" spc="114" dirty="0">
                <a:latin typeface="Times New Roman"/>
                <a:cs typeface="Times New Roman"/>
              </a:rPr>
              <a:t> </a:t>
            </a:r>
            <a:r>
              <a:rPr sz="1200" dirty="0">
                <a:latin typeface="Times New Roman"/>
                <a:cs typeface="Times New Roman"/>
              </a:rPr>
              <a:t>of</a:t>
            </a:r>
            <a:r>
              <a:rPr sz="1200" spc="120" dirty="0">
                <a:latin typeface="Times New Roman"/>
                <a:cs typeface="Times New Roman"/>
              </a:rPr>
              <a:t> </a:t>
            </a:r>
            <a:r>
              <a:rPr sz="1200" dirty="0">
                <a:latin typeface="Times New Roman"/>
                <a:cs typeface="Times New Roman"/>
              </a:rPr>
              <a:t>the</a:t>
            </a:r>
            <a:r>
              <a:rPr sz="1200" spc="114" dirty="0">
                <a:latin typeface="Times New Roman"/>
                <a:cs typeface="Times New Roman"/>
              </a:rPr>
              <a:t> </a:t>
            </a:r>
            <a:r>
              <a:rPr sz="1200" spc="5" dirty="0">
                <a:latin typeface="Times New Roman"/>
                <a:cs typeface="Times New Roman"/>
              </a:rPr>
              <a:t>study</a:t>
            </a:r>
            <a:r>
              <a:rPr sz="1200" spc="90" dirty="0">
                <a:latin typeface="Times New Roman"/>
                <a:cs typeface="Times New Roman"/>
              </a:rPr>
              <a:t> </a:t>
            </a:r>
            <a:r>
              <a:rPr sz="1200" spc="5" dirty="0">
                <a:latin typeface="Times New Roman"/>
                <a:cs typeface="Times New Roman"/>
              </a:rPr>
              <a:t>of</a:t>
            </a:r>
            <a:r>
              <a:rPr sz="1200" spc="120" dirty="0">
                <a:latin typeface="Times New Roman"/>
                <a:cs typeface="Times New Roman"/>
              </a:rPr>
              <a:t> </a:t>
            </a:r>
            <a:r>
              <a:rPr sz="1200" dirty="0">
                <a:latin typeface="Times New Roman"/>
                <a:cs typeface="Times New Roman"/>
              </a:rPr>
              <a:t>demography</a:t>
            </a:r>
            <a:r>
              <a:rPr sz="1200" spc="90" dirty="0">
                <a:latin typeface="Times New Roman"/>
                <a:cs typeface="Times New Roman"/>
              </a:rPr>
              <a:t> </a:t>
            </a:r>
            <a:r>
              <a:rPr sz="1200" spc="-5" dirty="0">
                <a:latin typeface="Times New Roman"/>
                <a:cs typeface="Times New Roman"/>
              </a:rPr>
              <a:t>is</a:t>
            </a:r>
            <a:r>
              <a:rPr sz="1200" spc="120" dirty="0">
                <a:latin typeface="Times New Roman"/>
                <a:cs typeface="Times New Roman"/>
              </a:rPr>
              <a:t> </a:t>
            </a:r>
            <a:r>
              <a:rPr sz="1200" spc="-5" dirty="0">
                <a:latin typeface="Times New Roman"/>
                <a:cs typeface="Times New Roman"/>
              </a:rPr>
              <a:t>clear</a:t>
            </a:r>
            <a:r>
              <a:rPr sz="1200" spc="120" dirty="0">
                <a:latin typeface="Times New Roman"/>
                <a:cs typeface="Times New Roman"/>
              </a:rPr>
              <a:t> </a:t>
            </a:r>
            <a:r>
              <a:rPr sz="1200" dirty="0">
                <a:latin typeface="Times New Roman"/>
                <a:cs typeface="Times New Roman"/>
              </a:rPr>
              <a:t>from</a:t>
            </a:r>
            <a:r>
              <a:rPr sz="1200" spc="120" dirty="0">
                <a:latin typeface="Times New Roman"/>
                <a:cs typeface="Times New Roman"/>
              </a:rPr>
              <a:t> </a:t>
            </a:r>
            <a:r>
              <a:rPr sz="1200" dirty="0">
                <a:latin typeface="Times New Roman"/>
                <a:cs typeface="Times New Roman"/>
              </a:rPr>
              <a:t>the</a:t>
            </a:r>
            <a:r>
              <a:rPr sz="1200" spc="114" dirty="0">
                <a:latin typeface="Times New Roman"/>
                <a:cs typeface="Times New Roman"/>
              </a:rPr>
              <a:t> </a:t>
            </a:r>
            <a:r>
              <a:rPr sz="1200" spc="-5" dirty="0">
                <a:latin typeface="Times New Roman"/>
                <a:cs typeface="Times New Roman"/>
              </a:rPr>
              <a:t>scope</a:t>
            </a:r>
            <a:r>
              <a:rPr sz="1200" spc="114" dirty="0">
                <a:latin typeface="Times New Roman"/>
                <a:cs typeface="Times New Roman"/>
              </a:rPr>
              <a:t> </a:t>
            </a:r>
            <a:r>
              <a:rPr sz="1200" dirty="0">
                <a:latin typeface="Times New Roman"/>
                <a:cs typeface="Times New Roman"/>
              </a:rPr>
              <a:t>of</a:t>
            </a:r>
            <a:r>
              <a:rPr sz="1200" spc="114" dirty="0">
                <a:latin typeface="Times New Roman"/>
                <a:cs typeface="Times New Roman"/>
              </a:rPr>
              <a:t> </a:t>
            </a:r>
            <a:r>
              <a:rPr sz="1200" dirty="0">
                <a:latin typeface="Times New Roman"/>
                <a:cs typeface="Times New Roman"/>
              </a:rPr>
              <a:t>this</a:t>
            </a:r>
            <a:r>
              <a:rPr sz="1200" spc="120" dirty="0">
                <a:latin typeface="Times New Roman"/>
                <a:cs typeface="Times New Roman"/>
              </a:rPr>
              <a:t> </a:t>
            </a:r>
            <a:r>
              <a:rPr sz="1200" spc="-5" dirty="0">
                <a:latin typeface="Times New Roman"/>
                <a:cs typeface="Times New Roman"/>
              </a:rPr>
              <a:t>important</a:t>
            </a:r>
            <a:r>
              <a:rPr sz="1200" spc="125" dirty="0">
                <a:latin typeface="Times New Roman"/>
                <a:cs typeface="Times New Roman"/>
              </a:rPr>
              <a:t> </a:t>
            </a:r>
            <a:r>
              <a:rPr sz="1200" spc="-5" dirty="0">
                <a:latin typeface="Times New Roman"/>
                <a:cs typeface="Times New Roman"/>
              </a:rPr>
              <a:t>field</a:t>
            </a:r>
            <a:r>
              <a:rPr sz="1200" spc="120" dirty="0">
                <a:latin typeface="Times New Roman"/>
                <a:cs typeface="Times New Roman"/>
              </a:rPr>
              <a:t> </a:t>
            </a:r>
            <a:r>
              <a:rPr sz="1200" dirty="0">
                <a:latin typeface="Times New Roman"/>
                <a:cs typeface="Times New Roman"/>
              </a:rPr>
              <a:t>of</a:t>
            </a:r>
            <a:r>
              <a:rPr sz="1200" spc="114" dirty="0">
                <a:latin typeface="Times New Roman"/>
                <a:cs typeface="Times New Roman"/>
              </a:rPr>
              <a:t> </a:t>
            </a:r>
            <a:r>
              <a:rPr sz="1200" spc="-5" dirty="0">
                <a:latin typeface="Times New Roman"/>
                <a:cs typeface="Times New Roman"/>
              </a:rPr>
              <a:t>study.</a:t>
            </a:r>
            <a:endParaRPr sz="1200" dirty="0">
              <a:latin typeface="Times New Roman"/>
              <a:cs typeface="Times New Roman"/>
            </a:endParaRPr>
          </a:p>
          <a:p>
            <a:pPr marL="12700" marR="5080" algn="just">
              <a:lnSpc>
                <a:spcPct val="143700"/>
              </a:lnSpc>
              <a:spcBef>
                <a:spcPts val="5"/>
              </a:spcBef>
            </a:pPr>
            <a:r>
              <a:rPr sz="1200" dirty="0">
                <a:latin typeface="Times New Roman"/>
                <a:cs typeface="Times New Roman"/>
              </a:rPr>
              <a:t>Since the </a:t>
            </a:r>
            <a:r>
              <a:rPr sz="1200" spc="-5" dirty="0">
                <a:latin typeface="Times New Roman"/>
                <a:cs typeface="Times New Roman"/>
              </a:rPr>
              <a:t>scope is </a:t>
            </a:r>
            <a:r>
              <a:rPr sz="1200" dirty="0">
                <a:latin typeface="Times New Roman"/>
                <a:cs typeface="Times New Roman"/>
              </a:rPr>
              <a:t>constantly </a:t>
            </a:r>
            <a:r>
              <a:rPr sz="1200" spc="-5" dirty="0">
                <a:latin typeface="Times New Roman"/>
                <a:cs typeface="Times New Roman"/>
              </a:rPr>
              <a:t>increasing, therefore, </a:t>
            </a:r>
            <a:r>
              <a:rPr sz="1200" dirty="0">
                <a:latin typeface="Times New Roman"/>
                <a:cs typeface="Times New Roman"/>
              </a:rPr>
              <a:t>it </a:t>
            </a:r>
            <a:r>
              <a:rPr sz="1200" spc="-5" dirty="0">
                <a:latin typeface="Times New Roman"/>
                <a:cs typeface="Times New Roman"/>
              </a:rPr>
              <a:t>shows </a:t>
            </a:r>
            <a:r>
              <a:rPr sz="1200" dirty="0">
                <a:latin typeface="Times New Roman"/>
                <a:cs typeface="Times New Roman"/>
              </a:rPr>
              <a:t>the growing </a:t>
            </a:r>
            <a:r>
              <a:rPr sz="1200" spc="-5" dirty="0">
                <a:latin typeface="Times New Roman"/>
                <a:cs typeface="Times New Roman"/>
              </a:rPr>
              <a:t>recognition </a:t>
            </a:r>
            <a:r>
              <a:rPr sz="1200" dirty="0">
                <a:latin typeface="Times New Roman"/>
                <a:cs typeface="Times New Roman"/>
              </a:rPr>
              <a:t>of </a:t>
            </a:r>
            <a:r>
              <a:rPr sz="1200" spc="-5" dirty="0">
                <a:latin typeface="Times New Roman"/>
                <a:cs typeface="Times New Roman"/>
              </a:rPr>
              <a:t>its  importance. </a:t>
            </a:r>
            <a:r>
              <a:rPr sz="1200" dirty="0">
                <a:latin typeface="Times New Roman"/>
                <a:cs typeface="Times New Roman"/>
              </a:rPr>
              <a:t>Demography helps in the understanding of population problems particularly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less developed regions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world. </a:t>
            </a:r>
            <a:r>
              <a:rPr sz="1200" spc="-10" dirty="0">
                <a:latin typeface="Times New Roman"/>
                <a:cs typeface="Times New Roman"/>
              </a:rPr>
              <a:t>It </a:t>
            </a:r>
            <a:r>
              <a:rPr sz="1200" spc="-5" dirty="0">
                <a:latin typeface="Times New Roman"/>
                <a:cs typeface="Times New Roman"/>
              </a:rPr>
              <a:t>also </a:t>
            </a:r>
            <a:r>
              <a:rPr sz="1200" dirty="0">
                <a:latin typeface="Times New Roman"/>
                <a:cs typeface="Times New Roman"/>
              </a:rPr>
              <a:t>helps in planning the population of developed </a:t>
            </a:r>
            <a:r>
              <a:rPr sz="1200" spc="-5" dirty="0">
                <a:latin typeface="Times New Roman"/>
                <a:cs typeface="Times New Roman"/>
              </a:rPr>
              <a:t>and  undeveloped countries. International agencies are </a:t>
            </a:r>
            <a:r>
              <a:rPr sz="1200" dirty="0">
                <a:latin typeface="Times New Roman"/>
                <a:cs typeface="Times New Roman"/>
              </a:rPr>
              <a:t>publishing </a:t>
            </a:r>
            <a:r>
              <a:rPr sz="1200" spc="-5" dirty="0">
                <a:latin typeface="Times New Roman"/>
                <a:cs typeface="Times New Roman"/>
              </a:rPr>
              <a:t>data </a:t>
            </a:r>
            <a:r>
              <a:rPr sz="1200" dirty="0">
                <a:latin typeface="Times New Roman"/>
                <a:cs typeface="Times New Roman"/>
              </a:rPr>
              <a:t>in this </a:t>
            </a:r>
            <a:r>
              <a:rPr sz="1200" spc="-5" dirty="0">
                <a:latin typeface="Times New Roman"/>
                <a:cs typeface="Times New Roman"/>
              </a:rPr>
              <a:t>connection from </a:t>
            </a:r>
            <a:r>
              <a:rPr sz="1200" dirty="0">
                <a:latin typeface="Times New Roman"/>
                <a:cs typeface="Times New Roman"/>
              </a:rPr>
              <a:t>time to  time. The </a:t>
            </a:r>
            <a:r>
              <a:rPr sz="1200" spc="-5" dirty="0">
                <a:latin typeface="Times New Roman"/>
                <a:cs typeface="Times New Roman"/>
              </a:rPr>
              <a:t>importance </a:t>
            </a:r>
            <a:r>
              <a:rPr sz="1200" dirty="0">
                <a:latin typeface="Times New Roman"/>
                <a:cs typeface="Times New Roman"/>
              </a:rPr>
              <a:t>of </a:t>
            </a:r>
            <a:r>
              <a:rPr sz="1200" spc="-5" dirty="0">
                <a:latin typeface="Times New Roman"/>
                <a:cs typeface="Times New Roman"/>
              </a:rPr>
              <a:t>demographical studies is clarified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observation </a:t>
            </a:r>
            <a:r>
              <a:rPr sz="1200" dirty="0">
                <a:latin typeface="Times New Roman"/>
                <a:cs typeface="Times New Roman"/>
              </a:rPr>
              <a:t>of the </a:t>
            </a:r>
            <a:r>
              <a:rPr sz="1200" spc="-5" dirty="0">
                <a:latin typeface="Times New Roman"/>
                <a:cs typeface="Times New Roman"/>
              </a:rPr>
              <a:t>implications  </a:t>
            </a:r>
            <a:r>
              <a:rPr sz="1200" dirty="0">
                <a:latin typeface="Times New Roman"/>
                <a:cs typeface="Times New Roman"/>
              </a:rPr>
              <a:t>of </a:t>
            </a:r>
            <a:r>
              <a:rPr sz="1200" spc="-5" dirty="0">
                <a:latin typeface="Times New Roman"/>
                <a:cs typeface="Times New Roman"/>
              </a:rPr>
              <a:t>rapid </a:t>
            </a:r>
            <a:r>
              <a:rPr sz="1200" dirty="0">
                <a:latin typeface="Times New Roman"/>
                <a:cs typeface="Times New Roman"/>
              </a:rPr>
              <a:t>population growth. The </a:t>
            </a:r>
            <a:r>
              <a:rPr sz="1200" spc="-5" dirty="0">
                <a:latin typeface="Times New Roman"/>
                <a:cs typeface="Times New Roman"/>
              </a:rPr>
              <a:t>chief problem </a:t>
            </a:r>
            <a:r>
              <a:rPr sz="1200" dirty="0">
                <a:latin typeface="Times New Roman"/>
                <a:cs typeface="Times New Roman"/>
              </a:rPr>
              <a:t>concerning population in a country </a:t>
            </a:r>
            <a:r>
              <a:rPr sz="1200" spc="-5" dirty="0">
                <a:latin typeface="Times New Roman"/>
                <a:cs typeface="Times New Roman"/>
              </a:rPr>
              <a:t>is </a:t>
            </a:r>
            <a:r>
              <a:rPr sz="1200" dirty="0">
                <a:latin typeface="Times New Roman"/>
                <a:cs typeface="Times New Roman"/>
              </a:rPr>
              <a:t>to </a:t>
            </a:r>
            <a:r>
              <a:rPr sz="1200" spc="-5" dirty="0">
                <a:latin typeface="Times New Roman"/>
                <a:cs typeface="Times New Roman"/>
              </a:rPr>
              <a:t>control  </a:t>
            </a:r>
            <a:r>
              <a:rPr sz="1200" dirty="0">
                <a:latin typeface="Times New Roman"/>
                <a:cs typeface="Times New Roman"/>
              </a:rPr>
              <a:t>population </a:t>
            </a:r>
            <a:r>
              <a:rPr sz="1200" spc="-5" dirty="0">
                <a:latin typeface="Times New Roman"/>
                <a:cs typeface="Times New Roman"/>
              </a:rPr>
              <a:t>growth </a:t>
            </a:r>
            <a:r>
              <a:rPr sz="1200" dirty="0">
                <a:latin typeface="Times New Roman"/>
                <a:cs typeface="Times New Roman"/>
              </a:rPr>
              <a:t>in </a:t>
            </a:r>
            <a:r>
              <a:rPr sz="1200" spc="-5" dirty="0">
                <a:latin typeface="Times New Roman"/>
                <a:cs typeface="Times New Roman"/>
              </a:rPr>
              <a:t>correlation </a:t>
            </a:r>
            <a:r>
              <a:rPr sz="1200" dirty="0">
                <a:latin typeface="Times New Roman"/>
                <a:cs typeface="Times New Roman"/>
              </a:rPr>
              <a:t>with the </a:t>
            </a:r>
            <a:r>
              <a:rPr sz="1200" spc="-5" dirty="0">
                <a:latin typeface="Times New Roman"/>
                <a:cs typeface="Times New Roman"/>
              </a:rPr>
              <a:t>growth </a:t>
            </a:r>
            <a:r>
              <a:rPr sz="1200" dirty="0">
                <a:latin typeface="Times New Roman"/>
                <a:cs typeface="Times New Roman"/>
              </a:rPr>
              <a:t>of </a:t>
            </a:r>
            <a:r>
              <a:rPr sz="1200" spc="-5" dirty="0">
                <a:latin typeface="Times New Roman"/>
                <a:cs typeface="Times New Roman"/>
              </a:rPr>
              <a:t>health amenities, </a:t>
            </a:r>
            <a:r>
              <a:rPr sz="1200" dirty="0">
                <a:latin typeface="Times New Roman"/>
                <a:cs typeface="Times New Roman"/>
              </a:rPr>
              <a:t>food supplies </a:t>
            </a:r>
            <a:r>
              <a:rPr sz="1200" spc="-5" dirty="0">
                <a:latin typeface="Times New Roman"/>
                <a:cs typeface="Times New Roman"/>
              </a:rPr>
              <a:t>employment,  education and housing. Demographical studies </a:t>
            </a:r>
            <a:r>
              <a:rPr sz="1200" dirty="0">
                <a:latin typeface="Times New Roman"/>
                <a:cs typeface="Times New Roman"/>
              </a:rPr>
              <a:t>point out the </a:t>
            </a:r>
            <a:r>
              <a:rPr sz="1200" spc="-5" dirty="0">
                <a:latin typeface="Times New Roman"/>
                <a:cs typeface="Times New Roman"/>
              </a:rPr>
              <a:t>conditions and requirements </a:t>
            </a:r>
            <a:r>
              <a:rPr sz="1200" dirty="0">
                <a:latin typeface="Times New Roman"/>
                <a:cs typeface="Times New Roman"/>
              </a:rPr>
              <a:t>in  these </a:t>
            </a:r>
            <a:r>
              <a:rPr sz="1200" spc="-5" dirty="0">
                <a:latin typeface="Times New Roman"/>
                <a:cs typeface="Times New Roman"/>
              </a:rPr>
              <a:t>areas so </a:t>
            </a:r>
            <a:r>
              <a:rPr sz="1200" dirty="0">
                <a:latin typeface="Times New Roman"/>
                <a:cs typeface="Times New Roman"/>
              </a:rPr>
              <a:t>that future </a:t>
            </a:r>
            <a:r>
              <a:rPr sz="1200" spc="-5" dirty="0">
                <a:latin typeface="Times New Roman"/>
                <a:cs typeface="Times New Roman"/>
              </a:rPr>
              <a:t>development and growth </a:t>
            </a:r>
            <a:r>
              <a:rPr sz="1200" dirty="0">
                <a:latin typeface="Times New Roman"/>
                <a:cs typeface="Times New Roman"/>
              </a:rPr>
              <a:t>may be planned </a:t>
            </a:r>
            <a:r>
              <a:rPr sz="1200" spc="-5" dirty="0">
                <a:latin typeface="Times New Roman"/>
                <a:cs typeface="Times New Roman"/>
              </a:rPr>
              <a:t>accordingly. </a:t>
            </a:r>
            <a:r>
              <a:rPr sz="1200" spc="-10" dirty="0">
                <a:latin typeface="Times New Roman"/>
                <a:cs typeface="Times New Roman"/>
              </a:rPr>
              <a:t>In </a:t>
            </a:r>
            <a:r>
              <a:rPr sz="1200" dirty="0">
                <a:latin typeface="Times New Roman"/>
                <a:cs typeface="Times New Roman"/>
              </a:rPr>
              <a:t>brief, the  following points </a:t>
            </a:r>
            <a:r>
              <a:rPr sz="1200" spc="5" dirty="0">
                <a:latin typeface="Times New Roman"/>
                <a:cs typeface="Times New Roman"/>
              </a:rPr>
              <a:t>may </a:t>
            </a:r>
            <a:r>
              <a:rPr sz="1200" dirty="0">
                <a:latin typeface="Times New Roman"/>
                <a:cs typeface="Times New Roman"/>
              </a:rPr>
              <a:t>be noted </a:t>
            </a:r>
            <a:r>
              <a:rPr sz="1200" spc="-5" dirty="0">
                <a:latin typeface="Times New Roman"/>
                <a:cs typeface="Times New Roman"/>
              </a:rPr>
              <a:t>about </a:t>
            </a:r>
            <a:r>
              <a:rPr sz="1200" dirty="0">
                <a:latin typeface="Times New Roman"/>
                <a:cs typeface="Times New Roman"/>
              </a:rPr>
              <a:t>the </a:t>
            </a:r>
            <a:r>
              <a:rPr sz="1200" spc="-5" dirty="0">
                <a:latin typeface="Times New Roman"/>
                <a:cs typeface="Times New Roman"/>
              </a:rPr>
              <a:t>importance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demography:</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Health </a:t>
            </a:r>
            <a:r>
              <a:rPr sz="1200" dirty="0">
                <a:latin typeface="Times New Roman"/>
                <a:cs typeface="Times New Roman"/>
              </a:rPr>
              <a:t>planning</a:t>
            </a:r>
          </a:p>
          <a:p>
            <a:pPr marL="469265" indent="-228600">
              <a:lnSpc>
                <a:spcPct val="100000"/>
              </a:lnSpc>
              <a:spcBef>
                <a:spcPts val="625"/>
              </a:spcBef>
              <a:buChar char="•"/>
              <a:tabLst>
                <a:tab pos="469265" algn="l"/>
                <a:tab pos="469900" algn="l"/>
              </a:tabLst>
            </a:pPr>
            <a:r>
              <a:rPr sz="1200" dirty="0">
                <a:latin typeface="Times New Roman"/>
                <a:cs typeface="Times New Roman"/>
              </a:rPr>
              <a:t>Planning of </a:t>
            </a:r>
            <a:r>
              <a:rPr sz="1200" spc="-5" dirty="0">
                <a:latin typeface="Times New Roman"/>
                <a:cs typeface="Times New Roman"/>
              </a:rPr>
              <a:t>Food</a:t>
            </a:r>
            <a:r>
              <a:rPr sz="1200" spc="-15" dirty="0">
                <a:latin typeface="Times New Roman"/>
                <a:cs typeface="Times New Roman"/>
              </a:rPr>
              <a:t> </a:t>
            </a:r>
            <a:r>
              <a:rPr sz="1200" dirty="0">
                <a:latin typeface="Times New Roman"/>
                <a:cs typeface="Times New Roman"/>
              </a:rPr>
              <a:t>Supply</a:t>
            </a:r>
          </a:p>
          <a:p>
            <a:pPr marL="469265" indent="-228600">
              <a:lnSpc>
                <a:spcPct val="100000"/>
              </a:lnSpc>
              <a:spcBef>
                <a:spcPts val="635"/>
              </a:spcBef>
              <a:buChar char="•"/>
              <a:tabLst>
                <a:tab pos="469265" algn="l"/>
                <a:tab pos="469900" algn="l"/>
              </a:tabLst>
            </a:pPr>
            <a:r>
              <a:rPr sz="1200" spc="-5" dirty="0">
                <a:latin typeface="Times New Roman"/>
                <a:cs typeface="Times New Roman"/>
              </a:rPr>
              <a:t>Employment </a:t>
            </a:r>
            <a:r>
              <a:rPr sz="1200" dirty="0">
                <a:latin typeface="Times New Roman"/>
                <a:cs typeface="Times New Roman"/>
              </a:rPr>
              <a:t>Planning</a:t>
            </a:r>
          </a:p>
          <a:p>
            <a:pPr marL="469265" indent="-228600">
              <a:lnSpc>
                <a:spcPct val="100000"/>
              </a:lnSpc>
              <a:spcBef>
                <a:spcPts val="630"/>
              </a:spcBef>
              <a:buChar char="•"/>
              <a:tabLst>
                <a:tab pos="469265" algn="l"/>
                <a:tab pos="469900" algn="l"/>
              </a:tabLst>
            </a:pPr>
            <a:r>
              <a:rPr sz="1200" spc="-5" dirty="0">
                <a:latin typeface="Times New Roman"/>
                <a:cs typeface="Times New Roman"/>
              </a:rPr>
              <a:t>Educational </a:t>
            </a:r>
            <a:r>
              <a:rPr sz="1200" dirty="0">
                <a:latin typeface="Times New Roman"/>
                <a:cs typeface="Times New Roman"/>
              </a:rPr>
              <a:t>Planning</a:t>
            </a:r>
          </a:p>
          <a:p>
            <a:pPr marL="469265" indent="-228600">
              <a:lnSpc>
                <a:spcPct val="100000"/>
              </a:lnSpc>
              <a:spcBef>
                <a:spcPts val="635"/>
              </a:spcBef>
              <a:buChar char="•"/>
              <a:tabLst>
                <a:tab pos="469265" algn="l"/>
                <a:tab pos="469900" algn="l"/>
              </a:tabLst>
            </a:pPr>
            <a:r>
              <a:rPr sz="1200" dirty="0">
                <a:latin typeface="Times New Roman"/>
                <a:cs typeface="Times New Roman"/>
              </a:rPr>
              <a:t>Housing</a:t>
            </a:r>
            <a:r>
              <a:rPr sz="1200" spc="-20" dirty="0">
                <a:latin typeface="Times New Roman"/>
                <a:cs typeface="Times New Roman"/>
              </a:rPr>
              <a:t> </a:t>
            </a:r>
            <a:r>
              <a:rPr sz="1200" dirty="0">
                <a:latin typeface="Times New Roman"/>
                <a:cs typeface="Times New Roman"/>
              </a:rPr>
              <a:t>Planning</a:t>
            </a:r>
          </a:p>
          <a:p>
            <a:pPr marL="469265" indent="-228600">
              <a:lnSpc>
                <a:spcPct val="100000"/>
              </a:lnSpc>
              <a:spcBef>
                <a:spcPts val="625"/>
              </a:spcBef>
              <a:buChar char="•"/>
              <a:tabLst>
                <a:tab pos="469265" algn="l"/>
                <a:tab pos="469900" algn="l"/>
              </a:tabLst>
            </a:pPr>
            <a:r>
              <a:rPr sz="1200" spc="-5" dirty="0">
                <a:latin typeface="Times New Roman"/>
                <a:cs typeface="Times New Roman"/>
              </a:rPr>
              <a:t>Political advantages</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Economic</a:t>
            </a:r>
            <a:r>
              <a:rPr sz="1200" spc="-10" dirty="0">
                <a:latin typeface="Times New Roman"/>
                <a:cs typeface="Times New Roman"/>
              </a:rPr>
              <a:t> </a:t>
            </a:r>
            <a:r>
              <a:rPr sz="1200" spc="-5" dirty="0">
                <a:latin typeface="Times New Roman"/>
                <a:cs typeface="Times New Roman"/>
              </a:rPr>
              <a:t>advantages</a:t>
            </a:r>
            <a:endParaRPr sz="1200" dirty="0">
              <a:latin typeface="Times New Roman"/>
              <a:cs typeface="Times New Roman"/>
            </a:endParaRPr>
          </a:p>
          <a:p>
            <a:pPr marL="469265" indent="-228600">
              <a:lnSpc>
                <a:spcPct val="100000"/>
              </a:lnSpc>
              <a:spcBef>
                <a:spcPts val="625"/>
              </a:spcBef>
              <a:buChar char="•"/>
              <a:tabLst>
                <a:tab pos="469265" algn="l"/>
                <a:tab pos="469900" algn="l"/>
              </a:tabLst>
            </a:pPr>
            <a:r>
              <a:rPr sz="1200" spc="-5" dirty="0">
                <a:latin typeface="Times New Roman"/>
                <a:cs typeface="Times New Roman"/>
              </a:rPr>
              <a:t>Social advantages</a:t>
            </a:r>
            <a:endParaRPr sz="1200" dirty="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Advantages </a:t>
            </a:r>
            <a:r>
              <a:rPr sz="1200" dirty="0">
                <a:latin typeface="Times New Roman"/>
                <a:cs typeface="Times New Roman"/>
              </a:rPr>
              <a:t>of</a:t>
            </a:r>
            <a:r>
              <a:rPr sz="1200" spc="5" dirty="0">
                <a:latin typeface="Times New Roman"/>
                <a:cs typeface="Times New Roman"/>
              </a:rPr>
              <a:t> </a:t>
            </a:r>
            <a:r>
              <a:rPr sz="1200" spc="-5" dirty="0">
                <a:latin typeface="Times New Roman"/>
                <a:cs typeface="Times New Roman"/>
              </a:rPr>
              <a:t>administration</a:t>
            </a:r>
            <a:endParaRPr sz="1200" dirty="0">
              <a:latin typeface="Times New Roman"/>
              <a:cs typeface="Times New Roman"/>
            </a:endParaRPr>
          </a:p>
          <a:p>
            <a:pPr marL="469265" indent="-228600">
              <a:lnSpc>
                <a:spcPct val="100000"/>
              </a:lnSpc>
              <a:spcBef>
                <a:spcPts val="625"/>
              </a:spcBef>
              <a:buChar char="•"/>
              <a:tabLst>
                <a:tab pos="469265" algn="l"/>
                <a:tab pos="469900" algn="l"/>
              </a:tabLst>
            </a:pPr>
            <a:r>
              <a:rPr sz="1200" spc="-5" dirty="0">
                <a:latin typeface="Times New Roman"/>
                <a:cs typeface="Times New Roman"/>
              </a:rPr>
              <a:t>Types </a:t>
            </a:r>
            <a:r>
              <a:rPr sz="1200" spc="5" dirty="0">
                <a:latin typeface="Times New Roman"/>
                <a:cs typeface="Times New Roman"/>
              </a:rPr>
              <a:t>of</a:t>
            </a:r>
            <a:r>
              <a:rPr sz="1200" dirty="0">
                <a:latin typeface="Times New Roman"/>
                <a:cs typeface="Times New Roman"/>
              </a:rPr>
              <a:t> Demography</a:t>
            </a: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a:t>
            </a:fld>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843076" y="1016508"/>
          <a:ext cx="3415029" cy="4307707"/>
        </p:xfrm>
        <a:graphic>
          <a:graphicData uri="http://schemas.openxmlformats.org/drawingml/2006/table">
            <a:tbl>
              <a:tblPr firstRow="1" bandRow="1">
                <a:tableStyleId>{2D5ABB26-0587-4C30-8999-92F81FD0307C}</a:tableStyleId>
              </a:tblPr>
              <a:tblGrid>
                <a:gridCol w="2240915">
                  <a:extLst>
                    <a:ext uri="{9D8B030D-6E8A-4147-A177-3AD203B41FA5}">
                      <a16:colId xmlns:a16="http://schemas.microsoft.com/office/drawing/2014/main" val="20000"/>
                    </a:ext>
                  </a:extLst>
                </a:gridCol>
                <a:gridCol w="1174114">
                  <a:extLst>
                    <a:ext uri="{9D8B030D-6E8A-4147-A177-3AD203B41FA5}">
                      <a16:colId xmlns:a16="http://schemas.microsoft.com/office/drawing/2014/main" val="20001"/>
                    </a:ext>
                  </a:extLst>
                </a:gridCol>
              </a:tblGrid>
              <a:tr h="268477">
                <a:tc>
                  <a:txBody>
                    <a:bodyPr/>
                    <a:lstStyle/>
                    <a:p>
                      <a:pPr marL="68580">
                        <a:lnSpc>
                          <a:spcPts val="1380"/>
                        </a:lnSpc>
                      </a:pPr>
                      <a:r>
                        <a:rPr sz="1200" b="1" spc="-5" dirty="0">
                          <a:latin typeface="Times New Roman"/>
                          <a:cs typeface="Times New Roman"/>
                        </a:rPr>
                        <a:t>Country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80"/>
                        </a:lnSpc>
                      </a:pPr>
                      <a:r>
                        <a:rPr sz="1200" b="1" spc="-10" dirty="0">
                          <a:latin typeface="Times New Roman"/>
                          <a:cs typeface="Times New Roman"/>
                        </a:rPr>
                        <a:t>CDR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8">
                <a:tc>
                  <a:txBody>
                    <a:bodyPr/>
                    <a:lstStyle/>
                    <a:p>
                      <a:pPr marL="68580">
                        <a:lnSpc>
                          <a:spcPts val="1355"/>
                        </a:lnSpc>
                      </a:pPr>
                      <a:r>
                        <a:rPr sz="1200" spc="-5" dirty="0">
                          <a:latin typeface="Times New Roman"/>
                          <a:cs typeface="Times New Roman"/>
                        </a:rPr>
                        <a:t>Bangladesh</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spc="-5" dirty="0">
                          <a:latin typeface="Times New Roman"/>
                          <a:cs typeface="Times New Roman"/>
                        </a:rPr>
                        <a:t>Bhutan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747">
                <a:tc>
                  <a:txBody>
                    <a:bodyPr/>
                    <a:lstStyle/>
                    <a:p>
                      <a:pPr marL="68580">
                        <a:lnSpc>
                          <a:spcPts val="1370"/>
                        </a:lnSpc>
                      </a:pPr>
                      <a:r>
                        <a:rPr sz="1200" spc="-5" dirty="0">
                          <a:latin typeface="Times New Roman"/>
                          <a:cs typeface="Times New Roman"/>
                        </a:rPr>
                        <a:t>India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spc="-5" dirty="0">
                          <a:latin typeface="Times New Roman"/>
                          <a:cs typeface="Times New Roman"/>
                        </a:rPr>
                        <a:t>Maldives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4</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8223">
                <a:tc>
                  <a:txBody>
                    <a:bodyPr/>
                    <a:lstStyle/>
                    <a:p>
                      <a:pPr marL="68580">
                        <a:lnSpc>
                          <a:spcPts val="1355"/>
                        </a:lnSpc>
                      </a:pPr>
                      <a:r>
                        <a:rPr sz="1200" spc="-5" dirty="0">
                          <a:latin typeface="Times New Roman"/>
                          <a:cs typeface="Times New Roman"/>
                        </a:rPr>
                        <a:t>Nepal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69748">
                <a:tc>
                  <a:txBody>
                    <a:bodyPr/>
                    <a:lstStyle/>
                    <a:p>
                      <a:pPr marL="68580">
                        <a:lnSpc>
                          <a:spcPts val="1370"/>
                        </a:lnSpc>
                      </a:pPr>
                      <a:r>
                        <a:rPr sz="1200" spc="-5" dirty="0">
                          <a:latin typeface="Times New Roman"/>
                          <a:cs typeface="Times New Roman"/>
                        </a:rPr>
                        <a:t>Pakistan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10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69748">
                <a:tc>
                  <a:txBody>
                    <a:bodyPr/>
                    <a:lstStyle/>
                    <a:p>
                      <a:pPr marL="68580">
                        <a:lnSpc>
                          <a:spcPts val="1355"/>
                        </a:lnSpc>
                      </a:pPr>
                      <a:r>
                        <a:rPr sz="1200" spc="-5" dirty="0">
                          <a:latin typeface="Times New Roman"/>
                          <a:cs typeface="Times New Roman"/>
                        </a:rPr>
                        <a:t>Sri</a:t>
                      </a:r>
                      <a:r>
                        <a:rPr sz="1200" dirty="0">
                          <a:latin typeface="Times New Roman"/>
                          <a:cs typeface="Times New Roman"/>
                        </a:rPr>
                        <a:t> </a:t>
                      </a:r>
                      <a:r>
                        <a:rPr sz="1200" spc="-5" dirty="0">
                          <a:latin typeface="Times New Roman"/>
                          <a:cs typeface="Times New Roman"/>
                        </a:rPr>
                        <a:t>Lanka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68604">
                <a:tc gridSpan="2">
                  <a:txBody>
                    <a:bodyPr/>
                    <a:lstStyle/>
                    <a:p>
                      <a:pPr marL="68580">
                        <a:lnSpc>
                          <a:spcPts val="1385"/>
                        </a:lnSpc>
                      </a:pPr>
                      <a:r>
                        <a:rPr sz="1200" b="1" spc="-5" dirty="0">
                          <a:latin typeface="Times New Roman"/>
                          <a:cs typeface="Times New Roman"/>
                        </a:rPr>
                        <a:t>CDR </a:t>
                      </a:r>
                      <a:r>
                        <a:rPr sz="1200" b="1" dirty="0">
                          <a:latin typeface="Times New Roman"/>
                          <a:cs typeface="Times New Roman"/>
                        </a:rPr>
                        <a:t>of some </a:t>
                      </a:r>
                      <a:r>
                        <a:rPr sz="1200" b="1" spc="-5" dirty="0">
                          <a:latin typeface="Times New Roman"/>
                          <a:cs typeface="Times New Roman"/>
                        </a:rPr>
                        <a:t>other countries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69748">
                <a:tc>
                  <a:txBody>
                    <a:bodyPr/>
                    <a:lstStyle/>
                    <a:p>
                      <a:pPr marL="68580">
                        <a:lnSpc>
                          <a:spcPts val="1370"/>
                        </a:lnSpc>
                      </a:pPr>
                      <a:r>
                        <a:rPr sz="1200" dirty="0">
                          <a:latin typeface="Times New Roman"/>
                          <a:cs typeface="Times New Roman"/>
                        </a:rPr>
                        <a:t>China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69748">
                <a:tc>
                  <a:txBody>
                    <a:bodyPr/>
                    <a:lstStyle/>
                    <a:p>
                      <a:pPr marL="68580">
                        <a:lnSpc>
                          <a:spcPts val="1355"/>
                        </a:lnSpc>
                      </a:pPr>
                      <a:r>
                        <a:rPr sz="1200" spc="-5" dirty="0">
                          <a:latin typeface="Times New Roman"/>
                          <a:cs typeface="Times New Roman"/>
                        </a:rPr>
                        <a:t>USA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68224">
                <a:tc>
                  <a:txBody>
                    <a:bodyPr/>
                    <a:lstStyle/>
                    <a:p>
                      <a:pPr marL="68580">
                        <a:lnSpc>
                          <a:spcPts val="1355"/>
                        </a:lnSpc>
                      </a:pPr>
                      <a:r>
                        <a:rPr sz="1200" spc="-10" dirty="0">
                          <a:latin typeface="Times New Roman"/>
                          <a:cs typeface="Times New Roman"/>
                        </a:rPr>
                        <a:t>UK</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69747">
                <a:tc>
                  <a:txBody>
                    <a:bodyPr/>
                    <a:lstStyle/>
                    <a:p>
                      <a:pPr marL="68580">
                        <a:lnSpc>
                          <a:spcPts val="1355"/>
                        </a:lnSpc>
                      </a:pPr>
                      <a:r>
                        <a:rPr sz="1200" spc="-5" dirty="0">
                          <a:latin typeface="Times New Roman"/>
                          <a:cs typeface="Times New Roman"/>
                        </a:rPr>
                        <a:t>Sweden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69748">
                <a:tc>
                  <a:txBody>
                    <a:bodyPr/>
                    <a:lstStyle/>
                    <a:p>
                      <a:pPr marL="68580">
                        <a:lnSpc>
                          <a:spcPts val="1355"/>
                        </a:lnSpc>
                      </a:pPr>
                      <a:r>
                        <a:rPr sz="1200" dirty="0">
                          <a:latin typeface="Times New Roman"/>
                          <a:cs typeface="Times New Roman"/>
                        </a:rPr>
                        <a:t>Germany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68224">
                <a:tc>
                  <a:txBody>
                    <a:bodyPr/>
                    <a:lstStyle/>
                    <a:p>
                      <a:pPr marL="68580">
                        <a:lnSpc>
                          <a:spcPts val="1355"/>
                        </a:lnSpc>
                      </a:pPr>
                      <a:r>
                        <a:rPr sz="1200" spc="-5" dirty="0">
                          <a:latin typeface="Times New Roman"/>
                          <a:cs typeface="Times New Roman"/>
                        </a:rPr>
                        <a:t>Sierra Leone</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70001">
                <a:tc>
                  <a:txBody>
                    <a:bodyPr/>
                    <a:lstStyle/>
                    <a:p>
                      <a:pPr marL="68580">
                        <a:lnSpc>
                          <a:spcPts val="1355"/>
                        </a:lnSpc>
                      </a:pPr>
                      <a:r>
                        <a:rPr sz="1200" spc="-5" dirty="0">
                          <a:latin typeface="Times New Roman"/>
                          <a:cs typeface="Times New Roman"/>
                        </a:rPr>
                        <a:t>Kuwait</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bl>
          </a:graphicData>
        </a:graphic>
      </p:graphicFrame>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30</a:t>
            </a:fld>
            <a:endParaRPr dirty="0"/>
          </a:p>
        </p:txBody>
      </p:sp>
      <p:sp>
        <p:nvSpPr>
          <p:cNvPr id="6" name="object 6"/>
          <p:cNvSpPr txBox="1"/>
          <p:nvPr/>
        </p:nvSpPr>
        <p:spPr>
          <a:xfrm>
            <a:off x="902004" y="5494401"/>
            <a:ext cx="5970270" cy="2121535"/>
          </a:xfrm>
          <a:prstGeom prst="rect">
            <a:avLst/>
          </a:prstGeom>
        </p:spPr>
        <p:txBody>
          <a:bodyPr vert="horz" wrap="square" lIns="0" tIns="88900" rIns="0" bIns="0" rtlCol="0">
            <a:spAutoFit/>
          </a:bodyPr>
          <a:lstStyle/>
          <a:p>
            <a:pPr marL="12700" algn="just">
              <a:lnSpc>
                <a:spcPct val="100000"/>
              </a:lnSpc>
              <a:spcBef>
                <a:spcPts val="700"/>
              </a:spcBef>
            </a:pPr>
            <a:r>
              <a:rPr sz="1200" b="1" spc="-5" dirty="0">
                <a:latin typeface="Times New Roman"/>
                <a:cs typeface="Times New Roman"/>
              </a:rPr>
              <a:t>Age specific death rate</a:t>
            </a:r>
            <a:r>
              <a:rPr sz="1200" b="1" spc="5" dirty="0">
                <a:latin typeface="Times New Roman"/>
                <a:cs typeface="Times New Roman"/>
              </a:rPr>
              <a:t> </a:t>
            </a:r>
            <a:r>
              <a:rPr sz="1200" b="1" spc="-5" dirty="0">
                <a:latin typeface="Times New Roman"/>
                <a:cs typeface="Times New Roman"/>
              </a:rPr>
              <a:t>(ASDR)</a:t>
            </a:r>
            <a:endParaRPr sz="1200">
              <a:latin typeface="Times New Roman"/>
              <a:cs typeface="Times New Roman"/>
            </a:endParaRPr>
          </a:p>
          <a:p>
            <a:pPr marL="12700" algn="just">
              <a:lnSpc>
                <a:spcPct val="100000"/>
              </a:lnSpc>
              <a:spcBef>
                <a:spcPts val="600"/>
              </a:spcBef>
            </a:pPr>
            <a:r>
              <a:rPr sz="1200" spc="-10" dirty="0">
                <a:latin typeface="Times New Roman"/>
                <a:cs typeface="Times New Roman"/>
              </a:rPr>
              <a:t>It</a:t>
            </a:r>
            <a:r>
              <a:rPr sz="1200" spc="85" dirty="0">
                <a:latin typeface="Times New Roman"/>
                <a:cs typeface="Times New Roman"/>
              </a:rPr>
              <a:t> </a:t>
            </a:r>
            <a:r>
              <a:rPr sz="1200" spc="-5" dirty="0">
                <a:latin typeface="Times New Roman"/>
                <a:cs typeface="Times New Roman"/>
              </a:rPr>
              <a:t>is</a:t>
            </a:r>
            <a:r>
              <a:rPr sz="1200" spc="85" dirty="0">
                <a:latin typeface="Times New Roman"/>
                <a:cs typeface="Times New Roman"/>
              </a:rPr>
              <a:t> </a:t>
            </a:r>
            <a:r>
              <a:rPr sz="1200" spc="-5" dirty="0">
                <a:latin typeface="Times New Roman"/>
                <a:cs typeface="Times New Roman"/>
              </a:rPr>
              <a:t>defined</a:t>
            </a:r>
            <a:r>
              <a:rPr sz="1200" spc="85" dirty="0">
                <a:latin typeface="Times New Roman"/>
                <a:cs typeface="Times New Roman"/>
              </a:rPr>
              <a:t> </a:t>
            </a:r>
            <a:r>
              <a:rPr sz="1200" spc="-5" dirty="0">
                <a:latin typeface="Times New Roman"/>
                <a:cs typeface="Times New Roman"/>
              </a:rPr>
              <a:t>as</a:t>
            </a:r>
            <a:r>
              <a:rPr sz="1200" spc="80"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number</a:t>
            </a:r>
            <a:r>
              <a:rPr sz="1200" spc="80"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dirty="0">
                <a:latin typeface="Times New Roman"/>
                <a:cs typeface="Times New Roman"/>
              </a:rPr>
              <a:t>deaths</a:t>
            </a:r>
            <a:r>
              <a:rPr sz="1200" spc="90"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spc="-5" dirty="0">
                <a:latin typeface="Times New Roman"/>
                <a:cs typeface="Times New Roman"/>
              </a:rPr>
              <a:t>persons</a:t>
            </a:r>
            <a:r>
              <a:rPr sz="1200" spc="80" dirty="0">
                <a:latin typeface="Times New Roman"/>
                <a:cs typeface="Times New Roman"/>
              </a:rPr>
              <a:t> </a:t>
            </a:r>
            <a:r>
              <a:rPr sz="1200" spc="5" dirty="0">
                <a:latin typeface="Times New Roman"/>
                <a:cs typeface="Times New Roman"/>
              </a:rPr>
              <a:t>in</a:t>
            </a:r>
            <a:r>
              <a:rPr sz="1200" spc="8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given</a:t>
            </a:r>
            <a:r>
              <a:rPr sz="1200" spc="80" dirty="0">
                <a:latin typeface="Times New Roman"/>
                <a:cs typeface="Times New Roman"/>
              </a:rPr>
              <a:t> </a:t>
            </a:r>
            <a:r>
              <a:rPr sz="1200" spc="-5" dirty="0">
                <a:latin typeface="Times New Roman"/>
                <a:cs typeface="Times New Roman"/>
              </a:rPr>
              <a:t>age</a:t>
            </a:r>
            <a:r>
              <a:rPr sz="1200" spc="95" dirty="0">
                <a:latin typeface="Times New Roman"/>
                <a:cs typeface="Times New Roman"/>
              </a:rPr>
              <a:t> </a:t>
            </a:r>
            <a:r>
              <a:rPr sz="1200" spc="-5" dirty="0">
                <a:latin typeface="Times New Roman"/>
                <a:cs typeface="Times New Roman"/>
              </a:rPr>
              <a:t>group</a:t>
            </a:r>
            <a:r>
              <a:rPr sz="1200" spc="80" dirty="0">
                <a:latin typeface="Times New Roman"/>
                <a:cs typeface="Times New Roman"/>
              </a:rPr>
              <a:t> </a:t>
            </a:r>
            <a:r>
              <a:rPr sz="1200" dirty="0">
                <a:latin typeface="Times New Roman"/>
                <a:cs typeface="Times New Roman"/>
              </a:rPr>
              <a:t>during</a:t>
            </a:r>
            <a:r>
              <a:rPr sz="1200" spc="75" dirty="0">
                <a:latin typeface="Times New Roman"/>
                <a:cs typeface="Times New Roman"/>
              </a:rPr>
              <a:t> </a:t>
            </a:r>
            <a:r>
              <a:rPr sz="1200" dirty="0">
                <a:latin typeface="Times New Roman"/>
                <a:cs typeface="Times New Roman"/>
              </a:rPr>
              <a:t>a</a:t>
            </a:r>
            <a:r>
              <a:rPr sz="1200" spc="100" dirty="0">
                <a:latin typeface="Times New Roman"/>
                <a:cs typeface="Times New Roman"/>
              </a:rPr>
              <a:t> </a:t>
            </a:r>
            <a:r>
              <a:rPr sz="1200" spc="-10" dirty="0">
                <a:latin typeface="Times New Roman"/>
                <a:cs typeface="Times New Roman"/>
              </a:rPr>
              <a:t>year</a:t>
            </a:r>
            <a:r>
              <a:rPr sz="1200" spc="75" dirty="0">
                <a:latin typeface="Times New Roman"/>
                <a:cs typeface="Times New Roman"/>
              </a:rPr>
              <a:t> </a:t>
            </a:r>
            <a:r>
              <a:rPr sz="1200" dirty="0">
                <a:latin typeface="Times New Roman"/>
                <a:cs typeface="Times New Roman"/>
              </a:rPr>
              <a:t>to</a:t>
            </a:r>
            <a:r>
              <a:rPr sz="1200" spc="90" dirty="0">
                <a:latin typeface="Times New Roman"/>
                <a:cs typeface="Times New Roman"/>
              </a:rPr>
              <a:t> </a:t>
            </a: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1000</a:t>
            </a:r>
            <a:endParaRPr sz="1200">
              <a:latin typeface="Times New Roman"/>
              <a:cs typeface="Times New Roman"/>
            </a:endParaRPr>
          </a:p>
          <a:p>
            <a:pPr marL="12700" marR="5080" algn="just">
              <a:lnSpc>
                <a:spcPct val="143700"/>
              </a:lnSpc>
              <a:spcBef>
                <a:spcPts val="5"/>
              </a:spcBef>
            </a:pPr>
            <a:r>
              <a:rPr sz="1200" dirty="0">
                <a:latin typeface="Times New Roman"/>
                <a:cs typeface="Times New Roman"/>
              </a:rPr>
              <a:t>mid </a:t>
            </a:r>
            <a:r>
              <a:rPr sz="1200" spc="-10" dirty="0">
                <a:latin typeface="Times New Roman"/>
                <a:cs typeface="Times New Roman"/>
              </a:rPr>
              <a:t>year </a:t>
            </a:r>
            <a:r>
              <a:rPr sz="1200" dirty="0">
                <a:latin typeface="Times New Roman"/>
                <a:cs typeface="Times New Roman"/>
              </a:rPr>
              <a:t>population of the </a:t>
            </a:r>
            <a:r>
              <a:rPr sz="1200" spc="-5" dirty="0">
                <a:latin typeface="Times New Roman"/>
                <a:cs typeface="Times New Roman"/>
              </a:rPr>
              <a:t>same age group.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noted that </a:t>
            </a:r>
            <a:r>
              <a:rPr sz="1200" spc="-5" dirty="0">
                <a:latin typeface="Times New Roman"/>
                <a:cs typeface="Times New Roman"/>
              </a:rPr>
              <a:t>ASDR at </a:t>
            </a:r>
            <a:r>
              <a:rPr sz="1200" dirty="0">
                <a:latin typeface="Times New Roman"/>
                <a:cs typeface="Times New Roman"/>
              </a:rPr>
              <a:t>10 to14 </a:t>
            </a:r>
            <a:r>
              <a:rPr sz="1200" spc="-5" dirty="0">
                <a:latin typeface="Times New Roman"/>
                <a:cs typeface="Times New Roman"/>
              </a:rPr>
              <a:t>years is </a:t>
            </a:r>
            <a:r>
              <a:rPr sz="1200" spc="15" dirty="0">
                <a:latin typeface="Times New Roman"/>
                <a:cs typeface="Times New Roman"/>
              </a:rPr>
              <a:t>very </a:t>
            </a:r>
            <a:r>
              <a:rPr sz="1200" spc="-5" dirty="0">
                <a:latin typeface="Times New Roman"/>
                <a:cs typeface="Times New Roman"/>
              </a:rPr>
              <a:t>low  compared </a:t>
            </a:r>
            <a:r>
              <a:rPr sz="1200" dirty="0">
                <a:latin typeface="Times New Roman"/>
                <a:cs typeface="Times New Roman"/>
              </a:rPr>
              <a:t>to age specific </a:t>
            </a:r>
            <a:r>
              <a:rPr sz="1200" spc="-5" dirty="0">
                <a:latin typeface="Times New Roman"/>
                <a:cs typeface="Times New Roman"/>
              </a:rPr>
              <a:t>death rate at </a:t>
            </a:r>
            <a:r>
              <a:rPr sz="1200" dirty="0">
                <a:latin typeface="Times New Roman"/>
                <a:cs typeface="Times New Roman"/>
              </a:rPr>
              <a:t>0-4 or 60-64 </a:t>
            </a:r>
            <a:r>
              <a:rPr sz="1200" spc="-5" dirty="0">
                <a:latin typeface="Times New Roman"/>
                <a:cs typeface="Times New Roman"/>
              </a:rPr>
              <a:t>years </a:t>
            </a:r>
            <a:r>
              <a:rPr sz="1200" dirty="0">
                <a:latin typeface="Times New Roman"/>
                <a:cs typeface="Times New Roman"/>
              </a:rPr>
              <a:t>of </a:t>
            </a:r>
            <a:r>
              <a:rPr sz="1200" spc="-5" dirty="0">
                <a:latin typeface="Times New Roman"/>
                <a:cs typeface="Times New Roman"/>
              </a:rPr>
              <a:t>age. Deaths </a:t>
            </a:r>
            <a:r>
              <a:rPr sz="1200" dirty="0">
                <a:latin typeface="Times New Roman"/>
                <a:cs typeface="Times New Roman"/>
              </a:rPr>
              <a:t>rated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calculated  </a:t>
            </a:r>
            <a:r>
              <a:rPr sz="1200" dirty="0">
                <a:latin typeface="Times New Roman"/>
                <a:cs typeface="Times New Roman"/>
              </a:rPr>
              <a:t>for specific </a:t>
            </a:r>
            <a:r>
              <a:rPr sz="1200" spc="-5" dirty="0">
                <a:latin typeface="Times New Roman"/>
                <a:cs typeface="Times New Roman"/>
              </a:rPr>
              <a:t>age groups </a:t>
            </a:r>
            <a:r>
              <a:rPr sz="1200" dirty="0">
                <a:latin typeface="Times New Roman"/>
                <a:cs typeface="Times New Roman"/>
              </a:rPr>
              <a:t>in </a:t>
            </a:r>
            <a:r>
              <a:rPr sz="1200" spc="-5" dirty="0">
                <a:latin typeface="Times New Roman"/>
                <a:cs typeface="Times New Roman"/>
              </a:rPr>
              <a:t>order </a:t>
            </a:r>
            <a:r>
              <a:rPr sz="1200" dirty="0">
                <a:latin typeface="Times New Roman"/>
                <a:cs typeface="Times New Roman"/>
              </a:rPr>
              <a:t>to compare the mortality </a:t>
            </a:r>
            <a:r>
              <a:rPr sz="1200" spc="-5" dirty="0">
                <a:latin typeface="Times New Roman"/>
                <a:cs typeface="Times New Roman"/>
              </a:rPr>
              <a:t>at </a:t>
            </a:r>
            <a:r>
              <a:rPr sz="1200" dirty="0">
                <a:latin typeface="Times New Roman"/>
                <a:cs typeface="Times New Roman"/>
              </a:rPr>
              <a:t>different </a:t>
            </a:r>
            <a:r>
              <a:rPr sz="1200" spc="-5" dirty="0">
                <a:latin typeface="Times New Roman"/>
                <a:cs typeface="Times New Roman"/>
              </a:rPr>
              <a:t>ages </a:t>
            </a:r>
            <a:r>
              <a:rPr sz="1200" dirty="0">
                <a:latin typeface="Times New Roman"/>
                <a:cs typeface="Times New Roman"/>
              </a:rPr>
              <a:t>or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same </a:t>
            </a:r>
            <a:r>
              <a:rPr sz="1200" dirty="0">
                <a:latin typeface="Times New Roman"/>
                <a:cs typeface="Times New Roman"/>
              </a:rPr>
              <a:t>age over  time. Since mortality varies greatly </a:t>
            </a:r>
            <a:r>
              <a:rPr sz="1200" spc="10" dirty="0">
                <a:latin typeface="Times New Roman"/>
                <a:cs typeface="Times New Roman"/>
              </a:rPr>
              <a:t>by </a:t>
            </a:r>
            <a:r>
              <a:rPr sz="1200" dirty="0">
                <a:latin typeface="Times New Roman"/>
                <a:cs typeface="Times New Roman"/>
              </a:rPr>
              <a:t>sex, </a:t>
            </a:r>
            <a:r>
              <a:rPr sz="1200" spc="-5" dirty="0">
                <a:latin typeface="Times New Roman"/>
                <a:cs typeface="Times New Roman"/>
              </a:rPr>
              <a:t>race, </a:t>
            </a:r>
            <a:r>
              <a:rPr sz="1200" dirty="0">
                <a:latin typeface="Times New Roman"/>
                <a:cs typeface="Times New Roman"/>
              </a:rPr>
              <a:t>ethnicity, </a:t>
            </a:r>
            <a:r>
              <a:rPr sz="1200" spc="-5" dirty="0">
                <a:latin typeface="Times New Roman"/>
                <a:cs typeface="Times New Roman"/>
              </a:rPr>
              <a:t>ASDR are </a:t>
            </a:r>
            <a:r>
              <a:rPr sz="1200" dirty="0">
                <a:latin typeface="Times New Roman"/>
                <a:cs typeface="Times New Roman"/>
              </a:rPr>
              <a:t>often </a:t>
            </a:r>
            <a:r>
              <a:rPr sz="1200" spc="-5" dirty="0">
                <a:latin typeface="Times New Roman"/>
                <a:cs typeface="Times New Roman"/>
              </a:rPr>
              <a:t>calculated </a:t>
            </a:r>
            <a:r>
              <a:rPr sz="1200" dirty="0">
                <a:latin typeface="Times New Roman"/>
                <a:cs typeface="Times New Roman"/>
              </a:rPr>
              <a:t>separately  for </a:t>
            </a:r>
            <a:r>
              <a:rPr sz="1200" spc="-5" dirty="0">
                <a:latin typeface="Times New Roman"/>
                <a:cs typeface="Times New Roman"/>
              </a:rPr>
              <a:t>males and females </a:t>
            </a:r>
            <a:r>
              <a:rPr sz="1200" dirty="0">
                <a:latin typeface="Times New Roman"/>
                <a:cs typeface="Times New Roman"/>
              </a:rPr>
              <a:t>for </a:t>
            </a:r>
            <a:r>
              <a:rPr sz="1200" spc="-5" dirty="0">
                <a:latin typeface="Times New Roman"/>
                <a:cs typeface="Times New Roman"/>
              </a:rPr>
              <a:t>different racial groups </a:t>
            </a:r>
            <a:r>
              <a:rPr sz="1200" spc="5" dirty="0">
                <a:latin typeface="Times New Roman"/>
                <a:cs typeface="Times New Roman"/>
              </a:rPr>
              <a:t>in </a:t>
            </a:r>
            <a:r>
              <a:rPr sz="1200" dirty="0">
                <a:latin typeface="Times New Roman"/>
                <a:cs typeface="Times New Roman"/>
              </a:rPr>
              <a:t>a population. The </a:t>
            </a:r>
            <a:r>
              <a:rPr sz="1200" spc="-10" dirty="0">
                <a:latin typeface="Times New Roman"/>
                <a:cs typeface="Times New Roman"/>
              </a:rPr>
              <a:t>age </a:t>
            </a:r>
            <a:r>
              <a:rPr sz="1200" spc="-5" dirty="0">
                <a:latin typeface="Times New Roman"/>
                <a:cs typeface="Times New Roman"/>
              </a:rPr>
              <a:t>specific death </a:t>
            </a:r>
            <a:r>
              <a:rPr sz="1200" dirty="0">
                <a:latin typeface="Times New Roman"/>
                <a:cs typeface="Times New Roman"/>
              </a:rPr>
              <a:t>rate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calculated </a:t>
            </a:r>
            <a:r>
              <a:rPr sz="1200" spc="10" dirty="0">
                <a:latin typeface="Times New Roman"/>
                <a:cs typeface="Times New Roman"/>
              </a:rPr>
              <a:t>by </a:t>
            </a:r>
            <a:r>
              <a:rPr sz="1200" dirty="0">
                <a:latin typeface="Times New Roman"/>
                <a:cs typeface="Times New Roman"/>
              </a:rPr>
              <a:t>considering </a:t>
            </a:r>
            <a:r>
              <a:rPr sz="1200" spc="-5" dirty="0">
                <a:latin typeface="Times New Roman"/>
                <a:cs typeface="Times New Roman"/>
              </a:rPr>
              <a:t>different </a:t>
            </a:r>
            <a:r>
              <a:rPr sz="1200" dirty="0">
                <a:latin typeface="Times New Roman"/>
                <a:cs typeface="Times New Roman"/>
              </a:rPr>
              <a:t>standard ae </a:t>
            </a:r>
            <a:r>
              <a:rPr sz="1200" spc="-5" dirty="0">
                <a:latin typeface="Times New Roman"/>
                <a:cs typeface="Times New Roman"/>
              </a:rPr>
              <a:t>intervals such</a:t>
            </a:r>
            <a:r>
              <a:rPr sz="1200" spc="-25"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graphicFrame>
        <p:nvGraphicFramePr>
          <p:cNvPr id="7" name="object 7"/>
          <p:cNvGraphicFramePr>
            <a:graphicFrameLocks noGrp="1"/>
          </p:cNvGraphicFramePr>
          <p:nvPr/>
        </p:nvGraphicFramePr>
        <p:xfrm>
          <a:off x="882954" y="7698824"/>
          <a:ext cx="2988308" cy="1220278"/>
        </p:xfrm>
        <a:graphic>
          <a:graphicData uri="http://schemas.openxmlformats.org/drawingml/2006/table">
            <a:tbl>
              <a:tblPr firstRow="1" bandRow="1">
                <a:tableStyleId>{2D5ABB26-0587-4C30-8999-92F81FD0307C}</a:tableStyleId>
              </a:tblPr>
              <a:tblGrid>
                <a:gridCol w="845819">
                  <a:extLst>
                    <a:ext uri="{9D8B030D-6E8A-4147-A177-3AD203B41FA5}">
                      <a16:colId xmlns:a16="http://schemas.microsoft.com/office/drawing/2014/main" val="20000"/>
                    </a:ext>
                  </a:extLst>
                </a:gridCol>
                <a:gridCol w="1162684">
                  <a:extLst>
                    <a:ext uri="{9D8B030D-6E8A-4147-A177-3AD203B41FA5}">
                      <a16:colId xmlns:a16="http://schemas.microsoft.com/office/drawing/2014/main" val="20001"/>
                    </a:ext>
                  </a:extLst>
                </a:gridCol>
                <a:gridCol w="979805">
                  <a:extLst>
                    <a:ext uri="{9D8B030D-6E8A-4147-A177-3AD203B41FA5}">
                      <a16:colId xmlns:a16="http://schemas.microsoft.com/office/drawing/2014/main" val="20002"/>
                    </a:ext>
                  </a:extLst>
                </a:gridCol>
              </a:tblGrid>
              <a:tr h="216211">
                <a:tc>
                  <a:txBody>
                    <a:bodyPr/>
                    <a:lstStyle/>
                    <a:p>
                      <a:pPr marL="31750">
                        <a:lnSpc>
                          <a:spcPts val="1310"/>
                        </a:lnSpc>
                      </a:pPr>
                      <a:r>
                        <a:rPr sz="1200" dirty="0">
                          <a:latin typeface="Times New Roman"/>
                          <a:cs typeface="Times New Roman"/>
                        </a:rPr>
                        <a:t>&lt; 1</a:t>
                      </a:r>
                      <a:r>
                        <a:rPr sz="1200" spc="-15" dirty="0">
                          <a:latin typeface="Times New Roman"/>
                          <a:cs typeface="Times New Roman"/>
                        </a:rPr>
                        <a:t> </a:t>
                      </a:r>
                      <a:r>
                        <a:rPr sz="1200" spc="-10" dirty="0">
                          <a:latin typeface="Times New Roman"/>
                          <a:cs typeface="Times New Roman"/>
                        </a:rPr>
                        <a:t>year</a:t>
                      </a:r>
                      <a:endParaRPr sz="1200">
                        <a:latin typeface="Times New Roman"/>
                        <a:cs typeface="Times New Roman"/>
                      </a:endParaRPr>
                    </a:p>
                  </a:txBody>
                  <a:tcPr marL="0" marR="0" marT="0" marB="0"/>
                </a:tc>
                <a:tc>
                  <a:txBody>
                    <a:bodyPr/>
                    <a:lstStyle/>
                    <a:p>
                      <a:pPr marL="100330">
                        <a:lnSpc>
                          <a:spcPts val="1310"/>
                        </a:lnSpc>
                      </a:pPr>
                      <a:r>
                        <a:rPr sz="1200" dirty="0">
                          <a:latin typeface="Times New Roman"/>
                          <a:cs typeface="Times New Roman"/>
                        </a:rPr>
                        <a:t>1- 4</a:t>
                      </a:r>
                      <a:r>
                        <a:rPr sz="1200" spc="-10"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0" marB="0"/>
                </a:tc>
                <a:tc>
                  <a:txBody>
                    <a:bodyPr/>
                    <a:lstStyle/>
                    <a:p>
                      <a:pPr marL="309880">
                        <a:lnSpc>
                          <a:spcPts val="1310"/>
                        </a:lnSpc>
                      </a:pPr>
                      <a:r>
                        <a:rPr sz="1200" spc="-5" dirty="0">
                          <a:latin typeface="Times New Roman"/>
                          <a:cs typeface="Times New Roman"/>
                        </a:rPr>
                        <a:t>&lt;1year</a:t>
                      </a:r>
                      <a:endParaRPr sz="1200">
                        <a:latin typeface="Times New Roman"/>
                        <a:cs typeface="Times New Roman"/>
                      </a:endParaRPr>
                    </a:p>
                  </a:txBody>
                  <a:tcPr marL="0" marR="0" marT="0" marB="0"/>
                </a:tc>
                <a:extLst>
                  <a:ext uri="{0D108BD9-81ED-4DB2-BD59-A6C34878D82A}">
                    <a16:rowId xmlns:a16="http://schemas.microsoft.com/office/drawing/2014/main" val="10000"/>
                  </a:ext>
                </a:extLst>
              </a:tr>
              <a:tr h="262890">
                <a:tc>
                  <a:txBody>
                    <a:bodyPr/>
                    <a:lstStyle/>
                    <a:p>
                      <a:pPr marL="31750">
                        <a:lnSpc>
                          <a:spcPct val="100000"/>
                        </a:lnSpc>
                        <a:spcBef>
                          <a:spcPts val="240"/>
                        </a:spcBef>
                      </a:pPr>
                      <a:r>
                        <a:rPr sz="1200" spc="-5" dirty="0">
                          <a:latin typeface="Times New Roman"/>
                          <a:cs typeface="Times New Roman"/>
                        </a:rPr>
                        <a:t>1-4 years</a:t>
                      </a:r>
                      <a:endParaRPr sz="1200">
                        <a:latin typeface="Times New Roman"/>
                        <a:cs typeface="Times New Roman"/>
                      </a:endParaRPr>
                    </a:p>
                  </a:txBody>
                  <a:tcPr marL="0" marR="0" marT="30480" marB="0"/>
                </a:tc>
                <a:tc>
                  <a:txBody>
                    <a:bodyPr/>
                    <a:lstStyle/>
                    <a:p>
                      <a:pPr marL="100330">
                        <a:lnSpc>
                          <a:spcPct val="100000"/>
                        </a:lnSpc>
                        <a:spcBef>
                          <a:spcPts val="240"/>
                        </a:spcBef>
                      </a:pPr>
                      <a:r>
                        <a:rPr sz="1200" spc="-5" dirty="0">
                          <a:latin typeface="Times New Roman"/>
                          <a:cs typeface="Times New Roman"/>
                        </a:rPr>
                        <a:t>5-14</a:t>
                      </a:r>
                      <a:r>
                        <a:rPr sz="1200"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30480" marB="0"/>
                </a:tc>
                <a:tc>
                  <a:txBody>
                    <a:bodyPr/>
                    <a:lstStyle/>
                    <a:p>
                      <a:pPr marL="309880">
                        <a:lnSpc>
                          <a:spcPct val="100000"/>
                        </a:lnSpc>
                        <a:spcBef>
                          <a:spcPts val="240"/>
                        </a:spcBef>
                      </a:pPr>
                      <a:r>
                        <a:rPr sz="1200" spc="-5" dirty="0">
                          <a:latin typeface="Times New Roman"/>
                          <a:cs typeface="Times New Roman"/>
                        </a:rPr>
                        <a:t>1-14</a:t>
                      </a:r>
                      <a:r>
                        <a:rPr sz="1200" spc="-40"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30480" marB="0"/>
                </a:tc>
                <a:extLst>
                  <a:ext uri="{0D108BD9-81ED-4DB2-BD59-A6C34878D82A}">
                    <a16:rowId xmlns:a16="http://schemas.microsoft.com/office/drawing/2014/main" val="10001"/>
                  </a:ext>
                </a:extLst>
              </a:tr>
              <a:tr h="262889">
                <a:tc>
                  <a:txBody>
                    <a:bodyPr/>
                    <a:lstStyle/>
                    <a:p>
                      <a:pPr marL="31750">
                        <a:lnSpc>
                          <a:spcPct val="100000"/>
                        </a:lnSpc>
                        <a:spcBef>
                          <a:spcPts val="235"/>
                        </a:spcBef>
                      </a:pPr>
                      <a:r>
                        <a:rPr sz="1200" spc="-5" dirty="0">
                          <a:latin typeface="Times New Roman"/>
                          <a:cs typeface="Times New Roman"/>
                        </a:rPr>
                        <a:t>5-9 years</a:t>
                      </a:r>
                      <a:endParaRPr sz="1200">
                        <a:latin typeface="Times New Roman"/>
                        <a:cs typeface="Times New Roman"/>
                      </a:endParaRPr>
                    </a:p>
                  </a:txBody>
                  <a:tcPr marL="0" marR="0" marT="29845" marB="0"/>
                </a:tc>
                <a:tc>
                  <a:txBody>
                    <a:bodyPr/>
                    <a:lstStyle/>
                    <a:p>
                      <a:pPr marL="100330">
                        <a:lnSpc>
                          <a:spcPct val="100000"/>
                        </a:lnSpc>
                        <a:spcBef>
                          <a:spcPts val="235"/>
                        </a:spcBef>
                      </a:pPr>
                      <a:r>
                        <a:rPr sz="1200" dirty="0">
                          <a:latin typeface="Times New Roman"/>
                          <a:cs typeface="Times New Roman"/>
                        </a:rPr>
                        <a:t>15- 24</a:t>
                      </a:r>
                      <a:r>
                        <a:rPr sz="1200" spc="-15"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29845" marB="0"/>
                </a:tc>
                <a:tc>
                  <a:txBody>
                    <a:bodyPr/>
                    <a:lstStyle/>
                    <a:p>
                      <a:pPr marL="309880">
                        <a:lnSpc>
                          <a:spcPct val="100000"/>
                        </a:lnSpc>
                        <a:spcBef>
                          <a:spcPts val="235"/>
                        </a:spcBef>
                      </a:pPr>
                      <a:r>
                        <a:rPr sz="1200" dirty="0">
                          <a:latin typeface="Times New Roman"/>
                          <a:cs typeface="Times New Roman"/>
                        </a:rPr>
                        <a:t>15+</a:t>
                      </a:r>
                      <a:r>
                        <a:rPr sz="1200" spc="-30"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29845" marB="0"/>
                </a:tc>
                <a:extLst>
                  <a:ext uri="{0D108BD9-81ED-4DB2-BD59-A6C34878D82A}">
                    <a16:rowId xmlns:a16="http://schemas.microsoft.com/office/drawing/2014/main" val="10002"/>
                  </a:ext>
                </a:extLst>
              </a:tr>
              <a:tr h="262864">
                <a:tc>
                  <a:txBody>
                    <a:bodyPr/>
                    <a:lstStyle/>
                    <a:p>
                      <a:pPr marL="31750">
                        <a:lnSpc>
                          <a:spcPct val="100000"/>
                        </a:lnSpc>
                        <a:spcBef>
                          <a:spcPts val="240"/>
                        </a:spcBef>
                      </a:pPr>
                      <a:r>
                        <a:rPr sz="1200" spc="-5" dirty="0">
                          <a:latin typeface="Times New Roman"/>
                          <a:cs typeface="Times New Roman"/>
                        </a:rPr>
                        <a:t>10-14</a:t>
                      </a:r>
                      <a:r>
                        <a:rPr sz="1200" spc="-15"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30480" marB="0"/>
                </a:tc>
                <a:tc>
                  <a:txBody>
                    <a:bodyPr/>
                    <a:lstStyle/>
                    <a:p>
                      <a:pPr marL="100330">
                        <a:lnSpc>
                          <a:spcPct val="100000"/>
                        </a:lnSpc>
                        <a:spcBef>
                          <a:spcPts val="240"/>
                        </a:spcBef>
                      </a:pPr>
                      <a:r>
                        <a:rPr sz="1200" dirty="0">
                          <a:latin typeface="Times New Roman"/>
                          <a:cs typeface="Times New Roman"/>
                        </a:rPr>
                        <a:t>……….</a:t>
                      </a:r>
                      <a:endParaRPr sz="1200">
                        <a:latin typeface="Times New Roman"/>
                        <a:cs typeface="Times New Roman"/>
                      </a:endParaRPr>
                    </a:p>
                  </a:txBody>
                  <a:tcPr marL="0" marR="0" marT="30480" marB="0"/>
                </a:tc>
                <a:tc>
                  <a:txBody>
                    <a:bodyPr/>
                    <a:lstStyle/>
                    <a:p>
                      <a:pPr marL="309880">
                        <a:lnSpc>
                          <a:spcPct val="100000"/>
                        </a:lnSpc>
                        <a:spcBef>
                          <a:spcPts val="240"/>
                        </a:spcBef>
                      </a:pPr>
                      <a:r>
                        <a:rPr sz="1200" dirty="0">
                          <a:latin typeface="Times New Roman"/>
                          <a:cs typeface="Times New Roman"/>
                        </a:rPr>
                        <a:t>……</a:t>
                      </a:r>
                      <a:endParaRPr sz="1200">
                        <a:latin typeface="Times New Roman"/>
                        <a:cs typeface="Times New Roman"/>
                      </a:endParaRPr>
                    </a:p>
                  </a:txBody>
                  <a:tcPr marL="0" marR="0" marT="30480" marB="0"/>
                </a:tc>
                <a:extLst>
                  <a:ext uri="{0D108BD9-81ED-4DB2-BD59-A6C34878D82A}">
                    <a16:rowId xmlns:a16="http://schemas.microsoft.com/office/drawing/2014/main" val="10003"/>
                  </a:ext>
                </a:extLst>
              </a:tr>
              <a:tr h="215424">
                <a:tc>
                  <a:txBody>
                    <a:bodyPr/>
                    <a:lstStyle/>
                    <a:p>
                      <a:pPr marL="31750">
                        <a:lnSpc>
                          <a:spcPts val="1360"/>
                        </a:lnSpc>
                        <a:spcBef>
                          <a:spcPts val="235"/>
                        </a:spcBef>
                      </a:pPr>
                      <a:r>
                        <a:rPr sz="1200" spc="-5" dirty="0">
                          <a:latin typeface="Times New Roman"/>
                          <a:cs typeface="Times New Roman"/>
                        </a:rPr>
                        <a:t>15-19</a:t>
                      </a:r>
                      <a:r>
                        <a:rPr sz="1200" spc="-15" dirty="0">
                          <a:latin typeface="Times New Roman"/>
                          <a:cs typeface="Times New Roman"/>
                        </a:rPr>
                        <a:t> </a:t>
                      </a:r>
                      <a:r>
                        <a:rPr sz="1200" spc="-5" dirty="0">
                          <a:latin typeface="Times New Roman"/>
                          <a:cs typeface="Times New Roman"/>
                        </a:rPr>
                        <a:t>years</a:t>
                      </a:r>
                      <a:endParaRPr sz="1200">
                        <a:latin typeface="Times New Roman"/>
                        <a:cs typeface="Times New Roman"/>
                      </a:endParaRPr>
                    </a:p>
                  </a:txBody>
                  <a:tcPr marL="0" marR="0" marT="2984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4" name="object 4"/>
          <p:cNvSpPr/>
          <p:nvPr/>
        </p:nvSpPr>
        <p:spPr>
          <a:xfrm>
            <a:off x="1390375" y="4378879"/>
            <a:ext cx="1247140" cy="0"/>
          </a:xfrm>
          <a:custGeom>
            <a:avLst/>
            <a:gdLst/>
            <a:ahLst/>
            <a:cxnLst/>
            <a:rect l="l" t="t" r="r" b="b"/>
            <a:pathLst>
              <a:path w="1247139">
                <a:moveTo>
                  <a:pt x="0" y="0"/>
                </a:moveTo>
                <a:lnTo>
                  <a:pt x="1246544" y="0"/>
                </a:lnTo>
              </a:path>
            </a:pathLst>
          </a:custGeom>
          <a:ln w="6463">
            <a:solidFill>
              <a:srgbClr val="000000"/>
            </a:solidFill>
          </a:ln>
        </p:spPr>
        <p:txBody>
          <a:bodyPr wrap="square" lIns="0" tIns="0" rIns="0" bIns="0" rtlCol="0"/>
          <a:lstStyle/>
          <a:p>
            <a:endParaRPr/>
          </a:p>
        </p:txBody>
      </p:sp>
      <p:sp>
        <p:nvSpPr>
          <p:cNvPr id="5" name="object 5"/>
          <p:cNvSpPr txBox="1"/>
          <p:nvPr/>
        </p:nvSpPr>
        <p:spPr>
          <a:xfrm>
            <a:off x="851204" y="478028"/>
            <a:ext cx="6045835" cy="8571865"/>
          </a:xfrm>
          <a:prstGeom prst="rect">
            <a:avLst/>
          </a:prstGeom>
        </p:spPr>
        <p:txBody>
          <a:bodyPr vert="horz" wrap="square" lIns="0" tIns="12700" rIns="0" bIns="0" rtlCol="0">
            <a:spAutoFit/>
          </a:bodyPr>
          <a:lstStyle/>
          <a:p>
            <a:pPr marL="3788410">
              <a:lnSpc>
                <a:spcPct val="100000"/>
              </a:lnSpc>
              <a:spcBef>
                <a:spcPts val="100"/>
              </a:spcBef>
              <a:tabLst>
                <a:tab pos="53949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a:lnSpc>
                <a:spcPct val="100000"/>
              </a:lnSpc>
              <a:spcBef>
                <a:spcPts val="55"/>
              </a:spcBef>
            </a:pPr>
            <a:endParaRPr sz="1550">
              <a:latin typeface="Caladea"/>
              <a:cs typeface="Caladea"/>
            </a:endParaRPr>
          </a:p>
          <a:p>
            <a:pPr marL="63500" algn="just">
              <a:lnSpc>
                <a:spcPct val="100000"/>
              </a:lnSpc>
            </a:pPr>
            <a:r>
              <a:rPr sz="1200" spc="-5" dirty="0">
                <a:latin typeface="Times New Roman"/>
                <a:cs typeface="Times New Roman"/>
              </a:rPr>
              <a:t>And so</a:t>
            </a:r>
            <a:r>
              <a:rPr sz="1200" dirty="0">
                <a:latin typeface="Times New Roman"/>
                <a:cs typeface="Times New Roman"/>
              </a:rPr>
              <a:t> on</a:t>
            </a:r>
            <a:endParaRPr sz="1200">
              <a:latin typeface="Times New Roman"/>
              <a:cs typeface="Times New Roman"/>
            </a:endParaRPr>
          </a:p>
          <a:p>
            <a:pPr marL="786765" marR="2477770" indent="-685800" algn="just">
              <a:lnSpc>
                <a:spcPct val="143300"/>
              </a:lnSpc>
            </a:pPr>
            <a:r>
              <a:rPr sz="1200" spc="-5" dirty="0">
                <a:latin typeface="Times New Roman"/>
                <a:cs typeface="Times New Roman"/>
              </a:rPr>
              <a:t>ASDR </a:t>
            </a:r>
            <a:r>
              <a:rPr sz="1200" dirty="0">
                <a:latin typeface="Times New Roman"/>
                <a:cs typeface="Times New Roman"/>
              </a:rPr>
              <a:t>= </a:t>
            </a:r>
            <a:r>
              <a:rPr sz="1200" u="sng" spc="-5" dirty="0">
                <a:uFill>
                  <a:solidFill>
                    <a:srgbClr val="000000"/>
                  </a:solidFill>
                </a:uFill>
                <a:latin typeface="Times New Roman"/>
                <a:cs typeface="Times New Roman"/>
              </a:rPr>
              <a:t>Total Death </a:t>
            </a:r>
            <a:r>
              <a:rPr sz="1200" u="sng" spc="5" dirty="0">
                <a:uFill>
                  <a:solidFill>
                    <a:srgbClr val="000000"/>
                  </a:solidFill>
                </a:uFill>
                <a:latin typeface="Times New Roman"/>
                <a:cs typeface="Times New Roman"/>
              </a:rPr>
              <a:t>in </a:t>
            </a:r>
            <a:r>
              <a:rPr sz="1200" u="sng" dirty="0">
                <a:uFill>
                  <a:solidFill>
                    <a:srgbClr val="000000"/>
                  </a:solidFill>
                </a:uFill>
                <a:latin typeface="Times New Roman"/>
                <a:cs typeface="Times New Roman"/>
              </a:rPr>
              <a:t>a </a:t>
            </a:r>
            <a:r>
              <a:rPr sz="1200" u="sng" spc="-5" dirty="0">
                <a:uFill>
                  <a:solidFill>
                    <a:srgbClr val="000000"/>
                  </a:solidFill>
                </a:uFill>
                <a:latin typeface="Times New Roman"/>
                <a:cs typeface="Times New Roman"/>
              </a:rPr>
              <a:t>certain age group </a:t>
            </a:r>
            <a:r>
              <a:rPr sz="1200" u="sng" dirty="0">
                <a:uFill>
                  <a:solidFill>
                    <a:srgbClr val="000000"/>
                  </a:solidFill>
                </a:uFill>
                <a:latin typeface="Times New Roman"/>
                <a:cs typeface="Times New Roman"/>
              </a:rPr>
              <a:t>total</a:t>
            </a:r>
            <a:r>
              <a:rPr sz="1200" dirty="0">
                <a:latin typeface="Times New Roman"/>
                <a:cs typeface="Times New Roman"/>
              </a:rPr>
              <a:t> x1000  Population in the </a:t>
            </a:r>
            <a:r>
              <a:rPr sz="1200" spc="-5" dirty="0">
                <a:latin typeface="Times New Roman"/>
                <a:cs typeface="Times New Roman"/>
              </a:rPr>
              <a:t>same age</a:t>
            </a:r>
            <a:r>
              <a:rPr sz="1200" spc="-20" dirty="0">
                <a:latin typeface="Times New Roman"/>
                <a:cs typeface="Times New Roman"/>
              </a:rPr>
              <a:t> </a:t>
            </a:r>
            <a:r>
              <a:rPr sz="1200" spc="-5" dirty="0">
                <a:latin typeface="Times New Roman"/>
                <a:cs typeface="Times New Roman"/>
              </a:rPr>
              <a:t>group</a:t>
            </a:r>
            <a:endParaRPr sz="1200">
              <a:latin typeface="Times New Roman"/>
              <a:cs typeface="Times New Roman"/>
            </a:endParaRPr>
          </a:p>
          <a:p>
            <a:pPr marL="63500" marR="32384" algn="just">
              <a:lnSpc>
                <a:spcPct val="143700"/>
              </a:lnSpc>
              <a:spcBef>
                <a:spcPts val="10"/>
              </a:spcBef>
            </a:pPr>
            <a:r>
              <a:rPr sz="1200" dirty="0">
                <a:latin typeface="Times New Roman"/>
                <a:cs typeface="Times New Roman"/>
              </a:rPr>
              <a:t>The </a:t>
            </a:r>
            <a:r>
              <a:rPr sz="1200" spc="-5" dirty="0">
                <a:latin typeface="Times New Roman"/>
                <a:cs typeface="Times New Roman"/>
              </a:rPr>
              <a:t>lowest </a:t>
            </a:r>
            <a:r>
              <a:rPr sz="1200" dirty="0">
                <a:latin typeface="Times New Roman"/>
                <a:cs typeface="Times New Roman"/>
              </a:rPr>
              <a:t>mortality </a:t>
            </a:r>
            <a:r>
              <a:rPr sz="1200" spc="-5" dirty="0">
                <a:latin typeface="Times New Roman"/>
                <a:cs typeface="Times New Roman"/>
              </a:rPr>
              <a:t>is observed </a:t>
            </a:r>
            <a:r>
              <a:rPr sz="1200" dirty="0">
                <a:latin typeface="Times New Roman"/>
                <a:cs typeface="Times New Roman"/>
              </a:rPr>
              <a:t>in 14 </a:t>
            </a:r>
            <a:r>
              <a:rPr sz="1200" spc="-5" dirty="0">
                <a:latin typeface="Times New Roman"/>
                <a:cs typeface="Times New Roman"/>
              </a:rPr>
              <a:t>years </a:t>
            </a:r>
            <a:r>
              <a:rPr sz="1200" dirty="0">
                <a:latin typeface="Times New Roman"/>
                <a:cs typeface="Times New Roman"/>
              </a:rPr>
              <a:t>from the </a:t>
            </a:r>
            <a:r>
              <a:rPr sz="1200" spc="-5" dirty="0">
                <a:latin typeface="Times New Roman"/>
                <a:cs typeface="Times New Roman"/>
              </a:rPr>
              <a:t>age group </a:t>
            </a:r>
            <a:r>
              <a:rPr sz="1200" dirty="0">
                <a:latin typeface="Times New Roman"/>
                <a:cs typeface="Times New Roman"/>
              </a:rPr>
              <a:t>10-14. The </a:t>
            </a:r>
            <a:r>
              <a:rPr sz="1200" spc="-5" dirty="0">
                <a:latin typeface="Times New Roman"/>
                <a:cs typeface="Times New Roman"/>
              </a:rPr>
              <a:t>information  regarding </a:t>
            </a:r>
            <a:r>
              <a:rPr sz="1200" dirty="0">
                <a:latin typeface="Times New Roman"/>
                <a:cs typeface="Times New Roman"/>
              </a:rPr>
              <a:t>mortality according to </a:t>
            </a:r>
            <a:r>
              <a:rPr sz="1200" spc="-5" dirty="0">
                <a:latin typeface="Times New Roman"/>
                <a:cs typeface="Times New Roman"/>
              </a:rPr>
              <a:t>age is </a:t>
            </a:r>
            <a:r>
              <a:rPr sz="1200" spc="5" dirty="0">
                <a:latin typeface="Times New Roman"/>
                <a:cs typeface="Times New Roman"/>
              </a:rPr>
              <a:t>very </a:t>
            </a:r>
            <a:r>
              <a:rPr sz="1200" dirty="0">
                <a:latin typeface="Times New Roman"/>
                <a:cs typeface="Times New Roman"/>
              </a:rPr>
              <a:t>useful specially for those </a:t>
            </a:r>
            <a:r>
              <a:rPr sz="1200" spc="-5" dirty="0">
                <a:latin typeface="Times New Roman"/>
                <a:cs typeface="Times New Roman"/>
              </a:rPr>
              <a:t>organization </a:t>
            </a:r>
            <a:r>
              <a:rPr sz="1200" dirty="0">
                <a:latin typeface="Times New Roman"/>
                <a:cs typeface="Times New Roman"/>
              </a:rPr>
              <a:t>who </a:t>
            </a:r>
            <a:r>
              <a:rPr sz="1200" spc="-5" dirty="0">
                <a:latin typeface="Times New Roman"/>
                <a:cs typeface="Times New Roman"/>
              </a:rPr>
              <a:t>are  providing </a:t>
            </a:r>
            <a:r>
              <a:rPr sz="1200" dirty="0">
                <a:latin typeface="Times New Roman"/>
                <a:cs typeface="Times New Roman"/>
              </a:rPr>
              <a:t>life insurance</a:t>
            </a:r>
            <a:r>
              <a:rPr sz="1200" spc="-30" dirty="0">
                <a:latin typeface="Times New Roman"/>
                <a:cs typeface="Times New Roman"/>
              </a:rPr>
              <a:t> </a:t>
            </a:r>
            <a:r>
              <a:rPr sz="1200" spc="-5" dirty="0">
                <a:latin typeface="Times New Roman"/>
                <a:cs typeface="Times New Roman"/>
              </a:rPr>
              <a:t>services.</a:t>
            </a:r>
            <a:endParaRPr sz="1200">
              <a:latin typeface="Times New Roman"/>
              <a:cs typeface="Times New Roman"/>
            </a:endParaRPr>
          </a:p>
          <a:p>
            <a:pPr marL="63500" marR="30480" algn="just">
              <a:lnSpc>
                <a:spcPts val="2080"/>
              </a:lnSpc>
              <a:spcBef>
                <a:spcPts val="160"/>
              </a:spcBef>
            </a:pPr>
            <a:r>
              <a:rPr sz="1200" spc="-5" dirty="0">
                <a:latin typeface="Times New Roman"/>
                <a:cs typeface="Times New Roman"/>
              </a:rPr>
              <a:t>There </a:t>
            </a:r>
            <a:r>
              <a:rPr sz="1200" dirty="0">
                <a:latin typeface="Times New Roman"/>
                <a:cs typeface="Times New Roman"/>
              </a:rPr>
              <a:t>were 28452 </a:t>
            </a:r>
            <a:r>
              <a:rPr sz="1200" spc="-5" dirty="0">
                <a:latin typeface="Times New Roman"/>
                <a:cs typeface="Times New Roman"/>
              </a:rPr>
              <a:t>deaths </a:t>
            </a:r>
            <a:r>
              <a:rPr sz="1200" dirty="0">
                <a:latin typeface="Times New Roman"/>
                <a:cs typeface="Times New Roman"/>
              </a:rPr>
              <a:t>in 8948587 population in the </a:t>
            </a:r>
            <a:r>
              <a:rPr sz="1200" spc="-5" dirty="0">
                <a:latin typeface="Times New Roman"/>
                <a:cs typeface="Times New Roman"/>
              </a:rPr>
              <a:t>age group </a:t>
            </a:r>
            <a:r>
              <a:rPr sz="1200" spc="5" dirty="0">
                <a:latin typeface="Times New Roman"/>
                <a:cs typeface="Times New Roman"/>
              </a:rPr>
              <a:t>of 0-14 </a:t>
            </a:r>
            <a:r>
              <a:rPr sz="1200" spc="-5" dirty="0">
                <a:latin typeface="Times New Roman"/>
                <a:cs typeface="Times New Roman"/>
              </a:rPr>
              <a:t>years </a:t>
            </a:r>
            <a:r>
              <a:rPr sz="1200" dirty="0">
                <a:latin typeface="Times New Roman"/>
                <a:cs typeface="Times New Roman"/>
              </a:rPr>
              <a:t>in 2001 in </a:t>
            </a:r>
            <a:r>
              <a:rPr sz="1200" spc="-5" dirty="0">
                <a:latin typeface="Times New Roman"/>
                <a:cs typeface="Times New Roman"/>
              </a:rPr>
              <a:t>Nepal.  So ASDR for 0-14 years </a:t>
            </a:r>
            <a:r>
              <a:rPr sz="1200" dirty="0">
                <a:latin typeface="Times New Roman"/>
                <a:cs typeface="Times New Roman"/>
              </a:rPr>
              <a:t>in </a:t>
            </a:r>
            <a:r>
              <a:rPr sz="1200" spc="-5" dirty="0">
                <a:latin typeface="Times New Roman"/>
                <a:cs typeface="Times New Roman"/>
              </a:rPr>
              <a:t>Nepal was</a:t>
            </a:r>
            <a:r>
              <a:rPr sz="1200" spc="35" dirty="0">
                <a:latin typeface="Times New Roman"/>
                <a:cs typeface="Times New Roman"/>
              </a:rPr>
              <a:t> </a:t>
            </a:r>
            <a:r>
              <a:rPr sz="1200" dirty="0">
                <a:latin typeface="Times New Roman"/>
                <a:cs typeface="Times New Roman"/>
              </a:rPr>
              <a:t>3.71.</a:t>
            </a:r>
            <a:endParaRPr sz="1200">
              <a:latin typeface="Times New Roman"/>
              <a:cs typeface="Times New Roman"/>
            </a:endParaRPr>
          </a:p>
          <a:p>
            <a:pPr>
              <a:lnSpc>
                <a:spcPct val="100000"/>
              </a:lnSpc>
            </a:pPr>
            <a:endParaRPr sz="1300">
              <a:latin typeface="Times New Roman"/>
              <a:cs typeface="Times New Roman"/>
            </a:endParaRPr>
          </a:p>
          <a:p>
            <a:pPr marL="63500" algn="just">
              <a:lnSpc>
                <a:spcPct val="100000"/>
              </a:lnSpc>
              <a:spcBef>
                <a:spcPts val="1050"/>
              </a:spcBef>
            </a:pPr>
            <a:r>
              <a:rPr sz="1200" b="1" spc="-5" dirty="0">
                <a:latin typeface="Times New Roman"/>
                <a:cs typeface="Times New Roman"/>
              </a:rPr>
              <a:t>Infant mortality rate</a:t>
            </a:r>
            <a:r>
              <a:rPr sz="1200" b="1" dirty="0">
                <a:latin typeface="Times New Roman"/>
                <a:cs typeface="Times New Roman"/>
              </a:rPr>
              <a:t> </a:t>
            </a:r>
            <a:r>
              <a:rPr sz="1200" b="1" spc="-5" dirty="0">
                <a:latin typeface="Times New Roman"/>
                <a:cs typeface="Times New Roman"/>
              </a:rPr>
              <a:t>(IMR)</a:t>
            </a:r>
            <a:endParaRPr sz="1200">
              <a:latin typeface="Times New Roman"/>
              <a:cs typeface="Times New Roman"/>
            </a:endParaRPr>
          </a:p>
          <a:p>
            <a:pPr marL="63500" marR="35560" algn="just">
              <a:lnSpc>
                <a:spcPts val="2080"/>
              </a:lnSpc>
              <a:spcBef>
                <a:spcPts val="135"/>
              </a:spcBef>
            </a:pPr>
            <a:r>
              <a:rPr sz="1200" dirty="0">
                <a:latin typeface="Times New Roman"/>
                <a:cs typeface="Times New Roman"/>
              </a:rPr>
              <a:t>The </a:t>
            </a:r>
            <a:r>
              <a:rPr sz="1200" spc="-15" dirty="0">
                <a:latin typeface="Times New Roman"/>
                <a:cs typeface="Times New Roman"/>
              </a:rPr>
              <a:t>IMR </a:t>
            </a:r>
            <a:r>
              <a:rPr sz="1200" spc="-5" dirty="0">
                <a:latin typeface="Times New Roman"/>
                <a:cs typeface="Times New Roman"/>
              </a:rPr>
              <a:t>is </a:t>
            </a:r>
            <a:r>
              <a:rPr sz="1200" dirty="0">
                <a:latin typeface="Times New Roman"/>
                <a:cs typeface="Times New Roman"/>
              </a:rPr>
              <a:t>the number of </a:t>
            </a:r>
            <a:r>
              <a:rPr sz="1200" spc="-5" dirty="0">
                <a:latin typeface="Times New Roman"/>
                <a:cs typeface="Times New Roman"/>
              </a:rPr>
              <a:t>deaths under </a:t>
            </a:r>
            <a:r>
              <a:rPr sz="1200" dirty="0">
                <a:latin typeface="Times New Roman"/>
                <a:cs typeface="Times New Roman"/>
              </a:rPr>
              <a:t>one </a:t>
            </a:r>
            <a:r>
              <a:rPr sz="1200" spc="-10" dirty="0">
                <a:latin typeface="Times New Roman"/>
                <a:cs typeface="Times New Roman"/>
              </a:rPr>
              <a:t>year </a:t>
            </a:r>
            <a:r>
              <a:rPr sz="1200" dirty="0">
                <a:latin typeface="Times New Roman"/>
                <a:cs typeface="Times New Roman"/>
              </a:rPr>
              <a:t>of </a:t>
            </a:r>
            <a:r>
              <a:rPr sz="1200" spc="-5" dirty="0">
                <a:latin typeface="Times New Roman"/>
                <a:cs typeface="Times New Roman"/>
              </a:rPr>
              <a:t>age per </a:t>
            </a:r>
            <a:r>
              <a:rPr sz="1200" dirty="0">
                <a:latin typeface="Times New Roman"/>
                <a:cs typeface="Times New Roman"/>
              </a:rPr>
              <a:t>1000 live births during a </a:t>
            </a:r>
            <a:r>
              <a:rPr sz="1200" spc="-5" dirty="0">
                <a:latin typeface="Times New Roman"/>
                <a:cs typeface="Times New Roman"/>
              </a:rPr>
              <a:t>year.  Although </a:t>
            </a:r>
            <a:r>
              <a:rPr sz="1200" dirty="0">
                <a:latin typeface="Times New Roman"/>
                <a:cs typeface="Times New Roman"/>
              </a:rPr>
              <a:t>it </a:t>
            </a:r>
            <a:r>
              <a:rPr sz="1200" spc="-5" dirty="0">
                <a:latin typeface="Times New Roman"/>
                <a:cs typeface="Times New Roman"/>
              </a:rPr>
              <a:t>is called </a:t>
            </a:r>
            <a:r>
              <a:rPr sz="1200" dirty="0">
                <a:latin typeface="Times New Roman"/>
                <a:cs typeface="Times New Roman"/>
              </a:rPr>
              <a:t>a </a:t>
            </a:r>
            <a:r>
              <a:rPr sz="1200" spc="-5" dirty="0">
                <a:latin typeface="Times New Roman"/>
                <a:cs typeface="Times New Roman"/>
              </a:rPr>
              <a:t>rate, </a:t>
            </a:r>
            <a:r>
              <a:rPr sz="1200" dirty="0">
                <a:latin typeface="Times New Roman"/>
                <a:cs typeface="Times New Roman"/>
              </a:rPr>
              <a:t>in </a:t>
            </a:r>
            <a:r>
              <a:rPr sz="1200" spc="-5" dirty="0">
                <a:latin typeface="Times New Roman"/>
                <a:cs typeface="Times New Roman"/>
              </a:rPr>
              <a:t>fact,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the probability </a:t>
            </a:r>
            <a:r>
              <a:rPr sz="1200" spc="5" dirty="0">
                <a:latin typeface="Times New Roman"/>
                <a:cs typeface="Times New Roman"/>
              </a:rPr>
              <a:t>of </a:t>
            </a:r>
            <a:r>
              <a:rPr sz="1200" spc="-5" dirty="0">
                <a:latin typeface="Times New Roman"/>
                <a:cs typeface="Times New Roman"/>
              </a:rPr>
              <a:t>dying </a:t>
            </a:r>
            <a:r>
              <a:rPr sz="1200" dirty="0">
                <a:latin typeface="Times New Roman"/>
                <a:cs typeface="Times New Roman"/>
              </a:rPr>
              <a:t>before the first</a:t>
            </a:r>
            <a:r>
              <a:rPr sz="1200" spc="-15" dirty="0">
                <a:latin typeface="Times New Roman"/>
                <a:cs typeface="Times New Roman"/>
              </a:rPr>
              <a:t> </a:t>
            </a:r>
            <a:r>
              <a:rPr sz="1200" dirty="0">
                <a:latin typeface="Times New Roman"/>
                <a:cs typeface="Times New Roman"/>
              </a:rPr>
              <a:t>birthday.</a:t>
            </a:r>
            <a:endParaRPr sz="1200">
              <a:latin typeface="Times New Roman"/>
              <a:cs typeface="Times New Roman"/>
            </a:endParaRPr>
          </a:p>
          <a:p>
            <a:pPr marL="693420" marR="3823335" indent="-630555">
              <a:lnSpc>
                <a:spcPct val="119800"/>
              </a:lnSpc>
              <a:spcBef>
                <a:spcPts val="250"/>
              </a:spcBef>
            </a:pPr>
            <a:r>
              <a:rPr sz="1800" spc="-15" baseline="-37037" dirty="0">
                <a:latin typeface="Times New Roman"/>
                <a:cs typeface="Times New Roman"/>
              </a:rPr>
              <a:t>IMR </a:t>
            </a:r>
            <a:r>
              <a:rPr sz="1800" baseline="-37037" dirty="0">
                <a:latin typeface="Times New Roman"/>
                <a:cs typeface="Times New Roman"/>
              </a:rPr>
              <a:t>= </a:t>
            </a:r>
            <a:r>
              <a:rPr sz="1200" dirty="0">
                <a:latin typeface="Times New Roman"/>
                <a:cs typeface="Times New Roman"/>
              </a:rPr>
              <a:t>deaths </a:t>
            </a:r>
            <a:r>
              <a:rPr sz="1200" spc="5" dirty="0">
                <a:latin typeface="Times New Roman"/>
                <a:cs typeface="Times New Roman"/>
              </a:rPr>
              <a:t>within </a:t>
            </a:r>
            <a:r>
              <a:rPr sz="1200" spc="15" dirty="0">
                <a:latin typeface="Times New Roman"/>
                <a:cs typeface="Times New Roman"/>
              </a:rPr>
              <a:t>1 </a:t>
            </a:r>
            <a:r>
              <a:rPr sz="1200" spc="10" dirty="0">
                <a:latin typeface="Times New Roman"/>
                <a:cs typeface="Times New Roman"/>
              </a:rPr>
              <a:t>year </a:t>
            </a:r>
            <a:r>
              <a:rPr sz="1800" spc="22" baseline="-34722" dirty="0">
                <a:latin typeface="Symbol"/>
                <a:cs typeface="Symbol"/>
              </a:rPr>
              <a:t></a:t>
            </a:r>
            <a:r>
              <a:rPr sz="1800" spc="22" baseline="-34722" dirty="0">
                <a:latin typeface="Times New Roman"/>
                <a:cs typeface="Times New Roman"/>
              </a:rPr>
              <a:t>1000  </a:t>
            </a:r>
            <a:r>
              <a:rPr sz="1200" spc="15" dirty="0">
                <a:latin typeface="Times New Roman"/>
                <a:cs typeface="Times New Roman"/>
              </a:rPr>
              <a:t>totallive</a:t>
            </a:r>
            <a:r>
              <a:rPr sz="1200" spc="-50" dirty="0">
                <a:latin typeface="Times New Roman"/>
                <a:cs typeface="Times New Roman"/>
              </a:rPr>
              <a:t> </a:t>
            </a:r>
            <a:r>
              <a:rPr sz="1200" spc="5" dirty="0">
                <a:latin typeface="Times New Roman"/>
                <a:cs typeface="Times New Roman"/>
              </a:rPr>
              <a:t>births</a:t>
            </a:r>
            <a:endParaRPr sz="1200">
              <a:latin typeface="Times New Roman"/>
              <a:cs typeface="Times New Roman"/>
            </a:endParaRPr>
          </a:p>
          <a:p>
            <a:pPr marL="63500">
              <a:lnSpc>
                <a:spcPct val="100000"/>
              </a:lnSpc>
              <a:spcBef>
                <a:spcPts val="610"/>
              </a:spcBef>
            </a:pPr>
            <a:r>
              <a:rPr sz="1200" spc="-5" dirty="0">
                <a:latin typeface="Times New Roman"/>
                <a:cs typeface="Times New Roman"/>
              </a:rPr>
              <a:t>Several factors affect </a:t>
            </a:r>
            <a:r>
              <a:rPr sz="1200" dirty="0">
                <a:latin typeface="Times New Roman"/>
                <a:cs typeface="Times New Roman"/>
              </a:rPr>
              <a:t>the </a:t>
            </a:r>
            <a:r>
              <a:rPr sz="1200" spc="-10" dirty="0">
                <a:latin typeface="Times New Roman"/>
                <a:cs typeface="Times New Roman"/>
              </a:rPr>
              <a:t>IMR </a:t>
            </a:r>
            <a:r>
              <a:rPr sz="1200" dirty="0">
                <a:latin typeface="Times New Roman"/>
                <a:cs typeface="Times New Roman"/>
              </a:rPr>
              <a:t>of a</a:t>
            </a:r>
            <a:r>
              <a:rPr sz="1200" spc="30" dirty="0">
                <a:latin typeface="Times New Roman"/>
                <a:cs typeface="Times New Roman"/>
              </a:rPr>
              <a:t> </a:t>
            </a:r>
            <a:r>
              <a:rPr sz="1200" spc="-5" dirty="0">
                <a:latin typeface="Times New Roman"/>
                <a:cs typeface="Times New Roman"/>
              </a:rPr>
              <a:t>country:</a:t>
            </a:r>
            <a:endParaRPr sz="1200">
              <a:latin typeface="Times New Roman"/>
              <a:cs typeface="Times New Roman"/>
            </a:endParaRPr>
          </a:p>
          <a:p>
            <a:pPr marL="219075" indent="-156210">
              <a:lnSpc>
                <a:spcPct val="100000"/>
              </a:lnSpc>
              <a:spcBef>
                <a:spcPts val="635"/>
              </a:spcBef>
              <a:buAutoNum type="alphaLcParenR"/>
              <a:tabLst>
                <a:tab pos="219710" algn="l"/>
              </a:tabLst>
            </a:pPr>
            <a:r>
              <a:rPr sz="1200" spc="-5" dirty="0">
                <a:latin typeface="Times New Roman"/>
                <a:cs typeface="Times New Roman"/>
              </a:rPr>
              <a:t>Nutrition </a:t>
            </a:r>
            <a:r>
              <a:rPr sz="1200" dirty="0">
                <a:latin typeface="Times New Roman"/>
                <a:cs typeface="Times New Roman"/>
              </a:rPr>
              <a:t>of </a:t>
            </a:r>
            <a:r>
              <a:rPr sz="1200" spc="-5" dirty="0">
                <a:latin typeface="Times New Roman"/>
                <a:cs typeface="Times New Roman"/>
              </a:rPr>
              <a:t>mothers </a:t>
            </a:r>
            <a:r>
              <a:rPr sz="1200" dirty="0">
                <a:latin typeface="Times New Roman"/>
                <a:cs typeface="Times New Roman"/>
              </a:rPr>
              <a:t>and </a:t>
            </a:r>
            <a:r>
              <a:rPr sz="1200" spc="-5" dirty="0">
                <a:latin typeface="Times New Roman"/>
                <a:cs typeface="Times New Roman"/>
              </a:rPr>
              <a:t>children</a:t>
            </a:r>
            <a:endParaRPr sz="1200">
              <a:latin typeface="Times New Roman"/>
              <a:cs typeface="Times New Roman"/>
            </a:endParaRPr>
          </a:p>
          <a:p>
            <a:pPr marL="227965" indent="-165100">
              <a:lnSpc>
                <a:spcPct val="100000"/>
              </a:lnSpc>
              <a:spcBef>
                <a:spcPts val="625"/>
              </a:spcBef>
              <a:buAutoNum type="alphaLcParenR"/>
              <a:tabLst>
                <a:tab pos="228600" algn="l"/>
              </a:tabLst>
            </a:pPr>
            <a:r>
              <a:rPr sz="1200" spc="-5" dirty="0">
                <a:latin typeface="Times New Roman"/>
                <a:cs typeface="Times New Roman"/>
              </a:rPr>
              <a:t>Birth intervals</a:t>
            </a:r>
            <a:endParaRPr sz="1200">
              <a:latin typeface="Times New Roman"/>
              <a:cs typeface="Times New Roman"/>
            </a:endParaRPr>
          </a:p>
          <a:p>
            <a:pPr marL="219075" indent="-156210">
              <a:lnSpc>
                <a:spcPct val="100000"/>
              </a:lnSpc>
              <a:spcBef>
                <a:spcPts val="635"/>
              </a:spcBef>
              <a:buAutoNum type="alphaLcParenR"/>
              <a:tabLst>
                <a:tab pos="219710" algn="l"/>
              </a:tabLst>
            </a:pPr>
            <a:r>
              <a:rPr sz="1200" dirty="0">
                <a:latin typeface="Times New Roman"/>
                <a:cs typeface="Times New Roman"/>
              </a:rPr>
              <a:t>Parity</a:t>
            </a:r>
            <a:endParaRPr sz="1200">
              <a:latin typeface="Times New Roman"/>
              <a:cs typeface="Times New Roman"/>
            </a:endParaRPr>
          </a:p>
          <a:p>
            <a:pPr marL="227965" indent="-165100">
              <a:lnSpc>
                <a:spcPct val="100000"/>
              </a:lnSpc>
              <a:spcBef>
                <a:spcPts val="625"/>
              </a:spcBef>
              <a:buAutoNum type="alphaLcParenR"/>
              <a:tabLst>
                <a:tab pos="228600" algn="l"/>
              </a:tabLst>
            </a:pPr>
            <a:r>
              <a:rPr sz="1200" spc="-5" dirty="0">
                <a:latin typeface="Times New Roman"/>
                <a:cs typeface="Times New Roman"/>
              </a:rPr>
              <a:t>Age </a:t>
            </a:r>
            <a:r>
              <a:rPr sz="1200" dirty="0">
                <a:latin typeface="Times New Roman"/>
                <a:cs typeface="Times New Roman"/>
              </a:rPr>
              <a:t>of mother </a:t>
            </a:r>
            <a:r>
              <a:rPr sz="1200" spc="-5" dirty="0">
                <a:latin typeface="Times New Roman"/>
                <a:cs typeface="Times New Roman"/>
              </a:rPr>
              <a:t>at </a:t>
            </a:r>
            <a:r>
              <a:rPr sz="1200" spc="-90" dirty="0">
                <a:latin typeface="Times New Roman"/>
                <a:cs typeface="Times New Roman"/>
              </a:rPr>
              <a:t>child‟s</a:t>
            </a:r>
            <a:r>
              <a:rPr sz="1200" dirty="0">
                <a:latin typeface="Times New Roman"/>
                <a:cs typeface="Times New Roman"/>
              </a:rPr>
              <a:t> </a:t>
            </a:r>
            <a:r>
              <a:rPr sz="1200" spc="-5" dirty="0">
                <a:latin typeface="Times New Roman"/>
                <a:cs typeface="Times New Roman"/>
              </a:rPr>
              <a:t>birth</a:t>
            </a:r>
            <a:endParaRPr sz="1200">
              <a:latin typeface="Times New Roman"/>
              <a:cs typeface="Times New Roman"/>
            </a:endParaRPr>
          </a:p>
          <a:p>
            <a:pPr marL="219075" indent="-156210">
              <a:lnSpc>
                <a:spcPct val="100000"/>
              </a:lnSpc>
              <a:spcBef>
                <a:spcPts val="635"/>
              </a:spcBef>
              <a:buAutoNum type="alphaLcParenR"/>
              <a:tabLst>
                <a:tab pos="219710" algn="l"/>
              </a:tabLst>
            </a:pPr>
            <a:r>
              <a:rPr sz="1200" spc="-85" dirty="0">
                <a:latin typeface="Times New Roman"/>
                <a:cs typeface="Times New Roman"/>
              </a:rPr>
              <a:t>Mother‟s </a:t>
            </a:r>
            <a:r>
              <a:rPr sz="1200" spc="-5" dirty="0">
                <a:latin typeface="Times New Roman"/>
                <a:cs typeface="Times New Roman"/>
              </a:rPr>
              <a:t>education </a:t>
            </a:r>
            <a:r>
              <a:rPr sz="1200" dirty="0">
                <a:latin typeface="Times New Roman"/>
                <a:cs typeface="Times New Roman"/>
              </a:rPr>
              <a:t>and </a:t>
            </a:r>
            <a:r>
              <a:rPr sz="1200" spc="-5" dirty="0">
                <a:latin typeface="Times New Roman"/>
                <a:cs typeface="Times New Roman"/>
              </a:rPr>
              <a:t>economic</a:t>
            </a:r>
            <a:r>
              <a:rPr sz="1200" spc="-125" dirty="0">
                <a:latin typeface="Times New Roman"/>
                <a:cs typeface="Times New Roman"/>
              </a:rPr>
              <a:t> </a:t>
            </a:r>
            <a:r>
              <a:rPr sz="1200" spc="-5" dirty="0">
                <a:latin typeface="Times New Roman"/>
                <a:cs typeface="Times New Roman"/>
              </a:rPr>
              <a:t>status</a:t>
            </a:r>
            <a:endParaRPr sz="1200">
              <a:latin typeface="Times New Roman"/>
              <a:cs typeface="Times New Roman"/>
            </a:endParaRPr>
          </a:p>
          <a:p>
            <a:pPr marL="201930" indent="-139065">
              <a:lnSpc>
                <a:spcPct val="100000"/>
              </a:lnSpc>
              <a:spcBef>
                <a:spcPts val="625"/>
              </a:spcBef>
              <a:buAutoNum type="alphaLcParenR"/>
              <a:tabLst>
                <a:tab pos="202565" algn="l"/>
              </a:tabLst>
            </a:pPr>
            <a:r>
              <a:rPr sz="1200" spc="-5" dirty="0">
                <a:latin typeface="Times New Roman"/>
                <a:cs typeface="Times New Roman"/>
              </a:rPr>
              <a:t>Basic health services</a:t>
            </a:r>
            <a:r>
              <a:rPr sz="1200" spc="5" dirty="0">
                <a:latin typeface="Times New Roman"/>
                <a:cs typeface="Times New Roman"/>
              </a:rPr>
              <a:t> </a:t>
            </a:r>
            <a:r>
              <a:rPr sz="1200" dirty="0">
                <a:latin typeface="Times New Roman"/>
                <a:cs typeface="Times New Roman"/>
              </a:rPr>
              <a:t>including:</a:t>
            </a:r>
            <a:endParaRPr sz="1200">
              <a:latin typeface="Times New Roman"/>
              <a:cs typeface="Times New Roman"/>
            </a:endParaRPr>
          </a:p>
          <a:p>
            <a:pPr marL="640715" lvl="1" indent="-121285">
              <a:lnSpc>
                <a:spcPct val="100000"/>
              </a:lnSpc>
              <a:spcBef>
                <a:spcPts val="635"/>
              </a:spcBef>
              <a:buAutoNum type="romanLcPeriod"/>
              <a:tabLst>
                <a:tab pos="641350" algn="l"/>
              </a:tabLst>
            </a:pPr>
            <a:r>
              <a:rPr sz="1200" spc="-5" dirty="0">
                <a:latin typeface="Times New Roman"/>
                <a:cs typeface="Times New Roman"/>
              </a:rPr>
              <a:t>Immunization</a:t>
            </a:r>
            <a:endParaRPr sz="1200">
              <a:latin typeface="Times New Roman"/>
              <a:cs typeface="Times New Roman"/>
            </a:endParaRPr>
          </a:p>
          <a:p>
            <a:pPr marL="681990" lvl="1" indent="-162560">
              <a:lnSpc>
                <a:spcPct val="100000"/>
              </a:lnSpc>
              <a:spcBef>
                <a:spcPts val="625"/>
              </a:spcBef>
              <a:buAutoNum type="romanLcPeriod"/>
              <a:tabLst>
                <a:tab pos="682625" algn="l"/>
              </a:tabLst>
            </a:pPr>
            <a:r>
              <a:rPr sz="1200" dirty="0">
                <a:latin typeface="Times New Roman"/>
                <a:cs typeface="Times New Roman"/>
              </a:rPr>
              <a:t>ARI</a:t>
            </a:r>
            <a:endParaRPr sz="1200">
              <a:latin typeface="Times New Roman"/>
              <a:cs typeface="Times New Roman"/>
            </a:endParaRPr>
          </a:p>
          <a:p>
            <a:pPr marL="723900" lvl="1" indent="-204470">
              <a:lnSpc>
                <a:spcPct val="100000"/>
              </a:lnSpc>
              <a:spcBef>
                <a:spcPts val="635"/>
              </a:spcBef>
              <a:buAutoNum type="romanLcPeriod"/>
              <a:tabLst>
                <a:tab pos="724535" algn="l"/>
              </a:tabLst>
            </a:pPr>
            <a:r>
              <a:rPr sz="1200" spc="-5" dirty="0">
                <a:latin typeface="Times New Roman"/>
                <a:cs typeface="Times New Roman"/>
              </a:rPr>
              <a:t>Diarrhea</a:t>
            </a:r>
            <a:endParaRPr sz="1200">
              <a:latin typeface="Times New Roman"/>
              <a:cs typeface="Times New Roman"/>
            </a:endParaRPr>
          </a:p>
          <a:p>
            <a:pPr marL="715010" lvl="1" indent="-195580">
              <a:lnSpc>
                <a:spcPct val="100000"/>
              </a:lnSpc>
              <a:spcBef>
                <a:spcPts val="625"/>
              </a:spcBef>
              <a:buAutoNum type="romanLcPeriod"/>
              <a:tabLst>
                <a:tab pos="715645" algn="l"/>
              </a:tabLst>
            </a:pPr>
            <a:r>
              <a:rPr sz="1200" dirty="0">
                <a:latin typeface="Times New Roman"/>
                <a:cs typeface="Times New Roman"/>
              </a:rPr>
              <a:t>Safe </a:t>
            </a:r>
            <a:r>
              <a:rPr sz="1200" spc="-5" dirty="0">
                <a:latin typeface="Times New Roman"/>
                <a:cs typeface="Times New Roman"/>
              </a:rPr>
              <a:t>motherhood</a:t>
            </a:r>
            <a:r>
              <a:rPr sz="1200" spc="-20" dirty="0">
                <a:latin typeface="Times New Roman"/>
                <a:cs typeface="Times New Roman"/>
              </a:rPr>
              <a:t> </a:t>
            </a:r>
            <a:r>
              <a:rPr sz="1200" spc="-5" dirty="0">
                <a:latin typeface="Times New Roman"/>
                <a:cs typeface="Times New Roman"/>
              </a:rPr>
              <a:t>program</a:t>
            </a:r>
            <a:endParaRPr sz="1200">
              <a:latin typeface="Times New Roman"/>
              <a:cs typeface="Times New Roman"/>
            </a:endParaRPr>
          </a:p>
          <a:p>
            <a:pPr marL="672465" lvl="1" indent="-153035">
              <a:lnSpc>
                <a:spcPct val="100000"/>
              </a:lnSpc>
              <a:spcBef>
                <a:spcPts val="640"/>
              </a:spcBef>
              <a:buAutoNum type="romanLcPeriod"/>
              <a:tabLst>
                <a:tab pos="673100" algn="l"/>
              </a:tabLst>
            </a:pPr>
            <a:r>
              <a:rPr sz="1200" spc="-5" dirty="0">
                <a:latin typeface="Times New Roman"/>
                <a:cs typeface="Times New Roman"/>
              </a:rPr>
              <a:t>Environment etc;</a:t>
            </a:r>
            <a:endParaRPr sz="1200">
              <a:latin typeface="Times New Roman"/>
              <a:cs typeface="Times New Roman"/>
            </a:endParaRPr>
          </a:p>
          <a:p>
            <a:pPr marL="63500" algn="just">
              <a:lnSpc>
                <a:spcPct val="100000"/>
              </a:lnSpc>
              <a:spcBef>
                <a:spcPts val="625"/>
              </a:spcBef>
            </a:pPr>
            <a:r>
              <a:rPr sz="1200" spc="-10" dirty="0">
                <a:latin typeface="Times New Roman"/>
                <a:cs typeface="Times New Roman"/>
              </a:rPr>
              <a:t>In</a:t>
            </a:r>
            <a:r>
              <a:rPr sz="1200" spc="195" dirty="0">
                <a:latin typeface="Times New Roman"/>
                <a:cs typeface="Times New Roman"/>
              </a:rPr>
              <a:t> </a:t>
            </a:r>
            <a:r>
              <a:rPr sz="1200" dirty="0">
                <a:latin typeface="Times New Roman"/>
                <a:cs typeface="Times New Roman"/>
              </a:rPr>
              <a:t>other</a:t>
            </a:r>
            <a:r>
              <a:rPr sz="1200" spc="195" dirty="0">
                <a:latin typeface="Times New Roman"/>
                <a:cs typeface="Times New Roman"/>
              </a:rPr>
              <a:t> </a:t>
            </a:r>
            <a:r>
              <a:rPr sz="1200" spc="-5" dirty="0">
                <a:latin typeface="Times New Roman"/>
                <a:cs typeface="Times New Roman"/>
              </a:rPr>
              <a:t>words,</a:t>
            </a:r>
            <a:r>
              <a:rPr sz="1200" spc="204" dirty="0">
                <a:latin typeface="Times New Roman"/>
                <a:cs typeface="Times New Roman"/>
              </a:rPr>
              <a:t> </a:t>
            </a:r>
            <a:r>
              <a:rPr sz="1200" spc="-10" dirty="0">
                <a:latin typeface="Times New Roman"/>
                <a:cs typeface="Times New Roman"/>
              </a:rPr>
              <a:t>IMR</a:t>
            </a:r>
            <a:r>
              <a:rPr sz="1200" spc="200" dirty="0">
                <a:latin typeface="Times New Roman"/>
                <a:cs typeface="Times New Roman"/>
              </a:rPr>
              <a:t> </a:t>
            </a:r>
            <a:r>
              <a:rPr sz="1200" dirty="0">
                <a:latin typeface="Times New Roman"/>
                <a:cs typeface="Times New Roman"/>
              </a:rPr>
              <a:t>usually</a:t>
            </a:r>
            <a:r>
              <a:rPr sz="1200" spc="170" dirty="0">
                <a:latin typeface="Times New Roman"/>
                <a:cs typeface="Times New Roman"/>
              </a:rPr>
              <a:t> </a:t>
            </a:r>
            <a:r>
              <a:rPr sz="1200" spc="-5" dirty="0">
                <a:latin typeface="Times New Roman"/>
                <a:cs typeface="Times New Roman"/>
              </a:rPr>
              <a:t>declines</a:t>
            </a:r>
            <a:r>
              <a:rPr sz="1200" spc="200" dirty="0">
                <a:latin typeface="Times New Roman"/>
                <a:cs typeface="Times New Roman"/>
              </a:rPr>
              <a:t> </a:t>
            </a:r>
            <a:r>
              <a:rPr sz="1200" dirty="0">
                <a:latin typeface="Times New Roman"/>
                <a:cs typeface="Times New Roman"/>
              </a:rPr>
              <a:t>with</a:t>
            </a:r>
            <a:r>
              <a:rPr sz="1200" spc="200" dirty="0">
                <a:latin typeface="Times New Roman"/>
                <a:cs typeface="Times New Roman"/>
              </a:rPr>
              <a:t> </a:t>
            </a:r>
            <a:r>
              <a:rPr sz="1200" dirty="0">
                <a:latin typeface="Times New Roman"/>
                <a:cs typeface="Times New Roman"/>
              </a:rPr>
              <a:t>a</a:t>
            </a:r>
            <a:r>
              <a:rPr sz="1200" spc="190" dirty="0">
                <a:latin typeface="Times New Roman"/>
                <a:cs typeface="Times New Roman"/>
              </a:rPr>
              <a:t> </a:t>
            </a:r>
            <a:r>
              <a:rPr sz="1200" spc="-5" dirty="0">
                <a:latin typeface="Times New Roman"/>
                <a:cs typeface="Times New Roman"/>
              </a:rPr>
              <a:t>certain</a:t>
            </a:r>
            <a:r>
              <a:rPr sz="1200" spc="200" dirty="0">
                <a:latin typeface="Times New Roman"/>
                <a:cs typeface="Times New Roman"/>
              </a:rPr>
              <a:t> </a:t>
            </a:r>
            <a:r>
              <a:rPr sz="1200" spc="-5" dirty="0">
                <a:latin typeface="Times New Roman"/>
                <a:cs typeface="Times New Roman"/>
              </a:rPr>
              <a:t>level</a:t>
            </a:r>
            <a:r>
              <a:rPr sz="1200" spc="200" dirty="0">
                <a:latin typeface="Times New Roman"/>
                <a:cs typeface="Times New Roman"/>
              </a:rPr>
              <a:t> </a:t>
            </a:r>
            <a:r>
              <a:rPr sz="1200" dirty="0">
                <a:latin typeface="Times New Roman"/>
                <a:cs typeface="Times New Roman"/>
              </a:rPr>
              <a:t>of</a:t>
            </a:r>
            <a:r>
              <a:rPr sz="1200" spc="190" dirty="0">
                <a:latin typeface="Times New Roman"/>
                <a:cs typeface="Times New Roman"/>
              </a:rPr>
              <a:t> </a:t>
            </a:r>
            <a:r>
              <a:rPr sz="1200" dirty="0">
                <a:latin typeface="Times New Roman"/>
                <a:cs typeface="Times New Roman"/>
              </a:rPr>
              <a:t>socio-economic</a:t>
            </a:r>
            <a:r>
              <a:rPr sz="1200" spc="195" dirty="0">
                <a:latin typeface="Times New Roman"/>
                <a:cs typeface="Times New Roman"/>
              </a:rPr>
              <a:t> </a:t>
            </a:r>
            <a:r>
              <a:rPr sz="1200" spc="-5" dirty="0">
                <a:latin typeface="Times New Roman"/>
                <a:cs typeface="Times New Roman"/>
              </a:rPr>
              <a:t>development</a:t>
            </a:r>
            <a:r>
              <a:rPr sz="1200" spc="195"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63500" marR="30480" algn="just">
              <a:lnSpc>
                <a:spcPct val="143600"/>
              </a:lnSpc>
              <a:spcBef>
                <a:spcPts val="5"/>
              </a:spcBef>
            </a:pPr>
            <a:r>
              <a:rPr sz="1200" spc="-5" dirty="0">
                <a:latin typeface="Times New Roman"/>
                <a:cs typeface="Times New Roman"/>
              </a:rPr>
              <a:t>reflected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above </a:t>
            </a:r>
            <a:r>
              <a:rPr sz="1200" dirty="0">
                <a:latin typeface="Times New Roman"/>
                <a:cs typeface="Times New Roman"/>
              </a:rPr>
              <a:t>mentioned </a:t>
            </a:r>
            <a:r>
              <a:rPr sz="1200" spc="-5" dirty="0">
                <a:latin typeface="Times New Roman"/>
                <a:cs typeface="Times New Roman"/>
              </a:rPr>
              <a:t>factors. </a:t>
            </a:r>
            <a:r>
              <a:rPr sz="1200" dirty="0">
                <a:latin typeface="Times New Roman"/>
                <a:cs typeface="Times New Roman"/>
              </a:rPr>
              <a:t>Therefore </a:t>
            </a:r>
            <a:r>
              <a:rPr sz="1200" spc="-10" dirty="0">
                <a:latin typeface="Times New Roman"/>
                <a:cs typeface="Times New Roman"/>
              </a:rPr>
              <a:t>IMR </a:t>
            </a:r>
            <a:r>
              <a:rPr sz="1200" spc="-5" dirty="0">
                <a:latin typeface="Times New Roman"/>
                <a:cs typeface="Times New Roman"/>
              </a:rPr>
              <a:t>has been </a:t>
            </a:r>
            <a:r>
              <a:rPr sz="1200" dirty="0">
                <a:latin typeface="Times New Roman"/>
                <a:cs typeface="Times New Roman"/>
              </a:rPr>
              <a:t>commonly </a:t>
            </a:r>
            <a:r>
              <a:rPr sz="1200" spc="-5" dirty="0">
                <a:latin typeface="Times New Roman"/>
                <a:cs typeface="Times New Roman"/>
              </a:rPr>
              <a:t>considered as an  indicator </a:t>
            </a:r>
            <a:r>
              <a:rPr sz="1200" dirty="0">
                <a:latin typeface="Times New Roman"/>
                <a:cs typeface="Times New Roman"/>
              </a:rPr>
              <a:t>to </a:t>
            </a:r>
            <a:r>
              <a:rPr sz="1200" spc="-5" dirty="0">
                <a:latin typeface="Times New Roman"/>
                <a:cs typeface="Times New Roman"/>
              </a:rPr>
              <a:t>assess socio-economic </a:t>
            </a:r>
            <a:r>
              <a:rPr sz="1200" dirty="0">
                <a:latin typeface="Times New Roman"/>
                <a:cs typeface="Times New Roman"/>
              </a:rPr>
              <a:t>development </a:t>
            </a:r>
            <a:r>
              <a:rPr sz="1200" spc="-5" dirty="0">
                <a:latin typeface="Times New Roman"/>
                <a:cs typeface="Times New Roman"/>
              </a:rPr>
              <a:t>and general health </a:t>
            </a:r>
            <a:r>
              <a:rPr sz="1200" dirty="0">
                <a:latin typeface="Times New Roman"/>
                <a:cs typeface="Times New Roman"/>
              </a:rPr>
              <a:t>condition of a </a:t>
            </a:r>
            <a:r>
              <a:rPr sz="1200" spc="-5" dirty="0">
                <a:latin typeface="Times New Roman"/>
                <a:cs typeface="Times New Roman"/>
              </a:rPr>
              <a:t>society.  However </a:t>
            </a:r>
            <a:r>
              <a:rPr sz="1200" dirty="0">
                <a:latin typeface="Times New Roman"/>
                <a:cs typeface="Times New Roman"/>
              </a:rPr>
              <a:t>the </a:t>
            </a:r>
            <a:r>
              <a:rPr sz="1200" spc="-5" dirty="0">
                <a:latin typeface="Times New Roman"/>
                <a:cs typeface="Times New Roman"/>
              </a:rPr>
              <a:t>adult </a:t>
            </a:r>
            <a:r>
              <a:rPr sz="1200" dirty="0">
                <a:latin typeface="Times New Roman"/>
                <a:cs typeface="Times New Roman"/>
              </a:rPr>
              <a:t>mortality </a:t>
            </a:r>
            <a:r>
              <a:rPr sz="1200" spc="-5" dirty="0">
                <a:latin typeface="Times New Roman"/>
                <a:cs typeface="Times New Roman"/>
              </a:rPr>
              <a:t>is </a:t>
            </a:r>
            <a:r>
              <a:rPr sz="1200" dirty="0">
                <a:latin typeface="Times New Roman"/>
                <a:cs typeface="Times New Roman"/>
              </a:rPr>
              <a:t>relatively lower </a:t>
            </a:r>
            <a:r>
              <a:rPr sz="1200" spc="-5" dirty="0">
                <a:latin typeface="Times New Roman"/>
                <a:cs typeface="Times New Roman"/>
              </a:rPr>
              <a:t>even </a:t>
            </a:r>
            <a:r>
              <a:rPr sz="1200" dirty="0">
                <a:latin typeface="Times New Roman"/>
                <a:cs typeface="Times New Roman"/>
              </a:rPr>
              <a:t>in developing countries </a:t>
            </a:r>
            <a:r>
              <a:rPr sz="1200" spc="-5" dirty="0">
                <a:latin typeface="Times New Roman"/>
                <a:cs typeface="Times New Roman"/>
              </a:rPr>
              <a:t>and </a:t>
            </a:r>
            <a:r>
              <a:rPr sz="1200" dirty="0">
                <a:latin typeface="Times New Roman"/>
                <a:cs typeface="Times New Roman"/>
              </a:rPr>
              <a:t>a smaller  </a:t>
            </a:r>
            <a:r>
              <a:rPr sz="1200" spc="-5" dirty="0">
                <a:latin typeface="Times New Roman"/>
                <a:cs typeface="Times New Roman"/>
              </a:rPr>
              <a:t>proportion</a:t>
            </a:r>
            <a:r>
              <a:rPr sz="1200" spc="100" dirty="0">
                <a:latin typeface="Times New Roman"/>
                <a:cs typeface="Times New Roman"/>
              </a:rPr>
              <a:t> </a:t>
            </a:r>
            <a:r>
              <a:rPr sz="1200" dirty="0">
                <a:latin typeface="Times New Roman"/>
                <a:cs typeface="Times New Roman"/>
              </a:rPr>
              <a:t>of</a:t>
            </a:r>
            <a:r>
              <a:rPr sz="1200" spc="100" dirty="0">
                <a:latin typeface="Times New Roman"/>
                <a:cs typeface="Times New Roman"/>
              </a:rPr>
              <a:t> </a:t>
            </a:r>
            <a:r>
              <a:rPr sz="1200" dirty="0">
                <a:latin typeface="Times New Roman"/>
                <a:cs typeface="Times New Roman"/>
              </a:rPr>
              <a:t>population</a:t>
            </a:r>
            <a:r>
              <a:rPr sz="1200" spc="120" dirty="0">
                <a:latin typeface="Times New Roman"/>
                <a:cs typeface="Times New Roman"/>
              </a:rPr>
              <a:t> </a:t>
            </a:r>
            <a:r>
              <a:rPr sz="1200" spc="-5" dirty="0">
                <a:latin typeface="Times New Roman"/>
                <a:cs typeface="Times New Roman"/>
              </a:rPr>
              <a:t>is</a:t>
            </a:r>
            <a:r>
              <a:rPr sz="1200" spc="110" dirty="0">
                <a:latin typeface="Times New Roman"/>
                <a:cs typeface="Times New Roman"/>
              </a:rPr>
              <a:t> </a:t>
            </a:r>
            <a:r>
              <a:rPr sz="1200" dirty="0">
                <a:latin typeface="Times New Roman"/>
                <a:cs typeface="Times New Roman"/>
              </a:rPr>
              <a:t>in</a:t>
            </a:r>
            <a:r>
              <a:rPr sz="1200" spc="100" dirty="0">
                <a:latin typeface="Times New Roman"/>
                <a:cs typeface="Times New Roman"/>
              </a:rPr>
              <a:t> </a:t>
            </a:r>
            <a:r>
              <a:rPr sz="1200" dirty="0">
                <a:latin typeface="Times New Roman"/>
                <a:cs typeface="Times New Roman"/>
              </a:rPr>
              <a:t>the</a:t>
            </a:r>
            <a:r>
              <a:rPr sz="1200" spc="100" dirty="0">
                <a:latin typeface="Times New Roman"/>
                <a:cs typeface="Times New Roman"/>
              </a:rPr>
              <a:t> </a:t>
            </a:r>
            <a:r>
              <a:rPr sz="1200" dirty="0">
                <a:latin typeface="Times New Roman"/>
                <a:cs typeface="Times New Roman"/>
              </a:rPr>
              <a:t>older</a:t>
            </a:r>
            <a:r>
              <a:rPr sz="1200" spc="120" dirty="0">
                <a:latin typeface="Times New Roman"/>
                <a:cs typeface="Times New Roman"/>
              </a:rPr>
              <a:t> </a:t>
            </a:r>
            <a:r>
              <a:rPr sz="1200" spc="-5" dirty="0">
                <a:latin typeface="Times New Roman"/>
                <a:cs typeface="Times New Roman"/>
              </a:rPr>
              <a:t>group,</a:t>
            </a:r>
            <a:r>
              <a:rPr sz="1200" spc="114" dirty="0">
                <a:latin typeface="Times New Roman"/>
                <a:cs typeface="Times New Roman"/>
              </a:rPr>
              <a:t> </a:t>
            </a:r>
            <a:r>
              <a:rPr sz="1200" dirty="0">
                <a:latin typeface="Times New Roman"/>
                <a:cs typeface="Times New Roman"/>
              </a:rPr>
              <a:t>a</a:t>
            </a:r>
            <a:r>
              <a:rPr sz="1200" spc="110" dirty="0">
                <a:latin typeface="Times New Roman"/>
                <a:cs typeface="Times New Roman"/>
              </a:rPr>
              <a:t> </a:t>
            </a:r>
            <a:r>
              <a:rPr sz="1200" dirty="0">
                <a:latin typeface="Times New Roman"/>
                <a:cs typeface="Times New Roman"/>
              </a:rPr>
              <a:t>substantial</a:t>
            </a:r>
            <a:r>
              <a:rPr sz="1200" spc="100" dirty="0">
                <a:latin typeface="Times New Roman"/>
                <a:cs typeface="Times New Roman"/>
              </a:rPr>
              <a:t> </a:t>
            </a:r>
            <a:r>
              <a:rPr sz="1200" dirty="0">
                <a:latin typeface="Times New Roman"/>
                <a:cs typeface="Times New Roman"/>
              </a:rPr>
              <a:t>number</a:t>
            </a:r>
            <a:r>
              <a:rPr sz="1200" spc="100" dirty="0">
                <a:latin typeface="Times New Roman"/>
                <a:cs typeface="Times New Roman"/>
              </a:rPr>
              <a:t> </a:t>
            </a:r>
            <a:r>
              <a:rPr sz="1200" dirty="0">
                <a:latin typeface="Times New Roman"/>
                <a:cs typeface="Times New Roman"/>
              </a:rPr>
              <a:t>of</a:t>
            </a:r>
            <a:r>
              <a:rPr sz="1200" spc="110" dirty="0">
                <a:latin typeface="Times New Roman"/>
                <a:cs typeface="Times New Roman"/>
              </a:rPr>
              <a:t> </a:t>
            </a:r>
            <a:r>
              <a:rPr sz="1200" dirty="0">
                <a:latin typeface="Times New Roman"/>
                <a:cs typeface="Times New Roman"/>
              </a:rPr>
              <a:t>deaths</a:t>
            </a:r>
            <a:r>
              <a:rPr sz="1200" spc="110" dirty="0">
                <a:latin typeface="Times New Roman"/>
                <a:cs typeface="Times New Roman"/>
              </a:rPr>
              <a:t> </a:t>
            </a:r>
            <a:r>
              <a:rPr sz="1200" dirty="0">
                <a:latin typeface="Times New Roman"/>
                <a:cs typeface="Times New Roman"/>
              </a:rPr>
              <a:t>occur</a:t>
            </a:r>
            <a:r>
              <a:rPr sz="1200" spc="100" dirty="0">
                <a:latin typeface="Times New Roman"/>
                <a:cs typeface="Times New Roman"/>
              </a:rPr>
              <a:t> </a:t>
            </a:r>
            <a:r>
              <a:rPr sz="1200" dirty="0">
                <a:latin typeface="Times New Roman"/>
                <a:cs typeface="Times New Roman"/>
              </a:rPr>
              <a:t>during</a:t>
            </a:r>
            <a:r>
              <a:rPr sz="1200" spc="85" dirty="0">
                <a:latin typeface="Times New Roman"/>
                <a:cs typeface="Times New Roman"/>
              </a:rPr>
              <a:t> </a:t>
            </a:r>
            <a:r>
              <a:rPr sz="1200" dirty="0">
                <a:latin typeface="Times New Roman"/>
                <a:cs typeface="Times New Roman"/>
              </a:rPr>
              <a:t>the</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31</a:t>
            </a:fld>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1540" cy="4163704"/>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dirty="0">
              <a:latin typeface="Caladea"/>
              <a:cs typeface="Caladea"/>
            </a:endParaRPr>
          </a:p>
          <a:p>
            <a:pPr marL="12700" marR="5715">
              <a:lnSpc>
                <a:spcPct val="143700"/>
              </a:lnSpc>
              <a:spcBef>
                <a:spcPts val="1245"/>
              </a:spcBef>
            </a:pPr>
            <a:r>
              <a:rPr sz="1200" spc="-5" dirty="0">
                <a:latin typeface="Times New Roman"/>
                <a:cs typeface="Times New Roman"/>
              </a:rPr>
              <a:t>first </a:t>
            </a:r>
            <a:r>
              <a:rPr sz="1200" dirty="0">
                <a:latin typeface="Times New Roman"/>
                <a:cs typeface="Times New Roman"/>
              </a:rPr>
              <a:t>five </a:t>
            </a:r>
            <a:r>
              <a:rPr sz="1200" spc="-5" dirty="0">
                <a:latin typeface="Times New Roman"/>
                <a:cs typeface="Times New Roman"/>
              </a:rPr>
              <a:t>years </a:t>
            </a:r>
            <a:r>
              <a:rPr sz="1200" dirty="0">
                <a:latin typeface="Times New Roman"/>
                <a:cs typeface="Times New Roman"/>
              </a:rPr>
              <a:t>of life. </a:t>
            </a:r>
            <a:r>
              <a:rPr sz="1200" spc="-10" dirty="0">
                <a:latin typeface="Times New Roman"/>
                <a:cs typeface="Times New Roman"/>
              </a:rPr>
              <a:t>In </a:t>
            </a:r>
            <a:r>
              <a:rPr sz="1200" spc="-5" dirty="0">
                <a:latin typeface="Times New Roman"/>
                <a:cs typeface="Times New Roman"/>
              </a:rPr>
              <a:t>developing countries </a:t>
            </a:r>
            <a:r>
              <a:rPr sz="1200" dirty="0">
                <a:latin typeface="Times New Roman"/>
                <a:cs typeface="Times New Roman"/>
              </a:rPr>
              <a:t>where health </a:t>
            </a:r>
            <a:r>
              <a:rPr sz="1200" spc="-5" dirty="0">
                <a:latin typeface="Times New Roman"/>
                <a:cs typeface="Times New Roman"/>
              </a:rPr>
              <a:t>system is </a:t>
            </a:r>
            <a:r>
              <a:rPr sz="1200" dirty="0">
                <a:latin typeface="Times New Roman"/>
                <a:cs typeface="Times New Roman"/>
              </a:rPr>
              <a:t>not fully developed, infant  </a:t>
            </a:r>
            <a:r>
              <a:rPr sz="1200" spc="-5" dirty="0">
                <a:latin typeface="Times New Roman"/>
                <a:cs typeface="Times New Roman"/>
              </a:rPr>
              <a:t>death is </a:t>
            </a:r>
            <a:r>
              <a:rPr sz="1200" dirty="0">
                <a:latin typeface="Times New Roman"/>
                <a:cs typeface="Times New Roman"/>
              </a:rPr>
              <a:t>a </a:t>
            </a:r>
            <a:r>
              <a:rPr sz="1200" spc="-5" dirty="0">
                <a:latin typeface="Times New Roman"/>
                <a:cs typeface="Times New Roman"/>
              </a:rPr>
              <a:t>substantial part </a:t>
            </a:r>
            <a:r>
              <a:rPr sz="1200" dirty="0">
                <a:latin typeface="Times New Roman"/>
                <a:cs typeface="Times New Roman"/>
              </a:rPr>
              <a:t>of </a:t>
            </a:r>
            <a:r>
              <a:rPr sz="1200" spc="-5" dirty="0">
                <a:latin typeface="Times New Roman"/>
                <a:cs typeface="Times New Roman"/>
              </a:rPr>
              <a:t>under </a:t>
            </a:r>
            <a:r>
              <a:rPr sz="1200" dirty="0">
                <a:latin typeface="Times New Roman"/>
                <a:cs typeface="Times New Roman"/>
              </a:rPr>
              <a:t>five deaths. </a:t>
            </a:r>
            <a:r>
              <a:rPr sz="1200" spc="-5" dirty="0">
                <a:latin typeface="Times New Roman"/>
                <a:cs typeface="Times New Roman"/>
              </a:rPr>
              <a:t>Therefore, reduction </a:t>
            </a:r>
            <a:r>
              <a:rPr sz="1200" dirty="0">
                <a:latin typeface="Times New Roman"/>
                <a:cs typeface="Times New Roman"/>
              </a:rPr>
              <a:t>in IMR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fundamental  </a:t>
            </a:r>
            <a:r>
              <a:rPr sz="1200" dirty="0">
                <a:latin typeface="Times New Roman"/>
                <a:cs typeface="Times New Roman"/>
              </a:rPr>
              <a:t>strategy to </a:t>
            </a:r>
            <a:r>
              <a:rPr sz="1200" spc="-5" dirty="0">
                <a:latin typeface="Times New Roman"/>
                <a:cs typeface="Times New Roman"/>
              </a:rPr>
              <a:t>achieve </a:t>
            </a:r>
            <a:r>
              <a:rPr sz="1200" dirty="0">
                <a:latin typeface="Times New Roman"/>
                <a:cs typeface="Times New Roman"/>
              </a:rPr>
              <a:t>a </a:t>
            </a:r>
            <a:r>
              <a:rPr sz="1200" spc="-5" dirty="0">
                <a:latin typeface="Times New Roman"/>
                <a:cs typeface="Times New Roman"/>
              </a:rPr>
              <a:t>significant reduction </a:t>
            </a:r>
            <a:r>
              <a:rPr sz="1200" dirty="0">
                <a:latin typeface="Times New Roman"/>
                <a:cs typeface="Times New Roman"/>
              </a:rPr>
              <a:t>in the </a:t>
            </a:r>
            <a:r>
              <a:rPr sz="1200" spc="-5" dirty="0">
                <a:latin typeface="Times New Roman"/>
                <a:cs typeface="Times New Roman"/>
              </a:rPr>
              <a:t>overall mortality. </a:t>
            </a:r>
            <a:r>
              <a:rPr sz="1200" dirty="0">
                <a:latin typeface="Times New Roman"/>
                <a:cs typeface="Times New Roman"/>
              </a:rPr>
              <a:t>Moreover, the </a:t>
            </a:r>
            <a:r>
              <a:rPr sz="1200" spc="-5" dirty="0">
                <a:latin typeface="Times New Roman"/>
                <a:cs typeface="Times New Roman"/>
              </a:rPr>
              <a:t>interdependent  relationship between </a:t>
            </a:r>
            <a:r>
              <a:rPr sz="1200" dirty="0">
                <a:latin typeface="Times New Roman"/>
                <a:cs typeface="Times New Roman"/>
              </a:rPr>
              <a:t>fertility </a:t>
            </a:r>
            <a:r>
              <a:rPr sz="1200" spc="-5" dirty="0">
                <a:latin typeface="Times New Roman"/>
                <a:cs typeface="Times New Roman"/>
              </a:rPr>
              <a:t>and infant </a:t>
            </a:r>
            <a:r>
              <a:rPr sz="1200" dirty="0">
                <a:latin typeface="Times New Roman"/>
                <a:cs typeface="Times New Roman"/>
              </a:rPr>
              <a:t>mortality </a:t>
            </a:r>
            <a:r>
              <a:rPr sz="1200" spc="-5" dirty="0">
                <a:latin typeface="Times New Roman"/>
                <a:cs typeface="Times New Roman"/>
              </a:rPr>
              <a:t>suggests </a:t>
            </a:r>
            <a:r>
              <a:rPr sz="1200" dirty="0">
                <a:latin typeface="Times New Roman"/>
                <a:cs typeface="Times New Roman"/>
              </a:rPr>
              <a:t>that a </a:t>
            </a:r>
            <a:r>
              <a:rPr sz="1200" spc="-5" dirty="0">
                <a:latin typeface="Times New Roman"/>
                <a:cs typeface="Times New Roman"/>
              </a:rPr>
              <a:t>reduction </a:t>
            </a:r>
            <a:r>
              <a:rPr sz="1200" dirty="0">
                <a:latin typeface="Times New Roman"/>
                <a:cs typeface="Times New Roman"/>
              </a:rPr>
              <a:t>in </a:t>
            </a:r>
            <a:r>
              <a:rPr sz="1200" spc="-5" dirty="0">
                <a:latin typeface="Times New Roman"/>
                <a:cs typeface="Times New Roman"/>
              </a:rPr>
              <a:t>infant </a:t>
            </a:r>
            <a:r>
              <a:rPr sz="1200" dirty="0">
                <a:latin typeface="Times New Roman"/>
                <a:cs typeface="Times New Roman"/>
              </a:rPr>
              <a:t>mortality  </a:t>
            </a:r>
            <a:r>
              <a:rPr sz="1200" spc="-5" dirty="0">
                <a:latin typeface="Times New Roman"/>
                <a:cs typeface="Times New Roman"/>
              </a:rPr>
              <a:t>will trigger </a:t>
            </a:r>
            <a:r>
              <a:rPr sz="1200" dirty="0">
                <a:latin typeface="Times New Roman"/>
                <a:cs typeface="Times New Roman"/>
              </a:rPr>
              <a:t>a </a:t>
            </a:r>
            <a:r>
              <a:rPr sz="1200" spc="-5" dirty="0">
                <a:latin typeface="Times New Roman"/>
                <a:cs typeface="Times New Roman"/>
              </a:rPr>
              <a:t>subsequent decline </a:t>
            </a:r>
            <a:r>
              <a:rPr sz="1200" dirty="0">
                <a:latin typeface="Times New Roman"/>
                <a:cs typeface="Times New Roman"/>
              </a:rPr>
              <a:t>in </a:t>
            </a:r>
            <a:r>
              <a:rPr sz="1200" spc="-5" dirty="0">
                <a:latin typeface="Times New Roman"/>
                <a:cs typeface="Times New Roman"/>
              </a:rPr>
              <a:t>fertility. </a:t>
            </a:r>
            <a:r>
              <a:rPr sz="1200" spc="-10" dirty="0">
                <a:latin typeface="Times New Roman"/>
                <a:cs typeface="Times New Roman"/>
              </a:rPr>
              <a:t>It </a:t>
            </a:r>
            <a:r>
              <a:rPr sz="1200" dirty="0">
                <a:latin typeface="Times New Roman"/>
                <a:cs typeface="Times New Roman"/>
              </a:rPr>
              <a:t>has </a:t>
            </a:r>
            <a:r>
              <a:rPr sz="1200" spc="-5" dirty="0">
                <a:latin typeface="Times New Roman"/>
                <a:cs typeface="Times New Roman"/>
              </a:rPr>
              <a:t>also been </a:t>
            </a:r>
            <a:r>
              <a:rPr sz="1200" dirty="0">
                <a:latin typeface="Times New Roman"/>
                <a:cs typeface="Times New Roman"/>
              </a:rPr>
              <a:t>found that a </a:t>
            </a:r>
            <a:r>
              <a:rPr sz="1200" spc="5" dirty="0">
                <a:latin typeface="Times New Roman"/>
                <a:cs typeface="Times New Roman"/>
              </a:rPr>
              <a:t>lower </a:t>
            </a:r>
            <a:r>
              <a:rPr sz="1200" spc="-10" dirty="0">
                <a:latin typeface="Times New Roman"/>
                <a:cs typeface="Times New Roman"/>
              </a:rPr>
              <a:t>IMR </a:t>
            </a:r>
            <a:r>
              <a:rPr sz="1200" spc="-5" dirty="0">
                <a:latin typeface="Times New Roman"/>
                <a:cs typeface="Times New Roman"/>
              </a:rPr>
              <a:t>motivates  couples </a:t>
            </a:r>
            <a:r>
              <a:rPr sz="1200" dirty="0">
                <a:latin typeface="Times New Roman"/>
                <a:cs typeface="Times New Roman"/>
              </a:rPr>
              <a:t>to </a:t>
            </a:r>
            <a:r>
              <a:rPr sz="1200" spc="-5" dirty="0">
                <a:latin typeface="Times New Roman"/>
                <a:cs typeface="Times New Roman"/>
              </a:rPr>
              <a:t>produce fewer </a:t>
            </a:r>
            <a:r>
              <a:rPr sz="1200" dirty="0">
                <a:latin typeface="Times New Roman"/>
                <a:cs typeface="Times New Roman"/>
              </a:rPr>
              <a:t>number of</a:t>
            </a:r>
            <a:r>
              <a:rPr sz="1200" spc="10" dirty="0">
                <a:latin typeface="Times New Roman"/>
                <a:cs typeface="Times New Roman"/>
              </a:rPr>
              <a:t> </a:t>
            </a:r>
            <a:r>
              <a:rPr sz="1200" spc="-5" dirty="0">
                <a:latin typeface="Times New Roman"/>
                <a:cs typeface="Times New Roman"/>
              </a:rPr>
              <a:t>children.</a:t>
            </a:r>
            <a:endParaRPr sz="1200" dirty="0">
              <a:latin typeface="Times New Roman"/>
              <a:cs typeface="Times New Roman"/>
            </a:endParaRPr>
          </a:p>
          <a:p>
            <a:pPr marL="12700">
              <a:lnSpc>
                <a:spcPct val="100000"/>
              </a:lnSpc>
              <a:spcBef>
                <a:spcPts val="620"/>
              </a:spcBef>
            </a:pPr>
            <a:r>
              <a:rPr sz="1200" dirty="0">
                <a:latin typeface="Times New Roman"/>
                <a:cs typeface="Times New Roman"/>
              </a:rPr>
              <a:t>The</a:t>
            </a:r>
            <a:r>
              <a:rPr sz="1200" spc="110" dirty="0">
                <a:latin typeface="Times New Roman"/>
                <a:cs typeface="Times New Roman"/>
              </a:rPr>
              <a:t> </a:t>
            </a:r>
            <a:r>
              <a:rPr sz="1200" spc="-5" dirty="0">
                <a:latin typeface="Times New Roman"/>
                <a:cs typeface="Times New Roman"/>
              </a:rPr>
              <a:t>children</a:t>
            </a:r>
            <a:r>
              <a:rPr sz="1200" spc="120" dirty="0">
                <a:latin typeface="Times New Roman"/>
                <a:cs typeface="Times New Roman"/>
              </a:rPr>
              <a:t> </a:t>
            </a:r>
            <a:r>
              <a:rPr sz="1200" spc="-5" dirty="0">
                <a:latin typeface="Times New Roman"/>
                <a:cs typeface="Times New Roman"/>
              </a:rPr>
              <a:t>under</a:t>
            </a:r>
            <a:r>
              <a:rPr sz="1200" spc="114" dirty="0">
                <a:latin typeface="Times New Roman"/>
                <a:cs typeface="Times New Roman"/>
              </a:rPr>
              <a:t> </a:t>
            </a:r>
            <a:r>
              <a:rPr sz="1200" dirty="0">
                <a:latin typeface="Times New Roman"/>
                <a:cs typeface="Times New Roman"/>
              </a:rPr>
              <a:t>their</a:t>
            </a:r>
            <a:r>
              <a:rPr sz="1200" spc="130" dirty="0">
                <a:latin typeface="Times New Roman"/>
                <a:cs typeface="Times New Roman"/>
              </a:rPr>
              <a:t> </a:t>
            </a:r>
            <a:r>
              <a:rPr sz="1200" spc="-5" dirty="0">
                <a:latin typeface="Times New Roman"/>
                <a:cs typeface="Times New Roman"/>
              </a:rPr>
              <a:t>first</a:t>
            </a:r>
            <a:r>
              <a:rPr sz="1200" spc="135" dirty="0">
                <a:latin typeface="Times New Roman"/>
                <a:cs typeface="Times New Roman"/>
              </a:rPr>
              <a:t> </a:t>
            </a:r>
            <a:r>
              <a:rPr sz="1200" spc="-10" dirty="0">
                <a:latin typeface="Times New Roman"/>
                <a:cs typeface="Times New Roman"/>
              </a:rPr>
              <a:t>year</a:t>
            </a:r>
            <a:r>
              <a:rPr sz="1200" spc="114" dirty="0">
                <a:latin typeface="Times New Roman"/>
                <a:cs typeface="Times New Roman"/>
              </a:rPr>
              <a:t> </a:t>
            </a:r>
            <a:r>
              <a:rPr sz="1200" dirty="0">
                <a:latin typeface="Times New Roman"/>
                <a:cs typeface="Times New Roman"/>
              </a:rPr>
              <a:t>of</a:t>
            </a:r>
            <a:r>
              <a:rPr sz="1200" spc="120" dirty="0">
                <a:latin typeface="Times New Roman"/>
                <a:cs typeface="Times New Roman"/>
              </a:rPr>
              <a:t> </a:t>
            </a:r>
            <a:r>
              <a:rPr sz="1200" dirty="0">
                <a:latin typeface="Times New Roman"/>
                <a:cs typeface="Times New Roman"/>
              </a:rPr>
              <a:t>age</a:t>
            </a:r>
            <a:r>
              <a:rPr sz="1200" spc="114" dirty="0">
                <a:latin typeface="Times New Roman"/>
                <a:cs typeface="Times New Roman"/>
              </a:rPr>
              <a:t> </a:t>
            </a:r>
            <a:r>
              <a:rPr sz="1200" dirty="0">
                <a:latin typeface="Times New Roman"/>
                <a:cs typeface="Times New Roman"/>
              </a:rPr>
              <a:t>are</a:t>
            </a:r>
            <a:r>
              <a:rPr sz="1200" spc="110" dirty="0">
                <a:latin typeface="Times New Roman"/>
                <a:cs typeface="Times New Roman"/>
              </a:rPr>
              <a:t> </a:t>
            </a:r>
            <a:r>
              <a:rPr sz="1200" dirty="0">
                <a:latin typeface="Times New Roman"/>
                <a:cs typeface="Times New Roman"/>
              </a:rPr>
              <a:t>called</a:t>
            </a:r>
            <a:r>
              <a:rPr sz="1200" spc="120" dirty="0">
                <a:latin typeface="Times New Roman"/>
                <a:cs typeface="Times New Roman"/>
              </a:rPr>
              <a:t> </a:t>
            </a:r>
            <a:r>
              <a:rPr sz="1200" spc="-5" dirty="0">
                <a:latin typeface="Times New Roman"/>
                <a:cs typeface="Times New Roman"/>
              </a:rPr>
              <a:t>infants.</a:t>
            </a:r>
            <a:r>
              <a:rPr sz="1200" spc="135" dirty="0">
                <a:latin typeface="Times New Roman"/>
                <a:cs typeface="Times New Roman"/>
              </a:rPr>
              <a:t> </a:t>
            </a:r>
            <a:r>
              <a:rPr sz="1200" spc="-15" dirty="0">
                <a:latin typeface="Times New Roman"/>
                <a:cs typeface="Times New Roman"/>
              </a:rPr>
              <a:t>It</a:t>
            </a:r>
            <a:r>
              <a:rPr sz="1200" spc="120" dirty="0">
                <a:latin typeface="Times New Roman"/>
                <a:cs typeface="Times New Roman"/>
              </a:rPr>
              <a:t> </a:t>
            </a:r>
            <a:r>
              <a:rPr sz="1200" spc="-5" dirty="0">
                <a:latin typeface="Times New Roman"/>
                <a:cs typeface="Times New Roman"/>
              </a:rPr>
              <a:t>is</a:t>
            </a:r>
            <a:r>
              <a:rPr sz="1200" spc="125" dirty="0">
                <a:latin typeface="Times New Roman"/>
                <a:cs typeface="Times New Roman"/>
              </a:rPr>
              <a:t> </a:t>
            </a:r>
            <a:r>
              <a:rPr sz="1200" dirty="0">
                <a:latin typeface="Times New Roman"/>
                <a:cs typeface="Times New Roman"/>
              </a:rPr>
              <a:t>the</a:t>
            </a:r>
            <a:r>
              <a:rPr sz="1200" spc="120" dirty="0">
                <a:latin typeface="Times New Roman"/>
                <a:cs typeface="Times New Roman"/>
              </a:rPr>
              <a:t> </a:t>
            </a:r>
            <a:r>
              <a:rPr sz="1200" spc="-5" dirty="0">
                <a:latin typeface="Times New Roman"/>
                <a:cs typeface="Times New Roman"/>
              </a:rPr>
              <a:t>most</a:t>
            </a:r>
            <a:r>
              <a:rPr sz="1200" spc="120" dirty="0">
                <a:latin typeface="Times New Roman"/>
                <a:cs typeface="Times New Roman"/>
              </a:rPr>
              <a:t> </a:t>
            </a:r>
            <a:r>
              <a:rPr sz="1200" dirty="0">
                <a:latin typeface="Times New Roman"/>
                <a:cs typeface="Times New Roman"/>
              </a:rPr>
              <a:t>universally</a:t>
            </a:r>
            <a:r>
              <a:rPr sz="1200" spc="95" dirty="0">
                <a:latin typeface="Times New Roman"/>
                <a:cs typeface="Times New Roman"/>
              </a:rPr>
              <a:t> </a:t>
            </a:r>
            <a:r>
              <a:rPr sz="1200" spc="-5" dirty="0">
                <a:latin typeface="Times New Roman"/>
                <a:cs typeface="Times New Roman"/>
              </a:rPr>
              <a:t>accepted</a:t>
            </a:r>
            <a:endParaRPr sz="1200" dirty="0">
              <a:latin typeface="Times New Roman"/>
              <a:cs typeface="Times New Roman"/>
            </a:endParaRPr>
          </a:p>
          <a:p>
            <a:pPr marL="12700" marR="5080">
              <a:lnSpc>
                <a:spcPct val="143500"/>
              </a:lnSpc>
              <a:spcBef>
                <a:spcPts val="10"/>
              </a:spcBef>
            </a:pPr>
            <a:r>
              <a:rPr sz="1200" spc="-5" dirty="0">
                <a:latin typeface="Times New Roman"/>
                <a:cs typeface="Times New Roman"/>
              </a:rPr>
              <a:t>indicators </a:t>
            </a:r>
            <a:r>
              <a:rPr sz="1200" dirty="0">
                <a:latin typeface="Times New Roman"/>
                <a:cs typeface="Times New Roman"/>
              </a:rPr>
              <a:t>of </a:t>
            </a:r>
            <a:r>
              <a:rPr sz="1200" spc="-5" dirty="0">
                <a:latin typeface="Times New Roman"/>
                <a:cs typeface="Times New Roman"/>
              </a:rPr>
              <a:t>health status.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of </a:t>
            </a:r>
            <a:r>
              <a:rPr sz="1200" spc="-5" dirty="0">
                <a:latin typeface="Times New Roman"/>
                <a:cs typeface="Times New Roman"/>
              </a:rPr>
              <a:t>number </a:t>
            </a:r>
            <a:r>
              <a:rPr sz="1200" dirty="0">
                <a:latin typeface="Times New Roman"/>
                <a:cs typeface="Times New Roman"/>
              </a:rPr>
              <a:t>of </a:t>
            </a:r>
            <a:r>
              <a:rPr sz="1200" spc="-5" dirty="0">
                <a:latin typeface="Times New Roman"/>
                <a:cs typeface="Times New Roman"/>
              </a:rPr>
              <a:t>deaths under </a:t>
            </a:r>
            <a:r>
              <a:rPr sz="1200" dirty="0">
                <a:latin typeface="Times New Roman"/>
                <a:cs typeface="Times New Roman"/>
              </a:rPr>
              <a:t>one </a:t>
            </a:r>
            <a:r>
              <a:rPr sz="1200" spc="-10" dirty="0">
                <a:latin typeface="Times New Roman"/>
                <a:cs typeface="Times New Roman"/>
              </a:rPr>
              <a:t>year </a:t>
            </a:r>
            <a:r>
              <a:rPr sz="1200" dirty="0">
                <a:latin typeface="Times New Roman"/>
                <a:cs typeface="Times New Roman"/>
              </a:rPr>
              <a:t>of age to the </a:t>
            </a:r>
            <a:r>
              <a:rPr sz="1200" spc="-5" dirty="0">
                <a:latin typeface="Times New Roman"/>
                <a:cs typeface="Times New Roman"/>
              </a:rPr>
              <a:t>total  </a:t>
            </a:r>
            <a:r>
              <a:rPr sz="1200" dirty="0">
                <a:latin typeface="Times New Roman"/>
                <a:cs typeface="Times New Roman"/>
              </a:rPr>
              <a:t>number live births </a:t>
            </a:r>
            <a:r>
              <a:rPr sz="1200" spc="-5" dirty="0">
                <a:latin typeface="Times New Roman"/>
                <a:cs typeface="Times New Roman"/>
              </a:rPr>
              <a:t>expressed per 1000 </a:t>
            </a:r>
            <a:r>
              <a:rPr sz="1200" dirty="0">
                <a:latin typeface="Times New Roman"/>
                <a:cs typeface="Times New Roman"/>
              </a:rPr>
              <a:t>live</a:t>
            </a:r>
            <a:r>
              <a:rPr sz="1200" spc="-10" dirty="0">
                <a:latin typeface="Times New Roman"/>
                <a:cs typeface="Times New Roman"/>
              </a:rPr>
              <a:t> </a:t>
            </a:r>
            <a:r>
              <a:rPr sz="1200" dirty="0">
                <a:latin typeface="Times New Roman"/>
                <a:cs typeface="Times New Roman"/>
              </a:rPr>
              <a:t>births.</a:t>
            </a:r>
          </a:p>
          <a:p>
            <a:pPr>
              <a:lnSpc>
                <a:spcPct val="100000"/>
              </a:lnSpc>
            </a:pPr>
            <a:endParaRPr sz="1300" dirty="0">
              <a:latin typeface="Times New Roman"/>
              <a:cs typeface="Times New Roman"/>
            </a:endParaRPr>
          </a:p>
          <a:p>
            <a:pPr>
              <a:lnSpc>
                <a:spcPct val="100000"/>
              </a:lnSpc>
            </a:pPr>
            <a:endParaRPr sz="1050" dirty="0">
              <a:latin typeface="Times New Roman"/>
              <a:cs typeface="Times New Roman"/>
            </a:endParaRPr>
          </a:p>
          <a:p>
            <a:pPr marL="469265" indent="-228600">
              <a:lnSpc>
                <a:spcPct val="100000"/>
              </a:lnSpc>
              <a:buChar char="•"/>
              <a:tabLst>
                <a:tab pos="469265" algn="l"/>
                <a:tab pos="469900" algn="l"/>
              </a:tabLst>
            </a:pPr>
            <a:r>
              <a:rPr sz="1200" spc="-10" dirty="0">
                <a:latin typeface="Times New Roman"/>
                <a:cs typeface="Times New Roman"/>
              </a:rPr>
              <a:t>In </a:t>
            </a:r>
            <a:r>
              <a:rPr sz="1200" dirty="0">
                <a:latin typeface="Times New Roman"/>
                <a:cs typeface="Times New Roman"/>
              </a:rPr>
              <a:t>2001, </a:t>
            </a:r>
            <a:r>
              <a:rPr sz="1200" spc="-5" dirty="0">
                <a:latin typeface="Times New Roman"/>
                <a:cs typeface="Times New Roman"/>
              </a:rPr>
              <a:t>Nepal, </a:t>
            </a:r>
            <a:r>
              <a:rPr sz="1200" spc="-10" dirty="0">
                <a:latin typeface="Times New Roman"/>
                <a:cs typeface="Times New Roman"/>
              </a:rPr>
              <a:t>IMR </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64/1000.</a:t>
            </a:r>
          </a:p>
          <a:p>
            <a:pPr marL="469265" indent="-228600">
              <a:lnSpc>
                <a:spcPct val="100000"/>
              </a:lnSpc>
              <a:spcBef>
                <a:spcPts val="635"/>
              </a:spcBef>
              <a:buChar char="•"/>
              <a:tabLst>
                <a:tab pos="469265" algn="l"/>
                <a:tab pos="469900" algn="l"/>
              </a:tabLst>
            </a:pPr>
            <a:r>
              <a:rPr sz="1200" spc="-10" dirty="0">
                <a:latin typeface="Times New Roman"/>
                <a:cs typeface="Times New Roman"/>
              </a:rPr>
              <a:t>In </a:t>
            </a:r>
            <a:r>
              <a:rPr sz="1200" dirty="0">
                <a:latin typeface="Times New Roman"/>
                <a:cs typeface="Times New Roman"/>
              </a:rPr>
              <a:t>2006,NDHS </a:t>
            </a:r>
            <a:r>
              <a:rPr sz="1200" spc="-5" dirty="0">
                <a:latin typeface="Times New Roman"/>
                <a:cs typeface="Times New Roman"/>
              </a:rPr>
              <a:t>survey, </a:t>
            </a:r>
            <a:r>
              <a:rPr sz="1200" dirty="0">
                <a:latin typeface="Times New Roman"/>
                <a:cs typeface="Times New Roman"/>
              </a:rPr>
              <a:t>IMR = 48 </a:t>
            </a:r>
            <a:r>
              <a:rPr sz="1200" spc="-5" dirty="0">
                <a:latin typeface="Times New Roman"/>
                <a:cs typeface="Times New Roman"/>
              </a:rPr>
              <a:t>per</a:t>
            </a:r>
            <a:r>
              <a:rPr sz="1200" spc="-25" dirty="0">
                <a:latin typeface="Times New Roman"/>
                <a:cs typeface="Times New Roman"/>
              </a:rPr>
              <a:t> </a:t>
            </a:r>
            <a:r>
              <a:rPr sz="1200" spc="-5" dirty="0">
                <a:latin typeface="Times New Roman"/>
                <a:cs typeface="Times New Roman"/>
              </a:rPr>
              <a:t>1000</a:t>
            </a:r>
            <a:endParaRPr sz="1200" dirty="0">
              <a:latin typeface="Times New Roman"/>
              <a:cs typeface="Times New Roman"/>
            </a:endParaRPr>
          </a:p>
          <a:p>
            <a:pPr marL="469265" indent="-228600">
              <a:lnSpc>
                <a:spcPct val="100000"/>
              </a:lnSpc>
              <a:spcBef>
                <a:spcPts val="625"/>
              </a:spcBef>
              <a:buChar char="•"/>
              <a:tabLst>
                <a:tab pos="469265" algn="l"/>
                <a:tab pos="469900" algn="l"/>
              </a:tabLst>
            </a:pPr>
            <a:r>
              <a:rPr sz="1200" spc="-10" dirty="0">
                <a:latin typeface="Times New Roman"/>
                <a:cs typeface="Times New Roman"/>
              </a:rPr>
              <a:t>In </a:t>
            </a:r>
            <a:r>
              <a:rPr sz="1200" dirty="0">
                <a:latin typeface="Times New Roman"/>
                <a:cs typeface="Times New Roman"/>
              </a:rPr>
              <a:t>2011,NDHS </a:t>
            </a:r>
            <a:r>
              <a:rPr sz="1200" spc="-5" dirty="0">
                <a:latin typeface="Times New Roman"/>
                <a:cs typeface="Times New Roman"/>
              </a:rPr>
              <a:t>survey, </a:t>
            </a:r>
            <a:r>
              <a:rPr sz="1200" dirty="0">
                <a:latin typeface="Times New Roman"/>
                <a:cs typeface="Times New Roman"/>
              </a:rPr>
              <a:t>IMR = 46 </a:t>
            </a:r>
            <a:r>
              <a:rPr sz="1200" spc="-5" dirty="0">
                <a:latin typeface="Times New Roman"/>
                <a:cs typeface="Times New Roman"/>
              </a:rPr>
              <a:t>per</a:t>
            </a:r>
            <a:r>
              <a:rPr sz="1200" spc="-25" dirty="0">
                <a:latin typeface="Times New Roman"/>
                <a:cs typeface="Times New Roman"/>
              </a:rPr>
              <a:t> </a:t>
            </a:r>
            <a:r>
              <a:rPr sz="1200" spc="-5" dirty="0" smtClean="0">
                <a:latin typeface="Times New Roman"/>
                <a:cs typeface="Times New Roman"/>
              </a:rPr>
              <a:t>1000</a:t>
            </a:r>
            <a:endParaRPr lang="en-US" sz="1200" spc="-5" dirty="0" smtClean="0">
              <a:latin typeface="Times New Roman"/>
              <a:cs typeface="Times New Roman"/>
            </a:endParaRPr>
          </a:p>
          <a:p>
            <a:pPr marL="469265" indent="-228600">
              <a:lnSpc>
                <a:spcPct val="100000"/>
              </a:lnSpc>
              <a:spcBef>
                <a:spcPts val="625"/>
              </a:spcBef>
              <a:buChar char="•"/>
              <a:tabLst>
                <a:tab pos="469265" algn="l"/>
                <a:tab pos="469900" algn="l"/>
              </a:tabLst>
            </a:pPr>
            <a:r>
              <a:rPr lang="en-US" sz="1200" spc="-5" dirty="0" smtClean="0">
                <a:latin typeface="Times New Roman"/>
                <a:cs typeface="Times New Roman"/>
              </a:rPr>
              <a:t>In 2022 NDHS survey, IMR = 28 per 1000</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1157915" y="4883822"/>
            <a:ext cx="4575798" cy="2922262"/>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32</a:t>
            </a:fld>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7153655"/>
            <a:ext cx="5967730" cy="1070610"/>
          </a:xfrm>
          <a:prstGeom prst="rect">
            <a:avLst/>
          </a:prstGeom>
        </p:spPr>
        <p:txBody>
          <a:bodyPr vert="horz" wrap="square" lIns="0" tIns="88900" rIns="0" bIns="0" rtlCol="0">
            <a:spAutoFit/>
          </a:bodyPr>
          <a:lstStyle/>
          <a:p>
            <a:pPr marL="12700">
              <a:lnSpc>
                <a:spcPct val="100000"/>
              </a:lnSpc>
              <a:spcBef>
                <a:spcPts val="700"/>
              </a:spcBef>
            </a:pPr>
            <a:r>
              <a:rPr sz="1200" b="1" spc="-5" dirty="0">
                <a:latin typeface="Times New Roman"/>
                <a:cs typeface="Times New Roman"/>
              </a:rPr>
              <a:t>Neonatal Mortality Rate</a:t>
            </a:r>
            <a:r>
              <a:rPr sz="1200" b="1" spc="10" dirty="0">
                <a:latin typeface="Times New Roman"/>
                <a:cs typeface="Times New Roman"/>
              </a:rPr>
              <a:t> </a:t>
            </a:r>
            <a:r>
              <a:rPr sz="1200" b="1" spc="-5" dirty="0">
                <a:latin typeface="Times New Roman"/>
                <a:cs typeface="Times New Roman"/>
              </a:rPr>
              <a:t>(NMR)</a:t>
            </a:r>
            <a:endParaRPr sz="1200">
              <a:latin typeface="Times New Roman"/>
              <a:cs typeface="Times New Roman"/>
            </a:endParaRPr>
          </a:p>
          <a:p>
            <a:pPr marL="12700">
              <a:lnSpc>
                <a:spcPct val="100000"/>
              </a:lnSpc>
              <a:spcBef>
                <a:spcPts val="605"/>
              </a:spcBef>
            </a:pPr>
            <a:r>
              <a:rPr sz="1200" dirty="0">
                <a:latin typeface="Times New Roman"/>
                <a:cs typeface="Times New Roman"/>
              </a:rPr>
              <a:t>The</a:t>
            </a:r>
            <a:r>
              <a:rPr sz="1200" spc="170" dirty="0">
                <a:latin typeface="Times New Roman"/>
                <a:cs typeface="Times New Roman"/>
              </a:rPr>
              <a:t> </a:t>
            </a:r>
            <a:r>
              <a:rPr sz="1200" spc="-5" dirty="0">
                <a:latin typeface="Times New Roman"/>
                <a:cs typeface="Times New Roman"/>
              </a:rPr>
              <a:t>neonatal</a:t>
            </a:r>
            <a:r>
              <a:rPr sz="1200" spc="175" dirty="0">
                <a:latin typeface="Times New Roman"/>
                <a:cs typeface="Times New Roman"/>
              </a:rPr>
              <a:t> </a:t>
            </a:r>
            <a:r>
              <a:rPr sz="1200" dirty="0">
                <a:latin typeface="Times New Roman"/>
                <a:cs typeface="Times New Roman"/>
              </a:rPr>
              <a:t>death</a:t>
            </a:r>
            <a:r>
              <a:rPr sz="1200" spc="185" dirty="0">
                <a:latin typeface="Times New Roman"/>
                <a:cs typeface="Times New Roman"/>
              </a:rPr>
              <a:t> </a:t>
            </a:r>
            <a:r>
              <a:rPr sz="1200" spc="-5" dirty="0">
                <a:latin typeface="Times New Roman"/>
                <a:cs typeface="Times New Roman"/>
              </a:rPr>
              <a:t>rate</a:t>
            </a:r>
            <a:r>
              <a:rPr sz="1200" spc="185" dirty="0">
                <a:latin typeface="Times New Roman"/>
                <a:cs typeface="Times New Roman"/>
              </a:rPr>
              <a:t> </a:t>
            </a:r>
            <a:r>
              <a:rPr sz="1200" spc="-5" dirty="0">
                <a:latin typeface="Times New Roman"/>
                <a:cs typeface="Times New Roman"/>
              </a:rPr>
              <a:t>is</a:t>
            </a:r>
            <a:r>
              <a:rPr sz="1200" spc="185" dirty="0">
                <a:latin typeface="Times New Roman"/>
                <a:cs typeface="Times New Roman"/>
              </a:rPr>
              <a:t> </a:t>
            </a:r>
            <a:r>
              <a:rPr sz="1200" spc="-5" dirty="0">
                <a:latin typeface="Times New Roman"/>
                <a:cs typeface="Times New Roman"/>
              </a:rPr>
              <a:t>defined</a:t>
            </a:r>
            <a:r>
              <a:rPr sz="1200" spc="175" dirty="0">
                <a:latin typeface="Times New Roman"/>
                <a:cs typeface="Times New Roman"/>
              </a:rPr>
              <a:t> </a:t>
            </a:r>
            <a:r>
              <a:rPr sz="1200" spc="-5" dirty="0">
                <a:latin typeface="Times New Roman"/>
                <a:cs typeface="Times New Roman"/>
              </a:rPr>
              <a:t>as</a:t>
            </a:r>
            <a:r>
              <a:rPr sz="1200" spc="185" dirty="0">
                <a:latin typeface="Times New Roman"/>
                <a:cs typeface="Times New Roman"/>
              </a:rPr>
              <a:t> </a:t>
            </a:r>
            <a:r>
              <a:rPr sz="1200" dirty="0">
                <a:latin typeface="Times New Roman"/>
                <a:cs typeface="Times New Roman"/>
              </a:rPr>
              <a:t>the</a:t>
            </a:r>
            <a:r>
              <a:rPr sz="1200" spc="175" dirty="0">
                <a:latin typeface="Times New Roman"/>
                <a:cs typeface="Times New Roman"/>
              </a:rPr>
              <a:t> </a:t>
            </a:r>
            <a:r>
              <a:rPr sz="1200" dirty="0">
                <a:latin typeface="Times New Roman"/>
                <a:cs typeface="Times New Roman"/>
              </a:rPr>
              <a:t>number</a:t>
            </a:r>
            <a:r>
              <a:rPr sz="1200" spc="175" dirty="0">
                <a:latin typeface="Times New Roman"/>
                <a:cs typeface="Times New Roman"/>
              </a:rPr>
              <a:t> </a:t>
            </a:r>
            <a:r>
              <a:rPr sz="1200" dirty="0">
                <a:latin typeface="Times New Roman"/>
                <a:cs typeface="Times New Roman"/>
              </a:rPr>
              <a:t>of</a:t>
            </a:r>
            <a:r>
              <a:rPr sz="1200" spc="180" dirty="0">
                <a:latin typeface="Times New Roman"/>
                <a:cs typeface="Times New Roman"/>
              </a:rPr>
              <a:t> </a:t>
            </a:r>
            <a:r>
              <a:rPr sz="1200" dirty="0">
                <a:latin typeface="Times New Roman"/>
                <a:cs typeface="Times New Roman"/>
              </a:rPr>
              <a:t>deaths</a:t>
            </a:r>
            <a:r>
              <a:rPr sz="1200" spc="180" dirty="0">
                <a:latin typeface="Times New Roman"/>
                <a:cs typeface="Times New Roman"/>
              </a:rPr>
              <a:t> </a:t>
            </a:r>
            <a:r>
              <a:rPr sz="1200" spc="-5" dirty="0">
                <a:latin typeface="Times New Roman"/>
                <a:cs typeface="Times New Roman"/>
              </a:rPr>
              <a:t>under</a:t>
            </a:r>
            <a:r>
              <a:rPr sz="1200" spc="180" dirty="0">
                <a:latin typeface="Times New Roman"/>
                <a:cs typeface="Times New Roman"/>
              </a:rPr>
              <a:t> </a:t>
            </a:r>
            <a:r>
              <a:rPr sz="1200" dirty="0">
                <a:latin typeface="Times New Roman"/>
                <a:cs typeface="Times New Roman"/>
              </a:rPr>
              <a:t>28</a:t>
            </a:r>
            <a:r>
              <a:rPr sz="1200" spc="175" dirty="0">
                <a:latin typeface="Times New Roman"/>
                <a:cs typeface="Times New Roman"/>
              </a:rPr>
              <a:t> </a:t>
            </a:r>
            <a:r>
              <a:rPr sz="1200" spc="-5" dirty="0">
                <a:latin typeface="Times New Roman"/>
                <a:cs typeface="Times New Roman"/>
              </a:rPr>
              <a:t>days</a:t>
            </a:r>
            <a:r>
              <a:rPr sz="1200" spc="195" dirty="0">
                <a:latin typeface="Times New Roman"/>
                <a:cs typeface="Times New Roman"/>
              </a:rPr>
              <a:t> </a:t>
            </a:r>
            <a:r>
              <a:rPr sz="1200" dirty="0">
                <a:latin typeface="Times New Roman"/>
                <a:cs typeface="Times New Roman"/>
              </a:rPr>
              <a:t>of</a:t>
            </a:r>
            <a:r>
              <a:rPr sz="1200" spc="175" dirty="0">
                <a:latin typeface="Times New Roman"/>
                <a:cs typeface="Times New Roman"/>
              </a:rPr>
              <a:t> </a:t>
            </a:r>
            <a:r>
              <a:rPr sz="1200" dirty="0">
                <a:latin typeface="Times New Roman"/>
                <a:cs typeface="Times New Roman"/>
              </a:rPr>
              <a:t>life</a:t>
            </a:r>
            <a:r>
              <a:rPr sz="1200" spc="170" dirty="0">
                <a:latin typeface="Times New Roman"/>
                <a:cs typeface="Times New Roman"/>
              </a:rPr>
              <a:t> </a:t>
            </a:r>
            <a:r>
              <a:rPr sz="1200" dirty="0">
                <a:latin typeface="Times New Roman"/>
                <a:cs typeface="Times New Roman"/>
              </a:rPr>
              <a:t>to</a:t>
            </a:r>
            <a:r>
              <a:rPr sz="1200" spc="185" dirty="0">
                <a:latin typeface="Times New Roman"/>
                <a:cs typeface="Times New Roman"/>
              </a:rPr>
              <a:t> </a:t>
            </a:r>
            <a:r>
              <a:rPr sz="1200" dirty="0">
                <a:latin typeface="Times New Roman"/>
                <a:cs typeface="Times New Roman"/>
              </a:rPr>
              <a:t>the</a:t>
            </a:r>
            <a:r>
              <a:rPr sz="1200" spc="175" dirty="0">
                <a:latin typeface="Times New Roman"/>
                <a:cs typeface="Times New Roman"/>
              </a:rPr>
              <a:t> </a:t>
            </a:r>
            <a:r>
              <a:rPr sz="1200" spc="-5" dirty="0">
                <a:latin typeface="Times New Roman"/>
                <a:cs typeface="Times New Roman"/>
              </a:rPr>
              <a:t>total</a:t>
            </a:r>
            <a:endParaRPr sz="1200">
              <a:latin typeface="Times New Roman"/>
              <a:cs typeface="Times New Roman"/>
            </a:endParaRPr>
          </a:p>
          <a:p>
            <a:pPr marL="12700" marR="5715">
              <a:lnSpc>
                <a:spcPct val="143300"/>
              </a:lnSpc>
              <a:spcBef>
                <a:spcPts val="10"/>
              </a:spcBef>
            </a:pPr>
            <a:r>
              <a:rPr sz="1200" dirty="0">
                <a:latin typeface="Times New Roman"/>
                <a:cs typeface="Times New Roman"/>
              </a:rPr>
              <a:t>number of live birth </a:t>
            </a:r>
            <a:r>
              <a:rPr sz="1200" spc="-5" dirty="0">
                <a:latin typeface="Times New Roman"/>
                <a:cs typeface="Times New Roman"/>
              </a:rPr>
              <a:t>per year. </a:t>
            </a:r>
            <a:r>
              <a:rPr sz="1200" dirty="0">
                <a:latin typeface="Times New Roman"/>
                <a:cs typeface="Times New Roman"/>
              </a:rPr>
              <a:t>According to </a:t>
            </a:r>
            <a:r>
              <a:rPr sz="1200" spc="-5" dirty="0">
                <a:latin typeface="Times New Roman"/>
                <a:cs typeface="Times New Roman"/>
              </a:rPr>
              <a:t>NDHS2006, </a:t>
            </a:r>
            <a:r>
              <a:rPr sz="1200" dirty="0">
                <a:latin typeface="Times New Roman"/>
                <a:cs typeface="Times New Roman"/>
              </a:rPr>
              <a:t>it </a:t>
            </a:r>
            <a:r>
              <a:rPr sz="1200" spc="-5" dirty="0">
                <a:latin typeface="Times New Roman"/>
                <a:cs typeface="Times New Roman"/>
              </a:rPr>
              <a:t>was 33/1000 live </a:t>
            </a:r>
            <a:r>
              <a:rPr sz="1200" dirty="0">
                <a:latin typeface="Times New Roman"/>
                <a:cs typeface="Times New Roman"/>
              </a:rPr>
              <a:t>births </a:t>
            </a:r>
            <a:r>
              <a:rPr sz="1200" spc="-5" dirty="0">
                <a:latin typeface="Times New Roman"/>
                <a:cs typeface="Times New Roman"/>
              </a:rPr>
              <a:t>and same in  2011NDHS.</a:t>
            </a:r>
            <a:endParaRPr sz="1200">
              <a:latin typeface="Times New Roman"/>
              <a:cs typeface="Times New Roman"/>
            </a:endParaRPr>
          </a:p>
        </p:txBody>
      </p:sp>
      <p:sp>
        <p:nvSpPr>
          <p:cNvPr id="6" name="object 6"/>
          <p:cNvSpPr/>
          <p:nvPr/>
        </p:nvSpPr>
        <p:spPr>
          <a:xfrm>
            <a:off x="2572603" y="8512094"/>
            <a:ext cx="1313180" cy="0"/>
          </a:xfrm>
          <a:custGeom>
            <a:avLst/>
            <a:gdLst/>
            <a:ahLst/>
            <a:cxnLst/>
            <a:rect l="l" t="t" r="r" b="b"/>
            <a:pathLst>
              <a:path w="1313179">
                <a:moveTo>
                  <a:pt x="0" y="0"/>
                </a:moveTo>
                <a:lnTo>
                  <a:pt x="1312642" y="0"/>
                </a:lnTo>
              </a:path>
            </a:pathLst>
          </a:custGeom>
          <a:ln w="6463">
            <a:solidFill>
              <a:srgbClr val="000000"/>
            </a:solidFill>
          </a:ln>
        </p:spPr>
        <p:txBody>
          <a:bodyPr wrap="square" lIns="0" tIns="0" rIns="0" bIns="0" rtlCol="0"/>
          <a:lstStyle/>
          <a:p>
            <a:endParaRPr/>
          </a:p>
        </p:txBody>
      </p:sp>
      <p:sp>
        <p:nvSpPr>
          <p:cNvPr id="7" name="object 7"/>
          <p:cNvSpPr txBox="1"/>
          <p:nvPr/>
        </p:nvSpPr>
        <p:spPr>
          <a:xfrm>
            <a:off x="2749704" y="8504320"/>
            <a:ext cx="930275"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totallive</a:t>
            </a:r>
            <a:r>
              <a:rPr sz="1200" spc="-105" dirty="0">
                <a:latin typeface="Times New Roman"/>
                <a:cs typeface="Times New Roman"/>
              </a:rPr>
              <a:t> </a:t>
            </a:r>
            <a:r>
              <a:rPr sz="1200" spc="5" dirty="0">
                <a:latin typeface="Times New Roman"/>
                <a:cs typeface="Times New Roman"/>
              </a:rPr>
              <a:t>births</a:t>
            </a:r>
            <a:endParaRPr sz="1200">
              <a:latin typeface="Times New Roman"/>
              <a:cs typeface="Times New Roman"/>
            </a:endParaRPr>
          </a:p>
        </p:txBody>
      </p:sp>
      <p:sp>
        <p:nvSpPr>
          <p:cNvPr id="8" name="object 8"/>
          <p:cNvSpPr txBox="1"/>
          <p:nvPr/>
        </p:nvSpPr>
        <p:spPr>
          <a:xfrm>
            <a:off x="902004" y="8283309"/>
            <a:ext cx="3410585" cy="316230"/>
          </a:xfrm>
          <a:prstGeom prst="rect">
            <a:avLst/>
          </a:prstGeom>
        </p:spPr>
        <p:txBody>
          <a:bodyPr vert="horz" wrap="square" lIns="0" tIns="16510" rIns="0" bIns="0" rtlCol="0">
            <a:spAutoFit/>
          </a:bodyPr>
          <a:lstStyle/>
          <a:p>
            <a:pPr marL="1677670">
              <a:lnSpc>
                <a:spcPts val="1125"/>
              </a:lnSpc>
              <a:spcBef>
                <a:spcPts val="130"/>
              </a:spcBef>
            </a:pPr>
            <a:r>
              <a:rPr sz="1200" spc="-5" dirty="0">
                <a:latin typeface="Times New Roman"/>
                <a:cs typeface="Times New Roman"/>
              </a:rPr>
              <a:t>deaths</a:t>
            </a:r>
            <a:r>
              <a:rPr sz="1200" spc="-65" dirty="0">
                <a:latin typeface="Times New Roman"/>
                <a:cs typeface="Times New Roman"/>
              </a:rPr>
              <a:t> </a:t>
            </a:r>
            <a:r>
              <a:rPr sz="1200" spc="5" dirty="0">
                <a:latin typeface="Times New Roman"/>
                <a:cs typeface="Times New Roman"/>
              </a:rPr>
              <a:t>within</a:t>
            </a:r>
            <a:r>
              <a:rPr sz="1200" spc="-60" dirty="0">
                <a:latin typeface="Times New Roman"/>
                <a:cs typeface="Times New Roman"/>
              </a:rPr>
              <a:t> </a:t>
            </a:r>
            <a:r>
              <a:rPr sz="1200" spc="5" dirty="0">
                <a:latin typeface="Times New Roman"/>
                <a:cs typeface="Times New Roman"/>
              </a:rPr>
              <a:t>28</a:t>
            </a:r>
            <a:r>
              <a:rPr sz="1200" spc="-130" dirty="0">
                <a:latin typeface="Times New Roman"/>
                <a:cs typeface="Times New Roman"/>
              </a:rPr>
              <a:t> </a:t>
            </a:r>
            <a:r>
              <a:rPr sz="1200" spc="15" dirty="0">
                <a:latin typeface="Times New Roman"/>
                <a:cs typeface="Times New Roman"/>
              </a:rPr>
              <a:t>days</a:t>
            </a:r>
            <a:endParaRPr sz="1200">
              <a:latin typeface="Times New Roman"/>
              <a:cs typeface="Times New Roman"/>
            </a:endParaRPr>
          </a:p>
          <a:p>
            <a:pPr marL="12700">
              <a:lnSpc>
                <a:spcPts val="1125"/>
              </a:lnSpc>
              <a:tabLst>
                <a:tab pos="3004185" algn="l"/>
              </a:tabLst>
            </a:pPr>
            <a:r>
              <a:rPr sz="1200" dirty="0">
                <a:latin typeface="Carlito"/>
                <a:cs typeface="Carlito"/>
              </a:rPr>
              <a:t>Ne</a:t>
            </a:r>
            <a:r>
              <a:rPr sz="1200" spc="5" dirty="0">
                <a:latin typeface="Carlito"/>
                <a:cs typeface="Carlito"/>
              </a:rPr>
              <a:t>o</a:t>
            </a:r>
            <a:r>
              <a:rPr sz="1200" dirty="0">
                <a:latin typeface="Carlito"/>
                <a:cs typeface="Carlito"/>
              </a:rPr>
              <a:t>n</a:t>
            </a:r>
            <a:r>
              <a:rPr sz="1200" spc="-15" dirty="0">
                <a:latin typeface="Carlito"/>
                <a:cs typeface="Carlito"/>
              </a:rPr>
              <a:t>a</a:t>
            </a:r>
            <a:r>
              <a:rPr sz="1200" dirty="0">
                <a:latin typeface="Carlito"/>
                <a:cs typeface="Carlito"/>
              </a:rPr>
              <a:t>tal</a:t>
            </a:r>
            <a:r>
              <a:rPr sz="1200" spc="-10" dirty="0">
                <a:latin typeface="Carlito"/>
                <a:cs typeface="Carlito"/>
              </a:rPr>
              <a:t> </a:t>
            </a:r>
            <a:r>
              <a:rPr sz="1200" dirty="0">
                <a:latin typeface="Carlito"/>
                <a:cs typeface="Carlito"/>
              </a:rPr>
              <a:t>mo</a:t>
            </a:r>
            <a:r>
              <a:rPr sz="1200" spc="-15" dirty="0">
                <a:latin typeface="Carlito"/>
                <a:cs typeface="Carlito"/>
              </a:rPr>
              <a:t>r</a:t>
            </a:r>
            <a:r>
              <a:rPr sz="1200" dirty="0">
                <a:latin typeface="Carlito"/>
                <a:cs typeface="Carlito"/>
              </a:rPr>
              <a:t>tali</a:t>
            </a:r>
            <a:r>
              <a:rPr sz="1200" spc="5" dirty="0">
                <a:latin typeface="Carlito"/>
                <a:cs typeface="Carlito"/>
              </a:rPr>
              <a:t>t</a:t>
            </a:r>
            <a:r>
              <a:rPr sz="1200" dirty="0">
                <a:latin typeface="Carlito"/>
                <a:cs typeface="Carlito"/>
              </a:rPr>
              <a:t>y R</a:t>
            </a:r>
            <a:r>
              <a:rPr sz="1200" spc="-15" dirty="0">
                <a:latin typeface="Carlito"/>
                <a:cs typeface="Carlito"/>
              </a:rPr>
              <a:t>a</a:t>
            </a:r>
            <a:r>
              <a:rPr sz="1200" dirty="0">
                <a:latin typeface="Carlito"/>
                <a:cs typeface="Carlito"/>
              </a:rPr>
              <a:t>te</a:t>
            </a:r>
            <a:r>
              <a:rPr sz="1200" spc="-5" dirty="0">
                <a:latin typeface="Carlito"/>
                <a:cs typeface="Carlito"/>
              </a:rPr>
              <a:t> </a:t>
            </a:r>
            <a:r>
              <a:rPr sz="1200" dirty="0">
                <a:latin typeface="Carlito"/>
                <a:cs typeface="Carlito"/>
              </a:rPr>
              <a:t>=	</a:t>
            </a:r>
            <a:r>
              <a:rPr sz="1800" spc="44" baseline="2314" dirty="0">
                <a:latin typeface="Symbol"/>
                <a:cs typeface="Symbol"/>
              </a:rPr>
              <a:t></a:t>
            </a:r>
            <a:r>
              <a:rPr sz="1800" spc="-7" baseline="2314" dirty="0">
                <a:latin typeface="Times New Roman"/>
                <a:cs typeface="Times New Roman"/>
              </a:rPr>
              <a:t>1000</a:t>
            </a:r>
            <a:endParaRPr sz="1800" baseline="2314">
              <a:latin typeface="Times New Roman"/>
              <a:cs typeface="Times New Roman"/>
            </a:endParaRPr>
          </a:p>
        </p:txBody>
      </p:sp>
      <p:sp>
        <p:nvSpPr>
          <p:cNvPr id="9" name="object 9"/>
          <p:cNvSpPr/>
          <p:nvPr/>
        </p:nvSpPr>
        <p:spPr>
          <a:xfrm>
            <a:off x="1047477" y="1016508"/>
            <a:ext cx="4580099" cy="5828008"/>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33</a:t>
            </a:fld>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8365" cy="1771014"/>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a:lnSpc>
                <a:spcPct val="100000"/>
              </a:lnSpc>
              <a:spcBef>
                <a:spcPts val="20"/>
              </a:spcBef>
            </a:pPr>
            <a:endParaRPr sz="1600">
              <a:latin typeface="Caladea"/>
              <a:cs typeface="Caladea"/>
            </a:endParaRPr>
          </a:p>
          <a:p>
            <a:pPr marL="12700">
              <a:lnSpc>
                <a:spcPct val="100000"/>
              </a:lnSpc>
            </a:pPr>
            <a:r>
              <a:rPr sz="1200" b="1" spc="-5" dirty="0">
                <a:latin typeface="Times New Roman"/>
                <a:cs typeface="Times New Roman"/>
              </a:rPr>
              <a:t>Post </a:t>
            </a:r>
            <a:r>
              <a:rPr sz="1200" b="1" dirty="0">
                <a:latin typeface="Times New Roman"/>
                <a:cs typeface="Times New Roman"/>
              </a:rPr>
              <a:t>neonatal</a:t>
            </a:r>
            <a:r>
              <a:rPr sz="1200" b="1" spc="10" dirty="0">
                <a:latin typeface="Times New Roman"/>
                <a:cs typeface="Times New Roman"/>
              </a:rPr>
              <a:t> </a:t>
            </a:r>
            <a:r>
              <a:rPr sz="1200" b="1" spc="-5" dirty="0">
                <a:latin typeface="Times New Roman"/>
                <a:cs typeface="Times New Roman"/>
              </a:rPr>
              <a:t>mortality</a:t>
            </a:r>
            <a:endParaRPr sz="1200">
              <a:latin typeface="Times New Roman"/>
              <a:cs typeface="Times New Roman"/>
            </a:endParaRPr>
          </a:p>
          <a:p>
            <a:pPr marL="12700" marR="5080">
              <a:lnSpc>
                <a:spcPts val="2060"/>
              </a:lnSpc>
              <a:spcBef>
                <a:spcPts val="155"/>
              </a:spcBef>
            </a:pPr>
            <a:r>
              <a:rPr sz="1200" dirty="0">
                <a:latin typeface="Times New Roman"/>
                <a:cs typeface="Times New Roman"/>
              </a:rPr>
              <a:t>Within the </a:t>
            </a:r>
            <a:r>
              <a:rPr sz="1200" spc="-5" dirty="0">
                <a:latin typeface="Times New Roman"/>
                <a:cs typeface="Times New Roman"/>
              </a:rPr>
              <a:t>infants deaths we can </a:t>
            </a:r>
            <a:r>
              <a:rPr sz="1200" dirty="0">
                <a:latin typeface="Times New Roman"/>
                <a:cs typeface="Times New Roman"/>
              </a:rPr>
              <a:t>observe </a:t>
            </a:r>
            <a:r>
              <a:rPr sz="1200" spc="-5" dirty="0">
                <a:latin typeface="Times New Roman"/>
                <a:cs typeface="Times New Roman"/>
              </a:rPr>
              <a:t>high </a:t>
            </a:r>
            <a:r>
              <a:rPr sz="1200" dirty="0">
                <a:latin typeface="Times New Roman"/>
                <a:cs typeface="Times New Roman"/>
              </a:rPr>
              <a:t>proportion of </a:t>
            </a:r>
            <a:r>
              <a:rPr sz="1200" spc="-5" dirty="0">
                <a:latin typeface="Times New Roman"/>
                <a:cs typeface="Times New Roman"/>
              </a:rPr>
              <a:t>infant deaths occurring after </a:t>
            </a:r>
            <a:r>
              <a:rPr sz="1200" dirty="0">
                <a:latin typeface="Times New Roman"/>
                <a:cs typeface="Times New Roman"/>
              </a:rPr>
              <a:t>28 </a:t>
            </a:r>
            <a:r>
              <a:rPr sz="1200" spc="-5" dirty="0">
                <a:latin typeface="Times New Roman"/>
                <a:cs typeface="Times New Roman"/>
              </a:rPr>
              <a:t>days  </a:t>
            </a:r>
            <a:r>
              <a:rPr sz="1200" dirty="0">
                <a:latin typeface="Times New Roman"/>
                <a:cs typeface="Times New Roman"/>
              </a:rPr>
              <a:t>of life to one </a:t>
            </a:r>
            <a:r>
              <a:rPr sz="1200" spc="-5" dirty="0">
                <a:latin typeface="Times New Roman"/>
                <a:cs typeface="Times New Roman"/>
              </a:rPr>
              <a:t>year, </a:t>
            </a:r>
            <a:r>
              <a:rPr sz="1200" dirty="0">
                <a:latin typeface="Times New Roman"/>
                <a:cs typeface="Times New Roman"/>
              </a:rPr>
              <a:t>the </a:t>
            </a:r>
            <a:r>
              <a:rPr sz="1200" spc="-5" dirty="0">
                <a:latin typeface="Times New Roman"/>
                <a:cs typeface="Times New Roman"/>
              </a:rPr>
              <a:t>termed as Post Neonatal </a:t>
            </a:r>
            <a:r>
              <a:rPr sz="1200" dirty="0">
                <a:latin typeface="Times New Roman"/>
                <a:cs typeface="Times New Roman"/>
              </a:rPr>
              <a:t>Mortality </a:t>
            </a:r>
            <a:r>
              <a:rPr sz="1200" spc="-5" dirty="0">
                <a:latin typeface="Times New Roman"/>
                <a:cs typeface="Times New Roman"/>
              </a:rPr>
              <a:t>Rate </a:t>
            </a:r>
            <a:r>
              <a:rPr sz="1200" dirty="0">
                <a:latin typeface="Times New Roman"/>
                <a:cs typeface="Times New Roman"/>
              </a:rPr>
              <a:t>(PNMR). </a:t>
            </a:r>
            <a:r>
              <a:rPr sz="1200" spc="-15" dirty="0">
                <a:latin typeface="Times New Roman"/>
                <a:cs typeface="Times New Roman"/>
              </a:rPr>
              <a:t>It </a:t>
            </a:r>
            <a:r>
              <a:rPr sz="1200" spc="-5" dirty="0">
                <a:latin typeface="Times New Roman"/>
                <a:cs typeface="Times New Roman"/>
              </a:rPr>
              <a:t>is defined</a:t>
            </a:r>
            <a:r>
              <a:rPr sz="1200" spc="165" dirty="0">
                <a:latin typeface="Times New Roman"/>
                <a:cs typeface="Times New Roman"/>
              </a:rPr>
              <a:t> </a:t>
            </a:r>
            <a:r>
              <a:rPr sz="1200" spc="-5" dirty="0">
                <a:latin typeface="Times New Roman"/>
                <a:cs typeface="Times New Roman"/>
              </a:rPr>
              <a:t>as </a:t>
            </a:r>
            <a:r>
              <a:rPr sz="1200" dirty="0">
                <a:latin typeface="Times New Roman"/>
                <a:cs typeface="Times New Roman"/>
              </a:rPr>
              <a:t>the</a:t>
            </a:r>
            <a:endParaRPr sz="1200">
              <a:latin typeface="Times New Roman"/>
              <a:cs typeface="Times New Roman"/>
            </a:endParaRPr>
          </a:p>
          <a:p>
            <a:pPr marL="12700" marR="8890">
              <a:lnSpc>
                <a:spcPts val="2060"/>
              </a:lnSpc>
              <a:spcBef>
                <a:spcPts val="20"/>
              </a:spcBef>
            </a:pPr>
            <a:r>
              <a:rPr sz="1200" dirty="0">
                <a:latin typeface="Times New Roman"/>
                <a:cs typeface="Times New Roman"/>
              </a:rPr>
              <a:t>number of </a:t>
            </a:r>
            <a:r>
              <a:rPr sz="1200" spc="-5" dirty="0">
                <a:latin typeface="Times New Roman"/>
                <a:cs typeface="Times New Roman"/>
              </a:rPr>
              <a:t>deaths </a:t>
            </a:r>
            <a:r>
              <a:rPr sz="1200" dirty="0">
                <a:latin typeface="Times New Roman"/>
                <a:cs typeface="Times New Roman"/>
              </a:rPr>
              <a:t>of infants </a:t>
            </a:r>
            <a:r>
              <a:rPr sz="1200" spc="-5" dirty="0">
                <a:latin typeface="Times New Roman"/>
                <a:cs typeface="Times New Roman"/>
              </a:rPr>
              <a:t>after </a:t>
            </a:r>
            <a:r>
              <a:rPr sz="1200" dirty="0">
                <a:latin typeface="Times New Roman"/>
                <a:cs typeface="Times New Roman"/>
              </a:rPr>
              <a:t>28 </a:t>
            </a:r>
            <a:r>
              <a:rPr sz="1200" spc="-5" dirty="0">
                <a:latin typeface="Times New Roman"/>
                <a:cs typeface="Times New Roman"/>
              </a:rPr>
              <a:t>days </a:t>
            </a:r>
            <a:r>
              <a:rPr sz="1200" dirty="0">
                <a:latin typeface="Times New Roman"/>
                <a:cs typeface="Times New Roman"/>
              </a:rPr>
              <a:t>of life to &lt; 1 </a:t>
            </a:r>
            <a:r>
              <a:rPr sz="1200" spc="-10" dirty="0">
                <a:latin typeface="Times New Roman"/>
                <a:cs typeface="Times New Roman"/>
              </a:rPr>
              <a:t>year </a:t>
            </a:r>
            <a:r>
              <a:rPr sz="1200" dirty="0">
                <a:latin typeface="Times New Roman"/>
                <a:cs typeface="Times New Roman"/>
              </a:rPr>
              <a:t>during a </a:t>
            </a:r>
            <a:r>
              <a:rPr sz="1200" spc="-5" dirty="0">
                <a:latin typeface="Times New Roman"/>
                <a:cs typeface="Times New Roman"/>
              </a:rPr>
              <a:t>year per </a:t>
            </a:r>
            <a:r>
              <a:rPr sz="1200" dirty="0">
                <a:latin typeface="Times New Roman"/>
                <a:cs typeface="Times New Roman"/>
              </a:rPr>
              <a:t>1000 live births  during the same </a:t>
            </a:r>
            <a:r>
              <a:rPr sz="1200" spc="-10" dirty="0">
                <a:latin typeface="Times New Roman"/>
                <a:cs typeface="Times New Roman"/>
              </a:rPr>
              <a:t>year </a:t>
            </a:r>
            <a:r>
              <a:rPr sz="1200" spc="-5" dirty="0">
                <a:latin typeface="Times New Roman"/>
                <a:cs typeface="Times New Roman"/>
              </a:rPr>
              <a:t>and calculated</a:t>
            </a:r>
            <a:r>
              <a:rPr sz="1200" spc="30"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2540681" y="2538014"/>
            <a:ext cx="2776220" cy="0"/>
          </a:xfrm>
          <a:custGeom>
            <a:avLst/>
            <a:gdLst/>
            <a:ahLst/>
            <a:cxnLst/>
            <a:rect l="l" t="t" r="r" b="b"/>
            <a:pathLst>
              <a:path w="2776220">
                <a:moveTo>
                  <a:pt x="0" y="0"/>
                </a:moveTo>
                <a:lnTo>
                  <a:pt x="2775632" y="0"/>
                </a:lnTo>
              </a:path>
            </a:pathLst>
          </a:custGeom>
          <a:ln w="6463">
            <a:solidFill>
              <a:srgbClr val="000000"/>
            </a:solidFill>
          </a:ln>
        </p:spPr>
        <p:txBody>
          <a:bodyPr wrap="square" lIns="0" tIns="0" rIns="0" bIns="0" rtlCol="0"/>
          <a:lstStyle/>
          <a:p>
            <a:endParaRPr/>
          </a:p>
        </p:txBody>
      </p:sp>
      <p:sp>
        <p:nvSpPr>
          <p:cNvPr id="6" name="object 6"/>
          <p:cNvSpPr txBox="1"/>
          <p:nvPr/>
        </p:nvSpPr>
        <p:spPr>
          <a:xfrm>
            <a:off x="3449079" y="2529316"/>
            <a:ext cx="931544"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totallive</a:t>
            </a:r>
            <a:r>
              <a:rPr sz="1200" spc="-105" dirty="0">
                <a:latin typeface="Times New Roman"/>
                <a:cs typeface="Times New Roman"/>
              </a:rPr>
              <a:t> </a:t>
            </a:r>
            <a:r>
              <a:rPr sz="1200" spc="5" dirty="0">
                <a:latin typeface="Times New Roman"/>
                <a:cs typeface="Times New Roman"/>
              </a:rPr>
              <a:t>births</a:t>
            </a:r>
            <a:endParaRPr sz="1200">
              <a:latin typeface="Times New Roman"/>
              <a:cs typeface="Times New Roman"/>
            </a:endParaRPr>
          </a:p>
        </p:txBody>
      </p:sp>
      <p:sp>
        <p:nvSpPr>
          <p:cNvPr id="7" name="object 7"/>
          <p:cNvSpPr txBox="1"/>
          <p:nvPr/>
        </p:nvSpPr>
        <p:spPr>
          <a:xfrm>
            <a:off x="902004" y="2310150"/>
            <a:ext cx="4854575" cy="314325"/>
          </a:xfrm>
          <a:prstGeom prst="rect">
            <a:avLst/>
          </a:prstGeom>
        </p:spPr>
        <p:txBody>
          <a:bodyPr vert="horz" wrap="square" lIns="0" tIns="16510" rIns="0" bIns="0" rtlCol="0">
            <a:spAutoFit/>
          </a:bodyPr>
          <a:lstStyle/>
          <a:p>
            <a:pPr marL="1646555">
              <a:lnSpc>
                <a:spcPts val="1120"/>
              </a:lnSpc>
              <a:spcBef>
                <a:spcPts val="130"/>
              </a:spcBef>
            </a:pPr>
            <a:r>
              <a:rPr sz="1200" dirty="0">
                <a:latin typeface="Times New Roman"/>
                <a:cs typeface="Times New Roman"/>
              </a:rPr>
              <a:t>deaths</a:t>
            </a:r>
            <a:r>
              <a:rPr sz="1200" spc="-114"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infants</a:t>
            </a:r>
            <a:r>
              <a:rPr sz="1200" spc="-120" dirty="0">
                <a:latin typeface="Times New Roman"/>
                <a:cs typeface="Times New Roman"/>
              </a:rPr>
              <a:t> </a:t>
            </a:r>
            <a:r>
              <a:rPr sz="1200" spc="-5" dirty="0">
                <a:latin typeface="Times New Roman"/>
                <a:cs typeface="Times New Roman"/>
              </a:rPr>
              <a:t>inbetween</a:t>
            </a:r>
            <a:r>
              <a:rPr sz="1200" spc="-35" dirty="0">
                <a:latin typeface="Times New Roman"/>
                <a:cs typeface="Times New Roman"/>
              </a:rPr>
              <a:t> </a:t>
            </a:r>
            <a:r>
              <a:rPr sz="1200" spc="5" dirty="0">
                <a:latin typeface="Times New Roman"/>
                <a:cs typeface="Times New Roman"/>
              </a:rPr>
              <a:t>28</a:t>
            </a:r>
            <a:r>
              <a:rPr sz="1200" spc="-140" dirty="0">
                <a:latin typeface="Times New Roman"/>
                <a:cs typeface="Times New Roman"/>
              </a:rPr>
              <a:t> </a:t>
            </a:r>
            <a:r>
              <a:rPr sz="1200" spc="20" dirty="0">
                <a:latin typeface="Times New Roman"/>
                <a:cs typeface="Times New Roman"/>
              </a:rPr>
              <a:t>daysand</a:t>
            </a:r>
            <a:r>
              <a:rPr sz="1200" spc="-170" dirty="0">
                <a:latin typeface="Times New Roman"/>
                <a:cs typeface="Times New Roman"/>
              </a:rPr>
              <a:t> </a:t>
            </a:r>
            <a:r>
              <a:rPr sz="1200" spc="15" dirty="0">
                <a:latin typeface="Times New Roman"/>
                <a:cs typeface="Times New Roman"/>
              </a:rPr>
              <a:t>1</a:t>
            </a:r>
            <a:r>
              <a:rPr sz="1200" spc="-150" dirty="0">
                <a:latin typeface="Times New Roman"/>
                <a:cs typeface="Times New Roman"/>
              </a:rPr>
              <a:t> </a:t>
            </a:r>
            <a:r>
              <a:rPr sz="1200" spc="10" dirty="0">
                <a:latin typeface="Times New Roman"/>
                <a:cs typeface="Times New Roman"/>
              </a:rPr>
              <a:t>year</a:t>
            </a:r>
            <a:endParaRPr sz="1200">
              <a:latin typeface="Times New Roman"/>
              <a:cs typeface="Times New Roman"/>
            </a:endParaRPr>
          </a:p>
          <a:p>
            <a:pPr marL="12700">
              <a:lnSpc>
                <a:spcPts val="1120"/>
              </a:lnSpc>
              <a:tabLst>
                <a:tab pos="4441825" algn="l"/>
              </a:tabLst>
            </a:pPr>
            <a:r>
              <a:rPr sz="1200" dirty="0">
                <a:latin typeface="Carlito"/>
                <a:cs typeface="Carlito"/>
              </a:rPr>
              <a:t>Post </a:t>
            </a:r>
            <a:r>
              <a:rPr sz="1200" spc="-5" dirty="0">
                <a:latin typeface="Carlito"/>
                <a:cs typeface="Carlito"/>
              </a:rPr>
              <a:t>neonatal</a:t>
            </a:r>
            <a:r>
              <a:rPr sz="1200" spc="5" dirty="0">
                <a:latin typeface="Carlito"/>
                <a:cs typeface="Carlito"/>
              </a:rPr>
              <a:t> </a:t>
            </a:r>
            <a:r>
              <a:rPr sz="1200" spc="-5" dirty="0">
                <a:latin typeface="Carlito"/>
                <a:cs typeface="Carlito"/>
              </a:rPr>
              <a:t>mortality </a:t>
            </a:r>
            <a:r>
              <a:rPr sz="1200" dirty="0">
                <a:latin typeface="Carlito"/>
                <a:cs typeface="Carlito"/>
              </a:rPr>
              <a:t>=	</a:t>
            </a:r>
            <a:r>
              <a:rPr sz="1800" spc="15" baseline="2314" dirty="0">
                <a:latin typeface="Symbol"/>
                <a:cs typeface="Symbol"/>
              </a:rPr>
              <a:t></a:t>
            </a:r>
            <a:r>
              <a:rPr sz="1800" spc="15" baseline="2314" dirty="0">
                <a:latin typeface="Times New Roman"/>
                <a:cs typeface="Times New Roman"/>
              </a:rPr>
              <a:t>1000</a:t>
            </a:r>
            <a:endParaRPr sz="1800" baseline="2314">
              <a:latin typeface="Times New Roman"/>
              <a:cs typeface="Times New Roman"/>
            </a:endParaRPr>
          </a:p>
        </p:txBody>
      </p:sp>
      <p:sp>
        <p:nvSpPr>
          <p:cNvPr id="8" name="object 8"/>
          <p:cNvSpPr txBox="1"/>
          <p:nvPr/>
        </p:nvSpPr>
        <p:spPr>
          <a:xfrm>
            <a:off x="902004" y="3063367"/>
            <a:ext cx="5967095" cy="152209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NDHS 2011,Nepal </a:t>
            </a:r>
            <a:r>
              <a:rPr sz="1200" dirty="0">
                <a:latin typeface="Times New Roman"/>
                <a:cs typeface="Times New Roman"/>
              </a:rPr>
              <a:t>= 13 </a:t>
            </a:r>
            <a:r>
              <a:rPr sz="1200" spc="-5" dirty="0">
                <a:latin typeface="Times New Roman"/>
                <a:cs typeface="Times New Roman"/>
              </a:rPr>
              <a:t>per </a:t>
            </a:r>
            <a:r>
              <a:rPr sz="1200" dirty="0">
                <a:latin typeface="Times New Roman"/>
                <a:cs typeface="Times New Roman"/>
              </a:rPr>
              <a:t>live</a:t>
            </a:r>
            <a:r>
              <a:rPr sz="1200" spc="20" dirty="0">
                <a:latin typeface="Times New Roman"/>
                <a:cs typeface="Times New Roman"/>
              </a:rPr>
              <a:t> </a:t>
            </a:r>
            <a:r>
              <a:rPr sz="1200" dirty="0">
                <a:latin typeface="Times New Roman"/>
                <a:cs typeface="Times New Roman"/>
              </a:rPr>
              <a:t>births</a:t>
            </a:r>
          </a:p>
          <a:p>
            <a:pPr>
              <a:lnSpc>
                <a:spcPct val="100000"/>
              </a:lnSpc>
            </a:pPr>
            <a:endParaRPr sz="1300" dirty="0">
              <a:latin typeface="Times New Roman"/>
              <a:cs typeface="Times New Roman"/>
            </a:endParaRPr>
          </a:p>
          <a:p>
            <a:pPr>
              <a:lnSpc>
                <a:spcPct val="100000"/>
              </a:lnSpc>
              <a:spcBef>
                <a:spcPts val="20"/>
              </a:spcBef>
            </a:pPr>
            <a:endParaRPr sz="1050" dirty="0">
              <a:latin typeface="Times New Roman"/>
              <a:cs typeface="Times New Roman"/>
            </a:endParaRPr>
          </a:p>
          <a:p>
            <a:pPr marL="12700">
              <a:lnSpc>
                <a:spcPct val="100000"/>
              </a:lnSpc>
            </a:pPr>
            <a:r>
              <a:rPr sz="1200" b="1" spc="-5" dirty="0">
                <a:latin typeface="Times New Roman"/>
                <a:cs typeface="Times New Roman"/>
              </a:rPr>
              <a:t>Under </a:t>
            </a:r>
            <a:r>
              <a:rPr sz="1200" b="1" dirty="0">
                <a:latin typeface="Times New Roman"/>
                <a:cs typeface="Times New Roman"/>
              </a:rPr>
              <a:t>five</a:t>
            </a:r>
            <a:r>
              <a:rPr sz="1200" b="1" spc="-5" dirty="0">
                <a:latin typeface="Times New Roman"/>
                <a:cs typeface="Times New Roman"/>
              </a:rPr>
              <a:t> mortality</a:t>
            </a:r>
            <a:endParaRPr sz="1200" dirty="0">
              <a:latin typeface="Times New Roman"/>
              <a:cs typeface="Times New Roman"/>
            </a:endParaRPr>
          </a:p>
          <a:p>
            <a:pPr marL="12700">
              <a:lnSpc>
                <a:spcPct val="100000"/>
              </a:lnSpc>
              <a:spcBef>
                <a:spcPts val="600"/>
              </a:spcBef>
            </a:pPr>
            <a:r>
              <a:rPr sz="1200" spc="-1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the </a:t>
            </a:r>
            <a:r>
              <a:rPr sz="1200" spc="-5" dirty="0">
                <a:latin typeface="Times New Roman"/>
                <a:cs typeface="Times New Roman"/>
              </a:rPr>
              <a:t>annual deaths </a:t>
            </a:r>
            <a:r>
              <a:rPr sz="1200" dirty="0">
                <a:latin typeface="Times New Roman"/>
                <a:cs typeface="Times New Roman"/>
              </a:rPr>
              <a:t>of </a:t>
            </a:r>
            <a:r>
              <a:rPr sz="1200" spc="-5" dirty="0">
                <a:latin typeface="Times New Roman"/>
                <a:cs typeface="Times New Roman"/>
              </a:rPr>
              <a:t>children under </a:t>
            </a:r>
            <a:r>
              <a:rPr sz="1200" dirty="0">
                <a:latin typeface="Times New Roman"/>
                <a:cs typeface="Times New Roman"/>
              </a:rPr>
              <a:t>5 </a:t>
            </a:r>
            <a:r>
              <a:rPr sz="1200" spc="-5" dirty="0">
                <a:latin typeface="Times New Roman"/>
                <a:cs typeface="Times New Roman"/>
              </a:rPr>
              <a:t>years </a:t>
            </a:r>
            <a:r>
              <a:rPr sz="1200" dirty="0">
                <a:latin typeface="Times New Roman"/>
                <a:cs typeface="Times New Roman"/>
              </a:rPr>
              <a:t>of </a:t>
            </a:r>
            <a:r>
              <a:rPr sz="1200" spc="-5" dirty="0">
                <a:latin typeface="Times New Roman"/>
                <a:cs typeface="Times New Roman"/>
              </a:rPr>
              <a:t>age </a:t>
            </a:r>
            <a:r>
              <a:rPr sz="1200" dirty="0">
                <a:latin typeface="Times New Roman"/>
                <a:cs typeface="Times New Roman"/>
              </a:rPr>
              <a:t>to the 1000 live</a:t>
            </a:r>
            <a:r>
              <a:rPr sz="1200" spc="100" dirty="0">
                <a:latin typeface="Times New Roman"/>
                <a:cs typeface="Times New Roman"/>
              </a:rPr>
              <a:t> </a:t>
            </a:r>
            <a:r>
              <a:rPr sz="1200" dirty="0">
                <a:latin typeface="Times New Roman"/>
                <a:cs typeface="Times New Roman"/>
              </a:rPr>
              <a:t>births.</a:t>
            </a:r>
          </a:p>
          <a:p>
            <a:pPr marL="12700" marR="6985">
              <a:lnSpc>
                <a:spcPct val="143300"/>
              </a:lnSpc>
              <a:spcBef>
                <a:spcPts val="15"/>
              </a:spcBef>
            </a:pPr>
            <a:r>
              <a:rPr sz="1200" spc="-5" dirty="0">
                <a:latin typeface="Times New Roman"/>
                <a:cs typeface="Times New Roman"/>
              </a:rPr>
              <a:t>UNICEF considers </a:t>
            </a:r>
            <a:r>
              <a:rPr sz="1200" dirty="0">
                <a:latin typeface="Times New Roman"/>
                <a:cs typeface="Times New Roman"/>
              </a:rPr>
              <a:t>this is the </a:t>
            </a:r>
            <a:r>
              <a:rPr sz="1200" spc="-5" dirty="0">
                <a:latin typeface="Times New Roman"/>
                <a:cs typeface="Times New Roman"/>
              </a:rPr>
              <a:t>best single </a:t>
            </a:r>
            <a:r>
              <a:rPr sz="1200" dirty="0">
                <a:latin typeface="Times New Roman"/>
                <a:cs typeface="Times New Roman"/>
              </a:rPr>
              <a:t>indicator to </a:t>
            </a:r>
            <a:r>
              <a:rPr sz="1200" spc="-5" dirty="0">
                <a:latin typeface="Times New Roman"/>
                <a:cs typeface="Times New Roman"/>
              </a:rPr>
              <a:t>social development. </a:t>
            </a:r>
            <a:r>
              <a:rPr sz="1200" dirty="0">
                <a:latin typeface="Times New Roman"/>
                <a:cs typeface="Times New Roman"/>
              </a:rPr>
              <a:t>According to </a:t>
            </a:r>
            <a:r>
              <a:rPr sz="1200" spc="-5" dirty="0">
                <a:latin typeface="Times New Roman"/>
                <a:cs typeface="Times New Roman"/>
              </a:rPr>
              <a:t>NDHS  </a:t>
            </a:r>
            <a:r>
              <a:rPr sz="1200" dirty="0">
                <a:latin typeface="Times New Roman"/>
                <a:cs typeface="Times New Roman"/>
              </a:rPr>
              <a:t>2006, </a:t>
            </a:r>
            <a:r>
              <a:rPr sz="1200" spc="-95" dirty="0">
                <a:latin typeface="Times New Roman"/>
                <a:cs typeface="Times New Roman"/>
              </a:rPr>
              <a:t>Nepal‟s </a:t>
            </a:r>
            <a:r>
              <a:rPr sz="1200" dirty="0">
                <a:latin typeface="Times New Roman"/>
                <a:cs typeface="Times New Roman"/>
              </a:rPr>
              <a:t>CMR </a:t>
            </a:r>
            <a:r>
              <a:rPr sz="1200" spc="-5" dirty="0">
                <a:latin typeface="Times New Roman"/>
                <a:cs typeface="Times New Roman"/>
              </a:rPr>
              <a:t>was </a:t>
            </a:r>
            <a:r>
              <a:rPr sz="1200" dirty="0">
                <a:latin typeface="Times New Roman"/>
                <a:cs typeface="Times New Roman"/>
              </a:rPr>
              <a:t>61 </a:t>
            </a:r>
            <a:r>
              <a:rPr sz="1200" spc="-5" dirty="0">
                <a:latin typeface="Times New Roman"/>
                <a:cs typeface="Times New Roman"/>
              </a:rPr>
              <a:t>per 1000 </a:t>
            </a:r>
            <a:r>
              <a:rPr sz="1200" dirty="0">
                <a:latin typeface="Times New Roman"/>
                <a:cs typeface="Times New Roman"/>
              </a:rPr>
              <a:t>live births and 54 in</a:t>
            </a:r>
            <a:r>
              <a:rPr sz="1200" spc="-95" dirty="0">
                <a:latin typeface="Times New Roman"/>
                <a:cs typeface="Times New Roman"/>
              </a:rPr>
              <a:t> </a:t>
            </a:r>
            <a:r>
              <a:rPr sz="1200" spc="-5" dirty="0">
                <a:latin typeface="Times New Roman"/>
                <a:cs typeface="Times New Roman"/>
              </a:rPr>
              <a:t>2011(NDHS)</a:t>
            </a:r>
            <a:endParaRPr sz="1200" dirty="0">
              <a:latin typeface="Times New Roman"/>
              <a:cs typeface="Times New Roman"/>
            </a:endParaRPr>
          </a:p>
        </p:txBody>
      </p:sp>
      <p:sp>
        <p:nvSpPr>
          <p:cNvPr id="9" name="object 9"/>
          <p:cNvSpPr txBox="1"/>
          <p:nvPr/>
        </p:nvSpPr>
        <p:spPr>
          <a:xfrm>
            <a:off x="902004" y="4753483"/>
            <a:ext cx="4057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Und</a:t>
            </a:r>
            <a:r>
              <a:rPr sz="1200" spc="-10" dirty="0">
                <a:latin typeface="Times New Roman"/>
                <a:cs typeface="Times New Roman"/>
              </a:rPr>
              <a:t>e</a:t>
            </a:r>
            <a:r>
              <a:rPr sz="1200" dirty="0">
                <a:latin typeface="Times New Roman"/>
                <a:cs typeface="Times New Roman"/>
              </a:rPr>
              <a:t>r</a:t>
            </a:r>
            <a:endParaRPr sz="1200">
              <a:latin typeface="Times New Roman"/>
              <a:cs typeface="Times New Roman"/>
            </a:endParaRPr>
          </a:p>
        </p:txBody>
      </p:sp>
      <p:sp>
        <p:nvSpPr>
          <p:cNvPr id="10" name="object 10"/>
          <p:cNvSpPr txBox="1"/>
          <p:nvPr/>
        </p:nvSpPr>
        <p:spPr>
          <a:xfrm>
            <a:off x="1370814" y="4647299"/>
            <a:ext cx="2993390" cy="213360"/>
          </a:xfrm>
          <a:prstGeom prst="rect">
            <a:avLst/>
          </a:prstGeom>
        </p:spPr>
        <p:txBody>
          <a:bodyPr vert="horz" wrap="square" lIns="0" tIns="16510" rIns="0" bIns="0" rtlCol="0">
            <a:spAutoFit/>
          </a:bodyPr>
          <a:lstStyle/>
          <a:p>
            <a:pPr marL="38100">
              <a:lnSpc>
                <a:spcPct val="100000"/>
              </a:lnSpc>
              <a:spcBef>
                <a:spcPts val="130"/>
              </a:spcBef>
            </a:pPr>
            <a:r>
              <a:rPr sz="1800" baseline="-37037" dirty="0">
                <a:latin typeface="Times New Roman"/>
                <a:cs typeface="Times New Roman"/>
              </a:rPr>
              <a:t>5 mortality = </a:t>
            </a:r>
            <a:r>
              <a:rPr sz="1200" dirty="0">
                <a:latin typeface="Times New Roman"/>
                <a:cs typeface="Times New Roman"/>
              </a:rPr>
              <a:t>deaths </a:t>
            </a:r>
            <a:r>
              <a:rPr sz="1200" spc="-5" dirty="0">
                <a:latin typeface="Times New Roman"/>
                <a:cs typeface="Times New Roman"/>
              </a:rPr>
              <a:t>under </a:t>
            </a:r>
            <a:r>
              <a:rPr sz="1200" spc="15" dirty="0">
                <a:latin typeface="Times New Roman"/>
                <a:cs typeface="Times New Roman"/>
              </a:rPr>
              <a:t>5 </a:t>
            </a:r>
            <a:r>
              <a:rPr sz="1200" spc="5" dirty="0">
                <a:latin typeface="Times New Roman"/>
                <a:cs typeface="Times New Roman"/>
              </a:rPr>
              <a:t>years of </a:t>
            </a:r>
            <a:r>
              <a:rPr sz="1200" spc="-15" dirty="0">
                <a:latin typeface="Times New Roman"/>
                <a:cs typeface="Times New Roman"/>
              </a:rPr>
              <a:t>life</a:t>
            </a:r>
            <a:r>
              <a:rPr sz="1200" spc="-155" dirty="0">
                <a:latin typeface="Times New Roman"/>
                <a:cs typeface="Times New Roman"/>
              </a:rPr>
              <a:t> </a:t>
            </a:r>
            <a:r>
              <a:rPr sz="1800" spc="7" baseline="-37037" dirty="0">
                <a:latin typeface="Symbol"/>
                <a:cs typeface="Symbol"/>
              </a:rPr>
              <a:t></a:t>
            </a:r>
            <a:r>
              <a:rPr sz="1800" spc="7" baseline="-37037" dirty="0">
                <a:latin typeface="Times New Roman"/>
                <a:cs typeface="Times New Roman"/>
              </a:rPr>
              <a:t>1000</a:t>
            </a:r>
            <a:endParaRPr sz="1800" baseline="-37037">
              <a:latin typeface="Times New Roman"/>
              <a:cs typeface="Times New Roman"/>
            </a:endParaRPr>
          </a:p>
        </p:txBody>
      </p:sp>
      <p:sp>
        <p:nvSpPr>
          <p:cNvPr id="11" name="object 11"/>
          <p:cNvSpPr/>
          <p:nvPr/>
        </p:nvSpPr>
        <p:spPr>
          <a:xfrm>
            <a:off x="2271064" y="4876084"/>
            <a:ext cx="1639570" cy="0"/>
          </a:xfrm>
          <a:custGeom>
            <a:avLst/>
            <a:gdLst/>
            <a:ahLst/>
            <a:cxnLst/>
            <a:rect l="l" t="t" r="r" b="b"/>
            <a:pathLst>
              <a:path w="1639570">
                <a:moveTo>
                  <a:pt x="0" y="0"/>
                </a:moveTo>
                <a:lnTo>
                  <a:pt x="1639437" y="0"/>
                </a:lnTo>
              </a:path>
            </a:pathLst>
          </a:custGeom>
          <a:ln w="6463">
            <a:solidFill>
              <a:srgbClr val="000000"/>
            </a:solidFill>
          </a:ln>
        </p:spPr>
        <p:txBody>
          <a:bodyPr wrap="square" lIns="0" tIns="0" rIns="0" bIns="0" rtlCol="0"/>
          <a:lstStyle/>
          <a:p>
            <a:endParaRPr/>
          </a:p>
        </p:txBody>
      </p:sp>
      <p:sp>
        <p:nvSpPr>
          <p:cNvPr id="12" name="object 12"/>
          <p:cNvSpPr txBox="1"/>
          <p:nvPr/>
        </p:nvSpPr>
        <p:spPr>
          <a:xfrm>
            <a:off x="2610595" y="4868310"/>
            <a:ext cx="932180"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totallive</a:t>
            </a:r>
            <a:r>
              <a:rPr sz="1200" spc="-95" dirty="0">
                <a:latin typeface="Times New Roman"/>
                <a:cs typeface="Times New Roman"/>
              </a:rPr>
              <a:t> </a:t>
            </a:r>
            <a:r>
              <a:rPr sz="1200" spc="5" dirty="0">
                <a:latin typeface="Times New Roman"/>
                <a:cs typeface="Times New Roman"/>
              </a:rPr>
              <a:t>births</a:t>
            </a:r>
            <a:endParaRPr sz="1200">
              <a:latin typeface="Times New Roman"/>
              <a:cs typeface="Times New Roman"/>
            </a:endParaRPr>
          </a:p>
        </p:txBody>
      </p:sp>
      <p:sp>
        <p:nvSpPr>
          <p:cNvPr id="13" name="object 13"/>
          <p:cNvSpPr txBox="1"/>
          <p:nvPr/>
        </p:nvSpPr>
        <p:spPr>
          <a:xfrm>
            <a:off x="902004" y="5051932"/>
            <a:ext cx="5969000" cy="1076325"/>
          </a:xfrm>
          <a:prstGeom prst="rect">
            <a:avLst/>
          </a:prstGeom>
        </p:spPr>
        <p:txBody>
          <a:bodyPr vert="horz" wrap="square" lIns="0" tIns="12065" rIns="0" bIns="0" rtlCol="0">
            <a:spAutoFit/>
          </a:bodyPr>
          <a:lstStyle/>
          <a:p>
            <a:pPr marL="12700" marR="5080" algn="just">
              <a:lnSpc>
                <a:spcPct val="143700"/>
              </a:lnSpc>
              <a:spcBef>
                <a:spcPts val="95"/>
              </a:spcBef>
            </a:pPr>
            <a:r>
              <a:rPr sz="1200" dirty="0">
                <a:latin typeface="Times New Roman"/>
                <a:cs typeface="Times New Roman"/>
              </a:rPr>
              <a:t>This </a:t>
            </a:r>
            <a:r>
              <a:rPr sz="1200" spc="-5" dirty="0">
                <a:latin typeface="Times New Roman"/>
                <a:cs typeface="Times New Roman"/>
              </a:rPr>
              <a:t>means </a:t>
            </a:r>
            <a:r>
              <a:rPr sz="1200" dirty="0">
                <a:latin typeface="Times New Roman"/>
                <a:cs typeface="Times New Roman"/>
              </a:rPr>
              <a:t>that </a:t>
            </a:r>
            <a:r>
              <a:rPr sz="1200" spc="-5" dirty="0">
                <a:latin typeface="Times New Roman"/>
                <a:cs typeface="Times New Roman"/>
              </a:rPr>
              <a:t>one </a:t>
            </a:r>
            <a:r>
              <a:rPr sz="1200" dirty="0">
                <a:latin typeface="Times New Roman"/>
                <a:cs typeface="Times New Roman"/>
              </a:rPr>
              <a:t>in </a:t>
            </a:r>
            <a:r>
              <a:rPr sz="1200" spc="-5" dirty="0">
                <a:latin typeface="Times New Roman"/>
                <a:cs typeface="Times New Roman"/>
              </a:rPr>
              <a:t>19 children </a:t>
            </a:r>
            <a:r>
              <a:rPr sz="1200" dirty="0">
                <a:latin typeface="Times New Roman"/>
                <a:cs typeface="Times New Roman"/>
              </a:rPr>
              <a:t>born in </a:t>
            </a:r>
            <a:r>
              <a:rPr sz="1200" spc="-5" dirty="0">
                <a:latin typeface="Times New Roman"/>
                <a:cs typeface="Times New Roman"/>
              </a:rPr>
              <a:t>Nepal </a:t>
            </a:r>
            <a:r>
              <a:rPr sz="1200" dirty="0">
                <a:latin typeface="Times New Roman"/>
                <a:cs typeface="Times New Roman"/>
              </a:rPr>
              <a:t>dies </a:t>
            </a:r>
            <a:r>
              <a:rPr sz="1200" spc="-5" dirty="0">
                <a:latin typeface="Times New Roman"/>
                <a:cs typeface="Times New Roman"/>
              </a:rPr>
              <a:t>before </a:t>
            </a:r>
            <a:r>
              <a:rPr sz="1200" dirty="0">
                <a:latin typeface="Times New Roman"/>
                <a:cs typeface="Times New Roman"/>
              </a:rPr>
              <a:t>their fifth </a:t>
            </a:r>
            <a:r>
              <a:rPr sz="1200" spc="-5" dirty="0">
                <a:latin typeface="Times New Roman"/>
                <a:cs typeface="Times New Roman"/>
              </a:rPr>
              <a:t>birthday. </a:t>
            </a:r>
            <a:r>
              <a:rPr sz="1200" dirty="0">
                <a:latin typeface="Times New Roman"/>
                <a:cs typeface="Times New Roman"/>
              </a:rPr>
              <a:t>Eighty-five  </a:t>
            </a:r>
            <a:r>
              <a:rPr sz="1200" spc="-5" dirty="0">
                <a:latin typeface="Times New Roman"/>
                <a:cs typeface="Times New Roman"/>
              </a:rPr>
              <a:t>percent </a:t>
            </a:r>
            <a:r>
              <a:rPr sz="1200" spc="5" dirty="0">
                <a:latin typeface="Times New Roman"/>
                <a:cs typeface="Times New Roman"/>
              </a:rPr>
              <a:t>of </a:t>
            </a:r>
            <a:r>
              <a:rPr sz="1200" dirty="0">
                <a:latin typeface="Times New Roman"/>
                <a:cs typeface="Times New Roman"/>
              </a:rPr>
              <a:t>deaths among </a:t>
            </a:r>
            <a:r>
              <a:rPr sz="1200" spc="-5" dirty="0">
                <a:latin typeface="Times New Roman"/>
                <a:cs typeface="Times New Roman"/>
              </a:rPr>
              <a:t>children </a:t>
            </a:r>
            <a:r>
              <a:rPr sz="1200" dirty="0">
                <a:latin typeface="Times New Roman"/>
                <a:cs typeface="Times New Roman"/>
              </a:rPr>
              <a:t>under five occur during the </a:t>
            </a:r>
            <a:r>
              <a:rPr sz="1200" spc="-5" dirty="0">
                <a:latin typeface="Times New Roman"/>
                <a:cs typeface="Times New Roman"/>
              </a:rPr>
              <a:t>first </a:t>
            </a:r>
            <a:r>
              <a:rPr sz="1200" spc="-10" dirty="0">
                <a:latin typeface="Times New Roman"/>
                <a:cs typeface="Times New Roman"/>
              </a:rPr>
              <a:t>year </a:t>
            </a:r>
            <a:r>
              <a:rPr sz="1200" spc="5" dirty="0">
                <a:latin typeface="Times New Roman"/>
                <a:cs typeface="Times New Roman"/>
              </a:rPr>
              <a:t>of </a:t>
            </a:r>
            <a:r>
              <a:rPr sz="1200" spc="-5" dirty="0">
                <a:latin typeface="Times New Roman"/>
                <a:cs typeface="Times New Roman"/>
              </a:rPr>
              <a:t>life: infant </a:t>
            </a:r>
            <a:r>
              <a:rPr sz="1200" dirty="0">
                <a:latin typeface="Times New Roman"/>
                <a:cs typeface="Times New Roman"/>
              </a:rPr>
              <a:t>mortality </a:t>
            </a:r>
            <a:r>
              <a:rPr sz="1200" spc="-5" dirty="0">
                <a:latin typeface="Times New Roman"/>
                <a:cs typeface="Times New Roman"/>
              </a:rPr>
              <a:t>is  </a:t>
            </a:r>
            <a:r>
              <a:rPr sz="1200" dirty="0">
                <a:latin typeface="Times New Roman"/>
                <a:cs typeface="Times New Roman"/>
              </a:rPr>
              <a:t>46 </a:t>
            </a:r>
            <a:r>
              <a:rPr sz="1200" spc="-5" dirty="0">
                <a:latin typeface="Times New Roman"/>
                <a:cs typeface="Times New Roman"/>
              </a:rPr>
              <a:t>deaths </a:t>
            </a:r>
            <a:r>
              <a:rPr sz="1200" dirty="0">
                <a:latin typeface="Times New Roman"/>
                <a:cs typeface="Times New Roman"/>
              </a:rPr>
              <a:t>per 1,000 live births. During </a:t>
            </a:r>
            <a:r>
              <a:rPr sz="1200" spc="-5" dirty="0">
                <a:latin typeface="Times New Roman"/>
                <a:cs typeface="Times New Roman"/>
              </a:rPr>
              <a:t>infancy, </a:t>
            </a:r>
            <a:r>
              <a:rPr sz="1200" dirty="0">
                <a:latin typeface="Times New Roman"/>
                <a:cs typeface="Times New Roman"/>
              </a:rPr>
              <a:t>the risk </a:t>
            </a:r>
            <a:r>
              <a:rPr sz="1200" spc="5" dirty="0">
                <a:latin typeface="Times New Roman"/>
                <a:cs typeface="Times New Roman"/>
              </a:rPr>
              <a:t>of </a:t>
            </a:r>
            <a:r>
              <a:rPr sz="1200" dirty="0">
                <a:latin typeface="Times New Roman"/>
                <a:cs typeface="Times New Roman"/>
              </a:rPr>
              <a:t>neonatal deaths </a:t>
            </a:r>
            <a:r>
              <a:rPr sz="1200" spc="-5" dirty="0">
                <a:latin typeface="Times New Roman"/>
                <a:cs typeface="Times New Roman"/>
              </a:rPr>
              <a:t>and </a:t>
            </a:r>
            <a:r>
              <a:rPr sz="1200" dirty="0">
                <a:latin typeface="Times New Roman"/>
                <a:cs typeface="Times New Roman"/>
              </a:rPr>
              <a:t>post neonatal  </a:t>
            </a:r>
            <a:r>
              <a:rPr sz="1200" spc="-5" dirty="0">
                <a:latin typeface="Times New Roman"/>
                <a:cs typeface="Times New Roman"/>
              </a:rPr>
              <a:t>deaths is </a:t>
            </a:r>
            <a:r>
              <a:rPr sz="1200" dirty="0">
                <a:latin typeface="Times New Roman"/>
                <a:cs typeface="Times New Roman"/>
              </a:rPr>
              <a:t>33 </a:t>
            </a:r>
            <a:r>
              <a:rPr sz="1200" spc="-5" dirty="0">
                <a:latin typeface="Times New Roman"/>
                <a:cs typeface="Times New Roman"/>
              </a:rPr>
              <a:t>and </a:t>
            </a:r>
            <a:r>
              <a:rPr sz="1200" dirty="0">
                <a:latin typeface="Times New Roman"/>
                <a:cs typeface="Times New Roman"/>
              </a:rPr>
              <a:t>13 deaths per 1,000 live births,</a:t>
            </a:r>
            <a:r>
              <a:rPr sz="1200" spc="-5" dirty="0">
                <a:latin typeface="Times New Roman"/>
                <a:cs typeface="Times New Roman"/>
              </a:rPr>
              <a:t> respectively.</a:t>
            </a:r>
            <a:endParaRPr sz="1200" dirty="0">
              <a:latin typeface="Times New Roman"/>
              <a:cs typeface="Times New Roman"/>
            </a:endParaRPr>
          </a:p>
        </p:txBody>
      </p:sp>
      <p:sp>
        <p:nvSpPr>
          <p:cNvPr id="14" name="object 14"/>
          <p:cNvSpPr txBox="1"/>
          <p:nvPr/>
        </p:nvSpPr>
        <p:spPr>
          <a:xfrm>
            <a:off x="902004" y="7575042"/>
            <a:ext cx="5967730" cy="1075690"/>
          </a:xfrm>
          <a:prstGeom prst="rect">
            <a:avLst/>
          </a:prstGeom>
        </p:spPr>
        <p:txBody>
          <a:bodyPr vert="horz" wrap="square" lIns="0" tIns="12065" rIns="0" bIns="0" rtlCol="0">
            <a:spAutoFit/>
          </a:bodyPr>
          <a:lstStyle/>
          <a:p>
            <a:pPr marL="12700" marR="5080" algn="just">
              <a:lnSpc>
                <a:spcPct val="143600"/>
              </a:lnSpc>
              <a:spcBef>
                <a:spcPts val="95"/>
              </a:spcBef>
            </a:pPr>
            <a:r>
              <a:rPr sz="1200" dirty="0">
                <a:latin typeface="Times New Roman"/>
                <a:cs typeface="Times New Roman"/>
              </a:rPr>
              <a:t>The </a:t>
            </a:r>
            <a:r>
              <a:rPr sz="1200" spc="-5" dirty="0">
                <a:latin typeface="Times New Roman"/>
                <a:cs typeface="Times New Roman"/>
              </a:rPr>
              <a:t>Table indicates </a:t>
            </a:r>
            <a:r>
              <a:rPr sz="1200" dirty="0">
                <a:latin typeface="Times New Roman"/>
                <a:cs typeface="Times New Roman"/>
              </a:rPr>
              <a:t>that the </a:t>
            </a:r>
            <a:r>
              <a:rPr sz="1200" spc="-5" dirty="0">
                <a:latin typeface="Times New Roman"/>
                <a:cs typeface="Times New Roman"/>
              </a:rPr>
              <a:t>child </a:t>
            </a:r>
            <a:r>
              <a:rPr sz="1200" dirty="0">
                <a:latin typeface="Times New Roman"/>
                <a:cs typeface="Times New Roman"/>
              </a:rPr>
              <a:t>mortality 0-4 </a:t>
            </a:r>
            <a:r>
              <a:rPr sz="1200" spc="-5" dirty="0">
                <a:latin typeface="Times New Roman"/>
                <a:cs typeface="Times New Roman"/>
              </a:rPr>
              <a:t>years </a:t>
            </a:r>
            <a:r>
              <a:rPr sz="1200" dirty="0">
                <a:latin typeface="Times New Roman"/>
                <a:cs typeface="Times New Roman"/>
              </a:rPr>
              <a:t>preceding the survey </a:t>
            </a:r>
            <a:r>
              <a:rPr sz="1200" spc="-5" dirty="0">
                <a:latin typeface="Times New Roman"/>
                <a:cs typeface="Times New Roman"/>
              </a:rPr>
              <a:t>is </a:t>
            </a:r>
            <a:r>
              <a:rPr sz="1200" dirty="0">
                <a:latin typeface="Times New Roman"/>
                <a:cs typeface="Times New Roman"/>
              </a:rPr>
              <a:t>38 </a:t>
            </a:r>
            <a:r>
              <a:rPr sz="1200" spc="-5" dirty="0">
                <a:latin typeface="Times New Roman"/>
                <a:cs typeface="Times New Roman"/>
              </a:rPr>
              <a:t>percent </a:t>
            </a:r>
            <a:r>
              <a:rPr sz="1200" dirty="0">
                <a:latin typeface="Times New Roman"/>
                <a:cs typeface="Times New Roman"/>
              </a:rPr>
              <a:t>of </a:t>
            </a:r>
            <a:r>
              <a:rPr sz="1200" spc="-5" dirty="0">
                <a:latin typeface="Times New Roman"/>
                <a:cs typeface="Times New Roman"/>
              </a:rPr>
              <a:t>what  </a:t>
            </a:r>
            <a:r>
              <a:rPr sz="1200" dirty="0">
                <a:latin typeface="Times New Roman"/>
                <a:cs typeface="Times New Roman"/>
              </a:rPr>
              <a:t>it </a:t>
            </a:r>
            <a:r>
              <a:rPr sz="1200" spc="-5" dirty="0">
                <a:latin typeface="Times New Roman"/>
                <a:cs typeface="Times New Roman"/>
              </a:rPr>
              <a:t>was 10-14 </a:t>
            </a:r>
            <a:r>
              <a:rPr sz="1200" spc="-10" dirty="0">
                <a:latin typeface="Times New Roman"/>
                <a:cs typeface="Times New Roman"/>
              </a:rPr>
              <a:t>years </a:t>
            </a:r>
            <a:r>
              <a:rPr sz="1200" dirty="0">
                <a:latin typeface="Times New Roman"/>
                <a:cs typeface="Times New Roman"/>
              </a:rPr>
              <a:t>preceding the </a:t>
            </a:r>
            <a:r>
              <a:rPr sz="1200" spc="-5" dirty="0">
                <a:latin typeface="Times New Roman"/>
                <a:cs typeface="Times New Roman"/>
              </a:rPr>
              <a:t>survey. </a:t>
            </a:r>
            <a:r>
              <a:rPr sz="1200" spc="-10" dirty="0">
                <a:latin typeface="Times New Roman"/>
                <a:cs typeface="Times New Roman"/>
              </a:rPr>
              <a:t>In </a:t>
            </a:r>
            <a:r>
              <a:rPr sz="1200" dirty="0">
                <a:latin typeface="Times New Roman"/>
                <a:cs typeface="Times New Roman"/>
              </a:rPr>
              <a:t>other </a:t>
            </a:r>
            <a:r>
              <a:rPr sz="1200" spc="-5" dirty="0">
                <a:latin typeface="Times New Roman"/>
                <a:cs typeface="Times New Roman"/>
              </a:rPr>
              <a:t>words there has been </a:t>
            </a:r>
            <a:r>
              <a:rPr sz="1200" dirty="0">
                <a:latin typeface="Times New Roman"/>
                <a:cs typeface="Times New Roman"/>
              </a:rPr>
              <a:t>a </a:t>
            </a:r>
            <a:r>
              <a:rPr sz="1200" spc="-5" dirty="0">
                <a:latin typeface="Times New Roman"/>
                <a:cs typeface="Times New Roman"/>
              </a:rPr>
              <a:t>remarkable decline </a:t>
            </a:r>
            <a:r>
              <a:rPr sz="1200" dirty="0">
                <a:latin typeface="Times New Roman"/>
                <a:cs typeface="Times New Roman"/>
              </a:rPr>
              <a:t>in  </a:t>
            </a:r>
            <a:r>
              <a:rPr sz="1200" spc="-5" dirty="0">
                <a:latin typeface="Times New Roman"/>
                <a:cs typeface="Times New Roman"/>
              </a:rPr>
              <a:t>child </a:t>
            </a:r>
            <a:r>
              <a:rPr sz="1200" dirty="0">
                <a:latin typeface="Times New Roman"/>
                <a:cs typeface="Times New Roman"/>
              </a:rPr>
              <a:t>mortality during the last 15 </a:t>
            </a:r>
            <a:r>
              <a:rPr sz="1200" spc="-5" dirty="0">
                <a:latin typeface="Times New Roman"/>
                <a:cs typeface="Times New Roman"/>
              </a:rPr>
              <a:t>years. A </a:t>
            </a:r>
            <a:r>
              <a:rPr sz="1200" dirty="0">
                <a:latin typeface="Times New Roman"/>
                <a:cs typeface="Times New Roman"/>
              </a:rPr>
              <a:t>very </a:t>
            </a:r>
            <a:r>
              <a:rPr sz="1200" spc="-5" dirty="0">
                <a:latin typeface="Times New Roman"/>
                <a:cs typeface="Times New Roman"/>
              </a:rPr>
              <a:t>similar picture </a:t>
            </a:r>
            <a:r>
              <a:rPr sz="1200" dirty="0">
                <a:latin typeface="Times New Roman"/>
                <a:cs typeface="Times New Roman"/>
              </a:rPr>
              <a:t>in </a:t>
            </a:r>
            <a:r>
              <a:rPr sz="1200" spc="-5" dirty="0">
                <a:latin typeface="Times New Roman"/>
                <a:cs typeface="Times New Roman"/>
              </a:rPr>
              <a:t>decline </a:t>
            </a:r>
            <a:r>
              <a:rPr sz="1200" dirty="0">
                <a:latin typeface="Times New Roman"/>
                <a:cs typeface="Times New Roman"/>
              </a:rPr>
              <a:t>in </a:t>
            </a:r>
            <a:r>
              <a:rPr sz="1200" spc="-5" dirty="0">
                <a:latin typeface="Times New Roman"/>
                <a:cs typeface="Times New Roman"/>
              </a:rPr>
              <a:t>under </a:t>
            </a:r>
            <a:r>
              <a:rPr sz="1200" dirty="0">
                <a:latin typeface="Times New Roman"/>
                <a:cs typeface="Times New Roman"/>
              </a:rPr>
              <a:t>five mortality  </a:t>
            </a:r>
            <a:r>
              <a:rPr sz="1200" spc="-5" dirty="0">
                <a:latin typeface="Times New Roman"/>
                <a:cs typeface="Times New Roman"/>
              </a:rPr>
              <a:t>can also </a:t>
            </a:r>
            <a:r>
              <a:rPr sz="1200" dirty="0">
                <a:latin typeface="Times New Roman"/>
                <a:cs typeface="Times New Roman"/>
              </a:rPr>
              <a:t>be</a:t>
            </a:r>
            <a:r>
              <a:rPr sz="1200" spc="5" dirty="0">
                <a:latin typeface="Times New Roman"/>
                <a:cs typeface="Times New Roman"/>
              </a:rPr>
              <a:t> </a:t>
            </a:r>
            <a:r>
              <a:rPr sz="1200" dirty="0">
                <a:latin typeface="Times New Roman"/>
                <a:cs typeface="Times New Roman"/>
              </a:rPr>
              <a:t>seen.</a:t>
            </a:r>
            <a:endParaRPr sz="1200">
              <a:latin typeface="Times New Roman"/>
              <a:cs typeface="Times New Roman"/>
            </a:endParaRPr>
          </a:p>
        </p:txBody>
      </p:sp>
      <p:sp>
        <p:nvSpPr>
          <p:cNvPr id="15" name="object 15"/>
          <p:cNvSpPr/>
          <p:nvPr/>
        </p:nvSpPr>
        <p:spPr>
          <a:xfrm>
            <a:off x="980943" y="6227716"/>
            <a:ext cx="4568839" cy="1240598"/>
          </a:xfrm>
          <a:prstGeom prst="rect">
            <a:avLst/>
          </a:prstGeom>
          <a:blipFill>
            <a:blip r:embed="rId2" cstate="print"/>
            <a:stretch>
              <a:fillRect/>
            </a:stretch>
          </a:blip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34</a:t>
            </a:fld>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4" name="object 4"/>
          <p:cNvSpPr/>
          <p:nvPr/>
        </p:nvSpPr>
        <p:spPr>
          <a:xfrm>
            <a:off x="1404300" y="1749979"/>
            <a:ext cx="1414780" cy="0"/>
          </a:xfrm>
          <a:custGeom>
            <a:avLst/>
            <a:gdLst/>
            <a:ahLst/>
            <a:cxnLst/>
            <a:rect l="l" t="t" r="r" b="b"/>
            <a:pathLst>
              <a:path w="1414780">
                <a:moveTo>
                  <a:pt x="0" y="0"/>
                </a:moveTo>
                <a:lnTo>
                  <a:pt x="1414459" y="0"/>
                </a:lnTo>
              </a:path>
            </a:pathLst>
          </a:custGeom>
          <a:ln w="6463">
            <a:solidFill>
              <a:srgbClr val="000000"/>
            </a:solidFill>
          </a:ln>
        </p:spPr>
        <p:txBody>
          <a:bodyPr wrap="square" lIns="0" tIns="0" rIns="0" bIns="0" rtlCol="0"/>
          <a:lstStyle/>
          <a:p>
            <a:endParaRPr/>
          </a:p>
        </p:txBody>
      </p:sp>
      <p:sp>
        <p:nvSpPr>
          <p:cNvPr id="5" name="object 5"/>
          <p:cNvSpPr txBox="1"/>
          <p:nvPr/>
        </p:nvSpPr>
        <p:spPr>
          <a:xfrm>
            <a:off x="851203" y="478028"/>
            <a:ext cx="6081649" cy="1480534"/>
          </a:xfrm>
          <a:prstGeom prst="rect">
            <a:avLst/>
          </a:prstGeom>
        </p:spPr>
        <p:txBody>
          <a:bodyPr vert="horz" wrap="square" lIns="0" tIns="12700" rIns="0" bIns="0" rtlCol="0">
            <a:spAutoFit/>
          </a:bodyPr>
          <a:lstStyle/>
          <a:p>
            <a:pPr marL="3788410">
              <a:lnSpc>
                <a:spcPct val="100000"/>
              </a:lnSpc>
              <a:spcBef>
                <a:spcPts val="100"/>
              </a:spcBef>
              <a:tabLst>
                <a:tab pos="5394960" algn="l"/>
              </a:tabLst>
            </a:pPr>
            <a:r>
              <a:rPr sz="1800" spc="-5" dirty="0" smtClean="0">
                <a:latin typeface="Caladea"/>
                <a:cs typeface="Caladea"/>
              </a:rPr>
              <a:t>DEMOGRAPHY</a:t>
            </a:r>
            <a:r>
              <a:rPr sz="1800" b="1" spc="-5" dirty="0" smtClean="0">
                <a:solidFill>
                  <a:srgbClr val="4F81BC"/>
                </a:solidFill>
                <a:latin typeface="Caladea"/>
                <a:cs typeface="Caladea"/>
              </a:rPr>
              <a:t>BPH</a:t>
            </a:r>
            <a:endParaRPr sz="1800" dirty="0">
              <a:latin typeface="Caladea"/>
              <a:cs typeface="Caladea"/>
            </a:endParaRPr>
          </a:p>
          <a:p>
            <a:pPr>
              <a:lnSpc>
                <a:spcPct val="100000"/>
              </a:lnSpc>
              <a:spcBef>
                <a:spcPts val="20"/>
              </a:spcBef>
            </a:pPr>
            <a:endParaRPr sz="1600" dirty="0">
              <a:latin typeface="Caladea"/>
              <a:cs typeface="Caladea"/>
            </a:endParaRPr>
          </a:p>
          <a:p>
            <a:pPr marL="63500">
              <a:lnSpc>
                <a:spcPct val="100000"/>
              </a:lnSpc>
            </a:pPr>
            <a:r>
              <a:rPr sz="1200" b="1" spc="-5" dirty="0">
                <a:latin typeface="Times New Roman"/>
                <a:cs typeface="Times New Roman"/>
              </a:rPr>
              <a:t>Child Mortality</a:t>
            </a:r>
            <a:r>
              <a:rPr sz="1200" b="1" spc="5" dirty="0">
                <a:latin typeface="Times New Roman"/>
                <a:cs typeface="Times New Roman"/>
              </a:rPr>
              <a:t> </a:t>
            </a:r>
            <a:r>
              <a:rPr sz="1200" b="1" spc="-5" dirty="0">
                <a:latin typeface="Times New Roman"/>
                <a:cs typeface="Times New Roman"/>
              </a:rPr>
              <a:t>Rate</a:t>
            </a:r>
            <a:endParaRPr sz="1200" dirty="0">
              <a:latin typeface="Times New Roman"/>
              <a:cs typeface="Times New Roman"/>
            </a:endParaRPr>
          </a:p>
          <a:p>
            <a:pPr marL="63500">
              <a:lnSpc>
                <a:spcPct val="100000"/>
              </a:lnSpc>
              <a:spcBef>
                <a:spcPts val="600"/>
              </a:spcBef>
            </a:pPr>
            <a:r>
              <a:rPr sz="1200" spc="-1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the annual </a:t>
            </a:r>
            <a:r>
              <a:rPr sz="1200" spc="-5" dirty="0">
                <a:latin typeface="Times New Roman"/>
                <a:cs typeface="Times New Roman"/>
              </a:rPr>
              <a:t>deaths </a:t>
            </a:r>
            <a:r>
              <a:rPr sz="1200" dirty="0">
                <a:latin typeface="Times New Roman"/>
                <a:cs typeface="Times New Roman"/>
              </a:rPr>
              <a:t>of </a:t>
            </a:r>
            <a:r>
              <a:rPr sz="1200" spc="-5" dirty="0">
                <a:latin typeface="Times New Roman"/>
                <a:cs typeface="Times New Roman"/>
              </a:rPr>
              <a:t>children </a:t>
            </a:r>
            <a:r>
              <a:rPr sz="1200" spc="5" dirty="0">
                <a:latin typeface="Times New Roman"/>
                <a:cs typeface="Times New Roman"/>
              </a:rPr>
              <a:t>of </a:t>
            </a:r>
            <a:r>
              <a:rPr sz="1200" spc="-5" dirty="0">
                <a:latin typeface="Times New Roman"/>
                <a:cs typeface="Times New Roman"/>
              </a:rPr>
              <a:t>aged </a:t>
            </a:r>
            <a:r>
              <a:rPr sz="1200" dirty="0">
                <a:latin typeface="Times New Roman"/>
                <a:cs typeface="Times New Roman"/>
              </a:rPr>
              <a:t>1 to 4 </a:t>
            </a:r>
            <a:r>
              <a:rPr sz="1200" spc="-5" dirty="0">
                <a:latin typeface="Times New Roman"/>
                <a:cs typeface="Times New Roman"/>
              </a:rPr>
              <a:t>years </a:t>
            </a:r>
            <a:r>
              <a:rPr sz="1200" dirty="0">
                <a:latin typeface="Times New Roman"/>
                <a:cs typeface="Times New Roman"/>
              </a:rPr>
              <a:t>to the 1000 live</a:t>
            </a:r>
            <a:r>
              <a:rPr sz="1200" spc="55" dirty="0">
                <a:latin typeface="Times New Roman"/>
                <a:cs typeface="Times New Roman"/>
              </a:rPr>
              <a:t> </a:t>
            </a:r>
            <a:r>
              <a:rPr sz="1200" dirty="0">
                <a:latin typeface="Times New Roman"/>
                <a:cs typeface="Times New Roman"/>
              </a:rPr>
              <a:t>births.</a:t>
            </a:r>
          </a:p>
          <a:p>
            <a:pPr marL="791845" marR="3496310" indent="-728980">
              <a:lnSpc>
                <a:spcPct val="120900"/>
              </a:lnSpc>
              <a:spcBef>
                <a:spcPts val="405"/>
              </a:spcBef>
            </a:pPr>
            <a:r>
              <a:rPr sz="1800" spc="-7" baseline="-37037" dirty="0">
                <a:latin typeface="Times New Roman"/>
                <a:cs typeface="Times New Roman"/>
              </a:rPr>
              <a:t>CMR </a:t>
            </a:r>
            <a:r>
              <a:rPr sz="1800" baseline="-37037" dirty="0">
                <a:latin typeface="Times New Roman"/>
                <a:cs typeface="Times New Roman"/>
              </a:rPr>
              <a:t>=</a:t>
            </a:r>
            <a:r>
              <a:rPr sz="1800" spc="-60" baseline="-37037" dirty="0">
                <a:latin typeface="Times New Roman"/>
                <a:cs typeface="Times New Roman"/>
              </a:rPr>
              <a:t> </a:t>
            </a:r>
            <a:r>
              <a:rPr sz="1200" spc="20" dirty="0">
                <a:latin typeface="Times New Roman"/>
                <a:cs typeface="Times New Roman"/>
              </a:rPr>
              <a:t>deaths1-</a:t>
            </a:r>
            <a:r>
              <a:rPr sz="1200" spc="-95" dirty="0">
                <a:latin typeface="Times New Roman"/>
                <a:cs typeface="Times New Roman"/>
              </a:rPr>
              <a:t> </a:t>
            </a:r>
            <a:r>
              <a:rPr sz="1200" spc="15" dirty="0">
                <a:latin typeface="Times New Roman"/>
                <a:cs typeface="Times New Roman"/>
              </a:rPr>
              <a:t>4</a:t>
            </a:r>
            <a:r>
              <a:rPr sz="1200" spc="-55" dirty="0">
                <a:latin typeface="Times New Roman"/>
                <a:cs typeface="Times New Roman"/>
              </a:rPr>
              <a:t> </a:t>
            </a:r>
            <a:r>
              <a:rPr sz="1200" spc="5" dirty="0">
                <a:latin typeface="Times New Roman"/>
                <a:cs typeface="Times New Roman"/>
              </a:rPr>
              <a:t>years</a:t>
            </a:r>
            <a:r>
              <a:rPr sz="1200" spc="-185" dirty="0">
                <a:latin typeface="Times New Roman"/>
                <a:cs typeface="Times New Roman"/>
              </a:rPr>
              <a:t> </a:t>
            </a:r>
            <a:r>
              <a:rPr sz="1200" spc="5" dirty="0">
                <a:latin typeface="Times New Roman"/>
                <a:cs typeface="Times New Roman"/>
              </a:rPr>
              <a:t>of</a:t>
            </a:r>
            <a:r>
              <a:rPr sz="1200" spc="70" dirty="0">
                <a:latin typeface="Times New Roman"/>
                <a:cs typeface="Times New Roman"/>
              </a:rPr>
              <a:t> </a:t>
            </a:r>
            <a:r>
              <a:rPr sz="1200" spc="-15" dirty="0">
                <a:latin typeface="Times New Roman"/>
                <a:cs typeface="Times New Roman"/>
              </a:rPr>
              <a:t>life</a:t>
            </a:r>
            <a:r>
              <a:rPr sz="1200" spc="-45" dirty="0">
                <a:latin typeface="Times New Roman"/>
                <a:cs typeface="Times New Roman"/>
              </a:rPr>
              <a:t> </a:t>
            </a:r>
            <a:r>
              <a:rPr sz="1800" spc="7" baseline="-37037" dirty="0">
                <a:latin typeface="Symbol"/>
                <a:cs typeface="Symbol"/>
              </a:rPr>
              <a:t></a:t>
            </a:r>
            <a:r>
              <a:rPr sz="1800" spc="7" baseline="-37037" dirty="0">
                <a:latin typeface="Times New Roman"/>
                <a:cs typeface="Times New Roman"/>
              </a:rPr>
              <a:t>1000  </a:t>
            </a:r>
            <a:r>
              <a:rPr sz="1200" spc="15" dirty="0" smtClean="0">
                <a:latin typeface="Times New Roman"/>
                <a:cs typeface="Times New Roman"/>
              </a:rPr>
              <a:t>total</a:t>
            </a:r>
            <a:r>
              <a:rPr lang="en-US" sz="1200" spc="15" dirty="0" smtClean="0">
                <a:latin typeface="Times New Roman"/>
                <a:cs typeface="Times New Roman"/>
              </a:rPr>
              <a:t> </a:t>
            </a:r>
            <a:r>
              <a:rPr sz="1200" spc="15" dirty="0" smtClean="0">
                <a:latin typeface="Times New Roman"/>
                <a:cs typeface="Times New Roman"/>
              </a:rPr>
              <a:t>live</a:t>
            </a:r>
            <a:r>
              <a:rPr sz="1200" spc="-50" dirty="0" smtClean="0">
                <a:latin typeface="Times New Roman"/>
                <a:cs typeface="Times New Roman"/>
              </a:rPr>
              <a:t> </a:t>
            </a:r>
            <a:r>
              <a:rPr sz="1200" spc="5" dirty="0" smtClean="0">
                <a:latin typeface="Times New Roman"/>
                <a:cs typeface="Times New Roman"/>
              </a:rPr>
              <a:t>births</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35</a:t>
            </a:fld>
            <a:endParaRPr dirty="0"/>
          </a:p>
        </p:txBody>
      </p:sp>
      <p:pic>
        <p:nvPicPr>
          <p:cNvPr id="10" name="Picture 9"/>
          <p:cNvPicPr>
            <a:picLocks noChangeAspect="1"/>
          </p:cNvPicPr>
          <p:nvPr/>
        </p:nvPicPr>
        <p:blipFill>
          <a:blip r:embed="rId2"/>
          <a:stretch>
            <a:fillRect/>
          </a:stretch>
        </p:blipFill>
        <p:spPr>
          <a:xfrm>
            <a:off x="985022" y="2133600"/>
            <a:ext cx="5814009" cy="610921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2810" cy="8606790"/>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6985" algn="just">
              <a:lnSpc>
                <a:spcPct val="143600"/>
              </a:lnSpc>
              <a:spcBef>
                <a:spcPts val="1245"/>
              </a:spcBef>
            </a:pPr>
            <a:r>
              <a:rPr sz="1200" dirty="0">
                <a:latin typeface="Times New Roman"/>
                <a:cs typeface="Times New Roman"/>
              </a:rPr>
              <a:t>The </a:t>
            </a:r>
            <a:r>
              <a:rPr sz="1200" spc="-5" dirty="0">
                <a:latin typeface="Times New Roman"/>
                <a:cs typeface="Times New Roman"/>
              </a:rPr>
              <a:t>current (2006) estimate </a:t>
            </a:r>
            <a:r>
              <a:rPr sz="1200" dirty="0">
                <a:latin typeface="Times New Roman"/>
                <a:cs typeface="Times New Roman"/>
              </a:rPr>
              <a:t>of </a:t>
            </a:r>
            <a:r>
              <a:rPr sz="1200" spc="-5" dirty="0">
                <a:latin typeface="Times New Roman"/>
                <a:cs typeface="Times New Roman"/>
              </a:rPr>
              <a:t>child </a:t>
            </a:r>
            <a:r>
              <a:rPr sz="1200" dirty="0">
                <a:latin typeface="Times New Roman"/>
                <a:cs typeface="Times New Roman"/>
              </a:rPr>
              <a:t>mortality in </a:t>
            </a:r>
            <a:r>
              <a:rPr sz="1200" spc="-5" dirty="0">
                <a:latin typeface="Times New Roman"/>
                <a:cs typeface="Times New Roman"/>
              </a:rPr>
              <a:t>Nepal is </a:t>
            </a:r>
            <a:r>
              <a:rPr sz="1200" dirty="0">
                <a:latin typeface="Times New Roman"/>
                <a:cs typeface="Times New Roman"/>
              </a:rPr>
              <a:t>13 indicating that of the 1000 babies  surviving to </a:t>
            </a:r>
            <a:r>
              <a:rPr sz="1200" spc="-5" dirty="0">
                <a:latin typeface="Times New Roman"/>
                <a:cs typeface="Times New Roman"/>
              </a:rPr>
              <a:t>age </a:t>
            </a:r>
            <a:r>
              <a:rPr sz="1200" dirty="0">
                <a:latin typeface="Times New Roman"/>
                <a:cs typeface="Times New Roman"/>
              </a:rPr>
              <a:t>one, 13 die </a:t>
            </a:r>
            <a:r>
              <a:rPr sz="1200" spc="-5" dirty="0">
                <a:latin typeface="Times New Roman"/>
                <a:cs typeface="Times New Roman"/>
              </a:rPr>
              <a:t>before </a:t>
            </a:r>
            <a:r>
              <a:rPr sz="1200" spc="5" dirty="0">
                <a:latin typeface="Times New Roman"/>
                <a:cs typeface="Times New Roman"/>
              </a:rPr>
              <a:t>they </a:t>
            </a:r>
            <a:r>
              <a:rPr sz="1200" spc="-5" dirty="0">
                <a:latin typeface="Times New Roman"/>
                <a:cs typeface="Times New Roman"/>
              </a:rPr>
              <a:t>reach </a:t>
            </a:r>
            <a:r>
              <a:rPr sz="1200" dirty="0">
                <a:latin typeface="Times New Roman"/>
                <a:cs typeface="Times New Roman"/>
              </a:rPr>
              <a:t>the </a:t>
            </a:r>
            <a:r>
              <a:rPr sz="1200" spc="-5" dirty="0">
                <a:latin typeface="Times New Roman"/>
                <a:cs typeface="Times New Roman"/>
              </a:rPr>
              <a:t>age </a:t>
            </a:r>
            <a:r>
              <a:rPr sz="1200" dirty="0">
                <a:latin typeface="Times New Roman"/>
                <a:cs typeface="Times New Roman"/>
              </a:rPr>
              <a:t>of </a:t>
            </a:r>
            <a:r>
              <a:rPr sz="1200" spc="-5" dirty="0">
                <a:latin typeface="Times New Roman"/>
                <a:cs typeface="Times New Roman"/>
              </a:rPr>
              <a:t>five. </a:t>
            </a:r>
            <a:r>
              <a:rPr sz="1200" spc="-10" dirty="0">
                <a:latin typeface="Times New Roman"/>
                <a:cs typeface="Times New Roman"/>
              </a:rPr>
              <a:t>In </a:t>
            </a:r>
            <a:r>
              <a:rPr sz="1200" dirty="0">
                <a:latin typeface="Times New Roman"/>
                <a:cs typeface="Times New Roman"/>
              </a:rPr>
              <a:t>a likewise </a:t>
            </a:r>
            <a:r>
              <a:rPr sz="1200" spc="-5" dirty="0">
                <a:latin typeface="Times New Roman"/>
                <a:cs typeface="Times New Roman"/>
              </a:rPr>
              <a:t>manner, </a:t>
            </a:r>
            <a:r>
              <a:rPr sz="1200" dirty="0">
                <a:latin typeface="Times New Roman"/>
                <a:cs typeface="Times New Roman"/>
              </a:rPr>
              <a:t>under-five  mortality is 61 indicating that of the 1000 </a:t>
            </a:r>
            <a:r>
              <a:rPr sz="1200" spc="-5" dirty="0">
                <a:latin typeface="Times New Roman"/>
                <a:cs typeface="Times New Roman"/>
              </a:rPr>
              <a:t>children </a:t>
            </a:r>
            <a:r>
              <a:rPr sz="1200" dirty="0">
                <a:latin typeface="Times New Roman"/>
                <a:cs typeface="Times New Roman"/>
              </a:rPr>
              <a:t>born today 61 </a:t>
            </a:r>
            <a:r>
              <a:rPr sz="1200" spc="-5" dirty="0">
                <a:latin typeface="Times New Roman"/>
                <a:cs typeface="Times New Roman"/>
              </a:rPr>
              <a:t>will </a:t>
            </a:r>
            <a:r>
              <a:rPr sz="1200" dirty="0">
                <a:latin typeface="Times New Roman"/>
                <a:cs typeface="Times New Roman"/>
              </a:rPr>
              <a:t>die </a:t>
            </a:r>
            <a:r>
              <a:rPr sz="1200" spc="-5" dirty="0">
                <a:latin typeface="Times New Roman"/>
                <a:cs typeface="Times New Roman"/>
              </a:rPr>
              <a:t>before </a:t>
            </a:r>
            <a:r>
              <a:rPr sz="1200" spc="5" dirty="0">
                <a:latin typeface="Times New Roman"/>
                <a:cs typeface="Times New Roman"/>
              </a:rPr>
              <a:t>they </a:t>
            </a:r>
            <a:r>
              <a:rPr sz="1200" spc="-5" dirty="0">
                <a:latin typeface="Times New Roman"/>
                <a:cs typeface="Times New Roman"/>
              </a:rPr>
              <a:t>reach </a:t>
            </a:r>
            <a:r>
              <a:rPr sz="1200" dirty="0">
                <a:latin typeface="Times New Roman"/>
                <a:cs typeface="Times New Roman"/>
              </a:rPr>
              <a:t>the  </a:t>
            </a:r>
            <a:r>
              <a:rPr sz="1200" spc="-5" dirty="0">
                <a:latin typeface="Times New Roman"/>
                <a:cs typeface="Times New Roman"/>
              </a:rPr>
              <a:t>age </a:t>
            </a:r>
            <a:r>
              <a:rPr sz="1200" dirty="0">
                <a:latin typeface="Times New Roman"/>
                <a:cs typeface="Times New Roman"/>
              </a:rPr>
              <a:t>of </a:t>
            </a:r>
            <a:r>
              <a:rPr sz="1200" spc="-5" dirty="0">
                <a:latin typeface="Times New Roman"/>
                <a:cs typeface="Times New Roman"/>
              </a:rPr>
              <a:t>five. Table </a:t>
            </a:r>
            <a:r>
              <a:rPr sz="1200" dirty="0">
                <a:latin typeface="Times New Roman"/>
                <a:cs typeface="Times New Roman"/>
              </a:rPr>
              <a:t>3.5 </a:t>
            </a:r>
            <a:r>
              <a:rPr sz="1200" spc="-5" dirty="0">
                <a:latin typeface="Times New Roman"/>
                <a:cs typeface="Times New Roman"/>
              </a:rPr>
              <a:t>provides </a:t>
            </a:r>
            <a:r>
              <a:rPr sz="1200" dirty="0">
                <a:latin typeface="Times New Roman"/>
                <a:cs typeface="Times New Roman"/>
              </a:rPr>
              <a:t>the </a:t>
            </a:r>
            <a:r>
              <a:rPr sz="1200" spc="-5" dirty="0">
                <a:latin typeface="Times New Roman"/>
                <a:cs typeface="Times New Roman"/>
              </a:rPr>
              <a:t>differentials </a:t>
            </a:r>
            <a:r>
              <a:rPr sz="1200" dirty="0">
                <a:latin typeface="Times New Roman"/>
                <a:cs typeface="Times New Roman"/>
              </a:rPr>
              <a:t>in </a:t>
            </a:r>
            <a:r>
              <a:rPr sz="1200" spc="-5" dirty="0">
                <a:latin typeface="Times New Roman"/>
                <a:cs typeface="Times New Roman"/>
              </a:rPr>
              <a:t>child and </a:t>
            </a:r>
            <a:r>
              <a:rPr sz="1200" dirty="0">
                <a:latin typeface="Times New Roman"/>
                <a:cs typeface="Times New Roman"/>
              </a:rPr>
              <a:t>under-five mortality for </a:t>
            </a:r>
            <a:r>
              <a:rPr sz="1200" spc="-5" dirty="0">
                <a:latin typeface="Times New Roman"/>
                <a:cs typeface="Times New Roman"/>
              </a:rPr>
              <a:t>Nepal  obtained from NDHS </a:t>
            </a:r>
            <a:r>
              <a:rPr sz="1200" dirty="0">
                <a:latin typeface="Times New Roman"/>
                <a:cs typeface="Times New Roman"/>
              </a:rPr>
              <a:t>2001 </a:t>
            </a:r>
            <a:r>
              <a:rPr sz="1200" spc="-5" dirty="0">
                <a:latin typeface="Times New Roman"/>
                <a:cs typeface="Times New Roman"/>
              </a:rPr>
              <a:t>and NDHS </a:t>
            </a:r>
            <a:r>
              <a:rPr sz="1200" dirty="0">
                <a:latin typeface="Times New Roman"/>
                <a:cs typeface="Times New Roman"/>
              </a:rPr>
              <a:t>2006 </a:t>
            </a:r>
            <a:r>
              <a:rPr sz="1200" spc="-5" dirty="0">
                <a:latin typeface="Times New Roman"/>
                <a:cs typeface="Times New Roman"/>
              </a:rPr>
              <a:t>surveys. </a:t>
            </a:r>
            <a:r>
              <a:rPr sz="1200" spc="-10" dirty="0">
                <a:latin typeface="Times New Roman"/>
                <a:cs typeface="Times New Roman"/>
              </a:rPr>
              <a:t>It </a:t>
            </a:r>
            <a:r>
              <a:rPr sz="1200" dirty="0">
                <a:latin typeface="Times New Roman"/>
                <a:cs typeface="Times New Roman"/>
              </a:rPr>
              <a:t>should </a:t>
            </a:r>
            <a:r>
              <a:rPr sz="1200" spc="5" dirty="0">
                <a:latin typeface="Times New Roman"/>
                <a:cs typeface="Times New Roman"/>
              </a:rPr>
              <a:t>be </a:t>
            </a:r>
            <a:r>
              <a:rPr sz="1200" dirty="0">
                <a:latin typeface="Times New Roman"/>
                <a:cs typeface="Times New Roman"/>
              </a:rPr>
              <a:t>noted that for the </a:t>
            </a:r>
            <a:r>
              <a:rPr sz="1200" spc="-5" dirty="0">
                <a:latin typeface="Times New Roman"/>
                <a:cs typeface="Times New Roman"/>
              </a:rPr>
              <a:t>differentials  </a:t>
            </a:r>
            <a:r>
              <a:rPr sz="1200" dirty="0">
                <a:latin typeface="Times New Roman"/>
                <a:cs typeface="Times New Roman"/>
              </a:rPr>
              <a:t>in </a:t>
            </a:r>
            <a:r>
              <a:rPr sz="1200" spc="-5" dirty="0">
                <a:latin typeface="Times New Roman"/>
                <a:cs typeface="Times New Roman"/>
              </a:rPr>
              <a:t>infant child mortality, </a:t>
            </a:r>
            <a:r>
              <a:rPr sz="1200" dirty="0">
                <a:latin typeface="Times New Roman"/>
                <a:cs typeface="Times New Roman"/>
              </a:rPr>
              <a:t>births that </a:t>
            </a:r>
            <a:r>
              <a:rPr sz="1200" spc="-5" dirty="0">
                <a:latin typeface="Times New Roman"/>
                <a:cs typeface="Times New Roman"/>
              </a:rPr>
              <a:t>occurred </a:t>
            </a:r>
            <a:r>
              <a:rPr sz="1200" dirty="0">
                <a:latin typeface="Times New Roman"/>
                <a:cs typeface="Times New Roman"/>
              </a:rPr>
              <a:t>during the last ten-year </a:t>
            </a:r>
            <a:r>
              <a:rPr sz="1200" spc="-5" dirty="0">
                <a:latin typeface="Times New Roman"/>
                <a:cs typeface="Times New Roman"/>
              </a:rPr>
              <a:t>period have been taken </a:t>
            </a:r>
            <a:r>
              <a:rPr sz="1200" dirty="0">
                <a:latin typeface="Times New Roman"/>
                <a:cs typeface="Times New Roman"/>
              </a:rPr>
              <a:t>into  </a:t>
            </a:r>
            <a:r>
              <a:rPr sz="1200" spc="-5" dirty="0">
                <a:latin typeface="Times New Roman"/>
                <a:cs typeface="Times New Roman"/>
              </a:rPr>
              <a:t>account.</a:t>
            </a:r>
            <a:endParaRPr sz="1200">
              <a:latin typeface="Times New Roman"/>
              <a:cs typeface="Times New Roman"/>
            </a:endParaRPr>
          </a:p>
          <a:p>
            <a:pPr marL="12700" marR="6985" algn="just">
              <a:lnSpc>
                <a:spcPct val="143700"/>
              </a:lnSpc>
              <a:spcBef>
                <a:spcPts val="5"/>
              </a:spcBef>
            </a:pPr>
            <a:r>
              <a:rPr sz="1200" dirty="0">
                <a:latin typeface="Times New Roman"/>
                <a:cs typeface="Times New Roman"/>
              </a:rPr>
              <a:t>The </a:t>
            </a:r>
            <a:r>
              <a:rPr sz="1200" spc="-5" dirty="0">
                <a:latin typeface="Times New Roman"/>
                <a:cs typeface="Times New Roman"/>
              </a:rPr>
              <a:t>same factors, which were important </a:t>
            </a:r>
            <a:r>
              <a:rPr sz="1200" dirty="0">
                <a:latin typeface="Times New Roman"/>
                <a:cs typeface="Times New Roman"/>
              </a:rPr>
              <a:t>in the </a:t>
            </a:r>
            <a:r>
              <a:rPr sz="1200" spc="-5" dirty="0">
                <a:latin typeface="Times New Roman"/>
                <a:cs typeface="Times New Roman"/>
              </a:rPr>
              <a:t>differentials </a:t>
            </a:r>
            <a:r>
              <a:rPr sz="1200" dirty="0">
                <a:latin typeface="Times New Roman"/>
                <a:cs typeface="Times New Roman"/>
              </a:rPr>
              <a:t>of infant mortality </a:t>
            </a:r>
            <a:r>
              <a:rPr sz="1200" spc="-5" dirty="0">
                <a:latin typeface="Times New Roman"/>
                <a:cs typeface="Times New Roman"/>
              </a:rPr>
              <a:t>are also important  </a:t>
            </a:r>
            <a:r>
              <a:rPr sz="1200" dirty="0">
                <a:latin typeface="Times New Roman"/>
                <a:cs typeface="Times New Roman"/>
              </a:rPr>
              <a:t>for </a:t>
            </a:r>
            <a:r>
              <a:rPr sz="1200" spc="-5" dirty="0">
                <a:latin typeface="Times New Roman"/>
                <a:cs typeface="Times New Roman"/>
              </a:rPr>
              <a:t>child and </a:t>
            </a:r>
            <a:r>
              <a:rPr sz="1200" dirty="0">
                <a:latin typeface="Times New Roman"/>
                <a:cs typeface="Times New Roman"/>
              </a:rPr>
              <a:t>under-five </a:t>
            </a:r>
            <a:r>
              <a:rPr sz="1200" spc="-5" dirty="0">
                <a:latin typeface="Times New Roman"/>
                <a:cs typeface="Times New Roman"/>
              </a:rPr>
              <a:t>mortality. These </a:t>
            </a:r>
            <a:r>
              <a:rPr sz="1200" dirty="0">
                <a:latin typeface="Times New Roman"/>
                <a:cs typeface="Times New Roman"/>
              </a:rPr>
              <a:t>are </a:t>
            </a:r>
            <a:r>
              <a:rPr sz="1200" spc="-80" dirty="0">
                <a:latin typeface="Times New Roman"/>
                <a:cs typeface="Times New Roman"/>
              </a:rPr>
              <a:t>mother‟s </a:t>
            </a:r>
            <a:r>
              <a:rPr sz="1200" spc="-5" dirty="0">
                <a:latin typeface="Times New Roman"/>
                <a:cs typeface="Times New Roman"/>
              </a:rPr>
              <a:t>education, </a:t>
            </a:r>
            <a:r>
              <a:rPr sz="1200" spc="-85" dirty="0">
                <a:latin typeface="Times New Roman"/>
                <a:cs typeface="Times New Roman"/>
              </a:rPr>
              <a:t>mother‟s </a:t>
            </a:r>
            <a:r>
              <a:rPr sz="1200" dirty="0">
                <a:latin typeface="Times New Roman"/>
                <a:cs typeface="Times New Roman"/>
              </a:rPr>
              <a:t>age, previous </a:t>
            </a:r>
            <a:r>
              <a:rPr sz="1200" spc="-50" dirty="0">
                <a:latin typeface="Times New Roman"/>
                <a:cs typeface="Times New Roman"/>
              </a:rPr>
              <a:t>birth  </a:t>
            </a:r>
            <a:r>
              <a:rPr sz="1200" spc="-5" dirty="0">
                <a:latin typeface="Times New Roman"/>
                <a:cs typeface="Times New Roman"/>
              </a:rPr>
              <a:t>interval and ecological regions etc. Like </a:t>
            </a:r>
            <a:r>
              <a:rPr sz="1200" dirty="0">
                <a:latin typeface="Times New Roman"/>
                <a:cs typeface="Times New Roman"/>
              </a:rPr>
              <a:t>the infant mortality the differentials in </a:t>
            </a:r>
            <a:r>
              <a:rPr sz="1200" spc="-5" dirty="0">
                <a:latin typeface="Times New Roman"/>
                <a:cs typeface="Times New Roman"/>
              </a:rPr>
              <a:t>child and </a:t>
            </a:r>
            <a:r>
              <a:rPr sz="1200" spc="5" dirty="0">
                <a:latin typeface="Times New Roman"/>
                <a:cs typeface="Times New Roman"/>
              </a:rPr>
              <a:t>under- </a:t>
            </a:r>
            <a:r>
              <a:rPr sz="1200" spc="310" dirty="0">
                <a:latin typeface="Times New Roman"/>
                <a:cs typeface="Times New Roman"/>
              </a:rPr>
              <a:t> </a:t>
            </a:r>
            <a:r>
              <a:rPr sz="1200" dirty="0">
                <a:latin typeface="Times New Roman"/>
                <a:cs typeface="Times New Roman"/>
              </a:rPr>
              <a:t>five mortality has </a:t>
            </a:r>
            <a:r>
              <a:rPr sz="1200" spc="-5" dirty="0">
                <a:latin typeface="Times New Roman"/>
                <a:cs typeface="Times New Roman"/>
              </a:rPr>
              <a:t>decreased over </a:t>
            </a:r>
            <a:r>
              <a:rPr sz="1200" dirty="0">
                <a:latin typeface="Times New Roman"/>
                <a:cs typeface="Times New Roman"/>
              </a:rPr>
              <a:t>the last five </a:t>
            </a:r>
            <a:r>
              <a:rPr sz="1200" spc="-5" dirty="0">
                <a:latin typeface="Times New Roman"/>
                <a:cs typeface="Times New Roman"/>
              </a:rPr>
              <a:t>years again </a:t>
            </a:r>
            <a:r>
              <a:rPr sz="1200" dirty="0">
                <a:latin typeface="Times New Roman"/>
                <a:cs typeface="Times New Roman"/>
              </a:rPr>
              <a:t>suggesting that the </a:t>
            </a:r>
            <a:r>
              <a:rPr sz="1200" spc="-5" dirty="0">
                <a:latin typeface="Times New Roman"/>
                <a:cs typeface="Times New Roman"/>
              </a:rPr>
              <a:t>programs</a:t>
            </a:r>
            <a:r>
              <a:rPr sz="1200" spc="-20" dirty="0">
                <a:latin typeface="Times New Roman"/>
                <a:cs typeface="Times New Roman"/>
              </a:rPr>
              <a:t> </a:t>
            </a:r>
            <a:r>
              <a:rPr sz="1200" dirty="0">
                <a:latin typeface="Times New Roman"/>
                <a:cs typeface="Times New Roman"/>
              </a:rPr>
              <a:t>aimed</a:t>
            </a:r>
            <a:endParaRPr sz="1200">
              <a:latin typeface="Times New Roman"/>
              <a:cs typeface="Times New Roman"/>
            </a:endParaRPr>
          </a:p>
          <a:p>
            <a:pPr marL="12700" marR="5080" algn="just">
              <a:lnSpc>
                <a:spcPct val="143300"/>
              </a:lnSpc>
              <a:spcBef>
                <a:spcPts val="15"/>
              </a:spcBef>
            </a:pPr>
            <a:r>
              <a:rPr sz="1200" spc="-5" dirty="0">
                <a:latin typeface="Times New Roman"/>
                <a:cs typeface="Times New Roman"/>
              </a:rPr>
              <a:t>at reducing child </a:t>
            </a:r>
            <a:r>
              <a:rPr sz="1200" dirty="0">
                <a:latin typeface="Times New Roman"/>
                <a:cs typeface="Times New Roman"/>
              </a:rPr>
              <a:t>mortality </a:t>
            </a:r>
            <a:r>
              <a:rPr sz="1200" spc="-5" dirty="0">
                <a:latin typeface="Times New Roman"/>
                <a:cs typeface="Times New Roman"/>
              </a:rPr>
              <a:t>is also </a:t>
            </a:r>
            <a:r>
              <a:rPr sz="1200" dirty="0">
                <a:latin typeface="Times New Roman"/>
                <a:cs typeface="Times New Roman"/>
              </a:rPr>
              <a:t>reaching those </a:t>
            </a:r>
            <a:r>
              <a:rPr sz="1200" spc="-5" dirty="0">
                <a:latin typeface="Times New Roman"/>
                <a:cs typeface="Times New Roman"/>
              </a:rPr>
              <a:t>groups where child and </a:t>
            </a:r>
            <a:r>
              <a:rPr sz="1200" dirty="0">
                <a:latin typeface="Times New Roman"/>
                <a:cs typeface="Times New Roman"/>
              </a:rPr>
              <a:t>under-five mortality  used to be </a:t>
            </a:r>
            <a:r>
              <a:rPr sz="1200" spc="-5" dirty="0">
                <a:latin typeface="Times New Roman"/>
                <a:cs typeface="Times New Roman"/>
              </a:rPr>
              <a:t>higher, </a:t>
            </a:r>
            <a:r>
              <a:rPr sz="1200" dirty="0">
                <a:latin typeface="Times New Roman"/>
                <a:cs typeface="Times New Roman"/>
              </a:rPr>
              <a:t>however the </a:t>
            </a:r>
            <a:r>
              <a:rPr sz="1200" spc="-5" dirty="0">
                <a:latin typeface="Times New Roman"/>
                <a:cs typeface="Times New Roman"/>
              </a:rPr>
              <a:t>differentials </a:t>
            </a:r>
            <a:r>
              <a:rPr sz="1200" dirty="0">
                <a:latin typeface="Times New Roman"/>
                <a:cs typeface="Times New Roman"/>
              </a:rPr>
              <a:t>still </a:t>
            </a:r>
            <a:r>
              <a:rPr sz="1200" spc="-5" dirty="0">
                <a:latin typeface="Times New Roman"/>
                <a:cs typeface="Times New Roman"/>
              </a:rPr>
              <a:t>persist </a:t>
            </a:r>
            <a:r>
              <a:rPr sz="1200" dirty="0">
                <a:latin typeface="Times New Roman"/>
                <a:cs typeface="Times New Roman"/>
              </a:rPr>
              <a:t>in child and </a:t>
            </a:r>
            <a:r>
              <a:rPr sz="1200" spc="-5" dirty="0">
                <a:latin typeface="Times New Roman"/>
                <a:cs typeface="Times New Roman"/>
              </a:rPr>
              <a:t>under </a:t>
            </a:r>
            <a:r>
              <a:rPr sz="1200" dirty="0">
                <a:latin typeface="Times New Roman"/>
                <a:cs typeface="Times New Roman"/>
              </a:rPr>
              <a:t>5</a:t>
            </a:r>
            <a:r>
              <a:rPr sz="1200" spc="30" dirty="0">
                <a:latin typeface="Times New Roman"/>
                <a:cs typeface="Times New Roman"/>
              </a:rPr>
              <a:t> </a:t>
            </a:r>
            <a:r>
              <a:rPr sz="1200" spc="-5" dirty="0">
                <a:latin typeface="Times New Roman"/>
                <a:cs typeface="Times New Roman"/>
              </a:rPr>
              <a:t>mortality.</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Maternal mortality ratio</a:t>
            </a:r>
            <a:r>
              <a:rPr sz="1200" b="1" spc="15" dirty="0">
                <a:latin typeface="Times New Roman"/>
                <a:cs typeface="Times New Roman"/>
              </a:rPr>
              <a:t> </a:t>
            </a:r>
            <a:r>
              <a:rPr sz="1200" b="1" spc="-5" dirty="0">
                <a:latin typeface="Times New Roman"/>
                <a:cs typeface="Times New Roman"/>
              </a:rPr>
              <a:t>(MMR)</a:t>
            </a:r>
            <a:endParaRPr sz="1200">
              <a:latin typeface="Times New Roman"/>
              <a:cs typeface="Times New Roman"/>
            </a:endParaRPr>
          </a:p>
          <a:p>
            <a:pPr marL="12700" marR="13335">
              <a:lnSpc>
                <a:spcPts val="2070"/>
              </a:lnSpc>
              <a:spcBef>
                <a:spcPts val="155"/>
              </a:spcBef>
            </a:pPr>
            <a:r>
              <a:rPr sz="1200" spc="-5" dirty="0">
                <a:latin typeface="Times New Roman"/>
                <a:cs typeface="Times New Roman"/>
              </a:rPr>
              <a:t>Maternal </a:t>
            </a:r>
            <a:r>
              <a:rPr sz="1200" dirty="0">
                <a:latin typeface="Times New Roman"/>
                <a:cs typeface="Times New Roman"/>
              </a:rPr>
              <a:t>deaths are </a:t>
            </a:r>
            <a:r>
              <a:rPr sz="1200" spc="-5" dirty="0">
                <a:latin typeface="Times New Roman"/>
                <a:cs typeface="Times New Roman"/>
              </a:rPr>
              <a:t>defined as </a:t>
            </a:r>
            <a:r>
              <a:rPr sz="1200" spc="10" dirty="0">
                <a:latin typeface="Times New Roman"/>
                <a:cs typeface="Times New Roman"/>
              </a:rPr>
              <a:t>any </a:t>
            </a:r>
            <a:r>
              <a:rPr sz="1200" spc="-5" dirty="0">
                <a:latin typeface="Times New Roman"/>
                <a:cs typeface="Times New Roman"/>
              </a:rPr>
              <a:t>death </a:t>
            </a:r>
            <a:r>
              <a:rPr sz="1200" dirty="0">
                <a:latin typeface="Times New Roman"/>
                <a:cs typeface="Times New Roman"/>
              </a:rPr>
              <a:t>that </a:t>
            </a:r>
            <a:r>
              <a:rPr sz="1200" spc="-5" dirty="0">
                <a:latin typeface="Times New Roman"/>
                <a:cs typeface="Times New Roman"/>
              </a:rPr>
              <a:t>occurred </a:t>
            </a:r>
            <a:r>
              <a:rPr sz="1200" dirty="0">
                <a:latin typeface="Times New Roman"/>
                <a:cs typeface="Times New Roman"/>
              </a:rPr>
              <a:t>during </a:t>
            </a:r>
            <a:r>
              <a:rPr sz="1200" spc="-5" dirty="0">
                <a:latin typeface="Times New Roman"/>
                <a:cs typeface="Times New Roman"/>
              </a:rPr>
              <a:t>pregnancy, </a:t>
            </a:r>
            <a:r>
              <a:rPr sz="1200" dirty="0">
                <a:latin typeface="Times New Roman"/>
                <a:cs typeface="Times New Roman"/>
              </a:rPr>
              <a:t>childbirth or within </a:t>
            </a:r>
            <a:r>
              <a:rPr sz="1200" spc="-5" dirty="0">
                <a:latin typeface="Times New Roman"/>
                <a:cs typeface="Times New Roman"/>
              </a:rPr>
              <a:t>six  weeks</a:t>
            </a:r>
            <a:r>
              <a:rPr sz="1200" spc="120" dirty="0">
                <a:latin typeface="Times New Roman"/>
                <a:cs typeface="Times New Roman"/>
              </a:rPr>
              <a:t> </a:t>
            </a:r>
            <a:r>
              <a:rPr sz="1200" spc="-5" dirty="0">
                <a:latin typeface="Times New Roman"/>
                <a:cs typeface="Times New Roman"/>
              </a:rPr>
              <a:t>after</a:t>
            </a:r>
            <a:r>
              <a:rPr sz="1200" spc="120" dirty="0">
                <a:latin typeface="Times New Roman"/>
                <a:cs typeface="Times New Roman"/>
              </a:rPr>
              <a:t> </a:t>
            </a:r>
            <a:r>
              <a:rPr sz="1200" dirty="0">
                <a:latin typeface="Times New Roman"/>
                <a:cs typeface="Times New Roman"/>
              </a:rPr>
              <a:t>the</a:t>
            </a:r>
            <a:r>
              <a:rPr sz="1200" spc="120" dirty="0">
                <a:latin typeface="Times New Roman"/>
                <a:cs typeface="Times New Roman"/>
              </a:rPr>
              <a:t> </a:t>
            </a:r>
            <a:r>
              <a:rPr sz="1200" dirty="0">
                <a:latin typeface="Times New Roman"/>
                <a:cs typeface="Times New Roman"/>
              </a:rPr>
              <a:t>birth</a:t>
            </a:r>
            <a:r>
              <a:rPr sz="1200" spc="125" dirty="0">
                <a:latin typeface="Times New Roman"/>
                <a:cs typeface="Times New Roman"/>
              </a:rPr>
              <a:t> </a:t>
            </a:r>
            <a:r>
              <a:rPr sz="1200" dirty="0">
                <a:latin typeface="Times New Roman"/>
                <a:cs typeface="Times New Roman"/>
              </a:rPr>
              <a:t>or</a:t>
            </a:r>
            <a:r>
              <a:rPr sz="1200" spc="120" dirty="0">
                <a:latin typeface="Times New Roman"/>
                <a:cs typeface="Times New Roman"/>
              </a:rPr>
              <a:t> </a:t>
            </a:r>
            <a:r>
              <a:rPr sz="1200" spc="-5" dirty="0">
                <a:latin typeface="Times New Roman"/>
                <a:cs typeface="Times New Roman"/>
              </a:rPr>
              <a:t>termination</a:t>
            </a:r>
            <a:r>
              <a:rPr sz="1200" spc="120" dirty="0">
                <a:latin typeface="Times New Roman"/>
                <a:cs typeface="Times New Roman"/>
              </a:rPr>
              <a:t> </a:t>
            </a:r>
            <a:r>
              <a:rPr sz="1200" dirty="0">
                <a:latin typeface="Times New Roman"/>
                <a:cs typeface="Times New Roman"/>
              </a:rPr>
              <a:t>of</a:t>
            </a:r>
            <a:r>
              <a:rPr sz="1200" spc="120" dirty="0">
                <a:latin typeface="Times New Roman"/>
                <a:cs typeface="Times New Roman"/>
              </a:rPr>
              <a:t> </a:t>
            </a:r>
            <a:r>
              <a:rPr sz="1200" spc="-5" dirty="0">
                <a:latin typeface="Times New Roman"/>
                <a:cs typeface="Times New Roman"/>
              </a:rPr>
              <a:t>pregnancy.</a:t>
            </a:r>
            <a:r>
              <a:rPr sz="1200" spc="125" dirty="0">
                <a:latin typeface="Times New Roman"/>
                <a:cs typeface="Times New Roman"/>
              </a:rPr>
              <a:t> </a:t>
            </a:r>
            <a:r>
              <a:rPr sz="1200" spc="-5" dirty="0">
                <a:latin typeface="Times New Roman"/>
                <a:cs typeface="Times New Roman"/>
              </a:rPr>
              <a:t>Maternal</a:t>
            </a:r>
            <a:r>
              <a:rPr sz="1200" spc="125" dirty="0">
                <a:latin typeface="Times New Roman"/>
                <a:cs typeface="Times New Roman"/>
              </a:rPr>
              <a:t> </a:t>
            </a:r>
            <a:r>
              <a:rPr sz="1200" dirty="0">
                <a:latin typeface="Times New Roman"/>
                <a:cs typeface="Times New Roman"/>
              </a:rPr>
              <a:t>mortality</a:t>
            </a:r>
            <a:r>
              <a:rPr sz="1200" spc="95" dirty="0">
                <a:latin typeface="Times New Roman"/>
                <a:cs typeface="Times New Roman"/>
              </a:rPr>
              <a:t> </a:t>
            </a:r>
            <a:r>
              <a:rPr sz="1200" spc="-5" dirty="0">
                <a:latin typeface="Times New Roman"/>
                <a:cs typeface="Times New Roman"/>
              </a:rPr>
              <a:t>is</a:t>
            </a:r>
            <a:r>
              <a:rPr sz="1200" spc="125" dirty="0">
                <a:latin typeface="Times New Roman"/>
                <a:cs typeface="Times New Roman"/>
              </a:rPr>
              <a:t> </a:t>
            </a:r>
            <a:r>
              <a:rPr sz="1200" spc="-5" dirty="0">
                <a:latin typeface="Times New Roman"/>
                <a:cs typeface="Times New Roman"/>
              </a:rPr>
              <a:t>defined</a:t>
            </a:r>
            <a:r>
              <a:rPr sz="1200" spc="120" dirty="0">
                <a:latin typeface="Times New Roman"/>
                <a:cs typeface="Times New Roman"/>
              </a:rPr>
              <a:t> </a:t>
            </a:r>
            <a:r>
              <a:rPr sz="1200" spc="-5" dirty="0">
                <a:latin typeface="Times New Roman"/>
                <a:cs typeface="Times New Roman"/>
              </a:rPr>
              <a:t>as</a:t>
            </a:r>
            <a:r>
              <a:rPr sz="1200" spc="125" dirty="0">
                <a:latin typeface="Times New Roman"/>
                <a:cs typeface="Times New Roman"/>
              </a:rPr>
              <a:t> </a:t>
            </a:r>
            <a:r>
              <a:rPr sz="1200" dirty="0">
                <a:latin typeface="Times New Roman"/>
                <a:cs typeface="Times New Roman"/>
              </a:rPr>
              <a:t>the</a:t>
            </a:r>
            <a:r>
              <a:rPr sz="1200" spc="120" dirty="0">
                <a:latin typeface="Times New Roman"/>
                <a:cs typeface="Times New Roman"/>
              </a:rPr>
              <a:t> </a:t>
            </a:r>
            <a:r>
              <a:rPr sz="1200" spc="-5" dirty="0">
                <a:latin typeface="Times New Roman"/>
                <a:cs typeface="Times New Roman"/>
              </a:rPr>
              <a:t>ratio</a:t>
            </a:r>
            <a:r>
              <a:rPr sz="1200" spc="114"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12700" marR="12065">
              <a:lnSpc>
                <a:spcPts val="2060"/>
              </a:lnSpc>
              <a:spcBef>
                <a:spcPts val="10"/>
              </a:spcBef>
            </a:pPr>
            <a:r>
              <a:rPr sz="1200" spc="-5" dirty="0">
                <a:latin typeface="Times New Roman"/>
                <a:cs typeface="Times New Roman"/>
              </a:rPr>
              <a:t>maternal deaths and </a:t>
            </a:r>
            <a:r>
              <a:rPr sz="1200" dirty="0">
                <a:latin typeface="Times New Roman"/>
                <a:cs typeface="Times New Roman"/>
              </a:rPr>
              <a:t>number of live births during the </a:t>
            </a:r>
            <a:r>
              <a:rPr sz="1200" spc="-5" dirty="0">
                <a:latin typeface="Times New Roman"/>
                <a:cs typeface="Times New Roman"/>
              </a:rPr>
              <a:t>same period multiplied </a:t>
            </a:r>
            <a:r>
              <a:rPr sz="1200" spc="5" dirty="0">
                <a:latin typeface="Times New Roman"/>
                <a:cs typeface="Times New Roman"/>
              </a:rPr>
              <a:t>by </a:t>
            </a:r>
            <a:r>
              <a:rPr sz="1200" dirty="0">
                <a:latin typeface="Times New Roman"/>
                <a:cs typeface="Times New Roman"/>
              </a:rPr>
              <a:t>100000. NDHS  2006  </a:t>
            </a:r>
            <a:r>
              <a:rPr sz="1200" spc="-5" dirty="0">
                <a:latin typeface="Times New Roman"/>
                <a:cs typeface="Times New Roman"/>
              </a:rPr>
              <a:t>collected  </a:t>
            </a:r>
            <a:r>
              <a:rPr sz="1200" dirty="0">
                <a:latin typeface="Times New Roman"/>
                <a:cs typeface="Times New Roman"/>
              </a:rPr>
              <a:t>data  on  </a:t>
            </a:r>
            <a:r>
              <a:rPr sz="1200" spc="-5" dirty="0">
                <a:latin typeface="Times New Roman"/>
                <a:cs typeface="Times New Roman"/>
              </a:rPr>
              <a:t>maternal  </a:t>
            </a:r>
            <a:r>
              <a:rPr sz="1200" dirty="0">
                <a:latin typeface="Times New Roman"/>
                <a:cs typeface="Times New Roman"/>
              </a:rPr>
              <a:t>mortality  </a:t>
            </a:r>
            <a:r>
              <a:rPr sz="1200" spc="-5" dirty="0">
                <a:latin typeface="Times New Roman"/>
                <a:cs typeface="Times New Roman"/>
              </a:rPr>
              <a:t>through  sisterhood  </a:t>
            </a:r>
            <a:r>
              <a:rPr sz="1200" dirty="0">
                <a:latin typeface="Times New Roman"/>
                <a:cs typeface="Times New Roman"/>
              </a:rPr>
              <a:t>method.  </a:t>
            </a:r>
            <a:r>
              <a:rPr sz="1200" spc="-10" dirty="0">
                <a:latin typeface="Times New Roman"/>
                <a:cs typeface="Times New Roman"/>
              </a:rPr>
              <a:t>In  </a:t>
            </a:r>
            <a:r>
              <a:rPr sz="1200" dirty="0">
                <a:latin typeface="Times New Roman"/>
                <a:cs typeface="Times New Roman"/>
              </a:rPr>
              <a:t>other  </a:t>
            </a:r>
            <a:r>
              <a:rPr sz="1200" spc="-5" dirty="0">
                <a:latin typeface="Times New Roman"/>
                <a:cs typeface="Times New Roman"/>
              </a:rPr>
              <a:t>words,</a:t>
            </a:r>
            <a:r>
              <a:rPr sz="1200" spc="135" dirty="0">
                <a:latin typeface="Times New Roman"/>
                <a:cs typeface="Times New Roman"/>
              </a:rPr>
              <a:t> </a:t>
            </a:r>
            <a:r>
              <a:rPr sz="1200" spc="-5" dirty="0">
                <a:latin typeface="Times New Roman"/>
                <a:cs typeface="Times New Roman"/>
              </a:rPr>
              <a:t>ever</a:t>
            </a:r>
            <a:endParaRPr sz="1200">
              <a:latin typeface="Times New Roman"/>
              <a:cs typeface="Times New Roman"/>
            </a:endParaRPr>
          </a:p>
          <a:p>
            <a:pPr marL="12700" marR="6350">
              <a:lnSpc>
                <a:spcPts val="2060"/>
              </a:lnSpc>
              <a:spcBef>
                <a:spcPts val="20"/>
              </a:spcBef>
            </a:pPr>
            <a:r>
              <a:rPr sz="1200" spc="-5" dirty="0">
                <a:latin typeface="Times New Roman"/>
                <a:cs typeface="Times New Roman"/>
              </a:rPr>
              <a:t>married women </a:t>
            </a:r>
            <a:r>
              <a:rPr sz="1200" spc="5" dirty="0">
                <a:latin typeface="Times New Roman"/>
                <a:cs typeface="Times New Roman"/>
              </a:rPr>
              <a:t>of </a:t>
            </a:r>
            <a:r>
              <a:rPr sz="1200" dirty="0">
                <a:latin typeface="Times New Roman"/>
                <a:cs typeface="Times New Roman"/>
              </a:rPr>
              <a:t>reproductive </a:t>
            </a:r>
            <a:r>
              <a:rPr sz="1200" spc="-5" dirty="0">
                <a:latin typeface="Times New Roman"/>
                <a:cs typeface="Times New Roman"/>
              </a:rPr>
              <a:t>age </a:t>
            </a:r>
            <a:r>
              <a:rPr sz="1200" dirty="0">
                <a:latin typeface="Times New Roman"/>
                <a:cs typeface="Times New Roman"/>
              </a:rPr>
              <a:t>were </a:t>
            </a:r>
            <a:r>
              <a:rPr sz="1200" spc="-5" dirty="0">
                <a:latin typeface="Times New Roman"/>
                <a:cs typeface="Times New Roman"/>
              </a:rPr>
              <a:t>asked whether </a:t>
            </a:r>
            <a:r>
              <a:rPr sz="1200" spc="5" dirty="0">
                <a:latin typeface="Times New Roman"/>
                <a:cs typeface="Times New Roman"/>
              </a:rPr>
              <a:t>they </a:t>
            </a:r>
            <a:r>
              <a:rPr sz="1200" dirty="0">
                <a:latin typeface="Times New Roman"/>
                <a:cs typeface="Times New Roman"/>
              </a:rPr>
              <a:t>had </a:t>
            </a:r>
            <a:r>
              <a:rPr sz="1200" spc="5" dirty="0">
                <a:latin typeface="Times New Roman"/>
                <a:cs typeface="Times New Roman"/>
              </a:rPr>
              <a:t>any </a:t>
            </a:r>
            <a:r>
              <a:rPr sz="1200" dirty="0">
                <a:latin typeface="Times New Roman"/>
                <a:cs typeface="Times New Roman"/>
              </a:rPr>
              <a:t>sisters, if </a:t>
            </a:r>
            <a:r>
              <a:rPr sz="1200" spc="-5" dirty="0">
                <a:latin typeface="Times New Roman"/>
                <a:cs typeface="Times New Roman"/>
              </a:rPr>
              <a:t>yes, whether  </a:t>
            </a:r>
            <a:r>
              <a:rPr sz="1200" dirty="0">
                <a:latin typeface="Times New Roman"/>
                <a:cs typeface="Times New Roman"/>
              </a:rPr>
              <a:t>they</a:t>
            </a:r>
            <a:r>
              <a:rPr sz="1200" spc="210" dirty="0">
                <a:latin typeface="Times New Roman"/>
                <a:cs typeface="Times New Roman"/>
              </a:rPr>
              <a:t> </a:t>
            </a:r>
            <a:r>
              <a:rPr sz="1200" spc="-5" dirty="0">
                <a:latin typeface="Times New Roman"/>
                <a:cs typeface="Times New Roman"/>
              </a:rPr>
              <a:t>are</a:t>
            </a:r>
            <a:r>
              <a:rPr sz="1200" spc="225" dirty="0">
                <a:latin typeface="Times New Roman"/>
                <a:cs typeface="Times New Roman"/>
              </a:rPr>
              <a:t> </a:t>
            </a:r>
            <a:r>
              <a:rPr sz="1200" dirty="0">
                <a:latin typeface="Times New Roman"/>
                <a:cs typeface="Times New Roman"/>
              </a:rPr>
              <a:t>still</a:t>
            </a:r>
            <a:r>
              <a:rPr sz="1200" spc="229" dirty="0">
                <a:latin typeface="Times New Roman"/>
                <a:cs typeface="Times New Roman"/>
              </a:rPr>
              <a:t> </a:t>
            </a:r>
            <a:r>
              <a:rPr sz="1200" spc="-5" dirty="0">
                <a:latin typeface="Times New Roman"/>
                <a:cs typeface="Times New Roman"/>
              </a:rPr>
              <a:t>alive,</a:t>
            </a:r>
            <a:r>
              <a:rPr sz="1200" spc="229" dirty="0">
                <a:latin typeface="Times New Roman"/>
                <a:cs typeface="Times New Roman"/>
              </a:rPr>
              <a:t> </a:t>
            </a:r>
            <a:r>
              <a:rPr sz="1200" dirty="0">
                <a:latin typeface="Times New Roman"/>
                <a:cs typeface="Times New Roman"/>
              </a:rPr>
              <a:t>if</a:t>
            </a:r>
            <a:r>
              <a:rPr sz="1200" spc="225" dirty="0">
                <a:latin typeface="Times New Roman"/>
                <a:cs typeface="Times New Roman"/>
              </a:rPr>
              <a:t> </a:t>
            </a:r>
            <a:r>
              <a:rPr sz="1200" dirty="0">
                <a:latin typeface="Times New Roman"/>
                <a:cs typeface="Times New Roman"/>
              </a:rPr>
              <a:t>dead</a:t>
            </a:r>
            <a:r>
              <a:rPr sz="1200" spc="225" dirty="0">
                <a:latin typeface="Times New Roman"/>
                <a:cs typeface="Times New Roman"/>
              </a:rPr>
              <a:t> </a:t>
            </a:r>
            <a:r>
              <a:rPr sz="1200" dirty="0">
                <a:latin typeface="Times New Roman"/>
                <a:cs typeface="Times New Roman"/>
              </a:rPr>
              <a:t>whether</a:t>
            </a:r>
            <a:r>
              <a:rPr sz="1200" spc="225" dirty="0">
                <a:latin typeface="Times New Roman"/>
                <a:cs typeface="Times New Roman"/>
              </a:rPr>
              <a:t> </a:t>
            </a:r>
            <a:r>
              <a:rPr sz="1200" dirty="0">
                <a:latin typeface="Times New Roman"/>
                <a:cs typeface="Times New Roman"/>
              </a:rPr>
              <a:t>the</a:t>
            </a:r>
            <a:r>
              <a:rPr sz="1200" spc="235" dirty="0">
                <a:latin typeface="Times New Roman"/>
                <a:cs typeface="Times New Roman"/>
              </a:rPr>
              <a:t> </a:t>
            </a:r>
            <a:r>
              <a:rPr sz="1200" spc="-5" dirty="0">
                <a:latin typeface="Times New Roman"/>
                <a:cs typeface="Times New Roman"/>
              </a:rPr>
              <a:t>death</a:t>
            </a:r>
            <a:r>
              <a:rPr sz="1200" spc="240" dirty="0">
                <a:latin typeface="Times New Roman"/>
                <a:cs typeface="Times New Roman"/>
              </a:rPr>
              <a:t> </a:t>
            </a:r>
            <a:r>
              <a:rPr sz="1200" spc="-5" dirty="0">
                <a:latin typeface="Times New Roman"/>
                <a:cs typeface="Times New Roman"/>
              </a:rPr>
              <a:t>was</a:t>
            </a:r>
            <a:r>
              <a:rPr sz="1200" spc="229" dirty="0">
                <a:latin typeface="Times New Roman"/>
                <a:cs typeface="Times New Roman"/>
              </a:rPr>
              <a:t> </a:t>
            </a:r>
            <a:r>
              <a:rPr sz="1200" dirty="0">
                <a:latin typeface="Times New Roman"/>
                <a:cs typeface="Times New Roman"/>
              </a:rPr>
              <a:t>a</a:t>
            </a:r>
            <a:r>
              <a:rPr sz="1200" spc="220" dirty="0">
                <a:latin typeface="Times New Roman"/>
                <a:cs typeface="Times New Roman"/>
              </a:rPr>
              <a:t> </a:t>
            </a:r>
            <a:r>
              <a:rPr sz="1200" spc="-5" dirty="0">
                <a:latin typeface="Times New Roman"/>
                <a:cs typeface="Times New Roman"/>
              </a:rPr>
              <a:t>maternal</a:t>
            </a:r>
            <a:r>
              <a:rPr sz="1200" spc="225" dirty="0">
                <a:latin typeface="Times New Roman"/>
                <a:cs typeface="Times New Roman"/>
              </a:rPr>
              <a:t> </a:t>
            </a:r>
            <a:r>
              <a:rPr sz="1200" dirty="0">
                <a:latin typeface="Times New Roman"/>
                <a:cs typeface="Times New Roman"/>
              </a:rPr>
              <a:t>death.</a:t>
            </a:r>
            <a:r>
              <a:rPr sz="1200" spc="245" dirty="0">
                <a:latin typeface="Times New Roman"/>
                <a:cs typeface="Times New Roman"/>
              </a:rPr>
              <a:t> </a:t>
            </a:r>
            <a:r>
              <a:rPr sz="1200" dirty="0">
                <a:latin typeface="Times New Roman"/>
                <a:cs typeface="Times New Roman"/>
              </a:rPr>
              <a:t>The</a:t>
            </a:r>
            <a:r>
              <a:rPr sz="1200" spc="220" dirty="0">
                <a:latin typeface="Times New Roman"/>
                <a:cs typeface="Times New Roman"/>
              </a:rPr>
              <a:t> </a:t>
            </a:r>
            <a:r>
              <a:rPr sz="1200" dirty="0">
                <a:latin typeface="Times New Roman"/>
                <a:cs typeface="Times New Roman"/>
              </a:rPr>
              <a:t>maternal</a:t>
            </a:r>
            <a:r>
              <a:rPr sz="1200" spc="225" dirty="0">
                <a:latin typeface="Times New Roman"/>
                <a:cs typeface="Times New Roman"/>
              </a:rPr>
              <a:t> </a:t>
            </a:r>
            <a:r>
              <a:rPr sz="1200" dirty="0">
                <a:latin typeface="Times New Roman"/>
                <a:cs typeface="Times New Roman"/>
              </a:rPr>
              <a:t>mortality</a:t>
            </a:r>
            <a:endParaRPr sz="1200">
              <a:latin typeface="Times New Roman"/>
              <a:cs typeface="Times New Roman"/>
            </a:endParaRPr>
          </a:p>
          <a:p>
            <a:pPr marL="12700" marR="13970">
              <a:lnSpc>
                <a:spcPts val="2060"/>
              </a:lnSpc>
              <a:spcBef>
                <a:spcPts val="20"/>
              </a:spcBef>
            </a:pPr>
            <a:r>
              <a:rPr sz="1200" dirty="0">
                <a:latin typeface="Times New Roman"/>
                <a:cs typeface="Times New Roman"/>
              </a:rPr>
              <a:t>usually not </a:t>
            </a:r>
            <a:r>
              <a:rPr sz="1200" spc="-5" dirty="0">
                <a:latin typeface="Times New Roman"/>
                <a:cs typeface="Times New Roman"/>
              </a:rPr>
              <a:t>estimated </a:t>
            </a:r>
            <a:r>
              <a:rPr sz="1200" dirty="0">
                <a:latin typeface="Times New Roman"/>
                <a:cs typeface="Times New Roman"/>
              </a:rPr>
              <a:t>frequently due to the lack of </a:t>
            </a:r>
            <a:r>
              <a:rPr sz="1200" spc="-5" dirty="0">
                <a:latin typeface="Times New Roman"/>
                <a:cs typeface="Times New Roman"/>
              </a:rPr>
              <a:t>sufficient cases </a:t>
            </a:r>
            <a:r>
              <a:rPr sz="1200" dirty="0">
                <a:latin typeface="Times New Roman"/>
                <a:cs typeface="Times New Roman"/>
              </a:rPr>
              <a:t>of </a:t>
            </a:r>
            <a:r>
              <a:rPr sz="1200" spc="-5" dirty="0">
                <a:latin typeface="Times New Roman"/>
                <a:cs typeface="Times New Roman"/>
              </a:rPr>
              <a:t>deaths </a:t>
            </a:r>
            <a:r>
              <a:rPr sz="1200" dirty="0">
                <a:latin typeface="Times New Roman"/>
                <a:cs typeface="Times New Roman"/>
              </a:rPr>
              <a:t>in the </a:t>
            </a:r>
            <a:r>
              <a:rPr sz="1200" spc="-5" dirty="0">
                <a:latin typeface="Times New Roman"/>
                <a:cs typeface="Times New Roman"/>
              </a:rPr>
              <a:t>sample,  however </a:t>
            </a:r>
            <a:r>
              <a:rPr sz="1200" dirty="0">
                <a:latin typeface="Times New Roman"/>
                <a:cs typeface="Times New Roman"/>
              </a:rPr>
              <a:t>some </a:t>
            </a:r>
            <a:r>
              <a:rPr sz="1200" spc="-5" dirty="0">
                <a:latin typeface="Times New Roman"/>
                <a:cs typeface="Times New Roman"/>
              </a:rPr>
              <a:t>surveys </a:t>
            </a:r>
            <a:r>
              <a:rPr sz="1200" dirty="0">
                <a:latin typeface="Times New Roman"/>
                <a:cs typeface="Times New Roman"/>
              </a:rPr>
              <a:t>and </a:t>
            </a:r>
            <a:r>
              <a:rPr sz="1200" spc="-5" dirty="0">
                <a:latin typeface="Times New Roman"/>
                <a:cs typeface="Times New Roman"/>
              </a:rPr>
              <a:t>studies </a:t>
            </a:r>
            <a:r>
              <a:rPr sz="1200" dirty="0">
                <a:latin typeface="Times New Roman"/>
                <a:cs typeface="Times New Roman"/>
              </a:rPr>
              <a:t>done in </a:t>
            </a:r>
            <a:r>
              <a:rPr sz="1200" spc="-5" dirty="0">
                <a:latin typeface="Times New Roman"/>
                <a:cs typeface="Times New Roman"/>
              </a:rPr>
              <a:t>Nepal has estimated</a:t>
            </a:r>
            <a:r>
              <a:rPr sz="1200" spc="25" dirty="0">
                <a:latin typeface="Times New Roman"/>
                <a:cs typeface="Times New Roman"/>
              </a:rPr>
              <a:t> </a:t>
            </a:r>
            <a:r>
              <a:rPr sz="1200" dirty="0">
                <a:latin typeface="Times New Roman"/>
                <a:cs typeface="Times New Roman"/>
              </a:rPr>
              <a:t>it.</a:t>
            </a:r>
            <a:endParaRPr sz="1200">
              <a:latin typeface="Times New Roman"/>
              <a:cs typeface="Times New Roman"/>
            </a:endParaRPr>
          </a:p>
          <a:p>
            <a:pPr marL="12700" marR="9525">
              <a:lnSpc>
                <a:spcPts val="2070"/>
              </a:lnSpc>
              <a:spcBef>
                <a:spcPts val="15"/>
              </a:spcBef>
            </a:pPr>
            <a:r>
              <a:rPr sz="1200" dirty="0">
                <a:latin typeface="Times New Roman"/>
                <a:cs typeface="Times New Roman"/>
              </a:rPr>
              <a:t>Estimation of </a:t>
            </a:r>
            <a:r>
              <a:rPr sz="1200" spc="-5" dirty="0">
                <a:latin typeface="Times New Roman"/>
                <a:cs typeface="Times New Roman"/>
              </a:rPr>
              <a:t>maternal </a:t>
            </a:r>
            <a:r>
              <a:rPr sz="1200" dirty="0">
                <a:latin typeface="Times New Roman"/>
                <a:cs typeface="Times New Roman"/>
              </a:rPr>
              <a:t>mortality ratio utilizing the </a:t>
            </a:r>
            <a:r>
              <a:rPr sz="1200" spc="-5" dirty="0">
                <a:latin typeface="Times New Roman"/>
                <a:cs typeface="Times New Roman"/>
              </a:rPr>
              <a:t>sisterhood </a:t>
            </a:r>
            <a:r>
              <a:rPr sz="1200" dirty="0">
                <a:latin typeface="Times New Roman"/>
                <a:cs typeface="Times New Roman"/>
              </a:rPr>
              <a:t>method </a:t>
            </a:r>
            <a:r>
              <a:rPr sz="1200" spc="-5" dirty="0">
                <a:latin typeface="Times New Roman"/>
                <a:cs typeface="Times New Roman"/>
              </a:rPr>
              <a:t>yielded </a:t>
            </a:r>
            <a:r>
              <a:rPr sz="1200" dirty="0">
                <a:latin typeface="Times New Roman"/>
                <a:cs typeface="Times New Roman"/>
              </a:rPr>
              <a:t>a </a:t>
            </a:r>
            <a:r>
              <a:rPr sz="1200" spc="-5" dirty="0">
                <a:latin typeface="Times New Roman"/>
                <a:cs typeface="Times New Roman"/>
              </a:rPr>
              <a:t>ratio </a:t>
            </a:r>
            <a:r>
              <a:rPr sz="1200" dirty="0">
                <a:latin typeface="Times New Roman"/>
                <a:cs typeface="Times New Roman"/>
              </a:rPr>
              <a:t>of 281  </a:t>
            </a:r>
            <a:r>
              <a:rPr sz="1200" spc="-5" dirty="0">
                <a:latin typeface="Times New Roman"/>
                <a:cs typeface="Times New Roman"/>
              </a:rPr>
              <a:t>deaths</a:t>
            </a:r>
            <a:r>
              <a:rPr sz="1200" spc="70" dirty="0">
                <a:latin typeface="Times New Roman"/>
                <a:cs typeface="Times New Roman"/>
              </a:rPr>
              <a:t> </a:t>
            </a:r>
            <a:r>
              <a:rPr sz="1200" dirty="0">
                <a:latin typeface="Times New Roman"/>
                <a:cs typeface="Times New Roman"/>
              </a:rPr>
              <a:t>per</a:t>
            </a:r>
            <a:r>
              <a:rPr sz="1200" spc="70" dirty="0">
                <a:latin typeface="Times New Roman"/>
                <a:cs typeface="Times New Roman"/>
              </a:rPr>
              <a:t> </a:t>
            </a:r>
            <a:r>
              <a:rPr sz="1200" dirty="0">
                <a:latin typeface="Times New Roman"/>
                <a:cs typeface="Times New Roman"/>
              </a:rPr>
              <a:t>100000</a:t>
            </a:r>
            <a:r>
              <a:rPr sz="1200" spc="75" dirty="0">
                <a:latin typeface="Times New Roman"/>
                <a:cs typeface="Times New Roman"/>
              </a:rPr>
              <a:t> </a:t>
            </a:r>
            <a:r>
              <a:rPr sz="1200" dirty="0">
                <a:latin typeface="Times New Roman"/>
                <a:cs typeface="Times New Roman"/>
              </a:rPr>
              <a:t>live</a:t>
            </a:r>
            <a:r>
              <a:rPr sz="1200" spc="80" dirty="0">
                <a:latin typeface="Times New Roman"/>
                <a:cs typeface="Times New Roman"/>
              </a:rPr>
              <a:t> </a:t>
            </a:r>
            <a:r>
              <a:rPr sz="1200" dirty="0">
                <a:latin typeface="Times New Roman"/>
                <a:cs typeface="Times New Roman"/>
              </a:rPr>
              <a:t>births.</a:t>
            </a:r>
            <a:r>
              <a:rPr sz="1200" spc="70" dirty="0">
                <a:latin typeface="Times New Roman"/>
                <a:cs typeface="Times New Roman"/>
              </a:rPr>
              <a:t> </a:t>
            </a:r>
            <a:r>
              <a:rPr sz="1200" dirty="0">
                <a:latin typeface="Times New Roman"/>
                <a:cs typeface="Times New Roman"/>
              </a:rPr>
              <a:t>This</a:t>
            </a:r>
            <a:r>
              <a:rPr sz="1200" spc="75" dirty="0">
                <a:latin typeface="Times New Roman"/>
                <a:cs typeface="Times New Roman"/>
              </a:rPr>
              <a:t> </a:t>
            </a:r>
            <a:r>
              <a:rPr sz="1200" spc="-5" dirty="0">
                <a:latin typeface="Times New Roman"/>
                <a:cs typeface="Times New Roman"/>
              </a:rPr>
              <a:t>ratio</a:t>
            </a:r>
            <a:r>
              <a:rPr sz="1200" spc="75" dirty="0">
                <a:latin typeface="Times New Roman"/>
                <a:cs typeface="Times New Roman"/>
              </a:rPr>
              <a:t> </a:t>
            </a:r>
            <a:r>
              <a:rPr sz="1200" spc="-5" dirty="0">
                <a:latin typeface="Times New Roman"/>
                <a:cs typeface="Times New Roman"/>
              </a:rPr>
              <a:t>is</a:t>
            </a:r>
            <a:r>
              <a:rPr sz="1200" spc="75" dirty="0">
                <a:latin typeface="Times New Roman"/>
                <a:cs typeface="Times New Roman"/>
              </a:rPr>
              <a:t> </a:t>
            </a:r>
            <a:r>
              <a:rPr sz="1200" dirty="0">
                <a:latin typeface="Times New Roman"/>
                <a:cs typeface="Times New Roman"/>
              </a:rPr>
              <a:t>one</a:t>
            </a:r>
            <a:r>
              <a:rPr sz="1200" spc="75"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highest</a:t>
            </a:r>
            <a:r>
              <a:rPr sz="1200" spc="75" dirty="0">
                <a:latin typeface="Times New Roman"/>
                <a:cs typeface="Times New Roman"/>
              </a:rPr>
              <a:t> </a:t>
            </a:r>
            <a:r>
              <a:rPr sz="1200" dirty="0">
                <a:latin typeface="Times New Roman"/>
                <a:cs typeface="Times New Roman"/>
              </a:rPr>
              <a:t>in</a:t>
            </a:r>
            <a:r>
              <a:rPr sz="1200" spc="7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spc="-5" dirty="0">
                <a:latin typeface="Times New Roman"/>
                <a:cs typeface="Times New Roman"/>
              </a:rPr>
              <a:t>world</a:t>
            </a:r>
            <a:r>
              <a:rPr sz="1200" spc="85" dirty="0">
                <a:latin typeface="Times New Roman"/>
                <a:cs typeface="Times New Roman"/>
              </a:rPr>
              <a:t> </a:t>
            </a:r>
            <a:r>
              <a:rPr sz="1200" spc="-5" dirty="0">
                <a:latin typeface="Times New Roman"/>
                <a:cs typeface="Times New Roman"/>
              </a:rPr>
              <a:t>indicting</a:t>
            </a:r>
            <a:r>
              <a:rPr sz="1200" spc="60" dirty="0">
                <a:latin typeface="Times New Roman"/>
                <a:cs typeface="Times New Roman"/>
              </a:rPr>
              <a:t> </a:t>
            </a:r>
            <a:r>
              <a:rPr sz="1200" dirty="0">
                <a:latin typeface="Times New Roman"/>
                <a:cs typeface="Times New Roman"/>
              </a:rPr>
              <a:t>that</a:t>
            </a:r>
            <a:r>
              <a:rPr sz="1200" spc="85" dirty="0">
                <a:latin typeface="Times New Roman"/>
                <a:cs typeface="Times New Roman"/>
              </a:rPr>
              <a:t> </a:t>
            </a:r>
            <a:r>
              <a:rPr sz="1200" dirty="0">
                <a:latin typeface="Times New Roman"/>
                <a:cs typeface="Times New Roman"/>
              </a:rPr>
              <a:t>a</a:t>
            </a:r>
            <a:r>
              <a:rPr sz="1200" spc="65" dirty="0">
                <a:latin typeface="Times New Roman"/>
                <a:cs typeface="Times New Roman"/>
              </a:rPr>
              <a:t> </a:t>
            </a:r>
            <a:r>
              <a:rPr sz="1200" spc="-5" dirty="0">
                <a:latin typeface="Times New Roman"/>
                <a:cs typeface="Times New Roman"/>
              </a:rPr>
              <a:t>large</a:t>
            </a:r>
            <a:endParaRPr sz="1200">
              <a:latin typeface="Times New Roman"/>
              <a:cs typeface="Times New Roman"/>
            </a:endParaRPr>
          </a:p>
          <a:p>
            <a:pPr marL="12700" marR="9525">
              <a:lnSpc>
                <a:spcPts val="2060"/>
              </a:lnSpc>
              <a:spcBef>
                <a:spcPts val="10"/>
              </a:spcBef>
            </a:pPr>
            <a:r>
              <a:rPr sz="1200" dirty="0">
                <a:latin typeface="Times New Roman"/>
                <a:cs typeface="Times New Roman"/>
              </a:rPr>
              <a:t>number of </a:t>
            </a:r>
            <a:r>
              <a:rPr sz="1200" spc="-5" dirty="0">
                <a:latin typeface="Times New Roman"/>
                <a:cs typeface="Times New Roman"/>
              </a:rPr>
              <a:t>mothers </a:t>
            </a:r>
            <a:r>
              <a:rPr sz="1200" dirty="0">
                <a:latin typeface="Times New Roman"/>
                <a:cs typeface="Times New Roman"/>
              </a:rPr>
              <a:t>die due to </a:t>
            </a:r>
            <a:r>
              <a:rPr sz="1200" spc="-5" dirty="0">
                <a:latin typeface="Times New Roman"/>
                <a:cs typeface="Times New Roman"/>
              </a:rPr>
              <a:t>causes related </a:t>
            </a:r>
            <a:r>
              <a:rPr sz="1200" dirty="0">
                <a:latin typeface="Times New Roman"/>
                <a:cs typeface="Times New Roman"/>
              </a:rPr>
              <a:t>to childbirth. </a:t>
            </a:r>
            <a:r>
              <a:rPr sz="1200" spc="-5" dirty="0">
                <a:latin typeface="Times New Roman"/>
                <a:cs typeface="Times New Roman"/>
              </a:rPr>
              <a:t>Even though </a:t>
            </a:r>
            <a:r>
              <a:rPr sz="1200" dirty="0">
                <a:latin typeface="Times New Roman"/>
                <a:cs typeface="Times New Roman"/>
              </a:rPr>
              <a:t>the </a:t>
            </a:r>
            <a:r>
              <a:rPr sz="1200" spc="-5" dirty="0">
                <a:latin typeface="Times New Roman"/>
                <a:cs typeface="Times New Roman"/>
              </a:rPr>
              <a:t>Maternal </a:t>
            </a:r>
            <a:r>
              <a:rPr sz="1200" dirty="0">
                <a:latin typeface="Times New Roman"/>
                <a:cs typeface="Times New Roman"/>
              </a:rPr>
              <a:t>Mortality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Morbidity</a:t>
            </a:r>
            <a:r>
              <a:rPr sz="1200" spc="20" dirty="0">
                <a:latin typeface="Times New Roman"/>
                <a:cs typeface="Times New Roman"/>
              </a:rPr>
              <a:t> </a:t>
            </a:r>
            <a:r>
              <a:rPr sz="1200" dirty="0">
                <a:latin typeface="Times New Roman"/>
                <a:cs typeface="Times New Roman"/>
              </a:rPr>
              <a:t>Study</a:t>
            </a:r>
            <a:r>
              <a:rPr sz="1200" spc="20" dirty="0">
                <a:latin typeface="Times New Roman"/>
                <a:cs typeface="Times New Roman"/>
              </a:rPr>
              <a:t> </a:t>
            </a:r>
            <a:r>
              <a:rPr sz="1200" dirty="0">
                <a:latin typeface="Times New Roman"/>
                <a:cs typeface="Times New Roman"/>
              </a:rPr>
              <a:t>2008/9</a:t>
            </a:r>
            <a:r>
              <a:rPr sz="1200" spc="40" dirty="0">
                <a:latin typeface="Times New Roman"/>
                <a:cs typeface="Times New Roman"/>
              </a:rPr>
              <a:t> </a:t>
            </a:r>
            <a:r>
              <a:rPr sz="1200" spc="-5" dirty="0">
                <a:latin typeface="Times New Roman"/>
                <a:cs typeface="Times New Roman"/>
              </a:rPr>
              <a:t>conducted</a:t>
            </a:r>
            <a:r>
              <a:rPr sz="1200" spc="4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spc="-5" dirty="0">
                <a:latin typeface="Times New Roman"/>
                <a:cs typeface="Times New Roman"/>
              </a:rPr>
              <a:t>eight</a:t>
            </a:r>
            <a:r>
              <a:rPr sz="1200" spc="45" dirty="0">
                <a:latin typeface="Times New Roman"/>
                <a:cs typeface="Times New Roman"/>
              </a:rPr>
              <a:t> </a:t>
            </a:r>
            <a:r>
              <a:rPr sz="1200" dirty="0">
                <a:latin typeface="Times New Roman"/>
                <a:cs typeface="Times New Roman"/>
              </a:rPr>
              <a:t>districts</a:t>
            </a:r>
            <a:r>
              <a:rPr sz="1200" spc="4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Nepal</a:t>
            </a:r>
            <a:r>
              <a:rPr sz="1200" spc="45" dirty="0">
                <a:latin typeface="Times New Roman"/>
                <a:cs typeface="Times New Roman"/>
              </a:rPr>
              <a:t> </a:t>
            </a:r>
            <a:r>
              <a:rPr sz="1200" spc="-5" dirty="0">
                <a:latin typeface="Times New Roman"/>
                <a:cs typeface="Times New Roman"/>
              </a:rPr>
              <a:t>is</a:t>
            </a:r>
            <a:r>
              <a:rPr sz="1200" spc="45" dirty="0">
                <a:latin typeface="Times New Roman"/>
                <a:cs typeface="Times New Roman"/>
              </a:rPr>
              <a:t> </a:t>
            </a:r>
            <a:r>
              <a:rPr sz="1200" dirty="0">
                <a:latin typeface="Times New Roman"/>
                <a:cs typeface="Times New Roman"/>
              </a:rPr>
              <a:t>not</a:t>
            </a:r>
            <a:r>
              <a:rPr sz="1200" spc="4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spc="-5" dirty="0">
                <a:latin typeface="Times New Roman"/>
                <a:cs typeface="Times New Roman"/>
              </a:rPr>
              <a:t>national</a:t>
            </a:r>
            <a:r>
              <a:rPr sz="1200" spc="45" dirty="0">
                <a:latin typeface="Times New Roman"/>
                <a:cs typeface="Times New Roman"/>
              </a:rPr>
              <a:t> </a:t>
            </a:r>
            <a:r>
              <a:rPr sz="1200" spc="-5" dirty="0">
                <a:latin typeface="Times New Roman"/>
                <a:cs typeface="Times New Roman"/>
              </a:rPr>
              <a:t>representative</a:t>
            </a:r>
            <a:endParaRPr sz="1200">
              <a:latin typeface="Times New Roman"/>
              <a:cs typeface="Times New Roman"/>
            </a:endParaRPr>
          </a:p>
          <a:p>
            <a:pPr marL="12700">
              <a:lnSpc>
                <a:spcPct val="100000"/>
              </a:lnSpc>
              <a:spcBef>
                <a:spcPts val="470"/>
              </a:spcBef>
            </a:pPr>
            <a:r>
              <a:rPr sz="1200" spc="-5" dirty="0">
                <a:latin typeface="Times New Roman"/>
                <a:cs typeface="Times New Roman"/>
              </a:rPr>
              <a:t>survey, </a:t>
            </a:r>
            <a:r>
              <a:rPr sz="1200" dirty="0">
                <a:latin typeface="Times New Roman"/>
                <a:cs typeface="Times New Roman"/>
              </a:rPr>
              <a:t>it </a:t>
            </a:r>
            <a:r>
              <a:rPr sz="1200" spc="-5" dirty="0">
                <a:latin typeface="Times New Roman"/>
                <a:cs typeface="Times New Roman"/>
              </a:rPr>
              <a:t>revealed that </a:t>
            </a:r>
            <a:r>
              <a:rPr sz="1200" dirty="0">
                <a:latin typeface="Times New Roman"/>
                <a:cs typeface="Times New Roman"/>
              </a:rPr>
              <a:t>the </a:t>
            </a:r>
            <a:r>
              <a:rPr sz="1200" spc="-5" dirty="0">
                <a:latin typeface="Times New Roman"/>
                <a:cs typeface="Times New Roman"/>
              </a:rPr>
              <a:t>maternal </a:t>
            </a:r>
            <a:r>
              <a:rPr sz="1200" dirty="0">
                <a:latin typeface="Times New Roman"/>
                <a:cs typeface="Times New Roman"/>
              </a:rPr>
              <a:t>mortality ratio </a:t>
            </a:r>
            <a:r>
              <a:rPr sz="1200" spc="-5" dirty="0">
                <a:latin typeface="Times New Roman"/>
                <a:cs typeface="Times New Roman"/>
              </a:rPr>
              <a:t>is </a:t>
            </a:r>
            <a:r>
              <a:rPr sz="1200" dirty="0">
                <a:latin typeface="Times New Roman"/>
                <a:cs typeface="Times New Roman"/>
              </a:rPr>
              <a:t>229 </a:t>
            </a:r>
            <a:r>
              <a:rPr sz="1200" spc="-5" dirty="0">
                <a:latin typeface="Times New Roman"/>
                <a:cs typeface="Times New Roman"/>
              </a:rPr>
              <a:t>deaths </a:t>
            </a:r>
            <a:r>
              <a:rPr sz="1200" dirty="0">
                <a:latin typeface="Times New Roman"/>
                <a:cs typeface="Times New Roman"/>
              </a:rPr>
              <a:t>per 100000 live</a:t>
            </a:r>
            <a:r>
              <a:rPr sz="1200" spc="15" dirty="0">
                <a:latin typeface="Times New Roman"/>
                <a:cs typeface="Times New Roman"/>
              </a:rPr>
              <a:t> </a:t>
            </a:r>
            <a:r>
              <a:rPr sz="1200" dirty="0">
                <a:latin typeface="Times New Roman"/>
                <a:cs typeface="Times New Roman"/>
              </a:rPr>
              <a:t>births.</a:t>
            </a:r>
            <a:endParaRPr sz="1200">
              <a:latin typeface="Times New Roman"/>
              <a:cs typeface="Times New Roman"/>
            </a:endParaRPr>
          </a:p>
          <a:p>
            <a:pPr marL="12700">
              <a:lnSpc>
                <a:spcPct val="100000"/>
              </a:lnSpc>
              <a:spcBef>
                <a:spcPts val="620"/>
              </a:spcBef>
            </a:pPr>
            <a:r>
              <a:rPr sz="1200" spc="-10" dirty="0">
                <a:latin typeface="Times New Roman"/>
                <a:cs typeface="Times New Roman"/>
              </a:rPr>
              <a:t>In </a:t>
            </a:r>
            <a:r>
              <a:rPr sz="1200" dirty="0">
                <a:latin typeface="Times New Roman"/>
                <a:cs typeface="Times New Roman"/>
              </a:rPr>
              <a:t>order to </a:t>
            </a:r>
            <a:r>
              <a:rPr sz="1200" spc="-5" dirty="0">
                <a:latin typeface="Times New Roman"/>
                <a:cs typeface="Times New Roman"/>
              </a:rPr>
              <a:t>combat this </a:t>
            </a:r>
            <a:r>
              <a:rPr sz="1200" dirty="0">
                <a:latin typeface="Times New Roman"/>
                <a:cs typeface="Times New Roman"/>
              </a:rPr>
              <a:t>high ratio of </a:t>
            </a:r>
            <a:r>
              <a:rPr sz="1200" spc="-5" dirty="0">
                <a:latin typeface="Times New Roman"/>
                <a:cs typeface="Times New Roman"/>
              </a:rPr>
              <a:t>maternal </a:t>
            </a:r>
            <a:r>
              <a:rPr sz="1200" dirty="0">
                <a:latin typeface="Times New Roman"/>
                <a:cs typeface="Times New Roman"/>
              </a:rPr>
              <a:t>mortality </a:t>
            </a:r>
            <a:r>
              <a:rPr sz="1200" spc="145" dirty="0">
                <a:latin typeface="Times New Roman"/>
                <a:cs typeface="Times New Roman"/>
              </a:rPr>
              <a:t> </a:t>
            </a:r>
            <a:r>
              <a:rPr sz="1200" spc="-5" dirty="0">
                <a:latin typeface="Times New Roman"/>
                <a:cs typeface="Times New Roman"/>
              </a:rPr>
              <a:t>Government </a:t>
            </a:r>
            <a:r>
              <a:rPr sz="1200" dirty="0">
                <a:latin typeface="Times New Roman"/>
                <a:cs typeface="Times New Roman"/>
              </a:rPr>
              <a:t>of Nepal </a:t>
            </a:r>
            <a:r>
              <a:rPr sz="1200" spc="-5" dirty="0">
                <a:latin typeface="Times New Roman"/>
                <a:cs typeface="Times New Roman"/>
              </a:rPr>
              <a:t>has embarked </a:t>
            </a:r>
            <a:r>
              <a:rPr sz="1200" dirty="0">
                <a:latin typeface="Times New Roman"/>
                <a:cs typeface="Times New Roman"/>
              </a:rPr>
              <a:t>on a</a:t>
            </a:r>
            <a:endParaRPr sz="1200">
              <a:latin typeface="Times New Roman"/>
              <a:cs typeface="Times New Roman"/>
            </a:endParaRPr>
          </a:p>
          <a:p>
            <a:pPr marL="12700" marR="11430">
              <a:lnSpc>
                <a:spcPct val="143300"/>
              </a:lnSpc>
              <a:spcBef>
                <a:spcPts val="15"/>
              </a:spcBef>
            </a:pPr>
            <a:r>
              <a:rPr sz="1200" dirty="0">
                <a:latin typeface="Times New Roman"/>
                <a:cs typeface="Times New Roman"/>
              </a:rPr>
              <a:t>number of </a:t>
            </a:r>
            <a:r>
              <a:rPr sz="1200" spc="-5" dirty="0">
                <a:latin typeface="Times New Roman"/>
                <a:cs typeface="Times New Roman"/>
              </a:rPr>
              <a:t>programs </a:t>
            </a:r>
            <a:r>
              <a:rPr sz="1200" dirty="0">
                <a:latin typeface="Times New Roman"/>
                <a:cs typeface="Times New Roman"/>
              </a:rPr>
              <a:t>under </a:t>
            </a:r>
            <a:r>
              <a:rPr sz="1200" spc="-5" dirty="0">
                <a:latin typeface="Times New Roman"/>
                <a:cs typeface="Times New Roman"/>
              </a:rPr>
              <a:t>Family Health </a:t>
            </a:r>
            <a:r>
              <a:rPr sz="1200" spc="-65" dirty="0">
                <a:latin typeface="Times New Roman"/>
                <a:cs typeface="Times New Roman"/>
              </a:rPr>
              <a:t>Division‟s </a:t>
            </a:r>
            <a:r>
              <a:rPr sz="1200" spc="-5" dirty="0">
                <a:latin typeface="Times New Roman"/>
                <a:cs typeface="Times New Roman"/>
              </a:rPr>
              <a:t>Safe Motherhood Program. </a:t>
            </a:r>
            <a:r>
              <a:rPr sz="1200" spc="-10" dirty="0">
                <a:latin typeface="Times New Roman"/>
                <a:cs typeface="Times New Roman"/>
              </a:rPr>
              <a:t>In </a:t>
            </a:r>
            <a:r>
              <a:rPr sz="1200" dirty="0">
                <a:latin typeface="Times New Roman"/>
                <a:cs typeface="Times New Roman"/>
              </a:rPr>
              <a:t>this </a:t>
            </a:r>
            <a:r>
              <a:rPr sz="1200" spc="-5" dirty="0">
                <a:latin typeface="Times New Roman"/>
                <a:cs typeface="Times New Roman"/>
              </a:rPr>
              <a:t>effort </a:t>
            </a:r>
            <a:r>
              <a:rPr sz="1200" spc="-50" dirty="0">
                <a:latin typeface="Times New Roman"/>
                <a:cs typeface="Times New Roman"/>
              </a:rPr>
              <a:t>the  </a:t>
            </a:r>
            <a:r>
              <a:rPr sz="1200" spc="-5" dirty="0">
                <a:latin typeface="Times New Roman"/>
                <a:cs typeface="Times New Roman"/>
              </a:rPr>
              <a:t>government is also </a:t>
            </a:r>
            <a:r>
              <a:rPr sz="1200" dirty="0">
                <a:latin typeface="Times New Roman"/>
                <a:cs typeface="Times New Roman"/>
              </a:rPr>
              <a:t>supported </a:t>
            </a:r>
            <a:r>
              <a:rPr sz="1200" spc="10" dirty="0">
                <a:latin typeface="Times New Roman"/>
                <a:cs typeface="Times New Roman"/>
              </a:rPr>
              <a:t>by </a:t>
            </a:r>
            <a:r>
              <a:rPr sz="1200" spc="-5" dirty="0">
                <a:latin typeface="Times New Roman"/>
                <a:cs typeface="Times New Roman"/>
              </a:rPr>
              <a:t>different </a:t>
            </a:r>
            <a:r>
              <a:rPr sz="1200" dirty="0">
                <a:latin typeface="Times New Roman"/>
                <a:cs typeface="Times New Roman"/>
              </a:rPr>
              <a:t>donor </a:t>
            </a:r>
            <a:r>
              <a:rPr sz="1200" spc="-5" dirty="0">
                <a:latin typeface="Times New Roman"/>
                <a:cs typeface="Times New Roman"/>
              </a:rPr>
              <a:t>agencies </a:t>
            </a:r>
            <a:r>
              <a:rPr sz="1200" dirty="0">
                <a:latin typeface="Times New Roman"/>
                <a:cs typeface="Times New Roman"/>
              </a:rPr>
              <a:t>such </a:t>
            </a:r>
            <a:r>
              <a:rPr sz="1200" spc="-5" dirty="0">
                <a:latin typeface="Times New Roman"/>
                <a:cs typeface="Times New Roman"/>
              </a:rPr>
              <a:t>as UNICEF, DFID, USAID,</a:t>
            </a:r>
            <a:r>
              <a:rPr sz="1200" spc="245" dirty="0">
                <a:latin typeface="Times New Roman"/>
                <a:cs typeface="Times New Roman"/>
              </a:rPr>
              <a:t> </a:t>
            </a:r>
            <a:r>
              <a:rPr sz="1200" dirty="0">
                <a:latin typeface="Times New Roman"/>
                <a:cs typeface="Times New Roman"/>
              </a:rPr>
              <a:t>GTZ</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36</a:t>
            </a:fld>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4" name="object 4"/>
          <p:cNvSpPr/>
          <p:nvPr/>
        </p:nvSpPr>
        <p:spPr>
          <a:xfrm>
            <a:off x="1474840" y="2277664"/>
            <a:ext cx="2934335" cy="0"/>
          </a:xfrm>
          <a:custGeom>
            <a:avLst/>
            <a:gdLst/>
            <a:ahLst/>
            <a:cxnLst/>
            <a:rect l="l" t="t" r="r" b="b"/>
            <a:pathLst>
              <a:path w="2934335">
                <a:moveTo>
                  <a:pt x="0" y="0"/>
                </a:moveTo>
                <a:lnTo>
                  <a:pt x="2933846" y="0"/>
                </a:lnTo>
              </a:path>
            </a:pathLst>
          </a:custGeom>
          <a:ln w="6463">
            <a:solidFill>
              <a:srgbClr val="000000"/>
            </a:solidFill>
          </a:ln>
        </p:spPr>
        <p:txBody>
          <a:bodyPr wrap="square" lIns="0" tIns="0" rIns="0" bIns="0" rtlCol="0"/>
          <a:lstStyle/>
          <a:p>
            <a:endParaRPr/>
          </a:p>
        </p:txBody>
      </p:sp>
      <p:sp>
        <p:nvSpPr>
          <p:cNvPr id="5" name="object 5"/>
          <p:cNvSpPr txBox="1"/>
          <p:nvPr/>
        </p:nvSpPr>
        <p:spPr>
          <a:xfrm>
            <a:off x="851204" y="478028"/>
            <a:ext cx="6070600" cy="2792095"/>
          </a:xfrm>
          <a:prstGeom prst="rect">
            <a:avLst/>
          </a:prstGeom>
        </p:spPr>
        <p:txBody>
          <a:bodyPr vert="horz" wrap="square" lIns="0" tIns="12700" rIns="0" bIns="0" rtlCol="0">
            <a:spAutoFit/>
          </a:bodyPr>
          <a:lstStyle/>
          <a:p>
            <a:pPr marL="3788410">
              <a:lnSpc>
                <a:spcPct val="100000"/>
              </a:lnSpc>
              <a:spcBef>
                <a:spcPts val="100"/>
              </a:spcBef>
              <a:tabLst>
                <a:tab pos="53949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63500" marR="55880" algn="just">
              <a:lnSpc>
                <a:spcPct val="143800"/>
              </a:lnSpc>
              <a:spcBef>
                <a:spcPts val="1240"/>
              </a:spcBef>
            </a:pPr>
            <a:r>
              <a:rPr sz="1200" spc="-5" dirty="0">
                <a:latin typeface="Times New Roman"/>
                <a:cs typeface="Times New Roman"/>
              </a:rPr>
              <a:t>and </a:t>
            </a:r>
            <a:r>
              <a:rPr sz="1200" dirty="0">
                <a:latin typeface="Times New Roman"/>
                <a:cs typeface="Times New Roman"/>
              </a:rPr>
              <a:t>other </a:t>
            </a:r>
            <a:r>
              <a:rPr sz="1200" spc="-5" dirty="0">
                <a:latin typeface="Times New Roman"/>
                <a:cs typeface="Times New Roman"/>
              </a:rPr>
              <a:t>INGOs</a:t>
            </a:r>
            <a:r>
              <a:rPr sz="1200" spc="-5" dirty="0">
                <a:latin typeface="Arial"/>
                <a:cs typeface="Arial"/>
              </a:rPr>
              <a:t>. </a:t>
            </a:r>
            <a:r>
              <a:rPr sz="1200" spc="-5" dirty="0">
                <a:latin typeface="Times New Roman"/>
                <a:cs typeface="Times New Roman"/>
              </a:rPr>
              <a:t>Maternal </a:t>
            </a:r>
            <a:r>
              <a:rPr sz="1200" dirty="0">
                <a:latin typeface="Times New Roman"/>
                <a:cs typeface="Times New Roman"/>
              </a:rPr>
              <a:t>mortality </a:t>
            </a:r>
            <a:r>
              <a:rPr sz="1200" spc="-5" dirty="0">
                <a:latin typeface="Times New Roman"/>
                <a:cs typeface="Times New Roman"/>
              </a:rPr>
              <a:t>ratio is defined as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of any death that occurred  during </a:t>
            </a:r>
            <a:r>
              <a:rPr sz="1200" spc="-5" dirty="0">
                <a:latin typeface="Times New Roman"/>
                <a:cs typeface="Times New Roman"/>
              </a:rPr>
              <a:t>pregnancy, </a:t>
            </a:r>
            <a:r>
              <a:rPr sz="1200" dirty="0">
                <a:latin typeface="Times New Roman"/>
                <a:cs typeface="Times New Roman"/>
              </a:rPr>
              <a:t>childbirth, or within </a:t>
            </a:r>
            <a:r>
              <a:rPr sz="1200" spc="-5" dirty="0">
                <a:latin typeface="Times New Roman"/>
                <a:cs typeface="Times New Roman"/>
              </a:rPr>
              <a:t>six weeks after </a:t>
            </a:r>
            <a:r>
              <a:rPr sz="1200" dirty="0">
                <a:latin typeface="Times New Roman"/>
                <a:cs typeface="Times New Roman"/>
              </a:rPr>
              <a:t>the birth or </a:t>
            </a:r>
            <a:r>
              <a:rPr sz="1200" spc="-5" dirty="0">
                <a:latin typeface="Times New Roman"/>
                <a:cs typeface="Times New Roman"/>
              </a:rPr>
              <a:t>termination </a:t>
            </a:r>
            <a:r>
              <a:rPr sz="1200" dirty="0">
                <a:latin typeface="Times New Roman"/>
                <a:cs typeface="Times New Roman"/>
              </a:rPr>
              <a:t>of pregnancy </a:t>
            </a:r>
            <a:r>
              <a:rPr sz="1200" spc="-5" dirty="0">
                <a:latin typeface="Times New Roman"/>
                <a:cs typeface="Times New Roman"/>
              </a:rPr>
              <a:t>and  is expressed </a:t>
            </a:r>
            <a:r>
              <a:rPr sz="1200" spc="-10" dirty="0">
                <a:latin typeface="Times New Roman"/>
                <a:cs typeface="Times New Roman"/>
              </a:rPr>
              <a:t>as </a:t>
            </a:r>
            <a:r>
              <a:rPr sz="1200" dirty="0">
                <a:latin typeface="Times New Roman"/>
                <a:cs typeface="Times New Roman"/>
              </a:rPr>
              <a:t>100,000 or</a:t>
            </a:r>
            <a:r>
              <a:rPr sz="1200" spc="15" dirty="0">
                <a:latin typeface="Times New Roman"/>
                <a:cs typeface="Times New Roman"/>
              </a:rPr>
              <a:t> </a:t>
            </a:r>
            <a:r>
              <a:rPr sz="1200" dirty="0">
                <a:latin typeface="Times New Roman"/>
                <a:cs typeface="Times New Roman"/>
              </a:rPr>
              <a:t>10,000.</a:t>
            </a:r>
            <a:endParaRPr sz="1200">
              <a:latin typeface="Times New Roman"/>
              <a:cs typeface="Times New Roman"/>
            </a:endParaRPr>
          </a:p>
          <a:p>
            <a:pPr marL="63500" algn="just">
              <a:lnSpc>
                <a:spcPct val="100000"/>
              </a:lnSpc>
              <a:spcBef>
                <a:spcPts val="625"/>
              </a:spcBef>
            </a:pPr>
            <a:r>
              <a:rPr sz="1200" spc="-10" dirty="0">
                <a:latin typeface="Times New Roman"/>
                <a:cs typeface="Times New Roman"/>
              </a:rPr>
              <a:t>It </a:t>
            </a:r>
            <a:r>
              <a:rPr sz="1200" dirty="0">
                <a:latin typeface="Times New Roman"/>
                <a:cs typeface="Times New Roman"/>
              </a:rPr>
              <a:t>can be </a:t>
            </a:r>
            <a:r>
              <a:rPr sz="1200" spc="-5" dirty="0">
                <a:latin typeface="Times New Roman"/>
                <a:cs typeface="Times New Roman"/>
              </a:rPr>
              <a:t>calculated</a:t>
            </a:r>
            <a:r>
              <a:rPr sz="1200" spc="10"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1471930" marR="1903730" indent="-1385570">
              <a:lnSpc>
                <a:spcPct val="120900"/>
              </a:lnSpc>
              <a:spcBef>
                <a:spcPts val="420"/>
              </a:spcBef>
            </a:pPr>
            <a:r>
              <a:rPr sz="1800" spc="127" baseline="-37037" dirty="0">
                <a:latin typeface="Times New Roman"/>
                <a:cs typeface="Times New Roman"/>
              </a:rPr>
              <a:t>MMR</a:t>
            </a:r>
            <a:r>
              <a:rPr sz="1800" spc="127" baseline="-37037" dirty="0">
                <a:latin typeface="Symbol"/>
                <a:cs typeface="Symbol"/>
              </a:rPr>
              <a:t></a:t>
            </a:r>
            <a:r>
              <a:rPr sz="1800" spc="82" baseline="-37037" dirty="0">
                <a:latin typeface="Times New Roman"/>
                <a:cs typeface="Times New Roman"/>
              </a:rPr>
              <a:t> </a:t>
            </a:r>
            <a:r>
              <a:rPr sz="1200" spc="-5" dirty="0">
                <a:latin typeface="Times New Roman"/>
                <a:cs typeface="Times New Roman"/>
              </a:rPr>
              <a:t>no.</a:t>
            </a:r>
            <a:r>
              <a:rPr sz="1200" spc="-160"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spc="-10" dirty="0">
                <a:latin typeface="Times New Roman"/>
                <a:cs typeface="Times New Roman"/>
              </a:rPr>
              <a:t>maternal</a:t>
            </a:r>
            <a:r>
              <a:rPr sz="1200" spc="-80" dirty="0">
                <a:latin typeface="Times New Roman"/>
                <a:cs typeface="Times New Roman"/>
              </a:rPr>
              <a:t> </a:t>
            </a:r>
            <a:r>
              <a:rPr sz="1200" spc="-5" dirty="0">
                <a:latin typeface="Times New Roman"/>
                <a:cs typeface="Times New Roman"/>
              </a:rPr>
              <a:t>deaths</a:t>
            </a:r>
            <a:r>
              <a:rPr sz="1200" spc="-105" dirty="0">
                <a:latin typeface="Times New Roman"/>
                <a:cs typeface="Times New Roman"/>
              </a:rPr>
              <a:t> </a:t>
            </a:r>
            <a:r>
              <a:rPr sz="1200" spc="-15" dirty="0">
                <a:latin typeface="Times New Roman"/>
                <a:cs typeface="Times New Roman"/>
              </a:rPr>
              <a:t>as</a:t>
            </a:r>
            <a:r>
              <a:rPr sz="1200" spc="-60" dirty="0">
                <a:latin typeface="Times New Roman"/>
                <a:cs typeface="Times New Roman"/>
              </a:rPr>
              <a:t> </a:t>
            </a:r>
            <a:r>
              <a:rPr sz="1200" spc="10" dirty="0">
                <a:latin typeface="Times New Roman"/>
                <a:cs typeface="Times New Roman"/>
              </a:rPr>
              <a:t>a</a:t>
            </a:r>
            <a:r>
              <a:rPr sz="1200" spc="-25" dirty="0">
                <a:latin typeface="Times New Roman"/>
                <a:cs typeface="Times New Roman"/>
              </a:rPr>
              <a:t> </a:t>
            </a:r>
            <a:r>
              <a:rPr sz="1200" spc="-10" dirty="0">
                <a:latin typeface="Times New Roman"/>
                <a:cs typeface="Times New Roman"/>
              </a:rPr>
              <a:t>result</a:t>
            </a:r>
            <a:r>
              <a:rPr sz="1200" spc="-35"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spc="-20" dirty="0">
                <a:latin typeface="Times New Roman"/>
                <a:cs typeface="Times New Roman"/>
              </a:rPr>
              <a:t>childbeari</a:t>
            </a:r>
            <a:r>
              <a:rPr sz="1200" spc="-185" dirty="0">
                <a:latin typeface="Times New Roman"/>
                <a:cs typeface="Times New Roman"/>
              </a:rPr>
              <a:t> </a:t>
            </a:r>
            <a:r>
              <a:rPr sz="1200" spc="5" dirty="0">
                <a:latin typeface="Times New Roman"/>
                <a:cs typeface="Times New Roman"/>
              </a:rPr>
              <a:t>ng</a:t>
            </a:r>
            <a:r>
              <a:rPr sz="1200" spc="-65" dirty="0">
                <a:latin typeface="Times New Roman"/>
                <a:cs typeface="Times New Roman"/>
              </a:rPr>
              <a:t> </a:t>
            </a:r>
            <a:r>
              <a:rPr sz="1800" spc="-7" baseline="-37037" dirty="0">
                <a:latin typeface="Symbol"/>
                <a:cs typeface="Symbol"/>
              </a:rPr>
              <a:t></a:t>
            </a:r>
            <a:r>
              <a:rPr sz="1800" spc="-7" baseline="-37037" dirty="0">
                <a:latin typeface="Times New Roman"/>
                <a:cs typeface="Times New Roman"/>
              </a:rPr>
              <a:t>100,000  </a:t>
            </a:r>
            <a:r>
              <a:rPr sz="1200" spc="15" dirty="0">
                <a:latin typeface="Times New Roman"/>
                <a:cs typeface="Times New Roman"/>
              </a:rPr>
              <a:t>Total </a:t>
            </a:r>
            <a:r>
              <a:rPr sz="1200" spc="-5" dirty="0">
                <a:latin typeface="Times New Roman"/>
                <a:cs typeface="Times New Roman"/>
              </a:rPr>
              <a:t>no. </a:t>
            </a:r>
            <a:r>
              <a:rPr sz="1200" spc="-20" dirty="0">
                <a:latin typeface="Times New Roman"/>
                <a:cs typeface="Times New Roman"/>
              </a:rPr>
              <a:t>live</a:t>
            </a:r>
            <a:r>
              <a:rPr sz="1200" spc="-90" dirty="0">
                <a:latin typeface="Times New Roman"/>
                <a:cs typeface="Times New Roman"/>
              </a:rPr>
              <a:t> </a:t>
            </a:r>
            <a:r>
              <a:rPr sz="1200" spc="5" dirty="0">
                <a:latin typeface="Times New Roman"/>
                <a:cs typeface="Times New Roman"/>
              </a:rPr>
              <a:t>births</a:t>
            </a:r>
            <a:endParaRPr sz="1200">
              <a:latin typeface="Times New Roman"/>
              <a:cs typeface="Times New Roman"/>
            </a:endParaRPr>
          </a:p>
          <a:p>
            <a:pPr marL="63500" marR="54610" algn="just">
              <a:lnSpc>
                <a:spcPts val="2060"/>
              </a:lnSpc>
              <a:spcBef>
                <a:spcPts val="150"/>
              </a:spcBef>
            </a:pPr>
            <a:r>
              <a:rPr sz="1200" spc="-10" dirty="0">
                <a:latin typeface="Times New Roman"/>
                <a:cs typeface="Times New Roman"/>
              </a:rPr>
              <a:t>In </a:t>
            </a:r>
            <a:r>
              <a:rPr sz="1200" spc="-5" dirty="0">
                <a:latin typeface="Times New Roman"/>
                <a:cs typeface="Times New Roman"/>
              </a:rPr>
              <a:t>Nepal, </a:t>
            </a:r>
            <a:r>
              <a:rPr sz="1200" dirty="0">
                <a:latin typeface="Times New Roman"/>
                <a:cs typeface="Times New Roman"/>
              </a:rPr>
              <a:t>the </a:t>
            </a:r>
            <a:r>
              <a:rPr sz="1200" spc="-5" dirty="0">
                <a:latin typeface="Times New Roman"/>
                <a:cs typeface="Times New Roman"/>
              </a:rPr>
              <a:t>MMR was </a:t>
            </a:r>
            <a:r>
              <a:rPr sz="1200" dirty="0">
                <a:latin typeface="Times New Roman"/>
                <a:cs typeface="Times New Roman"/>
              </a:rPr>
              <a:t>539 </a:t>
            </a:r>
            <a:r>
              <a:rPr sz="1200" spc="-5" dirty="0">
                <a:latin typeface="Times New Roman"/>
                <a:cs typeface="Times New Roman"/>
              </a:rPr>
              <a:t>and </a:t>
            </a:r>
            <a:r>
              <a:rPr sz="1200" dirty="0">
                <a:latin typeface="Times New Roman"/>
                <a:cs typeface="Times New Roman"/>
              </a:rPr>
              <a:t>281 </a:t>
            </a:r>
            <a:r>
              <a:rPr sz="1200" spc="-5" dirty="0">
                <a:latin typeface="Times New Roman"/>
                <a:cs typeface="Times New Roman"/>
              </a:rPr>
              <a:t>per </a:t>
            </a:r>
            <a:r>
              <a:rPr sz="1200" dirty="0">
                <a:latin typeface="Times New Roman"/>
                <a:cs typeface="Times New Roman"/>
              </a:rPr>
              <a:t>100,000 live birth in the </a:t>
            </a:r>
            <a:r>
              <a:rPr sz="1200" spc="-5" dirty="0">
                <a:latin typeface="Times New Roman"/>
                <a:cs typeface="Times New Roman"/>
              </a:rPr>
              <a:t>year </a:t>
            </a:r>
            <a:r>
              <a:rPr sz="1200" spc="5" dirty="0">
                <a:latin typeface="Times New Roman"/>
                <a:cs typeface="Times New Roman"/>
              </a:rPr>
              <a:t>1996 </a:t>
            </a:r>
            <a:r>
              <a:rPr sz="1200" spc="-5" dirty="0">
                <a:latin typeface="Times New Roman"/>
                <a:cs typeface="Times New Roman"/>
              </a:rPr>
              <a:t>and </a:t>
            </a:r>
            <a:r>
              <a:rPr sz="1200" dirty="0">
                <a:latin typeface="Times New Roman"/>
                <a:cs typeface="Times New Roman"/>
              </a:rPr>
              <a:t>2006  </a:t>
            </a:r>
            <a:r>
              <a:rPr sz="1200" spc="-5" dirty="0">
                <a:latin typeface="Times New Roman"/>
                <a:cs typeface="Times New Roman"/>
              </a:rPr>
              <a:t>respectively. </a:t>
            </a:r>
            <a:r>
              <a:rPr sz="1200" spc="-10" dirty="0">
                <a:latin typeface="Times New Roman"/>
                <a:cs typeface="Times New Roman"/>
              </a:rPr>
              <a:t>In </a:t>
            </a:r>
            <a:r>
              <a:rPr sz="1200" dirty="0">
                <a:latin typeface="Times New Roman"/>
                <a:cs typeface="Times New Roman"/>
              </a:rPr>
              <a:t>2011(NDHS), it </a:t>
            </a:r>
            <a:r>
              <a:rPr sz="1200" spc="-5" dirty="0">
                <a:latin typeface="Times New Roman"/>
                <a:cs typeface="Times New Roman"/>
              </a:rPr>
              <a:t>was </a:t>
            </a:r>
            <a:r>
              <a:rPr sz="1200" dirty="0">
                <a:latin typeface="Times New Roman"/>
                <a:cs typeface="Times New Roman"/>
              </a:rPr>
              <a:t>229 </a:t>
            </a:r>
            <a:r>
              <a:rPr sz="1200" spc="-5" dirty="0">
                <a:latin typeface="Times New Roman"/>
                <a:cs typeface="Times New Roman"/>
              </a:rPr>
              <a:t>per </a:t>
            </a:r>
            <a:r>
              <a:rPr sz="1200" dirty="0">
                <a:latin typeface="Times New Roman"/>
                <a:cs typeface="Times New Roman"/>
              </a:rPr>
              <a:t>lakh live</a:t>
            </a:r>
            <a:r>
              <a:rPr sz="1200" spc="25" dirty="0">
                <a:latin typeface="Times New Roman"/>
                <a:cs typeface="Times New Roman"/>
              </a:rPr>
              <a:t> </a:t>
            </a:r>
            <a:r>
              <a:rPr sz="1200" dirty="0">
                <a:latin typeface="Times New Roman"/>
                <a:cs typeface="Times New Roman"/>
              </a:rPr>
              <a:t>birth</a:t>
            </a:r>
            <a:endParaRPr sz="1200">
              <a:latin typeface="Times New Roman"/>
              <a:cs typeface="Times New Roman"/>
            </a:endParaRPr>
          </a:p>
          <a:p>
            <a:pPr marL="63500" algn="just">
              <a:lnSpc>
                <a:spcPct val="100000"/>
              </a:lnSpc>
              <a:spcBef>
                <a:spcPts val="495"/>
              </a:spcBef>
            </a:pPr>
            <a:r>
              <a:rPr sz="1200" b="1" spc="-5" dirty="0">
                <a:latin typeface="Times New Roman"/>
                <a:cs typeface="Times New Roman"/>
              </a:rPr>
              <a:t>Maternal mortality ratio </a:t>
            </a:r>
            <a:r>
              <a:rPr sz="1200" b="1" dirty="0">
                <a:latin typeface="Times New Roman"/>
                <a:cs typeface="Times New Roman"/>
              </a:rPr>
              <a:t>of </a:t>
            </a:r>
            <a:r>
              <a:rPr sz="1200" b="1" spc="-5" dirty="0">
                <a:latin typeface="Times New Roman"/>
                <a:cs typeface="Times New Roman"/>
              </a:rPr>
              <a:t>Nepal in different period are </a:t>
            </a:r>
            <a:r>
              <a:rPr sz="1200" b="1" dirty="0">
                <a:latin typeface="Times New Roman"/>
                <a:cs typeface="Times New Roman"/>
              </a:rPr>
              <a:t>given</a:t>
            </a:r>
            <a:r>
              <a:rPr sz="1200" b="1" spc="55" dirty="0">
                <a:latin typeface="Times New Roman"/>
                <a:cs typeface="Times New Roman"/>
              </a:rPr>
              <a:t> </a:t>
            </a:r>
            <a:r>
              <a:rPr sz="1200" b="1" spc="-5" dirty="0">
                <a:latin typeface="Times New Roman"/>
                <a:cs typeface="Times New Roman"/>
              </a:rPr>
              <a:t>below</a:t>
            </a:r>
            <a:endParaRPr sz="1200">
              <a:latin typeface="Times New Roman"/>
              <a:cs typeface="Times New Roman"/>
            </a:endParaRPr>
          </a:p>
        </p:txBody>
      </p:sp>
      <p:graphicFrame>
        <p:nvGraphicFramePr>
          <p:cNvPr id="6" name="object 6"/>
          <p:cNvGraphicFramePr>
            <a:graphicFrameLocks noGrp="1"/>
          </p:cNvGraphicFramePr>
          <p:nvPr>
            <p:extLst>
              <p:ext uri="{D42A27DB-BD31-4B8C-83A1-F6EECF244321}">
                <p14:modId xmlns:p14="http://schemas.microsoft.com/office/powerpoint/2010/main" val="4032037617"/>
              </p:ext>
            </p:extLst>
          </p:nvPr>
        </p:nvGraphicFramePr>
        <p:xfrm>
          <a:off x="843076" y="3347338"/>
          <a:ext cx="6081395" cy="1885186"/>
        </p:xfrm>
        <a:graphic>
          <a:graphicData uri="http://schemas.openxmlformats.org/drawingml/2006/table">
            <a:tbl>
              <a:tblPr firstRow="1" bandRow="1">
                <a:tableStyleId>{2D5ABB26-0587-4C30-8999-92F81FD0307C}</a:tableStyleId>
              </a:tblPr>
              <a:tblGrid>
                <a:gridCol w="2527300">
                  <a:extLst>
                    <a:ext uri="{9D8B030D-6E8A-4147-A177-3AD203B41FA5}">
                      <a16:colId xmlns:a16="http://schemas.microsoft.com/office/drawing/2014/main" val="20000"/>
                    </a:ext>
                  </a:extLst>
                </a:gridCol>
                <a:gridCol w="1527175">
                  <a:extLst>
                    <a:ext uri="{9D8B030D-6E8A-4147-A177-3AD203B41FA5}">
                      <a16:colId xmlns:a16="http://schemas.microsoft.com/office/drawing/2014/main" val="20001"/>
                    </a:ext>
                  </a:extLst>
                </a:gridCol>
                <a:gridCol w="2026920">
                  <a:extLst>
                    <a:ext uri="{9D8B030D-6E8A-4147-A177-3AD203B41FA5}">
                      <a16:colId xmlns:a16="http://schemas.microsoft.com/office/drawing/2014/main" val="20002"/>
                    </a:ext>
                  </a:extLst>
                </a:gridCol>
              </a:tblGrid>
              <a:tr h="269748">
                <a:tc>
                  <a:txBody>
                    <a:bodyPr/>
                    <a:lstStyle/>
                    <a:p>
                      <a:pPr marL="68580">
                        <a:lnSpc>
                          <a:spcPts val="1370"/>
                        </a:lnSpc>
                      </a:pPr>
                      <a:r>
                        <a:rPr sz="1200" spc="-5" dirty="0">
                          <a:latin typeface="Times New Roman"/>
                          <a:cs typeface="Times New Roman"/>
                        </a:rPr>
                        <a:t>Types </a:t>
                      </a:r>
                      <a:r>
                        <a:rPr sz="1200" spc="5" dirty="0">
                          <a:latin typeface="Times New Roman"/>
                          <a:cs typeface="Times New Roman"/>
                        </a:rPr>
                        <a:t>of</a:t>
                      </a:r>
                      <a:r>
                        <a:rPr sz="1200" dirty="0">
                          <a:latin typeface="Times New Roman"/>
                          <a:cs typeface="Times New Roman"/>
                        </a:rPr>
                        <a:t> </a:t>
                      </a:r>
                      <a:r>
                        <a:rPr sz="1200" spc="-5" dirty="0">
                          <a:latin typeface="Times New Roman"/>
                          <a:cs typeface="Times New Roman"/>
                        </a:rPr>
                        <a:t>information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70"/>
                        </a:lnSpc>
                      </a:pPr>
                      <a:r>
                        <a:rPr sz="1200" spc="-5" dirty="0">
                          <a:latin typeface="Times New Roman"/>
                          <a:cs typeface="Times New Roman"/>
                        </a:rPr>
                        <a:t>Year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spc="-5" dirty="0">
                          <a:latin typeface="Times New Roman"/>
                          <a:cs typeface="Times New Roman"/>
                        </a:rPr>
                        <a:t>MMR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7">
                <a:tc>
                  <a:txBody>
                    <a:bodyPr/>
                    <a:lstStyle/>
                    <a:p>
                      <a:pPr marL="68580">
                        <a:lnSpc>
                          <a:spcPts val="1355"/>
                        </a:lnSpc>
                      </a:pPr>
                      <a:r>
                        <a:rPr sz="1200" spc="-5" dirty="0">
                          <a:latin typeface="Times New Roman"/>
                          <a:cs typeface="Times New Roman"/>
                        </a:rPr>
                        <a:t>Hospital based</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200" dirty="0">
                          <a:latin typeface="Times New Roman"/>
                          <a:cs typeface="Times New Roman"/>
                        </a:rPr>
                        <a:t>1986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189/100,000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spc="-5" dirty="0">
                          <a:latin typeface="Times New Roman"/>
                          <a:cs typeface="Times New Roman"/>
                        </a:rPr>
                        <a:t>Fertility </a:t>
                      </a:r>
                      <a:r>
                        <a:rPr sz="1200" dirty="0">
                          <a:latin typeface="Times New Roman"/>
                          <a:cs typeface="Times New Roman"/>
                        </a:rPr>
                        <a:t>Mortality</a:t>
                      </a:r>
                      <a:r>
                        <a:rPr sz="1200" spc="-50" dirty="0">
                          <a:latin typeface="Times New Roman"/>
                          <a:cs typeface="Times New Roman"/>
                        </a:rPr>
                        <a:t> </a:t>
                      </a:r>
                      <a:r>
                        <a:rPr sz="1200" dirty="0">
                          <a:latin typeface="Times New Roman"/>
                          <a:cs typeface="Times New Roman"/>
                        </a:rPr>
                        <a:t>survey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200" dirty="0">
                          <a:latin typeface="Times New Roman"/>
                          <a:cs typeface="Times New Roman"/>
                        </a:rPr>
                        <a:t>1986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850/100,000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748">
                <a:tc>
                  <a:txBody>
                    <a:bodyPr/>
                    <a:lstStyle/>
                    <a:p>
                      <a:pPr marL="68580">
                        <a:lnSpc>
                          <a:spcPts val="1355"/>
                        </a:lnSpc>
                      </a:pPr>
                      <a:r>
                        <a:rPr sz="1200" spc="-5" dirty="0">
                          <a:latin typeface="Times New Roman"/>
                          <a:cs typeface="Times New Roman"/>
                        </a:rPr>
                        <a:t>Fertility </a:t>
                      </a:r>
                      <a:r>
                        <a:rPr sz="1200" spc="-10" dirty="0">
                          <a:latin typeface="Times New Roman"/>
                          <a:cs typeface="Times New Roman"/>
                        </a:rPr>
                        <a:t>FH</a:t>
                      </a:r>
                      <a:r>
                        <a:rPr sz="1200" spc="-15" dirty="0">
                          <a:latin typeface="Times New Roman"/>
                          <a:cs typeface="Times New Roman"/>
                        </a:rPr>
                        <a:t> </a:t>
                      </a:r>
                      <a:r>
                        <a:rPr sz="1200" dirty="0">
                          <a:latin typeface="Times New Roman"/>
                          <a:cs typeface="Times New Roman"/>
                        </a:rPr>
                        <a:t>survey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200" dirty="0">
                          <a:latin typeface="Times New Roman"/>
                          <a:cs typeface="Times New Roman"/>
                        </a:rPr>
                        <a:t>1991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551/100,000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spc="-5" dirty="0">
                          <a:latin typeface="Times New Roman"/>
                          <a:cs typeface="Times New Roman"/>
                        </a:rPr>
                        <a:t>Nepal </a:t>
                      </a:r>
                      <a:r>
                        <a:rPr sz="1200" dirty="0">
                          <a:latin typeface="Times New Roman"/>
                          <a:cs typeface="Times New Roman"/>
                        </a:rPr>
                        <a:t>family health</a:t>
                      </a:r>
                      <a:r>
                        <a:rPr sz="1200" spc="-30" dirty="0">
                          <a:latin typeface="Times New Roman"/>
                          <a:cs typeface="Times New Roman"/>
                        </a:rPr>
                        <a:t> </a:t>
                      </a:r>
                      <a:r>
                        <a:rPr sz="1200" dirty="0">
                          <a:latin typeface="Times New Roman"/>
                          <a:cs typeface="Times New Roman"/>
                        </a:rPr>
                        <a:t>survey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355"/>
                        </a:lnSpc>
                      </a:pPr>
                      <a:r>
                        <a:rPr sz="1200" dirty="0">
                          <a:latin typeface="Times New Roman"/>
                          <a:cs typeface="Times New Roman"/>
                        </a:rPr>
                        <a:t>1996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539/100,000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8223">
                <a:tc>
                  <a:txBody>
                    <a:bodyPr/>
                    <a:lstStyle/>
                    <a:p>
                      <a:pPr marL="68580">
                        <a:lnSpc>
                          <a:spcPts val="1355"/>
                        </a:lnSpc>
                      </a:pPr>
                      <a:r>
                        <a:rPr sz="1200" spc="-5" dirty="0">
                          <a:latin typeface="Times New Roman"/>
                          <a:cs typeface="Times New Roman"/>
                        </a:rPr>
                        <a:t>Nepal demographic health</a:t>
                      </a:r>
                      <a:r>
                        <a:rPr sz="1200" spc="10" dirty="0">
                          <a:latin typeface="Times New Roman"/>
                          <a:cs typeface="Times New Roman"/>
                        </a:rPr>
                        <a:t> </a:t>
                      </a:r>
                      <a:r>
                        <a:rPr sz="1200" dirty="0">
                          <a:latin typeface="Times New Roman"/>
                          <a:cs typeface="Times New Roman"/>
                        </a:rPr>
                        <a:t>survey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6675">
                        <a:lnSpc>
                          <a:spcPts val="1355"/>
                        </a:lnSpc>
                      </a:pPr>
                      <a:r>
                        <a:rPr sz="1200" dirty="0">
                          <a:latin typeface="Times New Roman"/>
                          <a:cs typeface="Times New Roman"/>
                        </a:rPr>
                        <a:t>2006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7945">
                        <a:lnSpc>
                          <a:spcPts val="1355"/>
                        </a:lnSpc>
                      </a:pPr>
                      <a:r>
                        <a:rPr sz="1200" dirty="0">
                          <a:latin typeface="Times New Roman"/>
                          <a:cs typeface="Times New Roman"/>
                        </a:rPr>
                        <a:t>281/100,000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9748">
                <a:tc>
                  <a:txBody>
                    <a:bodyPr/>
                    <a:lstStyle/>
                    <a:p>
                      <a:pPr marL="68580">
                        <a:lnSpc>
                          <a:spcPts val="1355"/>
                        </a:lnSpc>
                      </a:pPr>
                      <a:r>
                        <a:rPr sz="1200" spc="-5" dirty="0">
                          <a:latin typeface="Times New Roman"/>
                          <a:cs typeface="Times New Roman"/>
                        </a:rPr>
                        <a:t>Nepal demographic health</a:t>
                      </a:r>
                      <a:r>
                        <a:rPr sz="1200" spc="10" dirty="0">
                          <a:latin typeface="Times New Roman"/>
                          <a:cs typeface="Times New Roman"/>
                        </a:rPr>
                        <a:t> </a:t>
                      </a:r>
                      <a:r>
                        <a:rPr sz="1200" dirty="0">
                          <a:latin typeface="Times New Roman"/>
                          <a:cs typeface="Times New Roman"/>
                        </a:rPr>
                        <a:t>survey</a:t>
                      </a: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6675">
                        <a:lnSpc>
                          <a:spcPts val="1355"/>
                        </a:lnSpc>
                      </a:pPr>
                      <a:r>
                        <a:rPr sz="1200" dirty="0">
                          <a:latin typeface="Times New Roman"/>
                          <a:cs typeface="Times New Roman"/>
                        </a:rPr>
                        <a:t>2011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7945">
                        <a:lnSpc>
                          <a:spcPts val="1355"/>
                        </a:lnSpc>
                      </a:pPr>
                      <a:r>
                        <a:rPr sz="1200" dirty="0">
                          <a:latin typeface="Times New Roman"/>
                          <a:cs typeface="Times New Roman"/>
                        </a:rPr>
                        <a:t>229/100,000</a:t>
                      </a: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078034"/>
                  </a:ext>
                </a:extLst>
              </a:tr>
            </a:tbl>
          </a:graphicData>
        </a:graphic>
      </p:graphicFrame>
      <p:sp>
        <p:nvSpPr>
          <p:cNvPr id="7" name="object 7"/>
          <p:cNvSpPr txBox="1"/>
          <p:nvPr/>
        </p:nvSpPr>
        <p:spPr>
          <a:xfrm>
            <a:off x="896416" y="5550143"/>
            <a:ext cx="258508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Some </a:t>
            </a:r>
            <a:r>
              <a:rPr sz="1200" b="1" dirty="0">
                <a:latin typeface="Times New Roman"/>
                <a:cs typeface="Times New Roman"/>
              </a:rPr>
              <a:t>other </a:t>
            </a:r>
            <a:r>
              <a:rPr sz="1200" b="1" spc="-5" dirty="0">
                <a:latin typeface="Times New Roman"/>
                <a:cs typeface="Times New Roman"/>
              </a:rPr>
              <a:t>countries’</a:t>
            </a:r>
            <a:r>
              <a:rPr sz="1200" b="1" spc="-40" dirty="0">
                <a:latin typeface="Times New Roman"/>
                <a:cs typeface="Times New Roman"/>
              </a:rPr>
              <a:t> </a:t>
            </a:r>
            <a:r>
              <a:rPr sz="1200" b="1" spc="-5" dirty="0">
                <a:latin typeface="Times New Roman"/>
                <a:cs typeface="Times New Roman"/>
              </a:rPr>
              <a:t>MMR(Adjusted)</a:t>
            </a:r>
            <a:endParaRPr sz="1200" dirty="0">
              <a:latin typeface="Times New Roman"/>
              <a:cs typeface="Times New Roman"/>
            </a:endParaRPr>
          </a:p>
        </p:txBody>
      </p:sp>
      <p:graphicFrame>
        <p:nvGraphicFramePr>
          <p:cNvPr id="8" name="object 8"/>
          <p:cNvGraphicFramePr>
            <a:graphicFrameLocks noGrp="1"/>
          </p:cNvGraphicFramePr>
          <p:nvPr>
            <p:extLst>
              <p:ext uri="{D42A27DB-BD31-4B8C-83A1-F6EECF244321}">
                <p14:modId xmlns:p14="http://schemas.microsoft.com/office/powerpoint/2010/main" val="2082725074"/>
              </p:ext>
            </p:extLst>
          </p:nvPr>
        </p:nvGraphicFramePr>
        <p:xfrm>
          <a:off x="832408" y="5806293"/>
          <a:ext cx="6080756" cy="1345692"/>
        </p:xfrm>
        <a:graphic>
          <a:graphicData uri="http://schemas.openxmlformats.org/drawingml/2006/table">
            <a:tbl>
              <a:tblPr firstRow="1" bandRow="1">
                <a:tableStyleId>{2D5ABB26-0587-4C30-8999-92F81FD0307C}</a:tableStyleId>
              </a:tblPr>
              <a:tblGrid>
                <a:gridCol w="848994">
                  <a:extLst>
                    <a:ext uri="{9D8B030D-6E8A-4147-A177-3AD203B41FA5}">
                      <a16:colId xmlns:a16="http://schemas.microsoft.com/office/drawing/2014/main" val="20000"/>
                    </a:ext>
                  </a:extLst>
                </a:gridCol>
                <a:gridCol w="716280">
                  <a:extLst>
                    <a:ext uri="{9D8B030D-6E8A-4147-A177-3AD203B41FA5}">
                      <a16:colId xmlns:a16="http://schemas.microsoft.com/office/drawing/2014/main" val="20001"/>
                    </a:ext>
                  </a:extLst>
                </a:gridCol>
                <a:gridCol w="742314">
                  <a:extLst>
                    <a:ext uri="{9D8B030D-6E8A-4147-A177-3AD203B41FA5}">
                      <a16:colId xmlns:a16="http://schemas.microsoft.com/office/drawing/2014/main" val="20002"/>
                    </a:ext>
                  </a:extLst>
                </a:gridCol>
                <a:gridCol w="717550">
                  <a:extLst>
                    <a:ext uri="{9D8B030D-6E8A-4147-A177-3AD203B41FA5}">
                      <a16:colId xmlns:a16="http://schemas.microsoft.com/office/drawing/2014/main" val="20003"/>
                    </a:ext>
                  </a:extLst>
                </a:gridCol>
                <a:gridCol w="739139">
                  <a:extLst>
                    <a:ext uri="{9D8B030D-6E8A-4147-A177-3AD203B41FA5}">
                      <a16:colId xmlns:a16="http://schemas.microsoft.com/office/drawing/2014/main" val="20004"/>
                    </a:ext>
                  </a:extLst>
                </a:gridCol>
                <a:gridCol w="716279">
                  <a:extLst>
                    <a:ext uri="{9D8B030D-6E8A-4147-A177-3AD203B41FA5}">
                      <a16:colId xmlns:a16="http://schemas.microsoft.com/office/drawing/2014/main" val="20005"/>
                    </a:ext>
                  </a:extLst>
                </a:gridCol>
                <a:gridCol w="8826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tblGrid>
              <a:tr h="268224">
                <a:tc>
                  <a:txBody>
                    <a:bodyPr/>
                    <a:lstStyle/>
                    <a:p>
                      <a:pPr marL="68580">
                        <a:lnSpc>
                          <a:spcPts val="1355"/>
                        </a:lnSpc>
                      </a:pPr>
                      <a:r>
                        <a:rPr sz="1200" dirty="0">
                          <a:latin typeface="Times New Roman"/>
                          <a:cs typeface="Times New Roman"/>
                        </a:rPr>
                        <a:t>Country</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MMR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Country</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MMR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Country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MMR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Country</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MMR</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8">
                <a:tc>
                  <a:txBody>
                    <a:bodyPr/>
                    <a:lstStyle/>
                    <a:p>
                      <a:pPr marL="68580">
                        <a:lnSpc>
                          <a:spcPts val="1355"/>
                        </a:lnSpc>
                      </a:pPr>
                      <a:r>
                        <a:rPr sz="1200" spc="-5" dirty="0">
                          <a:latin typeface="Times New Roman"/>
                          <a:cs typeface="Times New Roman"/>
                        </a:rPr>
                        <a:t>Bangladesh</a:t>
                      </a: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570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Nepal</a:t>
                      </a: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830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Canada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SierraLeone</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2100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9748">
                <a:tc>
                  <a:txBody>
                    <a:bodyPr/>
                    <a:lstStyle/>
                    <a:p>
                      <a:pPr marL="68580">
                        <a:lnSpc>
                          <a:spcPts val="1355"/>
                        </a:lnSpc>
                      </a:pPr>
                      <a:r>
                        <a:rPr sz="1200" spc="-5" dirty="0">
                          <a:latin typeface="Times New Roman"/>
                          <a:cs typeface="Times New Roman"/>
                        </a:rPr>
                        <a:t>Bhutan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440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Pakistan</a:t>
                      </a: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320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USA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Iceland</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8224">
                <a:tc>
                  <a:txBody>
                    <a:bodyPr/>
                    <a:lstStyle/>
                    <a:p>
                      <a:pPr marL="68580">
                        <a:lnSpc>
                          <a:spcPts val="1355"/>
                        </a:lnSpc>
                      </a:pPr>
                      <a:r>
                        <a:rPr sz="1200" spc="-5" dirty="0">
                          <a:latin typeface="Times New Roman"/>
                          <a:cs typeface="Times New Roman"/>
                        </a:rPr>
                        <a:t>India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450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Sir</a:t>
                      </a:r>
                      <a:r>
                        <a:rPr sz="1200" spc="-25" dirty="0">
                          <a:latin typeface="Times New Roman"/>
                          <a:cs typeface="Times New Roman"/>
                        </a:rPr>
                        <a:t> </a:t>
                      </a:r>
                      <a:r>
                        <a:rPr sz="1200" spc="-5" dirty="0">
                          <a:latin typeface="Times New Roman"/>
                          <a:cs typeface="Times New Roman"/>
                        </a:rPr>
                        <a:t>Lanka</a:t>
                      </a: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58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Japan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spc="-5" dirty="0">
                          <a:latin typeface="Times New Roman"/>
                          <a:cs typeface="Times New Roman"/>
                        </a:rPr>
                        <a:t>Maldives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120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China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45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10" dirty="0">
                          <a:latin typeface="Times New Roman"/>
                          <a:cs typeface="Times New Roman"/>
                        </a:rPr>
                        <a:t>UK</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9" name="object 9"/>
          <p:cNvSpPr txBox="1"/>
          <p:nvPr/>
        </p:nvSpPr>
        <p:spPr>
          <a:xfrm>
            <a:off x="878000" y="7138472"/>
            <a:ext cx="2621915" cy="819150"/>
          </a:xfrm>
          <a:prstGeom prst="rect">
            <a:avLst/>
          </a:prstGeom>
        </p:spPr>
        <p:txBody>
          <a:bodyPr vert="horz" wrap="square" lIns="0" tIns="96520" rIns="0" bIns="0" rtlCol="0">
            <a:spAutoFit/>
          </a:bodyPr>
          <a:lstStyle/>
          <a:p>
            <a:pPr marL="12700">
              <a:lnSpc>
                <a:spcPct val="100000"/>
              </a:lnSpc>
              <a:spcBef>
                <a:spcPts val="760"/>
              </a:spcBef>
            </a:pPr>
            <a:r>
              <a:rPr sz="1200" spc="-5" dirty="0">
                <a:latin typeface="Times New Roman"/>
                <a:cs typeface="Times New Roman"/>
              </a:rPr>
              <a:t>Source: </a:t>
            </a:r>
            <a:r>
              <a:rPr sz="1200" dirty="0">
                <a:latin typeface="Times New Roman"/>
                <a:cs typeface="Times New Roman"/>
              </a:rPr>
              <a:t>Human </a:t>
            </a:r>
            <a:r>
              <a:rPr sz="1200" spc="-5" dirty="0">
                <a:latin typeface="Times New Roman"/>
                <a:cs typeface="Times New Roman"/>
              </a:rPr>
              <a:t>development report </a:t>
            </a:r>
            <a:r>
              <a:rPr sz="1200" dirty="0">
                <a:latin typeface="Times New Roman"/>
                <a:cs typeface="Times New Roman"/>
              </a:rPr>
              <a:t>,2007.</a:t>
            </a:r>
          </a:p>
          <a:p>
            <a:pPr marL="12700">
              <a:lnSpc>
                <a:spcPct val="100000"/>
              </a:lnSpc>
              <a:spcBef>
                <a:spcPts val="665"/>
              </a:spcBef>
            </a:pPr>
            <a:r>
              <a:rPr sz="1200" b="1" spc="-5" dirty="0">
                <a:latin typeface="Times New Roman"/>
                <a:cs typeface="Times New Roman"/>
              </a:rPr>
              <a:t>Maternal </a:t>
            </a:r>
            <a:r>
              <a:rPr sz="1200" b="1" dirty="0">
                <a:latin typeface="Times New Roman"/>
                <a:cs typeface="Times New Roman"/>
              </a:rPr>
              <a:t>Mortality </a:t>
            </a:r>
            <a:r>
              <a:rPr sz="1200" b="1" spc="-5" dirty="0">
                <a:latin typeface="Times New Roman"/>
                <a:cs typeface="Times New Roman"/>
              </a:rPr>
              <a:t>Rate</a:t>
            </a:r>
            <a:endParaRPr sz="1200" dirty="0">
              <a:latin typeface="Times New Roman"/>
              <a:cs typeface="Times New Roman"/>
            </a:endParaRPr>
          </a:p>
          <a:p>
            <a:pPr marL="12700">
              <a:lnSpc>
                <a:spcPct val="100000"/>
              </a:lnSpc>
              <a:spcBef>
                <a:spcPts val="600"/>
              </a:spcBef>
            </a:pPr>
            <a:r>
              <a:rPr sz="1200" spc="-1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the </a:t>
            </a:r>
            <a:r>
              <a:rPr sz="1200" spc="-5" dirty="0">
                <a:latin typeface="Times New Roman"/>
                <a:cs typeface="Times New Roman"/>
              </a:rPr>
              <a:t>MMR</a:t>
            </a:r>
            <a:r>
              <a:rPr sz="1200" spc="35" dirty="0">
                <a:latin typeface="Times New Roman"/>
                <a:cs typeface="Times New Roman"/>
              </a:rPr>
              <a:t> </a:t>
            </a:r>
            <a:r>
              <a:rPr sz="1200" spc="-5" dirty="0">
                <a:latin typeface="Times New Roman"/>
                <a:cs typeface="Times New Roman"/>
              </a:rPr>
              <a:t>is</a:t>
            </a:r>
            <a:endParaRPr sz="1200" dirty="0">
              <a:latin typeface="Times New Roman"/>
              <a:cs typeface="Times New Roman"/>
            </a:endParaRPr>
          </a:p>
        </p:txBody>
      </p:sp>
      <p:sp>
        <p:nvSpPr>
          <p:cNvPr id="10" name="object 10"/>
          <p:cNvSpPr/>
          <p:nvPr/>
        </p:nvSpPr>
        <p:spPr>
          <a:xfrm>
            <a:off x="940463" y="8114344"/>
            <a:ext cx="2897505" cy="0"/>
          </a:xfrm>
          <a:custGeom>
            <a:avLst/>
            <a:gdLst/>
            <a:ahLst/>
            <a:cxnLst/>
            <a:rect l="l" t="t" r="r" b="b"/>
            <a:pathLst>
              <a:path w="2897504">
                <a:moveTo>
                  <a:pt x="0" y="0"/>
                </a:moveTo>
                <a:lnTo>
                  <a:pt x="2897472" y="0"/>
                </a:lnTo>
              </a:path>
            </a:pathLst>
          </a:custGeom>
          <a:ln w="6475">
            <a:solidFill>
              <a:srgbClr val="000000"/>
            </a:solidFill>
          </a:ln>
        </p:spPr>
        <p:txBody>
          <a:bodyPr wrap="square" lIns="0" tIns="0" rIns="0" bIns="0" rtlCol="0"/>
          <a:lstStyle/>
          <a:p>
            <a:endParaRPr/>
          </a:p>
        </p:txBody>
      </p:sp>
      <p:sp>
        <p:nvSpPr>
          <p:cNvPr id="11" name="object 11"/>
          <p:cNvSpPr txBox="1"/>
          <p:nvPr/>
        </p:nvSpPr>
        <p:spPr>
          <a:xfrm>
            <a:off x="3846738" y="7984464"/>
            <a:ext cx="494665" cy="213360"/>
          </a:xfrm>
          <a:prstGeom prst="rect">
            <a:avLst/>
          </a:prstGeom>
        </p:spPr>
        <p:txBody>
          <a:bodyPr vert="horz" wrap="square" lIns="0" tIns="16510" rIns="0" bIns="0" rtlCol="0">
            <a:spAutoFit/>
          </a:bodyPr>
          <a:lstStyle/>
          <a:p>
            <a:pPr marL="12700">
              <a:lnSpc>
                <a:spcPct val="100000"/>
              </a:lnSpc>
              <a:spcBef>
                <a:spcPts val="130"/>
              </a:spcBef>
            </a:pPr>
            <a:r>
              <a:rPr sz="1200" spc="30" dirty="0">
                <a:latin typeface="Symbol"/>
                <a:cs typeface="Symbol"/>
              </a:rPr>
              <a:t></a:t>
            </a:r>
            <a:r>
              <a:rPr sz="1200" spc="-5" dirty="0">
                <a:latin typeface="Times New Roman"/>
                <a:cs typeface="Times New Roman"/>
              </a:rPr>
              <a:t>10000</a:t>
            </a:r>
            <a:endParaRPr sz="120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37</a:t>
            </a:fld>
            <a:endParaRPr dirty="0"/>
          </a:p>
        </p:txBody>
      </p:sp>
      <p:sp>
        <p:nvSpPr>
          <p:cNvPr id="12" name="object 12"/>
          <p:cNvSpPr txBox="1"/>
          <p:nvPr/>
        </p:nvSpPr>
        <p:spPr>
          <a:xfrm>
            <a:off x="1160728" y="8106582"/>
            <a:ext cx="2454275" cy="213360"/>
          </a:xfrm>
          <a:prstGeom prst="rect">
            <a:avLst/>
          </a:prstGeom>
        </p:spPr>
        <p:txBody>
          <a:bodyPr vert="horz" wrap="square" lIns="0" tIns="16510" rIns="0" bIns="0" rtlCol="0">
            <a:spAutoFit/>
          </a:bodyPr>
          <a:lstStyle/>
          <a:p>
            <a:pPr marL="12700">
              <a:lnSpc>
                <a:spcPct val="100000"/>
              </a:lnSpc>
              <a:spcBef>
                <a:spcPts val="130"/>
              </a:spcBef>
            </a:pPr>
            <a:r>
              <a:rPr sz="1200" spc="20" dirty="0">
                <a:latin typeface="Times New Roman"/>
                <a:cs typeface="Times New Roman"/>
              </a:rPr>
              <a:t>No </a:t>
            </a:r>
            <a:r>
              <a:rPr sz="1200" dirty="0">
                <a:latin typeface="Times New Roman"/>
                <a:cs typeface="Times New Roman"/>
              </a:rPr>
              <a:t>of </a:t>
            </a:r>
            <a:r>
              <a:rPr sz="1200" spc="-10" dirty="0">
                <a:latin typeface="Times New Roman"/>
                <a:cs typeface="Times New Roman"/>
              </a:rPr>
              <a:t>women </a:t>
            </a:r>
            <a:r>
              <a:rPr sz="1200" dirty="0">
                <a:latin typeface="Times New Roman"/>
                <a:cs typeface="Times New Roman"/>
              </a:rPr>
              <a:t>of </a:t>
            </a:r>
            <a:r>
              <a:rPr sz="1200" spc="-5" dirty="0">
                <a:latin typeface="Times New Roman"/>
                <a:cs typeface="Times New Roman"/>
              </a:rPr>
              <a:t>reproductive </a:t>
            </a:r>
            <a:r>
              <a:rPr sz="1200" spc="-45" dirty="0">
                <a:latin typeface="Times New Roman"/>
                <a:cs typeface="Times New Roman"/>
              </a:rPr>
              <a:t>age</a:t>
            </a:r>
            <a:r>
              <a:rPr sz="1200" spc="-95" dirty="0">
                <a:latin typeface="Times New Roman"/>
                <a:cs typeface="Times New Roman"/>
              </a:rPr>
              <a:t> </a:t>
            </a:r>
            <a:r>
              <a:rPr sz="1200" spc="-20" dirty="0">
                <a:latin typeface="Times New Roman"/>
                <a:cs typeface="Times New Roman"/>
              </a:rPr>
              <a:t>group</a:t>
            </a:r>
            <a:endParaRPr sz="1200" dirty="0">
              <a:latin typeface="Times New Roman"/>
              <a:cs typeface="Times New Roman"/>
            </a:endParaRPr>
          </a:p>
        </p:txBody>
      </p:sp>
      <p:sp>
        <p:nvSpPr>
          <p:cNvPr id="13" name="object 13"/>
          <p:cNvSpPr txBox="1"/>
          <p:nvPr/>
        </p:nvSpPr>
        <p:spPr>
          <a:xfrm>
            <a:off x="942883" y="7885778"/>
            <a:ext cx="2853055" cy="213360"/>
          </a:xfrm>
          <a:prstGeom prst="rect">
            <a:avLst/>
          </a:prstGeom>
        </p:spPr>
        <p:txBody>
          <a:bodyPr vert="horz" wrap="square" lIns="0" tIns="16510" rIns="0" bIns="0" rtlCol="0">
            <a:spAutoFit/>
          </a:bodyPr>
          <a:lstStyle/>
          <a:p>
            <a:pPr marL="12700">
              <a:lnSpc>
                <a:spcPct val="100000"/>
              </a:lnSpc>
              <a:spcBef>
                <a:spcPts val="130"/>
              </a:spcBef>
            </a:pPr>
            <a:r>
              <a:rPr sz="1200" spc="20" dirty="0">
                <a:latin typeface="Times New Roman"/>
                <a:cs typeface="Times New Roman"/>
              </a:rPr>
              <a:t>No</a:t>
            </a:r>
            <a:r>
              <a:rPr sz="1200" spc="-13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spc="-5" dirty="0">
                <a:latin typeface="Times New Roman"/>
                <a:cs typeface="Times New Roman"/>
              </a:rPr>
              <a:t>deaths</a:t>
            </a:r>
            <a:r>
              <a:rPr sz="1200" spc="-100" dirty="0">
                <a:latin typeface="Times New Roman"/>
                <a:cs typeface="Times New Roman"/>
              </a:rPr>
              <a:t> </a:t>
            </a:r>
            <a:r>
              <a:rPr sz="1200" dirty="0">
                <a:latin typeface="Times New Roman"/>
                <a:cs typeface="Times New Roman"/>
              </a:rPr>
              <a:t>due</a:t>
            </a:r>
            <a:r>
              <a:rPr sz="1200" spc="-70" dirty="0">
                <a:latin typeface="Times New Roman"/>
                <a:cs typeface="Times New Roman"/>
              </a:rPr>
              <a:t> </a:t>
            </a:r>
            <a:r>
              <a:rPr sz="1200" spc="35" dirty="0">
                <a:latin typeface="Times New Roman"/>
                <a:cs typeface="Times New Roman"/>
              </a:rPr>
              <a:t>to</a:t>
            </a:r>
            <a:r>
              <a:rPr sz="1200" spc="-135" dirty="0">
                <a:latin typeface="Times New Roman"/>
                <a:cs typeface="Times New Roman"/>
              </a:rPr>
              <a:t> </a:t>
            </a:r>
            <a:r>
              <a:rPr sz="1200" spc="5" dirty="0">
                <a:latin typeface="Times New Roman"/>
                <a:cs typeface="Times New Roman"/>
              </a:rPr>
              <a:t>puerperalcauses</a:t>
            </a:r>
            <a:r>
              <a:rPr sz="1200" spc="-60" dirty="0">
                <a:latin typeface="Times New Roman"/>
                <a:cs typeface="Times New Roman"/>
              </a:rPr>
              <a:t> </a:t>
            </a:r>
            <a:r>
              <a:rPr sz="1200" spc="-15" dirty="0">
                <a:latin typeface="Times New Roman"/>
                <a:cs typeface="Times New Roman"/>
              </a:rPr>
              <a:t>in</a:t>
            </a:r>
            <a:r>
              <a:rPr sz="1200" spc="-20" dirty="0">
                <a:latin typeface="Times New Roman"/>
                <a:cs typeface="Times New Roman"/>
              </a:rPr>
              <a:t> </a:t>
            </a:r>
            <a:r>
              <a:rPr sz="1200" spc="-10" dirty="0">
                <a:latin typeface="Times New Roman"/>
                <a:cs typeface="Times New Roman"/>
              </a:rPr>
              <a:t>women</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4" y="478028"/>
            <a:ext cx="2459355"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3393"/>
            <a:ext cx="5964555" cy="283337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Nepal’99-MMR </a:t>
            </a:r>
            <a:r>
              <a:rPr sz="1200" b="1" dirty="0">
                <a:latin typeface="Times New Roman"/>
                <a:cs typeface="Times New Roman"/>
              </a:rPr>
              <a:t>= 875/10,000</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000">
              <a:latin typeface="Times New Roman"/>
              <a:cs typeface="Times New Roman"/>
            </a:endParaRPr>
          </a:p>
          <a:p>
            <a:pPr marL="12700">
              <a:lnSpc>
                <a:spcPct val="100000"/>
              </a:lnSpc>
            </a:pPr>
            <a:r>
              <a:rPr sz="1200" b="1" spc="-5" dirty="0">
                <a:latin typeface="Times New Roman"/>
                <a:cs typeface="Times New Roman"/>
              </a:rPr>
              <a:t>Foetal death</a:t>
            </a:r>
            <a:endParaRPr sz="1200">
              <a:latin typeface="Times New Roman"/>
              <a:cs typeface="Times New Roman"/>
            </a:endParaRPr>
          </a:p>
          <a:p>
            <a:pPr marL="469265" marR="5080" indent="-228600">
              <a:lnSpc>
                <a:spcPts val="2060"/>
              </a:lnSpc>
              <a:spcBef>
                <a:spcPts val="165"/>
              </a:spcBef>
              <a:buChar char="•"/>
              <a:tabLst>
                <a:tab pos="469265" algn="l"/>
                <a:tab pos="469900" algn="l"/>
              </a:tabLst>
            </a:pPr>
            <a:r>
              <a:rPr sz="1200" spc="-10" dirty="0">
                <a:latin typeface="Times New Roman"/>
                <a:cs typeface="Times New Roman"/>
              </a:rPr>
              <a:t>It </a:t>
            </a:r>
            <a:r>
              <a:rPr sz="1200" spc="-5" dirty="0">
                <a:latin typeface="Times New Roman"/>
                <a:cs typeface="Times New Roman"/>
              </a:rPr>
              <a:t>is deaths </a:t>
            </a:r>
            <a:r>
              <a:rPr sz="1200" dirty="0">
                <a:latin typeface="Times New Roman"/>
                <a:cs typeface="Times New Roman"/>
              </a:rPr>
              <a:t>prior to the complete expulsion or </a:t>
            </a:r>
            <a:r>
              <a:rPr sz="1200" spc="-5" dirty="0">
                <a:latin typeface="Times New Roman"/>
                <a:cs typeface="Times New Roman"/>
              </a:rPr>
              <a:t>extraction from its mother </a:t>
            </a:r>
            <a:r>
              <a:rPr sz="1200" dirty="0">
                <a:latin typeface="Times New Roman"/>
                <a:cs typeface="Times New Roman"/>
              </a:rPr>
              <a:t>of a </a:t>
            </a:r>
            <a:r>
              <a:rPr sz="1200" spc="-5" dirty="0">
                <a:latin typeface="Times New Roman"/>
                <a:cs typeface="Times New Roman"/>
              </a:rPr>
              <a:t>product </a:t>
            </a:r>
            <a:r>
              <a:rPr sz="1200" dirty="0">
                <a:latin typeface="Times New Roman"/>
                <a:cs typeface="Times New Roman"/>
              </a:rPr>
              <a:t>of  </a:t>
            </a:r>
            <a:r>
              <a:rPr sz="1200" spc="-5" dirty="0">
                <a:latin typeface="Times New Roman"/>
                <a:cs typeface="Times New Roman"/>
              </a:rPr>
              <a:t>conception, irrespective </a:t>
            </a:r>
            <a:r>
              <a:rPr sz="1200" dirty="0">
                <a:latin typeface="Times New Roman"/>
                <a:cs typeface="Times New Roman"/>
              </a:rPr>
              <a:t>of </a:t>
            </a:r>
            <a:r>
              <a:rPr sz="1200" spc="-5" dirty="0">
                <a:latin typeface="Times New Roman"/>
                <a:cs typeface="Times New Roman"/>
              </a:rPr>
              <a:t>duration </a:t>
            </a:r>
            <a:r>
              <a:rPr sz="1200" dirty="0">
                <a:latin typeface="Times New Roman"/>
                <a:cs typeface="Times New Roman"/>
              </a:rPr>
              <a:t>of </a:t>
            </a:r>
            <a:r>
              <a:rPr sz="1200" spc="-5" dirty="0">
                <a:latin typeface="Times New Roman"/>
                <a:cs typeface="Times New Roman"/>
              </a:rPr>
              <a:t>pregnancy.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deaths </a:t>
            </a:r>
            <a:r>
              <a:rPr sz="1200" spc="-5" dirty="0">
                <a:latin typeface="Times New Roman"/>
                <a:cs typeface="Times New Roman"/>
              </a:rPr>
              <a:t>below </a:t>
            </a:r>
            <a:r>
              <a:rPr sz="1200" dirty="0">
                <a:latin typeface="Times New Roman"/>
                <a:cs typeface="Times New Roman"/>
              </a:rPr>
              <a:t>28 </a:t>
            </a:r>
            <a:r>
              <a:rPr sz="1200" spc="-5" dirty="0">
                <a:latin typeface="Times New Roman"/>
                <a:cs typeface="Times New Roman"/>
              </a:rPr>
              <a:t>weeks</a:t>
            </a:r>
            <a:r>
              <a:rPr sz="1200" spc="105" dirty="0">
                <a:latin typeface="Times New Roman"/>
                <a:cs typeface="Times New Roman"/>
              </a:rPr>
              <a:t> </a:t>
            </a:r>
            <a:r>
              <a:rPr sz="1200" spc="5" dirty="0">
                <a:latin typeface="Times New Roman"/>
                <a:cs typeface="Times New Roman"/>
              </a:rPr>
              <a:t>of</a:t>
            </a:r>
            <a:endParaRPr sz="1200">
              <a:latin typeface="Times New Roman"/>
              <a:cs typeface="Times New Roman"/>
            </a:endParaRPr>
          </a:p>
          <a:p>
            <a:pPr marL="469265">
              <a:lnSpc>
                <a:spcPct val="100000"/>
              </a:lnSpc>
              <a:spcBef>
                <a:spcPts val="470"/>
              </a:spcBef>
            </a:pPr>
            <a:r>
              <a:rPr sz="1200" spc="-5" dirty="0">
                <a:latin typeface="Times New Roman"/>
                <a:cs typeface="Times New Roman"/>
              </a:rPr>
              <a:t>gestation.</a:t>
            </a:r>
            <a:endParaRPr sz="1200">
              <a:latin typeface="Times New Roman"/>
              <a:cs typeface="Times New Roman"/>
            </a:endParaRPr>
          </a:p>
          <a:p>
            <a:pPr marL="12700">
              <a:lnSpc>
                <a:spcPct val="100000"/>
              </a:lnSpc>
              <a:spcBef>
                <a:spcPts val="645"/>
              </a:spcBef>
            </a:pPr>
            <a:r>
              <a:rPr sz="1200" b="1" dirty="0">
                <a:latin typeface="Times New Roman"/>
                <a:cs typeface="Times New Roman"/>
              </a:rPr>
              <a:t>Still</a:t>
            </a:r>
            <a:r>
              <a:rPr sz="1200" b="1" spc="-5" dirty="0">
                <a:latin typeface="Times New Roman"/>
                <a:cs typeface="Times New Roman"/>
              </a:rPr>
              <a:t> birth</a:t>
            </a:r>
            <a:endParaRPr sz="1200">
              <a:latin typeface="Times New Roman"/>
              <a:cs typeface="Times New Roman"/>
            </a:endParaRPr>
          </a:p>
          <a:p>
            <a:pPr marL="12700">
              <a:lnSpc>
                <a:spcPct val="100000"/>
              </a:lnSpc>
              <a:spcBef>
                <a:spcPts val="615"/>
              </a:spcBef>
            </a:pPr>
            <a:r>
              <a:rPr sz="1200" spc="-5" dirty="0">
                <a:latin typeface="Times New Roman"/>
                <a:cs typeface="Times New Roman"/>
              </a:rPr>
              <a:t>Foetus </a:t>
            </a:r>
            <a:r>
              <a:rPr sz="1200" dirty="0">
                <a:latin typeface="Times New Roman"/>
                <a:cs typeface="Times New Roman"/>
              </a:rPr>
              <a:t>deaths </a:t>
            </a:r>
            <a:r>
              <a:rPr sz="1200" spc="-5" dirty="0">
                <a:latin typeface="Times New Roman"/>
                <a:cs typeface="Times New Roman"/>
              </a:rPr>
              <a:t>after </a:t>
            </a:r>
            <a:r>
              <a:rPr sz="1200" dirty="0">
                <a:latin typeface="Times New Roman"/>
                <a:cs typeface="Times New Roman"/>
              </a:rPr>
              <a:t>28 completed </a:t>
            </a:r>
            <a:r>
              <a:rPr sz="1200" spc="-5" dirty="0">
                <a:latin typeface="Times New Roman"/>
                <a:cs typeface="Times New Roman"/>
              </a:rPr>
              <a:t>weeks </a:t>
            </a:r>
            <a:r>
              <a:rPr sz="1200" dirty="0">
                <a:latin typeface="Times New Roman"/>
                <a:cs typeface="Times New Roman"/>
              </a:rPr>
              <a:t>of gestation </a:t>
            </a:r>
            <a:r>
              <a:rPr sz="1200" spc="-5" dirty="0">
                <a:latin typeface="Times New Roman"/>
                <a:cs typeface="Times New Roman"/>
              </a:rPr>
              <a:t>is called </a:t>
            </a:r>
            <a:r>
              <a:rPr sz="1200" dirty="0">
                <a:latin typeface="Times New Roman"/>
                <a:cs typeface="Times New Roman"/>
              </a:rPr>
              <a:t>still</a:t>
            </a:r>
            <a:r>
              <a:rPr sz="1200" spc="25" dirty="0">
                <a:latin typeface="Times New Roman"/>
                <a:cs typeface="Times New Roman"/>
              </a:rPr>
              <a:t> </a:t>
            </a:r>
            <a:r>
              <a:rPr sz="1200" dirty="0">
                <a:latin typeface="Times New Roman"/>
                <a:cs typeface="Times New Roman"/>
              </a:rPr>
              <a:t>birth.</a:t>
            </a:r>
            <a:endParaRPr sz="1200">
              <a:latin typeface="Times New Roman"/>
              <a:cs typeface="Times New Roman"/>
            </a:endParaRPr>
          </a:p>
          <a:p>
            <a:pPr marL="12700">
              <a:lnSpc>
                <a:spcPct val="100000"/>
              </a:lnSpc>
              <a:spcBef>
                <a:spcPts val="650"/>
              </a:spcBef>
            </a:pPr>
            <a:r>
              <a:rPr sz="1200" b="1" dirty="0">
                <a:latin typeface="Times New Roman"/>
                <a:cs typeface="Times New Roman"/>
              </a:rPr>
              <a:t>Still </a:t>
            </a:r>
            <a:r>
              <a:rPr sz="1200" b="1" spc="-5" dirty="0">
                <a:latin typeface="Times New Roman"/>
                <a:cs typeface="Times New Roman"/>
              </a:rPr>
              <a:t>birth rate</a:t>
            </a:r>
            <a:endParaRPr sz="1200">
              <a:latin typeface="Times New Roman"/>
              <a:cs typeface="Times New Roman"/>
            </a:endParaRPr>
          </a:p>
          <a:p>
            <a:pPr marL="12700" marR="7620">
              <a:lnSpc>
                <a:spcPts val="2060"/>
              </a:lnSpc>
              <a:spcBef>
                <a:spcPts val="165"/>
              </a:spcBef>
            </a:pPr>
            <a:r>
              <a:rPr sz="1200" dirty="0">
                <a:latin typeface="Times New Roman"/>
                <a:cs typeface="Times New Roman"/>
              </a:rPr>
              <a:t>Still birth </a:t>
            </a:r>
            <a:r>
              <a:rPr sz="1200" spc="-5" dirty="0">
                <a:latin typeface="Times New Roman"/>
                <a:cs typeface="Times New Roman"/>
              </a:rPr>
              <a:t>rate is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of still birth to </a:t>
            </a:r>
            <a:r>
              <a:rPr sz="1200" spc="-5" dirty="0">
                <a:latin typeface="Times New Roman"/>
                <a:cs typeface="Times New Roman"/>
              </a:rPr>
              <a:t>total </a:t>
            </a:r>
            <a:r>
              <a:rPr sz="1200" dirty="0">
                <a:latin typeface="Times New Roman"/>
                <a:cs typeface="Times New Roman"/>
              </a:rPr>
              <a:t>birth ( live birth + still birth) According to </a:t>
            </a:r>
            <a:r>
              <a:rPr sz="1200" spc="-5" dirty="0">
                <a:latin typeface="Times New Roman"/>
                <a:cs typeface="Times New Roman"/>
              </a:rPr>
              <a:t>NDHS  </a:t>
            </a:r>
            <a:r>
              <a:rPr sz="1200" dirty="0">
                <a:latin typeface="Times New Roman"/>
                <a:cs typeface="Times New Roman"/>
              </a:rPr>
              <a:t>2001, </a:t>
            </a:r>
            <a:r>
              <a:rPr sz="1200" spc="-95" dirty="0">
                <a:latin typeface="Times New Roman"/>
                <a:cs typeface="Times New Roman"/>
              </a:rPr>
              <a:t>Nepal‟s </a:t>
            </a:r>
            <a:r>
              <a:rPr sz="1200" spc="-5" dirty="0">
                <a:latin typeface="Times New Roman"/>
                <a:cs typeface="Times New Roman"/>
              </a:rPr>
              <a:t>still </a:t>
            </a:r>
            <a:r>
              <a:rPr sz="1200" dirty="0">
                <a:latin typeface="Times New Roman"/>
                <a:cs typeface="Times New Roman"/>
              </a:rPr>
              <a:t>birth </a:t>
            </a:r>
            <a:r>
              <a:rPr sz="1200" spc="-5" dirty="0">
                <a:latin typeface="Times New Roman"/>
                <a:cs typeface="Times New Roman"/>
              </a:rPr>
              <a:t>rate was </a:t>
            </a:r>
            <a:r>
              <a:rPr sz="1200" dirty="0">
                <a:latin typeface="Times New Roman"/>
                <a:cs typeface="Times New Roman"/>
              </a:rPr>
              <a:t>26.86 per 1000</a:t>
            </a:r>
            <a:r>
              <a:rPr sz="1200" spc="-100" dirty="0">
                <a:latin typeface="Times New Roman"/>
                <a:cs typeface="Times New Roman"/>
              </a:rPr>
              <a:t> </a:t>
            </a:r>
            <a:r>
              <a:rPr sz="1200" spc="-5" dirty="0">
                <a:latin typeface="Times New Roman"/>
                <a:cs typeface="Times New Roman"/>
              </a:rPr>
              <a:t>pregnancies.</a:t>
            </a:r>
            <a:endParaRPr sz="1200">
              <a:latin typeface="Times New Roman"/>
              <a:cs typeface="Times New Roman"/>
            </a:endParaRPr>
          </a:p>
        </p:txBody>
      </p:sp>
      <p:sp>
        <p:nvSpPr>
          <p:cNvPr id="6" name="object 6"/>
          <p:cNvSpPr txBox="1"/>
          <p:nvPr/>
        </p:nvSpPr>
        <p:spPr>
          <a:xfrm>
            <a:off x="902004" y="4334383"/>
            <a:ext cx="5966460" cy="807720"/>
          </a:xfrm>
          <a:prstGeom prst="rect">
            <a:avLst/>
          </a:prstGeom>
        </p:spPr>
        <p:txBody>
          <a:bodyPr vert="horz" wrap="square" lIns="0" tIns="88900" rIns="0" bIns="0" rtlCol="0">
            <a:spAutoFit/>
          </a:bodyPr>
          <a:lstStyle/>
          <a:p>
            <a:pPr marL="12700">
              <a:lnSpc>
                <a:spcPct val="100000"/>
              </a:lnSpc>
              <a:spcBef>
                <a:spcPts val="700"/>
              </a:spcBef>
            </a:pPr>
            <a:r>
              <a:rPr sz="1200" b="1" spc="-5" dirty="0">
                <a:latin typeface="Times New Roman"/>
                <a:cs typeface="Times New Roman"/>
              </a:rPr>
              <a:t>Case Fatality</a:t>
            </a:r>
            <a:r>
              <a:rPr sz="1200" b="1" dirty="0">
                <a:latin typeface="Times New Roman"/>
                <a:cs typeface="Times New Roman"/>
              </a:rPr>
              <a:t> </a:t>
            </a:r>
            <a:r>
              <a:rPr sz="1200" b="1" spc="-5" dirty="0">
                <a:latin typeface="Times New Roman"/>
                <a:cs typeface="Times New Roman"/>
              </a:rPr>
              <a:t>Rate</a:t>
            </a:r>
            <a:endParaRPr sz="1200">
              <a:latin typeface="Times New Roman"/>
              <a:cs typeface="Times New Roman"/>
            </a:endParaRPr>
          </a:p>
          <a:p>
            <a:pPr marL="12700" marR="5080">
              <a:lnSpc>
                <a:spcPts val="2080"/>
              </a:lnSpc>
              <a:spcBef>
                <a:spcPts val="13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of </a:t>
            </a:r>
            <a:r>
              <a:rPr sz="1200" spc="-5" dirty="0">
                <a:latin typeface="Times New Roman"/>
                <a:cs typeface="Times New Roman"/>
              </a:rPr>
              <a:t>deaths </a:t>
            </a:r>
            <a:r>
              <a:rPr sz="1200" dirty="0">
                <a:latin typeface="Times New Roman"/>
                <a:cs typeface="Times New Roman"/>
              </a:rPr>
              <a:t>of </a:t>
            </a:r>
            <a:r>
              <a:rPr sz="1200" spc="-5" dirty="0">
                <a:latin typeface="Times New Roman"/>
                <a:cs typeface="Times New Roman"/>
              </a:rPr>
              <a:t>particular </a:t>
            </a:r>
            <a:r>
              <a:rPr sz="1200" dirty="0">
                <a:latin typeface="Times New Roman"/>
                <a:cs typeface="Times New Roman"/>
              </a:rPr>
              <a:t>disease to the number of </a:t>
            </a:r>
            <a:r>
              <a:rPr sz="1200" spc="-5" dirty="0">
                <a:latin typeface="Times New Roman"/>
                <a:cs typeface="Times New Roman"/>
              </a:rPr>
              <a:t>persons </a:t>
            </a:r>
            <a:r>
              <a:rPr sz="1200" dirty="0">
                <a:latin typeface="Times New Roman"/>
                <a:cs typeface="Times New Roman"/>
              </a:rPr>
              <a:t>who </a:t>
            </a:r>
            <a:r>
              <a:rPr sz="1200" spc="-5" dirty="0">
                <a:latin typeface="Times New Roman"/>
                <a:cs typeface="Times New Roman"/>
              </a:rPr>
              <a:t>suffered from </a:t>
            </a:r>
            <a:r>
              <a:rPr sz="1200" dirty="0">
                <a:latin typeface="Times New Roman"/>
                <a:cs typeface="Times New Roman"/>
              </a:rPr>
              <a:t>the  </a:t>
            </a:r>
            <a:r>
              <a:rPr sz="1200" spc="-5" dirty="0">
                <a:latin typeface="Times New Roman"/>
                <a:cs typeface="Times New Roman"/>
              </a:rPr>
              <a:t>same disease.</a:t>
            </a:r>
            <a:endParaRPr sz="1200">
              <a:latin typeface="Times New Roman"/>
              <a:cs typeface="Times New Roman"/>
            </a:endParaRPr>
          </a:p>
        </p:txBody>
      </p:sp>
      <p:sp>
        <p:nvSpPr>
          <p:cNvPr id="7" name="object 7"/>
          <p:cNvSpPr/>
          <p:nvPr/>
        </p:nvSpPr>
        <p:spPr>
          <a:xfrm>
            <a:off x="2155298" y="5429169"/>
            <a:ext cx="2318385" cy="0"/>
          </a:xfrm>
          <a:custGeom>
            <a:avLst/>
            <a:gdLst/>
            <a:ahLst/>
            <a:cxnLst/>
            <a:rect l="l" t="t" r="r" b="b"/>
            <a:pathLst>
              <a:path w="2318385">
                <a:moveTo>
                  <a:pt x="0" y="0"/>
                </a:moveTo>
                <a:lnTo>
                  <a:pt x="2318086" y="0"/>
                </a:lnTo>
              </a:path>
            </a:pathLst>
          </a:custGeom>
          <a:ln w="6463">
            <a:solidFill>
              <a:srgbClr val="000000"/>
            </a:solidFill>
          </a:ln>
        </p:spPr>
        <p:txBody>
          <a:bodyPr wrap="square" lIns="0" tIns="0" rIns="0" bIns="0" rtlCol="0"/>
          <a:lstStyle/>
          <a:p>
            <a:endParaRPr/>
          </a:p>
        </p:txBody>
      </p:sp>
      <p:sp>
        <p:nvSpPr>
          <p:cNvPr id="8" name="object 8"/>
          <p:cNvSpPr txBox="1"/>
          <p:nvPr/>
        </p:nvSpPr>
        <p:spPr>
          <a:xfrm>
            <a:off x="902004" y="5201305"/>
            <a:ext cx="3936365" cy="314960"/>
          </a:xfrm>
          <a:prstGeom prst="rect">
            <a:avLst/>
          </a:prstGeom>
        </p:spPr>
        <p:txBody>
          <a:bodyPr vert="horz" wrap="square" lIns="0" tIns="16510" rIns="0" bIns="0" rtlCol="0">
            <a:spAutoFit/>
          </a:bodyPr>
          <a:lstStyle/>
          <a:p>
            <a:pPr marL="1268095">
              <a:lnSpc>
                <a:spcPts val="1120"/>
              </a:lnSpc>
              <a:spcBef>
                <a:spcPts val="130"/>
              </a:spcBef>
            </a:pPr>
            <a:r>
              <a:rPr sz="1200" spc="10" dirty="0">
                <a:latin typeface="Times New Roman"/>
                <a:cs typeface="Times New Roman"/>
              </a:rPr>
              <a:t>No.</a:t>
            </a:r>
            <a:r>
              <a:rPr sz="1200" spc="-200" dirty="0">
                <a:latin typeface="Times New Roman"/>
                <a:cs typeface="Times New Roman"/>
              </a:rPr>
              <a:t> </a:t>
            </a:r>
            <a:r>
              <a:rPr sz="1200" spc="5" dirty="0">
                <a:latin typeface="Times New Roman"/>
                <a:cs typeface="Times New Roman"/>
              </a:rPr>
              <a:t>of</a:t>
            </a:r>
            <a:r>
              <a:rPr sz="1200" spc="70" dirty="0">
                <a:latin typeface="Times New Roman"/>
                <a:cs typeface="Times New Roman"/>
              </a:rPr>
              <a:t> </a:t>
            </a:r>
            <a:r>
              <a:rPr sz="1200" dirty="0">
                <a:latin typeface="Times New Roman"/>
                <a:cs typeface="Times New Roman"/>
              </a:rPr>
              <a:t>deaths</a:t>
            </a:r>
            <a:r>
              <a:rPr sz="1200" spc="-105" dirty="0">
                <a:latin typeface="Times New Roman"/>
                <a:cs typeface="Times New Roman"/>
              </a:rPr>
              <a:t> </a:t>
            </a:r>
            <a:r>
              <a:rPr sz="1200" spc="5" dirty="0">
                <a:latin typeface="Times New Roman"/>
                <a:cs typeface="Times New Roman"/>
              </a:rPr>
              <a:t>due</a:t>
            </a:r>
            <a:r>
              <a:rPr sz="1200" spc="-65" dirty="0">
                <a:latin typeface="Times New Roman"/>
                <a:cs typeface="Times New Roman"/>
              </a:rPr>
              <a:t> </a:t>
            </a:r>
            <a:r>
              <a:rPr sz="1200" spc="40" dirty="0">
                <a:latin typeface="Times New Roman"/>
                <a:cs typeface="Times New Roman"/>
              </a:rPr>
              <a:t>to</a:t>
            </a:r>
            <a:r>
              <a:rPr sz="1200" spc="-135" dirty="0">
                <a:latin typeface="Times New Roman"/>
                <a:cs typeface="Times New Roman"/>
              </a:rPr>
              <a:t> </a:t>
            </a:r>
            <a:r>
              <a:rPr sz="1200" dirty="0">
                <a:latin typeface="Times New Roman"/>
                <a:cs typeface="Times New Roman"/>
              </a:rPr>
              <a:t>particular</a:t>
            </a:r>
            <a:r>
              <a:rPr sz="1200" spc="-105" dirty="0">
                <a:latin typeface="Times New Roman"/>
                <a:cs typeface="Times New Roman"/>
              </a:rPr>
              <a:t> </a:t>
            </a:r>
            <a:r>
              <a:rPr sz="1200" spc="-5" dirty="0">
                <a:latin typeface="Times New Roman"/>
                <a:cs typeface="Times New Roman"/>
              </a:rPr>
              <a:t>disease</a:t>
            </a:r>
            <a:endParaRPr sz="1200">
              <a:latin typeface="Times New Roman"/>
              <a:cs typeface="Times New Roman"/>
            </a:endParaRPr>
          </a:p>
          <a:p>
            <a:pPr marL="12700">
              <a:lnSpc>
                <a:spcPts val="1120"/>
              </a:lnSpc>
              <a:tabLst>
                <a:tab pos="3598545" algn="l"/>
              </a:tabLst>
            </a:pPr>
            <a:r>
              <a:rPr sz="1200" spc="-5" dirty="0">
                <a:latin typeface="Carlito"/>
                <a:cs typeface="Carlito"/>
              </a:rPr>
              <a:t>Case</a:t>
            </a:r>
            <a:r>
              <a:rPr sz="1200" spc="15" dirty="0">
                <a:latin typeface="Carlito"/>
                <a:cs typeface="Carlito"/>
              </a:rPr>
              <a:t> </a:t>
            </a:r>
            <a:r>
              <a:rPr sz="1200" spc="-5" dirty="0">
                <a:latin typeface="Carlito"/>
                <a:cs typeface="Carlito"/>
              </a:rPr>
              <a:t>fatality</a:t>
            </a:r>
            <a:r>
              <a:rPr sz="1200" spc="10" dirty="0">
                <a:latin typeface="Carlito"/>
                <a:cs typeface="Carlito"/>
              </a:rPr>
              <a:t> </a:t>
            </a:r>
            <a:r>
              <a:rPr sz="1200" spc="-5" dirty="0">
                <a:latin typeface="Carlito"/>
                <a:cs typeface="Carlito"/>
              </a:rPr>
              <a:t>rates=	</a:t>
            </a:r>
            <a:r>
              <a:rPr sz="1800" spc="22" baseline="2314" dirty="0">
                <a:latin typeface="Symbol"/>
                <a:cs typeface="Symbol"/>
              </a:rPr>
              <a:t></a:t>
            </a:r>
            <a:r>
              <a:rPr sz="1800" spc="22" baseline="2314" dirty="0">
                <a:latin typeface="Times New Roman"/>
                <a:cs typeface="Times New Roman"/>
              </a:rPr>
              <a:t>100</a:t>
            </a:r>
            <a:endParaRPr sz="1800" baseline="2314">
              <a:latin typeface="Times New Roman"/>
              <a:cs typeface="Times New Roman"/>
            </a:endParaRPr>
          </a:p>
        </p:txBody>
      </p:sp>
      <p:sp>
        <p:nvSpPr>
          <p:cNvPr id="9" name="object 9"/>
          <p:cNvSpPr txBox="1"/>
          <p:nvPr/>
        </p:nvSpPr>
        <p:spPr>
          <a:xfrm>
            <a:off x="902004" y="5333865"/>
            <a:ext cx="5966460" cy="829310"/>
          </a:xfrm>
          <a:prstGeom prst="rect">
            <a:avLst/>
          </a:prstGeom>
        </p:spPr>
        <p:txBody>
          <a:bodyPr vert="horz" wrap="square" lIns="0" tIns="102870" rIns="0" bIns="0" rtlCol="0">
            <a:spAutoFit/>
          </a:bodyPr>
          <a:lstStyle/>
          <a:p>
            <a:pPr marL="1331595">
              <a:lnSpc>
                <a:spcPct val="100000"/>
              </a:lnSpc>
              <a:spcBef>
                <a:spcPts val="810"/>
              </a:spcBef>
            </a:pPr>
            <a:r>
              <a:rPr sz="1200" spc="20" dirty="0">
                <a:latin typeface="Times New Roman"/>
                <a:cs typeface="Times New Roman"/>
              </a:rPr>
              <a:t>Total </a:t>
            </a:r>
            <a:r>
              <a:rPr sz="1200" dirty="0">
                <a:latin typeface="Times New Roman"/>
                <a:cs typeface="Times New Roman"/>
              </a:rPr>
              <a:t>no. </a:t>
            </a:r>
            <a:r>
              <a:rPr sz="1200" spc="-15" dirty="0">
                <a:latin typeface="Times New Roman"/>
                <a:cs typeface="Times New Roman"/>
              </a:rPr>
              <a:t>cases </a:t>
            </a:r>
            <a:r>
              <a:rPr sz="1200" spc="5" dirty="0">
                <a:latin typeface="Times New Roman"/>
                <a:cs typeface="Times New Roman"/>
              </a:rPr>
              <a:t>of </a:t>
            </a:r>
            <a:r>
              <a:rPr sz="1200" spc="25" dirty="0">
                <a:latin typeface="Times New Roman"/>
                <a:cs typeface="Times New Roman"/>
              </a:rPr>
              <a:t>thesame</a:t>
            </a:r>
            <a:r>
              <a:rPr sz="1200" spc="-80" dirty="0">
                <a:latin typeface="Times New Roman"/>
                <a:cs typeface="Times New Roman"/>
              </a:rPr>
              <a:t> </a:t>
            </a:r>
            <a:r>
              <a:rPr sz="1200" spc="-5" dirty="0">
                <a:latin typeface="Times New Roman"/>
                <a:cs typeface="Times New Roman"/>
              </a:rPr>
              <a:t>disease</a:t>
            </a:r>
            <a:endParaRPr sz="1200">
              <a:latin typeface="Times New Roman"/>
              <a:cs typeface="Times New Roman"/>
            </a:endParaRPr>
          </a:p>
          <a:p>
            <a:pPr marL="12700" marR="5080">
              <a:lnSpc>
                <a:spcPct val="143300"/>
              </a:lnSpc>
              <a:spcBef>
                <a:spcPts val="50"/>
              </a:spcBef>
            </a:pPr>
            <a:r>
              <a:rPr sz="1200" dirty="0">
                <a:latin typeface="Times New Roman"/>
                <a:cs typeface="Times New Roman"/>
              </a:rPr>
              <a:t>This </a:t>
            </a:r>
            <a:r>
              <a:rPr sz="1200" spc="-5" dirty="0">
                <a:latin typeface="Times New Roman"/>
                <a:cs typeface="Times New Roman"/>
              </a:rPr>
              <a:t>is an indicator </a:t>
            </a:r>
            <a:r>
              <a:rPr sz="1200" dirty="0">
                <a:latin typeface="Times New Roman"/>
                <a:cs typeface="Times New Roman"/>
              </a:rPr>
              <a:t>used to know quality of care </a:t>
            </a:r>
            <a:r>
              <a:rPr sz="1200" spc="-5" dirty="0">
                <a:latin typeface="Times New Roman"/>
                <a:cs typeface="Times New Roman"/>
              </a:rPr>
              <a:t>and </a:t>
            </a:r>
            <a:r>
              <a:rPr sz="1200" dirty="0">
                <a:latin typeface="Times New Roman"/>
                <a:cs typeface="Times New Roman"/>
              </a:rPr>
              <a:t>compare severity of </a:t>
            </a:r>
            <a:r>
              <a:rPr sz="1200" spc="-5" dirty="0">
                <a:latin typeface="Times New Roman"/>
                <a:cs typeface="Times New Roman"/>
              </a:rPr>
              <a:t>disease. </a:t>
            </a:r>
            <a:r>
              <a:rPr sz="1200" dirty="0">
                <a:latin typeface="Times New Roman"/>
                <a:cs typeface="Times New Roman"/>
              </a:rPr>
              <a:t>There </a:t>
            </a:r>
            <a:r>
              <a:rPr sz="1200" spc="-5" dirty="0">
                <a:latin typeface="Times New Roman"/>
                <a:cs typeface="Times New Roman"/>
              </a:rPr>
              <a:t>were </a:t>
            </a:r>
            <a:r>
              <a:rPr sz="1200" dirty="0">
                <a:latin typeface="Times New Roman"/>
                <a:cs typeface="Times New Roman"/>
              </a:rPr>
              <a:t>2  </a:t>
            </a:r>
            <a:r>
              <a:rPr sz="1200" spc="-5" dirty="0">
                <a:latin typeface="Times New Roman"/>
                <a:cs typeface="Times New Roman"/>
              </a:rPr>
              <a:t>deaths </a:t>
            </a:r>
            <a:r>
              <a:rPr sz="1200" dirty="0">
                <a:latin typeface="Times New Roman"/>
                <a:cs typeface="Times New Roman"/>
              </a:rPr>
              <a:t>per 1000 </a:t>
            </a:r>
            <a:r>
              <a:rPr sz="1200" spc="-5" dirty="0">
                <a:latin typeface="Times New Roman"/>
                <a:cs typeface="Times New Roman"/>
              </a:rPr>
              <a:t>cases </a:t>
            </a:r>
            <a:r>
              <a:rPr sz="1200" spc="5" dirty="0">
                <a:latin typeface="Times New Roman"/>
                <a:cs typeface="Times New Roman"/>
              </a:rPr>
              <a:t>of </a:t>
            </a:r>
            <a:r>
              <a:rPr sz="1200" spc="-5" dirty="0">
                <a:latin typeface="Times New Roman"/>
                <a:cs typeface="Times New Roman"/>
              </a:rPr>
              <a:t>gastro-enteritis </a:t>
            </a:r>
            <a:r>
              <a:rPr sz="1200" dirty="0">
                <a:latin typeface="Times New Roman"/>
                <a:cs typeface="Times New Roman"/>
              </a:rPr>
              <a:t>in </a:t>
            </a:r>
            <a:r>
              <a:rPr sz="1200" spc="-5" dirty="0">
                <a:latin typeface="Times New Roman"/>
                <a:cs typeface="Times New Roman"/>
              </a:rPr>
              <a:t>Nepal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2003.</a:t>
            </a:r>
            <a:endParaRPr sz="1200">
              <a:latin typeface="Times New Roman"/>
              <a:cs typeface="Times New Roman"/>
            </a:endParaRPr>
          </a:p>
        </p:txBody>
      </p:sp>
      <p:sp>
        <p:nvSpPr>
          <p:cNvPr id="10" name="object 10"/>
          <p:cNvSpPr txBox="1"/>
          <p:nvPr/>
        </p:nvSpPr>
        <p:spPr>
          <a:xfrm>
            <a:off x="902004" y="6405753"/>
            <a:ext cx="5967730" cy="808990"/>
          </a:xfrm>
          <a:prstGeom prst="rect">
            <a:avLst/>
          </a:prstGeom>
        </p:spPr>
        <p:txBody>
          <a:bodyPr vert="horz" wrap="square" lIns="0" tIns="90170" rIns="0" bIns="0" rtlCol="0">
            <a:spAutoFit/>
          </a:bodyPr>
          <a:lstStyle/>
          <a:p>
            <a:pPr marL="12700">
              <a:lnSpc>
                <a:spcPct val="100000"/>
              </a:lnSpc>
              <a:spcBef>
                <a:spcPts val="710"/>
              </a:spcBef>
            </a:pPr>
            <a:r>
              <a:rPr sz="1200" b="1" spc="-5" dirty="0">
                <a:latin typeface="Times New Roman"/>
                <a:cs typeface="Times New Roman"/>
              </a:rPr>
              <a:t>Cause Specific Death</a:t>
            </a:r>
            <a:r>
              <a:rPr sz="1200" b="1" dirty="0">
                <a:latin typeface="Times New Roman"/>
                <a:cs typeface="Times New Roman"/>
              </a:rPr>
              <a:t> </a:t>
            </a:r>
            <a:r>
              <a:rPr sz="1200" b="1" spc="-5" dirty="0">
                <a:latin typeface="Times New Roman"/>
                <a:cs typeface="Times New Roman"/>
              </a:rPr>
              <a:t>Rate(CSDR)</a:t>
            </a:r>
            <a:endParaRPr sz="1200">
              <a:latin typeface="Times New Roman"/>
              <a:cs typeface="Times New Roman"/>
            </a:endParaRPr>
          </a:p>
          <a:p>
            <a:pPr marL="12700" marR="5080">
              <a:lnSpc>
                <a:spcPts val="2060"/>
              </a:lnSpc>
              <a:spcBef>
                <a:spcPts val="165"/>
              </a:spcBef>
            </a:pPr>
            <a:r>
              <a:rPr sz="1200" spc="-5" dirty="0">
                <a:latin typeface="Times New Roman"/>
                <a:cs typeface="Times New Roman"/>
              </a:rPr>
              <a:t>Cause specific deaths rates are </a:t>
            </a:r>
            <a:r>
              <a:rPr sz="1200" dirty="0">
                <a:latin typeface="Times New Roman"/>
                <a:cs typeface="Times New Roman"/>
              </a:rPr>
              <a:t>usually </a:t>
            </a:r>
            <a:r>
              <a:rPr sz="1200" spc="-5" dirty="0">
                <a:latin typeface="Times New Roman"/>
                <a:cs typeface="Times New Roman"/>
              </a:rPr>
              <a:t>expressed </a:t>
            </a:r>
            <a:r>
              <a:rPr sz="1200" dirty="0">
                <a:latin typeface="Times New Roman"/>
                <a:cs typeface="Times New Roman"/>
              </a:rPr>
              <a:t>in </a:t>
            </a:r>
            <a:r>
              <a:rPr sz="1200" spc="-5" dirty="0">
                <a:latin typeface="Times New Roman"/>
                <a:cs typeface="Times New Roman"/>
              </a:rPr>
              <a:t>deaths per </a:t>
            </a:r>
            <a:r>
              <a:rPr sz="1200" dirty="0">
                <a:latin typeface="Times New Roman"/>
                <a:cs typeface="Times New Roman"/>
              </a:rPr>
              <a:t>10,000 or 100,000 </a:t>
            </a:r>
            <a:r>
              <a:rPr sz="1200" spc="-5" dirty="0">
                <a:latin typeface="Times New Roman"/>
                <a:cs typeface="Times New Roman"/>
              </a:rPr>
              <a:t>instead </a:t>
            </a:r>
            <a:r>
              <a:rPr sz="1200" dirty="0">
                <a:latin typeface="Times New Roman"/>
                <a:cs typeface="Times New Roman"/>
              </a:rPr>
              <a:t>of 1000  </a:t>
            </a:r>
            <a:r>
              <a:rPr sz="1200" spc="-5" dirty="0">
                <a:latin typeface="Times New Roman"/>
                <a:cs typeface="Times New Roman"/>
              </a:rPr>
              <a:t>because deaths </a:t>
            </a:r>
            <a:r>
              <a:rPr sz="1200" dirty="0">
                <a:latin typeface="Times New Roman"/>
                <a:cs typeface="Times New Roman"/>
              </a:rPr>
              <a:t>due to most of the </a:t>
            </a:r>
            <a:r>
              <a:rPr sz="1200" spc="-5" dirty="0">
                <a:latin typeface="Times New Roman"/>
                <a:cs typeface="Times New Roman"/>
              </a:rPr>
              <a:t>causes are </a:t>
            </a:r>
            <a:r>
              <a:rPr sz="1200" dirty="0">
                <a:latin typeface="Times New Roman"/>
                <a:cs typeface="Times New Roman"/>
              </a:rPr>
              <a:t>generally </a:t>
            </a:r>
            <a:r>
              <a:rPr sz="1200" spc="5" dirty="0">
                <a:latin typeface="Times New Roman"/>
                <a:cs typeface="Times New Roman"/>
              </a:rPr>
              <a:t>very</a:t>
            </a:r>
            <a:r>
              <a:rPr sz="1200" spc="-30" dirty="0">
                <a:latin typeface="Times New Roman"/>
                <a:cs typeface="Times New Roman"/>
              </a:rPr>
              <a:t> </a:t>
            </a:r>
            <a:r>
              <a:rPr sz="1200" dirty="0">
                <a:latin typeface="Times New Roman"/>
                <a:cs typeface="Times New Roman"/>
              </a:rPr>
              <a:t>low.</a:t>
            </a:r>
            <a:endParaRPr sz="1200">
              <a:latin typeface="Times New Roman"/>
              <a:cs typeface="Times New Roman"/>
            </a:endParaRPr>
          </a:p>
        </p:txBody>
      </p:sp>
      <p:sp>
        <p:nvSpPr>
          <p:cNvPr id="11" name="object 11"/>
          <p:cNvSpPr/>
          <p:nvPr/>
        </p:nvSpPr>
        <p:spPr>
          <a:xfrm>
            <a:off x="1501261" y="7504744"/>
            <a:ext cx="2320290" cy="0"/>
          </a:xfrm>
          <a:custGeom>
            <a:avLst/>
            <a:gdLst/>
            <a:ahLst/>
            <a:cxnLst/>
            <a:rect l="l" t="t" r="r" b="b"/>
            <a:pathLst>
              <a:path w="2320290">
                <a:moveTo>
                  <a:pt x="0" y="0"/>
                </a:moveTo>
                <a:lnTo>
                  <a:pt x="2319953" y="0"/>
                </a:lnTo>
              </a:path>
            </a:pathLst>
          </a:custGeom>
          <a:ln w="6475">
            <a:solidFill>
              <a:srgbClr val="000000"/>
            </a:solidFill>
          </a:ln>
        </p:spPr>
        <p:txBody>
          <a:bodyPr wrap="square" lIns="0" tIns="0" rIns="0" bIns="0" rtlCol="0"/>
          <a:lstStyle/>
          <a:p>
            <a:endParaRPr/>
          </a:p>
        </p:txBody>
      </p:sp>
      <p:sp>
        <p:nvSpPr>
          <p:cNvPr id="12" name="object 12"/>
          <p:cNvSpPr txBox="1"/>
          <p:nvPr/>
        </p:nvSpPr>
        <p:spPr>
          <a:xfrm>
            <a:off x="876604" y="7277101"/>
            <a:ext cx="3601085" cy="213360"/>
          </a:xfrm>
          <a:prstGeom prst="rect">
            <a:avLst/>
          </a:prstGeom>
        </p:spPr>
        <p:txBody>
          <a:bodyPr vert="horz" wrap="square" lIns="0" tIns="16510" rIns="0" bIns="0" rtlCol="0">
            <a:spAutoFit/>
          </a:bodyPr>
          <a:lstStyle/>
          <a:p>
            <a:pPr marL="38100">
              <a:lnSpc>
                <a:spcPct val="100000"/>
              </a:lnSpc>
              <a:spcBef>
                <a:spcPts val="130"/>
              </a:spcBef>
            </a:pPr>
            <a:r>
              <a:rPr sz="1800" spc="-7" baseline="-37037" dirty="0">
                <a:latin typeface="Times New Roman"/>
                <a:cs typeface="Times New Roman"/>
              </a:rPr>
              <a:t>CSDR </a:t>
            </a:r>
            <a:r>
              <a:rPr sz="1800" baseline="-37037" dirty="0">
                <a:latin typeface="Times New Roman"/>
                <a:cs typeface="Times New Roman"/>
              </a:rPr>
              <a:t>=</a:t>
            </a:r>
            <a:r>
              <a:rPr sz="1800" spc="-142" baseline="-37037" dirty="0">
                <a:latin typeface="Times New Roman"/>
                <a:cs typeface="Times New Roman"/>
              </a:rPr>
              <a:t> </a:t>
            </a:r>
            <a:r>
              <a:rPr sz="1200" spc="30" dirty="0">
                <a:latin typeface="Times New Roman"/>
                <a:cs typeface="Times New Roman"/>
              </a:rPr>
              <a:t>No.of </a:t>
            </a:r>
            <a:r>
              <a:rPr sz="1200" dirty="0">
                <a:latin typeface="Times New Roman"/>
                <a:cs typeface="Times New Roman"/>
              </a:rPr>
              <a:t>deaths due </a:t>
            </a:r>
            <a:r>
              <a:rPr sz="1200" spc="40" dirty="0">
                <a:latin typeface="Times New Roman"/>
                <a:cs typeface="Times New Roman"/>
              </a:rPr>
              <a:t>to </a:t>
            </a:r>
            <a:r>
              <a:rPr sz="1200" dirty="0">
                <a:latin typeface="Times New Roman"/>
                <a:cs typeface="Times New Roman"/>
              </a:rPr>
              <a:t>particular </a:t>
            </a:r>
            <a:r>
              <a:rPr sz="1200" spc="-5" dirty="0">
                <a:latin typeface="Times New Roman"/>
                <a:cs typeface="Times New Roman"/>
              </a:rPr>
              <a:t>disease </a:t>
            </a:r>
            <a:r>
              <a:rPr sz="1800" spc="7" baseline="-34722" dirty="0">
                <a:latin typeface="Symbol"/>
                <a:cs typeface="Symbol"/>
              </a:rPr>
              <a:t></a:t>
            </a:r>
            <a:r>
              <a:rPr sz="1800" spc="7" baseline="-34722" dirty="0">
                <a:latin typeface="Times New Roman"/>
                <a:cs typeface="Times New Roman"/>
              </a:rPr>
              <a:t>100,000</a:t>
            </a:r>
            <a:endParaRPr sz="1800" baseline="-34722">
              <a:latin typeface="Times New Roman"/>
              <a:cs typeface="Times New Roman"/>
            </a:endParaRPr>
          </a:p>
        </p:txBody>
      </p:sp>
      <p:sp>
        <p:nvSpPr>
          <p:cNvPr id="13" name="object 13"/>
          <p:cNvSpPr txBox="1"/>
          <p:nvPr/>
        </p:nvSpPr>
        <p:spPr>
          <a:xfrm>
            <a:off x="902004" y="7388621"/>
            <a:ext cx="5967730" cy="870585"/>
          </a:xfrm>
          <a:prstGeom prst="rect">
            <a:avLst/>
          </a:prstGeom>
        </p:spPr>
        <p:txBody>
          <a:bodyPr vert="horz" wrap="square" lIns="0" tIns="123825" rIns="0" bIns="0" rtlCol="0">
            <a:spAutoFit/>
          </a:bodyPr>
          <a:lstStyle/>
          <a:p>
            <a:pPr marL="1119505">
              <a:lnSpc>
                <a:spcPct val="100000"/>
              </a:lnSpc>
              <a:spcBef>
                <a:spcPts val="975"/>
              </a:spcBef>
            </a:pPr>
            <a:r>
              <a:rPr sz="1200" spc="35" dirty="0">
                <a:latin typeface="Times New Roman"/>
                <a:cs typeface="Times New Roman"/>
              </a:rPr>
              <a:t>Mid</a:t>
            </a:r>
            <a:r>
              <a:rPr sz="1200" spc="-114" dirty="0">
                <a:latin typeface="Times New Roman"/>
                <a:cs typeface="Times New Roman"/>
              </a:rPr>
              <a:t> </a:t>
            </a:r>
            <a:r>
              <a:rPr sz="1200" spc="10" dirty="0">
                <a:latin typeface="Times New Roman"/>
                <a:cs typeface="Times New Roman"/>
              </a:rPr>
              <a:t>year</a:t>
            </a:r>
            <a:r>
              <a:rPr sz="1200" spc="-125" dirty="0">
                <a:latin typeface="Times New Roman"/>
                <a:cs typeface="Times New Roman"/>
              </a:rPr>
              <a:t> </a:t>
            </a:r>
            <a:r>
              <a:rPr sz="1200" spc="15" dirty="0">
                <a:latin typeface="Times New Roman"/>
                <a:cs typeface="Times New Roman"/>
              </a:rPr>
              <a:t>population</a:t>
            </a:r>
            <a:endParaRPr sz="1200">
              <a:latin typeface="Times New Roman"/>
              <a:cs typeface="Times New Roman"/>
            </a:endParaRPr>
          </a:p>
          <a:p>
            <a:pPr marL="12700" marR="5080">
              <a:lnSpc>
                <a:spcPct val="143300"/>
              </a:lnSpc>
              <a:spcBef>
                <a:spcPts val="209"/>
              </a:spcBef>
            </a:pPr>
            <a:r>
              <a:rPr sz="1200" spc="-5" dirty="0">
                <a:latin typeface="Times New Roman"/>
                <a:cs typeface="Times New Roman"/>
              </a:rPr>
              <a:t>Deaths from </a:t>
            </a:r>
            <a:r>
              <a:rPr sz="1200" dirty="0">
                <a:latin typeface="Times New Roman"/>
                <a:cs typeface="Times New Roman"/>
              </a:rPr>
              <a:t>a </a:t>
            </a:r>
            <a:r>
              <a:rPr sz="1200" spc="-5" dirty="0">
                <a:latin typeface="Times New Roman"/>
                <a:cs typeface="Times New Roman"/>
              </a:rPr>
              <a:t>specific </a:t>
            </a:r>
            <a:r>
              <a:rPr sz="1200" dirty="0">
                <a:latin typeface="Times New Roman"/>
                <a:cs typeface="Times New Roman"/>
              </a:rPr>
              <a:t>cause </a:t>
            </a:r>
            <a:r>
              <a:rPr sz="1200" spc="-5" dirty="0">
                <a:latin typeface="Times New Roman"/>
                <a:cs typeface="Times New Roman"/>
              </a:rPr>
              <a:t>can also </a:t>
            </a:r>
            <a:r>
              <a:rPr sz="1200" dirty="0">
                <a:latin typeface="Times New Roman"/>
                <a:cs typeface="Times New Roman"/>
              </a:rPr>
              <a:t>be </a:t>
            </a:r>
            <a:r>
              <a:rPr sz="1200" spc="-5" dirty="0">
                <a:latin typeface="Times New Roman"/>
                <a:cs typeface="Times New Roman"/>
              </a:rPr>
              <a:t>expressed as </a:t>
            </a:r>
            <a:r>
              <a:rPr sz="1200" dirty="0">
                <a:latin typeface="Times New Roman"/>
                <a:cs typeface="Times New Roman"/>
              </a:rPr>
              <a:t>a </a:t>
            </a:r>
            <a:r>
              <a:rPr sz="1200" spc="-5" dirty="0">
                <a:latin typeface="Times New Roman"/>
                <a:cs typeface="Times New Roman"/>
              </a:rPr>
              <a:t>percentage </a:t>
            </a:r>
            <a:r>
              <a:rPr sz="1200" dirty="0">
                <a:latin typeface="Times New Roman"/>
                <a:cs typeface="Times New Roman"/>
              </a:rPr>
              <a:t>of </a:t>
            </a:r>
            <a:r>
              <a:rPr sz="1200" spc="-5" dirty="0">
                <a:latin typeface="Times New Roman"/>
                <a:cs typeface="Times New Roman"/>
              </a:rPr>
              <a:t>total deaths which is </a:t>
            </a:r>
            <a:r>
              <a:rPr sz="1200" dirty="0">
                <a:latin typeface="Times New Roman"/>
                <a:cs typeface="Times New Roman"/>
              </a:rPr>
              <a:t>know  </a:t>
            </a:r>
            <a:r>
              <a:rPr sz="1200" spc="-5" dirty="0">
                <a:latin typeface="Times New Roman"/>
                <a:cs typeface="Times New Roman"/>
              </a:rPr>
              <a:t>as proportion dying </a:t>
            </a:r>
            <a:r>
              <a:rPr sz="1200" spc="5" dirty="0">
                <a:latin typeface="Times New Roman"/>
                <a:cs typeface="Times New Roman"/>
              </a:rPr>
              <a:t>of </a:t>
            </a:r>
            <a:r>
              <a:rPr sz="1200" spc="-5" dirty="0">
                <a:latin typeface="Times New Roman"/>
                <a:cs typeface="Times New Roman"/>
              </a:rPr>
              <a:t>specific cause such</a:t>
            </a:r>
            <a:r>
              <a:rPr sz="1200" spc="15"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sp>
        <p:nvSpPr>
          <p:cNvPr id="14" name="object 14"/>
          <p:cNvSpPr/>
          <p:nvPr/>
        </p:nvSpPr>
        <p:spPr>
          <a:xfrm>
            <a:off x="3406043" y="8811179"/>
            <a:ext cx="1698625" cy="0"/>
          </a:xfrm>
          <a:custGeom>
            <a:avLst/>
            <a:gdLst/>
            <a:ahLst/>
            <a:cxnLst/>
            <a:rect l="l" t="t" r="r" b="b"/>
            <a:pathLst>
              <a:path w="1698625">
                <a:moveTo>
                  <a:pt x="0" y="0"/>
                </a:moveTo>
                <a:lnTo>
                  <a:pt x="1698176" y="0"/>
                </a:lnTo>
              </a:path>
            </a:pathLst>
          </a:custGeom>
          <a:ln w="6463">
            <a:solidFill>
              <a:srgbClr val="000000"/>
            </a:solidFill>
          </a:ln>
        </p:spPr>
        <p:txBody>
          <a:bodyPr wrap="square" lIns="0" tIns="0" rIns="0" bIns="0" rtlCol="0"/>
          <a:lstStyle/>
          <a:p>
            <a:endParaRPr/>
          </a:p>
        </p:txBody>
      </p:sp>
      <p:sp>
        <p:nvSpPr>
          <p:cNvPr id="15" name="object 15"/>
          <p:cNvSpPr txBox="1"/>
          <p:nvPr/>
        </p:nvSpPr>
        <p:spPr>
          <a:xfrm>
            <a:off x="3911615" y="8802481"/>
            <a:ext cx="653415"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totaldeath</a:t>
            </a:r>
            <a:endParaRPr sz="1200">
              <a:latin typeface="Times New Roman"/>
              <a:cs typeface="Times New Roman"/>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38</a:t>
            </a:fld>
            <a:endParaRPr dirty="0"/>
          </a:p>
        </p:txBody>
      </p:sp>
      <p:sp>
        <p:nvSpPr>
          <p:cNvPr id="16" name="object 16"/>
          <p:cNvSpPr txBox="1"/>
          <p:nvPr/>
        </p:nvSpPr>
        <p:spPr>
          <a:xfrm>
            <a:off x="876604" y="8685068"/>
            <a:ext cx="4879340" cy="213360"/>
          </a:xfrm>
          <a:prstGeom prst="rect">
            <a:avLst/>
          </a:prstGeom>
        </p:spPr>
        <p:txBody>
          <a:bodyPr vert="horz" wrap="square" lIns="0" tIns="16510" rIns="0" bIns="0" rtlCol="0">
            <a:spAutoFit/>
          </a:bodyPr>
          <a:lstStyle/>
          <a:p>
            <a:pPr marL="38100">
              <a:lnSpc>
                <a:spcPct val="100000"/>
              </a:lnSpc>
              <a:spcBef>
                <a:spcPts val="130"/>
              </a:spcBef>
            </a:pPr>
            <a:r>
              <a:rPr sz="1200" spc="-5" dirty="0">
                <a:latin typeface="Times New Roman"/>
                <a:cs typeface="Times New Roman"/>
              </a:rPr>
              <a:t>Proportion dying </a:t>
            </a:r>
            <a:r>
              <a:rPr sz="1200" dirty="0">
                <a:latin typeface="Times New Roman"/>
                <a:cs typeface="Times New Roman"/>
              </a:rPr>
              <a:t>due to kidney </a:t>
            </a:r>
            <a:r>
              <a:rPr sz="1200" spc="-5" dirty="0">
                <a:latin typeface="Times New Roman"/>
                <a:cs typeface="Times New Roman"/>
              </a:rPr>
              <a:t>failure </a:t>
            </a:r>
            <a:r>
              <a:rPr sz="1200" dirty="0">
                <a:latin typeface="Times New Roman"/>
                <a:cs typeface="Times New Roman"/>
              </a:rPr>
              <a:t>= </a:t>
            </a:r>
            <a:r>
              <a:rPr sz="1800" spc="7" baseline="37037" dirty="0">
                <a:latin typeface="Times New Roman"/>
                <a:cs typeface="Times New Roman"/>
              </a:rPr>
              <a:t>No. </a:t>
            </a:r>
            <a:r>
              <a:rPr sz="1800" baseline="37037" dirty="0">
                <a:latin typeface="Times New Roman"/>
                <a:cs typeface="Times New Roman"/>
              </a:rPr>
              <a:t>of </a:t>
            </a:r>
            <a:r>
              <a:rPr sz="1800" spc="-30" baseline="37037" dirty="0">
                <a:latin typeface="Times New Roman"/>
                <a:cs typeface="Times New Roman"/>
              </a:rPr>
              <a:t>deakidney </a:t>
            </a:r>
            <a:r>
              <a:rPr sz="1800" spc="-15" baseline="37037" dirty="0">
                <a:latin typeface="Times New Roman"/>
                <a:cs typeface="Times New Roman"/>
              </a:rPr>
              <a:t>failureths</a:t>
            </a:r>
            <a:r>
              <a:rPr sz="1800" spc="7" baseline="37037" dirty="0">
                <a:latin typeface="Times New Roman"/>
                <a:cs typeface="Times New Roman"/>
              </a:rPr>
              <a:t> </a:t>
            </a:r>
            <a:r>
              <a:rPr sz="1800" baseline="2314" dirty="0">
                <a:latin typeface="Symbol"/>
                <a:cs typeface="Symbol"/>
              </a:rPr>
              <a:t></a:t>
            </a:r>
            <a:r>
              <a:rPr sz="1800" baseline="2314" dirty="0">
                <a:latin typeface="Times New Roman"/>
                <a:cs typeface="Times New Roman"/>
              </a:rPr>
              <a:t>100,000</a:t>
            </a:r>
            <a:endParaRPr sz="1800" baseline="2314">
              <a:latin typeface="Times New Roman"/>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5190" cy="124523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marL="12700" marR="5080" algn="just">
              <a:lnSpc>
                <a:spcPct val="143300"/>
              </a:lnSpc>
              <a:spcBef>
                <a:spcPts val="1250"/>
              </a:spcBef>
            </a:pPr>
            <a:r>
              <a:rPr sz="1200" dirty="0">
                <a:latin typeface="Times New Roman"/>
                <a:cs typeface="Times New Roman"/>
              </a:rPr>
              <a:t>The </a:t>
            </a:r>
            <a:r>
              <a:rPr sz="1200" spc="-5" dirty="0">
                <a:latin typeface="Times New Roman"/>
                <a:cs typeface="Times New Roman"/>
              </a:rPr>
              <a:t>information regarding </a:t>
            </a:r>
            <a:r>
              <a:rPr sz="1200" dirty="0">
                <a:latin typeface="Times New Roman"/>
                <a:cs typeface="Times New Roman"/>
              </a:rPr>
              <a:t>cause of deaths in </a:t>
            </a:r>
            <a:r>
              <a:rPr sz="1200" spc="-5" dirty="0">
                <a:latin typeface="Times New Roman"/>
                <a:cs typeface="Times New Roman"/>
              </a:rPr>
              <a:t>eh case </a:t>
            </a:r>
            <a:r>
              <a:rPr sz="1200" dirty="0">
                <a:latin typeface="Times New Roman"/>
                <a:cs typeface="Times New Roman"/>
              </a:rPr>
              <a:t>of </a:t>
            </a:r>
            <a:r>
              <a:rPr sz="1200" spc="-5" dirty="0">
                <a:latin typeface="Times New Roman"/>
                <a:cs typeface="Times New Roman"/>
              </a:rPr>
              <a:t>Nepal as well as </a:t>
            </a:r>
            <a:r>
              <a:rPr sz="1200" dirty="0">
                <a:latin typeface="Times New Roman"/>
                <a:cs typeface="Times New Roman"/>
              </a:rPr>
              <a:t>many developing  </a:t>
            </a:r>
            <a:r>
              <a:rPr sz="1200" spc="-5" dirty="0">
                <a:latin typeface="Times New Roman"/>
                <a:cs typeface="Times New Roman"/>
              </a:rPr>
              <a:t>countries is available </a:t>
            </a:r>
            <a:r>
              <a:rPr sz="1200" dirty="0">
                <a:latin typeface="Times New Roman"/>
                <a:cs typeface="Times New Roman"/>
              </a:rPr>
              <a:t>from hospital </a:t>
            </a:r>
            <a:r>
              <a:rPr sz="1200" spc="-5" dirty="0">
                <a:latin typeface="Times New Roman"/>
                <a:cs typeface="Times New Roman"/>
              </a:rPr>
              <a:t>records </a:t>
            </a:r>
            <a:r>
              <a:rPr sz="1200" dirty="0">
                <a:latin typeface="Times New Roman"/>
                <a:cs typeface="Times New Roman"/>
              </a:rPr>
              <a:t>only. </a:t>
            </a:r>
            <a:r>
              <a:rPr sz="1200" spc="-10" dirty="0">
                <a:latin typeface="Times New Roman"/>
                <a:cs typeface="Times New Roman"/>
              </a:rPr>
              <a:t>In </a:t>
            </a:r>
            <a:r>
              <a:rPr sz="1200" dirty="0">
                <a:latin typeface="Times New Roman"/>
                <a:cs typeface="Times New Roman"/>
              </a:rPr>
              <a:t>the case of developed </a:t>
            </a:r>
            <a:r>
              <a:rPr sz="1200" spc="-5" dirty="0">
                <a:latin typeface="Times New Roman"/>
                <a:cs typeface="Times New Roman"/>
              </a:rPr>
              <a:t>countries </a:t>
            </a:r>
            <a:r>
              <a:rPr sz="1200" dirty="0">
                <a:latin typeface="Times New Roman"/>
                <a:cs typeface="Times New Roman"/>
              </a:rPr>
              <a:t>every death  </a:t>
            </a:r>
            <a:r>
              <a:rPr sz="1200" spc="-5" dirty="0">
                <a:latin typeface="Times New Roman"/>
                <a:cs typeface="Times New Roman"/>
              </a:rPr>
              <a:t>is </a:t>
            </a:r>
            <a:r>
              <a:rPr sz="1200" dirty="0">
                <a:latin typeface="Times New Roman"/>
                <a:cs typeface="Times New Roman"/>
              </a:rPr>
              <a:t>to be </a:t>
            </a:r>
            <a:r>
              <a:rPr sz="1200" spc="-5" dirty="0">
                <a:latin typeface="Times New Roman"/>
                <a:cs typeface="Times New Roman"/>
              </a:rPr>
              <a:t>diagnosis so </a:t>
            </a:r>
            <a:r>
              <a:rPr sz="1200" dirty="0">
                <a:latin typeface="Times New Roman"/>
                <a:cs typeface="Times New Roman"/>
              </a:rPr>
              <a:t>the cause </a:t>
            </a:r>
            <a:r>
              <a:rPr sz="1200" spc="-5" dirty="0">
                <a:latin typeface="Times New Roman"/>
                <a:cs typeface="Times New Roman"/>
              </a:rPr>
              <a:t>of deaths is</a:t>
            </a:r>
            <a:r>
              <a:rPr sz="1200" spc="10" dirty="0">
                <a:latin typeface="Times New Roman"/>
                <a:cs typeface="Times New Roman"/>
              </a:rPr>
              <a:t> </a:t>
            </a:r>
            <a:r>
              <a:rPr sz="1200" dirty="0">
                <a:latin typeface="Times New Roman"/>
                <a:cs typeface="Times New Roman"/>
              </a:rPr>
              <a:t>identified.</a:t>
            </a: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2230881"/>
            <a:ext cx="5969635" cy="6591934"/>
          </a:xfrm>
          <a:prstGeom prst="rect">
            <a:avLst/>
          </a:prstGeom>
        </p:spPr>
        <p:txBody>
          <a:bodyPr vert="horz" wrap="square" lIns="0" tIns="88900" rIns="0" bIns="0" rtlCol="0">
            <a:spAutoFit/>
          </a:bodyPr>
          <a:lstStyle/>
          <a:p>
            <a:pPr marL="12700" algn="just">
              <a:lnSpc>
                <a:spcPct val="100000"/>
              </a:lnSpc>
              <a:spcBef>
                <a:spcPts val="700"/>
              </a:spcBef>
            </a:pPr>
            <a:r>
              <a:rPr sz="1200" b="1" spc="-5" dirty="0">
                <a:latin typeface="Times New Roman"/>
                <a:cs typeface="Times New Roman"/>
              </a:rPr>
              <a:t>Standardization </a:t>
            </a:r>
            <a:r>
              <a:rPr sz="1200" b="1" spc="-10" dirty="0">
                <a:latin typeface="Times New Roman"/>
                <a:cs typeface="Times New Roman"/>
              </a:rPr>
              <a:t>of </a:t>
            </a:r>
            <a:r>
              <a:rPr sz="1200" b="1" spc="-5" dirty="0">
                <a:latin typeface="Times New Roman"/>
                <a:cs typeface="Times New Roman"/>
              </a:rPr>
              <a:t>Death</a:t>
            </a:r>
            <a:r>
              <a:rPr sz="1200" b="1" spc="30" dirty="0">
                <a:latin typeface="Times New Roman"/>
                <a:cs typeface="Times New Roman"/>
              </a:rPr>
              <a:t> </a:t>
            </a:r>
            <a:r>
              <a:rPr sz="1200" b="1" spc="-5" dirty="0">
                <a:latin typeface="Times New Roman"/>
                <a:cs typeface="Times New Roman"/>
              </a:rPr>
              <a:t>Rates</a:t>
            </a:r>
            <a:endParaRPr sz="1200">
              <a:latin typeface="Times New Roman"/>
              <a:cs typeface="Times New Roman"/>
            </a:endParaRPr>
          </a:p>
          <a:p>
            <a:pPr marL="12700" algn="just">
              <a:lnSpc>
                <a:spcPct val="100000"/>
              </a:lnSpc>
              <a:spcBef>
                <a:spcPts val="600"/>
              </a:spcBef>
            </a:pPr>
            <a:r>
              <a:rPr sz="1200" dirty="0">
                <a:latin typeface="Times New Roman"/>
                <a:cs typeface="Times New Roman"/>
              </a:rPr>
              <a:t>Mortality patterns </a:t>
            </a:r>
            <a:r>
              <a:rPr sz="1200" spc="-5" dirty="0">
                <a:latin typeface="Times New Roman"/>
                <a:cs typeface="Times New Roman"/>
              </a:rPr>
              <a:t>are varied </a:t>
            </a:r>
            <a:r>
              <a:rPr sz="1200" dirty="0">
                <a:latin typeface="Times New Roman"/>
                <a:cs typeface="Times New Roman"/>
              </a:rPr>
              <a:t>according to time </a:t>
            </a:r>
            <a:r>
              <a:rPr sz="1200" spc="-5" dirty="0">
                <a:latin typeface="Times New Roman"/>
                <a:cs typeface="Times New Roman"/>
              </a:rPr>
              <a:t>period </a:t>
            </a:r>
            <a:r>
              <a:rPr sz="1200" dirty="0">
                <a:latin typeface="Times New Roman"/>
                <a:cs typeface="Times New Roman"/>
              </a:rPr>
              <a:t>in developed </a:t>
            </a:r>
            <a:r>
              <a:rPr sz="1200" spc="5" dirty="0">
                <a:latin typeface="Times New Roman"/>
                <a:cs typeface="Times New Roman"/>
              </a:rPr>
              <a:t>or </a:t>
            </a:r>
            <a:r>
              <a:rPr sz="1200" spc="-5" dirty="0">
                <a:latin typeface="Times New Roman"/>
                <a:cs typeface="Times New Roman"/>
              </a:rPr>
              <a:t>developing</a:t>
            </a:r>
            <a:r>
              <a:rPr sz="1200" spc="-90" dirty="0">
                <a:latin typeface="Times New Roman"/>
                <a:cs typeface="Times New Roman"/>
              </a:rPr>
              <a:t> </a:t>
            </a:r>
            <a:r>
              <a:rPr sz="1200" spc="-5" dirty="0">
                <a:latin typeface="Times New Roman"/>
                <a:cs typeface="Times New Roman"/>
              </a:rPr>
              <a:t>countries.</a:t>
            </a:r>
            <a:endParaRPr sz="1200">
              <a:latin typeface="Times New Roman"/>
              <a:cs typeface="Times New Roman"/>
            </a:endParaRPr>
          </a:p>
          <a:p>
            <a:pPr marL="12700" marR="8255" algn="just">
              <a:lnSpc>
                <a:spcPct val="143700"/>
              </a:lnSpc>
              <a:spcBef>
                <a:spcPts val="5"/>
              </a:spcBef>
            </a:pPr>
            <a:r>
              <a:rPr sz="1200" dirty="0">
                <a:latin typeface="Times New Roman"/>
                <a:cs typeface="Times New Roman"/>
              </a:rPr>
              <a:t>Mortality </a:t>
            </a:r>
            <a:r>
              <a:rPr sz="1200" spc="-5" dirty="0">
                <a:latin typeface="Times New Roman"/>
                <a:cs typeface="Times New Roman"/>
              </a:rPr>
              <a:t>rates are affected </a:t>
            </a:r>
            <a:r>
              <a:rPr sz="1200" spc="10" dirty="0">
                <a:latin typeface="Times New Roman"/>
                <a:cs typeface="Times New Roman"/>
              </a:rPr>
              <a:t>by </a:t>
            </a:r>
            <a:r>
              <a:rPr sz="1200" spc="5" dirty="0">
                <a:latin typeface="Times New Roman"/>
                <a:cs typeface="Times New Roman"/>
              </a:rPr>
              <a:t>many </a:t>
            </a:r>
            <a:r>
              <a:rPr sz="1200" spc="-5" dirty="0">
                <a:latin typeface="Times New Roman"/>
                <a:cs typeface="Times New Roman"/>
              </a:rPr>
              <a:t>factors </a:t>
            </a:r>
            <a:r>
              <a:rPr sz="1200" dirty="0">
                <a:latin typeface="Times New Roman"/>
                <a:cs typeface="Times New Roman"/>
              </a:rPr>
              <a:t>such </a:t>
            </a:r>
            <a:r>
              <a:rPr sz="1200" spc="-5" dirty="0">
                <a:latin typeface="Times New Roman"/>
                <a:cs typeface="Times New Roman"/>
              </a:rPr>
              <a:t>as environmental differences, social,  economical and cultural factors. </a:t>
            </a:r>
            <a:r>
              <a:rPr sz="1200" dirty="0">
                <a:latin typeface="Times New Roman"/>
                <a:cs typeface="Times New Roman"/>
              </a:rPr>
              <a:t>The death </a:t>
            </a:r>
            <a:r>
              <a:rPr sz="1200" spc="-5" dirty="0">
                <a:latin typeface="Times New Roman"/>
                <a:cs typeface="Times New Roman"/>
              </a:rPr>
              <a:t>rate is greatly affected </a:t>
            </a:r>
            <a:r>
              <a:rPr sz="1200" spc="10" dirty="0">
                <a:latin typeface="Times New Roman"/>
                <a:cs typeface="Times New Roman"/>
              </a:rPr>
              <a:t>by </a:t>
            </a:r>
            <a:r>
              <a:rPr sz="1200" spc="-5" dirty="0">
                <a:latin typeface="Times New Roman"/>
                <a:cs typeface="Times New Roman"/>
              </a:rPr>
              <a:t>age structure </a:t>
            </a:r>
            <a:r>
              <a:rPr sz="1200" dirty="0">
                <a:latin typeface="Times New Roman"/>
                <a:cs typeface="Times New Roman"/>
              </a:rPr>
              <a:t>of the  population. </a:t>
            </a:r>
            <a:r>
              <a:rPr sz="1200" spc="-10" dirty="0">
                <a:latin typeface="Times New Roman"/>
                <a:cs typeface="Times New Roman"/>
              </a:rPr>
              <a:t>If </a:t>
            </a:r>
            <a:r>
              <a:rPr sz="1200" dirty="0">
                <a:latin typeface="Times New Roman"/>
                <a:cs typeface="Times New Roman"/>
              </a:rPr>
              <a:t>the </a:t>
            </a:r>
            <a:r>
              <a:rPr sz="1200" spc="-5" dirty="0">
                <a:latin typeface="Times New Roman"/>
                <a:cs typeface="Times New Roman"/>
              </a:rPr>
              <a:t>age </a:t>
            </a:r>
            <a:r>
              <a:rPr sz="1200" dirty="0">
                <a:latin typeface="Times New Roman"/>
                <a:cs typeface="Times New Roman"/>
              </a:rPr>
              <a:t>structure </a:t>
            </a:r>
            <a:r>
              <a:rPr sz="1200" spc="5" dirty="0">
                <a:latin typeface="Times New Roman"/>
                <a:cs typeface="Times New Roman"/>
              </a:rPr>
              <a:t>of </a:t>
            </a:r>
            <a:r>
              <a:rPr sz="1200" spc="-5" dirty="0">
                <a:latin typeface="Times New Roman"/>
                <a:cs typeface="Times New Roman"/>
              </a:rPr>
              <a:t>two </a:t>
            </a:r>
            <a:r>
              <a:rPr sz="1200" dirty="0">
                <a:latin typeface="Times New Roman"/>
                <a:cs typeface="Times New Roman"/>
              </a:rPr>
              <a:t>populations </a:t>
            </a:r>
            <a:r>
              <a:rPr sz="1200" spc="-5" dirty="0">
                <a:latin typeface="Times New Roman"/>
                <a:cs typeface="Times New Roman"/>
              </a:rPr>
              <a:t>is different and </a:t>
            </a:r>
            <a:r>
              <a:rPr sz="1200" dirty="0">
                <a:latin typeface="Times New Roman"/>
                <a:cs typeface="Times New Roman"/>
              </a:rPr>
              <a:t>if the </a:t>
            </a:r>
            <a:r>
              <a:rPr sz="1200" spc="-5" dirty="0">
                <a:latin typeface="Times New Roman"/>
                <a:cs typeface="Times New Roman"/>
              </a:rPr>
              <a:t>CDR are compared </a:t>
            </a:r>
            <a:r>
              <a:rPr sz="1200" dirty="0">
                <a:latin typeface="Times New Roman"/>
                <a:cs typeface="Times New Roman"/>
              </a:rPr>
              <a:t>then  wrong </a:t>
            </a:r>
            <a:r>
              <a:rPr sz="1200" spc="-5" dirty="0">
                <a:latin typeface="Times New Roman"/>
                <a:cs typeface="Times New Roman"/>
              </a:rPr>
              <a:t>conclusion </a:t>
            </a:r>
            <a:r>
              <a:rPr sz="1200" spc="5" dirty="0">
                <a:latin typeface="Times New Roman"/>
                <a:cs typeface="Times New Roman"/>
              </a:rPr>
              <a:t>may be</a:t>
            </a:r>
            <a:r>
              <a:rPr sz="1200" spc="-50" dirty="0">
                <a:latin typeface="Times New Roman"/>
                <a:cs typeface="Times New Roman"/>
              </a:rPr>
              <a:t> </a:t>
            </a:r>
            <a:r>
              <a:rPr sz="1200" spc="-5" dirty="0">
                <a:latin typeface="Times New Roman"/>
                <a:cs typeface="Times New Roman"/>
              </a:rPr>
              <a:t>drawn.</a:t>
            </a:r>
            <a:endParaRPr sz="1200">
              <a:latin typeface="Times New Roman"/>
              <a:cs typeface="Times New Roman"/>
            </a:endParaRPr>
          </a:p>
          <a:p>
            <a:pPr marL="12700" marR="5080" algn="just">
              <a:lnSpc>
                <a:spcPct val="143800"/>
              </a:lnSpc>
              <a:spcBef>
                <a:spcPts val="5"/>
              </a:spcBef>
            </a:pPr>
            <a:r>
              <a:rPr sz="1200" spc="-5" dirty="0">
                <a:latin typeface="Times New Roman"/>
                <a:cs typeface="Times New Roman"/>
              </a:rPr>
              <a:t>Hence CDR </a:t>
            </a:r>
            <a:r>
              <a:rPr sz="1200" dirty="0">
                <a:latin typeface="Times New Roman"/>
                <a:cs typeface="Times New Roman"/>
              </a:rPr>
              <a:t>should be </a:t>
            </a:r>
            <a:r>
              <a:rPr sz="1200" spc="-5" dirty="0">
                <a:latin typeface="Times New Roman"/>
                <a:cs typeface="Times New Roman"/>
              </a:rPr>
              <a:t>standardized </a:t>
            </a:r>
            <a:r>
              <a:rPr sz="1200" dirty="0">
                <a:latin typeface="Times New Roman"/>
                <a:cs typeface="Times New Roman"/>
              </a:rPr>
              <a:t>before drawing conclusion of making </a:t>
            </a:r>
            <a:r>
              <a:rPr sz="1200" spc="-5" dirty="0">
                <a:latin typeface="Times New Roman"/>
                <a:cs typeface="Times New Roman"/>
              </a:rPr>
              <a:t>comparison from </a:t>
            </a:r>
            <a:r>
              <a:rPr sz="1200" dirty="0">
                <a:latin typeface="Times New Roman"/>
                <a:cs typeface="Times New Roman"/>
              </a:rPr>
              <a:t>place  to </a:t>
            </a:r>
            <a:r>
              <a:rPr sz="1200" spc="-5" dirty="0">
                <a:latin typeface="Times New Roman"/>
                <a:cs typeface="Times New Roman"/>
              </a:rPr>
              <a:t>place </a:t>
            </a:r>
            <a:r>
              <a:rPr sz="1200" dirty="0">
                <a:latin typeface="Times New Roman"/>
                <a:cs typeface="Times New Roman"/>
              </a:rPr>
              <a:t>or country to </a:t>
            </a:r>
            <a:r>
              <a:rPr sz="1200" spc="-5" dirty="0">
                <a:latin typeface="Times New Roman"/>
                <a:cs typeface="Times New Roman"/>
              </a:rPr>
              <a:t>country. </a:t>
            </a: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of </a:t>
            </a:r>
            <a:r>
              <a:rPr sz="1200" spc="-5" dirty="0">
                <a:latin typeface="Times New Roman"/>
                <a:cs typeface="Times New Roman"/>
              </a:rPr>
              <a:t>removing </a:t>
            </a:r>
            <a:r>
              <a:rPr sz="1200" dirty="0">
                <a:latin typeface="Times New Roman"/>
                <a:cs typeface="Times New Roman"/>
              </a:rPr>
              <a:t>the </a:t>
            </a:r>
            <a:r>
              <a:rPr sz="1200" spc="-5" dirty="0">
                <a:latin typeface="Times New Roman"/>
                <a:cs typeface="Times New Roman"/>
              </a:rPr>
              <a:t>effect </a:t>
            </a:r>
            <a:r>
              <a:rPr sz="1200" dirty="0">
                <a:latin typeface="Times New Roman"/>
                <a:cs typeface="Times New Roman"/>
              </a:rPr>
              <a:t>caused </a:t>
            </a:r>
            <a:r>
              <a:rPr sz="1200" spc="5" dirty="0">
                <a:latin typeface="Times New Roman"/>
                <a:cs typeface="Times New Roman"/>
              </a:rPr>
              <a:t>by </a:t>
            </a:r>
            <a:r>
              <a:rPr sz="1200" spc="-5" dirty="0">
                <a:latin typeface="Times New Roman"/>
                <a:cs typeface="Times New Roman"/>
              </a:rPr>
              <a:t>different </a:t>
            </a:r>
            <a:r>
              <a:rPr sz="1200" dirty="0">
                <a:latin typeface="Times New Roman"/>
                <a:cs typeface="Times New Roman"/>
              </a:rPr>
              <a:t>age  </a:t>
            </a:r>
            <a:r>
              <a:rPr sz="1200" spc="-5" dirty="0">
                <a:latin typeface="Times New Roman"/>
                <a:cs typeface="Times New Roman"/>
              </a:rPr>
              <a:t>structure is called age standardization. Standardization allows </a:t>
            </a:r>
            <a:r>
              <a:rPr sz="1200" dirty="0">
                <a:latin typeface="Times New Roman"/>
                <a:cs typeface="Times New Roman"/>
              </a:rPr>
              <a:t>for </a:t>
            </a:r>
            <a:r>
              <a:rPr sz="1200" spc="-5" dirty="0">
                <a:latin typeface="Times New Roman"/>
                <a:cs typeface="Times New Roman"/>
              </a:rPr>
              <a:t>comparison when </a:t>
            </a:r>
            <a:r>
              <a:rPr sz="1200" dirty="0">
                <a:latin typeface="Times New Roman"/>
                <a:cs typeface="Times New Roman"/>
              </a:rPr>
              <a:t>the  population </a:t>
            </a:r>
            <a:r>
              <a:rPr sz="1200" spc="-5" dirty="0">
                <a:latin typeface="Times New Roman"/>
                <a:cs typeface="Times New Roman"/>
              </a:rPr>
              <a:t>structures </a:t>
            </a:r>
            <a:r>
              <a:rPr sz="1200" dirty="0">
                <a:latin typeface="Times New Roman"/>
                <a:cs typeface="Times New Roman"/>
              </a:rPr>
              <a:t>differ. </a:t>
            </a:r>
            <a:r>
              <a:rPr sz="1200" spc="-5" dirty="0">
                <a:latin typeface="Times New Roman"/>
                <a:cs typeface="Times New Roman"/>
              </a:rPr>
              <a:t>Health professionals are always interested </a:t>
            </a:r>
            <a:r>
              <a:rPr sz="1200" dirty="0">
                <a:latin typeface="Times New Roman"/>
                <a:cs typeface="Times New Roman"/>
              </a:rPr>
              <a:t>to </a:t>
            </a:r>
            <a:r>
              <a:rPr sz="1200" spc="-5" dirty="0">
                <a:latin typeface="Times New Roman"/>
                <a:cs typeface="Times New Roman"/>
              </a:rPr>
              <a:t>compare </a:t>
            </a:r>
            <a:r>
              <a:rPr sz="1200" dirty="0">
                <a:latin typeface="Times New Roman"/>
                <a:cs typeface="Times New Roman"/>
              </a:rPr>
              <a:t>the mortality  </a:t>
            </a:r>
            <a:r>
              <a:rPr sz="1200" spc="-5" dirty="0">
                <a:latin typeface="Times New Roman"/>
                <a:cs typeface="Times New Roman"/>
              </a:rPr>
              <a:t>rates </a:t>
            </a:r>
            <a:r>
              <a:rPr sz="1200" dirty="0">
                <a:latin typeface="Times New Roman"/>
                <a:cs typeface="Times New Roman"/>
              </a:rPr>
              <a:t>of different </a:t>
            </a:r>
            <a:r>
              <a:rPr sz="1200" spc="-5" dirty="0">
                <a:latin typeface="Times New Roman"/>
                <a:cs typeface="Times New Roman"/>
              </a:rPr>
              <a:t>places </a:t>
            </a:r>
            <a:r>
              <a:rPr sz="1200" spc="5" dirty="0">
                <a:latin typeface="Times New Roman"/>
                <a:cs typeface="Times New Roman"/>
              </a:rPr>
              <a:t>to </a:t>
            </a:r>
            <a:r>
              <a:rPr sz="1200" dirty="0">
                <a:latin typeface="Times New Roman"/>
                <a:cs typeface="Times New Roman"/>
              </a:rPr>
              <a:t>find the </a:t>
            </a:r>
            <a:r>
              <a:rPr sz="1200" spc="-5" dirty="0">
                <a:latin typeface="Times New Roman"/>
                <a:cs typeface="Times New Roman"/>
              </a:rPr>
              <a:t>influences </a:t>
            </a:r>
            <a:r>
              <a:rPr sz="1200" spc="5" dirty="0">
                <a:latin typeface="Times New Roman"/>
                <a:cs typeface="Times New Roman"/>
              </a:rPr>
              <a:t>of </a:t>
            </a:r>
            <a:r>
              <a:rPr sz="1200" spc="-5" dirty="0">
                <a:latin typeface="Times New Roman"/>
                <a:cs typeface="Times New Roman"/>
              </a:rPr>
              <a:t>these</a:t>
            </a:r>
            <a:r>
              <a:rPr sz="1200" spc="-10" dirty="0">
                <a:latin typeface="Times New Roman"/>
                <a:cs typeface="Times New Roman"/>
              </a:rPr>
              <a:t> </a:t>
            </a:r>
            <a:r>
              <a:rPr sz="1200" spc="-5" dirty="0">
                <a:latin typeface="Times New Roman"/>
                <a:cs typeface="Times New Roman"/>
              </a:rPr>
              <a:t>factors.</a:t>
            </a:r>
            <a:endParaRPr sz="1200">
              <a:latin typeface="Times New Roman"/>
              <a:cs typeface="Times New Roman"/>
            </a:endParaRPr>
          </a:p>
          <a:p>
            <a:pPr marL="12700" algn="just">
              <a:lnSpc>
                <a:spcPct val="100000"/>
              </a:lnSpc>
              <a:spcBef>
                <a:spcPts val="625"/>
              </a:spcBef>
            </a:pPr>
            <a:r>
              <a:rPr sz="1200" spc="-5" dirty="0">
                <a:latin typeface="Times New Roman"/>
                <a:cs typeface="Times New Roman"/>
              </a:rPr>
              <a:t>Standardized death rates can </a:t>
            </a:r>
            <a:r>
              <a:rPr sz="1200" dirty="0">
                <a:latin typeface="Times New Roman"/>
                <a:cs typeface="Times New Roman"/>
              </a:rPr>
              <a:t>be </a:t>
            </a:r>
            <a:r>
              <a:rPr sz="1200" spc="-5" dirty="0">
                <a:latin typeface="Times New Roman"/>
                <a:cs typeface="Times New Roman"/>
              </a:rPr>
              <a:t>calculated </a:t>
            </a:r>
            <a:r>
              <a:rPr sz="1200" spc="10" dirty="0">
                <a:latin typeface="Times New Roman"/>
                <a:cs typeface="Times New Roman"/>
              </a:rPr>
              <a:t>by </a:t>
            </a:r>
            <a:r>
              <a:rPr sz="1200" dirty="0">
                <a:latin typeface="Times New Roman"/>
                <a:cs typeface="Times New Roman"/>
              </a:rPr>
              <a:t>two methods:</a:t>
            </a:r>
            <a:endParaRPr sz="1200">
              <a:latin typeface="Times New Roman"/>
              <a:cs typeface="Times New Roman"/>
            </a:endParaRPr>
          </a:p>
          <a:p>
            <a:pPr marL="469265" indent="-228600" algn="just">
              <a:lnSpc>
                <a:spcPct val="100000"/>
              </a:lnSpc>
              <a:spcBef>
                <a:spcPts val="640"/>
              </a:spcBef>
              <a:buAutoNum type="alphaLcParenR"/>
              <a:tabLst>
                <a:tab pos="469900" algn="l"/>
              </a:tabLst>
            </a:pPr>
            <a:r>
              <a:rPr sz="1200" spc="-5" dirty="0">
                <a:latin typeface="Times New Roman"/>
                <a:cs typeface="Times New Roman"/>
              </a:rPr>
              <a:t>Direct </a:t>
            </a:r>
            <a:r>
              <a:rPr sz="1200" dirty="0">
                <a:latin typeface="Times New Roman"/>
                <a:cs typeface="Times New Roman"/>
              </a:rPr>
              <a:t>Method</a:t>
            </a:r>
            <a:endParaRPr sz="1200">
              <a:latin typeface="Times New Roman"/>
              <a:cs typeface="Times New Roman"/>
            </a:endParaRPr>
          </a:p>
          <a:p>
            <a:pPr marL="469265" indent="-228600" algn="just">
              <a:lnSpc>
                <a:spcPct val="100000"/>
              </a:lnSpc>
              <a:spcBef>
                <a:spcPts val="620"/>
              </a:spcBef>
              <a:buAutoNum type="alphaLcParenR"/>
              <a:tabLst>
                <a:tab pos="469900" algn="l"/>
              </a:tabLst>
            </a:pPr>
            <a:r>
              <a:rPr sz="1200" spc="-5" dirty="0">
                <a:latin typeface="Times New Roman"/>
                <a:cs typeface="Times New Roman"/>
              </a:rPr>
              <a:t>Indirect </a:t>
            </a:r>
            <a:r>
              <a:rPr sz="1200" dirty="0">
                <a:latin typeface="Times New Roman"/>
                <a:cs typeface="Times New Roman"/>
              </a:rPr>
              <a:t>Method</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spcBef>
                <a:spcPts val="5"/>
              </a:spcBef>
            </a:pPr>
            <a:r>
              <a:rPr sz="1200" b="1" spc="-5" dirty="0">
                <a:latin typeface="Times New Roman"/>
                <a:cs typeface="Times New Roman"/>
              </a:rPr>
              <a:t>Direct Standardization</a:t>
            </a:r>
            <a:endParaRPr sz="1200">
              <a:latin typeface="Times New Roman"/>
              <a:cs typeface="Times New Roman"/>
            </a:endParaRPr>
          </a:p>
          <a:p>
            <a:pPr marL="469265" marR="5715" indent="-228600">
              <a:lnSpc>
                <a:spcPts val="2060"/>
              </a:lnSpc>
              <a:spcBef>
                <a:spcPts val="160"/>
              </a:spcBef>
              <a:buChar char="•"/>
              <a:tabLst>
                <a:tab pos="469265" algn="l"/>
                <a:tab pos="469900" algn="l"/>
                <a:tab pos="1532255" algn="l"/>
              </a:tabLst>
            </a:pPr>
            <a:r>
              <a:rPr sz="1200" spc="-10" dirty="0">
                <a:latin typeface="Times New Roman"/>
                <a:cs typeface="Times New Roman"/>
              </a:rPr>
              <a:t>In </a:t>
            </a:r>
            <a:r>
              <a:rPr sz="1200" dirty="0">
                <a:latin typeface="Times New Roman"/>
                <a:cs typeface="Times New Roman"/>
              </a:rPr>
              <a:t>this method, </a:t>
            </a:r>
            <a:r>
              <a:rPr sz="1200" spc="-5" dirty="0">
                <a:latin typeface="Times New Roman"/>
                <a:cs typeface="Times New Roman"/>
              </a:rPr>
              <a:t>average weighted age- </a:t>
            </a:r>
            <a:r>
              <a:rPr sz="1200" dirty="0">
                <a:latin typeface="Times New Roman"/>
                <a:cs typeface="Times New Roman"/>
              </a:rPr>
              <a:t>specific mortality </a:t>
            </a:r>
            <a:r>
              <a:rPr sz="1200" spc="-5" dirty="0">
                <a:latin typeface="Times New Roman"/>
                <a:cs typeface="Times New Roman"/>
              </a:rPr>
              <a:t>rates </a:t>
            </a:r>
            <a:r>
              <a:rPr sz="1200" dirty="0">
                <a:latin typeface="Times New Roman"/>
                <a:cs typeface="Times New Roman"/>
              </a:rPr>
              <a:t>(ASDR) a study population  </a:t>
            </a:r>
            <a:r>
              <a:rPr sz="1200" spc="-5" dirty="0">
                <a:latin typeface="Times New Roman"/>
                <a:cs typeface="Times New Roman"/>
              </a:rPr>
              <a:t>are </a:t>
            </a:r>
            <a:r>
              <a:rPr sz="1200" dirty="0">
                <a:latin typeface="Times New Roman"/>
                <a:cs typeface="Times New Roman"/>
              </a:rPr>
              <a:t> </a:t>
            </a:r>
            <a:r>
              <a:rPr sz="1200" spc="-5" dirty="0">
                <a:latin typeface="Times New Roman"/>
                <a:cs typeface="Times New Roman"/>
              </a:rPr>
              <a:t>calculated,	where weight represents </a:t>
            </a:r>
            <a:r>
              <a:rPr sz="1200" dirty="0">
                <a:latin typeface="Times New Roman"/>
                <a:cs typeface="Times New Roman"/>
              </a:rPr>
              <a:t>the </a:t>
            </a:r>
            <a:r>
              <a:rPr sz="1200" spc="-5" dirty="0">
                <a:latin typeface="Times New Roman"/>
                <a:cs typeface="Times New Roman"/>
              </a:rPr>
              <a:t>age </a:t>
            </a:r>
            <a:r>
              <a:rPr sz="1200" dirty="0">
                <a:latin typeface="Times New Roman"/>
                <a:cs typeface="Times New Roman"/>
              </a:rPr>
              <a:t>specific population of the</a:t>
            </a:r>
            <a:r>
              <a:rPr sz="1200" spc="185" dirty="0">
                <a:latin typeface="Times New Roman"/>
                <a:cs typeface="Times New Roman"/>
              </a:rPr>
              <a:t> </a:t>
            </a:r>
            <a:r>
              <a:rPr sz="1200" spc="-5" dirty="0">
                <a:latin typeface="Times New Roman"/>
                <a:cs typeface="Times New Roman"/>
              </a:rPr>
              <a:t>standard</a:t>
            </a:r>
            <a:endParaRPr sz="1200">
              <a:latin typeface="Times New Roman"/>
              <a:cs typeface="Times New Roman"/>
            </a:endParaRPr>
          </a:p>
          <a:p>
            <a:pPr marL="469265">
              <a:lnSpc>
                <a:spcPct val="100000"/>
              </a:lnSpc>
              <a:spcBef>
                <a:spcPts val="470"/>
              </a:spcBef>
            </a:pPr>
            <a:r>
              <a:rPr sz="1200" dirty="0">
                <a:latin typeface="Times New Roman"/>
                <a:cs typeface="Times New Roman"/>
              </a:rPr>
              <a:t>population.</a:t>
            </a:r>
            <a:endParaRPr sz="1200">
              <a:latin typeface="Times New Roman"/>
              <a:cs typeface="Times New Roman"/>
            </a:endParaRPr>
          </a:p>
          <a:p>
            <a:pPr marL="469265" marR="8255" indent="-228600">
              <a:lnSpc>
                <a:spcPts val="2080"/>
              </a:lnSpc>
              <a:spcBef>
                <a:spcPts val="165"/>
              </a:spcBef>
              <a:buChar char="•"/>
              <a:tabLst>
                <a:tab pos="469265" algn="l"/>
                <a:tab pos="469900" algn="l"/>
              </a:tabLst>
            </a:pPr>
            <a:r>
              <a:rPr sz="1200" dirty="0">
                <a:latin typeface="Times New Roman"/>
                <a:cs typeface="Times New Roman"/>
              </a:rPr>
              <a:t>The </a:t>
            </a:r>
            <a:r>
              <a:rPr sz="1200" spc="-5" dirty="0">
                <a:latin typeface="Times New Roman"/>
                <a:cs typeface="Times New Roman"/>
              </a:rPr>
              <a:t>reference </a:t>
            </a:r>
            <a:r>
              <a:rPr sz="1200" dirty="0">
                <a:latin typeface="Times New Roman"/>
                <a:cs typeface="Times New Roman"/>
              </a:rPr>
              <a:t>population usually the population of whole country if </a:t>
            </a:r>
            <a:r>
              <a:rPr sz="1200" spc="-5" dirty="0">
                <a:latin typeface="Times New Roman"/>
                <a:cs typeface="Times New Roman"/>
              </a:rPr>
              <a:t>we are </a:t>
            </a:r>
            <a:r>
              <a:rPr sz="1200" dirty="0">
                <a:latin typeface="Times New Roman"/>
                <a:cs typeface="Times New Roman"/>
              </a:rPr>
              <a:t>making  </a:t>
            </a:r>
            <a:r>
              <a:rPr sz="1200" spc="-5" dirty="0">
                <a:latin typeface="Times New Roman"/>
                <a:cs typeface="Times New Roman"/>
              </a:rPr>
              <a:t>comparison </a:t>
            </a:r>
            <a:r>
              <a:rPr sz="1200" dirty="0">
                <a:latin typeface="Times New Roman"/>
                <a:cs typeface="Times New Roman"/>
              </a:rPr>
              <a:t>of </a:t>
            </a:r>
            <a:r>
              <a:rPr sz="1200" spc="-5" dirty="0">
                <a:latin typeface="Times New Roman"/>
                <a:cs typeface="Times New Roman"/>
              </a:rPr>
              <a:t>rates </a:t>
            </a:r>
            <a:r>
              <a:rPr sz="1200" dirty="0">
                <a:latin typeface="Times New Roman"/>
                <a:cs typeface="Times New Roman"/>
              </a:rPr>
              <a:t>in </a:t>
            </a:r>
            <a:r>
              <a:rPr sz="1200" spc="-5" dirty="0">
                <a:latin typeface="Times New Roman"/>
                <a:cs typeface="Times New Roman"/>
              </a:rPr>
              <a:t>two communities within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country.</a:t>
            </a:r>
            <a:endParaRPr sz="1200">
              <a:latin typeface="Times New Roman"/>
              <a:cs typeface="Times New Roman"/>
            </a:endParaRPr>
          </a:p>
          <a:p>
            <a:pPr marL="469265" indent="-228600">
              <a:lnSpc>
                <a:spcPct val="100000"/>
              </a:lnSpc>
              <a:spcBef>
                <a:spcPts val="440"/>
              </a:spcBef>
              <a:buChar char="•"/>
              <a:tabLst>
                <a:tab pos="469265" algn="l"/>
                <a:tab pos="469900" algn="l"/>
              </a:tabLst>
            </a:pPr>
            <a:r>
              <a:rPr sz="1200" spc="-5" dirty="0">
                <a:latin typeface="Times New Roman"/>
                <a:cs typeface="Times New Roman"/>
              </a:rPr>
              <a:t>However, international standard </a:t>
            </a:r>
            <a:r>
              <a:rPr sz="1200" dirty="0">
                <a:latin typeface="Times New Roman"/>
                <a:cs typeface="Times New Roman"/>
              </a:rPr>
              <a:t>population </a:t>
            </a:r>
            <a:r>
              <a:rPr sz="1200" spc="-5" dirty="0">
                <a:latin typeface="Times New Roman"/>
                <a:cs typeface="Times New Roman"/>
              </a:rPr>
              <a:t>is preferred </a:t>
            </a:r>
            <a:r>
              <a:rPr sz="1200" dirty="0">
                <a:latin typeface="Times New Roman"/>
                <a:cs typeface="Times New Roman"/>
              </a:rPr>
              <a:t>for </a:t>
            </a:r>
            <a:r>
              <a:rPr sz="1200" spc="-5" dirty="0">
                <a:latin typeface="Times New Roman"/>
                <a:cs typeface="Times New Roman"/>
              </a:rPr>
              <a:t>comparison </a:t>
            </a:r>
            <a:r>
              <a:rPr sz="1200" dirty="0">
                <a:latin typeface="Times New Roman"/>
                <a:cs typeface="Times New Roman"/>
              </a:rPr>
              <a:t>of </a:t>
            </a:r>
            <a:r>
              <a:rPr sz="1200" spc="-5" dirty="0">
                <a:latin typeface="Times New Roman"/>
                <a:cs typeface="Times New Roman"/>
              </a:rPr>
              <a:t>rates</a:t>
            </a:r>
            <a:r>
              <a:rPr sz="1200" spc="50" dirty="0">
                <a:latin typeface="Times New Roman"/>
                <a:cs typeface="Times New Roman"/>
              </a:rPr>
              <a:t> </a:t>
            </a:r>
            <a:r>
              <a:rPr sz="1200" dirty="0">
                <a:latin typeface="Times New Roman"/>
                <a:cs typeface="Times New Roman"/>
              </a:rPr>
              <a:t>within</a:t>
            </a:r>
            <a:endParaRPr sz="1200">
              <a:latin typeface="Times New Roman"/>
              <a:cs typeface="Times New Roman"/>
            </a:endParaRPr>
          </a:p>
          <a:p>
            <a:pPr marL="469265">
              <a:lnSpc>
                <a:spcPct val="100000"/>
              </a:lnSpc>
              <a:spcBef>
                <a:spcPts val="640"/>
              </a:spcBef>
            </a:pPr>
            <a:r>
              <a:rPr sz="1200" spc="-5" dirty="0">
                <a:latin typeface="Times New Roman"/>
                <a:cs typeface="Times New Roman"/>
              </a:rPr>
              <a:t>countries.</a:t>
            </a:r>
            <a:endParaRPr sz="1200">
              <a:latin typeface="Times New Roman"/>
              <a:cs typeface="Times New Roman"/>
            </a:endParaRPr>
          </a:p>
          <a:p>
            <a:pPr marL="12700" marR="10160">
              <a:lnSpc>
                <a:spcPts val="2080"/>
              </a:lnSpc>
              <a:spcBef>
                <a:spcPts val="160"/>
              </a:spcBef>
            </a:pPr>
            <a:r>
              <a:rPr sz="1200" b="1" spc="-5" dirty="0">
                <a:latin typeface="Times New Roman"/>
                <a:cs typeface="Times New Roman"/>
              </a:rPr>
              <a:t>Step1</a:t>
            </a:r>
            <a:r>
              <a:rPr sz="1200" spc="-5" dirty="0">
                <a:latin typeface="Times New Roman"/>
                <a:cs typeface="Times New Roman"/>
              </a:rPr>
              <a:t>- A standardized </a:t>
            </a:r>
            <a:r>
              <a:rPr sz="1200" dirty="0">
                <a:latin typeface="Times New Roman"/>
                <a:cs typeface="Times New Roman"/>
              </a:rPr>
              <a:t>population </a:t>
            </a:r>
            <a:r>
              <a:rPr sz="1200" spc="-5" dirty="0">
                <a:latin typeface="Times New Roman"/>
                <a:cs typeface="Times New Roman"/>
              </a:rPr>
              <a:t>has </a:t>
            </a:r>
            <a:r>
              <a:rPr sz="1200" dirty="0">
                <a:latin typeface="Times New Roman"/>
                <a:cs typeface="Times New Roman"/>
              </a:rPr>
              <a:t>to be </a:t>
            </a:r>
            <a:r>
              <a:rPr sz="1200" spc="-5" dirty="0">
                <a:latin typeface="Times New Roman"/>
                <a:cs typeface="Times New Roman"/>
              </a:rPr>
              <a:t>selected (It is defined as </a:t>
            </a:r>
            <a:r>
              <a:rPr sz="1200" dirty="0">
                <a:latin typeface="Times New Roman"/>
                <a:cs typeface="Times New Roman"/>
              </a:rPr>
              <a:t>one for </a:t>
            </a:r>
            <a:r>
              <a:rPr sz="1200" spc="-5" dirty="0">
                <a:latin typeface="Times New Roman"/>
                <a:cs typeface="Times New Roman"/>
              </a:rPr>
              <a:t>which </a:t>
            </a:r>
            <a:r>
              <a:rPr sz="1200" dirty="0">
                <a:latin typeface="Times New Roman"/>
                <a:cs typeface="Times New Roman"/>
              </a:rPr>
              <a:t>the number in  </a:t>
            </a:r>
            <a:r>
              <a:rPr sz="1200" spc="-5" dirty="0">
                <a:latin typeface="Times New Roman"/>
                <a:cs typeface="Times New Roman"/>
              </a:rPr>
              <a:t>each age and </a:t>
            </a:r>
            <a:r>
              <a:rPr sz="1200" dirty="0">
                <a:latin typeface="Times New Roman"/>
                <a:cs typeface="Times New Roman"/>
              </a:rPr>
              <a:t>sex </a:t>
            </a:r>
            <a:r>
              <a:rPr sz="1200" spc="-5" dirty="0">
                <a:latin typeface="Times New Roman"/>
                <a:cs typeface="Times New Roman"/>
              </a:rPr>
              <a:t>groups are</a:t>
            </a:r>
            <a:r>
              <a:rPr sz="1200" spc="30" dirty="0">
                <a:latin typeface="Times New Roman"/>
                <a:cs typeface="Times New Roman"/>
              </a:rPr>
              <a:t> </a:t>
            </a:r>
            <a:r>
              <a:rPr sz="1200" dirty="0">
                <a:latin typeface="Times New Roman"/>
                <a:cs typeface="Times New Roman"/>
              </a:rPr>
              <a:t>known.)</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39</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1130604" y="478028"/>
            <a:ext cx="5955996" cy="2033890"/>
          </a:xfrm>
          <a:prstGeom prst="rect">
            <a:avLst/>
          </a:prstGeom>
        </p:spPr>
        <p:txBody>
          <a:bodyPr vert="horz" wrap="square" lIns="0" tIns="12700" rIns="0" bIns="0" rtlCol="0">
            <a:spAutoFit/>
          </a:bodyPr>
          <a:lstStyle/>
          <a:p>
            <a:pPr marL="3509010">
              <a:lnSpc>
                <a:spcPct val="100000"/>
              </a:lnSpc>
              <a:spcBef>
                <a:spcPts val="100"/>
              </a:spcBef>
              <a:tabLst>
                <a:tab pos="511556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a:t>
            </a:r>
            <a:r>
              <a:rPr sz="1800" b="1" spc="-5" dirty="0" smtClean="0">
                <a:solidFill>
                  <a:srgbClr val="4F81BC"/>
                </a:solidFill>
                <a:latin typeface="Caladea"/>
                <a:cs typeface="Caladea"/>
              </a:rPr>
              <a:t>BPH</a:t>
            </a:r>
            <a:endParaRPr sz="1800" dirty="0">
              <a:latin typeface="Caladea"/>
              <a:cs typeface="Caladea"/>
            </a:endParaRPr>
          </a:p>
          <a:p>
            <a:pPr>
              <a:lnSpc>
                <a:spcPct val="100000"/>
              </a:lnSpc>
              <a:spcBef>
                <a:spcPts val="55"/>
              </a:spcBef>
            </a:pPr>
            <a:endParaRPr sz="1550" dirty="0">
              <a:latin typeface="Caladea"/>
              <a:cs typeface="Caladea"/>
            </a:endParaRPr>
          </a:p>
          <a:p>
            <a:pPr marL="240665" indent="-228600">
              <a:lnSpc>
                <a:spcPct val="100000"/>
              </a:lnSpc>
              <a:buChar char="•"/>
              <a:tabLst>
                <a:tab pos="240665" algn="l"/>
                <a:tab pos="241300" algn="l"/>
              </a:tabLst>
            </a:pPr>
            <a:r>
              <a:rPr sz="1200" dirty="0">
                <a:latin typeface="Times New Roman"/>
                <a:cs typeface="Times New Roman"/>
              </a:rPr>
              <a:t>Geneology – individual</a:t>
            </a:r>
            <a:r>
              <a:rPr sz="1200" spc="-30" dirty="0">
                <a:latin typeface="Times New Roman"/>
                <a:cs typeface="Times New Roman"/>
              </a:rPr>
              <a:t> </a:t>
            </a:r>
            <a:r>
              <a:rPr sz="1200" spc="-5" dirty="0">
                <a:latin typeface="Times New Roman"/>
                <a:cs typeface="Times New Roman"/>
              </a:rPr>
              <a:t>ancestries</a:t>
            </a:r>
            <a:endParaRPr sz="1200" dirty="0">
              <a:latin typeface="Times New Roman"/>
              <a:cs typeface="Times New Roman"/>
            </a:endParaRPr>
          </a:p>
          <a:p>
            <a:pPr marL="240665" indent="-228600">
              <a:lnSpc>
                <a:spcPct val="100000"/>
              </a:lnSpc>
              <a:spcBef>
                <a:spcPts val="625"/>
              </a:spcBef>
              <a:buChar char="•"/>
              <a:tabLst>
                <a:tab pos="240665" algn="l"/>
                <a:tab pos="241300" algn="l"/>
              </a:tabLst>
            </a:pPr>
            <a:r>
              <a:rPr sz="1200" spc="-5" dirty="0">
                <a:latin typeface="Times New Roman"/>
                <a:cs typeface="Times New Roman"/>
              </a:rPr>
              <a:t>Human Eugencies- </a:t>
            </a:r>
            <a:r>
              <a:rPr sz="1200" dirty="0">
                <a:latin typeface="Times New Roman"/>
                <a:cs typeface="Times New Roman"/>
              </a:rPr>
              <a:t>Heredity</a:t>
            </a:r>
          </a:p>
          <a:p>
            <a:pPr marL="240665" indent="-228600">
              <a:lnSpc>
                <a:spcPct val="100000"/>
              </a:lnSpc>
              <a:spcBef>
                <a:spcPts val="625"/>
              </a:spcBef>
              <a:buChar char="•"/>
              <a:tabLst>
                <a:tab pos="240665" algn="l"/>
                <a:tab pos="241300" algn="l"/>
              </a:tabLst>
            </a:pPr>
            <a:r>
              <a:rPr sz="1200" dirty="0">
                <a:latin typeface="Times New Roman"/>
                <a:cs typeface="Times New Roman"/>
              </a:rPr>
              <a:t>Population studies- study of </a:t>
            </a:r>
            <a:r>
              <a:rPr sz="1200" spc="-5" dirty="0">
                <a:latin typeface="Times New Roman"/>
                <a:cs typeface="Times New Roman"/>
              </a:rPr>
              <a:t>population, social, physical, economic, </a:t>
            </a:r>
            <a:r>
              <a:rPr sz="1200" dirty="0">
                <a:latin typeface="Times New Roman"/>
                <a:cs typeface="Times New Roman"/>
              </a:rPr>
              <a:t>education</a:t>
            </a:r>
            <a:r>
              <a:rPr sz="1200" spc="25" dirty="0">
                <a:latin typeface="Times New Roman"/>
                <a:cs typeface="Times New Roman"/>
              </a:rPr>
              <a:t> </a:t>
            </a:r>
            <a:r>
              <a:rPr sz="1200" spc="-5" dirty="0">
                <a:latin typeface="Times New Roman"/>
                <a:cs typeface="Times New Roman"/>
              </a:rPr>
              <a:t>etc</a:t>
            </a:r>
            <a:endParaRPr sz="1200" dirty="0">
              <a:latin typeface="Times New Roman"/>
              <a:cs typeface="Times New Roman"/>
            </a:endParaRPr>
          </a:p>
          <a:p>
            <a:pPr marL="240665" indent="-228600">
              <a:lnSpc>
                <a:spcPct val="100000"/>
              </a:lnSpc>
              <a:spcBef>
                <a:spcPts val="635"/>
              </a:spcBef>
              <a:buChar char="•"/>
              <a:tabLst>
                <a:tab pos="240665" algn="l"/>
                <a:tab pos="241300" algn="l"/>
              </a:tabLst>
            </a:pPr>
            <a:r>
              <a:rPr sz="1200" spc="-5" dirty="0">
                <a:latin typeface="Times New Roman"/>
                <a:cs typeface="Times New Roman"/>
              </a:rPr>
              <a:t>Biometrics- </a:t>
            </a:r>
            <a:r>
              <a:rPr sz="1200" dirty="0">
                <a:latin typeface="Times New Roman"/>
                <a:cs typeface="Times New Roman"/>
              </a:rPr>
              <a:t>anthropometric</a:t>
            </a:r>
            <a:r>
              <a:rPr sz="1200" spc="-5" dirty="0">
                <a:latin typeface="Times New Roman"/>
                <a:cs typeface="Times New Roman"/>
              </a:rPr>
              <a:t> studies</a:t>
            </a:r>
            <a:endParaRPr sz="1200" dirty="0">
              <a:latin typeface="Times New Roman"/>
              <a:cs typeface="Times New Roman"/>
            </a:endParaRPr>
          </a:p>
          <a:p>
            <a:pPr marL="240665" indent="-228600">
              <a:lnSpc>
                <a:spcPct val="100000"/>
              </a:lnSpc>
              <a:spcBef>
                <a:spcPts val="625"/>
              </a:spcBef>
              <a:buChar char="•"/>
              <a:tabLst>
                <a:tab pos="240665" algn="l"/>
                <a:tab pos="241300" algn="l"/>
              </a:tabLst>
            </a:pPr>
            <a:r>
              <a:rPr sz="1200" spc="-5" dirty="0">
                <a:latin typeface="Times New Roman"/>
                <a:cs typeface="Times New Roman"/>
              </a:rPr>
              <a:t>Statistical pathology-study </a:t>
            </a:r>
            <a:r>
              <a:rPr sz="1200" dirty="0">
                <a:latin typeface="Times New Roman"/>
                <a:cs typeface="Times New Roman"/>
              </a:rPr>
              <a:t>of </a:t>
            </a:r>
            <a:r>
              <a:rPr sz="1200" spc="-5" dirty="0">
                <a:latin typeface="Times New Roman"/>
                <a:cs typeface="Times New Roman"/>
              </a:rPr>
              <a:t>disease </a:t>
            </a:r>
            <a:r>
              <a:rPr sz="1200" dirty="0">
                <a:latin typeface="Times New Roman"/>
                <a:cs typeface="Times New Roman"/>
              </a:rPr>
              <a:t>and their </a:t>
            </a:r>
            <a:r>
              <a:rPr sz="1200" spc="-5" dirty="0">
                <a:latin typeface="Times New Roman"/>
                <a:cs typeface="Times New Roman"/>
              </a:rPr>
              <a:t>relation</a:t>
            </a:r>
            <a:endParaRPr sz="1200" dirty="0">
              <a:latin typeface="Times New Roman"/>
              <a:cs typeface="Times New Roman"/>
            </a:endParaRPr>
          </a:p>
          <a:p>
            <a:pPr marL="240665" indent="-228600">
              <a:lnSpc>
                <a:spcPct val="100000"/>
              </a:lnSpc>
              <a:spcBef>
                <a:spcPts val="635"/>
              </a:spcBef>
              <a:buChar char="•"/>
              <a:tabLst>
                <a:tab pos="240665" algn="l"/>
                <a:tab pos="241300" algn="l"/>
              </a:tabLst>
            </a:pPr>
            <a:r>
              <a:rPr sz="1200" dirty="0">
                <a:latin typeface="Times New Roman"/>
                <a:cs typeface="Times New Roman"/>
              </a:rPr>
              <a:t>Vital </a:t>
            </a:r>
            <a:r>
              <a:rPr sz="1200" spc="-5" dirty="0">
                <a:latin typeface="Times New Roman"/>
                <a:cs typeface="Times New Roman"/>
              </a:rPr>
              <a:t>Statistics-registration </a:t>
            </a:r>
            <a:r>
              <a:rPr sz="1200" dirty="0">
                <a:latin typeface="Times New Roman"/>
                <a:cs typeface="Times New Roman"/>
              </a:rPr>
              <a:t>of </a:t>
            </a:r>
            <a:r>
              <a:rPr sz="1200" spc="-5" dirty="0">
                <a:latin typeface="Times New Roman"/>
                <a:cs typeface="Times New Roman"/>
              </a:rPr>
              <a:t>vital events </a:t>
            </a:r>
            <a:r>
              <a:rPr sz="1200" dirty="0">
                <a:latin typeface="Times New Roman"/>
                <a:cs typeface="Times New Roman"/>
              </a:rPr>
              <a:t>like birth, </a:t>
            </a:r>
            <a:r>
              <a:rPr sz="1200" spc="-5" dirty="0">
                <a:latin typeface="Times New Roman"/>
                <a:cs typeface="Times New Roman"/>
              </a:rPr>
              <a:t>death, marriage and</a:t>
            </a:r>
            <a:r>
              <a:rPr sz="1200" spc="85" dirty="0">
                <a:latin typeface="Times New Roman"/>
                <a:cs typeface="Times New Roman"/>
              </a:rPr>
              <a:t> </a:t>
            </a:r>
            <a:r>
              <a:rPr sz="1200" spc="-5" dirty="0">
                <a:latin typeface="Times New Roman"/>
                <a:cs typeface="Times New Roman"/>
              </a:rPr>
              <a:t>migration</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a:t>
            </a:fld>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4" name="object 4"/>
          <p:cNvSpPr/>
          <p:nvPr/>
        </p:nvSpPr>
        <p:spPr>
          <a:xfrm>
            <a:off x="2383366" y="3327319"/>
            <a:ext cx="1753870" cy="0"/>
          </a:xfrm>
          <a:custGeom>
            <a:avLst/>
            <a:gdLst/>
            <a:ahLst/>
            <a:cxnLst/>
            <a:rect l="l" t="t" r="r" b="b"/>
            <a:pathLst>
              <a:path w="1753870">
                <a:moveTo>
                  <a:pt x="0" y="0"/>
                </a:moveTo>
                <a:lnTo>
                  <a:pt x="1753364" y="0"/>
                </a:lnTo>
              </a:path>
            </a:pathLst>
          </a:custGeom>
          <a:ln w="6463">
            <a:solidFill>
              <a:srgbClr val="000000"/>
            </a:solidFill>
          </a:ln>
        </p:spPr>
        <p:txBody>
          <a:bodyPr wrap="square" lIns="0" tIns="0" rIns="0" bIns="0" rtlCol="0"/>
          <a:lstStyle/>
          <a:p>
            <a:endParaRPr/>
          </a:p>
        </p:txBody>
      </p:sp>
      <p:sp>
        <p:nvSpPr>
          <p:cNvPr id="5" name="object 5"/>
          <p:cNvSpPr txBox="1"/>
          <p:nvPr/>
        </p:nvSpPr>
        <p:spPr>
          <a:xfrm>
            <a:off x="851204" y="478028"/>
            <a:ext cx="6045200" cy="3053715"/>
          </a:xfrm>
          <a:prstGeom prst="rect">
            <a:avLst/>
          </a:prstGeom>
        </p:spPr>
        <p:txBody>
          <a:bodyPr vert="horz" wrap="square" lIns="0" tIns="12700" rIns="0" bIns="0" rtlCol="0">
            <a:spAutoFit/>
          </a:bodyPr>
          <a:lstStyle/>
          <a:p>
            <a:pPr marL="3788410">
              <a:lnSpc>
                <a:spcPct val="100000"/>
              </a:lnSpc>
              <a:spcBef>
                <a:spcPts val="100"/>
              </a:spcBef>
              <a:tabLst>
                <a:tab pos="53949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63500" marR="35560" algn="just">
              <a:lnSpc>
                <a:spcPct val="143300"/>
              </a:lnSpc>
              <a:spcBef>
                <a:spcPts val="1250"/>
              </a:spcBef>
            </a:pPr>
            <a:r>
              <a:rPr sz="1200" b="1" spc="-5" dirty="0">
                <a:latin typeface="Times New Roman"/>
                <a:cs typeface="Times New Roman"/>
              </a:rPr>
              <a:t>Step </a:t>
            </a:r>
            <a:r>
              <a:rPr sz="1200" b="1" dirty="0">
                <a:latin typeface="Times New Roman"/>
                <a:cs typeface="Times New Roman"/>
              </a:rPr>
              <a:t>2</a:t>
            </a:r>
            <a:r>
              <a:rPr sz="1200" dirty="0">
                <a:latin typeface="Times New Roman"/>
                <a:cs typeface="Times New Roman"/>
              </a:rPr>
              <a:t>- The </a:t>
            </a:r>
            <a:r>
              <a:rPr sz="1200" spc="-5" dirty="0">
                <a:latin typeface="Times New Roman"/>
                <a:cs typeface="Times New Roman"/>
              </a:rPr>
              <a:t>ASDR is </a:t>
            </a:r>
            <a:r>
              <a:rPr sz="1200" dirty="0">
                <a:latin typeface="Times New Roman"/>
                <a:cs typeface="Times New Roman"/>
              </a:rPr>
              <a:t>computed separately for </a:t>
            </a:r>
            <a:r>
              <a:rPr sz="1200" spc="-5" dirty="0">
                <a:latin typeface="Times New Roman"/>
                <a:cs typeface="Times New Roman"/>
              </a:rPr>
              <a:t>each </a:t>
            </a:r>
            <a:r>
              <a:rPr sz="1200" dirty="0">
                <a:latin typeface="Times New Roman"/>
                <a:cs typeface="Times New Roman"/>
              </a:rPr>
              <a:t>age </a:t>
            </a:r>
            <a:r>
              <a:rPr sz="1200" spc="-5" dirty="0">
                <a:latin typeface="Times New Roman"/>
                <a:cs typeface="Times New Roman"/>
              </a:rPr>
              <a:t>group whose </a:t>
            </a:r>
            <a:r>
              <a:rPr sz="1200" dirty="0">
                <a:latin typeface="Times New Roman"/>
                <a:cs typeface="Times New Roman"/>
              </a:rPr>
              <a:t>crude </a:t>
            </a:r>
            <a:r>
              <a:rPr sz="1200" spc="-5" dirty="0">
                <a:latin typeface="Times New Roman"/>
                <a:cs typeface="Times New Roman"/>
              </a:rPr>
              <a:t>death rate is </a:t>
            </a:r>
            <a:r>
              <a:rPr sz="1200" dirty="0">
                <a:latin typeface="Times New Roman"/>
                <a:cs typeface="Times New Roman"/>
              </a:rPr>
              <a:t>to be  </a:t>
            </a:r>
            <a:r>
              <a:rPr sz="1200" spc="-5" dirty="0">
                <a:latin typeface="Times New Roman"/>
                <a:cs typeface="Times New Roman"/>
              </a:rPr>
              <a:t>adjusted </a:t>
            </a:r>
            <a:r>
              <a:rPr sz="1200" dirty="0">
                <a:latin typeface="Times New Roman"/>
                <a:cs typeface="Times New Roman"/>
              </a:rPr>
              <a:t>or </a:t>
            </a:r>
            <a:r>
              <a:rPr sz="1200" spc="-5" dirty="0">
                <a:latin typeface="Times New Roman"/>
                <a:cs typeface="Times New Roman"/>
              </a:rPr>
              <a:t>standardized.</a:t>
            </a:r>
            <a:endParaRPr sz="1200">
              <a:latin typeface="Times New Roman"/>
              <a:cs typeface="Times New Roman"/>
            </a:endParaRPr>
          </a:p>
          <a:p>
            <a:pPr marL="63500" algn="just">
              <a:lnSpc>
                <a:spcPct val="100000"/>
              </a:lnSpc>
              <a:spcBef>
                <a:spcPts val="625"/>
              </a:spcBef>
            </a:pPr>
            <a:r>
              <a:rPr sz="1200" b="1" spc="-5" dirty="0">
                <a:latin typeface="Times New Roman"/>
                <a:cs typeface="Times New Roman"/>
              </a:rPr>
              <a:t>Step </a:t>
            </a:r>
            <a:r>
              <a:rPr sz="1200" b="1" dirty="0">
                <a:latin typeface="Times New Roman"/>
                <a:cs typeface="Times New Roman"/>
              </a:rPr>
              <a:t>3</a:t>
            </a:r>
            <a:r>
              <a:rPr sz="1200" dirty="0">
                <a:latin typeface="Times New Roman"/>
                <a:cs typeface="Times New Roman"/>
              </a:rPr>
              <a:t>- </a:t>
            </a:r>
            <a:r>
              <a:rPr sz="1200" spc="-5" dirty="0">
                <a:latin typeface="Times New Roman"/>
                <a:cs typeface="Times New Roman"/>
              </a:rPr>
              <a:t>Select </a:t>
            </a:r>
            <a:r>
              <a:rPr sz="1200" dirty="0">
                <a:latin typeface="Times New Roman"/>
                <a:cs typeface="Times New Roman"/>
              </a:rPr>
              <a:t>the </a:t>
            </a:r>
            <a:r>
              <a:rPr sz="1200" spc="-5" dirty="0">
                <a:latin typeface="Times New Roman"/>
                <a:cs typeface="Times New Roman"/>
              </a:rPr>
              <a:t>reference </a:t>
            </a:r>
            <a:r>
              <a:rPr sz="1200" dirty="0">
                <a:latin typeface="Times New Roman"/>
                <a:cs typeface="Times New Roman"/>
              </a:rPr>
              <a:t>( standard) population with age </a:t>
            </a:r>
            <a:r>
              <a:rPr sz="1200" spc="-5" dirty="0">
                <a:latin typeface="Times New Roman"/>
                <a:cs typeface="Times New Roman"/>
              </a:rPr>
              <a:t>wise</a:t>
            </a:r>
            <a:r>
              <a:rPr sz="1200" spc="-25" dirty="0">
                <a:latin typeface="Times New Roman"/>
                <a:cs typeface="Times New Roman"/>
              </a:rPr>
              <a:t> </a:t>
            </a:r>
            <a:r>
              <a:rPr sz="1200" dirty="0">
                <a:latin typeface="Times New Roman"/>
                <a:cs typeface="Times New Roman"/>
              </a:rPr>
              <a:t>distribution.</a:t>
            </a:r>
            <a:endParaRPr sz="1200">
              <a:latin typeface="Times New Roman"/>
              <a:cs typeface="Times New Roman"/>
            </a:endParaRPr>
          </a:p>
          <a:p>
            <a:pPr marL="63500" marR="31115" algn="just">
              <a:lnSpc>
                <a:spcPct val="143700"/>
              </a:lnSpc>
              <a:spcBef>
                <a:spcPts val="5"/>
              </a:spcBef>
            </a:pPr>
            <a:r>
              <a:rPr sz="1200" b="1" spc="-5" dirty="0">
                <a:latin typeface="Times New Roman"/>
                <a:cs typeface="Times New Roman"/>
              </a:rPr>
              <a:t>Step </a:t>
            </a:r>
            <a:r>
              <a:rPr sz="1200" b="1" dirty="0">
                <a:latin typeface="Times New Roman"/>
                <a:cs typeface="Times New Roman"/>
              </a:rPr>
              <a:t>4 </a:t>
            </a:r>
            <a:r>
              <a:rPr sz="1200" dirty="0">
                <a:latin typeface="Times New Roman"/>
                <a:cs typeface="Times New Roman"/>
              </a:rPr>
              <a:t>– the </a:t>
            </a:r>
            <a:r>
              <a:rPr sz="1200" spc="-5" dirty="0">
                <a:latin typeface="Times New Roman"/>
                <a:cs typeface="Times New Roman"/>
              </a:rPr>
              <a:t>ASDR is multiplied </a:t>
            </a:r>
            <a:r>
              <a:rPr sz="1200" spc="5" dirty="0">
                <a:latin typeface="Times New Roman"/>
                <a:cs typeface="Times New Roman"/>
              </a:rPr>
              <a:t>by </a:t>
            </a:r>
            <a:r>
              <a:rPr sz="1200" dirty="0">
                <a:latin typeface="Times New Roman"/>
                <a:cs typeface="Times New Roman"/>
              </a:rPr>
              <a:t>the respective population of the </a:t>
            </a:r>
            <a:r>
              <a:rPr sz="1200" spc="-5" dirty="0">
                <a:latin typeface="Times New Roman"/>
                <a:cs typeface="Times New Roman"/>
              </a:rPr>
              <a:t>same age group </a:t>
            </a:r>
            <a:r>
              <a:rPr sz="1200" dirty="0">
                <a:latin typeface="Times New Roman"/>
                <a:cs typeface="Times New Roman"/>
              </a:rPr>
              <a:t>of the  </a:t>
            </a:r>
            <a:r>
              <a:rPr sz="1200" spc="-5" dirty="0">
                <a:latin typeface="Times New Roman"/>
                <a:cs typeface="Times New Roman"/>
              </a:rPr>
              <a:t>standard </a:t>
            </a:r>
            <a:r>
              <a:rPr sz="1200" dirty="0">
                <a:latin typeface="Times New Roman"/>
                <a:cs typeface="Times New Roman"/>
              </a:rPr>
              <a:t>population </a:t>
            </a:r>
            <a:r>
              <a:rPr sz="1200" spc="-5" dirty="0">
                <a:latin typeface="Times New Roman"/>
                <a:cs typeface="Times New Roman"/>
              </a:rPr>
              <a:t>and </a:t>
            </a:r>
            <a:r>
              <a:rPr sz="1200" dirty="0">
                <a:latin typeface="Times New Roman"/>
                <a:cs typeface="Times New Roman"/>
              </a:rPr>
              <a:t>divide them </a:t>
            </a:r>
            <a:r>
              <a:rPr sz="1200" spc="5" dirty="0">
                <a:latin typeface="Times New Roman"/>
                <a:cs typeface="Times New Roman"/>
              </a:rPr>
              <a:t>by </a:t>
            </a:r>
            <a:r>
              <a:rPr sz="1200" dirty="0">
                <a:latin typeface="Times New Roman"/>
                <a:cs typeface="Times New Roman"/>
              </a:rPr>
              <a:t>1000.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result, an expected </a:t>
            </a:r>
            <a:r>
              <a:rPr sz="1200" dirty="0">
                <a:latin typeface="Times New Roman"/>
                <a:cs typeface="Times New Roman"/>
              </a:rPr>
              <a:t>number of </a:t>
            </a:r>
            <a:r>
              <a:rPr sz="1200" spc="-5" dirty="0">
                <a:latin typeface="Times New Roman"/>
                <a:cs typeface="Times New Roman"/>
              </a:rPr>
              <a:t>deaths </a:t>
            </a:r>
            <a:r>
              <a:rPr sz="1200" dirty="0">
                <a:latin typeface="Times New Roman"/>
                <a:cs typeface="Times New Roman"/>
              </a:rPr>
              <a:t>for  </a:t>
            </a:r>
            <a:r>
              <a:rPr sz="1200" spc="-5" dirty="0">
                <a:latin typeface="Times New Roman"/>
                <a:cs typeface="Times New Roman"/>
              </a:rPr>
              <a:t>each group </a:t>
            </a:r>
            <a:r>
              <a:rPr sz="1200" dirty="0">
                <a:latin typeface="Times New Roman"/>
                <a:cs typeface="Times New Roman"/>
              </a:rPr>
              <a:t>in the standard population </a:t>
            </a:r>
            <a:r>
              <a:rPr sz="1200" spc="-5" dirty="0">
                <a:latin typeface="Times New Roman"/>
                <a:cs typeface="Times New Roman"/>
              </a:rPr>
              <a:t>are </a:t>
            </a:r>
            <a:r>
              <a:rPr sz="1200" dirty="0">
                <a:latin typeface="Times New Roman"/>
                <a:cs typeface="Times New Roman"/>
              </a:rPr>
              <a:t>obtained.</a:t>
            </a:r>
            <a:endParaRPr sz="1200">
              <a:latin typeface="Times New Roman"/>
              <a:cs typeface="Times New Roman"/>
            </a:endParaRPr>
          </a:p>
          <a:p>
            <a:pPr marL="63500" marR="30480" algn="just">
              <a:lnSpc>
                <a:spcPts val="2080"/>
              </a:lnSpc>
              <a:spcBef>
                <a:spcPts val="160"/>
              </a:spcBef>
            </a:pPr>
            <a:r>
              <a:rPr sz="1200" b="1" spc="-5" dirty="0">
                <a:latin typeface="Times New Roman"/>
                <a:cs typeface="Times New Roman"/>
              </a:rPr>
              <a:t>Step </a:t>
            </a:r>
            <a:r>
              <a:rPr sz="1200" b="1" dirty="0">
                <a:latin typeface="Times New Roman"/>
                <a:cs typeface="Times New Roman"/>
              </a:rPr>
              <a:t>5</a:t>
            </a:r>
            <a:r>
              <a:rPr sz="1200" dirty="0">
                <a:latin typeface="Times New Roman"/>
                <a:cs typeface="Times New Roman"/>
              </a:rPr>
              <a:t>- The </a:t>
            </a:r>
            <a:r>
              <a:rPr sz="1200" spc="-5" dirty="0">
                <a:latin typeface="Times New Roman"/>
                <a:cs typeface="Times New Roman"/>
              </a:rPr>
              <a:t>final </a:t>
            </a:r>
            <a:r>
              <a:rPr sz="1200" dirty="0">
                <a:latin typeface="Times New Roman"/>
                <a:cs typeface="Times New Roman"/>
              </a:rPr>
              <a:t>step </a:t>
            </a:r>
            <a:r>
              <a:rPr sz="1200" spc="-5" dirty="0">
                <a:latin typeface="Times New Roman"/>
                <a:cs typeface="Times New Roman"/>
              </a:rPr>
              <a:t>is </a:t>
            </a:r>
            <a:r>
              <a:rPr sz="1200" dirty="0">
                <a:latin typeface="Times New Roman"/>
                <a:cs typeface="Times New Roman"/>
              </a:rPr>
              <a:t>to divide the </a:t>
            </a:r>
            <a:r>
              <a:rPr sz="1200" spc="-5" dirty="0">
                <a:latin typeface="Times New Roman"/>
                <a:cs typeface="Times New Roman"/>
              </a:rPr>
              <a:t>expected total </a:t>
            </a:r>
            <a:r>
              <a:rPr sz="1200" dirty="0">
                <a:latin typeface="Times New Roman"/>
                <a:cs typeface="Times New Roman"/>
              </a:rPr>
              <a:t>number of </a:t>
            </a:r>
            <a:r>
              <a:rPr sz="1200" spc="-5" dirty="0">
                <a:latin typeface="Times New Roman"/>
                <a:cs typeface="Times New Roman"/>
              </a:rPr>
              <a:t>deaths </a:t>
            </a:r>
            <a:r>
              <a:rPr sz="1200" dirty="0">
                <a:latin typeface="Times New Roman"/>
                <a:cs typeface="Times New Roman"/>
              </a:rPr>
              <a:t>by the </a:t>
            </a:r>
            <a:r>
              <a:rPr sz="1200" spc="-5" dirty="0">
                <a:latin typeface="Times New Roman"/>
                <a:cs typeface="Times New Roman"/>
              </a:rPr>
              <a:t>total </a:t>
            </a:r>
            <a:r>
              <a:rPr sz="1200" dirty="0">
                <a:latin typeface="Times New Roman"/>
                <a:cs typeface="Times New Roman"/>
              </a:rPr>
              <a:t>number of  </a:t>
            </a:r>
            <a:r>
              <a:rPr sz="1200" spc="-5" dirty="0">
                <a:latin typeface="Times New Roman"/>
                <a:cs typeface="Times New Roman"/>
              </a:rPr>
              <a:t>standard population </a:t>
            </a:r>
            <a:r>
              <a:rPr sz="1200" dirty="0">
                <a:latin typeface="Times New Roman"/>
                <a:cs typeface="Times New Roman"/>
              </a:rPr>
              <a:t>which </a:t>
            </a:r>
            <a:r>
              <a:rPr sz="1200" spc="-5" dirty="0">
                <a:latin typeface="Times New Roman"/>
                <a:cs typeface="Times New Roman"/>
              </a:rPr>
              <a:t>will give </a:t>
            </a:r>
            <a:r>
              <a:rPr sz="1200" dirty="0">
                <a:latin typeface="Times New Roman"/>
                <a:cs typeface="Times New Roman"/>
              </a:rPr>
              <a:t>the </a:t>
            </a:r>
            <a:r>
              <a:rPr sz="1200" spc="-5" dirty="0">
                <a:latin typeface="Times New Roman"/>
                <a:cs typeface="Times New Roman"/>
              </a:rPr>
              <a:t>adjusted </a:t>
            </a:r>
            <a:r>
              <a:rPr sz="1200" spc="5" dirty="0">
                <a:latin typeface="Times New Roman"/>
                <a:cs typeface="Times New Roman"/>
              </a:rPr>
              <a:t>or </a:t>
            </a:r>
            <a:r>
              <a:rPr sz="1200" spc="-5" dirty="0">
                <a:latin typeface="Times New Roman"/>
                <a:cs typeface="Times New Roman"/>
              </a:rPr>
              <a:t>standardize death</a:t>
            </a:r>
            <a:r>
              <a:rPr sz="1200" spc="50" dirty="0">
                <a:latin typeface="Times New Roman"/>
                <a:cs typeface="Times New Roman"/>
              </a:rPr>
              <a:t> </a:t>
            </a:r>
            <a:r>
              <a:rPr sz="1200" spc="-5" dirty="0">
                <a:latin typeface="Times New Roman"/>
                <a:cs typeface="Times New Roman"/>
              </a:rPr>
              <a:t>rates.</a:t>
            </a:r>
            <a:endParaRPr sz="1200">
              <a:latin typeface="Times New Roman"/>
              <a:cs typeface="Times New Roman"/>
            </a:endParaRPr>
          </a:p>
          <a:p>
            <a:pPr marL="63500" algn="just">
              <a:lnSpc>
                <a:spcPct val="100000"/>
              </a:lnSpc>
              <a:spcBef>
                <a:spcPts val="535"/>
              </a:spcBef>
            </a:pPr>
            <a:r>
              <a:rPr sz="1800" spc="-7" baseline="-37037" dirty="0">
                <a:latin typeface="Times New Roman"/>
                <a:cs typeface="Times New Roman"/>
              </a:rPr>
              <a:t>Now, expected death </a:t>
            </a:r>
            <a:r>
              <a:rPr sz="1800" spc="15" baseline="-34722" dirty="0">
                <a:latin typeface="Symbol"/>
                <a:cs typeface="Symbol"/>
              </a:rPr>
              <a:t></a:t>
            </a:r>
            <a:r>
              <a:rPr sz="1800" spc="15" baseline="-34722" dirty="0">
                <a:latin typeface="Times New Roman"/>
                <a:cs typeface="Times New Roman"/>
              </a:rPr>
              <a:t> </a:t>
            </a:r>
            <a:r>
              <a:rPr sz="1200" dirty="0">
                <a:latin typeface="Times New Roman"/>
                <a:cs typeface="Times New Roman"/>
              </a:rPr>
              <a:t>standard </a:t>
            </a:r>
            <a:r>
              <a:rPr sz="1200" spc="15" dirty="0">
                <a:latin typeface="Times New Roman"/>
                <a:cs typeface="Times New Roman"/>
              </a:rPr>
              <a:t>population</a:t>
            </a:r>
            <a:r>
              <a:rPr sz="1200" spc="15" dirty="0">
                <a:latin typeface="Symbol"/>
                <a:cs typeface="Symbol"/>
              </a:rPr>
              <a:t></a:t>
            </a:r>
            <a:r>
              <a:rPr sz="1200" spc="25" dirty="0">
                <a:latin typeface="Times New Roman"/>
                <a:cs typeface="Times New Roman"/>
              </a:rPr>
              <a:t> </a:t>
            </a:r>
            <a:r>
              <a:rPr sz="1200" dirty="0">
                <a:latin typeface="Times New Roman"/>
                <a:cs typeface="Times New Roman"/>
              </a:rPr>
              <a:t>ASDR</a:t>
            </a:r>
            <a:endParaRPr sz="1200">
              <a:latin typeface="Times New Roman"/>
              <a:cs typeface="Times New Roman"/>
            </a:endParaRPr>
          </a:p>
          <a:p>
            <a:pPr marR="1231265" algn="ctr">
              <a:lnSpc>
                <a:spcPct val="100000"/>
              </a:lnSpc>
              <a:spcBef>
                <a:spcPts val="285"/>
              </a:spcBef>
            </a:pPr>
            <a:r>
              <a:rPr sz="1200" spc="-5" dirty="0">
                <a:latin typeface="Times New Roman"/>
                <a:cs typeface="Times New Roman"/>
              </a:rPr>
              <a:t>1000</a:t>
            </a:r>
            <a:endParaRPr sz="1200">
              <a:latin typeface="Times New Roman"/>
              <a:cs typeface="Times New Roman"/>
            </a:endParaRPr>
          </a:p>
        </p:txBody>
      </p:sp>
      <p:sp>
        <p:nvSpPr>
          <p:cNvPr id="6" name="object 6"/>
          <p:cNvSpPr txBox="1"/>
          <p:nvPr/>
        </p:nvSpPr>
        <p:spPr>
          <a:xfrm>
            <a:off x="902004" y="3695827"/>
            <a:ext cx="17399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Standard crude death </a:t>
            </a:r>
            <a:r>
              <a:rPr sz="1200" dirty="0">
                <a:latin typeface="Times New Roman"/>
                <a:cs typeface="Times New Roman"/>
              </a:rPr>
              <a:t>rate</a:t>
            </a:r>
            <a:r>
              <a:rPr sz="1200" spc="280"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7" name="object 7"/>
          <p:cNvSpPr/>
          <p:nvPr/>
        </p:nvSpPr>
        <p:spPr>
          <a:xfrm>
            <a:off x="2655035" y="3817934"/>
            <a:ext cx="1555750" cy="0"/>
          </a:xfrm>
          <a:custGeom>
            <a:avLst/>
            <a:gdLst/>
            <a:ahLst/>
            <a:cxnLst/>
            <a:rect l="l" t="t" r="r" b="b"/>
            <a:pathLst>
              <a:path w="1555750">
                <a:moveTo>
                  <a:pt x="0" y="0"/>
                </a:moveTo>
                <a:lnTo>
                  <a:pt x="1555466" y="0"/>
                </a:lnTo>
              </a:path>
            </a:pathLst>
          </a:custGeom>
          <a:ln w="6475">
            <a:solidFill>
              <a:srgbClr val="000000"/>
            </a:solidFill>
          </a:ln>
        </p:spPr>
        <p:txBody>
          <a:bodyPr wrap="square" lIns="0" tIns="0" rIns="0" bIns="0" rtlCol="0"/>
          <a:lstStyle/>
          <a:p>
            <a:endParaRPr/>
          </a:p>
        </p:txBody>
      </p:sp>
      <p:sp>
        <p:nvSpPr>
          <p:cNvPr id="8" name="object 8"/>
          <p:cNvSpPr txBox="1"/>
          <p:nvPr/>
        </p:nvSpPr>
        <p:spPr>
          <a:xfrm>
            <a:off x="2649978" y="3810172"/>
            <a:ext cx="1585595" cy="213360"/>
          </a:xfrm>
          <a:prstGeom prst="rect">
            <a:avLst/>
          </a:prstGeom>
        </p:spPr>
        <p:txBody>
          <a:bodyPr vert="horz" wrap="square" lIns="0" tIns="16510" rIns="0" bIns="0" rtlCol="0">
            <a:spAutoFit/>
          </a:bodyPr>
          <a:lstStyle/>
          <a:p>
            <a:pPr marL="12700">
              <a:lnSpc>
                <a:spcPct val="100000"/>
              </a:lnSpc>
              <a:spcBef>
                <a:spcPts val="130"/>
              </a:spcBef>
            </a:pPr>
            <a:r>
              <a:rPr sz="1200" spc="10" dirty="0">
                <a:latin typeface="Times New Roman"/>
                <a:cs typeface="Times New Roman"/>
              </a:rPr>
              <a:t>Totalstandard</a:t>
            </a:r>
            <a:r>
              <a:rPr sz="1200" spc="-120" dirty="0">
                <a:latin typeface="Times New Roman"/>
                <a:cs typeface="Times New Roman"/>
              </a:rPr>
              <a:t> </a:t>
            </a:r>
            <a:r>
              <a:rPr sz="1200" spc="10" dirty="0">
                <a:latin typeface="Times New Roman"/>
                <a:cs typeface="Times New Roman"/>
              </a:rPr>
              <a:t>population</a:t>
            </a:r>
            <a:endParaRPr sz="1200">
              <a:latin typeface="Times New Roman"/>
              <a:cs typeface="Times New Roman"/>
            </a:endParaRPr>
          </a:p>
        </p:txBody>
      </p:sp>
      <p:sp>
        <p:nvSpPr>
          <p:cNvPr id="9" name="object 9"/>
          <p:cNvSpPr txBox="1"/>
          <p:nvPr/>
        </p:nvSpPr>
        <p:spPr>
          <a:xfrm>
            <a:off x="4219231" y="3688054"/>
            <a:ext cx="416559"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Symbol"/>
                <a:cs typeface="Symbol"/>
              </a:rPr>
              <a:t></a:t>
            </a:r>
            <a:r>
              <a:rPr sz="1200" spc="-5" dirty="0">
                <a:latin typeface="Times New Roman"/>
                <a:cs typeface="Times New Roman"/>
              </a:rPr>
              <a:t>1000</a:t>
            </a:r>
            <a:endParaRPr sz="1200">
              <a:latin typeface="Times New Roman"/>
              <a:cs typeface="Times New Roman"/>
            </a:endParaRPr>
          </a:p>
        </p:txBody>
      </p:sp>
      <p:sp>
        <p:nvSpPr>
          <p:cNvPr id="10" name="object 10"/>
          <p:cNvSpPr txBox="1"/>
          <p:nvPr/>
        </p:nvSpPr>
        <p:spPr>
          <a:xfrm>
            <a:off x="2747201" y="3589368"/>
            <a:ext cx="1402715"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Times New Roman"/>
                <a:cs typeface="Times New Roman"/>
              </a:rPr>
              <a:t>Sum </a:t>
            </a:r>
            <a:r>
              <a:rPr sz="1200" dirty="0">
                <a:latin typeface="Times New Roman"/>
                <a:cs typeface="Times New Roman"/>
              </a:rPr>
              <a:t>of </a:t>
            </a:r>
            <a:r>
              <a:rPr sz="1200" spc="-15" dirty="0">
                <a:latin typeface="Times New Roman"/>
                <a:cs typeface="Times New Roman"/>
              </a:rPr>
              <a:t>expected </a:t>
            </a:r>
            <a:r>
              <a:rPr sz="1200" spc="-5" dirty="0">
                <a:latin typeface="Times New Roman"/>
                <a:cs typeface="Times New Roman"/>
              </a:rPr>
              <a:t>death</a:t>
            </a:r>
            <a:endParaRPr sz="1200">
              <a:latin typeface="Times New Roman"/>
              <a:cs typeface="Times New Roman"/>
            </a:endParaRPr>
          </a:p>
        </p:txBody>
      </p:sp>
      <p:sp>
        <p:nvSpPr>
          <p:cNvPr id="11" name="object 11"/>
          <p:cNvSpPr txBox="1"/>
          <p:nvPr/>
        </p:nvSpPr>
        <p:spPr>
          <a:xfrm>
            <a:off x="902004" y="4367910"/>
            <a:ext cx="71437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Example</a:t>
            </a:r>
            <a:r>
              <a:rPr sz="1200" b="1" spc="-65" dirty="0">
                <a:latin typeface="Times New Roman"/>
                <a:cs typeface="Times New Roman"/>
              </a:rPr>
              <a:t> </a:t>
            </a:r>
            <a:r>
              <a:rPr sz="1200" b="1" dirty="0">
                <a:latin typeface="Times New Roman"/>
                <a:cs typeface="Times New Roman"/>
              </a:rPr>
              <a:t>1</a:t>
            </a:r>
            <a:endParaRPr sz="1200">
              <a:latin typeface="Times New Roman"/>
              <a:cs typeface="Times New Roman"/>
            </a:endParaRPr>
          </a:p>
        </p:txBody>
      </p:sp>
      <p:graphicFrame>
        <p:nvGraphicFramePr>
          <p:cNvPr id="12" name="object 12"/>
          <p:cNvGraphicFramePr>
            <a:graphicFrameLocks noGrp="1"/>
          </p:cNvGraphicFramePr>
          <p:nvPr/>
        </p:nvGraphicFramePr>
        <p:xfrm>
          <a:off x="843076" y="4653407"/>
          <a:ext cx="5737858" cy="1879344"/>
        </p:xfrm>
        <a:graphic>
          <a:graphicData uri="http://schemas.openxmlformats.org/drawingml/2006/table">
            <a:tbl>
              <a:tblPr firstRow="1" bandRow="1">
                <a:tableStyleId>{2D5ABB26-0587-4C30-8999-92F81FD0307C}</a:tableStyleId>
              </a:tblPr>
              <a:tblGrid>
                <a:gridCol w="804545">
                  <a:extLst>
                    <a:ext uri="{9D8B030D-6E8A-4147-A177-3AD203B41FA5}">
                      <a16:colId xmlns:a16="http://schemas.microsoft.com/office/drawing/2014/main" val="20000"/>
                    </a:ext>
                  </a:extLst>
                </a:gridCol>
                <a:gridCol w="501015">
                  <a:extLst>
                    <a:ext uri="{9D8B030D-6E8A-4147-A177-3AD203B41FA5}">
                      <a16:colId xmlns:a16="http://schemas.microsoft.com/office/drawing/2014/main" val="20001"/>
                    </a:ext>
                  </a:extLst>
                </a:gridCol>
                <a:gridCol w="633730">
                  <a:extLst>
                    <a:ext uri="{9D8B030D-6E8A-4147-A177-3AD203B41FA5}">
                      <a16:colId xmlns:a16="http://schemas.microsoft.com/office/drawing/2014/main" val="20002"/>
                    </a:ext>
                  </a:extLst>
                </a:gridCol>
                <a:gridCol w="669925">
                  <a:extLst>
                    <a:ext uri="{9D8B030D-6E8A-4147-A177-3AD203B41FA5}">
                      <a16:colId xmlns:a16="http://schemas.microsoft.com/office/drawing/2014/main" val="20003"/>
                    </a:ext>
                  </a:extLst>
                </a:gridCol>
                <a:gridCol w="544830">
                  <a:extLst>
                    <a:ext uri="{9D8B030D-6E8A-4147-A177-3AD203B41FA5}">
                      <a16:colId xmlns:a16="http://schemas.microsoft.com/office/drawing/2014/main" val="20004"/>
                    </a:ext>
                  </a:extLst>
                </a:gridCol>
                <a:gridCol w="621029">
                  <a:extLst>
                    <a:ext uri="{9D8B030D-6E8A-4147-A177-3AD203B41FA5}">
                      <a16:colId xmlns:a16="http://schemas.microsoft.com/office/drawing/2014/main" val="20005"/>
                    </a:ext>
                  </a:extLst>
                </a:gridCol>
                <a:gridCol w="556895">
                  <a:extLst>
                    <a:ext uri="{9D8B030D-6E8A-4147-A177-3AD203B41FA5}">
                      <a16:colId xmlns:a16="http://schemas.microsoft.com/office/drawing/2014/main" val="20006"/>
                    </a:ext>
                  </a:extLst>
                </a:gridCol>
                <a:gridCol w="1405889">
                  <a:extLst>
                    <a:ext uri="{9D8B030D-6E8A-4147-A177-3AD203B41FA5}">
                      <a16:colId xmlns:a16="http://schemas.microsoft.com/office/drawing/2014/main" val="20007"/>
                    </a:ext>
                  </a:extLst>
                </a:gridCol>
              </a:tblGrid>
              <a:tr h="269748">
                <a:tc rowSpan="2">
                  <a:txBody>
                    <a:bodyPr/>
                    <a:lstStyle/>
                    <a:p>
                      <a:pPr marL="68580">
                        <a:lnSpc>
                          <a:spcPts val="1355"/>
                        </a:lnSpc>
                      </a:pPr>
                      <a:r>
                        <a:rPr sz="1200" spc="-5" dirty="0">
                          <a:latin typeface="Times New Roman"/>
                          <a:cs typeface="Times New Roman"/>
                        </a:rPr>
                        <a:t>Age</a:t>
                      </a:r>
                      <a:r>
                        <a:rPr sz="1200" spc="-25" dirty="0">
                          <a:latin typeface="Times New Roman"/>
                          <a:cs typeface="Times New Roman"/>
                        </a:rPr>
                        <a:t> </a:t>
                      </a:r>
                      <a:r>
                        <a:rPr sz="1200" spc="-5" dirty="0">
                          <a:latin typeface="Times New Roman"/>
                          <a:cs typeface="Times New Roman"/>
                        </a:rPr>
                        <a:t>group</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67945">
                        <a:lnSpc>
                          <a:spcPts val="1355"/>
                        </a:lnSpc>
                      </a:pPr>
                      <a:r>
                        <a:rPr sz="1200" dirty="0">
                          <a:latin typeface="Times New Roman"/>
                          <a:cs typeface="Times New Roman"/>
                        </a:rPr>
                        <a:t>Population</a:t>
                      </a:r>
                      <a:r>
                        <a:rPr sz="1200" spc="-5" dirty="0">
                          <a:latin typeface="Times New Roman"/>
                          <a:cs typeface="Times New Roman"/>
                        </a:rPr>
                        <a:t> “A”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68580">
                        <a:lnSpc>
                          <a:spcPts val="1355"/>
                        </a:lnSpc>
                      </a:pPr>
                      <a:r>
                        <a:rPr sz="1200" dirty="0">
                          <a:latin typeface="Times New Roman"/>
                          <a:cs typeface="Times New Roman"/>
                        </a:rPr>
                        <a:t>Population</a:t>
                      </a:r>
                      <a:r>
                        <a:rPr sz="1200" spc="-5" dirty="0">
                          <a:latin typeface="Times New Roman"/>
                          <a:cs typeface="Times New Roman"/>
                        </a:rPr>
                        <a:t> “B”</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67945">
                        <a:lnSpc>
                          <a:spcPts val="1355"/>
                        </a:lnSpc>
                      </a:pPr>
                      <a:r>
                        <a:rPr sz="1200" spc="-5" dirty="0">
                          <a:latin typeface="Times New Roman"/>
                          <a:cs typeface="Times New Roman"/>
                        </a:rPr>
                        <a:t>Standard</a:t>
                      </a:r>
                      <a:r>
                        <a:rPr sz="1200" spc="-10" dirty="0">
                          <a:latin typeface="Times New Roman"/>
                          <a:cs typeface="Times New Roman"/>
                        </a:rPr>
                        <a:t> </a:t>
                      </a:r>
                      <a:r>
                        <a:rPr sz="1200" spc="-5" dirty="0">
                          <a:latin typeface="Times New Roman"/>
                          <a:cs typeface="Times New Roman"/>
                        </a:rPr>
                        <a:t>population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53212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Pop</a:t>
                      </a:r>
                      <a:endParaRPr sz="1200">
                        <a:latin typeface="Times New Roman"/>
                        <a:cs typeface="Times New Roman"/>
                      </a:endParaRPr>
                    </a:p>
                    <a:p>
                      <a:pPr marL="106045">
                        <a:lnSpc>
                          <a:spcPct val="100000"/>
                        </a:lnSpc>
                        <a:spcBef>
                          <a:spcPts val="635"/>
                        </a:spcBef>
                      </a:pPr>
                      <a:r>
                        <a:rPr sz="1200" dirty="0">
                          <a:latin typeface="Times New Roman"/>
                          <a:cs typeface="Times New Roman"/>
                        </a:rPr>
                        <a:t>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Deaths</a:t>
                      </a:r>
                      <a:endParaRPr sz="1200">
                        <a:latin typeface="Times New Roman"/>
                        <a:cs typeface="Times New Roman"/>
                      </a:endParaRPr>
                    </a:p>
                    <a:p>
                      <a:pPr marL="68580">
                        <a:lnSpc>
                          <a:spcPct val="100000"/>
                        </a:lnSpc>
                        <a:spcBef>
                          <a:spcPts val="635"/>
                        </a:spcBef>
                      </a:pPr>
                      <a:r>
                        <a:rPr sz="1200" dirty="0">
                          <a:latin typeface="Times New Roman"/>
                          <a:cs typeface="Times New Roman"/>
                        </a:rPr>
                        <a:t>2</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ASDR</a:t>
                      </a:r>
                      <a:endParaRPr sz="1200">
                        <a:latin typeface="Times New Roman"/>
                        <a:cs typeface="Times New Roman"/>
                      </a:endParaRPr>
                    </a:p>
                    <a:p>
                      <a:pPr marL="68580">
                        <a:lnSpc>
                          <a:spcPct val="100000"/>
                        </a:lnSpc>
                        <a:spcBef>
                          <a:spcPts val="635"/>
                        </a:spcBef>
                      </a:pPr>
                      <a:r>
                        <a:rPr sz="1200" dirty="0">
                          <a:latin typeface="Times New Roman"/>
                          <a:cs typeface="Times New Roman"/>
                        </a:rPr>
                        <a:t>3</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Pop</a:t>
                      </a:r>
                      <a:endParaRPr sz="1200">
                        <a:latin typeface="Times New Roman"/>
                        <a:cs typeface="Times New Roman"/>
                      </a:endParaRPr>
                    </a:p>
                    <a:p>
                      <a:pPr marL="106680">
                        <a:lnSpc>
                          <a:spcPct val="100000"/>
                        </a:lnSpc>
                        <a:spcBef>
                          <a:spcPts val="635"/>
                        </a:spcBef>
                      </a:pPr>
                      <a:r>
                        <a:rPr sz="1200" dirty="0">
                          <a:latin typeface="Times New Roman"/>
                          <a:cs typeface="Times New Roman"/>
                        </a:rPr>
                        <a:t>4</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Deaths</a:t>
                      </a:r>
                      <a:endParaRPr sz="1200">
                        <a:latin typeface="Times New Roman"/>
                        <a:cs typeface="Times New Roman"/>
                      </a:endParaRPr>
                    </a:p>
                    <a:p>
                      <a:pPr marL="68580">
                        <a:lnSpc>
                          <a:spcPct val="100000"/>
                        </a:lnSpc>
                        <a:spcBef>
                          <a:spcPts val="635"/>
                        </a:spcBef>
                      </a:pPr>
                      <a:r>
                        <a:rPr sz="1200" dirty="0">
                          <a:latin typeface="Times New Roman"/>
                          <a:cs typeface="Times New Roman"/>
                        </a:rPr>
                        <a:t>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ASDR</a:t>
                      </a:r>
                      <a:endParaRPr sz="1200">
                        <a:latin typeface="Times New Roman"/>
                        <a:cs typeface="Times New Roman"/>
                      </a:endParaRPr>
                    </a:p>
                    <a:p>
                      <a:pPr marL="68580">
                        <a:lnSpc>
                          <a:spcPct val="100000"/>
                        </a:lnSpc>
                        <a:spcBef>
                          <a:spcPts val="635"/>
                        </a:spcBef>
                      </a:pPr>
                      <a:r>
                        <a:rPr sz="1200" dirty="0">
                          <a:latin typeface="Times New Roman"/>
                          <a:cs typeface="Times New Roman"/>
                        </a:rPr>
                        <a:t>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1+4 =7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9748">
                <a:tc>
                  <a:txBody>
                    <a:bodyPr/>
                    <a:lstStyle/>
                    <a:p>
                      <a:pPr marL="68580">
                        <a:lnSpc>
                          <a:spcPts val="1355"/>
                        </a:lnSpc>
                      </a:pPr>
                      <a:r>
                        <a:rPr sz="1200" spc="-5" dirty="0">
                          <a:latin typeface="Times New Roman"/>
                          <a:cs typeface="Times New Roman"/>
                        </a:rPr>
                        <a:t>0-4</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1435" algn="ctr">
                        <a:lnSpc>
                          <a:spcPts val="1355"/>
                        </a:lnSpc>
                      </a:pPr>
                      <a:r>
                        <a:rPr sz="1200" dirty="0">
                          <a:latin typeface="Times New Roman"/>
                          <a:cs typeface="Times New Roman"/>
                        </a:rPr>
                        <a:t>1500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120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80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500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80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8224">
                <a:tc>
                  <a:txBody>
                    <a:bodyPr/>
                    <a:lstStyle/>
                    <a:p>
                      <a:pPr marL="68580">
                        <a:lnSpc>
                          <a:spcPts val="1355"/>
                        </a:lnSpc>
                      </a:pPr>
                      <a:r>
                        <a:rPr sz="1200" spc="-5" dirty="0">
                          <a:latin typeface="Times New Roman"/>
                          <a:cs typeface="Times New Roman"/>
                        </a:rPr>
                        <a:t>5-49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1435" algn="ctr">
                        <a:lnSpc>
                          <a:spcPts val="1355"/>
                        </a:lnSpc>
                      </a:pPr>
                      <a:r>
                        <a:rPr sz="1200" dirty="0">
                          <a:latin typeface="Times New Roman"/>
                          <a:cs typeface="Times New Roman"/>
                        </a:rPr>
                        <a:t>4000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5000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50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9000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7">
                <a:tc>
                  <a:txBody>
                    <a:bodyPr/>
                    <a:lstStyle/>
                    <a:p>
                      <a:pPr marL="68580">
                        <a:lnSpc>
                          <a:spcPts val="1370"/>
                        </a:lnSpc>
                      </a:pPr>
                      <a:r>
                        <a:rPr sz="1200" dirty="0">
                          <a:latin typeface="Times New Roman"/>
                          <a:cs typeface="Times New Roman"/>
                        </a:rPr>
                        <a:t>50+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27635" algn="ctr">
                        <a:lnSpc>
                          <a:spcPts val="1370"/>
                        </a:lnSpc>
                      </a:pPr>
                      <a:r>
                        <a:rPr sz="1200" dirty="0">
                          <a:latin typeface="Times New Roman"/>
                          <a:cs typeface="Times New Roman"/>
                        </a:rPr>
                        <a:t>500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40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80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500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40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dirty="0">
                          <a:latin typeface="Times New Roman"/>
                          <a:cs typeface="Times New Roman"/>
                        </a:rPr>
                        <a:t>80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70"/>
                        </a:lnSpc>
                      </a:pPr>
                      <a:r>
                        <a:rPr sz="1200" dirty="0">
                          <a:latin typeface="Times New Roman"/>
                          <a:cs typeface="Times New Roman"/>
                        </a:rPr>
                        <a:t>1000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9748">
                <a:tc>
                  <a:txBody>
                    <a:bodyPr/>
                    <a:lstStyle/>
                    <a:p>
                      <a:pPr marL="68580">
                        <a:lnSpc>
                          <a:spcPts val="1355"/>
                        </a:lnSpc>
                      </a:pPr>
                      <a:r>
                        <a:rPr sz="1200" spc="-5" dirty="0">
                          <a:latin typeface="Times New Roman"/>
                          <a:cs typeface="Times New Roman"/>
                        </a:rPr>
                        <a:t>Total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51435" algn="ctr">
                        <a:lnSpc>
                          <a:spcPts val="1355"/>
                        </a:lnSpc>
                      </a:pPr>
                      <a:r>
                        <a:rPr sz="1200" dirty="0">
                          <a:latin typeface="Times New Roman"/>
                          <a:cs typeface="Times New Roman"/>
                        </a:rPr>
                        <a:t>6000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200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6000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130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12000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13" name="object 13"/>
          <p:cNvSpPr txBox="1"/>
          <p:nvPr/>
        </p:nvSpPr>
        <p:spPr>
          <a:xfrm>
            <a:off x="902004" y="6693789"/>
            <a:ext cx="5965190" cy="1604645"/>
          </a:xfrm>
          <a:prstGeom prst="rect">
            <a:avLst/>
          </a:prstGeom>
        </p:spPr>
        <p:txBody>
          <a:bodyPr vert="horz" wrap="square" lIns="0" tIns="93345" rIns="0" bIns="0" rtlCol="0">
            <a:spAutoFit/>
          </a:bodyPr>
          <a:lstStyle/>
          <a:p>
            <a:pPr marL="12700">
              <a:lnSpc>
                <a:spcPct val="100000"/>
              </a:lnSpc>
              <a:spcBef>
                <a:spcPts val="735"/>
              </a:spcBef>
            </a:pPr>
            <a:r>
              <a:rPr sz="1200" spc="-5" dirty="0">
                <a:latin typeface="Times New Roman"/>
                <a:cs typeface="Times New Roman"/>
              </a:rPr>
              <a:t>CDR</a:t>
            </a:r>
            <a:r>
              <a:rPr sz="1200" spc="155" dirty="0">
                <a:latin typeface="Times New Roman"/>
                <a:cs typeface="Times New Roman"/>
              </a:rPr>
              <a:t> </a:t>
            </a:r>
            <a:r>
              <a:rPr sz="1200" dirty="0">
                <a:latin typeface="Times New Roman"/>
                <a:cs typeface="Times New Roman"/>
              </a:rPr>
              <a:t>for</a:t>
            </a:r>
            <a:r>
              <a:rPr sz="1200" spc="145" dirty="0">
                <a:latin typeface="Times New Roman"/>
                <a:cs typeface="Times New Roman"/>
              </a:rPr>
              <a:t> </a:t>
            </a:r>
            <a:r>
              <a:rPr sz="1200" dirty="0">
                <a:latin typeface="Times New Roman"/>
                <a:cs typeface="Times New Roman"/>
              </a:rPr>
              <a:t>population</a:t>
            </a:r>
            <a:r>
              <a:rPr sz="1200" spc="160" dirty="0">
                <a:latin typeface="Times New Roman"/>
                <a:cs typeface="Times New Roman"/>
              </a:rPr>
              <a:t> </a:t>
            </a:r>
            <a:r>
              <a:rPr sz="1200" spc="-5" dirty="0">
                <a:latin typeface="Times New Roman"/>
                <a:cs typeface="Times New Roman"/>
              </a:rPr>
              <a:t>A</a:t>
            </a:r>
            <a:r>
              <a:rPr sz="1200" spc="160" dirty="0">
                <a:latin typeface="Times New Roman"/>
                <a:cs typeface="Times New Roman"/>
              </a:rPr>
              <a:t> </a:t>
            </a:r>
            <a:r>
              <a:rPr sz="1200" dirty="0">
                <a:latin typeface="Times New Roman"/>
                <a:cs typeface="Times New Roman"/>
              </a:rPr>
              <a:t>=</a:t>
            </a:r>
            <a:r>
              <a:rPr sz="1200" spc="150" dirty="0">
                <a:latin typeface="Times New Roman"/>
                <a:cs typeface="Times New Roman"/>
              </a:rPr>
              <a:t> </a:t>
            </a:r>
            <a:r>
              <a:rPr sz="1200" spc="-5" dirty="0">
                <a:latin typeface="Times New Roman"/>
                <a:cs typeface="Times New Roman"/>
              </a:rPr>
              <a:t>(200÷6000)×1000</a:t>
            </a:r>
            <a:r>
              <a:rPr sz="1200" spc="155" dirty="0">
                <a:latin typeface="Times New Roman"/>
                <a:cs typeface="Times New Roman"/>
              </a:rPr>
              <a:t> </a:t>
            </a:r>
            <a:r>
              <a:rPr sz="1200" dirty="0">
                <a:latin typeface="Times New Roman"/>
                <a:cs typeface="Times New Roman"/>
              </a:rPr>
              <a:t>=</a:t>
            </a:r>
            <a:r>
              <a:rPr sz="1200" spc="150" dirty="0">
                <a:latin typeface="Times New Roman"/>
                <a:cs typeface="Times New Roman"/>
              </a:rPr>
              <a:t> </a:t>
            </a:r>
            <a:r>
              <a:rPr sz="1200" dirty="0">
                <a:latin typeface="Times New Roman"/>
                <a:cs typeface="Times New Roman"/>
              </a:rPr>
              <a:t>33.3</a:t>
            </a:r>
            <a:r>
              <a:rPr sz="1200" spc="155" dirty="0">
                <a:latin typeface="Times New Roman"/>
                <a:cs typeface="Times New Roman"/>
              </a:rPr>
              <a:t> </a:t>
            </a:r>
            <a:r>
              <a:rPr sz="1200" spc="-5" dirty="0">
                <a:latin typeface="Times New Roman"/>
                <a:cs typeface="Times New Roman"/>
              </a:rPr>
              <a:t>and</a:t>
            </a:r>
            <a:r>
              <a:rPr sz="1200" spc="150" dirty="0">
                <a:latin typeface="Times New Roman"/>
                <a:cs typeface="Times New Roman"/>
              </a:rPr>
              <a:t> </a:t>
            </a:r>
            <a:r>
              <a:rPr sz="1200" spc="-5" dirty="0">
                <a:latin typeface="Times New Roman"/>
                <a:cs typeface="Times New Roman"/>
              </a:rPr>
              <a:t>CDR</a:t>
            </a:r>
            <a:r>
              <a:rPr sz="1200" spc="155" dirty="0">
                <a:latin typeface="Times New Roman"/>
                <a:cs typeface="Times New Roman"/>
              </a:rPr>
              <a:t> </a:t>
            </a:r>
            <a:r>
              <a:rPr sz="1200" dirty="0">
                <a:latin typeface="Times New Roman"/>
                <a:cs typeface="Times New Roman"/>
              </a:rPr>
              <a:t>for</a:t>
            </a:r>
            <a:r>
              <a:rPr sz="1200" spc="160" dirty="0">
                <a:latin typeface="Times New Roman"/>
                <a:cs typeface="Times New Roman"/>
              </a:rPr>
              <a:t> </a:t>
            </a:r>
            <a:r>
              <a:rPr sz="1200" dirty="0">
                <a:latin typeface="Times New Roman"/>
                <a:cs typeface="Times New Roman"/>
              </a:rPr>
              <a:t>population</a:t>
            </a:r>
            <a:r>
              <a:rPr sz="1200" spc="150" dirty="0">
                <a:latin typeface="Times New Roman"/>
                <a:cs typeface="Times New Roman"/>
              </a:rPr>
              <a:t> </a:t>
            </a:r>
            <a:r>
              <a:rPr sz="1200" dirty="0">
                <a:latin typeface="Times New Roman"/>
                <a:cs typeface="Times New Roman"/>
              </a:rPr>
              <a:t>B</a:t>
            </a:r>
            <a:r>
              <a:rPr sz="1200" spc="145" dirty="0">
                <a:latin typeface="Times New Roman"/>
                <a:cs typeface="Times New Roman"/>
              </a:rPr>
              <a:t> </a:t>
            </a:r>
            <a:r>
              <a:rPr sz="1200" dirty="0">
                <a:latin typeface="Times New Roman"/>
                <a:cs typeface="Times New Roman"/>
              </a:rPr>
              <a:t>=</a:t>
            </a:r>
            <a:r>
              <a:rPr sz="1200" spc="165" dirty="0">
                <a:latin typeface="Times New Roman"/>
                <a:cs typeface="Times New Roman"/>
              </a:rPr>
              <a:t> </a:t>
            </a:r>
            <a:r>
              <a:rPr sz="1200" dirty="0">
                <a:latin typeface="Times New Roman"/>
                <a:cs typeface="Times New Roman"/>
              </a:rPr>
              <a:t>(130÷</a:t>
            </a:r>
            <a:r>
              <a:rPr sz="1200" spc="150" dirty="0">
                <a:latin typeface="Times New Roman"/>
                <a:cs typeface="Times New Roman"/>
              </a:rPr>
              <a:t> </a:t>
            </a:r>
            <a:r>
              <a:rPr sz="1200" dirty="0">
                <a:latin typeface="Times New Roman"/>
                <a:cs typeface="Times New Roman"/>
              </a:rPr>
              <a:t>6000)</a:t>
            </a:r>
            <a:endParaRPr sz="1200">
              <a:latin typeface="Times New Roman"/>
              <a:cs typeface="Times New Roman"/>
            </a:endParaRPr>
          </a:p>
          <a:p>
            <a:pPr marL="12700">
              <a:lnSpc>
                <a:spcPct val="100000"/>
              </a:lnSpc>
              <a:spcBef>
                <a:spcPts val="635"/>
              </a:spcBef>
            </a:pPr>
            <a:r>
              <a:rPr sz="1200" spc="-5" dirty="0">
                <a:latin typeface="Times New Roman"/>
                <a:cs typeface="Times New Roman"/>
              </a:rPr>
              <a:t>×1000 </a:t>
            </a:r>
            <a:r>
              <a:rPr sz="1200" dirty="0">
                <a:latin typeface="Times New Roman"/>
                <a:cs typeface="Times New Roman"/>
              </a:rPr>
              <a:t>= 21.7</a:t>
            </a:r>
            <a:endParaRPr sz="1200">
              <a:latin typeface="Times New Roman"/>
              <a:cs typeface="Times New Roman"/>
            </a:endParaRPr>
          </a:p>
          <a:p>
            <a:pPr marL="12700" marR="5080">
              <a:lnSpc>
                <a:spcPts val="2080"/>
              </a:lnSpc>
              <a:spcBef>
                <a:spcPts val="165"/>
              </a:spcBef>
            </a:pPr>
            <a:r>
              <a:rPr sz="1200" dirty="0">
                <a:latin typeface="Times New Roman"/>
                <a:cs typeface="Times New Roman"/>
              </a:rPr>
              <a:t>The crude </a:t>
            </a:r>
            <a:r>
              <a:rPr sz="1200" spc="-5" dirty="0">
                <a:latin typeface="Times New Roman"/>
                <a:cs typeface="Times New Roman"/>
              </a:rPr>
              <a:t>death </a:t>
            </a:r>
            <a:r>
              <a:rPr sz="1200" dirty="0">
                <a:latin typeface="Times New Roman"/>
                <a:cs typeface="Times New Roman"/>
              </a:rPr>
              <a:t>rate of population </a:t>
            </a:r>
            <a:r>
              <a:rPr sz="1200" spc="-5" dirty="0">
                <a:latin typeface="Times New Roman"/>
                <a:cs typeface="Times New Roman"/>
              </a:rPr>
              <a:t>A and </a:t>
            </a:r>
            <a:r>
              <a:rPr sz="1200" dirty="0">
                <a:latin typeface="Times New Roman"/>
                <a:cs typeface="Times New Roman"/>
              </a:rPr>
              <a:t>B are </a:t>
            </a:r>
            <a:r>
              <a:rPr sz="1200" spc="-5" dirty="0">
                <a:latin typeface="Times New Roman"/>
                <a:cs typeface="Times New Roman"/>
              </a:rPr>
              <a:t>different. </a:t>
            </a:r>
            <a:r>
              <a:rPr sz="1200" dirty="0">
                <a:latin typeface="Times New Roman"/>
                <a:cs typeface="Times New Roman"/>
              </a:rPr>
              <a:t>Now if </a:t>
            </a:r>
            <a:r>
              <a:rPr sz="1200" spc="-5" dirty="0">
                <a:latin typeface="Times New Roman"/>
                <a:cs typeface="Times New Roman"/>
              </a:rPr>
              <a:t>we </a:t>
            </a:r>
            <a:r>
              <a:rPr sz="1200" dirty="0">
                <a:latin typeface="Times New Roman"/>
                <a:cs typeface="Times New Roman"/>
              </a:rPr>
              <a:t>apply the age </a:t>
            </a:r>
            <a:r>
              <a:rPr sz="1200" spc="-5" dirty="0">
                <a:latin typeface="Times New Roman"/>
                <a:cs typeface="Times New Roman"/>
              </a:rPr>
              <a:t>standardized  death rates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population using the </a:t>
            </a:r>
            <a:r>
              <a:rPr sz="1200" spc="-5" dirty="0">
                <a:latin typeface="Times New Roman"/>
                <a:cs typeface="Times New Roman"/>
              </a:rPr>
              <a:t>method described</a:t>
            </a:r>
            <a:r>
              <a:rPr sz="1200" spc="20" dirty="0">
                <a:latin typeface="Times New Roman"/>
                <a:cs typeface="Times New Roman"/>
              </a:rPr>
              <a:t> </a:t>
            </a:r>
            <a:r>
              <a:rPr sz="1200" spc="-5" dirty="0">
                <a:latin typeface="Times New Roman"/>
                <a:cs typeface="Times New Roman"/>
              </a:rPr>
              <a:t>above.</a:t>
            </a:r>
            <a:endParaRPr sz="1200">
              <a:latin typeface="Times New Roman"/>
              <a:cs typeface="Times New Roman"/>
            </a:endParaRPr>
          </a:p>
          <a:p>
            <a:pPr marL="12700">
              <a:lnSpc>
                <a:spcPct val="100000"/>
              </a:lnSpc>
              <a:spcBef>
                <a:spcPts val="445"/>
              </a:spcBef>
            </a:pPr>
            <a:r>
              <a:rPr sz="1200" spc="-5" dirty="0">
                <a:latin typeface="Times New Roman"/>
                <a:cs typeface="Times New Roman"/>
              </a:rPr>
              <a:t>Total expected</a:t>
            </a:r>
            <a:r>
              <a:rPr sz="1200" dirty="0">
                <a:latin typeface="Times New Roman"/>
                <a:cs typeface="Times New Roman"/>
              </a:rPr>
              <a:t> </a:t>
            </a:r>
            <a:r>
              <a:rPr sz="1200" spc="-5" dirty="0">
                <a:latin typeface="Times New Roman"/>
                <a:cs typeface="Times New Roman"/>
              </a:rPr>
              <a:t>deaths</a:t>
            </a:r>
            <a:endParaRPr sz="1200">
              <a:latin typeface="Times New Roman"/>
              <a:cs typeface="Times New Roman"/>
            </a:endParaRPr>
          </a:p>
          <a:p>
            <a:pPr marL="12700">
              <a:lnSpc>
                <a:spcPct val="100000"/>
              </a:lnSpc>
              <a:spcBef>
                <a:spcPts val="635"/>
              </a:spcBef>
            </a:pPr>
            <a:r>
              <a:rPr sz="1200" dirty="0">
                <a:latin typeface="Times New Roman"/>
                <a:cs typeface="Times New Roman"/>
              </a:rPr>
              <a:t>= </a:t>
            </a:r>
            <a:r>
              <a:rPr sz="1200" spc="-5" dirty="0">
                <a:latin typeface="Times New Roman"/>
                <a:cs typeface="Times New Roman"/>
              </a:rPr>
              <a:t>(80×2000)+ (10 </a:t>
            </a:r>
            <a:r>
              <a:rPr sz="1200" dirty="0">
                <a:latin typeface="Times New Roman"/>
                <a:cs typeface="Times New Roman"/>
              </a:rPr>
              <a:t>×9000) </a:t>
            </a:r>
            <a:r>
              <a:rPr sz="1200" spc="-5" dirty="0">
                <a:latin typeface="Times New Roman"/>
                <a:cs typeface="Times New Roman"/>
              </a:rPr>
              <a:t>+(80 </a:t>
            </a:r>
            <a:r>
              <a:rPr sz="1200" dirty="0">
                <a:latin typeface="Times New Roman"/>
                <a:cs typeface="Times New Roman"/>
              </a:rPr>
              <a:t>×1000) = 330000</a:t>
            </a:r>
            <a:endParaRPr sz="1200">
              <a:latin typeface="Times New Roman"/>
              <a:cs typeface="Times New Roman"/>
            </a:endParaRPr>
          </a:p>
        </p:txBody>
      </p:sp>
      <p:sp>
        <p:nvSpPr>
          <p:cNvPr id="14" name="object 14"/>
          <p:cNvSpPr txBox="1"/>
          <p:nvPr/>
        </p:nvSpPr>
        <p:spPr>
          <a:xfrm>
            <a:off x="902004" y="8728659"/>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Standard crude death </a:t>
            </a:r>
            <a:r>
              <a:rPr sz="1200" dirty="0">
                <a:latin typeface="Times New Roman"/>
                <a:cs typeface="Times New Roman"/>
              </a:rPr>
              <a:t>rate</a:t>
            </a:r>
            <a:r>
              <a:rPr sz="1200" spc="-20"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15" name="object 15"/>
          <p:cNvSpPr/>
          <p:nvPr/>
        </p:nvSpPr>
        <p:spPr>
          <a:xfrm>
            <a:off x="2617291" y="8850309"/>
            <a:ext cx="1580515" cy="0"/>
          </a:xfrm>
          <a:custGeom>
            <a:avLst/>
            <a:gdLst/>
            <a:ahLst/>
            <a:cxnLst/>
            <a:rect l="l" t="t" r="r" b="b"/>
            <a:pathLst>
              <a:path w="1580514">
                <a:moveTo>
                  <a:pt x="0" y="0"/>
                </a:moveTo>
                <a:lnTo>
                  <a:pt x="1580108" y="0"/>
                </a:lnTo>
              </a:path>
            </a:pathLst>
          </a:custGeom>
          <a:ln w="6475">
            <a:solidFill>
              <a:srgbClr val="000000"/>
            </a:solidFill>
          </a:ln>
        </p:spPr>
        <p:txBody>
          <a:bodyPr wrap="square" lIns="0" tIns="0" rIns="0" bIns="0" rtlCol="0"/>
          <a:lstStyle/>
          <a:p>
            <a:endParaRPr/>
          </a:p>
        </p:txBody>
      </p:sp>
      <p:sp>
        <p:nvSpPr>
          <p:cNvPr id="16" name="object 16"/>
          <p:cNvSpPr txBox="1"/>
          <p:nvPr/>
        </p:nvSpPr>
        <p:spPr>
          <a:xfrm>
            <a:off x="2710930" y="8621743"/>
            <a:ext cx="1424940"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Sum </a:t>
            </a:r>
            <a:r>
              <a:rPr sz="1200" spc="5" dirty="0">
                <a:latin typeface="Times New Roman"/>
                <a:cs typeface="Times New Roman"/>
              </a:rPr>
              <a:t>of </a:t>
            </a:r>
            <a:r>
              <a:rPr sz="1200" spc="-5" dirty="0">
                <a:latin typeface="Times New Roman"/>
                <a:cs typeface="Times New Roman"/>
              </a:rPr>
              <a:t>expected </a:t>
            </a:r>
            <a:r>
              <a:rPr sz="1200" spc="5" dirty="0">
                <a:latin typeface="Times New Roman"/>
                <a:cs typeface="Times New Roman"/>
              </a:rPr>
              <a:t>death</a:t>
            </a:r>
            <a:endParaRPr sz="1200">
              <a:latin typeface="Times New Roman"/>
              <a:cs typeface="Times New Roman"/>
            </a:endParaRPr>
          </a:p>
        </p:txBody>
      </p:sp>
      <p:sp>
        <p:nvSpPr>
          <p:cNvPr id="17" name="object 17"/>
          <p:cNvSpPr/>
          <p:nvPr/>
        </p:nvSpPr>
        <p:spPr>
          <a:xfrm>
            <a:off x="4332988" y="8850549"/>
            <a:ext cx="509905" cy="0"/>
          </a:xfrm>
          <a:custGeom>
            <a:avLst/>
            <a:gdLst/>
            <a:ahLst/>
            <a:cxnLst/>
            <a:rect l="l" t="t" r="r" b="b"/>
            <a:pathLst>
              <a:path w="509904">
                <a:moveTo>
                  <a:pt x="0" y="0"/>
                </a:moveTo>
                <a:lnTo>
                  <a:pt x="509735" y="0"/>
                </a:lnTo>
              </a:path>
            </a:pathLst>
          </a:custGeom>
          <a:ln w="6463">
            <a:solidFill>
              <a:srgbClr val="000000"/>
            </a:solidFill>
          </a:ln>
        </p:spPr>
        <p:txBody>
          <a:bodyPr wrap="square" lIns="0" tIns="0" rIns="0" bIns="0" rtlCol="0"/>
          <a:lstStyle/>
          <a:p>
            <a:endParaRPr/>
          </a:p>
        </p:txBody>
      </p:sp>
      <p:sp>
        <p:nvSpPr>
          <p:cNvPr id="18" name="object 18"/>
          <p:cNvSpPr txBox="1"/>
          <p:nvPr/>
        </p:nvSpPr>
        <p:spPr>
          <a:xfrm>
            <a:off x="2612652" y="8842774"/>
            <a:ext cx="2173605" cy="213360"/>
          </a:xfrm>
          <a:prstGeom prst="rect">
            <a:avLst/>
          </a:prstGeom>
        </p:spPr>
        <p:txBody>
          <a:bodyPr vert="horz" wrap="square" lIns="0" tIns="16510" rIns="0" bIns="0" rtlCol="0">
            <a:spAutoFit/>
          </a:bodyPr>
          <a:lstStyle/>
          <a:p>
            <a:pPr marL="12700">
              <a:lnSpc>
                <a:spcPct val="100000"/>
              </a:lnSpc>
              <a:spcBef>
                <a:spcPts val="130"/>
              </a:spcBef>
              <a:tabLst>
                <a:tab pos="1777364" algn="l"/>
              </a:tabLst>
            </a:pPr>
            <a:r>
              <a:rPr sz="1200" spc="70" dirty="0">
                <a:latin typeface="Times New Roman"/>
                <a:cs typeface="Times New Roman"/>
              </a:rPr>
              <a:t>T</a:t>
            </a:r>
            <a:r>
              <a:rPr sz="1200" dirty="0">
                <a:latin typeface="Times New Roman"/>
                <a:cs typeface="Times New Roman"/>
              </a:rPr>
              <a:t>o</a:t>
            </a:r>
            <a:r>
              <a:rPr sz="1200" spc="65" dirty="0">
                <a:latin typeface="Times New Roman"/>
                <a:cs typeface="Times New Roman"/>
              </a:rPr>
              <a:t>t</a:t>
            </a:r>
            <a:r>
              <a:rPr sz="1200" spc="-30" dirty="0">
                <a:latin typeface="Times New Roman"/>
                <a:cs typeface="Times New Roman"/>
              </a:rPr>
              <a:t>a</a:t>
            </a:r>
            <a:r>
              <a:rPr sz="1200" spc="105" dirty="0">
                <a:latin typeface="Times New Roman"/>
                <a:cs typeface="Times New Roman"/>
              </a:rPr>
              <a:t>l</a:t>
            </a:r>
            <a:r>
              <a:rPr sz="1200" spc="30" dirty="0">
                <a:latin typeface="Times New Roman"/>
                <a:cs typeface="Times New Roman"/>
              </a:rPr>
              <a:t>s</a:t>
            </a:r>
            <a:r>
              <a:rPr sz="1200" spc="65" dirty="0">
                <a:latin typeface="Times New Roman"/>
                <a:cs typeface="Times New Roman"/>
              </a:rPr>
              <a:t>t</a:t>
            </a:r>
            <a:r>
              <a:rPr sz="1200" spc="-30" dirty="0">
                <a:latin typeface="Times New Roman"/>
                <a:cs typeface="Times New Roman"/>
              </a:rPr>
              <a:t>a</a:t>
            </a:r>
            <a:r>
              <a:rPr sz="1200" dirty="0">
                <a:latin typeface="Times New Roman"/>
                <a:cs typeface="Times New Roman"/>
              </a:rPr>
              <a:t>nd</a:t>
            </a:r>
            <a:r>
              <a:rPr sz="1200" spc="-30" dirty="0">
                <a:latin typeface="Times New Roman"/>
                <a:cs typeface="Times New Roman"/>
              </a:rPr>
              <a:t>a</a:t>
            </a:r>
            <a:r>
              <a:rPr sz="1200" dirty="0">
                <a:latin typeface="Times New Roman"/>
                <a:cs typeface="Times New Roman"/>
              </a:rPr>
              <a:t>r</a:t>
            </a:r>
            <a:r>
              <a:rPr sz="1200" spc="15" dirty="0">
                <a:latin typeface="Times New Roman"/>
                <a:cs typeface="Times New Roman"/>
              </a:rPr>
              <a:t>d</a:t>
            </a:r>
            <a:r>
              <a:rPr sz="1200" spc="-95" dirty="0">
                <a:latin typeface="Times New Roman"/>
                <a:cs typeface="Times New Roman"/>
              </a:rPr>
              <a:t> </a:t>
            </a:r>
            <a:r>
              <a:rPr sz="1200" spc="100" dirty="0">
                <a:latin typeface="Times New Roman"/>
                <a:cs typeface="Times New Roman"/>
              </a:rPr>
              <a:t>p</a:t>
            </a:r>
            <a:r>
              <a:rPr sz="1200" dirty="0">
                <a:latin typeface="Times New Roman"/>
                <a:cs typeface="Times New Roman"/>
              </a:rPr>
              <a:t>o</a:t>
            </a:r>
            <a:r>
              <a:rPr sz="1200" spc="100" dirty="0">
                <a:latin typeface="Times New Roman"/>
                <a:cs typeface="Times New Roman"/>
              </a:rPr>
              <a:t>p</a:t>
            </a:r>
            <a:r>
              <a:rPr sz="1200" dirty="0">
                <a:latin typeface="Times New Roman"/>
                <a:cs typeface="Times New Roman"/>
              </a:rPr>
              <a:t>u</a:t>
            </a:r>
            <a:r>
              <a:rPr sz="1200" spc="-35" dirty="0">
                <a:latin typeface="Times New Roman"/>
                <a:cs typeface="Times New Roman"/>
              </a:rPr>
              <a:t>la</a:t>
            </a:r>
            <a:r>
              <a:rPr sz="1200" spc="65" dirty="0">
                <a:latin typeface="Times New Roman"/>
                <a:cs typeface="Times New Roman"/>
              </a:rPr>
              <a:t>t</a:t>
            </a:r>
            <a:r>
              <a:rPr sz="1200" spc="-35" dirty="0">
                <a:latin typeface="Times New Roman"/>
                <a:cs typeface="Times New Roman"/>
              </a:rPr>
              <a:t>i</a:t>
            </a:r>
            <a:r>
              <a:rPr sz="1200" dirty="0">
                <a:latin typeface="Times New Roman"/>
                <a:cs typeface="Times New Roman"/>
              </a:rPr>
              <a:t>o</a:t>
            </a:r>
            <a:r>
              <a:rPr sz="1200" spc="15" dirty="0">
                <a:latin typeface="Times New Roman"/>
                <a:cs typeface="Times New Roman"/>
              </a:rPr>
              <a:t>n</a:t>
            </a:r>
            <a:r>
              <a:rPr sz="1200" dirty="0">
                <a:latin typeface="Times New Roman"/>
                <a:cs typeface="Times New Roman"/>
              </a:rPr>
              <a:t>	12000</a:t>
            </a:r>
            <a:endParaRPr sz="1200">
              <a:latin typeface="Times New Roman"/>
              <a:cs typeface="Times New Roman"/>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40</a:t>
            </a:fld>
            <a:endParaRPr dirty="0"/>
          </a:p>
        </p:txBody>
      </p:sp>
      <p:sp>
        <p:nvSpPr>
          <p:cNvPr id="19" name="object 19"/>
          <p:cNvSpPr txBox="1"/>
          <p:nvPr/>
        </p:nvSpPr>
        <p:spPr>
          <a:xfrm>
            <a:off x="4218813" y="8621764"/>
            <a:ext cx="1612265" cy="316230"/>
          </a:xfrm>
          <a:prstGeom prst="rect">
            <a:avLst/>
          </a:prstGeom>
        </p:spPr>
        <p:txBody>
          <a:bodyPr vert="horz" wrap="square" lIns="0" tIns="16510" rIns="0" bIns="0" rtlCol="0">
            <a:spAutoFit/>
          </a:bodyPr>
          <a:lstStyle/>
          <a:p>
            <a:pPr marL="157480">
              <a:lnSpc>
                <a:spcPts val="1125"/>
              </a:lnSpc>
              <a:spcBef>
                <a:spcPts val="130"/>
              </a:spcBef>
            </a:pPr>
            <a:r>
              <a:rPr sz="1200" dirty="0">
                <a:latin typeface="Times New Roman"/>
                <a:cs typeface="Times New Roman"/>
              </a:rPr>
              <a:t>330000</a:t>
            </a:r>
            <a:endParaRPr sz="1200">
              <a:latin typeface="Times New Roman"/>
              <a:cs typeface="Times New Roman"/>
            </a:endParaRPr>
          </a:p>
          <a:p>
            <a:pPr marL="12700">
              <a:lnSpc>
                <a:spcPts val="1125"/>
              </a:lnSpc>
              <a:tabLst>
                <a:tab pos="664210" algn="l"/>
              </a:tabLst>
            </a:pPr>
            <a:r>
              <a:rPr sz="1200" dirty="0">
                <a:latin typeface="Carlito"/>
                <a:cs typeface="Carlito"/>
              </a:rPr>
              <a:t>=	</a:t>
            </a:r>
            <a:r>
              <a:rPr sz="1800" spc="30" baseline="2314" dirty="0">
                <a:latin typeface="Symbol"/>
                <a:cs typeface="Symbol"/>
              </a:rPr>
              <a:t></a:t>
            </a:r>
            <a:r>
              <a:rPr sz="1800" spc="30" baseline="2314" dirty="0">
                <a:latin typeface="Times New Roman"/>
                <a:cs typeface="Times New Roman"/>
              </a:rPr>
              <a:t> </a:t>
            </a:r>
            <a:r>
              <a:rPr sz="1800" spc="7" baseline="2314" dirty="0">
                <a:latin typeface="Times New Roman"/>
                <a:cs typeface="Times New Roman"/>
              </a:rPr>
              <a:t>27.5</a:t>
            </a:r>
            <a:r>
              <a:rPr sz="1800" spc="-352" baseline="2314" dirty="0">
                <a:latin typeface="Times New Roman"/>
                <a:cs typeface="Times New Roman"/>
              </a:rPr>
              <a:t> </a:t>
            </a:r>
            <a:r>
              <a:rPr sz="1800" spc="30" baseline="2314" dirty="0">
                <a:latin typeface="Times New Roman"/>
                <a:cs typeface="Times New Roman"/>
              </a:rPr>
              <a:t>per1000</a:t>
            </a:r>
            <a:endParaRPr sz="1800" baseline="2314">
              <a:latin typeface="Times New Roman"/>
              <a:cs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730" cy="256349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a:lnSpc>
                <a:spcPct val="100000"/>
              </a:lnSpc>
              <a:spcBef>
                <a:spcPts val="55"/>
              </a:spcBef>
            </a:pPr>
            <a:endParaRPr sz="1550">
              <a:latin typeface="Caladea"/>
              <a:cs typeface="Caladea"/>
            </a:endParaRPr>
          </a:p>
          <a:p>
            <a:pPr marL="12700">
              <a:lnSpc>
                <a:spcPct val="100000"/>
              </a:lnSpc>
            </a:pPr>
            <a:r>
              <a:rPr sz="1200" dirty="0">
                <a:latin typeface="Times New Roman"/>
                <a:cs typeface="Times New Roman"/>
              </a:rPr>
              <a:t>Similarly we can compute </a:t>
            </a:r>
            <a:r>
              <a:rPr sz="1200" spc="-5" dirty="0">
                <a:latin typeface="Times New Roman"/>
                <a:cs typeface="Times New Roman"/>
              </a:rPr>
              <a:t>standard death </a:t>
            </a:r>
            <a:r>
              <a:rPr sz="1200" dirty="0">
                <a:latin typeface="Times New Roman"/>
                <a:cs typeface="Times New Roman"/>
              </a:rPr>
              <a:t>rate </a:t>
            </a:r>
            <a:r>
              <a:rPr sz="1200" spc="-5" dirty="0">
                <a:latin typeface="Times New Roman"/>
                <a:cs typeface="Times New Roman"/>
              </a:rPr>
              <a:t>for </a:t>
            </a:r>
            <a:r>
              <a:rPr sz="1200" dirty="0">
                <a:latin typeface="Times New Roman"/>
                <a:cs typeface="Times New Roman"/>
              </a:rPr>
              <a:t>city B</a:t>
            </a:r>
            <a:r>
              <a:rPr sz="1200" spc="-6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12700">
              <a:lnSpc>
                <a:spcPct val="100000"/>
              </a:lnSpc>
              <a:spcBef>
                <a:spcPts val="650"/>
              </a:spcBef>
            </a:pPr>
            <a:r>
              <a:rPr sz="1200" b="1" spc="-5" dirty="0">
                <a:latin typeface="Times New Roman"/>
                <a:cs typeface="Times New Roman"/>
              </a:rPr>
              <a:t>Conclusion</a:t>
            </a:r>
            <a:endParaRPr sz="1200">
              <a:latin typeface="Times New Roman"/>
              <a:cs typeface="Times New Roman"/>
            </a:endParaRPr>
          </a:p>
          <a:p>
            <a:pPr marL="12700">
              <a:lnSpc>
                <a:spcPct val="100000"/>
              </a:lnSpc>
              <a:spcBef>
                <a:spcPts val="600"/>
              </a:spcBef>
            </a:pP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higher</a:t>
            </a:r>
            <a:r>
              <a:rPr sz="1200" spc="35" dirty="0">
                <a:latin typeface="Times New Roman"/>
                <a:cs typeface="Times New Roman"/>
              </a:rPr>
              <a:t> </a:t>
            </a:r>
            <a:r>
              <a:rPr sz="1200" spc="-5" dirty="0">
                <a:latin typeface="Times New Roman"/>
                <a:cs typeface="Times New Roman"/>
              </a:rPr>
              <a:t>CDR</a:t>
            </a:r>
            <a:r>
              <a:rPr sz="1200" spc="4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population</a:t>
            </a:r>
            <a:r>
              <a:rPr sz="1200" spc="40" dirty="0">
                <a:latin typeface="Times New Roman"/>
                <a:cs typeface="Times New Roman"/>
              </a:rPr>
              <a:t> </a:t>
            </a:r>
            <a:r>
              <a:rPr sz="1200" spc="-5" dirty="0">
                <a:latin typeface="Times New Roman"/>
                <a:cs typeface="Times New Roman"/>
              </a:rPr>
              <a:t>A</a:t>
            </a:r>
            <a:r>
              <a:rPr sz="1200" spc="35" dirty="0">
                <a:latin typeface="Times New Roman"/>
                <a:cs typeface="Times New Roman"/>
              </a:rPr>
              <a:t> </a:t>
            </a:r>
            <a:r>
              <a:rPr sz="1200" spc="-5" dirty="0">
                <a:latin typeface="Times New Roman"/>
                <a:cs typeface="Times New Roman"/>
              </a:rPr>
              <a:t>can</a:t>
            </a:r>
            <a:r>
              <a:rPr sz="1200" spc="35" dirty="0">
                <a:latin typeface="Times New Roman"/>
                <a:cs typeface="Times New Roman"/>
              </a:rPr>
              <a:t> </a:t>
            </a:r>
            <a:r>
              <a:rPr sz="1200" spc="5" dirty="0">
                <a:latin typeface="Times New Roman"/>
                <a:cs typeface="Times New Roman"/>
              </a:rPr>
              <a:t>be</a:t>
            </a:r>
            <a:r>
              <a:rPr sz="1200" spc="30" dirty="0">
                <a:latin typeface="Times New Roman"/>
                <a:cs typeface="Times New Roman"/>
              </a:rPr>
              <a:t> </a:t>
            </a:r>
            <a:r>
              <a:rPr sz="1200" spc="-5" dirty="0">
                <a:latin typeface="Times New Roman"/>
                <a:cs typeface="Times New Roman"/>
              </a:rPr>
              <a:t>seen</a:t>
            </a:r>
            <a:r>
              <a:rPr sz="1200" spc="50" dirty="0">
                <a:latin typeface="Times New Roman"/>
                <a:cs typeface="Times New Roman"/>
              </a:rPr>
              <a:t> </a:t>
            </a:r>
            <a:r>
              <a:rPr sz="1200" spc="10" dirty="0">
                <a:latin typeface="Times New Roman"/>
                <a:cs typeface="Times New Roman"/>
              </a:rPr>
              <a:t>to</a:t>
            </a:r>
            <a:r>
              <a:rPr sz="1200" spc="35"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spc="-5" dirty="0">
                <a:latin typeface="Times New Roman"/>
                <a:cs typeface="Times New Roman"/>
              </a:rPr>
              <a:t>high</a:t>
            </a:r>
            <a:r>
              <a:rPr sz="1200" spc="30" dirty="0">
                <a:latin typeface="Times New Roman"/>
                <a:cs typeface="Times New Roman"/>
              </a:rPr>
              <a:t> </a:t>
            </a:r>
            <a:r>
              <a:rPr sz="1200" dirty="0">
                <a:latin typeface="Times New Roman"/>
                <a:cs typeface="Times New Roman"/>
              </a:rPr>
              <a:t>due</a:t>
            </a:r>
            <a:r>
              <a:rPr sz="1200" spc="3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higher</a:t>
            </a:r>
            <a:r>
              <a:rPr sz="1200" spc="40" dirty="0">
                <a:latin typeface="Times New Roman"/>
                <a:cs typeface="Times New Roman"/>
              </a:rPr>
              <a:t> </a:t>
            </a:r>
            <a:r>
              <a:rPr sz="1200" spc="-5" dirty="0">
                <a:latin typeface="Times New Roman"/>
                <a:cs typeface="Times New Roman"/>
              </a:rPr>
              <a:t>proportion</a:t>
            </a:r>
            <a:r>
              <a:rPr sz="1200" spc="4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children</a:t>
            </a:r>
            <a:endParaRPr sz="1200">
              <a:latin typeface="Times New Roman"/>
              <a:cs typeface="Times New Roman"/>
            </a:endParaRPr>
          </a:p>
          <a:p>
            <a:pPr marL="12700" marR="5080" algn="just">
              <a:lnSpc>
                <a:spcPct val="143700"/>
              </a:lnSpc>
              <a:spcBef>
                <a:spcPts val="5"/>
              </a:spcBef>
            </a:pPr>
            <a:r>
              <a:rPr sz="1200" dirty="0">
                <a:latin typeface="Times New Roman"/>
                <a:cs typeface="Times New Roman"/>
              </a:rPr>
              <a:t>in </a:t>
            </a:r>
            <a:r>
              <a:rPr sz="1200" spc="-5" dirty="0">
                <a:latin typeface="Times New Roman"/>
                <a:cs typeface="Times New Roman"/>
              </a:rPr>
              <a:t>its </a:t>
            </a:r>
            <a:r>
              <a:rPr sz="1200" dirty="0">
                <a:latin typeface="Times New Roman"/>
                <a:cs typeface="Times New Roman"/>
              </a:rPr>
              <a:t>population. </a:t>
            </a:r>
            <a:r>
              <a:rPr sz="1200" spc="-5" dirty="0">
                <a:latin typeface="Times New Roman"/>
                <a:cs typeface="Times New Roman"/>
              </a:rPr>
              <a:t>Because children </a:t>
            </a:r>
            <a:r>
              <a:rPr sz="1200" dirty="0">
                <a:latin typeface="Times New Roman"/>
                <a:cs typeface="Times New Roman"/>
              </a:rPr>
              <a:t>have a </a:t>
            </a:r>
            <a:r>
              <a:rPr sz="1200" spc="-5" dirty="0">
                <a:latin typeface="Times New Roman"/>
                <a:cs typeface="Times New Roman"/>
              </a:rPr>
              <a:t>high ASDR </a:t>
            </a:r>
            <a:r>
              <a:rPr sz="1200" dirty="0">
                <a:latin typeface="Times New Roman"/>
                <a:cs typeface="Times New Roman"/>
              </a:rPr>
              <a:t>the </a:t>
            </a:r>
            <a:r>
              <a:rPr sz="1200" spc="-5" dirty="0">
                <a:latin typeface="Times New Roman"/>
                <a:cs typeface="Times New Roman"/>
              </a:rPr>
              <a:t>inflect </a:t>
            </a:r>
            <a:r>
              <a:rPr sz="1200" dirty="0">
                <a:latin typeface="Times New Roman"/>
                <a:cs typeface="Times New Roman"/>
              </a:rPr>
              <a:t>the </a:t>
            </a:r>
            <a:r>
              <a:rPr sz="1200" spc="-5" dirty="0">
                <a:latin typeface="Times New Roman"/>
                <a:cs typeface="Times New Roman"/>
              </a:rPr>
              <a:t>CDR </a:t>
            </a:r>
            <a:r>
              <a:rPr sz="1200" dirty="0">
                <a:latin typeface="Times New Roman"/>
                <a:cs typeface="Times New Roman"/>
              </a:rPr>
              <a:t>for population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whole. That is </a:t>
            </a:r>
            <a:r>
              <a:rPr sz="1200" dirty="0">
                <a:latin typeface="Times New Roman"/>
                <a:cs typeface="Times New Roman"/>
              </a:rPr>
              <a:t>to say one population </a:t>
            </a:r>
            <a:r>
              <a:rPr sz="1200" spc="-5" dirty="0">
                <a:latin typeface="Times New Roman"/>
                <a:cs typeface="Times New Roman"/>
              </a:rPr>
              <a:t>has low proportion </a:t>
            </a:r>
            <a:r>
              <a:rPr sz="1200" dirty="0">
                <a:latin typeface="Times New Roman"/>
                <a:cs typeface="Times New Roman"/>
              </a:rPr>
              <a:t>of </a:t>
            </a:r>
            <a:r>
              <a:rPr sz="1200" spc="-5" dirty="0">
                <a:latin typeface="Times New Roman"/>
                <a:cs typeface="Times New Roman"/>
              </a:rPr>
              <a:t>elderly </a:t>
            </a:r>
            <a:r>
              <a:rPr sz="1200" dirty="0">
                <a:latin typeface="Times New Roman"/>
                <a:cs typeface="Times New Roman"/>
              </a:rPr>
              <a:t>who have </a:t>
            </a:r>
            <a:r>
              <a:rPr sz="1200" spc="-5" dirty="0">
                <a:latin typeface="Times New Roman"/>
                <a:cs typeface="Times New Roman"/>
              </a:rPr>
              <a:t>low ASDR and </a:t>
            </a:r>
            <a:r>
              <a:rPr sz="1200" dirty="0">
                <a:latin typeface="Times New Roman"/>
                <a:cs typeface="Times New Roman"/>
              </a:rPr>
              <a:t>the  other population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high </a:t>
            </a:r>
            <a:r>
              <a:rPr sz="1200" dirty="0">
                <a:latin typeface="Times New Roman"/>
                <a:cs typeface="Times New Roman"/>
              </a:rPr>
              <a:t>proportion of </a:t>
            </a:r>
            <a:r>
              <a:rPr sz="1200" spc="-5" dirty="0">
                <a:latin typeface="Times New Roman"/>
                <a:cs typeface="Times New Roman"/>
              </a:rPr>
              <a:t>children </a:t>
            </a:r>
            <a:r>
              <a:rPr sz="1200" dirty="0">
                <a:latin typeface="Times New Roman"/>
                <a:cs typeface="Times New Roman"/>
              </a:rPr>
              <a:t>who </a:t>
            </a:r>
            <a:r>
              <a:rPr sz="1200" spc="-5" dirty="0">
                <a:latin typeface="Times New Roman"/>
                <a:cs typeface="Times New Roman"/>
              </a:rPr>
              <a:t>have </a:t>
            </a:r>
            <a:r>
              <a:rPr sz="1200" dirty="0">
                <a:latin typeface="Times New Roman"/>
                <a:cs typeface="Times New Roman"/>
              </a:rPr>
              <a:t>large </a:t>
            </a:r>
            <a:r>
              <a:rPr sz="1200" spc="-5" dirty="0">
                <a:latin typeface="Times New Roman"/>
                <a:cs typeface="Times New Roman"/>
              </a:rPr>
              <a:t>ASDR</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Example </a:t>
            </a:r>
            <a:r>
              <a:rPr sz="1200" b="1" dirty="0">
                <a:latin typeface="Times New Roman"/>
                <a:cs typeface="Times New Roman"/>
              </a:rPr>
              <a:t>2</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819911" y="3118357"/>
          <a:ext cx="2466975" cy="2300349"/>
        </p:xfrm>
        <a:graphic>
          <a:graphicData uri="http://schemas.openxmlformats.org/drawingml/2006/table">
            <a:tbl>
              <a:tblPr firstRow="1" bandRow="1">
                <a:tableStyleId>{2D5ABB26-0587-4C30-8999-92F81FD0307C}</a:tableStyleId>
              </a:tblPr>
              <a:tblGrid>
                <a:gridCol w="537845">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gridCol w="982980">
                  <a:extLst>
                    <a:ext uri="{9D8B030D-6E8A-4147-A177-3AD203B41FA5}">
                      <a16:colId xmlns:a16="http://schemas.microsoft.com/office/drawing/2014/main" val="20002"/>
                    </a:ext>
                  </a:extLst>
                </a:gridCol>
              </a:tblGrid>
              <a:tr h="361568">
                <a:tc>
                  <a:txBody>
                    <a:bodyPr/>
                    <a:lstStyle/>
                    <a:p>
                      <a:pPr marL="91440">
                        <a:lnSpc>
                          <a:spcPct val="100000"/>
                        </a:lnSpc>
                        <a:spcBef>
                          <a:spcPts val="290"/>
                        </a:spcBef>
                      </a:pPr>
                      <a:r>
                        <a:rPr sz="1200" spc="-5" dirty="0">
                          <a:latin typeface="Times New Roman"/>
                          <a:cs typeface="Times New Roman"/>
                        </a:rPr>
                        <a:t>Age</a:t>
                      </a:r>
                      <a:endParaRPr sz="1200">
                        <a:latin typeface="Times New Roman"/>
                        <a:cs typeface="Times New Roman"/>
                      </a:endParaRPr>
                    </a:p>
                  </a:txBody>
                  <a:tcPr marL="0" marR="0" marT="3683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805">
                        <a:lnSpc>
                          <a:spcPct val="100000"/>
                        </a:lnSpc>
                        <a:spcBef>
                          <a:spcPts val="290"/>
                        </a:spcBef>
                      </a:pPr>
                      <a:r>
                        <a:rPr sz="1200" spc="-5" dirty="0">
                          <a:latin typeface="Times New Roman"/>
                          <a:cs typeface="Times New Roman"/>
                        </a:rPr>
                        <a:t>ASDR-1996</a:t>
                      </a:r>
                      <a:endParaRPr sz="12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440">
                        <a:lnSpc>
                          <a:spcPct val="100000"/>
                        </a:lnSpc>
                        <a:spcBef>
                          <a:spcPts val="290"/>
                        </a:spcBef>
                      </a:pPr>
                      <a:r>
                        <a:rPr sz="1200" dirty="0">
                          <a:latin typeface="Times New Roman"/>
                          <a:cs typeface="Times New Roman"/>
                        </a:rPr>
                        <a:t>ASDR-</a:t>
                      </a:r>
                      <a:r>
                        <a:rPr sz="1200" spc="-35" dirty="0">
                          <a:latin typeface="Times New Roman"/>
                          <a:cs typeface="Times New Roman"/>
                        </a:rPr>
                        <a:t> </a:t>
                      </a:r>
                      <a:r>
                        <a:rPr sz="1200" dirty="0">
                          <a:latin typeface="Times New Roman"/>
                          <a:cs typeface="Times New Roman"/>
                        </a:rPr>
                        <a:t>2006</a:t>
                      </a:r>
                      <a:endParaRPr sz="12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938781">
                <a:tc>
                  <a:txBody>
                    <a:bodyPr/>
                    <a:lstStyle/>
                    <a:p>
                      <a:pPr marL="91440">
                        <a:lnSpc>
                          <a:spcPct val="100000"/>
                        </a:lnSpc>
                        <a:spcBef>
                          <a:spcPts val="275"/>
                        </a:spcBef>
                      </a:pPr>
                      <a:r>
                        <a:rPr sz="1200" spc="-5" dirty="0">
                          <a:latin typeface="Times New Roman"/>
                          <a:cs typeface="Times New Roman"/>
                        </a:rPr>
                        <a:t>15-19</a:t>
                      </a:r>
                      <a:endParaRPr sz="1200">
                        <a:latin typeface="Times New Roman"/>
                        <a:cs typeface="Times New Roman"/>
                      </a:endParaRPr>
                    </a:p>
                    <a:p>
                      <a:pPr marL="91440">
                        <a:lnSpc>
                          <a:spcPct val="100000"/>
                        </a:lnSpc>
                        <a:spcBef>
                          <a:spcPts val="635"/>
                        </a:spcBef>
                      </a:pPr>
                      <a:r>
                        <a:rPr sz="1200" spc="-5" dirty="0">
                          <a:latin typeface="Times New Roman"/>
                          <a:cs typeface="Times New Roman"/>
                        </a:rPr>
                        <a:t>20-24</a:t>
                      </a:r>
                      <a:endParaRPr sz="1200">
                        <a:latin typeface="Times New Roman"/>
                        <a:cs typeface="Times New Roman"/>
                      </a:endParaRPr>
                    </a:p>
                    <a:p>
                      <a:pPr marL="91440">
                        <a:lnSpc>
                          <a:spcPct val="100000"/>
                        </a:lnSpc>
                        <a:spcBef>
                          <a:spcPts val="625"/>
                        </a:spcBef>
                      </a:pPr>
                      <a:r>
                        <a:rPr sz="1200" spc="-5" dirty="0">
                          <a:latin typeface="Times New Roman"/>
                          <a:cs typeface="Times New Roman"/>
                        </a:rPr>
                        <a:t>25-29</a:t>
                      </a:r>
                      <a:endParaRPr sz="1200">
                        <a:latin typeface="Times New Roman"/>
                        <a:cs typeface="Times New Roman"/>
                      </a:endParaRPr>
                    </a:p>
                    <a:p>
                      <a:pPr marL="91440">
                        <a:lnSpc>
                          <a:spcPct val="100000"/>
                        </a:lnSpc>
                        <a:spcBef>
                          <a:spcPts val="635"/>
                        </a:spcBef>
                      </a:pPr>
                      <a:r>
                        <a:rPr sz="1200" spc="-5" dirty="0">
                          <a:latin typeface="Times New Roman"/>
                          <a:cs typeface="Times New Roman"/>
                        </a:rPr>
                        <a:t>30-34</a:t>
                      </a:r>
                      <a:endParaRPr sz="1200">
                        <a:latin typeface="Times New Roman"/>
                        <a:cs typeface="Times New Roman"/>
                      </a:endParaRPr>
                    </a:p>
                    <a:p>
                      <a:pPr marL="91440">
                        <a:lnSpc>
                          <a:spcPct val="100000"/>
                        </a:lnSpc>
                        <a:spcBef>
                          <a:spcPts val="625"/>
                        </a:spcBef>
                      </a:pPr>
                      <a:r>
                        <a:rPr sz="1200" spc="-5" dirty="0">
                          <a:latin typeface="Times New Roman"/>
                          <a:cs typeface="Times New Roman"/>
                        </a:rPr>
                        <a:t>35-39</a:t>
                      </a:r>
                      <a:endParaRPr sz="1200">
                        <a:latin typeface="Times New Roman"/>
                        <a:cs typeface="Times New Roman"/>
                      </a:endParaRPr>
                    </a:p>
                    <a:p>
                      <a:pPr marL="91440">
                        <a:lnSpc>
                          <a:spcPct val="100000"/>
                        </a:lnSpc>
                        <a:spcBef>
                          <a:spcPts val="635"/>
                        </a:spcBef>
                      </a:pPr>
                      <a:r>
                        <a:rPr sz="1200" spc="-5" dirty="0">
                          <a:latin typeface="Times New Roman"/>
                          <a:cs typeface="Times New Roman"/>
                        </a:rPr>
                        <a:t>40-44</a:t>
                      </a:r>
                      <a:endParaRPr sz="1200">
                        <a:latin typeface="Times New Roman"/>
                        <a:cs typeface="Times New Roman"/>
                      </a:endParaRPr>
                    </a:p>
                    <a:p>
                      <a:pPr marL="91440">
                        <a:lnSpc>
                          <a:spcPct val="100000"/>
                        </a:lnSpc>
                        <a:spcBef>
                          <a:spcPts val="625"/>
                        </a:spcBef>
                      </a:pPr>
                      <a:r>
                        <a:rPr sz="1200" spc="-5" dirty="0">
                          <a:latin typeface="Times New Roman"/>
                          <a:cs typeface="Times New Roman"/>
                        </a:rPr>
                        <a:t>45-49</a:t>
                      </a:r>
                      <a:endParaRPr sz="1200">
                        <a:latin typeface="Times New Roman"/>
                        <a:cs typeface="Times New Roman"/>
                      </a:endParaRPr>
                    </a:p>
                  </a:txBody>
                  <a:tcPr marL="0" marR="0" marT="3492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805">
                        <a:lnSpc>
                          <a:spcPct val="100000"/>
                        </a:lnSpc>
                        <a:spcBef>
                          <a:spcPts val="275"/>
                        </a:spcBef>
                      </a:pPr>
                      <a:r>
                        <a:rPr sz="1200" dirty="0">
                          <a:latin typeface="Times New Roman"/>
                          <a:cs typeface="Times New Roman"/>
                        </a:rPr>
                        <a:t>2.03</a:t>
                      </a:r>
                      <a:endParaRPr sz="1200">
                        <a:latin typeface="Times New Roman"/>
                        <a:cs typeface="Times New Roman"/>
                      </a:endParaRPr>
                    </a:p>
                    <a:p>
                      <a:pPr marL="90805">
                        <a:lnSpc>
                          <a:spcPct val="100000"/>
                        </a:lnSpc>
                        <a:spcBef>
                          <a:spcPts val="635"/>
                        </a:spcBef>
                      </a:pPr>
                      <a:r>
                        <a:rPr sz="1200" dirty="0">
                          <a:latin typeface="Times New Roman"/>
                          <a:cs typeface="Times New Roman"/>
                        </a:rPr>
                        <a:t>2.35</a:t>
                      </a:r>
                      <a:endParaRPr sz="1200">
                        <a:latin typeface="Times New Roman"/>
                        <a:cs typeface="Times New Roman"/>
                      </a:endParaRPr>
                    </a:p>
                    <a:p>
                      <a:pPr marL="90805">
                        <a:lnSpc>
                          <a:spcPct val="100000"/>
                        </a:lnSpc>
                        <a:spcBef>
                          <a:spcPts val="625"/>
                        </a:spcBef>
                      </a:pPr>
                      <a:r>
                        <a:rPr sz="1200" dirty="0">
                          <a:latin typeface="Times New Roman"/>
                          <a:cs typeface="Times New Roman"/>
                        </a:rPr>
                        <a:t>1.89</a:t>
                      </a:r>
                      <a:endParaRPr sz="1200">
                        <a:latin typeface="Times New Roman"/>
                        <a:cs typeface="Times New Roman"/>
                      </a:endParaRPr>
                    </a:p>
                    <a:p>
                      <a:pPr marL="90805">
                        <a:lnSpc>
                          <a:spcPct val="100000"/>
                        </a:lnSpc>
                        <a:spcBef>
                          <a:spcPts val="635"/>
                        </a:spcBef>
                      </a:pPr>
                      <a:r>
                        <a:rPr sz="1200" dirty="0">
                          <a:latin typeface="Times New Roman"/>
                          <a:cs typeface="Times New Roman"/>
                        </a:rPr>
                        <a:t>2.42</a:t>
                      </a:r>
                      <a:endParaRPr sz="1200">
                        <a:latin typeface="Times New Roman"/>
                        <a:cs typeface="Times New Roman"/>
                      </a:endParaRPr>
                    </a:p>
                    <a:p>
                      <a:pPr marL="90805">
                        <a:lnSpc>
                          <a:spcPct val="100000"/>
                        </a:lnSpc>
                        <a:spcBef>
                          <a:spcPts val="625"/>
                        </a:spcBef>
                      </a:pPr>
                      <a:r>
                        <a:rPr sz="1200" dirty="0">
                          <a:latin typeface="Times New Roman"/>
                          <a:cs typeface="Times New Roman"/>
                        </a:rPr>
                        <a:t>2.46</a:t>
                      </a:r>
                      <a:endParaRPr sz="1200">
                        <a:latin typeface="Times New Roman"/>
                        <a:cs typeface="Times New Roman"/>
                      </a:endParaRPr>
                    </a:p>
                    <a:p>
                      <a:pPr marL="90805">
                        <a:lnSpc>
                          <a:spcPct val="100000"/>
                        </a:lnSpc>
                        <a:spcBef>
                          <a:spcPts val="635"/>
                        </a:spcBef>
                      </a:pPr>
                      <a:r>
                        <a:rPr sz="1200" dirty="0">
                          <a:latin typeface="Times New Roman"/>
                          <a:cs typeface="Times New Roman"/>
                        </a:rPr>
                        <a:t>4.55</a:t>
                      </a:r>
                      <a:endParaRPr sz="1200">
                        <a:latin typeface="Times New Roman"/>
                        <a:cs typeface="Times New Roman"/>
                      </a:endParaRPr>
                    </a:p>
                    <a:p>
                      <a:pPr marL="90805">
                        <a:lnSpc>
                          <a:spcPct val="100000"/>
                        </a:lnSpc>
                        <a:spcBef>
                          <a:spcPts val="625"/>
                        </a:spcBef>
                      </a:pPr>
                      <a:r>
                        <a:rPr sz="1200" dirty="0">
                          <a:latin typeface="Times New Roman"/>
                          <a:cs typeface="Times New Roman"/>
                        </a:rPr>
                        <a:t>8.53</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440">
                        <a:lnSpc>
                          <a:spcPct val="100000"/>
                        </a:lnSpc>
                        <a:spcBef>
                          <a:spcPts val="275"/>
                        </a:spcBef>
                      </a:pPr>
                      <a:r>
                        <a:rPr sz="1200" dirty="0">
                          <a:latin typeface="Times New Roman"/>
                          <a:cs typeface="Times New Roman"/>
                        </a:rPr>
                        <a:t>1.52</a:t>
                      </a:r>
                      <a:endParaRPr sz="1200">
                        <a:latin typeface="Times New Roman"/>
                        <a:cs typeface="Times New Roman"/>
                      </a:endParaRPr>
                    </a:p>
                    <a:p>
                      <a:pPr marL="91440">
                        <a:lnSpc>
                          <a:spcPct val="100000"/>
                        </a:lnSpc>
                        <a:spcBef>
                          <a:spcPts val="635"/>
                        </a:spcBef>
                      </a:pPr>
                      <a:r>
                        <a:rPr sz="1200" dirty="0">
                          <a:latin typeface="Times New Roman"/>
                          <a:cs typeface="Times New Roman"/>
                        </a:rPr>
                        <a:t>1.3</a:t>
                      </a:r>
                      <a:endParaRPr sz="1200">
                        <a:latin typeface="Times New Roman"/>
                        <a:cs typeface="Times New Roman"/>
                      </a:endParaRPr>
                    </a:p>
                    <a:p>
                      <a:pPr marL="91440">
                        <a:lnSpc>
                          <a:spcPct val="100000"/>
                        </a:lnSpc>
                        <a:spcBef>
                          <a:spcPts val="625"/>
                        </a:spcBef>
                      </a:pPr>
                      <a:r>
                        <a:rPr sz="1200" dirty="0">
                          <a:latin typeface="Times New Roman"/>
                          <a:cs typeface="Times New Roman"/>
                        </a:rPr>
                        <a:t>1.47</a:t>
                      </a:r>
                      <a:endParaRPr sz="1200">
                        <a:latin typeface="Times New Roman"/>
                        <a:cs typeface="Times New Roman"/>
                      </a:endParaRPr>
                    </a:p>
                    <a:p>
                      <a:pPr marL="91440">
                        <a:lnSpc>
                          <a:spcPct val="100000"/>
                        </a:lnSpc>
                        <a:spcBef>
                          <a:spcPts val="635"/>
                        </a:spcBef>
                      </a:pPr>
                      <a:r>
                        <a:rPr sz="1200" dirty="0">
                          <a:latin typeface="Times New Roman"/>
                          <a:cs typeface="Times New Roman"/>
                        </a:rPr>
                        <a:t>2.09</a:t>
                      </a:r>
                      <a:endParaRPr sz="1200">
                        <a:latin typeface="Times New Roman"/>
                        <a:cs typeface="Times New Roman"/>
                      </a:endParaRPr>
                    </a:p>
                    <a:p>
                      <a:pPr marL="91440">
                        <a:lnSpc>
                          <a:spcPct val="100000"/>
                        </a:lnSpc>
                        <a:spcBef>
                          <a:spcPts val="625"/>
                        </a:spcBef>
                      </a:pPr>
                      <a:r>
                        <a:rPr sz="1200" dirty="0">
                          <a:latin typeface="Times New Roman"/>
                          <a:cs typeface="Times New Roman"/>
                        </a:rPr>
                        <a:t>2.27</a:t>
                      </a:r>
                      <a:endParaRPr sz="1200">
                        <a:latin typeface="Times New Roman"/>
                        <a:cs typeface="Times New Roman"/>
                      </a:endParaRPr>
                    </a:p>
                    <a:p>
                      <a:pPr marL="91440">
                        <a:lnSpc>
                          <a:spcPct val="100000"/>
                        </a:lnSpc>
                        <a:spcBef>
                          <a:spcPts val="635"/>
                        </a:spcBef>
                      </a:pPr>
                      <a:r>
                        <a:rPr sz="1200" dirty="0">
                          <a:latin typeface="Times New Roman"/>
                          <a:cs typeface="Times New Roman"/>
                        </a:rPr>
                        <a:t>4.96</a:t>
                      </a:r>
                      <a:endParaRPr sz="1200">
                        <a:latin typeface="Times New Roman"/>
                        <a:cs typeface="Times New Roman"/>
                      </a:endParaRPr>
                    </a:p>
                    <a:p>
                      <a:pPr marL="91440">
                        <a:lnSpc>
                          <a:spcPct val="100000"/>
                        </a:lnSpc>
                        <a:spcBef>
                          <a:spcPts val="625"/>
                        </a:spcBef>
                      </a:pPr>
                      <a:r>
                        <a:rPr sz="1200" dirty="0">
                          <a:latin typeface="Times New Roman"/>
                          <a:cs typeface="Times New Roman"/>
                        </a:rPr>
                        <a:t>6.75</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41</a:t>
            </a:fld>
            <a:endParaRPr dirty="0"/>
          </a:p>
        </p:txBody>
      </p:sp>
      <p:sp>
        <p:nvSpPr>
          <p:cNvPr id="6" name="object 6"/>
          <p:cNvSpPr txBox="1"/>
          <p:nvPr/>
        </p:nvSpPr>
        <p:spPr>
          <a:xfrm>
            <a:off x="902004" y="5401436"/>
            <a:ext cx="252920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Calculation </a:t>
            </a:r>
            <a:r>
              <a:rPr sz="1200" b="1" dirty="0">
                <a:latin typeface="Times New Roman"/>
                <a:cs typeface="Times New Roman"/>
              </a:rPr>
              <a:t>of </a:t>
            </a:r>
            <a:r>
              <a:rPr sz="1200" b="1" spc="-5" dirty="0">
                <a:latin typeface="Times New Roman"/>
                <a:cs typeface="Times New Roman"/>
              </a:rPr>
              <a:t>standardized death</a:t>
            </a:r>
            <a:r>
              <a:rPr sz="1200" b="1" spc="10" dirty="0">
                <a:latin typeface="Times New Roman"/>
                <a:cs typeface="Times New Roman"/>
              </a:rPr>
              <a:t> </a:t>
            </a:r>
            <a:r>
              <a:rPr sz="1200" b="1" spc="-5" dirty="0">
                <a:latin typeface="Times New Roman"/>
                <a:cs typeface="Times New Roman"/>
              </a:rPr>
              <a:t>rate</a:t>
            </a:r>
            <a:endParaRPr sz="1200">
              <a:latin typeface="Times New Roman"/>
              <a:cs typeface="Times New Roman"/>
            </a:endParaRPr>
          </a:p>
        </p:txBody>
      </p:sp>
      <p:graphicFrame>
        <p:nvGraphicFramePr>
          <p:cNvPr id="7" name="object 7"/>
          <p:cNvGraphicFramePr>
            <a:graphicFrameLocks noGrp="1"/>
          </p:cNvGraphicFramePr>
          <p:nvPr/>
        </p:nvGraphicFramePr>
        <p:xfrm>
          <a:off x="819911" y="5686932"/>
          <a:ext cx="3652519" cy="3283022"/>
        </p:xfrm>
        <a:graphic>
          <a:graphicData uri="http://schemas.openxmlformats.org/drawingml/2006/table">
            <a:tbl>
              <a:tblPr firstRow="1" bandRow="1">
                <a:tableStyleId>{2D5ABB26-0587-4C30-8999-92F81FD0307C}</a:tableStyleId>
              </a:tblPr>
              <a:tblGrid>
                <a:gridCol w="537845">
                  <a:extLst>
                    <a:ext uri="{9D8B030D-6E8A-4147-A177-3AD203B41FA5}">
                      <a16:colId xmlns:a16="http://schemas.microsoft.com/office/drawing/2014/main" val="20000"/>
                    </a:ext>
                  </a:extLst>
                </a:gridCol>
                <a:gridCol w="725170">
                  <a:extLst>
                    <a:ext uri="{9D8B030D-6E8A-4147-A177-3AD203B41FA5}">
                      <a16:colId xmlns:a16="http://schemas.microsoft.com/office/drawing/2014/main" val="20001"/>
                    </a:ext>
                  </a:extLst>
                </a:gridCol>
                <a:gridCol w="589915">
                  <a:extLst>
                    <a:ext uri="{9D8B030D-6E8A-4147-A177-3AD203B41FA5}">
                      <a16:colId xmlns:a16="http://schemas.microsoft.com/office/drawing/2014/main" val="20002"/>
                    </a:ext>
                  </a:extLst>
                </a:gridCol>
                <a:gridCol w="589280">
                  <a:extLst>
                    <a:ext uri="{9D8B030D-6E8A-4147-A177-3AD203B41FA5}">
                      <a16:colId xmlns:a16="http://schemas.microsoft.com/office/drawing/2014/main" val="20003"/>
                    </a:ext>
                  </a:extLst>
                </a:gridCol>
                <a:gridCol w="605789">
                  <a:extLst>
                    <a:ext uri="{9D8B030D-6E8A-4147-A177-3AD203B41FA5}">
                      <a16:colId xmlns:a16="http://schemas.microsoft.com/office/drawing/2014/main" val="20004"/>
                    </a:ext>
                  </a:extLst>
                </a:gridCol>
                <a:gridCol w="604520">
                  <a:extLst>
                    <a:ext uri="{9D8B030D-6E8A-4147-A177-3AD203B41FA5}">
                      <a16:colId xmlns:a16="http://schemas.microsoft.com/office/drawing/2014/main" val="20005"/>
                    </a:ext>
                  </a:extLst>
                </a:gridCol>
              </a:tblGrid>
              <a:tr h="623316">
                <a:tc>
                  <a:txBody>
                    <a:bodyPr/>
                    <a:lstStyle/>
                    <a:p>
                      <a:pPr marL="91440">
                        <a:lnSpc>
                          <a:spcPct val="100000"/>
                        </a:lnSpc>
                        <a:spcBef>
                          <a:spcPts val="275"/>
                        </a:spcBef>
                      </a:pPr>
                      <a:r>
                        <a:rPr sz="1200" spc="-5" dirty="0">
                          <a:latin typeface="Times New Roman"/>
                          <a:cs typeface="Times New Roman"/>
                        </a:rPr>
                        <a:t>Age</a:t>
                      </a:r>
                      <a:endParaRPr sz="1200">
                        <a:latin typeface="Times New Roman"/>
                        <a:cs typeface="Times New Roman"/>
                      </a:endParaRPr>
                    </a:p>
                  </a:txBody>
                  <a:tcPr marL="0" marR="0" marT="3492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805">
                        <a:lnSpc>
                          <a:spcPct val="100000"/>
                        </a:lnSpc>
                        <a:spcBef>
                          <a:spcPts val="275"/>
                        </a:spcBef>
                      </a:pPr>
                      <a:r>
                        <a:rPr sz="1200" spc="-5" dirty="0">
                          <a:latin typeface="Times New Roman"/>
                          <a:cs typeface="Times New Roman"/>
                        </a:rPr>
                        <a:t>Standard</a:t>
                      </a:r>
                      <a:endParaRPr sz="1200">
                        <a:latin typeface="Times New Roman"/>
                        <a:cs typeface="Times New Roman"/>
                      </a:endParaRPr>
                    </a:p>
                    <a:p>
                      <a:pPr marL="90805">
                        <a:lnSpc>
                          <a:spcPct val="100000"/>
                        </a:lnSpc>
                        <a:spcBef>
                          <a:spcPts val="635"/>
                        </a:spcBef>
                      </a:pPr>
                      <a:r>
                        <a:rPr sz="1200" dirty="0">
                          <a:latin typeface="Times New Roman"/>
                          <a:cs typeface="Times New Roman"/>
                        </a:rPr>
                        <a:t>Pop</a:t>
                      </a:r>
                      <a:r>
                        <a:rPr sz="1200" baseline="38194" dirty="0">
                          <a:latin typeface="Times New Roman"/>
                          <a:cs typeface="Times New Roman"/>
                        </a:rPr>
                        <a:t>n</a:t>
                      </a:r>
                      <a:endParaRPr sz="1200" baseline="38194">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805">
                        <a:lnSpc>
                          <a:spcPct val="100000"/>
                        </a:lnSpc>
                        <a:spcBef>
                          <a:spcPts val="275"/>
                        </a:spcBef>
                      </a:pPr>
                      <a:r>
                        <a:rPr sz="1200" spc="-5" dirty="0">
                          <a:latin typeface="Times New Roman"/>
                          <a:cs typeface="Times New Roman"/>
                        </a:rPr>
                        <a:t>ASDR</a:t>
                      </a:r>
                      <a:endParaRPr sz="1200">
                        <a:latin typeface="Times New Roman"/>
                        <a:cs typeface="Times New Roman"/>
                      </a:endParaRPr>
                    </a:p>
                    <a:p>
                      <a:pPr marL="90805">
                        <a:lnSpc>
                          <a:spcPct val="100000"/>
                        </a:lnSpc>
                        <a:spcBef>
                          <a:spcPts val="635"/>
                        </a:spcBef>
                      </a:pPr>
                      <a:r>
                        <a:rPr sz="1200" spc="-5" dirty="0">
                          <a:latin typeface="Times New Roman"/>
                          <a:cs typeface="Times New Roman"/>
                        </a:rPr>
                        <a:t>-1996</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440">
                        <a:lnSpc>
                          <a:spcPct val="100000"/>
                        </a:lnSpc>
                        <a:spcBef>
                          <a:spcPts val="275"/>
                        </a:spcBef>
                      </a:pPr>
                      <a:r>
                        <a:rPr sz="1200" spc="-5" dirty="0">
                          <a:latin typeface="Times New Roman"/>
                          <a:cs typeface="Times New Roman"/>
                        </a:rPr>
                        <a:t>ASDR</a:t>
                      </a:r>
                      <a:endParaRPr sz="1200">
                        <a:latin typeface="Times New Roman"/>
                        <a:cs typeface="Times New Roman"/>
                      </a:endParaRPr>
                    </a:p>
                    <a:p>
                      <a:pPr marL="91440">
                        <a:lnSpc>
                          <a:spcPct val="100000"/>
                        </a:lnSpc>
                        <a:spcBef>
                          <a:spcPts val="635"/>
                        </a:spcBef>
                      </a:pPr>
                      <a:r>
                        <a:rPr sz="1200" dirty="0">
                          <a:latin typeface="Times New Roman"/>
                          <a:cs typeface="Times New Roman"/>
                        </a:rPr>
                        <a:t>-</a:t>
                      </a:r>
                      <a:r>
                        <a:rPr sz="1200" spc="-110" dirty="0">
                          <a:latin typeface="Times New Roman"/>
                          <a:cs typeface="Times New Roman"/>
                        </a:rPr>
                        <a:t> </a:t>
                      </a:r>
                      <a:r>
                        <a:rPr sz="1200" dirty="0">
                          <a:latin typeface="Times New Roman"/>
                          <a:cs typeface="Times New Roman"/>
                        </a:rPr>
                        <a:t>2006</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90805">
                        <a:lnSpc>
                          <a:spcPct val="100000"/>
                        </a:lnSpc>
                        <a:spcBef>
                          <a:spcPts val="275"/>
                        </a:spcBef>
                      </a:pPr>
                      <a:r>
                        <a:rPr sz="1200" spc="-5" dirty="0">
                          <a:latin typeface="Times New Roman"/>
                          <a:cs typeface="Times New Roman"/>
                        </a:rPr>
                        <a:t>Expected</a:t>
                      </a:r>
                      <a:r>
                        <a:rPr sz="1200" spc="-15" dirty="0">
                          <a:latin typeface="Times New Roman"/>
                          <a:cs typeface="Times New Roman"/>
                        </a:rPr>
                        <a:t> </a:t>
                      </a:r>
                      <a:r>
                        <a:rPr sz="1200" spc="-5" dirty="0">
                          <a:latin typeface="Times New Roman"/>
                          <a:cs typeface="Times New Roman"/>
                        </a:rPr>
                        <a:t>Deaths</a:t>
                      </a:r>
                      <a:endParaRPr sz="1200">
                        <a:latin typeface="Times New Roman"/>
                        <a:cs typeface="Times New Roman"/>
                      </a:endParaRPr>
                    </a:p>
                    <a:p>
                      <a:pPr marL="90805">
                        <a:lnSpc>
                          <a:spcPct val="100000"/>
                        </a:lnSpc>
                        <a:spcBef>
                          <a:spcPts val="635"/>
                        </a:spcBef>
                        <a:tabLst>
                          <a:tab pos="776605" algn="l"/>
                        </a:tabLst>
                      </a:pPr>
                      <a:r>
                        <a:rPr sz="1200" dirty="0">
                          <a:latin typeface="Times New Roman"/>
                          <a:cs typeface="Times New Roman"/>
                        </a:rPr>
                        <a:t>1996	2006</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68619">
                <a:tc>
                  <a:txBody>
                    <a:bodyPr/>
                    <a:lstStyle/>
                    <a:p>
                      <a:pPr marL="91440">
                        <a:lnSpc>
                          <a:spcPct val="100000"/>
                        </a:lnSpc>
                        <a:spcBef>
                          <a:spcPts val="285"/>
                        </a:spcBef>
                      </a:pPr>
                      <a:r>
                        <a:rPr sz="1200" spc="-5" dirty="0">
                          <a:latin typeface="Times New Roman"/>
                          <a:cs typeface="Times New Roman"/>
                        </a:rPr>
                        <a:t>15-19</a:t>
                      </a:r>
                      <a:endParaRPr sz="1200">
                        <a:latin typeface="Times New Roman"/>
                        <a:cs typeface="Times New Roman"/>
                      </a:endParaRPr>
                    </a:p>
                  </a:txBody>
                  <a:tcPr marL="0" marR="0" marT="36195"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R="1270" algn="ctr">
                        <a:lnSpc>
                          <a:spcPct val="100000"/>
                        </a:lnSpc>
                        <a:spcBef>
                          <a:spcPts val="285"/>
                        </a:spcBef>
                      </a:pPr>
                      <a:r>
                        <a:rPr sz="1200" dirty="0">
                          <a:latin typeface="Times New Roman"/>
                          <a:cs typeface="Times New Roman"/>
                        </a:rPr>
                        <a:t>1185826</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90805">
                        <a:lnSpc>
                          <a:spcPct val="100000"/>
                        </a:lnSpc>
                        <a:spcBef>
                          <a:spcPts val="285"/>
                        </a:spcBef>
                      </a:pPr>
                      <a:r>
                        <a:rPr sz="1200" dirty="0">
                          <a:latin typeface="Times New Roman"/>
                          <a:cs typeface="Times New Roman"/>
                        </a:rPr>
                        <a:t>2.03</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91440">
                        <a:lnSpc>
                          <a:spcPct val="100000"/>
                        </a:lnSpc>
                        <a:spcBef>
                          <a:spcPts val="285"/>
                        </a:spcBef>
                      </a:pPr>
                      <a:r>
                        <a:rPr sz="1200" dirty="0">
                          <a:latin typeface="Times New Roman"/>
                          <a:cs typeface="Times New Roman"/>
                        </a:rPr>
                        <a:t>1.52</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90805">
                        <a:lnSpc>
                          <a:spcPct val="100000"/>
                        </a:lnSpc>
                        <a:spcBef>
                          <a:spcPts val="285"/>
                        </a:spcBef>
                      </a:pPr>
                      <a:r>
                        <a:rPr sz="1200" dirty="0">
                          <a:latin typeface="Times New Roman"/>
                          <a:cs typeface="Times New Roman"/>
                        </a:rPr>
                        <a:t>2407</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109855" algn="ctr">
                        <a:lnSpc>
                          <a:spcPct val="100000"/>
                        </a:lnSpc>
                        <a:spcBef>
                          <a:spcPts val="285"/>
                        </a:spcBef>
                      </a:pPr>
                      <a:r>
                        <a:rPr sz="1200" dirty="0">
                          <a:latin typeface="Times New Roman"/>
                          <a:cs typeface="Times New Roman"/>
                        </a:rPr>
                        <a:t>1802</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262889">
                <a:tc>
                  <a:txBody>
                    <a:bodyPr/>
                    <a:lstStyle/>
                    <a:p>
                      <a:pPr marL="91440">
                        <a:lnSpc>
                          <a:spcPct val="100000"/>
                        </a:lnSpc>
                        <a:spcBef>
                          <a:spcPts val="235"/>
                        </a:spcBef>
                      </a:pPr>
                      <a:r>
                        <a:rPr sz="1200" spc="-5" dirty="0">
                          <a:latin typeface="Times New Roman"/>
                          <a:cs typeface="Times New Roman"/>
                        </a:rPr>
                        <a:t>20-24</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tcPr>
                </a:tc>
                <a:tc>
                  <a:txBody>
                    <a:bodyPr/>
                    <a:lstStyle/>
                    <a:p>
                      <a:pPr marR="77470" algn="ctr">
                        <a:lnSpc>
                          <a:spcPct val="100000"/>
                        </a:lnSpc>
                        <a:spcBef>
                          <a:spcPts val="235"/>
                        </a:spcBef>
                      </a:pPr>
                      <a:r>
                        <a:rPr sz="1200" dirty="0">
                          <a:latin typeface="Times New Roman"/>
                          <a:cs typeface="Times New Roman"/>
                        </a:rPr>
                        <a:t>946742</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0805">
                        <a:lnSpc>
                          <a:spcPct val="100000"/>
                        </a:lnSpc>
                        <a:spcBef>
                          <a:spcPts val="235"/>
                        </a:spcBef>
                      </a:pPr>
                      <a:r>
                        <a:rPr sz="1200" dirty="0">
                          <a:latin typeface="Times New Roman"/>
                          <a:cs typeface="Times New Roman"/>
                        </a:rPr>
                        <a:t>2.35</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1440">
                        <a:lnSpc>
                          <a:spcPct val="100000"/>
                        </a:lnSpc>
                        <a:spcBef>
                          <a:spcPts val="235"/>
                        </a:spcBef>
                      </a:pPr>
                      <a:r>
                        <a:rPr sz="1200" dirty="0">
                          <a:latin typeface="Times New Roman"/>
                          <a:cs typeface="Times New Roman"/>
                        </a:rPr>
                        <a:t>1.3</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0805">
                        <a:lnSpc>
                          <a:spcPct val="100000"/>
                        </a:lnSpc>
                        <a:spcBef>
                          <a:spcPts val="235"/>
                        </a:spcBef>
                      </a:pPr>
                      <a:r>
                        <a:rPr sz="1200" dirty="0">
                          <a:latin typeface="Times New Roman"/>
                          <a:cs typeface="Times New Roman"/>
                        </a:rPr>
                        <a:t>2224</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R="109855" algn="ctr">
                        <a:lnSpc>
                          <a:spcPct val="100000"/>
                        </a:lnSpc>
                        <a:spcBef>
                          <a:spcPts val="235"/>
                        </a:spcBef>
                      </a:pPr>
                      <a:r>
                        <a:rPr sz="1200" dirty="0">
                          <a:latin typeface="Times New Roman"/>
                          <a:cs typeface="Times New Roman"/>
                        </a:rPr>
                        <a:t>1231</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2"/>
                  </a:ext>
                </a:extLst>
              </a:tr>
              <a:tr h="262889">
                <a:tc>
                  <a:txBody>
                    <a:bodyPr/>
                    <a:lstStyle/>
                    <a:p>
                      <a:pPr marL="91440">
                        <a:lnSpc>
                          <a:spcPct val="100000"/>
                        </a:lnSpc>
                        <a:spcBef>
                          <a:spcPts val="240"/>
                        </a:spcBef>
                      </a:pPr>
                      <a:r>
                        <a:rPr sz="1200" spc="-5" dirty="0">
                          <a:latin typeface="Times New Roman"/>
                          <a:cs typeface="Times New Roman"/>
                        </a:rPr>
                        <a:t>25-29</a:t>
                      </a:r>
                      <a:endParaRPr sz="1200">
                        <a:latin typeface="Times New Roman"/>
                        <a:cs typeface="Times New Roman"/>
                      </a:endParaRPr>
                    </a:p>
                  </a:txBody>
                  <a:tcPr marL="0" marR="0" marT="30480" marB="0">
                    <a:lnL w="9525">
                      <a:solidFill>
                        <a:srgbClr val="000000"/>
                      </a:solidFill>
                      <a:prstDash val="solid"/>
                    </a:lnL>
                    <a:lnR w="6350">
                      <a:solidFill>
                        <a:srgbClr val="000000"/>
                      </a:solidFill>
                      <a:prstDash val="solid"/>
                    </a:lnR>
                  </a:tcPr>
                </a:tc>
                <a:tc>
                  <a:txBody>
                    <a:bodyPr/>
                    <a:lstStyle/>
                    <a:p>
                      <a:pPr marR="77470" algn="ctr">
                        <a:lnSpc>
                          <a:spcPct val="100000"/>
                        </a:lnSpc>
                        <a:spcBef>
                          <a:spcPts val="240"/>
                        </a:spcBef>
                      </a:pPr>
                      <a:r>
                        <a:rPr sz="1200" dirty="0">
                          <a:latin typeface="Times New Roman"/>
                          <a:cs typeface="Times New Roman"/>
                        </a:rPr>
                        <a:t>821014</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90805">
                        <a:lnSpc>
                          <a:spcPct val="100000"/>
                        </a:lnSpc>
                        <a:spcBef>
                          <a:spcPts val="240"/>
                        </a:spcBef>
                      </a:pPr>
                      <a:r>
                        <a:rPr sz="1200" dirty="0">
                          <a:latin typeface="Times New Roman"/>
                          <a:cs typeface="Times New Roman"/>
                        </a:rPr>
                        <a:t>1.89</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91440">
                        <a:lnSpc>
                          <a:spcPct val="100000"/>
                        </a:lnSpc>
                        <a:spcBef>
                          <a:spcPts val="240"/>
                        </a:spcBef>
                      </a:pPr>
                      <a:r>
                        <a:rPr sz="1200" dirty="0">
                          <a:latin typeface="Times New Roman"/>
                          <a:cs typeface="Times New Roman"/>
                        </a:rPr>
                        <a:t>1.47</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90805">
                        <a:lnSpc>
                          <a:spcPct val="100000"/>
                        </a:lnSpc>
                        <a:spcBef>
                          <a:spcPts val="240"/>
                        </a:spcBef>
                      </a:pPr>
                      <a:r>
                        <a:rPr sz="1200" dirty="0">
                          <a:latin typeface="Times New Roman"/>
                          <a:cs typeface="Times New Roman"/>
                        </a:rPr>
                        <a:t>1551</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R="109855" algn="ctr">
                        <a:lnSpc>
                          <a:spcPct val="100000"/>
                        </a:lnSpc>
                        <a:spcBef>
                          <a:spcPts val="240"/>
                        </a:spcBef>
                      </a:pPr>
                      <a:r>
                        <a:rPr sz="1200" dirty="0">
                          <a:latin typeface="Times New Roman"/>
                          <a:cs typeface="Times New Roman"/>
                        </a:rPr>
                        <a:t>1207</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263080">
                <a:tc>
                  <a:txBody>
                    <a:bodyPr/>
                    <a:lstStyle/>
                    <a:p>
                      <a:pPr marL="91440">
                        <a:lnSpc>
                          <a:spcPct val="100000"/>
                        </a:lnSpc>
                        <a:spcBef>
                          <a:spcPts val="235"/>
                        </a:spcBef>
                      </a:pPr>
                      <a:r>
                        <a:rPr sz="1200" spc="-5" dirty="0">
                          <a:latin typeface="Times New Roman"/>
                          <a:cs typeface="Times New Roman"/>
                        </a:rPr>
                        <a:t>30-34</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tcPr>
                </a:tc>
                <a:tc>
                  <a:txBody>
                    <a:bodyPr/>
                    <a:lstStyle/>
                    <a:p>
                      <a:pPr marR="77470" algn="ctr">
                        <a:lnSpc>
                          <a:spcPct val="100000"/>
                        </a:lnSpc>
                        <a:spcBef>
                          <a:spcPts val="235"/>
                        </a:spcBef>
                      </a:pPr>
                      <a:r>
                        <a:rPr sz="1200" dirty="0">
                          <a:latin typeface="Times New Roman"/>
                          <a:cs typeface="Times New Roman"/>
                        </a:rPr>
                        <a:t>726040</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0805">
                        <a:lnSpc>
                          <a:spcPct val="100000"/>
                        </a:lnSpc>
                        <a:spcBef>
                          <a:spcPts val="235"/>
                        </a:spcBef>
                      </a:pPr>
                      <a:r>
                        <a:rPr sz="1200" dirty="0">
                          <a:latin typeface="Times New Roman"/>
                          <a:cs typeface="Times New Roman"/>
                        </a:rPr>
                        <a:t>2.42</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1440">
                        <a:lnSpc>
                          <a:spcPct val="100000"/>
                        </a:lnSpc>
                        <a:spcBef>
                          <a:spcPts val="235"/>
                        </a:spcBef>
                      </a:pPr>
                      <a:r>
                        <a:rPr sz="1200" dirty="0">
                          <a:latin typeface="Times New Roman"/>
                          <a:cs typeface="Times New Roman"/>
                        </a:rPr>
                        <a:t>2.09</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0805">
                        <a:lnSpc>
                          <a:spcPct val="100000"/>
                        </a:lnSpc>
                        <a:spcBef>
                          <a:spcPts val="235"/>
                        </a:spcBef>
                      </a:pPr>
                      <a:r>
                        <a:rPr sz="1200" dirty="0">
                          <a:latin typeface="Times New Roman"/>
                          <a:cs typeface="Times New Roman"/>
                        </a:rPr>
                        <a:t>1757</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R="109855" algn="ctr">
                        <a:lnSpc>
                          <a:spcPct val="100000"/>
                        </a:lnSpc>
                        <a:spcBef>
                          <a:spcPts val="235"/>
                        </a:spcBef>
                      </a:pPr>
                      <a:r>
                        <a:rPr sz="1200" dirty="0">
                          <a:latin typeface="Times New Roman"/>
                          <a:cs typeface="Times New Roman"/>
                        </a:rPr>
                        <a:t>1517</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4"/>
                  </a:ext>
                </a:extLst>
              </a:tr>
              <a:tr h="263080">
                <a:tc>
                  <a:txBody>
                    <a:bodyPr/>
                    <a:lstStyle/>
                    <a:p>
                      <a:pPr marL="91440">
                        <a:lnSpc>
                          <a:spcPct val="100000"/>
                        </a:lnSpc>
                        <a:spcBef>
                          <a:spcPts val="244"/>
                        </a:spcBef>
                      </a:pPr>
                      <a:r>
                        <a:rPr sz="1200" spc="-5" dirty="0">
                          <a:latin typeface="Times New Roman"/>
                          <a:cs typeface="Times New Roman"/>
                        </a:rPr>
                        <a:t>35-39</a:t>
                      </a:r>
                      <a:endParaRPr sz="1200">
                        <a:latin typeface="Times New Roman"/>
                        <a:cs typeface="Times New Roman"/>
                      </a:endParaRPr>
                    </a:p>
                  </a:txBody>
                  <a:tcPr marL="0" marR="0" marT="31114" marB="0">
                    <a:lnL w="9525">
                      <a:solidFill>
                        <a:srgbClr val="000000"/>
                      </a:solidFill>
                      <a:prstDash val="solid"/>
                    </a:lnL>
                    <a:lnR w="6350">
                      <a:solidFill>
                        <a:srgbClr val="000000"/>
                      </a:solidFill>
                      <a:prstDash val="solid"/>
                    </a:lnR>
                  </a:tcPr>
                </a:tc>
                <a:tc>
                  <a:txBody>
                    <a:bodyPr/>
                    <a:lstStyle/>
                    <a:p>
                      <a:pPr marR="77470" algn="ctr">
                        <a:lnSpc>
                          <a:spcPct val="100000"/>
                        </a:lnSpc>
                        <a:spcBef>
                          <a:spcPts val="244"/>
                        </a:spcBef>
                      </a:pPr>
                      <a:r>
                        <a:rPr sz="1200" dirty="0">
                          <a:latin typeface="Times New Roman"/>
                          <a:cs typeface="Times New Roman"/>
                        </a:rPr>
                        <a:t>651351</a:t>
                      </a:r>
                      <a:endParaRPr sz="1200">
                        <a:latin typeface="Times New Roman"/>
                        <a:cs typeface="Times New Roman"/>
                      </a:endParaRPr>
                    </a:p>
                  </a:txBody>
                  <a:tcPr marL="0" marR="0" marT="31114" marB="0">
                    <a:lnL w="6350">
                      <a:solidFill>
                        <a:srgbClr val="000000"/>
                      </a:solidFill>
                      <a:prstDash val="solid"/>
                    </a:lnL>
                    <a:lnR w="6350">
                      <a:solidFill>
                        <a:srgbClr val="000000"/>
                      </a:solidFill>
                      <a:prstDash val="solid"/>
                    </a:lnR>
                  </a:tcPr>
                </a:tc>
                <a:tc>
                  <a:txBody>
                    <a:bodyPr/>
                    <a:lstStyle/>
                    <a:p>
                      <a:pPr marL="90805">
                        <a:lnSpc>
                          <a:spcPct val="100000"/>
                        </a:lnSpc>
                        <a:spcBef>
                          <a:spcPts val="244"/>
                        </a:spcBef>
                      </a:pPr>
                      <a:r>
                        <a:rPr sz="1200" dirty="0">
                          <a:latin typeface="Times New Roman"/>
                          <a:cs typeface="Times New Roman"/>
                        </a:rPr>
                        <a:t>2.46</a:t>
                      </a:r>
                      <a:endParaRPr sz="1200">
                        <a:latin typeface="Times New Roman"/>
                        <a:cs typeface="Times New Roman"/>
                      </a:endParaRPr>
                    </a:p>
                  </a:txBody>
                  <a:tcPr marL="0" marR="0" marT="31114" marB="0">
                    <a:lnL w="6350">
                      <a:solidFill>
                        <a:srgbClr val="000000"/>
                      </a:solidFill>
                      <a:prstDash val="solid"/>
                    </a:lnL>
                    <a:lnR w="6350">
                      <a:solidFill>
                        <a:srgbClr val="000000"/>
                      </a:solidFill>
                      <a:prstDash val="solid"/>
                    </a:lnR>
                  </a:tcPr>
                </a:tc>
                <a:tc>
                  <a:txBody>
                    <a:bodyPr/>
                    <a:lstStyle/>
                    <a:p>
                      <a:pPr marL="91440">
                        <a:lnSpc>
                          <a:spcPct val="100000"/>
                        </a:lnSpc>
                        <a:spcBef>
                          <a:spcPts val="244"/>
                        </a:spcBef>
                      </a:pPr>
                      <a:r>
                        <a:rPr sz="1200" dirty="0">
                          <a:latin typeface="Times New Roman"/>
                          <a:cs typeface="Times New Roman"/>
                        </a:rPr>
                        <a:t>2.27</a:t>
                      </a:r>
                      <a:endParaRPr sz="1200">
                        <a:latin typeface="Times New Roman"/>
                        <a:cs typeface="Times New Roman"/>
                      </a:endParaRPr>
                    </a:p>
                  </a:txBody>
                  <a:tcPr marL="0" marR="0" marT="31114" marB="0">
                    <a:lnL w="6350">
                      <a:solidFill>
                        <a:srgbClr val="000000"/>
                      </a:solidFill>
                      <a:prstDash val="solid"/>
                    </a:lnL>
                    <a:lnR w="6350">
                      <a:solidFill>
                        <a:srgbClr val="000000"/>
                      </a:solidFill>
                      <a:prstDash val="solid"/>
                    </a:lnR>
                  </a:tcPr>
                </a:tc>
                <a:tc>
                  <a:txBody>
                    <a:bodyPr/>
                    <a:lstStyle/>
                    <a:p>
                      <a:pPr marL="90805">
                        <a:lnSpc>
                          <a:spcPct val="100000"/>
                        </a:lnSpc>
                        <a:spcBef>
                          <a:spcPts val="244"/>
                        </a:spcBef>
                      </a:pPr>
                      <a:r>
                        <a:rPr sz="1200" dirty="0">
                          <a:latin typeface="Times New Roman"/>
                          <a:cs typeface="Times New Roman"/>
                        </a:rPr>
                        <a:t>1602</a:t>
                      </a:r>
                      <a:endParaRPr sz="1200">
                        <a:latin typeface="Times New Roman"/>
                        <a:cs typeface="Times New Roman"/>
                      </a:endParaRPr>
                    </a:p>
                  </a:txBody>
                  <a:tcPr marL="0" marR="0" marT="31114" marB="0">
                    <a:lnL w="6350">
                      <a:solidFill>
                        <a:srgbClr val="000000"/>
                      </a:solidFill>
                      <a:prstDash val="solid"/>
                    </a:lnL>
                    <a:lnR w="6350">
                      <a:solidFill>
                        <a:srgbClr val="000000"/>
                      </a:solidFill>
                      <a:prstDash val="solid"/>
                    </a:lnR>
                  </a:tcPr>
                </a:tc>
                <a:tc>
                  <a:txBody>
                    <a:bodyPr/>
                    <a:lstStyle/>
                    <a:p>
                      <a:pPr marR="109855" algn="ctr">
                        <a:lnSpc>
                          <a:spcPct val="100000"/>
                        </a:lnSpc>
                        <a:spcBef>
                          <a:spcPts val="244"/>
                        </a:spcBef>
                      </a:pPr>
                      <a:r>
                        <a:rPr sz="1200" dirty="0">
                          <a:latin typeface="Times New Roman"/>
                          <a:cs typeface="Times New Roman"/>
                        </a:rPr>
                        <a:t>1479</a:t>
                      </a:r>
                      <a:endParaRPr sz="1200">
                        <a:latin typeface="Times New Roman"/>
                        <a:cs typeface="Times New Roman"/>
                      </a:endParaRPr>
                    </a:p>
                  </a:txBody>
                  <a:tcPr marL="0" marR="0" marT="31114"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5"/>
                  </a:ext>
                </a:extLst>
              </a:tr>
              <a:tr h="262128">
                <a:tc>
                  <a:txBody>
                    <a:bodyPr/>
                    <a:lstStyle/>
                    <a:p>
                      <a:pPr marL="91440">
                        <a:lnSpc>
                          <a:spcPct val="100000"/>
                        </a:lnSpc>
                        <a:spcBef>
                          <a:spcPts val="235"/>
                        </a:spcBef>
                      </a:pPr>
                      <a:r>
                        <a:rPr sz="1200" spc="-5" dirty="0">
                          <a:latin typeface="Times New Roman"/>
                          <a:cs typeface="Times New Roman"/>
                        </a:rPr>
                        <a:t>40-44</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tcPr>
                </a:tc>
                <a:tc>
                  <a:txBody>
                    <a:bodyPr/>
                    <a:lstStyle/>
                    <a:p>
                      <a:pPr marR="77470" algn="ctr">
                        <a:lnSpc>
                          <a:spcPct val="100000"/>
                        </a:lnSpc>
                        <a:spcBef>
                          <a:spcPts val="235"/>
                        </a:spcBef>
                      </a:pPr>
                      <a:r>
                        <a:rPr sz="1200" dirty="0">
                          <a:latin typeface="Times New Roman"/>
                          <a:cs typeface="Times New Roman"/>
                        </a:rPr>
                        <a:t>539993</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0805">
                        <a:lnSpc>
                          <a:spcPct val="100000"/>
                        </a:lnSpc>
                        <a:spcBef>
                          <a:spcPts val="235"/>
                        </a:spcBef>
                      </a:pPr>
                      <a:r>
                        <a:rPr sz="1200" dirty="0">
                          <a:latin typeface="Times New Roman"/>
                          <a:cs typeface="Times New Roman"/>
                        </a:rPr>
                        <a:t>4.55</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1440">
                        <a:lnSpc>
                          <a:spcPct val="100000"/>
                        </a:lnSpc>
                        <a:spcBef>
                          <a:spcPts val="235"/>
                        </a:spcBef>
                      </a:pPr>
                      <a:r>
                        <a:rPr sz="1200" dirty="0">
                          <a:latin typeface="Times New Roman"/>
                          <a:cs typeface="Times New Roman"/>
                        </a:rPr>
                        <a:t>4.96</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90805">
                        <a:lnSpc>
                          <a:spcPct val="100000"/>
                        </a:lnSpc>
                        <a:spcBef>
                          <a:spcPts val="235"/>
                        </a:spcBef>
                      </a:pPr>
                      <a:r>
                        <a:rPr sz="1200" dirty="0">
                          <a:latin typeface="Times New Roman"/>
                          <a:cs typeface="Times New Roman"/>
                        </a:rPr>
                        <a:t>2457</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R="109855" algn="ctr">
                        <a:lnSpc>
                          <a:spcPct val="100000"/>
                        </a:lnSpc>
                        <a:spcBef>
                          <a:spcPts val="235"/>
                        </a:spcBef>
                      </a:pPr>
                      <a:r>
                        <a:rPr sz="1200" dirty="0">
                          <a:latin typeface="Times New Roman"/>
                          <a:cs typeface="Times New Roman"/>
                        </a:rPr>
                        <a:t>2678</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6"/>
                  </a:ext>
                </a:extLst>
              </a:tr>
              <a:tr h="356220">
                <a:tc>
                  <a:txBody>
                    <a:bodyPr/>
                    <a:lstStyle/>
                    <a:p>
                      <a:pPr marL="91440">
                        <a:lnSpc>
                          <a:spcPct val="100000"/>
                        </a:lnSpc>
                        <a:spcBef>
                          <a:spcPts val="235"/>
                        </a:spcBef>
                      </a:pPr>
                      <a:r>
                        <a:rPr sz="1200" spc="-5" dirty="0">
                          <a:latin typeface="Times New Roman"/>
                          <a:cs typeface="Times New Roman"/>
                        </a:rPr>
                        <a:t>45-49</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R="77470" algn="ctr">
                        <a:lnSpc>
                          <a:spcPct val="100000"/>
                        </a:lnSpc>
                        <a:spcBef>
                          <a:spcPts val="235"/>
                        </a:spcBef>
                      </a:pPr>
                      <a:r>
                        <a:rPr sz="1200" dirty="0">
                          <a:latin typeface="Times New Roman"/>
                          <a:cs typeface="Times New Roman"/>
                        </a:rPr>
                        <a:t>469695</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90805">
                        <a:lnSpc>
                          <a:spcPct val="100000"/>
                        </a:lnSpc>
                        <a:spcBef>
                          <a:spcPts val="235"/>
                        </a:spcBef>
                      </a:pPr>
                      <a:r>
                        <a:rPr sz="1200" dirty="0">
                          <a:latin typeface="Times New Roman"/>
                          <a:cs typeface="Times New Roman"/>
                        </a:rPr>
                        <a:t>8.53</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91440">
                        <a:lnSpc>
                          <a:spcPct val="100000"/>
                        </a:lnSpc>
                        <a:spcBef>
                          <a:spcPts val="235"/>
                        </a:spcBef>
                      </a:pPr>
                      <a:r>
                        <a:rPr sz="1200" dirty="0">
                          <a:latin typeface="Times New Roman"/>
                          <a:cs typeface="Times New Roman"/>
                        </a:rPr>
                        <a:t>6.75</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90805">
                        <a:lnSpc>
                          <a:spcPct val="100000"/>
                        </a:lnSpc>
                        <a:spcBef>
                          <a:spcPts val="235"/>
                        </a:spcBef>
                      </a:pPr>
                      <a:r>
                        <a:rPr sz="1200" dirty="0">
                          <a:latin typeface="Times New Roman"/>
                          <a:cs typeface="Times New Roman"/>
                        </a:rPr>
                        <a:t>4006</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109855" algn="ctr">
                        <a:lnSpc>
                          <a:spcPct val="100000"/>
                        </a:lnSpc>
                        <a:spcBef>
                          <a:spcPts val="235"/>
                        </a:spcBef>
                      </a:pPr>
                      <a:r>
                        <a:rPr sz="1200" dirty="0">
                          <a:latin typeface="Times New Roman"/>
                          <a:cs typeface="Times New Roman"/>
                        </a:rPr>
                        <a:t>3170</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7"/>
                  </a:ext>
                </a:extLst>
              </a:tr>
              <a:tr h="361188">
                <a:tc>
                  <a:txBody>
                    <a:bodyPr/>
                    <a:lstStyle/>
                    <a:p>
                      <a:pPr marL="91440">
                        <a:lnSpc>
                          <a:spcPct val="100000"/>
                        </a:lnSpc>
                        <a:spcBef>
                          <a:spcPts val="275"/>
                        </a:spcBef>
                      </a:pPr>
                      <a:r>
                        <a:rPr sz="1200" spc="-5" dirty="0">
                          <a:latin typeface="Times New Roman"/>
                          <a:cs typeface="Times New Roman"/>
                        </a:rPr>
                        <a:t>Total</a:t>
                      </a:r>
                      <a:endParaRPr sz="1200">
                        <a:latin typeface="Times New Roman"/>
                        <a:cs typeface="Times New Roman"/>
                      </a:endParaRPr>
                    </a:p>
                  </a:txBody>
                  <a:tcPr marL="0" marR="0" marT="3492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270" algn="ctr">
                        <a:lnSpc>
                          <a:spcPct val="100000"/>
                        </a:lnSpc>
                        <a:spcBef>
                          <a:spcPts val="275"/>
                        </a:spcBef>
                      </a:pPr>
                      <a:r>
                        <a:rPr sz="1200" dirty="0">
                          <a:latin typeface="Times New Roman"/>
                          <a:cs typeface="Times New Roman"/>
                        </a:rPr>
                        <a:t>5340661</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0805">
                        <a:lnSpc>
                          <a:spcPct val="100000"/>
                        </a:lnSpc>
                        <a:spcBef>
                          <a:spcPts val="275"/>
                        </a:spcBef>
                      </a:pPr>
                      <a:r>
                        <a:rPr sz="1200" dirty="0">
                          <a:latin typeface="Times New Roman"/>
                          <a:cs typeface="Times New Roman"/>
                        </a:rPr>
                        <a:t>16004</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3655" algn="ctr">
                        <a:lnSpc>
                          <a:spcPct val="100000"/>
                        </a:lnSpc>
                        <a:spcBef>
                          <a:spcPts val="275"/>
                        </a:spcBef>
                      </a:pPr>
                      <a:r>
                        <a:rPr sz="1200" dirty="0">
                          <a:latin typeface="Times New Roman"/>
                          <a:cs typeface="Times New Roman"/>
                        </a:rPr>
                        <a:t>13084</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359613">
                <a:tc gridSpan="4">
                  <a:txBody>
                    <a:bodyPr/>
                    <a:lstStyle/>
                    <a:p>
                      <a:pPr marL="91440">
                        <a:lnSpc>
                          <a:spcPct val="100000"/>
                        </a:lnSpc>
                        <a:spcBef>
                          <a:spcPts val="275"/>
                        </a:spcBef>
                      </a:pPr>
                      <a:r>
                        <a:rPr sz="1200" spc="-5" dirty="0">
                          <a:latin typeface="Times New Roman"/>
                          <a:cs typeface="Times New Roman"/>
                        </a:rPr>
                        <a:t>SDR</a:t>
                      </a:r>
                      <a:endParaRPr sz="1200">
                        <a:latin typeface="Times New Roman"/>
                        <a:cs typeface="Times New Roman"/>
                      </a:endParaRPr>
                    </a:p>
                  </a:txBody>
                  <a:tcPr marL="0" marR="0" marT="3492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90805">
                        <a:lnSpc>
                          <a:spcPct val="100000"/>
                        </a:lnSpc>
                        <a:spcBef>
                          <a:spcPts val="275"/>
                        </a:spcBef>
                      </a:pPr>
                      <a:r>
                        <a:rPr sz="1200" dirty="0">
                          <a:latin typeface="Times New Roman"/>
                          <a:cs typeface="Times New Roman"/>
                        </a:rPr>
                        <a:t>3</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47955" algn="ctr">
                        <a:lnSpc>
                          <a:spcPct val="100000"/>
                        </a:lnSpc>
                        <a:spcBef>
                          <a:spcPts val="275"/>
                        </a:spcBef>
                      </a:pPr>
                      <a:r>
                        <a:rPr sz="1200" dirty="0">
                          <a:latin typeface="Times New Roman"/>
                          <a:cs typeface="Times New Roman"/>
                        </a:rPr>
                        <a:t>2.45</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730" cy="3615054"/>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a:lnSpc>
                <a:spcPct val="100000"/>
              </a:lnSpc>
            </a:pPr>
            <a:endParaRPr sz="1800">
              <a:latin typeface="Caladea"/>
              <a:cs typeface="Caladea"/>
            </a:endParaRPr>
          </a:p>
          <a:p>
            <a:pPr marL="12700" marR="9525">
              <a:lnSpc>
                <a:spcPct val="143300"/>
              </a:lnSpc>
              <a:spcBef>
                <a:spcPts val="1205"/>
              </a:spcBef>
            </a:pPr>
            <a:r>
              <a:rPr sz="1200" spc="-5" dirty="0">
                <a:latin typeface="Times New Roman"/>
                <a:cs typeface="Times New Roman"/>
              </a:rPr>
              <a:t>Here, standard </a:t>
            </a:r>
            <a:r>
              <a:rPr sz="1200" dirty="0">
                <a:latin typeface="Times New Roman"/>
                <a:cs typeface="Times New Roman"/>
              </a:rPr>
              <a:t>mortality </a:t>
            </a:r>
            <a:r>
              <a:rPr sz="1200" spc="-5" dirty="0">
                <a:latin typeface="Times New Roman"/>
                <a:cs typeface="Times New Roman"/>
              </a:rPr>
              <a:t>rate </a:t>
            </a:r>
            <a:r>
              <a:rPr sz="1200" dirty="0">
                <a:latin typeface="Times New Roman"/>
                <a:cs typeface="Times New Roman"/>
              </a:rPr>
              <a:t>for </a:t>
            </a:r>
            <a:r>
              <a:rPr sz="1200" spc="-5" dirty="0">
                <a:latin typeface="Times New Roman"/>
                <a:cs typeface="Times New Roman"/>
              </a:rPr>
              <a:t>1996abd </a:t>
            </a:r>
            <a:r>
              <a:rPr sz="1200" dirty="0">
                <a:latin typeface="Times New Roman"/>
                <a:cs typeface="Times New Roman"/>
              </a:rPr>
              <a:t>2006 are 3 </a:t>
            </a:r>
            <a:r>
              <a:rPr sz="1200" spc="-5" dirty="0">
                <a:latin typeface="Times New Roman"/>
                <a:cs typeface="Times New Roman"/>
              </a:rPr>
              <a:t>and </a:t>
            </a:r>
            <a:r>
              <a:rPr sz="1200" dirty="0">
                <a:latin typeface="Times New Roman"/>
                <a:cs typeface="Times New Roman"/>
              </a:rPr>
              <a:t>2.45 per 1000 population </a:t>
            </a:r>
            <a:r>
              <a:rPr sz="1200" spc="-5" dirty="0">
                <a:latin typeface="Times New Roman"/>
                <a:cs typeface="Times New Roman"/>
              </a:rPr>
              <a:t>respectively.  </a:t>
            </a:r>
            <a:r>
              <a:rPr sz="1200" spc="-10" dirty="0">
                <a:latin typeface="Times New Roman"/>
                <a:cs typeface="Times New Roman"/>
              </a:rPr>
              <a:t>It </a:t>
            </a:r>
            <a:r>
              <a:rPr sz="1200" spc="-5" dirty="0">
                <a:latin typeface="Times New Roman"/>
                <a:cs typeface="Times New Roman"/>
              </a:rPr>
              <a:t>indicates </a:t>
            </a:r>
            <a:r>
              <a:rPr sz="1200" dirty="0">
                <a:latin typeface="Times New Roman"/>
                <a:cs typeface="Times New Roman"/>
              </a:rPr>
              <a:t>that adult deaths </a:t>
            </a:r>
            <a:r>
              <a:rPr sz="1200" spc="-5" dirty="0">
                <a:latin typeface="Times New Roman"/>
                <a:cs typeface="Times New Roman"/>
              </a:rPr>
              <a:t>were reduced </a:t>
            </a:r>
            <a:r>
              <a:rPr sz="1200" spc="10" dirty="0">
                <a:latin typeface="Times New Roman"/>
                <a:cs typeface="Times New Roman"/>
              </a:rPr>
              <a:t>by </a:t>
            </a:r>
            <a:r>
              <a:rPr sz="1200" dirty="0">
                <a:latin typeface="Times New Roman"/>
                <a:cs typeface="Times New Roman"/>
              </a:rPr>
              <a:t>18.33% in </a:t>
            </a:r>
            <a:r>
              <a:rPr sz="1200" spc="-5" dirty="0">
                <a:latin typeface="Times New Roman"/>
                <a:cs typeface="Times New Roman"/>
              </a:rPr>
              <a:t>ten years</a:t>
            </a:r>
            <a:r>
              <a:rPr sz="1200" dirty="0">
                <a:latin typeface="Times New Roman"/>
                <a:cs typeface="Times New Roman"/>
              </a:rPr>
              <a:t> period.</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Indirect Standardization</a:t>
            </a:r>
            <a:endParaRPr sz="1200">
              <a:latin typeface="Times New Roman"/>
              <a:cs typeface="Times New Roman"/>
            </a:endParaRPr>
          </a:p>
          <a:p>
            <a:pPr marL="12700" marR="5080">
              <a:lnSpc>
                <a:spcPts val="2060"/>
              </a:lnSpc>
              <a:spcBef>
                <a:spcPts val="165"/>
              </a:spcBef>
            </a:pPr>
            <a:r>
              <a:rPr sz="1200" spc="-5" dirty="0">
                <a:latin typeface="Times New Roman"/>
                <a:cs typeface="Times New Roman"/>
              </a:rPr>
              <a:t>Above direct </a:t>
            </a:r>
            <a:r>
              <a:rPr sz="1200" dirty="0">
                <a:latin typeface="Times New Roman"/>
                <a:cs typeface="Times New Roman"/>
              </a:rPr>
              <a:t>method becomes </a:t>
            </a:r>
            <a:r>
              <a:rPr sz="1200" spc="-5" dirty="0">
                <a:latin typeface="Times New Roman"/>
                <a:cs typeface="Times New Roman"/>
              </a:rPr>
              <a:t>difficult </a:t>
            </a:r>
            <a:r>
              <a:rPr sz="1200" dirty="0">
                <a:latin typeface="Times New Roman"/>
                <a:cs typeface="Times New Roman"/>
              </a:rPr>
              <a:t>in the </a:t>
            </a:r>
            <a:r>
              <a:rPr sz="1200" spc="-10" dirty="0">
                <a:latin typeface="Times New Roman"/>
                <a:cs typeface="Times New Roman"/>
              </a:rPr>
              <a:t>use </a:t>
            </a:r>
            <a:r>
              <a:rPr sz="1200" dirty="0">
                <a:latin typeface="Times New Roman"/>
                <a:cs typeface="Times New Roman"/>
              </a:rPr>
              <a:t>of </a:t>
            </a:r>
            <a:r>
              <a:rPr sz="1200" spc="-5" dirty="0">
                <a:latin typeface="Times New Roman"/>
                <a:cs typeface="Times New Roman"/>
              </a:rPr>
              <a:t>when </a:t>
            </a:r>
            <a:r>
              <a:rPr sz="1200" dirty="0">
                <a:latin typeface="Times New Roman"/>
                <a:cs typeface="Times New Roman"/>
              </a:rPr>
              <a:t>many time </a:t>
            </a:r>
            <a:r>
              <a:rPr sz="1200" spc="-110" dirty="0">
                <a:latin typeface="Times New Roman"/>
                <a:cs typeface="Times New Roman"/>
              </a:rPr>
              <a:t>ASDR‟s </a:t>
            </a:r>
            <a:r>
              <a:rPr sz="1200" dirty="0">
                <a:latin typeface="Times New Roman"/>
                <a:cs typeface="Times New Roman"/>
              </a:rPr>
              <a:t>of population </a:t>
            </a:r>
            <a:r>
              <a:rPr sz="1200" spc="-35" dirty="0">
                <a:latin typeface="Times New Roman"/>
                <a:cs typeface="Times New Roman"/>
              </a:rPr>
              <a:t>are  </a:t>
            </a:r>
            <a:r>
              <a:rPr sz="1200" dirty="0">
                <a:latin typeface="Times New Roman"/>
                <a:cs typeface="Times New Roman"/>
              </a:rPr>
              <a:t>not</a:t>
            </a:r>
            <a:r>
              <a:rPr sz="1200" spc="30" dirty="0">
                <a:latin typeface="Times New Roman"/>
                <a:cs typeface="Times New Roman"/>
              </a:rPr>
              <a:t> </a:t>
            </a:r>
            <a:r>
              <a:rPr sz="1200" spc="-5" dirty="0">
                <a:latin typeface="Times New Roman"/>
                <a:cs typeface="Times New Roman"/>
              </a:rPr>
              <a:t>available.</a:t>
            </a:r>
            <a:r>
              <a:rPr sz="1200" spc="45" dirty="0">
                <a:latin typeface="Times New Roman"/>
                <a:cs typeface="Times New Roman"/>
              </a:rPr>
              <a:t> </a:t>
            </a:r>
            <a:r>
              <a:rPr sz="1200" spc="-10" dirty="0">
                <a:latin typeface="Times New Roman"/>
                <a:cs typeface="Times New Roman"/>
              </a:rPr>
              <a:t>In</a:t>
            </a:r>
            <a:r>
              <a:rPr sz="1200" spc="40" dirty="0">
                <a:latin typeface="Times New Roman"/>
                <a:cs typeface="Times New Roman"/>
              </a:rPr>
              <a:t> </a:t>
            </a:r>
            <a:r>
              <a:rPr sz="1200" dirty="0">
                <a:latin typeface="Times New Roman"/>
                <a:cs typeface="Times New Roman"/>
              </a:rPr>
              <a:t>such</a:t>
            </a:r>
            <a:r>
              <a:rPr sz="1200" spc="40" dirty="0">
                <a:latin typeface="Times New Roman"/>
                <a:cs typeface="Times New Roman"/>
              </a:rPr>
              <a:t> </a:t>
            </a:r>
            <a:r>
              <a:rPr sz="1200" spc="-5" dirty="0">
                <a:latin typeface="Times New Roman"/>
                <a:cs typeface="Times New Roman"/>
              </a:rPr>
              <a:t>situation</a:t>
            </a:r>
            <a:r>
              <a:rPr sz="1200" spc="35" dirty="0">
                <a:latin typeface="Times New Roman"/>
                <a:cs typeface="Times New Roman"/>
              </a:rPr>
              <a:t> </a:t>
            </a:r>
            <a:r>
              <a:rPr sz="1200" spc="-5" dirty="0">
                <a:latin typeface="Times New Roman"/>
                <a:cs typeface="Times New Roman"/>
              </a:rPr>
              <a:t>we</a:t>
            </a:r>
            <a:r>
              <a:rPr sz="1200" spc="30" dirty="0">
                <a:latin typeface="Times New Roman"/>
                <a:cs typeface="Times New Roman"/>
              </a:rPr>
              <a:t> </a:t>
            </a:r>
            <a:r>
              <a:rPr sz="1200" dirty="0">
                <a:latin typeface="Times New Roman"/>
                <a:cs typeface="Times New Roman"/>
              </a:rPr>
              <a:t>apply</a:t>
            </a:r>
            <a:r>
              <a:rPr sz="1200" spc="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technique</a:t>
            </a:r>
            <a:r>
              <a:rPr sz="1200" spc="3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indirect</a:t>
            </a:r>
            <a:r>
              <a:rPr sz="1200" spc="40" dirty="0">
                <a:latin typeface="Times New Roman"/>
                <a:cs typeface="Times New Roman"/>
              </a:rPr>
              <a:t> </a:t>
            </a:r>
            <a:r>
              <a:rPr sz="1200" spc="-5" dirty="0">
                <a:latin typeface="Times New Roman"/>
                <a:cs typeface="Times New Roman"/>
              </a:rPr>
              <a:t>standardization.</a:t>
            </a:r>
            <a:r>
              <a:rPr sz="1200" spc="45" dirty="0">
                <a:latin typeface="Times New Roman"/>
                <a:cs typeface="Times New Roman"/>
              </a:rPr>
              <a:t> </a:t>
            </a:r>
            <a:r>
              <a:rPr sz="1200" spc="-15" dirty="0">
                <a:latin typeface="Times New Roman"/>
                <a:cs typeface="Times New Roman"/>
              </a:rPr>
              <a:t>In</a:t>
            </a:r>
            <a:r>
              <a:rPr sz="1200" spc="45" dirty="0">
                <a:latin typeface="Times New Roman"/>
                <a:cs typeface="Times New Roman"/>
              </a:rPr>
              <a:t> </a:t>
            </a:r>
            <a:r>
              <a:rPr sz="1200" dirty="0">
                <a:latin typeface="Times New Roman"/>
                <a:cs typeface="Times New Roman"/>
              </a:rPr>
              <a:t>this</a:t>
            </a:r>
            <a:endParaRPr sz="1200">
              <a:latin typeface="Times New Roman"/>
              <a:cs typeface="Times New Roman"/>
            </a:endParaRPr>
          </a:p>
          <a:p>
            <a:pPr marL="12700" marR="5715">
              <a:lnSpc>
                <a:spcPts val="2070"/>
              </a:lnSpc>
              <a:spcBef>
                <a:spcPts val="10"/>
              </a:spcBef>
            </a:pPr>
            <a:r>
              <a:rPr sz="1200" dirty="0">
                <a:latin typeface="Times New Roman"/>
                <a:cs typeface="Times New Roman"/>
              </a:rPr>
              <a:t>method, </a:t>
            </a:r>
            <a:r>
              <a:rPr sz="1200" spc="-5" dirty="0">
                <a:latin typeface="Times New Roman"/>
                <a:cs typeface="Times New Roman"/>
              </a:rPr>
              <a:t>age wise </a:t>
            </a:r>
            <a:r>
              <a:rPr sz="1200" dirty="0">
                <a:latin typeface="Times New Roman"/>
                <a:cs typeface="Times New Roman"/>
              </a:rPr>
              <a:t>distribution </a:t>
            </a:r>
            <a:r>
              <a:rPr sz="1200" spc="-5" dirty="0">
                <a:latin typeface="Times New Roman"/>
                <a:cs typeface="Times New Roman"/>
              </a:rPr>
              <a:t>and </a:t>
            </a:r>
            <a:r>
              <a:rPr sz="1200" dirty="0">
                <a:latin typeface="Times New Roman"/>
                <a:cs typeface="Times New Roman"/>
              </a:rPr>
              <a:t>crude death of the population are </a:t>
            </a:r>
            <a:r>
              <a:rPr sz="1200" spc="-5" dirty="0">
                <a:latin typeface="Times New Roman"/>
                <a:cs typeface="Times New Roman"/>
              </a:rPr>
              <a:t>compared </a:t>
            </a:r>
            <a:r>
              <a:rPr sz="1200" dirty="0">
                <a:latin typeface="Times New Roman"/>
                <a:cs typeface="Times New Roman"/>
              </a:rPr>
              <a:t>with the </a:t>
            </a:r>
            <a:r>
              <a:rPr sz="1200" spc="-5" dirty="0">
                <a:latin typeface="Times New Roman"/>
                <a:cs typeface="Times New Roman"/>
              </a:rPr>
              <a:t>ASDR </a:t>
            </a:r>
            <a:r>
              <a:rPr sz="1200" dirty="0">
                <a:latin typeface="Times New Roman"/>
                <a:cs typeface="Times New Roman"/>
              </a:rPr>
              <a:t>of  </a:t>
            </a:r>
            <a:r>
              <a:rPr sz="1200" spc="-5" dirty="0">
                <a:latin typeface="Times New Roman"/>
                <a:cs typeface="Times New Roman"/>
              </a:rPr>
              <a:t>standard population.</a:t>
            </a:r>
            <a:endParaRPr sz="1200">
              <a:latin typeface="Times New Roman"/>
              <a:cs typeface="Times New Roman"/>
            </a:endParaRPr>
          </a:p>
          <a:p>
            <a:pPr marL="12700" marR="7620">
              <a:lnSpc>
                <a:spcPts val="2060"/>
              </a:lnSpc>
              <a:spcBef>
                <a:spcPts val="10"/>
              </a:spcBef>
              <a:tabLst>
                <a:tab pos="3475354" algn="l"/>
              </a:tabLst>
            </a:pPr>
            <a:r>
              <a:rPr sz="1200" spc="-10" dirty="0">
                <a:latin typeface="Times New Roman"/>
                <a:cs typeface="Times New Roman"/>
              </a:rPr>
              <a:t>In  </a:t>
            </a:r>
            <a:r>
              <a:rPr sz="1200" spc="-5" dirty="0">
                <a:latin typeface="Times New Roman"/>
                <a:cs typeface="Times New Roman"/>
              </a:rPr>
              <a:t>this  </a:t>
            </a:r>
            <a:r>
              <a:rPr sz="1200" dirty="0">
                <a:latin typeface="Times New Roman"/>
                <a:cs typeface="Times New Roman"/>
              </a:rPr>
              <a:t>method,  age  specific  death  </a:t>
            </a:r>
            <a:r>
              <a:rPr sz="1200" spc="-5" dirty="0">
                <a:latin typeface="Times New Roman"/>
                <a:cs typeface="Times New Roman"/>
              </a:rPr>
              <a:t>rates</a:t>
            </a:r>
            <a:r>
              <a:rPr sz="1200" spc="-70" dirty="0">
                <a:latin typeface="Times New Roman"/>
                <a:cs typeface="Times New Roman"/>
              </a:rPr>
              <a:t> </a:t>
            </a:r>
            <a:r>
              <a:rPr sz="1200" spc="-5" dirty="0">
                <a:latin typeface="Times New Roman"/>
                <a:cs typeface="Times New Roman"/>
              </a:rPr>
              <a:t>(ASDR)</a:t>
            </a:r>
            <a:r>
              <a:rPr sz="1200" spc="245" dirty="0">
                <a:latin typeface="Times New Roman"/>
                <a:cs typeface="Times New Roman"/>
              </a:rPr>
              <a:t> </a:t>
            </a:r>
            <a:r>
              <a:rPr sz="1200" dirty="0">
                <a:latin typeface="Times New Roman"/>
                <a:cs typeface="Times New Roman"/>
              </a:rPr>
              <a:t>of	standard population </a:t>
            </a:r>
            <a:r>
              <a:rPr sz="1200" spc="-5" dirty="0">
                <a:latin typeface="Times New Roman"/>
                <a:cs typeface="Times New Roman"/>
              </a:rPr>
              <a:t>are </a:t>
            </a:r>
            <a:r>
              <a:rPr sz="1200" dirty="0">
                <a:latin typeface="Times New Roman"/>
                <a:cs typeface="Times New Roman"/>
              </a:rPr>
              <a:t>used to derive  </a:t>
            </a:r>
            <a:r>
              <a:rPr sz="1200" spc="-5" dirty="0">
                <a:latin typeface="Times New Roman"/>
                <a:cs typeface="Times New Roman"/>
              </a:rPr>
              <a:t>expected deaths </a:t>
            </a:r>
            <a:r>
              <a:rPr sz="1200" dirty="0">
                <a:latin typeface="Times New Roman"/>
                <a:cs typeface="Times New Roman"/>
              </a:rPr>
              <a:t>in the country or </a:t>
            </a:r>
            <a:r>
              <a:rPr sz="1200" spc="-75" dirty="0">
                <a:latin typeface="Times New Roman"/>
                <a:cs typeface="Times New Roman"/>
              </a:rPr>
              <a:t>region‟s</a:t>
            </a:r>
            <a:r>
              <a:rPr sz="1200" spc="-1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marL="12700">
              <a:lnSpc>
                <a:spcPct val="100000"/>
              </a:lnSpc>
              <a:spcBef>
                <a:spcPts val="495"/>
              </a:spcBef>
            </a:pPr>
            <a:r>
              <a:rPr sz="1200" b="1" spc="-5" dirty="0">
                <a:latin typeface="Times New Roman"/>
                <a:cs typeface="Times New Roman"/>
              </a:rPr>
              <a:t>Steps</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130604" y="4063111"/>
            <a:ext cx="4356100" cy="1604645"/>
          </a:xfrm>
          <a:prstGeom prst="rect">
            <a:avLst/>
          </a:prstGeom>
        </p:spPr>
        <p:txBody>
          <a:bodyPr vert="horz" wrap="square" lIns="0" tIns="93345" rIns="0" bIns="0" rtlCol="0">
            <a:spAutoFit/>
          </a:bodyPr>
          <a:lstStyle/>
          <a:p>
            <a:pPr marL="240665" indent="-228600">
              <a:lnSpc>
                <a:spcPct val="100000"/>
              </a:lnSpc>
              <a:spcBef>
                <a:spcPts val="735"/>
              </a:spcBef>
              <a:buAutoNum type="arabicPeriod"/>
              <a:tabLst>
                <a:tab pos="241300" algn="l"/>
              </a:tabLst>
            </a:pPr>
            <a:r>
              <a:rPr sz="1200" spc="-5" dirty="0">
                <a:latin typeface="Times New Roman"/>
                <a:cs typeface="Times New Roman"/>
              </a:rPr>
              <a:t>ASDR </a:t>
            </a:r>
            <a:r>
              <a:rPr sz="1200" dirty="0">
                <a:latin typeface="Times New Roman"/>
                <a:cs typeface="Times New Roman"/>
              </a:rPr>
              <a:t>of </a:t>
            </a:r>
            <a:r>
              <a:rPr sz="1200" spc="-5" dirty="0">
                <a:latin typeface="Times New Roman"/>
                <a:cs typeface="Times New Roman"/>
              </a:rPr>
              <a:t>standard </a:t>
            </a:r>
            <a:r>
              <a:rPr sz="1200" dirty="0">
                <a:latin typeface="Times New Roman"/>
                <a:cs typeface="Times New Roman"/>
              </a:rPr>
              <a:t>population </a:t>
            </a:r>
            <a:r>
              <a:rPr sz="1200" spc="-5" dirty="0">
                <a:latin typeface="Times New Roman"/>
                <a:cs typeface="Times New Roman"/>
              </a:rPr>
              <a:t>is</a:t>
            </a:r>
            <a:r>
              <a:rPr sz="1200" spc="5" dirty="0">
                <a:latin typeface="Times New Roman"/>
                <a:cs typeface="Times New Roman"/>
              </a:rPr>
              <a:t> </a:t>
            </a:r>
            <a:r>
              <a:rPr sz="1200" spc="-5" dirty="0">
                <a:latin typeface="Times New Roman"/>
                <a:cs typeface="Times New Roman"/>
              </a:rPr>
              <a:t>taken</a:t>
            </a:r>
            <a:endParaRPr sz="1200">
              <a:latin typeface="Times New Roman"/>
              <a:cs typeface="Times New Roman"/>
            </a:endParaRPr>
          </a:p>
          <a:p>
            <a:pPr marL="240665" indent="-228600">
              <a:lnSpc>
                <a:spcPct val="100000"/>
              </a:lnSpc>
              <a:spcBef>
                <a:spcPts val="635"/>
              </a:spcBef>
              <a:buAutoNum type="arabicPeriod"/>
              <a:tabLst>
                <a:tab pos="241300" algn="l"/>
              </a:tabLst>
            </a:pPr>
            <a:r>
              <a:rPr sz="1200" spc="-5" dirty="0">
                <a:latin typeface="Times New Roman"/>
                <a:cs typeface="Times New Roman"/>
              </a:rPr>
              <a:t>Age wise </a:t>
            </a:r>
            <a:r>
              <a:rPr sz="1200" dirty="0">
                <a:latin typeface="Times New Roman"/>
                <a:cs typeface="Times New Roman"/>
              </a:rPr>
              <a:t>population from the study </a:t>
            </a:r>
            <a:r>
              <a:rPr sz="1200" spc="-5" dirty="0">
                <a:latin typeface="Times New Roman"/>
                <a:cs typeface="Times New Roman"/>
              </a:rPr>
              <a:t>area are</a:t>
            </a:r>
            <a:r>
              <a:rPr sz="1200" spc="-40" dirty="0">
                <a:latin typeface="Times New Roman"/>
                <a:cs typeface="Times New Roman"/>
              </a:rPr>
              <a:t> </a:t>
            </a:r>
            <a:r>
              <a:rPr sz="1200" dirty="0">
                <a:latin typeface="Times New Roman"/>
                <a:cs typeface="Times New Roman"/>
              </a:rPr>
              <a:t>taken.</a:t>
            </a:r>
            <a:endParaRPr sz="1200">
              <a:latin typeface="Times New Roman"/>
              <a:cs typeface="Times New Roman"/>
            </a:endParaRPr>
          </a:p>
          <a:p>
            <a:pPr marL="240665" marR="5080" indent="-228600">
              <a:lnSpc>
                <a:spcPts val="2080"/>
              </a:lnSpc>
              <a:spcBef>
                <a:spcPts val="160"/>
              </a:spcBef>
              <a:buAutoNum type="arabicPeriod"/>
              <a:tabLst>
                <a:tab pos="241300" algn="l"/>
              </a:tabLst>
            </a:pPr>
            <a:r>
              <a:rPr sz="1200" spc="-5" dirty="0">
                <a:latin typeface="Times New Roman"/>
                <a:cs typeface="Times New Roman"/>
              </a:rPr>
              <a:t>Find expected deaths </a:t>
            </a:r>
            <a:r>
              <a:rPr sz="1200" dirty="0">
                <a:latin typeface="Times New Roman"/>
                <a:cs typeface="Times New Roman"/>
              </a:rPr>
              <a:t>by </a:t>
            </a:r>
            <a:r>
              <a:rPr sz="1200" spc="-5" dirty="0">
                <a:latin typeface="Times New Roman"/>
                <a:cs typeface="Times New Roman"/>
              </a:rPr>
              <a:t>multiplying </a:t>
            </a:r>
            <a:r>
              <a:rPr sz="1200" dirty="0">
                <a:latin typeface="Times New Roman"/>
                <a:cs typeface="Times New Roman"/>
              </a:rPr>
              <a:t>age </a:t>
            </a:r>
            <a:r>
              <a:rPr sz="1200" spc="-5" dirty="0">
                <a:latin typeface="Times New Roman"/>
                <a:cs typeface="Times New Roman"/>
              </a:rPr>
              <a:t>wise </a:t>
            </a:r>
            <a:r>
              <a:rPr sz="1200" dirty="0">
                <a:latin typeface="Times New Roman"/>
                <a:cs typeface="Times New Roman"/>
              </a:rPr>
              <a:t>population </a:t>
            </a:r>
            <a:r>
              <a:rPr sz="1200" spc="-5" dirty="0">
                <a:latin typeface="Times New Roman"/>
                <a:cs typeface="Times New Roman"/>
              </a:rPr>
              <a:t>and  </a:t>
            </a:r>
            <a:r>
              <a:rPr sz="1200" dirty="0">
                <a:latin typeface="Times New Roman"/>
                <a:cs typeface="Times New Roman"/>
              </a:rPr>
              <a:t>population.</a:t>
            </a:r>
            <a:endParaRPr sz="1200">
              <a:latin typeface="Times New Roman"/>
              <a:cs typeface="Times New Roman"/>
            </a:endParaRPr>
          </a:p>
          <a:p>
            <a:pPr marL="240665" indent="-228600">
              <a:lnSpc>
                <a:spcPct val="100000"/>
              </a:lnSpc>
              <a:spcBef>
                <a:spcPts val="445"/>
              </a:spcBef>
              <a:buAutoNum type="arabicPeriod"/>
              <a:tabLst>
                <a:tab pos="241300" algn="l"/>
              </a:tabLst>
            </a:pPr>
            <a:r>
              <a:rPr sz="1200" spc="-5" dirty="0">
                <a:latin typeface="Times New Roman"/>
                <a:cs typeface="Times New Roman"/>
              </a:rPr>
              <a:t>Find </a:t>
            </a:r>
            <a:r>
              <a:rPr sz="1200" dirty="0">
                <a:latin typeface="Times New Roman"/>
                <a:cs typeface="Times New Roman"/>
              </a:rPr>
              <a:t>the </a:t>
            </a:r>
            <a:r>
              <a:rPr sz="1200" spc="-5" dirty="0">
                <a:latin typeface="Times New Roman"/>
                <a:cs typeface="Times New Roman"/>
              </a:rPr>
              <a:t>total </a:t>
            </a:r>
            <a:r>
              <a:rPr sz="1200" dirty="0">
                <a:latin typeface="Times New Roman"/>
                <a:cs typeface="Times New Roman"/>
              </a:rPr>
              <a:t>of </a:t>
            </a:r>
            <a:r>
              <a:rPr sz="1200" spc="-5" dirty="0">
                <a:latin typeface="Times New Roman"/>
                <a:cs typeface="Times New Roman"/>
              </a:rPr>
              <a:t>expected</a:t>
            </a:r>
            <a:r>
              <a:rPr sz="1200" spc="5" dirty="0">
                <a:latin typeface="Times New Roman"/>
                <a:cs typeface="Times New Roman"/>
              </a:rPr>
              <a:t> </a:t>
            </a:r>
            <a:r>
              <a:rPr sz="1200" spc="-5" dirty="0">
                <a:latin typeface="Times New Roman"/>
                <a:cs typeface="Times New Roman"/>
              </a:rPr>
              <a:t>death</a:t>
            </a:r>
            <a:endParaRPr sz="1200">
              <a:latin typeface="Times New Roman"/>
              <a:cs typeface="Times New Roman"/>
            </a:endParaRPr>
          </a:p>
          <a:p>
            <a:pPr marL="240665" indent="-228600">
              <a:lnSpc>
                <a:spcPct val="100000"/>
              </a:lnSpc>
              <a:spcBef>
                <a:spcPts val="635"/>
              </a:spcBef>
              <a:buAutoNum type="arabicPeriod"/>
              <a:tabLst>
                <a:tab pos="241300" algn="l"/>
              </a:tabLst>
            </a:pPr>
            <a:r>
              <a:rPr sz="1200" spc="-5" dirty="0">
                <a:latin typeface="Times New Roman"/>
                <a:cs typeface="Times New Roman"/>
              </a:rPr>
              <a:t>Find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of observed </a:t>
            </a:r>
            <a:r>
              <a:rPr sz="1200" spc="-5" dirty="0">
                <a:latin typeface="Times New Roman"/>
                <a:cs typeface="Times New Roman"/>
              </a:rPr>
              <a:t>deaths </a:t>
            </a:r>
            <a:r>
              <a:rPr sz="1200" dirty="0">
                <a:latin typeface="Times New Roman"/>
                <a:cs typeface="Times New Roman"/>
              </a:rPr>
              <a:t>and </a:t>
            </a:r>
            <a:r>
              <a:rPr sz="1200" spc="-5" dirty="0">
                <a:latin typeface="Times New Roman"/>
                <a:cs typeface="Times New Roman"/>
              </a:rPr>
              <a:t>expected</a:t>
            </a:r>
            <a:r>
              <a:rPr sz="1200" dirty="0">
                <a:latin typeface="Times New Roman"/>
                <a:cs typeface="Times New Roman"/>
              </a:rPr>
              <a:t> deaths.</a:t>
            </a:r>
            <a:endParaRPr sz="1200">
              <a:latin typeface="Times New Roman"/>
              <a:cs typeface="Times New Roman"/>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42</a:t>
            </a:fld>
            <a:endParaRPr dirty="0"/>
          </a:p>
        </p:txBody>
      </p:sp>
      <p:sp>
        <p:nvSpPr>
          <p:cNvPr id="6" name="object 6"/>
          <p:cNvSpPr txBox="1"/>
          <p:nvPr/>
        </p:nvSpPr>
        <p:spPr>
          <a:xfrm>
            <a:off x="5628125" y="4669663"/>
            <a:ext cx="12401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ASDR </a:t>
            </a:r>
            <a:r>
              <a:rPr sz="1200" dirty="0">
                <a:latin typeface="Times New Roman"/>
                <a:cs typeface="Times New Roman"/>
              </a:rPr>
              <a:t>of</a:t>
            </a:r>
            <a:r>
              <a:rPr sz="1200" spc="60" dirty="0">
                <a:latin typeface="Times New Roman"/>
                <a:cs typeface="Times New Roman"/>
              </a:rPr>
              <a:t> </a:t>
            </a:r>
            <a:r>
              <a:rPr sz="1200" spc="-5" dirty="0">
                <a:latin typeface="Times New Roman"/>
                <a:cs typeface="Times New Roman"/>
              </a:rPr>
              <a:t>standard</a:t>
            </a:r>
            <a:endParaRPr sz="1200">
              <a:latin typeface="Times New Roman"/>
              <a:cs typeface="Times New Roman"/>
            </a:endParaRPr>
          </a:p>
        </p:txBody>
      </p:sp>
      <p:graphicFrame>
        <p:nvGraphicFramePr>
          <p:cNvPr id="7" name="object 7"/>
          <p:cNvGraphicFramePr>
            <a:graphicFrameLocks noGrp="1"/>
          </p:cNvGraphicFramePr>
          <p:nvPr/>
        </p:nvGraphicFramePr>
        <p:xfrm>
          <a:off x="819911" y="5747893"/>
          <a:ext cx="6126479" cy="2923407"/>
        </p:xfrm>
        <a:graphic>
          <a:graphicData uri="http://schemas.openxmlformats.org/drawingml/2006/table">
            <a:tbl>
              <a:tblPr firstRow="1" bandRow="1">
                <a:tableStyleId>{2D5ABB26-0587-4C30-8999-92F81FD0307C}</a:tableStyleId>
              </a:tblPr>
              <a:tblGrid>
                <a:gridCol w="76644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gridCol w="2221864">
                  <a:extLst>
                    <a:ext uri="{9D8B030D-6E8A-4147-A177-3AD203B41FA5}">
                      <a16:colId xmlns:a16="http://schemas.microsoft.com/office/drawing/2014/main" val="20002"/>
                    </a:ext>
                  </a:extLst>
                </a:gridCol>
                <a:gridCol w="1344295">
                  <a:extLst>
                    <a:ext uri="{9D8B030D-6E8A-4147-A177-3AD203B41FA5}">
                      <a16:colId xmlns:a16="http://schemas.microsoft.com/office/drawing/2014/main" val="20003"/>
                    </a:ext>
                  </a:extLst>
                </a:gridCol>
              </a:tblGrid>
              <a:tr h="623315">
                <a:tc>
                  <a:txBody>
                    <a:bodyPr/>
                    <a:lstStyle/>
                    <a:p>
                      <a:pPr marR="184785" algn="r">
                        <a:lnSpc>
                          <a:spcPct val="100000"/>
                        </a:lnSpc>
                        <a:spcBef>
                          <a:spcPts val="275"/>
                        </a:spcBef>
                      </a:pPr>
                      <a:r>
                        <a:rPr sz="1200" dirty="0">
                          <a:latin typeface="Times New Roman"/>
                          <a:cs typeface="Times New Roman"/>
                        </a:rPr>
                        <a:t>Age</a:t>
                      </a:r>
                      <a:endParaRPr sz="1200">
                        <a:latin typeface="Times New Roman"/>
                        <a:cs typeface="Times New Roman"/>
                      </a:endParaRPr>
                    </a:p>
                  </a:txBody>
                  <a:tcPr marL="0" marR="0" marT="3492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9405">
                        <a:lnSpc>
                          <a:spcPct val="100000"/>
                        </a:lnSpc>
                        <a:spcBef>
                          <a:spcPts val="275"/>
                        </a:spcBef>
                        <a:tabLst>
                          <a:tab pos="997585" algn="l"/>
                          <a:tab pos="1557020" algn="l"/>
                        </a:tabLst>
                      </a:pPr>
                      <a:r>
                        <a:rPr sz="1200" spc="-5" dirty="0">
                          <a:latin typeface="Times New Roman"/>
                          <a:cs typeface="Times New Roman"/>
                        </a:rPr>
                        <a:t>Pop	</a:t>
                      </a:r>
                      <a:r>
                        <a:rPr sz="1200" dirty="0">
                          <a:latin typeface="Times New Roman"/>
                          <a:cs typeface="Times New Roman"/>
                        </a:rPr>
                        <a:t>to	be</a:t>
                      </a:r>
                      <a:endParaRPr sz="1200">
                        <a:latin typeface="Times New Roman"/>
                        <a:cs typeface="Times New Roman"/>
                      </a:endParaRPr>
                    </a:p>
                    <a:p>
                      <a:pPr marL="319405">
                        <a:lnSpc>
                          <a:spcPct val="100000"/>
                        </a:lnSpc>
                        <a:spcBef>
                          <a:spcPts val="635"/>
                        </a:spcBef>
                      </a:pPr>
                      <a:r>
                        <a:rPr sz="1200" spc="-5" dirty="0">
                          <a:latin typeface="Times New Roman"/>
                          <a:cs typeface="Times New Roman"/>
                        </a:rPr>
                        <a:t>standardized</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20040">
                        <a:lnSpc>
                          <a:spcPct val="100000"/>
                        </a:lnSpc>
                        <a:spcBef>
                          <a:spcPts val="275"/>
                        </a:spcBef>
                        <a:tabLst>
                          <a:tab pos="1107440" algn="l"/>
                          <a:tab pos="1614805" algn="l"/>
                        </a:tabLst>
                      </a:pPr>
                      <a:r>
                        <a:rPr sz="1200" spc="-5" dirty="0">
                          <a:latin typeface="Times New Roman"/>
                          <a:cs typeface="Times New Roman"/>
                        </a:rPr>
                        <a:t>ASDR	</a:t>
                      </a:r>
                      <a:r>
                        <a:rPr sz="1200" dirty="0">
                          <a:latin typeface="Times New Roman"/>
                          <a:cs typeface="Times New Roman"/>
                        </a:rPr>
                        <a:t>of	</a:t>
                      </a:r>
                      <a:r>
                        <a:rPr sz="1200" spc="-5" dirty="0">
                          <a:latin typeface="Times New Roman"/>
                          <a:cs typeface="Times New Roman"/>
                        </a:rPr>
                        <a:t>standard</a:t>
                      </a:r>
                      <a:endParaRPr sz="1200">
                        <a:latin typeface="Times New Roman"/>
                        <a:cs typeface="Times New Roman"/>
                      </a:endParaRPr>
                    </a:p>
                    <a:p>
                      <a:pPr marL="320040">
                        <a:lnSpc>
                          <a:spcPct val="100000"/>
                        </a:lnSpc>
                        <a:spcBef>
                          <a:spcPts val="635"/>
                        </a:spcBef>
                      </a:pPr>
                      <a:r>
                        <a:rPr sz="1200" dirty="0">
                          <a:latin typeface="Times New Roman"/>
                          <a:cs typeface="Times New Roman"/>
                        </a:rPr>
                        <a:t>population</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20040">
                        <a:lnSpc>
                          <a:spcPct val="100000"/>
                        </a:lnSpc>
                        <a:spcBef>
                          <a:spcPts val="275"/>
                        </a:spcBef>
                      </a:pPr>
                      <a:r>
                        <a:rPr sz="1200" spc="-5" dirty="0">
                          <a:latin typeface="Times New Roman"/>
                          <a:cs typeface="Times New Roman"/>
                        </a:rPr>
                        <a:t>Expected</a:t>
                      </a:r>
                      <a:endParaRPr sz="1200">
                        <a:latin typeface="Times New Roman"/>
                        <a:cs typeface="Times New Roman"/>
                      </a:endParaRPr>
                    </a:p>
                    <a:p>
                      <a:pPr marL="320040">
                        <a:lnSpc>
                          <a:spcPct val="100000"/>
                        </a:lnSpc>
                        <a:spcBef>
                          <a:spcPts val="635"/>
                        </a:spcBef>
                      </a:pPr>
                      <a:r>
                        <a:rPr sz="1200" spc="-5" dirty="0">
                          <a:latin typeface="Times New Roman"/>
                          <a:cs typeface="Times New Roman"/>
                        </a:rPr>
                        <a:t>death</a:t>
                      </a:r>
                      <a:endParaRPr sz="1200">
                        <a:latin typeface="Times New Roman"/>
                        <a:cs typeface="Times New Roman"/>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8619">
                <a:tc>
                  <a:txBody>
                    <a:bodyPr/>
                    <a:lstStyle/>
                    <a:p>
                      <a:pPr marR="84455" algn="r">
                        <a:lnSpc>
                          <a:spcPct val="100000"/>
                        </a:lnSpc>
                        <a:spcBef>
                          <a:spcPts val="285"/>
                        </a:spcBef>
                      </a:pPr>
                      <a:r>
                        <a:rPr sz="1200" dirty="0">
                          <a:latin typeface="Times New Roman"/>
                          <a:cs typeface="Times New Roman"/>
                        </a:rPr>
                        <a:t>1</a:t>
                      </a:r>
                      <a:r>
                        <a:rPr sz="1200" spc="-5" dirty="0">
                          <a:latin typeface="Times New Roman"/>
                          <a:cs typeface="Times New Roman"/>
                        </a:rPr>
                        <a:t>5-</a:t>
                      </a:r>
                      <a:r>
                        <a:rPr sz="1200" dirty="0">
                          <a:latin typeface="Times New Roman"/>
                          <a:cs typeface="Times New Roman"/>
                        </a:rPr>
                        <a:t>19</a:t>
                      </a:r>
                      <a:endParaRPr sz="1200">
                        <a:latin typeface="Times New Roman"/>
                        <a:cs typeface="Times New Roman"/>
                      </a:endParaRPr>
                    </a:p>
                  </a:txBody>
                  <a:tcPr marL="0" marR="0" marT="36195"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319405">
                        <a:lnSpc>
                          <a:spcPct val="100000"/>
                        </a:lnSpc>
                        <a:spcBef>
                          <a:spcPts val="285"/>
                        </a:spcBef>
                      </a:pPr>
                      <a:r>
                        <a:rPr sz="1200" dirty="0">
                          <a:latin typeface="Times New Roman"/>
                          <a:cs typeface="Times New Roman"/>
                        </a:rPr>
                        <a:t>22341</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320040">
                        <a:lnSpc>
                          <a:spcPct val="100000"/>
                        </a:lnSpc>
                        <a:spcBef>
                          <a:spcPts val="285"/>
                        </a:spcBef>
                      </a:pPr>
                      <a:r>
                        <a:rPr sz="1200" dirty="0">
                          <a:latin typeface="Times New Roman"/>
                          <a:cs typeface="Times New Roman"/>
                        </a:rPr>
                        <a:t>1.09</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320040">
                        <a:lnSpc>
                          <a:spcPct val="100000"/>
                        </a:lnSpc>
                        <a:spcBef>
                          <a:spcPts val="285"/>
                        </a:spcBef>
                      </a:pPr>
                      <a:r>
                        <a:rPr sz="1200" dirty="0">
                          <a:latin typeface="Times New Roman"/>
                          <a:cs typeface="Times New Roman"/>
                        </a:rPr>
                        <a:t>24</a:t>
                      </a:r>
                      <a:endParaRPr sz="1200">
                        <a:latin typeface="Times New Roman"/>
                        <a:cs typeface="Times New Roman"/>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262889">
                <a:tc>
                  <a:txBody>
                    <a:bodyPr/>
                    <a:lstStyle/>
                    <a:p>
                      <a:pPr marR="84455" algn="r">
                        <a:lnSpc>
                          <a:spcPct val="100000"/>
                        </a:lnSpc>
                        <a:spcBef>
                          <a:spcPts val="235"/>
                        </a:spcBef>
                      </a:pPr>
                      <a:r>
                        <a:rPr sz="1200" dirty="0">
                          <a:latin typeface="Times New Roman"/>
                          <a:cs typeface="Times New Roman"/>
                        </a:rPr>
                        <a:t>2</a:t>
                      </a:r>
                      <a:r>
                        <a:rPr sz="1200" spc="-5" dirty="0">
                          <a:latin typeface="Times New Roman"/>
                          <a:cs typeface="Times New Roman"/>
                        </a:rPr>
                        <a:t>0-</a:t>
                      </a:r>
                      <a:r>
                        <a:rPr sz="1200" dirty="0">
                          <a:latin typeface="Times New Roman"/>
                          <a:cs typeface="Times New Roman"/>
                        </a:rPr>
                        <a:t>24</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tcPr>
                </a:tc>
                <a:tc>
                  <a:txBody>
                    <a:bodyPr/>
                    <a:lstStyle/>
                    <a:p>
                      <a:pPr marL="319405">
                        <a:lnSpc>
                          <a:spcPct val="100000"/>
                        </a:lnSpc>
                        <a:spcBef>
                          <a:spcPts val="235"/>
                        </a:spcBef>
                      </a:pPr>
                      <a:r>
                        <a:rPr sz="1200" dirty="0">
                          <a:latin typeface="Times New Roman"/>
                          <a:cs typeface="Times New Roman"/>
                        </a:rPr>
                        <a:t>23855</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320040">
                        <a:lnSpc>
                          <a:spcPct val="100000"/>
                        </a:lnSpc>
                        <a:spcBef>
                          <a:spcPts val="235"/>
                        </a:spcBef>
                      </a:pPr>
                      <a:r>
                        <a:rPr sz="1200" dirty="0">
                          <a:latin typeface="Times New Roman"/>
                          <a:cs typeface="Times New Roman"/>
                        </a:rPr>
                        <a:t>1.53</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320040">
                        <a:lnSpc>
                          <a:spcPct val="100000"/>
                        </a:lnSpc>
                        <a:spcBef>
                          <a:spcPts val="235"/>
                        </a:spcBef>
                      </a:pPr>
                      <a:r>
                        <a:rPr sz="1200" dirty="0">
                          <a:latin typeface="Times New Roman"/>
                          <a:cs typeface="Times New Roman"/>
                        </a:rPr>
                        <a:t>36</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2"/>
                  </a:ext>
                </a:extLst>
              </a:tr>
              <a:tr h="262889">
                <a:tc>
                  <a:txBody>
                    <a:bodyPr/>
                    <a:lstStyle/>
                    <a:p>
                      <a:pPr marR="84455" algn="r">
                        <a:lnSpc>
                          <a:spcPct val="100000"/>
                        </a:lnSpc>
                        <a:spcBef>
                          <a:spcPts val="240"/>
                        </a:spcBef>
                      </a:pPr>
                      <a:r>
                        <a:rPr sz="1200" dirty="0">
                          <a:latin typeface="Times New Roman"/>
                          <a:cs typeface="Times New Roman"/>
                        </a:rPr>
                        <a:t>2</a:t>
                      </a:r>
                      <a:r>
                        <a:rPr sz="1200" spc="-5" dirty="0">
                          <a:latin typeface="Times New Roman"/>
                          <a:cs typeface="Times New Roman"/>
                        </a:rPr>
                        <a:t>5-</a:t>
                      </a:r>
                      <a:r>
                        <a:rPr sz="1200" dirty="0">
                          <a:latin typeface="Times New Roman"/>
                          <a:cs typeface="Times New Roman"/>
                        </a:rPr>
                        <a:t>29</a:t>
                      </a:r>
                      <a:endParaRPr sz="1200">
                        <a:latin typeface="Times New Roman"/>
                        <a:cs typeface="Times New Roman"/>
                      </a:endParaRPr>
                    </a:p>
                  </a:txBody>
                  <a:tcPr marL="0" marR="0" marT="30480" marB="0">
                    <a:lnL w="9525">
                      <a:solidFill>
                        <a:srgbClr val="000000"/>
                      </a:solidFill>
                      <a:prstDash val="solid"/>
                    </a:lnL>
                    <a:lnR w="6350">
                      <a:solidFill>
                        <a:srgbClr val="000000"/>
                      </a:solidFill>
                      <a:prstDash val="solid"/>
                    </a:lnR>
                  </a:tcPr>
                </a:tc>
                <a:tc>
                  <a:txBody>
                    <a:bodyPr/>
                    <a:lstStyle/>
                    <a:p>
                      <a:pPr marL="319405">
                        <a:lnSpc>
                          <a:spcPct val="100000"/>
                        </a:lnSpc>
                        <a:spcBef>
                          <a:spcPts val="240"/>
                        </a:spcBef>
                      </a:pPr>
                      <a:r>
                        <a:rPr sz="1200" dirty="0">
                          <a:latin typeface="Times New Roman"/>
                          <a:cs typeface="Times New Roman"/>
                        </a:rPr>
                        <a:t>21713</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320040">
                        <a:lnSpc>
                          <a:spcPct val="100000"/>
                        </a:lnSpc>
                        <a:spcBef>
                          <a:spcPts val="240"/>
                        </a:spcBef>
                      </a:pPr>
                      <a:r>
                        <a:rPr sz="1200" dirty="0">
                          <a:latin typeface="Times New Roman"/>
                          <a:cs typeface="Times New Roman"/>
                        </a:rPr>
                        <a:t>1.74</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320040">
                        <a:lnSpc>
                          <a:spcPct val="100000"/>
                        </a:lnSpc>
                        <a:spcBef>
                          <a:spcPts val="240"/>
                        </a:spcBef>
                      </a:pPr>
                      <a:r>
                        <a:rPr sz="1200" dirty="0">
                          <a:latin typeface="Times New Roman"/>
                          <a:cs typeface="Times New Roman"/>
                        </a:rPr>
                        <a:t>38</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262318">
                <a:tc>
                  <a:txBody>
                    <a:bodyPr/>
                    <a:lstStyle/>
                    <a:p>
                      <a:pPr marR="84455" algn="r">
                        <a:lnSpc>
                          <a:spcPct val="100000"/>
                        </a:lnSpc>
                        <a:spcBef>
                          <a:spcPts val="235"/>
                        </a:spcBef>
                      </a:pPr>
                      <a:r>
                        <a:rPr sz="1200" dirty="0">
                          <a:latin typeface="Times New Roman"/>
                          <a:cs typeface="Times New Roman"/>
                        </a:rPr>
                        <a:t>3</a:t>
                      </a:r>
                      <a:r>
                        <a:rPr sz="1200" spc="-5" dirty="0">
                          <a:latin typeface="Times New Roman"/>
                          <a:cs typeface="Times New Roman"/>
                        </a:rPr>
                        <a:t>0-</a:t>
                      </a:r>
                      <a:r>
                        <a:rPr sz="1200" dirty="0">
                          <a:latin typeface="Times New Roman"/>
                          <a:cs typeface="Times New Roman"/>
                        </a:rPr>
                        <a:t>34</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tcPr>
                </a:tc>
                <a:tc>
                  <a:txBody>
                    <a:bodyPr/>
                    <a:lstStyle/>
                    <a:p>
                      <a:pPr marL="319405">
                        <a:lnSpc>
                          <a:spcPct val="100000"/>
                        </a:lnSpc>
                        <a:spcBef>
                          <a:spcPts val="235"/>
                        </a:spcBef>
                      </a:pPr>
                      <a:r>
                        <a:rPr sz="1200" dirty="0">
                          <a:latin typeface="Times New Roman"/>
                          <a:cs typeface="Times New Roman"/>
                        </a:rPr>
                        <a:t>17737</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320040">
                        <a:lnSpc>
                          <a:spcPct val="100000"/>
                        </a:lnSpc>
                        <a:spcBef>
                          <a:spcPts val="235"/>
                        </a:spcBef>
                      </a:pPr>
                      <a:r>
                        <a:rPr sz="1200" dirty="0">
                          <a:latin typeface="Times New Roman"/>
                          <a:cs typeface="Times New Roman"/>
                        </a:rPr>
                        <a:t>1.79</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320040">
                        <a:lnSpc>
                          <a:spcPct val="100000"/>
                        </a:lnSpc>
                        <a:spcBef>
                          <a:spcPts val="235"/>
                        </a:spcBef>
                      </a:pPr>
                      <a:r>
                        <a:rPr sz="1200" dirty="0">
                          <a:latin typeface="Times New Roman"/>
                          <a:cs typeface="Times New Roman"/>
                        </a:rPr>
                        <a:t>32</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4"/>
                  </a:ext>
                </a:extLst>
              </a:tr>
              <a:tr h="263080">
                <a:tc>
                  <a:txBody>
                    <a:bodyPr/>
                    <a:lstStyle/>
                    <a:p>
                      <a:pPr marR="84455" algn="r">
                        <a:lnSpc>
                          <a:spcPct val="100000"/>
                        </a:lnSpc>
                        <a:spcBef>
                          <a:spcPts val="235"/>
                        </a:spcBef>
                      </a:pPr>
                      <a:r>
                        <a:rPr sz="1200" dirty="0">
                          <a:latin typeface="Times New Roman"/>
                          <a:cs typeface="Times New Roman"/>
                        </a:rPr>
                        <a:t>3</a:t>
                      </a:r>
                      <a:r>
                        <a:rPr sz="1200" spc="-5" dirty="0">
                          <a:latin typeface="Times New Roman"/>
                          <a:cs typeface="Times New Roman"/>
                        </a:rPr>
                        <a:t>5-</a:t>
                      </a:r>
                      <a:r>
                        <a:rPr sz="1200" dirty="0">
                          <a:latin typeface="Times New Roman"/>
                          <a:cs typeface="Times New Roman"/>
                        </a:rPr>
                        <a:t>39</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tcPr>
                </a:tc>
                <a:tc>
                  <a:txBody>
                    <a:bodyPr/>
                    <a:lstStyle/>
                    <a:p>
                      <a:pPr marL="319405">
                        <a:lnSpc>
                          <a:spcPct val="100000"/>
                        </a:lnSpc>
                        <a:spcBef>
                          <a:spcPts val="235"/>
                        </a:spcBef>
                      </a:pPr>
                      <a:r>
                        <a:rPr sz="1200" dirty="0">
                          <a:latin typeface="Times New Roman"/>
                          <a:cs typeface="Times New Roman"/>
                        </a:rPr>
                        <a:t>13243</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320040">
                        <a:lnSpc>
                          <a:spcPct val="100000"/>
                        </a:lnSpc>
                        <a:spcBef>
                          <a:spcPts val="235"/>
                        </a:spcBef>
                      </a:pPr>
                      <a:r>
                        <a:rPr sz="1200" dirty="0">
                          <a:latin typeface="Times New Roman"/>
                          <a:cs typeface="Times New Roman"/>
                        </a:rPr>
                        <a:t>2.45</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tc>
                  <a:txBody>
                    <a:bodyPr/>
                    <a:lstStyle/>
                    <a:p>
                      <a:pPr marL="320040">
                        <a:lnSpc>
                          <a:spcPct val="100000"/>
                        </a:lnSpc>
                        <a:spcBef>
                          <a:spcPts val="235"/>
                        </a:spcBef>
                      </a:pPr>
                      <a:r>
                        <a:rPr sz="1200" dirty="0">
                          <a:latin typeface="Times New Roman"/>
                          <a:cs typeface="Times New Roman"/>
                        </a:rPr>
                        <a:t>32</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5"/>
                  </a:ext>
                </a:extLst>
              </a:tr>
              <a:tr h="262889">
                <a:tc>
                  <a:txBody>
                    <a:bodyPr/>
                    <a:lstStyle/>
                    <a:p>
                      <a:pPr marR="84455" algn="r">
                        <a:lnSpc>
                          <a:spcPct val="100000"/>
                        </a:lnSpc>
                        <a:spcBef>
                          <a:spcPts val="240"/>
                        </a:spcBef>
                      </a:pPr>
                      <a:r>
                        <a:rPr sz="1200" dirty="0">
                          <a:latin typeface="Times New Roman"/>
                          <a:cs typeface="Times New Roman"/>
                        </a:rPr>
                        <a:t>4</a:t>
                      </a:r>
                      <a:r>
                        <a:rPr sz="1200" spc="-5" dirty="0">
                          <a:latin typeface="Times New Roman"/>
                          <a:cs typeface="Times New Roman"/>
                        </a:rPr>
                        <a:t>0-</a:t>
                      </a:r>
                      <a:r>
                        <a:rPr sz="1200" dirty="0">
                          <a:latin typeface="Times New Roman"/>
                          <a:cs typeface="Times New Roman"/>
                        </a:rPr>
                        <a:t>44</a:t>
                      </a:r>
                      <a:endParaRPr sz="1200">
                        <a:latin typeface="Times New Roman"/>
                        <a:cs typeface="Times New Roman"/>
                      </a:endParaRPr>
                    </a:p>
                  </a:txBody>
                  <a:tcPr marL="0" marR="0" marT="30480" marB="0">
                    <a:lnL w="9525">
                      <a:solidFill>
                        <a:srgbClr val="000000"/>
                      </a:solidFill>
                      <a:prstDash val="solid"/>
                    </a:lnL>
                    <a:lnR w="6350">
                      <a:solidFill>
                        <a:srgbClr val="000000"/>
                      </a:solidFill>
                      <a:prstDash val="solid"/>
                    </a:lnR>
                  </a:tcPr>
                </a:tc>
                <a:tc>
                  <a:txBody>
                    <a:bodyPr/>
                    <a:lstStyle/>
                    <a:p>
                      <a:pPr marL="319405">
                        <a:lnSpc>
                          <a:spcPct val="100000"/>
                        </a:lnSpc>
                        <a:spcBef>
                          <a:spcPts val="240"/>
                        </a:spcBef>
                      </a:pPr>
                      <a:r>
                        <a:rPr sz="1200" dirty="0">
                          <a:latin typeface="Times New Roman"/>
                          <a:cs typeface="Times New Roman"/>
                        </a:rPr>
                        <a:t>8672</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320040">
                        <a:lnSpc>
                          <a:spcPct val="100000"/>
                        </a:lnSpc>
                        <a:spcBef>
                          <a:spcPts val="240"/>
                        </a:spcBef>
                      </a:pPr>
                      <a:r>
                        <a:rPr sz="1200" dirty="0">
                          <a:latin typeface="Times New Roman"/>
                          <a:cs typeface="Times New Roman"/>
                        </a:rPr>
                        <a:t>3.39</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tc>
                  <a:txBody>
                    <a:bodyPr/>
                    <a:lstStyle/>
                    <a:p>
                      <a:pPr marL="320040">
                        <a:lnSpc>
                          <a:spcPct val="100000"/>
                        </a:lnSpc>
                        <a:spcBef>
                          <a:spcPts val="240"/>
                        </a:spcBef>
                      </a:pPr>
                      <a:r>
                        <a:rPr sz="1200" dirty="0">
                          <a:latin typeface="Times New Roman"/>
                          <a:cs typeface="Times New Roman"/>
                        </a:rPr>
                        <a:t>29</a:t>
                      </a:r>
                      <a:endParaRPr sz="1200">
                        <a:latin typeface="Times New Roman"/>
                        <a:cs typeface="Times New Roman"/>
                      </a:endParaRPr>
                    </a:p>
                  </a:txBody>
                  <a:tcPr marL="0" marR="0" marT="3048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6"/>
                  </a:ext>
                </a:extLst>
              </a:tr>
              <a:tr h="356220">
                <a:tc>
                  <a:txBody>
                    <a:bodyPr/>
                    <a:lstStyle/>
                    <a:p>
                      <a:pPr marR="84455" algn="r">
                        <a:lnSpc>
                          <a:spcPct val="100000"/>
                        </a:lnSpc>
                        <a:spcBef>
                          <a:spcPts val="235"/>
                        </a:spcBef>
                      </a:pPr>
                      <a:r>
                        <a:rPr sz="1200" dirty="0">
                          <a:latin typeface="Times New Roman"/>
                          <a:cs typeface="Times New Roman"/>
                        </a:rPr>
                        <a:t>4</a:t>
                      </a:r>
                      <a:r>
                        <a:rPr sz="1200" spc="-5" dirty="0">
                          <a:latin typeface="Times New Roman"/>
                          <a:cs typeface="Times New Roman"/>
                        </a:rPr>
                        <a:t>5-</a:t>
                      </a:r>
                      <a:r>
                        <a:rPr sz="1200" dirty="0">
                          <a:latin typeface="Times New Roman"/>
                          <a:cs typeface="Times New Roman"/>
                        </a:rPr>
                        <a:t>49</a:t>
                      </a:r>
                      <a:endParaRPr sz="1200">
                        <a:latin typeface="Times New Roman"/>
                        <a:cs typeface="Times New Roman"/>
                      </a:endParaRPr>
                    </a:p>
                  </a:txBody>
                  <a:tcPr marL="0" marR="0" marT="29845"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L="319405">
                        <a:lnSpc>
                          <a:spcPct val="100000"/>
                        </a:lnSpc>
                        <a:spcBef>
                          <a:spcPts val="235"/>
                        </a:spcBef>
                      </a:pPr>
                      <a:r>
                        <a:rPr sz="1200" dirty="0">
                          <a:latin typeface="Times New Roman"/>
                          <a:cs typeface="Times New Roman"/>
                        </a:rPr>
                        <a:t>5337</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320040">
                        <a:lnSpc>
                          <a:spcPct val="100000"/>
                        </a:lnSpc>
                        <a:spcBef>
                          <a:spcPts val="235"/>
                        </a:spcBef>
                      </a:pPr>
                      <a:r>
                        <a:rPr sz="1200" dirty="0">
                          <a:latin typeface="Times New Roman"/>
                          <a:cs typeface="Times New Roman"/>
                        </a:rPr>
                        <a:t>4.32</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320040">
                        <a:lnSpc>
                          <a:spcPct val="100000"/>
                        </a:lnSpc>
                        <a:spcBef>
                          <a:spcPts val="235"/>
                        </a:spcBef>
                      </a:pPr>
                      <a:r>
                        <a:rPr sz="1200" dirty="0">
                          <a:latin typeface="Times New Roman"/>
                          <a:cs typeface="Times New Roman"/>
                        </a:rPr>
                        <a:t>23</a:t>
                      </a:r>
                      <a:endParaRPr sz="1200">
                        <a:latin typeface="Times New Roman"/>
                        <a:cs typeface="Times New Roman"/>
                      </a:endParaRPr>
                    </a:p>
                  </a:txBody>
                  <a:tcPr marL="0" marR="0" marT="29845"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7"/>
                  </a:ext>
                </a:extLst>
              </a:tr>
              <a:tr h="361188">
                <a:tc>
                  <a:txBody>
                    <a:bodyPr/>
                    <a:lstStyle/>
                    <a:p>
                      <a:pPr marR="91440" algn="r">
                        <a:lnSpc>
                          <a:spcPct val="100000"/>
                        </a:lnSpc>
                        <a:spcBef>
                          <a:spcPts val="300"/>
                        </a:spcBef>
                      </a:pPr>
                      <a:r>
                        <a:rPr sz="1200" b="1" dirty="0">
                          <a:latin typeface="Times New Roman"/>
                          <a:cs typeface="Times New Roman"/>
                        </a:rPr>
                        <a:t>To</a:t>
                      </a:r>
                      <a:r>
                        <a:rPr sz="1200" b="1" spc="-5" dirty="0">
                          <a:latin typeface="Times New Roman"/>
                          <a:cs typeface="Times New Roman"/>
                        </a:rPr>
                        <a:t>t</a:t>
                      </a:r>
                      <a:r>
                        <a:rPr sz="1200" b="1" dirty="0">
                          <a:latin typeface="Times New Roman"/>
                          <a:cs typeface="Times New Roman"/>
                        </a:rPr>
                        <a:t>al</a:t>
                      </a:r>
                      <a:endParaRPr sz="1200">
                        <a:latin typeface="Times New Roman"/>
                        <a:cs typeface="Times New Roman"/>
                      </a:endParaRPr>
                    </a:p>
                  </a:txBody>
                  <a:tcPr marL="0" marR="0" marT="3810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9405">
                        <a:lnSpc>
                          <a:spcPct val="100000"/>
                        </a:lnSpc>
                        <a:spcBef>
                          <a:spcPts val="300"/>
                        </a:spcBef>
                      </a:pPr>
                      <a:r>
                        <a:rPr sz="1200" b="1" dirty="0">
                          <a:latin typeface="Times New Roman"/>
                          <a:cs typeface="Times New Roman"/>
                        </a:rPr>
                        <a:t>112898</a:t>
                      </a:r>
                      <a:endParaRPr sz="12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20040">
                        <a:lnSpc>
                          <a:spcPct val="100000"/>
                        </a:lnSpc>
                        <a:spcBef>
                          <a:spcPts val="300"/>
                        </a:spcBef>
                      </a:pPr>
                      <a:r>
                        <a:rPr sz="1200" b="1" dirty="0">
                          <a:latin typeface="Times New Roman"/>
                          <a:cs typeface="Times New Roman"/>
                        </a:rPr>
                        <a:t>215</a:t>
                      </a:r>
                      <a:endParaRPr sz="12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bl>
          </a:graphicData>
        </a:graphic>
      </p:graphicFrame>
      <p:sp>
        <p:nvSpPr>
          <p:cNvPr id="8" name="object 8"/>
          <p:cNvSpPr txBox="1"/>
          <p:nvPr/>
        </p:nvSpPr>
        <p:spPr>
          <a:xfrm>
            <a:off x="902004" y="8650935"/>
            <a:ext cx="20097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Given observed </a:t>
            </a:r>
            <a:r>
              <a:rPr sz="1200" dirty="0">
                <a:latin typeface="Times New Roman"/>
                <a:cs typeface="Times New Roman"/>
              </a:rPr>
              <a:t>death rate </a:t>
            </a:r>
            <a:r>
              <a:rPr sz="1200" spc="-5" dirty="0">
                <a:latin typeface="Times New Roman"/>
                <a:cs typeface="Times New Roman"/>
              </a:rPr>
              <a:t>=</a:t>
            </a:r>
            <a:r>
              <a:rPr sz="1200" spc="-35" dirty="0">
                <a:latin typeface="Times New Roman"/>
                <a:cs typeface="Times New Roman"/>
              </a:rPr>
              <a:t> </a:t>
            </a:r>
            <a:r>
              <a:rPr sz="1200" spc="-5" dirty="0">
                <a:latin typeface="Times New Roman"/>
                <a:cs typeface="Times New Roman"/>
              </a:rPr>
              <a:t>243</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4" name="object 4"/>
          <p:cNvSpPr/>
          <p:nvPr/>
        </p:nvSpPr>
        <p:spPr>
          <a:xfrm>
            <a:off x="2304515" y="1226104"/>
            <a:ext cx="3069590" cy="0"/>
          </a:xfrm>
          <a:custGeom>
            <a:avLst/>
            <a:gdLst/>
            <a:ahLst/>
            <a:cxnLst/>
            <a:rect l="l" t="t" r="r" b="b"/>
            <a:pathLst>
              <a:path w="3069590">
                <a:moveTo>
                  <a:pt x="0" y="0"/>
                </a:moveTo>
                <a:lnTo>
                  <a:pt x="3069362" y="0"/>
                </a:lnTo>
              </a:path>
            </a:pathLst>
          </a:custGeom>
          <a:ln w="6463">
            <a:solidFill>
              <a:srgbClr val="000000"/>
            </a:solidFill>
          </a:ln>
        </p:spPr>
        <p:txBody>
          <a:bodyPr wrap="square" lIns="0" tIns="0" rIns="0" bIns="0" rtlCol="0"/>
          <a:lstStyle/>
          <a:p>
            <a:endParaRPr/>
          </a:p>
        </p:txBody>
      </p:sp>
      <p:sp>
        <p:nvSpPr>
          <p:cNvPr id="5" name="object 5"/>
          <p:cNvSpPr txBox="1"/>
          <p:nvPr/>
        </p:nvSpPr>
        <p:spPr>
          <a:xfrm>
            <a:off x="851204" y="478028"/>
            <a:ext cx="6311596" cy="951543"/>
          </a:xfrm>
          <a:prstGeom prst="rect">
            <a:avLst/>
          </a:prstGeom>
        </p:spPr>
        <p:txBody>
          <a:bodyPr vert="horz" wrap="square" lIns="0" tIns="12700" rIns="0" bIns="0" rtlCol="0">
            <a:spAutoFit/>
          </a:bodyPr>
          <a:lstStyle/>
          <a:p>
            <a:pPr marL="3788410">
              <a:lnSpc>
                <a:spcPct val="100000"/>
              </a:lnSpc>
              <a:spcBef>
                <a:spcPts val="100"/>
              </a:spcBef>
              <a:tabLst>
                <a:tab pos="5394960" algn="l"/>
              </a:tabLst>
            </a:pPr>
            <a:r>
              <a:rPr sz="1800" spc="-5" dirty="0" smtClean="0">
                <a:latin typeface="Caladea"/>
                <a:cs typeface="Caladea"/>
              </a:rPr>
              <a:t>DEMOGRAPHY</a:t>
            </a:r>
            <a:r>
              <a:rPr sz="1800" b="1" spc="-5" dirty="0" smtClean="0">
                <a:solidFill>
                  <a:srgbClr val="4F81BC"/>
                </a:solidFill>
                <a:latin typeface="Caladea"/>
                <a:cs typeface="Caladea"/>
              </a:rPr>
              <a:t>BPH</a:t>
            </a:r>
            <a:endParaRPr sz="1800" dirty="0">
              <a:latin typeface="Caladea"/>
              <a:cs typeface="Caladea"/>
            </a:endParaRPr>
          </a:p>
          <a:p>
            <a:pPr>
              <a:lnSpc>
                <a:spcPct val="100000"/>
              </a:lnSpc>
              <a:spcBef>
                <a:spcPts val="25"/>
              </a:spcBef>
            </a:pPr>
            <a:endParaRPr sz="1650" dirty="0">
              <a:latin typeface="Caladea"/>
              <a:cs typeface="Caladea"/>
            </a:endParaRPr>
          </a:p>
          <a:p>
            <a:pPr marL="63500">
              <a:lnSpc>
                <a:spcPct val="100000"/>
              </a:lnSpc>
            </a:pPr>
            <a:r>
              <a:rPr sz="1800" spc="-7" baseline="-37037" dirty="0">
                <a:latin typeface="Times New Roman"/>
                <a:cs typeface="Times New Roman"/>
              </a:rPr>
              <a:t>Expected death rate </a:t>
            </a:r>
            <a:r>
              <a:rPr sz="1800" baseline="-37037" dirty="0">
                <a:latin typeface="Times New Roman"/>
                <a:cs typeface="Times New Roman"/>
              </a:rPr>
              <a:t>= </a:t>
            </a:r>
            <a:r>
              <a:rPr sz="1200" spc="5" dirty="0">
                <a:latin typeface="Times New Roman"/>
                <a:cs typeface="Times New Roman"/>
              </a:rPr>
              <a:t>ASDR of </a:t>
            </a:r>
            <a:r>
              <a:rPr sz="1200" spc="25" dirty="0">
                <a:latin typeface="Times New Roman"/>
                <a:cs typeface="Times New Roman"/>
              </a:rPr>
              <a:t>standard</a:t>
            </a:r>
            <a:r>
              <a:rPr sz="1200" spc="25" dirty="0">
                <a:latin typeface="Symbol"/>
                <a:cs typeface="Symbol"/>
              </a:rPr>
              <a:t></a:t>
            </a:r>
            <a:r>
              <a:rPr sz="1200" spc="25" dirty="0">
                <a:latin typeface="Times New Roman"/>
                <a:cs typeface="Times New Roman"/>
              </a:rPr>
              <a:t>populationof </a:t>
            </a:r>
            <a:r>
              <a:rPr sz="1200" spc="-5" dirty="0">
                <a:latin typeface="Times New Roman"/>
                <a:cs typeface="Times New Roman"/>
              </a:rPr>
              <a:t>same </a:t>
            </a:r>
            <a:r>
              <a:rPr sz="1200" spc="-40" dirty="0">
                <a:latin typeface="Times New Roman"/>
                <a:cs typeface="Times New Roman"/>
              </a:rPr>
              <a:t>age</a:t>
            </a:r>
            <a:r>
              <a:rPr sz="1200" spc="-15" dirty="0">
                <a:latin typeface="Times New Roman"/>
                <a:cs typeface="Times New Roman"/>
              </a:rPr>
              <a:t> </a:t>
            </a:r>
            <a:r>
              <a:rPr sz="1200" spc="-20" dirty="0">
                <a:latin typeface="Times New Roman"/>
                <a:cs typeface="Times New Roman"/>
              </a:rPr>
              <a:t>group</a:t>
            </a:r>
            <a:endParaRPr sz="1200" dirty="0">
              <a:latin typeface="Times New Roman"/>
              <a:cs typeface="Times New Roman"/>
            </a:endParaRPr>
          </a:p>
          <a:p>
            <a:pPr marL="76200" algn="ctr">
              <a:lnSpc>
                <a:spcPct val="100000"/>
              </a:lnSpc>
              <a:spcBef>
                <a:spcPts val="300"/>
              </a:spcBef>
            </a:pPr>
            <a:r>
              <a:rPr sz="1200" spc="-5" dirty="0">
                <a:latin typeface="Times New Roman"/>
                <a:cs typeface="Times New Roman"/>
              </a:rPr>
              <a:t>1000</a:t>
            </a:r>
            <a:endParaRPr sz="1200" dirty="0">
              <a:latin typeface="Times New Roman"/>
              <a:cs typeface="Times New Roman"/>
            </a:endParaRPr>
          </a:p>
        </p:txBody>
      </p:sp>
      <p:sp>
        <p:nvSpPr>
          <p:cNvPr id="6" name="object 6"/>
          <p:cNvSpPr txBox="1"/>
          <p:nvPr/>
        </p:nvSpPr>
        <p:spPr>
          <a:xfrm>
            <a:off x="902004" y="1855978"/>
            <a:ext cx="22828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Standardized </a:t>
            </a:r>
            <a:r>
              <a:rPr sz="1200" dirty="0">
                <a:latin typeface="Times New Roman"/>
                <a:cs typeface="Times New Roman"/>
              </a:rPr>
              <a:t>mortality ratio</a:t>
            </a:r>
            <a:r>
              <a:rPr sz="1200" spc="-40" dirty="0">
                <a:latin typeface="Times New Roman"/>
                <a:cs typeface="Times New Roman"/>
              </a:rPr>
              <a:t> </a:t>
            </a:r>
            <a:r>
              <a:rPr sz="1200" spc="-5" dirty="0">
                <a:latin typeface="Times New Roman"/>
                <a:cs typeface="Times New Roman"/>
              </a:rPr>
              <a:t>(SMR)=</a:t>
            </a:r>
            <a:endParaRPr sz="1200">
              <a:latin typeface="Times New Roman"/>
              <a:cs typeface="Times New Roman"/>
            </a:endParaRPr>
          </a:p>
        </p:txBody>
      </p:sp>
      <p:sp>
        <p:nvSpPr>
          <p:cNvPr id="7" name="object 7"/>
          <p:cNvSpPr/>
          <p:nvPr/>
        </p:nvSpPr>
        <p:spPr>
          <a:xfrm>
            <a:off x="3230896" y="1978339"/>
            <a:ext cx="1465580" cy="0"/>
          </a:xfrm>
          <a:custGeom>
            <a:avLst/>
            <a:gdLst/>
            <a:ahLst/>
            <a:cxnLst/>
            <a:rect l="l" t="t" r="r" b="b"/>
            <a:pathLst>
              <a:path w="1465579">
                <a:moveTo>
                  <a:pt x="0" y="0"/>
                </a:moveTo>
                <a:lnTo>
                  <a:pt x="1464951" y="0"/>
                </a:lnTo>
              </a:path>
            </a:pathLst>
          </a:custGeom>
          <a:ln w="6475">
            <a:solidFill>
              <a:srgbClr val="000000"/>
            </a:solidFill>
          </a:ln>
        </p:spPr>
        <p:txBody>
          <a:bodyPr wrap="square" lIns="0" tIns="0" rIns="0" bIns="0" rtlCol="0"/>
          <a:lstStyle/>
          <a:p>
            <a:endParaRPr/>
          </a:p>
        </p:txBody>
      </p:sp>
      <p:sp>
        <p:nvSpPr>
          <p:cNvPr id="8" name="object 8"/>
          <p:cNvSpPr/>
          <p:nvPr/>
        </p:nvSpPr>
        <p:spPr>
          <a:xfrm>
            <a:off x="4867652" y="1978339"/>
            <a:ext cx="241935" cy="0"/>
          </a:xfrm>
          <a:custGeom>
            <a:avLst/>
            <a:gdLst/>
            <a:ahLst/>
            <a:cxnLst/>
            <a:rect l="l" t="t" r="r" b="b"/>
            <a:pathLst>
              <a:path w="241935">
                <a:moveTo>
                  <a:pt x="0" y="0"/>
                </a:moveTo>
                <a:lnTo>
                  <a:pt x="241715" y="0"/>
                </a:lnTo>
              </a:path>
            </a:pathLst>
          </a:custGeom>
          <a:ln w="6475">
            <a:solidFill>
              <a:srgbClr val="000000"/>
            </a:solidFill>
          </a:ln>
        </p:spPr>
        <p:txBody>
          <a:bodyPr wrap="square" lIns="0" tIns="0" rIns="0" bIns="0" rtlCol="0"/>
          <a:lstStyle/>
          <a:p>
            <a:endParaRPr/>
          </a:p>
        </p:txBody>
      </p:sp>
      <p:sp>
        <p:nvSpPr>
          <p:cNvPr id="9" name="object 9"/>
          <p:cNvSpPr txBox="1"/>
          <p:nvPr/>
        </p:nvSpPr>
        <p:spPr>
          <a:xfrm>
            <a:off x="3237824" y="1750696"/>
            <a:ext cx="2329180" cy="213360"/>
          </a:xfrm>
          <a:prstGeom prst="rect">
            <a:avLst/>
          </a:prstGeom>
        </p:spPr>
        <p:txBody>
          <a:bodyPr vert="horz" wrap="square" lIns="0" tIns="16510" rIns="0" bIns="0" rtlCol="0">
            <a:spAutoFit/>
          </a:bodyPr>
          <a:lstStyle/>
          <a:p>
            <a:pPr marL="38100">
              <a:lnSpc>
                <a:spcPct val="100000"/>
              </a:lnSpc>
              <a:spcBef>
                <a:spcPts val="130"/>
              </a:spcBef>
            </a:pPr>
            <a:r>
              <a:rPr sz="1200" spc="10" dirty="0">
                <a:latin typeface="Times New Roman"/>
                <a:cs typeface="Times New Roman"/>
              </a:rPr>
              <a:t>No. </a:t>
            </a:r>
            <a:r>
              <a:rPr sz="1200" dirty="0">
                <a:latin typeface="Times New Roman"/>
                <a:cs typeface="Times New Roman"/>
              </a:rPr>
              <a:t>of </a:t>
            </a:r>
            <a:r>
              <a:rPr sz="1200" spc="-10" dirty="0">
                <a:latin typeface="Times New Roman"/>
                <a:cs typeface="Times New Roman"/>
              </a:rPr>
              <a:t>observed </a:t>
            </a:r>
            <a:r>
              <a:rPr sz="1200" spc="-5" dirty="0">
                <a:latin typeface="Times New Roman"/>
                <a:cs typeface="Times New Roman"/>
              </a:rPr>
              <a:t>deaths </a:t>
            </a:r>
            <a:r>
              <a:rPr sz="1800" spc="22" baseline="-34722" dirty="0">
                <a:latin typeface="Symbol"/>
                <a:cs typeface="Symbol"/>
              </a:rPr>
              <a:t></a:t>
            </a:r>
            <a:r>
              <a:rPr sz="1800" spc="22" baseline="-34722" dirty="0">
                <a:latin typeface="Times New Roman"/>
                <a:cs typeface="Times New Roman"/>
              </a:rPr>
              <a:t> </a:t>
            </a:r>
            <a:r>
              <a:rPr sz="1200" dirty="0">
                <a:latin typeface="Times New Roman"/>
                <a:cs typeface="Times New Roman"/>
              </a:rPr>
              <a:t>243 </a:t>
            </a:r>
            <a:r>
              <a:rPr sz="1800" spc="22" baseline="-34722" dirty="0">
                <a:latin typeface="Symbol"/>
                <a:cs typeface="Symbol"/>
              </a:rPr>
              <a:t></a:t>
            </a:r>
            <a:r>
              <a:rPr sz="1800" spc="-262" baseline="-34722" dirty="0">
                <a:latin typeface="Times New Roman"/>
                <a:cs typeface="Times New Roman"/>
              </a:rPr>
              <a:t> </a:t>
            </a:r>
            <a:r>
              <a:rPr sz="1800" spc="-7" baseline="-34722" dirty="0">
                <a:latin typeface="Times New Roman"/>
                <a:cs typeface="Times New Roman"/>
              </a:rPr>
              <a:t>1.13</a:t>
            </a:r>
            <a:endParaRPr sz="1800" baseline="-34722">
              <a:latin typeface="Times New Roman"/>
              <a:cs typeface="Times New Roman"/>
            </a:endParaRPr>
          </a:p>
        </p:txBody>
      </p:sp>
      <p:sp>
        <p:nvSpPr>
          <p:cNvPr id="10" name="object 10"/>
          <p:cNvSpPr txBox="1"/>
          <p:nvPr/>
        </p:nvSpPr>
        <p:spPr>
          <a:xfrm>
            <a:off x="3233308" y="1969652"/>
            <a:ext cx="1885950" cy="213360"/>
          </a:xfrm>
          <a:prstGeom prst="rect">
            <a:avLst/>
          </a:prstGeom>
        </p:spPr>
        <p:txBody>
          <a:bodyPr vert="horz" wrap="square" lIns="0" tIns="16510" rIns="0" bIns="0" rtlCol="0">
            <a:spAutoFit/>
          </a:bodyPr>
          <a:lstStyle/>
          <a:p>
            <a:pPr marL="12700">
              <a:lnSpc>
                <a:spcPct val="100000"/>
              </a:lnSpc>
              <a:spcBef>
                <a:spcPts val="130"/>
              </a:spcBef>
              <a:tabLst>
                <a:tab pos="1644014" algn="l"/>
              </a:tabLst>
            </a:pPr>
            <a:r>
              <a:rPr sz="1200" spc="30" dirty="0">
                <a:latin typeface="Times New Roman"/>
                <a:cs typeface="Times New Roman"/>
              </a:rPr>
              <a:t>N</a:t>
            </a:r>
            <a:r>
              <a:rPr sz="1200" spc="-5" dirty="0">
                <a:latin typeface="Times New Roman"/>
                <a:cs typeface="Times New Roman"/>
              </a:rPr>
              <a:t>o</a:t>
            </a:r>
            <a:r>
              <a:rPr sz="1200" spc="5" dirty="0">
                <a:latin typeface="Times New Roman"/>
                <a:cs typeface="Times New Roman"/>
              </a:rPr>
              <a:t>.</a:t>
            </a:r>
            <a:r>
              <a:rPr sz="1200" spc="-195" dirty="0">
                <a:latin typeface="Times New Roman"/>
                <a:cs typeface="Times New Roman"/>
              </a:rPr>
              <a:t> </a:t>
            </a:r>
            <a:r>
              <a:rPr sz="1200" spc="-5" dirty="0">
                <a:latin typeface="Times New Roman"/>
                <a:cs typeface="Times New Roman"/>
              </a:rPr>
              <a:t>o</a:t>
            </a:r>
            <a:r>
              <a:rPr sz="1200" spc="10" dirty="0">
                <a:latin typeface="Times New Roman"/>
                <a:cs typeface="Times New Roman"/>
              </a:rPr>
              <a:t>f</a:t>
            </a:r>
            <a:r>
              <a:rPr sz="1200" spc="95" dirty="0">
                <a:latin typeface="Times New Roman"/>
                <a:cs typeface="Times New Roman"/>
              </a:rPr>
              <a:t> </a:t>
            </a:r>
            <a:r>
              <a:rPr sz="1200" spc="-40" dirty="0">
                <a:latin typeface="Times New Roman"/>
                <a:cs typeface="Times New Roman"/>
              </a:rPr>
              <a:t>E</a:t>
            </a:r>
            <a:r>
              <a:rPr sz="1200" spc="-105" dirty="0">
                <a:latin typeface="Times New Roman"/>
                <a:cs typeface="Times New Roman"/>
              </a:rPr>
              <a:t>x</a:t>
            </a:r>
            <a:r>
              <a:rPr sz="1200" spc="100" dirty="0">
                <a:latin typeface="Times New Roman"/>
                <a:cs typeface="Times New Roman"/>
              </a:rPr>
              <a:t>p</a:t>
            </a:r>
            <a:r>
              <a:rPr sz="1200" spc="-40" dirty="0">
                <a:latin typeface="Times New Roman"/>
                <a:cs typeface="Times New Roman"/>
              </a:rPr>
              <a:t>ec</a:t>
            </a:r>
            <a:r>
              <a:rPr sz="1200" spc="60" dirty="0">
                <a:latin typeface="Times New Roman"/>
                <a:cs typeface="Times New Roman"/>
              </a:rPr>
              <a:t>t</a:t>
            </a:r>
            <a:r>
              <a:rPr sz="1200" spc="-40" dirty="0">
                <a:latin typeface="Times New Roman"/>
                <a:cs typeface="Times New Roman"/>
              </a:rPr>
              <a:t>e</a:t>
            </a:r>
            <a:r>
              <a:rPr sz="1200" spc="15" dirty="0">
                <a:latin typeface="Times New Roman"/>
                <a:cs typeface="Times New Roman"/>
              </a:rPr>
              <a:t>d</a:t>
            </a:r>
            <a:r>
              <a:rPr sz="1200" dirty="0">
                <a:latin typeface="Times New Roman"/>
                <a:cs typeface="Times New Roman"/>
              </a:rPr>
              <a:t> </a:t>
            </a:r>
            <a:r>
              <a:rPr sz="1200" spc="-40" dirty="0">
                <a:latin typeface="Times New Roman"/>
                <a:cs typeface="Times New Roman"/>
              </a:rPr>
              <a:t> </a:t>
            </a:r>
            <a:r>
              <a:rPr sz="1200" spc="-5" dirty="0">
                <a:latin typeface="Times New Roman"/>
                <a:cs typeface="Times New Roman"/>
              </a:rPr>
              <a:t>d</a:t>
            </a:r>
            <a:r>
              <a:rPr sz="1200" spc="-40" dirty="0">
                <a:latin typeface="Times New Roman"/>
                <a:cs typeface="Times New Roman"/>
              </a:rPr>
              <a:t>ea</a:t>
            </a:r>
            <a:r>
              <a:rPr sz="1200" spc="60" dirty="0">
                <a:latin typeface="Times New Roman"/>
                <a:cs typeface="Times New Roman"/>
              </a:rPr>
              <a:t>t</a:t>
            </a:r>
            <a:r>
              <a:rPr sz="1200" spc="-5" dirty="0">
                <a:latin typeface="Times New Roman"/>
                <a:cs typeface="Times New Roman"/>
              </a:rPr>
              <a:t>h</a:t>
            </a:r>
            <a:r>
              <a:rPr sz="1200" spc="10" dirty="0">
                <a:latin typeface="Times New Roman"/>
                <a:cs typeface="Times New Roman"/>
              </a:rPr>
              <a:t>s</a:t>
            </a:r>
            <a:r>
              <a:rPr sz="1200" dirty="0">
                <a:latin typeface="Times New Roman"/>
                <a:cs typeface="Times New Roman"/>
              </a:rPr>
              <a:t>	</a:t>
            </a:r>
            <a:r>
              <a:rPr sz="1200" spc="-5" dirty="0">
                <a:latin typeface="Times New Roman"/>
                <a:cs typeface="Times New Roman"/>
              </a:rPr>
              <a:t>215</a:t>
            </a:r>
            <a:endParaRPr sz="1200">
              <a:latin typeface="Times New Roman"/>
              <a:cs typeface="Times New Roman"/>
            </a:endParaRPr>
          </a:p>
        </p:txBody>
      </p:sp>
      <p:sp>
        <p:nvSpPr>
          <p:cNvPr id="11" name="object 11"/>
          <p:cNvSpPr txBox="1"/>
          <p:nvPr/>
        </p:nvSpPr>
        <p:spPr>
          <a:xfrm>
            <a:off x="902004" y="2261361"/>
            <a:ext cx="5520690" cy="191579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If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value </a:t>
            </a:r>
            <a:r>
              <a:rPr sz="1200" spc="-5" dirty="0">
                <a:latin typeface="Times New Roman"/>
                <a:cs typeface="Times New Roman"/>
              </a:rPr>
              <a:t>is greater than </a:t>
            </a:r>
            <a:r>
              <a:rPr sz="1200" dirty="0">
                <a:latin typeface="Times New Roman"/>
                <a:cs typeface="Times New Roman"/>
              </a:rPr>
              <a:t>1, there </a:t>
            </a:r>
            <a:r>
              <a:rPr sz="1200" spc="-5" dirty="0">
                <a:latin typeface="Times New Roman"/>
                <a:cs typeface="Times New Roman"/>
              </a:rPr>
              <a:t>is </a:t>
            </a:r>
            <a:r>
              <a:rPr sz="1200" dirty="0">
                <a:latin typeface="Times New Roman"/>
                <a:cs typeface="Times New Roman"/>
              </a:rPr>
              <a:t>greater mortality </a:t>
            </a:r>
            <a:r>
              <a:rPr sz="1200" spc="-5" dirty="0">
                <a:latin typeface="Times New Roman"/>
                <a:cs typeface="Times New Roman"/>
              </a:rPr>
              <a:t>risk than </a:t>
            </a:r>
            <a:r>
              <a:rPr sz="1200" dirty="0">
                <a:latin typeface="Times New Roman"/>
                <a:cs typeface="Times New Roman"/>
              </a:rPr>
              <a:t>the whole</a:t>
            </a:r>
            <a:r>
              <a:rPr sz="1200" spc="70" dirty="0">
                <a:latin typeface="Times New Roman"/>
                <a:cs typeface="Times New Roman"/>
              </a:rPr>
              <a:t> </a:t>
            </a:r>
            <a:r>
              <a:rPr sz="1200" spc="-5" dirty="0">
                <a:latin typeface="Times New Roman"/>
                <a:cs typeface="Times New Roman"/>
              </a:rPr>
              <a:t>population</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2700">
              <a:lnSpc>
                <a:spcPct val="100000"/>
              </a:lnSpc>
            </a:pPr>
            <a:r>
              <a:rPr sz="1200" b="1" spc="-5" dirty="0">
                <a:latin typeface="Times New Roman"/>
                <a:cs typeface="Times New Roman"/>
              </a:rPr>
              <a:t>Standardized Birth</a:t>
            </a:r>
            <a:r>
              <a:rPr sz="1200" b="1" dirty="0">
                <a:latin typeface="Times New Roman"/>
                <a:cs typeface="Times New Roman"/>
              </a:rPr>
              <a:t> </a:t>
            </a:r>
            <a:r>
              <a:rPr sz="1200" b="1" spc="-5" dirty="0">
                <a:latin typeface="Times New Roman"/>
                <a:cs typeface="Times New Roman"/>
              </a:rPr>
              <a:t>Rate</a:t>
            </a:r>
            <a:endParaRPr sz="1200">
              <a:latin typeface="Times New Roman"/>
              <a:cs typeface="Times New Roman"/>
            </a:endParaRPr>
          </a:p>
          <a:p>
            <a:pPr marL="12700">
              <a:lnSpc>
                <a:spcPct val="100000"/>
              </a:lnSpc>
              <a:spcBef>
                <a:spcPts val="600"/>
              </a:spcBef>
            </a:pPr>
            <a:r>
              <a:rPr sz="1200" spc="-5" dirty="0">
                <a:latin typeface="Times New Roman"/>
                <a:cs typeface="Times New Roman"/>
              </a:rPr>
              <a:t>Standardized </a:t>
            </a:r>
            <a:r>
              <a:rPr sz="1200" dirty="0">
                <a:latin typeface="Times New Roman"/>
                <a:cs typeface="Times New Roman"/>
              </a:rPr>
              <a:t>birth </a:t>
            </a:r>
            <a:r>
              <a:rPr sz="1200" spc="-5" dirty="0">
                <a:latin typeface="Times New Roman"/>
                <a:cs typeface="Times New Roman"/>
              </a:rPr>
              <a:t>rate is similar </a:t>
            </a:r>
            <a:r>
              <a:rPr sz="1200" dirty="0">
                <a:latin typeface="Times New Roman"/>
                <a:cs typeface="Times New Roman"/>
              </a:rPr>
              <a:t>to </a:t>
            </a:r>
            <a:r>
              <a:rPr sz="1200" spc="-5" dirty="0">
                <a:latin typeface="Times New Roman"/>
                <a:cs typeface="Times New Roman"/>
              </a:rPr>
              <a:t>standardized death</a:t>
            </a:r>
            <a:r>
              <a:rPr sz="1200" spc="45"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12700">
              <a:lnSpc>
                <a:spcPct val="100000"/>
              </a:lnSpc>
              <a:spcBef>
                <a:spcPts val="640"/>
              </a:spcBef>
            </a:pPr>
            <a:r>
              <a:rPr sz="1200" spc="-5" dirty="0">
                <a:latin typeface="Times New Roman"/>
                <a:cs typeface="Times New Roman"/>
              </a:rPr>
              <a:t>Birth rate is also standardized</a:t>
            </a:r>
            <a:r>
              <a:rPr sz="1200" spc="30" dirty="0">
                <a:latin typeface="Times New Roman"/>
                <a:cs typeface="Times New Roman"/>
              </a:rPr>
              <a:t> </a:t>
            </a:r>
            <a:r>
              <a:rPr sz="1200" spc="5" dirty="0">
                <a:latin typeface="Times New Roman"/>
                <a:cs typeface="Times New Roman"/>
              </a:rPr>
              <a:t>by</a:t>
            </a:r>
            <a:endParaRPr sz="1200">
              <a:latin typeface="Times New Roman"/>
              <a:cs typeface="Times New Roman"/>
            </a:endParaRPr>
          </a:p>
          <a:p>
            <a:pPr marL="469265" indent="-228600">
              <a:lnSpc>
                <a:spcPct val="100000"/>
              </a:lnSpc>
              <a:spcBef>
                <a:spcPts val="625"/>
              </a:spcBef>
              <a:buAutoNum type="alphaLcParenR"/>
              <a:tabLst>
                <a:tab pos="469900" algn="l"/>
              </a:tabLst>
            </a:pPr>
            <a:r>
              <a:rPr sz="1200" spc="-5" dirty="0">
                <a:latin typeface="Times New Roman"/>
                <a:cs typeface="Times New Roman"/>
              </a:rPr>
              <a:t>Direct method</a:t>
            </a:r>
            <a:endParaRPr sz="1200">
              <a:latin typeface="Times New Roman"/>
              <a:cs typeface="Times New Roman"/>
            </a:endParaRPr>
          </a:p>
          <a:p>
            <a:pPr marL="469265" indent="-228600">
              <a:lnSpc>
                <a:spcPct val="100000"/>
              </a:lnSpc>
              <a:spcBef>
                <a:spcPts val="635"/>
              </a:spcBef>
              <a:buAutoNum type="alphaLcParenR"/>
              <a:tabLst>
                <a:tab pos="469900" algn="l"/>
              </a:tabLst>
            </a:pPr>
            <a:r>
              <a:rPr sz="1200" spc="-5" dirty="0">
                <a:latin typeface="Times New Roman"/>
                <a:cs typeface="Times New Roman"/>
              </a:rPr>
              <a:t>Indirect method</a:t>
            </a:r>
            <a:endParaRPr sz="1200">
              <a:latin typeface="Times New Roman"/>
              <a:cs typeface="Times New Roman"/>
            </a:endParaRPr>
          </a:p>
          <a:p>
            <a:pPr marL="12700">
              <a:lnSpc>
                <a:spcPct val="100000"/>
              </a:lnSpc>
              <a:spcBef>
                <a:spcPts val="645"/>
              </a:spcBef>
            </a:pPr>
            <a:r>
              <a:rPr sz="1200" b="1" spc="-5" dirty="0">
                <a:latin typeface="Times New Roman"/>
                <a:cs typeface="Times New Roman"/>
              </a:rPr>
              <a:t>Direct</a:t>
            </a:r>
            <a:r>
              <a:rPr sz="1200" b="1" dirty="0">
                <a:latin typeface="Times New Roman"/>
                <a:cs typeface="Times New Roman"/>
              </a:rPr>
              <a:t> </a:t>
            </a:r>
            <a:r>
              <a:rPr sz="1200" b="1" spc="-5" dirty="0">
                <a:latin typeface="Times New Roman"/>
                <a:cs typeface="Times New Roman"/>
              </a:rPr>
              <a:t>method</a:t>
            </a:r>
            <a:endParaRPr sz="1200">
              <a:latin typeface="Times New Roman"/>
              <a:cs typeface="Times New Roman"/>
            </a:endParaRPr>
          </a:p>
        </p:txBody>
      </p:sp>
      <p:sp>
        <p:nvSpPr>
          <p:cNvPr id="12" name="object 12"/>
          <p:cNvSpPr txBox="1"/>
          <p:nvPr/>
        </p:nvSpPr>
        <p:spPr>
          <a:xfrm>
            <a:off x="902004" y="4342003"/>
            <a:ext cx="12642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Now, expected</a:t>
            </a:r>
            <a:r>
              <a:rPr sz="1200" spc="-25" dirty="0">
                <a:latin typeface="Times New Roman"/>
                <a:cs typeface="Times New Roman"/>
              </a:rPr>
              <a:t> </a:t>
            </a:r>
            <a:r>
              <a:rPr sz="1200" spc="-5" dirty="0">
                <a:latin typeface="Times New Roman"/>
                <a:cs typeface="Times New Roman"/>
              </a:rPr>
              <a:t>birth</a:t>
            </a:r>
            <a:endParaRPr sz="1200">
              <a:latin typeface="Times New Roman"/>
              <a:cs typeface="Times New Roman"/>
            </a:endParaRPr>
          </a:p>
        </p:txBody>
      </p:sp>
      <p:sp>
        <p:nvSpPr>
          <p:cNvPr id="13" name="object 13"/>
          <p:cNvSpPr txBox="1"/>
          <p:nvPr/>
        </p:nvSpPr>
        <p:spPr>
          <a:xfrm>
            <a:off x="2229441" y="4235819"/>
            <a:ext cx="1964689" cy="213360"/>
          </a:xfrm>
          <a:prstGeom prst="rect">
            <a:avLst/>
          </a:prstGeom>
        </p:spPr>
        <p:txBody>
          <a:bodyPr vert="horz" wrap="square" lIns="0" tIns="16510" rIns="0" bIns="0" rtlCol="0">
            <a:spAutoFit/>
          </a:bodyPr>
          <a:lstStyle/>
          <a:p>
            <a:pPr marL="38100">
              <a:lnSpc>
                <a:spcPct val="100000"/>
              </a:lnSpc>
              <a:spcBef>
                <a:spcPts val="130"/>
              </a:spcBef>
            </a:pPr>
            <a:r>
              <a:rPr sz="1800" baseline="-37037" dirty="0">
                <a:latin typeface="Times New Roman"/>
                <a:cs typeface="Times New Roman"/>
              </a:rPr>
              <a:t>= </a:t>
            </a:r>
            <a:r>
              <a:rPr sz="1200" spc="5" dirty="0">
                <a:latin typeface="Times New Roman"/>
                <a:cs typeface="Times New Roman"/>
              </a:rPr>
              <a:t>standard</a:t>
            </a:r>
            <a:r>
              <a:rPr sz="1200" spc="-180" dirty="0">
                <a:latin typeface="Times New Roman"/>
                <a:cs typeface="Times New Roman"/>
              </a:rPr>
              <a:t> </a:t>
            </a:r>
            <a:r>
              <a:rPr sz="1200" spc="20" dirty="0">
                <a:latin typeface="Times New Roman"/>
                <a:cs typeface="Times New Roman"/>
              </a:rPr>
              <a:t>population</a:t>
            </a:r>
            <a:r>
              <a:rPr sz="1200" spc="20" dirty="0">
                <a:latin typeface="Symbol"/>
                <a:cs typeface="Symbol"/>
              </a:rPr>
              <a:t></a:t>
            </a:r>
            <a:r>
              <a:rPr sz="1200" spc="20" dirty="0">
                <a:latin typeface="Times New Roman"/>
                <a:cs typeface="Times New Roman"/>
              </a:rPr>
              <a:t>ASBR</a:t>
            </a:r>
            <a:endParaRPr sz="1200">
              <a:latin typeface="Times New Roman"/>
              <a:cs typeface="Times New Roman"/>
            </a:endParaRPr>
          </a:p>
        </p:txBody>
      </p:sp>
      <p:sp>
        <p:nvSpPr>
          <p:cNvPr id="14" name="object 14"/>
          <p:cNvSpPr/>
          <p:nvPr/>
        </p:nvSpPr>
        <p:spPr>
          <a:xfrm>
            <a:off x="2419123" y="4464604"/>
            <a:ext cx="1751330" cy="0"/>
          </a:xfrm>
          <a:custGeom>
            <a:avLst/>
            <a:gdLst/>
            <a:ahLst/>
            <a:cxnLst/>
            <a:rect l="l" t="t" r="r" b="b"/>
            <a:pathLst>
              <a:path w="1751329">
                <a:moveTo>
                  <a:pt x="0" y="0"/>
                </a:moveTo>
                <a:lnTo>
                  <a:pt x="1750772" y="0"/>
                </a:lnTo>
              </a:path>
            </a:pathLst>
          </a:custGeom>
          <a:ln w="6463">
            <a:solidFill>
              <a:srgbClr val="000000"/>
            </a:solidFill>
          </a:ln>
        </p:spPr>
        <p:txBody>
          <a:bodyPr wrap="square" lIns="0" tIns="0" rIns="0" bIns="0" rtlCol="0"/>
          <a:lstStyle/>
          <a:p>
            <a:endParaRPr/>
          </a:p>
        </p:txBody>
      </p:sp>
      <p:sp>
        <p:nvSpPr>
          <p:cNvPr id="15" name="object 15"/>
          <p:cNvSpPr txBox="1"/>
          <p:nvPr/>
        </p:nvSpPr>
        <p:spPr>
          <a:xfrm>
            <a:off x="3122423" y="4456830"/>
            <a:ext cx="332740" cy="213360"/>
          </a:xfrm>
          <a:prstGeom prst="rect">
            <a:avLst/>
          </a:prstGeom>
        </p:spPr>
        <p:txBody>
          <a:bodyPr vert="horz" wrap="square" lIns="0" tIns="16510" rIns="0" bIns="0" rtlCol="0">
            <a:spAutoFit/>
          </a:bodyPr>
          <a:lstStyle/>
          <a:p>
            <a:pPr marL="12700">
              <a:lnSpc>
                <a:spcPct val="100000"/>
              </a:lnSpc>
              <a:spcBef>
                <a:spcPts val="130"/>
              </a:spcBef>
            </a:pPr>
            <a:r>
              <a:rPr sz="1200" dirty="0">
                <a:latin typeface="Times New Roman"/>
                <a:cs typeface="Times New Roman"/>
              </a:rPr>
              <a:t>1000</a:t>
            </a:r>
            <a:endParaRPr sz="1200">
              <a:latin typeface="Times New Roman"/>
              <a:cs typeface="Times New Roman"/>
            </a:endParaRPr>
          </a:p>
        </p:txBody>
      </p:sp>
      <p:sp>
        <p:nvSpPr>
          <p:cNvPr id="16" name="object 16"/>
          <p:cNvSpPr txBox="1"/>
          <p:nvPr/>
        </p:nvSpPr>
        <p:spPr>
          <a:xfrm>
            <a:off x="902004" y="4832730"/>
            <a:ext cx="22510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Direct </a:t>
            </a:r>
            <a:r>
              <a:rPr sz="1200" dirty="0">
                <a:latin typeface="Times New Roman"/>
                <a:cs typeface="Times New Roman"/>
              </a:rPr>
              <a:t>standard </a:t>
            </a:r>
            <a:r>
              <a:rPr sz="1200" spc="-5" dirty="0">
                <a:latin typeface="Times New Roman"/>
                <a:cs typeface="Times New Roman"/>
              </a:rPr>
              <a:t>birth rate (DSBR)</a:t>
            </a:r>
            <a:r>
              <a:rPr sz="1200" spc="280" dirty="0">
                <a:latin typeface="Times New Roman"/>
                <a:cs typeface="Times New Roman"/>
              </a:rPr>
              <a:t> </a:t>
            </a:r>
            <a:r>
              <a:rPr sz="1200" dirty="0">
                <a:latin typeface="Times New Roman"/>
                <a:cs typeface="Times New Roman"/>
              </a:rPr>
              <a:t>=</a:t>
            </a:r>
            <a:endParaRPr sz="1200">
              <a:latin typeface="Times New Roman"/>
              <a:cs typeface="Times New Roman"/>
            </a:endParaRPr>
          </a:p>
        </p:txBody>
      </p:sp>
      <p:sp>
        <p:nvSpPr>
          <p:cNvPr id="17" name="object 17"/>
          <p:cNvSpPr/>
          <p:nvPr/>
        </p:nvSpPr>
        <p:spPr>
          <a:xfrm>
            <a:off x="3166845" y="4954913"/>
            <a:ext cx="1555750" cy="0"/>
          </a:xfrm>
          <a:custGeom>
            <a:avLst/>
            <a:gdLst/>
            <a:ahLst/>
            <a:cxnLst/>
            <a:rect l="l" t="t" r="r" b="b"/>
            <a:pathLst>
              <a:path w="1555750">
                <a:moveTo>
                  <a:pt x="0" y="0"/>
                </a:moveTo>
                <a:lnTo>
                  <a:pt x="1555466" y="0"/>
                </a:lnTo>
              </a:path>
            </a:pathLst>
          </a:custGeom>
          <a:ln w="6466">
            <a:solidFill>
              <a:srgbClr val="000000"/>
            </a:solidFill>
          </a:ln>
        </p:spPr>
        <p:txBody>
          <a:bodyPr wrap="square" lIns="0" tIns="0" rIns="0" bIns="0" rtlCol="0"/>
          <a:lstStyle/>
          <a:p>
            <a:endParaRPr/>
          </a:p>
        </p:txBody>
      </p:sp>
      <p:sp>
        <p:nvSpPr>
          <p:cNvPr id="18" name="object 18"/>
          <p:cNvSpPr txBox="1"/>
          <p:nvPr/>
        </p:nvSpPr>
        <p:spPr>
          <a:xfrm>
            <a:off x="3161788" y="4947145"/>
            <a:ext cx="1585595" cy="213360"/>
          </a:xfrm>
          <a:prstGeom prst="rect">
            <a:avLst/>
          </a:prstGeom>
        </p:spPr>
        <p:txBody>
          <a:bodyPr vert="horz" wrap="square" lIns="0" tIns="16510" rIns="0" bIns="0" rtlCol="0">
            <a:spAutoFit/>
          </a:bodyPr>
          <a:lstStyle/>
          <a:p>
            <a:pPr marL="12700">
              <a:lnSpc>
                <a:spcPct val="100000"/>
              </a:lnSpc>
              <a:spcBef>
                <a:spcPts val="130"/>
              </a:spcBef>
            </a:pPr>
            <a:r>
              <a:rPr sz="1200" spc="10" dirty="0">
                <a:latin typeface="Times New Roman"/>
                <a:cs typeface="Times New Roman"/>
              </a:rPr>
              <a:t>Totalstandard</a:t>
            </a:r>
            <a:r>
              <a:rPr sz="1200" spc="-120" dirty="0">
                <a:latin typeface="Times New Roman"/>
                <a:cs typeface="Times New Roman"/>
              </a:rPr>
              <a:t> </a:t>
            </a:r>
            <a:r>
              <a:rPr sz="1200" spc="10" dirty="0">
                <a:latin typeface="Times New Roman"/>
                <a:cs typeface="Times New Roman"/>
              </a:rPr>
              <a:t>population</a:t>
            </a:r>
            <a:endParaRPr sz="1200">
              <a:latin typeface="Times New Roman"/>
              <a:cs typeface="Times New Roman"/>
            </a:endParaRPr>
          </a:p>
        </p:txBody>
      </p:sp>
      <p:sp>
        <p:nvSpPr>
          <p:cNvPr id="19" name="object 19"/>
          <p:cNvSpPr txBox="1"/>
          <p:nvPr/>
        </p:nvSpPr>
        <p:spPr>
          <a:xfrm>
            <a:off x="4731041" y="4825208"/>
            <a:ext cx="416559"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Symbol"/>
                <a:cs typeface="Symbol"/>
              </a:rPr>
              <a:t></a:t>
            </a:r>
            <a:r>
              <a:rPr sz="1200" spc="-5" dirty="0">
                <a:latin typeface="Times New Roman"/>
                <a:cs typeface="Times New Roman"/>
              </a:rPr>
              <a:t>1000</a:t>
            </a:r>
            <a:endParaRPr sz="1200">
              <a:latin typeface="Times New Roman"/>
              <a:cs typeface="Times New Roman"/>
            </a:endParaRPr>
          </a:p>
        </p:txBody>
      </p:sp>
      <p:sp>
        <p:nvSpPr>
          <p:cNvPr id="20" name="object 20"/>
          <p:cNvSpPr txBox="1"/>
          <p:nvPr/>
        </p:nvSpPr>
        <p:spPr>
          <a:xfrm>
            <a:off x="3277658" y="4726669"/>
            <a:ext cx="1367790" cy="213360"/>
          </a:xfrm>
          <a:prstGeom prst="rect">
            <a:avLst/>
          </a:prstGeom>
        </p:spPr>
        <p:txBody>
          <a:bodyPr vert="horz" wrap="square" lIns="0" tIns="16510" rIns="0" bIns="0" rtlCol="0">
            <a:spAutoFit/>
          </a:bodyPr>
          <a:lstStyle/>
          <a:p>
            <a:pPr marL="12700">
              <a:lnSpc>
                <a:spcPct val="100000"/>
              </a:lnSpc>
              <a:spcBef>
                <a:spcPts val="130"/>
              </a:spcBef>
            </a:pPr>
            <a:r>
              <a:rPr sz="1200" spc="-25" dirty="0">
                <a:latin typeface="Times New Roman"/>
                <a:cs typeface="Times New Roman"/>
              </a:rPr>
              <a:t>Sum </a:t>
            </a:r>
            <a:r>
              <a:rPr sz="1200" dirty="0">
                <a:latin typeface="Times New Roman"/>
                <a:cs typeface="Times New Roman"/>
              </a:rPr>
              <a:t>of </a:t>
            </a:r>
            <a:r>
              <a:rPr sz="1200" spc="-15" dirty="0">
                <a:latin typeface="Times New Roman"/>
                <a:cs typeface="Times New Roman"/>
              </a:rPr>
              <a:t>expected</a:t>
            </a:r>
            <a:r>
              <a:rPr sz="1200" spc="20" dirty="0">
                <a:latin typeface="Times New Roman"/>
                <a:cs typeface="Times New Roman"/>
              </a:rPr>
              <a:t> </a:t>
            </a:r>
            <a:r>
              <a:rPr sz="1200" dirty="0">
                <a:latin typeface="Times New Roman"/>
                <a:cs typeface="Times New Roman"/>
              </a:rPr>
              <a:t>birth</a:t>
            </a:r>
            <a:endParaRPr sz="1200">
              <a:latin typeface="Times New Roman"/>
              <a:cs typeface="Times New Roman"/>
            </a:endParaRPr>
          </a:p>
        </p:txBody>
      </p:sp>
      <p:sp>
        <p:nvSpPr>
          <p:cNvPr id="21" name="object 21"/>
          <p:cNvSpPr/>
          <p:nvPr/>
        </p:nvSpPr>
        <p:spPr>
          <a:xfrm>
            <a:off x="2261970" y="5735239"/>
            <a:ext cx="3060065" cy="0"/>
          </a:xfrm>
          <a:custGeom>
            <a:avLst/>
            <a:gdLst/>
            <a:ahLst/>
            <a:cxnLst/>
            <a:rect l="l" t="t" r="r" b="b"/>
            <a:pathLst>
              <a:path w="3060065">
                <a:moveTo>
                  <a:pt x="0" y="0"/>
                </a:moveTo>
                <a:lnTo>
                  <a:pt x="3059722" y="0"/>
                </a:lnTo>
              </a:path>
            </a:pathLst>
          </a:custGeom>
          <a:ln w="6463">
            <a:solidFill>
              <a:srgbClr val="000000"/>
            </a:solidFill>
          </a:ln>
        </p:spPr>
        <p:txBody>
          <a:bodyPr wrap="square" lIns="0" tIns="0" rIns="0" bIns="0" rtlCol="0"/>
          <a:lstStyle/>
          <a:p>
            <a:endParaRPr/>
          </a:p>
        </p:txBody>
      </p:sp>
      <p:sp>
        <p:nvSpPr>
          <p:cNvPr id="22" name="object 22"/>
          <p:cNvSpPr txBox="1"/>
          <p:nvPr/>
        </p:nvSpPr>
        <p:spPr>
          <a:xfrm>
            <a:off x="851204" y="5161343"/>
            <a:ext cx="4516755" cy="779780"/>
          </a:xfrm>
          <a:prstGeom prst="rect">
            <a:avLst/>
          </a:prstGeom>
        </p:spPr>
        <p:txBody>
          <a:bodyPr vert="horz" wrap="square" lIns="0" tIns="92710" rIns="0" bIns="0" rtlCol="0">
            <a:spAutoFit/>
          </a:bodyPr>
          <a:lstStyle/>
          <a:p>
            <a:pPr marL="63500">
              <a:lnSpc>
                <a:spcPct val="100000"/>
              </a:lnSpc>
              <a:spcBef>
                <a:spcPts val="730"/>
              </a:spcBef>
            </a:pPr>
            <a:r>
              <a:rPr sz="1200" b="1" spc="-5" dirty="0">
                <a:latin typeface="Times New Roman"/>
                <a:cs typeface="Times New Roman"/>
              </a:rPr>
              <a:t>Indirect</a:t>
            </a:r>
            <a:r>
              <a:rPr sz="1200" b="1" dirty="0">
                <a:latin typeface="Times New Roman"/>
                <a:cs typeface="Times New Roman"/>
              </a:rPr>
              <a:t> </a:t>
            </a:r>
            <a:r>
              <a:rPr sz="1200" b="1" spc="-5" dirty="0">
                <a:latin typeface="Times New Roman"/>
                <a:cs typeface="Times New Roman"/>
              </a:rPr>
              <a:t>method</a:t>
            </a:r>
            <a:endParaRPr sz="1200">
              <a:latin typeface="Times New Roman"/>
              <a:cs typeface="Times New Roman"/>
            </a:endParaRPr>
          </a:p>
          <a:p>
            <a:pPr marL="63500">
              <a:lnSpc>
                <a:spcPct val="100000"/>
              </a:lnSpc>
              <a:spcBef>
                <a:spcPts val="675"/>
              </a:spcBef>
            </a:pPr>
            <a:r>
              <a:rPr sz="1800" spc="-7" baseline="-37037" dirty="0">
                <a:latin typeface="Times New Roman"/>
                <a:cs typeface="Times New Roman"/>
              </a:rPr>
              <a:t>Expected birth rate </a:t>
            </a:r>
            <a:r>
              <a:rPr sz="1800" baseline="-37037" dirty="0">
                <a:latin typeface="Times New Roman"/>
                <a:cs typeface="Times New Roman"/>
              </a:rPr>
              <a:t>= </a:t>
            </a:r>
            <a:r>
              <a:rPr sz="1200" spc="-5" dirty="0">
                <a:latin typeface="Times New Roman"/>
                <a:cs typeface="Times New Roman"/>
              </a:rPr>
              <a:t>ASBR </a:t>
            </a:r>
            <a:r>
              <a:rPr sz="1200" spc="5" dirty="0">
                <a:latin typeface="Times New Roman"/>
                <a:cs typeface="Times New Roman"/>
              </a:rPr>
              <a:t>of </a:t>
            </a:r>
            <a:r>
              <a:rPr sz="1200" spc="25" dirty="0">
                <a:latin typeface="Times New Roman"/>
                <a:cs typeface="Times New Roman"/>
              </a:rPr>
              <a:t>standard</a:t>
            </a:r>
            <a:r>
              <a:rPr sz="1200" spc="25" dirty="0">
                <a:latin typeface="Symbol"/>
                <a:cs typeface="Symbol"/>
              </a:rPr>
              <a:t></a:t>
            </a:r>
            <a:r>
              <a:rPr sz="1200" spc="25" dirty="0">
                <a:latin typeface="Times New Roman"/>
                <a:cs typeface="Times New Roman"/>
              </a:rPr>
              <a:t>populationof </a:t>
            </a:r>
            <a:r>
              <a:rPr sz="1200" spc="-5" dirty="0">
                <a:latin typeface="Times New Roman"/>
                <a:cs typeface="Times New Roman"/>
              </a:rPr>
              <a:t>same </a:t>
            </a:r>
            <a:r>
              <a:rPr sz="1200" spc="-40" dirty="0">
                <a:latin typeface="Times New Roman"/>
                <a:cs typeface="Times New Roman"/>
              </a:rPr>
              <a:t>age</a:t>
            </a:r>
            <a:r>
              <a:rPr sz="1200" spc="25" dirty="0">
                <a:latin typeface="Times New Roman"/>
                <a:cs typeface="Times New Roman"/>
              </a:rPr>
              <a:t> </a:t>
            </a:r>
            <a:r>
              <a:rPr sz="1200" spc="-20" dirty="0">
                <a:latin typeface="Times New Roman"/>
                <a:cs typeface="Times New Roman"/>
              </a:rPr>
              <a:t>group</a:t>
            </a:r>
            <a:endParaRPr sz="1200">
              <a:latin typeface="Times New Roman"/>
              <a:cs typeface="Times New Roman"/>
            </a:endParaRPr>
          </a:p>
          <a:p>
            <a:pPr marL="2781935">
              <a:lnSpc>
                <a:spcPct val="100000"/>
              </a:lnSpc>
              <a:spcBef>
                <a:spcPts val="300"/>
              </a:spcBef>
            </a:pPr>
            <a:r>
              <a:rPr sz="1200" spc="-5" dirty="0">
                <a:latin typeface="Times New Roman"/>
                <a:cs typeface="Times New Roman"/>
              </a:rPr>
              <a:t>1000</a:t>
            </a:r>
            <a:endParaRPr sz="1200">
              <a:latin typeface="Times New Roman"/>
              <a:cs typeface="Times New Roman"/>
            </a:endParaRPr>
          </a:p>
        </p:txBody>
      </p:sp>
      <p:sp>
        <p:nvSpPr>
          <p:cNvPr id="23" name="object 23"/>
          <p:cNvSpPr/>
          <p:nvPr/>
        </p:nvSpPr>
        <p:spPr>
          <a:xfrm>
            <a:off x="3080676" y="6225854"/>
            <a:ext cx="1390015" cy="0"/>
          </a:xfrm>
          <a:custGeom>
            <a:avLst/>
            <a:gdLst/>
            <a:ahLst/>
            <a:cxnLst/>
            <a:rect l="l" t="t" r="r" b="b"/>
            <a:pathLst>
              <a:path w="1390014">
                <a:moveTo>
                  <a:pt x="0" y="0"/>
                </a:moveTo>
                <a:lnTo>
                  <a:pt x="1389754" y="0"/>
                </a:lnTo>
              </a:path>
            </a:pathLst>
          </a:custGeom>
          <a:ln w="6475">
            <a:solidFill>
              <a:srgbClr val="000000"/>
            </a:solidFill>
          </a:ln>
        </p:spPr>
        <p:txBody>
          <a:bodyPr wrap="square" lIns="0" tIns="0" rIns="0" bIns="0" rtlCol="0"/>
          <a:lstStyle/>
          <a:p>
            <a:endParaRPr/>
          </a:p>
        </p:txBody>
      </p:sp>
      <p:sp>
        <p:nvSpPr>
          <p:cNvPr id="24" name="object 24"/>
          <p:cNvSpPr txBox="1"/>
          <p:nvPr/>
        </p:nvSpPr>
        <p:spPr>
          <a:xfrm>
            <a:off x="3083068" y="6218092"/>
            <a:ext cx="1398905" cy="213360"/>
          </a:xfrm>
          <a:prstGeom prst="rect">
            <a:avLst/>
          </a:prstGeom>
        </p:spPr>
        <p:txBody>
          <a:bodyPr vert="horz" wrap="square" lIns="0" tIns="16510" rIns="0" bIns="0" rtlCol="0">
            <a:spAutoFit/>
          </a:bodyPr>
          <a:lstStyle/>
          <a:p>
            <a:pPr marL="12700">
              <a:lnSpc>
                <a:spcPct val="100000"/>
              </a:lnSpc>
              <a:spcBef>
                <a:spcPts val="130"/>
              </a:spcBef>
            </a:pPr>
            <a:r>
              <a:rPr sz="1200" spc="20" dirty="0">
                <a:latin typeface="Times New Roman"/>
                <a:cs typeface="Times New Roman"/>
              </a:rPr>
              <a:t>No </a:t>
            </a:r>
            <a:r>
              <a:rPr sz="1200" dirty="0">
                <a:latin typeface="Times New Roman"/>
                <a:cs typeface="Times New Roman"/>
              </a:rPr>
              <a:t>of </a:t>
            </a:r>
            <a:r>
              <a:rPr sz="1200" spc="-10" dirty="0">
                <a:latin typeface="Times New Roman"/>
                <a:cs typeface="Times New Roman"/>
              </a:rPr>
              <a:t>Expected</a:t>
            </a:r>
            <a:r>
              <a:rPr sz="1200" spc="-100" dirty="0">
                <a:latin typeface="Times New Roman"/>
                <a:cs typeface="Times New Roman"/>
              </a:rPr>
              <a:t> </a:t>
            </a:r>
            <a:r>
              <a:rPr sz="1200" spc="5" dirty="0">
                <a:latin typeface="Times New Roman"/>
                <a:cs typeface="Times New Roman"/>
              </a:rPr>
              <a:t>Births</a:t>
            </a:r>
            <a:endParaRPr sz="1200">
              <a:latin typeface="Times New Roman"/>
              <a:cs typeface="Times New Roman"/>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43</a:t>
            </a:fld>
            <a:endParaRPr dirty="0"/>
          </a:p>
        </p:txBody>
      </p:sp>
      <p:sp>
        <p:nvSpPr>
          <p:cNvPr id="25" name="object 25"/>
          <p:cNvSpPr txBox="1"/>
          <p:nvPr/>
        </p:nvSpPr>
        <p:spPr>
          <a:xfrm>
            <a:off x="876604" y="6100047"/>
            <a:ext cx="3620135" cy="213360"/>
          </a:xfrm>
          <a:prstGeom prst="rect">
            <a:avLst/>
          </a:prstGeom>
        </p:spPr>
        <p:txBody>
          <a:bodyPr vert="horz" wrap="square" lIns="0" tIns="16510" rIns="0" bIns="0" rtlCol="0">
            <a:spAutoFit/>
          </a:bodyPr>
          <a:lstStyle/>
          <a:p>
            <a:pPr marL="38100">
              <a:lnSpc>
                <a:spcPct val="100000"/>
              </a:lnSpc>
              <a:spcBef>
                <a:spcPts val="130"/>
              </a:spcBef>
            </a:pPr>
            <a:r>
              <a:rPr sz="1200" spc="-5" dirty="0">
                <a:latin typeface="Times New Roman"/>
                <a:cs typeface="Times New Roman"/>
              </a:rPr>
              <a:t>Standardized </a:t>
            </a:r>
            <a:r>
              <a:rPr sz="1200" dirty="0">
                <a:latin typeface="Times New Roman"/>
                <a:cs typeface="Times New Roman"/>
              </a:rPr>
              <a:t>fertility ratio </a:t>
            </a:r>
            <a:r>
              <a:rPr sz="1200" spc="-5" dirty="0">
                <a:latin typeface="Times New Roman"/>
                <a:cs typeface="Times New Roman"/>
              </a:rPr>
              <a:t>(SFR)= </a:t>
            </a:r>
            <a:r>
              <a:rPr sz="1800" spc="30" baseline="37037" dirty="0">
                <a:latin typeface="Times New Roman"/>
                <a:cs typeface="Times New Roman"/>
              </a:rPr>
              <a:t>No </a:t>
            </a:r>
            <a:r>
              <a:rPr sz="1800" baseline="37037" dirty="0">
                <a:latin typeface="Times New Roman"/>
                <a:cs typeface="Times New Roman"/>
              </a:rPr>
              <a:t>of </a:t>
            </a:r>
            <a:r>
              <a:rPr sz="1800" spc="-7" baseline="37037" dirty="0">
                <a:latin typeface="Times New Roman"/>
                <a:cs typeface="Times New Roman"/>
              </a:rPr>
              <a:t>observed</a:t>
            </a:r>
            <a:r>
              <a:rPr sz="1800" spc="-37" baseline="37037" dirty="0">
                <a:latin typeface="Times New Roman"/>
                <a:cs typeface="Times New Roman"/>
              </a:rPr>
              <a:t> </a:t>
            </a:r>
            <a:r>
              <a:rPr sz="1800" spc="7" baseline="37037" dirty="0">
                <a:latin typeface="Times New Roman"/>
                <a:cs typeface="Times New Roman"/>
              </a:rPr>
              <a:t>Births</a:t>
            </a:r>
            <a:endParaRPr sz="1800" baseline="37037">
              <a:latin typeface="Times New Roman"/>
              <a:cs typeface="Times New Roman"/>
            </a:endParaRPr>
          </a:p>
        </p:txBody>
      </p:sp>
      <p:sp>
        <p:nvSpPr>
          <p:cNvPr id="26" name="object 26"/>
          <p:cNvSpPr txBox="1"/>
          <p:nvPr/>
        </p:nvSpPr>
        <p:spPr>
          <a:xfrm>
            <a:off x="902004" y="6773036"/>
            <a:ext cx="3719829"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If </a:t>
            </a:r>
            <a:r>
              <a:rPr sz="1200" dirty="0">
                <a:latin typeface="Times New Roman"/>
                <a:cs typeface="Times New Roman"/>
              </a:rPr>
              <a:t>the </a:t>
            </a:r>
            <a:r>
              <a:rPr sz="1200" spc="-5" dirty="0">
                <a:latin typeface="Times New Roman"/>
                <a:cs typeface="Times New Roman"/>
              </a:rPr>
              <a:t>ratio </a:t>
            </a:r>
            <a:r>
              <a:rPr sz="1200" dirty="0">
                <a:latin typeface="Times New Roman"/>
                <a:cs typeface="Times New Roman"/>
              </a:rPr>
              <a:t>value </a:t>
            </a:r>
            <a:r>
              <a:rPr sz="1200" spc="-5" dirty="0">
                <a:latin typeface="Times New Roman"/>
                <a:cs typeface="Times New Roman"/>
              </a:rPr>
              <a:t>is greater than </a:t>
            </a:r>
            <a:r>
              <a:rPr sz="1200" dirty="0">
                <a:latin typeface="Times New Roman"/>
                <a:cs typeface="Times New Roman"/>
              </a:rPr>
              <a:t>1, there </a:t>
            </a:r>
            <a:r>
              <a:rPr sz="1200" spc="-5" dirty="0">
                <a:latin typeface="Times New Roman"/>
                <a:cs typeface="Times New Roman"/>
              </a:rPr>
              <a:t>is more </a:t>
            </a:r>
            <a:r>
              <a:rPr sz="1200" dirty="0">
                <a:latin typeface="Times New Roman"/>
                <a:cs typeface="Times New Roman"/>
              </a:rPr>
              <a:t>fertility</a:t>
            </a:r>
            <a:r>
              <a:rPr sz="1200" spc="15" dirty="0">
                <a:latin typeface="Times New Roman"/>
                <a:cs typeface="Times New Roman"/>
              </a:rPr>
              <a:t> </a:t>
            </a:r>
            <a:r>
              <a:rPr sz="1200" spc="-5" dirty="0">
                <a:latin typeface="Times New Roman"/>
                <a:cs typeface="Times New Roman"/>
              </a:rPr>
              <a:t>rate.</a:t>
            </a:r>
            <a:endParaRPr sz="1200">
              <a:latin typeface="Times New Roman"/>
              <a:cs typeface="Times New Roman"/>
            </a:endParaRPr>
          </a:p>
        </p:txBody>
      </p:sp>
      <p:sp>
        <p:nvSpPr>
          <p:cNvPr id="27" name="object 27"/>
          <p:cNvSpPr txBox="1"/>
          <p:nvPr/>
        </p:nvSpPr>
        <p:spPr>
          <a:xfrm>
            <a:off x="902004" y="7745729"/>
            <a:ext cx="5972810" cy="1337945"/>
          </a:xfrm>
          <a:prstGeom prst="rect">
            <a:avLst/>
          </a:prstGeom>
        </p:spPr>
        <p:txBody>
          <a:bodyPr vert="horz" wrap="square" lIns="0" tIns="12700" rIns="0" bIns="0" rtlCol="0">
            <a:spAutoFit/>
          </a:bodyPr>
          <a:lstStyle/>
          <a:p>
            <a:pPr marL="12700" marR="5122545">
              <a:lnSpc>
                <a:spcPct val="144200"/>
              </a:lnSpc>
              <a:spcBef>
                <a:spcPts val="100"/>
              </a:spcBef>
            </a:pPr>
            <a:r>
              <a:rPr sz="1200" b="1" spc="-5" dirty="0">
                <a:latin typeface="Times New Roman"/>
                <a:cs typeface="Times New Roman"/>
              </a:rPr>
              <a:t>Migration  In</a:t>
            </a:r>
            <a:r>
              <a:rPr sz="1200" b="1" dirty="0">
                <a:latin typeface="Times New Roman"/>
                <a:cs typeface="Times New Roman"/>
              </a:rPr>
              <a:t>t</a:t>
            </a:r>
            <a:r>
              <a:rPr sz="1200" b="1" spc="-10" dirty="0">
                <a:latin typeface="Times New Roman"/>
                <a:cs typeface="Times New Roman"/>
              </a:rPr>
              <a:t>r</a:t>
            </a:r>
            <a:r>
              <a:rPr sz="1200" b="1" spc="-5" dirty="0">
                <a:latin typeface="Times New Roman"/>
                <a:cs typeface="Times New Roman"/>
              </a:rPr>
              <a:t>oduc</a:t>
            </a:r>
            <a:r>
              <a:rPr sz="1200" b="1" dirty="0">
                <a:latin typeface="Times New Roman"/>
                <a:cs typeface="Times New Roman"/>
              </a:rPr>
              <a:t>tion</a:t>
            </a:r>
            <a:endParaRPr sz="1200">
              <a:latin typeface="Times New Roman"/>
              <a:cs typeface="Times New Roman"/>
            </a:endParaRPr>
          </a:p>
          <a:p>
            <a:pPr marL="12700">
              <a:lnSpc>
                <a:spcPct val="100000"/>
              </a:lnSpc>
              <a:spcBef>
                <a:spcPts val="600"/>
              </a:spcBef>
            </a:pPr>
            <a:r>
              <a:rPr sz="1200" spc="-5" dirty="0">
                <a:latin typeface="Times New Roman"/>
                <a:cs typeface="Times New Roman"/>
              </a:rPr>
              <a:t>Migration</a:t>
            </a:r>
            <a:r>
              <a:rPr sz="1200" spc="90" dirty="0">
                <a:latin typeface="Times New Roman"/>
                <a:cs typeface="Times New Roman"/>
              </a:rPr>
              <a:t> </a:t>
            </a:r>
            <a:r>
              <a:rPr sz="1200" spc="-5" dirty="0">
                <a:latin typeface="Times New Roman"/>
                <a:cs typeface="Times New Roman"/>
              </a:rPr>
              <a:t>is</a:t>
            </a:r>
            <a:r>
              <a:rPr sz="1200" spc="95" dirty="0">
                <a:latin typeface="Times New Roman"/>
                <a:cs typeface="Times New Roman"/>
              </a:rPr>
              <a:t> </a:t>
            </a:r>
            <a:r>
              <a:rPr sz="1200" dirty="0">
                <a:latin typeface="Times New Roman"/>
                <a:cs typeface="Times New Roman"/>
              </a:rPr>
              <a:t>the</a:t>
            </a:r>
            <a:r>
              <a:rPr sz="1200" spc="95" dirty="0">
                <a:latin typeface="Times New Roman"/>
                <a:cs typeface="Times New Roman"/>
              </a:rPr>
              <a:t> </a:t>
            </a:r>
            <a:r>
              <a:rPr sz="1200" dirty="0">
                <a:latin typeface="Times New Roman"/>
                <a:cs typeface="Times New Roman"/>
              </a:rPr>
              <a:t>third</a:t>
            </a:r>
            <a:r>
              <a:rPr sz="1200" spc="90" dirty="0">
                <a:latin typeface="Times New Roman"/>
                <a:cs typeface="Times New Roman"/>
              </a:rPr>
              <a:t> </a:t>
            </a:r>
            <a:r>
              <a:rPr sz="1200" dirty="0">
                <a:latin typeface="Times New Roman"/>
                <a:cs typeface="Times New Roman"/>
              </a:rPr>
              <a:t>basic</a:t>
            </a:r>
            <a:r>
              <a:rPr sz="1200" spc="95" dirty="0">
                <a:latin typeface="Times New Roman"/>
                <a:cs typeface="Times New Roman"/>
              </a:rPr>
              <a:t> </a:t>
            </a:r>
            <a:r>
              <a:rPr sz="1200" spc="-5" dirty="0">
                <a:latin typeface="Times New Roman"/>
                <a:cs typeface="Times New Roman"/>
              </a:rPr>
              <a:t>factor</a:t>
            </a:r>
            <a:r>
              <a:rPr sz="1200" spc="105" dirty="0">
                <a:latin typeface="Times New Roman"/>
                <a:cs typeface="Times New Roman"/>
              </a:rPr>
              <a:t> </a:t>
            </a:r>
            <a:r>
              <a:rPr sz="1200" spc="-5" dirty="0">
                <a:latin typeface="Times New Roman"/>
                <a:cs typeface="Times New Roman"/>
              </a:rPr>
              <a:t>affecting</a:t>
            </a:r>
            <a:r>
              <a:rPr sz="1200" spc="85" dirty="0">
                <a:latin typeface="Times New Roman"/>
                <a:cs typeface="Times New Roman"/>
              </a:rPr>
              <a:t> </a:t>
            </a:r>
            <a:r>
              <a:rPr sz="1200" spc="-5" dirty="0">
                <a:latin typeface="Times New Roman"/>
                <a:cs typeface="Times New Roman"/>
              </a:rPr>
              <a:t>change</a:t>
            </a:r>
            <a:r>
              <a:rPr sz="1200" spc="90" dirty="0">
                <a:latin typeface="Times New Roman"/>
                <a:cs typeface="Times New Roman"/>
              </a:rPr>
              <a:t> </a:t>
            </a:r>
            <a:r>
              <a:rPr sz="1200" dirty="0">
                <a:latin typeface="Times New Roman"/>
                <a:cs typeface="Times New Roman"/>
              </a:rPr>
              <a:t>in</a:t>
            </a:r>
            <a:r>
              <a:rPr sz="1200" spc="100" dirty="0">
                <a:latin typeface="Times New Roman"/>
                <a:cs typeface="Times New Roman"/>
              </a:rPr>
              <a:t> </a:t>
            </a:r>
            <a:r>
              <a:rPr sz="1200" dirty="0">
                <a:latin typeface="Times New Roman"/>
                <a:cs typeface="Times New Roman"/>
              </a:rPr>
              <a:t>population</a:t>
            </a:r>
            <a:r>
              <a:rPr sz="1200" spc="95" dirty="0">
                <a:latin typeface="Times New Roman"/>
                <a:cs typeface="Times New Roman"/>
              </a:rPr>
              <a:t> </a:t>
            </a:r>
            <a:r>
              <a:rPr sz="1200" dirty="0">
                <a:latin typeface="Times New Roman"/>
                <a:cs typeface="Times New Roman"/>
              </a:rPr>
              <a:t>of</a:t>
            </a:r>
            <a:r>
              <a:rPr sz="1200" spc="105" dirty="0">
                <a:latin typeface="Times New Roman"/>
                <a:cs typeface="Times New Roman"/>
              </a:rPr>
              <a:t> </a:t>
            </a:r>
            <a:r>
              <a:rPr sz="1200" spc="-5" dirty="0">
                <a:latin typeface="Times New Roman"/>
                <a:cs typeface="Times New Roman"/>
              </a:rPr>
              <a:t>an</a:t>
            </a:r>
            <a:r>
              <a:rPr sz="1200" spc="90" dirty="0">
                <a:latin typeface="Times New Roman"/>
                <a:cs typeface="Times New Roman"/>
              </a:rPr>
              <a:t> </a:t>
            </a:r>
            <a:r>
              <a:rPr sz="1200" dirty="0">
                <a:latin typeface="Times New Roman"/>
                <a:cs typeface="Times New Roman"/>
              </a:rPr>
              <a:t>area</a:t>
            </a:r>
            <a:r>
              <a:rPr sz="1200" spc="90" dirty="0">
                <a:latin typeface="Times New Roman"/>
                <a:cs typeface="Times New Roman"/>
              </a:rPr>
              <a:t> </a:t>
            </a:r>
            <a:r>
              <a:rPr sz="1200" dirty="0">
                <a:latin typeface="Times New Roman"/>
                <a:cs typeface="Times New Roman"/>
              </a:rPr>
              <a:t>along</a:t>
            </a:r>
            <a:r>
              <a:rPr sz="1200" spc="85" dirty="0">
                <a:latin typeface="Times New Roman"/>
                <a:cs typeface="Times New Roman"/>
              </a:rPr>
              <a:t> </a:t>
            </a:r>
            <a:r>
              <a:rPr sz="1200" dirty="0">
                <a:latin typeface="Times New Roman"/>
                <a:cs typeface="Times New Roman"/>
              </a:rPr>
              <a:t>with</a:t>
            </a:r>
            <a:r>
              <a:rPr sz="1200" spc="95" dirty="0">
                <a:latin typeface="Times New Roman"/>
                <a:cs typeface="Times New Roman"/>
              </a:rPr>
              <a:t> </a:t>
            </a:r>
            <a:r>
              <a:rPr sz="1200" spc="5" dirty="0">
                <a:latin typeface="Times New Roman"/>
                <a:cs typeface="Times New Roman"/>
              </a:rPr>
              <a:t>fertility</a:t>
            </a:r>
            <a:endParaRPr sz="1200">
              <a:latin typeface="Times New Roman"/>
              <a:cs typeface="Times New Roman"/>
            </a:endParaRPr>
          </a:p>
          <a:p>
            <a:pPr marL="12700" marR="13335">
              <a:lnSpc>
                <a:spcPct val="143300"/>
              </a:lnSpc>
              <a:spcBef>
                <a:spcPts val="10"/>
              </a:spcBef>
            </a:pPr>
            <a:r>
              <a:rPr sz="1200" spc="-5" dirty="0">
                <a:latin typeface="Times New Roman"/>
                <a:cs typeface="Times New Roman"/>
              </a:rPr>
              <a:t>and mortality. </a:t>
            </a:r>
            <a:r>
              <a:rPr sz="1200" spc="-10" dirty="0">
                <a:latin typeface="Times New Roman"/>
                <a:cs typeface="Times New Roman"/>
              </a:rPr>
              <a:t>It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defined as </a:t>
            </a:r>
            <a:r>
              <a:rPr sz="1200" dirty="0">
                <a:latin typeface="Times New Roman"/>
                <a:cs typeface="Times New Roman"/>
              </a:rPr>
              <a:t>the movement of </a:t>
            </a:r>
            <a:r>
              <a:rPr sz="1200" spc="-5" dirty="0">
                <a:latin typeface="Times New Roman"/>
                <a:cs typeface="Times New Roman"/>
              </a:rPr>
              <a:t>people from </a:t>
            </a:r>
            <a:r>
              <a:rPr sz="1200" dirty="0">
                <a:latin typeface="Times New Roman"/>
                <a:cs typeface="Times New Roman"/>
              </a:rPr>
              <a:t>one clearly define place to  </a:t>
            </a:r>
            <a:r>
              <a:rPr sz="1200" spc="-5" dirty="0">
                <a:latin typeface="Times New Roman"/>
                <a:cs typeface="Times New Roman"/>
              </a:rPr>
              <a:t>another.  According  </a:t>
            </a:r>
            <a:r>
              <a:rPr sz="1200" dirty="0">
                <a:latin typeface="Times New Roman"/>
                <a:cs typeface="Times New Roman"/>
              </a:rPr>
              <a:t>to  </a:t>
            </a:r>
            <a:r>
              <a:rPr sz="1200" spc="-5" dirty="0">
                <a:latin typeface="Times New Roman"/>
                <a:cs typeface="Times New Roman"/>
              </a:rPr>
              <a:t>Shryock  et  al.  (1975)  “Migration  as  </a:t>
            </a:r>
            <a:r>
              <a:rPr sz="1200" dirty="0">
                <a:latin typeface="Times New Roman"/>
                <a:cs typeface="Times New Roman"/>
              </a:rPr>
              <a:t>a  </a:t>
            </a:r>
            <a:r>
              <a:rPr sz="1200" spc="-5" dirty="0">
                <a:latin typeface="Times New Roman"/>
                <a:cs typeface="Times New Roman"/>
              </a:rPr>
              <a:t>form  </a:t>
            </a:r>
            <a:r>
              <a:rPr sz="1200" dirty="0">
                <a:latin typeface="Times New Roman"/>
                <a:cs typeface="Times New Roman"/>
              </a:rPr>
              <a:t>of  </a:t>
            </a:r>
            <a:r>
              <a:rPr sz="1200" spc="-5" dirty="0">
                <a:latin typeface="Times New Roman"/>
                <a:cs typeface="Times New Roman"/>
              </a:rPr>
              <a:t>geographic  </a:t>
            </a:r>
            <a:r>
              <a:rPr sz="1200" dirty="0">
                <a:latin typeface="Times New Roman"/>
                <a:cs typeface="Times New Roman"/>
              </a:rPr>
              <a:t>or</a:t>
            </a:r>
            <a:r>
              <a:rPr sz="1200" spc="90" dirty="0">
                <a:latin typeface="Times New Roman"/>
                <a:cs typeface="Times New Roman"/>
              </a:rPr>
              <a:t> </a:t>
            </a:r>
            <a:r>
              <a:rPr sz="1200" spc="-5" dirty="0">
                <a:latin typeface="Times New Roman"/>
                <a:cs typeface="Times New Roman"/>
              </a:rPr>
              <a:t>spatial</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9000" cy="808291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6985" algn="just">
              <a:lnSpc>
                <a:spcPct val="143300"/>
              </a:lnSpc>
              <a:spcBef>
                <a:spcPts val="1250"/>
              </a:spcBef>
            </a:pPr>
            <a:r>
              <a:rPr sz="1200" dirty="0">
                <a:latin typeface="Times New Roman"/>
                <a:cs typeface="Times New Roman"/>
              </a:rPr>
              <a:t>mobility involving a change of usual </a:t>
            </a:r>
            <a:r>
              <a:rPr sz="1200" spc="-5" dirty="0">
                <a:latin typeface="Times New Roman"/>
                <a:cs typeface="Times New Roman"/>
              </a:rPr>
              <a:t>residence between </a:t>
            </a:r>
            <a:r>
              <a:rPr sz="1200" dirty="0">
                <a:latin typeface="Times New Roman"/>
                <a:cs typeface="Times New Roman"/>
              </a:rPr>
              <a:t>clearly </a:t>
            </a:r>
            <a:r>
              <a:rPr sz="1200" spc="5" dirty="0">
                <a:latin typeface="Times New Roman"/>
                <a:cs typeface="Times New Roman"/>
              </a:rPr>
              <a:t>defined </a:t>
            </a:r>
            <a:r>
              <a:rPr sz="1200" spc="-5" dirty="0">
                <a:latin typeface="Times New Roman"/>
                <a:cs typeface="Times New Roman"/>
              </a:rPr>
              <a:t>geographic </a:t>
            </a:r>
            <a:r>
              <a:rPr sz="1200" dirty="0">
                <a:latin typeface="Times New Roman"/>
                <a:cs typeface="Times New Roman"/>
              </a:rPr>
              <a:t>units. </a:t>
            </a:r>
            <a:r>
              <a:rPr sz="1200" spc="-15" dirty="0">
                <a:latin typeface="Times New Roman"/>
                <a:cs typeface="Times New Roman"/>
              </a:rPr>
              <a:t>It  </a:t>
            </a:r>
            <a:r>
              <a:rPr sz="1200" spc="-5" dirty="0">
                <a:latin typeface="Times New Roman"/>
                <a:cs typeface="Times New Roman"/>
              </a:rPr>
              <a:t>should </a:t>
            </a:r>
            <a:r>
              <a:rPr sz="1200" dirty="0">
                <a:latin typeface="Times New Roman"/>
                <a:cs typeface="Times New Roman"/>
              </a:rPr>
              <a:t>be noted </a:t>
            </a:r>
            <a:r>
              <a:rPr sz="1200" spc="-5" dirty="0">
                <a:latin typeface="Times New Roman"/>
                <a:cs typeface="Times New Roman"/>
              </a:rPr>
              <a:t>that </a:t>
            </a:r>
            <a:r>
              <a:rPr sz="1200" dirty="0">
                <a:latin typeface="Times New Roman"/>
                <a:cs typeface="Times New Roman"/>
              </a:rPr>
              <a:t>in </a:t>
            </a:r>
            <a:r>
              <a:rPr sz="1200" spc="-5" dirty="0">
                <a:latin typeface="Times New Roman"/>
                <a:cs typeface="Times New Roman"/>
              </a:rPr>
              <a:t>present definition temporary movements </a:t>
            </a:r>
            <a:r>
              <a:rPr sz="1200" dirty="0">
                <a:latin typeface="Times New Roman"/>
                <a:cs typeface="Times New Roman"/>
              </a:rPr>
              <a:t>are not</a:t>
            </a:r>
            <a:r>
              <a:rPr sz="1200" spc="30" dirty="0">
                <a:latin typeface="Times New Roman"/>
                <a:cs typeface="Times New Roman"/>
              </a:rPr>
              <a:t> </a:t>
            </a:r>
            <a:r>
              <a:rPr sz="1200" spc="-5" dirty="0">
                <a:latin typeface="Times New Roman"/>
                <a:cs typeface="Times New Roman"/>
              </a:rPr>
              <a:t>included”.</a:t>
            </a:r>
            <a:endParaRPr sz="1200">
              <a:latin typeface="Times New Roman"/>
              <a:cs typeface="Times New Roman"/>
            </a:endParaRPr>
          </a:p>
          <a:p>
            <a:pPr marL="12700" indent="39370" algn="just">
              <a:lnSpc>
                <a:spcPct val="100000"/>
              </a:lnSpc>
              <a:spcBef>
                <a:spcPts val="625"/>
              </a:spcBef>
            </a:pPr>
            <a:r>
              <a:rPr sz="1200" spc="-15" dirty="0">
                <a:latin typeface="Times New Roman"/>
                <a:cs typeface="Times New Roman"/>
              </a:rPr>
              <a:t>It</a:t>
            </a:r>
            <a:r>
              <a:rPr sz="1200" spc="225" dirty="0">
                <a:latin typeface="Times New Roman"/>
                <a:cs typeface="Times New Roman"/>
              </a:rPr>
              <a:t> </a:t>
            </a:r>
            <a:r>
              <a:rPr sz="1200" spc="-5" dirty="0">
                <a:latin typeface="Times New Roman"/>
                <a:cs typeface="Times New Roman"/>
              </a:rPr>
              <a:t>is</a:t>
            </a:r>
            <a:r>
              <a:rPr sz="1200" spc="229" dirty="0">
                <a:latin typeface="Times New Roman"/>
                <a:cs typeface="Times New Roman"/>
              </a:rPr>
              <a:t> </a:t>
            </a:r>
            <a:r>
              <a:rPr sz="1200" dirty="0">
                <a:latin typeface="Times New Roman"/>
                <a:cs typeface="Times New Roman"/>
              </a:rPr>
              <a:t>one</a:t>
            </a:r>
            <a:r>
              <a:rPr sz="1200" spc="220" dirty="0">
                <a:latin typeface="Times New Roman"/>
                <a:cs typeface="Times New Roman"/>
              </a:rPr>
              <a:t> </a:t>
            </a:r>
            <a:r>
              <a:rPr sz="1200" dirty="0">
                <a:latin typeface="Times New Roman"/>
                <a:cs typeface="Times New Roman"/>
              </a:rPr>
              <a:t>of</a:t>
            </a:r>
            <a:r>
              <a:rPr sz="1200" spc="220" dirty="0">
                <a:latin typeface="Times New Roman"/>
                <a:cs typeface="Times New Roman"/>
              </a:rPr>
              <a:t> </a:t>
            </a:r>
            <a:r>
              <a:rPr sz="1200" dirty="0">
                <a:latin typeface="Times New Roman"/>
                <a:cs typeface="Times New Roman"/>
              </a:rPr>
              <a:t>the</a:t>
            </a:r>
            <a:r>
              <a:rPr sz="1200" spc="220" dirty="0">
                <a:latin typeface="Times New Roman"/>
                <a:cs typeface="Times New Roman"/>
              </a:rPr>
              <a:t> </a:t>
            </a:r>
            <a:r>
              <a:rPr sz="1200" spc="-5" dirty="0">
                <a:latin typeface="Times New Roman"/>
                <a:cs typeface="Times New Roman"/>
              </a:rPr>
              <a:t>three</a:t>
            </a:r>
            <a:r>
              <a:rPr sz="1200" spc="220" dirty="0">
                <a:latin typeface="Times New Roman"/>
                <a:cs typeface="Times New Roman"/>
              </a:rPr>
              <a:t> </a:t>
            </a:r>
            <a:r>
              <a:rPr sz="1200" dirty="0">
                <a:latin typeface="Times New Roman"/>
                <a:cs typeface="Times New Roman"/>
              </a:rPr>
              <a:t>important</a:t>
            </a:r>
            <a:r>
              <a:rPr sz="1200" spc="225" dirty="0">
                <a:latin typeface="Times New Roman"/>
                <a:cs typeface="Times New Roman"/>
              </a:rPr>
              <a:t> </a:t>
            </a:r>
            <a:r>
              <a:rPr sz="1200" spc="-5" dirty="0">
                <a:latin typeface="Times New Roman"/>
                <a:cs typeface="Times New Roman"/>
              </a:rPr>
              <a:t>component</a:t>
            </a:r>
            <a:r>
              <a:rPr sz="1200" spc="225" dirty="0">
                <a:latin typeface="Times New Roman"/>
                <a:cs typeface="Times New Roman"/>
              </a:rPr>
              <a:t> </a:t>
            </a:r>
            <a:r>
              <a:rPr sz="1200" dirty="0">
                <a:latin typeface="Times New Roman"/>
                <a:cs typeface="Times New Roman"/>
              </a:rPr>
              <a:t>of</a:t>
            </a:r>
            <a:r>
              <a:rPr sz="1200" spc="225" dirty="0">
                <a:latin typeface="Times New Roman"/>
                <a:cs typeface="Times New Roman"/>
              </a:rPr>
              <a:t> </a:t>
            </a:r>
            <a:r>
              <a:rPr sz="1200" dirty="0">
                <a:latin typeface="Times New Roman"/>
                <a:cs typeface="Times New Roman"/>
              </a:rPr>
              <a:t>population</a:t>
            </a:r>
            <a:r>
              <a:rPr sz="1200" spc="225" dirty="0">
                <a:latin typeface="Times New Roman"/>
                <a:cs typeface="Times New Roman"/>
              </a:rPr>
              <a:t> </a:t>
            </a:r>
            <a:r>
              <a:rPr sz="1200" spc="-5" dirty="0">
                <a:latin typeface="Times New Roman"/>
                <a:cs typeface="Times New Roman"/>
              </a:rPr>
              <a:t>growth.</a:t>
            </a:r>
            <a:r>
              <a:rPr sz="1200" spc="240" dirty="0">
                <a:latin typeface="Times New Roman"/>
                <a:cs typeface="Times New Roman"/>
              </a:rPr>
              <a:t> </a:t>
            </a:r>
            <a:r>
              <a:rPr sz="1200" spc="-10" dirty="0">
                <a:latin typeface="Times New Roman"/>
                <a:cs typeface="Times New Roman"/>
              </a:rPr>
              <a:t>It</a:t>
            </a:r>
            <a:r>
              <a:rPr sz="1200" spc="225" dirty="0">
                <a:latin typeface="Times New Roman"/>
                <a:cs typeface="Times New Roman"/>
              </a:rPr>
              <a:t> </a:t>
            </a:r>
            <a:r>
              <a:rPr sz="1200" spc="-5" dirty="0">
                <a:latin typeface="Times New Roman"/>
                <a:cs typeface="Times New Roman"/>
              </a:rPr>
              <a:t>changes</a:t>
            </a:r>
            <a:r>
              <a:rPr sz="1200" spc="225" dirty="0">
                <a:latin typeface="Times New Roman"/>
                <a:cs typeface="Times New Roman"/>
              </a:rPr>
              <a:t> </a:t>
            </a:r>
            <a:r>
              <a:rPr sz="1200" dirty="0">
                <a:latin typeface="Times New Roman"/>
                <a:cs typeface="Times New Roman"/>
              </a:rPr>
              <a:t>the</a:t>
            </a:r>
            <a:r>
              <a:rPr sz="1200" spc="220" dirty="0">
                <a:latin typeface="Times New Roman"/>
                <a:cs typeface="Times New Roman"/>
              </a:rPr>
              <a:t> </a:t>
            </a:r>
            <a:r>
              <a:rPr sz="1200" dirty="0">
                <a:latin typeface="Times New Roman"/>
                <a:cs typeface="Times New Roman"/>
              </a:rPr>
              <a:t>volume</a:t>
            </a:r>
            <a:r>
              <a:rPr sz="1200" spc="220"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12700" marR="5715" algn="just">
              <a:lnSpc>
                <a:spcPct val="143600"/>
              </a:lnSpc>
              <a:spcBef>
                <a:spcPts val="5"/>
              </a:spcBef>
            </a:pPr>
            <a:r>
              <a:rPr sz="1200" dirty="0">
                <a:latin typeface="Times New Roman"/>
                <a:cs typeface="Times New Roman"/>
              </a:rPr>
              <a:t>population of </a:t>
            </a:r>
            <a:r>
              <a:rPr sz="1200" spc="5" dirty="0">
                <a:latin typeface="Times New Roman"/>
                <a:cs typeface="Times New Roman"/>
              </a:rPr>
              <a:t>any </a:t>
            </a:r>
            <a:r>
              <a:rPr sz="1200" spc="-5" dirty="0">
                <a:latin typeface="Times New Roman"/>
                <a:cs typeface="Times New Roman"/>
              </a:rPr>
              <a:t>area. </a:t>
            </a:r>
            <a:r>
              <a:rPr sz="1200" dirty="0">
                <a:latin typeface="Times New Roman"/>
                <a:cs typeface="Times New Roman"/>
              </a:rPr>
              <a:t>The size of population, </a:t>
            </a:r>
            <a:r>
              <a:rPr sz="1200" spc="-5" dirty="0">
                <a:latin typeface="Times New Roman"/>
                <a:cs typeface="Times New Roman"/>
              </a:rPr>
              <a:t>growth </a:t>
            </a:r>
            <a:r>
              <a:rPr sz="1200" spc="5" dirty="0">
                <a:latin typeface="Times New Roman"/>
                <a:cs typeface="Times New Roman"/>
              </a:rPr>
              <a:t>and any </a:t>
            </a:r>
            <a:r>
              <a:rPr sz="1200" dirty="0">
                <a:latin typeface="Times New Roman"/>
                <a:cs typeface="Times New Roman"/>
              </a:rPr>
              <a:t>other </a:t>
            </a:r>
            <a:r>
              <a:rPr sz="1200" spc="-5" dirty="0">
                <a:latin typeface="Times New Roman"/>
                <a:cs typeface="Times New Roman"/>
              </a:rPr>
              <a:t>characteristic </a:t>
            </a:r>
            <a:r>
              <a:rPr sz="1200" dirty="0">
                <a:latin typeface="Times New Roman"/>
                <a:cs typeface="Times New Roman"/>
              </a:rPr>
              <a:t>of population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affected </a:t>
            </a:r>
            <a:r>
              <a:rPr sz="1200" spc="10" dirty="0">
                <a:latin typeface="Times New Roman"/>
                <a:cs typeface="Times New Roman"/>
              </a:rPr>
              <a:t>by </a:t>
            </a:r>
            <a:r>
              <a:rPr sz="1200" dirty="0">
                <a:latin typeface="Times New Roman"/>
                <a:cs typeface="Times New Roman"/>
              </a:rPr>
              <a:t>migration in </a:t>
            </a:r>
            <a:r>
              <a:rPr sz="1200" spc="-5" dirty="0">
                <a:latin typeface="Times New Roman"/>
                <a:cs typeface="Times New Roman"/>
              </a:rPr>
              <a:t>sending and receiving area. </a:t>
            </a:r>
            <a:r>
              <a:rPr sz="1200" spc="-15" dirty="0">
                <a:latin typeface="Times New Roman"/>
                <a:cs typeface="Times New Roman"/>
              </a:rPr>
              <a:t>It </a:t>
            </a:r>
            <a:r>
              <a:rPr sz="1200" spc="-5" dirty="0">
                <a:latin typeface="Times New Roman"/>
                <a:cs typeface="Times New Roman"/>
              </a:rPr>
              <a:t>is defined as movement </a:t>
            </a:r>
            <a:r>
              <a:rPr sz="1200" dirty="0">
                <a:latin typeface="Times New Roman"/>
                <a:cs typeface="Times New Roman"/>
              </a:rPr>
              <a:t>of  population </a:t>
            </a:r>
            <a:r>
              <a:rPr sz="1200" spc="-5" dirty="0">
                <a:latin typeface="Times New Roman"/>
                <a:cs typeface="Times New Roman"/>
              </a:rPr>
              <a:t>from </a:t>
            </a:r>
            <a:r>
              <a:rPr sz="1200" dirty="0">
                <a:latin typeface="Times New Roman"/>
                <a:cs typeface="Times New Roman"/>
              </a:rPr>
              <a:t>one </a:t>
            </a:r>
            <a:r>
              <a:rPr sz="1200" spc="-5" dirty="0">
                <a:latin typeface="Times New Roman"/>
                <a:cs typeface="Times New Roman"/>
              </a:rPr>
              <a:t>defined area </a:t>
            </a:r>
            <a:r>
              <a:rPr sz="1200" dirty="0">
                <a:latin typeface="Times New Roman"/>
                <a:cs typeface="Times New Roman"/>
              </a:rPr>
              <a:t>to </a:t>
            </a:r>
            <a:r>
              <a:rPr sz="1200" spc="-5" dirty="0">
                <a:latin typeface="Times New Roman"/>
                <a:cs typeface="Times New Roman"/>
              </a:rPr>
              <a:t>another </a:t>
            </a:r>
            <a:r>
              <a:rPr sz="1200" dirty="0">
                <a:latin typeface="Times New Roman"/>
                <a:cs typeface="Times New Roman"/>
              </a:rPr>
              <a:t>during on </a:t>
            </a:r>
            <a:r>
              <a:rPr sz="1200" spc="-5" dirty="0">
                <a:latin typeface="Times New Roman"/>
                <a:cs typeface="Times New Roman"/>
              </a:rPr>
              <a:t>given interval and </a:t>
            </a:r>
            <a:r>
              <a:rPr sz="1200" dirty="0">
                <a:latin typeface="Times New Roman"/>
                <a:cs typeface="Times New Roman"/>
              </a:rPr>
              <a:t>involved in </a:t>
            </a:r>
            <a:r>
              <a:rPr sz="1200" spc="-5" dirty="0">
                <a:latin typeface="Times New Roman"/>
                <a:cs typeface="Times New Roman"/>
              </a:rPr>
              <a:t>change </a:t>
            </a:r>
            <a:r>
              <a:rPr sz="1200" dirty="0">
                <a:latin typeface="Times New Roman"/>
                <a:cs typeface="Times New Roman"/>
              </a:rPr>
              <a:t>of  usual </a:t>
            </a:r>
            <a:r>
              <a:rPr sz="1200" spc="-5" dirty="0">
                <a:latin typeface="Times New Roman"/>
                <a:cs typeface="Times New Roman"/>
              </a:rPr>
              <a:t>place </a:t>
            </a:r>
            <a:r>
              <a:rPr sz="1200" dirty="0">
                <a:latin typeface="Times New Roman"/>
                <a:cs typeface="Times New Roman"/>
              </a:rPr>
              <a:t>of </a:t>
            </a:r>
            <a:r>
              <a:rPr sz="1200" spc="-5" dirty="0">
                <a:latin typeface="Times New Roman"/>
                <a:cs typeface="Times New Roman"/>
              </a:rPr>
              <a:t>residence.</a:t>
            </a:r>
            <a:endParaRPr sz="1200">
              <a:latin typeface="Times New Roman"/>
              <a:cs typeface="Times New Roman"/>
            </a:endParaRPr>
          </a:p>
          <a:p>
            <a:pPr marL="12700" marR="8890" algn="just">
              <a:lnSpc>
                <a:spcPct val="143900"/>
              </a:lnSpc>
              <a:spcBef>
                <a:spcPts val="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movement </a:t>
            </a:r>
            <a:r>
              <a:rPr sz="1200" dirty="0">
                <a:latin typeface="Times New Roman"/>
                <a:cs typeface="Times New Roman"/>
              </a:rPr>
              <a:t>of people </a:t>
            </a:r>
            <a:r>
              <a:rPr sz="1200" spc="-5" dirty="0">
                <a:latin typeface="Times New Roman"/>
                <a:cs typeface="Times New Roman"/>
              </a:rPr>
              <a:t>across </a:t>
            </a:r>
            <a:r>
              <a:rPr sz="1200" dirty="0">
                <a:latin typeface="Times New Roman"/>
                <a:cs typeface="Times New Roman"/>
              </a:rPr>
              <a:t>a </a:t>
            </a:r>
            <a:r>
              <a:rPr sz="1200" spc="-5" dirty="0">
                <a:latin typeface="Times New Roman"/>
                <a:cs typeface="Times New Roman"/>
              </a:rPr>
              <a:t>specified </a:t>
            </a:r>
            <a:r>
              <a:rPr sz="1200" dirty="0">
                <a:latin typeface="Times New Roman"/>
                <a:cs typeface="Times New Roman"/>
              </a:rPr>
              <a:t>boundary for the </a:t>
            </a:r>
            <a:r>
              <a:rPr sz="1200" spc="-5" dirty="0">
                <a:latin typeface="Times New Roman"/>
                <a:cs typeface="Times New Roman"/>
              </a:rPr>
              <a:t>purpose </a:t>
            </a:r>
            <a:r>
              <a:rPr sz="1200" dirty="0">
                <a:latin typeface="Times New Roman"/>
                <a:cs typeface="Times New Roman"/>
              </a:rPr>
              <a:t>of </a:t>
            </a:r>
            <a:r>
              <a:rPr sz="1200" spc="-5" dirty="0">
                <a:latin typeface="Times New Roman"/>
                <a:cs typeface="Times New Roman"/>
              </a:rPr>
              <a:t>establishing </a:t>
            </a:r>
            <a:r>
              <a:rPr sz="1200" dirty="0">
                <a:latin typeface="Times New Roman"/>
                <a:cs typeface="Times New Roman"/>
              </a:rPr>
              <a:t>a </a:t>
            </a:r>
            <a:r>
              <a:rPr sz="1200" spc="-5" dirty="0">
                <a:latin typeface="Times New Roman"/>
                <a:cs typeface="Times New Roman"/>
              </a:rPr>
              <a:t>new  residence.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more complex than fertility </a:t>
            </a:r>
            <a:r>
              <a:rPr sz="1200" spc="-5" dirty="0">
                <a:latin typeface="Times New Roman"/>
                <a:cs typeface="Times New Roman"/>
              </a:rPr>
              <a:t>and </a:t>
            </a:r>
            <a:r>
              <a:rPr sz="1200" dirty="0">
                <a:latin typeface="Times New Roman"/>
                <a:cs typeface="Times New Roman"/>
              </a:rPr>
              <a:t>mortality </a:t>
            </a:r>
            <a:r>
              <a:rPr sz="1200" spc="-5" dirty="0">
                <a:latin typeface="Times New Roman"/>
                <a:cs typeface="Times New Roman"/>
              </a:rPr>
              <a:t>because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purely a socio economic  </a:t>
            </a:r>
            <a:r>
              <a:rPr sz="1200" spc="-5" dirty="0">
                <a:latin typeface="Times New Roman"/>
                <a:cs typeface="Times New Roman"/>
              </a:rPr>
              <a:t>phenomenon and </a:t>
            </a:r>
            <a:r>
              <a:rPr sz="1200" dirty="0">
                <a:latin typeface="Times New Roman"/>
                <a:cs typeface="Times New Roman"/>
              </a:rPr>
              <a:t>involving </a:t>
            </a:r>
            <a:r>
              <a:rPr sz="1200" spc="-5" dirty="0">
                <a:latin typeface="Times New Roman"/>
                <a:cs typeface="Times New Roman"/>
              </a:rPr>
              <a:t>social, psychological, economy, political </a:t>
            </a:r>
            <a:r>
              <a:rPr sz="1200" dirty="0">
                <a:latin typeface="Times New Roman"/>
                <a:cs typeface="Times New Roman"/>
              </a:rPr>
              <a:t>and other</a:t>
            </a:r>
            <a:r>
              <a:rPr sz="1200" spc="114" dirty="0">
                <a:latin typeface="Times New Roman"/>
                <a:cs typeface="Times New Roman"/>
              </a:rPr>
              <a:t> </a:t>
            </a:r>
            <a:r>
              <a:rPr sz="1200" spc="-5" dirty="0">
                <a:latin typeface="Times New Roman"/>
                <a:cs typeface="Times New Roman"/>
              </a:rPr>
              <a:t>determinants.</a:t>
            </a:r>
            <a:endParaRPr sz="1200">
              <a:latin typeface="Times New Roman"/>
              <a:cs typeface="Times New Roman"/>
            </a:endParaRPr>
          </a:p>
          <a:p>
            <a:pPr marL="12700" algn="just">
              <a:lnSpc>
                <a:spcPct val="100000"/>
              </a:lnSpc>
              <a:spcBef>
                <a:spcPts val="625"/>
              </a:spcBef>
            </a:pPr>
            <a:r>
              <a:rPr sz="1200" spc="-5" dirty="0">
                <a:latin typeface="Times New Roman"/>
                <a:cs typeface="Times New Roman"/>
              </a:rPr>
              <a:t>Migration</a:t>
            </a:r>
            <a:r>
              <a:rPr sz="1200" spc="30" dirty="0">
                <a:latin typeface="Times New Roman"/>
                <a:cs typeface="Times New Roman"/>
              </a:rPr>
              <a:t> </a:t>
            </a:r>
            <a:r>
              <a:rPr sz="1200" spc="-5" dirty="0">
                <a:latin typeface="Times New Roman"/>
                <a:cs typeface="Times New Roman"/>
              </a:rPr>
              <a:t>has</a:t>
            </a:r>
            <a:r>
              <a:rPr sz="1200" spc="4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profound</a:t>
            </a:r>
            <a:r>
              <a:rPr sz="1200" spc="30" dirty="0">
                <a:latin typeface="Times New Roman"/>
                <a:cs typeface="Times New Roman"/>
              </a:rPr>
              <a:t> </a:t>
            </a:r>
            <a:r>
              <a:rPr sz="1200" spc="-5" dirty="0">
                <a:latin typeface="Times New Roman"/>
                <a:cs typeface="Times New Roman"/>
              </a:rPr>
              <a:t>effect</a:t>
            </a:r>
            <a:r>
              <a:rPr sz="1200" spc="35" dirty="0">
                <a:latin typeface="Times New Roman"/>
                <a:cs typeface="Times New Roman"/>
              </a:rPr>
              <a:t> </a:t>
            </a:r>
            <a:r>
              <a:rPr sz="1200" dirty="0">
                <a:latin typeface="Times New Roman"/>
                <a:cs typeface="Times New Roman"/>
              </a:rPr>
              <a:t>on</a:t>
            </a:r>
            <a:r>
              <a:rPr sz="1200" spc="35" dirty="0">
                <a:latin typeface="Times New Roman"/>
                <a:cs typeface="Times New Roman"/>
              </a:rPr>
              <a:t> </a:t>
            </a:r>
            <a:r>
              <a:rPr sz="1200" spc="-5" dirty="0">
                <a:latin typeface="Times New Roman"/>
                <a:cs typeface="Times New Roman"/>
              </a:rPr>
              <a:t>structure,</a:t>
            </a:r>
            <a:r>
              <a:rPr sz="1200" spc="30" dirty="0">
                <a:latin typeface="Times New Roman"/>
                <a:cs typeface="Times New Roman"/>
              </a:rPr>
              <a:t> </a:t>
            </a:r>
            <a:r>
              <a:rPr sz="1200" dirty="0">
                <a:latin typeface="Times New Roman"/>
                <a:cs typeface="Times New Roman"/>
              </a:rPr>
              <a:t>composition</a:t>
            </a:r>
            <a:r>
              <a:rPr sz="1200" spc="3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growth</a:t>
            </a:r>
            <a:r>
              <a:rPr sz="1200" spc="3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population</a:t>
            </a:r>
            <a:r>
              <a:rPr sz="1200" spc="40" dirty="0">
                <a:latin typeface="Times New Roman"/>
                <a:cs typeface="Times New Roman"/>
              </a:rPr>
              <a:t>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country</a:t>
            </a:r>
            <a:endParaRPr sz="1200">
              <a:latin typeface="Times New Roman"/>
              <a:cs typeface="Times New Roman"/>
            </a:endParaRPr>
          </a:p>
          <a:p>
            <a:pPr marL="12700" marR="8255" algn="just">
              <a:lnSpc>
                <a:spcPct val="143700"/>
              </a:lnSpc>
              <a:spcBef>
                <a:spcPts val="5"/>
              </a:spcBef>
            </a:pPr>
            <a:r>
              <a:rPr sz="1200" spc="-5" dirty="0">
                <a:latin typeface="Times New Roman"/>
                <a:cs typeface="Times New Roman"/>
              </a:rPr>
              <a:t>therefore </a:t>
            </a:r>
            <a:r>
              <a:rPr sz="1200" dirty="0">
                <a:latin typeface="Times New Roman"/>
                <a:cs typeface="Times New Roman"/>
              </a:rPr>
              <a:t>it </a:t>
            </a:r>
            <a:r>
              <a:rPr sz="1200" spc="-5" dirty="0">
                <a:latin typeface="Times New Roman"/>
                <a:cs typeface="Times New Roman"/>
              </a:rPr>
              <a:t>is an </a:t>
            </a:r>
            <a:r>
              <a:rPr sz="1200" dirty="0">
                <a:latin typeface="Times New Roman"/>
                <a:cs typeface="Times New Roman"/>
              </a:rPr>
              <a:t>important </a:t>
            </a:r>
            <a:r>
              <a:rPr sz="1200" spc="-5" dirty="0">
                <a:latin typeface="Times New Roman"/>
                <a:cs typeface="Times New Roman"/>
              </a:rPr>
              <a:t>component </a:t>
            </a:r>
            <a:r>
              <a:rPr sz="1200" dirty="0">
                <a:latin typeface="Times New Roman"/>
                <a:cs typeface="Times New Roman"/>
              </a:rPr>
              <a:t>of population </a:t>
            </a:r>
            <a:r>
              <a:rPr sz="1200" spc="-5" dirty="0">
                <a:latin typeface="Times New Roman"/>
                <a:cs typeface="Times New Roman"/>
              </a:rPr>
              <a:t>analysis, migration. For </a:t>
            </a:r>
            <a:r>
              <a:rPr sz="1200" dirty="0">
                <a:latin typeface="Times New Roman"/>
                <a:cs typeface="Times New Roman"/>
              </a:rPr>
              <a:t>the </a:t>
            </a:r>
            <a:r>
              <a:rPr sz="1200" spc="-5" dirty="0">
                <a:latin typeface="Times New Roman"/>
                <a:cs typeface="Times New Roman"/>
              </a:rPr>
              <a:t>demographic  purpose migration is defined </a:t>
            </a:r>
            <a:r>
              <a:rPr sz="1200" dirty="0">
                <a:latin typeface="Times New Roman"/>
                <a:cs typeface="Times New Roman"/>
              </a:rPr>
              <a:t>in </a:t>
            </a:r>
            <a:r>
              <a:rPr sz="1200" spc="-5" dirty="0">
                <a:latin typeface="Times New Roman"/>
                <a:cs typeface="Times New Roman"/>
              </a:rPr>
              <a:t>two </a:t>
            </a:r>
            <a:r>
              <a:rPr sz="1200" dirty="0">
                <a:latin typeface="Times New Roman"/>
                <a:cs typeface="Times New Roman"/>
              </a:rPr>
              <a:t>broad types; </a:t>
            </a:r>
            <a:r>
              <a:rPr sz="1200" spc="-5" dirty="0">
                <a:latin typeface="Times New Roman"/>
                <a:cs typeface="Times New Roman"/>
              </a:rPr>
              <a:t>internal and </a:t>
            </a:r>
            <a:r>
              <a:rPr sz="1200" dirty="0">
                <a:latin typeface="Times New Roman"/>
                <a:cs typeface="Times New Roman"/>
              </a:rPr>
              <a:t>international </a:t>
            </a:r>
            <a:r>
              <a:rPr sz="1200" spc="-5" dirty="0">
                <a:latin typeface="Times New Roman"/>
                <a:cs typeface="Times New Roman"/>
              </a:rPr>
              <a:t>migration. </a:t>
            </a:r>
            <a:r>
              <a:rPr sz="1200" spc="-10" dirty="0">
                <a:latin typeface="Times New Roman"/>
                <a:cs typeface="Times New Roman"/>
              </a:rPr>
              <a:t>In </a:t>
            </a:r>
            <a:r>
              <a:rPr sz="1200" dirty="0">
                <a:latin typeface="Times New Roman"/>
                <a:cs typeface="Times New Roman"/>
              </a:rPr>
              <a:t>this  </a:t>
            </a:r>
            <a:r>
              <a:rPr sz="1200" spc="-5" dirty="0">
                <a:latin typeface="Times New Roman"/>
                <a:cs typeface="Times New Roman"/>
              </a:rPr>
              <a:t>chapter </a:t>
            </a:r>
            <a:r>
              <a:rPr sz="1200" dirty="0">
                <a:latin typeface="Times New Roman"/>
                <a:cs typeface="Times New Roman"/>
              </a:rPr>
              <a:t>we </a:t>
            </a:r>
            <a:r>
              <a:rPr sz="1200" spc="-5" dirty="0">
                <a:latin typeface="Times New Roman"/>
                <a:cs typeface="Times New Roman"/>
              </a:rPr>
              <a:t>will deal </a:t>
            </a:r>
            <a:r>
              <a:rPr sz="1200" dirty="0">
                <a:latin typeface="Times New Roman"/>
                <a:cs typeface="Times New Roman"/>
              </a:rPr>
              <a:t>with these </a:t>
            </a:r>
            <a:r>
              <a:rPr sz="1200" spc="-5" dirty="0">
                <a:latin typeface="Times New Roman"/>
                <a:cs typeface="Times New Roman"/>
              </a:rPr>
              <a:t>two components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Migration</a:t>
            </a:r>
            <a:r>
              <a:rPr sz="1200" spc="-5" dirty="0">
                <a:latin typeface="Arial"/>
                <a:cs typeface="Arial"/>
              </a:rPr>
              <a:t>.</a:t>
            </a:r>
            <a:endParaRPr sz="1200">
              <a:latin typeface="Arial"/>
              <a:cs typeface="Arial"/>
            </a:endParaRPr>
          </a:p>
          <a:p>
            <a:pPr marL="12700" algn="just">
              <a:lnSpc>
                <a:spcPct val="100000"/>
              </a:lnSpc>
              <a:spcBef>
                <a:spcPts val="660"/>
              </a:spcBef>
            </a:pPr>
            <a:r>
              <a:rPr sz="1200" b="1" spc="-5" dirty="0">
                <a:latin typeface="Times New Roman"/>
                <a:cs typeface="Times New Roman"/>
              </a:rPr>
              <a:t>Definitions </a:t>
            </a:r>
            <a:r>
              <a:rPr sz="1200" b="1" spc="-10" dirty="0">
                <a:latin typeface="Times New Roman"/>
                <a:cs typeface="Times New Roman"/>
              </a:rPr>
              <a:t>of </a:t>
            </a:r>
            <a:r>
              <a:rPr sz="1200" b="1" spc="-5" dirty="0">
                <a:latin typeface="Times New Roman"/>
                <a:cs typeface="Times New Roman"/>
              </a:rPr>
              <a:t>some</a:t>
            </a:r>
            <a:r>
              <a:rPr sz="1200" b="1" spc="15" dirty="0">
                <a:latin typeface="Times New Roman"/>
                <a:cs typeface="Times New Roman"/>
              </a:rPr>
              <a:t> </a:t>
            </a:r>
            <a:r>
              <a:rPr sz="1200" b="1" spc="-5" dirty="0">
                <a:latin typeface="Times New Roman"/>
                <a:cs typeface="Times New Roman"/>
              </a:rPr>
              <a:t>terminology</a:t>
            </a:r>
            <a:endParaRPr sz="1200">
              <a:latin typeface="Times New Roman"/>
              <a:cs typeface="Times New Roman"/>
            </a:endParaRPr>
          </a:p>
          <a:p>
            <a:pPr marL="12700" marR="8255" algn="just">
              <a:lnSpc>
                <a:spcPts val="2080"/>
              </a:lnSpc>
              <a:spcBef>
                <a:spcPts val="135"/>
              </a:spcBef>
            </a:pPr>
            <a:r>
              <a:rPr sz="1200" b="1" spc="-5" dirty="0">
                <a:latin typeface="Times New Roman"/>
                <a:cs typeface="Times New Roman"/>
              </a:rPr>
              <a:t>Migrants</a:t>
            </a:r>
            <a:r>
              <a:rPr sz="1200" spc="-5" dirty="0">
                <a:latin typeface="Times New Roman"/>
                <a:cs typeface="Times New Roman"/>
              </a:rPr>
              <a:t>: Persons </a:t>
            </a:r>
            <a:r>
              <a:rPr sz="1200" dirty="0">
                <a:latin typeface="Times New Roman"/>
                <a:cs typeface="Times New Roman"/>
              </a:rPr>
              <a:t>or group of </a:t>
            </a:r>
            <a:r>
              <a:rPr sz="1200" spc="-5" dirty="0">
                <a:latin typeface="Times New Roman"/>
                <a:cs typeface="Times New Roman"/>
              </a:rPr>
              <a:t>people </a:t>
            </a:r>
            <a:r>
              <a:rPr sz="1200" dirty="0">
                <a:latin typeface="Times New Roman"/>
                <a:cs typeface="Times New Roman"/>
              </a:rPr>
              <a:t>who moves </a:t>
            </a:r>
            <a:r>
              <a:rPr sz="1200" spc="-5" dirty="0">
                <a:latin typeface="Times New Roman"/>
                <a:cs typeface="Times New Roman"/>
              </a:rPr>
              <a:t>from </a:t>
            </a:r>
            <a:r>
              <a:rPr sz="1200" dirty="0">
                <a:latin typeface="Times New Roman"/>
                <a:cs typeface="Times New Roman"/>
              </a:rPr>
              <a:t>one place to another place are known </a:t>
            </a:r>
            <a:r>
              <a:rPr sz="1200" spc="-5" dirty="0">
                <a:latin typeface="Times New Roman"/>
                <a:cs typeface="Times New Roman"/>
              </a:rPr>
              <a:t>as  migrants</a:t>
            </a:r>
            <a:endParaRPr sz="1200">
              <a:latin typeface="Times New Roman"/>
              <a:cs typeface="Times New Roman"/>
            </a:endParaRPr>
          </a:p>
          <a:p>
            <a:pPr marL="12700">
              <a:lnSpc>
                <a:spcPct val="100000"/>
              </a:lnSpc>
              <a:spcBef>
                <a:spcPts val="450"/>
              </a:spcBef>
            </a:pPr>
            <a:r>
              <a:rPr sz="1200" b="1" spc="-5" dirty="0">
                <a:latin typeface="Times New Roman"/>
                <a:cs typeface="Times New Roman"/>
              </a:rPr>
              <a:t>Place/Area </a:t>
            </a:r>
            <a:r>
              <a:rPr sz="1200" b="1" dirty="0">
                <a:latin typeface="Times New Roman"/>
                <a:cs typeface="Times New Roman"/>
              </a:rPr>
              <a:t>of origin</a:t>
            </a:r>
            <a:r>
              <a:rPr sz="1200" dirty="0">
                <a:latin typeface="Times New Roman"/>
                <a:cs typeface="Times New Roman"/>
              </a:rPr>
              <a:t>: The </a:t>
            </a:r>
            <a:r>
              <a:rPr sz="1200" spc="-5" dirty="0">
                <a:latin typeface="Times New Roman"/>
                <a:cs typeface="Times New Roman"/>
              </a:rPr>
              <a:t>place/area from which </a:t>
            </a:r>
            <a:r>
              <a:rPr sz="1200" dirty="0">
                <a:latin typeface="Times New Roman"/>
                <a:cs typeface="Times New Roman"/>
              </a:rPr>
              <a:t>a </a:t>
            </a:r>
            <a:r>
              <a:rPr sz="1200" spc="-5" dirty="0">
                <a:latin typeface="Times New Roman"/>
                <a:cs typeface="Times New Roman"/>
              </a:rPr>
              <a:t>migrant</a:t>
            </a:r>
            <a:r>
              <a:rPr sz="1200" spc="20" dirty="0">
                <a:latin typeface="Times New Roman"/>
                <a:cs typeface="Times New Roman"/>
              </a:rPr>
              <a:t> </a:t>
            </a:r>
            <a:r>
              <a:rPr sz="1200" spc="-5" dirty="0">
                <a:latin typeface="Times New Roman"/>
                <a:cs typeface="Times New Roman"/>
              </a:rPr>
              <a:t>moves</a:t>
            </a:r>
            <a:endParaRPr sz="1200">
              <a:latin typeface="Times New Roman"/>
              <a:cs typeface="Times New Roman"/>
            </a:endParaRPr>
          </a:p>
          <a:p>
            <a:pPr marL="12700">
              <a:lnSpc>
                <a:spcPct val="100000"/>
              </a:lnSpc>
              <a:spcBef>
                <a:spcPts val="635"/>
              </a:spcBef>
            </a:pPr>
            <a:r>
              <a:rPr sz="1200" b="1" spc="-5" dirty="0">
                <a:latin typeface="Times New Roman"/>
                <a:cs typeface="Times New Roman"/>
              </a:rPr>
              <a:t>Place </a:t>
            </a:r>
            <a:r>
              <a:rPr sz="1200" b="1" dirty="0">
                <a:latin typeface="Times New Roman"/>
                <a:cs typeface="Times New Roman"/>
              </a:rPr>
              <a:t>of </a:t>
            </a:r>
            <a:r>
              <a:rPr sz="1200" b="1" spc="-5" dirty="0">
                <a:latin typeface="Times New Roman"/>
                <a:cs typeface="Times New Roman"/>
              </a:rPr>
              <a:t>destination</a:t>
            </a:r>
            <a:r>
              <a:rPr sz="1200" spc="-5" dirty="0">
                <a:latin typeface="Times New Roman"/>
                <a:cs typeface="Times New Roman"/>
              </a:rPr>
              <a:t>: </a:t>
            </a:r>
            <a:r>
              <a:rPr sz="1200" dirty="0">
                <a:latin typeface="Times New Roman"/>
                <a:cs typeface="Times New Roman"/>
              </a:rPr>
              <a:t>the </a:t>
            </a:r>
            <a:r>
              <a:rPr sz="1200" spc="-5" dirty="0">
                <a:latin typeface="Times New Roman"/>
                <a:cs typeface="Times New Roman"/>
              </a:rPr>
              <a:t>place/area </a:t>
            </a:r>
            <a:r>
              <a:rPr sz="1200" dirty="0">
                <a:latin typeface="Times New Roman"/>
                <a:cs typeface="Times New Roman"/>
              </a:rPr>
              <a:t>to which a </a:t>
            </a:r>
            <a:r>
              <a:rPr sz="1200" spc="-5" dirty="0">
                <a:latin typeface="Times New Roman"/>
                <a:cs typeface="Times New Roman"/>
              </a:rPr>
              <a:t>migrant moves</a:t>
            </a:r>
            <a:endParaRPr sz="1200">
              <a:latin typeface="Times New Roman"/>
              <a:cs typeface="Times New Roman"/>
            </a:endParaRPr>
          </a:p>
          <a:p>
            <a:pPr marL="12700">
              <a:lnSpc>
                <a:spcPct val="100000"/>
              </a:lnSpc>
              <a:spcBef>
                <a:spcPts val="625"/>
              </a:spcBef>
              <a:tabLst>
                <a:tab pos="1163955" algn="l"/>
                <a:tab pos="2132330" algn="l"/>
                <a:tab pos="3009900" algn="l"/>
                <a:tab pos="3618229" algn="l"/>
                <a:tab pos="4478655" algn="l"/>
                <a:tab pos="5557520" algn="l"/>
              </a:tabLst>
            </a:pPr>
            <a:r>
              <a:rPr sz="1200" b="1" spc="-5" dirty="0">
                <a:latin typeface="Times New Roman"/>
                <a:cs typeface="Times New Roman"/>
              </a:rPr>
              <a:t>M</a:t>
            </a:r>
            <a:r>
              <a:rPr sz="1200" b="1" dirty="0">
                <a:latin typeface="Times New Roman"/>
                <a:cs typeface="Times New Roman"/>
              </a:rPr>
              <a:t>igra</a:t>
            </a:r>
            <a:r>
              <a:rPr sz="1200" b="1" spc="-10" dirty="0">
                <a:latin typeface="Times New Roman"/>
                <a:cs typeface="Times New Roman"/>
              </a:rPr>
              <a:t>t</a:t>
            </a:r>
            <a:r>
              <a:rPr sz="1200" b="1" spc="-5" dirty="0">
                <a:latin typeface="Times New Roman"/>
                <a:cs typeface="Times New Roman"/>
              </a:rPr>
              <a:t>ion</a:t>
            </a:r>
            <a:r>
              <a:rPr sz="1200" b="1" dirty="0">
                <a:latin typeface="Times New Roman"/>
                <a:cs typeface="Times New Roman"/>
              </a:rPr>
              <a:t>	</a:t>
            </a:r>
            <a:r>
              <a:rPr sz="1200" b="1" spc="-5" dirty="0">
                <a:latin typeface="Times New Roman"/>
                <a:cs typeface="Times New Roman"/>
              </a:rPr>
              <a:t>per</a:t>
            </a:r>
            <a:r>
              <a:rPr sz="1200" b="1" dirty="0">
                <a:latin typeface="Times New Roman"/>
                <a:cs typeface="Times New Roman"/>
              </a:rPr>
              <a:t>i</a:t>
            </a:r>
            <a:r>
              <a:rPr sz="1200" b="1" spc="10" dirty="0">
                <a:latin typeface="Times New Roman"/>
                <a:cs typeface="Times New Roman"/>
              </a:rPr>
              <a:t>o</a:t>
            </a:r>
            <a:r>
              <a:rPr sz="1200" b="1" spc="-5" dirty="0">
                <a:latin typeface="Times New Roman"/>
                <a:cs typeface="Times New Roman"/>
              </a:rPr>
              <a:t>d</a:t>
            </a:r>
            <a:r>
              <a:rPr sz="1200" b="1" dirty="0">
                <a:latin typeface="Times New Roman"/>
                <a:cs typeface="Times New Roman"/>
              </a:rPr>
              <a:t>:	</a:t>
            </a:r>
            <a:r>
              <a:rPr sz="1200" dirty="0">
                <a:latin typeface="Times New Roman"/>
                <a:cs typeface="Times New Roman"/>
              </a:rPr>
              <a:t>p</a:t>
            </a:r>
            <a:r>
              <a:rPr sz="1200" spc="-5" dirty="0">
                <a:latin typeface="Times New Roman"/>
                <a:cs typeface="Times New Roman"/>
              </a:rPr>
              <a:t>e</a:t>
            </a:r>
            <a:r>
              <a:rPr sz="1200" dirty="0">
                <a:latin typeface="Times New Roman"/>
                <a:cs typeface="Times New Roman"/>
              </a:rPr>
              <a:t>riod	in	whi</a:t>
            </a:r>
            <a:r>
              <a:rPr sz="1200" spc="-5" dirty="0">
                <a:latin typeface="Times New Roman"/>
                <a:cs typeface="Times New Roman"/>
              </a:rPr>
              <a:t>c</a:t>
            </a:r>
            <a:r>
              <a:rPr sz="1200" dirty="0">
                <a:latin typeface="Times New Roman"/>
                <a:cs typeface="Times New Roman"/>
              </a:rPr>
              <a:t>h	</a:t>
            </a:r>
            <a:r>
              <a:rPr sz="1200" spc="-10" dirty="0">
                <a:latin typeface="Times New Roman"/>
                <a:cs typeface="Times New Roman"/>
              </a:rPr>
              <a:t>m</a:t>
            </a:r>
            <a:r>
              <a:rPr sz="1200" dirty="0">
                <a:latin typeface="Times New Roman"/>
                <a:cs typeface="Times New Roman"/>
              </a:rPr>
              <a:t>i</a:t>
            </a:r>
            <a:r>
              <a:rPr sz="1200" spc="-10" dirty="0">
                <a:latin typeface="Times New Roman"/>
                <a:cs typeface="Times New Roman"/>
              </a:rPr>
              <a:t>g</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tion	o</a:t>
            </a:r>
            <a:r>
              <a:rPr sz="1200" spc="-5" dirty="0">
                <a:latin typeface="Times New Roman"/>
                <a:cs typeface="Times New Roman"/>
              </a:rPr>
              <a:t>cc</a:t>
            </a:r>
            <a:r>
              <a:rPr sz="1200" spc="10" dirty="0">
                <a:latin typeface="Times New Roman"/>
                <a:cs typeface="Times New Roman"/>
              </a:rPr>
              <a:t>u</a:t>
            </a:r>
            <a:r>
              <a:rPr sz="1200" spc="-5" dirty="0">
                <a:latin typeface="Times New Roman"/>
                <a:cs typeface="Times New Roman"/>
              </a:rPr>
              <a:t>rs</a:t>
            </a:r>
            <a:endParaRPr sz="1200">
              <a:latin typeface="Times New Roman"/>
              <a:cs typeface="Times New Roman"/>
            </a:endParaRPr>
          </a:p>
          <a:p>
            <a:pPr marL="12700">
              <a:lnSpc>
                <a:spcPct val="100000"/>
              </a:lnSpc>
              <a:spcBef>
                <a:spcPts val="660"/>
              </a:spcBef>
            </a:pPr>
            <a:r>
              <a:rPr sz="1200" b="1" spc="-5" dirty="0">
                <a:latin typeface="Times New Roman"/>
                <a:cs typeface="Times New Roman"/>
              </a:rPr>
              <a:t>In-migrants/Immigrants</a:t>
            </a:r>
            <a:endParaRPr sz="1200">
              <a:latin typeface="Times New Roman"/>
              <a:cs typeface="Times New Roman"/>
            </a:endParaRPr>
          </a:p>
          <a:p>
            <a:pPr marL="12700" marR="16510">
              <a:lnSpc>
                <a:spcPts val="2080"/>
              </a:lnSpc>
              <a:spcBef>
                <a:spcPts val="135"/>
              </a:spcBef>
            </a:pPr>
            <a:r>
              <a:rPr sz="1200" spc="-5" dirty="0">
                <a:latin typeface="Times New Roman"/>
                <a:cs typeface="Times New Roman"/>
              </a:rPr>
              <a:t>In-migrant: A person </a:t>
            </a:r>
            <a:r>
              <a:rPr sz="1200" dirty="0">
                <a:latin typeface="Times New Roman"/>
                <a:cs typeface="Times New Roman"/>
              </a:rPr>
              <a:t>who </a:t>
            </a:r>
            <a:r>
              <a:rPr sz="1200" spc="-5" dirty="0">
                <a:latin typeface="Times New Roman"/>
                <a:cs typeface="Times New Roman"/>
              </a:rPr>
              <a:t>enters </a:t>
            </a:r>
            <a:r>
              <a:rPr sz="1200" dirty="0">
                <a:latin typeface="Times New Roman"/>
                <a:cs typeface="Times New Roman"/>
              </a:rPr>
              <a:t>in the place of </a:t>
            </a:r>
            <a:r>
              <a:rPr sz="1200" spc="-5" dirty="0">
                <a:latin typeface="Times New Roman"/>
                <a:cs typeface="Times New Roman"/>
              </a:rPr>
              <a:t>destination from </a:t>
            </a:r>
            <a:r>
              <a:rPr sz="1200" dirty="0">
                <a:latin typeface="Times New Roman"/>
                <a:cs typeface="Times New Roman"/>
              </a:rPr>
              <a:t>the </a:t>
            </a:r>
            <a:r>
              <a:rPr sz="1200" spc="-5" dirty="0">
                <a:latin typeface="Times New Roman"/>
                <a:cs typeface="Times New Roman"/>
              </a:rPr>
              <a:t>residence </a:t>
            </a:r>
            <a:r>
              <a:rPr sz="1200" dirty="0">
                <a:latin typeface="Times New Roman"/>
                <a:cs typeface="Times New Roman"/>
              </a:rPr>
              <a:t>within the country  </a:t>
            </a:r>
            <a:r>
              <a:rPr sz="1200" spc="-5" dirty="0">
                <a:latin typeface="Times New Roman"/>
                <a:cs typeface="Times New Roman"/>
              </a:rPr>
              <a:t>Immigrant: </a:t>
            </a:r>
            <a:r>
              <a:rPr sz="1200" dirty="0">
                <a:latin typeface="Times New Roman"/>
                <a:cs typeface="Times New Roman"/>
              </a:rPr>
              <a:t>a person </a:t>
            </a:r>
            <a:r>
              <a:rPr sz="1200" spc="-5" dirty="0">
                <a:latin typeface="Times New Roman"/>
                <a:cs typeface="Times New Roman"/>
              </a:rPr>
              <a:t>comes </a:t>
            </a:r>
            <a:r>
              <a:rPr sz="1200" dirty="0">
                <a:latin typeface="Times New Roman"/>
                <a:cs typeface="Times New Roman"/>
              </a:rPr>
              <a:t>to the country </a:t>
            </a:r>
            <a:r>
              <a:rPr sz="1200" spc="-5" dirty="0">
                <a:latin typeface="Times New Roman"/>
                <a:cs typeface="Times New Roman"/>
              </a:rPr>
              <a:t>from </a:t>
            </a:r>
            <a:r>
              <a:rPr sz="1200" dirty="0">
                <a:latin typeface="Times New Roman"/>
                <a:cs typeface="Times New Roman"/>
              </a:rPr>
              <a:t>another </a:t>
            </a:r>
            <a:r>
              <a:rPr sz="1200" spc="5" dirty="0">
                <a:latin typeface="Times New Roman"/>
                <a:cs typeface="Times New Roman"/>
              </a:rPr>
              <a:t>by </a:t>
            </a:r>
            <a:r>
              <a:rPr sz="1200" dirty="0">
                <a:latin typeface="Times New Roman"/>
                <a:cs typeface="Times New Roman"/>
              </a:rPr>
              <a:t>crossing the </a:t>
            </a:r>
            <a:r>
              <a:rPr sz="1200" spc="-5" dirty="0">
                <a:latin typeface="Times New Roman"/>
                <a:cs typeface="Times New Roman"/>
              </a:rPr>
              <a:t>international</a:t>
            </a:r>
            <a:r>
              <a:rPr sz="1200" dirty="0">
                <a:latin typeface="Times New Roman"/>
                <a:cs typeface="Times New Roman"/>
              </a:rPr>
              <a:t> </a:t>
            </a:r>
            <a:r>
              <a:rPr sz="1200" spc="-5" dirty="0">
                <a:latin typeface="Times New Roman"/>
                <a:cs typeface="Times New Roman"/>
              </a:rPr>
              <a:t>boundaries</a:t>
            </a:r>
            <a:endParaRPr sz="1200">
              <a:latin typeface="Times New Roman"/>
              <a:cs typeface="Times New Roman"/>
            </a:endParaRPr>
          </a:p>
          <a:p>
            <a:pPr marL="12700">
              <a:lnSpc>
                <a:spcPct val="100000"/>
              </a:lnSpc>
              <a:spcBef>
                <a:spcPts val="465"/>
              </a:spcBef>
            </a:pPr>
            <a:r>
              <a:rPr sz="1200" b="1" spc="-5" dirty="0">
                <a:latin typeface="Times New Roman"/>
                <a:cs typeface="Times New Roman"/>
              </a:rPr>
              <a:t>Out-migrant/Emigrant</a:t>
            </a:r>
            <a:endParaRPr sz="1200">
              <a:latin typeface="Times New Roman"/>
              <a:cs typeface="Times New Roman"/>
            </a:endParaRPr>
          </a:p>
          <a:p>
            <a:pPr marL="12700" marR="10160">
              <a:lnSpc>
                <a:spcPts val="2060"/>
              </a:lnSpc>
              <a:spcBef>
                <a:spcPts val="170"/>
              </a:spcBef>
            </a:pPr>
            <a:r>
              <a:rPr sz="1200" spc="-5" dirty="0">
                <a:latin typeface="Times New Roman"/>
                <a:cs typeface="Times New Roman"/>
              </a:rPr>
              <a:t>Out-migrant: A person </a:t>
            </a:r>
            <a:r>
              <a:rPr sz="1200" dirty="0">
                <a:latin typeface="Times New Roman"/>
                <a:cs typeface="Times New Roman"/>
              </a:rPr>
              <a:t>who </a:t>
            </a:r>
            <a:r>
              <a:rPr sz="1200" spc="-5" dirty="0">
                <a:latin typeface="Times New Roman"/>
                <a:cs typeface="Times New Roman"/>
              </a:rPr>
              <a:t>departs from </a:t>
            </a:r>
            <a:r>
              <a:rPr sz="1200" dirty="0">
                <a:latin typeface="Times New Roman"/>
                <a:cs typeface="Times New Roman"/>
              </a:rPr>
              <a:t>the place of </a:t>
            </a:r>
            <a:r>
              <a:rPr sz="1200" spc="-5" dirty="0">
                <a:latin typeface="Times New Roman"/>
                <a:cs typeface="Times New Roman"/>
              </a:rPr>
              <a:t>residence </a:t>
            </a:r>
            <a:r>
              <a:rPr sz="1200" dirty="0">
                <a:latin typeface="Times New Roman"/>
                <a:cs typeface="Times New Roman"/>
              </a:rPr>
              <a:t>to another within the </a:t>
            </a:r>
            <a:r>
              <a:rPr sz="1200" spc="-5" dirty="0">
                <a:latin typeface="Times New Roman"/>
                <a:cs typeface="Times New Roman"/>
              </a:rPr>
              <a:t>country  Emigrant: </a:t>
            </a:r>
            <a:r>
              <a:rPr sz="1200" dirty="0">
                <a:latin typeface="Times New Roman"/>
                <a:cs typeface="Times New Roman"/>
              </a:rPr>
              <a:t>a person departs </a:t>
            </a:r>
            <a:r>
              <a:rPr sz="1200" spc="-5" dirty="0">
                <a:latin typeface="Times New Roman"/>
                <a:cs typeface="Times New Roman"/>
              </a:rPr>
              <a:t>from native </a:t>
            </a:r>
            <a:r>
              <a:rPr sz="1200" dirty="0">
                <a:latin typeface="Times New Roman"/>
                <a:cs typeface="Times New Roman"/>
              </a:rPr>
              <a:t>country to </a:t>
            </a:r>
            <a:r>
              <a:rPr sz="1200" spc="-5" dirty="0">
                <a:latin typeface="Times New Roman"/>
                <a:cs typeface="Times New Roman"/>
              </a:rPr>
              <a:t>another </a:t>
            </a:r>
            <a:r>
              <a:rPr sz="1200" dirty="0">
                <a:latin typeface="Times New Roman"/>
                <a:cs typeface="Times New Roman"/>
              </a:rPr>
              <a:t>countries </a:t>
            </a:r>
            <a:r>
              <a:rPr sz="1200" spc="10" dirty="0">
                <a:latin typeface="Times New Roman"/>
                <a:cs typeface="Times New Roman"/>
              </a:rPr>
              <a:t>by </a:t>
            </a:r>
            <a:r>
              <a:rPr sz="1200" dirty="0">
                <a:latin typeface="Times New Roman"/>
                <a:cs typeface="Times New Roman"/>
              </a:rPr>
              <a:t>crossing the</a:t>
            </a:r>
            <a:r>
              <a:rPr sz="1200" spc="280" dirty="0">
                <a:latin typeface="Times New Roman"/>
                <a:cs typeface="Times New Roman"/>
              </a:rPr>
              <a:t> </a:t>
            </a:r>
            <a:r>
              <a:rPr sz="1200" spc="-5" dirty="0">
                <a:latin typeface="Times New Roman"/>
                <a:cs typeface="Times New Roman"/>
              </a:rPr>
              <a:t>international</a:t>
            </a:r>
            <a:endParaRPr sz="1200">
              <a:latin typeface="Times New Roman"/>
              <a:cs typeface="Times New Roman"/>
            </a:endParaRPr>
          </a:p>
          <a:p>
            <a:pPr marL="12700">
              <a:lnSpc>
                <a:spcPct val="100000"/>
              </a:lnSpc>
              <a:spcBef>
                <a:spcPts val="465"/>
              </a:spcBef>
            </a:pPr>
            <a:r>
              <a:rPr sz="1200" spc="-5" dirty="0">
                <a:latin typeface="Times New Roman"/>
                <a:cs typeface="Times New Roman"/>
              </a:rPr>
              <a:t>boundaries</a:t>
            </a:r>
            <a:endParaRPr sz="1200">
              <a:latin typeface="Times New Roman"/>
              <a:cs typeface="Times New Roman"/>
            </a:endParaRPr>
          </a:p>
          <a:p>
            <a:pPr marL="12700" marR="8255">
              <a:lnSpc>
                <a:spcPts val="2080"/>
              </a:lnSpc>
              <a:spcBef>
                <a:spcPts val="160"/>
              </a:spcBef>
            </a:pPr>
            <a:r>
              <a:rPr sz="1200" b="1" spc="-5" dirty="0">
                <a:latin typeface="Times New Roman"/>
                <a:cs typeface="Times New Roman"/>
              </a:rPr>
              <a:t>Net migration</a:t>
            </a:r>
            <a:r>
              <a:rPr sz="1200" spc="-5" dirty="0">
                <a:latin typeface="Times New Roman"/>
                <a:cs typeface="Times New Roman"/>
              </a:rPr>
              <a:t>: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difference between </a:t>
            </a:r>
            <a:r>
              <a:rPr sz="1200" dirty="0">
                <a:latin typeface="Times New Roman"/>
                <a:cs typeface="Times New Roman"/>
              </a:rPr>
              <a:t>out </a:t>
            </a:r>
            <a:r>
              <a:rPr sz="1200" spc="-5" dirty="0">
                <a:latin typeface="Times New Roman"/>
                <a:cs typeface="Times New Roman"/>
              </a:rPr>
              <a:t>migration and </a:t>
            </a:r>
            <a:r>
              <a:rPr sz="1200" dirty="0">
                <a:latin typeface="Times New Roman"/>
                <a:cs typeface="Times New Roman"/>
              </a:rPr>
              <a:t>in migration in </a:t>
            </a:r>
            <a:r>
              <a:rPr sz="1200" spc="5" dirty="0">
                <a:latin typeface="Times New Roman"/>
                <a:cs typeface="Times New Roman"/>
              </a:rPr>
              <a:t>any </a:t>
            </a:r>
            <a:r>
              <a:rPr sz="1200" spc="-5" dirty="0">
                <a:latin typeface="Times New Roman"/>
                <a:cs typeface="Times New Roman"/>
              </a:rPr>
              <a:t>defined  geographical areas </a:t>
            </a:r>
            <a:r>
              <a:rPr sz="1200" dirty="0">
                <a:latin typeface="Times New Roman"/>
                <a:cs typeface="Times New Roman"/>
              </a:rPr>
              <a:t>within a </a:t>
            </a:r>
            <a:r>
              <a:rPr sz="1200" spc="-5" dirty="0">
                <a:latin typeface="Times New Roman"/>
                <a:cs typeface="Times New Roman"/>
              </a:rPr>
              <a:t>specified </a:t>
            </a:r>
            <a:r>
              <a:rPr sz="1200" dirty="0">
                <a:latin typeface="Times New Roman"/>
                <a:cs typeface="Times New Roman"/>
              </a:rPr>
              <a:t>period of time</a:t>
            </a:r>
            <a:r>
              <a:rPr sz="1200" spc="5" dirty="0">
                <a:latin typeface="Times New Roman"/>
                <a:cs typeface="Times New Roman"/>
              </a:rPr>
              <a:t> </a:t>
            </a:r>
            <a:r>
              <a:rPr sz="1200" spc="-5" dirty="0">
                <a:latin typeface="Times New Roman"/>
                <a:cs typeface="Times New Roman"/>
              </a:rPr>
              <a:t>migration.</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44</a:t>
            </a:fld>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730" cy="808291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6985" algn="just">
              <a:lnSpc>
                <a:spcPct val="143300"/>
              </a:lnSpc>
              <a:spcBef>
                <a:spcPts val="1250"/>
              </a:spcBef>
            </a:pPr>
            <a:r>
              <a:rPr sz="1200" b="1" dirty="0">
                <a:latin typeface="Times New Roman"/>
                <a:cs typeface="Times New Roman"/>
              </a:rPr>
              <a:t>Life </a:t>
            </a:r>
            <a:r>
              <a:rPr sz="1200" b="1" spc="-5" dirty="0">
                <a:latin typeface="Times New Roman"/>
                <a:cs typeface="Times New Roman"/>
              </a:rPr>
              <a:t>time migration</a:t>
            </a:r>
            <a:r>
              <a:rPr sz="1200" spc="-5" dirty="0">
                <a:latin typeface="Times New Roman"/>
                <a:cs typeface="Times New Roman"/>
              </a:rPr>
              <a:t>: Life </a:t>
            </a:r>
            <a:r>
              <a:rPr sz="1200" dirty="0">
                <a:latin typeface="Times New Roman"/>
                <a:cs typeface="Times New Roman"/>
              </a:rPr>
              <a:t>time migration </a:t>
            </a:r>
            <a:r>
              <a:rPr sz="1200" spc="-5" dirty="0">
                <a:latin typeface="Times New Roman"/>
                <a:cs typeface="Times New Roman"/>
              </a:rPr>
              <a:t>is </a:t>
            </a:r>
            <a:r>
              <a:rPr sz="1200" dirty="0">
                <a:latin typeface="Times New Roman"/>
                <a:cs typeface="Times New Roman"/>
              </a:rPr>
              <a:t>one who </a:t>
            </a:r>
            <a:r>
              <a:rPr sz="1200" spc="-5" dirty="0">
                <a:latin typeface="Times New Roman"/>
                <a:cs typeface="Times New Roman"/>
              </a:rPr>
              <a:t>has </a:t>
            </a:r>
            <a:r>
              <a:rPr sz="1200" dirty="0">
                <a:latin typeface="Times New Roman"/>
                <a:cs typeface="Times New Roman"/>
              </a:rPr>
              <a:t>moved from </a:t>
            </a:r>
            <a:r>
              <a:rPr sz="1200" spc="-5" dirty="0">
                <a:latin typeface="Times New Roman"/>
                <a:cs typeface="Times New Roman"/>
              </a:rPr>
              <a:t>his place </a:t>
            </a:r>
            <a:r>
              <a:rPr sz="1200" dirty="0">
                <a:latin typeface="Times New Roman"/>
                <a:cs typeface="Times New Roman"/>
              </a:rPr>
              <a:t>of birth to the  </a:t>
            </a:r>
            <a:r>
              <a:rPr sz="1200" spc="-5" dirty="0">
                <a:latin typeface="Times New Roman"/>
                <a:cs typeface="Times New Roman"/>
              </a:rPr>
              <a:t>present place </a:t>
            </a:r>
            <a:r>
              <a:rPr sz="1200" dirty="0">
                <a:latin typeface="Times New Roman"/>
                <a:cs typeface="Times New Roman"/>
              </a:rPr>
              <a:t>of destination </a:t>
            </a:r>
            <a:r>
              <a:rPr sz="1200" spc="-5" dirty="0">
                <a:latin typeface="Times New Roman"/>
                <a:cs typeface="Times New Roman"/>
              </a:rPr>
              <a:t>where </a:t>
            </a:r>
            <a:r>
              <a:rPr sz="1200" dirty="0">
                <a:latin typeface="Times New Roman"/>
                <a:cs typeface="Times New Roman"/>
              </a:rPr>
              <a:t>he </a:t>
            </a:r>
            <a:r>
              <a:rPr sz="1200" spc="-5" dirty="0">
                <a:latin typeface="Times New Roman"/>
                <a:cs typeface="Times New Roman"/>
              </a:rPr>
              <a:t>is enumerated at </a:t>
            </a:r>
            <a:r>
              <a:rPr sz="1200" dirty="0">
                <a:latin typeface="Times New Roman"/>
                <a:cs typeface="Times New Roman"/>
              </a:rPr>
              <a:t>the time of the </a:t>
            </a:r>
            <a:r>
              <a:rPr sz="1200" spc="-5" dirty="0">
                <a:latin typeface="Times New Roman"/>
                <a:cs typeface="Times New Roman"/>
              </a:rPr>
              <a:t>census irrespective </a:t>
            </a:r>
            <a:r>
              <a:rPr sz="1200" dirty="0">
                <a:latin typeface="Times New Roman"/>
                <a:cs typeface="Times New Roman"/>
              </a:rPr>
              <a:t>of the  number of </a:t>
            </a:r>
            <a:r>
              <a:rPr sz="1200" spc="-5" dirty="0">
                <a:latin typeface="Times New Roman"/>
                <a:cs typeface="Times New Roman"/>
              </a:rPr>
              <a:t>times </a:t>
            </a:r>
            <a:r>
              <a:rPr sz="1200" dirty="0">
                <a:latin typeface="Times New Roman"/>
                <a:cs typeface="Times New Roman"/>
              </a:rPr>
              <a:t>he</a:t>
            </a:r>
            <a:r>
              <a:rPr sz="1200" spc="-10" dirty="0">
                <a:latin typeface="Times New Roman"/>
                <a:cs typeface="Times New Roman"/>
              </a:rPr>
              <a:t> </a:t>
            </a:r>
            <a:r>
              <a:rPr sz="1200" dirty="0">
                <a:latin typeface="Times New Roman"/>
                <a:cs typeface="Times New Roman"/>
              </a:rPr>
              <a:t>migrates.</a:t>
            </a:r>
            <a:endParaRPr sz="1200">
              <a:latin typeface="Times New Roman"/>
              <a:cs typeface="Times New Roman"/>
            </a:endParaRPr>
          </a:p>
          <a:p>
            <a:pPr marL="12700">
              <a:lnSpc>
                <a:spcPct val="100000"/>
              </a:lnSpc>
              <a:spcBef>
                <a:spcPts val="635"/>
              </a:spcBef>
            </a:pPr>
            <a:r>
              <a:rPr sz="1200" b="1" spc="-5" dirty="0">
                <a:latin typeface="Times New Roman"/>
                <a:cs typeface="Times New Roman"/>
              </a:rPr>
              <a:t>Non migration</a:t>
            </a:r>
            <a:r>
              <a:rPr sz="1200" spc="-5" dirty="0">
                <a:latin typeface="Times New Roman"/>
                <a:cs typeface="Times New Roman"/>
              </a:rPr>
              <a:t>: </a:t>
            </a:r>
            <a:r>
              <a:rPr sz="1200" dirty="0">
                <a:latin typeface="Times New Roman"/>
                <a:cs typeface="Times New Roman"/>
              </a:rPr>
              <a:t>not </a:t>
            </a:r>
            <a:r>
              <a:rPr sz="1200" spc="-5" dirty="0">
                <a:latin typeface="Times New Roman"/>
                <a:cs typeface="Times New Roman"/>
              </a:rPr>
              <a:t>changing </a:t>
            </a:r>
            <a:r>
              <a:rPr sz="1200" dirty="0">
                <a:latin typeface="Times New Roman"/>
                <a:cs typeface="Times New Roman"/>
              </a:rPr>
              <a:t>the </a:t>
            </a:r>
            <a:r>
              <a:rPr sz="1200" spc="-5" dirty="0">
                <a:latin typeface="Times New Roman"/>
                <a:cs typeface="Times New Roman"/>
              </a:rPr>
              <a:t>birth </a:t>
            </a:r>
            <a:r>
              <a:rPr sz="1200" dirty="0">
                <a:latin typeface="Times New Roman"/>
                <a:cs typeface="Times New Roman"/>
              </a:rPr>
              <a:t>place </a:t>
            </a:r>
            <a:r>
              <a:rPr sz="1200" spc="-5" dirty="0">
                <a:latin typeface="Times New Roman"/>
                <a:cs typeface="Times New Roman"/>
              </a:rPr>
              <a:t>and </a:t>
            </a:r>
            <a:r>
              <a:rPr sz="1200" dirty="0">
                <a:latin typeface="Times New Roman"/>
                <a:cs typeface="Times New Roman"/>
              </a:rPr>
              <a:t>die in the </a:t>
            </a:r>
            <a:r>
              <a:rPr sz="1200" spc="-5" dirty="0">
                <a:latin typeface="Times New Roman"/>
                <a:cs typeface="Times New Roman"/>
              </a:rPr>
              <a:t>place </a:t>
            </a:r>
            <a:r>
              <a:rPr sz="1200" dirty="0">
                <a:latin typeface="Times New Roman"/>
                <a:cs typeface="Times New Roman"/>
              </a:rPr>
              <a:t>of</a:t>
            </a:r>
            <a:r>
              <a:rPr sz="1200" spc="15" dirty="0">
                <a:latin typeface="Times New Roman"/>
                <a:cs typeface="Times New Roman"/>
              </a:rPr>
              <a:t> </a:t>
            </a:r>
            <a:r>
              <a:rPr sz="1200" dirty="0">
                <a:latin typeface="Times New Roman"/>
                <a:cs typeface="Times New Roman"/>
              </a:rPr>
              <a:t>birth</a:t>
            </a:r>
            <a:endParaRPr sz="1200">
              <a:latin typeface="Times New Roman"/>
              <a:cs typeface="Times New Roman"/>
            </a:endParaRPr>
          </a:p>
          <a:p>
            <a:pPr marL="12700">
              <a:lnSpc>
                <a:spcPct val="100000"/>
              </a:lnSpc>
              <a:spcBef>
                <a:spcPts val="625"/>
              </a:spcBef>
            </a:pPr>
            <a:r>
              <a:rPr sz="1200" b="1" spc="-5" dirty="0">
                <a:latin typeface="Times New Roman"/>
                <a:cs typeface="Times New Roman"/>
              </a:rPr>
              <a:t>Return migration</a:t>
            </a:r>
            <a:r>
              <a:rPr sz="1200" spc="-5" dirty="0">
                <a:latin typeface="Times New Roman"/>
                <a:cs typeface="Times New Roman"/>
              </a:rPr>
              <a:t>: moved back </a:t>
            </a:r>
            <a:r>
              <a:rPr sz="1200" dirty="0">
                <a:latin typeface="Times New Roman"/>
                <a:cs typeface="Times New Roman"/>
              </a:rPr>
              <a:t>to the </a:t>
            </a:r>
            <a:r>
              <a:rPr sz="1200" spc="-5" dirty="0">
                <a:latin typeface="Times New Roman"/>
                <a:cs typeface="Times New Roman"/>
              </a:rPr>
              <a:t>area where </a:t>
            </a:r>
            <a:r>
              <a:rPr sz="1200" dirty="0">
                <a:latin typeface="Times New Roman"/>
                <a:cs typeface="Times New Roman"/>
              </a:rPr>
              <a:t>he</a:t>
            </a:r>
            <a:r>
              <a:rPr sz="1200" spc="40" dirty="0">
                <a:latin typeface="Times New Roman"/>
                <a:cs typeface="Times New Roman"/>
              </a:rPr>
              <a:t> </a:t>
            </a:r>
            <a:r>
              <a:rPr sz="1200" spc="-5" dirty="0">
                <a:latin typeface="Times New Roman"/>
                <a:cs typeface="Times New Roman"/>
              </a:rPr>
              <a:t>resided.</a:t>
            </a:r>
            <a:endParaRPr sz="1200">
              <a:latin typeface="Times New Roman"/>
              <a:cs typeface="Times New Roman"/>
            </a:endParaRPr>
          </a:p>
          <a:p>
            <a:pPr marL="12700">
              <a:lnSpc>
                <a:spcPct val="100000"/>
              </a:lnSpc>
              <a:spcBef>
                <a:spcPts val="635"/>
              </a:spcBef>
            </a:pPr>
            <a:r>
              <a:rPr sz="1200" b="1" spc="-5" dirty="0">
                <a:latin typeface="Times New Roman"/>
                <a:cs typeface="Times New Roman"/>
              </a:rPr>
              <a:t>Mobility</a:t>
            </a:r>
            <a:r>
              <a:rPr sz="1200" spc="-5" dirty="0">
                <a:latin typeface="Times New Roman"/>
                <a:cs typeface="Times New Roman"/>
              </a:rPr>
              <a:t>: </a:t>
            </a:r>
            <a:r>
              <a:rPr sz="1200" dirty="0">
                <a:latin typeface="Times New Roman"/>
                <a:cs typeface="Times New Roman"/>
              </a:rPr>
              <a:t>the temporary </a:t>
            </a:r>
            <a:r>
              <a:rPr sz="1200" spc="-5" dirty="0">
                <a:latin typeface="Times New Roman"/>
                <a:cs typeface="Times New Roman"/>
              </a:rPr>
              <a:t>geographic </a:t>
            </a:r>
            <a:r>
              <a:rPr sz="1200" dirty="0">
                <a:latin typeface="Times New Roman"/>
                <a:cs typeface="Times New Roman"/>
              </a:rPr>
              <a:t>movement of</a:t>
            </a:r>
            <a:r>
              <a:rPr sz="1200" spc="-5" dirty="0">
                <a:latin typeface="Times New Roman"/>
                <a:cs typeface="Times New Roman"/>
              </a:rPr>
              <a:t> people.</a:t>
            </a:r>
            <a:endParaRPr sz="1200">
              <a:latin typeface="Times New Roman"/>
              <a:cs typeface="Times New Roman"/>
            </a:endParaRPr>
          </a:p>
          <a:p>
            <a:pPr marL="12700">
              <a:lnSpc>
                <a:spcPct val="100000"/>
              </a:lnSpc>
              <a:spcBef>
                <a:spcPts val="650"/>
              </a:spcBef>
            </a:pPr>
            <a:r>
              <a:rPr sz="1200" b="1" spc="-5" dirty="0">
                <a:latin typeface="Times New Roman"/>
                <a:cs typeface="Times New Roman"/>
              </a:rPr>
              <a:t>Migration</a:t>
            </a:r>
            <a:r>
              <a:rPr sz="1200" b="1" dirty="0">
                <a:latin typeface="Times New Roman"/>
                <a:cs typeface="Times New Roman"/>
              </a:rPr>
              <a:t> </a:t>
            </a:r>
            <a:r>
              <a:rPr sz="1200" b="1" spc="-5" dirty="0">
                <a:latin typeface="Times New Roman"/>
                <a:cs typeface="Times New Roman"/>
              </a:rPr>
              <a:t>stream</a:t>
            </a:r>
            <a:endParaRPr sz="1200">
              <a:latin typeface="Times New Roman"/>
              <a:cs typeface="Times New Roman"/>
            </a:endParaRPr>
          </a:p>
          <a:p>
            <a:pPr marL="12700" marR="6985">
              <a:lnSpc>
                <a:spcPts val="2070"/>
              </a:lnSpc>
              <a:spcBef>
                <a:spcPts val="155"/>
              </a:spcBef>
            </a:pPr>
            <a:r>
              <a:rPr sz="1200" spc="-5" dirty="0">
                <a:latin typeface="Times New Roman"/>
                <a:cs typeface="Times New Roman"/>
              </a:rPr>
              <a:t>Migration Stream is </a:t>
            </a:r>
            <a:r>
              <a:rPr sz="1200" dirty="0">
                <a:latin typeface="Times New Roman"/>
                <a:cs typeface="Times New Roman"/>
              </a:rPr>
              <a:t>the number of migrants </a:t>
            </a:r>
            <a:r>
              <a:rPr sz="1200" spc="-5" dirty="0">
                <a:latin typeface="Times New Roman"/>
                <a:cs typeface="Times New Roman"/>
              </a:rPr>
              <a:t>identified </a:t>
            </a:r>
            <a:r>
              <a:rPr sz="1200" dirty="0">
                <a:latin typeface="Times New Roman"/>
                <a:cs typeface="Times New Roman"/>
              </a:rPr>
              <a:t>on the basis of their volume within a  </a:t>
            </a:r>
            <a:r>
              <a:rPr sz="1200" spc="-5" dirty="0">
                <a:latin typeface="Times New Roman"/>
                <a:cs typeface="Times New Roman"/>
              </a:rPr>
              <a:t>given</a:t>
            </a:r>
            <a:r>
              <a:rPr sz="1200" spc="20" dirty="0">
                <a:latin typeface="Times New Roman"/>
                <a:cs typeface="Times New Roman"/>
              </a:rPr>
              <a:t> </a:t>
            </a:r>
            <a:r>
              <a:rPr sz="1200" dirty="0">
                <a:latin typeface="Times New Roman"/>
                <a:cs typeface="Times New Roman"/>
              </a:rPr>
              <a:t>period</a:t>
            </a:r>
            <a:r>
              <a:rPr sz="1200" spc="20"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dirty="0">
                <a:latin typeface="Times New Roman"/>
                <a:cs typeface="Times New Roman"/>
              </a:rPr>
              <a:t>time</a:t>
            </a:r>
            <a:r>
              <a:rPr sz="1200" spc="2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one</a:t>
            </a:r>
            <a:r>
              <a:rPr sz="1200" spc="15" dirty="0">
                <a:latin typeface="Times New Roman"/>
                <a:cs typeface="Times New Roman"/>
              </a:rPr>
              <a:t> </a:t>
            </a:r>
            <a:r>
              <a:rPr sz="1200" spc="-5" dirty="0">
                <a:latin typeface="Times New Roman"/>
                <a:cs typeface="Times New Roman"/>
              </a:rPr>
              <a:t>geographical</a:t>
            </a:r>
            <a:r>
              <a:rPr sz="1200" spc="25" dirty="0">
                <a:latin typeface="Times New Roman"/>
                <a:cs typeface="Times New Roman"/>
              </a:rPr>
              <a:t> </a:t>
            </a:r>
            <a:r>
              <a:rPr sz="1200" spc="-5" dirty="0">
                <a:latin typeface="Times New Roman"/>
                <a:cs typeface="Times New Roman"/>
              </a:rPr>
              <a:t>area</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5" dirty="0">
                <a:latin typeface="Times New Roman"/>
                <a:cs typeface="Times New Roman"/>
              </a:rPr>
              <a:t>another</a:t>
            </a:r>
            <a:r>
              <a:rPr sz="1200" spc="15" dirty="0">
                <a:latin typeface="Times New Roman"/>
                <a:cs typeface="Times New Roman"/>
              </a:rPr>
              <a:t> </a:t>
            </a:r>
            <a:r>
              <a:rPr sz="1200" dirty="0">
                <a:latin typeface="Times New Roman"/>
                <a:cs typeface="Times New Roman"/>
              </a:rPr>
              <a:t>such</a:t>
            </a:r>
            <a:r>
              <a:rPr sz="1200" spc="15" dirty="0">
                <a:latin typeface="Times New Roman"/>
                <a:cs typeface="Times New Roman"/>
              </a:rPr>
              <a:t> </a:t>
            </a:r>
            <a:r>
              <a:rPr sz="1200" spc="-5" dirty="0">
                <a:latin typeface="Times New Roman"/>
                <a:cs typeface="Times New Roman"/>
              </a:rPr>
              <a:t>as</a:t>
            </a:r>
            <a:r>
              <a:rPr sz="1200" spc="20" dirty="0">
                <a:latin typeface="Times New Roman"/>
                <a:cs typeface="Times New Roman"/>
              </a:rPr>
              <a:t> </a:t>
            </a:r>
            <a:r>
              <a:rPr sz="1200" dirty="0">
                <a:latin typeface="Times New Roman"/>
                <a:cs typeface="Times New Roman"/>
              </a:rPr>
              <a:t>mountain</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hill,</a:t>
            </a:r>
            <a:r>
              <a:rPr sz="1200" spc="25" dirty="0">
                <a:latin typeface="Times New Roman"/>
                <a:cs typeface="Times New Roman"/>
              </a:rPr>
              <a:t> </a:t>
            </a:r>
            <a:r>
              <a:rPr sz="1200" dirty="0">
                <a:latin typeface="Times New Roman"/>
                <a:cs typeface="Times New Roman"/>
              </a:rPr>
              <a:t>hill</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5" dirty="0">
                <a:latin typeface="Times New Roman"/>
                <a:cs typeface="Times New Roman"/>
              </a:rPr>
              <a:t>Terai</a:t>
            </a:r>
            <a:endParaRPr sz="1200">
              <a:latin typeface="Times New Roman"/>
              <a:cs typeface="Times New Roman"/>
            </a:endParaRPr>
          </a:p>
          <a:p>
            <a:pPr marL="12700" marR="6350">
              <a:lnSpc>
                <a:spcPts val="2060"/>
              </a:lnSpc>
              <a:spcBef>
                <a:spcPts val="10"/>
              </a:spcBef>
            </a:pPr>
            <a:r>
              <a:rPr sz="1200" dirty="0">
                <a:latin typeface="Times New Roman"/>
                <a:cs typeface="Times New Roman"/>
              </a:rPr>
              <a:t>or </a:t>
            </a:r>
            <a:r>
              <a:rPr sz="1200" spc="-5" dirty="0">
                <a:latin typeface="Times New Roman"/>
                <a:cs typeface="Times New Roman"/>
              </a:rPr>
              <a:t>Terai </a:t>
            </a:r>
            <a:r>
              <a:rPr sz="1200" dirty="0">
                <a:latin typeface="Times New Roman"/>
                <a:cs typeface="Times New Roman"/>
              </a:rPr>
              <a:t>to </a:t>
            </a:r>
            <a:r>
              <a:rPr sz="1200" spc="-5" dirty="0">
                <a:latin typeface="Times New Roman"/>
                <a:cs typeface="Times New Roman"/>
              </a:rPr>
              <a:t>mountain and </a:t>
            </a:r>
            <a:r>
              <a:rPr sz="1200" dirty="0">
                <a:latin typeface="Times New Roman"/>
                <a:cs typeface="Times New Roman"/>
              </a:rPr>
              <a:t>hill </a:t>
            </a:r>
            <a:r>
              <a:rPr sz="1200" spc="-5" dirty="0">
                <a:latin typeface="Times New Roman"/>
                <a:cs typeface="Times New Roman"/>
              </a:rPr>
              <a:t>and mountain </a:t>
            </a:r>
            <a:r>
              <a:rPr sz="1200" dirty="0">
                <a:latin typeface="Times New Roman"/>
                <a:cs typeface="Times New Roman"/>
              </a:rPr>
              <a:t>to Terai. </a:t>
            </a:r>
            <a:r>
              <a:rPr sz="1200" spc="-5" dirty="0">
                <a:latin typeface="Times New Roman"/>
                <a:cs typeface="Times New Roman"/>
              </a:rPr>
              <a:t>Another typical </a:t>
            </a:r>
            <a:r>
              <a:rPr sz="1200" dirty="0">
                <a:latin typeface="Times New Roman"/>
                <a:cs typeface="Times New Roman"/>
              </a:rPr>
              <a:t>migration </a:t>
            </a:r>
            <a:r>
              <a:rPr sz="1200" spc="-5" dirty="0">
                <a:latin typeface="Times New Roman"/>
                <a:cs typeface="Times New Roman"/>
              </a:rPr>
              <a:t>stream is </a:t>
            </a:r>
            <a:r>
              <a:rPr sz="1200" dirty="0">
                <a:latin typeface="Times New Roman"/>
                <a:cs typeface="Times New Roman"/>
              </a:rPr>
              <a:t>usually  </a:t>
            </a:r>
            <a:r>
              <a:rPr sz="1200" spc="-5" dirty="0">
                <a:latin typeface="Times New Roman"/>
                <a:cs typeface="Times New Roman"/>
              </a:rPr>
              <a:t>measured </a:t>
            </a:r>
            <a:r>
              <a:rPr sz="1200" dirty="0">
                <a:latin typeface="Times New Roman"/>
                <a:cs typeface="Times New Roman"/>
              </a:rPr>
              <a:t>on the </a:t>
            </a:r>
            <a:r>
              <a:rPr sz="1200" spc="-5" dirty="0">
                <a:latin typeface="Times New Roman"/>
                <a:cs typeface="Times New Roman"/>
              </a:rPr>
              <a:t>basis </a:t>
            </a:r>
            <a:r>
              <a:rPr sz="1200" dirty="0">
                <a:latin typeface="Times New Roman"/>
                <a:cs typeface="Times New Roman"/>
              </a:rPr>
              <a:t>of </a:t>
            </a:r>
            <a:r>
              <a:rPr sz="1200" spc="-5" dirty="0">
                <a:latin typeface="Times New Roman"/>
                <a:cs typeface="Times New Roman"/>
              </a:rPr>
              <a:t>migration from rural </a:t>
            </a:r>
            <a:r>
              <a:rPr sz="1200" dirty="0">
                <a:latin typeface="Times New Roman"/>
                <a:cs typeface="Times New Roman"/>
              </a:rPr>
              <a:t>to </a:t>
            </a:r>
            <a:r>
              <a:rPr sz="1200" spc="-5" dirty="0">
                <a:latin typeface="Times New Roman"/>
                <a:cs typeface="Times New Roman"/>
              </a:rPr>
              <a:t>rural, </a:t>
            </a:r>
            <a:r>
              <a:rPr sz="1200" dirty="0">
                <a:latin typeface="Times New Roman"/>
                <a:cs typeface="Times New Roman"/>
              </a:rPr>
              <a:t>urban to </a:t>
            </a:r>
            <a:r>
              <a:rPr sz="1200" spc="-5" dirty="0">
                <a:latin typeface="Times New Roman"/>
                <a:cs typeface="Times New Roman"/>
              </a:rPr>
              <a:t>rural </a:t>
            </a:r>
            <a:r>
              <a:rPr sz="1200" dirty="0">
                <a:latin typeface="Times New Roman"/>
                <a:cs typeface="Times New Roman"/>
              </a:rPr>
              <a:t>and </a:t>
            </a:r>
            <a:r>
              <a:rPr sz="1200" spc="-5" dirty="0">
                <a:latin typeface="Times New Roman"/>
                <a:cs typeface="Times New Roman"/>
              </a:rPr>
              <a:t>urban </a:t>
            </a:r>
            <a:r>
              <a:rPr sz="1200" dirty="0">
                <a:latin typeface="Times New Roman"/>
                <a:cs typeface="Times New Roman"/>
              </a:rPr>
              <a:t>to </a:t>
            </a:r>
            <a:r>
              <a:rPr sz="1200" spc="-5" dirty="0">
                <a:latin typeface="Times New Roman"/>
                <a:cs typeface="Times New Roman"/>
              </a:rPr>
              <a:t>rural</a:t>
            </a:r>
            <a:r>
              <a:rPr sz="1200" spc="125" dirty="0">
                <a:latin typeface="Times New Roman"/>
                <a:cs typeface="Times New Roman"/>
              </a:rPr>
              <a:t> </a:t>
            </a:r>
            <a:r>
              <a:rPr sz="1200" spc="-5" dirty="0">
                <a:latin typeface="Times New Roman"/>
                <a:cs typeface="Times New Roman"/>
              </a:rPr>
              <a:t>areas.</a:t>
            </a:r>
            <a:endParaRPr sz="1200">
              <a:latin typeface="Times New Roman"/>
              <a:cs typeface="Times New Roman"/>
            </a:endParaRPr>
          </a:p>
          <a:p>
            <a:pPr marL="12700" marR="5715">
              <a:lnSpc>
                <a:spcPts val="2060"/>
              </a:lnSpc>
              <a:spcBef>
                <a:spcPts val="20"/>
              </a:spcBef>
            </a:pPr>
            <a:r>
              <a:rPr sz="1200" b="1" spc="-5" dirty="0">
                <a:latin typeface="Times New Roman"/>
                <a:cs typeface="Times New Roman"/>
              </a:rPr>
              <a:t>Internal Migration</a:t>
            </a:r>
            <a:r>
              <a:rPr sz="1200" spc="-5" dirty="0">
                <a:latin typeface="Times New Roman"/>
                <a:cs typeface="Times New Roman"/>
              </a:rPr>
              <a:t>: Movement </a:t>
            </a:r>
            <a:r>
              <a:rPr sz="1200" dirty="0">
                <a:latin typeface="Times New Roman"/>
                <a:cs typeface="Times New Roman"/>
              </a:rPr>
              <a:t>of population </a:t>
            </a:r>
            <a:r>
              <a:rPr sz="1200" spc="-5" dirty="0">
                <a:latin typeface="Times New Roman"/>
                <a:cs typeface="Times New Roman"/>
              </a:rPr>
              <a:t>from </a:t>
            </a:r>
            <a:r>
              <a:rPr sz="1200" dirty="0">
                <a:latin typeface="Times New Roman"/>
                <a:cs typeface="Times New Roman"/>
              </a:rPr>
              <a:t>one </a:t>
            </a:r>
            <a:r>
              <a:rPr sz="1200" spc="-5" dirty="0">
                <a:latin typeface="Times New Roman"/>
                <a:cs typeface="Times New Roman"/>
              </a:rPr>
              <a:t>political </a:t>
            </a:r>
            <a:r>
              <a:rPr sz="1200" dirty="0">
                <a:latin typeface="Times New Roman"/>
                <a:cs typeface="Times New Roman"/>
              </a:rPr>
              <a:t>unit to </a:t>
            </a:r>
            <a:r>
              <a:rPr sz="1200" spc="-5" dirty="0">
                <a:latin typeface="Times New Roman"/>
                <a:cs typeface="Times New Roman"/>
              </a:rPr>
              <a:t>another </a:t>
            </a:r>
            <a:r>
              <a:rPr sz="1200" dirty="0">
                <a:latin typeface="Times New Roman"/>
                <a:cs typeface="Times New Roman"/>
              </a:rPr>
              <a:t>within the  country</a:t>
            </a:r>
            <a:endParaRPr sz="1200">
              <a:latin typeface="Times New Roman"/>
              <a:cs typeface="Times New Roman"/>
            </a:endParaRPr>
          </a:p>
          <a:p>
            <a:pPr marL="12700" marR="5080">
              <a:lnSpc>
                <a:spcPts val="2060"/>
              </a:lnSpc>
              <a:spcBef>
                <a:spcPts val="20"/>
              </a:spcBef>
            </a:pPr>
            <a:r>
              <a:rPr sz="1200" b="1" spc="-5" dirty="0">
                <a:latin typeface="Times New Roman"/>
                <a:cs typeface="Times New Roman"/>
              </a:rPr>
              <a:t>International Migration: </a:t>
            </a:r>
            <a:r>
              <a:rPr sz="1200" spc="-5" dirty="0">
                <a:latin typeface="Times New Roman"/>
                <a:cs typeface="Times New Roman"/>
              </a:rPr>
              <a:t>Movement </a:t>
            </a:r>
            <a:r>
              <a:rPr sz="1200" dirty="0">
                <a:latin typeface="Times New Roman"/>
                <a:cs typeface="Times New Roman"/>
              </a:rPr>
              <a:t>of population </a:t>
            </a:r>
            <a:r>
              <a:rPr sz="1200" spc="-5" dirty="0">
                <a:latin typeface="Times New Roman"/>
                <a:cs typeface="Times New Roman"/>
              </a:rPr>
              <a:t>from </a:t>
            </a:r>
            <a:r>
              <a:rPr sz="1200" dirty="0">
                <a:latin typeface="Times New Roman"/>
                <a:cs typeface="Times New Roman"/>
              </a:rPr>
              <a:t>one country </a:t>
            </a:r>
            <a:r>
              <a:rPr sz="1200" spc="5" dirty="0">
                <a:latin typeface="Times New Roman"/>
                <a:cs typeface="Times New Roman"/>
              </a:rPr>
              <a:t>to </a:t>
            </a:r>
            <a:r>
              <a:rPr sz="1200" spc="-5" dirty="0">
                <a:latin typeface="Times New Roman"/>
                <a:cs typeface="Times New Roman"/>
              </a:rPr>
              <a:t>another across </a:t>
            </a:r>
            <a:r>
              <a:rPr sz="1200" dirty="0">
                <a:latin typeface="Times New Roman"/>
                <a:cs typeface="Times New Roman"/>
              </a:rPr>
              <a:t>the  </a:t>
            </a:r>
            <a:r>
              <a:rPr sz="1200" spc="-5" dirty="0">
                <a:latin typeface="Times New Roman"/>
                <a:cs typeface="Times New Roman"/>
              </a:rPr>
              <a:t>international boundaries</a:t>
            </a:r>
            <a:endParaRPr sz="1200">
              <a:latin typeface="Times New Roman"/>
              <a:cs typeface="Times New Roman"/>
            </a:endParaRPr>
          </a:p>
          <a:p>
            <a:pPr marL="12700" marR="557530">
              <a:lnSpc>
                <a:spcPts val="2070"/>
              </a:lnSpc>
              <a:spcBef>
                <a:spcPts val="10"/>
              </a:spcBef>
            </a:pPr>
            <a:r>
              <a:rPr sz="1200" b="1" spc="-5" dirty="0">
                <a:latin typeface="Times New Roman"/>
                <a:cs typeface="Times New Roman"/>
              </a:rPr>
              <a:t>Gross migration</a:t>
            </a:r>
            <a:r>
              <a:rPr sz="1200" spc="-5" dirty="0">
                <a:latin typeface="Times New Roman"/>
                <a:cs typeface="Times New Roman"/>
              </a:rPr>
              <a:t>: </a:t>
            </a:r>
            <a:r>
              <a:rPr sz="1200" spc="-15" dirty="0">
                <a:latin typeface="Times New Roman"/>
                <a:cs typeface="Times New Roman"/>
              </a:rPr>
              <a:t>It </a:t>
            </a:r>
            <a:r>
              <a:rPr sz="1200" dirty="0">
                <a:latin typeface="Times New Roman"/>
                <a:cs typeface="Times New Roman"/>
              </a:rPr>
              <a:t>indicates the </a:t>
            </a:r>
            <a:r>
              <a:rPr sz="1200" spc="-5" dirty="0">
                <a:latin typeface="Times New Roman"/>
                <a:cs typeface="Times New Roman"/>
              </a:rPr>
              <a:t>magnitudes </a:t>
            </a:r>
            <a:r>
              <a:rPr sz="1200" dirty="0">
                <a:latin typeface="Times New Roman"/>
                <a:cs typeface="Times New Roman"/>
              </a:rPr>
              <a:t>of total mobility in a </a:t>
            </a:r>
            <a:r>
              <a:rPr sz="1200" spc="-5" dirty="0">
                <a:latin typeface="Times New Roman"/>
                <a:cs typeface="Times New Roman"/>
              </a:rPr>
              <a:t>defined geographical  area </a:t>
            </a:r>
            <a:r>
              <a:rPr sz="1200" dirty="0">
                <a:latin typeface="Times New Roman"/>
                <a:cs typeface="Times New Roman"/>
              </a:rPr>
              <a:t>within a </a:t>
            </a:r>
            <a:r>
              <a:rPr sz="1200" spc="-5" dirty="0">
                <a:latin typeface="Times New Roman"/>
                <a:cs typeface="Times New Roman"/>
              </a:rPr>
              <a:t>specified </a:t>
            </a:r>
            <a:r>
              <a:rPr sz="1200" dirty="0">
                <a:latin typeface="Times New Roman"/>
                <a:cs typeface="Times New Roman"/>
              </a:rPr>
              <a:t>period of</a:t>
            </a:r>
            <a:r>
              <a:rPr sz="1200" spc="-5" dirty="0">
                <a:latin typeface="Times New Roman"/>
                <a:cs typeface="Times New Roman"/>
              </a:rPr>
              <a:t> </a:t>
            </a:r>
            <a:r>
              <a:rPr sz="1200" dirty="0">
                <a:latin typeface="Times New Roman"/>
                <a:cs typeface="Times New Roman"/>
              </a:rPr>
              <a:t>time</a:t>
            </a:r>
            <a:endParaRPr sz="1200">
              <a:latin typeface="Times New Roman"/>
              <a:cs typeface="Times New Roman"/>
            </a:endParaRPr>
          </a:p>
          <a:p>
            <a:pPr marL="12700" marR="982344">
              <a:lnSpc>
                <a:spcPts val="2060"/>
              </a:lnSpc>
              <a:spcBef>
                <a:spcPts val="10"/>
              </a:spcBef>
            </a:pPr>
            <a:r>
              <a:rPr sz="1200" b="1" spc="-5" dirty="0">
                <a:latin typeface="Times New Roman"/>
                <a:cs typeface="Times New Roman"/>
              </a:rPr>
              <a:t>Period Migration </a:t>
            </a:r>
            <a:r>
              <a:rPr sz="1200" spc="-5" dirty="0">
                <a:latin typeface="Times New Roman"/>
                <a:cs typeface="Times New Roman"/>
              </a:rPr>
              <a:t>refers </a:t>
            </a:r>
            <a:r>
              <a:rPr sz="1200" dirty="0">
                <a:latin typeface="Times New Roman"/>
                <a:cs typeface="Times New Roman"/>
              </a:rPr>
              <a:t>to the those </a:t>
            </a:r>
            <a:r>
              <a:rPr sz="1200" spc="-5" dirty="0">
                <a:latin typeface="Times New Roman"/>
                <a:cs typeface="Times New Roman"/>
              </a:rPr>
              <a:t>people </a:t>
            </a:r>
            <a:r>
              <a:rPr sz="1200" dirty="0">
                <a:latin typeface="Times New Roman"/>
                <a:cs typeface="Times New Roman"/>
              </a:rPr>
              <a:t>whose </a:t>
            </a:r>
            <a:r>
              <a:rPr sz="1200" spc="-5" dirty="0">
                <a:latin typeface="Times New Roman"/>
                <a:cs typeface="Times New Roman"/>
              </a:rPr>
              <a:t>place </a:t>
            </a:r>
            <a:r>
              <a:rPr sz="1200" spc="5" dirty="0">
                <a:latin typeface="Times New Roman"/>
                <a:cs typeface="Times New Roman"/>
              </a:rPr>
              <a:t>of </a:t>
            </a:r>
            <a:r>
              <a:rPr sz="1200" spc="-5" dirty="0">
                <a:latin typeface="Times New Roman"/>
                <a:cs typeface="Times New Roman"/>
              </a:rPr>
              <a:t>residence is different  from </a:t>
            </a:r>
            <a:r>
              <a:rPr sz="1200" dirty="0">
                <a:latin typeface="Times New Roman"/>
                <a:cs typeface="Times New Roman"/>
              </a:rPr>
              <a:t>the place of </a:t>
            </a:r>
            <a:r>
              <a:rPr sz="1200" spc="-5" dirty="0">
                <a:latin typeface="Times New Roman"/>
                <a:cs typeface="Times New Roman"/>
              </a:rPr>
              <a:t>enumeration for </a:t>
            </a:r>
            <a:r>
              <a:rPr sz="1200" dirty="0">
                <a:latin typeface="Times New Roman"/>
                <a:cs typeface="Times New Roman"/>
              </a:rPr>
              <a:t>the </a:t>
            </a:r>
            <a:r>
              <a:rPr sz="1200" spc="-5" dirty="0">
                <a:latin typeface="Times New Roman"/>
                <a:cs typeface="Times New Roman"/>
              </a:rPr>
              <a:t>specified </a:t>
            </a:r>
            <a:r>
              <a:rPr sz="1200" dirty="0">
                <a:latin typeface="Times New Roman"/>
                <a:cs typeface="Times New Roman"/>
              </a:rPr>
              <a:t>period.</a:t>
            </a:r>
            <a:endParaRPr sz="1200">
              <a:latin typeface="Times New Roman"/>
              <a:cs typeface="Times New Roman"/>
            </a:endParaRPr>
          </a:p>
          <a:p>
            <a:pPr>
              <a:lnSpc>
                <a:spcPct val="100000"/>
              </a:lnSpc>
            </a:pPr>
            <a:endParaRPr sz="1300">
              <a:latin typeface="Times New Roman"/>
              <a:cs typeface="Times New Roman"/>
            </a:endParaRPr>
          </a:p>
          <a:p>
            <a:pPr marL="12700">
              <a:lnSpc>
                <a:spcPct val="100000"/>
              </a:lnSpc>
              <a:spcBef>
                <a:spcPts val="1065"/>
              </a:spcBef>
            </a:pPr>
            <a:r>
              <a:rPr sz="1200" b="1" spc="-5" dirty="0">
                <a:latin typeface="Times New Roman"/>
                <a:cs typeface="Times New Roman"/>
              </a:rPr>
              <a:t>Determinants </a:t>
            </a:r>
            <a:r>
              <a:rPr sz="1200" b="1" dirty="0">
                <a:latin typeface="Times New Roman"/>
                <a:cs typeface="Times New Roman"/>
              </a:rPr>
              <a:t>of </a:t>
            </a:r>
            <a:r>
              <a:rPr sz="1200" b="1" spc="-5" dirty="0">
                <a:latin typeface="Times New Roman"/>
                <a:cs typeface="Times New Roman"/>
              </a:rPr>
              <a:t>Migration</a:t>
            </a:r>
            <a:endParaRPr sz="1200">
              <a:latin typeface="Times New Roman"/>
              <a:cs typeface="Times New Roman"/>
            </a:endParaRPr>
          </a:p>
          <a:p>
            <a:pPr marL="12700" marR="6985">
              <a:lnSpc>
                <a:spcPts val="2060"/>
              </a:lnSpc>
              <a:spcBef>
                <a:spcPts val="160"/>
              </a:spcBef>
            </a:pPr>
            <a:r>
              <a:rPr sz="1200" dirty="0">
                <a:latin typeface="Times New Roman"/>
                <a:cs typeface="Times New Roman"/>
              </a:rPr>
              <a:t>When </a:t>
            </a:r>
            <a:r>
              <a:rPr sz="1200" spc="-5" dirty="0">
                <a:latin typeface="Times New Roman"/>
                <a:cs typeface="Times New Roman"/>
              </a:rPr>
              <a:t>difficulties </a:t>
            </a:r>
            <a:r>
              <a:rPr sz="1200" dirty="0">
                <a:latin typeface="Times New Roman"/>
                <a:cs typeface="Times New Roman"/>
              </a:rPr>
              <a:t>or problems </a:t>
            </a:r>
            <a:r>
              <a:rPr sz="1200" spc="-5" dirty="0">
                <a:latin typeface="Times New Roman"/>
                <a:cs typeface="Times New Roman"/>
              </a:rPr>
              <a:t>occur </a:t>
            </a:r>
            <a:r>
              <a:rPr sz="1200" dirty="0">
                <a:latin typeface="Times New Roman"/>
                <a:cs typeface="Times New Roman"/>
              </a:rPr>
              <a:t>in usual place of </a:t>
            </a:r>
            <a:r>
              <a:rPr sz="1200" spc="-5" dirty="0">
                <a:latin typeface="Times New Roman"/>
                <a:cs typeface="Times New Roman"/>
              </a:rPr>
              <a:t>residence, </a:t>
            </a:r>
            <a:r>
              <a:rPr sz="1200" dirty="0">
                <a:latin typeface="Times New Roman"/>
                <a:cs typeface="Times New Roman"/>
              </a:rPr>
              <a:t>then people tend to </a:t>
            </a:r>
            <a:r>
              <a:rPr sz="1200" spc="-5" dirty="0">
                <a:latin typeface="Times New Roman"/>
                <a:cs typeface="Times New Roman"/>
              </a:rPr>
              <a:t>migrate.  People migrate </a:t>
            </a:r>
            <a:r>
              <a:rPr sz="1200" dirty="0">
                <a:latin typeface="Times New Roman"/>
                <a:cs typeface="Times New Roman"/>
              </a:rPr>
              <a:t>from one </a:t>
            </a:r>
            <a:r>
              <a:rPr sz="1200" spc="-5" dirty="0">
                <a:latin typeface="Times New Roman"/>
                <a:cs typeface="Times New Roman"/>
              </a:rPr>
              <a:t>place </a:t>
            </a:r>
            <a:r>
              <a:rPr sz="1200" dirty="0">
                <a:latin typeface="Times New Roman"/>
                <a:cs typeface="Times New Roman"/>
              </a:rPr>
              <a:t>to </a:t>
            </a:r>
            <a:r>
              <a:rPr sz="1200" spc="-5" dirty="0">
                <a:latin typeface="Times New Roman"/>
                <a:cs typeface="Times New Roman"/>
              </a:rPr>
              <a:t>another </a:t>
            </a:r>
            <a:r>
              <a:rPr sz="1200" dirty="0">
                <a:latin typeface="Times New Roman"/>
                <a:cs typeface="Times New Roman"/>
              </a:rPr>
              <a:t>to </a:t>
            </a:r>
            <a:r>
              <a:rPr sz="1200" spc="-5" dirty="0">
                <a:latin typeface="Times New Roman"/>
                <a:cs typeface="Times New Roman"/>
              </a:rPr>
              <a:t>gain </a:t>
            </a:r>
            <a:r>
              <a:rPr sz="1200" dirty="0">
                <a:latin typeface="Times New Roman"/>
                <a:cs typeface="Times New Roman"/>
              </a:rPr>
              <a:t>easy </a:t>
            </a:r>
            <a:r>
              <a:rPr sz="1200" spc="-5" dirty="0">
                <a:latin typeface="Times New Roman"/>
                <a:cs typeface="Times New Roman"/>
              </a:rPr>
              <a:t>life. </a:t>
            </a:r>
            <a:r>
              <a:rPr sz="1200" dirty="0">
                <a:latin typeface="Times New Roman"/>
                <a:cs typeface="Times New Roman"/>
              </a:rPr>
              <a:t>The </a:t>
            </a:r>
            <a:r>
              <a:rPr sz="1200" spc="-5" dirty="0">
                <a:latin typeface="Times New Roman"/>
                <a:cs typeface="Times New Roman"/>
              </a:rPr>
              <a:t>types </a:t>
            </a:r>
            <a:r>
              <a:rPr sz="1200" dirty="0">
                <a:latin typeface="Times New Roman"/>
                <a:cs typeface="Times New Roman"/>
              </a:rPr>
              <a:t>of problems may</a:t>
            </a:r>
            <a:r>
              <a:rPr sz="1200" spc="105" dirty="0">
                <a:latin typeface="Times New Roman"/>
                <a:cs typeface="Times New Roman"/>
              </a:rPr>
              <a:t> </a:t>
            </a:r>
            <a:r>
              <a:rPr sz="1200" dirty="0">
                <a:latin typeface="Times New Roman"/>
                <a:cs typeface="Times New Roman"/>
              </a:rPr>
              <a:t>exist due</a:t>
            </a:r>
            <a:endParaRPr sz="1200">
              <a:latin typeface="Times New Roman"/>
              <a:cs typeface="Times New Roman"/>
            </a:endParaRPr>
          </a:p>
          <a:p>
            <a:pPr marL="12700" marR="6350">
              <a:lnSpc>
                <a:spcPts val="2070"/>
              </a:lnSpc>
              <a:spcBef>
                <a:spcPts val="15"/>
              </a:spcBef>
            </a:pPr>
            <a:r>
              <a:rPr sz="1200" dirty="0">
                <a:latin typeface="Times New Roman"/>
                <a:cs typeface="Times New Roman"/>
              </a:rPr>
              <a:t>to </a:t>
            </a:r>
            <a:r>
              <a:rPr sz="1200" spc="-5" dirty="0">
                <a:latin typeface="Times New Roman"/>
                <a:cs typeface="Times New Roman"/>
              </a:rPr>
              <a:t>several causes which are </a:t>
            </a:r>
            <a:r>
              <a:rPr sz="1200" dirty="0">
                <a:latin typeface="Times New Roman"/>
                <a:cs typeface="Times New Roman"/>
              </a:rPr>
              <a:t>known </a:t>
            </a:r>
            <a:r>
              <a:rPr sz="1200" spc="-5" dirty="0">
                <a:latin typeface="Times New Roman"/>
                <a:cs typeface="Times New Roman"/>
              </a:rPr>
              <a:t>as determinants </a:t>
            </a:r>
            <a:r>
              <a:rPr sz="1200" dirty="0">
                <a:latin typeface="Times New Roman"/>
                <a:cs typeface="Times New Roman"/>
              </a:rPr>
              <a:t>of </a:t>
            </a:r>
            <a:r>
              <a:rPr sz="1200" spc="-5" dirty="0">
                <a:latin typeface="Times New Roman"/>
                <a:cs typeface="Times New Roman"/>
              </a:rPr>
              <a:t>migration. </a:t>
            </a:r>
            <a:r>
              <a:rPr sz="1200" dirty="0">
                <a:latin typeface="Times New Roman"/>
                <a:cs typeface="Times New Roman"/>
              </a:rPr>
              <a:t>Some </a:t>
            </a:r>
            <a:r>
              <a:rPr sz="1200" spc="-5" dirty="0">
                <a:latin typeface="Times New Roman"/>
                <a:cs typeface="Times New Roman"/>
              </a:rPr>
              <a:t>determinates </a:t>
            </a:r>
            <a:r>
              <a:rPr sz="1200" dirty="0">
                <a:latin typeface="Times New Roman"/>
                <a:cs typeface="Times New Roman"/>
              </a:rPr>
              <a:t>influence  for </a:t>
            </a:r>
            <a:r>
              <a:rPr sz="1200" spc="-5" dirty="0">
                <a:latin typeface="Times New Roman"/>
                <a:cs typeface="Times New Roman"/>
              </a:rPr>
              <a:t>migration </a:t>
            </a:r>
            <a:r>
              <a:rPr sz="1200" dirty="0">
                <a:latin typeface="Times New Roman"/>
                <a:cs typeface="Times New Roman"/>
              </a:rPr>
              <a:t>but some stop to do</a:t>
            </a:r>
            <a:r>
              <a:rPr sz="1200" spc="-10" dirty="0">
                <a:latin typeface="Times New Roman"/>
                <a:cs typeface="Times New Roman"/>
              </a:rPr>
              <a:t> </a:t>
            </a:r>
            <a:r>
              <a:rPr sz="1200" spc="-5" dirty="0">
                <a:latin typeface="Times New Roman"/>
                <a:cs typeface="Times New Roman"/>
              </a:rPr>
              <a:t>so.</a:t>
            </a:r>
            <a:endParaRPr sz="1200">
              <a:latin typeface="Times New Roman"/>
              <a:cs typeface="Times New Roman"/>
            </a:endParaRPr>
          </a:p>
          <a:p>
            <a:pPr marL="12700">
              <a:lnSpc>
                <a:spcPct val="100000"/>
              </a:lnSpc>
              <a:spcBef>
                <a:spcPts val="480"/>
              </a:spcBef>
            </a:pPr>
            <a:r>
              <a:rPr sz="1200" b="1" spc="-10" dirty="0">
                <a:latin typeface="Times New Roman"/>
                <a:cs typeface="Times New Roman"/>
              </a:rPr>
              <a:t>Some </a:t>
            </a:r>
            <a:r>
              <a:rPr sz="1200" b="1" spc="-5" dirty="0">
                <a:latin typeface="Times New Roman"/>
                <a:cs typeface="Times New Roman"/>
              </a:rPr>
              <a:t>determinants</a:t>
            </a:r>
            <a:endParaRPr sz="1200">
              <a:latin typeface="Times New Roman"/>
              <a:cs typeface="Times New Roman"/>
            </a:endParaRPr>
          </a:p>
          <a:p>
            <a:pPr marL="469265" indent="-228600">
              <a:lnSpc>
                <a:spcPct val="100000"/>
              </a:lnSpc>
              <a:spcBef>
                <a:spcPts val="600"/>
              </a:spcBef>
              <a:buFont typeface="Arial"/>
              <a:buChar char="•"/>
              <a:tabLst>
                <a:tab pos="469265" algn="l"/>
                <a:tab pos="469900" algn="l"/>
              </a:tabLst>
            </a:pPr>
            <a:r>
              <a:rPr sz="1200" spc="-5" dirty="0">
                <a:latin typeface="Times New Roman"/>
                <a:cs typeface="Times New Roman"/>
              </a:rPr>
              <a:t>Social determinants: Marriage, Education, </a:t>
            </a:r>
            <a:r>
              <a:rPr sz="1200" dirty="0">
                <a:latin typeface="Times New Roman"/>
                <a:cs typeface="Times New Roman"/>
              </a:rPr>
              <a:t>Family </a:t>
            </a:r>
            <a:r>
              <a:rPr sz="1200" spc="-5" dirty="0">
                <a:latin typeface="Times New Roman"/>
                <a:cs typeface="Times New Roman"/>
              </a:rPr>
              <a:t>conflict, </a:t>
            </a:r>
            <a:r>
              <a:rPr sz="1200" dirty="0">
                <a:latin typeface="Times New Roman"/>
                <a:cs typeface="Times New Roman"/>
              </a:rPr>
              <a:t>Social </a:t>
            </a:r>
            <a:r>
              <a:rPr sz="1200" spc="-5" dirty="0">
                <a:latin typeface="Times New Roman"/>
                <a:cs typeface="Times New Roman"/>
              </a:rPr>
              <a:t>respect</a:t>
            </a:r>
            <a:r>
              <a:rPr sz="1200" spc="40" dirty="0">
                <a:latin typeface="Times New Roman"/>
                <a:cs typeface="Times New Roman"/>
              </a:rPr>
              <a:t> </a:t>
            </a:r>
            <a:r>
              <a:rPr sz="1200" dirty="0">
                <a:latin typeface="Times New Roman"/>
                <a:cs typeface="Times New Roman"/>
              </a:rPr>
              <a:t>etc,</a:t>
            </a:r>
            <a:endParaRPr sz="1200">
              <a:latin typeface="Times New Roman"/>
              <a:cs typeface="Times New Roman"/>
            </a:endParaRPr>
          </a:p>
          <a:p>
            <a:pPr marL="469265" marR="5715" indent="-228600">
              <a:lnSpc>
                <a:spcPct val="144200"/>
              </a:lnSpc>
              <a:buFont typeface="Arial"/>
              <a:buChar char="•"/>
              <a:tabLst>
                <a:tab pos="469265" algn="l"/>
                <a:tab pos="469900" algn="l"/>
              </a:tabLst>
            </a:pPr>
            <a:r>
              <a:rPr sz="1200" spc="-5" dirty="0">
                <a:latin typeface="Times New Roman"/>
                <a:cs typeface="Times New Roman"/>
              </a:rPr>
              <a:t>Economic determinants: Better </a:t>
            </a:r>
            <a:r>
              <a:rPr sz="1200" dirty="0">
                <a:latin typeface="Times New Roman"/>
                <a:cs typeface="Times New Roman"/>
              </a:rPr>
              <a:t>position, </a:t>
            </a:r>
            <a:r>
              <a:rPr sz="1200" spc="-5" dirty="0">
                <a:latin typeface="Times New Roman"/>
                <a:cs typeface="Times New Roman"/>
              </a:rPr>
              <a:t>better </a:t>
            </a:r>
            <a:r>
              <a:rPr sz="1200" dirty="0">
                <a:latin typeface="Times New Roman"/>
                <a:cs typeface="Times New Roman"/>
              </a:rPr>
              <a:t>job </a:t>
            </a:r>
            <a:r>
              <a:rPr sz="1200" spc="-5" dirty="0">
                <a:latin typeface="Times New Roman"/>
                <a:cs typeface="Times New Roman"/>
              </a:rPr>
              <a:t>opportunity, </a:t>
            </a:r>
            <a:r>
              <a:rPr sz="1200" dirty="0">
                <a:latin typeface="Times New Roman"/>
                <a:cs typeface="Times New Roman"/>
              </a:rPr>
              <a:t>better economic </a:t>
            </a:r>
            <a:r>
              <a:rPr sz="1200" spc="-5" dirty="0">
                <a:latin typeface="Times New Roman"/>
                <a:cs typeface="Times New Roman"/>
              </a:rPr>
              <a:t>welfare,  better return</a:t>
            </a:r>
            <a:r>
              <a:rPr sz="1200" spc="5" dirty="0">
                <a:latin typeface="Times New Roman"/>
                <a:cs typeface="Times New Roman"/>
              </a:rPr>
              <a:t> </a:t>
            </a:r>
            <a:r>
              <a:rPr sz="1200" spc="-5" dirty="0">
                <a:latin typeface="Times New Roman"/>
                <a:cs typeface="Times New Roman"/>
              </a:rPr>
              <a:t>etc</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45</a:t>
            </a:fld>
            <a:endParaRP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730" cy="862393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469265" marR="5080" indent="-228600" algn="just">
              <a:lnSpc>
                <a:spcPct val="143800"/>
              </a:lnSpc>
              <a:spcBef>
                <a:spcPts val="1240"/>
              </a:spcBef>
              <a:buFont typeface="Arial"/>
              <a:buChar char="•"/>
              <a:tabLst>
                <a:tab pos="469900" algn="l"/>
              </a:tabLst>
            </a:pPr>
            <a:r>
              <a:rPr sz="1200" spc="-5" dirty="0">
                <a:latin typeface="Times New Roman"/>
                <a:cs typeface="Times New Roman"/>
              </a:rPr>
              <a:t>Political determinants: Political conflict, e.g. </a:t>
            </a:r>
            <a:r>
              <a:rPr sz="1200" dirty="0">
                <a:latin typeface="Times New Roman"/>
                <a:cs typeface="Times New Roman"/>
              </a:rPr>
              <a:t>Mao </a:t>
            </a:r>
            <a:r>
              <a:rPr sz="1200" spc="-5" dirty="0">
                <a:latin typeface="Times New Roman"/>
                <a:cs typeface="Times New Roman"/>
              </a:rPr>
              <a:t>conflict </a:t>
            </a:r>
            <a:r>
              <a:rPr sz="1200" dirty="0">
                <a:latin typeface="Times New Roman"/>
                <a:cs typeface="Times New Roman"/>
              </a:rPr>
              <a:t>in </a:t>
            </a:r>
            <a:r>
              <a:rPr sz="1200" spc="-5" dirty="0">
                <a:latin typeface="Times New Roman"/>
                <a:cs typeface="Times New Roman"/>
              </a:rPr>
              <a:t>Nepal, Bhutanese </a:t>
            </a:r>
            <a:r>
              <a:rPr sz="1200" dirty="0">
                <a:latin typeface="Times New Roman"/>
                <a:cs typeface="Times New Roman"/>
              </a:rPr>
              <a:t>from  </a:t>
            </a:r>
            <a:r>
              <a:rPr sz="1200" spc="-5" dirty="0">
                <a:latin typeface="Times New Roman"/>
                <a:cs typeface="Times New Roman"/>
              </a:rPr>
              <a:t>Bhutan </a:t>
            </a:r>
            <a:r>
              <a:rPr sz="1200" dirty="0">
                <a:latin typeface="Times New Roman"/>
                <a:cs typeface="Times New Roman"/>
              </a:rPr>
              <a:t>to </a:t>
            </a:r>
            <a:r>
              <a:rPr sz="1200" spc="-5" dirty="0">
                <a:latin typeface="Times New Roman"/>
                <a:cs typeface="Times New Roman"/>
              </a:rPr>
              <a:t>Nepal, </a:t>
            </a:r>
            <a:r>
              <a:rPr sz="1200" dirty="0">
                <a:latin typeface="Times New Roman"/>
                <a:cs typeface="Times New Roman"/>
              </a:rPr>
              <a:t>Afghani </a:t>
            </a:r>
            <a:r>
              <a:rPr sz="1200" spc="-5" dirty="0">
                <a:latin typeface="Times New Roman"/>
                <a:cs typeface="Times New Roman"/>
              </a:rPr>
              <a:t>from Afghanistan </a:t>
            </a:r>
            <a:r>
              <a:rPr sz="1200" dirty="0">
                <a:latin typeface="Times New Roman"/>
                <a:cs typeface="Times New Roman"/>
              </a:rPr>
              <a:t>to </a:t>
            </a:r>
            <a:r>
              <a:rPr sz="1200" spc="-5" dirty="0">
                <a:latin typeface="Times New Roman"/>
                <a:cs typeface="Times New Roman"/>
              </a:rPr>
              <a:t>Pakistan, Tibetan from </a:t>
            </a:r>
            <a:r>
              <a:rPr sz="1200" dirty="0">
                <a:latin typeface="Times New Roman"/>
                <a:cs typeface="Times New Roman"/>
              </a:rPr>
              <a:t>Tibet to </a:t>
            </a:r>
            <a:r>
              <a:rPr sz="1200" spc="-5" dirty="0">
                <a:latin typeface="Times New Roman"/>
                <a:cs typeface="Times New Roman"/>
              </a:rPr>
              <a:t>Nepal,  Syrian </a:t>
            </a:r>
            <a:r>
              <a:rPr sz="1200" dirty="0">
                <a:latin typeface="Times New Roman"/>
                <a:cs typeface="Times New Roman"/>
              </a:rPr>
              <a:t>from </a:t>
            </a:r>
            <a:r>
              <a:rPr sz="1200" spc="-5" dirty="0">
                <a:latin typeface="Times New Roman"/>
                <a:cs typeface="Times New Roman"/>
              </a:rPr>
              <a:t>Syria </a:t>
            </a:r>
            <a:r>
              <a:rPr sz="1200" dirty="0">
                <a:latin typeface="Times New Roman"/>
                <a:cs typeface="Times New Roman"/>
              </a:rPr>
              <a:t>to </a:t>
            </a:r>
            <a:r>
              <a:rPr sz="1200" spc="-5" dirty="0">
                <a:latin typeface="Times New Roman"/>
                <a:cs typeface="Times New Roman"/>
              </a:rPr>
              <a:t>Turkey,</a:t>
            </a:r>
            <a:r>
              <a:rPr sz="1200" spc="10" dirty="0">
                <a:latin typeface="Times New Roman"/>
                <a:cs typeface="Times New Roman"/>
              </a:rPr>
              <a:t> </a:t>
            </a:r>
            <a:r>
              <a:rPr sz="1200" spc="-5" dirty="0">
                <a:latin typeface="Times New Roman"/>
                <a:cs typeface="Times New Roman"/>
              </a:rPr>
              <a:t>etc.</a:t>
            </a:r>
            <a:endParaRPr sz="1200">
              <a:latin typeface="Times New Roman"/>
              <a:cs typeface="Times New Roman"/>
            </a:endParaRPr>
          </a:p>
          <a:p>
            <a:pPr marL="469265" marR="6350" indent="-228600" algn="just">
              <a:lnSpc>
                <a:spcPts val="2080"/>
              </a:lnSpc>
              <a:spcBef>
                <a:spcPts val="160"/>
              </a:spcBef>
              <a:buFont typeface="Arial"/>
              <a:buChar char="•"/>
              <a:tabLst>
                <a:tab pos="469900" algn="l"/>
              </a:tabLst>
            </a:pPr>
            <a:r>
              <a:rPr sz="1200" spc="-5" dirty="0">
                <a:latin typeface="Times New Roman"/>
                <a:cs typeface="Times New Roman"/>
              </a:rPr>
              <a:t>Natural determinants: Natural resources, natural calamities, natural </a:t>
            </a:r>
            <a:r>
              <a:rPr sz="1200" dirty="0">
                <a:latin typeface="Times New Roman"/>
                <a:cs typeface="Times New Roman"/>
              </a:rPr>
              <a:t>disaster, </a:t>
            </a:r>
            <a:r>
              <a:rPr sz="1200" spc="-5" dirty="0">
                <a:latin typeface="Times New Roman"/>
                <a:cs typeface="Times New Roman"/>
              </a:rPr>
              <a:t>earthquake,  </a:t>
            </a:r>
            <a:r>
              <a:rPr sz="1200" dirty="0">
                <a:latin typeface="Times New Roman"/>
                <a:cs typeface="Times New Roman"/>
              </a:rPr>
              <a:t>flood, </a:t>
            </a:r>
            <a:r>
              <a:rPr sz="1200" spc="-5" dirty="0">
                <a:latin typeface="Times New Roman"/>
                <a:cs typeface="Times New Roman"/>
              </a:rPr>
              <a:t>dissert. </a:t>
            </a:r>
            <a:r>
              <a:rPr sz="1200" dirty="0">
                <a:latin typeface="Times New Roman"/>
                <a:cs typeface="Times New Roman"/>
              </a:rPr>
              <a:t>They determine the </a:t>
            </a:r>
            <a:r>
              <a:rPr sz="1200" spc="-5" dirty="0">
                <a:latin typeface="Times New Roman"/>
                <a:cs typeface="Times New Roman"/>
              </a:rPr>
              <a:t>migration</a:t>
            </a:r>
            <a:r>
              <a:rPr sz="1200" spc="-30" dirty="0">
                <a:latin typeface="Times New Roman"/>
                <a:cs typeface="Times New Roman"/>
              </a:rPr>
              <a:t> </a:t>
            </a:r>
            <a:r>
              <a:rPr sz="1200" dirty="0">
                <a:latin typeface="Times New Roman"/>
                <a:cs typeface="Times New Roman"/>
              </a:rPr>
              <a:t>stream.</a:t>
            </a:r>
            <a:endParaRPr sz="1200">
              <a:latin typeface="Times New Roman"/>
              <a:cs typeface="Times New Roman"/>
            </a:endParaRPr>
          </a:p>
          <a:p>
            <a:pPr marL="469265" indent="-228600" algn="just">
              <a:lnSpc>
                <a:spcPct val="100000"/>
              </a:lnSpc>
              <a:spcBef>
                <a:spcPts val="459"/>
              </a:spcBef>
              <a:buFont typeface="Arial"/>
              <a:buChar char="•"/>
              <a:tabLst>
                <a:tab pos="469900" algn="l"/>
              </a:tabLst>
            </a:pPr>
            <a:r>
              <a:rPr sz="1200" spc="-5" dirty="0">
                <a:latin typeface="Times New Roman"/>
                <a:cs typeface="Times New Roman"/>
              </a:rPr>
              <a:t>Development </a:t>
            </a:r>
            <a:r>
              <a:rPr sz="1200" dirty="0">
                <a:latin typeface="Times New Roman"/>
                <a:cs typeface="Times New Roman"/>
              </a:rPr>
              <a:t>determinants: </a:t>
            </a:r>
            <a:r>
              <a:rPr sz="1200" spc="-5" dirty="0">
                <a:latin typeface="Times New Roman"/>
                <a:cs typeface="Times New Roman"/>
              </a:rPr>
              <a:t>better </a:t>
            </a:r>
            <a:r>
              <a:rPr sz="1200" dirty="0">
                <a:latin typeface="Times New Roman"/>
                <a:cs typeface="Times New Roman"/>
              </a:rPr>
              <a:t>position </a:t>
            </a:r>
            <a:r>
              <a:rPr sz="1200" spc="-5" dirty="0">
                <a:latin typeface="Times New Roman"/>
                <a:cs typeface="Times New Roman"/>
              </a:rPr>
              <a:t>and </a:t>
            </a:r>
            <a:r>
              <a:rPr sz="1200" dirty="0">
                <a:latin typeface="Times New Roman"/>
                <a:cs typeface="Times New Roman"/>
              </a:rPr>
              <a:t>more facility</a:t>
            </a:r>
            <a:endParaRPr sz="1200">
              <a:latin typeface="Times New Roman"/>
              <a:cs typeface="Times New Roman"/>
            </a:endParaRPr>
          </a:p>
          <a:p>
            <a:pPr marL="469265" marR="5080" indent="-228600">
              <a:lnSpc>
                <a:spcPct val="144200"/>
              </a:lnSpc>
              <a:buFont typeface="Arial"/>
              <a:buChar char="•"/>
              <a:tabLst>
                <a:tab pos="469265" algn="l"/>
                <a:tab pos="469900" algn="l"/>
              </a:tabLst>
            </a:pPr>
            <a:r>
              <a:rPr sz="1200" spc="-5" dirty="0">
                <a:latin typeface="Times New Roman"/>
                <a:cs typeface="Times New Roman"/>
              </a:rPr>
              <a:t>Religious determinants: Hindus visit </a:t>
            </a:r>
            <a:r>
              <a:rPr sz="1200" dirty="0">
                <a:latin typeface="Times New Roman"/>
                <a:cs typeface="Times New Roman"/>
              </a:rPr>
              <a:t>to </a:t>
            </a:r>
            <a:r>
              <a:rPr sz="1200" spc="-5" dirty="0">
                <a:latin typeface="Times New Roman"/>
                <a:cs typeface="Times New Roman"/>
              </a:rPr>
              <a:t>Pashupati, Buddhist migrate </a:t>
            </a:r>
            <a:r>
              <a:rPr sz="1200" dirty="0">
                <a:latin typeface="Times New Roman"/>
                <a:cs typeface="Times New Roman"/>
              </a:rPr>
              <a:t>to </a:t>
            </a:r>
            <a:r>
              <a:rPr sz="1200" spc="-5" dirty="0">
                <a:latin typeface="Times New Roman"/>
                <a:cs typeface="Times New Roman"/>
              </a:rPr>
              <a:t>Lumbini and  Muslims </a:t>
            </a:r>
            <a:r>
              <a:rPr sz="1200" spc="-10" dirty="0">
                <a:latin typeface="Times New Roman"/>
                <a:cs typeface="Times New Roman"/>
              </a:rPr>
              <a:t>go </a:t>
            </a:r>
            <a:r>
              <a:rPr sz="1200" dirty="0">
                <a:latin typeface="Times New Roman"/>
                <a:cs typeface="Times New Roman"/>
              </a:rPr>
              <a:t>to </a:t>
            </a:r>
            <a:r>
              <a:rPr sz="1200" spc="-5" dirty="0">
                <a:latin typeface="Times New Roman"/>
                <a:cs typeface="Times New Roman"/>
              </a:rPr>
              <a:t>Maka</a:t>
            </a:r>
            <a:r>
              <a:rPr sz="1200" spc="5" dirty="0">
                <a:latin typeface="Times New Roman"/>
                <a:cs typeface="Times New Roman"/>
              </a:rPr>
              <a:t> </a:t>
            </a:r>
            <a:r>
              <a:rPr sz="1200" dirty="0">
                <a:latin typeface="Times New Roman"/>
                <a:cs typeface="Times New Roman"/>
              </a:rPr>
              <a:t>Madina</a:t>
            </a:r>
            <a:endParaRPr sz="1200">
              <a:latin typeface="Times New Roman"/>
              <a:cs typeface="Times New Roman"/>
            </a:endParaRPr>
          </a:p>
          <a:p>
            <a:pPr marL="469265" marR="8255" indent="-228600">
              <a:lnSpc>
                <a:spcPts val="2080"/>
              </a:lnSpc>
              <a:spcBef>
                <a:spcPts val="160"/>
              </a:spcBef>
              <a:buFont typeface="Arial"/>
              <a:buChar char="•"/>
              <a:tabLst>
                <a:tab pos="469265" algn="l"/>
                <a:tab pos="469900" algn="l"/>
              </a:tabLst>
            </a:pPr>
            <a:r>
              <a:rPr sz="1200" dirty="0">
                <a:latin typeface="Times New Roman"/>
                <a:cs typeface="Times New Roman"/>
              </a:rPr>
              <a:t>Pull </a:t>
            </a:r>
            <a:r>
              <a:rPr sz="1200" spc="-5" dirty="0">
                <a:latin typeface="Times New Roman"/>
                <a:cs typeface="Times New Roman"/>
              </a:rPr>
              <a:t>and </a:t>
            </a:r>
            <a:r>
              <a:rPr sz="1200" dirty="0">
                <a:latin typeface="Times New Roman"/>
                <a:cs typeface="Times New Roman"/>
              </a:rPr>
              <a:t>push </a:t>
            </a:r>
            <a:r>
              <a:rPr sz="1200" spc="-5" dirty="0">
                <a:latin typeface="Times New Roman"/>
                <a:cs typeface="Times New Roman"/>
              </a:rPr>
              <a:t>Determinants: </a:t>
            </a:r>
            <a:r>
              <a:rPr sz="1200" dirty="0">
                <a:latin typeface="Times New Roman"/>
                <a:cs typeface="Times New Roman"/>
              </a:rPr>
              <a:t>Pull </a:t>
            </a:r>
            <a:r>
              <a:rPr sz="1200" spc="-5" dirty="0">
                <a:latin typeface="Times New Roman"/>
                <a:cs typeface="Times New Roman"/>
              </a:rPr>
              <a:t>factors </a:t>
            </a:r>
            <a:r>
              <a:rPr sz="1200" dirty="0">
                <a:latin typeface="Times New Roman"/>
                <a:cs typeface="Times New Roman"/>
              </a:rPr>
              <a:t>are those </a:t>
            </a:r>
            <a:r>
              <a:rPr sz="1200" spc="-5" dirty="0">
                <a:latin typeface="Times New Roman"/>
                <a:cs typeface="Times New Roman"/>
              </a:rPr>
              <a:t>determinants which attract at </a:t>
            </a:r>
            <a:r>
              <a:rPr sz="1200" dirty="0">
                <a:latin typeface="Times New Roman"/>
                <a:cs typeface="Times New Roman"/>
              </a:rPr>
              <a:t>the  </a:t>
            </a:r>
            <a:r>
              <a:rPr sz="1200" spc="-5" dirty="0">
                <a:latin typeface="Times New Roman"/>
                <a:cs typeface="Times New Roman"/>
              </a:rPr>
              <a:t>destination and </a:t>
            </a:r>
            <a:r>
              <a:rPr sz="1200" dirty="0">
                <a:latin typeface="Times New Roman"/>
                <a:cs typeface="Times New Roman"/>
              </a:rPr>
              <a:t>push </a:t>
            </a:r>
            <a:r>
              <a:rPr sz="1200" spc="-5" dirty="0">
                <a:latin typeface="Times New Roman"/>
                <a:cs typeface="Times New Roman"/>
              </a:rPr>
              <a:t>factors force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move</a:t>
            </a:r>
            <a:endParaRPr sz="1200">
              <a:latin typeface="Times New Roman"/>
              <a:cs typeface="Times New Roman"/>
            </a:endParaRPr>
          </a:p>
          <a:p>
            <a:pPr marL="469265" indent="-228600">
              <a:lnSpc>
                <a:spcPct val="100000"/>
              </a:lnSpc>
              <a:spcBef>
                <a:spcPts val="455"/>
              </a:spcBef>
              <a:buFont typeface="Arial"/>
              <a:buChar char="•"/>
              <a:tabLst>
                <a:tab pos="469265" algn="l"/>
                <a:tab pos="469900" algn="l"/>
              </a:tabLst>
            </a:pPr>
            <a:r>
              <a:rPr sz="1200" spc="-5" dirty="0">
                <a:latin typeface="Times New Roman"/>
                <a:cs typeface="Times New Roman"/>
              </a:rPr>
              <a:t>Determinants </a:t>
            </a:r>
            <a:r>
              <a:rPr sz="1200" dirty="0">
                <a:latin typeface="Times New Roman"/>
                <a:cs typeface="Times New Roman"/>
              </a:rPr>
              <a:t>of migration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divided</a:t>
            </a:r>
            <a:r>
              <a:rPr sz="1200" spc="10"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12700">
              <a:lnSpc>
                <a:spcPct val="100000"/>
              </a:lnSpc>
              <a:spcBef>
                <a:spcPts val="650"/>
              </a:spcBef>
            </a:pPr>
            <a:r>
              <a:rPr sz="1200" b="1" spc="-5" dirty="0">
                <a:latin typeface="Times New Roman"/>
                <a:cs typeface="Times New Roman"/>
              </a:rPr>
              <a:t>Push factors:</a:t>
            </a:r>
            <a:endParaRPr sz="1200">
              <a:latin typeface="Times New Roman"/>
              <a:cs typeface="Times New Roman"/>
            </a:endParaRPr>
          </a:p>
          <a:p>
            <a:pPr marL="469265" indent="-228600">
              <a:lnSpc>
                <a:spcPct val="100000"/>
              </a:lnSpc>
              <a:spcBef>
                <a:spcPts val="610"/>
              </a:spcBef>
              <a:buFont typeface="Arial"/>
              <a:buChar char="•"/>
              <a:tabLst>
                <a:tab pos="469265" algn="l"/>
                <a:tab pos="469900" algn="l"/>
              </a:tabLst>
            </a:pPr>
            <a:r>
              <a:rPr sz="1200" spc="-5" dirty="0">
                <a:latin typeface="Times New Roman"/>
                <a:cs typeface="Times New Roman"/>
              </a:rPr>
              <a:t>Political </a:t>
            </a:r>
            <a:r>
              <a:rPr sz="1200" dirty="0">
                <a:latin typeface="Times New Roman"/>
                <a:cs typeface="Times New Roman"/>
              </a:rPr>
              <a:t>instability </a:t>
            </a:r>
            <a:r>
              <a:rPr sz="1200" spc="-5" dirty="0">
                <a:latin typeface="Times New Roman"/>
                <a:cs typeface="Times New Roman"/>
              </a:rPr>
              <a:t>and </a:t>
            </a:r>
            <a:r>
              <a:rPr sz="1200" dirty="0">
                <a:latin typeface="Times New Roman"/>
                <a:cs typeface="Times New Roman"/>
              </a:rPr>
              <a:t>political</a:t>
            </a:r>
            <a:r>
              <a:rPr sz="1200" spc="-25" dirty="0">
                <a:latin typeface="Times New Roman"/>
                <a:cs typeface="Times New Roman"/>
              </a:rPr>
              <a:t> </a:t>
            </a:r>
            <a:r>
              <a:rPr sz="1200" spc="-5" dirty="0">
                <a:latin typeface="Times New Roman"/>
                <a:cs typeface="Times New Roman"/>
              </a:rPr>
              <a:t>conflict</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Lack </a:t>
            </a:r>
            <a:r>
              <a:rPr sz="1200" dirty="0">
                <a:latin typeface="Times New Roman"/>
                <a:cs typeface="Times New Roman"/>
              </a:rPr>
              <a:t>of security</a:t>
            </a:r>
            <a:endParaRPr sz="1200">
              <a:latin typeface="Times New Roman"/>
              <a:cs typeface="Times New Roman"/>
            </a:endParaRPr>
          </a:p>
          <a:p>
            <a:pPr marL="469265" indent="-228600">
              <a:lnSpc>
                <a:spcPct val="100000"/>
              </a:lnSpc>
              <a:spcBef>
                <a:spcPts val="640"/>
              </a:spcBef>
              <a:buFont typeface="Arial"/>
              <a:buChar char="•"/>
              <a:tabLst>
                <a:tab pos="469265" algn="l"/>
                <a:tab pos="469900" algn="l"/>
              </a:tabLst>
            </a:pPr>
            <a:r>
              <a:rPr sz="1200" spc="-5" dirty="0">
                <a:latin typeface="Times New Roman"/>
                <a:cs typeface="Times New Roman"/>
              </a:rPr>
              <a:t>Unemployment, low </a:t>
            </a:r>
            <a:r>
              <a:rPr sz="1200" dirty="0">
                <a:latin typeface="Times New Roman"/>
                <a:cs typeface="Times New Roman"/>
              </a:rPr>
              <a:t>wage, </a:t>
            </a:r>
            <a:r>
              <a:rPr sz="1200" spc="-5" dirty="0">
                <a:latin typeface="Times New Roman"/>
                <a:cs typeface="Times New Roman"/>
              </a:rPr>
              <a:t>low</a:t>
            </a:r>
            <a:r>
              <a:rPr sz="1200" spc="10" dirty="0">
                <a:latin typeface="Times New Roman"/>
                <a:cs typeface="Times New Roman"/>
              </a:rPr>
              <a:t> </a:t>
            </a:r>
            <a:r>
              <a:rPr sz="1200" spc="-5" dirty="0">
                <a:latin typeface="Times New Roman"/>
                <a:cs typeface="Times New Roman"/>
              </a:rPr>
              <a:t>payment</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No freedom</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Loss </a:t>
            </a:r>
            <a:r>
              <a:rPr sz="1200" dirty="0">
                <a:latin typeface="Times New Roman"/>
                <a:cs typeface="Times New Roman"/>
              </a:rPr>
              <a:t>of job opportunity</a:t>
            </a:r>
            <a:endParaRPr sz="1200">
              <a:latin typeface="Times New Roman"/>
              <a:cs typeface="Times New Roman"/>
            </a:endParaRPr>
          </a:p>
          <a:p>
            <a:pPr marL="469265" indent="-228600">
              <a:lnSpc>
                <a:spcPct val="100000"/>
              </a:lnSpc>
              <a:spcBef>
                <a:spcPts val="640"/>
              </a:spcBef>
              <a:buFont typeface="Arial"/>
              <a:buChar char="•"/>
              <a:tabLst>
                <a:tab pos="469265" algn="l"/>
                <a:tab pos="469900" algn="l"/>
              </a:tabLst>
            </a:pPr>
            <a:r>
              <a:rPr sz="1200" spc="-5" dirty="0">
                <a:latin typeface="Times New Roman"/>
                <a:cs typeface="Times New Roman"/>
              </a:rPr>
              <a:t>No education</a:t>
            </a:r>
            <a:r>
              <a:rPr sz="1200" spc="-55" dirty="0">
                <a:latin typeface="Times New Roman"/>
                <a:cs typeface="Times New Roman"/>
              </a:rPr>
              <a:t> </a:t>
            </a:r>
            <a:r>
              <a:rPr sz="1200" dirty="0">
                <a:latin typeface="Times New Roman"/>
                <a:cs typeface="Times New Roman"/>
              </a:rPr>
              <a:t>facility</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Lack </a:t>
            </a:r>
            <a:r>
              <a:rPr sz="1200" dirty="0">
                <a:latin typeface="Times New Roman"/>
                <a:cs typeface="Times New Roman"/>
              </a:rPr>
              <a:t>of</a:t>
            </a:r>
            <a:r>
              <a:rPr sz="1200" spc="-45" dirty="0">
                <a:latin typeface="Times New Roman"/>
                <a:cs typeface="Times New Roman"/>
              </a:rPr>
              <a:t> </a:t>
            </a:r>
            <a:r>
              <a:rPr sz="1200" spc="-5" dirty="0">
                <a:latin typeface="Times New Roman"/>
                <a:cs typeface="Times New Roman"/>
              </a:rPr>
              <a:t>development</a:t>
            </a:r>
            <a:endParaRPr sz="1200">
              <a:latin typeface="Times New Roman"/>
              <a:cs typeface="Times New Roman"/>
            </a:endParaRPr>
          </a:p>
          <a:p>
            <a:pPr marL="469265" indent="-228600">
              <a:lnSpc>
                <a:spcPct val="100000"/>
              </a:lnSpc>
              <a:spcBef>
                <a:spcPts val="625"/>
              </a:spcBef>
              <a:buFont typeface="Arial"/>
              <a:buChar char="•"/>
              <a:tabLst>
                <a:tab pos="469265" algn="l"/>
                <a:tab pos="469900" algn="l"/>
              </a:tabLst>
            </a:pPr>
            <a:r>
              <a:rPr sz="1200" dirty="0">
                <a:latin typeface="Times New Roman"/>
                <a:cs typeface="Times New Roman"/>
              </a:rPr>
              <a:t>Pull</a:t>
            </a:r>
            <a:r>
              <a:rPr sz="1200" spc="-5" dirty="0">
                <a:latin typeface="Times New Roman"/>
                <a:cs typeface="Times New Roman"/>
              </a:rPr>
              <a:t> factors</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dirty="0">
                <a:latin typeface="Times New Roman"/>
                <a:cs typeface="Times New Roman"/>
              </a:rPr>
              <a:t>Opportunity</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Better </a:t>
            </a:r>
            <a:r>
              <a:rPr sz="1200" dirty="0">
                <a:latin typeface="Times New Roman"/>
                <a:cs typeface="Times New Roman"/>
              </a:rPr>
              <a:t>quality of</a:t>
            </a:r>
            <a:r>
              <a:rPr sz="1200" spc="-25" dirty="0">
                <a:latin typeface="Times New Roman"/>
                <a:cs typeface="Times New Roman"/>
              </a:rPr>
              <a:t> </a:t>
            </a:r>
            <a:r>
              <a:rPr sz="1200" dirty="0">
                <a:latin typeface="Times New Roman"/>
                <a:cs typeface="Times New Roman"/>
              </a:rPr>
              <a:t>life</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Free</a:t>
            </a:r>
            <a:r>
              <a:rPr sz="1200" spc="-10" dirty="0">
                <a:latin typeface="Times New Roman"/>
                <a:cs typeface="Times New Roman"/>
              </a:rPr>
              <a:t> </a:t>
            </a:r>
            <a:r>
              <a:rPr sz="1200" dirty="0">
                <a:latin typeface="Times New Roman"/>
                <a:cs typeface="Times New Roman"/>
              </a:rPr>
              <a:t>society</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Better </a:t>
            </a:r>
            <a:r>
              <a:rPr sz="1200" dirty="0">
                <a:latin typeface="Times New Roman"/>
                <a:cs typeface="Times New Roman"/>
              </a:rPr>
              <a:t>job</a:t>
            </a:r>
            <a:r>
              <a:rPr sz="1200" spc="-65" dirty="0">
                <a:latin typeface="Times New Roman"/>
                <a:cs typeface="Times New Roman"/>
              </a:rPr>
              <a:t> </a:t>
            </a:r>
            <a:r>
              <a:rPr sz="1200" dirty="0">
                <a:latin typeface="Times New Roman"/>
                <a:cs typeface="Times New Roman"/>
              </a:rPr>
              <a:t>opportunity</a:t>
            </a:r>
            <a:endParaRPr sz="1200">
              <a:latin typeface="Times New Roman"/>
              <a:cs typeface="Times New Roman"/>
            </a:endParaRPr>
          </a:p>
          <a:p>
            <a:pPr marL="469265" indent="-228600">
              <a:lnSpc>
                <a:spcPct val="100000"/>
              </a:lnSpc>
              <a:spcBef>
                <a:spcPts val="640"/>
              </a:spcBef>
              <a:buFont typeface="Arial"/>
              <a:buChar char="•"/>
              <a:tabLst>
                <a:tab pos="469265" algn="l"/>
                <a:tab pos="469900" algn="l"/>
              </a:tabLst>
            </a:pPr>
            <a:r>
              <a:rPr sz="1200" spc="-5" dirty="0">
                <a:latin typeface="Times New Roman"/>
                <a:cs typeface="Times New Roman"/>
              </a:rPr>
              <a:t>Education</a:t>
            </a:r>
            <a:r>
              <a:rPr sz="1200" spc="-60" dirty="0">
                <a:latin typeface="Times New Roman"/>
                <a:cs typeface="Times New Roman"/>
              </a:rPr>
              <a:t> </a:t>
            </a:r>
            <a:r>
              <a:rPr sz="1200" dirty="0">
                <a:latin typeface="Times New Roman"/>
                <a:cs typeface="Times New Roman"/>
              </a:rPr>
              <a:t>opportunity</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dirty="0">
                <a:latin typeface="Times New Roman"/>
                <a:cs typeface="Times New Roman"/>
              </a:rPr>
              <a:t>Availability of</a:t>
            </a:r>
            <a:r>
              <a:rPr sz="1200" spc="-30" dirty="0">
                <a:latin typeface="Times New Roman"/>
                <a:cs typeface="Times New Roman"/>
              </a:rPr>
              <a:t> </a:t>
            </a:r>
            <a:r>
              <a:rPr sz="1200" spc="-5" dirty="0">
                <a:latin typeface="Times New Roman"/>
                <a:cs typeface="Times New Roman"/>
              </a:rPr>
              <a:t>facilities</a:t>
            </a:r>
            <a:endParaRPr sz="1200">
              <a:latin typeface="Times New Roman"/>
              <a:cs typeface="Times New Roman"/>
            </a:endParaRPr>
          </a:p>
          <a:p>
            <a:pPr marL="469265" indent="-228600">
              <a:lnSpc>
                <a:spcPct val="100000"/>
              </a:lnSpc>
              <a:spcBef>
                <a:spcPts val="640"/>
              </a:spcBef>
              <a:buFont typeface="Arial"/>
              <a:buChar char="•"/>
              <a:tabLst>
                <a:tab pos="469265" algn="l"/>
                <a:tab pos="469900" algn="l"/>
              </a:tabLst>
            </a:pPr>
            <a:r>
              <a:rPr sz="1200" dirty="0">
                <a:latin typeface="Times New Roman"/>
                <a:cs typeface="Times New Roman"/>
              </a:rPr>
              <a:t>Skilled </a:t>
            </a:r>
            <a:r>
              <a:rPr sz="1200" spc="-5" dirty="0">
                <a:latin typeface="Times New Roman"/>
                <a:cs typeface="Times New Roman"/>
              </a:rPr>
              <a:t>technical manpower</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Demand </a:t>
            </a:r>
            <a:r>
              <a:rPr sz="1200" dirty="0">
                <a:latin typeface="Times New Roman"/>
                <a:cs typeface="Times New Roman"/>
              </a:rPr>
              <a:t>of skill </a:t>
            </a:r>
            <a:r>
              <a:rPr sz="1200" spc="-5" dirty="0">
                <a:latin typeface="Times New Roman"/>
                <a:cs typeface="Times New Roman"/>
              </a:rPr>
              <a:t>and educated</a:t>
            </a:r>
            <a:r>
              <a:rPr sz="1200" dirty="0">
                <a:latin typeface="Times New Roman"/>
                <a:cs typeface="Times New Roman"/>
              </a:rPr>
              <a:t> </a:t>
            </a:r>
            <a:r>
              <a:rPr sz="1200" spc="-5" dirty="0">
                <a:latin typeface="Times New Roman"/>
                <a:cs typeface="Times New Roman"/>
              </a:rPr>
              <a:t>manpower</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Transportation</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Government </a:t>
            </a:r>
            <a:r>
              <a:rPr sz="1200" dirty="0">
                <a:latin typeface="Times New Roman"/>
                <a:cs typeface="Times New Roman"/>
              </a:rPr>
              <a:t>policy</a:t>
            </a:r>
            <a:endParaRPr sz="120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Social </a:t>
            </a:r>
            <a:r>
              <a:rPr sz="1200" dirty="0">
                <a:latin typeface="Times New Roman"/>
                <a:cs typeface="Times New Roman"/>
              </a:rPr>
              <a:t>security</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46</a:t>
            </a:fld>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1179321"/>
            <a:ext cx="5968365" cy="2385060"/>
          </a:xfrm>
          <a:prstGeom prst="rect">
            <a:avLst/>
          </a:prstGeom>
        </p:spPr>
        <p:txBody>
          <a:bodyPr vert="horz" wrap="square" lIns="0" tIns="88900" rIns="0" bIns="0" rtlCol="0">
            <a:spAutoFit/>
          </a:bodyPr>
          <a:lstStyle/>
          <a:p>
            <a:pPr marL="241300">
              <a:lnSpc>
                <a:spcPct val="100000"/>
              </a:lnSpc>
              <a:spcBef>
                <a:spcPts val="700"/>
              </a:spcBef>
            </a:pPr>
            <a:r>
              <a:rPr sz="1200" b="1" spc="-5" dirty="0">
                <a:latin typeface="Times New Roman"/>
                <a:cs typeface="Times New Roman"/>
              </a:rPr>
              <a:t>Types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migration</a:t>
            </a:r>
            <a:endParaRPr sz="1200">
              <a:latin typeface="Times New Roman"/>
              <a:cs typeface="Times New Roman"/>
            </a:endParaRPr>
          </a:p>
          <a:p>
            <a:pPr marL="12700">
              <a:lnSpc>
                <a:spcPct val="100000"/>
              </a:lnSpc>
              <a:spcBef>
                <a:spcPts val="600"/>
              </a:spcBef>
            </a:pPr>
            <a:r>
              <a:rPr sz="1200" spc="-5" dirty="0">
                <a:latin typeface="Times New Roman"/>
                <a:cs typeface="Times New Roman"/>
              </a:rPr>
              <a:t>There</a:t>
            </a:r>
            <a:r>
              <a:rPr sz="1200" spc="60" dirty="0">
                <a:latin typeface="Times New Roman"/>
                <a:cs typeface="Times New Roman"/>
              </a:rPr>
              <a:t> </a:t>
            </a:r>
            <a:r>
              <a:rPr sz="1200" dirty="0">
                <a:latin typeface="Times New Roman"/>
                <a:cs typeface="Times New Roman"/>
              </a:rPr>
              <a:t>are</a:t>
            </a:r>
            <a:r>
              <a:rPr sz="1200" spc="50" dirty="0">
                <a:latin typeface="Times New Roman"/>
                <a:cs typeface="Times New Roman"/>
              </a:rPr>
              <a:t> </a:t>
            </a:r>
            <a:r>
              <a:rPr sz="1200" spc="-5" dirty="0">
                <a:latin typeface="Times New Roman"/>
                <a:cs typeface="Times New Roman"/>
              </a:rPr>
              <a:t>different</a:t>
            </a:r>
            <a:r>
              <a:rPr sz="1200" spc="65" dirty="0">
                <a:latin typeface="Times New Roman"/>
                <a:cs typeface="Times New Roman"/>
              </a:rPr>
              <a:t> </a:t>
            </a:r>
            <a:r>
              <a:rPr sz="1200" spc="-5" dirty="0">
                <a:latin typeface="Times New Roman"/>
                <a:cs typeface="Times New Roman"/>
              </a:rPr>
              <a:t>types</a:t>
            </a:r>
            <a:r>
              <a:rPr sz="1200" spc="70"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migration</a:t>
            </a:r>
            <a:r>
              <a:rPr sz="1200" spc="60" dirty="0">
                <a:latin typeface="Times New Roman"/>
                <a:cs typeface="Times New Roman"/>
              </a:rPr>
              <a:t> </a:t>
            </a:r>
            <a:r>
              <a:rPr sz="1200" dirty="0">
                <a:latin typeface="Times New Roman"/>
                <a:cs typeface="Times New Roman"/>
              </a:rPr>
              <a:t>such</a:t>
            </a:r>
            <a:r>
              <a:rPr sz="1200" spc="65" dirty="0">
                <a:latin typeface="Times New Roman"/>
                <a:cs typeface="Times New Roman"/>
              </a:rPr>
              <a:t> </a:t>
            </a:r>
            <a:r>
              <a:rPr sz="1200" spc="-5" dirty="0">
                <a:latin typeface="Times New Roman"/>
                <a:cs typeface="Times New Roman"/>
              </a:rPr>
              <a:t>as</a:t>
            </a:r>
            <a:r>
              <a:rPr sz="1200" spc="60" dirty="0">
                <a:latin typeface="Times New Roman"/>
                <a:cs typeface="Times New Roman"/>
              </a:rPr>
              <a:t> </a:t>
            </a:r>
            <a:r>
              <a:rPr sz="1200" dirty="0">
                <a:latin typeface="Times New Roman"/>
                <a:cs typeface="Times New Roman"/>
              </a:rPr>
              <a:t>one</a:t>
            </a:r>
            <a:r>
              <a:rPr sz="1200" spc="55" dirty="0">
                <a:latin typeface="Times New Roman"/>
                <a:cs typeface="Times New Roman"/>
              </a:rPr>
              <a:t> </a:t>
            </a:r>
            <a:r>
              <a:rPr sz="1200" dirty="0">
                <a:latin typeface="Times New Roman"/>
                <a:cs typeface="Times New Roman"/>
              </a:rPr>
              <a:t>move</a:t>
            </a:r>
            <a:r>
              <a:rPr sz="1200" spc="65" dirty="0">
                <a:latin typeface="Times New Roman"/>
                <a:cs typeface="Times New Roman"/>
              </a:rPr>
              <a:t> </a:t>
            </a:r>
            <a:r>
              <a:rPr sz="1200" spc="-5" dirty="0">
                <a:latin typeface="Times New Roman"/>
                <a:cs typeface="Times New Roman"/>
              </a:rPr>
              <a:t>from</a:t>
            </a:r>
            <a:r>
              <a:rPr sz="1200" spc="70" dirty="0">
                <a:latin typeface="Times New Roman"/>
                <a:cs typeface="Times New Roman"/>
              </a:rPr>
              <a:t> </a:t>
            </a:r>
            <a:r>
              <a:rPr sz="1200" spc="-5" dirty="0">
                <a:latin typeface="Times New Roman"/>
                <a:cs typeface="Times New Roman"/>
              </a:rPr>
              <a:t>rural</a:t>
            </a:r>
            <a:r>
              <a:rPr sz="1200" spc="75"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urban</a:t>
            </a:r>
            <a:r>
              <a:rPr sz="1200" spc="60" dirty="0">
                <a:latin typeface="Times New Roman"/>
                <a:cs typeface="Times New Roman"/>
              </a:rPr>
              <a:t> </a:t>
            </a:r>
            <a:r>
              <a:rPr sz="1200" spc="-5" dirty="0">
                <a:latin typeface="Times New Roman"/>
                <a:cs typeface="Times New Roman"/>
              </a:rPr>
              <a:t>area.</a:t>
            </a:r>
            <a:r>
              <a:rPr sz="1200" spc="65" dirty="0">
                <a:latin typeface="Times New Roman"/>
                <a:cs typeface="Times New Roman"/>
              </a:rPr>
              <a:t> </a:t>
            </a:r>
            <a:r>
              <a:rPr sz="1200" spc="5" dirty="0">
                <a:latin typeface="Times New Roman"/>
                <a:cs typeface="Times New Roman"/>
              </a:rPr>
              <a:t>Similarly</a:t>
            </a:r>
            <a:r>
              <a:rPr sz="1200" spc="45" dirty="0">
                <a:latin typeface="Times New Roman"/>
                <a:cs typeface="Times New Roman"/>
              </a:rPr>
              <a:t> </a:t>
            </a:r>
            <a:r>
              <a:rPr sz="1200" dirty="0">
                <a:latin typeface="Times New Roman"/>
                <a:cs typeface="Times New Roman"/>
              </a:rPr>
              <a:t>one</a:t>
            </a:r>
            <a:endParaRPr sz="1200">
              <a:latin typeface="Times New Roman"/>
              <a:cs typeface="Times New Roman"/>
            </a:endParaRPr>
          </a:p>
          <a:p>
            <a:pPr marL="12700" marR="8890">
              <a:lnSpc>
                <a:spcPct val="143300"/>
              </a:lnSpc>
              <a:spcBef>
                <a:spcPts val="10"/>
              </a:spcBef>
            </a:pPr>
            <a:r>
              <a:rPr sz="1200" spc="-5" dirty="0">
                <a:latin typeface="Times New Roman"/>
                <a:cs typeface="Times New Roman"/>
              </a:rPr>
              <a:t>goes </a:t>
            </a:r>
            <a:r>
              <a:rPr sz="1200" dirty="0">
                <a:latin typeface="Times New Roman"/>
                <a:cs typeface="Times New Roman"/>
              </a:rPr>
              <a:t>to </a:t>
            </a:r>
            <a:r>
              <a:rPr sz="1200" spc="5" dirty="0">
                <a:latin typeface="Times New Roman"/>
                <a:cs typeface="Times New Roman"/>
              </a:rPr>
              <a:t>study </a:t>
            </a:r>
            <a:r>
              <a:rPr sz="1200" dirty="0">
                <a:latin typeface="Times New Roman"/>
                <a:cs typeface="Times New Roman"/>
              </a:rPr>
              <a:t>or </a:t>
            </a:r>
            <a:r>
              <a:rPr sz="1200" spc="-5" dirty="0">
                <a:latin typeface="Times New Roman"/>
                <a:cs typeface="Times New Roman"/>
              </a:rPr>
              <a:t>work </a:t>
            </a:r>
            <a:r>
              <a:rPr sz="1200" dirty="0">
                <a:latin typeface="Times New Roman"/>
                <a:cs typeface="Times New Roman"/>
              </a:rPr>
              <a:t>and </a:t>
            </a:r>
            <a:r>
              <a:rPr sz="1200" spc="-5" dirty="0">
                <a:latin typeface="Times New Roman"/>
                <a:cs typeface="Times New Roman"/>
              </a:rPr>
              <a:t>return back after </a:t>
            </a:r>
            <a:r>
              <a:rPr sz="1200" dirty="0">
                <a:latin typeface="Times New Roman"/>
                <a:cs typeface="Times New Roman"/>
              </a:rPr>
              <a:t>study </a:t>
            </a:r>
            <a:r>
              <a:rPr sz="1200" spc="-5" dirty="0">
                <a:latin typeface="Times New Roman"/>
                <a:cs typeface="Times New Roman"/>
              </a:rPr>
              <a:t>and </a:t>
            </a:r>
            <a:r>
              <a:rPr sz="1200" dirty="0">
                <a:latin typeface="Times New Roman"/>
                <a:cs typeface="Times New Roman"/>
              </a:rPr>
              <a:t>work. Basically it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categorize </a:t>
            </a:r>
            <a:r>
              <a:rPr sz="1200" dirty="0">
                <a:latin typeface="Times New Roman"/>
                <a:cs typeface="Times New Roman"/>
              </a:rPr>
              <a:t>into  </a:t>
            </a:r>
            <a:r>
              <a:rPr sz="1200" spc="-5" dirty="0">
                <a:latin typeface="Times New Roman"/>
                <a:cs typeface="Times New Roman"/>
              </a:rPr>
              <a:t>two types</a:t>
            </a:r>
            <a:endParaRPr sz="1200">
              <a:latin typeface="Times New Roman"/>
              <a:cs typeface="Times New Roman"/>
            </a:endParaRPr>
          </a:p>
          <a:p>
            <a:pPr marL="469265" indent="-228600">
              <a:lnSpc>
                <a:spcPct val="100000"/>
              </a:lnSpc>
              <a:spcBef>
                <a:spcPts val="635"/>
              </a:spcBef>
              <a:buAutoNum type="alphaLcParenR"/>
              <a:tabLst>
                <a:tab pos="469900" algn="l"/>
              </a:tabLst>
            </a:pPr>
            <a:r>
              <a:rPr sz="1200" spc="-5" dirty="0">
                <a:latin typeface="Times New Roman"/>
                <a:cs typeface="Times New Roman"/>
              </a:rPr>
              <a:t>According </a:t>
            </a:r>
            <a:r>
              <a:rPr sz="1200" dirty="0">
                <a:latin typeface="Times New Roman"/>
                <a:cs typeface="Times New Roman"/>
              </a:rPr>
              <a:t>to time</a:t>
            </a:r>
            <a:r>
              <a:rPr sz="1200" spc="-20" dirty="0">
                <a:latin typeface="Times New Roman"/>
                <a:cs typeface="Times New Roman"/>
              </a:rPr>
              <a:t> </a:t>
            </a:r>
            <a:r>
              <a:rPr sz="1200" dirty="0">
                <a:latin typeface="Times New Roman"/>
                <a:cs typeface="Times New Roman"/>
              </a:rPr>
              <a:t>migration</a:t>
            </a:r>
            <a:endParaRPr sz="1200">
              <a:latin typeface="Times New Roman"/>
              <a:cs typeface="Times New Roman"/>
            </a:endParaRPr>
          </a:p>
          <a:p>
            <a:pPr marL="469265" indent="-228600">
              <a:lnSpc>
                <a:spcPct val="100000"/>
              </a:lnSpc>
              <a:spcBef>
                <a:spcPts val="625"/>
              </a:spcBef>
              <a:buAutoNum type="alphaLcParenR"/>
              <a:tabLst>
                <a:tab pos="469900" algn="l"/>
              </a:tabLst>
            </a:pPr>
            <a:r>
              <a:rPr sz="1200" spc="-5" dirty="0">
                <a:latin typeface="Times New Roman"/>
                <a:cs typeface="Times New Roman"/>
              </a:rPr>
              <a:t>Migration </a:t>
            </a:r>
            <a:r>
              <a:rPr sz="1200" dirty="0">
                <a:latin typeface="Times New Roman"/>
                <a:cs typeface="Times New Roman"/>
              </a:rPr>
              <a:t>according to</a:t>
            </a:r>
            <a:r>
              <a:rPr sz="1200" spc="-15" dirty="0">
                <a:latin typeface="Times New Roman"/>
                <a:cs typeface="Times New Roman"/>
              </a:rPr>
              <a:t> </a:t>
            </a:r>
            <a:r>
              <a:rPr sz="1200" dirty="0">
                <a:latin typeface="Times New Roman"/>
                <a:cs typeface="Times New Roman"/>
              </a:rPr>
              <a:t>destination</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5"/>
              </a:spcBef>
            </a:pPr>
            <a:endParaRPr sz="1050">
              <a:latin typeface="Times New Roman"/>
              <a:cs typeface="Times New Roman"/>
            </a:endParaRPr>
          </a:p>
          <a:p>
            <a:pPr marL="12700">
              <a:lnSpc>
                <a:spcPct val="100000"/>
              </a:lnSpc>
            </a:pPr>
            <a:r>
              <a:rPr sz="1200" b="1" spc="-5" dirty="0">
                <a:latin typeface="Times New Roman"/>
                <a:cs typeface="Times New Roman"/>
              </a:rPr>
              <a:t>According </a:t>
            </a:r>
            <a:r>
              <a:rPr sz="1200" b="1" dirty="0">
                <a:latin typeface="Times New Roman"/>
                <a:cs typeface="Times New Roman"/>
              </a:rPr>
              <a:t>to </a:t>
            </a:r>
            <a:r>
              <a:rPr sz="1200" b="1" spc="-5" dirty="0">
                <a:latin typeface="Times New Roman"/>
                <a:cs typeface="Times New Roman"/>
              </a:rPr>
              <a:t>time</a:t>
            </a:r>
            <a:r>
              <a:rPr sz="1200" b="1" spc="5" dirty="0">
                <a:latin typeface="Times New Roman"/>
                <a:cs typeface="Times New Roman"/>
              </a:rPr>
              <a:t> </a:t>
            </a:r>
            <a:r>
              <a:rPr sz="1200" b="1" spc="-5" dirty="0">
                <a:latin typeface="Times New Roman"/>
                <a:cs typeface="Times New Roman"/>
              </a:rPr>
              <a:t>migration</a:t>
            </a:r>
            <a:endParaRPr sz="1200">
              <a:latin typeface="Times New Roman"/>
              <a:cs typeface="Times New Roman"/>
            </a:endParaRPr>
          </a:p>
          <a:p>
            <a:pPr marL="12700">
              <a:lnSpc>
                <a:spcPct val="100000"/>
              </a:lnSpc>
              <a:spcBef>
                <a:spcPts val="615"/>
              </a:spcBef>
            </a:pPr>
            <a:r>
              <a:rPr sz="1200" spc="-5" dirty="0">
                <a:latin typeface="Times New Roman"/>
                <a:cs typeface="Times New Roman"/>
              </a:rPr>
              <a:t>People migrate for few </a:t>
            </a:r>
            <a:r>
              <a:rPr sz="1200" dirty="0">
                <a:latin typeface="Times New Roman"/>
                <a:cs typeface="Times New Roman"/>
              </a:rPr>
              <a:t>months to long </a:t>
            </a:r>
            <a:r>
              <a:rPr sz="1200" spc="-5" dirty="0">
                <a:latin typeface="Times New Roman"/>
                <a:cs typeface="Times New Roman"/>
              </a:rPr>
              <a:t>life. So </a:t>
            </a:r>
            <a:r>
              <a:rPr sz="1200" spc="5" dirty="0">
                <a:latin typeface="Times New Roman"/>
                <a:cs typeface="Times New Roman"/>
              </a:rPr>
              <a:t>by </a:t>
            </a:r>
            <a:r>
              <a:rPr sz="1200" dirty="0">
                <a:latin typeface="Times New Roman"/>
                <a:cs typeface="Times New Roman"/>
              </a:rPr>
              <a:t>using time or </a:t>
            </a:r>
            <a:r>
              <a:rPr sz="1200" spc="-5" dirty="0">
                <a:latin typeface="Times New Roman"/>
                <a:cs typeface="Times New Roman"/>
              </a:rPr>
              <a:t>period, </a:t>
            </a:r>
            <a:r>
              <a:rPr sz="1200" dirty="0">
                <a:latin typeface="Times New Roman"/>
                <a:cs typeface="Times New Roman"/>
              </a:rPr>
              <a:t>it can be </a:t>
            </a:r>
            <a:r>
              <a:rPr sz="1200" spc="-5" dirty="0">
                <a:latin typeface="Times New Roman"/>
                <a:cs typeface="Times New Roman"/>
              </a:rPr>
              <a:t>divided</a:t>
            </a:r>
            <a:r>
              <a:rPr sz="1200" spc="25"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47</a:t>
            </a:fld>
            <a:endParaRPr dirty="0"/>
          </a:p>
        </p:txBody>
      </p:sp>
      <p:sp>
        <p:nvSpPr>
          <p:cNvPr id="6" name="object 6"/>
          <p:cNvSpPr txBox="1"/>
          <p:nvPr/>
        </p:nvSpPr>
        <p:spPr>
          <a:xfrm>
            <a:off x="930960" y="3537331"/>
            <a:ext cx="149225" cy="553085"/>
          </a:xfrm>
          <a:prstGeom prst="rect">
            <a:avLst/>
          </a:prstGeom>
        </p:spPr>
        <p:txBody>
          <a:bodyPr vert="horz" wrap="square" lIns="0" tIns="93345" rIns="0" bIns="0" rtlCol="0">
            <a:spAutoFit/>
          </a:bodyPr>
          <a:lstStyle/>
          <a:p>
            <a:pPr marL="12700">
              <a:lnSpc>
                <a:spcPct val="100000"/>
              </a:lnSpc>
              <a:spcBef>
                <a:spcPts val="735"/>
              </a:spcBef>
            </a:pPr>
            <a:r>
              <a:rPr sz="1200" dirty="0">
                <a:latin typeface="Times New Roman"/>
                <a:cs typeface="Times New Roman"/>
              </a:rPr>
              <a:t>i.</a:t>
            </a:r>
            <a:endParaRPr sz="1200">
              <a:latin typeface="Times New Roman"/>
              <a:cs typeface="Times New Roman"/>
            </a:endParaRPr>
          </a:p>
          <a:p>
            <a:pPr marL="12700">
              <a:lnSpc>
                <a:spcPct val="100000"/>
              </a:lnSpc>
              <a:spcBef>
                <a:spcPts val="635"/>
              </a:spcBef>
            </a:pPr>
            <a:r>
              <a:rPr sz="1200" dirty="0">
                <a:latin typeface="Times New Roman"/>
                <a:cs typeface="Times New Roman"/>
              </a:rPr>
              <a:t>ii.</a:t>
            </a:r>
            <a:endParaRPr sz="1200">
              <a:latin typeface="Times New Roman"/>
              <a:cs typeface="Times New Roman"/>
            </a:endParaRPr>
          </a:p>
        </p:txBody>
      </p:sp>
      <p:sp>
        <p:nvSpPr>
          <p:cNvPr id="7" name="object 7"/>
          <p:cNvSpPr txBox="1"/>
          <p:nvPr/>
        </p:nvSpPr>
        <p:spPr>
          <a:xfrm>
            <a:off x="1388110" y="3537331"/>
            <a:ext cx="5479415" cy="1078865"/>
          </a:xfrm>
          <a:prstGeom prst="rect">
            <a:avLst/>
          </a:prstGeom>
        </p:spPr>
        <p:txBody>
          <a:bodyPr vert="horz" wrap="square" lIns="0" tIns="93345" rIns="0" bIns="0" rtlCol="0">
            <a:spAutoFit/>
          </a:bodyPr>
          <a:lstStyle/>
          <a:p>
            <a:pPr marL="12700">
              <a:lnSpc>
                <a:spcPct val="100000"/>
              </a:lnSpc>
              <a:spcBef>
                <a:spcPts val="735"/>
              </a:spcBef>
            </a:pPr>
            <a:r>
              <a:rPr sz="1200" spc="-5" dirty="0">
                <a:latin typeface="Times New Roman"/>
                <a:cs typeface="Times New Roman"/>
              </a:rPr>
              <a:t>Permanent Migration: </a:t>
            </a:r>
            <a:r>
              <a:rPr sz="1200" dirty="0">
                <a:latin typeface="Times New Roman"/>
                <a:cs typeface="Times New Roman"/>
              </a:rPr>
              <a:t>reside </a:t>
            </a:r>
            <a:r>
              <a:rPr sz="1200" spc="-5" dirty="0">
                <a:latin typeface="Times New Roman"/>
                <a:cs typeface="Times New Roman"/>
              </a:rPr>
              <a:t>more </a:t>
            </a:r>
            <a:r>
              <a:rPr sz="1200" dirty="0">
                <a:latin typeface="Times New Roman"/>
                <a:cs typeface="Times New Roman"/>
              </a:rPr>
              <a:t>than 10</a:t>
            </a:r>
            <a:r>
              <a:rPr sz="1200" spc="25" dirty="0">
                <a:latin typeface="Times New Roman"/>
                <a:cs typeface="Times New Roman"/>
              </a:rPr>
              <a:t> </a:t>
            </a:r>
            <a:r>
              <a:rPr sz="1200" spc="-5" dirty="0">
                <a:latin typeface="Times New Roman"/>
                <a:cs typeface="Times New Roman"/>
              </a:rPr>
              <a:t>years</a:t>
            </a:r>
            <a:endParaRPr sz="1200">
              <a:latin typeface="Times New Roman"/>
              <a:cs typeface="Times New Roman"/>
            </a:endParaRPr>
          </a:p>
          <a:p>
            <a:pPr marL="12700" marR="5080">
              <a:lnSpc>
                <a:spcPct val="143300"/>
              </a:lnSpc>
              <a:spcBef>
                <a:spcPts val="10"/>
              </a:spcBef>
            </a:pPr>
            <a:r>
              <a:rPr sz="1200" spc="-5" dirty="0">
                <a:latin typeface="Times New Roman"/>
                <a:cs typeface="Times New Roman"/>
              </a:rPr>
              <a:t>Temporary migration: migrants </a:t>
            </a:r>
            <a:r>
              <a:rPr sz="1200" dirty="0">
                <a:latin typeface="Times New Roman"/>
                <a:cs typeface="Times New Roman"/>
              </a:rPr>
              <a:t>return to </a:t>
            </a:r>
            <a:r>
              <a:rPr sz="1200" spc="-5" dirty="0">
                <a:latin typeface="Times New Roman"/>
                <a:cs typeface="Times New Roman"/>
              </a:rPr>
              <a:t>place </a:t>
            </a:r>
            <a:r>
              <a:rPr sz="1200" spc="5" dirty="0">
                <a:latin typeface="Times New Roman"/>
                <a:cs typeface="Times New Roman"/>
              </a:rPr>
              <a:t>of </a:t>
            </a:r>
            <a:r>
              <a:rPr sz="1200" spc="-5" dirty="0">
                <a:latin typeface="Times New Roman"/>
                <a:cs typeface="Times New Roman"/>
              </a:rPr>
              <a:t>residence </a:t>
            </a:r>
            <a:r>
              <a:rPr sz="1200" dirty="0">
                <a:latin typeface="Times New Roman"/>
                <a:cs typeface="Times New Roman"/>
              </a:rPr>
              <a:t>before 10 </a:t>
            </a:r>
            <a:r>
              <a:rPr sz="1200" spc="-5" dirty="0">
                <a:latin typeface="Times New Roman"/>
                <a:cs typeface="Times New Roman"/>
              </a:rPr>
              <a:t>years. </a:t>
            </a:r>
            <a:r>
              <a:rPr sz="1200" dirty="0">
                <a:latin typeface="Times New Roman"/>
                <a:cs typeface="Times New Roman"/>
              </a:rPr>
              <a:t>( 5 to 10  </a:t>
            </a:r>
            <a:r>
              <a:rPr sz="1200" spc="-5" dirty="0">
                <a:latin typeface="Times New Roman"/>
                <a:cs typeface="Times New Roman"/>
              </a:rPr>
              <a:t>years)</a:t>
            </a:r>
            <a:endParaRPr sz="1200">
              <a:latin typeface="Times New Roman"/>
              <a:cs typeface="Times New Roman"/>
            </a:endParaRPr>
          </a:p>
          <a:p>
            <a:pPr marL="50800">
              <a:lnSpc>
                <a:spcPct val="100000"/>
              </a:lnSpc>
              <a:spcBef>
                <a:spcPts val="640"/>
              </a:spcBef>
            </a:pPr>
            <a:r>
              <a:rPr sz="1200" spc="-5" dirty="0">
                <a:latin typeface="Times New Roman"/>
                <a:cs typeface="Times New Roman"/>
              </a:rPr>
              <a:t>Seasonal migration: migration occur </a:t>
            </a:r>
            <a:r>
              <a:rPr sz="1200" dirty="0">
                <a:latin typeface="Times New Roman"/>
                <a:cs typeface="Times New Roman"/>
              </a:rPr>
              <a:t>for </a:t>
            </a:r>
            <a:r>
              <a:rPr sz="1200" spc="-5" dirty="0">
                <a:latin typeface="Times New Roman"/>
                <a:cs typeface="Times New Roman"/>
              </a:rPr>
              <a:t>six</a:t>
            </a:r>
            <a:r>
              <a:rPr sz="1200" spc="25" dirty="0">
                <a:latin typeface="Times New Roman"/>
                <a:cs typeface="Times New Roman"/>
              </a:rPr>
              <a:t> </a:t>
            </a:r>
            <a:r>
              <a:rPr sz="1200" spc="-5" dirty="0">
                <a:latin typeface="Times New Roman"/>
                <a:cs typeface="Times New Roman"/>
              </a:rPr>
              <a:t>months</a:t>
            </a:r>
            <a:endParaRPr sz="1200">
              <a:latin typeface="Times New Roman"/>
              <a:cs typeface="Times New Roman"/>
            </a:endParaRPr>
          </a:p>
        </p:txBody>
      </p:sp>
      <p:sp>
        <p:nvSpPr>
          <p:cNvPr id="8" name="object 8"/>
          <p:cNvSpPr txBox="1"/>
          <p:nvPr/>
        </p:nvSpPr>
        <p:spPr>
          <a:xfrm>
            <a:off x="930960" y="4407534"/>
            <a:ext cx="19240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iii.</a:t>
            </a:r>
            <a:endParaRPr sz="1200">
              <a:latin typeface="Times New Roman"/>
              <a:cs typeface="Times New Roman"/>
            </a:endParaRPr>
          </a:p>
        </p:txBody>
      </p:sp>
      <p:sp>
        <p:nvSpPr>
          <p:cNvPr id="9" name="object 9"/>
          <p:cNvSpPr txBox="1"/>
          <p:nvPr/>
        </p:nvSpPr>
        <p:spPr>
          <a:xfrm>
            <a:off x="902004" y="4853813"/>
            <a:ext cx="5965190" cy="4231005"/>
          </a:xfrm>
          <a:prstGeom prst="rect">
            <a:avLst/>
          </a:prstGeom>
        </p:spPr>
        <p:txBody>
          <a:bodyPr vert="horz" wrap="square" lIns="0" tIns="92075" rIns="0" bIns="0" rtlCol="0">
            <a:spAutoFit/>
          </a:bodyPr>
          <a:lstStyle/>
          <a:p>
            <a:pPr marL="12700">
              <a:lnSpc>
                <a:spcPct val="100000"/>
              </a:lnSpc>
              <a:spcBef>
                <a:spcPts val="725"/>
              </a:spcBef>
            </a:pPr>
            <a:r>
              <a:rPr sz="1200" spc="-5" dirty="0">
                <a:latin typeface="Times New Roman"/>
                <a:cs typeface="Times New Roman"/>
              </a:rPr>
              <a:t>Migration </a:t>
            </a:r>
            <a:r>
              <a:rPr sz="1200" dirty="0">
                <a:latin typeface="Times New Roman"/>
                <a:cs typeface="Times New Roman"/>
              </a:rPr>
              <a:t>according to</a:t>
            </a:r>
            <a:r>
              <a:rPr sz="1200" spc="-15" dirty="0">
                <a:latin typeface="Times New Roman"/>
                <a:cs typeface="Times New Roman"/>
              </a:rPr>
              <a:t> </a:t>
            </a:r>
            <a:r>
              <a:rPr sz="1200" dirty="0">
                <a:latin typeface="Times New Roman"/>
                <a:cs typeface="Times New Roman"/>
              </a:rPr>
              <a:t>destination</a:t>
            </a:r>
            <a:endParaRPr sz="1200">
              <a:latin typeface="Times New Roman"/>
              <a:cs typeface="Times New Roman"/>
            </a:endParaRPr>
          </a:p>
          <a:p>
            <a:pPr marL="12700">
              <a:lnSpc>
                <a:spcPct val="100000"/>
              </a:lnSpc>
              <a:spcBef>
                <a:spcPts val="625"/>
              </a:spcBef>
            </a:pPr>
            <a:r>
              <a:rPr sz="1200" spc="-5" dirty="0">
                <a:latin typeface="Times New Roman"/>
                <a:cs typeface="Times New Roman"/>
              </a:rPr>
              <a:t>On </a:t>
            </a:r>
            <a:r>
              <a:rPr sz="1200" dirty="0">
                <a:latin typeface="Times New Roman"/>
                <a:cs typeface="Times New Roman"/>
              </a:rPr>
              <a:t>the </a:t>
            </a:r>
            <a:r>
              <a:rPr sz="1200" spc="-5" dirty="0">
                <a:latin typeface="Times New Roman"/>
                <a:cs typeface="Times New Roman"/>
              </a:rPr>
              <a:t>basis </a:t>
            </a:r>
            <a:r>
              <a:rPr sz="1200" dirty="0">
                <a:latin typeface="Times New Roman"/>
                <a:cs typeface="Times New Roman"/>
              </a:rPr>
              <a:t>of </a:t>
            </a:r>
            <a:r>
              <a:rPr sz="1200" spc="-5" dirty="0">
                <a:latin typeface="Times New Roman"/>
                <a:cs typeface="Times New Roman"/>
              </a:rPr>
              <a:t>place </a:t>
            </a:r>
            <a:r>
              <a:rPr sz="1200" dirty="0">
                <a:latin typeface="Times New Roman"/>
                <a:cs typeface="Times New Roman"/>
              </a:rPr>
              <a:t>of </a:t>
            </a:r>
            <a:r>
              <a:rPr sz="1200" spc="-5" dirty="0">
                <a:latin typeface="Times New Roman"/>
                <a:cs typeface="Times New Roman"/>
              </a:rPr>
              <a:t>departure, migration is divided </a:t>
            </a:r>
            <a:r>
              <a:rPr sz="1200" dirty="0">
                <a:latin typeface="Times New Roman"/>
                <a:cs typeface="Times New Roman"/>
              </a:rPr>
              <a:t>into </a:t>
            </a:r>
            <a:r>
              <a:rPr sz="1200" spc="-5" dirty="0">
                <a:latin typeface="Times New Roman"/>
                <a:cs typeface="Times New Roman"/>
              </a:rPr>
              <a:t>two</a:t>
            </a:r>
            <a:r>
              <a:rPr sz="1200" spc="45" dirty="0">
                <a:latin typeface="Times New Roman"/>
                <a:cs typeface="Times New Roman"/>
              </a:rPr>
              <a:t> </a:t>
            </a:r>
            <a:r>
              <a:rPr sz="1200" spc="-5" dirty="0">
                <a:latin typeface="Times New Roman"/>
                <a:cs typeface="Times New Roman"/>
              </a:rPr>
              <a:t>groups:</a:t>
            </a:r>
            <a:endParaRPr sz="1200">
              <a:latin typeface="Times New Roman"/>
              <a:cs typeface="Times New Roman"/>
            </a:endParaRPr>
          </a:p>
          <a:p>
            <a:pPr marL="469265" indent="-309880">
              <a:lnSpc>
                <a:spcPct val="100000"/>
              </a:lnSpc>
              <a:spcBef>
                <a:spcPts val="635"/>
              </a:spcBef>
              <a:buAutoNum type="romanLcPeriod"/>
              <a:tabLst>
                <a:tab pos="469265" algn="l"/>
                <a:tab pos="469900" algn="l"/>
              </a:tabLst>
            </a:pPr>
            <a:r>
              <a:rPr sz="1200" spc="-5" dirty="0">
                <a:latin typeface="Times New Roman"/>
                <a:cs typeface="Times New Roman"/>
              </a:rPr>
              <a:t>Internal migration</a:t>
            </a:r>
            <a:endParaRPr sz="1200">
              <a:latin typeface="Times New Roman"/>
              <a:cs typeface="Times New Roman"/>
            </a:endParaRPr>
          </a:p>
          <a:p>
            <a:pPr marL="558165" lvl="1" indent="-89535">
              <a:lnSpc>
                <a:spcPct val="100000"/>
              </a:lnSpc>
              <a:spcBef>
                <a:spcPts val="625"/>
              </a:spcBef>
              <a:buChar char="-"/>
              <a:tabLst>
                <a:tab pos="558800" algn="l"/>
              </a:tabLst>
            </a:pPr>
            <a:r>
              <a:rPr sz="1200" spc="-5" dirty="0">
                <a:latin typeface="Times New Roman"/>
                <a:cs typeface="Times New Roman"/>
              </a:rPr>
              <a:t>Rural </a:t>
            </a:r>
            <a:r>
              <a:rPr sz="1200" dirty="0">
                <a:latin typeface="Times New Roman"/>
                <a:cs typeface="Times New Roman"/>
              </a:rPr>
              <a:t>to </a:t>
            </a:r>
            <a:r>
              <a:rPr sz="1200" spc="-5" dirty="0">
                <a:latin typeface="Times New Roman"/>
                <a:cs typeface="Times New Roman"/>
              </a:rPr>
              <a:t>rural</a:t>
            </a:r>
            <a:r>
              <a:rPr sz="1200" dirty="0">
                <a:latin typeface="Times New Roman"/>
                <a:cs typeface="Times New Roman"/>
              </a:rPr>
              <a:t> </a:t>
            </a:r>
            <a:r>
              <a:rPr sz="1200" spc="-5" dirty="0">
                <a:latin typeface="Times New Roman"/>
                <a:cs typeface="Times New Roman"/>
              </a:rPr>
              <a:t>migration</a:t>
            </a:r>
            <a:endParaRPr sz="1200">
              <a:latin typeface="Times New Roman"/>
              <a:cs typeface="Times New Roman"/>
            </a:endParaRPr>
          </a:p>
          <a:p>
            <a:pPr marL="558165" lvl="1" indent="-89535">
              <a:lnSpc>
                <a:spcPct val="100000"/>
              </a:lnSpc>
              <a:spcBef>
                <a:spcPts val="635"/>
              </a:spcBef>
              <a:buChar char="-"/>
              <a:tabLst>
                <a:tab pos="558800" algn="l"/>
              </a:tabLst>
            </a:pPr>
            <a:r>
              <a:rPr sz="1200" spc="-5" dirty="0">
                <a:latin typeface="Times New Roman"/>
                <a:cs typeface="Times New Roman"/>
              </a:rPr>
              <a:t>Rural </a:t>
            </a:r>
            <a:r>
              <a:rPr sz="1200" dirty="0">
                <a:latin typeface="Times New Roman"/>
                <a:cs typeface="Times New Roman"/>
              </a:rPr>
              <a:t>to </a:t>
            </a:r>
            <a:r>
              <a:rPr sz="1200" spc="-5" dirty="0">
                <a:latin typeface="Times New Roman"/>
                <a:cs typeface="Times New Roman"/>
              </a:rPr>
              <a:t>urban</a:t>
            </a:r>
            <a:r>
              <a:rPr sz="1200" dirty="0">
                <a:latin typeface="Times New Roman"/>
                <a:cs typeface="Times New Roman"/>
              </a:rPr>
              <a:t> migration</a:t>
            </a:r>
            <a:endParaRPr sz="1200">
              <a:latin typeface="Times New Roman"/>
              <a:cs typeface="Times New Roman"/>
            </a:endParaRPr>
          </a:p>
          <a:p>
            <a:pPr marL="558165" lvl="1" indent="-89535">
              <a:lnSpc>
                <a:spcPct val="100000"/>
              </a:lnSpc>
              <a:spcBef>
                <a:spcPts val="625"/>
              </a:spcBef>
              <a:buChar char="-"/>
              <a:tabLst>
                <a:tab pos="558800" algn="l"/>
              </a:tabLst>
            </a:pPr>
            <a:r>
              <a:rPr sz="1200" spc="-5" dirty="0">
                <a:latin typeface="Times New Roman"/>
                <a:cs typeface="Times New Roman"/>
              </a:rPr>
              <a:t>Urban </a:t>
            </a:r>
            <a:r>
              <a:rPr sz="1200" dirty="0">
                <a:latin typeface="Times New Roman"/>
                <a:cs typeface="Times New Roman"/>
              </a:rPr>
              <a:t>to urban migration</a:t>
            </a:r>
            <a:endParaRPr sz="1200">
              <a:latin typeface="Times New Roman"/>
              <a:cs typeface="Times New Roman"/>
            </a:endParaRPr>
          </a:p>
          <a:p>
            <a:pPr marL="558165" lvl="1" indent="-89535">
              <a:lnSpc>
                <a:spcPct val="100000"/>
              </a:lnSpc>
              <a:spcBef>
                <a:spcPts val="635"/>
              </a:spcBef>
              <a:buChar char="-"/>
              <a:tabLst>
                <a:tab pos="558800" algn="l"/>
              </a:tabLst>
            </a:pPr>
            <a:r>
              <a:rPr sz="1200" spc="-5" dirty="0">
                <a:latin typeface="Times New Roman"/>
                <a:cs typeface="Times New Roman"/>
              </a:rPr>
              <a:t>Urban </a:t>
            </a:r>
            <a:r>
              <a:rPr sz="1200" dirty="0">
                <a:latin typeface="Times New Roman"/>
                <a:cs typeface="Times New Roman"/>
              </a:rPr>
              <a:t>to </a:t>
            </a:r>
            <a:r>
              <a:rPr sz="1200" spc="-5" dirty="0">
                <a:latin typeface="Times New Roman"/>
                <a:cs typeface="Times New Roman"/>
              </a:rPr>
              <a:t>rural</a:t>
            </a:r>
            <a:r>
              <a:rPr sz="1200" dirty="0">
                <a:latin typeface="Times New Roman"/>
                <a:cs typeface="Times New Roman"/>
              </a:rPr>
              <a:t> migration</a:t>
            </a:r>
            <a:endParaRPr sz="1200">
              <a:latin typeface="Times New Roman"/>
              <a:cs typeface="Times New Roman"/>
            </a:endParaRPr>
          </a:p>
          <a:p>
            <a:pPr marL="469265" indent="-352425">
              <a:lnSpc>
                <a:spcPct val="100000"/>
              </a:lnSpc>
              <a:spcBef>
                <a:spcPts val="625"/>
              </a:spcBef>
              <a:buAutoNum type="romanLcPeriod"/>
              <a:tabLst>
                <a:tab pos="469265" algn="l"/>
                <a:tab pos="469900" algn="l"/>
              </a:tabLst>
            </a:pPr>
            <a:r>
              <a:rPr sz="1200" spc="-5" dirty="0">
                <a:latin typeface="Times New Roman"/>
                <a:cs typeface="Times New Roman"/>
              </a:rPr>
              <a:t>International migration</a:t>
            </a:r>
            <a:endParaRPr sz="1200">
              <a:latin typeface="Times New Roman"/>
              <a:cs typeface="Times New Roman"/>
            </a:endParaRPr>
          </a:p>
          <a:p>
            <a:pPr marL="558165" lvl="1" indent="-89535">
              <a:lnSpc>
                <a:spcPct val="100000"/>
              </a:lnSpc>
              <a:spcBef>
                <a:spcPts val="635"/>
              </a:spcBef>
              <a:buChar char="-"/>
              <a:tabLst>
                <a:tab pos="558800" algn="l"/>
              </a:tabLst>
            </a:pPr>
            <a:r>
              <a:rPr sz="1200" spc="-5" dirty="0">
                <a:latin typeface="Times New Roman"/>
                <a:cs typeface="Times New Roman"/>
              </a:rPr>
              <a:t>Emigration</a:t>
            </a:r>
            <a:endParaRPr sz="1200">
              <a:latin typeface="Times New Roman"/>
              <a:cs typeface="Times New Roman"/>
            </a:endParaRPr>
          </a:p>
          <a:p>
            <a:pPr marL="559435" lvl="1" indent="-90805">
              <a:lnSpc>
                <a:spcPct val="100000"/>
              </a:lnSpc>
              <a:spcBef>
                <a:spcPts val="630"/>
              </a:spcBef>
              <a:buChar char="-"/>
              <a:tabLst>
                <a:tab pos="560070" algn="l"/>
              </a:tabLst>
            </a:pPr>
            <a:r>
              <a:rPr sz="1200" spc="-5" dirty="0">
                <a:latin typeface="Times New Roman"/>
                <a:cs typeface="Times New Roman"/>
              </a:rPr>
              <a:t>Immigration</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Measure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migration</a:t>
            </a:r>
            <a:endParaRPr sz="1200">
              <a:latin typeface="Times New Roman"/>
              <a:cs typeface="Times New Roman"/>
            </a:endParaRPr>
          </a:p>
          <a:p>
            <a:pPr marL="12700" marR="5080">
              <a:lnSpc>
                <a:spcPts val="2060"/>
              </a:lnSpc>
              <a:spcBef>
                <a:spcPts val="165"/>
              </a:spcBef>
            </a:pPr>
            <a:r>
              <a:rPr sz="1200" spc="-5" dirty="0">
                <a:latin typeface="Times New Roman"/>
                <a:cs typeface="Times New Roman"/>
              </a:rPr>
              <a:t>Measurement </a:t>
            </a:r>
            <a:r>
              <a:rPr sz="1200" dirty="0">
                <a:latin typeface="Times New Roman"/>
                <a:cs typeface="Times New Roman"/>
              </a:rPr>
              <a:t>of migration </a:t>
            </a:r>
            <a:r>
              <a:rPr sz="1200" spc="-5" dirty="0">
                <a:latin typeface="Times New Roman"/>
                <a:cs typeface="Times New Roman"/>
              </a:rPr>
              <a:t>deals </a:t>
            </a:r>
            <a:r>
              <a:rPr sz="1200" dirty="0">
                <a:latin typeface="Times New Roman"/>
                <a:cs typeface="Times New Roman"/>
              </a:rPr>
              <a:t>the flow </a:t>
            </a:r>
            <a:r>
              <a:rPr sz="1200" spc="5" dirty="0">
                <a:latin typeface="Times New Roman"/>
                <a:cs typeface="Times New Roman"/>
              </a:rPr>
              <a:t>of </a:t>
            </a:r>
            <a:r>
              <a:rPr sz="1200" dirty="0">
                <a:latin typeface="Times New Roman"/>
                <a:cs typeface="Times New Roman"/>
              </a:rPr>
              <a:t>migration. </a:t>
            </a:r>
            <a:r>
              <a:rPr sz="1200" spc="-10" dirty="0">
                <a:latin typeface="Times New Roman"/>
                <a:cs typeface="Times New Roman"/>
              </a:rPr>
              <a:t>It </a:t>
            </a:r>
            <a:r>
              <a:rPr sz="1200" spc="-5" dirty="0">
                <a:latin typeface="Times New Roman"/>
                <a:cs typeface="Times New Roman"/>
              </a:rPr>
              <a:t>gives </a:t>
            </a:r>
            <a:r>
              <a:rPr sz="1200" dirty="0">
                <a:latin typeface="Times New Roman"/>
                <a:cs typeface="Times New Roman"/>
              </a:rPr>
              <a:t>the migration </a:t>
            </a:r>
            <a:r>
              <a:rPr sz="1200" spc="-5" dirty="0">
                <a:latin typeface="Times New Roman"/>
                <a:cs typeface="Times New Roman"/>
              </a:rPr>
              <a:t>rate </a:t>
            </a:r>
            <a:r>
              <a:rPr sz="1200" dirty="0">
                <a:latin typeface="Times New Roman"/>
                <a:cs typeface="Times New Roman"/>
              </a:rPr>
              <a:t>within the  country , outside the country . There </a:t>
            </a:r>
            <a:r>
              <a:rPr sz="1200" spc="-5" dirty="0">
                <a:latin typeface="Times New Roman"/>
                <a:cs typeface="Times New Roman"/>
              </a:rPr>
              <a:t>are </a:t>
            </a:r>
            <a:r>
              <a:rPr sz="1200" dirty="0">
                <a:latin typeface="Times New Roman"/>
                <a:cs typeface="Times New Roman"/>
              </a:rPr>
              <a:t>4 types of </a:t>
            </a:r>
            <a:r>
              <a:rPr sz="1200" spc="-5" dirty="0">
                <a:latin typeface="Times New Roman"/>
                <a:cs typeface="Times New Roman"/>
              </a:rPr>
              <a:t>measurement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migration.</a:t>
            </a:r>
            <a:endParaRPr sz="1200">
              <a:latin typeface="Times New Roman"/>
              <a:cs typeface="Times New Roman"/>
            </a:endParaRPr>
          </a:p>
          <a:p>
            <a:pPr marL="469265" indent="-309880">
              <a:lnSpc>
                <a:spcPct val="100000"/>
              </a:lnSpc>
              <a:spcBef>
                <a:spcPts val="465"/>
              </a:spcBef>
              <a:buAutoNum type="romanLcPeriod"/>
              <a:tabLst>
                <a:tab pos="469265" algn="l"/>
                <a:tab pos="469900" algn="l"/>
              </a:tabLst>
            </a:pPr>
            <a:r>
              <a:rPr sz="1200" spc="-10" dirty="0">
                <a:latin typeface="Times New Roman"/>
                <a:cs typeface="Times New Roman"/>
              </a:rPr>
              <a:t>In </a:t>
            </a:r>
            <a:r>
              <a:rPr sz="1200" dirty="0">
                <a:latin typeface="Times New Roman"/>
                <a:cs typeface="Times New Roman"/>
              </a:rPr>
              <a:t>migration</a:t>
            </a:r>
            <a:r>
              <a:rPr sz="1200" spc="5"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indent="-352425">
              <a:lnSpc>
                <a:spcPct val="100000"/>
              </a:lnSpc>
              <a:spcBef>
                <a:spcPts val="625"/>
              </a:spcBef>
              <a:buAutoNum type="romanLcPeriod"/>
              <a:tabLst>
                <a:tab pos="469265" algn="l"/>
                <a:tab pos="469900" algn="l"/>
              </a:tabLst>
            </a:pPr>
            <a:r>
              <a:rPr sz="1200" spc="-5" dirty="0">
                <a:latin typeface="Times New Roman"/>
                <a:cs typeface="Times New Roman"/>
              </a:rPr>
              <a:t>Out migration</a:t>
            </a:r>
            <a:r>
              <a:rPr sz="1200" dirty="0">
                <a:latin typeface="Times New Roman"/>
                <a:cs typeface="Times New Roman"/>
              </a:rPr>
              <a:t> rate</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2126078" y="2801299"/>
            <a:ext cx="2877820" cy="0"/>
          </a:xfrm>
          <a:custGeom>
            <a:avLst/>
            <a:gdLst/>
            <a:ahLst/>
            <a:cxnLst/>
            <a:rect l="l" t="t" r="r" b="b"/>
            <a:pathLst>
              <a:path w="2877820">
                <a:moveTo>
                  <a:pt x="0" y="0"/>
                </a:moveTo>
                <a:lnTo>
                  <a:pt x="2877622" y="0"/>
                </a:lnTo>
              </a:path>
            </a:pathLst>
          </a:custGeom>
          <a:ln w="6475">
            <a:solidFill>
              <a:srgbClr val="000000"/>
            </a:solidFill>
          </a:ln>
        </p:spPr>
        <p:txBody>
          <a:bodyPr wrap="square" lIns="0" tIns="0" rIns="0" bIns="0" rtlCol="0"/>
          <a:lstStyle/>
          <a:p>
            <a:endParaRPr/>
          </a:p>
        </p:txBody>
      </p:sp>
      <p:sp>
        <p:nvSpPr>
          <p:cNvPr id="6" name="object 6"/>
          <p:cNvSpPr/>
          <p:nvPr/>
        </p:nvSpPr>
        <p:spPr>
          <a:xfrm>
            <a:off x="5574204" y="2801299"/>
            <a:ext cx="118745" cy="0"/>
          </a:xfrm>
          <a:custGeom>
            <a:avLst/>
            <a:gdLst/>
            <a:ahLst/>
            <a:cxnLst/>
            <a:rect l="l" t="t" r="r" b="b"/>
            <a:pathLst>
              <a:path w="118745">
                <a:moveTo>
                  <a:pt x="0" y="0"/>
                </a:moveTo>
                <a:lnTo>
                  <a:pt x="118590" y="0"/>
                </a:lnTo>
              </a:path>
            </a:pathLst>
          </a:custGeom>
          <a:ln w="6475">
            <a:solidFill>
              <a:srgbClr val="000000"/>
            </a:solidFill>
          </a:ln>
        </p:spPr>
        <p:txBody>
          <a:bodyPr wrap="square" lIns="0" tIns="0" rIns="0" bIns="0" rtlCol="0"/>
          <a:lstStyle/>
          <a:p>
            <a:endParaRPr/>
          </a:p>
        </p:txBody>
      </p:sp>
      <p:sp>
        <p:nvSpPr>
          <p:cNvPr id="7" name="object 7"/>
          <p:cNvSpPr txBox="1"/>
          <p:nvPr/>
        </p:nvSpPr>
        <p:spPr>
          <a:xfrm>
            <a:off x="825804" y="911097"/>
            <a:ext cx="6092825" cy="4752340"/>
          </a:xfrm>
          <a:prstGeom prst="rect">
            <a:avLst/>
          </a:prstGeom>
        </p:spPr>
        <p:txBody>
          <a:bodyPr vert="horz" wrap="square" lIns="0" tIns="92075" rIns="0" bIns="0" rtlCol="0">
            <a:spAutoFit/>
          </a:bodyPr>
          <a:lstStyle/>
          <a:p>
            <a:pPr marL="545465" indent="-393700">
              <a:lnSpc>
                <a:spcPct val="100000"/>
              </a:lnSpc>
              <a:spcBef>
                <a:spcPts val="725"/>
              </a:spcBef>
              <a:buAutoNum type="romanLcPeriod" startAt="3"/>
              <a:tabLst>
                <a:tab pos="545465" algn="l"/>
                <a:tab pos="546100" algn="l"/>
              </a:tabLst>
            </a:pPr>
            <a:r>
              <a:rPr sz="1200" spc="-5" dirty="0">
                <a:latin typeface="Times New Roman"/>
                <a:cs typeface="Times New Roman"/>
              </a:rPr>
              <a:t>Net migration</a:t>
            </a:r>
            <a:r>
              <a:rPr sz="120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545465" indent="-386080">
              <a:lnSpc>
                <a:spcPct val="100000"/>
              </a:lnSpc>
              <a:spcBef>
                <a:spcPts val="620"/>
              </a:spcBef>
              <a:buAutoNum type="romanLcPeriod" startAt="3"/>
              <a:tabLst>
                <a:tab pos="545465" algn="l"/>
                <a:tab pos="546100" algn="l"/>
              </a:tabLst>
            </a:pPr>
            <a:r>
              <a:rPr sz="1200" spc="-5" dirty="0">
                <a:latin typeface="Times New Roman"/>
                <a:cs typeface="Times New Roman"/>
              </a:rPr>
              <a:t>Gross migration</a:t>
            </a:r>
            <a:r>
              <a:rPr sz="120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a:lnSpc>
                <a:spcPct val="100000"/>
              </a:lnSpc>
              <a:buFont typeface="Times New Roman"/>
              <a:buAutoNum type="romanLcPeriod" startAt="3"/>
            </a:pPr>
            <a:endParaRPr sz="1300">
              <a:latin typeface="Times New Roman"/>
              <a:cs typeface="Times New Roman"/>
            </a:endParaRPr>
          </a:p>
          <a:p>
            <a:pPr>
              <a:lnSpc>
                <a:spcPct val="100000"/>
              </a:lnSpc>
              <a:spcBef>
                <a:spcPts val="20"/>
              </a:spcBef>
              <a:buFont typeface="Times New Roman"/>
              <a:buAutoNum type="romanLcPeriod" startAt="3"/>
            </a:pPr>
            <a:endParaRPr sz="1050">
              <a:latin typeface="Times New Roman"/>
              <a:cs typeface="Times New Roman"/>
            </a:endParaRPr>
          </a:p>
          <a:p>
            <a:pPr marL="88900">
              <a:lnSpc>
                <a:spcPct val="100000"/>
              </a:lnSpc>
              <a:spcBef>
                <a:spcPts val="5"/>
              </a:spcBef>
            </a:pPr>
            <a:r>
              <a:rPr sz="1200" b="1" spc="-5" dirty="0">
                <a:latin typeface="Times New Roman"/>
                <a:cs typeface="Times New Roman"/>
              </a:rPr>
              <a:t>In migration</a:t>
            </a:r>
            <a:r>
              <a:rPr sz="1200" b="1" spc="5" dirty="0">
                <a:latin typeface="Times New Roman"/>
                <a:cs typeface="Times New Roman"/>
              </a:rPr>
              <a:t> </a:t>
            </a:r>
            <a:r>
              <a:rPr sz="1200" b="1" dirty="0">
                <a:latin typeface="Times New Roman"/>
                <a:cs typeface="Times New Roman"/>
              </a:rPr>
              <a:t>rate</a:t>
            </a:r>
            <a:endParaRPr sz="1200">
              <a:latin typeface="Times New Roman"/>
              <a:cs typeface="Times New Roman"/>
            </a:endParaRPr>
          </a:p>
          <a:p>
            <a:pPr marL="88900" marR="57785">
              <a:lnSpc>
                <a:spcPts val="2080"/>
              </a:lnSpc>
              <a:spcBef>
                <a:spcPts val="135"/>
              </a:spcBef>
            </a:pPr>
            <a:r>
              <a:rPr sz="1200" spc="-5" dirty="0">
                <a:latin typeface="Times New Roman"/>
                <a:cs typeface="Times New Roman"/>
              </a:rPr>
              <a:t>Number </a:t>
            </a:r>
            <a:r>
              <a:rPr sz="1200" dirty="0">
                <a:latin typeface="Times New Roman"/>
                <a:cs typeface="Times New Roman"/>
              </a:rPr>
              <a:t>of people </a:t>
            </a:r>
            <a:r>
              <a:rPr sz="1200" spc="-5" dirty="0">
                <a:latin typeface="Times New Roman"/>
                <a:cs typeface="Times New Roman"/>
              </a:rPr>
              <a:t>received </a:t>
            </a:r>
            <a:r>
              <a:rPr sz="1200" spc="5" dirty="0">
                <a:latin typeface="Times New Roman"/>
                <a:cs typeface="Times New Roman"/>
              </a:rPr>
              <a:t>by </a:t>
            </a:r>
            <a:r>
              <a:rPr sz="1200" dirty="0">
                <a:latin typeface="Times New Roman"/>
                <a:cs typeface="Times New Roman"/>
              </a:rPr>
              <a:t>a area </a:t>
            </a:r>
            <a:r>
              <a:rPr sz="1200" spc="-5" dirty="0">
                <a:latin typeface="Times New Roman"/>
                <a:cs typeface="Times New Roman"/>
              </a:rPr>
              <a:t>at </a:t>
            </a:r>
            <a:r>
              <a:rPr sz="1200" dirty="0">
                <a:latin typeface="Times New Roman"/>
                <a:cs typeface="Times New Roman"/>
              </a:rPr>
              <a:t>a specific time </a:t>
            </a:r>
            <a:r>
              <a:rPr sz="1200" spc="-5" dirty="0">
                <a:latin typeface="Times New Roman"/>
                <a:cs typeface="Times New Roman"/>
              </a:rPr>
              <a:t>per </a:t>
            </a:r>
            <a:r>
              <a:rPr sz="1200" dirty="0">
                <a:latin typeface="Times New Roman"/>
                <a:cs typeface="Times New Roman"/>
              </a:rPr>
              <a:t>1000 population </a:t>
            </a:r>
            <a:r>
              <a:rPr sz="1200" spc="-5" dirty="0">
                <a:latin typeface="Times New Roman"/>
                <a:cs typeface="Times New Roman"/>
              </a:rPr>
              <a:t>is </a:t>
            </a:r>
            <a:r>
              <a:rPr sz="1200" dirty="0">
                <a:latin typeface="Times New Roman"/>
                <a:cs typeface="Times New Roman"/>
              </a:rPr>
              <a:t>in </a:t>
            </a:r>
            <a:r>
              <a:rPr sz="1200" spc="-5" dirty="0">
                <a:latin typeface="Times New Roman"/>
                <a:cs typeface="Times New Roman"/>
              </a:rPr>
              <a:t>migration </a:t>
            </a:r>
            <a:r>
              <a:rPr sz="1200" dirty="0">
                <a:latin typeface="Times New Roman"/>
                <a:cs typeface="Times New Roman"/>
              </a:rPr>
              <a:t>for  that </a:t>
            </a:r>
            <a:r>
              <a:rPr sz="1200" spc="-5" dirty="0">
                <a:latin typeface="Times New Roman"/>
                <a:cs typeface="Times New Roman"/>
              </a:rPr>
              <a:t>place. </a:t>
            </a:r>
            <a:r>
              <a:rPr sz="1200" spc="-10" dirty="0">
                <a:latin typeface="Times New Roman"/>
                <a:cs typeface="Times New Roman"/>
              </a:rPr>
              <a:t>It </a:t>
            </a:r>
            <a:r>
              <a:rPr sz="1200" spc="-5" dirty="0">
                <a:latin typeface="Times New Roman"/>
                <a:cs typeface="Times New Roman"/>
              </a:rPr>
              <a:t>is expressed</a:t>
            </a:r>
            <a:r>
              <a:rPr sz="1200" spc="30"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88900">
              <a:lnSpc>
                <a:spcPct val="100000"/>
              </a:lnSpc>
              <a:spcBef>
                <a:spcPts val="525"/>
              </a:spcBef>
            </a:pPr>
            <a:r>
              <a:rPr sz="1800" spc="-15" baseline="-37037" dirty="0">
                <a:latin typeface="Times New Roman"/>
                <a:cs typeface="Times New Roman"/>
              </a:rPr>
              <a:t>In </a:t>
            </a:r>
            <a:r>
              <a:rPr sz="1800" baseline="-37037" dirty="0">
                <a:latin typeface="Times New Roman"/>
                <a:cs typeface="Times New Roman"/>
              </a:rPr>
              <a:t>migration </a:t>
            </a:r>
            <a:r>
              <a:rPr sz="1800" spc="-7" baseline="-37037" dirty="0">
                <a:latin typeface="Times New Roman"/>
                <a:cs typeface="Times New Roman"/>
              </a:rPr>
              <a:t>rate </a:t>
            </a:r>
            <a:r>
              <a:rPr sz="1800" baseline="-37037" dirty="0">
                <a:latin typeface="Times New Roman"/>
                <a:cs typeface="Times New Roman"/>
              </a:rPr>
              <a:t>= </a:t>
            </a:r>
            <a:r>
              <a:rPr sz="1200" spc="10" dirty="0">
                <a:latin typeface="Times New Roman"/>
                <a:cs typeface="Times New Roman"/>
              </a:rPr>
              <a:t>No. </a:t>
            </a:r>
            <a:r>
              <a:rPr sz="1200" dirty="0">
                <a:latin typeface="Times New Roman"/>
                <a:cs typeface="Times New Roman"/>
              </a:rPr>
              <a:t>of </a:t>
            </a:r>
            <a:r>
              <a:rPr sz="1200" spc="-10" dirty="0">
                <a:latin typeface="Times New Roman"/>
                <a:cs typeface="Times New Roman"/>
              </a:rPr>
              <a:t>in </a:t>
            </a:r>
            <a:r>
              <a:rPr sz="1200" spc="10" dirty="0">
                <a:latin typeface="Times New Roman"/>
                <a:cs typeface="Times New Roman"/>
              </a:rPr>
              <a:t>- </a:t>
            </a:r>
            <a:r>
              <a:rPr sz="1200" spc="-30" dirty="0">
                <a:latin typeface="Times New Roman"/>
                <a:cs typeface="Times New Roman"/>
              </a:rPr>
              <a:t>migrant </a:t>
            </a:r>
            <a:r>
              <a:rPr sz="1200" spc="-10" dirty="0">
                <a:latin typeface="Times New Roman"/>
                <a:cs typeface="Times New Roman"/>
              </a:rPr>
              <a:t>in </a:t>
            </a:r>
            <a:r>
              <a:rPr sz="1200" spc="15" dirty="0">
                <a:latin typeface="Times New Roman"/>
                <a:cs typeface="Times New Roman"/>
              </a:rPr>
              <a:t>a </a:t>
            </a:r>
            <a:r>
              <a:rPr sz="1200" spc="-15" dirty="0">
                <a:latin typeface="Times New Roman"/>
                <a:cs typeface="Times New Roman"/>
              </a:rPr>
              <a:t>area </a:t>
            </a:r>
            <a:r>
              <a:rPr sz="1200" spc="-5" dirty="0">
                <a:latin typeface="Times New Roman"/>
                <a:cs typeface="Times New Roman"/>
              </a:rPr>
              <a:t>during </a:t>
            </a:r>
            <a:r>
              <a:rPr sz="1200" spc="15" dirty="0">
                <a:latin typeface="Times New Roman"/>
                <a:cs typeface="Times New Roman"/>
              </a:rPr>
              <a:t>a </a:t>
            </a:r>
            <a:r>
              <a:rPr sz="1200" spc="-35" dirty="0">
                <a:latin typeface="Times New Roman"/>
                <a:cs typeface="Times New Roman"/>
              </a:rPr>
              <a:t>given </a:t>
            </a:r>
            <a:r>
              <a:rPr sz="1200" spc="10" dirty="0">
                <a:latin typeface="Times New Roman"/>
                <a:cs typeface="Times New Roman"/>
              </a:rPr>
              <a:t>year </a:t>
            </a:r>
            <a:r>
              <a:rPr sz="1800" spc="7" baseline="-37037" dirty="0">
                <a:latin typeface="Symbol"/>
                <a:cs typeface="Symbol"/>
              </a:rPr>
              <a:t></a:t>
            </a:r>
            <a:r>
              <a:rPr sz="1800" spc="7" baseline="-37037" dirty="0">
                <a:latin typeface="Times New Roman"/>
                <a:cs typeface="Times New Roman"/>
              </a:rPr>
              <a:t>1000 </a:t>
            </a:r>
            <a:r>
              <a:rPr sz="1800" spc="22" baseline="-37037" dirty="0">
                <a:latin typeface="Symbol"/>
                <a:cs typeface="Symbol"/>
              </a:rPr>
              <a:t></a:t>
            </a:r>
            <a:r>
              <a:rPr sz="1800" spc="22" baseline="-37037" dirty="0">
                <a:latin typeface="Times New Roman"/>
                <a:cs typeface="Times New Roman"/>
              </a:rPr>
              <a:t> </a:t>
            </a:r>
            <a:r>
              <a:rPr sz="1200" i="1" spc="10" dirty="0">
                <a:latin typeface="Times New Roman"/>
                <a:cs typeface="Times New Roman"/>
              </a:rPr>
              <a:t>I</a:t>
            </a:r>
            <a:r>
              <a:rPr sz="1200" i="1" spc="25" dirty="0">
                <a:latin typeface="Times New Roman"/>
                <a:cs typeface="Times New Roman"/>
              </a:rPr>
              <a:t> </a:t>
            </a:r>
            <a:r>
              <a:rPr sz="1800" spc="7" baseline="-37037" dirty="0">
                <a:latin typeface="Symbol"/>
                <a:cs typeface="Symbol"/>
              </a:rPr>
              <a:t></a:t>
            </a:r>
            <a:r>
              <a:rPr sz="1800" spc="7" baseline="-37037" dirty="0">
                <a:latin typeface="Times New Roman"/>
                <a:cs typeface="Times New Roman"/>
              </a:rPr>
              <a:t>1000</a:t>
            </a:r>
            <a:endParaRPr sz="1800" baseline="-37037">
              <a:latin typeface="Times New Roman"/>
              <a:cs typeface="Times New Roman"/>
            </a:endParaRPr>
          </a:p>
          <a:p>
            <a:pPr marL="1778635">
              <a:lnSpc>
                <a:spcPct val="100000"/>
              </a:lnSpc>
              <a:spcBef>
                <a:spcPts val="300"/>
              </a:spcBef>
              <a:tabLst>
                <a:tab pos="4763135" algn="l"/>
              </a:tabLst>
            </a:pPr>
            <a:r>
              <a:rPr sz="1200" spc="35" dirty="0">
                <a:latin typeface="Times New Roman"/>
                <a:cs typeface="Times New Roman"/>
              </a:rPr>
              <a:t>Mid</a:t>
            </a:r>
            <a:r>
              <a:rPr sz="1200" spc="-240" dirty="0">
                <a:latin typeface="Times New Roman"/>
                <a:cs typeface="Times New Roman"/>
              </a:rPr>
              <a:t> </a:t>
            </a:r>
            <a:r>
              <a:rPr sz="1200" spc="10" dirty="0">
                <a:latin typeface="Times New Roman"/>
                <a:cs typeface="Times New Roman"/>
              </a:rPr>
              <a:t>year </a:t>
            </a:r>
            <a:r>
              <a:rPr sz="1200" spc="20" dirty="0">
                <a:latin typeface="Times New Roman"/>
                <a:cs typeface="Times New Roman"/>
              </a:rPr>
              <a:t>populationof</a:t>
            </a:r>
            <a:r>
              <a:rPr sz="1200" spc="125" dirty="0">
                <a:latin typeface="Times New Roman"/>
                <a:cs typeface="Times New Roman"/>
              </a:rPr>
              <a:t> </a:t>
            </a:r>
            <a:r>
              <a:rPr sz="1200" spc="20" dirty="0">
                <a:latin typeface="Times New Roman"/>
                <a:cs typeface="Times New Roman"/>
              </a:rPr>
              <a:t>thearea	</a:t>
            </a:r>
            <a:r>
              <a:rPr sz="1200" i="1" spc="20" dirty="0">
                <a:latin typeface="Times New Roman"/>
                <a:cs typeface="Times New Roman"/>
              </a:rPr>
              <a:t>P</a:t>
            </a:r>
            <a:endParaRPr sz="1200">
              <a:latin typeface="Times New Roman"/>
              <a:cs typeface="Times New Roman"/>
            </a:endParaRPr>
          </a:p>
          <a:p>
            <a:pPr marL="88900">
              <a:lnSpc>
                <a:spcPct val="100000"/>
              </a:lnSpc>
              <a:spcBef>
                <a:spcPts val="819"/>
              </a:spcBef>
            </a:pPr>
            <a:r>
              <a:rPr sz="1200" dirty="0">
                <a:latin typeface="Times New Roman"/>
                <a:cs typeface="Times New Roman"/>
              </a:rPr>
              <a:t>Where I = </a:t>
            </a:r>
            <a:r>
              <a:rPr sz="1200" spc="-5" dirty="0">
                <a:latin typeface="Times New Roman"/>
                <a:cs typeface="Times New Roman"/>
              </a:rPr>
              <a:t>total </a:t>
            </a:r>
            <a:r>
              <a:rPr sz="1200" dirty="0">
                <a:latin typeface="Times New Roman"/>
                <a:cs typeface="Times New Roman"/>
              </a:rPr>
              <a:t>no. of </a:t>
            </a:r>
            <a:r>
              <a:rPr sz="1200" spc="-5" dirty="0">
                <a:latin typeface="Times New Roman"/>
                <a:cs typeface="Times New Roman"/>
              </a:rPr>
              <a:t>in-migrants </a:t>
            </a:r>
            <a:r>
              <a:rPr sz="1200" dirty="0">
                <a:latin typeface="Times New Roman"/>
                <a:cs typeface="Times New Roman"/>
              </a:rPr>
              <a:t>and </a:t>
            </a:r>
            <a:r>
              <a:rPr sz="1200" spc="-5" dirty="0">
                <a:latin typeface="Times New Roman"/>
                <a:cs typeface="Times New Roman"/>
              </a:rPr>
              <a:t>P </a:t>
            </a:r>
            <a:r>
              <a:rPr sz="1200" dirty="0">
                <a:latin typeface="Times New Roman"/>
                <a:cs typeface="Times New Roman"/>
              </a:rPr>
              <a:t>= </a:t>
            </a:r>
            <a:r>
              <a:rPr sz="1200" spc="-5" dirty="0">
                <a:latin typeface="Times New Roman"/>
                <a:cs typeface="Times New Roman"/>
              </a:rPr>
              <a:t>total </a:t>
            </a:r>
            <a:r>
              <a:rPr sz="1200" dirty="0">
                <a:latin typeface="Times New Roman"/>
                <a:cs typeface="Times New Roman"/>
              </a:rPr>
              <a:t>population at the </a:t>
            </a:r>
            <a:r>
              <a:rPr sz="1200" spc="-5" dirty="0">
                <a:latin typeface="Times New Roman"/>
                <a:cs typeface="Times New Roman"/>
              </a:rPr>
              <a:t>place </a:t>
            </a:r>
            <a:r>
              <a:rPr sz="1200" dirty="0">
                <a:latin typeface="Times New Roman"/>
                <a:cs typeface="Times New Roman"/>
              </a:rPr>
              <a:t>of</a:t>
            </a:r>
            <a:r>
              <a:rPr sz="1200" spc="15" dirty="0">
                <a:latin typeface="Times New Roman"/>
                <a:cs typeface="Times New Roman"/>
              </a:rPr>
              <a:t> </a:t>
            </a:r>
            <a:r>
              <a:rPr sz="1200" spc="-5" dirty="0">
                <a:latin typeface="Times New Roman"/>
                <a:cs typeface="Times New Roman"/>
              </a:rPr>
              <a:t>destination.</a:t>
            </a:r>
            <a:endParaRPr sz="1200">
              <a:latin typeface="Times New Roman"/>
              <a:cs typeface="Times New Roman"/>
            </a:endParaRPr>
          </a:p>
          <a:p>
            <a:pPr marL="88900">
              <a:lnSpc>
                <a:spcPct val="100000"/>
              </a:lnSpc>
              <a:spcBef>
                <a:spcPts val="660"/>
              </a:spcBef>
            </a:pPr>
            <a:r>
              <a:rPr sz="1200" b="1" spc="-5" dirty="0">
                <a:latin typeface="Times New Roman"/>
                <a:cs typeface="Times New Roman"/>
              </a:rPr>
              <a:t>Example</a:t>
            </a:r>
            <a:endParaRPr sz="1200">
              <a:latin typeface="Times New Roman"/>
              <a:cs typeface="Times New Roman"/>
            </a:endParaRPr>
          </a:p>
          <a:p>
            <a:pPr marL="545465" lvl="1" indent="-228600">
              <a:lnSpc>
                <a:spcPct val="100000"/>
              </a:lnSpc>
              <a:spcBef>
                <a:spcPts val="600"/>
              </a:spcBef>
              <a:buAutoNum type="arabicPeriod"/>
              <a:tabLst>
                <a:tab pos="546100" algn="l"/>
              </a:tabLst>
            </a:pPr>
            <a:r>
              <a:rPr sz="1200" spc="-5" dirty="0">
                <a:latin typeface="Times New Roman"/>
                <a:cs typeface="Times New Roman"/>
              </a:rPr>
              <a:t>According</a:t>
            </a:r>
            <a:r>
              <a:rPr sz="1200" spc="195" dirty="0">
                <a:latin typeface="Times New Roman"/>
                <a:cs typeface="Times New Roman"/>
              </a:rPr>
              <a:t> </a:t>
            </a:r>
            <a:r>
              <a:rPr sz="1200" dirty="0">
                <a:latin typeface="Times New Roman"/>
                <a:cs typeface="Times New Roman"/>
              </a:rPr>
              <a:t>to</a:t>
            </a:r>
            <a:r>
              <a:rPr sz="1200" spc="215" dirty="0">
                <a:latin typeface="Times New Roman"/>
                <a:cs typeface="Times New Roman"/>
              </a:rPr>
              <a:t> </a:t>
            </a:r>
            <a:r>
              <a:rPr sz="1200" dirty="0">
                <a:latin typeface="Times New Roman"/>
                <a:cs typeface="Times New Roman"/>
              </a:rPr>
              <a:t>2001</a:t>
            </a:r>
            <a:r>
              <a:rPr sz="1200" spc="210" dirty="0">
                <a:latin typeface="Times New Roman"/>
                <a:cs typeface="Times New Roman"/>
              </a:rPr>
              <a:t> </a:t>
            </a:r>
            <a:r>
              <a:rPr sz="1200" dirty="0">
                <a:latin typeface="Times New Roman"/>
                <a:cs typeface="Times New Roman"/>
              </a:rPr>
              <a:t>census</a:t>
            </a:r>
            <a:r>
              <a:rPr sz="1200" spc="215" dirty="0">
                <a:latin typeface="Times New Roman"/>
                <a:cs typeface="Times New Roman"/>
              </a:rPr>
              <a:t> </a:t>
            </a:r>
            <a:r>
              <a:rPr sz="1200" dirty="0">
                <a:latin typeface="Times New Roman"/>
                <a:cs typeface="Times New Roman"/>
              </a:rPr>
              <a:t>of</a:t>
            </a:r>
            <a:r>
              <a:rPr sz="1200" spc="210" dirty="0">
                <a:latin typeface="Times New Roman"/>
                <a:cs typeface="Times New Roman"/>
              </a:rPr>
              <a:t> </a:t>
            </a:r>
            <a:r>
              <a:rPr sz="1200" spc="-5" dirty="0">
                <a:latin typeface="Times New Roman"/>
                <a:cs typeface="Times New Roman"/>
              </a:rPr>
              <a:t>Nepal,</a:t>
            </a:r>
            <a:r>
              <a:rPr sz="1200" spc="215" dirty="0">
                <a:latin typeface="Times New Roman"/>
                <a:cs typeface="Times New Roman"/>
              </a:rPr>
              <a:t> </a:t>
            </a:r>
            <a:r>
              <a:rPr sz="1200" dirty="0">
                <a:latin typeface="Times New Roman"/>
                <a:cs typeface="Times New Roman"/>
              </a:rPr>
              <a:t>the</a:t>
            </a:r>
            <a:r>
              <a:rPr sz="1200" spc="210" dirty="0">
                <a:latin typeface="Times New Roman"/>
                <a:cs typeface="Times New Roman"/>
              </a:rPr>
              <a:t> </a:t>
            </a:r>
            <a:r>
              <a:rPr sz="1200" dirty="0">
                <a:latin typeface="Times New Roman"/>
                <a:cs typeface="Times New Roman"/>
              </a:rPr>
              <a:t>mid</a:t>
            </a:r>
            <a:r>
              <a:rPr sz="1200" spc="235" dirty="0">
                <a:latin typeface="Times New Roman"/>
                <a:cs typeface="Times New Roman"/>
              </a:rPr>
              <a:t> </a:t>
            </a:r>
            <a:r>
              <a:rPr sz="1200" spc="-10" dirty="0">
                <a:latin typeface="Times New Roman"/>
                <a:cs typeface="Times New Roman"/>
              </a:rPr>
              <a:t>year</a:t>
            </a:r>
            <a:r>
              <a:rPr sz="1200" spc="210" dirty="0">
                <a:latin typeface="Times New Roman"/>
                <a:cs typeface="Times New Roman"/>
              </a:rPr>
              <a:t> </a:t>
            </a:r>
            <a:r>
              <a:rPr sz="1200" dirty="0">
                <a:latin typeface="Times New Roman"/>
                <a:cs typeface="Times New Roman"/>
              </a:rPr>
              <a:t>population</a:t>
            </a:r>
            <a:r>
              <a:rPr sz="1200" spc="215" dirty="0">
                <a:latin typeface="Times New Roman"/>
                <a:cs typeface="Times New Roman"/>
              </a:rPr>
              <a:t> </a:t>
            </a:r>
            <a:r>
              <a:rPr sz="1200" dirty="0">
                <a:latin typeface="Times New Roman"/>
                <a:cs typeface="Times New Roman"/>
              </a:rPr>
              <a:t>of</a:t>
            </a:r>
            <a:r>
              <a:rPr sz="1200" spc="210" dirty="0">
                <a:latin typeface="Times New Roman"/>
                <a:cs typeface="Times New Roman"/>
              </a:rPr>
              <a:t> </a:t>
            </a:r>
            <a:r>
              <a:rPr sz="1200" spc="-5" dirty="0">
                <a:latin typeface="Times New Roman"/>
                <a:cs typeface="Times New Roman"/>
              </a:rPr>
              <a:t>Terai</a:t>
            </a:r>
            <a:r>
              <a:rPr sz="1200" spc="220" dirty="0">
                <a:latin typeface="Times New Roman"/>
                <a:cs typeface="Times New Roman"/>
              </a:rPr>
              <a:t> </a:t>
            </a:r>
            <a:r>
              <a:rPr sz="1200" spc="-5" dirty="0">
                <a:latin typeface="Times New Roman"/>
                <a:cs typeface="Times New Roman"/>
              </a:rPr>
              <a:t>was</a:t>
            </a:r>
            <a:r>
              <a:rPr sz="1200" spc="215" dirty="0">
                <a:latin typeface="Times New Roman"/>
                <a:cs typeface="Times New Roman"/>
              </a:rPr>
              <a:t> </a:t>
            </a:r>
            <a:r>
              <a:rPr sz="1200" dirty="0">
                <a:latin typeface="Times New Roman"/>
                <a:cs typeface="Times New Roman"/>
              </a:rPr>
              <a:t>11212453</a:t>
            </a:r>
            <a:endParaRPr sz="1200">
              <a:latin typeface="Times New Roman"/>
              <a:cs typeface="Times New Roman"/>
            </a:endParaRPr>
          </a:p>
          <a:p>
            <a:pPr marL="545465" marR="56515">
              <a:lnSpc>
                <a:spcPct val="143300"/>
              </a:lnSpc>
              <a:spcBef>
                <a:spcPts val="15"/>
              </a:spcBef>
            </a:pPr>
            <a:r>
              <a:rPr sz="1200" spc="-5" dirty="0">
                <a:latin typeface="Times New Roman"/>
                <a:cs typeface="Times New Roman"/>
              </a:rPr>
              <a:t>(P)and </a:t>
            </a:r>
            <a:r>
              <a:rPr sz="1200" dirty="0">
                <a:latin typeface="Times New Roman"/>
                <a:cs typeface="Times New Roman"/>
              </a:rPr>
              <a:t>number of </a:t>
            </a:r>
            <a:r>
              <a:rPr sz="1200" spc="-5" dirty="0">
                <a:latin typeface="Times New Roman"/>
                <a:cs typeface="Times New Roman"/>
              </a:rPr>
              <a:t>people </a:t>
            </a:r>
            <a:r>
              <a:rPr sz="1200" dirty="0">
                <a:latin typeface="Times New Roman"/>
                <a:cs typeface="Times New Roman"/>
              </a:rPr>
              <a:t>who </a:t>
            </a:r>
            <a:r>
              <a:rPr sz="1200" spc="-5" dirty="0">
                <a:latin typeface="Times New Roman"/>
                <a:cs typeface="Times New Roman"/>
              </a:rPr>
              <a:t>migrate from </a:t>
            </a:r>
            <a:r>
              <a:rPr sz="1200" dirty="0">
                <a:latin typeface="Times New Roman"/>
                <a:cs typeface="Times New Roman"/>
              </a:rPr>
              <a:t>Mountain </a:t>
            </a:r>
            <a:r>
              <a:rPr sz="1200" spc="-5" dirty="0">
                <a:latin typeface="Times New Roman"/>
                <a:cs typeface="Times New Roman"/>
              </a:rPr>
              <a:t>and Hill region were 1326860(I).  Calculate </a:t>
            </a:r>
            <a:r>
              <a:rPr sz="1200" dirty="0">
                <a:latin typeface="Times New Roman"/>
                <a:cs typeface="Times New Roman"/>
              </a:rPr>
              <a:t>in </a:t>
            </a:r>
            <a:r>
              <a:rPr sz="1200" spc="-5" dirty="0">
                <a:latin typeface="Times New Roman"/>
                <a:cs typeface="Times New Roman"/>
              </a:rPr>
              <a:t>migration </a:t>
            </a:r>
            <a:r>
              <a:rPr sz="1200" dirty="0">
                <a:latin typeface="Times New Roman"/>
                <a:cs typeface="Times New Roman"/>
              </a:rPr>
              <a:t>rate </a:t>
            </a:r>
            <a:r>
              <a:rPr sz="1200" spc="-5" dirty="0">
                <a:latin typeface="Times New Roman"/>
                <a:cs typeface="Times New Roman"/>
              </a:rPr>
              <a:t>for Terai </a:t>
            </a:r>
            <a:r>
              <a:rPr sz="1200" dirty="0">
                <a:latin typeface="Times New Roman"/>
                <a:cs typeface="Times New Roman"/>
              </a:rPr>
              <a:t>who </a:t>
            </a:r>
            <a:r>
              <a:rPr sz="1200" spc="-5" dirty="0">
                <a:latin typeface="Times New Roman"/>
                <a:cs typeface="Times New Roman"/>
              </a:rPr>
              <a:t>entered Terai region </a:t>
            </a:r>
            <a:r>
              <a:rPr sz="1200" dirty="0">
                <a:latin typeface="Times New Roman"/>
                <a:cs typeface="Times New Roman"/>
              </a:rPr>
              <a:t>of </a:t>
            </a:r>
            <a:r>
              <a:rPr sz="1200" spc="-5" dirty="0">
                <a:latin typeface="Times New Roman"/>
                <a:cs typeface="Times New Roman"/>
              </a:rPr>
              <a:t>Nepal.</a:t>
            </a:r>
            <a:r>
              <a:rPr sz="1200" spc="65" dirty="0">
                <a:latin typeface="Times New Roman"/>
                <a:cs typeface="Times New Roman"/>
              </a:rPr>
              <a:t> </a:t>
            </a:r>
            <a:r>
              <a:rPr sz="1200" dirty="0">
                <a:latin typeface="Times New Roman"/>
                <a:cs typeface="Times New Roman"/>
              </a:rPr>
              <a:t>Then</a:t>
            </a:r>
            <a:endParaRPr sz="1200">
              <a:latin typeface="Times New Roman"/>
              <a:cs typeface="Times New Roman"/>
            </a:endParaRPr>
          </a:p>
          <a:p>
            <a:pPr marL="88900">
              <a:lnSpc>
                <a:spcPct val="100000"/>
              </a:lnSpc>
              <a:spcBef>
                <a:spcPts val="635"/>
              </a:spcBef>
            </a:pPr>
            <a:r>
              <a:rPr sz="1200" spc="-10" dirty="0">
                <a:latin typeface="Times New Roman"/>
                <a:cs typeface="Times New Roman"/>
              </a:rPr>
              <a:t>In </a:t>
            </a:r>
            <a:r>
              <a:rPr sz="1200" dirty="0">
                <a:latin typeface="Times New Roman"/>
                <a:cs typeface="Times New Roman"/>
              </a:rPr>
              <a:t>migration </a:t>
            </a:r>
            <a:r>
              <a:rPr sz="1200" spc="-5" dirty="0">
                <a:latin typeface="Times New Roman"/>
                <a:cs typeface="Times New Roman"/>
              </a:rPr>
              <a:t>rate </a:t>
            </a:r>
            <a:r>
              <a:rPr sz="1200" dirty="0">
                <a:latin typeface="Times New Roman"/>
                <a:cs typeface="Times New Roman"/>
              </a:rPr>
              <a:t>for </a:t>
            </a:r>
            <a:r>
              <a:rPr sz="1200" spc="-5" dirty="0">
                <a:latin typeface="Times New Roman"/>
                <a:cs typeface="Times New Roman"/>
              </a:rPr>
              <a:t>terai region </a:t>
            </a:r>
            <a:r>
              <a:rPr sz="1200" dirty="0">
                <a:latin typeface="Times New Roman"/>
                <a:cs typeface="Times New Roman"/>
              </a:rPr>
              <a:t>=</a:t>
            </a:r>
            <a:r>
              <a:rPr sz="1200" spc="25" dirty="0">
                <a:latin typeface="Times New Roman"/>
                <a:cs typeface="Times New Roman"/>
              </a:rPr>
              <a:t> </a:t>
            </a:r>
            <a:r>
              <a:rPr sz="1200" u="sng" dirty="0">
                <a:uFill>
                  <a:solidFill>
                    <a:srgbClr val="000000"/>
                  </a:solidFill>
                </a:uFill>
                <a:latin typeface="Times New Roman"/>
                <a:cs typeface="Times New Roman"/>
              </a:rPr>
              <a:t>1326860</a:t>
            </a:r>
            <a:r>
              <a:rPr sz="1200" dirty="0">
                <a:latin typeface="Times New Roman"/>
                <a:cs typeface="Times New Roman"/>
              </a:rPr>
              <a:t>x1000</a:t>
            </a:r>
            <a:endParaRPr sz="1200">
              <a:latin typeface="Times New Roman"/>
              <a:cs typeface="Times New Roman"/>
            </a:endParaRPr>
          </a:p>
          <a:p>
            <a:pPr marL="1993900">
              <a:lnSpc>
                <a:spcPct val="100000"/>
              </a:lnSpc>
              <a:spcBef>
                <a:spcPts val="625"/>
              </a:spcBef>
            </a:pPr>
            <a:r>
              <a:rPr sz="1200" dirty="0">
                <a:latin typeface="Times New Roman"/>
                <a:cs typeface="Times New Roman"/>
              </a:rPr>
              <a:t>11212453</a:t>
            </a:r>
            <a:endParaRPr sz="1200">
              <a:latin typeface="Times New Roman"/>
              <a:cs typeface="Times New Roman"/>
            </a:endParaRPr>
          </a:p>
          <a:p>
            <a:pPr marL="88900">
              <a:lnSpc>
                <a:spcPct val="100000"/>
              </a:lnSpc>
              <a:spcBef>
                <a:spcPts val="635"/>
              </a:spcBef>
            </a:pPr>
            <a:r>
              <a:rPr sz="1200" dirty="0">
                <a:latin typeface="Times New Roman"/>
                <a:cs typeface="Times New Roman"/>
              </a:rPr>
              <a:t>= 118.3 </a:t>
            </a:r>
            <a:r>
              <a:rPr sz="1200" spc="-5" dirty="0">
                <a:latin typeface="Times New Roman"/>
                <a:cs typeface="Times New Roman"/>
              </a:rPr>
              <a:t>per</a:t>
            </a:r>
            <a:r>
              <a:rPr sz="1200" spc="-10" dirty="0">
                <a:latin typeface="Times New Roman"/>
                <a:cs typeface="Times New Roman"/>
              </a:rPr>
              <a:t> </a:t>
            </a:r>
            <a:r>
              <a:rPr sz="1200" spc="-5" dirty="0">
                <a:latin typeface="Times New Roman"/>
                <a:cs typeface="Times New Roman"/>
              </a:rPr>
              <a:t>1000</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88900">
              <a:lnSpc>
                <a:spcPct val="100000"/>
              </a:lnSpc>
              <a:spcBef>
                <a:spcPts val="5"/>
              </a:spcBef>
            </a:pPr>
            <a:r>
              <a:rPr sz="1200" b="1" dirty="0">
                <a:latin typeface="Times New Roman"/>
                <a:cs typeface="Times New Roman"/>
              </a:rPr>
              <a:t>Out </a:t>
            </a:r>
            <a:r>
              <a:rPr sz="1200" b="1" spc="-5" dirty="0">
                <a:latin typeface="Times New Roman"/>
                <a:cs typeface="Times New Roman"/>
              </a:rPr>
              <a:t>migration rate</a:t>
            </a:r>
            <a:endParaRPr sz="1200">
              <a:latin typeface="Times New Roman"/>
              <a:cs typeface="Times New Roman"/>
            </a:endParaRPr>
          </a:p>
        </p:txBody>
      </p:sp>
      <p:sp>
        <p:nvSpPr>
          <p:cNvPr id="8" name="object 8"/>
          <p:cNvSpPr txBox="1"/>
          <p:nvPr/>
        </p:nvSpPr>
        <p:spPr>
          <a:xfrm>
            <a:off x="902004" y="8302040"/>
            <a:ext cx="5966460" cy="553085"/>
          </a:xfrm>
          <a:prstGeom prst="rect">
            <a:avLst/>
          </a:prstGeom>
        </p:spPr>
        <p:txBody>
          <a:bodyPr vert="horz" wrap="square" lIns="0" tIns="12700" rIns="0" bIns="0" rtlCol="0">
            <a:spAutoFit/>
          </a:bodyPr>
          <a:lstStyle/>
          <a:p>
            <a:pPr marL="12700" marR="5080">
              <a:lnSpc>
                <a:spcPct val="144100"/>
              </a:lnSpc>
              <a:spcBef>
                <a:spcPts val="100"/>
              </a:spcBef>
            </a:pPr>
            <a:r>
              <a:rPr sz="1200" spc="-5" dirty="0">
                <a:latin typeface="Times New Roman"/>
                <a:cs typeface="Times New Roman"/>
              </a:rPr>
              <a:t>Number </a:t>
            </a:r>
            <a:r>
              <a:rPr sz="1200" dirty="0">
                <a:latin typeface="Times New Roman"/>
                <a:cs typeface="Times New Roman"/>
              </a:rPr>
              <a:t>of </a:t>
            </a:r>
            <a:r>
              <a:rPr sz="1200" spc="-5" dirty="0">
                <a:latin typeface="Times New Roman"/>
                <a:cs typeface="Times New Roman"/>
              </a:rPr>
              <a:t>people departure </a:t>
            </a:r>
            <a:r>
              <a:rPr sz="1200" dirty="0">
                <a:latin typeface="Times New Roman"/>
                <a:cs typeface="Times New Roman"/>
              </a:rPr>
              <a:t>or leaving their </a:t>
            </a:r>
            <a:r>
              <a:rPr sz="1200" spc="-5" dirty="0">
                <a:latin typeface="Times New Roman"/>
                <a:cs typeface="Times New Roman"/>
              </a:rPr>
              <a:t>place </a:t>
            </a:r>
            <a:r>
              <a:rPr sz="1200" dirty="0">
                <a:latin typeface="Times New Roman"/>
                <a:cs typeface="Times New Roman"/>
              </a:rPr>
              <a:t>of </a:t>
            </a:r>
            <a:r>
              <a:rPr sz="1200" spc="-5" dirty="0">
                <a:latin typeface="Times New Roman"/>
                <a:cs typeface="Times New Roman"/>
              </a:rPr>
              <a:t>origin at </a:t>
            </a:r>
            <a:r>
              <a:rPr sz="1200" dirty="0">
                <a:latin typeface="Times New Roman"/>
                <a:cs typeface="Times New Roman"/>
              </a:rPr>
              <a:t>a </a:t>
            </a:r>
            <a:r>
              <a:rPr sz="1200" spc="-5" dirty="0">
                <a:latin typeface="Times New Roman"/>
                <a:cs typeface="Times New Roman"/>
              </a:rPr>
              <a:t>specific </a:t>
            </a:r>
            <a:r>
              <a:rPr sz="1200" dirty="0">
                <a:latin typeface="Times New Roman"/>
                <a:cs typeface="Times New Roman"/>
              </a:rPr>
              <a:t>time </a:t>
            </a:r>
            <a:r>
              <a:rPr sz="1200" spc="-5" dirty="0">
                <a:latin typeface="Times New Roman"/>
                <a:cs typeface="Times New Roman"/>
              </a:rPr>
              <a:t>per </a:t>
            </a:r>
            <a:r>
              <a:rPr sz="1200" dirty="0">
                <a:latin typeface="Times New Roman"/>
                <a:cs typeface="Times New Roman"/>
              </a:rPr>
              <a:t>1000  population.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expressed</a:t>
            </a:r>
            <a:r>
              <a:rPr sz="1200" spc="25"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sp>
        <p:nvSpPr>
          <p:cNvPr id="9" name="object 9"/>
          <p:cNvSpPr/>
          <p:nvPr/>
        </p:nvSpPr>
        <p:spPr>
          <a:xfrm>
            <a:off x="933450" y="5825023"/>
            <a:ext cx="2962801" cy="245783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48</a:t>
            </a:fld>
            <a:endParaRP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4" y="478028"/>
            <a:ext cx="2459355"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2228171" y="1225864"/>
            <a:ext cx="2338705" cy="0"/>
          </a:xfrm>
          <a:custGeom>
            <a:avLst/>
            <a:gdLst/>
            <a:ahLst/>
            <a:cxnLst/>
            <a:rect l="l" t="t" r="r" b="b"/>
            <a:pathLst>
              <a:path w="2338704">
                <a:moveTo>
                  <a:pt x="0" y="0"/>
                </a:moveTo>
                <a:lnTo>
                  <a:pt x="2338438" y="0"/>
                </a:lnTo>
              </a:path>
            </a:pathLst>
          </a:custGeom>
          <a:ln w="6475">
            <a:solidFill>
              <a:srgbClr val="000000"/>
            </a:solidFill>
          </a:ln>
        </p:spPr>
        <p:txBody>
          <a:bodyPr wrap="square" lIns="0" tIns="0" rIns="0" bIns="0" rtlCol="0"/>
          <a:lstStyle/>
          <a:p>
            <a:endParaRPr/>
          </a:p>
        </p:txBody>
      </p:sp>
      <p:sp>
        <p:nvSpPr>
          <p:cNvPr id="6" name="object 6"/>
          <p:cNvSpPr/>
          <p:nvPr/>
        </p:nvSpPr>
        <p:spPr>
          <a:xfrm>
            <a:off x="5133910" y="1225864"/>
            <a:ext cx="125730" cy="0"/>
          </a:xfrm>
          <a:custGeom>
            <a:avLst/>
            <a:gdLst/>
            <a:ahLst/>
            <a:cxnLst/>
            <a:rect l="l" t="t" r="r" b="b"/>
            <a:pathLst>
              <a:path w="125729">
                <a:moveTo>
                  <a:pt x="0" y="0"/>
                </a:moveTo>
                <a:lnTo>
                  <a:pt x="125239" y="0"/>
                </a:lnTo>
              </a:path>
            </a:pathLst>
          </a:custGeom>
          <a:ln w="6475">
            <a:solidFill>
              <a:srgbClr val="000000"/>
            </a:solidFill>
          </a:ln>
        </p:spPr>
        <p:txBody>
          <a:bodyPr wrap="square" lIns="0" tIns="0" rIns="0" bIns="0" rtlCol="0"/>
          <a:lstStyle/>
          <a:p>
            <a:endParaRPr/>
          </a:p>
        </p:txBody>
      </p:sp>
      <p:sp>
        <p:nvSpPr>
          <p:cNvPr id="7" name="object 7"/>
          <p:cNvSpPr txBox="1"/>
          <p:nvPr/>
        </p:nvSpPr>
        <p:spPr>
          <a:xfrm>
            <a:off x="838504" y="964118"/>
            <a:ext cx="6071235" cy="5748020"/>
          </a:xfrm>
          <a:prstGeom prst="rect">
            <a:avLst/>
          </a:prstGeom>
        </p:spPr>
        <p:txBody>
          <a:bodyPr vert="horz" wrap="square" lIns="0" tIns="49530" rIns="0" bIns="0" rtlCol="0">
            <a:spAutoFit/>
          </a:bodyPr>
          <a:lstStyle/>
          <a:p>
            <a:pPr marL="76200">
              <a:lnSpc>
                <a:spcPct val="100000"/>
              </a:lnSpc>
              <a:spcBef>
                <a:spcPts val="390"/>
              </a:spcBef>
            </a:pPr>
            <a:r>
              <a:rPr sz="1800" spc="-7" baseline="-37037" dirty="0">
                <a:latin typeface="Times New Roman"/>
                <a:cs typeface="Times New Roman"/>
              </a:rPr>
              <a:t>Out migration </a:t>
            </a:r>
            <a:r>
              <a:rPr sz="1800" baseline="-37037" dirty="0">
                <a:latin typeface="Times New Roman"/>
                <a:cs typeface="Times New Roman"/>
              </a:rPr>
              <a:t>rate = </a:t>
            </a:r>
            <a:r>
              <a:rPr sz="1200" spc="5" dirty="0">
                <a:latin typeface="Times New Roman"/>
                <a:cs typeface="Times New Roman"/>
              </a:rPr>
              <a:t>No. </a:t>
            </a:r>
            <a:r>
              <a:rPr sz="1200" dirty="0">
                <a:latin typeface="Times New Roman"/>
                <a:cs typeface="Times New Roman"/>
              </a:rPr>
              <a:t>of </a:t>
            </a:r>
            <a:r>
              <a:rPr sz="1200" spc="-5" dirty="0">
                <a:latin typeface="Times New Roman"/>
                <a:cs typeface="Times New Roman"/>
              </a:rPr>
              <a:t>out </a:t>
            </a:r>
            <a:r>
              <a:rPr sz="1200" spc="-35" dirty="0">
                <a:latin typeface="Times New Roman"/>
                <a:cs typeface="Times New Roman"/>
              </a:rPr>
              <a:t>migrant </a:t>
            </a:r>
            <a:r>
              <a:rPr sz="1200" spc="-10" dirty="0">
                <a:latin typeface="Times New Roman"/>
                <a:cs typeface="Times New Roman"/>
              </a:rPr>
              <a:t>during </a:t>
            </a:r>
            <a:r>
              <a:rPr sz="1200" spc="10" dirty="0">
                <a:latin typeface="Times New Roman"/>
                <a:cs typeface="Times New Roman"/>
              </a:rPr>
              <a:t>a </a:t>
            </a:r>
            <a:r>
              <a:rPr sz="1200" spc="-35" dirty="0">
                <a:latin typeface="Times New Roman"/>
                <a:cs typeface="Times New Roman"/>
              </a:rPr>
              <a:t>given </a:t>
            </a:r>
            <a:r>
              <a:rPr sz="1200" spc="5" dirty="0">
                <a:latin typeface="Times New Roman"/>
                <a:cs typeface="Times New Roman"/>
              </a:rPr>
              <a:t>year </a:t>
            </a:r>
            <a:r>
              <a:rPr sz="1800" spc="7" baseline="-37037" dirty="0">
                <a:latin typeface="Symbol"/>
                <a:cs typeface="Symbol"/>
              </a:rPr>
              <a:t></a:t>
            </a:r>
            <a:r>
              <a:rPr sz="1800" spc="7" baseline="-37037" dirty="0">
                <a:latin typeface="Times New Roman"/>
                <a:cs typeface="Times New Roman"/>
              </a:rPr>
              <a:t>1000 </a:t>
            </a:r>
            <a:r>
              <a:rPr sz="1800" spc="22" baseline="-37037" dirty="0">
                <a:latin typeface="Symbol"/>
                <a:cs typeface="Symbol"/>
              </a:rPr>
              <a:t></a:t>
            </a:r>
            <a:r>
              <a:rPr sz="1800" spc="22" baseline="-37037" dirty="0">
                <a:latin typeface="Times New Roman"/>
                <a:cs typeface="Times New Roman"/>
              </a:rPr>
              <a:t> </a:t>
            </a:r>
            <a:r>
              <a:rPr sz="1200" i="1" spc="20" dirty="0">
                <a:latin typeface="Times New Roman"/>
                <a:cs typeface="Times New Roman"/>
              </a:rPr>
              <a:t>O</a:t>
            </a:r>
            <a:r>
              <a:rPr sz="1200" i="1" spc="-125" dirty="0">
                <a:latin typeface="Times New Roman"/>
                <a:cs typeface="Times New Roman"/>
              </a:rPr>
              <a:t> </a:t>
            </a:r>
            <a:r>
              <a:rPr sz="1800" baseline="-37037" dirty="0">
                <a:latin typeface="Symbol"/>
                <a:cs typeface="Symbol"/>
              </a:rPr>
              <a:t></a:t>
            </a:r>
            <a:r>
              <a:rPr sz="1800" baseline="-37037" dirty="0">
                <a:latin typeface="Times New Roman"/>
                <a:cs typeface="Times New Roman"/>
              </a:rPr>
              <a:t>1000</a:t>
            </a:r>
            <a:endParaRPr sz="1800" baseline="-37037">
              <a:latin typeface="Times New Roman"/>
              <a:cs typeface="Times New Roman"/>
            </a:endParaRPr>
          </a:p>
          <a:p>
            <a:pPr marR="90170" algn="ctr">
              <a:lnSpc>
                <a:spcPct val="100000"/>
              </a:lnSpc>
              <a:spcBef>
                <a:spcPts val="300"/>
              </a:spcBef>
              <a:tabLst>
                <a:tab pos="2750185" algn="l"/>
              </a:tabLst>
            </a:pPr>
            <a:r>
              <a:rPr sz="1200" spc="30" dirty="0">
                <a:latin typeface="Times New Roman"/>
                <a:cs typeface="Times New Roman"/>
              </a:rPr>
              <a:t>Mid </a:t>
            </a:r>
            <a:r>
              <a:rPr sz="1200" spc="5" dirty="0">
                <a:latin typeface="Times New Roman"/>
                <a:cs typeface="Times New Roman"/>
              </a:rPr>
              <a:t>year</a:t>
            </a:r>
            <a:r>
              <a:rPr sz="1200" spc="-235" dirty="0">
                <a:latin typeface="Times New Roman"/>
                <a:cs typeface="Times New Roman"/>
              </a:rPr>
              <a:t> </a:t>
            </a:r>
            <a:r>
              <a:rPr sz="1200" spc="10" dirty="0">
                <a:latin typeface="Times New Roman"/>
                <a:cs typeface="Times New Roman"/>
              </a:rPr>
              <a:t>populationat</a:t>
            </a:r>
            <a:r>
              <a:rPr sz="1200" spc="85" dirty="0">
                <a:latin typeface="Times New Roman"/>
                <a:cs typeface="Times New Roman"/>
              </a:rPr>
              <a:t> </a:t>
            </a:r>
            <a:r>
              <a:rPr sz="1200" spc="-5" dirty="0">
                <a:latin typeface="Times New Roman"/>
                <a:cs typeface="Times New Roman"/>
              </a:rPr>
              <a:t>theorigin	</a:t>
            </a:r>
            <a:r>
              <a:rPr sz="1200" i="1" spc="15" dirty="0">
                <a:latin typeface="Times New Roman"/>
                <a:cs typeface="Times New Roman"/>
              </a:rPr>
              <a:t>P</a:t>
            </a:r>
            <a:endParaRPr sz="1200">
              <a:latin typeface="Times New Roman"/>
              <a:cs typeface="Times New Roman"/>
            </a:endParaRPr>
          </a:p>
          <a:p>
            <a:pPr marL="76200">
              <a:lnSpc>
                <a:spcPct val="100000"/>
              </a:lnSpc>
              <a:spcBef>
                <a:spcPts val="805"/>
              </a:spcBef>
            </a:pPr>
            <a:r>
              <a:rPr sz="1200" dirty="0">
                <a:latin typeface="Times New Roman"/>
                <a:cs typeface="Times New Roman"/>
              </a:rPr>
              <a:t>Where </a:t>
            </a:r>
            <a:r>
              <a:rPr sz="1200" spc="-5" dirty="0">
                <a:latin typeface="Times New Roman"/>
                <a:cs typeface="Times New Roman"/>
              </a:rPr>
              <a:t>O </a:t>
            </a:r>
            <a:r>
              <a:rPr sz="1200" dirty="0">
                <a:latin typeface="Times New Roman"/>
                <a:cs typeface="Times New Roman"/>
              </a:rPr>
              <a:t>= </a:t>
            </a:r>
            <a:r>
              <a:rPr sz="1200" spc="-5" dirty="0">
                <a:latin typeface="Times New Roman"/>
                <a:cs typeface="Times New Roman"/>
              </a:rPr>
              <a:t>total </a:t>
            </a:r>
            <a:r>
              <a:rPr sz="1200" dirty="0">
                <a:latin typeface="Times New Roman"/>
                <a:cs typeface="Times New Roman"/>
              </a:rPr>
              <a:t>no. of out </a:t>
            </a:r>
            <a:r>
              <a:rPr sz="1200" spc="-5" dirty="0">
                <a:latin typeface="Times New Roman"/>
                <a:cs typeface="Times New Roman"/>
              </a:rPr>
              <a:t>migrants from origin </a:t>
            </a:r>
            <a:r>
              <a:rPr sz="1200" dirty="0">
                <a:latin typeface="Times New Roman"/>
                <a:cs typeface="Times New Roman"/>
              </a:rPr>
              <a:t>and </a:t>
            </a:r>
            <a:r>
              <a:rPr sz="1200" spc="-5" dirty="0">
                <a:latin typeface="Times New Roman"/>
                <a:cs typeface="Times New Roman"/>
              </a:rPr>
              <a:t>P </a:t>
            </a:r>
            <a:r>
              <a:rPr sz="1200" dirty="0">
                <a:latin typeface="Times New Roman"/>
                <a:cs typeface="Times New Roman"/>
              </a:rPr>
              <a:t>= </a:t>
            </a:r>
            <a:r>
              <a:rPr sz="1200" spc="-5" dirty="0">
                <a:latin typeface="Times New Roman"/>
                <a:cs typeface="Times New Roman"/>
              </a:rPr>
              <a:t>total population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origin</a:t>
            </a:r>
            <a:endParaRPr sz="1200">
              <a:latin typeface="Times New Roman"/>
              <a:cs typeface="Times New Roman"/>
            </a:endParaRPr>
          </a:p>
          <a:p>
            <a:pPr marL="304800">
              <a:lnSpc>
                <a:spcPct val="100000"/>
              </a:lnSpc>
              <a:spcBef>
                <a:spcPts val="660"/>
              </a:spcBef>
            </a:pPr>
            <a:r>
              <a:rPr sz="1200" b="1" dirty="0">
                <a:latin typeface="Times New Roman"/>
                <a:cs typeface="Times New Roman"/>
              </a:rPr>
              <a:t>2.</a:t>
            </a:r>
            <a:r>
              <a:rPr sz="1200" b="1" spc="290" dirty="0">
                <a:latin typeface="Times New Roman"/>
                <a:cs typeface="Times New Roman"/>
              </a:rPr>
              <a:t> </a:t>
            </a:r>
            <a:r>
              <a:rPr sz="1200" b="1" spc="-5" dirty="0">
                <a:latin typeface="Times New Roman"/>
                <a:cs typeface="Times New Roman"/>
              </a:rPr>
              <a:t>Example</a:t>
            </a:r>
            <a:endParaRPr sz="1200">
              <a:latin typeface="Times New Roman"/>
              <a:cs typeface="Times New Roman"/>
            </a:endParaRPr>
          </a:p>
          <a:p>
            <a:pPr marL="76200">
              <a:lnSpc>
                <a:spcPct val="100000"/>
              </a:lnSpc>
              <a:spcBef>
                <a:spcPts val="600"/>
              </a:spcBef>
            </a:pPr>
            <a:r>
              <a:rPr sz="1200" spc="-5" dirty="0">
                <a:latin typeface="Times New Roman"/>
                <a:cs typeface="Times New Roman"/>
              </a:rPr>
              <a:t>According </a:t>
            </a:r>
            <a:r>
              <a:rPr sz="1200" dirty="0">
                <a:latin typeface="Times New Roman"/>
                <a:cs typeface="Times New Roman"/>
              </a:rPr>
              <a:t>to 2001 </a:t>
            </a:r>
            <a:r>
              <a:rPr sz="1200" spc="-5" dirty="0">
                <a:latin typeface="Times New Roman"/>
                <a:cs typeface="Times New Roman"/>
              </a:rPr>
              <a:t>census </a:t>
            </a:r>
            <a:r>
              <a:rPr sz="1200" dirty="0">
                <a:latin typeface="Times New Roman"/>
                <a:cs typeface="Times New Roman"/>
              </a:rPr>
              <a:t>of </a:t>
            </a:r>
            <a:r>
              <a:rPr sz="1200" spc="-5" dirty="0">
                <a:latin typeface="Times New Roman"/>
                <a:cs typeface="Times New Roman"/>
              </a:rPr>
              <a:t>Nepal, </a:t>
            </a:r>
            <a:r>
              <a:rPr sz="1200" dirty="0">
                <a:latin typeface="Times New Roman"/>
                <a:cs typeface="Times New Roman"/>
              </a:rPr>
              <a:t>there </a:t>
            </a:r>
            <a:r>
              <a:rPr sz="1200" spc="-5" dirty="0">
                <a:latin typeface="Times New Roman"/>
                <a:cs typeface="Times New Roman"/>
              </a:rPr>
              <a:t>were </a:t>
            </a:r>
            <a:r>
              <a:rPr sz="1200" dirty="0">
                <a:latin typeface="Times New Roman"/>
                <a:cs typeface="Times New Roman"/>
              </a:rPr>
              <a:t>295422(O) people who migrated out of</a:t>
            </a:r>
            <a:r>
              <a:rPr sz="1200" spc="254" dirty="0">
                <a:latin typeface="Times New Roman"/>
                <a:cs typeface="Times New Roman"/>
              </a:rPr>
              <a:t> </a:t>
            </a:r>
            <a:r>
              <a:rPr sz="1200" spc="-5" dirty="0">
                <a:latin typeface="Times New Roman"/>
                <a:cs typeface="Times New Roman"/>
              </a:rPr>
              <a:t>mountain</a:t>
            </a:r>
            <a:endParaRPr sz="1200">
              <a:latin typeface="Times New Roman"/>
              <a:cs typeface="Times New Roman"/>
            </a:endParaRPr>
          </a:p>
          <a:p>
            <a:pPr marL="76200" marR="47625">
              <a:lnSpc>
                <a:spcPct val="143300"/>
              </a:lnSpc>
              <a:spcBef>
                <a:spcPts val="10"/>
              </a:spcBef>
            </a:pPr>
            <a:r>
              <a:rPr sz="1200" spc="-5" dirty="0">
                <a:latin typeface="Times New Roman"/>
                <a:cs typeface="Times New Roman"/>
              </a:rPr>
              <a:t>region and </a:t>
            </a:r>
            <a:r>
              <a:rPr sz="1200" dirty="0">
                <a:latin typeface="Times New Roman"/>
                <a:cs typeface="Times New Roman"/>
              </a:rPr>
              <a:t>shifted to Terai </a:t>
            </a:r>
            <a:r>
              <a:rPr sz="1200" spc="-5" dirty="0">
                <a:latin typeface="Times New Roman"/>
                <a:cs typeface="Times New Roman"/>
              </a:rPr>
              <a:t>and </a:t>
            </a:r>
            <a:r>
              <a:rPr sz="1200" dirty="0">
                <a:latin typeface="Times New Roman"/>
                <a:cs typeface="Times New Roman"/>
              </a:rPr>
              <a:t>Hilly </a:t>
            </a:r>
            <a:r>
              <a:rPr sz="1200" spc="-5" dirty="0">
                <a:latin typeface="Times New Roman"/>
                <a:cs typeface="Times New Roman"/>
              </a:rPr>
              <a:t>region </a:t>
            </a:r>
            <a:r>
              <a:rPr sz="1200" dirty="0">
                <a:latin typeface="Times New Roman"/>
                <a:cs typeface="Times New Roman"/>
              </a:rPr>
              <a:t>for </a:t>
            </a:r>
            <a:r>
              <a:rPr sz="1200" spc="-5" dirty="0">
                <a:latin typeface="Times New Roman"/>
                <a:cs typeface="Times New Roman"/>
              </a:rPr>
              <a:t>permanent </a:t>
            </a:r>
            <a:r>
              <a:rPr sz="1200" dirty="0">
                <a:latin typeface="Times New Roman"/>
                <a:cs typeface="Times New Roman"/>
              </a:rPr>
              <a:t>residence </a:t>
            </a:r>
            <a:r>
              <a:rPr sz="1200" spc="-5" dirty="0">
                <a:latin typeface="Times New Roman"/>
                <a:cs typeface="Times New Roman"/>
              </a:rPr>
              <a:t>and </a:t>
            </a:r>
            <a:r>
              <a:rPr sz="1200" dirty="0">
                <a:latin typeface="Times New Roman"/>
                <a:cs typeface="Times New Roman"/>
              </a:rPr>
              <a:t>mid </a:t>
            </a:r>
            <a:r>
              <a:rPr sz="1200" spc="-10" dirty="0">
                <a:latin typeface="Times New Roman"/>
                <a:cs typeface="Times New Roman"/>
              </a:rPr>
              <a:t>year </a:t>
            </a:r>
            <a:r>
              <a:rPr sz="1200" dirty="0">
                <a:latin typeface="Times New Roman"/>
                <a:cs typeface="Times New Roman"/>
              </a:rPr>
              <a:t>population of  </a:t>
            </a:r>
            <a:r>
              <a:rPr sz="1200" spc="-5" dirty="0">
                <a:latin typeface="Times New Roman"/>
                <a:cs typeface="Times New Roman"/>
              </a:rPr>
              <a:t>mountain was </a:t>
            </a:r>
            <a:r>
              <a:rPr sz="1200" dirty="0">
                <a:latin typeface="Times New Roman"/>
                <a:cs typeface="Times New Roman"/>
              </a:rPr>
              <a:t>1687859(P) . </a:t>
            </a:r>
            <a:r>
              <a:rPr sz="1200" spc="-5" dirty="0">
                <a:latin typeface="Times New Roman"/>
                <a:cs typeface="Times New Roman"/>
              </a:rPr>
              <a:t>Calculate </a:t>
            </a:r>
            <a:r>
              <a:rPr sz="1200" dirty="0">
                <a:latin typeface="Times New Roman"/>
                <a:cs typeface="Times New Roman"/>
              </a:rPr>
              <a:t>out migration for </a:t>
            </a:r>
            <a:r>
              <a:rPr sz="1200" spc="-5" dirty="0">
                <a:latin typeface="Times New Roman"/>
                <a:cs typeface="Times New Roman"/>
              </a:rPr>
              <a:t>mountain.</a:t>
            </a:r>
            <a:endParaRPr sz="1200">
              <a:latin typeface="Times New Roman"/>
              <a:cs typeface="Times New Roman"/>
            </a:endParaRPr>
          </a:p>
          <a:p>
            <a:pPr marL="76200" marR="2121535">
              <a:lnSpc>
                <a:spcPct val="143500"/>
              </a:lnSpc>
              <a:spcBef>
                <a:spcPts val="10"/>
              </a:spcBef>
            </a:pPr>
            <a:r>
              <a:rPr sz="1200" dirty="0">
                <a:latin typeface="Times New Roman"/>
                <a:cs typeface="Times New Roman"/>
              </a:rPr>
              <a:t>The out </a:t>
            </a:r>
            <a:r>
              <a:rPr sz="1200" spc="-5" dirty="0">
                <a:latin typeface="Times New Roman"/>
                <a:cs typeface="Times New Roman"/>
              </a:rPr>
              <a:t>migration rate </a:t>
            </a:r>
            <a:r>
              <a:rPr sz="1200" dirty="0">
                <a:latin typeface="Times New Roman"/>
                <a:cs typeface="Times New Roman"/>
              </a:rPr>
              <a:t>for mountain </a:t>
            </a:r>
            <a:r>
              <a:rPr sz="1200" spc="-5" dirty="0">
                <a:latin typeface="Times New Roman"/>
                <a:cs typeface="Times New Roman"/>
              </a:rPr>
              <a:t>for </a:t>
            </a:r>
            <a:r>
              <a:rPr sz="1200" dirty="0">
                <a:latin typeface="Times New Roman"/>
                <a:cs typeface="Times New Roman"/>
              </a:rPr>
              <a:t>that particular </a:t>
            </a:r>
            <a:r>
              <a:rPr sz="1200" spc="-5" dirty="0">
                <a:latin typeface="Times New Roman"/>
                <a:cs typeface="Times New Roman"/>
              </a:rPr>
              <a:t>period is  Out migration </a:t>
            </a:r>
            <a:r>
              <a:rPr sz="1200" dirty="0">
                <a:latin typeface="Times New Roman"/>
                <a:cs typeface="Times New Roman"/>
              </a:rPr>
              <a:t>rate for</a:t>
            </a:r>
            <a:r>
              <a:rPr sz="1200" spc="-10" dirty="0">
                <a:latin typeface="Times New Roman"/>
                <a:cs typeface="Times New Roman"/>
              </a:rPr>
              <a:t> </a:t>
            </a:r>
            <a:r>
              <a:rPr sz="1200" dirty="0">
                <a:latin typeface="Times New Roman"/>
                <a:cs typeface="Times New Roman"/>
              </a:rPr>
              <a:t>mountain=</a:t>
            </a:r>
            <a:r>
              <a:rPr sz="1200" u="sng" dirty="0">
                <a:uFill>
                  <a:solidFill>
                    <a:srgbClr val="000000"/>
                  </a:solidFill>
                </a:uFill>
                <a:latin typeface="Times New Roman"/>
                <a:cs typeface="Times New Roman"/>
              </a:rPr>
              <a:t>295422</a:t>
            </a:r>
            <a:r>
              <a:rPr sz="1200" dirty="0">
                <a:latin typeface="Times New Roman"/>
                <a:cs typeface="Times New Roman"/>
              </a:rPr>
              <a:t>x1000</a:t>
            </a:r>
            <a:endParaRPr sz="1200">
              <a:latin typeface="Times New Roman"/>
              <a:cs typeface="Times New Roman"/>
            </a:endParaRPr>
          </a:p>
          <a:p>
            <a:pPr marL="1905000">
              <a:lnSpc>
                <a:spcPct val="100000"/>
              </a:lnSpc>
              <a:spcBef>
                <a:spcPts val="635"/>
              </a:spcBef>
            </a:pPr>
            <a:r>
              <a:rPr sz="1200" dirty="0">
                <a:latin typeface="Times New Roman"/>
                <a:cs typeface="Times New Roman"/>
              </a:rPr>
              <a:t>1687859</a:t>
            </a:r>
            <a:endParaRPr sz="1200">
              <a:latin typeface="Times New Roman"/>
              <a:cs typeface="Times New Roman"/>
            </a:endParaRPr>
          </a:p>
          <a:p>
            <a:pPr marL="76200" algn="just">
              <a:lnSpc>
                <a:spcPct val="100000"/>
              </a:lnSpc>
              <a:spcBef>
                <a:spcPts val="625"/>
              </a:spcBef>
            </a:pPr>
            <a:r>
              <a:rPr sz="1200" spc="-5" dirty="0">
                <a:latin typeface="Times New Roman"/>
                <a:cs typeface="Times New Roman"/>
              </a:rPr>
              <a:t>=175 per</a:t>
            </a:r>
            <a:r>
              <a:rPr sz="1200" dirty="0">
                <a:latin typeface="Times New Roman"/>
                <a:cs typeface="Times New Roman"/>
              </a:rPr>
              <a:t> </a:t>
            </a:r>
            <a:r>
              <a:rPr sz="1200" spc="-5" dirty="0">
                <a:latin typeface="Times New Roman"/>
                <a:cs typeface="Times New Roman"/>
              </a:rPr>
              <a:t>1000</a:t>
            </a:r>
            <a:endParaRPr sz="1200">
              <a:latin typeface="Times New Roman"/>
              <a:cs typeface="Times New Roman"/>
            </a:endParaRPr>
          </a:p>
          <a:p>
            <a:pPr marL="76200" marR="50165" algn="just">
              <a:lnSpc>
                <a:spcPct val="143300"/>
              </a:lnSpc>
              <a:spcBef>
                <a:spcPts val="15"/>
              </a:spcBef>
            </a:pPr>
            <a:r>
              <a:rPr sz="1200" dirty="0">
                <a:latin typeface="Times New Roman"/>
                <a:cs typeface="Times New Roman"/>
              </a:rPr>
              <a:t>Thus , </a:t>
            </a:r>
            <a:r>
              <a:rPr sz="1200" spc="-5" dirty="0">
                <a:latin typeface="Times New Roman"/>
                <a:cs typeface="Times New Roman"/>
              </a:rPr>
              <a:t>this result shows </a:t>
            </a:r>
            <a:r>
              <a:rPr sz="1200" dirty="0">
                <a:latin typeface="Times New Roman"/>
                <a:cs typeface="Times New Roman"/>
              </a:rPr>
              <a:t>that out of every 1000 people residing in mountain </a:t>
            </a:r>
            <a:r>
              <a:rPr sz="1200" spc="-5" dirty="0">
                <a:latin typeface="Times New Roman"/>
                <a:cs typeface="Times New Roman"/>
              </a:rPr>
              <a:t>area </a:t>
            </a:r>
            <a:r>
              <a:rPr sz="1200" dirty="0">
                <a:latin typeface="Times New Roman"/>
                <a:cs typeface="Times New Roman"/>
              </a:rPr>
              <a:t>175 migrated to  </a:t>
            </a:r>
            <a:r>
              <a:rPr sz="1200" spc="-5" dirty="0">
                <a:latin typeface="Times New Roman"/>
                <a:cs typeface="Times New Roman"/>
              </a:rPr>
              <a:t>Terai </a:t>
            </a:r>
            <a:r>
              <a:rPr sz="1200" dirty="0">
                <a:latin typeface="Times New Roman"/>
                <a:cs typeface="Times New Roman"/>
              </a:rPr>
              <a:t>and Hilly </a:t>
            </a:r>
            <a:r>
              <a:rPr sz="1200" spc="-5" dirty="0">
                <a:latin typeface="Times New Roman"/>
                <a:cs typeface="Times New Roman"/>
              </a:rPr>
              <a:t>region </a:t>
            </a:r>
            <a:r>
              <a:rPr sz="1200" dirty="0">
                <a:latin typeface="Times New Roman"/>
                <a:cs typeface="Times New Roman"/>
              </a:rPr>
              <a:t>of</a:t>
            </a:r>
            <a:r>
              <a:rPr sz="1200" spc="-10" dirty="0">
                <a:latin typeface="Times New Roman"/>
                <a:cs typeface="Times New Roman"/>
              </a:rPr>
              <a:t> </a:t>
            </a:r>
            <a:r>
              <a:rPr sz="1200" spc="-5" dirty="0">
                <a:latin typeface="Times New Roman"/>
                <a:cs typeface="Times New Roman"/>
              </a:rPr>
              <a:t>Nepal.</a:t>
            </a:r>
            <a:endParaRPr sz="1200">
              <a:latin typeface="Times New Roman"/>
              <a:cs typeface="Times New Roman"/>
            </a:endParaRPr>
          </a:p>
          <a:p>
            <a:pPr marL="76200" marR="43180" indent="39370" algn="just">
              <a:lnSpc>
                <a:spcPct val="143700"/>
              </a:lnSpc>
              <a:spcBef>
                <a:spcPts val="5"/>
              </a:spcBef>
            </a:pPr>
            <a:r>
              <a:rPr sz="1200" spc="-15" dirty="0">
                <a:latin typeface="Times New Roman"/>
                <a:cs typeface="Times New Roman"/>
              </a:rPr>
              <a:t>It </a:t>
            </a:r>
            <a:r>
              <a:rPr sz="1200" dirty="0">
                <a:latin typeface="Times New Roman"/>
                <a:cs typeface="Times New Roman"/>
              </a:rPr>
              <a:t>should be </a:t>
            </a:r>
            <a:r>
              <a:rPr sz="1200" spc="-5" dirty="0">
                <a:latin typeface="Times New Roman"/>
                <a:cs typeface="Times New Roman"/>
              </a:rPr>
              <a:t>clear </a:t>
            </a:r>
            <a:r>
              <a:rPr sz="1200" dirty="0">
                <a:latin typeface="Times New Roman"/>
                <a:cs typeface="Times New Roman"/>
              </a:rPr>
              <a:t>that </a:t>
            </a:r>
            <a:r>
              <a:rPr sz="1200" spc="-5" dirty="0">
                <a:latin typeface="Times New Roman"/>
                <a:cs typeface="Times New Roman"/>
              </a:rPr>
              <a:t>in-migrant and out-migrant </a:t>
            </a:r>
            <a:r>
              <a:rPr sz="1200" dirty="0">
                <a:latin typeface="Times New Roman"/>
                <a:cs typeface="Times New Roman"/>
              </a:rPr>
              <a:t>are </a:t>
            </a:r>
            <a:r>
              <a:rPr sz="1200" spc="-5" dirty="0">
                <a:latin typeface="Times New Roman"/>
                <a:cs typeface="Times New Roman"/>
              </a:rPr>
              <a:t>calculated </a:t>
            </a:r>
            <a:r>
              <a:rPr sz="1200" dirty="0">
                <a:latin typeface="Times New Roman"/>
                <a:cs typeface="Times New Roman"/>
              </a:rPr>
              <a:t>from </a:t>
            </a:r>
            <a:r>
              <a:rPr sz="1200" spc="5" dirty="0">
                <a:latin typeface="Times New Roman"/>
                <a:cs typeface="Times New Roman"/>
              </a:rPr>
              <a:t>the </a:t>
            </a:r>
            <a:r>
              <a:rPr sz="1200" spc="-5" dirty="0">
                <a:latin typeface="Times New Roman"/>
                <a:cs typeface="Times New Roman"/>
              </a:rPr>
              <a:t>place </a:t>
            </a:r>
            <a:r>
              <a:rPr sz="1200" dirty="0">
                <a:latin typeface="Times New Roman"/>
                <a:cs typeface="Times New Roman"/>
              </a:rPr>
              <a:t>of birth  </a:t>
            </a:r>
            <a:r>
              <a:rPr sz="1200" spc="-5" dirty="0">
                <a:latin typeface="Times New Roman"/>
                <a:cs typeface="Times New Roman"/>
              </a:rPr>
              <a:t>information, which is asked </a:t>
            </a:r>
            <a:r>
              <a:rPr sz="1200" dirty="0">
                <a:latin typeface="Times New Roman"/>
                <a:cs typeface="Times New Roman"/>
              </a:rPr>
              <a:t>in every </a:t>
            </a:r>
            <a:r>
              <a:rPr sz="1200" spc="-5" dirty="0">
                <a:latin typeface="Times New Roman"/>
                <a:cs typeface="Times New Roman"/>
              </a:rPr>
              <a:t>census and </a:t>
            </a:r>
            <a:r>
              <a:rPr sz="1200" dirty="0">
                <a:latin typeface="Times New Roman"/>
                <a:cs typeface="Times New Roman"/>
              </a:rPr>
              <a:t>the </a:t>
            </a:r>
            <a:r>
              <a:rPr sz="1200" spc="-5" dirty="0">
                <a:latin typeface="Times New Roman"/>
                <a:cs typeface="Times New Roman"/>
              </a:rPr>
              <a:t>region </a:t>
            </a:r>
            <a:r>
              <a:rPr sz="1200" dirty="0">
                <a:latin typeface="Times New Roman"/>
                <a:cs typeface="Times New Roman"/>
              </a:rPr>
              <a:t>of enumeration. </a:t>
            </a:r>
            <a:r>
              <a:rPr sz="1200" spc="-15" dirty="0">
                <a:latin typeface="Times New Roman"/>
                <a:cs typeface="Times New Roman"/>
              </a:rPr>
              <a:t>In </a:t>
            </a:r>
            <a:r>
              <a:rPr sz="1200" dirty="0">
                <a:latin typeface="Times New Roman"/>
                <a:cs typeface="Times New Roman"/>
              </a:rPr>
              <a:t>case of </a:t>
            </a:r>
            <a:r>
              <a:rPr sz="1200" spc="-5" dirty="0">
                <a:latin typeface="Times New Roman"/>
                <a:cs typeface="Times New Roman"/>
              </a:rPr>
              <a:t>Nepal,  there</a:t>
            </a:r>
            <a:r>
              <a:rPr sz="1200" spc="50" dirty="0">
                <a:latin typeface="Times New Roman"/>
                <a:cs typeface="Times New Roman"/>
              </a:rPr>
              <a:t> </a:t>
            </a:r>
            <a:r>
              <a:rPr sz="1200" spc="-5" dirty="0">
                <a:latin typeface="Times New Roman"/>
                <a:cs typeface="Times New Roman"/>
              </a:rPr>
              <a:t>are</a:t>
            </a:r>
            <a:r>
              <a:rPr sz="1200" spc="30" dirty="0">
                <a:latin typeface="Times New Roman"/>
                <a:cs typeface="Times New Roman"/>
              </a:rPr>
              <a:t> </a:t>
            </a:r>
            <a:r>
              <a:rPr sz="1200" dirty="0">
                <a:latin typeface="Times New Roman"/>
                <a:cs typeface="Times New Roman"/>
              </a:rPr>
              <a:t>three</a:t>
            </a:r>
            <a:r>
              <a:rPr sz="1200" spc="50" dirty="0">
                <a:latin typeface="Times New Roman"/>
                <a:cs typeface="Times New Roman"/>
              </a:rPr>
              <a:t> </a:t>
            </a:r>
            <a:r>
              <a:rPr sz="1200" spc="-5" dirty="0">
                <a:latin typeface="Times New Roman"/>
                <a:cs typeface="Times New Roman"/>
              </a:rPr>
              <a:t>ecological</a:t>
            </a:r>
            <a:r>
              <a:rPr sz="1200" spc="60" dirty="0">
                <a:latin typeface="Times New Roman"/>
                <a:cs typeface="Times New Roman"/>
              </a:rPr>
              <a:t> </a:t>
            </a:r>
            <a:r>
              <a:rPr sz="1200" dirty="0">
                <a:latin typeface="Times New Roman"/>
                <a:cs typeface="Times New Roman"/>
              </a:rPr>
              <a:t>divisions</a:t>
            </a:r>
            <a:r>
              <a:rPr sz="1200" spc="45" dirty="0">
                <a:latin typeface="Times New Roman"/>
                <a:cs typeface="Times New Roman"/>
              </a:rPr>
              <a:t> </a:t>
            </a:r>
            <a:r>
              <a:rPr sz="1200" spc="-5" dirty="0">
                <a:latin typeface="Times New Roman"/>
                <a:cs typeface="Times New Roman"/>
              </a:rPr>
              <a:t>Mountain,</a:t>
            </a:r>
            <a:r>
              <a:rPr sz="1200" spc="45" dirty="0">
                <a:latin typeface="Times New Roman"/>
                <a:cs typeface="Times New Roman"/>
              </a:rPr>
              <a:t> </a:t>
            </a:r>
            <a:r>
              <a:rPr sz="1200" spc="-5" dirty="0">
                <a:latin typeface="Times New Roman"/>
                <a:cs typeface="Times New Roman"/>
              </a:rPr>
              <a:t>Hill</a:t>
            </a:r>
            <a:r>
              <a:rPr sz="1200" spc="30" dirty="0">
                <a:latin typeface="Times New Roman"/>
                <a:cs typeface="Times New Roman"/>
              </a:rPr>
              <a:t> </a:t>
            </a:r>
            <a:r>
              <a:rPr sz="1200" spc="-5" dirty="0">
                <a:latin typeface="Times New Roman"/>
                <a:cs typeface="Times New Roman"/>
              </a:rPr>
              <a:t>and</a:t>
            </a:r>
            <a:r>
              <a:rPr sz="1200" spc="40" dirty="0">
                <a:latin typeface="Times New Roman"/>
                <a:cs typeface="Times New Roman"/>
              </a:rPr>
              <a:t> </a:t>
            </a:r>
            <a:r>
              <a:rPr sz="1200" spc="-5" dirty="0">
                <a:latin typeface="Times New Roman"/>
                <a:cs typeface="Times New Roman"/>
              </a:rPr>
              <a:t>Terai.</a:t>
            </a:r>
            <a:r>
              <a:rPr sz="1200" spc="45" dirty="0">
                <a:latin typeface="Times New Roman"/>
                <a:cs typeface="Times New Roman"/>
              </a:rPr>
              <a:t> </a:t>
            </a:r>
            <a:r>
              <a:rPr sz="1200" spc="-5" dirty="0">
                <a:latin typeface="Times New Roman"/>
                <a:cs typeface="Times New Roman"/>
              </a:rPr>
              <a:t>Although</a:t>
            </a:r>
            <a:r>
              <a:rPr sz="1200" spc="40" dirty="0">
                <a:latin typeface="Times New Roman"/>
                <a:cs typeface="Times New Roman"/>
              </a:rPr>
              <a:t> </a:t>
            </a:r>
            <a:r>
              <a:rPr sz="1200" dirty="0">
                <a:latin typeface="Times New Roman"/>
                <a:cs typeface="Times New Roman"/>
              </a:rPr>
              <a:t>there</a:t>
            </a:r>
            <a:r>
              <a:rPr sz="1200" spc="35"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75</a:t>
            </a:r>
            <a:r>
              <a:rPr sz="1200" spc="55" dirty="0">
                <a:latin typeface="Times New Roman"/>
                <a:cs typeface="Times New Roman"/>
              </a:rPr>
              <a:t> </a:t>
            </a:r>
            <a:r>
              <a:rPr sz="1200" spc="-5" dirty="0">
                <a:latin typeface="Times New Roman"/>
                <a:cs typeface="Times New Roman"/>
              </a:rPr>
              <a:t>districts</a:t>
            </a:r>
            <a:r>
              <a:rPr sz="1200" spc="45" dirty="0">
                <a:latin typeface="Times New Roman"/>
                <a:cs typeface="Times New Roman"/>
              </a:rPr>
              <a:t> </a:t>
            </a:r>
            <a:r>
              <a:rPr sz="1200" spc="-5" dirty="0">
                <a:latin typeface="Times New Roman"/>
                <a:cs typeface="Times New Roman"/>
              </a:rPr>
              <a:t>and</a:t>
            </a:r>
            <a:endParaRPr sz="1200">
              <a:latin typeface="Times New Roman"/>
              <a:cs typeface="Times New Roman"/>
            </a:endParaRPr>
          </a:p>
          <a:p>
            <a:pPr marL="76200" algn="just">
              <a:lnSpc>
                <a:spcPct val="100000"/>
              </a:lnSpc>
              <a:spcBef>
                <a:spcPts val="625"/>
              </a:spcBef>
            </a:pPr>
            <a:r>
              <a:rPr sz="1200" dirty="0">
                <a:latin typeface="Times New Roman"/>
                <a:cs typeface="Times New Roman"/>
              </a:rPr>
              <a:t>5 </a:t>
            </a:r>
            <a:r>
              <a:rPr sz="1200" spc="180" dirty="0">
                <a:latin typeface="Times New Roman"/>
                <a:cs typeface="Times New Roman"/>
              </a:rPr>
              <a:t> </a:t>
            </a:r>
            <a:r>
              <a:rPr sz="1200" spc="-5" dirty="0">
                <a:latin typeface="Times New Roman"/>
                <a:cs typeface="Times New Roman"/>
              </a:rPr>
              <a:t>development </a:t>
            </a:r>
            <a:r>
              <a:rPr sz="1200" spc="190" dirty="0">
                <a:latin typeface="Times New Roman"/>
                <a:cs typeface="Times New Roman"/>
              </a:rPr>
              <a:t> </a:t>
            </a:r>
            <a:r>
              <a:rPr sz="1200" spc="-5" dirty="0">
                <a:latin typeface="Times New Roman"/>
                <a:cs typeface="Times New Roman"/>
              </a:rPr>
              <a:t>region </a:t>
            </a:r>
            <a:r>
              <a:rPr sz="1200" spc="190" dirty="0">
                <a:latin typeface="Times New Roman"/>
                <a:cs typeface="Times New Roman"/>
              </a:rPr>
              <a:t> </a:t>
            </a:r>
            <a:r>
              <a:rPr sz="1200" spc="5" dirty="0">
                <a:latin typeface="Times New Roman"/>
                <a:cs typeface="Times New Roman"/>
              </a:rPr>
              <a:t>by </a:t>
            </a:r>
            <a:r>
              <a:rPr sz="1200" spc="155" dirty="0">
                <a:latin typeface="Times New Roman"/>
                <a:cs typeface="Times New Roman"/>
              </a:rPr>
              <a:t> </a:t>
            </a:r>
            <a:r>
              <a:rPr sz="1200" spc="-5" dirty="0">
                <a:latin typeface="Times New Roman"/>
                <a:cs typeface="Times New Roman"/>
              </a:rPr>
              <a:t>administrative, </a:t>
            </a:r>
            <a:r>
              <a:rPr sz="1200" spc="185" dirty="0">
                <a:latin typeface="Times New Roman"/>
                <a:cs typeface="Times New Roman"/>
              </a:rPr>
              <a:t> </a:t>
            </a:r>
            <a:r>
              <a:rPr sz="1200" dirty="0">
                <a:latin typeface="Times New Roman"/>
                <a:cs typeface="Times New Roman"/>
              </a:rPr>
              <a:t>it </a:t>
            </a:r>
            <a:r>
              <a:rPr sz="1200" spc="185" dirty="0">
                <a:latin typeface="Times New Roman"/>
                <a:cs typeface="Times New Roman"/>
              </a:rPr>
              <a:t> </a:t>
            </a:r>
            <a:r>
              <a:rPr sz="1200" spc="-5" dirty="0">
                <a:latin typeface="Times New Roman"/>
                <a:cs typeface="Times New Roman"/>
              </a:rPr>
              <a:t>is </a:t>
            </a:r>
            <a:r>
              <a:rPr sz="1200" spc="195" dirty="0">
                <a:latin typeface="Times New Roman"/>
                <a:cs typeface="Times New Roman"/>
              </a:rPr>
              <a:t> </a:t>
            </a:r>
            <a:r>
              <a:rPr sz="1200" dirty="0">
                <a:latin typeface="Times New Roman"/>
                <a:cs typeface="Times New Roman"/>
              </a:rPr>
              <a:t>difficult </a:t>
            </a:r>
            <a:r>
              <a:rPr sz="1200" spc="185" dirty="0">
                <a:latin typeface="Times New Roman"/>
                <a:cs typeface="Times New Roman"/>
              </a:rPr>
              <a:t> </a:t>
            </a:r>
            <a:r>
              <a:rPr sz="1200" dirty="0">
                <a:latin typeface="Times New Roman"/>
                <a:cs typeface="Times New Roman"/>
              </a:rPr>
              <a:t>to </a:t>
            </a:r>
            <a:r>
              <a:rPr sz="1200" spc="185" dirty="0">
                <a:latin typeface="Times New Roman"/>
                <a:cs typeface="Times New Roman"/>
              </a:rPr>
              <a:t> </a:t>
            </a:r>
            <a:r>
              <a:rPr sz="1200" spc="-5" dirty="0">
                <a:latin typeface="Times New Roman"/>
                <a:cs typeface="Times New Roman"/>
              </a:rPr>
              <a:t>calculate </a:t>
            </a:r>
            <a:r>
              <a:rPr sz="1200" spc="190" dirty="0">
                <a:latin typeface="Times New Roman"/>
                <a:cs typeface="Times New Roman"/>
              </a:rPr>
              <a:t> </a:t>
            </a:r>
            <a:r>
              <a:rPr sz="1200" dirty="0">
                <a:latin typeface="Times New Roman"/>
                <a:cs typeface="Times New Roman"/>
              </a:rPr>
              <a:t>in </a:t>
            </a:r>
            <a:r>
              <a:rPr sz="1200" spc="185" dirty="0">
                <a:latin typeface="Times New Roman"/>
                <a:cs typeface="Times New Roman"/>
              </a:rPr>
              <a:t> </a:t>
            </a:r>
            <a:r>
              <a:rPr sz="1200" spc="-5" dirty="0">
                <a:latin typeface="Times New Roman"/>
                <a:cs typeface="Times New Roman"/>
              </a:rPr>
              <a:t>and </a:t>
            </a:r>
            <a:r>
              <a:rPr sz="1200" spc="185" dirty="0">
                <a:latin typeface="Times New Roman"/>
                <a:cs typeface="Times New Roman"/>
              </a:rPr>
              <a:t> </a:t>
            </a:r>
            <a:r>
              <a:rPr sz="1200" dirty="0">
                <a:latin typeface="Times New Roman"/>
                <a:cs typeface="Times New Roman"/>
              </a:rPr>
              <a:t>out </a:t>
            </a:r>
            <a:r>
              <a:rPr sz="1200" spc="185" dirty="0">
                <a:latin typeface="Times New Roman"/>
                <a:cs typeface="Times New Roman"/>
              </a:rPr>
              <a:t> </a:t>
            </a:r>
            <a:r>
              <a:rPr sz="1200" spc="-5" dirty="0">
                <a:latin typeface="Times New Roman"/>
                <a:cs typeface="Times New Roman"/>
              </a:rPr>
              <a:t>migrant</a:t>
            </a:r>
            <a:endParaRPr sz="1200">
              <a:latin typeface="Times New Roman"/>
              <a:cs typeface="Times New Roman"/>
            </a:endParaRPr>
          </a:p>
          <a:p>
            <a:pPr marL="76200" marR="48895" algn="just">
              <a:lnSpc>
                <a:spcPct val="143300"/>
              </a:lnSpc>
              <a:spcBef>
                <a:spcPts val="15"/>
              </a:spcBef>
            </a:pPr>
            <a:r>
              <a:rPr sz="1200" spc="-5" dirty="0">
                <a:latin typeface="Times New Roman"/>
                <a:cs typeface="Times New Roman"/>
              </a:rPr>
              <a:t>accordingly. So </a:t>
            </a:r>
            <a:r>
              <a:rPr sz="1200" dirty="0">
                <a:latin typeface="Times New Roman"/>
                <a:cs typeface="Times New Roman"/>
              </a:rPr>
              <a:t>population </a:t>
            </a:r>
            <a:r>
              <a:rPr sz="1200" spc="-5" dirty="0">
                <a:latin typeface="Times New Roman"/>
                <a:cs typeface="Times New Roman"/>
              </a:rPr>
              <a:t>is classified </a:t>
            </a:r>
            <a:r>
              <a:rPr sz="1200" dirty="0">
                <a:latin typeface="Times New Roman"/>
                <a:cs typeface="Times New Roman"/>
              </a:rPr>
              <a:t>according to </a:t>
            </a:r>
            <a:r>
              <a:rPr sz="1200" spc="-5" dirty="0">
                <a:latin typeface="Times New Roman"/>
                <a:cs typeface="Times New Roman"/>
              </a:rPr>
              <a:t>Region </a:t>
            </a:r>
            <a:r>
              <a:rPr sz="1200" dirty="0">
                <a:latin typeface="Times New Roman"/>
                <a:cs typeface="Times New Roman"/>
              </a:rPr>
              <a:t>of Enumeration </a:t>
            </a:r>
            <a:r>
              <a:rPr sz="1200" spc="-5" dirty="0">
                <a:latin typeface="Times New Roman"/>
                <a:cs typeface="Times New Roman"/>
              </a:rPr>
              <a:t>and Region </a:t>
            </a:r>
            <a:r>
              <a:rPr sz="1200" spc="5" dirty="0">
                <a:latin typeface="Times New Roman"/>
                <a:cs typeface="Times New Roman"/>
              </a:rPr>
              <a:t>of </a:t>
            </a:r>
            <a:r>
              <a:rPr sz="1200" spc="-5" dirty="0">
                <a:latin typeface="Times New Roman"/>
                <a:cs typeface="Times New Roman"/>
              </a:rPr>
              <a:t>Birth  </a:t>
            </a:r>
            <a:r>
              <a:rPr sz="1200" dirty="0">
                <a:latin typeface="Times New Roman"/>
                <a:cs typeface="Times New Roman"/>
              </a:rPr>
              <a:t>for </a:t>
            </a:r>
            <a:r>
              <a:rPr sz="1200" spc="-5" dirty="0">
                <a:latin typeface="Times New Roman"/>
                <a:cs typeface="Times New Roman"/>
              </a:rPr>
              <a:t>three regions </a:t>
            </a:r>
            <a:r>
              <a:rPr sz="1200" dirty="0">
                <a:latin typeface="Times New Roman"/>
                <a:cs typeface="Times New Roman"/>
              </a:rPr>
              <a:t>only.</a:t>
            </a:r>
            <a:endParaRPr sz="1200">
              <a:latin typeface="Times New Roman"/>
              <a:cs typeface="Times New Roman"/>
            </a:endParaRPr>
          </a:p>
          <a:p>
            <a:pPr>
              <a:lnSpc>
                <a:spcPct val="100000"/>
              </a:lnSpc>
              <a:spcBef>
                <a:spcPts val="50"/>
              </a:spcBef>
            </a:pPr>
            <a:endParaRPr sz="1750">
              <a:latin typeface="Times New Roman"/>
              <a:cs typeface="Times New Roman"/>
            </a:endParaRPr>
          </a:p>
          <a:p>
            <a:pPr marL="76200" marR="46355" algn="just">
              <a:lnSpc>
                <a:spcPct val="144200"/>
              </a:lnSpc>
            </a:pPr>
            <a:r>
              <a:rPr sz="1200" spc="-10" dirty="0">
                <a:latin typeface="Times New Roman"/>
                <a:cs typeface="Times New Roman"/>
              </a:rPr>
              <a:t>Let </a:t>
            </a:r>
            <a:r>
              <a:rPr sz="1200" spc="-5" dirty="0">
                <a:latin typeface="Times New Roman"/>
                <a:cs typeface="Times New Roman"/>
              </a:rPr>
              <a:t>us assume </a:t>
            </a:r>
            <a:r>
              <a:rPr sz="1200" dirty="0">
                <a:latin typeface="Times New Roman"/>
                <a:cs typeface="Times New Roman"/>
              </a:rPr>
              <a:t>that </a:t>
            </a:r>
            <a:r>
              <a:rPr sz="1200" spc="-5" dirty="0">
                <a:latin typeface="Times New Roman"/>
                <a:cs typeface="Times New Roman"/>
              </a:rPr>
              <a:t>three </a:t>
            </a:r>
            <a:r>
              <a:rPr sz="1200" dirty="0">
                <a:latin typeface="Times New Roman"/>
                <a:cs typeface="Times New Roman"/>
              </a:rPr>
              <a:t>subdivisions </a:t>
            </a:r>
            <a:r>
              <a:rPr sz="1200" spc="-5" dirty="0">
                <a:latin typeface="Times New Roman"/>
                <a:cs typeface="Times New Roman"/>
              </a:rPr>
              <a:t>A,B and </a:t>
            </a:r>
            <a:r>
              <a:rPr sz="1200" dirty="0">
                <a:latin typeface="Times New Roman"/>
                <a:cs typeface="Times New Roman"/>
              </a:rPr>
              <a:t>C in a country </a:t>
            </a:r>
            <a:r>
              <a:rPr sz="1200" spc="-5" dirty="0">
                <a:latin typeface="Times New Roman"/>
                <a:cs typeface="Times New Roman"/>
              </a:rPr>
              <a:t>and </a:t>
            </a:r>
            <a:r>
              <a:rPr sz="1200" dirty="0">
                <a:latin typeface="Times New Roman"/>
                <a:cs typeface="Times New Roman"/>
              </a:rPr>
              <a:t>population </a:t>
            </a:r>
            <a:r>
              <a:rPr sz="1200" spc="-5" dirty="0">
                <a:latin typeface="Times New Roman"/>
                <a:cs typeface="Times New Roman"/>
              </a:rPr>
              <a:t>are classified </a:t>
            </a:r>
            <a:r>
              <a:rPr sz="1200" spc="10" dirty="0">
                <a:latin typeface="Times New Roman"/>
                <a:cs typeface="Times New Roman"/>
              </a:rPr>
              <a:t>by  </a:t>
            </a:r>
            <a:r>
              <a:rPr sz="1200" spc="-5" dirty="0">
                <a:latin typeface="Times New Roman"/>
                <a:cs typeface="Times New Roman"/>
              </a:rPr>
              <a:t>Region </a:t>
            </a:r>
            <a:r>
              <a:rPr sz="1200" dirty="0">
                <a:latin typeface="Times New Roman"/>
                <a:cs typeface="Times New Roman"/>
              </a:rPr>
              <a:t>of </a:t>
            </a:r>
            <a:r>
              <a:rPr sz="1200" spc="-5" dirty="0">
                <a:latin typeface="Times New Roman"/>
                <a:cs typeface="Times New Roman"/>
              </a:rPr>
              <a:t>Birth and </a:t>
            </a:r>
            <a:r>
              <a:rPr sz="1200" dirty="0">
                <a:latin typeface="Times New Roman"/>
                <a:cs typeface="Times New Roman"/>
              </a:rPr>
              <a:t>Region of </a:t>
            </a:r>
            <a:r>
              <a:rPr sz="1200" spc="-5" dirty="0">
                <a:latin typeface="Times New Roman"/>
                <a:cs typeface="Times New Roman"/>
              </a:rPr>
              <a:t>Enumeration as </a:t>
            </a:r>
            <a:r>
              <a:rPr sz="1200" dirty="0">
                <a:latin typeface="Times New Roman"/>
                <a:cs typeface="Times New Roman"/>
              </a:rPr>
              <a:t>shown</a:t>
            </a:r>
            <a:r>
              <a:rPr sz="1200" spc="30" dirty="0">
                <a:latin typeface="Times New Roman"/>
                <a:cs typeface="Times New Roman"/>
              </a:rPr>
              <a:t> </a:t>
            </a:r>
            <a:r>
              <a:rPr sz="1200" spc="-5" dirty="0">
                <a:latin typeface="Times New Roman"/>
                <a:cs typeface="Times New Roman"/>
              </a:rPr>
              <a:t>below</a:t>
            </a:r>
            <a:endParaRPr sz="120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49</a:t>
            </a:fld>
            <a:endParaRPr dirty="0"/>
          </a:p>
        </p:txBody>
      </p:sp>
      <p:graphicFrame>
        <p:nvGraphicFramePr>
          <p:cNvPr id="8" name="object 8"/>
          <p:cNvGraphicFramePr>
            <a:graphicFrameLocks noGrp="1"/>
          </p:cNvGraphicFramePr>
          <p:nvPr/>
        </p:nvGraphicFramePr>
        <p:xfrm>
          <a:off x="843076" y="7055485"/>
          <a:ext cx="4876800" cy="1615820"/>
        </p:xfrm>
        <a:graphic>
          <a:graphicData uri="http://schemas.openxmlformats.org/drawingml/2006/table">
            <a:tbl>
              <a:tblPr firstRow="1" bandRow="1">
                <a:tableStyleId>{2D5ABB26-0587-4C30-8999-92F81FD0307C}</a:tableStyleId>
              </a:tblPr>
              <a:tblGrid>
                <a:gridCol w="1696720">
                  <a:extLst>
                    <a:ext uri="{9D8B030D-6E8A-4147-A177-3AD203B41FA5}">
                      <a16:colId xmlns:a16="http://schemas.microsoft.com/office/drawing/2014/main" val="20000"/>
                    </a:ext>
                  </a:extLst>
                </a:gridCol>
                <a:gridCol w="827405">
                  <a:extLst>
                    <a:ext uri="{9D8B030D-6E8A-4147-A177-3AD203B41FA5}">
                      <a16:colId xmlns:a16="http://schemas.microsoft.com/office/drawing/2014/main" val="20001"/>
                    </a:ext>
                  </a:extLst>
                </a:gridCol>
                <a:gridCol w="817245">
                  <a:extLst>
                    <a:ext uri="{9D8B030D-6E8A-4147-A177-3AD203B41FA5}">
                      <a16:colId xmlns:a16="http://schemas.microsoft.com/office/drawing/2014/main" val="20002"/>
                    </a:ext>
                  </a:extLst>
                </a:gridCol>
                <a:gridCol w="817245">
                  <a:extLst>
                    <a:ext uri="{9D8B030D-6E8A-4147-A177-3AD203B41FA5}">
                      <a16:colId xmlns:a16="http://schemas.microsoft.com/office/drawing/2014/main" val="20003"/>
                    </a:ext>
                  </a:extLst>
                </a:gridCol>
                <a:gridCol w="718185">
                  <a:extLst>
                    <a:ext uri="{9D8B030D-6E8A-4147-A177-3AD203B41FA5}">
                      <a16:colId xmlns:a16="http://schemas.microsoft.com/office/drawing/2014/main" val="20004"/>
                    </a:ext>
                  </a:extLst>
                </a:gridCol>
              </a:tblGrid>
              <a:tr h="268224">
                <a:tc>
                  <a:txBody>
                    <a:bodyPr/>
                    <a:lstStyle/>
                    <a:p>
                      <a:pPr marL="68580">
                        <a:lnSpc>
                          <a:spcPts val="1380"/>
                        </a:lnSpc>
                      </a:pPr>
                      <a:r>
                        <a:rPr sz="1200" b="1" spc="-5" dirty="0">
                          <a:latin typeface="Times New Roman"/>
                          <a:cs typeface="Times New Roman"/>
                        </a:rPr>
                        <a:t>Region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Birth</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68580">
                        <a:lnSpc>
                          <a:spcPts val="1380"/>
                        </a:lnSpc>
                      </a:pPr>
                      <a:r>
                        <a:rPr sz="1200" b="1" spc="-5" dirty="0">
                          <a:latin typeface="Times New Roman"/>
                          <a:cs typeface="Times New Roman"/>
                        </a:rPr>
                        <a:t>Region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Enumeration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67945">
                        <a:lnSpc>
                          <a:spcPts val="1380"/>
                        </a:lnSpc>
                      </a:pPr>
                      <a:r>
                        <a:rPr sz="1200" b="1" spc="-5" dirty="0">
                          <a:latin typeface="Times New Roman"/>
                          <a:cs typeface="Times New Roman"/>
                        </a:rPr>
                        <a:t>Total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70128">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60"/>
                        </a:lnSpc>
                      </a:pPr>
                      <a:r>
                        <a:rPr sz="1200" dirty="0">
                          <a:latin typeface="Times New Roman"/>
                          <a:cs typeface="Times New Roman"/>
                        </a:rPr>
                        <a:t>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60"/>
                        </a:lnSpc>
                      </a:pPr>
                      <a:r>
                        <a:rPr sz="1200" dirty="0">
                          <a:latin typeface="Times New Roman"/>
                          <a:cs typeface="Times New Roman"/>
                        </a:rPr>
                        <a:t>B</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60"/>
                        </a:lnSpc>
                      </a:pPr>
                      <a:r>
                        <a:rPr sz="1200" dirty="0">
                          <a:latin typeface="Times New Roman"/>
                          <a:cs typeface="Times New Roman"/>
                        </a:rPr>
                        <a:t>C</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9748">
                <a:tc>
                  <a:txBody>
                    <a:bodyPr/>
                    <a:lstStyle/>
                    <a:p>
                      <a:pPr marL="68580">
                        <a:lnSpc>
                          <a:spcPts val="1355"/>
                        </a:lnSpc>
                      </a:pPr>
                      <a:r>
                        <a:rPr sz="1200" dirty="0">
                          <a:latin typeface="Times New Roman"/>
                          <a:cs typeface="Times New Roman"/>
                        </a:rPr>
                        <a:t>A</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spc="-7" baseline="6944" dirty="0">
                          <a:latin typeface="Times New Roman"/>
                          <a:cs typeface="Times New Roman"/>
                        </a:rPr>
                        <a:t>N</a:t>
                      </a:r>
                      <a:r>
                        <a:rPr sz="800" spc="-5" dirty="0">
                          <a:latin typeface="Times New Roman"/>
                          <a:cs typeface="Times New Roman"/>
                        </a:rPr>
                        <a:t>AA</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0"/>
                        </a:spcBef>
                      </a:pPr>
                      <a:r>
                        <a:rPr sz="1800" spc="-22" baseline="6944" dirty="0">
                          <a:latin typeface="Times New Roman"/>
                          <a:cs typeface="Times New Roman"/>
                        </a:rPr>
                        <a:t>N</a:t>
                      </a:r>
                      <a:r>
                        <a:rPr sz="800" spc="-15" dirty="0">
                          <a:latin typeface="Times New Roman"/>
                          <a:cs typeface="Times New Roman"/>
                        </a:rPr>
                        <a:t>AB</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spc="-22" baseline="6944" dirty="0">
                          <a:latin typeface="Times New Roman"/>
                          <a:cs typeface="Times New Roman"/>
                        </a:rPr>
                        <a:t>N</a:t>
                      </a:r>
                      <a:r>
                        <a:rPr sz="800" spc="-15" dirty="0">
                          <a:latin typeface="Times New Roman"/>
                          <a:cs typeface="Times New Roman"/>
                        </a:rPr>
                        <a:t>AC</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N</a:t>
                      </a:r>
                      <a:r>
                        <a:rPr sz="1200" spc="-7" baseline="-10416" dirty="0">
                          <a:latin typeface="Times New Roman"/>
                          <a:cs typeface="Times New Roman"/>
                        </a:rPr>
                        <a:t>A</a:t>
                      </a:r>
                      <a:endParaRPr sz="1200" baseline="-10416">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8224">
                <a:tc>
                  <a:txBody>
                    <a:bodyPr/>
                    <a:lstStyle/>
                    <a:p>
                      <a:pPr marL="68580">
                        <a:lnSpc>
                          <a:spcPts val="1355"/>
                        </a:lnSpc>
                      </a:pPr>
                      <a:r>
                        <a:rPr sz="1200" dirty="0">
                          <a:latin typeface="Times New Roman"/>
                          <a:cs typeface="Times New Roman"/>
                        </a:rPr>
                        <a:t>B</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baseline="6944" dirty="0">
                          <a:latin typeface="Times New Roman"/>
                          <a:cs typeface="Times New Roman"/>
                        </a:rPr>
                        <a:t>N</a:t>
                      </a:r>
                      <a:r>
                        <a:rPr sz="800" dirty="0">
                          <a:latin typeface="Times New Roman"/>
                          <a:cs typeface="Times New Roman"/>
                        </a:rPr>
                        <a:t>BA</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0"/>
                        </a:spcBef>
                      </a:pPr>
                      <a:r>
                        <a:rPr sz="1800" baseline="6944" dirty="0">
                          <a:latin typeface="Times New Roman"/>
                          <a:cs typeface="Times New Roman"/>
                        </a:rPr>
                        <a:t>N</a:t>
                      </a:r>
                      <a:r>
                        <a:rPr sz="800" dirty="0">
                          <a:latin typeface="Times New Roman"/>
                          <a:cs typeface="Times New Roman"/>
                        </a:rPr>
                        <a:t>BB</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baseline="6944" dirty="0">
                          <a:latin typeface="Times New Roman"/>
                          <a:cs typeface="Times New Roman"/>
                        </a:rPr>
                        <a:t>N</a:t>
                      </a:r>
                      <a:r>
                        <a:rPr sz="800" dirty="0">
                          <a:latin typeface="Times New Roman"/>
                          <a:cs typeface="Times New Roman"/>
                        </a:rPr>
                        <a:t>BC</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N</a:t>
                      </a:r>
                      <a:r>
                        <a:rPr sz="1200" spc="-7" baseline="-10416" dirty="0">
                          <a:latin typeface="Times New Roman"/>
                          <a:cs typeface="Times New Roman"/>
                        </a:rPr>
                        <a:t>B</a:t>
                      </a:r>
                      <a:endParaRPr sz="1200" baseline="-10416">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dirty="0">
                          <a:latin typeface="Times New Roman"/>
                          <a:cs typeface="Times New Roman"/>
                        </a:rPr>
                        <a:t>C</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baseline="6944" dirty="0">
                          <a:latin typeface="Times New Roman"/>
                          <a:cs typeface="Times New Roman"/>
                        </a:rPr>
                        <a:t>N</a:t>
                      </a:r>
                      <a:r>
                        <a:rPr sz="800" dirty="0">
                          <a:latin typeface="Times New Roman"/>
                          <a:cs typeface="Times New Roman"/>
                        </a:rPr>
                        <a:t>CA</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0"/>
                        </a:spcBef>
                      </a:pPr>
                      <a:r>
                        <a:rPr sz="1800" baseline="6944" dirty="0">
                          <a:latin typeface="Times New Roman"/>
                          <a:cs typeface="Times New Roman"/>
                        </a:rPr>
                        <a:t>N</a:t>
                      </a:r>
                      <a:r>
                        <a:rPr sz="800" dirty="0">
                          <a:latin typeface="Times New Roman"/>
                          <a:cs typeface="Times New Roman"/>
                        </a:rPr>
                        <a:t>CB</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baseline="6944" dirty="0">
                          <a:latin typeface="Times New Roman"/>
                          <a:cs typeface="Times New Roman"/>
                        </a:rPr>
                        <a:t>N</a:t>
                      </a:r>
                      <a:r>
                        <a:rPr sz="800" dirty="0">
                          <a:latin typeface="Times New Roman"/>
                          <a:cs typeface="Times New Roman"/>
                        </a:rPr>
                        <a:t>CC</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N</a:t>
                      </a:r>
                      <a:r>
                        <a:rPr sz="1200" spc="-7" baseline="-10416" dirty="0">
                          <a:latin typeface="Times New Roman"/>
                          <a:cs typeface="Times New Roman"/>
                        </a:rPr>
                        <a:t>C</a:t>
                      </a:r>
                      <a:endParaRPr sz="1200" baseline="-10416">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9748">
                <a:tc>
                  <a:txBody>
                    <a:bodyPr/>
                    <a:lstStyle/>
                    <a:p>
                      <a:pPr marL="68580">
                        <a:lnSpc>
                          <a:spcPts val="1355"/>
                        </a:lnSpc>
                      </a:pPr>
                      <a:r>
                        <a:rPr sz="1200" spc="-5" dirty="0">
                          <a:latin typeface="Times New Roman"/>
                          <a:cs typeface="Times New Roman"/>
                        </a:rPr>
                        <a:t>Total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15" dirty="0">
                          <a:latin typeface="Times New Roman"/>
                          <a:cs typeface="Times New Roman"/>
                        </a:rPr>
                        <a:t>N.</a:t>
                      </a:r>
                      <a:r>
                        <a:rPr sz="1200" spc="-22" baseline="-10416" dirty="0">
                          <a:latin typeface="Times New Roman"/>
                          <a:cs typeface="Times New Roman"/>
                        </a:rPr>
                        <a:t>A.</a:t>
                      </a:r>
                      <a:endParaRPr sz="1200" baseline="-10416">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0"/>
                        </a:spcBef>
                      </a:pPr>
                      <a:r>
                        <a:rPr sz="1800" spc="-7" baseline="6944" dirty="0">
                          <a:latin typeface="Times New Roman"/>
                          <a:cs typeface="Times New Roman"/>
                        </a:rPr>
                        <a:t>N</a:t>
                      </a:r>
                      <a:r>
                        <a:rPr sz="800" spc="-5" dirty="0">
                          <a:latin typeface="Times New Roman"/>
                          <a:cs typeface="Times New Roman"/>
                        </a:rPr>
                        <a:t>.B.</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800" spc="-7" baseline="6944" dirty="0">
                          <a:latin typeface="Times New Roman"/>
                          <a:cs typeface="Times New Roman"/>
                        </a:rPr>
                        <a:t>N</a:t>
                      </a:r>
                      <a:r>
                        <a:rPr sz="800" spc="-5" dirty="0">
                          <a:latin typeface="Times New Roman"/>
                          <a:cs typeface="Times New Roman"/>
                        </a:rPr>
                        <a:t>.C.</a:t>
                      </a:r>
                      <a:endParaRPr sz="80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9" name="object 9"/>
          <p:cNvSpPr txBox="1"/>
          <p:nvPr/>
        </p:nvSpPr>
        <p:spPr>
          <a:xfrm>
            <a:off x="902004" y="8913062"/>
            <a:ext cx="43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W</a:t>
            </a:r>
            <a:r>
              <a:rPr sz="1200" dirty="0">
                <a:latin typeface="Times New Roman"/>
                <a:cs typeface="Times New Roman"/>
              </a:rPr>
              <a:t>h</a:t>
            </a:r>
            <a:r>
              <a:rPr sz="1200" spc="-5" dirty="0">
                <a:latin typeface="Times New Roman"/>
                <a:cs typeface="Times New Roman"/>
              </a:rPr>
              <a:t>e</a:t>
            </a:r>
            <a:r>
              <a:rPr sz="1200" dirty="0">
                <a:latin typeface="Times New Roman"/>
                <a:cs typeface="Times New Roman"/>
              </a:rPr>
              <a:t>re</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38600" y="478028"/>
            <a:ext cx="2675255"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3393"/>
            <a:ext cx="5967730" cy="3622675"/>
          </a:xfrm>
          <a:prstGeom prst="rect">
            <a:avLst/>
          </a:prstGeom>
        </p:spPr>
        <p:txBody>
          <a:bodyPr vert="horz" wrap="square" lIns="0" tIns="12700" rIns="0" bIns="0" rtlCol="0">
            <a:spAutoFit/>
          </a:bodyPr>
          <a:lstStyle/>
          <a:p>
            <a:pPr marL="241300">
              <a:lnSpc>
                <a:spcPct val="100000"/>
              </a:lnSpc>
              <a:spcBef>
                <a:spcPts val="100"/>
              </a:spcBef>
            </a:pPr>
            <a:r>
              <a:rPr sz="1200" b="1" dirty="0">
                <a:latin typeface="Times New Roman"/>
                <a:cs typeface="Times New Roman"/>
              </a:rPr>
              <a:t>2.</a:t>
            </a:r>
            <a:r>
              <a:rPr sz="1200" b="1" spc="290" dirty="0">
                <a:latin typeface="Times New Roman"/>
                <a:cs typeface="Times New Roman"/>
              </a:rPr>
              <a:t> </a:t>
            </a:r>
            <a:r>
              <a:rPr sz="1200" b="1" spc="-5" dirty="0">
                <a:latin typeface="Times New Roman"/>
                <a:cs typeface="Times New Roman"/>
              </a:rPr>
              <a:t>Theories</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000">
              <a:latin typeface="Times New Roman"/>
              <a:cs typeface="Times New Roman"/>
            </a:endParaRPr>
          </a:p>
          <a:p>
            <a:pPr marL="12700">
              <a:lnSpc>
                <a:spcPct val="100000"/>
              </a:lnSpc>
            </a:pPr>
            <a:r>
              <a:rPr sz="1200" b="1" spc="-5" dirty="0">
                <a:latin typeface="Times New Roman"/>
                <a:cs typeface="Times New Roman"/>
              </a:rPr>
              <a:t>Demographic Transition</a:t>
            </a:r>
            <a:r>
              <a:rPr sz="1200" b="1" spc="5" dirty="0">
                <a:latin typeface="Times New Roman"/>
                <a:cs typeface="Times New Roman"/>
              </a:rPr>
              <a:t> </a:t>
            </a:r>
            <a:r>
              <a:rPr sz="1200" b="1" spc="-5" dirty="0">
                <a:latin typeface="Times New Roman"/>
                <a:cs typeface="Times New Roman"/>
              </a:rPr>
              <a:t>Theory</a:t>
            </a:r>
            <a:endParaRPr sz="1200">
              <a:latin typeface="Times New Roman"/>
              <a:cs typeface="Times New Roman"/>
            </a:endParaRPr>
          </a:p>
          <a:p>
            <a:pPr marL="12700" marR="6350">
              <a:lnSpc>
                <a:spcPts val="2060"/>
              </a:lnSpc>
              <a:spcBef>
                <a:spcPts val="165"/>
              </a:spcBef>
            </a:pPr>
            <a:r>
              <a:rPr sz="1200" dirty="0">
                <a:latin typeface="Times New Roman"/>
                <a:cs typeface="Times New Roman"/>
              </a:rPr>
              <a:t>The </a:t>
            </a:r>
            <a:r>
              <a:rPr sz="1200" spc="-5" dirty="0">
                <a:latin typeface="Times New Roman"/>
                <a:cs typeface="Times New Roman"/>
              </a:rPr>
              <a:t>increase </a:t>
            </a:r>
            <a:r>
              <a:rPr sz="1200" dirty="0">
                <a:latin typeface="Times New Roman"/>
                <a:cs typeface="Times New Roman"/>
              </a:rPr>
              <a:t>in population size of a </a:t>
            </a:r>
            <a:r>
              <a:rPr sz="1200" spc="-5" dirty="0">
                <a:latin typeface="Times New Roman"/>
                <a:cs typeface="Times New Roman"/>
              </a:rPr>
              <a:t>particular area </a:t>
            </a:r>
            <a:r>
              <a:rPr sz="1200" dirty="0">
                <a:latin typeface="Times New Roman"/>
                <a:cs typeface="Times New Roman"/>
              </a:rPr>
              <a:t>or country </a:t>
            </a:r>
            <a:r>
              <a:rPr sz="1200" spc="-5" dirty="0">
                <a:latin typeface="Times New Roman"/>
                <a:cs typeface="Times New Roman"/>
              </a:rPr>
              <a:t>is called </a:t>
            </a:r>
            <a:r>
              <a:rPr sz="1200" dirty="0">
                <a:latin typeface="Times New Roman"/>
                <a:cs typeface="Times New Roman"/>
              </a:rPr>
              <a:t>the population </a:t>
            </a:r>
            <a:r>
              <a:rPr sz="1200" spc="-5" dirty="0">
                <a:latin typeface="Times New Roman"/>
                <a:cs typeface="Times New Roman"/>
              </a:rPr>
              <a:t>growth.  Demographic</a:t>
            </a:r>
            <a:r>
              <a:rPr sz="1200" spc="90" dirty="0">
                <a:latin typeface="Times New Roman"/>
                <a:cs typeface="Times New Roman"/>
              </a:rPr>
              <a:t> </a:t>
            </a:r>
            <a:r>
              <a:rPr sz="1200" dirty="0">
                <a:latin typeface="Times New Roman"/>
                <a:cs typeface="Times New Roman"/>
              </a:rPr>
              <a:t>transition</a:t>
            </a:r>
            <a:r>
              <a:rPr sz="1200" spc="90" dirty="0">
                <a:latin typeface="Times New Roman"/>
                <a:cs typeface="Times New Roman"/>
              </a:rPr>
              <a:t> </a:t>
            </a:r>
            <a:r>
              <a:rPr sz="1200" spc="-5" dirty="0">
                <a:latin typeface="Times New Roman"/>
                <a:cs typeface="Times New Roman"/>
              </a:rPr>
              <a:t>is</a:t>
            </a:r>
            <a:r>
              <a:rPr sz="1200" spc="95" dirty="0">
                <a:latin typeface="Times New Roman"/>
                <a:cs typeface="Times New Roman"/>
              </a:rPr>
              <a:t> </a:t>
            </a:r>
            <a:r>
              <a:rPr sz="1200" dirty="0">
                <a:latin typeface="Times New Roman"/>
                <a:cs typeface="Times New Roman"/>
              </a:rPr>
              <a:t>such</a:t>
            </a:r>
            <a:r>
              <a:rPr sz="1200" spc="80" dirty="0">
                <a:latin typeface="Times New Roman"/>
                <a:cs typeface="Times New Roman"/>
              </a:rPr>
              <a:t> </a:t>
            </a:r>
            <a:r>
              <a:rPr sz="1200" spc="-5" dirty="0">
                <a:latin typeface="Times New Roman"/>
                <a:cs typeface="Times New Roman"/>
              </a:rPr>
              <a:t>process</a:t>
            </a:r>
            <a:r>
              <a:rPr sz="1200" spc="95" dirty="0">
                <a:latin typeface="Times New Roman"/>
                <a:cs typeface="Times New Roman"/>
              </a:rPr>
              <a:t> </a:t>
            </a:r>
            <a:r>
              <a:rPr sz="1200" dirty="0">
                <a:latin typeface="Times New Roman"/>
                <a:cs typeface="Times New Roman"/>
              </a:rPr>
              <a:t>in</a:t>
            </a:r>
            <a:r>
              <a:rPr sz="1200" spc="90" dirty="0">
                <a:latin typeface="Times New Roman"/>
                <a:cs typeface="Times New Roman"/>
              </a:rPr>
              <a:t> </a:t>
            </a:r>
            <a:r>
              <a:rPr sz="1200" dirty="0">
                <a:latin typeface="Times New Roman"/>
                <a:cs typeface="Times New Roman"/>
              </a:rPr>
              <a:t>which</a:t>
            </a:r>
            <a:r>
              <a:rPr sz="1200" spc="85" dirty="0">
                <a:latin typeface="Times New Roman"/>
                <a:cs typeface="Times New Roman"/>
              </a:rPr>
              <a:t> </a:t>
            </a:r>
            <a:r>
              <a:rPr sz="1200" spc="-5" dirty="0">
                <a:latin typeface="Times New Roman"/>
                <a:cs typeface="Times New Roman"/>
              </a:rPr>
              <a:t>countries</a:t>
            </a:r>
            <a:r>
              <a:rPr sz="1200" spc="90" dirty="0">
                <a:latin typeface="Times New Roman"/>
                <a:cs typeface="Times New Roman"/>
              </a:rPr>
              <a:t> </a:t>
            </a:r>
            <a:r>
              <a:rPr sz="1200" dirty="0">
                <a:latin typeface="Times New Roman"/>
                <a:cs typeface="Times New Roman"/>
              </a:rPr>
              <a:t>move</a:t>
            </a:r>
            <a:r>
              <a:rPr sz="1200" spc="85" dirty="0">
                <a:latin typeface="Times New Roman"/>
                <a:cs typeface="Times New Roman"/>
              </a:rPr>
              <a:t> </a:t>
            </a:r>
            <a:r>
              <a:rPr sz="1200" dirty="0">
                <a:latin typeface="Times New Roman"/>
                <a:cs typeface="Times New Roman"/>
              </a:rPr>
              <a:t>from</a:t>
            </a:r>
            <a:r>
              <a:rPr sz="1200" spc="90" dirty="0">
                <a:latin typeface="Times New Roman"/>
                <a:cs typeface="Times New Roman"/>
              </a:rPr>
              <a:t> </a:t>
            </a:r>
            <a:r>
              <a:rPr sz="1200" spc="-5" dirty="0">
                <a:latin typeface="Times New Roman"/>
                <a:cs typeface="Times New Roman"/>
              </a:rPr>
              <a:t>condition</a:t>
            </a:r>
            <a:r>
              <a:rPr sz="1200" spc="95"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spc="-5" dirty="0">
                <a:latin typeface="Times New Roman"/>
                <a:cs typeface="Times New Roman"/>
              </a:rPr>
              <a:t>high</a:t>
            </a:r>
            <a:endParaRPr sz="1200">
              <a:latin typeface="Times New Roman"/>
              <a:cs typeface="Times New Roman"/>
            </a:endParaRPr>
          </a:p>
          <a:p>
            <a:pPr marL="12700" marR="10160">
              <a:lnSpc>
                <a:spcPts val="2060"/>
              </a:lnSpc>
              <a:spcBef>
                <a:spcPts val="20"/>
              </a:spcBef>
            </a:pPr>
            <a:r>
              <a:rPr sz="1200" dirty="0">
                <a:latin typeface="Times New Roman"/>
                <a:cs typeface="Times New Roman"/>
              </a:rPr>
              <a:t>mortality </a:t>
            </a:r>
            <a:r>
              <a:rPr sz="1200" spc="-5" dirty="0">
                <a:latin typeface="Times New Roman"/>
                <a:cs typeface="Times New Roman"/>
              </a:rPr>
              <a:t>and </a:t>
            </a:r>
            <a:r>
              <a:rPr sz="1200" dirty="0">
                <a:latin typeface="Times New Roman"/>
                <a:cs typeface="Times New Roman"/>
              </a:rPr>
              <a:t>fertility with </a:t>
            </a:r>
            <a:r>
              <a:rPr sz="1200" spc="-5" dirty="0">
                <a:latin typeface="Times New Roman"/>
                <a:cs typeface="Times New Roman"/>
              </a:rPr>
              <a:t>slow growth </a:t>
            </a:r>
            <a:r>
              <a:rPr sz="1200" dirty="0">
                <a:latin typeface="Times New Roman"/>
                <a:cs typeface="Times New Roman"/>
              </a:rPr>
              <a:t>rate to condition of </a:t>
            </a:r>
            <a:r>
              <a:rPr sz="1200" spc="-5" dirty="0">
                <a:latin typeface="Times New Roman"/>
                <a:cs typeface="Times New Roman"/>
              </a:rPr>
              <a:t>low </a:t>
            </a:r>
            <a:r>
              <a:rPr sz="1200" dirty="0">
                <a:latin typeface="Times New Roman"/>
                <a:cs typeface="Times New Roman"/>
              </a:rPr>
              <a:t>mortality </a:t>
            </a:r>
            <a:r>
              <a:rPr sz="1200" spc="-5" dirty="0">
                <a:latin typeface="Times New Roman"/>
                <a:cs typeface="Times New Roman"/>
              </a:rPr>
              <a:t>and </a:t>
            </a:r>
            <a:r>
              <a:rPr sz="1200" dirty="0">
                <a:latin typeface="Times New Roman"/>
                <a:cs typeface="Times New Roman"/>
              </a:rPr>
              <a:t>fertility </a:t>
            </a:r>
            <a:r>
              <a:rPr sz="1200" spc="-5" dirty="0">
                <a:latin typeface="Times New Roman"/>
                <a:cs typeface="Times New Roman"/>
              </a:rPr>
              <a:t>and result  </a:t>
            </a:r>
            <a:r>
              <a:rPr sz="1200" dirty="0">
                <a:latin typeface="Times New Roman"/>
                <a:cs typeface="Times New Roman"/>
              </a:rPr>
              <a:t>to a </a:t>
            </a:r>
            <a:r>
              <a:rPr sz="1200" spc="-5" dirty="0">
                <a:latin typeface="Times New Roman"/>
                <a:cs typeface="Times New Roman"/>
              </a:rPr>
              <a:t>condition </a:t>
            </a:r>
            <a:r>
              <a:rPr sz="1200" dirty="0">
                <a:latin typeface="Times New Roman"/>
                <a:cs typeface="Times New Roman"/>
              </a:rPr>
              <a:t>of </a:t>
            </a:r>
            <a:r>
              <a:rPr sz="1200" spc="-5" dirty="0">
                <a:latin typeface="Times New Roman"/>
                <a:cs typeface="Times New Roman"/>
              </a:rPr>
              <a:t>balanced</a:t>
            </a:r>
            <a:r>
              <a:rPr sz="1200" dirty="0">
                <a:latin typeface="Times New Roman"/>
                <a:cs typeface="Times New Roman"/>
              </a:rPr>
              <a:t> population.</a:t>
            </a:r>
            <a:endParaRPr sz="1200">
              <a:latin typeface="Times New Roman"/>
              <a:cs typeface="Times New Roman"/>
            </a:endParaRPr>
          </a:p>
          <a:p>
            <a:pPr>
              <a:lnSpc>
                <a:spcPct val="100000"/>
              </a:lnSpc>
              <a:spcBef>
                <a:spcPts val="5"/>
              </a:spcBef>
            </a:pPr>
            <a:endParaRPr sz="1650">
              <a:latin typeface="Times New Roman"/>
              <a:cs typeface="Times New Roman"/>
            </a:endParaRPr>
          </a:p>
          <a:p>
            <a:pPr marL="12700" marR="5080" algn="just">
              <a:lnSpc>
                <a:spcPct val="143800"/>
              </a:lnSpc>
              <a:spcBef>
                <a:spcPts val="5"/>
              </a:spcBef>
            </a:pPr>
            <a:r>
              <a:rPr sz="1200" dirty="0">
                <a:latin typeface="Times New Roman"/>
                <a:cs typeface="Times New Roman"/>
              </a:rPr>
              <a:t>The </a:t>
            </a:r>
            <a:r>
              <a:rPr sz="1200" spc="-5" dirty="0">
                <a:latin typeface="Times New Roman"/>
                <a:cs typeface="Times New Roman"/>
              </a:rPr>
              <a:t>demographic </a:t>
            </a:r>
            <a:r>
              <a:rPr sz="1200" dirty="0">
                <a:latin typeface="Times New Roman"/>
                <a:cs typeface="Times New Roman"/>
              </a:rPr>
              <a:t>transition theory </a:t>
            </a:r>
            <a:r>
              <a:rPr sz="1200" spc="-5" dirty="0">
                <a:latin typeface="Times New Roman"/>
                <a:cs typeface="Times New Roman"/>
              </a:rPr>
              <a:t>is </a:t>
            </a:r>
            <a:r>
              <a:rPr sz="1200" dirty="0">
                <a:latin typeface="Times New Roman"/>
                <a:cs typeface="Times New Roman"/>
              </a:rPr>
              <a:t>based on the actual </a:t>
            </a:r>
            <a:r>
              <a:rPr sz="1200" spc="-5" dirty="0">
                <a:latin typeface="Times New Roman"/>
                <a:cs typeface="Times New Roman"/>
              </a:rPr>
              <a:t>demographic experience </a:t>
            </a:r>
            <a:r>
              <a:rPr sz="1200" dirty="0">
                <a:latin typeface="Times New Roman"/>
                <a:cs typeface="Times New Roman"/>
              </a:rPr>
              <a:t>of </a:t>
            </a:r>
            <a:r>
              <a:rPr sz="1200" spc="-5" dirty="0">
                <a:latin typeface="Times New Roman"/>
                <a:cs typeface="Times New Roman"/>
              </a:rPr>
              <a:t>western  (developed) counties, which have </a:t>
            </a:r>
            <a:r>
              <a:rPr sz="1200" dirty="0">
                <a:latin typeface="Times New Roman"/>
                <a:cs typeface="Times New Roman"/>
              </a:rPr>
              <a:t>moved </a:t>
            </a:r>
            <a:r>
              <a:rPr sz="1200" spc="-5" dirty="0">
                <a:latin typeface="Times New Roman"/>
                <a:cs typeface="Times New Roman"/>
              </a:rPr>
              <a:t>from </a:t>
            </a:r>
            <a:r>
              <a:rPr sz="1200" dirty="0">
                <a:latin typeface="Times New Roman"/>
                <a:cs typeface="Times New Roman"/>
              </a:rPr>
              <a:t>a </a:t>
            </a:r>
            <a:r>
              <a:rPr sz="1200" spc="-5" dirty="0">
                <a:latin typeface="Times New Roman"/>
                <a:cs typeface="Times New Roman"/>
              </a:rPr>
              <a:t>condition </a:t>
            </a:r>
            <a:r>
              <a:rPr sz="1200" dirty="0">
                <a:latin typeface="Times New Roman"/>
                <a:cs typeface="Times New Roman"/>
              </a:rPr>
              <a:t>of </a:t>
            </a:r>
            <a:r>
              <a:rPr sz="1200" spc="-5" dirty="0">
                <a:latin typeface="Times New Roman"/>
                <a:cs typeface="Times New Roman"/>
              </a:rPr>
              <a:t>high </a:t>
            </a:r>
            <a:r>
              <a:rPr sz="1200" dirty="0">
                <a:latin typeface="Times New Roman"/>
                <a:cs typeface="Times New Roman"/>
              </a:rPr>
              <a:t>fertility </a:t>
            </a:r>
            <a:r>
              <a:rPr sz="1200" spc="-5" dirty="0">
                <a:latin typeface="Times New Roman"/>
                <a:cs typeface="Times New Roman"/>
              </a:rPr>
              <a:t>and high </a:t>
            </a:r>
            <a:r>
              <a:rPr sz="1200" dirty="0">
                <a:latin typeface="Times New Roman"/>
                <a:cs typeface="Times New Roman"/>
              </a:rPr>
              <a:t>mortality to  </a:t>
            </a:r>
            <a:r>
              <a:rPr sz="1200" spc="-5" dirty="0">
                <a:latin typeface="Times New Roman"/>
                <a:cs typeface="Times New Roman"/>
              </a:rPr>
              <a:t>low </a:t>
            </a:r>
            <a:r>
              <a:rPr sz="1200" dirty="0">
                <a:latin typeface="Times New Roman"/>
                <a:cs typeface="Times New Roman"/>
              </a:rPr>
              <a:t>fertility </a:t>
            </a:r>
            <a:r>
              <a:rPr sz="1200" spc="-5" dirty="0">
                <a:latin typeface="Times New Roman"/>
                <a:cs typeface="Times New Roman"/>
              </a:rPr>
              <a:t>and low </a:t>
            </a:r>
            <a:r>
              <a:rPr sz="1200" dirty="0">
                <a:latin typeface="Times New Roman"/>
                <a:cs typeface="Times New Roman"/>
              </a:rPr>
              <a:t>mortality levels. </a:t>
            </a:r>
            <a:r>
              <a:rPr sz="1200" spc="-10" dirty="0">
                <a:latin typeface="Times New Roman"/>
                <a:cs typeface="Times New Roman"/>
              </a:rPr>
              <a:t>It </a:t>
            </a:r>
            <a:r>
              <a:rPr sz="1200" spc="-5" dirty="0">
                <a:latin typeface="Times New Roman"/>
                <a:cs typeface="Times New Roman"/>
              </a:rPr>
              <a:t>also </a:t>
            </a:r>
            <a:r>
              <a:rPr sz="1200" dirty="0">
                <a:latin typeface="Times New Roman"/>
                <a:cs typeface="Times New Roman"/>
              </a:rPr>
              <a:t>provides a tool to study the </a:t>
            </a:r>
            <a:r>
              <a:rPr sz="1200" spc="-5" dirty="0">
                <a:latin typeface="Times New Roman"/>
                <a:cs typeface="Times New Roman"/>
              </a:rPr>
              <a:t>relationship between  demographic process </a:t>
            </a:r>
            <a:r>
              <a:rPr sz="1200" dirty="0">
                <a:latin typeface="Times New Roman"/>
                <a:cs typeface="Times New Roman"/>
              </a:rPr>
              <a:t>and socio </a:t>
            </a:r>
            <a:r>
              <a:rPr sz="1200" spc="-5" dirty="0">
                <a:latin typeface="Times New Roman"/>
                <a:cs typeface="Times New Roman"/>
              </a:rPr>
              <a:t>economic </a:t>
            </a:r>
            <a:r>
              <a:rPr sz="1200" dirty="0">
                <a:latin typeface="Times New Roman"/>
                <a:cs typeface="Times New Roman"/>
              </a:rPr>
              <a:t>development .C.P. </a:t>
            </a:r>
            <a:r>
              <a:rPr sz="1200" spc="-5" dirty="0">
                <a:latin typeface="Times New Roman"/>
                <a:cs typeface="Times New Roman"/>
              </a:rPr>
              <a:t>Blacker </a:t>
            </a:r>
            <a:r>
              <a:rPr sz="1200" dirty="0">
                <a:latin typeface="Times New Roman"/>
                <a:cs typeface="Times New Roman"/>
              </a:rPr>
              <a:t>(1947) </a:t>
            </a:r>
            <a:r>
              <a:rPr sz="1200" spc="-5" dirty="0">
                <a:latin typeface="Times New Roman"/>
                <a:cs typeface="Times New Roman"/>
              </a:rPr>
              <a:t>had identified </a:t>
            </a:r>
            <a:r>
              <a:rPr sz="1200" dirty="0">
                <a:latin typeface="Times New Roman"/>
                <a:cs typeface="Times New Roman"/>
              </a:rPr>
              <a:t>the  five </a:t>
            </a:r>
            <a:r>
              <a:rPr sz="1200" spc="-5" dirty="0">
                <a:latin typeface="Times New Roman"/>
                <a:cs typeface="Times New Roman"/>
              </a:rPr>
              <a:t>phases </a:t>
            </a:r>
            <a:r>
              <a:rPr sz="1200" dirty="0">
                <a:latin typeface="Times New Roman"/>
                <a:cs typeface="Times New Roman"/>
              </a:rPr>
              <a:t>of </a:t>
            </a:r>
            <a:r>
              <a:rPr sz="1200" spc="-5" dirty="0">
                <a:latin typeface="Times New Roman"/>
                <a:cs typeface="Times New Roman"/>
              </a:rPr>
              <a:t>demographic transition.</a:t>
            </a:r>
            <a:endParaRPr sz="1200">
              <a:latin typeface="Times New Roman"/>
              <a:cs typeface="Times New Roman"/>
            </a:endParaRPr>
          </a:p>
          <a:p>
            <a:pPr marL="12700" algn="just">
              <a:lnSpc>
                <a:spcPct val="100000"/>
              </a:lnSpc>
              <a:spcBef>
                <a:spcPts val="635"/>
              </a:spcBef>
            </a:pPr>
            <a:r>
              <a:rPr sz="1200" dirty="0">
                <a:latin typeface="Times New Roman"/>
                <a:cs typeface="Times New Roman"/>
              </a:rPr>
              <a:t>Population </a:t>
            </a:r>
            <a:r>
              <a:rPr sz="1200" spc="-5" dirty="0">
                <a:latin typeface="Times New Roman"/>
                <a:cs typeface="Times New Roman"/>
              </a:rPr>
              <a:t>Transition Phases</a:t>
            </a:r>
            <a:endParaRPr sz="1200">
              <a:latin typeface="Times New Roman"/>
              <a:cs typeface="Times New Roman"/>
            </a:endParaRPr>
          </a:p>
        </p:txBody>
      </p:sp>
      <p:sp>
        <p:nvSpPr>
          <p:cNvPr id="6" name="object 6"/>
          <p:cNvSpPr/>
          <p:nvPr/>
        </p:nvSpPr>
        <p:spPr>
          <a:xfrm>
            <a:off x="1438275" y="4724527"/>
            <a:ext cx="5648325" cy="3476625"/>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a:t>
            </a:fld>
            <a:endParaRP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863904" y="911097"/>
            <a:ext cx="6019800" cy="4231005"/>
          </a:xfrm>
          <a:prstGeom prst="rect">
            <a:avLst/>
          </a:prstGeom>
        </p:spPr>
        <p:txBody>
          <a:bodyPr vert="horz" wrap="square" lIns="0" tIns="12065" rIns="0" bIns="0" rtlCol="0">
            <a:spAutoFit/>
          </a:bodyPr>
          <a:lstStyle/>
          <a:p>
            <a:pPr marL="50800" marR="3506470" algn="just">
              <a:lnSpc>
                <a:spcPct val="143600"/>
              </a:lnSpc>
              <a:spcBef>
                <a:spcPts val="95"/>
              </a:spcBef>
            </a:pPr>
            <a:r>
              <a:rPr sz="1200" spc="-10" dirty="0">
                <a:latin typeface="Times New Roman"/>
                <a:cs typeface="Times New Roman"/>
              </a:rPr>
              <a:t>N</a:t>
            </a:r>
            <a:r>
              <a:rPr sz="1200" spc="-15" baseline="-10416" dirty="0">
                <a:latin typeface="Times New Roman"/>
                <a:cs typeface="Times New Roman"/>
              </a:rPr>
              <a:t>AB </a:t>
            </a:r>
            <a:r>
              <a:rPr sz="1200" dirty="0">
                <a:latin typeface="Times New Roman"/>
                <a:cs typeface="Times New Roman"/>
              </a:rPr>
              <a:t>+ </a:t>
            </a:r>
            <a:r>
              <a:rPr sz="1200" spc="-5" dirty="0">
                <a:latin typeface="Times New Roman"/>
                <a:cs typeface="Times New Roman"/>
              </a:rPr>
              <a:t>N</a:t>
            </a:r>
            <a:r>
              <a:rPr sz="1200" spc="-7" baseline="-10416" dirty="0">
                <a:latin typeface="Times New Roman"/>
                <a:cs typeface="Times New Roman"/>
              </a:rPr>
              <a:t>AC </a:t>
            </a:r>
            <a:r>
              <a:rPr sz="1200" dirty="0">
                <a:latin typeface="Times New Roman"/>
                <a:cs typeface="Times New Roman"/>
              </a:rPr>
              <a:t>= </a:t>
            </a:r>
            <a:r>
              <a:rPr sz="1200" spc="5" dirty="0">
                <a:latin typeface="Times New Roman"/>
                <a:cs typeface="Times New Roman"/>
              </a:rPr>
              <a:t>O</a:t>
            </a:r>
            <a:r>
              <a:rPr sz="1200" spc="7" baseline="-10416" dirty="0">
                <a:latin typeface="Times New Roman"/>
                <a:cs typeface="Times New Roman"/>
              </a:rPr>
              <a:t>A </a:t>
            </a:r>
            <a:r>
              <a:rPr sz="1200" dirty="0">
                <a:latin typeface="Times New Roman"/>
                <a:cs typeface="Times New Roman"/>
              </a:rPr>
              <a:t>= </a:t>
            </a:r>
            <a:r>
              <a:rPr sz="1200" spc="-5" dirty="0">
                <a:latin typeface="Times New Roman"/>
                <a:cs typeface="Times New Roman"/>
              </a:rPr>
              <a:t>Out migrants </a:t>
            </a:r>
            <a:r>
              <a:rPr sz="1200" dirty="0">
                <a:latin typeface="Times New Roman"/>
                <a:cs typeface="Times New Roman"/>
              </a:rPr>
              <a:t>from </a:t>
            </a:r>
            <a:r>
              <a:rPr sz="1200" spc="-5" dirty="0">
                <a:latin typeface="Times New Roman"/>
                <a:cs typeface="Times New Roman"/>
              </a:rPr>
              <a:t>A  </a:t>
            </a:r>
            <a:r>
              <a:rPr sz="1200" dirty="0">
                <a:latin typeface="Times New Roman"/>
                <a:cs typeface="Times New Roman"/>
              </a:rPr>
              <a:t>N</a:t>
            </a:r>
            <a:r>
              <a:rPr sz="1200" baseline="-10416" dirty="0">
                <a:latin typeface="Times New Roman"/>
                <a:cs typeface="Times New Roman"/>
              </a:rPr>
              <a:t>BA </a:t>
            </a:r>
            <a:r>
              <a:rPr sz="1200" dirty="0">
                <a:latin typeface="Times New Roman"/>
                <a:cs typeface="Times New Roman"/>
              </a:rPr>
              <a:t>+ N</a:t>
            </a:r>
            <a:r>
              <a:rPr sz="1200" baseline="-10416" dirty="0">
                <a:latin typeface="Times New Roman"/>
                <a:cs typeface="Times New Roman"/>
              </a:rPr>
              <a:t>BC </a:t>
            </a:r>
            <a:r>
              <a:rPr sz="1200" dirty="0">
                <a:latin typeface="Times New Roman"/>
                <a:cs typeface="Times New Roman"/>
              </a:rPr>
              <a:t>= </a:t>
            </a:r>
            <a:r>
              <a:rPr sz="1200" spc="-5" dirty="0">
                <a:latin typeface="Times New Roman"/>
                <a:cs typeface="Times New Roman"/>
              </a:rPr>
              <a:t>O</a:t>
            </a:r>
            <a:r>
              <a:rPr sz="1200" spc="-7" baseline="-10416" dirty="0">
                <a:latin typeface="Times New Roman"/>
                <a:cs typeface="Times New Roman"/>
              </a:rPr>
              <a:t>B </a:t>
            </a:r>
            <a:r>
              <a:rPr sz="1200" dirty="0">
                <a:latin typeface="Times New Roman"/>
                <a:cs typeface="Times New Roman"/>
              </a:rPr>
              <a:t>= </a:t>
            </a:r>
            <a:r>
              <a:rPr sz="1200" spc="-5" dirty="0">
                <a:latin typeface="Times New Roman"/>
                <a:cs typeface="Times New Roman"/>
              </a:rPr>
              <a:t>Out migrants </a:t>
            </a:r>
            <a:r>
              <a:rPr sz="1200" dirty="0">
                <a:latin typeface="Times New Roman"/>
                <a:cs typeface="Times New Roman"/>
              </a:rPr>
              <a:t>from B  N</a:t>
            </a:r>
            <a:r>
              <a:rPr sz="1200" baseline="-10416" dirty="0">
                <a:latin typeface="Times New Roman"/>
                <a:cs typeface="Times New Roman"/>
              </a:rPr>
              <a:t>CA </a:t>
            </a:r>
            <a:r>
              <a:rPr sz="1200" dirty="0">
                <a:latin typeface="Times New Roman"/>
                <a:cs typeface="Times New Roman"/>
              </a:rPr>
              <a:t>+ N</a:t>
            </a:r>
            <a:r>
              <a:rPr sz="1200" baseline="-10416" dirty="0">
                <a:latin typeface="Times New Roman"/>
                <a:cs typeface="Times New Roman"/>
              </a:rPr>
              <a:t>CB </a:t>
            </a:r>
            <a:r>
              <a:rPr sz="1200" dirty="0">
                <a:latin typeface="Times New Roman"/>
                <a:cs typeface="Times New Roman"/>
              </a:rPr>
              <a:t>= </a:t>
            </a:r>
            <a:r>
              <a:rPr sz="1200" spc="-5" dirty="0">
                <a:latin typeface="Times New Roman"/>
                <a:cs typeface="Times New Roman"/>
              </a:rPr>
              <a:t>O</a:t>
            </a:r>
            <a:r>
              <a:rPr sz="1200" spc="-7" baseline="-10416" dirty="0">
                <a:latin typeface="Times New Roman"/>
                <a:cs typeface="Times New Roman"/>
              </a:rPr>
              <a:t>C </a:t>
            </a:r>
            <a:r>
              <a:rPr sz="1200" dirty="0">
                <a:latin typeface="Times New Roman"/>
                <a:cs typeface="Times New Roman"/>
              </a:rPr>
              <a:t>= </a:t>
            </a:r>
            <a:r>
              <a:rPr sz="1200" spc="-5" dirty="0">
                <a:latin typeface="Times New Roman"/>
                <a:cs typeface="Times New Roman"/>
              </a:rPr>
              <a:t>Out migrants </a:t>
            </a:r>
            <a:r>
              <a:rPr sz="1200" dirty="0">
                <a:latin typeface="Times New Roman"/>
                <a:cs typeface="Times New Roman"/>
              </a:rPr>
              <a:t>from C  And</a:t>
            </a:r>
          </a:p>
          <a:p>
            <a:pPr marL="50800" algn="just">
              <a:lnSpc>
                <a:spcPct val="100000"/>
              </a:lnSpc>
              <a:spcBef>
                <a:spcPts val="625"/>
              </a:spcBef>
            </a:pPr>
            <a:r>
              <a:rPr sz="1200" dirty="0">
                <a:latin typeface="Times New Roman"/>
                <a:cs typeface="Times New Roman"/>
              </a:rPr>
              <a:t>N</a:t>
            </a:r>
            <a:r>
              <a:rPr sz="1200" baseline="-10416" dirty="0">
                <a:latin typeface="Times New Roman"/>
                <a:cs typeface="Times New Roman"/>
              </a:rPr>
              <a:t>BA  </a:t>
            </a:r>
            <a:r>
              <a:rPr sz="1200" dirty="0">
                <a:latin typeface="Times New Roman"/>
                <a:cs typeface="Times New Roman"/>
              </a:rPr>
              <a:t>+ </a:t>
            </a:r>
            <a:r>
              <a:rPr sz="1200" spc="5" dirty="0">
                <a:latin typeface="Times New Roman"/>
                <a:cs typeface="Times New Roman"/>
              </a:rPr>
              <a:t>N</a:t>
            </a:r>
            <a:r>
              <a:rPr sz="1200" spc="7" baseline="-10416" dirty="0">
                <a:latin typeface="Times New Roman"/>
                <a:cs typeface="Times New Roman"/>
              </a:rPr>
              <a:t>CA </a:t>
            </a:r>
            <a:r>
              <a:rPr sz="1200" dirty="0">
                <a:latin typeface="Times New Roman"/>
                <a:cs typeface="Times New Roman"/>
              </a:rPr>
              <a:t>= </a:t>
            </a:r>
            <a:r>
              <a:rPr sz="1200" spc="-10" dirty="0">
                <a:latin typeface="Times New Roman"/>
                <a:cs typeface="Times New Roman"/>
              </a:rPr>
              <a:t>I</a:t>
            </a:r>
            <a:r>
              <a:rPr sz="1200" spc="-15" baseline="-10416" dirty="0">
                <a:latin typeface="Times New Roman"/>
                <a:cs typeface="Times New Roman"/>
              </a:rPr>
              <a:t>A  </a:t>
            </a:r>
            <a:r>
              <a:rPr sz="1200" dirty="0">
                <a:latin typeface="Times New Roman"/>
                <a:cs typeface="Times New Roman"/>
              </a:rPr>
              <a:t>= </a:t>
            </a:r>
            <a:r>
              <a:rPr sz="1200" spc="-10" dirty="0">
                <a:latin typeface="Times New Roman"/>
                <a:cs typeface="Times New Roman"/>
              </a:rPr>
              <a:t>In </a:t>
            </a:r>
            <a:r>
              <a:rPr sz="1200" spc="-5" dirty="0">
                <a:latin typeface="Times New Roman"/>
                <a:cs typeface="Times New Roman"/>
              </a:rPr>
              <a:t>migrants </a:t>
            </a:r>
            <a:r>
              <a:rPr sz="1200" dirty="0">
                <a:latin typeface="Times New Roman"/>
                <a:cs typeface="Times New Roman"/>
              </a:rPr>
              <a:t>to</a:t>
            </a:r>
            <a:r>
              <a:rPr sz="1200" spc="-150" dirty="0">
                <a:latin typeface="Times New Roman"/>
                <a:cs typeface="Times New Roman"/>
              </a:rPr>
              <a:t> </a:t>
            </a:r>
            <a:r>
              <a:rPr sz="1200" spc="-5" dirty="0">
                <a:latin typeface="Times New Roman"/>
                <a:cs typeface="Times New Roman"/>
              </a:rPr>
              <a:t>A</a:t>
            </a:r>
            <a:endParaRPr sz="1200" dirty="0">
              <a:latin typeface="Times New Roman"/>
              <a:cs typeface="Times New Roman"/>
            </a:endParaRPr>
          </a:p>
          <a:p>
            <a:pPr marL="50800" marR="3864610" algn="just">
              <a:lnSpc>
                <a:spcPct val="143300"/>
              </a:lnSpc>
              <a:spcBef>
                <a:spcPts val="10"/>
              </a:spcBef>
            </a:pPr>
            <a:r>
              <a:rPr sz="1200" spc="-10" dirty="0">
                <a:latin typeface="Times New Roman"/>
                <a:cs typeface="Times New Roman"/>
              </a:rPr>
              <a:t>N</a:t>
            </a:r>
            <a:r>
              <a:rPr sz="1200" spc="-15" baseline="-10416" dirty="0">
                <a:latin typeface="Times New Roman"/>
                <a:cs typeface="Times New Roman"/>
              </a:rPr>
              <a:t>AB </a:t>
            </a:r>
            <a:r>
              <a:rPr sz="1200" dirty="0">
                <a:latin typeface="Times New Roman"/>
                <a:cs typeface="Times New Roman"/>
              </a:rPr>
              <a:t>+ N</a:t>
            </a:r>
            <a:r>
              <a:rPr sz="1200" baseline="-10416" dirty="0">
                <a:latin typeface="Times New Roman"/>
                <a:cs typeface="Times New Roman"/>
              </a:rPr>
              <a:t>CB </a:t>
            </a:r>
            <a:r>
              <a:rPr sz="1200" dirty="0">
                <a:latin typeface="Times New Roman"/>
                <a:cs typeface="Times New Roman"/>
              </a:rPr>
              <a:t>= </a:t>
            </a:r>
            <a:r>
              <a:rPr sz="1200" spc="-10" dirty="0">
                <a:latin typeface="Times New Roman"/>
                <a:cs typeface="Times New Roman"/>
              </a:rPr>
              <a:t>I</a:t>
            </a:r>
            <a:r>
              <a:rPr sz="1200" spc="-15" baseline="-10416" dirty="0">
                <a:latin typeface="Times New Roman"/>
                <a:cs typeface="Times New Roman"/>
              </a:rPr>
              <a:t>B </a:t>
            </a:r>
            <a:r>
              <a:rPr sz="1200" dirty="0">
                <a:latin typeface="Times New Roman"/>
                <a:cs typeface="Times New Roman"/>
              </a:rPr>
              <a:t>= </a:t>
            </a:r>
            <a:r>
              <a:rPr sz="1200" spc="-10" dirty="0">
                <a:latin typeface="Times New Roman"/>
                <a:cs typeface="Times New Roman"/>
              </a:rPr>
              <a:t>In </a:t>
            </a:r>
            <a:r>
              <a:rPr sz="1200" dirty="0">
                <a:latin typeface="Times New Roman"/>
                <a:cs typeface="Times New Roman"/>
              </a:rPr>
              <a:t>migrants to B  </a:t>
            </a:r>
            <a:r>
              <a:rPr sz="1200" spc="-10" dirty="0">
                <a:latin typeface="Times New Roman"/>
                <a:cs typeface="Times New Roman"/>
              </a:rPr>
              <a:t>N</a:t>
            </a:r>
            <a:r>
              <a:rPr sz="1200" spc="-15" baseline="-10416" dirty="0">
                <a:latin typeface="Times New Roman"/>
                <a:cs typeface="Times New Roman"/>
              </a:rPr>
              <a:t>AC  </a:t>
            </a:r>
            <a:r>
              <a:rPr sz="1200" dirty="0">
                <a:latin typeface="Times New Roman"/>
                <a:cs typeface="Times New Roman"/>
              </a:rPr>
              <a:t>+ N</a:t>
            </a:r>
            <a:r>
              <a:rPr sz="1200" baseline="-10416" dirty="0">
                <a:latin typeface="Times New Roman"/>
                <a:cs typeface="Times New Roman"/>
              </a:rPr>
              <a:t>BC </a:t>
            </a:r>
            <a:r>
              <a:rPr sz="1200" dirty="0">
                <a:latin typeface="Times New Roman"/>
                <a:cs typeface="Times New Roman"/>
              </a:rPr>
              <a:t>= </a:t>
            </a:r>
            <a:r>
              <a:rPr sz="1200" spc="-10" dirty="0">
                <a:latin typeface="Times New Roman"/>
                <a:cs typeface="Times New Roman"/>
              </a:rPr>
              <a:t>I</a:t>
            </a:r>
            <a:r>
              <a:rPr sz="1200" spc="-15" baseline="-10416" dirty="0">
                <a:latin typeface="Times New Roman"/>
                <a:cs typeface="Times New Roman"/>
              </a:rPr>
              <a:t>C  </a:t>
            </a:r>
            <a:r>
              <a:rPr sz="1200" dirty="0">
                <a:latin typeface="Times New Roman"/>
                <a:cs typeface="Times New Roman"/>
              </a:rPr>
              <a:t>= </a:t>
            </a:r>
            <a:r>
              <a:rPr sz="1200" spc="-10" dirty="0">
                <a:latin typeface="Times New Roman"/>
                <a:cs typeface="Times New Roman"/>
              </a:rPr>
              <a:t>In </a:t>
            </a:r>
            <a:r>
              <a:rPr sz="1200" dirty="0">
                <a:latin typeface="Times New Roman"/>
                <a:cs typeface="Times New Roman"/>
              </a:rPr>
              <a:t>migrants to</a:t>
            </a:r>
            <a:r>
              <a:rPr sz="1200" spc="-130" dirty="0">
                <a:latin typeface="Times New Roman"/>
                <a:cs typeface="Times New Roman"/>
              </a:rPr>
              <a:t> </a:t>
            </a:r>
            <a:r>
              <a:rPr sz="1200" dirty="0">
                <a:latin typeface="Times New Roman"/>
                <a:cs typeface="Times New Roman"/>
              </a:rPr>
              <a:t>C</a:t>
            </a:r>
          </a:p>
          <a:p>
            <a:pPr marL="50800" marR="1115695">
              <a:lnSpc>
                <a:spcPct val="143500"/>
              </a:lnSpc>
              <a:spcBef>
                <a:spcPts val="10"/>
              </a:spcBef>
            </a:pPr>
            <a:r>
              <a:rPr sz="1200" spc="-5" dirty="0">
                <a:latin typeface="Times New Roman"/>
                <a:cs typeface="Times New Roman"/>
              </a:rPr>
              <a:t>N</a:t>
            </a:r>
            <a:r>
              <a:rPr sz="1200" spc="-7" baseline="-10416" dirty="0">
                <a:latin typeface="Times New Roman"/>
                <a:cs typeface="Times New Roman"/>
              </a:rPr>
              <a:t>AA </a:t>
            </a:r>
            <a:r>
              <a:rPr sz="1200" dirty="0">
                <a:latin typeface="Times New Roman"/>
                <a:cs typeface="Times New Roman"/>
              </a:rPr>
              <a:t>,N</a:t>
            </a:r>
            <a:r>
              <a:rPr sz="1200" baseline="-10416" dirty="0">
                <a:latin typeface="Times New Roman"/>
                <a:cs typeface="Times New Roman"/>
              </a:rPr>
              <a:t>BB </a:t>
            </a:r>
            <a:r>
              <a:rPr sz="1200" spc="-5" dirty="0">
                <a:latin typeface="Times New Roman"/>
                <a:cs typeface="Times New Roman"/>
              </a:rPr>
              <a:t>and </a:t>
            </a:r>
            <a:r>
              <a:rPr sz="1200" dirty="0">
                <a:latin typeface="Times New Roman"/>
                <a:cs typeface="Times New Roman"/>
              </a:rPr>
              <a:t>N</a:t>
            </a:r>
            <a:r>
              <a:rPr sz="1200" baseline="-10416" dirty="0">
                <a:latin typeface="Times New Roman"/>
                <a:cs typeface="Times New Roman"/>
              </a:rPr>
              <a:t>CC </a:t>
            </a:r>
            <a:r>
              <a:rPr sz="1200" spc="-5" dirty="0">
                <a:latin typeface="Times New Roman"/>
                <a:cs typeface="Times New Roman"/>
              </a:rPr>
              <a:t>denoted </a:t>
            </a:r>
            <a:r>
              <a:rPr sz="1200" dirty="0">
                <a:latin typeface="Times New Roman"/>
                <a:cs typeface="Times New Roman"/>
              </a:rPr>
              <a:t>non </a:t>
            </a:r>
            <a:r>
              <a:rPr sz="1200" spc="-5" dirty="0">
                <a:latin typeface="Times New Roman"/>
                <a:cs typeface="Times New Roman"/>
              </a:rPr>
              <a:t>migrants </a:t>
            </a:r>
            <a:r>
              <a:rPr sz="1200" dirty="0">
                <a:latin typeface="Times New Roman"/>
                <a:cs typeface="Times New Roman"/>
              </a:rPr>
              <a:t>for the </a:t>
            </a:r>
            <a:r>
              <a:rPr sz="1200" spc="-5" dirty="0">
                <a:latin typeface="Times New Roman"/>
                <a:cs typeface="Times New Roman"/>
              </a:rPr>
              <a:t>region A, </a:t>
            </a:r>
            <a:r>
              <a:rPr sz="1200" dirty="0">
                <a:latin typeface="Times New Roman"/>
                <a:cs typeface="Times New Roman"/>
              </a:rPr>
              <a:t>B </a:t>
            </a:r>
            <a:r>
              <a:rPr sz="1200" spc="-5" dirty="0">
                <a:latin typeface="Times New Roman"/>
                <a:cs typeface="Times New Roman"/>
              </a:rPr>
              <a:t>and </a:t>
            </a:r>
            <a:r>
              <a:rPr sz="1200" dirty="0">
                <a:latin typeface="Times New Roman"/>
                <a:cs typeface="Times New Roman"/>
              </a:rPr>
              <a:t>C respectively  </a:t>
            </a:r>
            <a:r>
              <a:rPr sz="1200" spc="-5" dirty="0">
                <a:latin typeface="Times New Roman"/>
                <a:cs typeface="Times New Roman"/>
              </a:rPr>
              <a:t>Now,</a:t>
            </a:r>
            <a:endParaRPr sz="1200" dirty="0">
              <a:latin typeface="Times New Roman"/>
              <a:cs typeface="Times New Roman"/>
            </a:endParaRPr>
          </a:p>
          <a:p>
            <a:pPr marL="50800" marR="3234690">
              <a:lnSpc>
                <a:spcPct val="144200"/>
              </a:lnSpc>
            </a:pPr>
            <a:r>
              <a:rPr sz="1200" spc="-5" dirty="0">
                <a:latin typeface="Times New Roman"/>
                <a:cs typeface="Times New Roman"/>
              </a:rPr>
              <a:t>NM</a:t>
            </a:r>
            <a:r>
              <a:rPr sz="1200" spc="-7" baseline="-10416" dirty="0">
                <a:latin typeface="Times New Roman"/>
                <a:cs typeface="Times New Roman"/>
              </a:rPr>
              <a:t>A </a:t>
            </a:r>
            <a:r>
              <a:rPr sz="1200" dirty="0">
                <a:latin typeface="Times New Roman"/>
                <a:cs typeface="Times New Roman"/>
              </a:rPr>
              <a:t>= </a:t>
            </a:r>
            <a:r>
              <a:rPr sz="1200" spc="-10" dirty="0">
                <a:latin typeface="Times New Roman"/>
                <a:cs typeface="Times New Roman"/>
              </a:rPr>
              <a:t>I</a:t>
            </a:r>
            <a:r>
              <a:rPr sz="1200" spc="-15" baseline="-10416" dirty="0">
                <a:latin typeface="Times New Roman"/>
                <a:cs typeface="Times New Roman"/>
              </a:rPr>
              <a:t>A </a:t>
            </a:r>
            <a:r>
              <a:rPr sz="1200" dirty="0">
                <a:latin typeface="Times New Roman"/>
                <a:cs typeface="Times New Roman"/>
              </a:rPr>
              <a:t>– O</a:t>
            </a:r>
            <a:r>
              <a:rPr sz="1200" baseline="-10416" dirty="0">
                <a:latin typeface="Times New Roman"/>
                <a:cs typeface="Times New Roman"/>
              </a:rPr>
              <a:t>A </a:t>
            </a:r>
            <a:r>
              <a:rPr sz="1200" spc="-5" dirty="0">
                <a:latin typeface="Times New Roman"/>
                <a:cs typeface="Times New Roman"/>
              </a:rPr>
              <a:t>Net migrants </a:t>
            </a:r>
            <a:r>
              <a:rPr sz="1200" dirty="0">
                <a:latin typeface="Times New Roman"/>
                <a:cs typeface="Times New Roman"/>
              </a:rPr>
              <a:t>to the </a:t>
            </a:r>
            <a:r>
              <a:rPr sz="1200" spc="-5" dirty="0">
                <a:latin typeface="Times New Roman"/>
                <a:cs typeface="Times New Roman"/>
              </a:rPr>
              <a:t>region A  NM</a:t>
            </a:r>
            <a:r>
              <a:rPr sz="1200" spc="-7" baseline="-10416" dirty="0">
                <a:latin typeface="Times New Roman"/>
                <a:cs typeface="Times New Roman"/>
              </a:rPr>
              <a:t>B </a:t>
            </a:r>
            <a:r>
              <a:rPr sz="1200" dirty="0">
                <a:latin typeface="Times New Roman"/>
                <a:cs typeface="Times New Roman"/>
              </a:rPr>
              <a:t>= </a:t>
            </a:r>
            <a:r>
              <a:rPr sz="1200" spc="-15" dirty="0">
                <a:latin typeface="Times New Roman"/>
                <a:cs typeface="Times New Roman"/>
              </a:rPr>
              <a:t>I</a:t>
            </a:r>
            <a:r>
              <a:rPr sz="1200" spc="-22" baseline="-10416" dirty="0">
                <a:latin typeface="Times New Roman"/>
                <a:cs typeface="Times New Roman"/>
              </a:rPr>
              <a:t>B </a:t>
            </a:r>
            <a:r>
              <a:rPr sz="1200" dirty="0">
                <a:latin typeface="Times New Roman"/>
                <a:cs typeface="Times New Roman"/>
              </a:rPr>
              <a:t>– </a:t>
            </a:r>
            <a:r>
              <a:rPr sz="1200" spc="-5" dirty="0">
                <a:latin typeface="Times New Roman"/>
                <a:cs typeface="Times New Roman"/>
              </a:rPr>
              <a:t>O</a:t>
            </a:r>
            <a:r>
              <a:rPr sz="1200" spc="-7" baseline="-10416" dirty="0">
                <a:latin typeface="Times New Roman"/>
                <a:cs typeface="Times New Roman"/>
              </a:rPr>
              <a:t>B </a:t>
            </a:r>
            <a:r>
              <a:rPr sz="1200" spc="-5" dirty="0">
                <a:latin typeface="Times New Roman"/>
                <a:cs typeface="Times New Roman"/>
              </a:rPr>
              <a:t>Net </a:t>
            </a:r>
            <a:r>
              <a:rPr sz="1200" dirty="0">
                <a:latin typeface="Times New Roman"/>
                <a:cs typeface="Times New Roman"/>
              </a:rPr>
              <a:t>migrants to the </a:t>
            </a:r>
            <a:r>
              <a:rPr sz="1200" spc="-5" dirty="0">
                <a:latin typeface="Times New Roman"/>
                <a:cs typeface="Times New Roman"/>
              </a:rPr>
              <a:t>region </a:t>
            </a:r>
            <a:r>
              <a:rPr sz="1200" dirty="0">
                <a:latin typeface="Times New Roman"/>
                <a:cs typeface="Times New Roman"/>
              </a:rPr>
              <a:t>B  </a:t>
            </a:r>
            <a:r>
              <a:rPr sz="1200" spc="-5" dirty="0">
                <a:latin typeface="Times New Roman"/>
                <a:cs typeface="Times New Roman"/>
              </a:rPr>
              <a:t>NM</a:t>
            </a:r>
            <a:r>
              <a:rPr sz="1200" spc="-7" baseline="-10416" dirty="0">
                <a:latin typeface="Times New Roman"/>
                <a:cs typeface="Times New Roman"/>
              </a:rPr>
              <a:t>C</a:t>
            </a:r>
            <a:r>
              <a:rPr sz="1200" spc="-5" dirty="0">
                <a:latin typeface="Times New Roman"/>
                <a:cs typeface="Times New Roman"/>
              </a:rPr>
              <a:t>= </a:t>
            </a:r>
            <a:r>
              <a:rPr sz="1200" spc="-15" dirty="0">
                <a:latin typeface="Times New Roman"/>
                <a:cs typeface="Times New Roman"/>
              </a:rPr>
              <a:t>I</a:t>
            </a:r>
            <a:r>
              <a:rPr sz="1200" spc="-22" baseline="-10416" dirty="0">
                <a:latin typeface="Times New Roman"/>
                <a:cs typeface="Times New Roman"/>
              </a:rPr>
              <a:t>C </a:t>
            </a:r>
            <a:r>
              <a:rPr sz="1200" dirty="0">
                <a:latin typeface="Times New Roman"/>
                <a:cs typeface="Times New Roman"/>
              </a:rPr>
              <a:t>– </a:t>
            </a:r>
            <a:r>
              <a:rPr sz="1200" spc="-5" dirty="0">
                <a:latin typeface="Times New Roman"/>
                <a:cs typeface="Times New Roman"/>
              </a:rPr>
              <a:t>O</a:t>
            </a:r>
            <a:r>
              <a:rPr sz="1200" spc="-7" baseline="-10416" dirty="0">
                <a:latin typeface="Times New Roman"/>
                <a:cs typeface="Times New Roman"/>
              </a:rPr>
              <a:t>C </a:t>
            </a:r>
            <a:r>
              <a:rPr sz="1200" spc="-5" dirty="0">
                <a:latin typeface="Times New Roman"/>
                <a:cs typeface="Times New Roman"/>
              </a:rPr>
              <a:t>Net </a:t>
            </a:r>
            <a:r>
              <a:rPr sz="1200" dirty="0">
                <a:latin typeface="Times New Roman"/>
                <a:cs typeface="Times New Roman"/>
              </a:rPr>
              <a:t>migrants to the </a:t>
            </a:r>
            <a:r>
              <a:rPr sz="1200" spc="-5" dirty="0">
                <a:latin typeface="Times New Roman"/>
                <a:cs typeface="Times New Roman"/>
              </a:rPr>
              <a:t>region </a:t>
            </a:r>
            <a:r>
              <a:rPr sz="1200" dirty="0">
                <a:latin typeface="Times New Roman"/>
                <a:cs typeface="Times New Roman"/>
              </a:rPr>
              <a:t>C  </a:t>
            </a:r>
            <a:r>
              <a:rPr sz="1200" b="1" i="1" spc="-5" dirty="0">
                <a:latin typeface="Times New Roman"/>
                <a:cs typeface="Times New Roman"/>
              </a:rPr>
              <a:t>Source: </a:t>
            </a:r>
            <a:r>
              <a:rPr sz="1200" b="1" i="1" dirty="0">
                <a:latin typeface="Times New Roman"/>
                <a:cs typeface="Times New Roman"/>
              </a:rPr>
              <a:t>Pathak </a:t>
            </a:r>
            <a:r>
              <a:rPr sz="1200" b="1" i="1" spc="-5" dirty="0">
                <a:latin typeface="Times New Roman"/>
                <a:cs typeface="Times New Roman"/>
              </a:rPr>
              <a:t>et. </a:t>
            </a:r>
            <a:r>
              <a:rPr sz="1200" b="1" i="1" dirty="0">
                <a:latin typeface="Times New Roman"/>
                <a:cs typeface="Times New Roman"/>
              </a:rPr>
              <a:t>al.</a:t>
            </a:r>
            <a:r>
              <a:rPr sz="1200" b="1" i="1" spc="5" dirty="0">
                <a:latin typeface="Times New Roman"/>
                <a:cs typeface="Times New Roman"/>
              </a:rPr>
              <a:t> </a:t>
            </a:r>
            <a:r>
              <a:rPr sz="1200" b="1" i="1" spc="-5" dirty="0">
                <a:latin typeface="Times New Roman"/>
                <a:cs typeface="Times New Roman"/>
              </a:rPr>
              <a:t>1992:211-12</a:t>
            </a:r>
            <a:endParaRPr sz="1200" dirty="0">
              <a:latin typeface="Times New Roman"/>
              <a:cs typeface="Times New Roman"/>
            </a:endParaRPr>
          </a:p>
          <a:p>
            <a:pPr>
              <a:lnSpc>
                <a:spcPct val="100000"/>
              </a:lnSpc>
              <a:spcBef>
                <a:spcPts val="25"/>
              </a:spcBef>
            </a:pPr>
            <a:endParaRPr sz="1750" dirty="0">
              <a:latin typeface="Times New Roman"/>
              <a:cs typeface="Times New Roman"/>
            </a:endParaRPr>
          </a:p>
          <a:p>
            <a:pPr marL="50800" marR="17780">
              <a:lnSpc>
                <a:spcPct val="144200"/>
              </a:lnSpc>
            </a:pPr>
            <a:r>
              <a:rPr sz="1200" dirty="0">
                <a:latin typeface="Times New Roman"/>
                <a:cs typeface="Times New Roman"/>
              </a:rPr>
              <a:t>Example of life time migrants </a:t>
            </a:r>
            <a:r>
              <a:rPr sz="1200" spc="10" dirty="0">
                <a:latin typeface="Times New Roman"/>
                <a:cs typeface="Times New Roman"/>
              </a:rPr>
              <a:t>by </a:t>
            </a:r>
            <a:r>
              <a:rPr sz="1200" dirty="0">
                <a:latin typeface="Times New Roman"/>
                <a:cs typeface="Times New Roman"/>
              </a:rPr>
              <a:t>place of birth and </a:t>
            </a:r>
            <a:r>
              <a:rPr sz="1200" spc="-5" dirty="0">
                <a:latin typeface="Times New Roman"/>
                <a:cs typeface="Times New Roman"/>
              </a:rPr>
              <a:t>place </a:t>
            </a:r>
            <a:r>
              <a:rPr sz="1200" dirty="0">
                <a:latin typeface="Times New Roman"/>
                <a:cs typeface="Times New Roman"/>
              </a:rPr>
              <a:t>of </a:t>
            </a:r>
            <a:r>
              <a:rPr sz="1200" spc="-5" dirty="0">
                <a:latin typeface="Times New Roman"/>
                <a:cs typeface="Times New Roman"/>
              </a:rPr>
              <a:t>enumeration </a:t>
            </a:r>
            <a:r>
              <a:rPr sz="1200" dirty="0">
                <a:latin typeface="Times New Roman"/>
                <a:cs typeface="Times New Roman"/>
              </a:rPr>
              <a:t>according to </a:t>
            </a:r>
            <a:r>
              <a:rPr sz="1200" spc="-5" dirty="0">
                <a:latin typeface="Times New Roman"/>
                <a:cs typeface="Times New Roman"/>
              </a:rPr>
              <a:t>ecological  regions </a:t>
            </a:r>
            <a:r>
              <a:rPr sz="1200" dirty="0">
                <a:latin typeface="Times New Roman"/>
                <a:cs typeface="Times New Roman"/>
              </a:rPr>
              <a:t>of </a:t>
            </a:r>
            <a:r>
              <a:rPr sz="1200" spc="-5" dirty="0">
                <a:latin typeface="Times New Roman"/>
                <a:cs typeface="Times New Roman"/>
              </a:rPr>
              <a:t>Nepal,</a:t>
            </a:r>
            <a:r>
              <a:rPr sz="1200" dirty="0">
                <a:latin typeface="Times New Roman"/>
                <a:cs typeface="Times New Roman"/>
              </a:rPr>
              <a:t> 2001</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50</a:t>
            </a:fld>
            <a:endParaRPr dirty="0"/>
          </a:p>
        </p:txBody>
      </p:sp>
      <p:graphicFrame>
        <p:nvGraphicFramePr>
          <p:cNvPr id="6" name="object 6"/>
          <p:cNvGraphicFramePr>
            <a:graphicFrameLocks noGrp="1"/>
          </p:cNvGraphicFramePr>
          <p:nvPr/>
        </p:nvGraphicFramePr>
        <p:xfrm>
          <a:off x="843076" y="5221858"/>
          <a:ext cx="6011542" cy="1885441"/>
        </p:xfrm>
        <a:graphic>
          <a:graphicData uri="http://schemas.openxmlformats.org/drawingml/2006/table">
            <a:tbl>
              <a:tblPr firstRow="1" bandRow="1">
                <a:tableStyleId>{2D5ABB26-0587-4C30-8999-92F81FD0307C}</a:tableStyleId>
              </a:tblPr>
              <a:tblGrid>
                <a:gridCol w="1077595">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594359">
                  <a:extLst>
                    <a:ext uri="{9D8B030D-6E8A-4147-A177-3AD203B41FA5}">
                      <a16:colId xmlns:a16="http://schemas.microsoft.com/office/drawing/2014/main" val="20002"/>
                    </a:ext>
                  </a:extLst>
                </a:gridCol>
                <a:gridCol w="670560">
                  <a:extLst>
                    <a:ext uri="{9D8B030D-6E8A-4147-A177-3AD203B41FA5}">
                      <a16:colId xmlns:a16="http://schemas.microsoft.com/office/drawing/2014/main" val="20003"/>
                    </a:ext>
                  </a:extLst>
                </a:gridCol>
                <a:gridCol w="670560">
                  <a:extLst>
                    <a:ext uri="{9D8B030D-6E8A-4147-A177-3AD203B41FA5}">
                      <a16:colId xmlns:a16="http://schemas.microsoft.com/office/drawing/2014/main" val="20004"/>
                    </a:ext>
                  </a:extLst>
                </a:gridCol>
                <a:gridCol w="1221104">
                  <a:extLst>
                    <a:ext uri="{9D8B030D-6E8A-4147-A177-3AD203B41FA5}">
                      <a16:colId xmlns:a16="http://schemas.microsoft.com/office/drawing/2014/main" val="20005"/>
                    </a:ext>
                  </a:extLst>
                </a:gridCol>
                <a:gridCol w="1047114">
                  <a:extLst>
                    <a:ext uri="{9D8B030D-6E8A-4147-A177-3AD203B41FA5}">
                      <a16:colId xmlns:a16="http://schemas.microsoft.com/office/drawing/2014/main" val="20006"/>
                    </a:ext>
                  </a:extLst>
                </a:gridCol>
              </a:tblGrid>
              <a:tr h="270002">
                <a:tc>
                  <a:txBody>
                    <a:bodyPr/>
                    <a:lstStyle/>
                    <a:p>
                      <a:pPr marL="68580">
                        <a:lnSpc>
                          <a:spcPts val="1380"/>
                        </a:lnSpc>
                      </a:pPr>
                      <a:r>
                        <a:rPr sz="1200" b="1" spc="-5" dirty="0">
                          <a:latin typeface="Times New Roman"/>
                          <a:cs typeface="Times New Roman"/>
                        </a:rPr>
                        <a:t>Place </a:t>
                      </a:r>
                      <a:r>
                        <a:rPr sz="1200" b="1" dirty="0">
                          <a:latin typeface="Times New Roman"/>
                          <a:cs typeface="Times New Roman"/>
                        </a:rPr>
                        <a:t>of</a:t>
                      </a:r>
                      <a:r>
                        <a:rPr sz="1200" b="1" spc="-30" dirty="0">
                          <a:latin typeface="Times New Roman"/>
                          <a:cs typeface="Times New Roman"/>
                        </a:rPr>
                        <a:t> </a:t>
                      </a:r>
                      <a:r>
                        <a:rPr sz="1200" b="1" spc="-5" dirty="0">
                          <a:latin typeface="Times New Roman"/>
                          <a:cs typeface="Times New Roman"/>
                        </a:rPr>
                        <a:t>origin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4">
                  <a:txBody>
                    <a:bodyPr/>
                    <a:lstStyle/>
                    <a:p>
                      <a:pPr marL="68580">
                        <a:lnSpc>
                          <a:spcPts val="1380"/>
                        </a:lnSpc>
                      </a:pPr>
                      <a:r>
                        <a:rPr sz="1200" b="1" spc="-5" dirty="0">
                          <a:latin typeface="Times New Roman"/>
                          <a:cs typeface="Times New Roman"/>
                        </a:rPr>
                        <a:t>Place </a:t>
                      </a:r>
                      <a:r>
                        <a:rPr sz="1200" b="1" dirty="0">
                          <a:latin typeface="Times New Roman"/>
                          <a:cs typeface="Times New Roman"/>
                        </a:rPr>
                        <a:t>of </a:t>
                      </a:r>
                      <a:r>
                        <a:rPr sz="1200" b="1" spc="-5" dirty="0">
                          <a:latin typeface="Times New Roman"/>
                          <a:cs typeface="Times New Roman"/>
                        </a:rPr>
                        <a:t>enumeration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68580">
                        <a:lnSpc>
                          <a:spcPts val="1380"/>
                        </a:lnSpc>
                      </a:pPr>
                      <a:r>
                        <a:rPr sz="1200" b="1" dirty="0">
                          <a:latin typeface="Times New Roman"/>
                          <a:cs typeface="Times New Roman"/>
                        </a:rPr>
                        <a:t>% </a:t>
                      </a:r>
                      <a:r>
                        <a:rPr sz="1200" b="1" spc="-5" dirty="0">
                          <a:latin typeface="Times New Roman"/>
                          <a:cs typeface="Times New Roman"/>
                        </a:rPr>
                        <a:t>out</a:t>
                      </a:r>
                      <a:r>
                        <a:rPr sz="1200" b="1" spc="-30" dirty="0">
                          <a:latin typeface="Times New Roman"/>
                          <a:cs typeface="Times New Roman"/>
                        </a:rPr>
                        <a:t> </a:t>
                      </a:r>
                      <a:r>
                        <a:rPr sz="1200" b="1" spc="-5" dirty="0">
                          <a:latin typeface="Times New Roman"/>
                          <a:cs typeface="Times New Roman"/>
                        </a:rPr>
                        <a:t>migration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80"/>
                        </a:lnSpc>
                      </a:pPr>
                      <a:r>
                        <a:rPr sz="1200" b="1" spc="-5" dirty="0">
                          <a:latin typeface="Times New Roman"/>
                          <a:cs typeface="Times New Roman"/>
                        </a:rPr>
                        <a:t>Net</a:t>
                      </a:r>
                      <a:r>
                        <a:rPr sz="1200" b="1" spc="-20" dirty="0">
                          <a:latin typeface="Times New Roman"/>
                          <a:cs typeface="Times New Roman"/>
                        </a:rPr>
                        <a:t> </a:t>
                      </a:r>
                      <a:r>
                        <a:rPr sz="1200" b="1" spc="-5" dirty="0">
                          <a:latin typeface="Times New Roman"/>
                          <a:cs typeface="Times New Roman"/>
                        </a:rPr>
                        <a:t>migration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7">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Mountain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Hill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Terai</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Total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spc="-5" dirty="0">
                          <a:latin typeface="Times New Roman"/>
                          <a:cs typeface="Times New Roman"/>
                        </a:rPr>
                        <a:t>Mountain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125597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169825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295422</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17.1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-255103</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748">
                <a:tc>
                  <a:txBody>
                    <a:bodyPr/>
                    <a:lstStyle/>
                    <a:p>
                      <a:pPr marL="68580">
                        <a:lnSpc>
                          <a:spcPts val="1355"/>
                        </a:lnSpc>
                      </a:pPr>
                      <a:r>
                        <a:rPr sz="1200" spc="-5" dirty="0">
                          <a:latin typeface="Times New Roman"/>
                          <a:cs typeface="Times New Roman"/>
                        </a:rPr>
                        <a:t>Hill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33895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1157035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1190930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68.9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-830759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9748">
                <a:tc>
                  <a:txBody>
                    <a:bodyPr/>
                    <a:lstStyle/>
                    <a:p>
                      <a:pPr marL="68580">
                        <a:lnSpc>
                          <a:spcPts val="1355"/>
                        </a:lnSpc>
                      </a:pPr>
                      <a:r>
                        <a:rPr sz="1200" spc="-5" dirty="0">
                          <a:latin typeface="Times New Roman"/>
                          <a:cs typeface="Times New Roman"/>
                        </a:rPr>
                        <a:t>Terai</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6424</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234574</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240998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14</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spc="-5" dirty="0">
                          <a:latin typeface="Times New Roman"/>
                          <a:cs typeface="Times New Roman"/>
                        </a:rPr>
                        <a:t>+1085862</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68224">
                <a:tc>
                  <a:txBody>
                    <a:bodyPr/>
                    <a:lstStyle/>
                    <a:p>
                      <a:pPr marL="68580">
                        <a:lnSpc>
                          <a:spcPts val="1355"/>
                        </a:lnSpc>
                      </a:pPr>
                      <a:r>
                        <a:rPr sz="1200" spc="-5" dirty="0">
                          <a:latin typeface="Times New Roman"/>
                          <a:cs typeface="Times New Roman"/>
                        </a:rPr>
                        <a:t>Total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40319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360171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1326860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1727350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100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69748">
                <a:tc>
                  <a:txBody>
                    <a:bodyPr/>
                    <a:lstStyle/>
                    <a:p>
                      <a:pPr marL="68580">
                        <a:lnSpc>
                          <a:spcPts val="1355"/>
                        </a:lnSpc>
                      </a:pPr>
                      <a:r>
                        <a:rPr sz="1200" dirty="0">
                          <a:latin typeface="Times New Roman"/>
                          <a:cs typeface="Times New Roman"/>
                        </a:rPr>
                        <a:t>% in</a:t>
                      </a:r>
                      <a:r>
                        <a:rPr sz="1200" spc="-40" dirty="0">
                          <a:latin typeface="Times New Roman"/>
                          <a:cs typeface="Times New Roman"/>
                        </a:rPr>
                        <a:t> </a:t>
                      </a:r>
                      <a:r>
                        <a:rPr sz="1200" spc="-5" dirty="0">
                          <a:latin typeface="Times New Roman"/>
                          <a:cs typeface="Times New Roman"/>
                        </a:rPr>
                        <a:t>migration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2.3</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20.9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dirty="0">
                          <a:latin typeface="Times New Roman"/>
                          <a:cs typeface="Times New Roman"/>
                        </a:rPr>
                        <a:t>76.8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55"/>
                        </a:lnSpc>
                      </a:pPr>
                      <a:r>
                        <a:rPr sz="1200" dirty="0">
                          <a:latin typeface="Times New Roman"/>
                          <a:cs typeface="Times New Roman"/>
                        </a:rPr>
                        <a:t>100</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7" name="object 7"/>
          <p:cNvSpPr txBox="1"/>
          <p:nvPr/>
        </p:nvSpPr>
        <p:spPr>
          <a:xfrm>
            <a:off x="902004" y="7090029"/>
            <a:ext cx="3820795" cy="73152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Source </a:t>
            </a:r>
            <a:r>
              <a:rPr sz="1200" b="1" dirty="0">
                <a:latin typeface="Times New Roman"/>
                <a:cs typeface="Times New Roman"/>
              </a:rPr>
              <a:t>:</a:t>
            </a:r>
            <a:r>
              <a:rPr sz="1200" b="1" spc="-10" dirty="0">
                <a:latin typeface="Times New Roman"/>
                <a:cs typeface="Times New Roman"/>
              </a:rPr>
              <a:t> </a:t>
            </a:r>
            <a:r>
              <a:rPr sz="1200" b="1" dirty="0">
                <a:latin typeface="Times New Roman"/>
                <a:cs typeface="Times New Roman"/>
              </a:rPr>
              <a:t>CBS,2003</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000">
              <a:latin typeface="Times New Roman"/>
              <a:cs typeface="Times New Roman"/>
            </a:endParaRPr>
          </a:p>
          <a:p>
            <a:pPr marL="12700">
              <a:lnSpc>
                <a:spcPct val="100000"/>
              </a:lnSpc>
              <a:spcBef>
                <a:spcPts val="5"/>
              </a:spcBef>
            </a:pPr>
            <a:r>
              <a:rPr sz="1200" spc="-5" dirty="0">
                <a:latin typeface="Times New Roman"/>
                <a:cs typeface="Times New Roman"/>
              </a:rPr>
              <a:t>Trend </a:t>
            </a:r>
            <a:r>
              <a:rPr sz="1200" dirty="0">
                <a:latin typeface="Times New Roman"/>
                <a:cs typeface="Times New Roman"/>
              </a:rPr>
              <a:t>of </a:t>
            </a:r>
            <a:r>
              <a:rPr sz="1200" spc="-5" dirty="0">
                <a:latin typeface="Times New Roman"/>
                <a:cs typeface="Times New Roman"/>
              </a:rPr>
              <a:t>net migration seen from </a:t>
            </a:r>
            <a:r>
              <a:rPr sz="1200" dirty="0">
                <a:latin typeface="Times New Roman"/>
                <a:cs typeface="Times New Roman"/>
              </a:rPr>
              <a:t>four censuses(1971 to</a:t>
            </a:r>
            <a:r>
              <a:rPr sz="1200" spc="5" dirty="0">
                <a:latin typeface="Times New Roman"/>
                <a:cs typeface="Times New Roman"/>
              </a:rPr>
              <a:t> </a:t>
            </a:r>
            <a:r>
              <a:rPr sz="1200" dirty="0">
                <a:latin typeface="Times New Roman"/>
                <a:cs typeface="Times New Roman"/>
              </a:rPr>
              <a:t>2001)</a:t>
            </a:r>
            <a:endParaRPr sz="1200">
              <a:latin typeface="Times New Roman"/>
              <a:cs typeface="Times New Roman"/>
            </a:endParaRPr>
          </a:p>
        </p:txBody>
      </p:sp>
      <p:graphicFrame>
        <p:nvGraphicFramePr>
          <p:cNvPr id="8" name="object 8"/>
          <p:cNvGraphicFramePr>
            <a:graphicFrameLocks noGrp="1"/>
          </p:cNvGraphicFramePr>
          <p:nvPr/>
        </p:nvGraphicFramePr>
        <p:xfrm>
          <a:off x="843076" y="7901685"/>
          <a:ext cx="3915410" cy="1077416"/>
        </p:xfrm>
        <a:graphic>
          <a:graphicData uri="http://schemas.openxmlformats.org/drawingml/2006/table">
            <a:tbl>
              <a:tblPr firstRow="1" bandRow="1">
                <a:tableStyleId>{2D5ABB26-0587-4C30-8999-92F81FD0307C}</a:tableStyleId>
              </a:tblPr>
              <a:tblGrid>
                <a:gridCol w="1134110">
                  <a:extLst>
                    <a:ext uri="{9D8B030D-6E8A-4147-A177-3AD203B41FA5}">
                      <a16:colId xmlns:a16="http://schemas.microsoft.com/office/drawing/2014/main" val="20000"/>
                    </a:ext>
                  </a:extLst>
                </a:gridCol>
                <a:gridCol w="953135">
                  <a:extLst>
                    <a:ext uri="{9D8B030D-6E8A-4147-A177-3AD203B41FA5}">
                      <a16:colId xmlns:a16="http://schemas.microsoft.com/office/drawing/2014/main" val="20001"/>
                    </a:ext>
                  </a:extLst>
                </a:gridCol>
                <a:gridCol w="840105">
                  <a:extLst>
                    <a:ext uri="{9D8B030D-6E8A-4147-A177-3AD203B41FA5}">
                      <a16:colId xmlns:a16="http://schemas.microsoft.com/office/drawing/2014/main" val="20002"/>
                    </a:ext>
                  </a:extLst>
                </a:gridCol>
                <a:gridCol w="988060">
                  <a:extLst>
                    <a:ext uri="{9D8B030D-6E8A-4147-A177-3AD203B41FA5}">
                      <a16:colId xmlns:a16="http://schemas.microsoft.com/office/drawing/2014/main" val="20003"/>
                    </a:ext>
                  </a:extLst>
                </a:gridCol>
              </a:tblGrid>
              <a:tr h="269748">
                <a:tc>
                  <a:txBody>
                    <a:bodyPr/>
                    <a:lstStyle/>
                    <a:p>
                      <a:pPr marL="68580">
                        <a:lnSpc>
                          <a:spcPts val="1390"/>
                        </a:lnSpc>
                      </a:pPr>
                      <a:r>
                        <a:rPr sz="1200" b="1" spc="-5" dirty="0">
                          <a:latin typeface="Times New Roman"/>
                          <a:cs typeface="Times New Roman"/>
                        </a:rPr>
                        <a:t>Year/</a:t>
                      </a:r>
                      <a:r>
                        <a:rPr sz="1200" b="1" spc="-10" dirty="0">
                          <a:latin typeface="Times New Roman"/>
                          <a:cs typeface="Times New Roman"/>
                        </a:rPr>
                        <a:t> </a:t>
                      </a:r>
                      <a:r>
                        <a:rPr sz="1200" b="1" dirty="0">
                          <a:latin typeface="Times New Roman"/>
                          <a:cs typeface="Times New Roman"/>
                        </a:rPr>
                        <a:t>Zone</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68580">
                        <a:lnSpc>
                          <a:spcPts val="1390"/>
                        </a:lnSpc>
                      </a:pPr>
                      <a:r>
                        <a:rPr sz="1200" b="1" spc="-5" dirty="0">
                          <a:latin typeface="Times New Roman"/>
                          <a:cs typeface="Times New Roman"/>
                        </a:rPr>
                        <a:t>Net Migration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9748">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Mountain</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Hill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Terai</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68224">
                <a:tc>
                  <a:txBody>
                    <a:bodyPr/>
                    <a:lstStyle/>
                    <a:p>
                      <a:pPr marL="68580">
                        <a:lnSpc>
                          <a:spcPts val="1355"/>
                        </a:lnSpc>
                      </a:pPr>
                      <a:r>
                        <a:rPr sz="1200" dirty="0">
                          <a:latin typeface="Times New Roman"/>
                          <a:cs typeface="Times New Roman"/>
                        </a:rPr>
                        <a:t>1971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-39959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-359966</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+399925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9696">
                <a:tc>
                  <a:txBody>
                    <a:bodyPr/>
                    <a:lstStyle/>
                    <a:p>
                      <a:pPr marL="68580">
                        <a:lnSpc>
                          <a:spcPts val="1370"/>
                        </a:lnSpc>
                      </a:pPr>
                      <a:r>
                        <a:rPr sz="1200" dirty="0">
                          <a:latin typeface="Times New Roman"/>
                          <a:cs typeface="Times New Roman"/>
                        </a:rPr>
                        <a:t>1981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spc="-5" dirty="0">
                          <a:latin typeface="Times New Roman"/>
                          <a:cs typeface="Times New Roman"/>
                        </a:rPr>
                        <a:t>-26467</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spc="-5" dirty="0">
                          <a:latin typeface="Times New Roman"/>
                          <a:cs typeface="Times New Roman"/>
                        </a:rPr>
                        <a:t>-424711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70"/>
                        </a:lnSpc>
                      </a:pPr>
                      <a:r>
                        <a:rPr sz="1200" spc="-5" dirty="0">
                          <a:latin typeface="Times New Roman"/>
                          <a:cs typeface="Times New Roman"/>
                        </a:rPr>
                        <a:t>+686178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843076" y="1016508"/>
          <a:ext cx="3915410" cy="538225"/>
        </p:xfrm>
        <a:graphic>
          <a:graphicData uri="http://schemas.openxmlformats.org/drawingml/2006/table">
            <a:tbl>
              <a:tblPr firstRow="1" bandRow="1">
                <a:tableStyleId>{2D5ABB26-0587-4C30-8999-92F81FD0307C}</a:tableStyleId>
              </a:tblPr>
              <a:tblGrid>
                <a:gridCol w="1134110">
                  <a:extLst>
                    <a:ext uri="{9D8B030D-6E8A-4147-A177-3AD203B41FA5}">
                      <a16:colId xmlns:a16="http://schemas.microsoft.com/office/drawing/2014/main" val="20000"/>
                    </a:ext>
                  </a:extLst>
                </a:gridCol>
                <a:gridCol w="953135">
                  <a:extLst>
                    <a:ext uri="{9D8B030D-6E8A-4147-A177-3AD203B41FA5}">
                      <a16:colId xmlns:a16="http://schemas.microsoft.com/office/drawing/2014/main" val="20001"/>
                    </a:ext>
                  </a:extLst>
                </a:gridCol>
                <a:gridCol w="840105">
                  <a:extLst>
                    <a:ext uri="{9D8B030D-6E8A-4147-A177-3AD203B41FA5}">
                      <a16:colId xmlns:a16="http://schemas.microsoft.com/office/drawing/2014/main" val="20002"/>
                    </a:ext>
                  </a:extLst>
                </a:gridCol>
                <a:gridCol w="988060">
                  <a:extLst>
                    <a:ext uri="{9D8B030D-6E8A-4147-A177-3AD203B41FA5}">
                      <a16:colId xmlns:a16="http://schemas.microsoft.com/office/drawing/2014/main" val="20003"/>
                    </a:ext>
                  </a:extLst>
                </a:gridCol>
              </a:tblGrid>
              <a:tr h="268477">
                <a:tc>
                  <a:txBody>
                    <a:bodyPr/>
                    <a:lstStyle/>
                    <a:p>
                      <a:pPr marL="68580">
                        <a:lnSpc>
                          <a:spcPts val="1360"/>
                        </a:lnSpc>
                      </a:pPr>
                      <a:r>
                        <a:rPr sz="1200" dirty="0">
                          <a:latin typeface="Times New Roman"/>
                          <a:cs typeface="Times New Roman"/>
                        </a:rPr>
                        <a:t>1991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60"/>
                        </a:lnSpc>
                      </a:pPr>
                      <a:r>
                        <a:rPr sz="1200" spc="-5" dirty="0">
                          <a:latin typeface="Times New Roman"/>
                          <a:cs typeface="Times New Roman"/>
                        </a:rPr>
                        <a:t>-161655</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60"/>
                        </a:lnSpc>
                      </a:pPr>
                      <a:r>
                        <a:rPr sz="1200" spc="-5" dirty="0">
                          <a:latin typeface="Times New Roman"/>
                          <a:cs typeface="Times New Roman"/>
                        </a:rPr>
                        <a:t>-753923</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60"/>
                        </a:lnSpc>
                      </a:pPr>
                      <a:r>
                        <a:rPr sz="1200" spc="-5" dirty="0">
                          <a:latin typeface="Times New Roman"/>
                          <a:cs typeface="Times New Roman"/>
                        </a:rPr>
                        <a:t>+915578</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69748">
                <a:tc>
                  <a:txBody>
                    <a:bodyPr/>
                    <a:lstStyle/>
                    <a:p>
                      <a:pPr marL="68580">
                        <a:lnSpc>
                          <a:spcPts val="1355"/>
                        </a:lnSpc>
                      </a:pPr>
                      <a:r>
                        <a:rPr sz="1200" dirty="0">
                          <a:latin typeface="Times New Roman"/>
                          <a:cs typeface="Times New Roman"/>
                        </a:rPr>
                        <a:t>2001</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-255103</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-830759</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55"/>
                        </a:lnSpc>
                      </a:pPr>
                      <a:r>
                        <a:rPr sz="1200" spc="-5" dirty="0">
                          <a:latin typeface="Times New Roman"/>
                          <a:cs typeface="Times New Roman"/>
                        </a:rPr>
                        <a:t>+1085862</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51</a:t>
            </a:fld>
            <a:endParaRPr dirty="0"/>
          </a:p>
        </p:txBody>
      </p:sp>
      <p:sp>
        <p:nvSpPr>
          <p:cNvPr id="6" name="object 6"/>
          <p:cNvSpPr txBox="1"/>
          <p:nvPr/>
        </p:nvSpPr>
        <p:spPr>
          <a:xfrm>
            <a:off x="851204" y="1537461"/>
            <a:ext cx="6074410" cy="7567295"/>
          </a:xfrm>
          <a:prstGeom prst="rect">
            <a:avLst/>
          </a:prstGeom>
        </p:spPr>
        <p:txBody>
          <a:bodyPr vert="horz" wrap="square" lIns="0" tIns="12700" rIns="0" bIns="0" rtlCol="0">
            <a:spAutoFit/>
          </a:bodyPr>
          <a:lstStyle/>
          <a:p>
            <a:pPr marL="520065">
              <a:lnSpc>
                <a:spcPct val="100000"/>
              </a:lnSpc>
              <a:spcBef>
                <a:spcPts val="100"/>
              </a:spcBef>
            </a:pPr>
            <a:r>
              <a:rPr sz="1200" b="1" spc="-5" dirty="0">
                <a:latin typeface="Times New Roman"/>
                <a:cs typeface="Times New Roman"/>
              </a:rPr>
              <a:t>Source </a:t>
            </a:r>
            <a:r>
              <a:rPr sz="1200" b="1" dirty="0">
                <a:latin typeface="Times New Roman"/>
                <a:cs typeface="Times New Roman"/>
              </a:rPr>
              <a:t>: CBS,1993 </a:t>
            </a:r>
            <a:r>
              <a:rPr sz="1200" b="1" spc="-5" dirty="0">
                <a:latin typeface="Times New Roman"/>
                <a:cs typeface="Times New Roman"/>
              </a:rPr>
              <a:t>and</a:t>
            </a:r>
            <a:r>
              <a:rPr sz="1200" b="1" spc="-10" dirty="0">
                <a:latin typeface="Times New Roman"/>
                <a:cs typeface="Times New Roman"/>
              </a:rPr>
              <a:t> </a:t>
            </a:r>
            <a:r>
              <a:rPr sz="1200" b="1" dirty="0">
                <a:latin typeface="Times New Roman"/>
                <a:cs typeface="Times New Roman"/>
              </a:rPr>
              <a:t>2003</a:t>
            </a:r>
            <a:endParaRPr sz="1200">
              <a:latin typeface="Times New Roman"/>
              <a:cs typeface="Times New Roman"/>
            </a:endParaRPr>
          </a:p>
          <a:p>
            <a:pPr>
              <a:lnSpc>
                <a:spcPct val="100000"/>
              </a:lnSpc>
              <a:spcBef>
                <a:spcPts val="40"/>
              </a:spcBef>
            </a:pPr>
            <a:endParaRPr sz="1750">
              <a:latin typeface="Times New Roman"/>
              <a:cs typeface="Times New Roman"/>
            </a:endParaRPr>
          </a:p>
          <a:p>
            <a:pPr marL="63500" marR="55880">
              <a:lnSpc>
                <a:spcPct val="143300"/>
              </a:lnSpc>
            </a:pPr>
            <a:r>
              <a:rPr sz="1200" spc="-5" dirty="0">
                <a:latin typeface="Times New Roman"/>
                <a:cs typeface="Times New Roman"/>
              </a:rPr>
              <a:t>For </a:t>
            </a:r>
            <a:r>
              <a:rPr sz="1200" dirty="0">
                <a:latin typeface="Times New Roman"/>
                <a:cs typeface="Times New Roman"/>
              </a:rPr>
              <a:t>estimating the net </a:t>
            </a:r>
            <a:r>
              <a:rPr sz="1200" spc="-5" dirty="0">
                <a:latin typeface="Times New Roman"/>
                <a:cs typeface="Times New Roman"/>
              </a:rPr>
              <a:t>migration </a:t>
            </a:r>
            <a:r>
              <a:rPr sz="1200" dirty="0">
                <a:latin typeface="Times New Roman"/>
                <a:cs typeface="Times New Roman"/>
              </a:rPr>
              <a:t>for </a:t>
            </a:r>
            <a:r>
              <a:rPr sz="1200" spc="5" dirty="0">
                <a:latin typeface="Times New Roman"/>
                <a:cs typeface="Times New Roman"/>
              </a:rPr>
              <a:t>any </a:t>
            </a:r>
            <a:r>
              <a:rPr sz="1200" spc="-5" dirty="0">
                <a:latin typeface="Times New Roman"/>
                <a:cs typeface="Times New Roman"/>
              </a:rPr>
              <a:t>area </a:t>
            </a:r>
            <a:r>
              <a:rPr sz="1200" dirty="0">
                <a:latin typeface="Times New Roman"/>
                <a:cs typeface="Times New Roman"/>
              </a:rPr>
              <a:t>between </a:t>
            </a:r>
            <a:r>
              <a:rPr sz="1200" spc="-5" dirty="0">
                <a:latin typeface="Times New Roman"/>
                <a:cs typeface="Times New Roman"/>
              </a:rPr>
              <a:t>two censuses </a:t>
            </a:r>
            <a:r>
              <a:rPr sz="1200" dirty="0">
                <a:latin typeface="Times New Roman"/>
                <a:cs typeface="Times New Roman"/>
              </a:rPr>
              <a:t>we can </a:t>
            </a:r>
            <a:r>
              <a:rPr sz="1200" spc="-5" dirty="0">
                <a:latin typeface="Times New Roman"/>
                <a:cs typeface="Times New Roman"/>
              </a:rPr>
              <a:t>use direct </a:t>
            </a:r>
            <a:r>
              <a:rPr sz="1200" spc="5" dirty="0">
                <a:latin typeface="Times New Roman"/>
                <a:cs typeface="Times New Roman"/>
              </a:rPr>
              <a:t>method </a:t>
            </a:r>
            <a:r>
              <a:rPr sz="1200" spc="10" dirty="0">
                <a:latin typeface="Times New Roman"/>
                <a:cs typeface="Times New Roman"/>
              </a:rPr>
              <a:t>by  </a:t>
            </a:r>
            <a:r>
              <a:rPr sz="1200" spc="-5" dirty="0">
                <a:latin typeface="Times New Roman"/>
                <a:cs typeface="Times New Roman"/>
              </a:rPr>
              <a:t>considering </a:t>
            </a:r>
            <a:r>
              <a:rPr sz="1200" dirty="0">
                <a:latin typeface="Times New Roman"/>
                <a:cs typeface="Times New Roman"/>
              </a:rPr>
              <a:t>the </a:t>
            </a:r>
            <a:r>
              <a:rPr sz="1200" spc="-5" dirty="0">
                <a:latin typeface="Times New Roman"/>
                <a:cs typeface="Times New Roman"/>
              </a:rPr>
              <a:t>survival </a:t>
            </a:r>
            <a:r>
              <a:rPr sz="1200" dirty="0">
                <a:latin typeface="Times New Roman"/>
                <a:cs typeface="Times New Roman"/>
              </a:rPr>
              <a:t>of the in </a:t>
            </a:r>
            <a:r>
              <a:rPr sz="1200" spc="-5" dirty="0">
                <a:latin typeface="Times New Roman"/>
                <a:cs typeface="Times New Roman"/>
              </a:rPr>
              <a:t>as well as </a:t>
            </a:r>
            <a:r>
              <a:rPr sz="1200" dirty="0">
                <a:latin typeface="Times New Roman"/>
                <a:cs typeface="Times New Roman"/>
              </a:rPr>
              <a:t>out </a:t>
            </a:r>
            <a:r>
              <a:rPr sz="1200" spc="-5" dirty="0">
                <a:latin typeface="Times New Roman"/>
                <a:cs typeface="Times New Roman"/>
              </a:rPr>
              <a:t>migrants </a:t>
            </a:r>
            <a:r>
              <a:rPr sz="1200" spc="10" dirty="0">
                <a:latin typeface="Times New Roman"/>
                <a:cs typeface="Times New Roman"/>
              </a:rPr>
              <a:t>by </a:t>
            </a:r>
            <a:r>
              <a:rPr sz="1200" dirty="0">
                <a:latin typeface="Times New Roman"/>
                <a:cs typeface="Times New Roman"/>
              </a:rPr>
              <a:t>using the</a:t>
            </a:r>
            <a:r>
              <a:rPr sz="1200" spc="-5" dirty="0">
                <a:latin typeface="Times New Roman"/>
                <a:cs typeface="Times New Roman"/>
              </a:rPr>
              <a:t> formula.</a:t>
            </a:r>
            <a:endParaRPr sz="1200">
              <a:latin typeface="Times New Roman"/>
              <a:cs typeface="Times New Roman"/>
            </a:endParaRPr>
          </a:p>
          <a:p>
            <a:pPr marL="63500">
              <a:lnSpc>
                <a:spcPct val="100000"/>
              </a:lnSpc>
              <a:spcBef>
                <a:spcPts val="635"/>
              </a:spcBef>
            </a:pPr>
            <a:r>
              <a:rPr sz="1200" spc="-5" dirty="0">
                <a:latin typeface="Times New Roman"/>
                <a:cs typeface="Times New Roman"/>
              </a:rPr>
              <a:t>Net migration </a:t>
            </a:r>
            <a:r>
              <a:rPr sz="1200" dirty="0">
                <a:latin typeface="Times New Roman"/>
                <a:cs typeface="Times New Roman"/>
              </a:rPr>
              <a:t>= (I </a:t>
            </a:r>
            <a:r>
              <a:rPr sz="1200" baseline="-10416" dirty="0">
                <a:latin typeface="Times New Roman"/>
                <a:cs typeface="Times New Roman"/>
              </a:rPr>
              <a:t>t+n  </a:t>
            </a:r>
            <a:r>
              <a:rPr sz="1200" dirty="0">
                <a:latin typeface="Times New Roman"/>
                <a:cs typeface="Times New Roman"/>
              </a:rPr>
              <a:t>– </a:t>
            </a:r>
            <a:r>
              <a:rPr sz="1200" spc="-5" dirty="0">
                <a:latin typeface="Times New Roman"/>
                <a:cs typeface="Times New Roman"/>
              </a:rPr>
              <a:t>O</a:t>
            </a:r>
            <a:r>
              <a:rPr sz="1200" spc="-7" baseline="-10416" dirty="0">
                <a:latin typeface="Times New Roman"/>
                <a:cs typeface="Times New Roman"/>
              </a:rPr>
              <a:t>t+n</a:t>
            </a:r>
            <a:r>
              <a:rPr sz="1200" spc="-5" dirty="0">
                <a:latin typeface="Times New Roman"/>
                <a:cs typeface="Times New Roman"/>
              </a:rPr>
              <a:t>)- </a:t>
            </a:r>
            <a:r>
              <a:rPr sz="1200" spc="-10" dirty="0">
                <a:latin typeface="Times New Roman"/>
                <a:cs typeface="Times New Roman"/>
              </a:rPr>
              <a:t>(S</a:t>
            </a:r>
            <a:r>
              <a:rPr sz="1200" spc="-15" baseline="-10416" dirty="0">
                <a:latin typeface="Times New Roman"/>
                <a:cs typeface="Times New Roman"/>
              </a:rPr>
              <a:t>I</a:t>
            </a:r>
            <a:r>
              <a:rPr sz="1200" spc="-10" dirty="0">
                <a:latin typeface="Times New Roman"/>
                <a:cs typeface="Times New Roman"/>
              </a:rPr>
              <a:t>I</a:t>
            </a:r>
            <a:r>
              <a:rPr sz="1200" spc="-15" baseline="-10416" dirty="0">
                <a:latin typeface="Times New Roman"/>
                <a:cs typeface="Times New Roman"/>
              </a:rPr>
              <a:t>t </a:t>
            </a:r>
            <a:r>
              <a:rPr sz="1200" dirty="0">
                <a:latin typeface="Times New Roman"/>
                <a:cs typeface="Times New Roman"/>
              </a:rPr>
              <a:t>–S</a:t>
            </a:r>
            <a:r>
              <a:rPr sz="1200" baseline="-10416" dirty="0">
                <a:latin typeface="Times New Roman"/>
                <a:cs typeface="Times New Roman"/>
              </a:rPr>
              <a:t>0</a:t>
            </a:r>
            <a:r>
              <a:rPr sz="1200" dirty="0">
                <a:latin typeface="Times New Roman"/>
                <a:cs typeface="Times New Roman"/>
              </a:rPr>
              <a:t>O</a:t>
            </a:r>
            <a:r>
              <a:rPr sz="1200" baseline="-10416" dirty="0">
                <a:latin typeface="Times New Roman"/>
                <a:cs typeface="Times New Roman"/>
              </a:rPr>
              <a:t>t</a:t>
            </a:r>
            <a:r>
              <a:rPr sz="1200" dirty="0">
                <a:latin typeface="Times New Roman"/>
                <a:cs typeface="Times New Roman"/>
              </a:rPr>
              <a:t>)</a:t>
            </a:r>
            <a:endParaRPr sz="1200">
              <a:latin typeface="Times New Roman"/>
              <a:cs typeface="Times New Roman"/>
            </a:endParaRPr>
          </a:p>
          <a:p>
            <a:pPr marL="63500">
              <a:lnSpc>
                <a:spcPct val="100000"/>
              </a:lnSpc>
              <a:spcBef>
                <a:spcPts val="625"/>
              </a:spcBef>
            </a:pPr>
            <a:r>
              <a:rPr sz="1200" dirty="0">
                <a:latin typeface="Times New Roman"/>
                <a:cs typeface="Times New Roman"/>
              </a:rPr>
              <a:t>= (I </a:t>
            </a:r>
            <a:r>
              <a:rPr sz="1200" baseline="-10416" dirty="0">
                <a:latin typeface="Times New Roman"/>
                <a:cs typeface="Times New Roman"/>
              </a:rPr>
              <a:t>t+n </a:t>
            </a:r>
            <a:r>
              <a:rPr sz="1200" dirty="0">
                <a:latin typeface="Times New Roman"/>
                <a:cs typeface="Times New Roman"/>
              </a:rPr>
              <a:t>– </a:t>
            </a:r>
            <a:r>
              <a:rPr sz="1200" spc="-5" dirty="0">
                <a:latin typeface="Times New Roman"/>
                <a:cs typeface="Times New Roman"/>
              </a:rPr>
              <a:t>S</a:t>
            </a:r>
            <a:r>
              <a:rPr sz="1200" spc="-7" baseline="-10416" dirty="0">
                <a:latin typeface="Times New Roman"/>
                <a:cs typeface="Times New Roman"/>
              </a:rPr>
              <a:t>I</a:t>
            </a:r>
            <a:r>
              <a:rPr sz="1200" spc="-5" dirty="0">
                <a:latin typeface="Times New Roman"/>
                <a:cs typeface="Times New Roman"/>
              </a:rPr>
              <a:t>I</a:t>
            </a:r>
            <a:r>
              <a:rPr sz="1200" spc="-7" baseline="-10416" dirty="0">
                <a:latin typeface="Times New Roman"/>
                <a:cs typeface="Times New Roman"/>
              </a:rPr>
              <a:t>t</a:t>
            </a:r>
            <a:r>
              <a:rPr sz="1200" spc="-5" dirty="0">
                <a:latin typeface="Times New Roman"/>
                <a:cs typeface="Times New Roman"/>
              </a:rPr>
              <a:t>I</a:t>
            </a:r>
            <a:r>
              <a:rPr sz="1200" spc="-7" baseline="-10416" dirty="0">
                <a:latin typeface="Times New Roman"/>
                <a:cs typeface="Times New Roman"/>
              </a:rPr>
              <a:t>t+n</a:t>
            </a:r>
            <a:r>
              <a:rPr sz="1200" spc="-5" dirty="0">
                <a:latin typeface="Times New Roman"/>
                <a:cs typeface="Times New Roman"/>
              </a:rPr>
              <a:t>)  </a:t>
            </a:r>
            <a:r>
              <a:rPr sz="1200" dirty="0">
                <a:latin typeface="Times New Roman"/>
                <a:cs typeface="Times New Roman"/>
              </a:rPr>
              <a:t>+ </a:t>
            </a:r>
            <a:r>
              <a:rPr sz="1200" spc="-5" dirty="0">
                <a:latin typeface="Times New Roman"/>
                <a:cs typeface="Times New Roman"/>
              </a:rPr>
              <a:t>(S</a:t>
            </a:r>
            <a:r>
              <a:rPr sz="1200" spc="-7" baseline="-10416" dirty="0">
                <a:latin typeface="Times New Roman"/>
                <a:cs typeface="Times New Roman"/>
              </a:rPr>
              <a:t>O</a:t>
            </a:r>
            <a:r>
              <a:rPr sz="1200" spc="-5" dirty="0">
                <a:latin typeface="Times New Roman"/>
                <a:cs typeface="Times New Roman"/>
              </a:rPr>
              <a:t>O</a:t>
            </a:r>
            <a:r>
              <a:rPr sz="1200" spc="-7" baseline="-10416" dirty="0">
                <a:latin typeface="Times New Roman"/>
                <a:cs typeface="Times New Roman"/>
              </a:rPr>
              <a:t>t </a:t>
            </a:r>
            <a:r>
              <a:rPr sz="1200" dirty="0">
                <a:latin typeface="Times New Roman"/>
                <a:cs typeface="Times New Roman"/>
              </a:rPr>
              <a:t>–O</a:t>
            </a:r>
            <a:r>
              <a:rPr sz="1200" baseline="-10416" dirty="0">
                <a:latin typeface="Times New Roman"/>
                <a:cs typeface="Times New Roman"/>
              </a:rPr>
              <a:t>t+n</a:t>
            </a:r>
            <a:r>
              <a:rPr sz="1200" dirty="0">
                <a:latin typeface="Times New Roman"/>
                <a:cs typeface="Times New Roman"/>
              </a:rPr>
              <a:t>) =</a:t>
            </a:r>
            <a:r>
              <a:rPr sz="1200" spc="145" dirty="0">
                <a:latin typeface="Times New Roman"/>
                <a:cs typeface="Times New Roman"/>
              </a:rPr>
              <a:t> </a:t>
            </a:r>
            <a:r>
              <a:rPr sz="1200" spc="-5" dirty="0">
                <a:latin typeface="Times New Roman"/>
                <a:cs typeface="Times New Roman"/>
              </a:rPr>
              <a:t>M</a:t>
            </a:r>
            <a:r>
              <a:rPr sz="1200" spc="-7" baseline="-10416" dirty="0">
                <a:latin typeface="Times New Roman"/>
                <a:cs typeface="Times New Roman"/>
              </a:rPr>
              <a:t>1</a:t>
            </a:r>
            <a:r>
              <a:rPr sz="1200" spc="-5" dirty="0">
                <a:latin typeface="Times New Roman"/>
                <a:cs typeface="Times New Roman"/>
              </a:rPr>
              <a:t>+M</a:t>
            </a:r>
            <a:r>
              <a:rPr sz="1200" spc="-7" baseline="-10416" dirty="0">
                <a:latin typeface="Times New Roman"/>
                <a:cs typeface="Times New Roman"/>
              </a:rPr>
              <a:t>2</a:t>
            </a:r>
            <a:endParaRPr sz="1200" baseline="-10416">
              <a:latin typeface="Times New Roman"/>
              <a:cs typeface="Times New Roman"/>
            </a:endParaRPr>
          </a:p>
          <a:p>
            <a:pPr marL="63500">
              <a:lnSpc>
                <a:spcPct val="100000"/>
              </a:lnSpc>
              <a:spcBef>
                <a:spcPts val="640"/>
              </a:spcBef>
            </a:pPr>
            <a:r>
              <a:rPr sz="1200" dirty="0">
                <a:latin typeface="Times New Roman"/>
                <a:cs typeface="Times New Roman"/>
              </a:rPr>
              <a:t>Where</a:t>
            </a:r>
            <a:endParaRPr sz="1200">
              <a:latin typeface="Times New Roman"/>
              <a:cs typeface="Times New Roman"/>
            </a:endParaRPr>
          </a:p>
          <a:p>
            <a:pPr marL="63500">
              <a:lnSpc>
                <a:spcPct val="100000"/>
              </a:lnSpc>
              <a:spcBef>
                <a:spcPts val="620"/>
              </a:spcBef>
            </a:pPr>
            <a:r>
              <a:rPr sz="1200" spc="-5" dirty="0">
                <a:latin typeface="Times New Roman"/>
                <a:cs typeface="Times New Roman"/>
              </a:rPr>
              <a:t>I</a:t>
            </a:r>
            <a:r>
              <a:rPr sz="1200" spc="-7" baseline="-10416" dirty="0">
                <a:latin typeface="Times New Roman"/>
                <a:cs typeface="Times New Roman"/>
              </a:rPr>
              <a:t>t+n </a:t>
            </a:r>
            <a:r>
              <a:rPr sz="1200" spc="-5" dirty="0">
                <a:latin typeface="Times New Roman"/>
                <a:cs typeface="Times New Roman"/>
              </a:rPr>
              <a:t>=no </a:t>
            </a:r>
            <a:r>
              <a:rPr sz="1200" dirty="0">
                <a:latin typeface="Times New Roman"/>
                <a:cs typeface="Times New Roman"/>
              </a:rPr>
              <a:t>of life time in </a:t>
            </a:r>
            <a:r>
              <a:rPr sz="1200" spc="-5" dirty="0">
                <a:latin typeface="Times New Roman"/>
                <a:cs typeface="Times New Roman"/>
              </a:rPr>
              <a:t>migrants </a:t>
            </a:r>
            <a:r>
              <a:rPr sz="1200" dirty="0">
                <a:latin typeface="Times New Roman"/>
                <a:cs typeface="Times New Roman"/>
              </a:rPr>
              <a:t>at time t</a:t>
            </a:r>
            <a:r>
              <a:rPr sz="1200" spc="-105" dirty="0">
                <a:latin typeface="Times New Roman"/>
                <a:cs typeface="Times New Roman"/>
              </a:rPr>
              <a:t> </a:t>
            </a:r>
            <a:r>
              <a:rPr sz="1200" dirty="0">
                <a:latin typeface="Times New Roman"/>
                <a:cs typeface="Times New Roman"/>
              </a:rPr>
              <a:t>+n</a:t>
            </a:r>
            <a:endParaRPr sz="1200">
              <a:latin typeface="Times New Roman"/>
              <a:cs typeface="Times New Roman"/>
            </a:endParaRPr>
          </a:p>
          <a:p>
            <a:pPr marL="63500" marR="3629660">
              <a:lnSpc>
                <a:spcPct val="143700"/>
              </a:lnSpc>
              <a:spcBef>
                <a:spcPts val="10"/>
              </a:spcBef>
            </a:pPr>
            <a:r>
              <a:rPr sz="1200" spc="-10" dirty="0">
                <a:latin typeface="Times New Roman"/>
                <a:cs typeface="Times New Roman"/>
              </a:rPr>
              <a:t>I</a:t>
            </a:r>
            <a:r>
              <a:rPr sz="1200" spc="-15" baseline="-10416" dirty="0">
                <a:latin typeface="Times New Roman"/>
                <a:cs typeface="Times New Roman"/>
              </a:rPr>
              <a:t>t </a:t>
            </a:r>
            <a:r>
              <a:rPr sz="1200" dirty="0">
                <a:latin typeface="Times New Roman"/>
                <a:cs typeface="Times New Roman"/>
              </a:rPr>
              <a:t>= no </a:t>
            </a:r>
            <a:r>
              <a:rPr sz="1200" spc="5" dirty="0">
                <a:latin typeface="Times New Roman"/>
                <a:cs typeface="Times New Roman"/>
              </a:rPr>
              <a:t>of </a:t>
            </a:r>
            <a:r>
              <a:rPr sz="1200" dirty="0">
                <a:latin typeface="Times New Roman"/>
                <a:cs typeface="Times New Roman"/>
              </a:rPr>
              <a:t>life time in </a:t>
            </a:r>
            <a:r>
              <a:rPr sz="1200" spc="-5" dirty="0">
                <a:latin typeface="Times New Roman"/>
                <a:cs typeface="Times New Roman"/>
              </a:rPr>
              <a:t>migrants </a:t>
            </a:r>
            <a:r>
              <a:rPr sz="1200" dirty="0">
                <a:latin typeface="Times New Roman"/>
                <a:cs typeface="Times New Roman"/>
              </a:rPr>
              <a:t>at time t  O</a:t>
            </a:r>
            <a:r>
              <a:rPr sz="1200" baseline="-10416" dirty="0">
                <a:latin typeface="Times New Roman"/>
                <a:cs typeface="Times New Roman"/>
              </a:rPr>
              <a:t>t+n </a:t>
            </a:r>
            <a:r>
              <a:rPr sz="1200" dirty="0">
                <a:latin typeface="Times New Roman"/>
                <a:cs typeface="Times New Roman"/>
              </a:rPr>
              <a:t>= no. of out </a:t>
            </a:r>
            <a:r>
              <a:rPr sz="1200" spc="-5" dirty="0">
                <a:latin typeface="Times New Roman"/>
                <a:cs typeface="Times New Roman"/>
              </a:rPr>
              <a:t>migrants </a:t>
            </a:r>
            <a:r>
              <a:rPr sz="1200" dirty="0">
                <a:latin typeface="Times New Roman"/>
                <a:cs typeface="Times New Roman"/>
              </a:rPr>
              <a:t>at time t+n  </a:t>
            </a:r>
            <a:r>
              <a:rPr sz="1200" spc="-5" dirty="0">
                <a:latin typeface="Times New Roman"/>
                <a:cs typeface="Times New Roman"/>
              </a:rPr>
              <a:t>O</a:t>
            </a:r>
            <a:r>
              <a:rPr sz="1200" spc="-7" baseline="-10416" dirty="0">
                <a:latin typeface="Times New Roman"/>
                <a:cs typeface="Times New Roman"/>
              </a:rPr>
              <a:t>t </a:t>
            </a:r>
            <a:r>
              <a:rPr sz="1200" dirty="0">
                <a:latin typeface="Times New Roman"/>
                <a:cs typeface="Times New Roman"/>
              </a:rPr>
              <a:t>= no. of out </a:t>
            </a:r>
            <a:r>
              <a:rPr sz="1200" spc="-5" dirty="0">
                <a:latin typeface="Times New Roman"/>
                <a:cs typeface="Times New Roman"/>
              </a:rPr>
              <a:t>migrants </a:t>
            </a:r>
            <a:r>
              <a:rPr sz="1200" dirty="0">
                <a:latin typeface="Times New Roman"/>
                <a:cs typeface="Times New Roman"/>
              </a:rPr>
              <a:t>at time</a:t>
            </a:r>
            <a:r>
              <a:rPr sz="1200" spc="-130" dirty="0">
                <a:latin typeface="Times New Roman"/>
                <a:cs typeface="Times New Roman"/>
              </a:rPr>
              <a:t> </a:t>
            </a:r>
            <a:r>
              <a:rPr sz="1200" dirty="0">
                <a:latin typeface="Times New Roman"/>
                <a:cs typeface="Times New Roman"/>
              </a:rPr>
              <a:t>t</a:t>
            </a:r>
            <a:endParaRPr sz="1200">
              <a:latin typeface="Times New Roman"/>
              <a:cs typeface="Times New Roman"/>
            </a:endParaRPr>
          </a:p>
          <a:p>
            <a:pPr marL="63500">
              <a:lnSpc>
                <a:spcPct val="100000"/>
              </a:lnSpc>
              <a:spcBef>
                <a:spcPts val="620"/>
              </a:spcBef>
            </a:pPr>
            <a:r>
              <a:rPr sz="1200" spc="5" dirty="0">
                <a:latin typeface="Times New Roman"/>
                <a:cs typeface="Times New Roman"/>
              </a:rPr>
              <a:t>S</a:t>
            </a:r>
            <a:r>
              <a:rPr sz="1200" spc="7" baseline="-10416" dirty="0">
                <a:latin typeface="Times New Roman"/>
                <a:cs typeface="Times New Roman"/>
              </a:rPr>
              <a:t>I </a:t>
            </a:r>
            <a:r>
              <a:rPr sz="1200" dirty="0">
                <a:latin typeface="Times New Roman"/>
                <a:cs typeface="Times New Roman"/>
              </a:rPr>
              <a:t>= </a:t>
            </a:r>
            <a:r>
              <a:rPr sz="1200" spc="-5" dirty="0">
                <a:latin typeface="Times New Roman"/>
                <a:cs typeface="Times New Roman"/>
              </a:rPr>
              <a:t>inter-censal survival ratios </a:t>
            </a:r>
            <a:r>
              <a:rPr sz="1200" dirty="0">
                <a:latin typeface="Times New Roman"/>
                <a:cs typeface="Times New Roman"/>
              </a:rPr>
              <a:t>for </a:t>
            </a:r>
            <a:r>
              <a:rPr sz="1200" spc="-5" dirty="0">
                <a:latin typeface="Times New Roman"/>
                <a:cs typeface="Times New Roman"/>
              </a:rPr>
              <a:t>in-migrants </a:t>
            </a:r>
            <a:r>
              <a:rPr sz="1200" dirty="0">
                <a:latin typeface="Times New Roman"/>
                <a:cs typeface="Times New Roman"/>
              </a:rPr>
              <a:t>at time</a:t>
            </a:r>
            <a:r>
              <a:rPr sz="1200" spc="80" dirty="0">
                <a:latin typeface="Times New Roman"/>
                <a:cs typeface="Times New Roman"/>
              </a:rPr>
              <a:t> </a:t>
            </a:r>
            <a:r>
              <a:rPr sz="1200" dirty="0">
                <a:latin typeface="Times New Roman"/>
                <a:cs typeface="Times New Roman"/>
              </a:rPr>
              <a:t>t</a:t>
            </a:r>
            <a:endParaRPr sz="1200">
              <a:latin typeface="Times New Roman"/>
              <a:cs typeface="Times New Roman"/>
            </a:endParaRPr>
          </a:p>
          <a:p>
            <a:pPr marL="63500" marR="2505710">
              <a:lnSpc>
                <a:spcPct val="143300"/>
              </a:lnSpc>
              <a:spcBef>
                <a:spcPts val="15"/>
              </a:spcBef>
            </a:pPr>
            <a:r>
              <a:rPr sz="1200" spc="-5" dirty="0">
                <a:latin typeface="Times New Roman"/>
                <a:cs typeface="Times New Roman"/>
              </a:rPr>
              <a:t>So </a:t>
            </a:r>
            <a:r>
              <a:rPr sz="1200" dirty="0">
                <a:latin typeface="Times New Roman"/>
                <a:cs typeface="Times New Roman"/>
              </a:rPr>
              <a:t>= </a:t>
            </a:r>
            <a:r>
              <a:rPr sz="1200" spc="-5" dirty="0">
                <a:latin typeface="Times New Roman"/>
                <a:cs typeface="Times New Roman"/>
              </a:rPr>
              <a:t>intercensal </a:t>
            </a:r>
            <a:r>
              <a:rPr sz="1200" dirty="0">
                <a:latin typeface="Times New Roman"/>
                <a:cs typeface="Times New Roman"/>
              </a:rPr>
              <a:t>survival </a:t>
            </a:r>
            <a:r>
              <a:rPr sz="1200" spc="-5" dirty="0">
                <a:latin typeface="Times New Roman"/>
                <a:cs typeface="Times New Roman"/>
              </a:rPr>
              <a:t>ratios </a:t>
            </a:r>
            <a:r>
              <a:rPr sz="1200" dirty="0">
                <a:latin typeface="Times New Roman"/>
                <a:cs typeface="Times New Roman"/>
              </a:rPr>
              <a:t>for out- </a:t>
            </a:r>
            <a:r>
              <a:rPr sz="1200" spc="-5" dirty="0">
                <a:latin typeface="Times New Roman"/>
                <a:cs typeface="Times New Roman"/>
              </a:rPr>
              <a:t>migrants </a:t>
            </a:r>
            <a:r>
              <a:rPr sz="1200" dirty="0">
                <a:latin typeface="Times New Roman"/>
                <a:cs typeface="Times New Roman"/>
              </a:rPr>
              <a:t>at time t  </a:t>
            </a:r>
            <a:r>
              <a:rPr sz="1200" spc="-5" dirty="0">
                <a:latin typeface="Times New Roman"/>
                <a:cs typeface="Times New Roman"/>
              </a:rPr>
              <a:t>M1 </a:t>
            </a:r>
            <a:r>
              <a:rPr sz="1200" dirty="0">
                <a:latin typeface="Times New Roman"/>
                <a:cs typeface="Times New Roman"/>
              </a:rPr>
              <a:t>= </a:t>
            </a:r>
            <a:r>
              <a:rPr sz="1200" spc="-5" dirty="0">
                <a:latin typeface="Times New Roman"/>
                <a:cs typeface="Times New Roman"/>
              </a:rPr>
              <a:t>Net migrants </a:t>
            </a:r>
            <a:r>
              <a:rPr sz="1200" dirty="0">
                <a:latin typeface="Times New Roman"/>
                <a:cs typeface="Times New Roman"/>
              </a:rPr>
              <a:t>for persons </a:t>
            </a:r>
            <a:r>
              <a:rPr sz="1200" spc="-5" dirty="0">
                <a:latin typeface="Times New Roman"/>
                <a:cs typeface="Times New Roman"/>
              </a:rPr>
              <a:t>born </a:t>
            </a:r>
            <a:r>
              <a:rPr sz="1200" dirty="0">
                <a:latin typeface="Times New Roman"/>
                <a:cs typeface="Times New Roman"/>
              </a:rPr>
              <a:t>outside </a:t>
            </a:r>
            <a:r>
              <a:rPr sz="1200" spc="-5" dirty="0">
                <a:latin typeface="Times New Roman"/>
                <a:cs typeface="Times New Roman"/>
              </a:rPr>
              <a:t>area</a:t>
            </a:r>
            <a:endParaRPr sz="1200">
              <a:latin typeface="Times New Roman"/>
              <a:cs typeface="Times New Roman"/>
            </a:endParaRPr>
          </a:p>
          <a:p>
            <a:pPr marL="63500">
              <a:lnSpc>
                <a:spcPct val="100000"/>
              </a:lnSpc>
              <a:spcBef>
                <a:spcPts val="640"/>
              </a:spcBef>
            </a:pPr>
            <a:r>
              <a:rPr sz="1200" spc="-5" dirty="0">
                <a:latin typeface="Times New Roman"/>
                <a:cs typeface="Times New Roman"/>
              </a:rPr>
              <a:t>M2 </a:t>
            </a:r>
            <a:r>
              <a:rPr sz="1200" dirty="0">
                <a:latin typeface="Times New Roman"/>
                <a:cs typeface="Times New Roman"/>
              </a:rPr>
              <a:t>= </a:t>
            </a:r>
            <a:r>
              <a:rPr sz="1200" spc="-5" dirty="0">
                <a:latin typeface="Times New Roman"/>
                <a:cs typeface="Times New Roman"/>
              </a:rPr>
              <a:t>Net migrants </a:t>
            </a:r>
            <a:r>
              <a:rPr sz="1200" dirty="0">
                <a:latin typeface="Times New Roman"/>
                <a:cs typeface="Times New Roman"/>
              </a:rPr>
              <a:t>for persons </a:t>
            </a:r>
            <a:r>
              <a:rPr sz="1200" spc="-5" dirty="0">
                <a:latin typeface="Times New Roman"/>
                <a:cs typeface="Times New Roman"/>
              </a:rPr>
              <a:t>born </a:t>
            </a:r>
            <a:r>
              <a:rPr sz="1200" dirty="0">
                <a:latin typeface="Times New Roman"/>
                <a:cs typeface="Times New Roman"/>
              </a:rPr>
              <a:t>inside </a:t>
            </a:r>
            <a:r>
              <a:rPr sz="1200" spc="-5" dirty="0">
                <a:latin typeface="Times New Roman"/>
                <a:cs typeface="Times New Roman"/>
              </a:rPr>
              <a:t>area</a:t>
            </a:r>
            <a:endParaRPr sz="1200">
              <a:latin typeface="Times New Roman"/>
              <a:cs typeface="Times New Roman"/>
            </a:endParaRPr>
          </a:p>
          <a:p>
            <a:pPr>
              <a:lnSpc>
                <a:spcPct val="100000"/>
              </a:lnSpc>
              <a:spcBef>
                <a:spcPts val="5"/>
              </a:spcBef>
            </a:pPr>
            <a:endParaRPr sz="1800">
              <a:latin typeface="Times New Roman"/>
              <a:cs typeface="Times New Roman"/>
            </a:endParaRPr>
          </a:p>
          <a:p>
            <a:pPr marL="63500" marR="64135">
              <a:lnSpc>
                <a:spcPct val="143300"/>
              </a:lnSpc>
            </a:pPr>
            <a:r>
              <a:rPr sz="1200" spc="-5" dirty="0">
                <a:latin typeface="Times New Roman"/>
                <a:cs typeface="Times New Roman"/>
              </a:rPr>
              <a:t>So </a:t>
            </a:r>
            <a:r>
              <a:rPr sz="1200" dirty="0">
                <a:latin typeface="Times New Roman"/>
                <a:cs typeface="Times New Roman"/>
              </a:rPr>
              <a:t>birth </a:t>
            </a:r>
            <a:r>
              <a:rPr sz="1200" spc="-5" dirty="0">
                <a:latin typeface="Times New Roman"/>
                <a:cs typeface="Times New Roman"/>
              </a:rPr>
              <a:t>place data at </a:t>
            </a:r>
            <a:r>
              <a:rPr sz="1200" dirty="0">
                <a:latin typeface="Times New Roman"/>
                <a:cs typeface="Times New Roman"/>
              </a:rPr>
              <a:t>two </a:t>
            </a:r>
            <a:r>
              <a:rPr sz="1200" spc="-5" dirty="0">
                <a:latin typeface="Times New Roman"/>
                <a:cs typeface="Times New Roman"/>
              </a:rPr>
              <a:t>censuses can also analyze </a:t>
            </a:r>
            <a:r>
              <a:rPr sz="1200" dirty="0">
                <a:latin typeface="Times New Roman"/>
                <a:cs typeface="Times New Roman"/>
              </a:rPr>
              <a:t>the net migration </a:t>
            </a:r>
            <a:r>
              <a:rPr sz="1200" spc="-5" dirty="0">
                <a:latin typeface="Times New Roman"/>
                <a:cs typeface="Times New Roman"/>
              </a:rPr>
              <a:t>among </a:t>
            </a:r>
            <a:r>
              <a:rPr sz="1200" dirty="0">
                <a:latin typeface="Times New Roman"/>
                <a:cs typeface="Times New Roman"/>
              </a:rPr>
              <a:t>persons both  outside the </a:t>
            </a:r>
            <a:r>
              <a:rPr sz="1200" spc="-5" dirty="0">
                <a:latin typeface="Times New Roman"/>
                <a:cs typeface="Times New Roman"/>
              </a:rPr>
              <a:t>area (M1) </a:t>
            </a:r>
            <a:r>
              <a:rPr sz="1200" dirty="0">
                <a:latin typeface="Times New Roman"/>
                <a:cs typeface="Times New Roman"/>
              </a:rPr>
              <a:t>and that </a:t>
            </a:r>
            <a:r>
              <a:rPr sz="1200" spc="-5" dirty="0">
                <a:latin typeface="Times New Roman"/>
                <a:cs typeface="Times New Roman"/>
              </a:rPr>
              <a:t>among </a:t>
            </a:r>
            <a:r>
              <a:rPr sz="1200" dirty="0">
                <a:latin typeface="Times New Roman"/>
                <a:cs typeface="Times New Roman"/>
              </a:rPr>
              <a:t>persons born inside the</a:t>
            </a:r>
            <a:r>
              <a:rPr sz="1200" spc="-20" dirty="0">
                <a:latin typeface="Times New Roman"/>
                <a:cs typeface="Times New Roman"/>
              </a:rPr>
              <a:t> </a:t>
            </a:r>
            <a:r>
              <a:rPr sz="1200" spc="-5" dirty="0">
                <a:latin typeface="Times New Roman"/>
                <a:cs typeface="Times New Roman"/>
              </a:rPr>
              <a:t>area(M2).</a:t>
            </a:r>
            <a:endParaRPr sz="1200">
              <a:latin typeface="Times New Roman"/>
              <a:cs typeface="Times New Roman"/>
            </a:endParaRPr>
          </a:p>
          <a:p>
            <a:pPr marL="63500">
              <a:lnSpc>
                <a:spcPct val="100000"/>
              </a:lnSpc>
              <a:spcBef>
                <a:spcPts val="660"/>
              </a:spcBef>
            </a:pPr>
            <a:r>
              <a:rPr sz="1200" b="1" spc="-5" dirty="0">
                <a:latin typeface="Times New Roman"/>
                <a:cs typeface="Times New Roman"/>
              </a:rPr>
              <a:t>Gross </a:t>
            </a:r>
            <a:r>
              <a:rPr sz="1200" b="1" dirty="0">
                <a:latin typeface="Times New Roman"/>
                <a:cs typeface="Times New Roman"/>
              </a:rPr>
              <a:t>Migration</a:t>
            </a:r>
            <a:r>
              <a:rPr sz="1200" b="1" spc="5" dirty="0">
                <a:latin typeface="Times New Roman"/>
                <a:cs typeface="Times New Roman"/>
              </a:rPr>
              <a:t> </a:t>
            </a:r>
            <a:r>
              <a:rPr sz="1200" b="1" spc="-5" dirty="0">
                <a:latin typeface="Times New Roman"/>
                <a:cs typeface="Times New Roman"/>
              </a:rPr>
              <a:t>Rate</a:t>
            </a:r>
            <a:endParaRPr sz="1200">
              <a:latin typeface="Times New Roman"/>
              <a:cs typeface="Times New Roman"/>
            </a:endParaRPr>
          </a:p>
          <a:p>
            <a:pPr marL="63500">
              <a:lnSpc>
                <a:spcPct val="100000"/>
              </a:lnSpc>
              <a:spcBef>
                <a:spcPts val="600"/>
              </a:spcBef>
            </a:pPr>
            <a:r>
              <a:rPr sz="1200" spc="-10" dirty="0">
                <a:latin typeface="Times New Roman"/>
                <a:cs typeface="Times New Roman"/>
              </a:rPr>
              <a:t>It </a:t>
            </a:r>
            <a:r>
              <a:rPr sz="1200" spc="-5" dirty="0">
                <a:latin typeface="Times New Roman"/>
                <a:cs typeface="Times New Roman"/>
              </a:rPr>
              <a:t>is computed</a:t>
            </a:r>
            <a:r>
              <a:rPr sz="1200" spc="20"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63500">
              <a:lnSpc>
                <a:spcPct val="100000"/>
              </a:lnSpc>
              <a:spcBef>
                <a:spcPts val="635"/>
              </a:spcBef>
            </a:pPr>
            <a:r>
              <a:rPr sz="1200" spc="-5" dirty="0">
                <a:latin typeface="Times New Roman"/>
                <a:cs typeface="Times New Roman"/>
              </a:rPr>
              <a:t>Gross migration</a:t>
            </a:r>
            <a:r>
              <a:rPr sz="120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177800" marR="2861945" indent="-114300">
              <a:lnSpc>
                <a:spcPts val="2080"/>
              </a:lnSpc>
              <a:spcBef>
                <a:spcPts val="160"/>
              </a:spcBef>
              <a:tabLst>
                <a:tab pos="2349500" algn="l"/>
              </a:tabLst>
            </a:pPr>
            <a:r>
              <a:rPr sz="1200" dirty="0">
                <a:latin typeface="Times New Roman"/>
                <a:cs typeface="Times New Roman"/>
              </a:rPr>
              <a:t>= </a:t>
            </a:r>
            <a:r>
              <a:rPr sz="1200" u="sng" dirty="0">
                <a:uFill>
                  <a:solidFill>
                    <a:srgbClr val="000000"/>
                  </a:solidFill>
                </a:uFill>
                <a:latin typeface="Times New Roman"/>
                <a:cs typeface="Times New Roman"/>
              </a:rPr>
              <a:t>out </a:t>
            </a:r>
            <a:r>
              <a:rPr sz="1200" u="sng" spc="-5" dirty="0">
                <a:uFill>
                  <a:solidFill>
                    <a:srgbClr val="000000"/>
                  </a:solidFill>
                </a:uFill>
                <a:latin typeface="Times New Roman"/>
                <a:cs typeface="Times New Roman"/>
              </a:rPr>
              <a:t>migrants </a:t>
            </a:r>
            <a:r>
              <a:rPr sz="1200" u="sng" dirty="0">
                <a:uFill>
                  <a:solidFill>
                    <a:srgbClr val="000000"/>
                  </a:solidFill>
                </a:uFill>
                <a:latin typeface="Times New Roman"/>
                <a:cs typeface="Times New Roman"/>
              </a:rPr>
              <a:t>+ in </a:t>
            </a:r>
            <a:r>
              <a:rPr sz="1200" u="sng" spc="-5" dirty="0">
                <a:uFill>
                  <a:solidFill>
                    <a:srgbClr val="000000"/>
                  </a:solidFill>
                </a:uFill>
                <a:latin typeface="Times New Roman"/>
                <a:cs typeface="Times New Roman"/>
              </a:rPr>
              <a:t>migrants </a:t>
            </a:r>
            <a:r>
              <a:rPr sz="1200" dirty="0">
                <a:latin typeface="Times New Roman"/>
                <a:cs typeface="Times New Roman"/>
              </a:rPr>
              <a:t>x 1000 </a:t>
            </a:r>
            <a:r>
              <a:rPr sz="1200" spc="-5" dirty="0">
                <a:latin typeface="Times New Roman"/>
                <a:cs typeface="Times New Roman"/>
              </a:rPr>
              <a:t>=</a:t>
            </a:r>
            <a:r>
              <a:rPr sz="1200" u="sng" spc="-5" dirty="0">
                <a:uFill>
                  <a:solidFill>
                    <a:srgbClr val="000000"/>
                  </a:solidFill>
                </a:uFill>
                <a:latin typeface="Times New Roman"/>
                <a:cs typeface="Times New Roman"/>
              </a:rPr>
              <a:t>O+I</a:t>
            </a:r>
            <a:r>
              <a:rPr sz="1200" spc="-5" dirty="0">
                <a:latin typeface="Times New Roman"/>
                <a:cs typeface="Times New Roman"/>
              </a:rPr>
              <a:t> </a:t>
            </a:r>
            <a:r>
              <a:rPr sz="1200" dirty="0">
                <a:latin typeface="Times New Roman"/>
                <a:cs typeface="Times New Roman"/>
              </a:rPr>
              <a:t>x 1000  </a:t>
            </a:r>
            <a:r>
              <a:rPr sz="1200" spc="-5" dirty="0">
                <a:latin typeface="Times New Roman"/>
                <a:cs typeface="Times New Roman"/>
              </a:rPr>
              <a:t>total </a:t>
            </a:r>
            <a:r>
              <a:rPr sz="1200" dirty="0">
                <a:latin typeface="Times New Roman"/>
                <a:cs typeface="Times New Roman"/>
              </a:rPr>
              <a:t>mid</a:t>
            </a:r>
            <a:r>
              <a:rPr sz="1200" spc="20" dirty="0">
                <a:latin typeface="Times New Roman"/>
                <a:cs typeface="Times New Roman"/>
              </a:rPr>
              <a:t> </a:t>
            </a:r>
            <a:r>
              <a:rPr sz="1200" spc="-10" dirty="0">
                <a:latin typeface="Times New Roman"/>
                <a:cs typeface="Times New Roman"/>
              </a:rPr>
              <a:t>year</a:t>
            </a:r>
            <a:r>
              <a:rPr sz="1200" spc="5" dirty="0">
                <a:latin typeface="Times New Roman"/>
                <a:cs typeface="Times New Roman"/>
              </a:rPr>
              <a:t> </a:t>
            </a:r>
            <a:r>
              <a:rPr sz="1200" dirty="0">
                <a:latin typeface="Times New Roman"/>
                <a:cs typeface="Times New Roman"/>
              </a:rPr>
              <a:t>population	</a:t>
            </a:r>
            <a:r>
              <a:rPr sz="1200" spc="-5" dirty="0">
                <a:latin typeface="Times New Roman"/>
                <a:cs typeface="Times New Roman"/>
              </a:rPr>
              <a:t>P</a:t>
            </a:r>
            <a:endParaRPr sz="1200">
              <a:latin typeface="Times New Roman"/>
              <a:cs typeface="Times New Roman"/>
            </a:endParaRPr>
          </a:p>
          <a:p>
            <a:pPr>
              <a:lnSpc>
                <a:spcPct val="100000"/>
              </a:lnSpc>
            </a:pPr>
            <a:endParaRPr sz="1300">
              <a:latin typeface="Times New Roman"/>
              <a:cs typeface="Times New Roman"/>
            </a:endParaRPr>
          </a:p>
          <a:p>
            <a:pPr marL="63500">
              <a:lnSpc>
                <a:spcPct val="100000"/>
              </a:lnSpc>
              <a:spcBef>
                <a:spcPts val="1055"/>
              </a:spcBef>
            </a:pPr>
            <a:r>
              <a:rPr sz="1200" b="1" spc="-5" dirty="0">
                <a:latin typeface="Times New Roman"/>
                <a:cs typeface="Times New Roman"/>
              </a:rPr>
              <a:t>Net migration</a:t>
            </a:r>
            <a:r>
              <a:rPr sz="1200" b="1" spc="5" dirty="0">
                <a:latin typeface="Times New Roman"/>
                <a:cs typeface="Times New Roman"/>
              </a:rPr>
              <a:t> </a:t>
            </a:r>
            <a:r>
              <a:rPr sz="1200" b="1" spc="-5" dirty="0">
                <a:latin typeface="Times New Roman"/>
                <a:cs typeface="Times New Roman"/>
              </a:rPr>
              <a:t>rate</a:t>
            </a:r>
            <a:endParaRPr sz="1200">
              <a:latin typeface="Times New Roman"/>
              <a:cs typeface="Times New Roman"/>
            </a:endParaRPr>
          </a:p>
          <a:p>
            <a:pPr marL="63500" marR="65405">
              <a:lnSpc>
                <a:spcPts val="2080"/>
              </a:lnSpc>
              <a:spcBef>
                <a:spcPts val="135"/>
              </a:spcBef>
            </a:pPr>
            <a:r>
              <a:rPr sz="1200" dirty="0">
                <a:latin typeface="Times New Roman"/>
                <a:cs typeface="Times New Roman"/>
              </a:rPr>
              <a:t>The </a:t>
            </a:r>
            <a:r>
              <a:rPr sz="1200" spc="-5" dirty="0">
                <a:latin typeface="Times New Roman"/>
                <a:cs typeface="Times New Roman"/>
              </a:rPr>
              <a:t>net effect </a:t>
            </a:r>
            <a:r>
              <a:rPr sz="1200" dirty="0">
                <a:latin typeface="Times New Roman"/>
                <a:cs typeface="Times New Roman"/>
              </a:rPr>
              <a:t>of </a:t>
            </a:r>
            <a:r>
              <a:rPr sz="1200" spc="-5" dirty="0">
                <a:latin typeface="Times New Roman"/>
                <a:cs typeface="Times New Roman"/>
              </a:rPr>
              <a:t>immigration and emigration </a:t>
            </a:r>
            <a:r>
              <a:rPr sz="1200" dirty="0">
                <a:latin typeface="Times New Roman"/>
                <a:cs typeface="Times New Roman"/>
              </a:rPr>
              <a:t>on </a:t>
            </a:r>
            <a:r>
              <a:rPr sz="1200" spc="-5" dirty="0">
                <a:latin typeface="Times New Roman"/>
                <a:cs typeface="Times New Roman"/>
              </a:rPr>
              <a:t>an </a:t>
            </a:r>
            <a:r>
              <a:rPr sz="1200" spc="-110" dirty="0">
                <a:latin typeface="Times New Roman"/>
                <a:cs typeface="Times New Roman"/>
              </a:rPr>
              <a:t>area‟s </a:t>
            </a:r>
            <a:r>
              <a:rPr sz="1200" dirty="0">
                <a:latin typeface="Times New Roman"/>
                <a:cs typeface="Times New Roman"/>
              </a:rPr>
              <a:t>population </a:t>
            </a:r>
            <a:r>
              <a:rPr sz="1200" spc="-5" dirty="0">
                <a:latin typeface="Times New Roman"/>
                <a:cs typeface="Times New Roman"/>
              </a:rPr>
              <a:t>(increase </a:t>
            </a:r>
            <a:r>
              <a:rPr sz="1200" spc="5" dirty="0">
                <a:latin typeface="Times New Roman"/>
                <a:cs typeface="Times New Roman"/>
              </a:rPr>
              <a:t>or </a:t>
            </a:r>
            <a:r>
              <a:rPr sz="1200" spc="-5" dirty="0">
                <a:latin typeface="Times New Roman"/>
                <a:cs typeface="Times New Roman"/>
              </a:rPr>
              <a:t>decrease) </a:t>
            </a:r>
            <a:r>
              <a:rPr sz="1200" spc="-60" dirty="0">
                <a:latin typeface="Times New Roman"/>
                <a:cs typeface="Times New Roman"/>
              </a:rPr>
              <a:t>is  </a:t>
            </a:r>
            <a:r>
              <a:rPr sz="1200" spc="-5" dirty="0">
                <a:latin typeface="Times New Roman"/>
                <a:cs typeface="Times New Roman"/>
              </a:rPr>
              <a:t>defined as </a:t>
            </a:r>
            <a:r>
              <a:rPr sz="1200" dirty="0">
                <a:latin typeface="Times New Roman"/>
                <a:cs typeface="Times New Roman"/>
              </a:rPr>
              <a:t>net</a:t>
            </a:r>
            <a:r>
              <a:rPr sz="1200" spc="5" dirty="0">
                <a:latin typeface="Times New Roman"/>
                <a:cs typeface="Times New Roman"/>
              </a:rPr>
              <a:t> </a:t>
            </a:r>
            <a:r>
              <a:rPr sz="1200" spc="-5" dirty="0">
                <a:latin typeface="Times New Roman"/>
                <a:cs typeface="Times New Roman"/>
              </a:rPr>
              <a:t>migration.</a:t>
            </a:r>
            <a:endParaRPr sz="1200">
              <a:latin typeface="Times New Roman"/>
              <a:cs typeface="Times New Roman"/>
            </a:endParaRPr>
          </a:p>
          <a:p>
            <a:pPr marL="63500">
              <a:lnSpc>
                <a:spcPct val="100000"/>
              </a:lnSpc>
              <a:spcBef>
                <a:spcPts val="440"/>
              </a:spcBef>
            </a:pPr>
            <a:r>
              <a:rPr sz="1200" dirty="0">
                <a:latin typeface="Times New Roman"/>
                <a:cs typeface="Times New Roman"/>
              </a:rPr>
              <a:t>= </a:t>
            </a:r>
            <a:r>
              <a:rPr sz="1200" u="sng" spc="-5" dirty="0">
                <a:uFill>
                  <a:solidFill>
                    <a:srgbClr val="000000"/>
                  </a:solidFill>
                </a:uFill>
                <a:latin typeface="Times New Roman"/>
                <a:cs typeface="Times New Roman"/>
              </a:rPr>
              <a:t>Number </a:t>
            </a:r>
            <a:r>
              <a:rPr sz="1200" u="sng" dirty="0">
                <a:uFill>
                  <a:solidFill>
                    <a:srgbClr val="000000"/>
                  </a:solidFill>
                </a:uFill>
                <a:latin typeface="Times New Roman"/>
                <a:cs typeface="Times New Roman"/>
              </a:rPr>
              <a:t>of </a:t>
            </a:r>
            <a:r>
              <a:rPr sz="1200" u="sng" spc="-5" dirty="0">
                <a:uFill>
                  <a:solidFill>
                    <a:srgbClr val="000000"/>
                  </a:solidFill>
                </a:uFill>
                <a:latin typeface="Times New Roman"/>
                <a:cs typeface="Times New Roman"/>
              </a:rPr>
              <a:t>immigrants </a:t>
            </a:r>
            <a:r>
              <a:rPr sz="1200" u="sng" dirty="0">
                <a:uFill>
                  <a:solidFill>
                    <a:srgbClr val="000000"/>
                  </a:solidFill>
                </a:uFill>
                <a:latin typeface="Times New Roman"/>
                <a:cs typeface="Times New Roman"/>
              </a:rPr>
              <a:t>– </a:t>
            </a:r>
            <a:r>
              <a:rPr sz="1200" u="sng" spc="-5" dirty="0">
                <a:uFill>
                  <a:solidFill>
                    <a:srgbClr val="000000"/>
                  </a:solidFill>
                </a:uFill>
                <a:latin typeface="Times New Roman"/>
                <a:cs typeface="Times New Roman"/>
              </a:rPr>
              <a:t>Number </a:t>
            </a:r>
            <a:r>
              <a:rPr sz="1200" u="sng" dirty="0">
                <a:uFill>
                  <a:solidFill>
                    <a:srgbClr val="000000"/>
                  </a:solidFill>
                </a:uFill>
                <a:latin typeface="Times New Roman"/>
                <a:cs typeface="Times New Roman"/>
              </a:rPr>
              <a:t>of </a:t>
            </a:r>
            <a:r>
              <a:rPr sz="1200" u="sng" spc="-5" dirty="0">
                <a:uFill>
                  <a:solidFill>
                    <a:srgbClr val="000000"/>
                  </a:solidFill>
                </a:uFill>
                <a:latin typeface="Times New Roman"/>
                <a:cs typeface="Times New Roman"/>
              </a:rPr>
              <a:t>emigrants</a:t>
            </a:r>
            <a:r>
              <a:rPr sz="1200" spc="15" dirty="0">
                <a:latin typeface="Times New Roman"/>
                <a:cs typeface="Times New Roman"/>
              </a:rPr>
              <a:t> </a:t>
            </a:r>
            <a:r>
              <a:rPr sz="1200" dirty="0">
                <a:latin typeface="Times New Roman"/>
                <a:cs typeface="Times New Roman"/>
              </a:rPr>
              <a:t>x1000</a:t>
            </a:r>
            <a:endParaRPr sz="1200">
              <a:latin typeface="Times New Roman"/>
              <a:cs typeface="Times New Roman"/>
            </a:endParaRPr>
          </a:p>
          <a:p>
            <a:pPr marL="63500">
              <a:lnSpc>
                <a:spcPct val="100000"/>
              </a:lnSpc>
              <a:spcBef>
                <a:spcPts val="640"/>
              </a:spcBef>
            </a:pPr>
            <a:r>
              <a:rPr sz="1200" spc="-5" dirty="0">
                <a:latin typeface="Times New Roman"/>
                <a:cs typeface="Times New Roman"/>
              </a:rPr>
              <a:t>Total </a:t>
            </a:r>
            <a:r>
              <a:rPr sz="1200" dirty="0">
                <a:latin typeface="Times New Roman"/>
                <a:cs typeface="Times New Roman"/>
              </a:rPr>
              <a:t>mid </a:t>
            </a:r>
            <a:r>
              <a:rPr sz="1200" spc="-10" dirty="0">
                <a:latin typeface="Times New Roman"/>
                <a:cs typeface="Times New Roman"/>
              </a:rPr>
              <a:t>year </a:t>
            </a:r>
            <a:r>
              <a:rPr sz="1200" spc="-5" dirty="0">
                <a:latin typeface="Times New Roman"/>
                <a:cs typeface="Times New Roman"/>
              </a:rPr>
              <a:t>population </a:t>
            </a:r>
            <a:r>
              <a:rPr sz="1200" dirty="0">
                <a:latin typeface="Times New Roman"/>
                <a:cs typeface="Times New Roman"/>
              </a:rPr>
              <a:t>for the </a:t>
            </a:r>
            <a:r>
              <a:rPr sz="1200" spc="-5" dirty="0">
                <a:latin typeface="Times New Roman"/>
                <a:cs typeface="Times New Roman"/>
              </a:rPr>
              <a:t>same</a:t>
            </a:r>
            <a:r>
              <a:rPr sz="1200" spc="20" dirty="0">
                <a:latin typeface="Times New Roman"/>
                <a:cs typeface="Times New Roman"/>
              </a:rPr>
              <a:t> </a:t>
            </a:r>
            <a:r>
              <a:rPr sz="1200" dirty="0">
                <a:latin typeface="Times New Roman"/>
                <a:cs typeface="Times New Roman"/>
              </a:rPr>
              <a:t>period</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095" cy="6948312"/>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a:lnSpc>
                <a:spcPct val="100000"/>
              </a:lnSpc>
              <a:spcBef>
                <a:spcPts val="20"/>
              </a:spcBef>
            </a:pPr>
            <a:endParaRPr sz="1600" dirty="0">
              <a:latin typeface="Caladea"/>
              <a:cs typeface="Caladea"/>
            </a:endParaRPr>
          </a:p>
          <a:p>
            <a:pPr marL="165100" indent="-152400">
              <a:lnSpc>
                <a:spcPct val="100000"/>
              </a:lnSpc>
              <a:buAutoNum type="arabicPeriod" startAt="5"/>
              <a:tabLst>
                <a:tab pos="165100" algn="l"/>
              </a:tabLst>
            </a:pPr>
            <a:r>
              <a:rPr sz="1200" b="1" spc="-5" dirty="0">
                <a:latin typeface="Times New Roman"/>
                <a:cs typeface="Times New Roman"/>
              </a:rPr>
              <a:t>Population Estimates and</a:t>
            </a:r>
            <a:r>
              <a:rPr sz="1200" b="1" spc="10" dirty="0">
                <a:latin typeface="Times New Roman"/>
                <a:cs typeface="Times New Roman"/>
              </a:rPr>
              <a:t> </a:t>
            </a:r>
            <a:r>
              <a:rPr sz="1200" b="1" spc="-5" dirty="0">
                <a:latin typeface="Times New Roman"/>
                <a:cs typeface="Times New Roman"/>
              </a:rPr>
              <a:t>Projections</a:t>
            </a:r>
            <a:endParaRPr sz="1200" dirty="0">
              <a:latin typeface="Times New Roman"/>
              <a:cs typeface="Times New Roman"/>
            </a:endParaRPr>
          </a:p>
          <a:p>
            <a:pPr marL="12700">
              <a:lnSpc>
                <a:spcPct val="100000"/>
              </a:lnSpc>
              <a:spcBef>
                <a:spcPts val="600"/>
              </a:spcBef>
            </a:pPr>
            <a:r>
              <a:rPr sz="1200" spc="5" dirty="0">
                <a:latin typeface="Times New Roman"/>
                <a:cs typeface="Times New Roman"/>
              </a:rPr>
              <a:t>Why</a:t>
            </a:r>
            <a:r>
              <a:rPr sz="1200" spc="-45" dirty="0">
                <a:latin typeface="Times New Roman"/>
                <a:cs typeface="Times New Roman"/>
              </a:rPr>
              <a:t> </a:t>
            </a:r>
            <a:r>
              <a:rPr sz="1200" spc="-5" dirty="0">
                <a:latin typeface="Times New Roman"/>
                <a:cs typeface="Times New Roman"/>
              </a:rPr>
              <a:t>projection?</a:t>
            </a:r>
            <a:endParaRPr sz="1200" dirty="0">
              <a:latin typeface="Times New Roman"/>
              <a:cs typeface="Times New Roman"/>
            </a:endParaRPr>
          </a:p>
          <a:p>
            <a:pPr marL="12700" marR="5715">
              <a:lnSpc>
                <a:spcPts val="2080"/>
              </a:lnSpc>
              <a:spcBef>
                <a:spcPts val="160"/>
              </a:spcBef>
            </a:pPr>
            <a:r>
              <a:rPr sz="1200" dirty="0">
                <a:latin typeface="Times New Roman"/>
                <a:cs typeface="Times New Roman"/>
              </a:rPr>
              <a:t>To </a:t>
            </a:r>
            <a:r>
              <a:rPr sz="1200" spc="-5" dirty="0">
                <a:latin typeface="Times New Roman"/>
                <a:cs typeface="Times New Roman"/>
              </a:rPr>
              <a:t>help </a:t>
            </a:r>
            <a:r>
              <a:rPr sz="1200" dirty="0">
                <a:latin typeface="Times New Roman"/>
                <a:cs typeface="Times New Roman"/>
              </a:rPr>
              <a:t>the policy makers </a:t>
            </a:r>
            <a:r>
              <a:rPr sz="1200" spc="5" dirty="0">
                <a:latin typeface="Times New Roman"/>
                <a:cs typeface="Times New Roman"/>
              </a:rPr>
              <a:t>by </a:t>
            </a:r>
            <a:r>
              <a:rPr sz="1200" dirty="0">
                <a:latin typeface="Times New Roman"/>
                <a:cs typeface="Times New Roman"/>
              </a:rPr>
              <a:t>providing </a:t>
            </a:r>
            <a:r>
              <a:rPr sz="1200" spc="-5" dirty="0">
                <a:latin typeface="Times New Roman"/>
                <a:cs typeface="Times New Roman"/>
              </a:rPr>
              <a:t>consequences </a:t>
            </a:r>
            <a:r>
              <a:rPr sz="1200" dirty="0">
                <a:latin typeface="Times New Roman"/>
                <a:cs typeface="Times New Roman"/>
              </a:rPr>
              <a:t>of </a:t>
            </a:r>
            <a:r>
              <a:rPr sz="1200" spc="-5" dirty="0">
                <a:latin typeface="Times New Roman"/>
                <a:cs typeface="Times New Roman"/>
              </a:rPr>
              <a:t>current </a:t>
            </a:r>
            <a:r>
              <a:rPr sz="1200" dirty="0">
                <a:latin typeface="Times New Roman"/>
                <a:cs typeface="Times New Roman"/>
              </a:rPr>
              <a:t>population </a:t>
            </a:r>
            <a:r>
              <a:rPr sz="1200" spc="-5" dirty="0">
                <a:latin typeface="Times New Roman"/>
                <a:cs typeface="Times New Roman"/>
              </a:rPr>
              <a:t>trends and guide  </a:t>
            </a:r>
            <a:r>
              <a:rPr sz="1200" dirty="0">
                <a:latin typeface="Times New Roman"/>
                <a:cs typeface="Times New Roman"/>
              </a:rPr>
              <a:t>them to </a:t>
            </a:r>
            <a:r>
              <a:rPr sz="1200" spc="-5" dirty="0">
                <a:latin typeface="Times New Roman"/>
                <a:cs typeface="Times New Roman"/>
              </a:rPr>
              <a:t>select </a:t>
            </a:r>
            <a:r>
              <a:rPr sz="1200" dirty="0">
                <a:latin typeface="Times New Roman"/>
                <a:cs typeface="Times New Roman"/>
              </a:rPr>
              <a:t>the </a:t>
            </a:r>
            <a:r>
              <a:rPr sz="1200" spc="-5" dirty="0">
                <a:latin typeface="Times New Roman"/>
                <a:cs typeface="Times New Roman"/>
              </a:rPr>
              <a:t>appropriate actions</a:t>
            </a:r>
            <a:endParaRPr sz="12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10"/>
              </a:spcBef>
            </a:pPr>
            <a:endParaRPr sz="1200" dirty="0">
              <a:latin typeface="Times New Roman"/>
              <a:cs typeface="Times New Roman"/>
            </a:endParaRPr>
          </a:p>
          <a:p>
            <a:pPr marL="12700" marR="5080" algn="just">
              <a:lnSpc>
                <a:spcPct val="144000"/>
              </a:lnSpc>
            </a:pPr>
            <a:r>
              <a:rPr sz="1200" b="1" spc="-5" dirty="0">
                <a:latin typeface="Times New Roman"/>
                <a:cs typeface="Times New Roman"/>
              </a:rPr>
              <a:t>Population Projection </a:t>
            </a:r>
            <a:r>
              <a:rPr sz="1200" spc="-5" dirty="0">
                <a:latin typeface="Times New Roman"/>
                <a:cs typeface="Times New Roman"/>
              </a:rPr>
              <a:t>Computation </a:t>
            </a:r>
            <a:r>
              <a:rPr sz="1200" dirty="0">
                <a:latin typeface="Times New Roman"/>
                <a:cs typeface="Times New Roman"/>
              </a:rPr>
              <a:t>of </a:t>
            </a:r>
            <a:r>
              <a:rPr sz="1200" spc="-5" dirty="0">
                <a:latin typeface="Times New Roman"/>
                <a:cs typeface="Times New Roman"/>
              </a:rPr>
              <a:t>future changes </a:t>
            </a:r>
            <a:r>
              <a:rPr sz="1200" dirty="0">
                <a:latin typeface="Times New Roman"/>
                <a:cs typeface="Times New Roman"/>
              </a:rPr>
              <a:t>in population numbers, </a:t>
            </a:r>
            <a:r>
              <a:rPr sz="1200" spc="-5" dirty="0">
                <a:latin typeface="Times New Roman"/>
                <a:cs typeface="Times New Roman"/>
              </a:rPr>
              <a:t>given certain  assumptions about future trends </a:t>
            </a:r>
            <a:r>
              <a:rPr sz="1200" dirty="0">
                <a:latin typeface="Times New Roman"/>
                <a:cs typeface="Times New Roman"/>
              </a:rPr>
              <a:t>in the rates of </a:t>
            </a:r>
            <a:r>
              <a:rPr sz="1200" spc="-5" dirty="0">
                <a:latin typeface="Times New Roman"/>
                <a:cs typeface="Times New Roman"/>
              </a:rPr>
              <a:t>fertility, mortality, and </a:t>
            </a:r>
            <a:r>
              <a:rPr sz="1200" dirty="0">
                <a:latin typeface="Times New Roman"/>
                <a:cs typeface="Times New Roman"/>
              </a:rPr>
              <a:t>migration. </a:t>
            </a:r>
            <a:r>
              <a:rPr sz="1200" spc="-5" dirty="0">
                <a:latin typeface="Times New Roman"/>
                <a:cs typeface="Times New Roman"/>
              </a:rPr>
              <a:t>Demographers  often issue </a:t>
            </a:r>
            <a:r>
              <a:rPr sz="1200" dirty="0">
                <a:latin typeface="Times New Roman"/>
                <a:cs typeface="Times New Roman"/>
              </a:rPr>
              <a:t>low, medium, </a:t>
            </a:r>
            <a:r>
              <a:rPr sz="1200" spc="-5" dirty="0">
                <a:latin typeface="Times New Roman"/>
                <a:cs typeface="Times New Roman"/>
              </a:rPr>
              <a:t>and high projections </a:t>
            </a:r>
            <a:r>
              <a:rPr sz="1200" dirty="0">
                <a:latin typeface="Times New Roman"/>
                <a:cs typeface="Times New Roman"/>
              </a:rPr>
              <a:t>of the </a:t>
            </a:r>
            <a:r>
              <a:rPr sz="1200" spc="-5" dirty="0">
                <a:latin typeface="Times New Roman"/>
                <a:cs typeface="Times New Roman"/>
              </a:rPr>
              <a:t>same </a:t>
            </a:r>
            <a:r>
              <a:rPr sz="1200" dirty="0">
                <a:latin typeface="Times New Roman"/>
                <a:cs typeface="Times New Roman"/>
              </a:rPr>
              <a:t>population, </a:t>
            </a:r>
            <a:r>
              <a:rPr sz="1200" spc="-5" dirty="0">
                <a:latin typeface="Times New Roman"/>
                <a:cs typeface="Times New Roman"/>
              </a:rPr>
              <a:t>based </a:t>
            </a:r>
            <a:r>
              <a:rPr sz="1200" dirty="0">
                <a:latin typeface="Times New Roman"/>
                <a:cs typeface="Times New Roman"/>
              </a:rPr>
              <a:t>on </a:t>
            </a:r>
            <a:r>
              <a:rPr sz="1200" spc="-5" dirty="0">
                <a:latin typeface="Times New Roman"/>
                <a:cs typeface="Times New Roman"/>
              </a:rPr>
              <a:t>different  assumptions </a:t>
            </a:r>
            <a:r>
              <a:rPr sz="1200" dirty="0">
                <a:latin typeface="Times New Roman"/>
                <a:cs typeface="Times New Roman"/>
              </a:rPr>
              <a:t>of how these </a:t>
            </a:r>
            <a:r>
              <a:rPr sz="1200" spc="-5" dirty="0">
                <a:latin typeface="Times New Roman"/>
                <a:cs typeface="Times New Roman"/>
              </a:rPr>
              <a:t>rates will change </a:t>
            </a:r>
            <a:r>
              <a:rPr sz="1200" dirty="0">
                <a:latin typeface="Times New Roman"/>
                <a:cs typeface="Times New Roman"/>
              </a:rPr>
              <a:t>in the</a:t>
            </a:r>
            <a:r>
              <a:rPr sz="1200" spc="5" dirty="0">
                <a:latin typeface="Times New Roman"/>
                <a:cs typeface="Times New Roman"/>
              </a:rPr>
              <a:t> </a:t>
            </a:r>
            <a:r>
              <a:rPr sz="1200" spc="-5" dirty="0">
                <a:latin typeface="Times New Roman"/>
                <a:cs typeface="Times New Roman"/>
              </a:rPr>
              <a:t>future.</a:t>
            </a:r>
            <a:endParaRPr sz="1200" dirty="0">
              <a:latin typeface="Times New Roman"/>
              <a:cs typeface="Times New Roman"/>
            </a:endParaRPr>
          </a:p>
          <a:p>
            <a:pPr>
              <a:lnSpc>
                <a:spcPct val="100000"/>
              </a:lnSpc>
              <a:spcBef>
                <a:spcPts val="45"/>
              </a:spcBef>
            </a:pPr>
            <a:endParaRPr sz="1400" dirty="0">
              <a:latin typeface="Times New Roman"/>
              <a:cs typeface="Times New Roman"/>
            </a:endParaRPr>
          </a:p>
          <a:p>
            <a:pPr marL="12700">
              <a:lnSpc>
                <a:spcPct val="100000"/>
              </a:lnSpc>
            </a:pPr>
            <a:r>
              <a:rPr sz="1200" b="1" spc="-5" dirty="0">
                <a:latin typeface="Times New Roman"/>
                <a:cs typeface="Times New Roman"/>
              </a:rPr>
              <a:t>Types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estimation</a:t>
            </a:r>
            <a:endParaRPr sz="1200" dirty="0">
              <a:latin typeface="Times New Roman"/>
              <a:cs typeface="Times New Roman"/>
            </a:endParaRPr>
          </a:p>
          <a:p>
            <a:pPr marL="469265" lvl="1" indent="-228600">
              <a:lnSpc>
                <a:spcPct val="100000"/>
              </a:lnSpc>
              <a:spcBef>
                <a:spcPts val="600"/>
              </a:spcBef>
              <a:buAutoNum type="arabicPeriod"/>
              <a:tabLst>
                <a:tab pos="469900" algn="l"/>
              </a:tabLst>
            </a:pPr>
            <a:r>
              <a:rPr sz="1200" spc="-5" dirty="0">
                <a:latin typeface="Times New Roman"/>
                <a:cs typeface="Times New Roman"/>
              </a:rPr>
              <a:t>Inter-censal estimates</a:t>
            </a:r>
            <a:endParaRPr sz="1200" dirty="0">
              <a:latin typeface="Times New Roman"/>
              <a:cs typeface="Times New Roman"/>
            </a:endParaRPr>
          </a:p>
          <a:p>
            <a:pPr marL="469265" lvl="1" indent="-228600">
              <a:lnSpc>
                <a:spcPct val="100000"/>
              </a:lnSpc>
              <a:spcBef>
                <a:spcPts val="635"/>
              </a:spcBef>
              <a:buAutoNum type="arabicPeriod"/>
              <a:tabLst>
                <a:tab pos="469900" algn="l"/>
              </a:tabLst>
            </a:pPr>
            <a:r>
              <a:rPr sz="1200" spc="-5" dirty="0">
                <a:latin typeface="Times New Roman"/>
                <a:cs typeface="Times New Roman"/>
              </a:rPr>
              <a:t>Post –censal</a:t>
            </a:r>
            <a:r>
              <a:rPr sz="1200" spc="5" dirty="0">
                <a:latin typeface="Times New Roman"/>
                <a:cs typeface="Times New Roman"/>
              </a:rPr>
              <a:t> </a:t>
            </a:r>
            <a:r>
              <a:rPr sz="1200" spc="-5" dirty="0">
                <a:latin typeface="Times New Roman"/>
                <a:cs typeface="Times New Roman"/>
              </a:rPr>
              <a:t>estimates</a:t>
            </a:r>
            <a:endParaRPr sz="1200" dirty="0">
              <a:latin typeface="Times New Roman"/>
              <a:cs typeface="Times New Roman"/>
            </a:endParaRPr>
          </a:p>
          <a:p>
            <a:pPr marL="469265" lvl="1" indent="-228600">
              <a:lnSpc>
                <a:spcPct val="100000"/>
              </a:lnSpc>
              <a:spcBef>
                <a:spcPts val="625"/>
              </a:spcBef>
              <a:buAutoNum type="arabicPeriod"/>
              <a:tabLst>
                <a:tab pos="469900" algn="l"/>
              </a:tabLst>
            </a:pPr>
            <a:r>
              <a:rPr sz="1200" spc="-5" dirty="0">
                <a:latin typeface="Times New Roman"/>
                <a:cs typeface="Times New Roman"/>
              </a:rPr>
              <a:t>Future estimates and</a:t>
            </a:r>
            <a:r>
              <a:rPr sz="1200" spc="10" dirty="0">
                <a:latin typeface="Times New Roman"/>
                <a:cs typeface="Times New Roman"/>
              </a:rPr>
              <a:t> </a:t>
            </a:r>
            <a:r>
              <a:rPr sz="1200" spc="-5" dirty="0">
                <a:latin typeface="Times New Roman"/>
                <a:cs typeface="Times New Roman"/>
              </a:rPr>
              <a:t>projections</a:t>
            </a:r>
            <a:endParaRPr sz="1200" dirty="0">
              <a:latin typeface="Times New Roman"/>
              <a:cs typeface="Times New Roman"/>
            </a:endParaRPr>
          </a:p>
          <a:p>
            <a:pPr marL="469265">
              <a:lnSpc>
                <a:spcPct val="100000"/>
              </a:lnSpc>
              <a:spcBef>
                <a:spcPts val="625"/>
              </a:spcBef>
            </a:pPr>
            <a:r>
              <a:rPr sz="1200" dirty="0">
                <a:latin typeface="Times New Roman"/>
                <a:cs typeface="Times New Roman"/>
              </a:rPr>
              <a:t>- </a:t>
            </a:r>
            <a:r>
              <a:rPr sz="1200" spc="-5" dirty="0">
                <a:latin typeface="Times New Roman"/>
                <a:cs typeface="Times New Roman"/>
              </a:rPr>
              <a:t>Demographic method(natural increase)</a:t>
            </a:r>
            <a:endParaRPr sz="1200" dirty="0">
              <a:latin typeface="Times New Roman"/>
              <a:cs typeface="Times New Roman"/>
            </a:endParaRPr>
          </a:p>
          <a:p>
            <a:pPr marL="469265">
              <a:lnSpc>
                <a:spcPct val="100000"/>
              </a:lnSpc>
              <a:spcBef>
                <a:spcPts val="635"/>
              </a:spcBef>
            </a:pPr>
            <a:r>
              <a:rPr sz="1200" spc="-5" dirty="0">
                <a:latin typeface="Times New Roman"/>
                <a:cs typeface="Times New Roman"/>
              </a:rPr>
              <a:t>-Component </a:t>
            </a:r>
            <a:r>
              <a:rPr sz="1200" dirty="0">
                <a:latin typeface="Times New Roman"/>
                <a:cs typeface="Times New Roman"/>
              </a:rPr>
              <a:t>method</a:t>
            </a:r>
          </a:p>
          <a:p>
            <a:pPr marL="12700" marR="4107179" indent="456565">
              <a:lnSpc>
                <a:spcPts val="2080"/>
              </a:lnSpc>
              <a:spcBef>
                <a:spcPts val="160"/>
              </a:spcBef>
            </a:pPr>
            <a:r>
              <a:rPr sz="1200" spc="-5" dirty="0">
                <a:latin typeface="Times New Roman"/>
                <a:cs typeface="Times New Roman"/>
              </a:rPr>
              <a:t>-Mathematical</a:t>
            </a:r>
            <a:r>
              <a:rPr sz="1200" spc="-35" dirty="0">
                <a:latin typeface="Times New Roman"/>
                <a:cs typeface="Times New Roman"/>
              </a:rPr>
              <a:t> </a:t>
            </a:r>
            <a:r>
              <a:rPr sz="1200" spc="-5" dirty="0">
                <a:latin typeface="Times New Roman"/>
                <a:cs typeface="Times New Roman"/>
              </a:rPr>
              <a:t>method  Assumptions</a:t>
            </a:r>
            <a:endParaRPr sz="1200" dirty="0">
              <a:latin typeface="Times New Roman"/>
              <a:cs typeface="Times New Roman"/>
            </a:endParaRPr>
          </a:p>
          <a:p>
            <a:pPr marL="469265" indent="-228600">
              <a:lnSpc>
                <a:spcPct val="100000"/>
              </a:lnSpc>
              <a:spcBef>
                <a:spcPts val="445"/>
              </a:spcBef>
              <a:buFont typeface="Arial"/>
              <a:buChar char="•"/>
              <a:tabLst>
                <a:tab pos="469265" algn="l"/>
                <a:tab pos="469900" algn="l"/>
              </a:tabLst>
            </a:pPr>
            <a:r>
              <a:rPr sz="1200" dirty="0">
                <a:latin typeface="Times New Roman"/>
                <a:cs typeface="Times New Roman"/>
              </a:rPr>
              <a:t>The socio </a:t>
            </a:r>
            <a:r>
              <a:rPr sz="1200" spc="-5" dirty="0">
                <a:latin typeface="Times New Roman"/>
                <a:cs typeface="Times New Roman"/>
              </a:rPr>
              <a:t>economic </a:t>
            </a:r>
            <a:r>
              <a:rPr sz="1200" dirty="0">
                <a:latin typeface="Times New Roman"/>
                <a:cs typeface="Times New Roman"/>
              </a:rPr>
              <a:t>setting </a:t>
            </a:r>
            <a:r>
              <a:rPr sz="1200" spc="-5" dirty="0">
                <a:latin typeface="Times New Roman"/>
                <a:cs typeface="Times New Roman"/>
              </a:rPr>
              <a:t>affecting </a:t>
            </a:r>
            <a:r>
              <a:rPr sz="1200" dirty="0">
                <a:latin typeface="Times New Roman"/>
                <a:cs typeface="Times New Roman"/>
              </a:rPr>
              <a:t>the population size </a:t>
            </a:r>
            <a:r>
              <a:rPr sz="1200" spc="-5" dirty="0">
                <a:latin typeface="Times New Roman"/>
                <a:cs typeface="Times New Roman"/>
              </a:rPr>
              <a:t>is </a:t>
            </a:r>
            <a:r>
              <a:rPr sz="1200" dirty="0">
                <a:latin typeface="Times New Roman"/>
                <a:cs typeface="Times New Roman"/>
              </a:rPr>
              <a:t>fairly</a:t>
            </a:r>
            <a:r>
              <a:rPr sz="1200" spc="-25" dirty="0">
                <a:latin typeface="Times New Roman"/>
                <a:cs typeface="Times New Roman"/>
              </a:rPr>
              <a:t> </a:t>
            </a:r>
            <a:r>
              <a:rPr sz="1200" spc="-5" dirty="0">
                <a:latin typeface="Times New Roman"/>
                <a:cs typeface="Times New Roman"/>
              </a:rPr>
              <a:t>unchaining.</a:t>
            </a:r>
            <a:endParaRPr sz="1200" dirty="0">
              <a:latin typeface="Times New Roman"/>
              <a:cs typeface="Times New Roman"/>
            </a:endParaRPr>
          </a:p>
          <a:p>
            <a:pPr marL="469265" indent="-228600">
              <a:lnSpc>
                <a:spcPct val="100000"/>
              </a:lnSpc>
              <a:spcBef>
                <a:spcPts val="635"/>
              </a:spcBef>
              <a:buFont typeface="Arial"/>
              <a:buChar char="•"/>
              <a:tabLst>
                <a:tab pos="469265" algn="l"/>
                <a:tab pos="469900" algn="l"/>
              </a:tabLst>
            </a:pPr>
            <a:r>
              <a:rPr sz="1200" spc="-5" dirty="0">
                <a:latin typeface="Times New Roman"/>
                <a:cs typeface="Times New Roman"/>
              </a:rPr>
              <a:t>No allowance is made </a:t>
            </a:r>
            <a:r>
              <a:rPr sz="1200" dirty="0">
                <a:latin typeface="Times New Roman"/>
                <a:cs typeface="Times New Roman"/>
              </a:rPr>
              <a:t>for the </a:t>
            </a:r>
            <a:r>
              <a:rPr sz="1200" spc="-5" dirty="0">
                <a:latin typeface="Times New Roman"/>
                <a:cs typeface="Times New Roman"/>
              </a:rPr>
              <a:t>irregular fluctuations </a:t>
            </a:r>
            <a:r>
              <a:rPr sz="1200" dirty="0">
                <a:latin typeface="Times New Roman"/>
                <a:cs typeface="Times New Roman"/>
              </a:rPr>
              <a:t>in the population</a:t>
            </a:r>
            <a:r>
              <a:rPr sz="1200" spc="85" dirty="0">
                <a:latin typeface="Times New Roman"/>
                <a:cs typeface="Times New Roman"/>
              </a:rPr>
              <a:t> </a:t>
            </a:r>
            <a:r>
              <a:rPr sz="1200" spc="-5" dirty="0">
                <a:latin typeface="Times New Roman"/>
                <a:cs typeface="Times New Roman"/>
              </a:rPr>
              <a:t>growth.</a:t>
            </a:r>
            <a:endParaRPr sz="1200" dirty="0">
              <a:latin typeface="Times New Roman"/>
              <a:cs typeface="Times New Roman"/>
            </a:endParaRPr>
          </a:p>
          <a:p>
            <a:pPr marL="165100" indent="-152400">
              <a:lnSpc>
                <a:spcPct val="100000"/>
              </a:lnSpc>
              <a:spcBef>
                <a:spcPts val="640"/>
              </a:spcBef>
              <a:buAutoNum type="arabicPeriod"/>
              <a:tabLst>
                <a:tab pos="165100" algn="l"/>
              </a:tabLst>
            </a:pPr>
            <a:r>
              <a:rPr sz="1200" b="1" spc="-5" dirty="0">
                <a:latin typeface="Times New Roman"/>
                <a:cs typeface="Times New Roman"/>
              </a:rPr>
              <a:t>Linear growth model (</a:t>
            </a:r>
            <a:r>
              <a:rPr sz="1200" spc="-5" dirty="0">
                <a:latin typeface="Times New Roman"/>
                <a:cs typeface="Times New Roman"/>
              </a:rPr>
              <a:t>Arithmetical</a:t>
            </a:r>
            <a:r>
              <a:rPr sz="1200" spc="20" dirty="0">
                <a:latin typeface="Times New Roman"/>
                <a:cs typeface="Times New Roman"/>
              </a:rPr>
              <a:t> </a:t>
            </a:r>
            <a:r>
              <a:rPr sz="1200" spc="-5" dirty="0">
                <a:latin typeface="Times New Roman"/>
                <a:cs typeface="Times New Roman"/>
              </a:rPr>
              <a:t>Progression</a:t>
            </a:r>
            <a:endParaRPr sz="1200" dirty="0">
              <a:latin typeface="Times New Roman"/>
              <a:cs typeface="Times New Roman"/>
            </a:endParaRPr>
          </a:p>
          <a:p>
            <a:pPr marL="469265" marR="7620" lvl="1" indent="-228600">
              <a:lnSpc>
                <a:spcPct val="143300"/>
              </a:lnSpc>
              <a:spcBef>
                <a:spcPts val="10"/>
              </a:spcBef>
              <a:buFont typeface="Times New Roman"/>
              <a:buAutoNum type="arabicPeriod"/>
              <a:tabLst>
                <a:tab pos="507365" algn="l"/>
                <a:tab pos="508000" algn="l"/>
              </a:tabLst>
            </a:pPr>
            <a:r>
              <a:rPr dirty="0"/>
              <a:t>	</a:t>
            </a:r>
            <a:r>
              <a:rPr sz="1200" dirty="0">
                <a:latin typeface="Times New Roman"/>
                <a:cs typeface="Times New Roman"/>
              </a:rPr>
              <a:t>Population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estimated </a:t>
            </a:r>
            <a:r>
              <a:rPr sz="1200" dirty="0">
                <a:latin typeface="Times New Roman"/>
                <a:cs typeface="Times New Roman"/>
              </a:rPr>
              <a:t>on the </a:t>
            </a:r>
            <a:r>
              <a:rPr sz="1200" spc="-5" dirty="0">
                <a:latin typeface="Times New Roman"/>
                <a:cs typeface="Times New Roman"/>
              </a:rPr>
              <a:t>assumption </a:t>
            </a:r>
            <a:r>
              <a:rPr sz="1200" dirty="0">
                <a:latin typeface="Times New Roman"/>
                <a:cs typeface="Times New Roman"/>
              </a:rPr>
              <a:t>that the </a:t>
            </a:r>
            <a:r>
              <a:rPr sz="1200" spc="-5" dirty="0">
                <a:latin typeface="Times New Roman"/>
                <a:cs typeface="Times New Roman"/>
              </a:rPr>
              <a:t>annual </a:t>
            </a:r>
            <a:r>
              <a:rPr sz="1200" dirty="0">
                <a:latin typeface="Times New Roman"/>
                <a:cs typeface="Times New Roman"/>
              </a:rPr>
              <a:t>change in population  </a:t>
            </a:r>
            <a:r>
              <a:rPr sz="1200" spc="-5" dirty="0">
                <a:latin typeface="Times New Roman"/>
                <a:cs typeface="Times New Roman"/>
              </a:rPr>
              <a:t>remains </a:t>
            </a:r>
            <a:r>
              <a:rPr sz="1200" dirty="0">
                <a:latin typeface="Times New Roman"/>
                <a:cs typeface="Times New Roman"/>
              </a:rPr>
              <a:t>the</a:t>
            </a:r>
            <a:r>
              <a:rPr sz="1200" spc="-5" dirty="0">
                <a:latin typeface="Times New Roman"/>
                <a:cs typeface="Times New Roman"/>
              </a:rPr>
              <a:t> same.</a:t>
            </a:r>
            <a:endParaRPr sz="1200" dirty="0">
              <a:latin typeface="Times New Roman"/>
              <a:cs typeface="Times New Roman"/>
            </a:endParaRPr>
          </a:p>
          <a:p>
            <a:pPr marL="12700">
              <a:lnSpc>
                <a:spcPct val="100000"/>
              </a:lnSpc>
              <a:spcBef>
                <a:spcPts val="635"/>
              </a:spcBef>
            </a:pPr>
            <a:r>
              <a:rPr sz="1200" dirty="0">
                <a:latin typeface="Times New Roman"/>
                <a:cs typeface="Times New Roman"/>
              </a:rPr>
              <a:t>The </a:t>
            </a:r>
            <a:r>
              <a:rPr sz="1200" spc="-5" dirty="0">
                <a:latin typeface="Times New Roman"/>
                <a:cs typeface="Times New Roman"/>
              </a:rPr>
              <a:t>estimated </a:t>
            </a:r>
            <a:r>
              <a:rPr sz="1200" dirty="0">
                <a:latin typeface="Times New Roman"/>
                <a:cs typeface="Times New Roman"/>
              </a:rPr>
              <a:t>population at </a:t>
            </a:r>
            <a:r>
              <a:rPr sz="1200" spc="5" dirty="0">
                <a:latin typeface="Times New Roman"/>
                <a:cs typeface="Times New Roman"/>
              </a:rPr>
              <a:t>any </a:t>
            </a:r>
            <a:r>
              <a:rPr sz="1200" dirty="0">
                <a:latin typeface="Times New Roman"/>
                <a:cs typeface="Times New Roman"/>
              </a:rPr>
              <a:t>time</a:t>
            </a:r>
            <a:r>
              <a:rPr sz="1200" spc="-40" dirty="0">
                <a:latin typeface="Times New Roman"/>
                <a:cs typeface="Times New Roman"/>
              </a:rPr>
              <a:t> </a:t>
            </a:r>
            <a:r>
              <a:rPr sz="1200" spc="-5" dirty="0">
                <a:latin typeface="Times New Roman"/>
                <a:cs typeface="Times New Roman"/>
              </a:rPr>
              <a:t>is</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2325927" y="7560261"/>
            <a:ext cx="64769" cy="0"/>
          </a:xfrm>
          <a:custGeom>
            <a:avLst/>
            <a:gdLst/>
            <a:ahLst/>
            <a:cxnLst/>
            <a:rect l="l" t="t" r="r" b="b"/>
            <a:pathLst>
              <a:path w="64769">
                <a:moveTo>
                  <a:pt x="0" y="0"/>
                </a:moveTo>
                <a:lnTo>
                  <a:pt x="64142" y="0"/>
                </a:lnTo>
              </a:path>
            </a:pathLst>
          </a:custGeom>
          <a:ln w="6371">
            <a:solidFill>
              <a:srgbClr val="000000"/>
            </a:solidFill>
          </a:ln>
        </p:spPr>
        <p:txBody>
          <a:bodyPr wrap="square" lIns="0" tIns="0" rIns="0" bIns="0" rtlCol="0"/>
          <a:lstStyle/>
          <a:p>
            <a:endParaRPr/>
          </a:p>
        </p:txBody>
      </p:sp>
      <p:sp>
        <p:nvSpPr>
          <p:cNvPr id="6" name="object 6"/>
          <p:cNvSpPr/>
          <p:nvPr/>
        </p:nvSpPr>
        <p:spPr>
          <a:xfrm>
            <a:off x="2491225" y="7560261"/>
            <a:ext cx="177165" cy="0"/>
          </a:xfrm>
          <a:custGeom>
            <a:avLst/>
            <a:gdLst/>
            <a:ahLst/>
            <a:cxnLst/>
            <a:rect l="l" t="t" r="r" b="b"/>
            <a:pathLst>
              <a:path w="177164">
                <a:moveTo>
                  <a:pt x="0" y="0"/>
                </a:moveTo>
                <a:lnTo>
                  <a:pt x="176700" y="0"/>
                </a:lnTo>
              </a:path>
            </a:pathLst>
          </a:custGeom>
          <a:ln w="6371">
            <a:solidFill>
              <a:srgbClr val="000000"/>
            </a:solidFill>
          </a:ln>
        </p:spPr>
        <p:txBody>
          <a:bodyPr wrap="square" lIns="0" tIns="0" rIns="0" bIns="0" rtlCol="0"/>
          <a:lstStyle/>
          <a:p>
            <a:endParaRPr/>
          </a:p>
        </p:txBody>
      </p:sp>
      <p:sp>
        <p:nvSpPr>
          <p:cNvPr id="7" name="object 7"/>
          <p:cNvSpPr txBox="1"/>
          <p:nvPr/>
        </p:nvSpPr>
        <p:spPr>
          <a:xfrm>
            <a:off x="2686374" y="7432277"/>
            <a:ext cx="256540" cy="370205"/>
          </a:xfrm>
          <a:prstGeom prst="rect">
            <a:avLst/>
          </a:prstGeom>
        </p:spPr>
        <p:txBody>
          <a:bodyPr vert="horz" wrap="square" lIns="0" tIns="13335" rIns="0" bIns="0" rtlCol="0">
            <a:spAutoFit/>
          </a:bodyPr>
          <a:lstStyle/>
          <a:p>
            <a:pPr marR="5080" algn="r">
              <a:lnSpc>
                <a:spcPts val="1350"/>
              </a:lnSpc>
              <a:spcBef>
                <a:spcPts val="105"/>
              </a:spcBef>
            </a:pPr>
            <a:r>
              <a:rPr sz="1200" spc="80" dirty="0">
                <a:latin typeface="Symbol"/>
                <a:cs typeface="Symbol"/>
              </a:rPr>
              <a:t></a:t>
            </a:r>
            <a:r>
              <a:rPr sz="1200" dirty="0">
                <a:latin typeface="Times New Roman"/>
                <a:cs typeface="Times New Roman"/>
              </a:rPr>
              <a:t>1</a:t>
            </a:r>
            <a:r>
              <a:rPr sz="1800" spc="15" baseline="2314" dirty="0">
                <a:latin typeface="Symbol"/>
                <a:cs typeface="Symbol"/>
              </a:rPr>
              <a:t></a:t>
            </a:r>
            <a:endParaRPr sz="1800" baseline="2314">
              <a:latin typeface="Symbol"/>
              <a:cs typeface="Symbol"/>
            </a:endParaRPr>
          </a:p>
          <a:p>
            <a:pPr marR="5080" algn="r">
              <a:lnSpc>
                <a:spcPts val="1350"/>
              </a:lnSpc>
            </a:pPr>
            <a:r>
              <a:rPr sz="1200" spc="10" dirty="0">
                <a:latin typeface="Symbol"/>
                <a:cs typeface="Symbol"/>
              </a:rPr>
              <a:t></a:t>
            </a:r>
            <a:endParaRPr sz="1200">
              <a:latin typeface="Symbol"/>
              <a:cs typeface="Symbo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3" name="object 13"/>
          <p:cNvSpPr txBox="1"/>
          <p:nvPr/>
        </p:nvSpPr>
        <p:spPr>
          <a:xfrm>
            <a:off x="6375653" y="9279356"/>
            <a:ext cx="49657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60" dirty="0">
                <a:latin typeface="Caladea"/>
                <a:cs typeface="Caladea"/>
              </a:rPr>
              <a:t> </a:t>
            </a:r>
            <a:r>
              <a:rPr sz="1100" dirty="0">
                <a:latin typeface="Caladea"/>
                <a:cs typeface="Caladea"/>
              </a:rPr>
              <a:t>55</a:t>
            </a:r>
            <a:endParaRPr sz="1100">
              <a:latin typeface="Caladea"/>
              <a:cs typeface="Caladea"/>
            </a:endParaRPr>
          </a:p>
        </p:txBody>
      </p:sp>
      <p:sp>
        <p:nvSpPr>
          <p:cNvPr id="8" name="object 8"/>
          <p:cNvSpPr txBox="1"/>
          <p:nvPr/>
        </p:nvSpPr>
        <p:spPr>
          <a:xfrm>
            <a:off x="876604" y="7433720"/>
            <a:ext cx="1450340" cy="210185"/>
          </a:xfrm>
          <a:prstGeom prst="rect">
            <a:avLst/>
          </a:prstGeom>
        </p:spPr>
        <p:txBody>
          <a:bodyPr vert="horz" wrap="square" lIns="0" tIns="13335" rIns="0" bIns="0" rtlCol="0">
            <a:spAutoFit/>
          </a:bodyPr>
          <a:lstStyle/>
          <a:p>
            <a:pPr marL="38100">
              <a:lnSpc>
                <a:spcPct val="100000"/>
              </a:lnSpc>
              <a:spcBef>
                <a:spcPts val="105"/>
              </a:spcBef>
            </a:pPr>
            <a:r>
              <a:rPr sz="1200" dirty="0">
                <a:latin typeface="Times New Roman"/>
                <a:cs typeface="Times New Roman"/>
              </a:rPr>
              <a:t>P</a:t>
            </a:r>
            <a:r>
              <a:rPr sz="1200" baseline="-10416" dirty="0">
                <a:latin typeface="Times New Roman"/>
                <a:cs typeface="Times New Roman"/>
              </a:rPr>
              <a:t>t </a:t>
            </a:r>
            <a:r>
              <a:rPr sz="1200" dirty="0">
                <a:latin typeface="Times New Roman"/>
                <a:cs typeface="Times New Roman"/>
              </a:rPr>
              <a:t>= P</a:t>
            </a:r>
            <a:r>
              <a:rPr sz="1200" baseline="-10416" dirty="0">
                <a:latin typeface="Times New Roman"/>
                <a:cs typeface="Times New Roman"/>
              </a:rPr>
              <a:t>0</a:t>
            </a:r>
            <a:r>
              <a:rPr sz="1200" dirty="0">
                <a:latin typeface="Times New Roman"/>
                <a:cs typeface="Times New Roman"/>
              </a:rPr>
              <a:t>(1 + r t) </a:t>
            </a:r>
            <a:r>
              <a:rPr sz="1200" spc="-5" dirty="0">
                <a:latin typeface="Times New Roman"/>
                <a:cs typeface="Times New Roman"/>
              </a:rPr>
              <a:t>and </a:t>
            </a:r>
            <a:r>
              <a:rPr sz="1200" spc="5" dirty="0">
                <a:latin typeface="Times New Roman"/>
                <a:cs typeface="Times New Roman"/>
              </a:rPr>
              <a:t>r</a:t>
            </a:r>
            <a:r>
              <a:rPr sz="1200" spc="-125" dirty="0">
                <a:latin typeface="Times New Roman"/>
                <a:cs typeface="Times New Roman"/>
              </a:rPr>
              <a:t> </a:t>
            </a:r>
            <a:r>
              <a:rPr sz="1200" spc="15" dirty="0">
                <a:latin typeface="Symbol"/>
                <a:cs typeface="Symbol"/>
              </a:rPr>
              <a:t></a:t>
            </a:r>
            <a:endParaRPr sz="1200">
              <a:latin typeface="Symbol"/>
              <a:cs typeface="Symbol"/>
            </a:endParaRPr>
          </a:p>
        </p:txBody>
      </p:sp>
      <p:sp>
        <p:nvSpPr>
          <p:cNvPr id="9" name="object 9"/>
          <p:cNvSpPr txBox="1"/>
          <p:nvPr/>
        </p:nvSpPr>
        <p:spPr>
          <a:xfrm>
            <a:off x="2268642" y="7335486"/>
            <a:ext cx="699770" cy="210185"/>
          </a:xfrm>
          <a:prstGeom prst="rect">
            <a:avLst/>
          </a:prstGeom>
        </p:spPr>
        <p:txBody>
          <a:bodyPr vert="horz" wrap="square" lIns="0" tIns="13335" rIns="0" bIns="0" rtlCol="0">
            <a:spAutoFit/>
          </a:bodyPr>
          <a:lstStyle/>
          <a:p>
            <a:pPr marL="50800">
              <a:lnSpc>
                <a:spcPct val="100000"/>
              </a:lnSpc>
              <a:spcBef>
                <a:spcPts val="105"/>
              </a:spcBef>
              <a:tabLst>
                <a:tab pos="601345" algn="l"/>
              </a:tabLst>
            </a:pPr>
            <a:r>
              <a:rPr sz="1200" spc="10" dirty="0">
                <a:latin typeface="Times New Roman"/>
                <a:cs typeface="Times New Roman"/>
              </a:rPr>
              <a:t>1</a:t>
            </a:r>
            <a:r>
              <a:rPr sz="1200" spc="-190" dirty="0">
                <a:latin typeface="Times New Roman"/>
                <a:cs typeface="Times New Roman"/>
              </a:rPr>
              <a:t> </a:t>
            </a:r>
            <a:r>
              <a:rPr sz="1800" spc="15" baseline="4629" dirty="0">
                <a:latin typeface="Symbol"/>
                <a:cs typeface="Symbol"/>
              </a:rPr>
              <a:t></a:t>
            </a:r>
            <a:r>
              <a:rPr sz="1800" spc="232" baseline="4629" dirty="0">
                <a:latin typeface="Times New Roman"/>
                <a:cs typeface="Times New Roman"/>
              </a:rPr>
              <a:t> </a:t>
            </a:r>
            <a:r>
              <a:rPr sz="1200" i="1" dirty="0">
                <a:latin typeface="Times New Roman"/>
                <a:cs typeface="Times New Roman"/>
              </a:rPr>
              <a:t>p</a:t>
            </a:r>
            <a:r>
              <a:rPr sz="1050" i="1" baseline="-23809" dirty="0">
                <a:latin typeface="Times New Roman"/>
                <a:cs typeface="Times New Roman"/>
              </a:rPr>
              <a:t>t	</a:t>
            </a:r>
            <a:r>
              <a:rPr sz="1800" spc="15" baseline="4629" dirty="0">
                <a:latin typeface="Symbol"/>
                <a:cs typeface="Symbol"/>
              </a:rPr>
              <a:t></a:t>
            </a:r>
            <a:endParaRPr sz="1800" baseline="4629">
              <a:latin typeface="Symbol"/>
              <a:cs typeface="Symbol"/>
            </a:endParaRPr>
          </a:p>
        </p:txBody>
      </p:sp>
      <p:sp>
        <p:nvSpPr>
          <p:cNvPr id="10" name="object 10"/>
          <p:cNvSpPr txBox="1"/>
          <p:nvPr/>
        </p:nvSpPr>
        <p:spPr>
          <a:xfrm>
            <a:off x="2293377" y="7423174"/>
            <a:ext cx="389255" cy="339090"/>
          </a:xfrm>
          <a:prstGeom prst="rect">
            <a:avLst/>
          </a:prstGeom>
        </p:spPr>
        <p:txBody>
          <a:bodyPr vert="horz" wrap="square" lIns="0" tIns="13335" rIns="0" bIns="0" rtlCol="0">
            <a:spAutoFit/>
          </a:bodyPr>
          <a:lstStyle/>
          <a:p>
            <a:pPr marL="118110">
              <a:lnSpc>
                <a:spcPts val="1230"/>
              </a:lnSpc>
              <a:spcBef>
                <a:spcPts val="105"/>
              </a:spcBef>
            </a:pPr>
            <a:r>
              <a:rPr sz="1200" spc="10" dirty="0">
                <a:latin typeface="Symbol"/>
                <a:cs typeface="Symbol"/>
              </a:rPr>
              <a:t></a:t>
            </a:r>
            <a:endParaRPr sz="1200">
              <a:latin typeface="Symbol"/>
              <a:cs typeface="Symbol"/>
            </a:endParaRPr>
          </a:p>
          <a:p>
            <a:pPr marL="38100">
              <a:lnSpc>
                <a:spcPts val="1230"/>
              </a:lnSpc>
            </a:pPr>
            <a:r>
              <a:rPr sz="1200" i="1" spc="5" dirty="0">
                <a:latin typeface="Times New Roman"/>
                <a:cs typeface="Times New Roman"/>
              </a:rPr>
              <a:t>t </a:t>
            </a:r>
            <a:r>
              <a:rPr sz="1800" spc="15" baseline="-13888" dirty="0">
                <a:latin typeface="Symbol"/>
                <a:cs typeface="Symbol"/>
              </a:rPr>
              <a:t></a:t>
            </a:r>
            <a:r>
              <a:rPr sz="1800" spc="7" baseline="-13888" dirty="0">
                <a:latin typeface="Times New Roman"/>
                <a:cs typeface="Times New Roman"/>
              </a:rPr>
              <a:t> </a:t>
            </a:r>
            <a:r>
              <a:rPr sz="1200" i="1" spc="5" dirty="0">
                <a:latin typeface="Times New Roman"/>
                <a:cs typeface="Times New Roman"/>
              </a:rPr>
              <a:t>p</a:t>
            </a:r>
            <a:r>
              <a:rPr sz="1050" i="1" spc="7" baseline="-23809" dirty="0">
                <a:latin typeface="Times New Roman"/>
                <a:cs typeface="Times New Roman"/>
              </a:rPr>
              <a:t>o</a:t>
            </a:r>
            <a:endParaRPr sz="1050" baseline="-23809">
              <a:latin typeface="Times New Roman"/>
              <a:cs typeface="Times New Roman"/>
            </a:endParaRPr>
          </a:p>
        </p:txBody>
      </p:sp>
      <p:sp>
        <p:nvSpPr>
          <p:cNvPr id="11" name="object 11"/>
          <p:cNvSpPr txBox="1"/>
          <p:nvPr/>
        </p:nvSpPr>
        <p:spPr>
          <a:xfrm>
            <a:off x="863904" y="7782306"/>
            <a:ext cx="5728335" cy="1341120"/>
          </a:xfrm>
          <a:prstGeom prst="rect">
            <a:avLst/>
          </a:prstGeom>
        </p:spPr>
        <p:txBody>
          <a:bodyPr vert="horz" wrap="square" lIns="0" tIns="12700" rIns="0" bIns="0" rtlCol="0">
            <a:spAutoFit/>
          </a:bodyPr>
          <a:lstStyle/>
          <a:p>
            <a:pPr marL="50800" marR="761365">
              <a:lnSpc>
                <a:spcPct val="144200"/>
              </a:lnSpc>
              <a:spcBef>
                <a:spcPts val="100"/>
              </a:spcBef>
            </a:pPr>
            <a:r>
              <a:rPr sz="1200" dirty="0">
                <a:latin typeface="Times New Roman"/>
                <a:cs typeface="Times New Roman"/>
              </a:rPr>
              <a:t>Where P</a:t>
            </a:r>
            <a:r>
              <a:rPr sz="1200" baseline="-10416" dirty="0">
                <a:latin typeface="Times New Roman"/>
                <a:cs typeface="Times New Roman"/>
              </a:rPr>
              <a:t>t </a:t>
            </a:r>
            <a:r>
              <a:rPr sz="1200" dirty="0">
                <a:latin typeface="Times New Roman"/>
                <a:cs typeface="Times New Roman"/>
              </a:rPr>
              <a:t>= Population of any time, P</a:t>
            </a:r>
            <a:r>
              <a:rPr sz="1200" baseline="-10416" dirty="0">
                <a:latin typeface="Times New Roman"/>
                <a:cs typeface="Times New Roman"/>
              </a:rPr>
              <a:t>o </a:t>
            </a:r>
            <a:r>
              <a:rPr sz="1200" dirty="0">
                <a:latin typeface="Times New Roman"/>
                <a:cs typeface="Times New Roman"/>
              </a:rPr>
              <a:t>= </a:t>
            </a:r>
            <a:r>
              <a:rPr sz="1200" spc="-5" dirty="0">
                <a:latin typeface="Times New Roman"/>
                <a:cs typeface="Times New Roman"/>
              </a:rPr>
              <a:t>Last census population </a:t>
            </a:r>
            <a:r>
              <a:rPr sz="1200" dirty="0">
                <a:latin typeface="Times New Roman"/>
                <a:cs typeface="Times New Roman"/>
              </a:rPr>
              <a:t>, r = growth </a:t>
            </a:r>
            <a:r>
              <a:rPr sz="1200" spc="-5" dirty="0">
                <a:latin typeface="Times New Roman"/>
                <a:cs typeface="Times New Roman"/>
              </a:rPr>
              <a:t>rate  </a:t>
            </a:r>
            <a:r>
              <a:rPr sz="1200" dirty="0">
                <a:latin typeface="Times New Roman"/>
                <a:cs typeface="Times New Roman"/>
              </a:rPr>
              <a:t>t = time </a:t>
            </a:r>
            <a:r>
              <a:rPr sz="1200" spc="-5" dirty="0">
                <a:latin typeface="Times New Roman"/>
                <a:cs typeface="Times New Roman"/>
              </a:rPr>
              <a:t>period between two</a:t>
            </a:r>
            <a:r>
              <a:rPr sz="1200" dirty="0">
                <a:latin typeface="Times New Roman"/>
                <a:cs typeface="Times New Roman"/>
              </a:rPr>
              <a:t> </a:t>
            </a:r>
            <a:r>
              <a:rPr sz="1200" spc="-5" dirty="0">
                <a:latin typeface="Times New Roman"/>
                <a:cs typeface="Times New Roman"/>
              </a:rPr>
              <a:t>census</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50800">
              <a:lnSpc>
                <a:spcPct val="100000"/>
              </a:lnSpc>
            </a:pPr>
            <a:r>
              <a:rPr sz="1200" b="1" spc="-5" dirty="0">
                <a:latin typeface="Times New Roman"/>
                <a:cs typeface="Times New Roman"/>
              </a:rPr>
              <a:t>Geometric</a:t>
            </a:r>
            <a:r>
              <a:rPr sz="1200" b="1" dirty="0">
                <a:latin typeface="Times New Roman"/>
                <a:cs typeface="Times New Roman"/>
              </a:rPr>
              <a:t> </a:t>
            </a:r>
            <a:r>
              <a:rPr sz="1200" b="1" spc="-5" dirty="0">
                <a:latin typeface="Times New Roman"/>
                <a:cs typeface="Times New Roman"/>
              </a:rPr>
              <a:t>method</a:t>
            </a:r>
            <a:endParaRPr sz="1200">
              <a:latin typeface="Times New Roman"/>
              <a:cs typeface="Times New Roman"/>
            </a:endParaRPr>
          </a:p>
          <a:p>
            <a:pPr marL="50800">
              <a:lnSpc>
                <a:spcPct val="100000"/>
              </a:lnSpc>
              <a:spcBef>
                <a:spcPts val="600"/>
              </a:spcBef>
            </a:pPr>
            <a:r>
              <a:rPr sz="1200" dirty="0">
                <a:latin typeface="Times New Roman"/>
                <a:cs typeface="Times New Roman"/>
              </a:rPr>
              <a:t>Population </a:t>
            </a:r>
            <a:r>
              <a:rPr sz="1200" spc="-5" dirty="0">
                <a:latin typeface="Times New Roman"/>
                <a:cs typeface="Times New Roman"/>
              </a:rPr>
              <a:t>is estimated </a:t>
            </a:r>
            <a:r>
              <a:rPr sz="1200" spc="-10" dirty="0">
                <a:latin typeface="Times New Roman"/>
                <a:cs typeface="Times New Roman"/>
              </a:rPr>
              <a:t>on </a:t>
            </a:r>
            <a:r>
              <a:rPr sz="1200" dirty="0">
                <a:latin typeface="Times New Roman"/>
                <a:cs typeface="Times New Roman"/>
              </a:rPr>
              <a:t>the </a:t>
            </a:r>
            <a:r>
              <a:rPr sz="1200" spc="-5" dirty="0">
                <a:latin typeface="Times New Roman"/>
                <a:cs typeface="Times New Roman"/>
              </a:rPr>
              <a:t>assumption </a:t>
            </a:r>
            <a:r>
              <a:rPr sz="1200" dirty="0">
                <a:latin typeface="Times New Roman"/>
                <a:cs typeface="Times New Roman"/>
              </a:rPr>
              <a:t>that population </a:t>
            </a:r>
            <a:r>
              <a:rPr sz="1200" spc="-5" dirty="0">
                <a:latin typeface="Times New Roman"/>
                <a:cs typeface="Times New Roman"/>
              </a:rPr>
              <a:t>increase </a:t>
            </a:r>
            <a:r>
              <a:rPr sz="1200" dirty="0">
                <a:latin typeface="Times New Roman"/>
                <a:cs typeface="Times New Roman"/>
              </a:rPr>
              <a:t>in geometric</a:t>
            </a:r>
            <a:r>
              <a:rPr sz="1200" spc="75" dirty="0">
                <a:latin typeface="Times New Roman"/>
                <a:cs typeface="Times New Roman"/>
              </a:rPr>
              <a:t> </a:t>
            </a:r>
            <a:r>
              <a:rPr sz="1200" spc="-5" dirty="0">
                <a:latin typeface="Times New Roman"/>
                <a:cs typeface="Times New Roman"/>
              </a:rPr>
              <a:t>progression.</a:t>
            </a:r>
            <a:endParaRPr sz="1200">
              <a:latin typeface="Times New Roman"/>
              <a:cs typeface="Times New Roman"/>
            </a:endParaRPr>
          </a:p>
        </p:txBody>
      </p:sp>
      <p:sp>
        <p:nvSpPr>
          <p:cNvPr id="14" name="Slide Number Placeholder 13">
            <a:extLst>
              <a:ext uri="{FF2B5EF4-FFF2-40B4-BE49-F238E27FC236}">
                <a16:creationId xmlns:a16="http://schemas.microsoft.com/office/drawing/2014/main" id="{F2A02A38-61E3-48E7-AC07-259EB16D5541}"/>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52</a:t>
            </a:fld>
            <a:endParaRP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0345"/>
            <a:ext cx="9213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The </a:t>
            </a:r>
            <a:r>
              <a:rPr sz="1200" spc="-5" dirty="0">
                <a:latin typeface="Times New Roman"/>
                <a:cs typeface="Times New Roman"/>
              </a:rPr>
              <a:t>formula</a:t>
            </a:r>
            <a:r>
              <a:rPr sz="1200" spc="-70" dirty="0">
                <a:latin typeface="Times New Roman"/>
                <a:cs typeface="Times New Roman"/>
              </a:rPr>
              <a:t> </a:t>
            </a:r>
            <a:r>
              <a:rPr sz="1200" spc="-5" dirty="0">
                <a:latin typeface="Times New Roman"/>
                <a:cs typeface="Times New Roman"/>
              </a:rPr>
              <a:t>is</a:t>
            </a:r>
            <a:endParaRPr sz="1200">
              <a:latin typeface="Times New Roman"/>
              <a:cs typeface="Times New Roman"/>
            </a:endParaRPr>
          </a:p>
        </p:txBody>
      </p:sp>
      <p:sp>
        <p:nvSpPr>
          <p:cNvPr id="6" name="object 6"/>
          <p:cNvSpPr txBox="1"/>
          <p:nvPr/>
        </p:nvSpPr>
        <p:spPr>
          <a:xfrm>
            <a:off x="1689861" y="1455165"/>
            <a:ext cx="5397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t</a:t>
            </a:r>
            <a:endParaRPr sz="800">
              <a:latin typeface="Times New Roman"/>
              <a:cs typeface="Times New Roman"/>
            </a:endParaRPr>
          </a:p>
        </p:txBody>
      </p:sp>
      <p:sp>
        <p:nvSpPr>
          <p:cNvPr id="7" name="object 7"/>
          <p:cNvSpPr/>
          <p:nvPr/>
        </p:nvSpPr>
        <p:spPr>
          <a:xfrm>
            <a:off x="2360994" y="1604748"/>
            <a:ext cx="171450" cy="0"/>
          </a:xfrm>
          <a:custGeom>
            <a:avLst/>
            <a:gdLst/>
            <a:ahLst/>
            <a:cxnLst/>
            <a:rect l="l" t="t" r="r" b="b"/>
            <a:pathLst>
              <a:path w="171450">
                <a:moveTo>
                  <a:pt x="0" y="0"/>
                </a:moveTo>
                <a:lnTo>
                  <a:pt x="171044" y="0"/>
                </a:lnTo>
              </a:path>
            </a:pathLst>
          </a:custGeom>
          <a:ln w="6299">
            <a:solidFill>
              <a:srgbClr val="000000"/>
            </a:solidFill>
          </a:ln>
        </p:spPr>
        <p:txBody>
          <a:bodyPr wrap="square" lIns="0" tIns="0" rIns="0" bIns="0" rtlCol="0"/>
          <a:lstStyle/>
          <a:p>
            <a:endParaRPr/>
          </a:p>
        </p:txBody>
      </p:sp>
      <p:sp>
        <p:nvSpPr>
          <p:cNvPr id="8" name="object 8"/>
          <p:cNvSpPr/>
          <p:nvPr/>
        </p:nvSpPr>
        <p:spPr>
          <a:xfrm>
            <a:off x="2615915" y="1412457"/>
            <a:ext cx="35560" cy="0"/>
          </a:xfrm>
          <a:custGeom>
            <a:avLst/>
            <a:gdLst/>
            <a:ahLst/>
            <a:cxnLst/>
            <a:rect l="l" t="t" r="r" b="b"/>
            <a:pathLst>
              <a:path w="35560">
                <a:moveTo>
                  <a:pt x="0" y="0"/>
                </a:moveTo>
                <a:lnTo>
                  <a:pt x="35520" y="0"/>
                </a:lnTo>
              </a:path>
            </a:pathLst>
          </a:custGeom>
          <a:ln w="3175">
            <a:solidFill>
              <a:srgbClr val="000000"/>
            </a:solidFill>
          </a:ln>
        </p:spPr>
        <p:txBody>
          <a:bodyPr wrap="square" lIns="0" tIns="0" rIns="0" bIns="0" rtlCol="0"/>
          <a:lstStyle/>
          <a:p>
            <a:endParaRPr/>
          </a:p>
        </p:txBody>
      </p:sp>
      <p:sp>
        <p:nvSpPr>
          <p:cNvPr id="9" name="object 9"/>
          <p:cNvSpPr txBox="1"/>
          <p:nvPr/>
        </p:nvSpPr>
        <p:spPr>
          <a:xfrm>
            <a:off x="2599336" y="1278560"/>
            <a:ext cx="69850" cy="131445"/>
          </a:xfrm>
          <a:prstGeom prst="rect">
            <a:avLst/>
          </a:prstGeom>
        </p:spPr>
        <p:txBody>
          <a:bodyPr vert="horz" wrap="square" lIns="0" tIns="12065" rIns="0" bIns="0" rtlCol="0">
            <a:spAutoFit/>
          </a:bodyPr>
          <a:lstStyle/>
          <a:p>
            <a:pPr marL="12700">
              <a:lnSpc>
                <a:spcPct val="100000"/>
              </a:lnSpc>
              <a:spcBef>
                <a:spcPts val="95"/>
              </a:spcBef>
            </a:pPr>
            <a:r>
              <a:rPr sz="700" spc="-5" dirty="0">
                <a:latin typeface="Times New Roman"/>
                <a:cs typeface="Times New Roman"/>
              </a:rPr>
              <a:t>1</a:t>
            </a:r>
            <a:endParaRPr sz="700">
              <a:latin typeface="Times New Roman"/>
              <a:cs typeface="Times New Roman"/>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53</a:t>
            </a:fld>
            <a:endParaRPr dirty="0"/>
          </a:p>
        </p:txBody>
      </p:sp>
      <p:sp>
        <p:nvSpPr>
          <p:cNvPr id="10" name="object 10"/>
          <p:cNvSpPr txBox="1"/>
          <p:nvPr/>
        </p:nvSpPr>
        <p:spPr>
          <a:xfrm>
            <a:off x="914704" y="1477447"/>
            <a:ext cx="1985645" cy="326390"/>
          </a:xfrm>
          <a:prstGeom prst="rect">
            <a:avLst/>
          </a:prstGeom>
        </p:spPr>
        <p:txBody>
          <a:bodyPr vert="horz" wrap="square" lIns="0" tIns="12700" rIns="0" bIns="0" rtlCol="0">
            <a:spAutoFit/>
          </a:bodyPr>
          <a:lstStyle/>
          <a:p>
            <a:pPr marL="38100">
              <a:lnSpc>
                <a:spcPts val="1210"/>
              </a:lnSpc>
              <a:spcBef>
                <a:spcPts val="100"/>
              </a:spcBef>
              <a:tabLst>
                <a:tab pos="1635760" algn="l"/>
              </a:tabLst>
            </a:pPr>
            <a:r>
              <a:rPr sz="1200" dirty="0">
                <a:latin typeface="Times New Roman"/>
                <a:cs typeface="Times New Roman"/>
              </a:rPr>
              <a:t>P</a:t>
            </a:r>
            <a:r>
              <a:rPr sz="1200" baseline="-10416" dirty="0">
                <a:latin typeface="Times New Roman"/>
                <a:cs typeface="Times New Roman"/>
              </a:rPr>
              <a:t>t </a:t>
            </a:r>
            <a:r>
              <a:rPr sz="1200" dirty="0">
                <a:latin typeface="Times New Roman"/>
                <a:cs typeface="Times New Roman"/>
              </a:rPr>
              <a:t>= P</a:t>
            </a:r>
            <a:r>
              <a:rPr sz="1200" baseline="-10416" dirty="0">
                <a:latin typeface="Times New Roman"/>
                <a:cs typeface="Times New Roman"/>
              </a:rPr>
              <a:t>0 </a:t>
            </a:r>
            <a:r>
              <a:rPr sz="1200" spc="-5" dirty="0">
                <a:latin typeface="Times New Roman"/>
                <a:cs typeface="Times New Roman"/>
              </a:rPr>
              <a:t>(1+r)   and</a:t>
            </a:r>
            <a:r>
              <a:rPr sz="1200" spc="290" dirty="0">
                <a:latin typeface="Times New Roman"/>
                <a:cs typeface="Times New Roman"/>
              </a:rPr>
              <a:t> </a:t>
            </a:r>
            <a:r>
              <a:rPr sz="1150" spc="10" dirty="0">
                <a:latin typeface="Times New Roman"/>
                <a:cs typeface="Times New Roman"/>
              </a:rPr>
              <a:t>r</a:t>
            </a:r>
            <a:r>
              <a:rPr sz="1150" spc="-85" dirty="0">
                <a:latin typeface="Times New Roman"/>
                <a:cs typeface="Times New Roman"/>
              </a:rPr>
              <a:t> </a:t>
            </a:r>
            <a:r>
              <a:rPr sz="1150" spc="15" dirty="0">
                <a:latin typeface="Symbol"/>
                <a:cs typeface="Symbol"/>
              </a:rPr>
              <a:t></a:t>
            </a:r>
            <a:r>
              <a:rPr sz="1150" spc="-55" dirty="0">
                <a:latin typeface="Times New Roman"/>
                <a:cs typeface="Times New Roman"/>
              </a:rPr>
              <a:t> </a:t>
            </a:r>
            <a:r>
              <a:rPr sz="1725" spc="15" baseline="2415" dirty="0">
                <a:latin typeface="Symbol"/>
                <a:cs typeface="Symbol"/>
              </a:rPr>
              <a:t></a:t>
            </a:r>
            <a:r>
              <a:rPr sz="1725" spc="15" baseline="2415" dirty="0">
                <a:latin typeface="Times New Roman"/>
                <a:cs typeface="Times New Roman"/>
              </a:rPr>
              <a:t>	</a:t>
            </a:r>
            <a:r>
              <a:rPr sz="1725" spc="15" baseline="2415" dirty="0">
                <a:latin typeface="Symbol"/>
                <a:cs typeface="Symbol"/>
              </a:rPr>
              <a:t></a:t>
            </a:r>
            <a:r>
              <a:rPr sz="1725" spc="60" baseline="2415" dirty="0">
                <a:latin typeface="Times New Roman"/>
                <a:cs typeface="Times New Roman"/>
              </a:rPr>
              <a:t> </a:t>
            </a:r>
            <a:r>
              <a:rPr sz="1150" spc="45" dirty="0">
                <a:latin typeface="Symbol"/>
                <a:cs typeface="Symbol"/>
              </a:rPr>
              <a:t></a:t>
            </a:r>
            <a:r>
              <a:rPr sz="1150" spc="45" dirty="0">
                <a:latin typeface="Times New Roman"/>
                <a:cs typeface="Times New Roman"/>
              </a:rPr>
              <a:t>1</a:t>
            </a:r>
            <a:endParaRPr sz="1150">
              <a:latin typeface="Times New Roman"/>
              <a:cs typeface="Times New Roman"/>
            </a:endParaRPr>
          </a:p>
          <a:p>
            <a:pPr marL="1474470">
              <a:lnSpc>
                <a:spcPts val="1150"/>
              </a:lnSpc>
            </a:pPr>
            <a:r>
              <a:rPr sz="1150" i="1" spc="15" dirty="0">
                <a:latin typeface="Times New Roman"/>
                <a:cs typeface="Times New Roman"/>
              </a:rPr>
              <a:t>p</a:t>
            </a:r>
            <a:endParaRPr sz="1150">
              <a:latin typeface="Times New Roman"/>
              <a:cs typeface="Times New Roman"/>
            </a:endParaRPr>
          </a:p>
        </p:txBody>
      </p:sp>
      <p:sp>
        <p:nvSpPr>
          <p:cNvPr id="11" name="object 11"/>
          <p:cNvSpPr txBox="1"/>
          <p:nvPr/>
        </p:nvSpPr>
        <p:spPr>
          <a:xfrm>
            <a:off x="2245882" y="1383563"/>
            <a:ext cx="435609" cy="207010"/>
          </a:xfrm>
          <a:prstGeom prst="rect">
            <a:avLst/>
          </a:prstGeom>
        </p:spPr>
        <p:txBody>
          <a:bodyPr vert="horz" wrap="square" lIns="0" tIns="17145" rIns="0" bIns="0" rtlCol="0">
            <a:spAutoFit/>
          </a:bodyPr>
          <a:lstStyle/>
          <a:p>
            <a:pPr marL="38100">
              <a:lnSpc>
                <a:spcPct val="100000"/>
              </a:lnSpc>
              <a:spcBef>
                <a:spcPts val="135"/>
              </a:spcBef>
            </a:pPr>
            <a:r>
              <a:rPr sz="1725" spc="15" baseline="4830" dirty="0">
                <a:latin typeface="Symbol"/>
                <a:cs typeface="Symbol"/>
              </a:rPr>
              <a:t></a:t>
            </a:r>
            <a:r>
              <a:rPr sz="1725" spc="15" baseline="4830" dirty="0">
                <a:latin typeface="Times New Roman"/>
                <a:cs typeface="Times New Roman"/>
              </a:rPr>
              <a:t> </a:t>
            </a:r>
            <a:r>
              <a:rPr sz="1150" i="1" spc="-5" dirty="0">
                <a:latin typeface="Times New Roman"/>
                <a:cs typeface="Times New Roman"/>
              </a:rPr>
              <a:t>p</a:t>
            </a:r>
            <a:r>
              <a:rPr sz="1050" i="1" spc="-7" baseline="-23809" dirty="0">
                <a:latin typeface="Times New Roman"/>
                <a:cs typeface="Times New Roman"/>
              </a:rPr>
              <a:t>t</a:t>
            </a:r>
            <a:r>
              <a:rPr sz="1050" i="1" spc="52" baseline="-23809" dirty="0">
                <a:latin typeface="Times New Roman"/>
                <a:cs typeface="Times New Roman"/>
              </a:rPr>
              <a:t> </a:t>
            </a:r>
            <a:r>
              <a:rPr sz="1725" spc="60" baseline="4830" dirty="0">
                <a:latin typeface="Symbol"/>
                <a:cs typeface="Symbol"/>
              </a:rPr>
              <a:t></a:t>
            </a:r>
            <a:r>
              <a:rPr sz="1050" i="1" spc="60" baseline="27777" dirty="0">
                <a:latin typeface="Times New Roman"/>
                <a:cs typeface="Times New Roman"/>
              </a:rPr>
              <a:t>t</a:t>
            </a:r>
            <a:endParaRPr sz="1050" baseline="27777">
              <a:latin typeface="Times New Roman"/>
              <a:cs typeface="Times New Roman"/>
            </a:endParaRPr>
          </a:p>
        </p:txBody>
      </p:sp>
      <p:sp>
        <p:nvSpPr>
          <p:cNvPr id="12" name="object 12"/>
          <p:cNvSpPr txBox="1"/>
          <p:nvPr/>
        </p:nvSpPr>
        <p:spPr>
          <a:xfrm>
            <a:off x="902004" y="1550671"/>
            <a:ext cx="4188460" cy="1350645"/>
          </a:xfrm>
          <a:prstGeom prst="rect">
            <a:avLst/>
          </a:prstGeom>
        </p:spPr>
        <p:txBody>
          <a:bodyPr vert="horz" wrap="square" lIns="0" tIns="103505" rIns="0" bIns="0" rtlCol="0">
            <a:spAutoFit/>
          </a:bodyPr>
          <a:lstStyle/>
          <a:p>
            <a:pPr marL="1381760">
              <a:lnSpc>
                <a:spcPct val="100000"/>
              </a:lnSpc>
              <a:spcBef>
                <a:spcPts val="815"/>
              </a:spcBef>
            </a:pPr>
            <a:r>
              <a:rPr sz="1150" spc="10" dirty="0">
                <a:latin typeface="Symbol"/>
                <a:cs typeface="Symbol"/>
              </a:rPr>
              <a:t></a:t>
            </a:r>
            <a:r>
              <a:rPr sz="1150" spc="10" dirty="0">
                <a:latin typeface="Times New Roman"/>
                <a:cs typeface="Times New Roman"/>
              </a:rPr>
              <a:t> </a:t>
            </a:r>
            <a:r>
              <a:rPr sz="700" i="1" spc="-5" dirty="0">
                <a:latin typeface="Times New Roman"/>
                <a:cs typeface="Times New Roman"/>
              </a:rPr>
              <a:t>o</a:t>
            </a:r>
            <a:r>
              <a:rPr sz="700" i="1" spc="50" dirty="0">
                <a:latin typeface="Times New Roman"/>
                <a:cs typeface="Times New Roman"/>
              </a:rPr>
              <a:t> </a:t>
            </a:r>
            <a:r>
              <a:rPr sz="1150" spc="10" dirty="0">
                <a:latin typeface="Symbol"/>
                <a:cs typeface="Symbol"/>
              </a:rPr>
              <a:t></a:t>
            </a:r>
            <a:endParaRPr sz="1150">
              <a:latin typeface="Symbol"/>
              <a:cs typeface="Symbol"/>
            </a:endParaRPr>
          </a:p>
          <a:p>
            <a:pPr marL="12700" marR="789305">
              <a:lnSpc>
                <a:spcPct val="143300"/>
              </a:lnSpc>
              <a:spcBef>
                <a:spcPts val="70"/>
              </a:spcBef>
            </a:pPr>
            <a:r>
              <a:rPr sz="1200" dirty="0">
                <a:latin typeface="Times New Roman"/>
                <a:cs typeface="Times New Roman"/>
              </a:rPr>
              <a:t>Where </a:t>
            </a:r>
            <a:r>
              <a:rPr sz="1200" spc="-5" dirty="0">
                <a:latin typeface="Times New Roman"/>
                <a:cs typeface="Times New Roman"/>
              </a:rPr>
              <a:t>Pt </a:t>
            </a:r>
            <a:r>
              <a:rPr sz="1200" dirty="0">
                <a:latin typeface="Times New Roman"/>
                <a:cs typeface="Times New Roman"/>
              </a:rPr>
              <a:t>= </a:t>
            </a:r>
            <a:r>
              <a:rPr sz="1200" spc="-5" dirty="0">
                <a:latin typeface="Times New Roman"/>
                <a:cs typeface="Times New Roman"/>
              </a:rPr>
              <a:t>Population </a:t>
            </a:r>
            <a:r>
              <a:rPr sz="1200" dirty="0">
                <a:latin typeface="Times New Roman"/>
                <a:cs typeface="Times New Roman"/>
              </a:rPr>
              <a:t>of any </a:t>
            </a:r>
            <a:r>
              <a:rPr sz="1200" spc="-10" dirty="0">
                <a:latin typeface="Times New Roman"/>
                <a:cs typeface="Times New Roman"/>
              </a:rPr>
              <a:t>year </a:t>
            </a:r>
            <a:r>
              <a:rPr sz="1200" spc="-5" dirty="0">
                <a:latin typeface="Times New Roman"/>
                <a:cs typeface="Times New Roman"/>
              </a:rPr>
              <a:t>(current </a:t>
            </a:r>
            <a:r>
              <a:rPr sz="1200" dirty="0">
                <a:latin typeface="Times New Roman"/>
                <a:cs typeface="Times New Roman"/>
              </a:rPr>
              <a:t>population)  </a:t>
            </a:r>
            <a:r>
              <a:rPr sz="1200" spc="-5" dirty="0">
                <a:latin typeface="Times New Roman"/>
                <a:cs typeface="Times New Roman"/>
              </a:rPr>
              <a:t>Po </a:t>
            </a:r>
            <a:r>
              <a:rPr sz="1200" dirty="0">
                <a:latin typeface="Times New Roman"/>
                <a:cs typeface="Times New Roman"/>
              </a:rPr>
              <a:t>= </a:t>
            </a:r>
            <a:r>
              <a:rPr sz="1200" spc="-5" dirty="0">
                <a:latin typeface="Times New Roman"/>
                <a:cs typeface="Times New Roman"/>
              </a:rPr>
              <a:t>Last census population(base</a:t>
            </a:r>
            <a:r>
              <a:rPr sz="1200" spc="10"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marL="12700">
              <a:lnSpc>
                <a:spcPct val="100000"/>
              </a:lnSpc>
              <a:spcBef>
                <a:spcPts val="635"/>
              </a:spcBef>
            </a:pPr>
            <a:r>
              <a:rPr sz="1200" dirty="0">
                <a:latin typeface="Times New Roman"/>
                <a:cs typeface="Times New Roman"/>
              </a:rPr>
              <a:t>R = </a:t>
            </a:r>
            <a:r>
              <a:rPr sz="1200" spc="-5" dirty="0">
                <a:latin typeface="Times New Roman"/>
                <a:cs typeface="Times New Roman"/>
              </a:rPr>
              <a:t>yearly</a:t>
            </a:r>
            <a:r>
              <a:rPr sz="1200" spc="275" dirty="0">
                <a:latin typeface="Times New Roman"/>
                <a:cs typeface="Times New Roman"/>
              </a:rPr>
              <a:t> </a:t>
            </a:r>
            <a:r>
              <a:rPr sz="1200" dirty="0">
                <a:latin typeface="Times New Roman"/>
                <a:cs typeface="Times New Roman"/>
              </a:rPr>
              <a:t>increase</a:t>
            </a:r>
            <a:endParaRPr sz="1200">
              <a:latin typeface="Times New Roman"/>
              <a:cs typeface="Times New Roman"/>
            </a:endParaRPr>
          </a:p>
          <a:p>
            <a:pPr marL="12700">
              <a:lnSpc>
                <a:spcPct val="100000"/>
              </a:lnSpc>
              <a:spcBef>
                <a:spcPts val="625"/>
              </a:spcBef>
            </a:pPr>
            <a:r>
              <a:rPr sz="1200" dirty="0">
                <a:latin typeface="Times New Roman"/>
                <a:cs typeface="Times New Roman"/>
              </a:rPr>
              <a:t>T = </a:t>
            </a:r>
            <a:r>
              <a:rPr sz="1200" spc="-5" dirty="0">
                <a:latin typeface="Times New Roman"/>
                <a:cs typeface="Times New Roman"/>
              </a:rPr>
              <a:t>period </a:t>
            </a:r>
            <a:r>
              <a:rPr sz="1200" dirty="0">
                <a:latin typeface="Times New Roman"/>
                <a:cs typeface="Times New Roman"/>
              </a:rPr>
              <a:t>in </a:t>
            </a:r>
            <a:r>
              <a:rPr sz="1200" spc="-5" dirty="0">
                <a:latin typeface="Times New Roman"/>
                <a:cs typeface="Times New Roman"/>
              </a:rPr>
              <a:t>years and </a:t>
            </a:r>
            <a:r>
              <a:rPr sz="1200" dirty="0">
                <a:latin typeface="Times New Roman"/>
                <a:cs typeface="Times New Roman"/>
              </a:rPr>
              <a:t>months </a:t>
            </a:r>
            <a:r>
              <a:rPr sz="1200" spc="-5" dirty="0">
                <a:latin typeface="Times New Roman"/>
                <a:cs typeface="Times New Roman"/>
              </a:rPr>
              <a:t>after </a:t>
            </a:r>
            <a:r>
              <a:rPr sz="1200" dirty="0">
                <a:latin typeface="Times New Roman"/>
                <a:cs typeface="Times New Roman"/>
              </a:rPr>
              <a:t>the </a:t>
            </a:r>
            <a:r>
              <a:rPr sz="1200" spc="-5" dirty="0">
                <a:latin typeface="Times New Roman"/>
                <a:cs typeface="Times New Roman"/>
              </a:rPr>
              <a:t>last census </a:t>
            </a:r>
            <a:r>
              <a:rPr sz="1200" dirty="0">
                <a:latin typeface="Times New Roman"/>
                <a:cs typeface="Times New Roman"/>
              </a:rPr>
              <a:t>month and</a:t>
            </a:r>
            <a:r>
              <a:rPr sz="1200" spc="30" dirty="0">
                <a:latin typeface="Times New Roman"/>
                <a:cs typeface="Times New Roman"/>
              </a:rPr>
              <a:t> </a:t>
            </a:r>
            <a:r>
              <a:rPr sz="1200" spc="-5" dirty="0">
                <a:latin typeface="Times New Roman"/>
                <a:cs typeface="Times New Roman"/>
              </a:rPr>
              <a:t>year.</a:t>
            </a:r>
            <a:endParaRPr sz="1200">
              <a:latin typeface="Times New Roman"/>
              <a:cs typeface="Times New Roman"/>
            </a:endParaRPr>
          </a:p>
        </p:txBody>
      </p:sp>
      <p:sp>
        <p:nvSpPr>
          <p:cNvPr id="13" name="object 13"/>
          <p:cNvSpPr txBox="1"/>
          <p:nvPr/>
        </p:nvSpPr>
        <p:spPr>
          <a:xfrm>
            <a:off x="876604" y="3144139"/>
            <a:ext cx="6015355" cy="1860550"/>
          </a:xfrm>
          <a:prstGeom prst="rect">
            <a:avLst/>
          </a:prstGeom>
        </p:spPr>
        <p:txBody>
          <a:bodyPr vert="horz" wrap="square" lIns="0" tIns="90170" rIns="0" bIns="0" rtlCol="0">
            <a:spAutoFit/>
          </a:bodyPr>
          <a:lstStyle/>
          <a:p>
            <a:pPr marL="38100">
              <a:lnSpc>
                <a:spcPct val="100000"/>
              </a:lnSpc>
              <a:spcBef>
                <a:spcPts val="710"/>
              </a:spcBef>
            </a:pPr>
            <a:r>
              <a:rPr sz="1200" b="1" spc="-5" dirty="0">
                <a:latin typeface="Times New Roman"/>
                <a:cs typeface="Times New Roman"/>
              </a:rPr>
              <a:t>Exponential method</a:t>
            </a:r>
            <a:endParaRPr sz="1200">
              <a:latin typeface="Times New Roman"/>
              <a:cs typeface="Times New Roman"/>
            </a:endParaRPr>
          </a:p>
          <a:p>
            <a:pPr marL="38100" marR="2442210">
              <a:lnSpc>
                <a:spcPts val="2060"/>
              </a:lnSpc>
              <a:spcBef>
                <a:spcPts val="165"/>
              </a:spcBef>
            </a:pPr>
            <a:r>
              <a:rPr sz="1200" i="1" spc="-5" dirty="0">
                <a:latin typeface="Times New Roman"/>
                <a:cs typeface="Times New Roman"/>
              </a:rPr>
              <a:t>This </a:t>
            </a:r>
            <a:r>
              <a:rPr sz="1200" i="1" dirty="0">
                <a:latin typeface="Times New Roman"/>
                <a:cs typeface="Times New Roman"/>
              </a:rPr>
              <a:t>another important </a:t>
            </a:r>
            <a:r>
              <a:rPr sz="1200" i="1" spc="-5" dirty="0">
                <a:latin typeface="Times New Roman"/>
                <a:cs typeface="Times New Roman"/>
              </a:rPr>
              <a:t>method </a:t>
            </a:r>
            <a:r>
              <a:rPr sz="1200" i="1" dirty="0">
                <a:latin typeface="Times New Roman"/>
                <a:cs typeface="Times New Roman"/>
              </a:rPr>
              <a:t>to </a:t>
            </a:r>
            <a:r>
              <a:rPr sz="1200" i="1" spc="-5" dirty="0">
                <a:latin typeface="Times New Roman"/>
                <a:cs typeface="Times New Roman"/>
              </a:rPr>
              <a:t>estimate </a:t>
            </a:r>
            <a:r>
              <a:rPr sz="1200" i="1" dirty="0">
                <a:latin typeface="Times New Roman"/>
                <a:cs typeface="Times New Roman"/>
              </a:rPr>
              <a:t>the population  </a:t>
            </a:r>
            <a:r>
              <a:rPr sz="1200" i="1" spc="-5" dirty="0">
                <a:latin typeface="Times New Roman"/>
                <a:cs typeface="Times New Roman"/>
              </a:rPr>
              <a:t>P</a:t>
            </a:r>
            <a:r>
              <a:rPr sz="1200" i="1" spc="-7" baseline="-10416" dirty="0">
                <a:latin typeface="Times New Roman"/>
                <a:cs typeface="Times New Roman"/>
              </a:rPr>
              <a:t>t </a:t>
            </a:r>
            <a:r>
              <a:rPr sz="1200" dirty="0">
                <a:latin typeface="Times New Roman"/>
                <a:cs typeface="Times New Roman"/>
              </a:rPr>
              <a:t>=</a:t>
            </a:r>
            <a:r>
              <a:rPr sz="1200" spc="-100" dirty="0">
                <a:latin typeface="Times New Roman"/>
                <a:cs typeface="Times New Roman"/>
              </a:rPr>
              <a:t> </a:t>
            </a:r>
            <a:r>
              <a:rPr sz="1200" i="1" spc="-5" dirty="0">
                <a:latin typeface="Times New Roman"/>
                <a:cs typeface="Times New Roman"/>
              </a:rPr>
              <a:t>P</a:t>
            </a:r>
            <a:r>
              <a:rPr sz="1200" spc="-7" baseline="-10416" dirty="0">
                <a:latin typeface="Times New Roman"/>
                <a:cs typeface="Times New Roman"/>
              </a:rPr>
              <a:t>0</a:t>
            </a:r>
            <a:r>
              <a:rPr sz="1200" i="1" spc="-5" dirty="0">
                <a:latin typeface="Times New Roman"/>
                <a:cs typeface="Times New Roman"/>
              </a:rPr>
              <a:t>e</a:t>
            </a:r>
            <a:r>
              <a:rPr sz="1200" i="1" spc="-7" baseline="38194" dirty="0">
                <a:latin typeface="Times New Roman"/>
                <a:cs typeface="Times New Roman"/>
              </a:rPr>
              <a:t>rt</a:t>
            </a:r>
            <a:endParaRPr sz="1200" baseline="38194">
              <a:latin typeface="Times New Roman"/>
              <a:cs typeface="Times New Roman"/>
            </a:endParaRPr>
          </a:p>
          <a:p>
            <a:pPr marL="38100">
              <a:lnSpc>
                <a:spcPct val="100000"/>
              </a:lnSpc>
              <a:spcBef>
                <a:spcPts val="490"/>
              </a:spcBef>
            </a:pPr>
            <a:r>
              <a:rPr sz="1200" b="1" spc="-5" dirty="0">
                <a:latin typeface="Times New Roman"/>
                <a:cs typeface="Times New Roman"/>
              </a:rPr>
              <a:t>Example</a:t>
            </a:r>
            <a:endParaRPr sz="1200">
              <a:latin typeface="Times New Roman"/>
              <a:cs typeface="Times New Roman"/>
            </a:endParaRPr>
          </a:p>
          <a:p>
            <a:pPr marL="38100">
              <a:lnSpc>
                <a:spcPct val="100000"/>
              </a:lnSpc>
              <a:spcBef>
                <a:spcPts val="600"/>
              </a:spcBef>
            </a:pPr>
            <a:r>
              <a:rPr sz="1200" dirty="0">
                <a:latin typeface="Times New Roman"/>
                <a:cs typeface="Times New Roman"/>
              </a:rPr>
              <a:t>The</a:t>
            </a:r>
            <a:r>
              <a:rPr sz="1200" spc="105" dirty="0">
                <a:latin typeface="Times New Roman"/>
                <a:cs typeface="Times New Roman"/>
              </a:rPr>
              <a:t> </a:t>
            </a:r>
            <a:r>
              <a:rPr sz="1200" dirty="0">
                <a:latin typeface="Times New Roman"/>
                <a:cs typeface="Times New Roman"/>
              </a:rPr>
              <a:t>population</a:t>
            </a:r>
            <a:r>
              <a:rPr sz="1200" spc="120" dirty="0">
                <a:latin typeface="Times New Roman"/>
                <a:cs typeface="Times New Roman"/>
              </a:rPr>
              <a:t> </a:t>
            </a:r>
            <a:r>
              <a:rPr sz="1200" dirty="0">
                <a:latin typeface="Times New Roman"/>
                <a:cs typeface="Times New Roman"/>
              </a:rPr>
              <a:t>of</a:t>
            </a:r>
            <a:r>
              <a:rPr sz="1200" spc="125" dirty="0">
                <a:latin typeface="Times New Roman"/>
                <a:cs typeface="Times New Roman"/>
              </a:rPr>
              <a:t> </a:t>
            </a:r>
            <a:r>
              <a:rPr sz="1200" spc="-5" dirty="0">
                <a:latin typeface="Times New Roman"/>
                <a:cs typeface="Times New Roman"/>
              </a:rPr>
              <a:t>Nepal</a:t>
            </a:r>
            <a:r>
              <a:rPr sz="1200" spc="120" dirty="0">
                <a:latin typeface="Times New Roman"/>
                <a:cs typeface="Times New Roman"/>
              </a:rPr>
              <a:t> </a:t>
            </a:r>
            <a:r>
              <a:rPr sz="1200" spc="-5" dirty="0">
                <a:latin typeface="Times New Roman"/>
                <a:cs typeface="Times New Roman"/>
              </a:rPr>
              <a:t>as</a:t>
            </a:r>
            <a:r>
              <a:rPr sz="1200" spc="120" dirty="0">
                <a:latin typeface="Times New Roman"/>
                <a:cs typeface="Times New Roman"/>
              </a:rPr>
              <a:t> </a:t>
            </a:r>
            <a:r>
              <a:rPr sz="1200" dirty="0">
                <a:latin typeface="Times New Roman"/>
                <a:cs typeface="Times New Roman"/>
              </a:rPr>
              <a:t>per</a:t>
            </a:r>
            <a:r>
              <a:rPr sz="1200" spc="114" dirty="0">
                <a:latin typeface="Times New Roman"/>
                <a:cs typeface="Times New Roman"/>
              </a:rPr>
              <a:t> </a:t>
            </a:r>
            <a:r>
              <a:rPr sz="1200" dirty="0">
                <a:latin typeface="Times New Roman"/>
                <a:cs typeface="Times New Roman"/>
              </a:rPr>
              <a:t>1991</a:t>
            </a:r>
            <a:r>
              <a:rPr sz="1200" spc="130" dirty="0">
                <a:latin typeface="Times New Roman"/>
                <a:cs typeface="Times New Roman"/>
              </a:rPr>
              <a:t> </a:t>
            </a:r>
            <a:r>
              <a:rPr sz="1200" spc="-5" dirty="0">
                <a:latin typeface="Times New Roman"/>
                <a:cs typeface="Times New Roman"/>
              </a:rPr>
              <a:t>census</a:t>
            </a:r>
            <a:r>
              <a:rPr sz="1200" spc="130" dirty="0">
                <a:latin typeface="Times New Roman"/>
                <a:cs typeface="Times New Roman"/>
              </a:rPr>
              <a:t> </a:t>
            </a:r>
            <a:r>
              <a:rPr sz="1200" spc="-5" dirty="0">
                <a:latin typeface="Times New Roman"/>
                <a:cs typeface="Times New Roman"/>
              </a:rPr>
              <a:t>was</a:t>
            </a:r>
            <a:r>
              <a:rPr sz="1200" spc="130" dirty="0">
                <a:latin typeface="Times New Roman"/>
                <a:cs typeface="Times New Roman"/>
              </a:rPr>
              <a:t> </a:t>
            </a:r>
            <a:r>
              <a:rPr sz="1200" dirty="0">
                <a:latin typeface="Times New Roman"/>
                <a:cs typeface="Times New Roman"/>
              </a:rPr>
              <a:t>1,84,91097</a:t>
            </a:r>
            <a:r>
              <a:rPr sz="1200" spc="114" dirty="0">
                <a:latin typeface="Times New Roman"/>
                <a:cs typeface="Times New Roman"/>
              </a:rPr>
              <a:t> </a:t>
            </a:r>
            <a:r>
              <a:rPr sz="1200" spc="-5" dirty="0">
                <a:latin typeface="Times New Roman"/>
                <a:cs typeface="Times New Roman"/>
              </a:rPr>
              <a:t>and</a:t>
            </a:r>
            <a:r>
              <a:rPr sz="1200" spc="125" dirty="0">
                <a:latin typeface="Times New Roman"/>
                <a:cs typeface="Times New Roman"/>
              </a:rPr>
              <a:t> </a:t>
            </a:r>
            <a:r>
              <a:rPr sz="1200" dirty="0">
                <a:latin typeface="Times New Roman"/>
                <a:cs typeface="Times New Roman"/>
              </a:rPr>
              <a:t>2001</a:t>
            </a:r>
            <a:r>
              <a:rPr sz="1200" spc="114" dirty="0">
                <a:latin typeface="Times New Roman"/>
                <a:cs typeface="Times New Roman"/>
              </a:rPr>
              <a:t> </a:t>
            </a:r>
            <a:r>
              <a:rPr sz="1200" spc="-5" dirty="0">
                <a:latin typeface="Times New Roman"/>
                <a:cs typeface="Times New Roman"/>
              </a:rPr>
              <a:t>census</a:t>
            </a:r>
            <a:r>
              <a:rPr sz="1200" spc="120" dirty="0">
                <a:latin typeface="Times New Roman"/>
                <a:cs typeface="Times New Roman"/>
              </a:rPr>
              <a:t> </a:t>
            </a:r>
            <a:r>
              <a:rPr sz="1200" spc="-5" dirty="0">
                <a:latin typeface="Times New Roman"/>
                <a:cs typeface="Times New Roman"/>
              </a:rPr>
              <a:t>was</a:t>
            </a:r>
            <a:r>
              <a:rPr sz="1200" spc="130" dirty="0">
                <a:latin typeface="Times New Roman"/>
                <a:cs typeface="Times New Roman"/>
              </a:rPr>
              <a:t> </a:t>
            </a:r>
            <a:r>
              <a:rPr sz="1200" dirty="0">
                <a:latin typeface="Times New Roman"/>
                <a:cs typeface="Times New Roman"/>
              </a:rPr>
              <a:t>231,51,423</a:t>
            </a:r>
            <a:endParaRPr sz="1200">
              <a:latin typeface="Times New Roman"/>
              <a:cs typeface="Times New Roman"/>
            </a:endParaRPr>
          </a:p>
          <a:p>
            <a:pPr marL="38100" marR="31115">
              <a:lnSpc>
                <a:spcPct val="143300"/>
              </a:lnSpc>
              <a:spcBef>
                <a:spcPts val="15"/>
              </a:spcBef>
            </a:pPr>
            <a:r>
              <a:rPr sz="1200" dirty="0">
                <a:latin typeface="Times New Roman"/>
                <a:cs typeface="Times New Roman"/>
              </a:rPr>
              <a:t>.Estimate the </a:t>
            </a:r>
            <a:r>
              <a:rPr sz="1200" spc="-5" dirty="0">
                <a:latin typeface="Times New Roman"/>
                <a:cs typeface="Times New Roman"/>
              </a:rPr>
              <a:t>mid </a:t>
            </a:r>
            <a:r>
              <a:rPr sz="1200" spc="-10" dirty="0">
                <a:latin typeface="Times New Roman"/>
                <a:cs typeface="Times New Roman"/>
              </a:rPr>
              <a:t>year </a:t>
            </a:r>
            <a:r>
              <a:rPr sz="1200" dirty="0">
                <a:latin typeface="Times New Roman"/>
                <a:cs typeface="Times New Roman"/>
              </a:rPr>
              <a:t>population of </a:t>
            </a:r>
            <a:r>
              <a:rPr sz="1200" spc="-5" dirty="0">
                <a:latin typeface="Times New Roman"/>
                <a:cs typeface="Times New Roman"/>
              </a:rPr>
              <a:t>Nepal </a:t>
            </a:r>
            <a:r>
              <a:rPr sz="1200" dirty="0">
                <a:latin typeface="Times New Roman"/>
                <a:cs typeface="Times New Roman"/>
              </a:rPr>
              <a:t>for the </a:t>
            </a:r>
            <a:r>
              <a:rPr sz="1200" spc="-10" dirty="0">
                <a:latin typeface="Times New Roman"/>
                <a:cs typeface="Times New Roman"/>
              </a:rPr>
              <a:t>year </a:t>
            </a:r>
            <a:r>
              <a:rPr sz="1200" spc="-5" dirty="0">
                <a:latin typeface="Times New Roman"/>
                <a:cs typeface="Times New Roman"/>
              </a:rPr>
              <a:t>1995 </a:t>
            </a:r>
            <a:r>
              <a:rPr sz="1200" dirty="0">
                <a:latin typeface="Times New Roman"/>
                <a:cs typeface="Times New Roman"/>
              </a:rPr>
              <a:t>, </a:t>
            </a:r>
            <a:r>
              <a:rPr sz="1200" spc="-5" dirty="0">
                <a:latin typeface="Times New Roman"/>
                <a:cs typeface="Times New Roman"/>
              </a:rPr>
              <a:t>2006 and 2011 </a:t>
            </a:r>
            <a:r>
              <a:rPr sz="1200" dirty="0">
                <a:latin typeface="Times New Roman"/>
                <a:cs typeface="Times New Roman"/>
              </a:rPr>
              <a:t>by </a:t>
            </a:r>
            <a:r>
              <a:rPr sz="1200" spc="-5" dirty="0">
                <a:latin typeface="Times New Roman"/>
                <a:cs typeface="Times New Roman"/>
              </a:rPr>
              <a:t>arithmetic </a:t>
            </a:r>
            <a:r>
              <a:rPr sz="1200" dirty="0">
                <a:latin typeface="Times New Roman"/>
                <a:cs typeface="Times New Roman"/>
              </a:rPr>
              <a:t>,  </a:t>
            </a:r>
            <a:r>
              <a:rPr sz="1200" spc="-5" dirty="0">
                <a:latin typeface="Times New Roman"/>
                <a:cs typeface="Times New Roman"/>
              </a:rPr>
              <a:t>geometric and exponential</a:t>
            </a:r>
            <a:r>
              <a:rPr sz="1200" spc="20" dirty="0">
                <a:latin typeface="Times New Roman"/>
                <a:cs typeface="Times New Roman"/>
              </a:rPr>
              <a:t> </a:t>
            </a:r>
            <a:r>
              <a:rPr sz="1200" spc="-5" dirty="0">
                <a:latin typeface="Times New Roman"/>
                <a:cs typeface="Times New Roman"/>
              </a:rPr>
              <a:t>function.</a:t>
            </a:r>
            <a:endParaRPr sz="1200">
              <a:latin typeface="Times New Roman"/>
              <a:cs typeface="Times New Roman"/>
            </a:endParaRPr>
          </a:p>
        </p:txBody>
      </p:sp>
      <p:sp>
        <p:nvSpPr>
          <p:cNvPr id="14" name="object 14"/>
          <p:cNvSpPr txBox="1"/>
          <p:nvPr/>
        </p:nvSpPr>
        <p:spPr>
          <a:xfrm>
            <a:off x="902004" y="5512689"/>
            <a:ext cx="5969635" cy="3528060"/>
          </a:xfrm>
          <a:prstGeom prst="rect">
            <a:avLst/>
          </a:prstGeom>
        </p:spPr>
        <p:txBody>
          <a:bodyPr vert="horz" wrap="square" lIns="0" tIns="88900" rIns="0" bIns="0" rtlCol="0">
            <a:spAutoFit/>
          </a:bodyPr>
          <a:lstStyle/>
          <a:p>
            <a:pPr marL="12700" algn="just">
              <a:lnSpc>
                <a:spcPct val="100000"/>
              </a:lnSpc>
              <a:spcBef>
                <a:spcPts val="700"/>
              </a:spcBef>
            </a:pPr>
            <a:r>
              <a:rPr sz="1200" b="1" spc="-5" dirty="0">
                <a:latin typeface="Times New Roman"/>
                <a:cs typeface="Times New Roman"/>
              </a:rPr>
              <a:t>Population Doubling</a:t>
            </a:r>
            <a:r>
              <a:rPr sz="1200" b="1" dirty="0">
                <a:latin typeface="Times New Roman"/>
                <a:cs typeface="Times New Roman"/>
              </a:rPr>
              <a:t> </a:t>
            </a:r>
            <a:r>
              <a:rPr sz="1200" b="1" spc="-5" dirty="0">
                <a:latin typeface="Times New Roman"/>
                <a:cs typeface="Times New Roman"/>
              </a:rPr>
              <a:t>Time</a:t>
            </a:r>
            <a:endParaRPr sz="1200">
              <a:latin typeface="Times New Roman"/>
              <a:cs typeface="Times New Roman"/>
            </a:endParaRPr>
          </a:p>
          <a:p>
            <a:pPr marL="12700" algn="just">
              <a:lnSpc>
                <a:spcPct val="100000"/>
              </a:lnSpc>
              <a:spcBef>
                <a:spcPts val="600"/>
              </a:spcBef>
            </a:pPr>
            <a:r>
              <a:rPr sz="1200" dirty="0">
                <a:latin typeface="Times New Roman"/>
                <a:cs typeface="Times New Roman"/>
              </a:rPr>
              <a:t>The </a:t>
            </a:r>
            <a:r>
              <a:rPr sz="1200" b="1" spc="-5" dirty="0">
                <a:latin typeface="Times New Roman"/>
                <a:cs typeface="Times New Roman"/>
              </a:rPr>
              <a:t>doubling time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period </a:t>
            </a:r>
            <a:r>
              <a:rPr sz="1200" spc="5" dirty="0">
                <a:latin typeface="Times New Roman"/>
                <a:cs typeface="Times New Roman"/>
              </a:rPr>
              <a:t>of </a:t>
            </a:r>
            <a:r>
              <a:rPr sz="1200" dirty="0">
                <a:latin typeface="Times New Roman"/>
                <a:cs typeface="Times New Roman"/>
              </a:rPr>
              <a:t>time required for a quantity to double in size or </a:t>
            </a:r>
            <a:r>
              <a:rPr sz="1200" spc="5" dirty="0">
                <a:latin typeface="Times New Roman"/>
                <a:cs typeface="Times New Roman"/>
              </a:rPr>
              <a:t>value.</a:t>
            </a:r>
            <a:r>
              <a:rPr sz="1200" spc="260" dirty="0">
                <a:latin typeface="Times New Roman"/>
                <a:cs typeface="Times New Roman"/>
              </a:rPr>
              <a:t> </a:t>
            </a:r>
            <a:r>
              <a:rPr sz="1200" spc="-10" dirty="0">
                <a:latin typeface="Times New Roman"/>
                <a:cs typeface="Times New Roman"/>
              </a:rPr>
              <a:t>It</a:t>
            </a:r>
            <a:endParaRPr sz="1200">
              <a:latin typeface="Times New Roman"/>
              <a:cs typeface="Times New Roman"/>
            </a:endParaRPr>
          </a:p>
          <a:p>
            <a:pPr marL="12700" marR="5080" algn="just">
              <a:lnSpc>
                <a:spcPct val="143700"/>
              </a:lnSpc>
              <a:spcBef>
                <a:spcPts val="5"/>
              </a:spcBef>
            </a:pPr>
            <a:r>
              <a:rPr sz="1200" spc="-5" dirty="0">
                <a:latin typeface="Times New Roman"/>
                <a:cs typeface="Times New Roman"/>
              </a:rPr>
              <a:t>helps </a:t>
            </a:r>
            <a:r>
              <a:rPr sz="1200" dirty="0">
                <a:latin typeface="Times New Roman"/>
                <a:cs typeface="Times New Roman"/>
              </a:rPr>
              <a:t>to </a:t>
            </a:r>
            <a:r>
              <a:rPr sz="1200" spc="-5" dirty="0">
                <a:latin typeface="Times New Roman"/>
                <a:cs typeface="Times New Roman"/>
              </a:rPr>
              <a:t>give </a:t>
            </a:r>
            <a:r>
              <a:rPr sz="1200" dirty="0">
                <a:latin typeface="Times New Roman"/>
                <a:cs typeface="Times New Roman"/>
              </a:rPr>
              <a:t>a </a:t>
            </a:r>
            <a:r>
              <a:rPr sz="1200" spc="-5" dirty="0">
                <a:latin typeface="Times New Roman"/>
                <a:cs typeface="Times New Roman"/>
              </a:rPr>
              <a:t>picture </a:t>
            </a:r>
            <a:r>
              <a:rPr sz="1200" spc="5" dirty="0">
                <a:latin typeface="Times New Roman"/>
                <a:cs typeface="Times New Roman"/>
              </a:rPr>
              <a:t>of </a:t>
            </a:r>
            <a:r>
              <a:rPr sz="1200" dirty="0">
                <a:latin typeface="Times New Roman"/>
                <a:cs typeface="Times New Roman"/>
              </a:rPr>
              <a:t>just how </a:t>
            </a:r>
            <a:r>
              <a:rPr sz="1200" spc="-5" dirty="0">
                <a:latin typeface="Times New Roman"/>
                <a:cs typeface="Times New Roman"/>
              </a:rPr>
              <a:t>fast </a:t>
            </a:r>
            <a:r>
              <a:rPr sz="1200" dirty="0">
                <a:latin typeface="Times New Roman"/>
                <a:cs typeface="Times New Roman"/>
              </a:rPr>
              <a:t>a population </a:t>
            </a:r>
            <a:r>
              <a:rPr sz="1200" spc="-5" dirty="0">
                <a:latin typeface="Times New Roman"/>
                <a:cs typeface="Times New Roman"/>
              </a:rPr>
              <a:t>is growing at </a:t>
            </a:r>
            <a:r>
              <a:rPr sz="1200" dirty="0">
                <a:latin typeface="Times New Roman"/>
                <a:cs typeface="Times New Roman"/>
              </a:rPr>
              <a:t>the </a:t>
            </a:r>
            <a:r>
              <a:rPr sz="1200" spc="-5" dirty="0">
                <a:latin typeface="Times New Roman"/>
                <a:cs typeface="Times New Roman"/>
              </a:rPr>
              <a:t>present </a:t>
            </a:r>
            <a:r>
              <a:rPr sz="1200" dirty="0">
                <a:latin typeface="Times New Roman"/>
                <a:cs typeface="Times New Roman"/>
              </a:rPr>
              <a:t>time </a:t>
            </a:r>
            <a:r>
              <a:rPr sz="1200" spc="-5" dirty="0">
                <a:latin typeface="Times New Roman"/>
                <a:cs typeface="Times New Roman"/>
              </a:rPr>
              <a:t>.So it gives  when present </a:t>
            </a:r>
            <a:r>
              <a:rPr sz="1200" dirty="0">
                <a:latin typeface="Times New Roman"/>
                <a:cs typeface="Times New Roman"/>
              </a:rPr>
              <a:t>population </a:t>
            </a:r>
            <a:r>
              <a:rPr sz="1200" spc="-5" dirty="0">
                <a:latin typeface="Times New Roman"/>
                <a:cs typeface="Times New Roman"/>
              </a:rPr>
              <a:t>will </a:t>
            </a:r>
            <a:r>
              <a:rPr sz="1200" dirty="0">
                <a:latin typeface="Times New Roman"/>
                <a:cs typeface="Times New Roman"/>
              </a:rPr>
              <a:t>be double </a:t>
            </a:r>
            <a:r>
              <a:rPr sz="1200" spc="-5" dirty="0">
                <a:latin typeface="Times New Roman"/>
                <a:cs typeface="Times New Roman"/>
              </a:rPr>
              <a:t>at present </a:t>
            </a:r>
            <a:r>
              <a:rPr sz="1200" dirty="0">
                <a:latin typeface="Times New Roman"/>
                <a:cs typeface="Times New Roman"/>
              </a:rPr>
              <a:t>population </a:t>
            </a:r>
            <a:r>
              <a:rPr sz="1200" spc="-5" dirty="0">
                <a:latin typeface="Times New Roman"/>
                <a:cs typeface="Times New Roman"/>
              </a:rPr>
              <a:t>growth rate. A </a:t>
            </a:r>
            <a:r>
              <a:rPr sz="1200" dirty="0">
                <a:latin typeface="Times New Roman"/>
                <a:cs typeface="Times New Roman"/>
              </a:rPr>
              <a:t>country with a  </a:t>
            </a:r>
            <a:r>
              <a:rPr sz="1200" spc="-5" dirty="0">
                <a:latin typeface="Times New Roman"/>
                <a:cs typeface="Times New Roman"/>
              </a:rPr>
              <a:t>constant </a:t>
            </a:r>
            <a:r>
              <a:rPr sz="1200" dirty="0">
                <a:latin typeface="Times New Roman"/>
                <a:cs typeface="Times New Roman"/>
              </a:rPr>
              <a:t>PGR of 1% would double </a:t>
            </a:r>
            <a:r>
              <a:rPr sz="1200" spc="-5" dirty="0">
                <a:latin typeface="Times New Roman"/>
                <a:cs typeface="Times New Roman"/>
              </a:rPr>
              <a:t>its population in </a:t>
            </a:r>
            <a:r>
              <a:rPr sz="1200" dirty="0">
                <a:latin typeface="Times New Roman"/>
                <a:cs typeface="Times New Roman"/>
              </a:rPr>
              <a:t>70 </a:t>
            </a:r>
            <a:r>
              <a:rPr sz="1200" spc="-5" dirty="0">
                <a:latin typeface="Times New Roman"/>
                <a:cs typeface="Times New Roman"/>
              </a:rPr>
              <a:t>years. So </a:t>
            </a:r>
            <a:r>
              <a:rPr sz="1200" dirty="0">
                <a:latin typeface="Times New Roman"/>
                <a:cs typeface="Times New Roman"/>
              </a:rPr>
              <a:t>doubling time </a:t>
            </a:r>
            <a:r>
              <a:rPr sz="1200" spc="-5" dirty="0">
                <a:latin typeface="Times New Roman"/>
                <a:cs typeface="Times New Roman"/>
              </a:rPr>
              <a:t>is formulated</a:t>
            </a:r>
            <a:r>
              <a:rPr sz="1200" spc="85"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a:lnSpc>
                <a:spcPct val="100000"/>
              </a:lnSpc>
              <a:spcBef>
                <a:spcPts val="55"/>
              </a:spcBef>
            </a:pPr>
            <a:endParaRPr sz="1750">
              <a:latin typeface="Times New Roman"/>
              <a:cs typeface="Times New Roman"/>
            </a:endParaRPr>
          </a:p>
          <a:p>
            <a:pPr marL="12700" marR="6985" algn="just">
              <a:lnSpc>
                <a:spcPct val="143900"/>
              </a:lnSpc>
            </a:pPr>
            <a:r>
              <a:rPr sz="1200" dirty="0">
                <a:latin typeface="Times New Roman"/>
                <a:cs typeface="Times New Roman"/>
              </a:rPr>
              <a:t>When the </a:t>
            </a:r>
            <a:r>
              <a:rPr sz="1200" spc="-5" dirty="0">
                <a:latin typeface="Times New Roman"/>
                <a:cs typeface="Times New Roman"/>
              </a:rPr>
              <a:t>relative growth rate </a:t>
            </a:r>
            <a:r>
              <a:rPr sz="1200" dirty="0">
                <a:latin typeface="Times New Roman"/>
                <a:cs typeface="Times New Roman"/>
              </a:rPr>
              <a:t>(not the </a:t>
            </a:r>
            <a:r>
              <a:rPr sz="1200" spc="-5" dirty="0">
                <a:latin typeface="Times New Roman"/>
                <a:cs typeface="Times New Roman"/>
              </a:rPr>
              <a:t>absolute growth rate) is constant, </a:t>
            </a:r>
            <a:r>
              <a:rPr sz="1200" dirty="0">
                <a:latin typeface="Times New Roman"/>
                <a:cs typeface="Times New Roman"/>
              </a:rPr>
              <a:t>the quantity  </a:t>
            </a:r>
            <a:r>
              <a:rPr sz="1200" spc="-5" dirty="0">
                <a:latin typeface="Times New Roman"/>
                <a:cs typeface="Times New Roman"/>
              </a:rPr>
              <a:t>undergoes </a:t>
            </a:r>
            <a:r>
              <a:rPr sz="1200" u="sng" spc="-5" dirty="0">
                <a:solidFill>
                  <a:srgbClr val="0000FF"/>
                </a:solidFill>
                <a:uFill>
                  <a:solidFill>
                    <a:srgbClr val="0000FF"/>
                  </a:solidFill>
                </a:uFill>
                <a:latin typeface="Times New Roman"/>
                <a:cs typeface="Times New Roman"/>
                <a:hlinkClick r:id="rId2"/>
              </a:rPr>
              <a:t>exponential growth</a:t>
            </a:r>
            <a:r>
              <a:rPr sz="1200" spc="-5" dirty="0">
                <a:solidFill>
                  <a:srgbClr val="0000FF"/>
                </a:solidFill>
                <a:latin typeface="Times New Roman"/>
                <a:cs typeface="Times New Roman"/>
                <a:hlinkClick r:id="rId2"/>
              </a:rPr>
              <a:t> </a:t>
            </a:r>
            <a:r>
              <a:rPr sz="1200" spc="-5" dirty="0">
                <a:latin typeface="Times New Roman"/>
                <a:cs typeface="Times New Roman"/>
              </a:rPr>
              <a:t>and has </a:t>
            </a:r>
            <a:r>
              <a:rPr sz="1200" dirty="0">
                <a:latin typeface="Times New Roman"/>
                <a:cs typeface="Times New Roman"/>
              </a:rPr>
              <a:t>a constant doubling time or period </a:t>
            </a:r>
            <a:r>
              <a:rPr sz="1200" spc="-5" dirty="0">
                <a:latin typeface="Times New Roman"/>
                <a:cs typeface="Times New Roman"/>
              </a:rPr>
              <a:t>which can </a:t>
            </a:r>
            <a:r>
              <a:rPr sz="1200" spc="5" dirty="0">
                <a:latin typeface="Times New Roman"/>
                <a:cs typeface="Times New Roman"/>
              </a:rPr>
              <a:t>be   </a:t>
            </a:r>
            <a:r>
              <a:rPr sz="1200" spc="-5" dirty="0">
                <a:latin typeface="Times New Roman"/>
                <a:cs typeface="Times New Roman"/>
              </a:rPr>
              <a:t>calculated </a:t>
            </a:r>
            <a:r>
              <a:rPr sz="1200" dirty="0">
                <a:latin typeface="Times New Roman"/>
                <a:cs typeface="Times New Roman"/>
              </a:rPr>
              <a:t>directly </a:t>
            </a:r>
            <a:r>
              <a:rPr sz="1200" spc="-5" dirty="0">
                <a:latin typeface="Times New Roman"/>
                <a:cs typeface="Times New Roman"/>
              </a:rPr>
              <a:t>from </a:t>
            </a:r>
            <a:r>
              <a:rPr sz="1200" dirty="0">
                <a:latin typeface="Times New Roman"/>
                <a:cs typeface="Times New Roman"/>
              </a:rPr>
              <a:t>the </a:t>
            </a:r>
            <a:r>
              <a:rPr sz="1200" spc="-5" dirty="0">
                <a:latin typeface="Times New Roman"/>
                <a:cs typeface="Times New Roman"/>
              </a:rPr>
              <a:t>growth</a:t>
            </a:r>
            <a:r>
              <a:rPr sz="1200" spc="-2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a:lnSpc>
                <a:spcPct val="100000"/>
              </a:lnSpc>
              <a:spcBef>
                <a:spcPts val="25"/>
              </a:spcBef>
            </a:pPr>
            <a:endParaRPr sz="1200">
              <a:latin typeface="Times New Roman"/>
              <a:cs typeface="Times New Roman"/>
            </a:endParaRPr>
          </a:p>
          <a:p>
            <a:pPr marL="12700" marR="6985" algn="just">
              <a:lnSpc>
                <a:spcPct val="143300"/>
              </a:lnSpc>
            </a:pPr>
            <a:r>
              <a:rPr sz="1200" dirty="0">
                <a:latin typeface="Times New Roman"/>
                <a:cs typeface="Times New Roman"/>
              </a:rPr>
              <a:t>This time </a:t>
            </a:r>
            <a:r>
              <a:rPr sz="1200" spc="-5" dirty="0">
                <a:latin typeface="Times New Roman"/>
                <a:cs typeface="Times New Roman"/>
              </a:rPr>
              <a:t>can be calculated </a:t>
            </a:r>
            <a:r>
              <a:rPr sz="1200" spc="5" dirty="0">
                <a:latin typeface="Times New Roman"/>
                <a:cs typeface="Times New Roman"/>
              </a:rPr>
              <a:t>by </a:t>
            </a:r>
            <a:r>
              <a:rPr sz="1200" dirty="0">
                <a:latin typeface="Times New Roman"/>
                <a:cs typeface="Times New Roman"/>
              </a:rPr>
              <a:t>dividing the </a:t>
            </a:r>
            <a:r>
              <a:rPr sz="1200" u="sng" dirty="0">
                <a:solidFill>
                  <a:srgbClr val="0000FF"/>
                </a:solidFill>
                <a:uFill>
                  <a:solidFill>
                    <a:srgbClr val="0000FF"/>
                  </a:solidFill>
                </a:uFill>
                <a:latin typeface="Times New Roman"/>
                <a:cs typeface="Times New Roman"/>
                <a:hlinkClick r:id="rId3"/>
              </a:rPr>
              <a:t>natural </a:t>
            </a:r>
            <a:r>
              <a:rPr sz="1200" u="sng" spc="-5" dirty="0">
                <a:solidFill>
                  <a:srgbClr val="0000FF"/>
                </a:solidFill>
                <a:uFill>
                  <a:solidFill>
                    <a:srgbClr val="0000FF"/>
                  </a:solidFill>
                </a:uFill>
                <a:latin typeface="Times New Roman"/>
                <a:cs typeface="Times New Roman"/>
                <a:hlinkClick r:id="rId3"/>
              </a:rPr>
              <a:t>logarithm</a:t>
            </a:r>
            <a:r>
              <a:rPr sz="1200" spc="-5" dirty="0">
                <a:solidFill>
                  <a:srgbClr val="0000FF"/>
                </a:solidFill>
                <a:latin typeface="Times New Roman"/>
                <a:cs typeface="Times New Roman"/>
                <a:hlinkClick r:id="rId3"/>
              </a:rPr>
              <a:t> </a:t>
            </a:r>
            <a:r>
              <a:rPr sz="1200" dirty="0">
                <a:latin typeface="Times New Roman"/>
                <a:cs typeface="Times New Roman"/>
              </a:rPr>
              <a:t>of </a:t>
            </a:r>
            <a:r>
              <a:rPr sz="1200" spc="-5" dirty="0">
                <a:latin typeface="Times New Roman"/>
                <a:cs typeface="Times New Roman"/>
              </a:rPr>
              <a:t>2 </a:t>
            </a:r>
            <a:r>
              <a:rPr sz="1200" spc="5" dirty="0">
                <a:latin typeface="Times New Roman"/>
                <a:cs typeface="Times New Roman"/>
              </a:rPr>
              <a:t>by </a:t>
            </a:r>
            <a:r>
              <a:rPr sz="1200" dirty="0">
                <a:latin typeface="Times New Roman"/>
                <a:cs typeface="Times New Roman"/>
              </a:rPr>
              <a:t>the exponent of </a:t>
            </a:r>
            <a:r>
              <a:rPr sz="1200" spc="-5" dirty="0">
                <a:latin typeface="Times New Roman"/>
                <a:cs typeface="Times New Roman"/>
              </a:rPr>
              <a:t>growth, </a:t>
            </a:r>
            <a:r>
              <a:rPr sz="1200" spc="5" dirty="0">
                <a:latin typeface="Times New Roman"/>
                <a:cs typeface="Times New Roman"/>
              </a:rPr>
              <a:t>or </a:t>
            </a:r>
            <a:r>
              <a:rPr sz="1200" spc="310" dirty="0">
                <a:latin typeface="Times New Roman"/>
                <a:cs typeface="Times New Roman"/>
              </a:rPr>
              <a:t> </a:t>
            </a:r>
            <a:r>
              <a:rPr sz="1200" spc="-5" dirty="0">
                <a:latin typeface="Times New Roman"/>
                <a:cs typeface="Times New Roman"/>
              </a:rPr>
              <a:t>approximated </a:t>
            </a:r>
            <a:r>
              <a:rPr sz="1200" dirty="0">
                <a:latin typeface="Times New Roman"/>
                <a:cs typeface="Times New Roman"/>
              </a:rPr>
              <a:t>by dividing </a:t>
            </a:r>
            <a:r>
              <a:rPr sz="1200" spc="-5" dirty="0">
                <a:latin typeface="Times New Roman"/>
                <a:cs typeface="Times New Roman"/>
              </a:rPr>
              <a:t>70 </a:t>
            </a:r>
            <a:r>
              <a:rPr sz="1200" spc="5" dirty="0">
                <a:latin typeface="Times New Roman"/>
                <a:cs typeface="Times New Roman"/>
              </a:rPr>
              <a:t>by </a:t>
            </a:r>
            <a:r>
              <a:rPr sz="1200" dirty="0">
                <a:latin typeface="Times New Roman"/>
                <a:cs typeface="Times New Roman"/>
              </a:rPr>
              <a:t>the </a:t>
            </a:r>
            <a:r>
              <a:rPr sz="1200" spc="-5" dirty="0">
                <a:latin typeface="Times New Roman"/>
                <a:cs typeface="Times New Roman"/>
              </a:rPr>
              <a:t>percentage </a:t>
            </a:r>
            <a:r>
              <a:rPr sz="1200" dirty="0">
                <a:latin typeface="Times New Roman"/>
                <a:cs typeface="Times New Roman"/>
              </a:rPr>
              <a:t>growth</a:t>
            </a:r>
            <a:r>
              <a:rPr sz="1200" spc="-45"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a:lnSpc>
                <a:spcPct val="100000"/>
              </a:lnSpc>
              <a:spcBef>
                <a:spcPts val="15"/>
              </a:spcBef>
            </a:pPr>
            <a:endParaRPr sz="1750">
              <a:latin typeface="Times New Roman"/>
              <a:cs typeface="Times New Roman"/>
            </a:endParaRPr>
          </a:p>
          <a:p>
            <a:pPr marL="12700" algn="just">
              <a:lnSpc>
                <a:spcPct val="100000"/>
              </a:lnSpc>
            </a:pPr>
            <a:r>
              <a:rPr sz="1200" b="1" dirty="0">
                <a:latin typeface="Times New Roman"/>
                <a:cs typeface="Times New Roman"/>
              </a:rPr>
              <a:t>Doubling </a:t>
            </a:r>
            <a:r>
              <a:rPr sz="1200" b="1" spc="-5" dirty="0">
                <a:latin typeface="Times New Roman"/>
                <a:cs typeface="Times New Roman"/>
              </a:rPr>
              <a:t>time </a:t>
            </a:r>
            <a:r>
              <a:rPr sz="1200" b="1" dirty="0">
                <a:latin typeface="Times New Roman"/>
                <a:cs typeface="Times New Roman"/>
              </a:rPr>
              <a:t>= 70/r, </a:t>
            </a:r>
            <a:r>
              <a:rPr sz="1200" spc="-5" dirty="0">
                <a:latin typeface="Times New Roman"/>
                <a:cs typeface="Times New Roman"/>
              </a:rPr>
              <a:t>where </a:t>
            </a:r>
            <a:r>
              <a:rPr sz="1200" dirty="0">
                <a:latin typeface="Times New Roman"/>
                <a:cs typeface="Times New Roman"/>
              </a:rPr>
              <a:t>r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rate and </a:t>
            </a:r>
            <a:r>
              <a:rPr sz="1200" dirty="0">
                <a:latin typeface="Times New Roman"/>
                <a:cs typeface="Times New Roman"/>
              </a:rPr>
              <a:t>t </a:t>
            </a:r>
            <a:r>
              <a:rPr sz="1200" spc="-5" dirty="0">
                <a:latin typeface="Times New Roman"/>
                <a:cs typeface="Times New Roman"/>
              </a:rPr>
              <a:t>is </a:t>
            </a:r>
            <a:r>
              <a:rPr sz="1200" dirty="0">
                <a:latin typeface="Times New Roman"/>
                <a:cs typeface="Times New Roman"/>
              </a:rPr>
              <a:t>the doubling</a:t>
            </a:r>
            <a:r>
              <a:rPr sz="1200" spc="10" dirty="0">
                <a:latin typeface="Times New Roman"/>
                <a:cs typeface="Times New Roman"/>
              </a:rPr>
              <a:t> </a:t>
            </a:r>
            <a:r>
              <a:rPr sz="1200" dirty="0">
                <a:latin typeface="Times New Roman"/>
                <a:cs typeface="Times New Roman"/>
              </a:rPr>
              <a:t>time.</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7095" cy="8606790"/>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marL="12700" marR="6350">
              <a:lnSpc>
                <a:spcPct val="143300"/>
              </a:lnSpc>
              <a:spcBef>
                <a:spcPts val="1250"/>
              </a:spcBef>
            </a:pPr>
            <a:r>
              <a:rPr sz="1200" dirty="0">
                <a:latin typeface="Times New Roman"/>
                <a:cs typeface="Times New Roman"/>
              </a:rPr>
              <a:t>The doubling time </a:t>
            </a:r>
            <a:r>
              <a:rPr sz="1200" spc="-5" dirty="0">
                <a:latin typeface="Times New Roman"/>
                <a:cs typeface="Times New Roman"/>
              </a:rPr>
              <a:t>is </a:t>
            </a:r>
            <a:r>
              <a:rPr sz="1200" dirty="0">
                <a:latin typeface="Times New Roman"/>
                <a:cs typeface="Times New Roman"/>
              </a:rPr>
              <a:t>a </a:t>
            </a:r>
            <a:r>
              <a:rPr sz="1200" u="sng" spc="-5" dirty="0">
                <a:solidFill>
                  <a:srgbClr val="0000FF"/>
                </a:solidFill>
                <a:uFill>
                  <a:solidFill>
                    <a:srgbClr val="0000FF"/>
                  </a:solidFill>
                </a:uFill>
                <a:latin typeface="Times New Roman"/>
                <a:cs typeface="Times New Roman"/>
                <a:hlinkClick r:id="rId2"/>
              </a:rPr>
              <a:t>characteristic </a:t>
            </a:r>
            <a:r>
              <a:rPr sz="1200" u="sng" dirty="0">
                <a:solidFill>
                  <a:srgbClr val="0000FF"/>
                </a:solidFill>
                <a:uFill>
                  <a:solidFill>
                    <a:srgbClr val="0000FF"/>
                  </a:solidFill>
                </a:uFill>
                <a:latin typeface="Times New Roman"/>
                <a:cs typeface="Times New Roman"/>
                <a:hlinkClick r:id="rId2"/>
              </a:rPr>
              <a:t>unit</a:t>
            </a:r>
            <a:r>
              <a:rPr sz="1200" dirty="0">
                <a:solidFill>
                  <a:srgbClr val="0000FF"/>
                </a:solidFill>
                <a:latin typeface="Times New Roman"/>
                <a:cs typeface="Times New Roman"/>
                <a:hlinkClick r:id="rId2"/>
              </a:rPr>
              <a:t> </a:t>
            </a:r>
            <a:r>
              <a:rPr sz="1200" dirty="0">
                <a:latin typeface="Times New Roman"/>
                <a:cs typeface="Times New Roman"/>
              </a:rPr>
              <a:t>(a </a:t>
            </a:r>
            <a:r>
              <a:rPr sz="1200" spc="-5" dirty="0">
                <a:latin typeface="Times New Roman"/>
                <a:cs typeface="Times New Roman"/>
              </a:rPr>
              <a:t>natural </a:t>
            </a:r>
            <a:r>
              <a:rPr sz="1200" dirty="0">
                <a:latin typeface="Times New Roman"/>
                <a:cs typeface="Times New Roman"/>
              </a:rPr>
              <a:t>unit of </a:t>
            </a:r>
            <a:r>
              <a:rPr sz="1200" spc="-5" dirty="0">
                <a:latin typeface="Times New Roman"/>
                <a:cs typeface="Times New Roman"/>
              </a:rPr>
              <a:t>scale) </a:t>
            </a:r>
            <a:r>
              <a:rPr sz="1200" dirty="0">
                <a:latin typeface="Times New Roman"/>
                <a:cs typeface="Times New Roman"/>
              </a:rPr>
              <a:t>for the </a:t>
            </a:r>
            <a:r>
              <a:rPr sz="1200" spc="-5" dirty="0">
                <a:latin typeface="Times New Roman"/>
                <a:cs typeface="Times New Roman"/>
              </a:rPr>
              <a:t>exponential growth  equation, and its converse for</a:t>
            </a:r>
            <a:r>
              <a:rPr sz="1200" u="sng" spc="-5" dirty="0">
                <a:solidFill>
                  <a:srgbClr val="0000FF"/>
                </a:solidFill>
                <a:uFill>
                  <a:solidFill>
                    <a:srgbClr val="0000FF"/>
                  </a:solidFill>
                </a:uFill>
                <a:latin typeface="Times New Roman"/>
                <a:cs typeface="Times New Roman"/>
                <a:hlinkClick r:id="rId3"/>
              </a:rPr>
              <a:t>exponential </a:t>
            </a:r>
            <a:r>
              <a:rPr sz="1200" u="sng" dirty="0">
                <a:solidFill>
                  <a:srgbClr val="0000FF"/>
                </a:solidFill>
                <a:uFill>
                  <a:solidFill>
                    <a:srgbClr val="0000FF"/>
                  </a:solidFill>
                </a:uFill>
                <a:latin typeface="Times New Roman"/>
                <a:cs typeface="Times New Roman"/>
                <a:hlinkClick r:id="rId3"/>
              </a:rPr>
              <a:t>decay</a:t>
            </a:r>
            <a:r>
              <a:rPr sz="1200" dirty="0">
                <a:solidFill>
                  <a:srgbClr val="0000FF"/>
                </a:solidFill>
                <a:latin typeface="Times New Roman"/>
                <a:cs typeface="Times New Roman"/>
                <a:hlinkClick r:id="rId3"/>
              </a:rPr>
              <a:t> </a:t>
            </a:r>
            <a:r>
              <a:rPr sz="1200" spc="-5" dirty="0">
                <a:latin typeface="Times New Roman"/>
                <a:cs typeface="Times New Roman"/>
              </a:rPr>
              <a:t>is </a:t>
            </a:r>
            <a:r>
              <a:rPr sz="1200" dirty="0">
                <a:latin typeface="Times New Roman"/>
                <a:cs typeface="Times New Roman"/>
              </a:rPr>
              <a:t>the</a:t>
            </a:r>
            <a:r>
              <a:rPr sz="1200" spc="10" dirty="0">
                <a:latin typeface="Times New Roman"/>
                <a:cs typeface="Times New Roman"/>
              </a:rPr>
              <a:t> </a:t>
            </a:r>
            <a:r>
              <a:rPr sz="1200" u="sng" spc="-5" dirty="0">
                <a:solidFill>
                  <a:srgbClr val="0000FF"/>
                </a:solidFill>
                <a:uFill>
                  <a:solidFill>
                    <a:srgbClr val="0000FF"/>
                  </a:solidFill>
                </a:uFill>
                <a:latin typeface="Times New Roman"/>
                <a:cs typeface="Times New Roman"/>
                <a:hlinkClick r:id="rId4"/>
              </a:rPr>
              <a:t>half-life</a:t>
            </a:r>
            <a:r>
              <a:rPr sz="1200" spc="-5" dirty="0">
                <a:latin typeface="Times New Roman"/>
                <a:cs typeface="Times New Roman"/>
                <a:hlinkClick r:id="rId4"/>
              </a:rPr>
              <a:t>.</a:t>
            </a:r>
            <a:endParaRPr sz="1200" dirty="0">
              <a:latin typeface="Times New Roman"/>
              <a:cs typeface="Times New Roman"/>
            </a:endParaRPr>
          </a:p>
          <a:p>
            <a:pPr marL="12700">
              <a:lnSpc>
                <a:spcPct val="100000"/>
              </a:lnSpc>
              <a:spcBef>
                <a:spcPts val="625"/>
              </a:spcBef>
            </a:pPr>
            <a:r>
              <a:rPr sz="1200" spc="-5" dirty="0">
                <a:latin typeface="Times New Roman"/>
                <a:cs typeface="Times New Roman"/>
              </a:rPr>
              <a:t>For example, given Canada's net </a:t>
            </a:r>
            <a:r>
              <a:rPr sz="1200" dirty="0">
                <a:latin typeface="Times New Roman"/>
                <a:cs typeface="Times New Roman"/>
              </a:rPr>
              <a:t>population growth of 0.9% in the </a:t>
            </a:r>
            <a:r>
              <a:rPr sz="1200" spc="-10" dirty="0">
                <a:latin typeface="Times New Roman"/>
                <a:cs typeface="Times New Roman"/>
              </a:rPr>
              <a:t>year </a:t>
            </a:r>
            <a:r>
              <a:rPr sz="1200" dirty="0">
                <a:latin typeface="Times New Roman"/>
                <a:cs typeface="Times New Roman"/>
              </a:rPr>
              <a:t>2006, dividing 70 </a:t>
            </a:r>
            <a:r>
              <a:rPr sz="1200" spc="10" dirty="0">
                <a:latin typeface="Times New Roman"/>
                <a:cs typeface="Times New Roman"/>
              </a:rPr>
              <a:t>by</a:t>
            </a:r>
            <a:r>
              <a:rPr sz="1200" spc="120" dirty="0">
                <a:latin typeface="Times New Roman"/>
                <a:cs typeface="Times New Roman"/>
              </a:rPr>
              <a:t> </a:t>
            </a:r>
            <a:r>
              <a:rPr sz="1200" dirty="0">
                <a:latin typeface="Times New Roman"/>
                <a:cs typeface="Times New Roman"/>
              </a:rPr>
              <a:t>0.9</a:t>
            </a:r>
          </a:p>
          <a:p>
            <a:pPr marL="12700" marR="5080">
              <a:lnSpc>
                <a:spcPct val="143300"/>
              </a:lnSpc>
              <a:spcBef>
                <a:spcPts val="10"/>
              </a:spcBef>
            </a:pPr>
            <a:r>
              <a:rPr sz="1200" spc="-5" dirty="0">
                <a:latin typeface="Times New Roman"/>
                <a:cs typeface="Times New Roman"/>
              </a:rPr>
              <a:t>gives an approximate </a:t>
            </a:r>
            <a:r>
              <a:rPr sz="1200" dirty="0">
                <a:latin typeface="Times New Roman"/>
                <a:cs typeface="Times New Roman"/>
              </a:rPr>
              <a:t>doubling time </a:t>
            </a:r>
            <a:r>
              <a:rPr sz="1200" spc="5" dirty="0">
                <a:latin typeface="Times New Roman"/>
                <a:cs typeface="Times New Roman"/>
              </a:rPr>
              <a:t>of </a:t>
            </a:r>
            <a:r>
              <a:rPr sz="1200" dirty="0">
                <a:latin typeface="Times New Roman"/>
                <a:cs typeface="Times New Roman"/>
              </a:rPr>
              <a:t>78 </a:t>
            </a:r>
            <a:r>
              <a:rPr sz="1200" spc="-5" dirty="0">
                <a:latin typeface="Times New Roman"/>
                <a:cs typeface="Times New Roman"/>
              </a:rPr>
              <a:t>years. </a:t>
            </a:r>
            <a:r>
              <a:rPr sz="1200" dirty="0">
                <a:latin typeface="Times New Roman"/>
                <a:cs typeface="Times New Roman"/>
              </a:rPr>
              <a:t>Thus if the </a:t>
            </a:r>
            <a:r>
              <a:rPr sz="1200" spc="-5" dirty="0">
                <a:latin typeface="Times New Roman"/>
                <a:cs typeface="Times New Roman"/>
              </a:rPr>
              <a:t>growth rate remains constant,  Canada's population </a:t>
            </a:r>
            <a:r>
              <a:rPr sz="1200" dirty="0">
                <a:latin typeface="Times New Roman"/>
                <a:cs typeface="Times New Roman"/>
              </a:rPr>
              <a:t>would double </a:t>
            </a:r>
            <a:r>
              <a:rPr sz="1200" spc="-5" dirty="0">
                <a:latin typeface="Times New Roman"/>
                <a:cs typeface="Times New Roman"/>
              </a:rPr>
              <a:t>from its </a:t>
            </a:r>
            <a:r>
              <a:rPr sz="1200" dirty="0">
                <a:latin typeface="Times New Roman"/>
                <a:cs typeface="Times New Roman"/>
              </a:rPr>
              <a:t>2006 </a:t>
            </a:r>
            <a:r>
              <a:rPr sz="1200" spc="-5" dirty="0">
                <a:latin typeface="Times New Roman"/>
                <a:cs typeface="Times New Roman"/>
              </a:rPr>
              <a:t>figure </a:t>
            </a:r>
            <a:r>
              <a:rPr sz="1200" spc="5" dirty="0">
                <a:latin typeface="Times New Roman"/>
                <a:cs typeface="Times New Roman"/>
              </a:rPr>
              <a:t>of </a:t>
            </a:r>
            <a:r>
              <a:rPr sz="1200" dirty="0">
                <a:latin typeface="Times New Roman"/>
                <a:cs typeface="Times New Roman"/>
              </a:rPr>
              <a:t>33 million to 66 million </a:t>
            </a:r>
            <a:r>
              <a:rPr sz="1200" spc="5" dirty="0">
                <a:latin typeface="Times New Roman"/>
                <a:cs typeface="Times New Roman"/>
              </a:rPr>
              <a:t>by</a:t>
            </a:r>
            <a:r>
              <a:rPr sz="1200" spc="-25" dirty="0">
                <a:latin typeface="Times New Roman"/>
                <a:cs typeface="Times New Roman"/>
              </a:rPr>
              <a:t> </a:t>
            </a:r>
            <a:r>
              <a:rPr sz="1200" dirty="0">
                <a:latin typeface="Times New Roman"/>
                <a:cs typeface="Times New Roman"/>
              </a:rPr>
              <a:t>2084.</a:t>
            </a:r>
          </a:p>
          <a:p>
            <a:pPr>
              <a:lnSpc>
                <a:spcPct val="100000"/>
              </a:lnSpc>
            </a:pPr>
            <a:endParaRPr sz="1300" dirty="0">
              <a:latin typeface="Times New Roman"/>
              <a:cs typeface="Times New Roman"/>
            </a:endParaRPr>
          </a:p>
          <a:p>
            <a:pPr>
              <a:lnSpc>
                <a:spcPct val="100000"/>
              </a:lnSpc>
              <a:spcBef>
                <a:spcPts val="20"/>
              </a:spcBef>
            </a:pPr>
            <a:endParaRPr sz="1050" dirty="0">
              <a:latin typeface="Times New Roman"/>
              <a:cs typeface="Times New Roman"/>
            </a:endParaRPr>
          </a:p>
          <a:p>
            <a:pPr marL="12700">
              <a:lnSpc>
                <a:spcPct val="100000"/>
              </a:lnSpc>
            </a:pPr>
            <a:r>
              <a:rPr sz="1200" b="1" spc="-5" dirty="0">
                <a:latin typeface="Times New Roman"/>
                <a:cs typeface="Times New Roman"/>
              </a:rPr>
              <a:t>Effect </a:t>
            </a:r>
            <a:r>
              <a:rPr sz="1200" b="1" dirty="0">
                <a:latin typeface="Times New Roman"/>
                <a:cs typeface="Times New Roman"/>
              </a:rPr>
              <a:t>of </a:t>
            </a:r>
            <a:r>
              <a:rPr sz="1200" b="1" spc="-5" dirty="0">
                <a:latin typeface="Times New Roman"/>
                <a:cs typeface="Times New Roman"/>
              </a:rPr>
              <a:t>Population</a:t>
            </a:r>
            <a:r>
              <a:rPr sz="1200" b="1" dirty="0">
                <a:latin typeface="Times New Roman"/>
                <a:cs typeface="Times New Roman"/>
              </a:rPr>
              <a:t> </a:t>
            </a:r>
            <a:r>
              <a:rPr sz="1200" b="1" spc="-5" dirty="0">
                <a:latin typeface="Times New Roman"/>
                <a:cs typeface="Times New Roman"/>
              </a:rPr>
              <a:t>Growth</a:t>
            </a:r>
            <a:endParaRPr sz="1200" dirty="0">
              <a:latin typeface="Times New Roman"/>
              <a:cs typeface="Times New Roman"/>
            </a:endParaRPr>
          </a:p>
          <a:p>
            <a:pPr marL="469265" marR="6350" indent="-228600">
              <a:lnSpc>
                <a:spcPts val="2070"/>
              </a:lnSpc>
              <a:spcBef>
                <a:spcPts val="160"/>
              </a:spcBef>
              <a:buFont typeface="Times New Roman"/>
              <a:buAutoNum type="alphaLcPeriod"/>
              <a:tabLst>
                <a:tab pos="469900" algn="l"/>
              </a:tabLst>
            </a:pPr>
            <a:r>
              <a:rPr sz="1200" b="1" spc="-5" dirty="0">
                <a:latin typeface="Times New Roman"/>
                <a:cs typeface="Times New Roman"/>
              </a:rPr>
              <a:t>Economy</a:t>
            </a:r>
            <a:r>
              <a:rPr sz="1200" spc="-5" dirty="0">
                <a:latin typeface="Times New Roman"/>
                <a:cs typeface="Times New Roman"/>
              </a:rPr>
              <a:t>: </a:t>
            </a:r>
            <a:r>
              <a:rPr sz="1200" dirty="0">
                <a:latin typeface="Times New Roman"/>
                <a:cs typeface="Times New Roman"/>
              </a:rPr>
              <a:t>Economy </a:t>
            </a:r>
            <a:r>
              <a:rPr sz="1200" spc="-5" dirty="0">
                <a:latin typeface="Times New Roman"/>
                <a:cs typeface="Times New Roman"/>
              </a:rPr>
              <a:t>development </a:t>
            </a:r>
            <a:r>
              <a:rPr sz="1200" dirty="0">
                <a:latin typeface="Times New Roman"/>
                <a:cs typeface="Times New Roman"/>
              </a:rPr>
              <a:t>is a process </a:t>
            </a:r>
            <a:r>
              <a:rPr sz="1200" spc="10" dirty="0">
                <a:latin typeface="Times New Roman"/>
                <a:cs typeface="Times New Roman"/>
              </a:rPr>
              <a:t>by </a:t>
            </a:r>
            <a:r>
              <a:rPr sz="1200" spc="-5" dirty="0">
                <a:latin typeface="Times New Roman"/>
                <a:cs typeface="Times New Roman"/>
              </a:rPr>
              <a:t>which </a:t>
            </a:r>
            <a:r>
              <a:rPr sz="1200" dirty="0">
                <a:latin typeface="Times New Roman"/>
                <a:cs typeface="Times New Roman"/>
              </a:rPr>
              <a:t>a </a:t>
            </a:r>
            <a:r>
              <a:rPr sz="1200" spc="-75" dirty="0">
                <a:latin typeface="Times New Roman"/>
                <a:cs typeface="Times New Roman"/>
              </a:rPr>
              <a:t>country‟s </a:t>
            </a:r>
            <a:r>
              <a:rPr sz="1200" spc="-5" dirty="0">
                <a:latin typeface="Times New Roman"/>
                <a:cs typeface="Times New Roman"/>
              </a:rPr>
              <a:t>real </a:t>
            </a:r>
            <a:r>
              <a:rPr sz="1200" dirty="0">
                <a:latin typeface="Times New Roman"/>
                <a:cs typeface="Times New Roman"/>
              </a:rPr>
              <a:t>national </a:t>
            </a:r>
            <a:r>
              <a:rPr sz="1200" spc="-20" dirty="0">
                <a:latin typeface="Times New Roman"/>
                <a:cs typeface="Times New Roman"/>
              </a:rPr>
              <a:t>income  </a:t>
            </a:r>
            <a:r>
              <a:rPr sz="1200" spc="-5" dirty="0">
                <a:latin typeface="Times New Roman"/>
                <a:cs typeface="Times New Roman"/>
              </a:rPr>
              <a:t>increases over </a:t>
            </a:r>
            <a:r>
              <a:rPr sz="1200" dirty="0">
                <a:latin typeface="Times New Roman"/>
                <a:cs typeface="Times New Roman"/>
              </a:rPr>
              <a:t>a period </a:t>
            </a:r>
            <a:r>
              <a:rPr sz="1200" spc="-5" dirty="0">
                <a:latin typeface="Times New Roman"/>
                <a:cs typeface="Times New Roman"/>
              </a:rPr>
              <a:t>and is associated </a:t>
            </a:r>
            <a:r>
              <a:rPr sz="1200" dirty="0">
                <a:latin typeface="Times New Roman"/>
                <a:cs typeface="Times New Roman"/>
              </a:rPr>
              <a:t>with </a:t>
            </a:r>
            <a:r>
              <a:rPr sz="1200" spc="-5" dirty="0">
                <a:latin typeface="Times New Roman"/>
                <a:cs typeface="Times New Roman"/>
              </a:rPr>
              <a:t>structural changes, work</a:t>
            </a:r>
            <a:r>
              <a:rPr sz="1200" spc="-25" dirty="0">
                <a:latin typeface="Times New Roman"/>
                <a:cs typeface="Times New Roman"/>
              </a:rPr>
              <a:t> </a:t>
            </a:r>
            <a:r>
              <a:rPr sz="1200" spc="-5" dirty="0">
                <a:latin typeface="Times New Roman"/>
                <a:cs typeface="Times New Roman"/>
              </a:rPr>
              <a:t>forces,</a:t>
            </a:r>
            <a:endParaRPr sz="1200" dirty="0">
              <a:latin typeface="Times New Roman"/>
              <a:cs typeface="Times New Roman"/>
            </a:endParaRPr>
          </a:p>
          <a:p>
            <a:pPr marL="469265">
              <a:lnSpc>
                <a:spcPct val="100000"/>
              </a:lnSpc>
              <a:spcBef>
                <a:spcPts val="455"/>
              </a:spcBef>
            </a:pPr>
            <a:r>
              <a:rPr sz="1200" spc="-5" dirty="0">
                <a:latin typeface="Times New Roman"/>
                <a:cs typeface="Times New Roman"/>
              </a:rPr>
              <a:t>consumption </a:t>
            </a:r>
            <a:r>
              <a:rPr sz="1200" dirty="0">
                <a:latin typeface="Times New Roman"/>
                <a:cs typeface="Times New Roman"/>
              </a:rPr>
              <a:t>, exports </a:t>
            </a:r>
            <a:r>
              <a:rPr sz="1200" spc="-10" dirty="0">
                <a:latin typeface="Times New Roman"/>
                <a:cs typeface="Times New Roman"/>
              </a:rPr>
              <a:t>and </a:t>
            </a:r>
            <a:r>
              <a:rPr sz="1200" dirty="0">
                <a:latin typeface="Times New Roman"/>
                <a:cs typeface="Times New Roman"/>
              </a:rPr>
              <a:t>imports. </a:t>
            </a:r>
            <a:r>
              <a:rPr sz="1200" spc="-5" dirty="0">
                <a:latin typeface="Times New Roman"/>
                <a:cs typeface="Times New Roman"/>
              </a:rPr>
              <a:t>Overpopulation affects </a:t>
            </a:r>
            <a:r>
              <a:rPr sz="1200" dirty="0">
                <a:latin typeface="Times New Roman"/>
                <a:cs typeface="Times New Roman"/>
              </a:rPr>
              <a:t>the following</a:t>
            </a:r>
            <a:r>
              <a:rPr sz="1200" spc="25" dirty="0">
                <a:latin typeface="Times New Roman"/>
                <a:cs typeface="Times New Roman"/>
              </a:rPr>
              <a:t> </a:t>
            </a:r>
            <a:r>
              <a:rPr sz="1200" spc="-5" dirty="0">
                <a:latin typeface="Times New Roman"/>
                <a:cs typeface="Times New Roman"/>
              </a:rPr>
              <a:t>areas:</a:t>
            </a:r>
            <a:endParaRPr sz="1200" dirty="0">
              <a:latin typeface="Times New Roman"/>
              <a:cs typeface="Times New Roman"/>
            </a:endParaRPr>
          </a:p>
          <a:p>
            <a:pPr marL="697865" lvl="1" indent="-170815">
              <a:lnSpc>
                <a:spcPct val="100000"/>
              </a:lnSpc>
              <a:spcBef>
                <a:spcPts val="625"/>
              </a:spcBef>
              <a:buChar char="•"/>
              <a:tabLst>
                <a:tab pos="698500" algn="l"/>
              </a:tabLst>
            </a:pPr>
            <a:r>
              <a:rPr sz="1200" spc="-5" dirty="0">
                <a:latin typeface="Times New Roman"/>
                <a:cs typeface="Times New Roman"/>
              </a:rPr>
              <a:t>Food </a:t>
            </a:r>
            <a:r>
              <a:rPr sz="1200" dirty="0">
                <a:latin typeface="Times New Roman"/>
                <a:cs typeface="Times New Roman"/>
              </a:rPr>
              <a:t>scarcity</a:t>
            </a:r>
          </a:p>
          <a:p>
            <a:pPr marL="697865" lvl="1" indent="-170815">
              <a:lnSpc>
                <a:spcPct val="100000"/>
              </a:lnSpc>
              <a:spcBef>
                <a:spcPts val="635"/>
              </a:spcBef>
              <a:buChar char="•"/>
              <a:tabLst>
                <a:tab pos="698500" algn="l"/>
              </a:tabLst>
            </a:pPr>
            <a:r>
              <a:rPr sz="1200" spc="-10" dirty="0">
                <a:latin typeface="Times New Roman"/>
                <a:cs typeface="Times New Roman"/>
              </a:rPr>
              <a:t>Low </a:t>
            </a:r>
            <a:r>
              <a:rPr sz="1200" spc="-5" dirty="0">
                <a:latin typeface="Times New Roman"/>
                <a:cs typeface="Times New Roman"/>
              </a:rPr>
              <a:t>employment</a:t>
            </a:r>
            <a:r>
              <a:rPr sz="1200" spc="10" dirty="0">
                <a:latin typeface="Times New Roman"/>
                <a:cs typeface="Times New Roman"/>
              </a:rPr>
              <a:t> </a:t>
            </a:r>
            <a:r>
              <a:rPr sz="1200" dirty="0">
                <a:latin typeface="Times New Roman"/>
                <a:cs typeface="Times New Roman"/>
              </a:rPr>
              <a:t>opportunity</a:t>
            </a:r>
          </a:p>
          <a:p>
            <a:pPr marL="697865" lvl="1" indent="-170815">
              <a:lnSpc>
                <a:spcPct val="100000"/>
              </a:lnSpc>
              <a:spcBef>
                <a:spcPts val="625"/>
              </a:spcBef>
              <a:buChar char="•"/>
              <a:tabLst>
                <a:tab pos="698500" algn="l"/>
              </a:tabLst>
            </a:pPr>
            <a:r>
              <a:rPr sz="1200" spc="-10" dirty="0">
                <a:latin typeface="Times New Roman"/>
                <a:cs typeface="Times New Roman"/>
              </a:rPr>
              <a:t>Low</a:t>
            </a:r>
            <a:r>
              <a:rPr sz="1200" spc="-5" dirty="0">
                <a:latin typeface="Times New Roman"/>
                <a:cs typeface="Times New Roman"/>
              </a:rPr>
              <a:t> </a:t>
            </a:r>
            <a:r>
              <a:rPr sz="1200" dirty="0">
                <a:latin typeface="Times New Roman"/>
                <a:cs typeface="Times New Roman"/>
              </a:rPr>
              <a:t>productivity</a:t>
            </a:r>
          </a:p>
          <a:p>
            <a:pPr marL="697865" lvl="1" indent="-170815">
              <a:lnSpc>
                <a:spcPct val="100000"/>
              </a:lnSpc>
              <a:spcBef>
                <a:spcPts val="635"/>
              </a:spcBef>
              <a:buChar char="•"/>
              <a:tabLst>
                <a:tab pos="698500" algn="l"/>
              </a:tabLst>
            </a:pPr>
            <a:r>
              <a:rPr sz="1200" spc="-10" dirty="0">
                <a:latin typeface="Times New Roman"/>
                <a:cs typeface="Times New Roman"/>
              </a:rPr>
              <a:t>Low</a:t>
            </a:r>
            <a:r>
              <a:rPr sz="1200" spc="-5" dirty="0">
                <a:latin typeface="Times New Roman"/>
                <a:cs typeface="Times New Roman"/>
              </a:rPr>
              <a:t> savings</a:t>
            </a:r>
            <a:endParaRPr sz="1200" dirty="0">
              <a:latin typeface="Times New Roman"/>
              <a:cs typeface="Times New Roman"/>
            </a:endParaRPr>
          </a:p>
          <a:p>
            <a:pPr marL="697865" lvl="1" indent="-170815">
              <a:lnSpc>
                <a:spcPct val="100000"/>
              </a:lnSpc>
              <a:spcBef>
                <a:spcPts val="625"/>
              </a:spcBef>
              <a:buChar char="•"/>
              <a:tabLst>
                <a:tab pos="698500" algn="l"/>
              </a:tabLst>
            </a:pPr>
            <a:r>
              <a:rPr sz="1200" spc="-5" dirty="0">
                <a:latin typeface="Times New Roman"/>
                <a:cs typeface="Times New Roman"/>
              </a:rPr>
              <a:t>Unequal </a:t>
            </a:r>
            <a:r>
              <a:rPr sz="1200" dirty="0">
                <a:latin typeface="Times New Roman"/>
                <a:cs typeface="Times New Roman"/>
              </a:rPr>
              <a:t>distribution of </a:t>
            </a:r>
            <a:r>
              <a:rPr sz="1200" spc="-5" dirty="0">
                <a:latin typeface="Times New Roman"/>
                <a:cs typeface="Times New Roman"/>
              </a:rPr>
              <a:t>population </a:t>
            </a:r>
            <a:r>
              <a:rPr sz="1200" dirty="0">
                <a:latin typeface="Times New Roman"/>
                <a:cs typeface="Times New Roman"/>
              </a:rPr>
              <a:t>in</a:t>
            </a:r>
            <a:r>
              <a:rPr sz="1200" spc="10" dirty="0">
                <a:latin typeface="Times New Roman"/>
                <a:cs typeface="Times New Roman"/>
              </a:rPr>
              <a:t> </a:t>
            </a:r>
            <a:r>
              <a:rPr sz="1200" spc="-5" dirty="0">
                <a:latin typeface="Times New Roman"/>
                <a:cs typeface="Times New Roman"/>
              </a:rPr>
              <a:t>farmland</a:t>
            </a:r>
            <a:endParaRPr sz="1200" dirty="0">
              <a:latin typeface="Times New Roman"/>
              <a:cs typeface="Times New Roman"/>
            </a:endParaRPr>
          </a:p>
          <a:p>
            <a:pPr marL="469265" indent="-228600">
              <a:lnSpc>
                <a:spcPct val="100000"/>
              </a:lnSpc>
              <a:spcBef>
                <a:spcPts val="660"/>
              </a:spcBef>
              <a:buFont typeface="Times New Roman"/>
              <a:buAutoNum type="alphaLcPeriod" startAt="2"/>
              <a:tabLst>
                <a:tab pos="469900" algn="l"/>
              </a:tabLst>
            </a:pPr>
            <a:r>
              <a:rPr sz="1200" b="1" spc="-5" dirty="0">
                <a:latin typeface="Times New Roman"/>
                <a:cs typeface="Times New Roman"/>
              </a:rPr>
              <a:t>Environment</a:t>
            </a:r>
            <a:endParaRPr sz="1200" dirty="0">
              <a:latin typeface="Times New Roman"/>
              <a:cs typeface="Times New Roman"/>
            </a:endParaRPr>
          </a:p>
          <a:p>
            <a:pPr marL="697865" lvl="1" indent="-170815">
              <a:lnSpc>
                <a:spcPct val="100000"/>
              </a:lnSpc>
              <a:spcBef>
                <a:spcPts val="605"/>
              </a:spcBef>
              <a:buChar char="•"/>
              <a:tabLst>
                <a:tab pos="698500" algn="l"/>
              </a:tabLst>
            </a:pPr>
            <a:r>
              <a:rPr sz="1200" spc="-5" dirty="0">
                <a:latin typeface="Times New Roman"/>
                <a:cs typeface="Times New Roman"/>
              </a:rPr>
              <a:t>Deforestation</a:t>
            </a:r>
            <a:endParaRPr sz="1200" dirty="0">
              <a:latin typeface="Times New Roman"/>
              <a:cs typeface="Times New Roman"/>
            </a:endParaRPr>
          </a:p>
          <a:p>
            <a:pPr marL="697865" lvl="1" indent="-170815">
              <a:lnSpc>
                <a:spcPct val="100000"/>
              </a:lnSpc>
              <a:spcBef>
                <a:spcPts val="635"/>
              </a:spcBef>
              <a:buChar char="•"/>
              <a:tabLst>
                <a:tab pos="698500" algn="l"/>
              </a:tabLst>
            </a:pPr>
            <a:r>
              <a:rPr sz="1200" spc="-5" dirty="0">
                <a:latin typeface="Times New Roman"/>
                <a:cs typeface="Times New Roman"/>
              </a:rPr>
              <a:t>Excess pressure </a:t>
            </a:r>
            <a:r>
              <a:rPr sz="1200" dirty="0">
                <a:latin typeface="Times New Roman"/>
                <a:cs typeface="Times New Roman"/>
              </a:rPr>
              <a:t>on</a:t>
            </a:r>
            <a:r>
              <a:rPr sz="1200" spc="-5" dirty="0">
                <a:latin typeface="Times New Roman"/>
                <a:cs typeface="Times New Roman"/>
              </a:rPr>
              <a:t> </a:t>
            </a:r>
            <a:r>
              <a:rPr sz="1200" dirty="0">
                <a:latin typeface="Times New Roman"/>
                <a:cs typeface="Times New Roman"/>
              </a:rPr>
              <a:t>land</a:t>
            </a:r>
          </a:p>
          <a:p>
            <a:pPr marL="697865" lvl="1" indent="-170815">
              <a:lnSpc>
                <a:spcPct val="100000"/>
              </a:lnSpc>
              <a:spcBef>
                <a:spcPts val="625"/>
              </a:spcBef>
              <a:buChar char="•"/>
              <a:tabLst>
                <a:tab pos="698500" algn="l"/>
              </a:tabLst>
            </a:pPr>
            <a:r>
              <a:rPr sz="1200" dirty="0">
                <a:latin typeface="Times New Roman"/>
                <a:cs typeface="Times New Roman"/>
              </a:rPr>
              <a:t>Water , </a:t>
            </a:r>
            <a:r>
              <a:rPr sz="1200" spc="-5" dirty="0">
                <a:latin typeface="Times New Roman"/>
                <a:cs typeface="Times New Roman"/>
              </a:rPr>
              <a:t>air and </a:t>
            </a:r>
            <a:r>
              <a:rPr sz="1200" dirty="0">
                <a:latin typeface="Times New Roman"/>
                <a:cs typeface="Times New Roman"/>
              </a:rPr>
              <a:t>noise</a:t>
            </a:r>
            <a:r>
              <a:rPr sz="1200" spc="290" dirty="0">
                <a:latin typeface="Times New Roman"/>
                <a:cs typeface="Times New Roman"/>
              </a:rPr>
              <a:t> </a:t>
            </a:r>
            <a:r>
              <a:rPr sz="1200" dirty="0">
                <a:latin typeface="Times New Roman"/>
                <a:cs typeface="Times New Roman"/>
              </a:rPr>
              <a:t>population</a:t>
            </a:r>
          </a:p>
          <a:p>
            <a:pPr marL="697865" lvl="1" indent="-170815">
              <a:lnSpc>
                <a:spcPct val="100000"/>
              </a:lnSpc>
              <a:spcBef>
                <a:spcPts val="635"/>
              </a:spcBef>
              <a:buChar char="•"/>
              <a:tabLst>
                <a:tab pos="698500" algn="l"/>
              </a:tabLst>
            </a:pPr>
            <a:r>
              <a:rPr sz="1200" spc="-5" dirty="0">
                <a:latin typeface="Times New Roman"/>
                <a:cs typeface="Times New Roman"/>
              </a:rPr>
              <a:t>Unplanned </a:t>
            </a:r>
            <a:r>
              <a:rPr sz="1200" dirty="0">
                <a:latin typeface="Times New Roman"/>
                <a:cs typeface="Times New Roman"/>
              </a:rPr>
              <a:t>urbanization</a:t>
            </a:r>
          </a:p>
          <a:p>
            <a:pPr marL="469265" indent="-228600">
              <a:lnSpc>
                <a:spcPct val="100000"/>
              </a:lnSpc>
              <a:spcBef>
                <a:spcPts val="645"/>
              </a:spcBef>
              <a:buAutoNum type="alphaLcPeriod" startAt="2"/>
              <a:tabLst>
                <a:tab pos="469900" algn="l"/>
              </a:tabLst>
            </a:pPr>
            <a:r>
              <a:rPr sz="1200" b="1" spc="-5" dirty="0">
                <a:latin typeface="Times New Roman"/>
                <a:cs typeface="Times New Roman"/>
              </a:rPr>
              <a:t>Health</a:t>
            </a:r>
            <a:endParaRPr sz="1200" dirty="0">
              <a:latin typeface="Times New Roman"/>
              <a:cs typeface="Times New Roman"/>
            </a:endParaRPr>
          </a:p>
          <a:p>
            <a:pPr marL="697865" lvl="1" indent="-170815">
              <a:lnSpc>
                <a:spcPct val="100000"/>
              </a:lnSpc>
              <a:spcBef>
                <a:spcPts val="615"/>
              </a:spcBef>
              <a:buChar char="•"/>
              <a:tabLst>
                <a:tab pos="698500" algn="l"/>
              </a:tabLst>
            </a:pPr>
            <a:r>
              <a:rPr sz="1200" spc="-10" dirty="0">
                <a:latin typeface="Times New Roman"/>
                <a:cs typeface="Times New Roman"/>
              </a:rPr>
              <a:t>Low </a:t>
            </a:r>
            <a:r>
              <a:rPr sz="1200" dirty="0">
                <a:latin typeface="Times New Roman"/>
                <a:cs typeface="Times New Roman"/>
              </a:rPr>
              <a:t>availability </a:t>
            </a:r>
            <a:r>
              <a:rPr sz="1200" spc="5" dirty="0">
                <a:latin typeface="Times New Roman"/>
                <a:cs typeface="Times New Roman"/>
              </a:rPr>
              <a:t>of </a:t>
            </a:r>
            <a:r>
              <a:rPr sz="1200" spc="-5" dirty="0">
                <a:latin typeface="Times New Roman"/>
                <a:cs typeface="Times New Roman"/>
              </a:rPr>
              <a:t>essential health</a:t>
            </a:r>
            <a:r>
              <a:rPr sz="1200" spc="-15" dirty="0">
                <a:latin typeface="Times New Roman"/>
                <a:cs typeface="Times New Roman"/>
              </a:rPr>
              <a:t> </a:t>
            </a:r>
            <a:r>
              <a:rPr sz="1200" spc="-5" dirty="0">
                <a:latin typeface="Times New Roman"/>
                <a:cs typeface="Times New Roman"/>
              </a:rPr>
              <a:t>care</a:t>
            </a:r>
            <a:endParaRPr sz="1200" dirty="0">
              <a:latin typeface="Times New Roman"/>
              <a:cs typeface="Times New Roman"/>
            </a:endParaRPr>
          </a:p>
          <a:p>
            <a:pPr marL="697865" lvl="1" indent="-170815">
              <a:lnSpc>
                <a:spcPct val="100000"/>
              </a:lnSpc>
              <a:spcBef>
                <a:spcPts val="625"/>
              </a:spcBef>
              <a:buChar char="•"/>
              <a:tabLst>
                <a:tab pos="698500" algn="l"/>
              </a:tabLst>
            </a:pPr>
            <a:r>
              <a:rPr sz="1200" spc="-5" dirty="0">
                <a:latin typeface="Times New Roman"/>
                <a:cs typeface="Times New Roman"/>
              </a:rPr>
              <a:t>Improper </a:t>
            </a:r>
            <a:r>
              <a:rPr sz="1200" dirty="0">
                <a:latin typeface="Times New Roman"/>
                <a:cs typeface="Times New Roman"/>
              </a:rPr>
              <a:t>distribution of</a:t>
            </a:r>
            <a:r>
              <a:rPr sz="1200" spc="5" dirty="0">
                <a:latin typeface="Times New Roman"/>
                <a:cs typeface="Times New Roman"/>
              </a:rPr>
              <a:t> </a:t>
            </a:r>
            <a:r>
              <a:rPr sz="1200" spc="-5" dirty="0">
                <a:latin typeface="Times New Roman"/>
                <a:cs typeface="Times New Roman"/>
              </a:rPr>
              <a:t>resources</a:t>
            </a:r>
            <a:endParaRPr sz="1200" dirty="0">
              <a:latin typeface="Times New Roman"/>
              <a:cs typeface="Times New Roman"/>
            </a:endParaRPr>
          </a:p>
          <a:p>
            <a:pPr marL="697865" lvl="1" indent="-170815">
              <a:lnSpc>
                <a:spcPct val="100000"/>
              </a:lnSpc>
              <a:spcBef>
                <a:spcPts val="635"/>
              </a:spcBef>
              <a:buChar char="•"/>
              <a:tabLst>
                <a:tab pos="698500" algn="l"/>
              </a:tabLst>
            </a:pPr>
            <a:r>
              <a:rPr sz="1200" dirty="0">
                <a:latin typeface="Times New Roman"/>
                <a:cs typeface="Times New Roman"/>
              </a:rPr>
              <a:t>Population </a:t>
            </a:r>
            <a:r>
              <a:rPr sz="1200" spc="-5" dirty="0">
                <a:latin typeface="Times New Roman"/>
                <a:cs typeface="Times New Roman"/>
              </a:rPr>
              <a:t>Doctor ratio</a:t>
            </a:r>
            <a:r>
              <a:rPr sz="1200" dirty="0">
                <a:latin typeface="Times New Roman"/>
                <a:cs typeface="Times New Roman"/>
              </a:rPr>
              <a:t> </a:t>
            </a:r>
            <a:r>
              <a:rPr sz="1200" spc="-5" dirty="0">
                <a:latin typeface="Times New Roman"/>
                <a:cs typeface="Times New Roman"/>
              </a:rPr>
              <a:t>high</a:t>
            </a:r>
            <a:endParaRPr sz="1200" dirty="0">
              <a:latin typeface="Times New Roman"/>
              <a:cs typeface="Times New Roman"/>
            </a:endParaRPr>
          </a:p>
          <a:p>
            <a:pPr marL="697865" lvl="1" indent="-170815">
              <a:lnSpc>
                <a:spcPct val="100000"/>
              </a:lnSpc>
              <a:spcBef>
                <a:spcPts val="625"/>
              </a:spcBef>
              <a:buChar char="•"/>
              <a:tabLst>
                <a:tab pos="698500" algn="l"/>
              </a:tabLst>
            </a:pPr>
            <a:r>
              <a:rPr sz="1200" spc="-5" dirty="0">
                <a:latin typeface="Times New Roman"/>
                <a:cs typeface="Times New Roman"/>
              </a:rPr>
              <a:t>Health facilities are </a:t>
            </a:r>
            <a:r>
              <a:rPr sz="1200" dirty="0">
                <a:latin typeface="Times New Roman"/>
                <a:cs typeface="Times New Roman"/>
              </a:rPr>
              <a:t>restricted only in urban</a:t>
            </a:r>
            <a:r>
              <a:rPr sz="1200" spc="-25" dirty="0">
                <a:latin typeface="Times New Roman"/>
                <a:cs typeface="Times New Roman"/>
              </a:rPr>
              <a:t> </a:t>
            </a:r>
            <a:r>
              <a:rPr sz="1200" spc="-5" dirty="0">
                <a:latin typeface="Times New Roman"/>
                <a:cs typeface="Times New Roman"/>
              </a:rPr>
              <a:t>area</a:t>
            </a:r>
            <a:endParaRPr sz="1200" dirty="0">
              <a:latin typeface="Times New Roman"/>
              <a:cs typeface="Times New Roman"/>
            </a:endParaRPr>
          </a:p>
          <a:p>
            <a:pPr marL="697865" lvl="1" indent="-170815">
              <a:lnSpc>
                <a:spcPct val="100000"/>
              </a:lnSpc>
              <a:spcBef>
                <a:spcPts val="635"/>
              </a:spcBef>
              <a:buChar char="•"/>
              <a:tabLst>
                <a:tab pos="698500" algn="l"/>
              </a:tabLst>
            </a:pPr>
            <a:r>
              <a:rPr sz="1200" spc="-5" dirty="0">
                <a:latin typeface="Times New Roman"/>
                <a:cs typeface="Times New Roman"/>
              </a:rPr>
              <a:t>Lack </a:t>
            </a:r>
            <a:r>
              <a:rPr sz="1200" dirty="0">
                <a:latin typeface="Times New Roman"/>
                <a:cs typeface="Times New Roman"/>
              </a:rPr>
              <a:t>of </a:t>
            </a:r>
            <a:r>
              <a:rPr sz="1200" spc="-5" dirty="0">
                <a:latin typeface="Times New Roman"/>
                <a:cs typeface="Times New Roman"/>
              </a:rPr>
              <a:t>health promotion</a:t>
            </a:r>
            <a:r>
              <a:rPr sz="1200" spc="5" dirty="0">
                <a:latin typeface="Times New Roman"/>
                <a:cs typeface="Times New Roman"/>
              </a:rPr>
              <a:t> </a:t>
            </a:r>
            <a:r>
              <a:rPr sz="1200" spc="-5" dirty="0">
                <a:latin typeface="Times New Roman"/>
                <a:cs typeface="Times New Roman"/>
              </a:rPr>
              <a:t>services</a:t>
            </a:r>
            <a:endParaRPr sz="1200" dirty="0">
              <a:latin typeface="Times New Roman"/>
              <a:cs typeface="Times New Roman"/>
            </a:endParaRPr>
          </a:p>
          <a:p>
            <a:pPr marL="697865" lvl="1" indent="-170815">
              <a:lnSpc>
                <a:spcPct val="100000"/>
              </a:lnSpc>
              <a:spcBef>
                <a:spcPts val="625"/>
              </a:spcBef>
              <a:buChar char="•"/>
              <a:tabLst>
                <a:tab pos="698500" algn="l"/>
              </a:tabLst>
            </a:pPr>
            <a:r>
              <a:rPr sz="1200" spc="-10" dirty="0">
                <a:latin typeface="Times New Roman"/>
                <a:cs typeface="Times New Roman"/>
              </a:rPr>
              <a:t>Low </a:t>
            </a:r>
            <a:r>
              <a:rPr sz="1200" spc="-5" dirty="0">
                <a:latin typeface="Times New Roman"/>
                <a:cs typeface="Times New Roman"/>
              </a:rPr>
              <a:t>preventive </a:t>
            </a:r>
            <a:r>
              <a:rPr sz="1200" dirty="0">
                <a:latin typeface="Times New Roman"/>
                <a:cs typeface="Times New Roman"/>
              </a:rPr>
              <a:t>measures</a:t>
            </a:r>
            <a:r>
              <a:rPr sz="1200" spc="10" dirty="0">
                <a:latin typeface="Times New Roman"/>
                <a:cs typeface="Times New Roman"/>
              </a:rPr>
              <a:t> </a:t>
            </a:r>
            <a:r>
              <a:rPr sz="1200" spc="-5" dirty="0">
                <a:latin typeface="Times New Roman"/>
                <a:cs typeface="Times New Roman"/>
              </a:rPr>
              <a:t>priorities</a:t>
            </a:r>
            <a:endParaRPr sz="1200" dirty="0">
              <a:latin typeface="Times New Roman"/>
              <a:cs typeface="Times New Roman"/>
            </a:endParaRPr>
          </a:p>
          <a:p>
            <a:pPr marL="697865" lvl="1" indent="-170815">
              <a:lnSpc>
                <a:spcPct val="100000"/>
              </a:lnSpc>
              <a:spcBef>
                <a:spcPts val="635"/>
              </a:spcBef>
              <a:buChar char="•"/>
              <a:tabLst>
                <a:tab pos="698500" algn="l"/>
              </a:tabLst>
            </a:pPr>
            <a:r>
              <a:rPr sz="1200" spc="-5" dirty="0">
                <a:latin typeface="Times New Roman"/>
                <a:cs typeface="Times New Roman"/>
              </a:rPr>
              <a:t>High </a:t>
            </a:r>
            <a:r>
              <a:rPr sz="1200" dirty="0">
                <a:latin typeface="Times New Roman"/>
                <a:cs typeface="Times New Roman"/>
              </a:rPr>
              <a:t>mortality </a:t>
            </a:r>
            <a:r>
              <a:rPr sz="1200" spc="-5" dirty="0">
                <a:latin typeface="Times New Roman"/>
                <a:cs typeface="Times New Roman"/>
              </a:rPr>
              <a:t>and </a:t>
            </a:r>
            <a:r>
              <a:rPr sz="1200" dirty="0">
                <a:latin typeface="Times New Roman"/>
                <a:cs typeface="Times New Roman"/>
              </a:rPr>
              <a:t>morbidity</a:t>
            </a:r>
            <a:r>
              <a:rPr sz="1200" spc="-50" dirty="0">
                <a:latin typeface="Times New Roman"/>
                <a:cs typeface="Times New Roman"/>
              </a:rPr>
              <a:t> </a:t>
            </a:r>
            <a:r>
              <a:rPr sz="1200" spc="-5" dirty="0">
                <a:latin typeface="Times New Roman"/>
                <a:cs typeface="Times New Roman"/>
              </a:rPr>
              <a:t>rates</a:t>
            </a:r>
            <a:endParaRPr sz="1200" dirty="0">
              <a:latin typeface="Times New Roman"/>
              <a:cs typeface="Times New Roman"/>
            </a:endParaRPr>
          </a:p>
          <a:p>
            <a:pPr marL="507365" indent="-266700">
              <a:lnSpc>
                <a:spcPct val="100000"/>
              </a:lnSpc>
              <a:spcBef>
                <a:spcPts val="650"/>
              </a:spcBef>
              <a:buAutoNum type="alphaLcPeriod" startAt="2"/>
              <a:tabLst>
                <a:tab pos="507365" algn="l"/>
                <a:tab pos="508000" algn="l"/>
              </a:tabLst>
            </a:pPr>
            <a:r>
              <a:rPr sz="1200" b="1" spc="-5" dirty="0">
                <a:latin typeface="Times New Roman"/>
                <a:cs typeface="Times New Roman"/>
              </a:rPr>
              <a:t>Education</a:t>
            </a:r>
            <a:endParaRPr sz="1200" dirty="0">
              <a:latin typeface="Times New Roman"/>
              <a:cs typeface="Times New Roman"/>
            </a:endParaRPr>
          </a:p>
          <a:p>
            <a:pPr marL="697865" lvl="1" indent="-170815">
              <a:lnSpc>
                <a:spcPct val="100000"/>
              </a:lnSpc>
              <a:spcBef>
                <a:spcPts val="610"/>
              </a:spcBef>
              <a:buChar char="•"/>
              <a:tabLst>
                <a:tab pos="698500" algn="l"/>
              </a:tabLst>
            </a:pPr>
            <a:r>
              <a:rPr sz="1200" spc="-5" dirty="0">
                <a:latin typeface="Times New Roman"/>
                <a:cs typeface="Times New Roman"/>
              </a:rPr>
              <a:t>Not affordable for </a:t>
            </a:r>
            <a:r>
              <a:rPr sz="1200" dirty="0">
                <a:latin typeface="Times New Roman"/>
                <a:cs typeface="Times New Roman"/>
              </a:rPr>
              <a:t>poor</a:t>
            </a:r>
            <a:r>
              <a:rPr sz="1200" spc="10" dirty="0">
                <a:latin typeface="Times New Roman"/>
                <a:cs typeface="Times New Roman"/>
              </a:rPr>
              <a:t> </a:t>
            </a:r>
            <a:r>
              <a:rPr sz="1200" dirty="0">
                <a:latin typeface="Times New Roman"/>
                <a:cs typeface="Times New Roman"/>
              </a:rPr>
              <a:t>population</a:t>
            </a:r>
          </a:p>
          <a:p>
            <a:pPr marL="697865" lvl="1" indent="-170815">
              <a:lnSpc>
                <a:spcPct val="100000"/>
              </a:lnSpc>
              <a:spcBef>
                <a:spcPts val="625"/>
              </a:spcBef>
              <a:buChar char="•"/>
              <a:tabLst>
                <a:tab pos="698500" algn="l"/>
              </a:tabLst>
            </a:pPr>
            <a:r>
              <a:rPr sz="1200" spc="-5" dirty="0">
                <a:latin typeface="Times New Roman"/>
                <a:cs typeface="Times New Roman"/>
              </a:rPr>
              <a:t>Education gap</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54</a:t>
            </a:fld>
            <a:endParaRP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130604" y="908049"/>
            <a:ext cx="2343150" cy="1341120"/>
          </a:xfrm>
          <a:prstGeom prst="rect">
            <a:avLst/>
          </a:prstGeom>
        </p:spPr>
        <p:txBody>
          <a:bodyPr vert="horz" wrap="square" lIns="0" tIns="94615" rIns="0" bIns="0" rtlCol="0">
            <a:spAutoFit/>
          </a:bodyPr>
          <a:lstStyle/>
          <a:p>
            <a:pPr marL="469265" indent="-170815">
              <a:lnSpc>
                <a:spcPct val="100000"/>
              </a:lnSpc>
              <a:spcBef>
                <a:spcPts val="745"/>
              </a:spcBef>
              <a:buChar char="•"/>
              <a:tabLst>
                <a:tab pos="469900" algn="l"/>
              </a:tabLst>
            </a:pPr>
            <a:r>
              <a:rPr sz="1200" spc="-10" dirty="0">
                <a:latin typeface="Times New Roman"/>
                <a:cs typeface="Times New Roman"/>
              </a:rPr>
              <a:t>Low </a:t>
            </a:r>
            <a:r>
              <a:rPr sz="1200" dirty="0">
                <a:latin typeface="Times New Roman"/>
                <a:cs typeface="Times New Roman"/>
              </a:rPr>
              <a:t>quality of</a:t>
            </a:r>
            <a:r>
              <a:rPr sz="1200" spc="-20" dirty="0">
                <a:latin typeface="Times New Roman"/>
                <a:cs typeface="Times New Roman"/>
              </a:rPr>
              <a:t> </a:t>
            </a:r>
            <a:r>
              <a:rPr sz="1200" spc="-5" dirty="0">
                <a:latin typeface="Times New Roman"/>
                <a:cs typeface="Times New Roman"/>
              </a:rPr>
              <a:t>education</a:t>
            </a:r>
            <a:endParaRPr sz="1200">
              <a:latin typeface="Times New Roman"/>
              <a:cs typeface="Times New Roman"/>
            </a:endParaRPr>
          </a:p>
          <a:p>
            <a:pPr marL="240665" indent="-228600">
              <a:lnSpc>
                <a:spcPct val="100000"/>
              </a:lnSpc>
              <a:spcBef>
                <a:spcPts val="650"/>
              </a:spcBef>
              <a:buAutoNum type="alphaLcPeriod" startAt="5"/>
              <a:tabLst>
                <a:tab pos="241300" algn="l"/>
              </a:tabLst>
            </a:pPr>
            <a:r>
              <a:rPr sz="1200" b="1" spc="-5" dirty="0">
                <a:latin typeface="Times New Roman"/>
                <a:cs typeface="Times New Roman"/>
              </a:rPr>
              <a:t>Occupation</a:t>
            </a:r>
            <a:endParaRPr sz="1200">
              <a:latin typeface="Times New Roman"/>
              <a:cs typeface="Times New Roman"/>
            </a:endParaRPr>
          </a:p>
          <a:p>
            <a:pPr marL="469265" lvl="1" indent="-170815">
              <a:lnSpc>
                <a:spcPct val="100000"/>
              </a:lnSpc>
              <a:spcBef>
                <a:spcPts val="600"/>
              </a:spcBef>
              <a:buChar char="•"/>
              <a:tabLst>
                <a:tab pos="469900" algn="l"/>
              </a:tabLst>
            </a:pPr>
            <a:r>
              <a:rPr sz="1200" spc="-5" dirty="0">
                <a:latin typeface="Times New Roman"/>
                <a:cs typeface="Times New Roman"/>
              </a:rPr>
              <a:t>Unemployment </a:t>
            </a:r>
            <a:r>
              <a:rPr sz="1200" dirty="0">
                <a:latin typeface="Times New Roman"/>
                <a:cs typeface="Times New Roman"/>
              </a:rPr>
              <a:t>rate</a:t>
            </a:r>
            <a:r>
              <a:rPr sz="1200" spc="-20" dirty="0">
                <a:latin typeface="Times New Roman"/>
                <a:cs typeface="Times New Roman"/>
              </a:rPr>
              <a:t> </a:t>
            </a:r>
            <a:r>
              <a:rPr sz="1200" dirty="0">
                <a:latin typeface="Times New Roman"/>
                <a:cs typeface="Times New Roman"/>
              </a:rPr>
              <a:t>increase</a:t>
            </a:r>
            <a:endParaRPr sz="1200">
              <a:latin typeface="Times New Roman"/>
              <a:cs typeface="Times New Roman"/>
            </a:endParaRPr>
          </a:p>
          <a:p>
            <a:pPr marL="469265" lvl="1" indent="-170815">
              <a:lnSpc>
                <a:spcPct val="100000"/>
              </a:lnSpc>
              <a:spcBef>
                <a:spcPts val="635"/>
              </a:spcBef>
              <a:buChar char="•"/>
              <a:tabLst>
                <a:tab pos="469900" algn="l"/>
              </a:tabLst>
            </a:pPr>
            <a:r>
              <a:rPr sz="1200" spc="-5" dirty="0">
                <a:latin typeface="Times New Roman"/>
                <a:cs typeface="Times New Roman"/>
              </a:rPr>
              <a:t>Increased unskilled</a:t>
            </a:r>
            <a:r>
              <a:rPr sz="1200" dirty="0">
                <a:latin typeface="Times New Roman"/>
                <a:cs typeface="Times New Roman"/>
              </a:rPr>
              <a:t> </a:t>
            </a:r>
            <a:r>
              <a:rPr sz="1200" spc="-5" dirty="0">
                <a:latin typeface="Times New Roman"/>
                <a:cs typeface="Times New Roman"/>
              </a:rPr>
              <a:t>manpower</a:t>
            </a:r>
            <a:endParaRPr sz="1200">
              <a:latin typeface="Times New Roman"/>
              <a:cs typeface="Times New Roman"/>
            </a:endParaRPr>
          </a:p>
          <a:p>
            <a:pPr marL="469265" lvl="1" indent="-170815">
              <a:lnSpc>
                <a:spcPct val="100000"/>
              </a:lnSpc>
              <a:spcBef>
                <a:spcPts val="625"/>
              </a:spcBef>
              <a:buChar char="•"/>
              <a:tabLst>
                <a:tab pos="469900" algn="l"/>
              </a:tabLst>
            </a:pPr>
            <a:r>
              <a:rPr sz="1200" spc="-5" dirty="0">
                <a:latin typeface="Times New Roman"/>
                <a:cs typeface="Times New Roman"/>
              </a:rPr>
              <a:t>Migration effect</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55</a:t>
            </a:fld>
            <a:endParaRP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863904" y="1255521"/>
            <a:ext cx="6046470" cy="7829550"/>
          </a:xfrm>
          <a:prstGeom prst="rect">
            <a:avLst/>
          </a:prstGeom>
        </p:spPr>
        <p:txBody>
          <a:bodyPr vert="horz" wrap="square" lIns="0" tIns="12700" rIns="0" bIns="0" rtlCol="0">
            <a:spAutoFit/>
          </a:bodyPr>
          <a:lstStyle/>
          <a:p>
            <a:pPr marL="507365">
              <a:lnSpc>
                <a:spcPct val="100000"/>
              </a:lnSpc>
              <a:spcBef>
                <a:spcPts val="100"/>
              </a:spcBef>
            </a:pPr>
            <a:r>
              <a:rPr sz="1200" b="1" dirty="0">
                <a:latin typeface="Times New Roman"/>
                <a:cs typeface="Times New Roman"/>
              </a:rPr>
              <a:t>6. </a:t>
            </a:r>
            <a:r>
              <a:rPr sz="1200" b="1" spc="-5" dirty="0">
                <a:latin typeface="Times New Roman"/>
                <a:cs typeface="Times New Roman"/>
              </a:rPr>
              <a:t>Sources </a:t>
            </a:r>
            <a:r>
              <a:rPr sz="1200" b="1" dirty="0">
                <a:latin typeface="Times New Roman"/>
                <a:cs typeface="Times New Roman"/>
              </a:rPr>
              <a:t>of </a:t>
            </a:r>
            <a:r>
              <a:rPr sz="1200" b="1" spc="-5" dirty="0">
                <a:latin typeface="Times New Roman"/>
                <a:cs typeface="Times New Roman"/>
              </a:rPr>
              <a:t>demographic</a:t>
            </a:r>
            <a:r>
              <a:rPr sz="1200" b="1" spc="5" dirty="0">
                <a:latin typeface="Times New Roman"/>
                <a:cs typeface="Times New Roman"/>
              </a:rPr>
              <a:t> </a:t>
            </a:r>
            <a:r>
              <a:rPr sz="1200" b="1" dirty="0">
                <a:latin typeface="Times New Roman"/>
                <a:cs typeface="Times New Roman"/>
              </a:rPr>
              <a:t>data</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000">
              <a:latin typeface="Times New Roman"/>
              <a:cs typeface="Times New Roman"/>
            </a:endParaRPr>
          </a:p>
          <a:p>
            <a:pPr marL="507365" indent="-228600">
              <a:lnSpc>
                <a:spcPct val="100000"/>
              </a:lnSpc>
              <a:buChar char="•"/>
              <a:tabLst>
                <a:tab pos="507365" algn="l"/>
                <a:tab pos="508000" algn="l"/>
              </a:tabLst>
            </a:pPr>
            <a:r>
              <a:rPr sz="1200" dirty="0">
                <a:latin typeface="Times New Roman"/>
                <a:cs typeface="Times New Roman"/>
              </a:rPr>
              <a:t>Population</a:t>
            </a:r>
            <a:r>
              <a:rPr sz="1200" spc="-5" dirty="0">
                <a:latin typeface="Times New Roman"/>
                <a:cs typeface="Times New Roman"/>
              </a:rPr>
              <a:t> census</a:t>
            </a:r>
            <a:endParaRPr sz="1200">
              <a:latin typeface="Times New Roman"/>
              <a:cs typeface="Times New Roman"/>
            </a:endParaRPr>
          </a:p>
          <a:p>
            <a:pPr marL="507365" indent="-228600">
              <a:lnSpc>
                <a:spcPct val="100000"/>
              </a:lnSpc>
              <a:spcBef>
                <a:spcPts val="625"/>
              </a:spcBef>
              <a:buChar char="•"/>
              <a:tabLst>
                <a:tab pos="507365" algn="l"/>
                <a:tab pos="508000" algn="l"/>
              </a:tabLst>
            </a:pPr>
            <a:r>
              <a:rPr sz="1200" spc="-5" dirty="0">
                <a:latin typeface="Times New Roman"/>
                <a:cs typeface="Times New Roman"/>
              </a:rPr>
              <a:t>Sample</a:t>
            </a:r>
            <a:r>
              <a:rPr sz="1200" spc="-10" dirty="0">
                <a:latin typeface="Times New Roman"/>
                <a:cs typeface="Times New Roman"/>
              </a:rPr>
              <a:t> </a:t>
            </a:r>
            <a:r>
              <a:rPr sz="1200" spc="-5" dirty="0">
                <a:latin typeface="Times New Roman"/>
                <a:cs typeface="Times New Roman"/>
              </a:rPr>
              <a:t>surveys</a:t>
            </a:r>
            <a:endParaRPr sz="1200">
              <a:latin typeface="Times New Roman"/>
              <a:cs typeface="Times New Roman"/>
            </a:endParaRPr>
          </a:p>
          <a:p>
            <a:pPr marL="507365" indent="-228600">
              <a:lnSpc>
                <a:spcPct val="100000"/>
              </a:lnSpc>
              <a:spcBef>
                <a:spcPts val="635"/>
              </a:spcBef>
              <a:buChar char="•"/>
              <a:tabLst>
                <a:tab pos="507365" algn="l"/>
                <a:tab pos="508000" algn="l"/>
              </a:tabLst>
            </a:pPr>
            <a:r>
              <a:rPr sz="1200" dirty="0">
                <a:latin typeface="Times New Roman"/>
                <a:cs typeface="Times New Roman"/>
              </a:rPr>
              <a:t>Vital </a:t>
            </a:r>
            <a:r>
              <a:rPr sz="1200" spc="-5" dirty="0">
                <a:latin typeface="Times New Roman"/>
                <a:cs typeface="Times New Roman"/>
              </a:rPr>
              <a:t>registration system</a:t>
            </a:r>
            <a:endParaRPr sz="1200">
              <a:latin typeface="Times New Roman"/>
              <a:cs typeface="Times New Roman"/>
            </a:endParaRPr>
          </a:p>
          <a:p>
            <a:pPr marL="507365" indent="-228600">
              <a:lnSpc>
                <a:spcPct val="100000"/>
              </a:lnSpc>
              <a:spcBef>
                <a:spcPts val="625"/>
              </a:spcBef>
              <a:buChar char="•"/>
              <a:tabLst>
                <a:tab pos="507365" algn="l"/>
                <a:tab pos="508000" algn="l"/>
              </a:tabLst>
            </a:pPr>
            <a:r>
              <a:rPr sz="1200" dirty="0">
                <a:latin typeface="Times New Roman"/>
                <a:cs typeface="Times New Roman"/>
              </a:rPr>
              <a:t>Population</a:t>
            </a:r>
            <a:r>
              <a:rPr sz="1200" spc="-5" dirty="0">
                <a:latin typeface="Times New Roman"/>
                <a:cs typeface="Times New Roman"/>
              </a:rPr>
              <a:t> register</a:t>
            </a:r>
            <a:endParaRPr sz="1200">
              <a:latin typeface="Times New Roman"/>
              <a:cs typeface="Times New Roman"/>
            </a:endParaRPr>
          </a:p>
          <a:p>
            <a:pPr marL="507365" indent="-228600">
              <a:lnSpc>
                <a:spcPct val="100000"/>
              </a:lnSpc>
              <a:spcBef>
                <a:spcPts val="635"/>
              </a:spcBef>
              <a:buChar char="•"/>
              <a:tabLst>
                <a:tab pos="507365" algn="l"/>
                <a:tab pos="508000" algn="l"/>
              </a:tabLst>
            </a:pPr>
            <a:r>
              <a:rPr sz="1200" spc="-5" dirty="0">
                <a:latin typeface="Times New Roman"/>
                <a:cs typeface="Times New Roman"/>
              </a:rPr>
              <a:t>Records from </a:t>
            </a:r>
            <a:r>
              <a:rPr sz="1200" dirty="0">
                <a:latin typeface="Times New Roman"/>
                <a:cs typeface="Times New Roman"/>
              </a:rPr>
              <a:t>health</a:t>
            </a:r>
            <a:r>
              <a:rPr sz="1200" spc="5" dirty="0">
                <a:latin typeface="Times New Roman"/>
                <a:cs typeface="Times New Roman"/>
              </a:rPr>
              <a:t> </a:t>
            </a:r>
            <a:r>
              <a:rPr sz="1200" dirty="0">
                <a:latin typeface="Times New Roman"/>
                <a:cs typeface="Times New Roman"/>
              </a:rPr>
              <a:t>institution</a:t>
            </a:r>
            <a:endParaRPr sz="1200">
              <a:latin typeface="Times New Roman"/>
              <a:cs typeface="Times New Roman"/>
            </a:endParaRPr>
          </a:p>
          <a:p>
            <a:pPr marL="507365" indent="-228600">
              <a:lnSpc>
                <a:spcPct val="100000"/>
              </a:lnSpc>
              <a:spcBef>
                <a:spcPts val="625"/>
              </a:spcBef>
              <a:buChar char="•"/>
              <a:tabLst>
                <a:tab pos="507365" algn="l"/>
                <a:tab pos="508000" algn="l"/>
              </a:tabLst>
            </a:pPr>
            <a:r>
              <a:rPr sz="1200" spc="-5" dirty="0">
                <a:latin typeface="Times New Roman"/>
                <a:cs typeface="Times New Roman"/>
              </a:rPr>
              <a:t>National </a:t>
            </a:r>
            <a:r>
              <a:rPr sz="1200" dirty="0">
                <a:latin typeface="Times New Roman"/>
                <a:cs typeface="Times New Roman"/>
              </a:rPr>
              <a:t>and </a:t>
            </a:r>
            <a:r>
              <a:rPr sz="1200" spc="-5" dirty="0">
                <a:latin typeface="Times New Roman"/>
                <a:cs typeface="Times New Roman"/>
              </a:rPr>
              <a:t>international</a:t>
            </a:r>
            <a:r>
              <a:rPr sz="1200" spc="5" dirty="0">
                <a:latin typeface="Times New Roman"/>
                <a:cs typeface="Times New Roman"/>
              </a:rPr>
              <a:t> </a:t>
            </a:r>
            <a:r>
              <a:rPr sz="1200" spc="-5" dirty="0">
                <a:latin typeface="Times New Roman"/>
                <a:cs typeface="Times New Roman"/>
              </a:rPr>
              <a:t>publications</a:t>
            </a:r>
            <a:endParaRPr sz="1200">
              <a:latin typeface="Times New Roman"/>
              <a:cs typeface="Times New Roman"/>
            </a:endParaRPr>
          </a:p>
          <a:p>
            <a:pPr marL="507365">
              <a:lnSpc>
                <a:spcPct val="100000"/>
              </a:lnSpc>
              <a:spcBef>
                <a:spcPts val="640"/>
              </a:spcBef>
            </a:pPr>
            <a:r>
              <a:rPr sz="1200" spc="-5" dirty="0">
                <a:latin typeface="Times New Roman"/>
                <a:cs typeface="Times New Roman"/>
              </a:rPr>
              <a:t>-Demographic </a:t>
            </a:r>
            <a:r>
              <a:rPr sz="1200" spc="-10" dirty="0">
                <a:latin typeface="Times New Roman"/>
                <a:cs typeface="Times New Roman"/>
              </a:rPr>
              <a:t>year </a:t>
            </a:r>
            <a:r>
              <a:rPr sz="1200" dirty="0">
                <a:latin typeface="Times New Roman"/>
                <a:cs typeface="Times New Roman"/>
              </a:rPr>
              <a:t>book, </a:t>
            </a:r>
            <a:r>
              <a:rPr sz="1200" spc="-5" dirty="0">
                <a:latin typeface="Times New Roman"/>
                <a:cs typeface="Times New Roman"/>
              </a:rPr>
              <a:t>Epidemiological </a:t>
            </a:r>
            <a:r>
              <a:rPr sz="1200" dirty="0">
                <a:latin typeface="Times New Roman"/>
                <a:cs typeface="Times New Roman"/>
              </a:rPr>
              <a:t>and vital </a:t>
            </a:r>
            <a:r>
              <a:rPr sz="1200" spc="-5" dirty="0">
                <a:latin typeface="Times New Roman"/>
                <a:cs typeface="Times New Roman"/>
              </a:rPr>
              <a:t>records, Statistical year book</a:t>
            </a:r>
            <a:r>
              <a:rPr sz="1200" spc="125" dirty="0">
                <a:latin typeface="Times New Roman"/>
                <a:cs typeface="Times New Roman"/>
              </a:rPr>
              <a:t> </a:t>
            </a:r>
            <a:r>
              <a:rPr sz="1200" spc="-5" dirty="0">
                <a:latin typeface="Times New Roman"/>
                <a:cs typeface="Times New Roman"/>
              </a:rPr>
              <a:t>etc.</a:t>
            </a:r>
            <a:endParaRPr sz="1200">
              <a:latin typeface="Times New Roman"/>
              <a:cs typeface="Times New Roman"/>
            </a:endParaRPr>
          </a:p>
          <a:p>
            <a:pPr marL="507365" indent="-228600">
              <a:lnSpc>
                <a:spcPct val="100000"/>
              </a:lnSpc>
              <a:spcBef>
                <a:spcPts val="620"/>
              </a:spcBef>
              <a:buChar char="•"/>
              <a:tabLst>
                <a:tab pos="507365" algn="l"/>
                <a:tab pos="508000" algn="l"/>
              </a:tabLst>
            </a:pPr>
            <a:r>
              <a:rPr sz="1200" dirty="0">
                <a:latin typeface="Times New Roman"/>
                <a:cs typeface="Times New Roman"/>
              </a:rPr>
              <a:t>Population</a:t>
            </a:r>
            <a:r>
              <a:rPr sz="1200" spc="-5" dirty="0">
                <a:latin typeface="Times New Roman"/>
                <a:cs typeface="Times New Roman"/>
              </a:rPr>
              <a:t> Census</a:t>
            </a:r>
            <a:endParaRPr sz="1200">
              <a:latin typeface="Times New Roman"/>
              <a:cs typeface="Times New Roman"/>
            </a:endParaRPr>
          </a:p>
          <a:p>
            <a:pPr marL="507365" indent="-228600">
              <a:lnSpc>
                <a:spcPct val="100000"/>
              </a:lnSpc>
              <a:spcBef>
                <a:spcPts val="640"/>
              </a:spcBef>
              <a:buChar char="•"/>
              <a:tabLst>
                <a:tab pos="507365" algn="l"/>
                <a:tab pos="508000" algn="l"/>
              </a:tabLst>
            </a:pPr>
            <a:r>
              <a:rPr sz="1200" spc="-5" dirty="0">
                <a:latin typeface="Times New Roman"/>
                <a:cs typeface="Times New Roman"/>
              </a:rPr>
              <a:t>Derived </a:t>
            </a:r>
            <a:r>
              <a:rPr sz="1200" dirty="0">
                <a:latin typeface="Times New Roman"/>
                <a:cs typeface="Times New Roman"/>
              </a:rPr>
              <a:t>from </a:t>
            </a:r>
            <a:r>
              <a:rPr sz="1200" spc="-5" dirty="0">
                <a:latin typeface="Times New Roman"/>
                <a:cs typeface="Times New Roman"/>
              </a:rPr>
              <a:t>Latin </a:t>
            </a:r>
            <a:r>
              <a:rPr sz="1200" spc="-85" dirty="0">
                <a:latin typeface="Times New Roman"/>
                <a:cs typeface="Times New Roman"/>
              </a:rPr>
              <a:t>„Censere‟- </a:t>
            </a:r>
            <a:r>
              <a:rPr sz="1200" dirty="0">
                <a:latin typeface="Times New Roman"/>
                <a:cs typeface="Times New Roman"/>
              </a:rPr>
              <a:t>meaning </a:t>
            </a:r>
            <a:r>
              <a:rPr sz="1200" spc="-25" dirty="0">
                <a:latin typeface="Times New Roman"/>
                <a:cs typeface="Times New Roman"/>
              </a:rPr>
              <a:t>„value </a:t>
            </a:r>
            <a:r>
              <a:rPr sz="1200" dirty="0">
                <a:latin typeface="Times New Roman"/>
                <a:cs typeface="Times New Roman"/>
              </a:rPr>
              <a:t>or</a:t>
            </a:r>
            <a:r>
              <a:rPr sz="1200" spc="-114" dirty="0">
                <a:latin typeface="Times New Roman"/>
                <a:cs typeface="Times New Roman"/>
              </a:rPr>
              <a:t> </a:t>
            </a:r>
            <a:r>
              <a:rPr sz="1200" spc="-175" dirty="0">
                <a:latin typeface="Times New Roman"/>
                <a:cs typeface="Times New Roman"/>
              </a:rPr>
              <a:t>tax‟</a:t>
            </a:r>
            <a:endParaRPr sz="1200">
              <a:latin typeface="Times New Roman"/>
              <a:cs typeface="Times New Roman"/>
            </a:endParaRPr>
          </a:p>
          <a:p>
            <a:pPr marL="507365" indent="-228600">
              <a:lnSpc>
                <a:spcPct val="100000"/>
              </a:lnSpc>
              <a:spcBef>
                <a:spcPts val="620"/>
              </a:spcBef>
              <a:buChar char="•"/>
              <a:tabLst>
                <a:tab pos="507365" algn="l"/>
                <a:tab pos="508000" algn="l"/>
              </a:tabLst>
            </a:pPr>
            <a:r>
              <a:rPr sz="1200" spc="-5" dirty="0">
                <a:latin typeface="Times New Roman"/>
                <a:cs typeface="Times New Roman"/>
              </a:rPr>
              <a:t>United</a:t>
            </a:r>
            <a:r>
              <a:rPr sz="1200" spc="125" dirty="0">
                <a:latin typeface="Times New Roman"/>
                <a:cs typeface="Times New Roman"/>
              </a:rPr>
              <a:t> </a:t>
            </a:r>
            <a:r>
              <a:rPr sz="1200" spc="-5" dirty="0">
                <a:latin typeface="Times New Roman"/>
                <a:cs typeface="Times New Roman"/>
              </a:rPr>
              <a:t>Nations</a:t>
            </a:r>
            <a:r>
              <a:rPr sz="1200" spc="130" dirty="0">
                <a:latin typeface="Times New Roman"/>
                <a:cs typeface="Times New Roman"/>
              </a:rPr>
              <a:t> </a:t>
            </a:r>
            <a:r>
              <a:rPr sz="1200" dirty="0">
                <a:latin typeface="Times New Roman"/>
                <a:cs typeface="Times New Roman"/>
              </a:rPr>
              <a:t>(1958)</a:t>
            </a:r>
            <a:r>
              <a:rPr sz="1200" spc="125" dirty="0">
                <a:latin typeface="Times New Roman"/>
                <a:cs typeface="Times New Roman"/>
              </a:rPr>
              <a:t> </a:t>
            </a:r>
            <a:r>
              <a:rPr sz="1200" spc="-5" dirty="0">
                <a:latin typeface="Times New Roman"/>
                <a:cs typeface="Times New Roman"/>
              </a:rPr>
              <a:t>defines</a:t>
            </a:r>
            <a:r>
              <a:rPr sz="1200" spc="140" dirty="0">
                <a:latin typeface="Times New Roman"/>
                <a:cs typeface="Times New Roman"/>
              </a:rPr>
              <a:t> </a:t>
            </a:r>
            <a:r>
              <a:rPr sz="1200" spc="-5" dirty="0">
                <a:latin typeface="Times New Roman"/>
                <a:cs typeface="Times New Roman"/>
              </a:rPr>
              <a:t>as</a:t>
            </a:r>
            <a:r>
              <a:rPr sz="1200" spc="130" dirty="0">
                <a:latin typeface="Times New Roman"/>
                <a:cs typeface="Times New Roman"/>
              </a:rPr>
              <a:t> </a:t>
            </a:r>
            <a:r>
              <a:rPr sz="1200" spc="-135" dirty="0">
                <a:latin typeface="Times New Roman"/>
                <a:cs typeface="Times New Roman"/>
              </a:rPr>
              <a:t>„</a:t>
            </a:r>
            <a:r>
              <a:rPr sz="1200" spc="-30" dirty="0">
                <a:latin typeface="Times New Roman"/>
                <a:cs typeface="Times New Roman"/>
              </a:rPr>
              <a:t> </a:t>
            </a:r>
            <a:r>
              <a:rPr sz="1200" dirty="0">
                <a:latin typeface="Times New Roman"/>
                <a:cs typeface="Times New Roman"/>
              </a:rPr>
              <a:t>A</a:t>
            </a:r>
            <a:r>
              <a:rPr sz="1200" spc="130" dirty="0">
                <a:latin typeface="Times New Roman"/>
                <a:cs typeface="Times New Roman"/>
              </a:rPr>
              <a:t> </a:t>
            </a:r>
            <a:r>
              <a:rPr sz="1200" dirty="0">
                <a:latin typeface="Times New Roman"/>
                <a:cs typeface="Times New Roman"/>
              </a:rPr>
              <a:t>census</a:t>
            </a:r>
            <a:r>
              <a:rPr sz="1200" spc="130" dirty="0">
                <a:latin typeface="Times New Roman"/>
                <a:cs typeface="Times New Roman"/>
              </a:rPr>
              <a:t> </a:t>
            </a:r>
            <a:r>
              <a:rPr sz="1200" dirty="0">
                <a:latin typeface="Times New Roman"/>
                <a:cs typeface="Times New Roman"/>
              </a:rPr>
              <a:t>of</a:t>
            </a:r>
            <a:r>
              <a:rPr sz="1200" spc="150" dirty="0">
                <a:latin typeface="Times New Roman"/>
                <a:cs typeface="Times New Roman"/>
              </a:rPr>
              <a:t> </a:t>
            </a:r>
            <a:r>
              <a:rPr sz="1200" dirty="0">
                <a:latin typeface="Times New Roman"/>
                <a:cs typeface="Times New Roman"/>
              </a:rPr>
              <a:t>population</a:t>
            </a:r>
            <a:r>
              <a:rPr sz="1200" spc="130" dirty="0">
                <a:latin typeface="Times New Roman"/>
                <a:cs typeface="Times New Roman"/>
              </a:rPr>
              <a:t> </a:t>
            </a:r>
            <a:r>
              <a:rPr sz="1200" dirty="0">
                <a:latin typeface="Times New Roman"/>
                <a:cs typeface="Times New Roman"/>
              </a:rPr>
              <a:t>may</a:t>
            </a:r>
            <a:r>
              <a:rPr sz="1200" spc="114" dirty="0">
                <a:latin typeface="Times New Roman"/>
                <a:cs typeface="Times New Roman"/>
              </a:rPr>
              <a:t> </a:t>
            </a:r>
            <a:r>
              <a:rPr sz="1200" dirty="0">
                <a:latin typeface="Times New Roman"/>
                <a:cs typeface="Times New Roman"/>
              </a:rPr>
              <a:t>be</a:t>
            </a:r>
            <a:r>
              <a:rPr sz="1200" spc="125" dirty="0">
                <a:latin typeface="Times New Roman"/>
                <a:cs typeface="Times New Roman"/>
              </a:rPr>
              <a:t> </a:t>
            </a:r>
            <a:r>
              <a:rPr sz="1200" dirty="0">
                <a:latin typeface="Times New Roman"/>
                <a:cs typeface="Times New Roman"/>
              </a:rPr>
              <a:t>defined</a:t>
            </a:r>
            <a:r>
              <a:rPr sz="1200" spc="130" dirty="0">
                <a:latin typeface="Times New Roman"/>
                <a:cs typeface="Times New Roman"/>
              </a:rPr>
              <a:t> </a:t>
            </a:r>
            <a:r>
              <a:rPr sz="1200" spc="-5" dirty="0">
                <a:latin typeface="Times New Roman"/>
                <a:cs typeface="Times New Roman"/>
              </a:rPr>
              <a:t>as</a:t>
            </a:r>
            <a:r>
              <a:rPr sz="1200" spc="135" dirty="0">
                <a:latin typeface="Times New Roman"/>
                <a:cs typeface="Times New Roman"/>
              </a:rPr>
              <a:t> </a:t>
            </a:r>
            <a:r>
              <a:rPr sz="1200" dirty="0">
                <a:latin typeface="Times New Roman"/>
                <a:cs typeface="Times New Roman"/>
              </a:rPr>
              <a:t>the</a:t>
            </a:r>
            <a:r>
              <a:rPr sz="1200" spc="125" dirty="0">
                <a:latin typeface="Times New Roman"/>
                <a:cs typeface="Times New Roman"/>
              </a:rPr>
              <a:t> </a:t>
            </a:r>
            <a:r>
              <a:rPr sz="1200" spc="-5" dirty="0">
                <a:latin typeface="Times New Roman"/>
                <a:cs typeface="Times New Roman"/>
              </a:rPr>
              <a:t>total</a:t>
            </a:r>
            <a:endParaRPr sz="1200">
              <a:latin typeface="Times New Roman"/>
              <a:cs typeface="Times New Roman"/>
            </a:endParaRPr>
          </a:p>
          <a:p>
            <a:pPr marL="507365" marR="45720">
              <a:lnSpc>
                <a:spcPct val="143300"/>
              </a:lnSpc>
              <a:spcBef>
                <a:spcPts val="15"/>
              </a:spcBef>
            </a:pPr>
            <a:r>
              <a:rPr sz="1200" spc="-5" dirty="0">
                <a:latin typeface="Times New Roman"/>
                <a:cs typeface="Times New Roman"/>
              </a:rPr>
              <a:t>process </a:t>
            </a:r>
            <a:r>
              <a:rPr sz="1200" dirty="0">
                <a:latin typeface="Times New Roman"/>
                <a:cs typeface="Times New Roman"/>
              </a:rPr>
              <a:t>of </a:t>
            </a:r>
            <a:r>
              <a:rPr sz="1200" spc="-5" dirty="0">
                <a:latin typeface="Times New Roman"/>
                <a:cs typeface="Times New Roman"/>
              </a:rPr>
              <a:t>collecting, </a:t>
            </a:r>
            <a:r>
              <a:rPr sz="1200" dirty="0">
                <a:latin typeface="Times New Roman"/>
                <a:cs typeface="Times New Roman"/>
              </a:rPr>
              <a:t>compiling </a:t>
            </a:r>
            <a:r>
              <a:rPr sz="1200" spc="-5" dirty="0">
                <a:latin typeface="Times New Roman"/>
                <a:cs typeface="Times New Roman"/>
              </a:rPr>
              <a:t>and </a:t>
            </a:r>
            <a:r>
              <a:rPr sz="1200" dirty="0">
                <a:latin typeface="Times New Roman"/>
                <a:cs typeface="Times New Roman"/>
              </a:rPr>
              <a:t>publishing </a:t>
            </a:r>
            <a:r>
              <a:rPr sz="1200" spc="-5" dirty="0">
                <a:latin typeface="Times New Roman"/>
                <a:cs typeface="Times New Roman"/>
              </a:rPr>
              <a:t>demographic, economic and social data  pertaining at </a:t>
            </a:r>
            <a:r>
              <a:rPr sz="1200" dirty="0">
                <a:latin typeface="Times New Roman"/>
                <a:cs typeface="Times New Roman"/>
              </a:rPr>
              <a:t>a </a:t>
            </a:r>
            <a:r>
              <a:rPr sz="1200" spc="-5" dirty="0">
                <a:latin typeface="Times New Roman"/>
                <a:cs typeface="Times New Roman"/>
              </a:rPr>
              <a:t>specified </a:t>
            </a:r>
            <a:r>
              <a:rPr sz="1200" dirty="0">
                <a:latin typeface="Times New Roman"/>
                <a:cs typeface="Times New Roman"/>
              </a:rPr>
              <a:t>time or </a:t>
            </a:r>
            <a:r>
              <a:rPr sz="1200" spc="-5" dirty="0">
                <a:latin typeface="Times New Roman"/>
                <a:cs typeface="Times New Roman"/>
              </a:rPr>
              <a:t>times </a:t>
            </a:r>
            <a:r>
              <a:rPr sz="1200" dirty="0">
                <a:latin typeface="Times New Roman"/>
                <a:cs typeface="Times New Roman"/>
              </a:rPr>
              <a:t>to all </a:t>
            </a:r>
            <a:r>
              <a:rPr sz="1200" spc="-5" dirty="0">
                <a:latin typeface="Times New Roman"/>
                <a:cs typeface="Times New Roman"/>
              </a:rPr>
              <a:t>persons </a:t>
            </a:r>
            <a:r>
              <a:rPr sz="1200" dirty="0">
                <a:latin typeface="Times New Roman"/>
                <a:cs typeface="Times New Roman"/>
              </a:rPr>
              <a:t>in a country or </a:t>
            </a:r>
            <a:r>
              <a:rPr sz="1200" spc="-5" dirty="0">
                <a:latin typeface="Times New Roman"/>
                <a:cs typeface="Times New Roman"/>
              </a:rPr>
              <a:t>delimited</a:t>
            </a:r>
            <a:r>
              <a:rPr sz="1200" spc="70" dirty="0">
                <a:latin typeface="Times New Roman"/>
                <a:cs typeface="Times New Roman"/>
              </a:rPr>
              <a:t> </a:t>
            </a:r>
            <a:r>
              <a:rPr sz="1200" spc="-5" dirty="0">
                <a:latin typeface="Times New Roman"/>
                <a:cs typeface="Times New Roman"/>
              </a:rPr>
              <a:t>territory.</a:t>
            </a:r>
            <a:endParaRPr sz="1200">
              <a:latin typeface="Times New Roman"/>
              <a:cs typeface="Times New Roman"/>
            </a:endParaRPr>
          </a:p>
          <a:p>
            <a:pPr marL="507365" marR="48895" indent="-228600">
              <a:lnSpc>
                <a:spcPct val="143500"/>
              </a:lnSpc>
              <a:spcBef>
                <a:spcPts val="10"/>
              </a:spcBef>
              <a:buChar char="•"/>
              <a:tabLst>
                <a:tab pos="507365" algn="l"/>
                <a:tab pos="508000" algn="l"/>
              </a:tabLst>
            </a:pPr>
            <a:r>
              <a:rPr sz="1200" dirty="0">
                <a:latin typeface="Times New Roman"/>
                <a:cs typeface="Times New Roman"/>
              </a:rPr>
              <a:t>To study the </a:t>
            </a:r>
            <a:r>
              <a:rPr sz="1200" spc="-5" dirty="0">
                <a:latin typeface="Times New Roman"/>
                <a:cs typeface="Times New Roman"/>
              </a:rPr>
              <a:t>health statistics, census provides vital events (birth, death) </a:t>
            </a:r>
            <a:r>
              <a:rPr sz="1200" dirty="0">
                <a:latin typeface="Times New Roman"/>
                <a:cs typeface="Times New Roman"/>
              </a:rPr>
              <a:t>and other </a:t>
            </a:r>
            <a:r>
              <a:rPr sz="1200" spc="-5" dirty="0">
                <a:latin typeface="Times New Roman"/>
                <a:cs typeface="Times New Roman"/>
              </a:rPr>
              <a:t>health  statistics (disease pattern, incidence </a:t>
            </a:r>
            <a:r>
              <a:rPr sz="1200" dirty="0">
                <a:latin typeface="Times New Roman"/>
                <a:cs typeface="Times New Roman"/>
              </a:rPr>
              <a:t>of </a:t>
            </a:r>
            <a:r>
              <a:rPr sz="1200" spc="-5" dirty="0">
                <a:latin typeface="Times New Roman"/>
                <a:cs typeface="Times New Roman"/>
              </a:rPr>
              <a:t>different </a:t>
            </a:r>
            <a:r>
              <a:rPr sz="1200" dirty="0">
                <a:latin typeface="Times New Roman"/>
                <a:cs typeface="Times New Roman"/>
              </a:rPr>
              <a:t>types of </a:t>
            </a:r>
            <a:r>
              <a:rPr sz="1200" spc="-5" dirty="0">
                <a:latin typeface="Times New Roman"/>
                <a:cs typeface="Times New Roman"/>
              </a:rPr>
              <a:t>disease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community</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241300" indent="-190500">
              <a:lnSpc>
                <a:spcPct val="100000"/>
              </a:lnSpc>
              <a:buAutoNum type="arabicPeriod"/>
              <a:tabLst>
                <a:tab pos="241300" algn="l"/>
              </a:tabLst>
            </a:pPr>
            <a:r>
              <a:rPr sz="1200" b="1" spc="-5" dirty="0">
                <a:latin typeface="Times New Roman"/>
                <a:cs typeface="Times New Roman"/>
              </a:rPr>
              <a:t>Census</a:t>
            </a:r>
            <a:endParaRPr sz="1200">
              <a:latin typeface="Times New Roman"/>
              <a:cs typeface="Times New Roman"/>
            </a:endParaRPr>
          </a:p>
          <a:p>
            <a:pPr marL="50800" marR="43815">
              <a:lnSpc>
                <a:spcPts val="2060"/>
              </a:lnSpc>
              <a:spcBef>
                <a:spcPts val="165"/>
              </a:spcBef>
            </a:pPr>
            <a:r>
              <a:rPr sz="1200" dirty="0">
                <a:latin typeface="Times New Roman"/>
                <a:cs typeface="Times New Roman"/>
              </a:rPr>
              <a:t>The </a:t>
            </a:r>
            <a:r>
              <a:rPr sz="1200" spc="-5" dirty="0">
                <a:latin typeface="Times New Roman"/>
                <a:cs typeface="Times New Roman"/>
              </a:rPr>
              <a:t>word </a:t>
            </a:r>
            <a:r>
              <a:rPr sz="1200" spc="-95" dirty="0">
                <a:latin typeface="Times New Roman"/>
                <a:cs typeface="Times New Roman"/>
              </a:rPr>
              <a:t>„Census‟ </a:t>
            </a:r>
            <a:r>
              <a:rPr sz="1200" dirty="0">
                <a:latin typeface="Times New Roman"/>
                <a:cs typeface="Times New Roman"/>
              </a:rPr>
              <a:t>comes </a:t>
            </a:r>
            <a:r>
              <a:rPr sz="1200" spc="-5" dirty="0">
                <a:latin typeface="Times New Roman"/>
                <a:cs typeface="Times New Roman"/>
              </a:rPr>
              <a:t>from </a:t>
            </a:r>
            <a:r>
              <a:rPr sz="1200" dirty="0">
                <a:latin typeface="Times New Roman"/>
                <a:cs typeface="Times New Roman"/>
              </a:rPr>
              <a:t>the </a:t>
            </a:r>
            <a:r>
              <a:rPr sz="1200" spc="-5" dirty="0">
                <a:latin typeface="Times New Roman"/>
                <a:cs typeface="Times New Roman"/>
              </a:rPr>
              <a:t>Latin “Censere” which </a:t>
            </a:r>
            <a:r>
              <a:rPr sz="1200" dirty="0">
                <a:latin typeface="Times New Roman"/>
                <a:cs typeface="Times New Roman"/>
              </a:rPr>
              <a:t>means to value or tax. </a:t>
            </a:r>
            <a:r>
              <a:rPr sz="1200" spc="-10" dirty="0">
                <a:latin typeface="Times New Roman"/>
                <a:cs typeface="Times New Roman"/>
              </a:rPr>
              <a:t>In </a:t>
            </a:r>
            <a:r>
              <a:rPr sz="1200" dirty="0">
                <a:latin typeface="Times New Roman"/>
                <a:cs typeface="Times New Roman"/>
              </a:rPr>
              <a:t>other </a:t>
            </a:r>
            <a:r>
              <a:rPr sz="1200" spc="-25" dirty="0">
                <a:latin typeface="Times New Roman"/>
                <a:cs typeface="Times New Roman"/>
              </a:rPr>
              <a:t>words,  </a:t>
            </a:r>
            <a:r>
              <a:rPr sz="1200" spc="-5" dirty="0">
                <a:latin typeface="Times New Roman"/>
                <a:cs typeface="Times New Roman"/>
              </a:rPr>
              <a:t>earlier</a:t>
            </a:r>
            <a:r>
              <a:rPr sz="1200" spc="160" dirty="0">
                <a:latin typeface="Times New Roman"/>
                <a:cs typeface="Times New Roman"/>
              </a:rPr>
              <a:t> </a:t>
            </a:r>
            <a:r>
              <a:rPr sz="1200" spc="-5" dirty="0">
                <a:latin typeface="Times New Roman"/>
                <a:cs typeface="Times New Roman"/>
              </a:rPr>
              <a:t>censuses</a:t>
            </a:r>
            <a:r>
              <a:rPr sz="1200" spc="155" dirty="0">
                <a:latin typeface="Times New Roman"/>
                <a:cs typeface="Times New Roman"/>
              </a:rPr>
              <a:t> </a:t>
            </a:r>
            <a:r>
              <a:rPr sz="1200" dirty="0">
                <a:latin typeface="Times New Roman"/>
                <a:cs typeface="Times New Roman"/>
              </a:rPr>
              <a:t>were</a:t>
            </a:r>
            <a:r>
              <a:rPr sz="1200" spc="160" dirty="0">
                <a:latin typeface="Times New Roman"/>
                <a:cs typeface="Times New Roman"/>
              </a:rPr>
              <a:t> </a:t>
            </a:r>
            <a:r>
              <a:rPr sz="1200" dirty="0">
                <a:latin typeface="Times New Roman"/>
                <a:cs typeface="Times New Roman"/>
              </a:rPr>
              <a:t>carried</a:t>
            </a:r>
            <a:r>
              <a:rPr sz="1200" spc="160" dirty="0">
                <a:latin typeface="Times New Roman"/>
                <a:cs typeface="Times New Roman"/>
              </a:rPr>
              <a:t> </a:t>
            </a:r>
            <a:r>
              <a:rPr sz="1200" dirty="0">
                <a:latin typeface="Times New Roman"/>
                <a:cs typeface="Times New Roman"/>
              </a:rPr>
              <a:t>out</a:t>
            </a:r>
            <a:r>
              <a:rPr sz="1200" spc="170" dirty="0">
                <a:latin typeface="Times New Roman"/>
                <a:cs typeface="Times New Roman"/>
              </a:rPr>
              <a:t> </a:t>
            </a:r>
            <a:r>
              <a:rPr sz="1200" spc="-5" dirty="0">
                <a:latin typeface="Times New Roman"/>
                <a:cs typeface="Times New Roman"/>
              </a:rPr>
              <a:t>either</a:t>
            </a:r>
            <a:r>
              <a:rPr sz="1200" spc="165" dirty="0">
                <a:latin typeface="Times New Roman"/>
                <a:cs typeface="Times New Roman"/>
              </a:rPr>
              <a:t> </a:t>
            </a:r>
            <a:r>
              <a:rPr sz="1200" dirty="0">
                <a:latin typeface="Times New Roman"/>
                <a:cs typeface="Times New Roman"/>
              </a:rPr>
              <a:t>for</a:t>
            </a:r>
            <a:r>
              <a:rPr sz="1200" spc="150" dirty="0">
                <a:latin typeface="Times New Roman"/>
                <a:cs typeface="Times New Roman"/>
              </a:rPr>
              <a:t> </a:t>
            </a:r>
            <a:r>
              <a:rPr sz="1200" dirty="0">
                <a:latin typeface="Times New Roman"/>
                <a:cs typeface="Times New Roman"/>
              </a:rPr>
              <a:t>taxation</a:t>
            </a:r>
            <a:r>
              <a:rPr sz="1200" spc="160" dirty="0">
                <a:latin typeface="Times New Roman"/>
                <a:cs typeface="Times New Roman"/>
              </a:rPr>
              <a:t> </a:t>
            </a:r>
            <a:r>
              <a:rPr sz="1200" dirty="0">
                <a:latin typeface="Times New Roman"/>
                <a:cs typeface="Times New Roman"/>
              </a:rPr>
              <a:t>or</a:t>
            </a:r>
            <a:r>
              <a:rPr sz="1200" spc="155" dirty="0">
                <a:latin typeface="Times New Roman"/>
                <a:cs typeface="Times New Roman"/>
              </a:rPr>
              <a:t> </a:t>
            </a:r>
            <a:r>
              <a:rPr sz="1200" dirty="0">
                <a:latin typeface="Times New Roman"/>
                <a:cs typeface="Times New Roman"/>
              </a:rPr>
              <a:t>for</a:t>
            </a:r>
            <a:r>
              <a:rPr sz="1200" spc="155" dirty="0">
                <a:latin typeface="Times New Roman"/>
                <a:cs typeface="Times New Roman"/>
              </a:rPr>
              <a:t> </a:t>
            </a:r>
            <a:r>
              <a:rPr sz="1200" dirty="0">
                <a:latin typeface="Times New Roman"/>
                <a:cs typeface="Times New Roman"/>
              </a:rPr>
              <a:t>military</a:t>
            </a:r>
            <a:r>
              <a:rPr sz="1200" spc="135" dirty="0">
                <a:latin typeface="Times New Roman"/>
                <a:cs typeface="Times New Roman"/>
              </a:rPr>
              <a:t> </a:t>
            </a:r>
            <a:r>
              <a:rPr sz="1200" dirty="0">
                <a:latin typeface="Times New Roman"/>
                <a:cs typeface="Times New Roman"/>
              </a:rPr>
              <a:t>purposes.</a:t>
            </a:r>
            <a:r>
              <a:rPr sz="1200" spc="160" dirty="0">
                <a:latin typeface="Times New Roman"/>
                <a:cs typeface="Times New Roman"/>
              </a:rPr>
              <a:t> </a:t>
            </a:r>
            <a:r>
              <a:rPr sz="1200" dirty="0">
                <a:latin typeface="Times New Roman"/>
                <a:cs typeface="Times New Roman"/>
              </a:rPr>
              <a:t>The</a:t>
            </a:r>
            <a:r>
              <a:rPr sz="1200" spc="160" dirty="0">
                <a:latin typeface="Times New Roman"/>
                <a:cs typeface="Times New Roman"/>
              </a:rPr>
              <a:t> </a:t>
            </a:r>
            <a:r>
              <a:rPr sz="1200" spc="-5" dirty="0">
                <a:latin typeface="Times New Roman"/>
                <a:cs typeface="Times New Roman"/>
              </a:rPr>
              <a:t>evidence</a:t>
            </a:r>
            <a:r>
              <a:rPr sz="1200" spc="155" dirty="0">
                <a:latin typeface="Times New Roman"/>
                <a:cs typeface="Times New Roman"/>
              </a:rPr>
              <a:t> </a:t>
            </a:r>
            <a:r>
              <a:rPr sz="1200" spc="5" dirty="0">
                <a:latin typeface="Times New Roman"/>
                <a:cs typeface="Times New Roman"/>
              </a:rPr>
              <a:t>of</a:t>
            </a:r>
            <a:endParaRPr sz="1200">
              <a:latin typeface="Times New Roman"/>
              <a:cs typeface="Times New Roman"/>
            </a:endParaRPr>
          </a:p>
          <a:p>
            <a:pPr marL="50800" marR="43180">
              <a:lnSpc>
                <a:spcPts val="2060"/>
              </a:lnSpc>
              <a:spcBef>
                <a:spcPts val="20"/>
              </a:spcBef>
            </a:pPr>
            <a:r>
              <a:rPr sz="1200" spc="-5" dirty="0">
                <a:latin typeface="Times New Roman"/>
                <a:cs typeface="Times New Roman"/>
              </a:rPr>
              <a:t>censuses </a:t>
            </a:r>
            <a:r>
              <a:rPr sz="1200" dirty="0">
                <a:latin typeface="Times New Roman"/>
                <a:cs typeface="Times New Roman"/>
              </a:rPr>
              <a:t>have </a:t>
            </a:r>
            <a:r>
              <a:rPr sz="1200" spc="-5" dirty="0">
                <a:latin typeface="Times New Roman"/>
                <a:cs typeface="Times New Roman"/>
              </a:rPr>
              <a:t>been </a:t>
            </a:r>
            <a:r>
              <a:rPr sz="1200" dirty="0">
                <a:latin typeface="Times New Roman"/>
                <a:cs typeface="Times New Roman"/>
              </a:rPr>
              <a:t>available in </a:t>
            </a:r>
            <a:r>
              <a:rPr sz="1200" spc="-5" dirty="0">
                <a:latin typeface="Times New Roman"/>
                <a:cs typeface="Times New Roman"/>
              </a:rPr>
              <a:t>earlier </a:t>
            </a:r>
            <a:r>
              <a:rPr sz="1200" dirty="0">
                <a:latin typeface="Times New Roman"/>
                <a:cs typeface="Times New Roman"/>
              </a:rPr>
              <a:t>times i.e. </a:t>
            </a:r>
            <a:r>
              <a:rPr sz="1200" spc="5" dirty="0">
                <a:latin typeface="Times New Roman"/>
                <a:cs typeface="Times New Roman"/>
              </a:rPr>
              <a:t>17</a:t>
            </a:r>
            <a:r>
              <a:rPr sz="1200" spc="7" baseline="38194" dirty="0">
                <a:latin typeface="Times New Roman"/>
                <a:cs typeface="Times New Roman"/>
              </a:rPr>
              <a:t>th </a:t>
            </a:r>
            <a:r>
              <a:rPr sz="1200" spc="-5" dirty="0">
                <a:latin typeface="Times New Roman"/>
                <a:cs typeface="Times New Roman"/>
              </a:rPr>
              <a:t>century </a:t>
            </a:r>
            <a:r>
              <a:rPr sz="1200" dirty="0">
                <a:latin typeface="Times New Roman"/>
                <a:cs typeface="Times New Roman"/>
              </a:rPr>
              <a:t>, </a:t>
            </a:r>
            <a:r>
              <a:rPr sz="1200" spc="-5" dirty="0">
                <a:latin typeface="Times New Roman"/>
                <a:cs typeface="Times New Roman"/>
              </a:rPr>
              <a:t>however, </a:t>
            </a:r>
            <a:r>
              <a:rPr sz="1200" spc="5" dirty="0">
                <a:latin typeface="Times New Roman"/>
                <a:cs typeface="Times New Roman"/>
              </a:rPr>
              <a:t>it </a:t>
            </a:r>
            <a:r>
              <a:rPr sz="1200" spc="-5" dirty="0">
                <a:latin typeface="Times New Roman"/>
                <a:cs typeface="Times New Roman"/>
              </a:rPr>
              <a:t>is difficult </a:t>
            </a:r>
            <a:r>
              <a:rPr sz="1200" dirty="0">
                <a:latin typeface="Times New Roman"/>
                <a:cs typeface="Times New Roman"/>
              </a:rPr>
              <a:t>to </a:t>
            </a:r>
            <a:r>
              <a:rPr sz="1200" spc="-5" dirty="0">
                <a:latin typeface="Times New Roman"/>
                <a:cs typeface="Times New Roman"/>
              </a:rPr>
              <a:t>decide  where and when </a:t>
            </a:r>
            <a:r>
              <a:rPr sz="1200" dirty="0">
                <a:latin typeface="Times New Roman"/>
                <a:cs typeface="Times New Roman"/>
              </a:rPr>
              <a:t>the </a:t>
            </a:r>
            <a:r>
              <a:rPr sz="1200" spc="-5" dirty="0">
                <a:latin typeface="Times New Roman"/>
                <a:cs typeface="Times New Roman"/>
              </a:rPr>
              <a:t>first scientific census </a:t>
            </a:r>
            <a:r>
              <a:rPr sz="1200" dirty="0">
                <a:latin typeface="Times New Roman"/>
                <a:cs typeface="Times New Roman"/>
              </a:rPr>
              <a:t>was carried</a:t>
            </a:r>
            <a:r>
              <a:rPr sz="1200" spc="30" dirty="0">
                <a:latin typeface="Times New Roman"/>
                <a:cs typeface="Times New Roman"/>
              </a:rPr>
              <a:t> </a:t>
            </a:r>
            <a:r>
              <a:rPr sz="1200" dirty="0">
                <a:latin typeface="Times New Roman"/>
                <a:cs typeface="Times New Roman"/>
              </a:rPr>
              <a:t>out.</a:t>
            </a:r>
            <a:endParaRPr sz="1200">
              <a:latin typeface="Times New Roman"/>
              <a:cs typeface="Times New Roman"/>
            </a:endParaRPr>
          </a:p>
          <a:p>
            <a:pPr marL="50800" marR="44450">
              <a:lnSpc>
                <a:spcPts val="2070"/>
              </a:lnSpc>
              <a:spcBef>
                <a:spcPts val="10"/>
              </a:spcBef>
            </a:pPr>
            <a:r>
              <a:rPr sz="1200" spc="-5" dirty="0">
                <a:latin typeface="Times New Roman"/>
                <a:cs typeface="Times New Roman"/>
              </a:rPr>
              <a:t>United Nations (1958) defines census as </a:t>
            </a:r>
            <a:r>
              <a:rPr sz="1200" dirty="0">
                <a:latin typeface="Times New Roman"/>
                <a:cs typeface="Times New Roman"/>
              </a:rPr>
              <a:t>“ A census of population </a:t>
            </a:r>
            <a:r>
              <a:rPr sz="1200" spc="5" dirty="0">
                <a:latin typeface="Times New Roman"/>
                <a:cs typeface="Times New Roman"/>
              </a:rPr>
              <a:t>may be </a:t>
            </a:r>
            <a:r>
              <a:rPr sz="1200" spc="-5" dirty="0">
                <a:latin typeface="Times New Roman"/>
                <a:cs typeface="Times New Roman"/>
              </a:rPr>
              <a:t>defined as </a:t>
            </a:r>
            <a:r>
              <a:rPr sz="1200" dirty="0">
                <a:latin typeface="Times New Roman"/>
                <a:cs typeface="Times New Roman"/>
              </a:rPr>
              <a:t>the </a:t>
            </a:r>
            <a:r>
              <a:rPr sz="1200" spc="-5" dirty="0">
                <a:latin typeface="Times New Roman"/>
                <a:cs typeface="Times New Roman"/>
              </a:rPr>
              <a:t>total  process</a:t>
            </a:r>
            <a:r>
              <a:rPr sz="1200" spc="195" dirty="0">
                <a:latin typeface="Times New Roman"/>
                <a:cs typeface="Times New Roman"/>
              </a:rPr>
              <a:t> </a:t>
            </a:r>
            <a:r>
              <a:rPr sz="1200" dirty="0">
                <a:latin typeface="Times New Roman"/>
                <a:cs typeface="Times New Roman"/>
              </a:rPr>
              <a:t>of</a:t>
            </a:r>
            <a:r>
              <a:rPr sz="1200" spc="190" dirty="0">
                <a:latin typeface="Times New Roman"/>
                <a:cs typeface="Times New Roman"/>
              </a:rPr>
              <a:t> </a:t>
            </a:r>
            <a:r>
              <a:rPr sz="1200" spc="-5" dirty="0">
                <a:latin typeface="Times New Roman"/>
                <a:cs typeface="Times New Roman"/>
              </a:rPr>
              <a:t>collecting,</a:t>
            </a:r>
            <a:r>
              <a:rPr sz="1200" spc="190" dirty="0">
                <a:latin typeface="Times New Roman"/>
                <a:cs typeface="Times New Roman"/>
              </a:rPr>
              <a:t> </a:t>
            </a:r>
            <a:r>
              <a:rPr sz="1200" spc="-5" dirty="0">
                <a:latin typeface="Times New Roman"/>
                <a:cs typeface="Times New Roman"/>
              </a:rPr>
              <a:t>compiling</a:t>
            </a:r>
            <a:r>
              <a:rPr sz="1200" spc="185" dirty="0">
                <a:latin typeface="Times New Roman"/>
                <a:cs typeface="Times New Roman"/>
              </a:rPr>
              <a:t> </a:t>
            </a:r>
            <a:r>
              <a:rPr sz="1200" spc="-5" dirty="0">
                <a:latin typeface="Times New Roman"/>
                <a:cs typeface="Times New Roman"/>
              </a:rPr>
              <a:t>and</a:t>
            </a:r>
            <a:r>
              <a:rPr sz="1200" spc="195" dirty="0">
                <a:latin typeface="Times New Roman"/>
                <a:cs typeface="Times New Roman"/>
              </a:rPr>
              <a:t> </a:t>
            </a:r>
            <a:r>
              <a:rPr sz="1200" spc="-5" dirty="0">
                <a:latin typeface="Times New Roman"/>
                <a:cs typeface="Times New Roman"/>
              </a:rPr>
              <a:t>publishing</a:t>
            </a:r>
            <a:r>
              <a:rPr sz="1200" spc="180" dirty="0">
                <a:latin typeface="Times New Roman"/>
                <a:cs typeface="Times New Roman"/>
              </a:rPr>
              <a:t> </a:t>
            </a:r>
            <a:r>
              <a:rPr sz="1200" spc="-5" dirty="0">
                <a:latin typeface="Times New Roman"/>
                <a:cs typeface="Times New Roman"/>
              </a:rPr>
              <a:t>demographic,</a:t>
            </a:r>
            <a:r>
              <a:rPr sz="1200" spc="195" dirty="0">
                <a:latin typeface="Times New Roman"/>
                <a:cs typeface="Times New Roman"/>
              </a:rPr>
              <a:t> </a:t>
            </a:r>
            <a:r>
              <a:rPr sz="1200" dirty="0">
                <a:latin typeface="Times New Roman"/>
                <a:cs typeface="Times New Roman"/>
              </a:rPr>
              <a:t>economic</a:t>
            </a:r>
            <a:r>
              <a:rPr sz="1200" spc="185" dirty="0">
                <a:latin typeface="Times New Roman"/>
                <a:cs typeface="Times New Roman"/>
              </a:rPr>
              <a:t> </a:t>
            </a:r>
            <a:r>
              <a:rPr sz="1200" spc="-5" dirty="0">
                <a:latin typeface="Times New Roman"/>
                <a:cs typeface="Times New Roman"/>
              </a:rPr>
              <a:t>and</a:t>
            </a:r>
            <a:r>
              <a:rPr sz="1200" spc="190" dirty="0">
                <a:latin typeface="Times New Roman"/>
                <a:cs typeface="Times New Roman"/>
              </a:rPr>
              <a:t> </a:t>
            </a:r>
            <a:r>
              <a:rPr sz="1200" spc="-5" dirty="0">
                <a:latin typeface="Times New Roman"/>
                <a:cs typeface="Times New Roman"/>
              </a:rPr>
              <a:t>social</a:t>
            </a:r>
            <a:r>
              <a:rPr sz="1200" spc="200" dirty="0">
                <a:latin typeface="Times New Roman"/>
                <a:cs typeface="Times New Roman"/>
              </a:rPr>
              <a:t> </a:t>
            </a:r>
            <a:r>
              <a:rPr sz="1200" spc="-5" dirty="0">
                <a:latin typeface="Times New Roman"/>
                <a:cs typeface="Times New Roman"/>
              </a:rPr>
              <a:t>data</a:t>
            </a:r>
            <a:endParaRPr sz="1200">
              <a:latin typeface="Times New Roman"/>
              <a:cs typeface="Times New Roman"/>
            </a:endParaRPr>
          </a:p>
          <a:p>
            <a:pPr marL="50800" marR="534035">
              <a:lnSpc>
                <a:spcPts val="2060"/>
              </a:lnSpc>
              <a:spcBef>
                <a:spcPts val="15"/>
              </a:spcBef>
            </a:pPr>
            <a:r>
              <a:rPr sz="1200" spc="-5" dirty="0">
                <a:latin typeface="Times New Roman"/>
                <a:cs typeface="Times New Roman"/>
              </a:rPr>
              <a:t>pertaining </a:t>
            </a:r>
            <a:r>
              <a:rPr sz="1200" dirty="0">
                <a:latin typeface="Times New Roman"/>
                <a:cs typeface="Times New Roman"/>
              </a:rPr>
              <a:t>, </a:t>
            </a:r>
            <a:r>
              <a:rPr sz="1200" spc="-5" dirty="0">
                <a:latin typeface="Times New Roman"/>
                <a:cs typeface="Times New Roman"/>
              </a:rPr>
              <a:t>at </a:t>
            </a:r>
            <a:r>
              <a:rPr sz="1200" dirty="0">
                <a:latin typeface="Times New Roman"/>
                <a:cs typeface="Times New Roman"/>
              </a:rPr>
              <a:t>a </a:t>
            </a:r>
            <a:r>
              <a:rPr sz="1200" spc="-5" dirty="0">
                <a:latin typeface="Times New Roman"/>
                <a:cs typeface="Times New Roman"/>
              </a:rPr>
              <a:t>specified </a:t>
            </a:r>
            <a:r>
              <a:rPr sz="1200" dirty="0">
                <a:latin typeface="Times New Roman"/>
                <a:cs typeface="Times New Roman"/>
              </a:rPr>
              <a:t>time or times to all </a:t>
            </a:r>
            <a:r>
              <a:rPr sz="1200" spc="-5" dirty="0">
                <a:latin typeface="Times New Roman"/>
                <a:cs typeface="Times New Roman"/>
              </a:rPr>
              <a:t>persons </a:t>
            </a:r>
            <a:r>
              <a:rPr sz="1200" dirty="0">
                <a:latin typeface="Times New Roman"/>
                <a:cs typeface="Times New Roman"/>
              </a:rPr>
              <a:t>in a country or </a:t>
            </a:r>
            <a:r>
              <a:rPr sz="1200" spc="-5" dirty="0">
                <a:latin typeface="Times New Roman"/>
                <a:cs typeface="Times New Roman"/>
              </a:rPr>
              <a:t>delimited territory.”  A modern census </a:t>
            </a:r>
            <a:r>
              <a:rPr sz="1200" dirty="0">
                <a:latin typeface="Times New Roman"/>
                <a:cs typeface="Times New Roman"/>
              </a:rPr>
              <a:t>has following four </a:t>
            </a:r>
            <a:r>
              <a:rPr sz="1200" spc="-5" dirty="0">
                <a:latin typeface="Times New Roman"/>
                <a:cs typeface="Times New Roman"/>
              </a:rPr>
              <a:t>essential </a:t>
            </a:r>
            <a:r>
              <a:rPr sz="1200" dirty="0">
                <a:latin typeface="Times New Roman"/>
                <a:cs typeface="Times New Roman"/>
              </a:rPr>
              <a:t>characteristics</a:t>
            </a:r>
            <a:r>
              <a:rPr sz="1200" spc="5" dirty="0">
                <a:latin typeface="Times New Roman"/>
                <a:cs typeface="Times New Roman"/>
              </a:rPr>
              <a:t> </a:t>
            </a:r>
            <a:r>
              <a:rPr sz="1200" dirty="0">
                <a:latin typeface="Times New Roman"/>
                <a:cs typeface="Times New Roman"/>
              </a:rPr>
              <a:t>(UN,1970)</a:t>
            </a:r>
            <a:endParaRPr sz="1200">
              <a:latin typeface="Times New Roman"/>
              <a:cs typeface="Times New Roman"/>
            </a:endParaRPr>
          </a:p>
          <a:p>
            <a:pPr marL="507365" marR="48260" lvl="1" indent="-228600">
              <a:lnSpc>
                <a:spcPts val="2060"/>
              </a:lnSpc>
              <a:spcBef>
                <a:spcPts val="20"/>
              </a:spcBef>
              <a:buAutoNum type="alphaLcParenR"/>
              <a:tabLst>
                <a:tab pos="508000" algn="l"/>
              </a:tabLst>
            </a:pPr>
            <a:r>
              <a:rPr sz="1200" spc="-5" dirty="0">
                <a:latin typeface="Times New Roman"/>
                <a:cs typeface="Times New Roman"/>
              </a:rPr>
              <a:t>Each </a:t>
            </a:r>
            <a:r>
              <a:rPr sz="1200" dirty="0">
                <a:latin typeface="Times New Roman"/>
                <a:cs typeface="Times New Roman"/>
              </a:rPr>
              <a:t>individual </a:t>
            </a:r>
            <a:r>
              <a:rPr sz="1200" spc="-5" dirty="0">
                <a:latin typeface="Times New Roman"/>
                <a:cs typeface="Times New Roman"/>
              </a:rPr>
              <a:t>is enumerated </a:t>
            </a:r>
            <a:r>
              <a:rPr sz="1200" dirty="0">
                <a:latin typeface="Times New Roman"/>
                <a:cs typeface="Times New Roman"/>
              </a:rPr>
              <a:t>separately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characteristics </a:t>
            </a:r>
            <a:r>
              <a:rPr sz="1200" dirty="0">
                <a:latin typeface="Times New Roman"/>
                <a:cs typeface="Times New Roman"/>
              </a:rPr>
              <a:t>of </a:t>
            </a:r>
            <a:r>
              <a:rPr sz="1200" spc="-5" dirty="0">
                <a:latin typeface="Times New Roman"/>
                <a:cs typeface="Times New Roman"/>
              </a:rPr>
              <a:t>each </a:t>
            </a:r>
            <a:r>
              <a:rPr sz="1200" dirty="0">
                <a:latin typeface="Times New Roman"/>
                <a:cs typeface="Times New Roman"/>
              </a:rPr>
              <a:t>person are  </a:t>
            </a:r>
            <a:r>
              <a:rPr sz="1200" spc="-5" dirty="0">
                <a:latin typeface="Times New Roman"/>
                <a:cs typeface="Times New Roman"/>
              </a:rPr>
              <a:t>recorded separately.</a:t>
            </a:r>
            <a:endParaRPr sz="1200">
              <a:latin typeface="Times New Roman"/>
              <a:cs typeface="Times New Roman"/>
            </a:endParaRPr>
          </a:p>
          <a:p>
            <a:pPr marL="507365" marR="48895" lvl="1" indent="-228600">
              <a:lnSpc>
                <a:spcPts val="2060"/>
              </a:lnSpc>
              <a:spcBef>
                <a:spcPts val="20"/>
              </a:spcBef>
              <a:buAutoNum type="alphaLcParenR"/>
              <a:tabLst>
                <a:tab pos="508000" algn="l"/>
              </a:tabLst>
            </a:pPr>
            <a:r>
              <a:rPr sz="1200" dirty="0">
                <a:latin typeface="Times New Roman"/>
                <a:cs typeface="Times New Roman"/>
              </a:rPr>
              <a:t>The </a:t>
            </a:r>
            <a:r>
              <a:rPr sz="1200" spc="-5" dirty="0">
                <a:latin typeface="Times New Roman"/>
                <a:cs typeface="Times New Roman"/>
              </a:rPr>
              <a:t>census </a:t>
            </a:r>
            <a:r>
              <a:rPr sz="1200" dirty="0">
                <a:latin typeface="Times New Roman"/>
                <a:cs typeface="Times New Roman"/>
              </a:rPr>
              <a:t>covers a precisely </a:t>
            </a:r>
            <a:r>
              <a:rPr sz="1200" spc="-5" dirty="0">
                <a:latin typeface="Times New Roman"/>
                <a:cs typeface="Times New Roman"/>
              </a:rPr>
              <a:t>defined </a:t>
            </a:r>
            <a:r>
              <a:rPr sz="1200" dirty="0">
                <a:latin typeface="Times New Roman"/>
                <a:cs typeface="Times New Roman"/>
              </a:rPr>
              <a:t>territory </a:t>
            </a:r>
            <a:r>
              <a:rPr sz="1200" spc="-5" dirty="0">
                <a:latin typeface="Times New Roman"/>
                <a:cs typeface="Times New Roman"/>
              </a:rPr>
              <a:t>and </a:t>
            </a:r>
            <a:r>
              <a:rPr sz="1200" dirty="0">
                <a:latin typeface="Times New Roman"/>
                <a:cs typeface="Times New Roman"/>
              </a:rPr>
              <a:t>includes every person </a:t>
            </a:r>
            <a:r>
              <a:rPr sz="1200" spc="-5" dirty="0">
                <a:latin typeface="Times New Roman"/>
                <a:cs typeface="Times New Roman"/>
              </a:rPr>
              <a:t>present </a:t>
            </a:r>
            <a:r>
              <a:rPr sz="1200" dirty="0">
                <a:latin typeface="Times New Roman"/>
                <a:cs typeface="Times New Roman"/>
              </a:rPr>
              <a:t>or  </a:t>
            </a:r>
            <a:r>
              <a:rPr sz="1200" spc="-5" dirty="0">
                <a:latin typeface="Times New Roman"/>
                <a:cs typeface="Times New Roman"/>
              </a:rPr>
              <a:t>residing </a:t>
            </a:r>
            <a:r>
              <a:rPr sz="1200" dirty="0">
                <a:latin typeface="Times New Roman"/>
                <a:cs typeface="Times New Roman"/>
              </a:rPr>
              <a:t>within </a:t>
            </a:r>
            <a:r>
              <a:rPr sz="1200" spc="-5" dirty="0">
                <a:latin typeface="Times New Roman"/>
                <a:cs typeface="Times New Roman"/>
              </a:rPr>
              <a:t>its</a:t>
            </a:r>
            <a:r>
              <a:rPr sz="1200" spc="-15" dirty="0">
                <a:latin typeface="Times New Roman"/>
                <a:cs typeface="Times New Roman"/>
              </a:rPr>
              <a:t> </a:t>
            </a:r>
            <a:r>
              <a:rPr sz="1200" spc="-5" dirty="0">
                <a:latin typeface="Times New Roman"/>
                <a:cs typeface="Times New Roman"/>
              </a:rPr>
              <a:t>scope.</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56</a:t>
            </a:fld>
            <a:endParaRP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800404" y="478028"/>
            <a:ext cx="6172835" cy="8347709"/>
          </a:xfrm>
          <a:prstGeom prst="rect">
            <a:avLst/>
          </a:prstGeom>
        </p:spPr>
        <p:txBody>
          <a:bodyPr vert="horz" wrap="square" lIns="0" tIns="12700" rIns="0" bIns="0" rtlCol="0">
            <a:spAutoFit/>
          </a:bodyPr>
          <a:lstStyle/>
          <a:p>
            <a:pPr marL="3839210">
              <a:lnSpc>
                <a:spcPct val="100000"/>
              </a:lnSpc>
              <a:spcBef>
                <a:spcPts val="100"/>
              </a:spcBef>
              <a:tabLst>
                <a:tab pos="54457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570865" marR="110489" indent="-228600" algn="just">
              <a:lnSpc>
                <a:spcPct val="143300"/>
              </a:lnSpc>
              <a:spcBef>
                <a:spcPts val="1250"/>
              </a:spcBef>
              <a:buAutoNum type="alphaLcParenR" startAt="3"/>
              <a:tabLst>
                <a:tab pos="571500" algn="l"/>
              </a:tabLst>
            </a:pPr>
            <a:r>
              <a:rPr sz="1200" dirty="0">
                <a:latin typeface="Times New Roman"/>
                <a:cs typeface="Times New Roman"/>
              </a:rPr>
              <a:t>Population </a:t>
            </a:r>
            <a:r>
              <a:rPr sz="1200" spc="-5" dirty="0">
                <a:latin typeface="Times New Roman"/>
                <a:cs typeface="Times New Roman"/>
              </a:rPr>
              <a:t>is enumerated </a:t>
            </a:r>
            <a:r>
              <a:rPr sz="1200" dirty="0">
                <a:latin typeface="Times New Roman"/>
                <a:cs typeface="Times New Roman"/>
              </a:rPr>
              <a:t>with a </a:t>
            </a:r>
            <a:r>
              <a:rPr sz="1200" spc="-5" dirty="0">
                <a:latin typeface="Times New Roman"/>
                <a:cs typeface="Times New Roman"/>
              </a:rPr>
              <a:t>well defined </a:t>
            </a:r>
            <a:r>
              <a:rPr sz="1200" dirty="0">
                <a:latin typeface="Times New Roman"/>
                <a:cs typeface="Times New Roman"/>
              </a:rPr>
              <a:t>point of time </a:t>
            </a:r>
            <a:r>
              <a:rPr sz="1200" spc="-5" dirty="0">
                <a:latin typeface="Times New Roman"/>
                <a:cs typeface="Times New Roman"/>
              </a:rPr>
              <a:t>and date is </a:t>
            </a:r>
            <a:r>
              <a:rPr sz="1200" dirty="0">
                <a:latin typeface="Times New Roman"/>
                <a:cs typeface="Times New Roman"/>
              </a:rPr>
              <a:t>in </a:t>
            </a:r>
            <a:r>
              <a:rPr sz="1200" spc="-5" dirty="0">
                <a:latin typeface="Times New Roman"/>
                <a:cs typeface="Times New Roman"/>
              </a:rPr>
              <a:t>terms </a:t>
            </a:r>
            <a:r>
              <a:rPr sz="1200" dirty="0">
                <a:latin typeface="Times New Roman"/>
                <a:cs typeface="Times New Roman"/>
              </a:rPr>
              <a:t>of a </a:t>
            </a:r>
            <a:r>
              <a:rPr sz="1200" spc="-5" dirty="0">
                <a:latin typeface="Times New Roman"/>
                <a:cs typeface="Times New Roman"/>
              </a:rPr>
              <a:t>well  defined reference period.</a:t>
            </a:r>
            <a:endParaRPr sz="1200">
              <a:latin typeface="Times New Roman"/>
              <a:cs typeface="Times New Roman"/>
            </a:endParaRPr>
          </a:p>
          <a:p>
            <a:pPr marL="570865" indent="-228600" algn="just">
              <a:lnSpc>
                <a:spcPct val="100000"/>
              </a:lnSpc>
              <a:spcBef>
                <a:spcPts val="625"/>
              </a:spcBef>
              <a:buAutoNum type="alphaLcParenR" startAt="3"/>
              <a:tabLst>
                <a:tab pos="571500" algn="l"/>
              </a:tabLst>
            </a:pPr>
            <a:r>
              <a:rPr sz="1200" dirty="0">
                <a:latin typeface="Times New Roman"/>
                <a:cs typeface="Times New Roman"/>
              </a:rPr>
              <a:t>The </a:t>
            </a:r>
            <a:r>
              <a:rPr sz="1200" spc="-5" dirty="0">
                <a:latin typeface="Times New Roman"/>
                <a:cs typeface="Times New Roman"/>
              </a:rPr>
              <a:t>census is taken at regular</a:t>
            </a:r>
            <a:r>
              <a:rPr sz="1200" spc="10" dirty="0">
                <a:latin typeface="Times New Roman"/>
                <a:cs typeface="Times New Roman"/>
              </a:rPr>
              <a:t> </a:t>
            </a:r>
            <a:r>
              <a:rPr sz="1200" spc="-5" dirty="0">
                <a:latin typeface="Times New Roman"/>
                <a:cs typeface="Times New Roman"/>
              </a:rPr>
              <a:t>intervals.</a:t>
            </a:r>
            <a:endParaRPr sz="1200">
              <a:latin typeface="Times New Roman"/>
              <a:cs typeface="Times New Roman"/>
            </a:endParaRPr>
          </a:p>
          <a:p>
            <a:pPr marL="114300" marR="106680" algn="just">
              <a:lnSpc>
                <a:spcPct val="143600"/>
              </a:lnSpc>
              <a:spcBef>
                <a:spcPts val="5"/>
              </a:spcBef>
            </a:pPr>
            <a:r>
              <a:rPr sz="1200" spc="-5" dirty="0">
                <a:latin typeface="Times New Roman"/>
                <a:cs typeface="Times New Roman"/>
              </a:rPr>
              <a:t>American constitution made </a:t>
            </a:r>
            <a:r>
              <a:rPr sz="1200" dirty="0">
                <a:latin typeface="Times New Roman"/>
                <a:cs typeface="Times New Roman"/>
              </a:rPr>
              <a:t>a </a:t>
            </a:r>
            <a:r>
              <a:rPr sz="1200" spc="-5" dirty="0">
                <a:latin typeface="Times New Roman"/>
                <a:cs typeface="Times New Roman"/>
              </a:rPr>
              <a:t>provision </a:t>
            </a:r>
            <a:r>
              <a:rPr sz="1200" dirty="0">
                <a:latin typeface="Times New Roman"/>
                <a:cs typeface="Times New Roman"/>
              </a:rPr>
              <a:t>of </a:t>
            </a:r>
            <a:r>
              <a:rPr sz="1200" spc="-5" dirty="0">
                <a:latin typeface="Times New Roman"/>
                <a:cs typeface="Times New Roman"/>
              </a:rPr>
              <a:t>carrying </a:t>
            </a:r>
            <a:r>
              <a:rPr sz="1200" dirty="0">
                <a:latin typeface="Times New Roman"/>
                <a:cs typeface="Times New Roman"/>
              </a:rPr>
              <a:t>out a </a:t>
            </a:r>
            <a:r>
              <a:rPr sz="1200" spc="-5" dirty="0">
                <a:latin typeface="Times New Roman"/>
                <a:cs typeface="Times New Roman"/>
              </a:rPr>
              <a:t>census every </a:t>
            </a:r>
            <a:r>
              <a:rPr sz="1200" dirty="0">
                <a:latin typeface="Times New Roman"/>
                <a:cs typeface="Times New Roman"/>
              </a:rPr>
              <a:t>ten </a:t>
            </a:r>
            <a:r>
              <a:rPr sz="1200" spc="-5" dirty="0">
                <a:latin typeface="Times New Roman"/>
                <a:cs typeface="Times New Roman"/>
              </a:rPr>
              <a:t>years. </a:t>
            </a:r>
            <a:r>
              <a:rPr sz="1200" dirty="0">
                <a:latin typeface="Times New Roman"/>
                <a:cs typeface="Times New Roman"/>
              </a:rPr>
              <a:t>Since then  </a:t>
            </a:r>
            <a:r>
              <a:rPr sz="1200" spc="-5" dirty="0">
                <a:latin typeface="Times New Roman"/>
                <a:cs typeface="Times New Roman"/>
              </a:rPr>
              <a:t>censuses </a:t>
            </a:r>
            <a:r>
              <a:rPr sz="1200" dirty="0">
                <a:latin typeface="Times New Roman"/>
                <a:cs typeface="Times New Roman"/>
              </a:rPr>
              <a:t>have been </a:t>
            </a:r>
            <a:r>
              <a:rPr sz="1200" spc="-5" dirty="0">
                <a:latin typeface="Times New Roman"/>
                <a:cs typeface="Times New Roman"/>
              </a:rPr>
              <a:t>carried </a:t>
            </a:r>
            <a:r>
              <a:rPr sz="1200" dirty="0">
                <a:latin typeface="Times New Roman"/>
                <a:cs typeface="Times New Roman"/>
              </a:rPr>
              <a:t>out in </a:t>
            </a:r>
            <a:r>
              <a:rPr sz="1200" spc="-5" dirty="0">
                <a:latin typeface="Times New Roman"/>
                <a:cs typeface="Times New Roman"/>
              </a:rPr>
              <a:t>USA </a:t>
            </a:r>
            <a:r>
              <a:rPr sz="1200" dirty="0">
                <a:latin typeface="Times New Roman"/>
                <a:cs typeface="Times New Roman"/>
              </a:rPr>
              <a:t>in every ten </a:t>
            </a:r>
            <a:r>
              <a:rPr sz="1200" spc="-5" dirty="0">
                <a:latin typeface="Times New Roman"/>
                <a:cs typeface="Times New Roman"/>
              </a:rPr>
              <a:t>years. Likewise, </a:t>
            </a:r>
            <a:r>
              <a:rPr sz="1200" dirty="0">
                <a:latin typeface="Times New Roman"/>
                <a:cs typeface="Times New Roman"/>
              </a:rPr>
              <a:t>most </a:t>
            </a:r>
            <a:r>
              <a:rPr sz="1200" spc="-5" dirty="0">
                <a:latin typeface="Times New Roman"/>
                <a:cs typeface="Times New Roman"/>
              </a:rPr>
              <a:t>European and Asian  countries also started </a:t>
            </a:r>
            <a:r>
              <a:rPr sz="1200" dirty="0">
                <a:latin typeface="Times New Roman"/>
                <a:cs typeface="Times New Roman"/>
              </a:rPr>
              <a:t>taking </a:t>
            </a:r>
            <a:r>
              <a:rPr sz="1200" spc="-5" dirty="0">
                <a:latin typeface="Times New Roman"/>
                <a:cs typeface="Times New Roman"/>
              </a:rPr>
              <a:t>national census </a:t>
            </a:r>
            <a:r>
              <a:rPr sz="1200" dirty="0">
                <a:latin typeface="Times New Roman"/>
                <a:cs typeface="Times New Roman"/>
              </a:rPr>
              <a:t>every ten </a:t>
            </a:r>
            <a:r>
              <a:rPr sz="1200" spc="-5" dirty="0">
                <a:latin typeface="Times New Roman"/>
                <a:cs typeface="Times New Roman"/>
              </a:rPr>
              <a:t>years </a:t>
            </a:r>
            <a:r>
              <a:rPr sz="1200" dirty="0">
                <a:latin typeface="Times New Roman"/>
                <a:cs typeface="Times New Roman"/>
              </a:rPr>
              <a:t>since </a:t>
            </a:r>
            <a:r>
              <a:rPr sz="1200" spc="5" dirty="0">
                <a:latin typeface="Times New Roman"/>
                <a:cs typeface="Times New Roman"/>
              </a:rPr>
              <a:t>19</a:t>
            </a:r>
            <a:r>
              <a:rPr sz="1200" spc="7" baseline="38194" dirty="0">
                <a:latin typeface="Times New Roman"/>
                <a:cs typeface="Times New Roman"/>
              </a:rPr>
              <a:t>th </a:t>
            </a:r>
            <a:r>
              <a:rPr sz="1200" spc="-5" dirty="0">
                <a:latin typeface="Times New Roman"/>
                <a:cs typeface="Times New Roman"/>
              </a:rPr>
              <a:t>century. However </a:t>
            </a:r>
            <a:r>
              <a:rPr sz="1200" dirty="0">
                <a:latin typeface="Times New Roman"/>
                <a:cs typeface="Times New Roman"/>
              </a:rPr>
              <a:t>there  </a:t>
            </a:r>
            <a:r>
              <a:rPr sz="1200" spc="-5" dirty="0">
                <a:latin typeface="Times New Roman"/>
                <a:cs typeface="Times New Roman"/>
              </a:rPr>
              <a:t>are </a:t>
            </a:r>
            <a:r>
              <a:rPr sz="1200" dirty="0">
                <a:latin typeface="Times New Roman"/>
                <a:cs typeface="Times New Roman"/>
              </a:rPr>
              <a:t>some </a:t>
            </a:r>
            <a:r>
              <a:rPr sz="1200" spc="-5" dirty="0">
                <a:latin typeface="Times New Roman"/>
                <a:cs typeface="Times New Roman"/>
              </a:rPr>
              <a:t>countries where census is </a:t>
            </a:r>
            <a:r>
              <a:rPr sz="1200" dirty="0">
                <a:latin typeface="Times New Roman"/>
                <a:cs typeface="Times New Roman"/>
              </a:rPr>
              <a:t>also </a:t>
            </a:r>
            <a:r>
              <a:rPr sz="1200" spc="-5" dirty="0">
                <a:latin typeface="Times New Roman"/>
                <a:cs typeface="Times New Roman"/>
              </a:rPr>
              <a:t>conducted </a:t>
            </a:r>
            <a:r>
              <a:rPr sz="1200" dirty="0">
                <a:latin typeface="Times New Roman"/>
                <a:cs typeface="Times New Roman"/>
              </a:rPr>
              <a:t>every 5 </a:t>
            </a:r>
            <a:r>
              <a:rPr sz="1200" spc="-5" dirty="0">
                <a:latin typeface="Times New Roman"/>
                <a:cs typeface="Times New Roman"/>
              </a:rPr>
              <a:t>years such as </a:t>
            </a:r>
            <a:r>
              <a:rPr sz="1200" dirty="0">
                <a:latin typeface="Times New Roman"/>
                <a:cs typeface="Times New Roman"/>
              </a:rPr>
              <a:t>Japan </a:t>
            </a:r>
            <a:r>
              <a:rPr sz="1200" spc="-5" dirty="0">
                <a:latin typeface="Times New Roman"/>
                <a:cs typeface="Times New Roman"/>
              </a:rPr>
              <a:t>and </a:t>
            </a:r>
            <a:r>
              <a:rPr sz="1200" dirty="0">
                <a:latin typeface="Times New Roman"/>
                <a:cs typeface="Times New Roman"/>
              </a:rPr>
              <a:t>South</a:t>
            </a:r>
            <a:r>
              <a:rPr sz="1200" spc="135" dirty="0">
                <a:latin typeface="Times New Roman"/>
                <a:cs typeface="Times New Roman"/>
              </a:rPr>
              <a:t> </a:t>
            </a:r>
            <a:r>
              <a:rPr sz="1200" spc="-5" dirty="0">
                <a:latin typeface="Times New Roman"/>
                <a:cs typeface="Times New Roman"/>
              </a:rPr>
              <a:t>Korea.</a:t>
            </a:r>
            <a:endParaRPr sz="1200">
              <a:latin typeface="Times New Roman"/>
              <a:cs typeface="Times New Roman"/>
            </a:endParaRPr>
          </a:p>
          <a:p>
            <a:pPr>
              <a:lnSpc>
                <a:spcPct val="100000"/>
              </a:lnSpc>
              <a:spcBef>
                <a:spcPts val="5"/>
              </a:spcBef>
            </a:pPr>
            <a:endParaRPr sz="1800">
              <a:latin typeface="Times New Roman"/>
              <a:cs typeface="Times New Roman"/>
            </a:endParaRPr>
          </a:p>
          <a:p>
            <a:pPr marL="114300" marR="109220" algn="just">
              <a:lnSpc>
                <a:spcPct val="143800"/>
              </a:lnSpc>
            </a:pPr>
            <a:r>
              <a:rPr sz="1200" dirty="0">
                <a:latin typeface="Times New Roman"/>
                <a:cs typeface="Times New Roman"/>
              </a:rPr>
              <a:t>The </a:t>
            </a:r>
            <a:r>
              <a:rPr sz="1200" spc="-5" dirty="0">
                <a:latin typeface="Times New Roman"/>
                <a:cs typeface="Times New Roman"/>
              </a:rPr>
              <a:t>first census was </a:t>
            </a:r>
            <a:r>
              <a:rPr sz="1200" dirty="0">
                <a:latin typeface="Times New Roman"/>
                <a:cs typeface="Times New Roman"/>
              </a:rPr>
              <a:t>conducted in </a:t>
            </a:r>
            <a:r>
              <a:rPr sz="1200" spc="-5" dirty="0">
                <a:latin typeface="Times New Roman"/>
                <a:cs typeface="Times New Roman"/>
              </a:rPr>
              <a:t>Nepal census </a:t>
            </a:r>
            <a:r>
              <a:rPr sz="1200" dirty="0">
                <a:latin typeface="Times New Roman"/>
                <a:cs typeface="Times New Roman"/>
              </a:rPr>
              <a:t>in 1911. </a:t>
            </a:r>
            <a:r>
              <a:rPr sz="1200" spc="-5" dirty="0">
                <a:latin typeface="Times New Roman"/>
                <a:cs typeface="Times New Roman"/>
              </a:rPr>
              <a:t>First scientific census was conducted </a:t>
            </a:r>
            <a:r>
              <a:rPr sz="1200" dirty="0">
                <a:latin typeface="Times New Roman"/>
                <a:cs typeface="Times New Roman"/>
              </a:rPr>
              <a:t>in  1952/54 with the </a:t>
            </a:r>
            <a:r>
              <a:rPr sz="1200" spc="-5" dirty="0">
                <a:latin typeface="Times New Roman"/>
                <a:cs typeface="Times New Roman"/>
              </a:rPr>
              <a:t>assistance </a:t>
            </a:r>
            <a:r>
              <a:rPr sz="1200" dirty="0">
                <a:latin typeface="Times New Roman"/>
                <a:cs typeface="Times New Roman"/>
              </a:rPr>
              <a:t>of United </a:t>
            </a:r>
            <a:r>
              <a:rPr sz="1200" spc="-5" dirty="0">
                <a:latin typeface="Times New Roman"/>
                <a:cs typeface="Times New Roman"/>
              </a:rPr>
              <a:t>Nations </a:t>
            </a:r>
            <a:r>
              <a:rPr sz="1200" dirty="0">
                <a:latin typeface="Times New Roman"/>
                <a:cs typeface="Times New Roman"/>
              </a:rPr>
              <a:t>(eastern </a:t>
            </a:r>
            <a:r>
              <a:rPr sz="1200" spc="-5" dirty="0">
                <a:latin typeface="Times New Roman"/>
                <a:cs typeface="Times New Roman"/>
              </a:rPr>
              <a:t>half was enumerated </a:t>
            </a:r>
            <a:r>
              <a:rPr sz="1200" dirty="0">
                <a:latin typeface="Times New Roman"/>
                <a:cs typeface="Times New Roman"/>
              </a:rPr>
              <a:t>in 1952 </a:t>
            </a:r>
            <a:r>
              <a:rPr sz="1200" spc="-5" dirty="0">
                <a:latin typeface="Times New Roman"/>
                <a:cs typeface="Times New Roman"/>
              </a:rPr>
              <a:t>and western  half </a:t>
            </a:r>
            <a:r>
              <a:rPr sz="1200" dirty="0">
                <a:latin typeface="Times New Roman"/>
                <a:cs typeface="Times New Roman"/>
              </a:rPr>
              <a:t>in 19540 </a:t>
            </a:r>
            <a:r>
              <a:rPr sz="1200" spc="-5" dirty="0">
                <a:latin typeface="Times New Roman"/>
                <a:cs typeface="Times New Roman"/>
              </a:rPr>
              <a:t>and Latest census </a:t>
            </a:r>
            <a:r>
              <a:rPr sz="1200" dirty="0">
                <a:latin typeface="Times New Roman"/>
                <a:cs typeface="Times New Roman"/>
              </a:rPr>
              <a:t>2011. </a:t>
            </a:r>
            <a:r>
              <a:rPr sz="1200" spc="-10" dirty="0">
                <a:latin typeface="Times New Roman"/>
                <a:cs typeface="Times New Roman"/>
              </a:rPr>
              <a:t>It </a:t>
            </a:r>
            <a:r>
              <a:rPr sz="1200" dirty="0">
                <a:latin typeface="Times New Roman"/>
                <a:cs typeface="Times New Roman"/>
              </a:rPr>
              <a:t>can be conducted in </a:t>
            </a:r>
            <a:r>
              <a:rPr sz="1200" spc="5" dirty="0">
                <a:latin typeface="Times New Roman"/>
                <a:cs typeface="Times New Roman"/>
              </a:rPr>
              <a:t>every </a:t>
            </a:r>
            <a:r>
              <a:rPr sz="1200" dirty="0">
                <a:latin typeface="Times New Roman"/>
                <a:cs typeface="Times New Roman"/>
              </a:rPr>
              <a:t>10 </a:t>
            </a:r>
            <a:r>
              <a:rPr sz="1200" spc="-5" dirty="0">
                <a:latin typeface="Times New Roman"/>
                <a:cs typeface="Times New Roman"/>
              </a:rPr>
              <a:t>years </a:t>
            </a:r>
            <a:r>
              <a:rPr sz="1200" dirty="0">
                <a:latin typeface="Times New Roman"/>
                <a:cs typeface="Times New Roman"/>
              </a:rPr>
              <a:t>but some </a:t>
            </a:r>
            <a:r>
              <a:rPr sz="1200" spc="-5" dirty="0">
                <a:latin typeface="Times New Roman"/>
                <a:cs typeface="Times New Roman"/>
              </a:rPr>
              <a:t>countries  </a:t>
            </a:r>
            <a:r>
              <a:rPr sz="1200" dirty="0">
                <a:latin typeface="Times New Roman"/>
                <a:cs typeface="Times New Roman"/>
              </a:rPr>
              <a:t>like south </a:t>
            </a:r>
            <a:r>
              <a:rPr sz="1200" spc="-5" dirty="0">
                <a:latin typeface="Times New Roman"/>
                <a:cs typeface="Times New Roman"/>
              </a:rPr>
              <a:t>Korea and </a:t>
            </a:r>
            <a:r>
              <a:rPr sz="1200" dirty="0">
                <a:latin typeface="Times New Roman"/>
                <a:cs typeface="Times New Roman"/>
              </a:rPr>
              <a:t>Japan </a:t>
            </a:r>
            <a:r>
              <a:rPr sz="1200" spc="-5" dirty="0">
                <a:latin typeface="Times New Roman"/>
                <a:cs typeface="Times New Roman"/>
              </a:rPr>
              <a:t>conduct census </a:t>
            </a:r>
            <a:r>
              <a:rPr sz="1200" dirty="0">
                <a:latin typeface="Times New Roman"/>
                <a:cs typeface="Times New Roman"/>
              </a:rPr>
              <a:t>in every 5 </a:t>
            </a:r>
            <a:r>
              <a:rPr sz="1200" spc="-5" dirty="0">
                <a:latin typeface="Times New Roman"/>
                <a:cs typeface="Times New Roman"/>
              </a:rPr>
              <a:t>years. Mainframe computer was </a:t>
            </a:r>
            <a:r>
              <a:rPr sz="1200" dirty="0">
                <a:latin typeface="Times New Roman"/>
                <a:cs typeface="Times New Roman"/>
              </a:rPr>
              <a:t>used to  </a:t>
            </a:r>
            <a:r>
              <a:rPr sz="1200" spc="-5" dirty="0">
                <a:latin typeface="Times New Roman"/>
                <a:cs typeface="Times New Roman"/>
              </a:rPr>
              <a:t>process </a:t>
            </a:r>
            <a:r>
              <a:rPr sz="1200" dirty="0">
                <a:latin typeface="Times New Roman"/>
                <a:cs typeface="Times New Roman"/>
              </a:rPr>
              <a:t>the </a:t>
            </a:r>
            <a:r>
              <a:rPr sz="1200" spc="-5" dirty="0">
                <a:latin typeface="Times New Roman"/>
                <a:cs typeface="Times New Roman"/>
              </a:rPr>
              <a:t>census data </a:t>
            </a:r>
            <a:r>
              <a:rPr sz="1200" spc="5" dirty="0">
                <a:latin typeface="Times New Roman"/>
                <a:cs typeface="Times New Roman"/>
              </a:rPr>
              <a:t>in </a:t>
            </a:r>
            <a:r>
              <a:rPr sz="1200" dirty="0">
                <a:latin typeface="Times New Roman"/>
                <a:cs typeface="Times New Roman"/>
              </a:rPr>
              <a:t>1971. The </a:t>
            </a:r>
            <a:r>
              <a:rPr sz="1200" spc="-5" dirty="0">
                <a:latin typeface="Times New Roman"/>
                <a:cs typeface="Times New Roman"/>
              </a:rPr>
              <a:t>census </a:t>
            </a:r>
            <a:r>
              <a:rPr sz="1200" dirty="0">
                <a:latin typeface="Times New Roman"/>
                <a:cs typeface="Times New Roman"/>
              </a:rPr>
              <a:t>of 2001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first census </a:t>
            </a:r>
            <a:r>
              <a:rPr sz="1200" dirty="0">
                <a:latin typeface="Times New Roman"/>
                <a:cs typeface="Times New Roman"/>
              </a:rPr>
              <a:t>where </a:t>
            </a:r>
            <a:r>
              <a:rPr sz="1200" spc="-5" dirty="0">
                <a:latin typeface="Times New Roman"/>
                <a:cs typeface="Times New Roman"/>
              </a:rPr>
              <a:t>desk </a:t>
            </a:r>
            <a:r>
              <a:rPr sz="1200" dirty="0">
                <a:latin typeface="Times New Roman"/>
                <a:cs typeface="Times New Roman"/>
              </a:rPr>
              <a:t>top </a:t>
            </a:r>
            <a:r>
              <a:rPr sz="1200" spc="-5" dirty="0">
                <a:latin typeface="Times New Roman"/>
                <a:cs typeface="Times New Roman"/>
              </a:rPr>
              <a:t>personal  computers </a:t>
            </a:r>
            <a:r>
              <a:rPr sz="1200" dirty="0">
                <a:latin typeface="Times New Roman"/>
                <a:cs typeface="Times New Roman"/>
              </a:rPr>
              <a:t>were used to </a:t>
            </a:r>
            <a:r>
              <a:rPr sz="1200" spc="-5" dirty="0">
                <a:latin typeface="Times New Roman"/>
                <a:cs typeface="Times New Roman"/>
              </a:rPr>
              <a:t>process </a:t>
            </a:r>
            <a:r>
              <a:rPr sz="1200" dirty="0">
                <a:latin typeface="Times New Roman"/>
                <a:cs typeface="Times New Roman"/>
              </a:rPr>
              <a:t>the census</a:t>
            </a:r>
            <a:r>
              <a:rPr sz="1200" spc="-15" dirty="0">
                <a:latin typeface="Times New Roman"/>
                <a:cs typeface="Times New Roman"/>
              </a:rPr>
              <a:t> </a:t>
            </a:r>
            <a:r>
              <a:rPr sz="1200" spc="-5" dirty="0">
                <a:latin typeface="Times New Roman"/>
                <a:cs typeface="Times New Roman"/>
              </a:rPr>
              <a:t>data.</a:t>
            </a:r>
            <a:endParaRPr sz="1200">
              <a:latin typeface="Times New Roman"/>
              <a:cs typeface="Times New Roman"/>
            </a:endParaRPr>
          </a:p>
          <a:p>
            <a:pPr marL="114300" marR="110489" algn="just">
              <a:lnSpc>
                <a:spcPts val="2080"/>
              </a:lnSpc>
              <a:spcBef>
                <a:spcPts val="160"/>
              </a:spcBef>
            </a:pPr>
            <a:r>
              <a:rPr sz="1200" dirty="0">
                <a:latin typeface="Times New Roman"/>
                <a:cs typeface="Times New Roman"/>
              </a:rPr>
              <a:t>The </a:t>
            </a:r>
            <a:r>
              <a:rPr sz="1200" spc="-5" dirty="0">
                <a:latin typeface="Times New Roman"/>
                <a:cs typeface="Times New Roman"/>
              </a:rPr>
              <a:t>Member </a:t>
            </a:r>
            <a:r>
              <a:rPr sz="1200" dirty="0">
                <a:latin typeface="Times New Roman"/>
                <a:cs typeface="Times New Roman"/>
              </a:rPr>
              <a:t>of Parliament of </a:t>
            </a:r>
            <a:r>
              <a:rPr sz="1200" spc="-5" dirty="0">
                <a:latin typeface="Times New Roman"/>
                <a:cs typeface="Times New Roman"/>
              </a:rPr>
              <a:t>Nepal and </a:t>
            </a:r>
            <a:r>
              <a:rPr sz="1200" dirty="0">
                <a:latin typeface="Times New Roman"/>
                <a:cs typeface="Times New Roman"/>
              </a:rPr>
              <a:t>for </a:t>
            </a:r>
            <a:r>
              <a:rPr sz="1200" spc="-5" dirty="0">
                <a:latin typeface="Times New Roman"/>
                <a:cs typeface="Times New Roman"/>
              </a:rPr>
              <a:t>its constituency is determined </a:t>
            </a:r>
            <a:r>
              <a:rPr sz="1200" spc="5" dirty="0">
                <a:latin typeface="Times New Roman"/>
                <a:cs typeface="Times New Roman"/>
              </a:rPr>
              <a:t>by </a:t>
            </a:r>
            <a:r>
              <a:rPr sz="1200" dirty="0">
                <a:latin typeface="Times New Roman"/>
                <a:cs typeface="Times New Roman"/>
              </a:rPr>
              <a:t>using the  population </a:t>
            </a:r>
            <a:r>
              <a:rPr sz="1200" spc="-5" dirty="0">
                <a:latin typeface="Times New Roman"/>
                <a:cs typeface="Times New Roman"/>
              </a:rPr>
              <a:t>census report.</a:t>
            </a:r>
            <a:endParaRPr sz="1200">
              <a:latin typeface="Times New Roman"/>
              <a:cs typeface="Times New Roman"/>
            </a:endParaRPr>
          </a:p>
          <a:p>
            <a:pPr>
              <a:lnSpc>
                <a:spcPct val="100000"/>
              </a:lnSpc>
            </a:pPr>
            <a:endParaRPr sz="1300">
              <a:latin typeface="Times New Roman"/>
              <a:cs typeface="Times New Roman"/>
            </a:endParaRPr>
          </a:p>
          <a:p>
            <a:pPr marL="114300">
              <a:lnSpc>
                <a:spcPct val="100000"/>
              </a:lnSpc>
              <a:spcBef>
                <a:spcPts val="1050"/>
              </a:spcBef>
            </a:pPr>
            <a:r>
              <a:rPr sz="1200" b="1" spc="-5" dirty="0">
                <a:latin typeface="Times New Roman"/>
                <a:cs typeface="Times New Roman"/>
              </a:rPr>
              <a:t>Features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Census</a:t>
            </a:r>
            <a:endParaRPr sz="1200">
              <a:latin typeface="Times New Roman"/>
              <a:cs typeface="Times New Roman"/>
            </a:endParaRPr>
          </a:p>
          <a:p>
            <a:pPr marL="570865" indent="-228600">
              <a:lnSpc>
                <a:spcPct val="100000"/>
              </a:lnSpc>
              <a:spcBef>
                <a:spcPts val="600"/>
              </a:spcBef>
              <a:buChar char="•"/>
              <a:tabLst>
                <a:tab pos="570865" algn="l"/>
                <a:tab pos="571500" algn="l"/>
              </a:tabLst>
            </a:pPr>
            <a:r>
              <a:rPr sz="1200" spc="-5" dirty="0">
                <a:latin typeface="Times New Roman"/>
                <a:cs typeface="Times New Roman"/>
              </a:rPr>
              <a:t>Complete coverage </a:t>
            </a:r>
            <a:r>
              <a:rPr sz="1200" dirty="0">
                <a:latin typeface="Times New Roman"/>
                <a:cs typeface="Times New Roman"/>
              </a:rPr>
              <a:t>of </a:t>
            </a:r>
            <a:r>
              <a:rPr sz="1200" spc="-5" dirty="0">
                <a:latin typeface="Times New Roman"/>
                <a:cs typeface="Times New Roman"/>
              </a:rPr>
              <a:t>defined political </a:t>
            </a:r>
            <a:r>
              <a:rPr sz="1200" dirty="0">
                <a:latin typeface="Times New Roman"/>
                <a:cs typeface="Times New Roman"/>
              </a:rPr>
              <a:t>or </a:t>
            </a:r>
            <a:r>
              <a:rPr sz="1200" spc="-5" dirty="0">
                <a:latin typeface="Times New Roman"/>
                <a:cs typeface="Times New Roman"/>
              </a:rPr>
              <a:t>administrative</a:t>
            </a:r>
            <a:r>
              <a:rPr sz="1200" spc="25" dirty="0">
                <a:latin typeface="Times New Roman"/>
                <a:cs typeface="Times New Roman"/>
              </a:rPr>
              <a:t> </a:t>
            </a:r>
            <a:r>
              <a:rPr sz="1200" spc="-5" dirty="0">
                <a:latin typeface="Times New Roman"/>
                <a:cs typeface="Times New Roman"/>
              </a:rPr>
              <a:t>territories.</a:t>
            </a:r>
            <a:endParaRPr sz="1200">
              <a:latin typeface="Times New Roman"/>
              <a:cs typeface="Times New Roman"/>
            </a:endParaRPr>
          </a:p>
          <a:p>
            <a:pPr marL="570865" indent="-228600">
              <a:lnSpc>
                <a:spcPct val="100000"/>
              </a:lnSpc>
              <a:spcBef>
                <a:spcPts val="635"/>
              </a:spcBef>
              <a:buChar char="•"/>
              <a:tabLst>
                <a:tab pos="570865" algn="l"/>
                <a:tab pos="571500" algn="l"/>
              </a:tabLst>
            </a:pPr>
            <a:r>
              <a:rPr sz="1200" spc="-5" dirty="0">
                <a:latin typeface="Times New Roman"/>
                <a:cs typeface="Times New Roman"/>
              </a:rPr>
              <a:t>Taken </a:t>
            </a:r>
            <a:r>
              <a:rPr sz="1200" dirty="0">
                <a:latin typeface="Times New Roman"/>
                <a:cs typeface="Times New Roman"/>
              </a:rPr>
              <a:t>in every </a:t>
            </a:r>
            <a:r>
              <a:rPr sz="1200" spc="-5" dirty="0">
                <a:latin typeface="Times New Roman"/>
                <a:cs typeface="Times New Roman"/>
              </a:rPr>
              <a:t>regular</a:t>
            </a:r>
            <a:r>
              <a:rPr sz="1200" spc="-25" dirty="0">
                <a:latin typeface="Times New Roman"/>
                <a:cs typeface="Times New Roman"/>
              </a:rPr>
              <a:t> </a:t>
            </a:r>
            <a:r>
              <a:rPr sz="1200" spc="-5" dirty="0">
                <a:latin typeface="Times New Roman"/>
                <a:cs typeface="Times New Roman"/>
              </a:rPr>
              <a:t>interval.</a:t>
            </a:r>
            <a:endParaRPr sz="1200">
              <a:latin typeface="Times New Roman"/>
              <a:cs typeface="Times New Roman"/>
            </a:endParaRPr>
          </a:p>
          <a:p>
            <a:pPr marL="570865" indent="-228600">
              <a:lnSpc>
                <a:spcPct val="100000"/>
              </a:lnSpc>
              <a:spcBef>
                <a:spcPts val="625"/>
              </a:spcBef>
              <a:buChar char="•"/>
              <a:tabLst>
                <a:tab pos="570865" algn="l"/>
                <a:tab pos="571500" algn="l"/>
              </a:tabLst>
            </a:pPr>
            <a:r>
              <a:rPr sz="1200" dirty="0">
                <a:latin typeface="Times New Roman"/>
                <a:cs typeface="Times New Roman"/>
              </a:rPr>
              <a:t>Two </a:t>
            </a:r>
            <a:r>
              <a:rPr sz="1200" spc="-5" dirty="0">
                <a:latin typeface="Times New Roman"/>
                <a:cs typeface="Times New Roman"/>
              </a:rPr>
              <a:t>types </a:t>
            </a:r>
            <a:r>
              <a:rPr sz="1200" spc="5" dirty="0">
                <a:latin typeface="Times New Roman"/>
                <a:cs typeface="Times New Roman"/>
              </a:rPr>
              <a:t>of</a:t>
            </a:r>
            <a:r>
              <a:rPr sz="1200" spc="-5" dirty="0">
                <a:latin typeface="Times New Roman"/>
                <a:cs typeface="Times New Roman"/>
              </a:rPr>
              <a:t> enumeration</a:t>
            </a:r>
            <a:endParaRPr sz="1200">
              <a:latin typeface="Times New Roman"/>
              <a:cs typeface="Times New Roman"/>
            </a:endParaRPr>
          </a:p>
          <a:p>
            <a:pPr marL="114300">
              <a:lnSpc>
                <a:spcPct val="100000"/>
              </a:lnSpc>
              <a:spcBef>
                <a:spcPts val="635"/>
              </a:spcBef>
            </a:pPr>
            <a:r>
              <a:rPr sz="1200" b="1" spc="-5" dirty="0">
                <a:latin typeface="Times New Roman"/>
                <a:cs typeface="Times New Roman"/>
              </a:rPr>
              <a:t>De facto</a:t>
            </a:r>
            <a:r>
              <a:rPr sz="1200" spc="-5" dirty="0">
                <a:latin typeface="Times New Roman"/>
                <a:cs typeface="Times New Roman"/>
              </a:rPr>
              <a:t>- </a:t>
            </a:r>
            <a:r>
              <a:rPr sz="1200" dirty="0">
                <a:latin typeface="Times New Roman"/>
                <a:cs typeface="Times New Roman"/>
              </a:rPr>
              <a:t>person </a:t>
            </a:r>
            <a:r>
              <a:rPr sz="1200" spc="-5" dirty="0">
                <a:latin typeface="Times New Roman"/>
                <a:cs typeface="Times New Roman"/>
              </a:rPr>
              <a:t>is counted whenever that </a:t>
            </a:r>
            <a:r>
              <a:rPr sz="1200" dirty="0">
                <a:latin typeface="Times New Roman"/>
                <a:cs typeface="Times New Roman"/>
              </a:rPr>
              <a:t>person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found</a:t>
            </a:r>
            <a:endParaRPr sz="1200">
              <a:latin typeface="Times New Roman"/>
              <a:cs typeface="Times New Roman"/>
            </a:endParaRPr>
          </a:p>
          <a:p>
            <a:pPr marL="114300" marR="1803400">
              <a:lnSpc>
                <a:spcPts val="2080"/>
              </a:lnSpc>
              <a:spcBef>
                <a:spcPts val="160"/>
              </a:spcBef>
            </a:pPr>
            <a:r>
              <a:rPr sz="1200" b="1" spc="-5" dirty="0">
                <a:latin typeface="Times New Roman"/>
                <a:cs typeface="Times New Roman"/>
              </a:rPr>
              <a:t>De jure</a:t>
            </a:r>
            <a:r>
              <a:rPr sz="1200" spc="-5" dirty="0">
                <a:latin typeface="Times New Roman"/>
                <a:cs typeface="Times New Roman"/>
              </a:rPr>
              <a:t>- person is enumerated </a:t>
            </a:r>
            <a:r>
              <a:rPr sz="1200" dirty="0">
                <a:latin typeface="Times New Roman"/>
                <a:cs typeface="Times New Roman"/>
              </a:rPr>
              <a:t>in the usual or legal </a:t>
            </a:r>
            <a:r>
              <a:rPr sz="1200" spc="-5" dirty="0">
                <a:latin typeface="Times New Roman"/>
                <a:cs typeface="Times New Roman"/>
              </a:rPr>
              <a:t>place </a:t>
            </a:r>
            <a:r>
              <a:rPr sz="1200" dirty="0">
                <a:latin typeface="Times New Roman"/>
                <a:cs typeface="Times New Roman"/>
              </a:rPr>
              <a:t>of </a:t>
            </a:r>
            <a:r>
              <a:rPr sz="1200" spc="-5" dirty="0">
                <a:latin typeface="Times New Roman"/>
                <a:cs typeface="Times New Roman"/>
              </a:rPr>
              <a:t>residence  Questionnaire: </a:t>
            </a:r>
            <a:r>
              <a:rPr sz="1200" dirty="0">
                <a:latin typeface="Times New Roman"/>
                <a:cs typeface="Times New Roman"/>
              </a:rPr>
              <a:t>a) Household </a:t>
            </a:r>
            <a:r>
              <a:rPr sz="1200" spc="-5" dirty="0">
                <a:latin typeface="Times New Roman"/>
                <a:cs typeface="Times New Roman"/>
              </a:rPr>
              <a:t>schedule and </a:t>
            </a:r>
            <a:r>
              <a:rPr sz="1200" dirty="0">
                <a:latin typeface="Times New Roman"/>
                <a:cs typeface="Times New Roman"/>
              </a:rPr>
              <a:t>individual</a:t>
            </a:r>
            <a:r>
              <a:rPr sz="1200" spc="20" dirty="0">
                <a:latin typeface="Times New Roman"/>
                <a:cs typeface="Times New Roman"/>
              </a:rPr>
              <a:t> </a:t>
            </a:r>
            <a:r>
              <a:rPr sz="1200" spc="-5" dirty="0">
                <a:latin typeface="Times New Roman"/>
                <a:cs typeface="Times New Roman"/>
              </a:rPr>
              <a:t>schedule.</a:t>
            </a:r>
            <a:endParaRPr sz="1200">
              <a:latin typeface="Times New Roman"/>
              <a:cs typeface="Times New Roman"/>
            </a:endParaRPr>
          </a:p>
          <a:p>
            <a:pPr>
              <a:lnSpc>
                <a:spcPct val="100000"/>
              </a:lnSpc>
            </a:pPr>
            <a:endParaRPr sz="1300">
              <a:latin typeface="Times New Roman"/>
              <a:cs typeface="Times New Roman"/>
            </a:endParaRPr>
          </a:p>
          <a:p>
            <a:pPr marL="114300">
              <a:lnSpc>
                <a:spcPct val="100000"/>
              </a:lnSpc>
              <a:spcBef>
                <a:spcPts val="1055"/>
              </a:spcBef>
            </a:pPr>
            <a:r>
              <a:rPr sz="1200" b="1" spc="-5" dirty="0">
                <a:latin typeface="Times New Roman"/>
                <a:cs typeface="Times New Roman"/>
              </a:rPr>
              <a:t>Censuses suffer two types </a:t>
            </a:r>
            <a:r>
              <a:rPr sz="1200" b="1" dirty="0">
                <a:latin typeface="Times New Roman"/>
                <a:cs typeface="Times New Roman"/>
              </a:rPr>
              <a:t>of</a:t>
            </a:r>
            <a:r>
              <a:rPr sz="1200" b="1" spc="15" dirty="0">
                <a:latin typeface="Times New Roman"/>
                <a:cs typeface="Times New Roman"/>
              </a:rPr>
              <a:t> </a:t>
            </a:r>
            <a:r>
              <a:rPr sz="1200" b="1" spc="-5" dirty="0">
                <a:latin typeface="Times New Roman"/>
                <a:cs typeface="Times New Roman"/>
              </a:rPr>
              <a:t>errors</a:t>
            </a:r>
            <a:endParaRPr sz="1200">
              <a:latin typeface="Times New Roman"/>
              <a:cs typeface="Times New Roman"/>
            </a:endParaRPr>
          </a:p>
          <a:p>
            <a:pPr marL="570865" indent="-228600">
              <a:lnSpc>
                <a:spcPct val="100000"/>
              </a:lnSpc>
              <a:spcBef>
                <a:spcPts val="600"/>
              </a:spcBef>
              <a:buAutoNum type="alphaLcParenR"/>
              <a:tabLst>
                <a:tab pos="571500" algn="l"/>
              </a:tabLst>
            </a:pPr>
            <a:r>
              <a:rPr sz="1200" spc="-5" dirty="0">
                <a:latin typeface="Times New Roman"/>
                <a:cs typeface="Times New Roman"/>
              </a:rPr>
              <a:t>Coverage errors: </a:t>
            </a:r>
            <a:r>
              <a:rPr sz="1200" dirty="0">
                <a:latin typeface="Times New Roman"/>
                <a:cs typeface="Times New Roman"/>
              </a:rPr>
              <a:t>refers </a:t>
            </a:r>
            <a:r>
              <a:rPr sz="1200" spc="5" dirty="0">
                <a:latin typeface="Times New Roman"/>
                <a:cs typeface="Times New Roman"/>
              </a:rPr>
              <a:t>to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undercount </a:t>
            </a:r>
            <a:r>
              <a:rPr sz="1200" dirty="0">
                <a:latin typeface="Times New Roman"/>
                <a:cs typeface="Times New Roman"/>
              </a:rPr>
              <a:t>or </a:t>
            </a:r>
            <a:r>
              <a:rPr sz="1200" spc="-5" dirty="0">
                <a:latin typeface="Times New Roman"/>
                <a:cs typeface="Times New Roman"/>
              </a:rPr>
              <a:t>over count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population.</a:t>
            </a:r>
            <a:endParaRPr sz="1200">
              <a:latin typeface="Times New Roman"/>
              <a:cs typeface="Times New Roman"/>
            </a:endParaRPr>
          </a:p>
          <a:p>
            <a:pPr marL="570865" marR="112395" indent="-228600">
              <a:lnSpc>
                <a:spcPct val="143300"/>
              </a:lnSpc>
              <a:spcBef>
                <a:spcPts val="10"/>
              </a:spcBef>
              <a:buAutoNum type="alphaLcParenR"/>
              <a:tabLst>
                <a:tab pos="571500" algn="l"/>
              </a:tabLst>
            </a:pPr>
            <a:r>
              <a:rPr sz="1200" spc="-5" dirty="0">
                <a:latin typeface="Times New Roman"/>
                <a:cs typeface="Times New Roman"/>
              </a:rPr>
              <a:t>content errors: </a:t>
            </a:r>
            <a:r>
              <a:rPr sz="1200" dirty="0">
                <a:latin typeface="Times New Roman"/>
                <a:cs typeface="Times New Roman"/>
              </a:rPr>
              <a:t>refers to faulty </a:t>
            </a:r>
            <a:r>
              <a:rPr sz="1200" spc="-5" dirty="0">
                <a:latin typeface="Times New Roman"/>
                <a:cs typeface="Times New Roman"/>
              </a:rPr>
              <a:t>transcription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during </a:t>
            </a:r>
            <a:r>
              <a:rPr sz="1200" spc="-5" dirty="0">
                <a:latin typeface="Times New Roman"/>
                <a:cs typeface="Times New Roman"/>
              </a:rPr>
              <a:t>collection, processing and  tabulation </a:t>
            </a:r>
            <a:r>
              <a:rPr sz="1200" dirty="0">
                <a:latin typeface="Times New Roman"/>
                <a:cs typeface="Times New Roman"/>
              </a:rPr>
              <a:t>of</a:t>
            </a:r>
            <a:r>
              <a:rPr sz="1200" spc="-5" dirty="0">
                <a:latin typeface="Times New Roman"/>
                <a:cs typeface="Times New Roman"/>
              </a:rPr>
              <a:t> data</a:t>
            </a:r>
            <a:endParaRPr sz="1200">
              <a:latin typeface="Times New Roman"/>
              <a:cs typeface="Times New Roman"/>
            </a:endParaRPr>
          </a:p>
          <a:p>
            <a:pPr marL="114300">
              <a:lnSpc>
                <a:spcPct val="100000"/>
              </a:lnSpc>
              <a:spcBef>
                <a:spcPts val="660"/>
              </a:spcBef>
            </a:pPr>
            <a:r>
              <a:rPr sz="1200" b="1" spc="-5" dirty="0">
                <a:latin typeface="Times New Roman"/>
                <a:cs typeface="Times New Roman"/>
              </a:rPr>
              <a:t>Advantages and</a:t>
            </a:r>
            <a:r>
              <a:rPr sz="1200" b="1" dirty="0">
                <a:latin typeface="Times New Roman"/>
                <a:cs typeface="Times New Roman"/>
              </a:rPr>
              <a:t> </a:t>
            </a:r>
            <a:r>
              <a:rPr sz="1200" b="1" spc="-5" dirty="0">
                <a:latin typeface="Times New Roman"/>
                <a:cs typeface="Times New Roman"/>
              </a:rPr>
              <a:t>disadvantages</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57</a:t>
            </a:fld>
            <a:endParaRP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9000" cy="2037714"/>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469265" marR="5080" indent="-228600">
              <a:lnSpc>
                <a:spcPct val="143300"/>
              </a:lnSpc>
              <a:spcBef>
                <a:spcPts val="1250"/>
              </a:spcBef>
              <a:buChar char="•"/>
              <a:tabLst>
                <a:tab pos="469265" algn="l"/>
                <a:tab pos="469900" algn="l"/>
              </a:tabLst>
            </a:pPr>
            <a:r>
              <a:rPr sz="1200" spc="-5" dirty="0">
                <a:latin typeface="Times New Roman"/>
                <a:cs typeface="Times New Roman"/>
              </a:rPr>
              <a:t>Can </a:t>
            </a:r>
            <a:r>
              <a:rPr sz="1200" dirty="0">
                <a:latin typeface="Times New Roman"/>
                <a:cs typeface="Times New Roman"/>
              </a:rPr>
              <a:t>be used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feedback </a:t>
            </a:r>
            <a:r>
              <a:rPr sz="1200" dirty="0">
                <a:latin typeface="Times New Roman"/>
                <a:cs typeface="Times New Roman"/>
              </a:rPr>
              <a:t>to the national development </a:t>
            </a:r>
            <a:r>
              <a:rPr sz="1200" spc="-5" dirty="0">
                <a:latin typeface="Times New Roman"/>
                <a:cs typeface="Times New Roman"/>
              </a:rPr>
              <a:t>planning, demographic and </a:t>
            </a:r>
            <a:r>
              <a:rPr sz="1200" dirty="0">
                <a:latin typeface="Times New Roman"/>
                <a:cs typeface="Times New Roman"/>
              </a:rPr>
              <a:t>socio  </a:t>
            </a:r>
            <a:r>
              <a:rPr sz="1200" spc="-5" dirty="0">
                <a:latin typeface="Times New Roman"/>
                <a:cs typeface="Times New Roman"/>
              </a:rPr>
              <a:t>economic</a:t>
            </a:r>
            <a:r>
              <a:rPr sz="1200" spc="-10" dirty="0">
                <a:latin typeface="Times New Roman"/>
                <a:cs typeface="Times New Roman"/>
              </a:rPr>
              <a:t> </a:t>
            </a:r>
            <a:r>
              <a:rPr sz="1200" spc="-5" dirty="0">
                <a:latin typeface="Times New Roman"/>
                <a:cs typeface="Times New Roman"/>
              </a:rPr>
              <a:t>studies</a:t>
            </a:r>
            <a:endParaRPr sz="1200">
              <a:latin typeface="Times New Roman"/>
              <a:cs typeface="Times New Roman"/>
            </a:endParaRPr>
          </a:p>
          <a:p>
            <a:pPr marL="469265" indent="-228600">
              <a:lnSpc>
                <a:spcPct val="100000"/>
              </a:lnSpc>
              <a:spcBef>
                <a:spcPts val="625"/>
              </a:spcBef>
              <a:buChar char="•"/>
              <a:tabLst>
                <a:tab pos="469265" algn="l"/>
                <a:tab pos="469900" algn="l"/>
              </a:tabLst>
            </a:pPr>
            <a:r>
              <a:rPr sz="1200" dirty="0">
                <a:latin typeface="Times New Roman"/>
                <a:cs typeface="Times New Roman"/>
              </a:rPr>
              <a:t>To </a:t>
            </a:r>
            <a:r>
              <a:rPr sz="1200" spc="-5" dirty="0">
                <a:latin typeface="Times New Roman"/>
                <a:cs typeface="Times New Roman"/>
              </a:rPr>
              <a:t>determine important health</a:t>
            </a:r>
            <a:r>
              <a:rPr sz="1200" spc="15" dirty="0">
                <a:latin typeface="Times New Roman"/>
                <a:cs typeface="Times New Roman"/>
              </a:rPr>
              <a:t> </a:t>
            </a:r>
            <a:r>
              <a:rPr sz="1200" spc="-5" dirty="0">
                <a:latin typeface="Times New Roman"/>
                <a:cs typeface="Times New Roman"/>
              </a:rPr>
              <a:t>indicators</a:t>
            </a:r>
            <a:endParaRPr sz="1200">
              <a:latin typeface="Times New Roman"/>
              <a:cs typeface="Times New Roman"/>
            </a:endParaRPr>
          </a:p>
          <a:p>
            <a:pPr marL="469265" indent="-228600">
              <a:lnSpc>
                <a:spcPct val="100000"/>
              </a:lnSpc>
              <a:spcBef>
                <a:spcPts val="635"/>
              </a:spcBef>
              <a:buChar char="•"/>
              <a:tabLst>
                <a:tab pos="469265" algn="l"/>
                <a:tab pos="469900" algn="l"/>
              </a:tabLst>
            </a:pPr>
            <a:r>
              <a:rPr sz="1200" dirty="0">
                <a:latin typeface="Times New Roman"/>
                <a:cs typeface="Times New Roman"/>
              </a:rPr>
              <a:t>To </a:t>
            </a:r>
            <a:r>
              <a:rPr sz="1200" spc="-5" dirty="0">
                <a:latin typeface="Times New Roman"/>
                <a:cs typeface="Times New Roman"/>
              </a:rPr>
              <a:t>run administration </a:t>
            </a:r>
            <a:r>
              <a:rPr sz="1200" dirty="0">
                <a:latin typeface="Times New Roman"/>
                <a:cs typeface="Times New Roman"/>
              </a:rPr>
              <a:t>and </a:t>
            </a:r>
            <a:r>
              <a:rPr sz="1200" spc="-5" dirty="0">
                <a:latin typeface="Times New Roman"/>
                <a:cs typeface="Times New Roman"/>
              </a:rPr>
              <a:t>political</a:t>
            </a:r>
            <a:r>
              <a:rPr sz="1200" spc="10" dirty="0">
                <a:latin typeface="Times New Roman"/>
                <a:cs typeface="Times New Roman"/>
              </a:rPr>
              <a:t> </a:t>
            </a:r>
            <a:r>
              <a:rPr sz="1200" spc="-5" dirty="0">
                <a:latin typeface="Times New Roman"/>
                <a:cs typeface="Times New Roman"/>
              </a:rPr>
              <a:t>activates.</a:t>
            </a:r>
            <a:endParaRPr sz="1200">
              <a:latin typeface="Times New Roman"/>
              <a:cs typeface="Times New Roman"/>
            </a:endParaRPr>
          </a:p>
          <a:p>
            <a:pPr marL="469265" indent="-228600">
              <a:lnSpc>
                <a:spcPct val="100000"/>
              </a:lnSpc>
              <a:spcBef>
                <a:spcPts val="625"/>
              </a:spcBef>
              <a:buChar char="•"/>
              <a:tabLst>
                <a:tab pos="469265" algn="l"/>
                <a:tab pos="469900" algn="l"/>
              </a:tabLst>
            </a:pPr>
            <a:r>
              <a:rPr sz="1200" dirty="0">
                <a:latin typeface="Times New Roman"/>
                <a:cs typeface="Times New Roman"/>
              </a:rPr>
              <a:t>Main </a:t>
            </a:r>
            <a:r>
              <a:rPr sz="1200" spc="-5" dirty="0">
                <a:latin typeface="Times New Roman"/>
                <a:cs typeface="Times New Roman"/>
              </a:rPr>
              <a:t>disadvantages </a:t>
            </a:r>
            <a:r>
              <a:rPr sz="1200" dirty="0">
                <a:latin typeface="Times New Roman"/>
                <a:cs typeface="Times New Roman"/>
              </a:rPr>
              <a:t>are </a:t>
            </a:r>
            <a:r>
              <a:rPr sz="1200" spc="-5" dirty="0">
                <a:latin typeface="Times New Roman"/>
                <a:cs typeface="Times New Roman"/>
              </a:rPr>
              <a:t>costly, difficult </a:t>
            </a:r>
            <a:r>
              <a:rPr sz="1200" dirty="0">
                <a:latin typeface="Times New Roman"/>
                <a:cs typeface="Times New Roman"/>
              </a:rPr>
              <a:t>to </a:t>
            </a:r>
            <a:r>
              <a:rPr sz="1200" spc="-5" dirty="0">
                <a:latin typeface="Times New Roman"/>
                <a:cs typeface="Times New Roman"/>
              </a:rPr>
              <a:t>manage, </a:t>
            </a:r>
            <a:r>
              <a:rPr sz="1200" dirty="0">
                <a:latin typeface="Times New Roman"/>
                <a:cs typeface="Times New Roman"/>
              </a:rPr>
              <a:t>time</a:t>
            </a:r>
            <a:r>
              <a:rPr sz="1200" spc="40" dirty="0">
                <a:latin typeface="Times New Roman"/>
                <a:cs typeface="Times New Roman"/>
              </a:rPr>
              <a:t> </a:t>
            </a:r>
            <a:r>
              <a:rPr sz="1200" spc="-5" dirty="0">
                <a:latin typeface="Times New Roman"/>
                <a:cs typeface="Times New Roman"/>
              </a:rPr>
              <a:t>consuming,</a:t>
            </a:r>
            <a:endParaRPr sz="1200">
              <a:latin typeface="Times New Roman"/>
              <a:cs typeface="Times New Roman"/>
            </a:endParaRPr>
          </a:p>
          <a:p>
            <a:pPr marL="12700">
              <a:lnSpc>
                <a:spcPct val="100000"/>
              </a:lnSpc>
              <a:spcBef>
                <a:spcPts val="660"/>
              </a:spcBef>
            </a:pPr>
            <a:r>
              <a:rPr sz="1200" b="1" spc="-5" dirty="0">
                <a:latin typeface="Times New Roman"/>
                <a:cs typeface="Times New Roman"/>
              </a:rPr>
              <a:t>Population trend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Nepal</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103352042"/>
              </p:ext>
            </p:extLst>
          </p:nvPr>
        </p:nvGraphicFramePr>
        <p:xfrm>
          <a:off x="841552" y="2592577"/>
          <a:ext cx="5789929" cy="3431150"/>
        </p:xfrm>
        <a:graphic>
          <a:graphicData uri="http://schemas.openxmlformats.org/drawingml/2006/table">
            <a:tbl>
              <a:tblPr firstRow="1" bandRow="1">
                <a:tableStyleId>{2D5ABB26-0587-4C30-8999-92F81FD0307C}</a:tableStyleId>
              </a:tblPr>
              <a:tblGrid>
                <a:gridCol w="1021080">
                  <a:extLst>
                    <a:ext uri="{9D8B030D-6E8A-4147-A177-3AD203B41FA5}">
                      <a16:colId xmlns:a16="http://schemas.microsoft.com/office/drawing/2014/main" val="20000"/>
                    </a:ext>
                  </a:extLst>
                </a:gridCol>
                <a:gridCol w="108394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725804">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533400">
                <a:tc>
                  <a:txBody>
                    <a:bodyPr/>
                    <a:lstStyle/>
                    <a:p>
                      <a:pPr marL="73025">
                        <a:lnSpc>
                          <a:spcPts val="1370"/>
                        </a:lnSpc>
                      </a:pPr>
                      <a:r>
                        <a:rPr sz="1200" spc="-5" dirty="0">
                          <a:latin typeface="Times New Roman"/>
                          <a:cs typeface="Times New Roman"/>
                        </a:rPr>
                        <a:t>Census</a:t>
                      </a:r>
                      <a:r>
                        <a:rPr sz="1200" dirty="0">
                          <a:latin typeface="Times New Roman"/>
                          <a:cs typeface="Times New Roman"/>
                        </a:rPr>
                        <a:t> </a:t>
                      </a:r>
                      <a:r>
                        <a:rPr sz="1200" spc="-10" dirty="0">
                          <a:latin typeface="Times New Roman"/>
                          <a:cs typeface="Times New Roman"/>
                        </a:rPr>
                        <a:t>year</a:t>
                      </a: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208279">
                        <a:lnSpc>
                          <a:spcPts val="1370"/>
                        </a:lnSpc>
                      </a:pPr>
                      <a:r>
                        <a:rPr sz="1200" dirty="0">
                          <a:latin typeface="Times New Roman"/>
                          <a:cs typeface="Times New Roman"/>
                        </a:rPr>
                        <a:t>Population</a:t>
                      </a: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88595">
                        <a:lnSpc>
                          <a:spcPts val="1370"/>
                        </a:lnSpc>
                      </a:pPr>
                      <a:r>
                        <a:rPr sz="1200" spc="-5" dirty="0">
                          <a:latin typeface="Times New Roman"/>
                          <a:cs typeface="Times New Roman"/>
                        </a:rPr>
                        <a:t>Annual</a:t>
                      </a:r>
                      <a:r>
                        <a:rPr sz="1200" spc="-10" dirty="0">
                          <a:latin typeface="Times New Roman"/>
                          <a:cs typeface="Times New Roman"/>
                        </a:rPr>
                        <a:t> </a:t>
                      </a:r>
                      <a:r>
                        <a:rPr sz="1200" spc="-5" dirty="0">
                          <a:latin typeface="Times New Roman"/>
                          <a:cs typeface="Times New Roman"/>
                        </a:rPr>
                        <a:t>exponential</a:t>
                      </a:r>
                      <a:endParaRPr sz="1200">
                        <a:latin typeface="Times New Roman"/>
                        <a:cs typeface="Times New Roman"/>
                      </a:endParaRPr>
                    </a:p>
                    <a:p>
                      <a:pPr marL="150495">
                        <a:lnSpc>
                          <a:spcPct val="100000"/>
                        </a:lnSpc>
                        <a:spcBef>
                          <a:spcPts val="625"/>
                        </a:spcBef>
                      </a:pPr>
                      <a:r>
                        <a:rPr sz="1200" spc="-5" dirty="0">
                          <a:latin typeface="Times New Roman"/>
                          <a:cs typeface="Times New Roman"/>
                        </a:rPr>
                        <a:t>growth rate </a:t>
                      </a:r>
                      <a:r>
                        <a:rPr sz="1200" dirty="0">
                          <a:latin typeface="Times New Roman"/>
                          <a:cs typeface="Times New Roman"/>
                        </a:rPr>
                        <a:t>(r)</a:t>
                      </a: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63195">
                        <a:lnSpc>
                          <a:spcPts val="1370"/>
                        </a:lnSpc>
                      </a:pPr>
                      <a:r>
                        <a:rPr sz="1200" spc="-5" dirty="0">
                          <a:latin typeface="Times New Roman"/>
                          <a:cs typeface="Times New Roman"/>
                        </a:rPr>
                        <a:t>DT</a:t>
                      </a: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359410">
                        <a:lnSpc>
                          <a:spcPts val="1370"/>
                        </a:lnSpc>
                      </a:pPr>
                      <a:r>
                        <a:rPr sz="1200" dirty="0">
                          <a:latin typeface="Times New Roman"/>
                          <a:cs typeface="Times New Roman"/>
                        </a:rPr>
                        <a:t>Pop.</a:t>
                      </a:r>
                      <a:r>
                        <a:rPr sz="1200" spc="-15" dirty="0">
                          <a:latin typeface="Times New Roman"/>
                          <a:cs typeface="Times New Roman"/>
                        </a:rPr>
                        <a:t> </a:t>
                      </a:r>
                      <a:r>
                        <a:rPr sz="1200" dirty="0">
                          <a:latin typeface="Times New Roman"/>
                          <a:cs typeface="Times New Roman"/>
                        </a:rPr>
                        <a:t>Density</a:t>
                      </a: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21756">
                <a:tc>
                  <a:txBody>
                    <a:bodyPr/>
                    <a:lstStyle/>
                    <a:p>
                      <a:pPr marL="73025">
                        <a:lnSpc>
                          <a:spcPts val="1360"/>
                        </a:lnSpc>
                      </a:pPr>
                      <a:r>
                        <a:rPr sz="1200" dirty="0">
                          <a:latin typeface="Times New Roman"/>
                          <a:cs typeface="Times New Roman"/>
                        </a:rPr>
                        <a:t>1911</a:t>
                      </a:r>
                      <a:endParaRPr sz="1200">
                        <a:latin typeface="Times New Roman"/>
                        <a:cs typeface="Times New Roman"/>
                      </a:endParaRPr>
                    </a:p>
                  </a:txBody>
                  <a:tcPr marL="0" marR="0" marT="0" marB="0">
                    <a:lnT w="6350">
                      <a:solidFill>
                        <a:srgbClr val="000000"/>
                      </a:solidFill>
                      <a:prstDash val="solid"/>
                    </a:lnT>
                  </a:tcPr>
                </a:tc>
                <a:tc>
                  <a:txBody>
                    <a:bodyPr/>
                    <a:lstStyle/>
                    <a:p>
                      <a:pPr marL="208279">
                        <a:lnSpc>
                          <a:spcPts val="1360"/>
                        </a:lnSpc>
                      </a:pPr>
                      <a:r>
                        <a:rPr sz="1200" dirty="0">
                          <a:latin typeface="Times New Roman"/>
                          <a:cs typeface="Times New Roman"/>
                        </a:rPr>
                        <a:t>56,38,749</a:t>
                      </a:r>
                      <a:endParaRPr sz="1200">
                        <a:latin typeface="Times New Roman"/>
                        <a:cs typeface="Times New Roman"/>
                      </a:endParaRPr>
                    </a:p>
                  </a:txBody>
                  <a:tcPr marL="0" marR="0" marT="0" marB="0">
                    <a:lnT w="6350">
                      <a:solidFill>
                        <a:srgbClr val="000000"/>
                      </a:solidFill>
                      <a:prstDash val="solid"/>
                    </a:lnT>
                  </a:tcPr>
                </a:tc>
                <a:tc>
                  <a:txBody>
                    <a:bodyPr/>
                    <a:lstStyle/>
                    <a:p>
                      <a:pPr marL="150495">
                        <a:lnSpc>
                          <a:spcPts val="1360"/>
                        </a:lnSpc>
                      </a:pPr>
                      <a:r>
                        <a:rPr sz="1200" dirty="0">
                          <a:latin typeface="Times New Roman"/>
                          <a:cs typeface="Times New Roman"/>
                        </a:rPr>
                        <a:t>-</a:t>
                      </a:r>
                      <a:endParaRPr sz="1200">
                        <a:latin typeface="Times New Roman"/>
                        <a:cs typeface="Times New Roman"/>
                      </a:endParaRPr>
                    </a:p>
                  </a:txBody>
                  <a:tcPr marL="0" marR="0" marT="0" marB="0">
                    <a:lnT w="6350">
                      <a:solidFill>
                        <a:srgbClr val="000000"/>
                      </a:solidFill>
                      <a:prstDash val="solid"/>
                    </a:lnT>
                  </a:tcPr>
                </a:tc>
                <a:tc>
                  <a:txBody>
                    <a:bodyPr/>
                    <a:lstStyle/>
                    <a:p>
                      <a:pPr marL="125095">
                        <a:lnSpc>
                          <a:spcPts val="1360"/>
                        </a:lnSpc>
                      </a:pPr>
                      <a:r>
                        <a:rPr sz="1200" dirty="0">
                          <a:latin typeface="Times New Roman"/>
                          <a:cs typeface="Times New Roman"/>
                        </a:rPr>
                        <a:t>-</a:t>
                      </a:r>
                      <a:endParaRPr sz="1200">
                        <a:latin typeface="Times New Roman"/>
                        <a:cs typeface="Times New Roman"/>
                      </a:endParaRPr>
                    </a:p>
                  </a:txBody>
                  <a:tcPr marL="0" marR="0" marT="0" marB="0">
                    <a:lnT w="6350">
                      <a:solidFill>
                        <a:srgbClr val="000000"/>
                      </a:solidFill>
                      <a:prstDash val="solid"/>
                    </a:lnT>
                  </a:tcPr>
                </a:tc>
                <a:tc>
                  <a:txBody>
                    <a:bodyPr/>
                    <a:lstStyle/>
                    <a:p>
                      <a:pPr marL="359410">
                        <a:lnSpc>
                          <a:spcPts val="1360"/>
                        </a:lnSpc>
                      </a:pPr>
                      <a:r>
                        <a:rPr sz="1200" dirty="0">
                          <a:latin typeface="Times New Roman"/>
                          <a:cs typeface="Times New Roman"/>
                        </a:rPr>
                        <a:t>38.31</a:t>
                      </a:r>
                      <a:endParaRPr sz="1200">
                        <a:latin typeface="Times New Roman"/>
                        <a:cs typeface="Times New Roman"/>
                      </a:endParaRPr>
                    </a:p>
                  </a:txBody>
                  <a:tcPr marL="0" marR="0" marT="0" marB="0">
                    <a:lnT w="6350">
                      <a:solidFill>
                        <a:srgbClr val="000000"/>
                      </a:solidFill>
                      <a:prstDash val="solid"/>
                    </a:lnT>
                  </a:tcPr>
                </a:tc>
                <a:extLst>
                  <a:ext uri="{0D108BD9-81ED-4DB2-BD59-A6C34878D82A}">
                    <a16:rowId xmlns:a16="http://schemas.microsoft.com/office/drawing/2014/main" val="10001"/>
                  </a:ext>
                </a:extLst>
              </a:tr>
              <a:tr h="262889">
                <a:tc>
                  <a:txBody>
                    <a:bodyPr/>
                    <a:lstStyle/>
                    <a:p>
                      <a:pPr marL="73025">
                        <a:lnSpc>
                          <a:spcPct val="100000"/>
                        </a:lnSpc>
                        <a:spcBef>
                          <a:spcPts val="235"/>
                        </a:spcBef>
                      </a:pPr>
                      <a:r>
                        <a:rPr sz="1200" dirty="0">
                          <a:latin typeface="Times New Roman"/>
                          <a:cs typeface="Times New Roman"/>
                        </a:rPr>
                        <a:t>1921</a:t>
                      </a:r>
                      <a:endParaRPr sz="1200">
                        <a:latin typeface="Times New Roman"/>
                        <a:cs typeface="Times New Roman"/>
                      </a:endParaRPr>
                    </a:p>
                  </a:txBody>
                  <a:tcPr marL="0" marR="0" marT="29845" marB="0"/>
                </a:tc>
                <a:tc>
                  <a:txBody>
                    <a:bodyPr/>
                    <a:lstStyle/>
                    <a:p>
                      <a:pPr marL="208279">
                        <a:lnSpc>
                          <a:spcPct val="100000"/>
                        </a:lnSpc>
                        <a:spcBef>
                          <a:spcPts val="235"/>
                        </a:spcBef>
                      </a:pPr>
                      <a:r>
                        <a:rPr sz="1200" dirty="0">
                          <a:latin typeface="Times New Roman"/>
                          <a:cs typeface="Times New Roman"/>
                        </a:rPr>
                        <a:t>55,63,788</a:t>
                      </a:r>
                      <a:endParaRPr sz="1200">
                        <a:latin typeface="Times New Roman"/>
                        <a:cs typeface="Times New Roman"/>
                      </a:endParaRPr>
                    </a:p>
                  </a:txBody>
                  <a:tcPr marL="0" marR="0" marT="29845" marB="0"/>
                </a:tc>
                <a:tc>
                  <a:txBody>
                    <a:bodyPr/>
                    <a:lstStyle/>
                    <a:p>
                      <a:pPr marL="150495">
                        <a:lnSpc>
                          <a:spcPct val="100000"/>
                        </a:lnSpc>
                        <a:spcBef>
                          <a:spcPts val="235"/>
                        </a:spcBef>
                      </a:pPr>
                      <a:r>
                        <a:rPr sz="1200" spc="-5" dirty="0">
                          <a:latin typeface="Times New Roman"/>
                          <a:cs typeface="Times New Roman"/>
                        </a:rPr>
                        <a:t>-0.13</a:t>
                      </a:r>
                      <a:endParaRPr sz="1200">
                        <a:latin typeface="Times New Roman"/>
                        <a:cs typeface="Times New Roman"/>
                      </a:endParaRPr>
                    </a:p>
                  </a:txBody>
                  <a:tcPr marL="0" marR="0" marT="29845" marB="0"/>
                </a:tc>
                <a:tc>
                  <a:txBody>
                    <a:bodyPr/>
                    <a:lstStyle/>
                    <a:p>
                      <a:pPr marL="125095">
                        <a:lnSpc>
                          <a:spcPct val="100000"/>
                        </a:lnSpc>
                        <a:spcBef>
                          <a:spcPts val="235"/>
                        </a:spcBef>
                      </a:pPr>
                      <a:r>
                        <a:rPr sz="1200" dirty="0">
                          <a:latin typeface="Times New Roman"/>
                          <a:cs typeface="Times New Roman"/>
                        </a:rPr>
                        <a:t>-</a:t>
                      </a:r>
                      <a:endParaRPr sz="1200">
                        <a:latin typeface="Times New Roman"/>
                        <a:cs typeface="Times New Roman"/>
                      </a:endParaRPr>
                    </a:p>
                  </a:txBody>
                  <a:tcPr marL="0" marR="0" marT="29845" marB="0"/>
                </a:tc>
                <a:tc>
                  <a:txBody>
                    <a:bodyPr/>
                    <a:lstStyle/>
                    <a:p>
                      <a:pPr marL="359410">
                        <a:lnSpc>
                          <a:spcPct val="100000"/>
                        </a:lnSpc>
                        <a:spcBef>
                          <a:spcPts val="235"/>
                        </a:spcBef>
                      </a:pPr>
                      <a:r>
                        <a:rPr sz="1200" dirty="0">
                          <a:latin typeface="Times New Roman"/>
                          <a:cs typeface="Times New Roman"/>
                        </a:rPr>
                        <a:t>37.87</a:t>
                      </a:r>
                      <a:endParaRPr sz="1200">
                        <a:latin typeface="Times New Roman"/>
                        <a:cs typeface="Times New Roman"/>
                      </a:endParaRPr>
                    </a:p>
                  </a:txBody>
                  <a:tcPr marL="0" marR="0" marT="29845" marB="0"/>
                </a:tc>
                <a:extLst>
                  <a:ext uri="{0D108BD9-81ED-4DB2-BD59-A6C34878D82A}">
                    <a16:rowId xmlns:a16="http://schemas.microsoft.com/office/drawing/2014/main" val="10002"/>
                  </a:ext>
                </a:extLst>
              </a:tr>
              <a:tr h="262889">
                <a:tc>
                  <a:txBody>
                    <a:bodyPr/>
                    <a:lstStyle/>
                    <a:p>
                      <a:pPr marL="73025">
                        <a:lnSpc>
                          <a:spcPct val="100000"/>
                        </a:lnSpc>
                        <a:spcBef>
                          <a:spcPts val="240"/>
                        </a:spcBef>
                      </a:pPr>
                      <a:r>
                        <a:rPr sz="1200" dirty="0">
                          <a:latin typeface="Times New Roman"/>
                          <a:cs typeface="Times New Roman"/>
                        </a:rPr>
                        <a:t>1931</a:t>
                      </a:r>
                      <a:endParaRPr sz="1200">
                        <a:latin typeface="Times New Roman"/>
                        <a:cs typeface="Times New Roman"/>
                      </a:endParaRPr>
                    </a:p>
                  </a:txBody>
                  <a:tcPr marL="0" marR="0" marT="30480" marB="0"/>
                </a:tc>
                <a:tc>
                  <a:txBody>
                    <a:bodyPr/>
                    <a:lstStyle/>
                    <a:p>
                      <a:pPr marL="208279">
                        <a:lnSpc>
                          <a:spcPct val="100000"/>
                        </a:lnSpc>
                        <a:spcBef>
                          <a:spcPts val="240"/>
                        </a:spcBef>
                      </a:pPr>
                      <a:r>
                        <a:rPr sz="1200" dirty="0">
                          <a:latin typeface="Times New Roman"/>
                          <a:cs typeface="Times New Roman"/>
                        </a:rPr>
                        <a:t>55,32,574</a:t>
                      </a:r>
                      <a:endParaRPr sz="1200">
                        <a:latin typeface="Times New Roman"/>
                        <a:cs typeface="Times New Roman"/>
                      </a:endParaRPr>
                    </a:p>
                  </a:txBody>
                  <a:tcPr marL="0" marR="0" marT="30480" marB="0"/>
                </a:tc>
                <a:tc>
                  <a:txBody>
                    <a:bodyPr/>
                    <a:lstStyle/>
                    <a:p>
                      <a:pPr marL="150495">
                        <a:lnSpc>
                          <a:spcPct val="100000"/>
                        </a:lnSpc>
                        <a:spcBef>
                          <a:spcPts val="240"/>
                        </a:spcBef>
                      </a:pPr>
                      <a:r>
                        <a:rPr sz="1200" spc="-5" dirty="0">
                          <a:latin typeface="Times New Roman"/>
                          <a:cs typeface="Times New Roman"/>
                        </a:rPr>
                        <a:t>-0.07</a:t>
                      </a:r>
                      <a:endParaRPr sz="1200">
                        <a:latin typeface="Times New Roman"/>
                        <a:cs typeface="Times New Roman"/>
                      </a:endParaRPr>
                    </a:p>
                  </a:txBody>
                  <a:tcPr marL="0" marR="0" marT="30480" marB="0"/>
                </a:tc>
                <a:tc>
                  <a:txBody>
                    <a:bodyPr/>
                    <a:lstStyle/>
                    <a:p>
                      <a:pPr marL="125095">
                        <a:lnSpc>
                          <a:spcPct val="100000"/>
                        </a:lnSpc>
                        <a:spcBef>
                          <a:spcPts val="240"/>
                        </a:spcBef>
                      </a:pPr>
                      <a:r>
                        <a:rPr sz="1200" dirty="0">
                          <a:latin typeface="Times New Roman"/>
                          <a:cs typeface="Times New Roman"/>
                        </a:rPr>
                        <a:t>-</a:t>
                      </a:r>
                      <a:endParaRPr sz="1200">
                        <a:latin typeface="Times New Roman"/>
                        <a:cs typeface="Times New Roman"/>
                      </a:endParaRPr>
                    </a:p>
                  </a:txBody>
                  <a:tcPr marL="0" marR="0" marT="30480" marB="0"/>
                </a:tc>
                <a:tc>
                  <a:txBody>
                    <a:bodyPr/>
                    <a:lstStyle/>
                    <a:p>
                      <a:pPr marL="359410">
                        <a:lnSpc>
                          <a:spcPct val="100000"/>
                        </a:lnSpc>
                        <a:spcBef>
                          <a:spcPts val="240"/>
                        </a:spcBef>
                      </a:pPr>
                      <a:r>
                        <a:rPr sz="1200" dirty="0">
                          <a:latin typeface="Times New Roman"/>
                          <a:cs typeface="Times New Roman"/>
                        </a:rPr>
                        <a:t>37.59</a:t>
                      </a:r>
                      <a:endParaRPr sz="1200">
                        <a:latin typeface="Times New Roman"/>
                        <a:cs typeface="Times New Roman"/>
                      </a:endParaRPr>
                    </a:p>
                  </a:txBody>
                  <a:tcPr marL="0" marR="0" marT="30480" marB="0"/>
                </a:tc>
                <a:extLst>
                  <a:ext uri="{0D108BD9-81ED-4DB2-BD59-A6C34878D82A}">
                    <a16:rowId xmlns:a16="http://schemas.microsoft.com/office/drawing/2014/main" val="10003"/>
                  </a:ext>
                </a:extLst>
              </a:tr>
              <a:tr h="262889">
                <a:tc>
                  <a:txBody>
                    <a:bodyPr/>
                    <a:lstStyle/>
                    <a:p>
                      <a:pPr marL="73025">
                        <a:lnSpc>
                          <a:spcPct val="100000"/>
                        </a:lnSpc>
                        <a:spcBef>
                          <a:spcPts val="235"/>
                        </a:spcBef>
                      </a:pPr>
                      <a:r>
                        <a:rPr sz="1200" dirty="0">
                          <a:latin typeface="Times New Roman"/>
                          <a:cs typeface="Times New Roman"/>
                        </a:rPr>
                        <a:t>1941</a:t>
                      </a:r>
                      <a:endParaRPr sz="1200">
                        <a:latin typeface="Times New Roman"/>
                        <a:cs typeface="Times New Roman"/>
                      </a:endParaRPr>
                    </a:p>
                  </a:txBody>
                  <a:tcPr marL="0" marR="0" marT="29845" marB="0"/>
                </a:tc>
                <a:tc>
                  <a:txBody>
                    <a:bodyPr/>
                    <a:lstStyle/>
                    <a:p>
                      <a:pPr marL="208279">
                        <a:lnSpc>
                          <a:spcPct val="100000"/>
                        </a:lnSpc>
                        <a:spcBef>
                          <a:spcPts val="235"/>
                        </a:spcBef>
                      </a:pPr>
                      <a:r>
                        <a:rPr sz="1200" dirty="0">
                          <a:latin typeface="Times New Roman"/>
                          <a:cs typeface="Times New Roman"/>
                        </a:rPr>
                        <a:t>62,83,649</a:t>
                      </a:r>
                      <a:endParaRPr sz="1200">
                        <a:latin typeface="Times New Roman"/>
                        <a:cs typeface="Times New Roman"/>
                      </a:endParaRPr>
                    </a:p>
                  </a:txBody>
                  <a:tcPr marL="0" marR="0" marT="29845" marB="0"/>
                </a:tc>
                <a:tc>
                  <a:txBody>
                    <a:bodyPr/>
                    <a:lstStyle/>
                    <a:p>
                      <a:pPr marL="150495">
                        <a:lnSpc>
                          <a:spcPct val="100000"/>
                        </a:lnSpc>
                        <a:spcBef>
                          <a:spcPts val="235"/>
                        </a:spcBef>
                      </a:pPr>
                      <a:r>
                        <a:rPr sz="1200" dirty="0">
                          <a:latin typeface="Times New Roman"/>
                          <a:cs typeface="Times New Roman"/>
                        </a:rPr>
                        <a:t>1.16</a:t>
                      </a:r>
                      <a:endParaRPr sz="1200">
                        <a:latin typeface="Times New Roman"/>
                        <a:cs typeface="Times New Roman"/>
                      </a:endParaRPr>
                    </a:p>
                  </a:txBody>
                  <a:tcPr marL="0" marR="0" marT="29845" marB="0"/>
                </a:tc>
                <a:tc>
                  <a:txBody>
                    <a:bodyPr/>
                    <a:lstStyle/>
                    <a:p>
                      <a:pPr marL="125095">
                        <a:lnSpc>
                          <a:spcPct val="100000"/>
                        </a:lnSpc>
                        <a:spcBef>
                          <a:spcPts val="235"/>
                        </a:spcBef>
                      </a:pPr>
                      <a:r>
                        <a:rPr sz="1200" dirty="0">
                          <a:latin typeface="Times New Roman"/>
                          <a:cs typeface="Times New Roman"/>
                        </a:rPr>
                        <a:t>60</a:t>
                      </a:r>
                      <a:endParaRPr sz="1200">
                        <a:latin typeface="Times New Roman"/>
                        <a:cs typeface="Times New Roman"/>
                      </a:endParaRPr>
                    </a:p>
                  </a:txBody>
                  <a:tcPr marL="0" marR="0" marT="29845" marB="0"/>
                </a:tc>
                <a:tc>
                  <a:txBody>
                    <a:bodyPr/>
                    <a:lstStyle/>
                    <a:p>
                      <a:pPr marL="359410">
                        <a:lnSpc>
                          <a:spcPct val="100000"/>
                        </a:lnSpc>
                        <a:spcBef>
                          <a:spcPts val="235"/>
                        </a:spcBef>
                      </a:pPr>
                      <a:r>
                        <a:rPr sz="1200" dirty="0">
                          <a:latin typeface="Times New Roman"/>
                          <a:cs typeface="Times New Roman"/>
                        </a:rPr>
                        <a:t>42.69</a:t>
                      </a:r>
                      <a:endParaRPr sz="1200">
                        <a:latin typeface="Times New Roman"/>
                        <a:cs typeface="Times New Roman"/>
                      </a:endParaRPr>
                    </a:p>
                  </a:txBody>
                  <a:tcPr marL="0" marR="0" marT="29845" marB="0"/>
                </a:tc>
                <a:extLst>
                  <a:ext uri="{0D108BD9-81ED-4DB2-BD59-A6C34878D82A}">
                    <a16:rowId xmlns:a16="http://schemas.microsoft.com/office/drawing/2014/main" val="10004"/>
                  </a:ext>
                </a:extLst>
              </a:tr>
              <a:tr h="262889">
                <a:tc>
                  <a:txBody>
                    <a:bodyPr/>
                    <a:lstStyle/>
                    <a:p>
                      <a:pPr marL="73025">
                        <a:lnSpc>
                          <a:spcPct val="100000"/>
                        </a:lnSpc>
                        <a:spcBef>
                          <a:spcPts val="240"/>
                        </a:spcBef>
                      </a:pPr>
                      <a:r>
                        <a:rPr sz="1200" spc="-5" dirty="0">
                          <a:latin typeface="Times New Roman"/>
                          <a:cs typeface="Times New Roman"/>
                        </a:rPr>
                        <a:t>1951-53</a:t>
                      </a:r>
                      <a:endParaRPr sz="1200">
                        <a:latin typeface="Times New Roman"/>
                        <a:cs typeface="Times New Roman"/>
                      </a:endParaRPr>
                    </a:p>
                  </a:txBody>
                  <a:tcPr marL="0" marR="0" marT="30480" marB="0"/>
                </a:tc>
                <a:tc>
                  <a:txBody>
                    <a:bodyPr/>
                    <a:lstStyle/>
                    <a:p>
                      <a:pPr marL="208279">
                        <a:lnSpc>
                          <a:spcPct val="100000"/>
                        </a:lnSpc>
                        <a:spcBef>
                          <a:spcPts val="240"/>
                        </a:spcBef>
                      </a:pPr>
                      <a:r>
                        <a:rPr sz="1200" dirty="0">
                          <a:latin typeface="Times New Roman"/>
                          <a:cs typeface="Times New Roman"/>
                        </a:rPr>
                        <a:t>82,56,625</a:t>
                      </a:r>
                      <a:endParaRPr sz="1200">
                        <a:latin typeface="Times New Roman"/>
                        <a:cs typeface="Times New Roman"/>
                      </a:endParaRPr>
                    </a:p>
                  </a:txBody>
                  <a:tcPr marL="0" marR="0" marT="30480" marB="0"/>
                </a:tc>
                <a:tc>
                  <a:txBody>
                    <a:bodyPr/>
                    <a:lstStyle/>
                    <a:p>
                      <a:pPr marL="150495">
                        <a:lnSpc>
                          <a:spcPct val="100000"/>
                        </a:lnSpc>
                        <a:spcBef>
                          <a:spcPts val="240"/>
                        </a:spcBef>
                      </a:pPr>
                      <a:r>
                        <a:rPr sz="1200" dirty="0">
                          <a:latin typeface="Times New Roman"/>
                          <a:cs typeface="Times New Roman"/>
                        </a:rPr>
                        <a:t>2.60</a:t>
                      </a:r>
                      <a:endParaRPr sz="1200">
                        <a:latin typeface="Times New Roman"/>
                        <a:cs typeface="Times New Roman"/>
                      </a:endParaRPr>
                    </a:p>
                  </a:txBody>
                  <a:tcPr marL="0" marR="0" marT="30480" marB="0"/>
                </a:tc>
                <a:tc>
                  <a:txBody>
                    <a:bodyPr/>
                    <a:lstStyle/>
                    <a:p>
                      <a:pPr marL="125095">
                        <a:lnSpc>
                          <a:spcPct val="100000"/>
                        </a:lnSpc>
                        <a:spcBef>
                          <a:spcPts val="240"/>
                        </a:spcBef>
                      </a:pPr>
                      <a:r>
                        <a:rPr sz="1200" dirty="0">
                          <a:latin typeface="Times New Roman"/>
                          <a:cs typeface="Times New Roman"/>
                        </a:rPr>
                        <a:t>31</a:t>
                      </a:r>
                      <a:endParaRPr sz="1200">
                        <a:latin typeface="Times New Roman"/>
                        <a:cs typeface="Times New Roman"/>
                      </a:endParaRPr>
                    </a:p>
                  </a:txBody>
                  <a:tcPr marL="0" marR="0" marT="30480" marB="0"/>
                </a:tc>
                <a:tc>
                  <a:txBody>
                    <a:bodyPr/>
                    <a:lstStyle/>
                    <a:p>
                      <a:pPr marL="359410">
                        <a:lnSpc>
                          <a:spcPct val="100000"/>
                        </a:lnSpc>
                        <a:spcBef>
                          <a:spcPts val="240"/>
                        </a:spcBef>
                      </a:pPr>
                      <a:r>
                        <a:rPr sz="1200" dirty="0">
                          <a:latin typeface="Times New Roman"/>
                          <a:cs typeface="Times New Roman"/>
                        </a:rPr>
                        <a:t>56.1</a:t>
                      </a:r>
                      <a:endParaRPr sz="1200">
                        <a:latin typeface="Times New Roman"/>
                        <a:cs typeface="Times New Roman"/>
                      </a:endParaRPr>
                    </a:p>
                  </a:txBody>
                  <a:tcPr marL="0" marR="0" marT="30480" marB="0"/>
                </a:tc>
                <a:extLst>
                  <a:ext uri="{0D108BD9-81ED-4DB2-BD59-A6C34878D82A}">
                    <a16:rowId xmlns:a16="http://schemas.microsoft.com/office/drawing/2014/main" val="10005"/>
                  </a:ext>
                </a:extLst>
              </a:tr>
              <a:tr h="262889">
                <a:tc>
                  <a:txBody>
                    <a:bodyPr/>
                    <a:lstStyle/>
                    <a:p>
                      <a:pPr marL="73025">
                        <a:lnSpc>
                          <a:spcPct val="100000"/>
                        </a:lnSpc>
                        <a:spcBef>
                          <a:spcPts val="235"/>
                        </a:spcBef>
                      </a:pPr>
                      <a:r>
                        <a:rPr sz="1200" dirty="0">
                          <a:latin typeface="Times New Roman"/>
                          <a:cs typeface="Times New Roman"/>
                        </a:rPr>
                        <a:t>1961</a:t>
                      </a:r>
                      <a:endParaRPr sz="1200">
                        <a:latin typeface="Times New Roman"/>
                        <a:cs typeface="Times New Roman"/>
                      </a:endParaRPr>
                    </a:p>
                  </a:txBody>
                  <a:tcPr marL="0" marR="0" marT="29845" marB="0"/>
                </a:tc>
                <a:tc>
                  <a:txBody>
                    <a:bodyPr/>
                    <a:lstStyle/>
                    <a:p>
                      <a:pPr marL="208279">
                        <a:lnSpc>
                          <a:spcPct val="100000"/>
                        </a:lnSpc>
                        <a:spcBef>
                          <a:spcPts val="235"/>
                        </a:spcBef>
                      </a:pPr>
                      <a:r>
                        <a:rPr sz="1200" dirty="0">
                          <a:latin typeface="Times New Roman"/>
                          <a:cs typeface="Times New Roman"/>
                        </a:rPr>
                        <a:t>94,12,996</a:t>
                      </a:r>
                      <a:endParaRPr sz="1200">
                        <a:latin typeface="Times New Roman"/>
                        <a:cs typeface="Times New Roman"/>
                      </a:endParaRPr>
                    </a:p>
                  </a:txBody>
                  <a:tcPr marL="0" marR="0" marT="29845" marB="0"/>
                </a:tc>
                <a:tc>
                  <a:txBody>
                    <a:bodyPr/>
                    <a:lstStyle/>
                    <a:p>
                      <a:pPr marL="150495">
                        <a:lnSpc>
                          <a:spcPct val="100000"/>
                        </a:lnSpc>
                        <a:spcBef>
                          <a:spcPts val="235"/>
                        </a:spcBef>
                      </a:pPr>
                      <a:r>
                        <a:rPr sz="1200" dirty="0">
                          <a:latin typeface="Times New Roman"/>
                          <a:cs typeface="Times New Roman"/>
                        </a:rPr>
                        <a:t>1.65</a:t>
                      </a:r>
                      <a:endParaRPr sz="1200">
                        <a:latin typeface="Times New Roman"/>
                        <a:cs typeface="Times New Roman"/>
                      </a:endParaRPr>
                    </a:p>
                  </a:txBody>
                  <a:tcPr marL="0" marR="0" marT="29845" marB="0"/>
                </a:tc>
                <a:tc>
                  <a:txBody>
                    <a:bodyPr/>
                    <a:lstStyle/>
                    <a:p>
                      <a:pPr marL="125095">
                        <a:lnSpc>
                          <a:spcPct val="100000"/>
                        </a:lnSpc>
                        <a:spcBef>
                          <a:spcPts val="235"/>
                        </a:spcBef>
                      </a:pPr>
                      <a:r>
                        <a:rPr sz="1200" dirty="0">
                          <a:latin typeface="Times New Roman"/>
                          <a:cs typeface="Times New Roman"/>
                        </a:rPr>
                        <a:t>42</a:t>
                      </a:r>
                      <a:endParaRPr sz="1200">
                        <a:latin typeface="Times New Roman"/>
                        <a:cs typeface="Times New Roman"/>
                      </a:endParaRPr>
                    </a:p>
                  </a:txBody>
                  <a:tcPr marL="0" marR="0" marT="29845" marB="0"/>
                </a:tc>
                <a:tc>
                  <a:txBody>
                    <a:bodyPr/>
                    <a:lstStyle/>
                    <a:p>
                      <a:pPr marL="359410">
                        <a:lnSpc>
                          <a:spcPct val="100000"/>
                        </a:lnSpc>
                        <a:spcBef>
                          <a:spcPts val="235"/>
                        </a:spcBef>
                      </a:pPr>
                      <a:r>
                        <a:rPr sz="1200" dirty="0">
                          <a:latin typeface="Times New Roman"/>
                          <a:cs typeface="Times New Roman"/>
                        </a:rPr>
                        <a:t>63.96</a:t>
                      </a:r>
                      <a:endParaRPr sz="1200">
                        <a:latin typeface="Times New Roman"/>
                        <a:cs typeface="Times New Roman"/>
                      </a:endParaRPr>
                    </a:p>
                  </a:txBody>
                  <a:tcPr marL="0" marR="0" marT="29845" marB="0"/>
                </a:tc>
                <a:extLst>
                  <a:ext uri="{0D108BD9-81ED-4DB2-BD59-A6C34878D82A}">
                    <a16:rowId xmlns:a16="http://schemas.microsoft.com/office/drawing/2014/main" val="10006"/>
                  </a:ext>
                </a:extLst>
              </a:tr>
              <a:tr h="262890">
                <a:tc>
                  <a:txBody>
                    <a:bodyPr/>
                    <a:lstStyle/>
                    <a:p>
                      <a:pPr marL="73025">
                        <a:lnSpc>
                          <a:spcPct val="100000"/>
                        </a:lnSpc>
                        <a:spcBef>
                          <a:spcPts val="240"/>
                        </a:spcBef>
                      </a:pPr>
                      <a:r>
                        <a:rPr sz="1200" dirty="0">
                          <a:latin typeface="Times New Roman"/>
                          <a:cs typeface="Times New Roman"/>
                        </a:rPr>
                        <a:t>1971</a:t>
                      </a:r>
                      <a:endParaRPr sz="1200">
                        <a:latin typeface="Times New Roman"/>
                        <a:cs typeface="Times New Roman"/>
                      </a:endParaRPr>
                    </a:p>
                  </a:txBody>
                  <a:tcPr marL="0" marR="0" marT="30480" marB="0"/>
                </a:tc>
                <a:tc>
                  <a:txBody>
                    <a:bodyPr/>
                    <a:lstStyle/>
                    <a:p>
                      <a:pPr marL="208279">
                        <a:lnSpc>
                          <a:spcPct val="100000"/>
                        </a:lnSpc>
                        <a:spcBef>
                          <a:spcPts val="240"/>
                        </a:spcBef>
                      </a:pPr>
                      <a:r>
                        <a:rPr sz="1200" dirty="0">
                          <a:latin typeface="Times New Roman"/>
                          <a:cs typeface="Times New Roman"/>
                        </a:rPr>
                        <a:t>1,15,55,983</a:t>
                      </a:r>
                      <a:endParaRPr sz="1200">
                        <a:latin typeface="Times New Roman"/>
                        <a:cs typeface="Times New Roman"/>
                      </a:endParaRPr>
                    </a:p>
                  </a:txBody>
                  <a:tcPr marL="0" marR="0" marT="30480" marB="0"/>
                </a:tc>
                <a:tc>
                  <a:txBody>
                    <a:bodyPr/>
                    <a:lstStyle/>
                    <a:p>
                      <a:pPr marL="150495">
                        <a:lnSpc>
                          <a:spcPct val="100000"/>
                        </a:lnSpc>
                        <a:spcBef>
                          <a:spcPts val="240"/>
                        </a:spcBef>
                      </a:pPr>
                      <a:r>
                        <a:rPr sz="1200" dirty="0">
                          <a:latin typeface="Times New Roman"/>
                          <a:cs typeface="Times New Roman"/>
                        </a:rPr>
                        <a:t>2.07</a:t>
                      </a:r>
                      <a:endParaRPr sz="1200">
                        <a:latin typeface="Times New Roman"/>
                        <a:cs typeface="Times New Roman"/>
                      </a:endParaRPr>
                    </a:p>
                  </a:txBody>
                  <a:tcPr marL="0" marR="0" marT="30480" marB="0"/>
                </a:tc>
                <a:tc>
                  <a:txBody>
                    <a:bodyPr/>
                    <a:lstStyle/>
                    <a:p>
                      <a:pPr marL="125095">
                        <a:lnSpc>
                          <a:spcPct val="100000"/>
                        </a:lnSpc>
                        <a:spcBef>
                          <a:spcPts val="240"/>
                        </a:spcBef>
                      </a:pPr>
                      <a:r>
                        <a:rPr sz="1200" dirty="0">
                          <a:latin typeface="Times New Roman"/>
                          <a:cs typeface="Times New Roman"/>
                        </a:rPr>
                        <a:t>34</a:t>
                      </a:r>
                      <a:endParaRPr sz="1200">
                        <a:latin typeface="Times New Roman"/>
                        <a:cs typeface="Times New Roman"/>
                      </a:endParaRPr>
                    </a:p>
                  </a:txBody>
                  <a:tcPr marL="0" marR="0" marT="30480" marB="0"/>
                </a:tc>
                <a:tc>
                  <a:txBody>
                    <a:bodyPr/>
                    <a:lstStyle/>
                    <a:p>
                      <a:pPr marL="359410">
                        <a:lnSpc>
                          <a:spcPct val="100000"/>
                        </a:lnSpc>
                        <a:spcBef>
                          <a:spcPts val="240"/>
                        </a:spcBef>
                      </a:pPr>
                      <a:r>
                        <a:rPr sz="1200" dirty="0">
                          <a:latin typeface="Times New Roman"/>
                          <a:cs typeface="Times New Roman"/>
                        </a:rPr>
                        <a:t>78.52</a:t>
                      </a:r>
                      <a:endParaRPr sz="1200">
                        <a:latin typeface="Times New Roman"/>
                        <a:cs typeface="Times New Roman"/>
                      </a:endParaRPr>
                    </a:p>
                  </a:txBody>
                  <a:tcPr marL="0" marR="0" marT="30480" marB="0"/>
                </a:tc>
                <a:extLst>
                  <a:ext uri="{0D108BD9-81ED-4DB2-BD59-A6C34878D82A}">
                    <a16:rowId xmlns:a16="http://schemas.microsoft.com/office/drawing/2014/main" val="10007"/>
                  </a:ext>
                </a:extLst>
              </a:tr>
              <a:tr h="263016">
                <a:tc>
                  <a:txBody>
                    <a:bodyPr/>
                    <a:lstStyle/>
                    <a:p>
                      <a:pPr marL="73025">
                        <a:lnSpc>
                          <a:spcPct val="100000"/>
                        </a:lnSpc>
                        <a:spcBef>
                          <a:spcPts val="235"/>
                        </a:spcBef>
                      </a:pPr>
                      <a:r>
                        <a:rPr sz="1200" dirty="0">
                          <a:latin typeface="Times New Roman"/>
                          <a:cs typeface="Times New Roman"/>
                        </a:rPr>
                        <a:t>1981</a:t>
                      </a:r>
                      <a:endParaRPr sz="1200">
                        <a:latin typeface="Times New Roman"/>
                        <a:cs typeface="Times New Roman"/>
                      </a:endParaRPr>
                    </a:p>
                  </a:txBody>
                  <a:tcPr marL="0" marR="0" marT="29845" marB="0"/>
                </a:tc>
                <a:tc>
                  <a:txBody>
                    <a:bodyPr/>
                    <a:lstStyle/>
                    <a:p>
                      <a:pPr marL="208279">
                        <a:lnSpc>
                          <a:spcPct val="100000"/>
                        </a:lnSpc>
                        <a:spcBef>
                          <a:spcPts val="235"/>
                        </a:spcBef>
                      </a:pPr>
                      <a:r>
                        <a:rPr sz="1200" dirty="0">
                          <a:latin typeface="Times New Roman"/>
                          <a:cs typeface="Times New Roman"/>
                        </a:rPr>
                        <a:t>1,50,20,839</a:t>
                      </a:r>
                      <a:endParaRPr sz="1200">
                        <a:latin typeface="Times New Roman"/>
                        <a:cs typeface="Times New Roman"/>
                      </a:endParaRPr>
                    </a:p>
                  </a:txBody>
                  <a:tcPr marL="0" marR="0" marT="29845" marB="0"/>
                </a:tc>
                <a:tc>
                  <a:txBody>
                    <a:bodyPr/>
                    <a:lstStyle/>
                    <a:p>
                      <a:pPr marL="150495">
                        <a:lnSpc>
                          <a:spcPct val="100000"/>
                        </a:lnSpc>
                        <a:spcBef>
                          <a:spcPts val="235"/>
                        </a:spcBef>
                      </a:pPr>
                      <a:r>
                        <a:rPr sz="1200" dirty="0">
                          <a:latin typeface="Times New Roman"/>
                          <a:cs typeface="Times New Roman"/>
                        </a:rPr>
                        <a:t>2.66</a:t>
                      </a:r>
                      <a:endParaRPr sz="1200">
                        <a:latin typeface="Times New Roman"/>
                        <a:cs typeface="Times New Roman"/>
                      </a:endParaRPr>
                    </a:p>
                  </a:txBody>
                  <a:tcPr marL="0" marR="0" marT="29845" marB="0"/>
                </a:tc>
                <a:tc>
                  <a:txBody>
                    <a:bodyPr/>
                    <a:lstStyle/>
                    <a:p>
                      <a:pPr marL="125095">
                        <a:lnSpc>
                          <a:spcPct val="100000"/>
                        </a:lnSpc>
                        <a:spcBef>
                          <a:spcPts val="235"/>
                        </a:spcBef>
                      </a:pPr>
                      <a:r>
                        <a:rPr sz="1200" dirty="0">
                          <a:latin typeface="Times New Roman"/>
                          <a:cs typeface="Times New Roman"/>
                        </a:rPr>
                        <a:t>26</a:t>
                      </a:r>
                      <a:endParaRPr sz="1200">
                        <a:latin typeface="Times New Roman"/>
                        <a:cs typeface="Times New Roman"/>
                      </a:endParaRPr>
                    </a:p>
                  </a:txBody>
                  <a:tcPr marL="0" marR="0" marT="29845" marB="0"/>
                </a:tc>
                <a:tc>
                  <a:txBody>
                    <a:bodyPr/>
                    <a:lstStyle/>
                    <a:p>
                      <a:pPr marL="359410">
                        <a:lnSpc>
                          <a:spcPct val="100000"/>
                        </a:lnSpc>
                        <a:spcBef>
                          <a:spcPts val="235"/>
                        </a:spcBef>
                      </a:pPr>
                      <a:r>
                        <a:rPr sz="1200" dirty="0">
                          <a:latin typeface="Times New Roman"/>
                          <a:cs typeface="Times New Roman"/>
                        </a:rPr>
                        <a:t>102.07</a:t>
                      </a:r>
                      <a:endParaRPr sz="1200">
                        <a:latin typeface="Times New Roman"/>
                        <a:cs typeface="Times New Roman"/>
                      </a:endParaRPr>
                    </a:p>
                  </a:txBody>
                  <a:tcPr marL="0" marR="0" marT="29845" marB="0"/>
                </a:tc>
                <a:extLst>
                  <a:ext uri="{0D108BD9-81ED-4DB2-BD59-A6C34878D82A}">
                    <a16:rowId xmlns:a16="http://schemas.microsoft.com/office/drawing/2014/main" val="10008"/>
                  </a:ext>
                </a:extLst>
              </a:tr>
              <a:tr h="263016">
                <a:tc>
                  <a:txBody>
                    <a:bodyPr/>
                    <a:lstStyle/>
                    <a:p>
                      <a:pPr marL="73025">
                        <a:lnSpc>
                          <a:spcPct val="100000"/>
                        </a:lnSpc>
                        <a:spcBef>
                          <a:spcPts val="240"/>
                        </a:spcBef>
                      </a:pPr>
                      <a:r>
                        <a:rPr sz="1200" dirty="0">
                          <a:latin typeface="Times New Roman"/>
                          <a:cs typeface="Times New Roman"/>
                        </a:rPr>
                        <a:t>1991</a:t>
                      </a:r>
                      <a:endParaRPr sz="1200">
                        <a:latin typeface="Times New Roman"/>
                        <a:cs typeface="Times New Roman"/>
                      </a:endParaRPr>
                    </a:p>
                  </a:txBody>
                  <a:tcPr marL="0" marR="0" marT="30480" marB="0"/>
                </a:tc>
                <a:tc>
                  <a:txBody>
                    <a:bodyPr/>
                    <a:lstStyle/>
                    <a:p>
                      <a:pPr marL="208279">
                        <a:lnSpc>
                          <a:spcPct val="100000"/>
                        </a:lnSpc>
                        <a:spcBef>
                          <a:spcPts val="240"/>
                        </a:spcBef>
                      </a:pPr>
                      <a:r>
                        <a:rPr sz="1200" dirty="0">
                          <a:latin typeface="Times New Roman"/>
                          <a:cs typeface="Times New Roman"/>
                        </a:rPr>
                        <a:t>1,84,91,097</a:t>
                      </a:r>
                      <a:endParaRPr sz="1200">
                        <a:latin typeface="Times New Roman"/>
                        <a:cs typeface="Times New Roman"/>
                      </a:endParaRPr>
                    </a:p>
                  </a:txBody>
                  <a:tcPr marL="0" marR="0" marT="30480" marB="0"/>
                </a:tc>
                <a:tc>
                  <a:txBody>
                    <a:bodyPr/>
                    <a:lstStyle/>
                    <a:p>
                      <a:pPr marL="150495">
                        <a:lnSpc>
                          <a:spcPct val="100000"/>
                        </a:lnSpc>
                        <a:spcBef>
                          <a:spcPts val="240"/>
                        </a:spcBef>
                      </a:pPr>
                      <a:r>
                        <a:rPr sz="1200" dirty="0">
                          <a:latin typeface="Times New Roman"/>
                          <a:cs typeface="Times New Roman"/>
                        </a:rPr>
                        <a:t>2.08</a:t>
                      </a:r>
                      <a:endParaRPr sz="1200">
                        <a:latin typeface="Times New Roman"/>
                        <a:cs typeface="Times New Roman"/>
                      </a:endParaRPr>
                    </a:p>
                  </a:txBody>
                  <a:tcPr marL="0" marR="0" marT="30480" marB="0"/>
                </a:tc>
                <a:tc>
                  <a:txBody>
                    <a:bodyPr/>
                    <a:lstStyle/>
                    <a:p>
                      <a:pPr marL="125095">
                        <a:lnSpc>
                          <a:spcPct val="100000"/>
                        </a:lnSpc>
                        <a:spcBef>
                          <a:spcPts val="240"/>
                        </a:spcBef>
                      </a:pPr>
                      <a:r>
                        <a:rPr sz="1200" dirty="0">
                          <a:latin typeface="Times New Roman"/>
                          <a:cs typeface="Times New Roman"/>
                        </a:rPr>
                        <a:t>33</a:t>
                      </a:r>
                      <a:endParaRPr sz="1200">
                        <a:latin typeface="Times New Roman"/>
                        <a:cs typeface="Times New Roman"/>
                      </a:endParaRPr>
                    </a:p>
                  </a:txBody>
                  <a:tcPr marL="0" marR="0" marT="30480" marB="0"/>
                </a:tc>
                <a:tc>
                  <a:txBody>
                    <a:bodyPr/>
                    <a:lstStyle/>
                    <a:p>
                      <a:pPr marL="359410">
                        <a:lnSpc>
                          <a:spcPct val="100000"/>
                        </a:lnSpc>
                        <a:spcBef>
                          <a:spcPts val="240"/>
                        </a:spcBef>
                      </a:pPr>
                      <a:r>
                        <a:rPr sz="1200" dirty="0">
                          <a:latin typeface="Times New Roman"/>
                          <a:cs typeface="Times New Roman"/>
                        </a:rPr>
                        <a:t>125.64</a:t>
                      </a:r>
                      <a:endParaRPr sz="1200">
                        <a:latin typeface="Times New Roman"/>
                        <a:cs typeface="Times New Roman"/>
                      </a:endParaRPr>
                    </a:p>
                  </a:txBody>
                  <a:tcPr marL="0" marR="0" marT="30480" marB="0"/>
                </a:tc>
                <a:extLst>
                  <a:ext uri="{0D108BD9-81ED-4DB2-BD59-A6C34878D82A}">
                    <a16:rowId xmlns:a16="http://schemas.microsoft.com/office/drawing/2014/main" val="10009"/>
                  </a:ext>
                </a:extLst>
              </a:tr>
              <a:tr h="262889">
                <a:tc>
                  <a:txBody>
                    <a:bodyPr/>
                    <a:lstStyle/>
                    <a:p>
                      <a:pPr marL="73025">
                        <a:lnSpc>
                          <a:spcPct val="100000"/>
                        </a:lnSpc>
                        <a:spcBef>
                          <a:spcPts val="235"/>
                        </a:spcBef>
                      </a:pPr>
                      <a:r>
                        <a:rPr sz="1200" dirty="0">
                          <a:latin typeface="Times New Roman"/>
                          <a:cs typeface="Times New Roman"/>
                        </a:rPr>
                        <a:t>2001</a:t>
                      </a:r>
                      <a:endParaRPr sz="1200">
                        <a:latin typeface="Times New Roman"/>
                        <a:cs typeface="Times New Roman"/>
                      </a:endParaRPr>
                    </a:p>
                  </a:txBody>
                  <a:tcPr marL="0" marR="0" marT="29845" marB="0"/>
                </a:tc>
                <a:tc>
                  <a:txBody>
                    <a:bodyPr/>
                    <a:lstStyle/>
                    <a:p>
                      <a:pPr marL="208279">
                        <a:lnSpc>
                          <a:spcPct val="100000"/>
                        </a:lnSpc>
                        <a:spcBef>
                          <a:spcPts val="235"/>
                        </a:spcBef>
                      </a:pPr>
                      <a:r>
                        <a:rPr sz="1200" dirty="0">
                          <a:latin typeface="Times New Roman"/>
                          <a:cs typeface="Times New Roman"/>
                        </a:rPr>
                        <a:t>2,31,51,423</a:t>
                      </a:r>
                      <a:endParaRPr sz="1200">
                        <a:latin typeface="Times New Roman"/>
                        <a:cs typeface="Times New Roman"/>
                      </a:endParaRPr>
                    </a:p>
                  </a:txBody>
                  <a:tcPr marL="0" marR="0" marT="29845" marB="0"/>
                </a:tc>
                <a:tc>
                  <a:txBody>
                    <a:bodyPr/>
                    <a:lstStyle/>
                    <a:p>
                      <a:pPr marL="150495">
                        <a:lnSpc>
                          <a:spcPct val="100000"/>
                        </a:lnSpc>
                        <a:spcBef>
                          <a:spcPts val="235"/>
                        </a:spcBef>
                      </a:pPr>
                      <a:r>
                        <a:rPr sz="1200" dirty="0">
                          <a:latin typeface="Times New Roman"/>
                          <a:cs typeface="Times New Roman"/>
                        </a:rPr>
                        <a:t>2.24</a:t>
                      </a:r>
                      <a:endParaRPr sz="1200">
                        <a:latin typeface="Times New Roman"/>
                        <a:cs typeface="Times New Roman"/>
                      </a:endParaRPr>
                    </a:p>
                  </a:txBody>
                  <a:tcPr marL="0" marR="0" marT="29845" marB="0"/>
                </a:tc>
                <a:tc>
                  <a:txBody>
                    <a:bodyPr/>
                    <a:lstStyle/>
                    <a:p>
                      <a:pPr marL="125095">
                        <a:lnSpc>
                          <a:spcPct val="100000"/>
                        </a:lnSpc>
                        <a:spcBef>
                          <a:spcPts val="235"/>
                        </a:spcBef>
                      </a:pPr>
                      <a:r>
                        <a:rPr sz="1200" dirty="0">
                          <a:latin typeface="Times New Roman"/>
                          <a:cs typeface="Times New Roman"/>
                        </a:rPr>
                        <a:t>31</a:t>
                      </a:r>
                      <a:endParaRPr sz="1200">
                        <a:latin typeface="Times New Roman"/>
                        <a:cs typeface="Times New Roman"/>
                      </a:endParaRPr>
                    </a:p>
                  </a:txBody>
                  <a:tcPr marL="0" marR="0" marT="29845" marB="0"/>
                </a:tc>
                <a:tc>
                  <a:txBody>
                    <a:bodyPr/>
                    <a:lstStyle/>
                    <a:p>
                      <a:pPr marL="359410">
                        <a:lnSpc>
                          <a:spcPct val="100000"/>
                        </a:lnSpc>
                        <a:spcBef>
                          <a:spcPts val="235"/>
                        </a:spcBef>
                      </a:pPr>
                      <a:r>
                        <a:rPr sz="1200" dirty="0">
                          <a:latin typeface="Times New Roman"/>
                          <a:cs typeface="Times New Roman"/>
                        </a:rPr>
                        <a:t>157.3</a:t>
                      </a:r>
                      <a:endParaRPr sz="1200">
                        <a:latin typeface="Times New Roman"/>
                        <a:cs typeface="Times New Roman"/>
                      </a:endParaRPr>
                    </a:p>
                  </a:txBody>
                  <a:tcPr marL="0" marR="0" marT="29845" marB="0"/>
                </a:tc>
                <a:extLst>
                  <a:ext uri="{0D108BD9-81ED-4DB2-BD59-A6C34878D82A}">
                    <a16:rowId xmlns:a16="http://schemas.microsoft.com/office/drawing/2014/main" val="10010"/>
                  </a:ext>
                </a:extLst>
              </a:tr>
              <a:tr h="309738">
                <a:tc>
                  <a:txBody>
                    <a:bodyPr/>
                    <a:lstStyle/>
                    <a:p>
                      <a:pPr marL="73025">
                        <a:lnSpc>
                          <a:spcPct val="100000"/>
                        </a:lnSpc>
                        <a:spcBef>
                          <a:spcPts val="240"/>
                        </a:spcBef>
                      </a:pPr>
                      <a:r>
                        <a:rPr sz="1200" dirty="0">
                          <a:latin typeface="Times New Roman"/>
                          <a:cs typeface="Times New Roman"/>
                        </a:rPr>
                        <a:t>2011</a:t>
                      </a:r>
                    </a:p>
                  </a:txBody>
                  <a:tcPr marL="0" marR="0" marT="30480" marB="0"/>
                </a:tc>
                <a:tc>
                  <a:txBody>
                    <a:bodyPr/>
                    <a:lstStyle/>
                    <a:p>
                      <a:pPr marL="208279">
                        <a:lnSpc>
                          <a:spcPct val="100000"/>
                        </a:lnSpc>
                        <a:spcBef>
                          <a:spcPts val="240"/>
                        </a:spcBef>
                      </a:pPr>
                      <a:r>
                        <a:rPr sz="1200" dirty="0">
                          <a:latin typeface="Times New Roman"/>
                          <a:cs typeface="Times New Roman"/>
                        </a:rPr>
                        <a:t>2,66,20,809</a:t>
                      </a:r>
                      <a:endParaRPr sz="1200">
                        <a:latin typeface="Times New Roman"/>
                        <a:cs typeface="Times New Roman"/>
                      </a:endParaRPr>
                    </a:p>
                  </a:txBody>
                  <a:tcPr marL="0" marR="0" marT="30480" marB="0"/>
                </a:tc>
                <a:tc>
                  <a:txBody>
                    <a:bodyPr/>
                    <a:lstStyle/>
                    <a:p>
                      <a:pPr marL="150495">
                        <a:lnSpc>
                          <a:spcPct val="100000"/>
                        </a:lnSpc>
                        <a:spcBef>
                          <a:spcPts val="240"/>
                        </a:spcBef>
                      </a:pPr>
                      <a:r>
                        <a:rPr sz="1200" dirty="0">
                          <a:latin typeface="Times New Roman"/>
                          <a:cs typeface="Times New Roman"/>
                        </a:rPr>
                        <a:t>1.4</a:t>
                      </a:r>
                      <a:endParaRPr sz="1200">
                        <a:latin typeface="Times New Roman"/>
                        <a:cs typeface="Times New Roman"/>
                      </a:endParaRPr>
                    </a:p>
                  </a:txBody>
                  <a:tcPr marL="0" marR="0" marT="30480" marB="0"/>
                </a:tc>
                <a:tc>
                  <a:txBody>
                    <a:bodyPr/>
                    <a:lstStyle/>
                    <a:p>
                      <a:pPr marL="125095">
                        <a:lnSpc>
                          <a:spcPct val="100000"/>
                        </a:lnSpc>
                        <a:spcBef>
                          <a:spcPts val="240"/>
                        </a:spcBef>
                      </a:pPr>
                      <a:r>
                        <a:rPr sz="1200" dirty="0">
                          <a:latin typeface="Times New Roman"/>
                          <a:cs typeface="Times New Roman"/>
                        </a:rPr>
                        <a:t>50</a:t>
                      </a:r>
                      <a:endParaRPr sz="1200">
                        <a:latin typeface="Times New Roman"/>
                        <a:cs typeface="Times New Roman"/>
                      </a:endParaRPr>
                    </a:p>
                  </a:txBody>
                  <a:tcPr marL="0" marR="0" marT="30480" marB="0"/>
                </a:tc>
                <a:tc>
                  <a:txBody>
                    <a:bodyPr/>
                    <a:lstStyle/>
                    <a:p>
                      <a:pPr marL="359410">
                        <a:lnSpc>
                          <a:spcPct val="100000"/>
                        </a:lnSpc>
                        <a:spcBef>
                          <a:spcPts val="240"/>
                        </a:spcBef>
                      </a:pPr>
                      <a:r>
                        <a:rPr sz="1200" dirty="0">
                          <a:latin typeface="Times New Roman"/>
                          <a:cs typeface="Times New Roman"/>
                        </a:rPr>
                        <a:t>181</a:t>
                      </a:r>
                    </a:p>
                  </a:txBody>
                  <a:tcPr marL="0" marR="0" marT="30480" marB="0"/>
                </a:tc>
                <a:extLst>
                  <a:ext uri="{0D108BD9-81ED-4DB2-BD59-A6C34878D82A}">
                    <a16:rowId xmlns:a16="http://schemas.microsoft.com/office/drawing/2014/main" val="10011"/>
                  </a:ext>
                </a:extLst>
              </a:tr>
            </a:tbl>
          </a:graphicData>
        </a:graphic>
      </p:graphicFrame>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58</a:t>
            </a:fld>
            <a:endParaRPr dirty="0"/>
          </a:p>
        </p:txBody>
      </p:sp>
      <p:sp>
        <p:nvSpPr>
          <p:cNvPr id="6" name="object 6"/>
          <p:cNvSpPr txBox="1"/>
          <p:nvPr/>
        </p:nvSpPr>
        <p:spPr>
          <a:xfrm>
            <a:off x="832408" y="6040224"/>
            <a:ext cx="6406592" cy="3225242"/>
          </a:xfrm>
          <a:prstGeom prst="rect">
            <a:avLst/>
          </a:prstGeom>
        </p:spPr>
        <p:txBody>
          <a:bodyPr vert="horz" wrap="square" lIns="0" tIns="90170" rIns="0" bIns="0" rtlCol="0">
            <a:spAutoFit/>
          </a:bodyPr>
          <a:lstStyle/>
          <a:p>
            <a:pPr marL="165100" indent="-152400">
              <a:lnSpc>
                <a:spcPct val="100000"/>
              </a:lnSpc>
              <a:spcBef>
                <a:spcPts val="710"/>
              </a:spcBef>
              <a:buAutoNum type="arabicPeriod" startAt="2"/>
              <a:tabLst>
                <a:tab pos="165100" algn="l"/>
              </a:tabLst>
            </a:pPr>
            <a:r>
              <a:rPr sz="1200" b="1" spc="-5" dirty="0">
                <a:latin typeface="Times New Roman"/>
                <a:cs typeface="Times New Roman"/>
              </a:rPr>
              <a:t>Registration </a:t>
            </a:r>
            <a:r>
              <a:rPr sz="1200" b="1" dirty="0">
                <a:latin typeface="Times New Roman"/>
                <a:cs typeface="Times New Roman"/>
              </a:rPr>
              <a:t>of vital</a:t>
            </a:r>
            <a:r>
              <a:rPr sz="1200" b="1" spc="10" dirty="0">
                <a:latin typeface="Times New Roman"/>
                <a:cs typeface="Times New Roman"/>
              </a:rPr>
              <a:t> </a:t>
            </a:r>
            <a:r>
              <a:rPr sz="1200" b="1" spc="-5" dirty="0">
                <a:latin typeface="Times New Roman"/>
                <a:cs typeface="Times New Roman"/>
              </a:rPr>
              <a:t>Events</a:t>
            </a:r>
            <a:endParaRPr sz="1200" dirty="0">
              <a:latin typeface="Times New Roman"/>
              <a:cs typeface="Times New Roman"/>
            </a:endParaRPr>
          </a:p>
          <a:p>
            <a:pPr marL="12700" marR="5080" algn="just">
              <a:lnSpc>
                <a:spcPts val="2060"/>
              </a:lnSpc>
              <a:spcBef>
                <a:spcPts val="165"/>
              </a:spcBef>
            </a:pPr>
            <a:r>
              <a:rPr sz="1200" dirty="0">
                <a:latin typeface="Times New Roman"/>
                <a:cs typeface="Times New Roman"/>
              </a:rPr>
              <a:t>The </a:t>
            </a:r>
            <a:r>
              <a:rPr sz="1200" spc="-5" dirty="0">
                <a:latin typeface="Times New Roman"/>
                <a:cs typeface="Times New Roman"/>
              </a:rPr>
              <a:t>system </a:t>
            </a:r>
            <a:r>
              <a:rPr sz="1200" dirty="0">
                <a:latin typeface="Times New Roman"/>
                <a:cs typeface="Times New Roman"/>
              </a:rPr>
              <a:t>recording or </a:t>
            </a:r>
            <a:r>
              <a:rPr sz="1200" spc="-5" dirty="0">
                <a:latin typeface="Times New Roman"/>
                <a:cs typeface="Times New Roman"/>
              </a:rPr>
              <a:t>registration </a:t>
            </a:r>
            <a:r>
              <a:rPr sz="1200" dirty="0">
                <a:latin typeface="Times New Roman"/>
                <a:cs typeface="Times New Roman"/>
              </a:rPr>
              <a:t>of </a:t>
            </a:r>
            <a:r>
              <a:rPr sz="1200" spc="-5" dirty="0">
                <a:latin typeface="Times New Roman"/>
                <a:cs typeface="Times New Roman"/>
              </a:rPr>
              <a:t>vital events </a:t>
            </a:r>
            <a:r>
              <a:rPr sz="1200" dirty="0">
                <a:latin typeface="Times New Roman"/>
                <a:cs typeface="Times New Roman"/>
              </a:rPr>
              <a:t>such </a:t>
            </a:r>
            <a:r>
              <a:rPr sz="1200" spc="-5" dirty="0">
                <a:latin typeface="Times New Roman"/>
                <a:cs typeface="Times New Roman"/>
              </a:rPr>
              <a:t>as </a:t>
            </a:r>
            <a:r>
              <a:rPr sz="1200" dirty="0">
                <a:latin typeface="Times New Roman"/>
                <a:cs typeface="Times New Roman"/>
              </a:rPr>
              <a:t>birth, </a:t>
            </a:r>
            <a:r>
              <a:rPr sz="1200" spc="-5" dirty="0">
                <a:latin typeface="Times New Roman"/>
                <a:cs typeface="Times New Roman"/>
              </a:rPr>
              <a:t>death, </a:t>
            </a:r>
            <a:r>
              <a:rPr sz="1200" dirty="0">
                <a:latin typeface="Times New Roman"/>
                <a:cs typeface="Times New Roman"/>
              </a:rPr>
              <a:t>marriage </a:t>
            </a:r>
            <a:r>
              <a:rPr sz="1200" spc="-5" dirty="0">
                <a:latin typeface="Times New Roman"/>
                <a:cs typeface="Times New Roman"/>
              </a:rPr>
              <a:t>and divorce </a:t>
            </a:r>
            <a:r>
              <a:rPr sz="1200" dirty="0">
                <a:latin typeface="Times New Roman"/>
                <a:cs typeface="Times New Roman"/>
              </a:rPr>
              <a:t>in  a </a:t>
            </a:r>
            <a:r>
              <a:rPr sz="1200" spc="-5" dirty="0">
                <a:latin typeface="Times New Roman"/>
                <a:cs typeface="Times New Roman"/>
              </a:rPr>
              <a:t>legal  </a:t>
            </a:r>
            <a:r>
              <a:rPr sz="1200" dirty="0">
                <a:latin typeface="Times New Roman"/>
                <a:cs typeface="Times New Roman"/>
              </a:rPr>
              <a:t>institution </a:t>
            </a:r>
            <a:r>
              <a:rPr sz="1200" spc="-5" dirty="0">
                <a:latin typeface="Times New Roman"/>
                <a:cs typeface="Times New Roman"/>
              </a:rPr>
              <a:t>is  </a:t>
            </a:r>
            <a:r>
              <a:rPr sz="1200" dirty="0">
                <a:latin typeface="Times New Roman"/>
                <a:cs typeface="Times New Roman"/>
              </a:rPr>
              <a:t>known </a:t>
            </a:r>
            <a:r>
              <a:rPr sz="1200" spc="-5" dirty="0">
                <a:latin typeface="Times New Roman"/>
                <a:cs typeface="Times New Roman"/>
              </a:rPr>
              <a:t>as  vital  registration.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routine </a:t>
            </a:r>
            <a:r>
              <a:rPr sz="1200" spc="-5" dirty="0">
                <a:latin typeface="Times New Roman"/>
                <a:cs typeface="Times New Roman"/>
              </a:rPr>
              <a:t>process.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done daily</a:t>
            </a:r>
            <a:r>
              <a:rPr sz="1200" spc="-150" dirty="0">
                <a:latin typeface="Times New Roman"/>
                <a:cs typeface="Times New Roman"/>
              </a:rPr>
              <a:t> </a:t>
            </a:r>
            <a:r>
              <a:rPr sz="1200" spc="-5" dirty="0">
                <a:latin typeface="Times New Roman"/>
                <a:cs typeface="Times New Roman"/>
              </a:rPr>
              <a:t>and</a:t>
            </a:r>
            <a:endParaRPr sz="1200" dirty="0">
              <a:latin typeface="Times New Roman"/>
              <a:cs typeface="Times New Roman"/>
            </a:endParaRPr>
          </a:p>
          <a:p>
            <a:pPr marL="12700" marR="8890" algn="just">
              <a:lnSpc>
                <a:spcPts val="2060"/>
              </a:lnSpc>
              <a:spcBef>
                <a:spcPts val="20"/>
              </a:spcBef>
            </a:pPr>
            <a:r>
              <a:rPr sz="1200" spc="-5" dirty="0">
                <a:latin typeface="Times New Roman"/>
                <a:cs typeface="Times New Roman"/>
              </a:rPr>
              <a:t>easily. Registration </a:t>
            </a:r>
            <a:r>
              <a:rPr sz="1200" dirty="0">
                <a:latin typeface="Times New Roman"/>
                <a:cs typeface="Times New Roman"/>
              </a:rPr>
              <a:t>of </a:t>
            </a:r>
            <a:r>
              <a:rPr sz="1200" spc="-5" dirty="0">
                <a:latin typeface="Times New Roman"/>
                <a:cs typeface="Times New Roman"/>
              </a:rPr>
              <a:t>vital events has </a:t>
            </a:r>
            <a:r>
              <a:rPr sz="1200" dirty="0">
                <a:latin typeface="Times New Roman"/>
                <a:cs typeface="Times New Roman"/>
              </a:rPr>
              <a:t>been the foundation of </a:t>
            </a:r>
            <a:r>
              <a:rPr sz="1200" spc="-5" dirty="0">
                <a:latin typeface="Times New Roman"/>
                <a:cs typeface="Times New Roman"/>
              </a:rPr>
              <a:t>vital statistics. Registration </a:t>
            </a:r>
            <a:r>
              <a:rPr sz="1200" dirty="0">
                <a:latin typeface="Times New Roman"/>
                <a:cs typeface="Times New Roman"/>
              </a:rPr>
              <a:t>of </a:t>
            </a:r>
            <a:r>
              <a:rPr sz="1200" spc="-5" dirty="0">
                <a:latin typeface="Times New Roman"/>
                <a:cs typeface="Times New Roman"/>
              </a:rPr>
              <a:t>vital  event </a:t>
            </a:r>
            <a:r>
              <a:rPr sz="1200" spc="25" dirty="0">
                <a:latin typeface="Times New Roman"/>
                <a:cs typeface="Times New Roman"/>
              </a:rPr>
              <a:t> </a:t>
            </a:r>
            <a:r>
              <a:rPr sz="1200" dirty="0">
                <a:latin typeface="Times New Roman"/>
                <a:cs typeface="Times New Roman"/>
              </a:rPr>
              <a:t>keeps </a:t>
            </a:r>
            <a:r>
              <a:rPr sz="1200" spc="20" dirty="0">
                <a:latin typeface="Times New Roman"/>
                <a:cs typeface="Times New Roman"/>
              </a:rPr>
              <a:t> </a:t>
            </a:r>
            <a:r>
              <a:rPr sz="1200" dirty="0">
                <a:latin typeface="Times New Roman"/>
                <a:cs typeface="Times New Roman"/>
              </a:rPr>
              <a:t>a </a:t>
            </a:r>
            <a:r>
              <a:rPr sz="1200" spc="25" dirty="0">
                <a:latin typeface="Times New Roman"/>
                <a:cs typeface="Times New Roman"/>
              </a:rPr>
              <a:t> </a:t>
            </a:r>
            <a:r>
              <a:rPr sz="1200" spc="-5" dirty="0">
                <a:latin typeface="Times New Roman"/>
                <a:cs typeface="Times New Roman"/>
              </a:rPr>
              <a:t>continuous </a:t>
            </a:r>
            <a:r>
              <a:rPr sz="1200" spc="25" dirty="0">
                <a:latin typeface="Times New Roman"/>
                <a:cs typeface="Times New Roman"/>
              </a:rPr>
              <a:t> </a:t>
            </a:r>
            <a:r>
              <a:rPr sz="1200" spc="-5" dirty="0">
                <a:latin typeface="Times New Roman"/>
                <a:cs typeface="Times New Roman"/>
              </a:rPr>
              <a:t>check </a:t>
            </a:r>
            <a:r>
              <a:rPr sz="1200" spc="40" dirty="0">
                <a:latin typeface="Times New Roman"/>
                <a:cs typeface="Times New Roman"/>
              </a:rPr>
              <a:t> </a:t>
            </a:r>
            <a:r>
              <a:rPr sz="1200" dirty="0">
                <a:latin typeface="Times New Roman"/>
                <a:cs typeface="Times New Roman"/>
              </a:rPr>
              <a:t>on </a:t>
            </a:r>
            <a:r>
              <a:rPr sz="1200" spc="30" dirty="0">
                <a:latin typeface="Times New Roman"/>
                <a:cs typeface="Times New Roman"/>
              </a:rPr>
              <a:t> </a:t>
            </a:r>
            <a:r>
              <a:rPr sz="1200" spc="-5" dirty="0">
                <a:latin typeface="Times New Roman"/>
                <a:cs typeface="Times New Roman"/>
              </a:rPr>
              <a:t>demographic </a:t>
            </a:r>
            <a:r>
              <a:rPr sz="1200" spc="20" dirty="0">
                <a:latin typeface="Times New Roman"/>
                <a:cs typeface="Times New Roman"/>
              </a:rPr>
              <a:t> </a:t>
            </a:r>
            <a:r>
              <a:rPr sz="1200" spc="-5" dirty="0">
                <a:latin typeface="Times New Roman"/>
                <a:cs typeface="Times New Roman"/>
              </a:rPr>
              <a:t>changes. </a:t>
            </a:r>
            <a:r>
              <a:rPr sz="1200" spc="35" dirty="0">
                <a:latin typeface="Times New Roman"/>
                <a:cs typeface="Times New Roman"/>
              </a:rPr>
              <a:t> </a:t>
            </a:r>
            <a:r>
              <a:rPr sz="1200" spc="-10" dirty="0">
                <a:latin typeface="Times New Roman"/>
                <a:cs typeface="Times New Roman"/>
              </a:rPr>
              <a:t>If </a:t>
            </a:r>
            <a:r>
              <a:rPr sz="1200" spc="35" dirty="0">
                <a:latin typeface="Times New Roman"/>
                <a:cs typeface="Times New Roman"/>
              </a:rPr>
              <a:t> </a:t>
            </a:r>
            <a:r>
              <a:rPr sz="1200" spc="-5" dirty="0">
                <a:latin typeface="Times New Roman"/>
                <a:cs typeface="Times New Roman"/>
              </a:rPr>
              <a:t>registration </a:t>
            </a:r>
            <a:r>
              <a:rPr sz="1200" spc="30" dirty="0">
                <a:latin typeface="Times New Roman"/>
                <a:cs typeface="Times New Roman"/>
              </a:rPr>
              <a:t> </a:t>
            </a:r>
            <a:r>
              <a:rPr sz="1200" dirty="0">
                <a:latin typeface="Times New Roman"/>
                <a:cs typeface="Times New Roman"/>
              </a:rPr>
              <a:t>of </a:t>
            </a:r>
            <a:r>
              <a:rPr sz="1200" spc="15" dirty="0">
                <a:latin typeface="Times New Roman"/>
                <a:cs typeface="Times New Roman"/>
              </a:rPr>
              <a:t> </a:t>
            </a:r>
            <a:r>
              <a:rPr sz="1200" spc="-5" dirty="0">
                <a:latin typeface="Times New Roman"/>
                <a:cs typeface="Times New Roman"/>
              </a:rPr>
              <a:t>vital </a:t>
            </a:r>
            <a:r>
              <a:rPr sz="1200" spc="25" dirty="0">
                <a:latin typeface="Times New Roman"/>
                <a:cs typeface="Times New Roman"/>
              </a:rPr>
              <a:t> </a:t>
            </a:r>
            <a:r>
              <a:rPr sz="1200" spc="-5" dirty="0">
                <a:latin typeface="Times New Roman"/>
                <a:cs typeface="Times New Roman"/>
              </a:rPr>
              <a:t>events </a:t>
            </a:r>
            <a:r>
              <a:rPr sz="1200" spc="25" dirty="0">
                <a:latin typeface="Times New Roman"/>
                <a:cs typeface="Times New Roman"/>
              </a:rPr>
              <a:t> </a:t>
            </a:r>
            <a:r>
              <a:rPr sz="1200" spc="-5" dirty="0">
                <a:latin typeface="Times New Roman"/>
                <a:cs typeface="Times New Roman"/>
              </a:rPr>
              <a:t>is</a:t>
            </a:r>
            <a:endParaRPr sz="1200" dirty="0">
              <a:latin typeface="Times New Roman"/>
              <a:cs typeface="Times New Roman"/>
            </a:endParaRPr>
          </a:p>
          <a:p>
            <a:pPr marL="12700" marR="10795" algn="just">
              <a:lnSpc>
                <a:spcPts val="2060"/>
              </a:lnSpc>
              <a:spcBef>
                <a:spcPts val="20"/>
              </a:spcBef>
            </a:pPr>
            <a:r>
              <a:rPr sz="1200" spc="-5" dirty="0">
                <a:latin typeface="Times New Roman"/>
                <a:cs typeface="Times New Roman"/>
              </a:rPr>
              <a:t>complete and accurate, </a:t>
            </a:r>
            <a:r>
              <a:rPr sz="1200" dirty="0">
                <a:latin typeface="Times New Roman"/>
                <a:cs typeface="Times New Roman"/>
              </a:rPr>
              <a:t>it </a:t>
            </a:r>
            <a:r>
              <a:rPr sz="1200" spc="-5" dirty="0">
                <a:latin typeface="Times New Roman"/>
                <a:cs typeface="Times New Roman"/>
              </a:rPr>
              <a:t>can </a:t>
            </a:r>
            <a:r>
              <a:rPr sz="1200" dirty="0">
                <a:latin typeface="Times New Roman"/>
                <a:cs typeface="Times New Roman"/>
              </a:rPr>
              <a:t>serve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reliable </a:t>
            </a:r>
            <a:r>
              <a:rPr sz="1200" dirty="0">
                <a:latin typeface="Times New Roman"/>
                <a:cs typeface="Times New Roman"/>
              </a:rPr>
              <a:t>source </a:t>
            </a:r>
            <a:r>
              <a:rPr sz="1200" spc="5" dirty="0">
                <a:latin typeface="Times New Roman"/>
                <a:cs typeface="Times New Roman"/>
              </a:rPr>
              <a:t>of </a:t>
            </a:r>
            <a:r>
              <a:rPr sz="1200" dirty="0">
                <a:latin typeface="Times New Roman"/>
                <a:cs typeface="Times New Roman"/>
              </a:rPr>
              <a:t>health information.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the precursor  of healthy </a:t>
            </a:r>
            <a:r>
              <a:rPr sz="1200" spc="-5" dirty="0">
                <a:latin typeface="Times New Roman"/>
                <a:cs typeface="Times New Roman"/>
              </a:rPr>
              <a:t>statistics.  </a:t>
            </a:r>
            <a:r>
              <a:rPr sz="1200" dirty="0">
                <a:latin typeface="Times New Roman"/>
                <a:cs typeface="Times New Roman"/>
              </a:rPr>
              <a:t>The  </a:t>
            </a:r>
            <a:r>
              <a:rPr sz="1200" spc="-5" dirty="0">
                <a:latin typeface="Times New Roman"/>
                <a:cs typeface="Times New Roman"/>
              </a:rPr>
              <a:t>vital  events  </a:t>
            </a:r>
            <a:r>
              <a:rPr sz="1200" dirty="0">
                <a:latin typeface="Times New Roman"/>
                <a:cs typeface="Times New Roman"/>
              </a:rPr>
              <a:t>should be </a:t>
            </a:r>
            <a:r>
              <a:rPr sz="1200" spc="-5" dirty="0">
                <a:latin typeface="Times New Roman"/>
                <a:cs typeface="Times New Roman"/>
              </a:rPr>
              <a:t>registered  </a:t>
            </a:r>
            <a:r>
              <a:rPr sz="1200" dirty="0">
                <a:latin typeface="Times New Roman"/>
                <a:cs typeface="Times New Roman"/>
              </a:rPr>
              <a:t>within 35 </a:t>
            </a:r>
            <a:r>
              <a:rPr sz="1200" spc="-5" dirty="0">
                <a:latin typeface="Times New Roman"/>
                <a:cs typeface="Times New Roman"/>
              </a:rPr>
              <a:t>days  </a:t>
            </a:r>
            <a:r>
              <a:rPr sz="1200" dirty="0">
                <a:latin typeface="Times New Roman"/>
                <a:cs typeface="Times New Roman"/>
              </a:rPr>
              <a:t>in municipality </a:t>
            </a:r>
            <a:r>
              <a:rPr sz="1200" spc="220" dirty="0">
                <a:latin typeface="Times New Roman"/>
                <a:cs typeface="Times New Roman"/>
              </a:rPr>
              <a:t> </a:t>
            </a:r>
            <a:r>
              <a:rPr sz="1200" spc="-5" dirty="0">
                <a:latin typeface="Times New Roman"/>
                <a:cs typeface="Times New Roman"/>
              </a:rPr>
              <a:t>and</a:t>
            </a:r>
            <a:endParaRPr sz="1200" dirty="0">
              <a:latin typeface="Times New Roman"/>
              <a:cs typeface="Times New Roman"/>
            </a:endParaRPr>
          </a:p>
          <a:p>
            <a:pPr marL="12700" algn="just">
              <a:lnSpc>
                <a:spcPct val="100000"/>
              </a:lnSpc>
              <a:spcBef>
                <a:spcPts val="470"/>
              </a:spcBef>
            </a:pPr>
            <a:r>
              <a:rPr sz="1200" spc="-5" dirty="0">
                <a:latin typeface="Times New Roman"/>
                <a:cs typeface="Times New Roman"/>
              </a:rPr>
              <a:t>VDC. </a:t>
            </a:r>
            <a:r>
              <a:rPr sz="1200" spc="-15" dirty="0">
                <a:latin typeface="Times New Roman"/>
                <a:cs typeface="Times New Roman"/>
              </a:rPr>
              <a:t>In </a:t>
            </a:r>
            <a:r>
              <a:rPr sz="1200" spc="-5" dirty="0">
                <a:latin typeface="Times New Roman"/>
                <a:cs typeface="Times New Roman"/>
              </a:rPr>
              <a:t>Nepal, </a:t>
            </a:r>
            <a:r>
              <a:rPr sz="1200" dirty="0">
                <a:latin typeface="Times New Roman"/>
                <a:cs typeface="Times New Roman"/>
              </a:rPr>
              <a:t>it covers birth, </a:t>
            </a:r>
            <a:r>
              <a:rPr sz="1200" spc="-5" dirty="0">
                <a:latin typeface="Times New Roman"/>
                <a:cs typeface="Times New Roman"/>
              </a:rPr>
              <a:t>death, marriage migration and</a:t>
            </a:r>
            <a:r>
              <a:rPr sz="1200" spc="70" dirty="0">
                <a:latin typeface="Times New Roman"/>
                <a:cs typeface="Times New Roman"/>
              </a:rPr>
              <a:t> </a:t>
            </a:r>
            <a:r>
              <a:rPr sz="1200" spc="-5" dirty="0">
                <a:latin typeface="Times New Roman"/>
                <a:cs typeface="Times New Roman"/>
              </a:rPr>
              <a:t>divorce.</a:t>
            </a:r>
            <a:endParaRPr sz="1200" dirty="0">
              <a:latin typeface="Times New Roman"/>
              <a:cs typeface="Times New Roman"/>
            </a:endParaRPr>
          </a:p>
          <a:p>
            <a:pPr marL="12700">
              <a:lnSpc>
                <a:spcPct val="100000"/>
              </a:lnSpc>
              <a:spcBef>
                <a:spcPts val="650"/>
              </a:spcBef>
            </a:pPr>
            <a:r>
              <a:rPr sz="1200" b="1" spc="-5" dirty="0">
                <a:latin typeface="Times New Roman"/>
                <a:cs typeface="Times New Roman"/>
              </a:rPr>
              <a:t>Features</a:t>
            </a:r>
            <a:endParaRPr sz="1200" dirty="0">
              <a:latin typeface="Times New Roman"/>
              <a:cs typeface="Times New Roman"/>
            </a:endParaRPr>
          </a:p>
          <a:p>
            <a:pPr marL="469265" lvl="1" indent="-228600">
              <a:lnSpc>
                <a:spcPct val="100000"/>
              </a:lnSpc>
              <a:spcBef>
                <a:spcPts val="610"/>
              </a:spcBef>
              <a:buChar char="•"/>
              <a:tabLst>
                <a:tab pos="469265" algn="l"/>
                <a:tab pos="469900" algn="l"/>
              </a:tabLst>
            </a:pPr>
            <a:r>
              <a:rPr sz="1200" spc="-5" dirty="0">
                <a:latin typeface="Times New Roman"/>
                <a:cs typeface="Times New Roman"/>
              </a:rPr>
              <a:t>Legal certification </a:t>
            </a:r>
            <a:r>
              <a:rPr sz="1200" dirty="0">
                <a:latin typeface="Times New Roman"/>
                <a:cs typeface="Times New Roman"/>
              </a:rPr>
              <a:t>of events </a:t>
            </a:r>
            <a:r>
              <a:rPr sz="1200" spc="-5" dirty="0">
                <a:latin typeface="Times New Roman"/>
                <a:cs typeface="Times New Roman"/>
              </a:rPr>
              <a:t>as well as </a:t>
            </a:r>
            <a:r>
              <a:rPr sz="1200" dirty="0">
                <a:latin typeface="Times New Roman"/>
                <a:cs typeface="Times New Roman"/>
              </a:rPr>
              <a:t>for statistical</a:t>
            </a:r>
            <a:r>
              <a:rPr sz="1200" spc="5" dirty="0">
                <a:latin typeface="Times New Roman"/>
                <a:cs typeface="Times New Roman"/>
              </a:rPr>
              <a:t> </a:t>
            </a:r>
            <a:r>
              <a:rPr sz="1200" dirty="0">
                <a:latin typeface="Times New Roman"/>
                <a:cs typeface="Times New Roman"/>
              </a:rPr>
              <a:t>purpose</a:t>
            </a:r>
          </a:p>
          <a:p>
            <a:pPr marL="469265" lvl="1" indent="-228600">
              <a:lnSpc>
                <a:spcPct val="100000"/>
              </a:lnSpc>
              <a:spcBef>
                <a:spcPts val="625"/>
              </a:spcBef>
              <a:buChar char="•"/>
              <a:tabLst>
                <a:tab pos="469265" algn="l"/>
                <a:tab pos="469900" algn="l"/>
              </a:tabLst>
            </a:pPr>
            <a:r>
              <a:rPr sz="1200" dirty="0">
                <a:latin typeface="Times New Roman"/>
                <a:cs typeface="Times New Roman"/>
              </a:rPr>
              <a:t>Continuous </a:t>
            </a:r>
            <a:r>
              <a:rPr sz="1200" spc="-5" dirty="0">
                <a:latin typeface="Times New Roman"/>
                <a:cs typeface="Times New Roman"/>
              </a:rPr>
              <a:t>recording </a:t>
            </a:r>
            <a:r>
              <a:rPr sz="1200" dirty="0">
                <a:latin typeface="Times New Roman"/>
                <a:cs typeface="Times New Roman"/>
              </a:rPr>
              <a:t>with </a:t>
            </a:r>
            <a:r>
              <a:rPr sz="1200" spc="-5" dirty="0">
                <a:latin typeface="Times New Roman"/>
                <a:cs typeface="Times New Roman"/>
              </a:rPr>
              <a:t>perfection can </a:t>
            </a:r>
            <a:r>
              <a:rPr sz="1200" dirty="0">
                <a:latin typeface="Times New Roman"/>
                <a:cs typeface="Times New Roman"/>
              </a:rPr>
              <a:t>replace the survey </a:t>
            </a:r>
            <a:r>
              <a:rPr sz="1200" spc="-5" dirty="0">
                <a:latin typeface="Times New Roman"/>
                <a:cs typeface="Times New Roman"/>
              </a:rPr>
              <a:t>and census.</a:t>
            </a:r>
            <a:endParaRPr sz="1200" dirty="0">
              <a:latin typeface="Times New Roman"/>
              <a:cs typeface="Times New Roman"/>
            </a:endParaRPr>
          </a:p>
          <a:p>
            <a:pPr marL="469265" lvl="1" indent="-228600">
              <a:lnSpc>
                <a:spcPct val="100000"/>
              </a:lnSpc>
              <a:spcBef>
                <a:spcPts val="635"/>
              </a:spcBef>
              <a:buChar char="•"/>
              <a:tabLst>
                <a:tab pos="469265" algn="l"/>
                <a:tab pos="469900" algn="l"/>
              </a:tabLst>
            </a:pPr>
            <a:r>
              <a:rPr sz="1200" spc="-5" dirty="0">
                <a:latin typeface="Times New Roman"/>
                <a:cs typeface="Times New Roman"/>
              </a:rPr>
              <a:t>Recording system is </a:t>
            </a:r>
            <a:r>
              <a:rPr sz="1200" dirty="0">
                <a:latin typeface="Times New Roman"/>
                <a:cs typeface="Times New Roman"/>
              </a:rPr>
              <a:t>poor in </a:t>
            </a:r>
            <a:r>
              <a:rPr sz="1200" spc="-5" dirty="0">
                <a:latin typeface="Times New Roman"/>
                <a:cs typeface="Times New Roman"/>
              </a:rPr>
              <a:t>developing countries </a:t>
            </a:r>
            <a:r>
              <a:rPr sz="1200" dirty="0">
                <a:latin typeface="Times New Roman"/>
                <a:cs typeface="Times New Roman"/>
              </a:rPr>
              <a:t>like</a:t>
            </a:r>
            <a:r>
              <a:rPr sz="1200" spc="25" dirty="0">
                <a:latin typeface="Times New Roman"/>
                <a:cs typeface="Times New Roman"/>
              </a:rPr>
              <a:t> </a:t>
            </a:r>
            <a:r>
              <a:rPr sz="1200" spc="-5" dirty="0">
                <a:latin typeface="Times New Roman"/>
                <a:cs typeface="Times New Roman"/>
              </a:rPr>
              <a:t>Nepal.</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1179321"/>
            <a:ext cx="5969635" cy="7905750"/>
          </a:xfrm>
          <a:prstGeom prst="rect">
            <a:avLst/>
          </a:prstGeom>
        </p:spPr>
        <p:txBody>
          <a:bodyPr vert="horz" wrap="square" lIns="0" tIns="88900" rIns="0" bIns="0" rtlCol="0">
            <a:spAutoFit/>
          </a:bodyPr>
          <a:lstStyle/>
          <a:p>
            <a:pPr marL="127635" indent="-114935" algn="just">
              <a:lnSpc>
                <a:spcPct val="100000"/>
              </a:lnSpc>
              <a:spcBef>
                <a:spcPts val="700"/>
              </a:spcBef>
              <a:buSzPct val="91666"/>
              <a:buAutoNum type="arabicPeriod" startAt="3"/>
              <a:tabLst>
                <a:tab pos="127635" algn="l"/>
              </a:tabLst>
            </a:pPr>
            <a:r>
              <a:rPr sz="1200" b="1" spc="-5" dirty="0">
                <a:latin typeface="Times New Roman"/>
                <a:cs typeface="Times New Roman"/>
              </a:rPr>
              <a:t>Sample survey</a:t>
            </a:r>
            <a:endParaRPr sz="1200">
              <a:latin typeface="Times New Roman"/>
              <a:cs typeface="Times New Roman"/>
            </a:endParaRPr>
          </a:p>
          <a:p>
            <a:pPr marL="12700" algn="just">
              <a:lnSpc>
                <a:spcPct val="100000"/>
              </a:lnSpc>
              <a:spcBef>
                <a:spcPts val="600"/>
              </a:spcBef>
            </a:pPr>
            <a:r>
              <a:rPr sz="1200" dirty="0">
                <a:latin typeface="Times New Roman"/>
                <a:cs typeface="Times New Roman"/>
              </a:rPr>
              <a:t>When</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data</a:t>
            </a:r>
            <a:r>
              <a:rPr sz="1200" spc="25" dirty="0">
                <a:latin typeface="Times New Roman"/>
                <a:cs typeface="Times New Roman"/>
              </a:rPr>
              <a:t> </a:t>
            </a:r>
            <a:r>
              <a:rPr sz="1200" spc="-5" dirty="0">
                <a:latin typeface="Times New Roman"/>
                <a:cs typeface="Times New Roman"/>
              </a:rPr>
              <a:t>are</a:t>
            </a:r>
            <a:r>
              <a:rPr sz="1200" spc="20" dirty="0">
                <a:latin typeface="Times New Roman"/>
                <a:cs typeface="Times New Roman"/>
              </a:rPr>
              <a:t> </a:t>
            </a:r>
            <a:r>
              <a:rPr sz="1200" dirty="0">
                <a:latin typeface="Times New Roman"/>
                <a:cs typeface="Times New Roman"/>
              </a:rPr>
              <a:t>not</a:t>
            </a:r>
            <a:r>
              <a:rPr sz="1200" spc="30" dirty="0">
                <a:latin typeface="Times New Roman"/>
                <a:cs typeface="Times New Roman"/>
              </a:rPr>
              <a:t> </a:t>
            </a:r>
            <a:r>
              <a:rPr sz="1200" spc="-5" dirty="0">
                <a:latin typeface="Times New Roman"/>
                <a:cs typeface="Times New Roman"/>
              </a:rPr>
              <a:t>available</a:t>
            </a:r>
            <a:r>
              <a:rPr sz="1200" spc="25" dirty="0">
                <a:latin typeface="Times New Roman"/>
                <a:cs typeface="Times New Roman"/>
              </a:rPr>
              <a:t> </a:t>
            </a:r>
            <a:r>
              <a:rPr sz="1200" spc="-5" dirty="0">
                <a:latin typeface="Times New Roman"/>
                <a:cs typeface="Times New Roman"/>
              </a:rPr>
              <a:t>from</a:t>
            </a:r>
            <a:r>
              <a:rPr sz="1200" spc="30" dirty="0">
                <a:latin typeface="Times New Roman"/>
                <a:cs typeface="Times New Roman"/>
              </a:rPr>
              <a:t> </a:t>
            </a:r>
            <a:r>
              <a:rPr sz="1200" dirty="0">
                <a:latin typeface="Times New Roman"/>
                <a:cs typeface="Times New Roman"/>
              </a:rPr>
              <a:t>routinely</a:t>
            </a:r>
            <a:r>
              <a:rPr sz="1200" spc="5" dirty="0">
                <a:latin typeface="Times New Roman"/>
                <a:cs typeface="Times New Roman"/>
              </a:rPr>
              <a:t> </a:t>
            </a:r>
            <a:r>
              <a:rPr sz="1200" dirty="0">
                <a:latin typeface="Times New Roman"/>
                <a:cs typeface="Times New Roman"/>
              </a:rPr>
              <a:t>kept</a:t>
            </a:r>
            <a:r>
              <a:rPr sz="1200" spc="30" dirty="0">
                <a:latin typeface="Times New Roman"/>
                <a:cs typeface="Times New Roman"/>
              </a:rPr>
              <a:t> </a:t>
            </a:r>
            <a:r>
              <a:rPr sz="1200" spc="-5" dirty="0">
                <a:latin typeface="Times New Roman"/>
                <a:cs typeface="Times New Roman"/>
              </a:rPr>
              <a:t>records,</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alternative</a:t>
            </a:r>
            <a:r>
              <a:rPr sz="1200" spc="35" dirty="0">
                <a:latin typeface="Times New Roman"/>
                <a:cs typeface="Times New Roman"/>
              </a:rPr>
              <a:t> </a:t>
            </a:r>
            <a:r>
              <a:rPr sz="1200" spc="-5" dirty="0">
                <a:latin typeface="Times New Roman"/>
                <a:cs typeface="Times New Roman"/>
              </a:rPr>
              <a:t>best</a:t>
            </a:r>
            <a:r>
              <a:rPr sz="1200" spc="30" dirty="0">
                <a:latin typeface="Times New Roman"/>
                <a:cs typeface="Times New Roman"/>
              </a:rPr>
              <a:t> </a:t>
            </a:r>
            <a:r>
              <a:rPr sz="1200" spc="-5" dirty="0">
                <a:latin typeface="Times New Roman"/>
                <a:cs typeface="Times New Roman"/>
              </a:rPr>
              <a:t>source</a:t>
            </a:r>
            <a:r>
              <a:rPr sz="1200" spc="20"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spc="-5" dirty="0">
                <a:latin typeface="Times New Roman"/>
                <a:cs typeface="Times New Roman"/>
              </a:rPr>
              <a:t>sample</a:t>
            </a:r>
            <a:endParaRPr sz="1200">
              <a:latin typeface="Times New Roman"/>
              <a:cs typeface="Times New Roman"/>
            </a:endParaRPr>
          </a:p>
          <a:p>
            <a:pPr marL="12700" marR="5080" algn="just">
              <a:lnSpc>
                <a:spcPct val="143700"/>
              </a:lnSpc>
              <a:spcBef>
                <a:spcPts val="5"/>
              </a:spcBef>
            </a:pPr>
            <a:r>
              <a:rPr sz="1200" spc="-5" dirty="0">
                <a:latin typeface="Times New Roman"/>
                <a:cs typeface="Times New Roman"/>
              </a:rPr>
              <a:t>survey. </a:t>
            </a:r>
            <a:r>
              <a:rPr sz="1200" spc="-10" dirty="0">
                <a:latin typeface="Times New Roman"/>
                <a:cs typeface="Times New Roman"/>
              </a:rPr>
              <a:t>It </a:t>
            </a:r>
            <a:r>
              <a:rPr sz="1200" spc="-5" dirty="0">
                <a:latin typeface="Times New Roman"/>
                <a:cs typeface="Times New Roman"/>
              </a:rPr>
              <a:t>involves </a:t>
            </a:r>
            <a:r>
              <a:rPr sz="1200" dirty="0">
                <a:latin typeface="Times New Roman"/>
                <a:cs typeface="Times New Roman"/>
              </a:rPr>
              <a:t>the </a:t>
            </a:r>
            <a:r>
              <a:rPr sz="1200" spc="-5" dirty="0">
                <a:latin typeface="Times New Roman"/>
                <a:cs typeface="Times New Roman"/>
              </a:rPr>
              <a:t>selection </a:t>
            </a:r>
            <a:r>
              <a:rPr sz="1200" dirty="0">
                <a:latin typeface="Times New Roman"/>
                <a:cs typeface="Times New Roman"/>
              </a:rPr>
              <a:t>of people </a:t>
            </a:r>
            <a:r>
              <a:rPr sz="1200" spc="-5" dirty="0">
                <a:latin typeface="Times New Roman"/>
                <a:cs typeface="Times New Roman"/>
              </a:rPr>
              <a:t>which represent </a:t>
            </a:r>
            <a:r>
              <a:rPr sz="1200" dirty="0">
                <a:latin typeface="Times New Roman"/>
                <a:cs typeface="Times New Roman"/>
              </a:rPr>
              <a:t>the whole population.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a scientific  </a:t>
            </a:r>
            <a:r>
              <a:rPr sz="1200" spc="-5" dirty="0">
                <a:latin typeface="Times New Roman"/>
                <a:cs typeface="Times New Roman"/>
              </a:rPr>
              <a:t>process </a:t>
            </a:r>
            <a:r>
              <a:rPr sz="1200" dirty="0">
                <a:latin typeface="Times New Roman"/>
                <a:cs typeface="Times New Roman"/>
              </a:rPr>
              <a:t>of </a:t>
            </a:r>
            <a:r>
              <a:rPr sz="1200" spc="-5" dirty="0">
                <a:latin typeface="Times New Roman"/>
                <a:cs typeface="Times New Roman"/>
              </a:rPr>
              <a:t>collecting information through </a:t>
            </a:r>
            <a:r>
              <a:rPr sz="1200" dirty="0">
                <a:latin typeface="Times New Roman"/>
                <a:cs typeface="Times New Roman"/>
              </a:rPr>
              <a:t>interviews. </a:t>
            </a:r>
            <a:r>
              <a:rPr sz="1200" spc="-15" dirty="0">
                <a:latin typeface="Times New Roman"/>
                <a:cs typeface="Times New Roman"/>
              </a:rPr>
              <a:t>It </a:t>
            </a:r>
            <a:r>
              <a:rPr sz="1200" spc="5" dirty="0">
                <a:latin typeface="Times New Roman"/>
                <a:cs typeface="Times New Roman"/>
              </a:rPr>
              <a:t>may </a:t>
            </a:r>
            <a:r>
              <a:rPr sz="1200" spc="-5" dirty="0">
                <a:latin typeface="Times New Roman"/>
                <a:cs typeface="Times New Roman"/>
              </a:rPr>
              <a:t>give detailed and high </a:t>
            </a:r>
            <a:r>
              <a:rPr sz="1200" dirty="0">
                <a:latin typeface="Times New Roman"/>
                <a:cs typeface="Times New Roman"/>
              </a:rPr>
              <a:t>quality  </a:t>
            </a:r>
            <a:r>
              <a:rPr sz="1200" spc="-5" dirty="0">
                <a:latin typeface="Times New Roman"/>
                <a:cs typeface="Times New Roman"/>
              </a:rPr>
              <a:t>information </a:t>
            </a:r>
            <a:r>
              <a:rPr sz="1200" dirty="0">
                <a:latin typeface="Times New Roman"/>
                <a:cs typeface="Times New Roman"/>
              </a:rPr>
              <a:t>than a </a:t>
            </a:r>
            <a:r>
              <a:rPr sz="1200" spc="-5" dirty="0">
                <a:latin typeface="Times New Roman"/>
                <a:cs typeface="Times New Roman"/>
              </a:rPr>
              <a:t>census because </a:t>
            </a:r>
            <a:r>
              <a:rPr sz="1200" dirty="0">
                <a:latin typeface="Times New Roman"/>
                <a:cs typeface="Times New Roman"/>
              </a:rPr>
              <a:t>more time </a:t>
            </a:r>
            <a:r>
              <a:rPr sz="1200" spc="-5" dirty="0">
                <a:latin typeface="Times New Roman"/>
                <a:cs typeface="Times New Roman"/>
              </a:rPr>
              <a:t>and effort </a:t>
            </a:r>
            <a:r>
              <a:rPr sz="1200" dirty="0">
                <a:latin typeface="Times New Roman"/>
                <a:cs typeface="Times New Roman"/>
              </a:rPr>
              <a:t>can be spent on </a:t>
            </a:r>
            <a:r>
              <a:rPr sz="1200" spc="-5" dirty="0">
                <a:latin typeface="Times New Roman"/>
                <a:cs typeface="Times New Roman"/>
              </a:rPr>
              <a:t>each interview. </a:t>
            </a:r>
            <a:r>
              <a:rPr sz="1200" dirty="0">
                <a:latin typeface="Times New Roman"/>
                <a:cs typeface="Times New Roman"/>
              </a:rPr>
              <a:t>World  fertility </a:t>
            </a:r>
            <a:r>
              <a:rPr sz="1200" spc="-5" dirty="0">
                <a:latin typeface="Times New Roman"/>
                <a:cs typeface="Times New Roman"/>
              </a:rPr>
              <a:t>survey, demographic and </a:t>
            </a:r>
            <a:r>
              <a:rPr sz="1200" dirty="0">
                <a:latin typeface="Times New Roman"/>
                <a:cs typeface="Times New Roman"/>
              </a:rPr>
              <a:t>health </a:t>
            </a:r>
            <a:r>
              <a:rPr sz="1200" spc="-5" dirty="0">
                <a:latin typeface="Times New Roman"/>
                <a:cs typeface="Times New Roman"/>
              </a:rPr>
              <a:t>surveys contraceptive prevalence surveys </a:t>
            </a:r>
            <a:r>
              <a:rPr sz="1200" dirty="0">
                <a:latin typeface="Times New Roman"/>
                <a:cs typeface="Times New Roman"/>
              </a:rPr>
              <a:t>are </a:t>
            </a:r>
            <a:r>
              <a:rPr sz="1200" spc="15" dirty="0">
                <a:latin typeface="Times New Roman"/>
                <a:cs typeface="Times New Roman"/>
              </a:rPr>
              <a:t>the  </a:t>
            </a:r>
            <a:r>
              <a:rPr sz="1200" spc="-5" dirty="0">
                <a:latin typeface="Times New Roman"/>
                <a:cs typeface="Times New Roman"/>
              </a:rPr>
              <a:t>examples </a:t>
            </a:r>
            <a:r>
              <a:rPr sz="1200" dirty="0">
                <a:latin typeface="Times New Roman"/>
                <a:cs typeface="Times New Roman"/>
              </a:rPr>
              <a:t>of </a:t>
            </a:r>
            <a:r>
              <a:rPr sz="1200" spc="-5" dirty="0">
                <a:latin typeface="Times New Roman"/>
                <a:cs typeface="Times New Roman"/>
              </a:rPr>
              <a:t>international</a:t>
            </a:r>
            <a:r>
              <a:rPr sz="1200" spc="5" dirty="0">
                <a:latin typeface="Times New Roman"/>
                <a:cs typeface="Times New Roman"/>
              </a:rPr>
              <a:t> </a:t>
            </a:r>
            <a:r>
              <a:rPr sz="1200" spc="-5" dirty="0">
                <a:latin typeface="Times New Roman"/>
                <a:cs typeface="Times New Roman"/>
              </a:rPr>
              <a:t>surveys.</a:t>
            </a:r>
            <a:endParaRPr sz="1200">
              <a:latin typeface="Times New Roman"/>
              <a:cs typeface="Times New Roman"/>
            </a:endParaRPr>
          </a:p>
          <a:p>
            <a:pPr marL="12700" algn="just">
              <a:lnSpc>
                <a:spcPct val="100000"/>
              </a:lnSpc>
              <a:spcBef>
                <a:spcPts val="650"/>
              </a:spcBef>
            </a:pPr>
            <a:r>
              <a:rPr sz="1200" b="1" spc="-5" dirty="0">
                <a:latin typeface="Times New Roman"/>
                <a:cs typeface="Times New Roman"/>
              </a:rPr>
              <a:t>Major population surveys conducted in Nepal</a:t>
            </a:r>
            <a:r>
              <a:rPr sz="1200" b="1" spc="25" dirty="0">
                <a:latin typeface="Times New Roman"/>
                <a:cs typeface="Times New Roman"/>
              </a:rPr>
              <a:t> </a:t>
            </a:r>
            <a:r>
              <a:rPr sz="1200" b="1" spc="-5" dirty="0">
                <a:latin typeface="Times New Roman"/>
                <a:cs typeface="Times New Roman"/>
              </a:rPr>
              <a:t>are:</a:t>
            </a:r>
            <a:endParaRPr sz="1200">
              <a:latin typeface="Times New Roman"/>
              <a:cs typeface="Times New Roman"/>
            </a:endParaRPr>
          </a:p>
          <a:p>
            <a:pPr marL="469265" lvl="1" indent="-228600">
              <a:lnSpc>
                <a:spcPct val="100000"/>
              </a:lnSpc>
              <a:spcBef>
                <a:spcPts val="615"/>
              </a:spcBef>
              <a:buChar char="•"/>
              <a:tabLst>
                <a:tab pos="469265" algn="l"/>
                <a:tab pos="469900" algn="l"/>
              </a:tabLst>
            </a:pPr>
            <a:r>
              <a:rPr sz="1200" dirty="0">
                <a:latin typeface="Times New Roman"/>
                <a:cs typeface="Times New Roman"/>
              </a:rPr>
              <a:t>1966 </a:t>
            </a:r>
            <a:r>
              <a:rPr sz="1200" spc="-5" dirty="0">
                <a:latin typeface="Times New Roman"/>
                <a:cs typeface="Times New Roman"/>
              </a:rPr>
              <a:t>National health</a:t>
            </a:r>
            <a:r>
              <a:rPr sz="1200" dirty="0">
                <a:latin typeface="Times New Roman"/>
                <a:cs typeface="Times New Roman"/>
              </a:rPr>
              <a:t> </a:t>
            </a:r>
            <a:r>
              <a:rPr sz="1200" spc="-5" dirty="0">
                <a:latin typeface="Times New Roman"/>
                <a:cs typeface="Times New Roman"/>
              </a:rPr>
              <a:t>survey(MOH)</a:t>
            </a:r>
            <a:endParaRPr sz="1200">
              <a:latin typeface="Times New Roman"/>
              <a:cs typeface="Times New Roman"/>
            </a:endParaRPr>
          </a:p>
          <a:p>
            <a:pPr marL="469265" lvl="1" indent="-228600">
              <a:lnSpc>
                <a:spcPct val="100000"/>
              </a:lnSpc>
              <a:spcBef>
                <a:spcPts val="620"/>
              </a:spcBef>
              <a:buChar char="•"/>
              <a:tabLst>
                <a:tab pos="469265" algn="l"/>
                <a:tab pos="469900" algn="l"/>
              </a:tabLst>
            </a:pPr>
            <a:r>
              <a:rPr sz="1200" dirty="0">
                <a:latin typeface="Times New Roman"/>
                <a:cs typeface="Times New Roman"/>
              </a:rPr>
              <a:t>1976 </a:t>
            </a:r>
            <a:r>
              <a:rPr sz="1200" spc="-5" dirty="0">
                <a:latin typeface="Times New Roman"/>
                <a:cs typeface="Times New Roman"/>
              </a:rPr>
              <a:t>Nepal </a:t>
            </a:r>
            <a:r>
              <a:rPr sz="1200" dirty="0">
                <a:latin typeface="Times New Roman"/>
                <a:cs typeface="Times New Roman"/>
              </a:rPr>
              <a:t>fertility</a:t>
            </a:r>
            <a:r>
              <a:rPr sz="1200" spc="-25" dirty="0">
                <a:latin typeface="Times New Roman"/>
                <a:cs typeface="Times New Roman"/>
              </a:rPr>
              <a:t> </a:t>
            </a:r>
            <a:r>
              <a:rPr sz="1200" spc="-5" dirty="0">
                <a:latin typeface="Times New Roman"/>
                <a:cs typeface="Times New Roman"/>
              </a:rPr>
              <a:t>survey(MOH)</a:t>
            </a:r>
            <a:endParaRPr sz="1200">
              <a:latin typeface="Times New Roman"/>
              <a:cs typeface="Times New Roman"/>
            </a:endParaRPr>
          </a:p>
          <a:p>
            <a:pPr marL="469265" lvl="1" indent="-228600">
              <a:lnSpc>
                <a:spcPct val="100000"/>
              </a:lnSpc>
              <a:spcBef>
                <a:spcPts val="640"/>
              </a:spcBef>
              <a:buChar char="•"/>
              <a:tabLst>
                <a:tab pos="469265" algn="l"/>
                <a:tab pos="469900" algn="l"/>
              </a:tabLst>
            </a:pPr>
            <a:r>
              <a:rPr sz="1200" dirty="0">
                <a:latin typeface="Times New Roman"/>
                <a:cs typeface="Times New Roman"/>
              </a:rPr>
              <a:t>1984 </a:t>
            </a:r>
            <a:r>
              <a:rPr sz="1200" spc="-5" dirty="0">
                <a:latin typeface="Times New Roman"/>
                <a:cs typeface="Times New Roman"/>
              </a:rPr>
              <a:t>Fertility and </a:t>
            </a:r>
            <a:r>
              <a:rPr sz="1200" dirty="0">
                <a:latin typeface="Times New Roman"/>
                <a:cs typeface="Times New Roman"/>
              </a:rPr>
              <a:t>mortality </a:t>
            </a:r>
            <a:r>
              <a:rPr sz="1200" spc="-5" dirty="0">
                <a:latin typeface="Times New Roman"/>
                <a:cs typeface="Times New Roman"/>
              </a:rPr>
              <a:t>survey(New</a:t>
            </a:r>
            <a:r>
              <a:rPr sz="1200" spc="-30" dirty="0">
                <a:latin typeface="Times New Roman"/>
                <a:cs typeface="Times New Roman"/>
              </a:rPr>
              <a:t> </a:t>
            </a:r>
            <a:r>
              <a:rPr sz="1200" spc="-5" dirty="0">
                <a:latin typeface="Times New Roman"/>
                <a:cs typeface="Times New Roman"/>
              </a:rPr>
              <a:t>Era)</a:t>
            </a:r>
            <a:endParaRPr sz="1200">
              <a:latin typeface="Times New Roman"/>
              <a:cs typeface="Times New Roman"/>
            </a:endParaRPr>
          </a:p>
          <a:p>
            <a:pPr marL="469265" lvl="1" indent="-228600">
              <a:lnSpc>
                <a:spcPct val="100000"/>
              </a:lnSpc>
              <a:spcBef>
                <a:spcPts val="620"/>
              </a:spcBef>
              <a:buChar char="•"/>
              <a:tabLst>
                <a:tab pos="469265" algn="l"/>
                <a:tab pos="469900" algn="l"/>
              </a:tabLst>
            </a:pPr>
            <a:r>
              <a:rPr sz="1200" dirty="0">
                <a:latin typeface="Times New Roman"/>
                <a:cs typeface="Times New Roman"/>
              </a:rPr>
              <a:t>1991 </a:t>
            </a:r>
            <a:r>
              <a:rPr sz="1200" spc="-5" dirty="0">
                <a:latin typeface="Times New Roman"/>
                <a:cs typeface="Times New Roman"/>
              </a:rPr>
              <a:t>Nepal fertility, </a:t>
            </a:r>
            <a:r>
              <a:rPr sz="1200" dirty="0">
                <a:latin typeface="Times New Roman"/>
                <a:cs typeface="Times New Roman"/>
              </a:rPr>
              <a:t>family planning </a:t>
            </a:r>
            <a:r>
              <a:rPr sz="1200" spc="-5" dirty="0">
                <a:latin typeface="Times New Roman"/>
                <a:cs typeface="Times New Roman"/>
              </a:rPr>
              <a:t>and </a:t>
            </a:r>
            <a:r>
              <a:rPr sz="1200" dirty="0">
                <a:latin typeface="Times New Roman"/>
                <a:cs typeface="Times New Roman"/>
              </a:rPr>
              <a:t>health </a:t>
            </a:r>
            <a:r>
              <a:rPr sz="1200" spc="-5" dirty="0">
                <a:latin typeface="Times New Roman"/>
                <a:cs typeface="Times New Roman"/>
              </a:rPr>
              <a:t>status </a:t>
            </a:r>
            <a:r>
              <a:rPr sz="1200" spc="5" dirty="0">
                <a:latin typeface="Times New Roman"/>
                <a:cs typeface="Times New Roman"/>
              </a:rPr>
              <a:t>survey</a:t>
            </a:r>
            <a:r>
              <a:rPr sz="1200" spc="-40" dirty="0">
                <a:latin typeface="Times New Roman"/>
                <a:cs typeface="Times New Roman"/>
              </a:rPr>
              <a:t> </a:t>
            </a:r>
            <a:r>
              <a:rPr sz="1200" spc="-5" dirty="0">
                <a:latin typeface="Times New Roman"/>
                <a:cs typeface="Times New Roman"/>
              </a:rPr>
              <a:t>(NFFPHS)</a:t>
            </a:r>
            <a:endParaRPr sz="1200">
              <a:latin typeface="Times New Roman"/>
              <a:cs typeface="Times New Roman"/>
            </a:endParaRPr>
          </a:p>
          <a:p>
            <a:pPr marL="469265" lvl="1" indent="-228600">
              <a:lnSpc>
                <a:spcPct val="100000"/>
              </a:lnSpc>
              <a:spcBef>
                <a:spcPts val="640"/>
              </a:spcBef>
              <a:buChar char="•"/>
              <a:tabLst>
                <a:tab pos="469265" algn="l"/>
                <a:tab pos="469900" algn="l"/>
              </a:tabLst>
            </a:pPr>
            <a:r>
              <a:rPr sz="1200" dirty="0">
                <a:latin typeface="Times New Roman"/>
                <a:cs typeface="Times New Roman"/>
              </a:rPr>
              <a:t>1996, 2001, 2006 </a:t>
            </a:r>
            <a:r>
              <a:rPr sz="1200" spc="-5" dirty="0">
                <a:latin typeface="Times New Roman"/>
                <a:cs typeface="Times New Roman"/>
              </a:rPr>
              <a:t>and </a:t>
            </a:r>
            <a:r>
              <a:rPr sz="1200" dirty="0">
                <a:latin typeface="Times New Roman"/>
                <a:cs typeface="Times New Roman"/>
              </a:rPr>
              <a:t>2011 </a:t>
            </a:r>
            <a:r>
              <a:rPr sz="1200" spc="-5" dirty="0">
                <a:latin typeface="Times New Roman"/>
                <a:cs typeface="Times New Roman"/>
              </a:rPr>
              <a:t>Nepal demographic </a:t>
            </a:r>
            <a:r>
              <a:rPr sz="1200" dirty="0">
                <a:latin typeface="Times New Roman"/>
                <a:cs typeface="Times New Roman"/>
              </a:rPr>
              <a:t>and </a:t>
            </a:r>
            <a:r>
              <a:rPr sz="1200" spc="-5" dirty="0">
                <a:latin typeface="Times New Roman"/>
                <a:cs typeface="Times New Roman"/>
              </a:rPr>
              <a:t>health surveys </a:t>
            </a:r>
            <a:r>
              <a:rPr sz="1200" dirty="0">
                <a:latin typeface="Times New Roman"/>
                <a:cs typeface="Times New Roman"/>
              </a:rPr>
              <a:t>(MOH </a:t>
            </a:r>
            <a:r>
              <a:rPr sz="1200" spc="-5" dirty="0">
                <a:latin typeface="Times New Roman"/>
                <a:cs typeface="Times New Roman"/>
              </a:rPr>
              <a:t>and New</a:t>
            </a:r>
            <a:r>
              <a:rPr sz="1200" spc="75" dirty="0">
                <a:latin typeface="Times New Roman"/>
                <a:cs typeface="Times New Roman"/>
              </a:rPr>
              <a:t> </a:t>
            </a:r>
            <a:r>
              <a:rPr sz="1200" spc="-5" dirty="0">
                <a:latin typeface="Times New Roman"/>
                <a:cs typeface="Times New Roman"/>
              </a:rPr>
              <a:t>Era)</a:t>
            </a:r>
            <a:endParaRPr sz="1200">
              <a:latin typeface="Times New Roman"/>
              <a:cs typeface="Times New Roman"/>
            </a:endParaRPr>
          </a:p>
          <a:p>
            <a:pPr lvl="1">
              <a:lnSpc>
                <a:spcPct val="100000"/>
              </a:lnSpc>
              <a:buFont typeface="Times New Roman"/>
              <a:buChar char="•"/>
            </a:pPr>
            <a:endParaRPr sz="1300">
              <a:latin typeface="Times New Roman"/>
              <a:cs typeface="Times New Roman"/>
            </a:endParaRPr>
          </a:p>
          <a:p>
            <a:pPr lvl="1">
              <a:lnSpc>
                <a:spcPct val="100000"/>
              </a:lnSpc>
              <a:spcBef>
                <a:spcPts val="20"/>
              </a:spcBef>
              <a:buFont typeface="Times New Roman"/>
              <a:buChar char="•"/>
            </a:pPr>
            <a:endParaRPr sz="1050">
              <a:latin typeface="Times New Roman"/>
              <a:cs typeface="Times New Roman"/>
            </a:endParaRPr>
          </a:p>
          <a:p>
            <a:pPr marL="12700" algn="just">
              <a:lnSpc>
                <a:spcPct val="100000"/>
              </a:lnSpc>
            </a:pPr>
            <a:r>
              <a:rPr sz="1200" b="1" spc="-5" dirty="0">
                <a:latin typeface="Times New Roman"/>
                <a:cs typeface="Times New Roman"/>
              </a:rPr>
              <a:t>Population Registers</a:t>
            </a:r>
            <a:endParaRPr sz="1200">
              <a:latin typeface="Times New Roman"/>
              <a:cs typeface="Times New Roman"/>
            </a:endParaRPr>
          </a:p>
          <a:p>
            <a:pPr marL="12700" algn="just">
              <a:lnSpc>
                <a:spcPct val="100000"/>
              </a:lnSpc>
              <a:spcBef>
                <a:spcPts val="600"/>
              </a:spcBef>
            </a:pPr>
            <a:r>
              <a:rPr sz="1200" spc="-10" dirty="0">
                <a:latin typeface="Times New Roman"/>
                <a:cs typeface="Times New Roman"/>
              </a:rPr>
              <a:t>It</a:t>
            </a:r>
            <a:r>
              <a:rPr sz="1200" spc="170" dirty="0">
                <a:latin typeface="Times New Roman"/>
                <a:cs typeface="Times New Roman"/>
              </a:rPr>
              <a:t> </a:t>
            </a:r>
            <a:r>
              <a:rPr sz="1200" spc="-5" dirty="0">
                <a:latin typeface="Times New Roman"/>
                <a:cs typeface="Times New Roman"/>
              </a:rPr>
              <a:t>is</a:t>
            </a:r>
            <a:r>
              <a:rPr sz="1200" spc="185" dirty="0">
                <a:latin typeface="Times New Roman"/>
                <a:cs typeface="Times New Roman"/>
              </a:rPr>
              <a:t> </a:t>
            </a:r>
            <a:r>
              <a:rPr sz="1200" spc="-5" dirty="0">
                <a:latin typeface="Times New Roman"/>
                <a:cs typeface="Times New Roman"/>
              </a:rPr>
              <a:t>another</a:t>
            </a:r>
            <a:r>
              <a:rPr sz="1200" spc="180" dirty="0">
                <a:latin typeface="Times New Roman"/>
                <a:cs typeface="Times New Roman"/>
              </a:rPr>
              <a:t> </a:t>
            </a:r>
            <a:r>
              <a:rPr sz="1200" spc="-5" dirty="0">
                <a:latin typeface="Times New Roman"/>
                <a:cs typeface="Times New Roman"/>
              </a:rPr>
              <a:t>process</a:t>
            </a:r>
            <a:r>
              <a:rPr sz="1200" spc="170" dirty="0">
                <a:latin typeface="Times New Roman"/>
                <a:cs typeface="Times New Roman"/>
              </a:rPr>
              <a:t> </a:t>
            </a:r>
            <a:r>
              <a:rPr sz="1200" dirty="0">
                <a:latin typeface="Times New Roman"/>
                <a:cs typeface="Times New Roman"/>
              </a:rPr>
              <a:t>of</a:t>
            </a:r>
            <a:r>
              <a:rPr sz="1200" spc="195" dirty="0">
                <a:latin typeface="Times New Roman"/>
                <a:cs typeface="Times New Roman"/>
              </a:rPr>
              <a:t> </a:t>
            </a:r>
            <a:r>
              <a:rPr sz="1200" spc="-5" dirty="0">
                <a:latin typeface="Times New Roman"/>
                <a:cs typeface="Times New Roman"/>
              </a:rPr>
              <a:t>collecting</a:t>
            </a:r>
            <a:r>
              <a:rPr sz="1200" spc="170" dirty="0">
                <a:latin typeface="Times New Roman"/>
                <a:cs typeface="Times New Roman"/>
              </a:rPr>
              <a:t> </a:t>
            </a:r>
            <a:r>
              <a:rPr sz="1200" dirty="0">
                <a:latin typeface="Times New Roman"/>
                <a:cs typeface="Times New Roman"/>
              </a:rPr>
              <a:t>the</a:t>
            </a:r>
            <a:r>
              <a:rPr sz="1200" spc="170" dirty="0">
                <a:latin typeface="Times New Roman"/>
                <a:cs typeface="Times New Roman"/>
              </a:rPr>
              <a:t> </a:t>
            </a:r>
            <a:r>
              <a:rPr sz="1200" dirty="0">
                <a:latin typeface="Times New Roman"/>
                <a:cs typeface="Times New Roman"/>
              </a:rPr>
              <a:t>population</a:t>
            </a:r>
            <a:r>
              <a:rPr sz="1200" spc="185" dirty="0">
                <a:latin typeface="Times New Roman"/>
                <a:cs typeface="Times New Roman"/>
              </a:rPr>
              <a:t> </a:t>
            </a:r>
            <a:r>
              <a:rPr sz="1200" spc="-5" dirty="0">
                <a:latin typeface="Times New Roman"/>
                <a:cs typeface="Times New Roman"/>
              </a:rPr>
              <a:t>data</a:t>
            </a:r>
            <a:r>
              <a:rPr sz="1200" spc="165" dirty="0">
                <a:latin typeface="Times New Roman"/>
                <a:cs typeface="Times New Roman"/>
              </a:rPr>
              <a:t> </a:t>
            </a:r>
            <a:r>
              <a:rPr sz="1200" dirty="0">
                <a:latin typeface="Times New Roman"/>
                <a:cs typeface="Times New Roman"/>
              </a:rPr>
              <a:t>such</a:t>
            </a:r>
            <a:r>
              <a:rPr sz="1200" spc="175" dirty="0">
                <a:latin typeface="Times New Roman"/>
                <a:cs typeface="Times New Roman"/>
              </a:rPr>
              <a:t> </a:t>
            </a:r>
            <a:r>
              <a:rPr sz="1200" spc="-5" dirty="0">
                <a:latin typeface="Times New Roman"/>
                <a:cs typeface="Times New Roman"/>
              </a:rPr>
              <a:t>as</a:t>
            </a:r>
            <a:r>
              <a:rPr sz="1200" spc="180" dirty="0">
                <a:latin typeface="Times New Roman"/>
                <a:cs typeface="Times New Roman"/>
              </a:rPr>
              <a:t> </a:t>
            </a:r>
            <a:r>
              <a:rPr sz="1200" dirty="0">
                <a:latin typeface="Times New Roman"/>
                <a:cs typeface="Times New Roman"/>
              </a:rPr>
              <a:t>birth,</a:t>
            </a:r>
            <a:r>
              <a:rPr sz="1200" spc="175" dirty="0">
                <a:latin typeface="Times New Roman"/>
                <a:cs typeface="Times New Roman"/>
              </a:rPr>
              <a:t> </a:t>
            </a:r>
            <a:r>
              <a:rPr sz="1200" dirty="0">
                <a:latin typeface="Times New Roman"/>
                <a:cs typeface="Times New Roman"/>
              </a:rPr>
              <a:t>death,</a:t>
            </a:r>
            <a:r>
              <a:rPr sz="1200" spc="170" dirty="0">
                <a:latin typeface="Times New Roman"/>
                <a:cs typeface="Times New Roman"/>
              </a:rPr>
              <a:t> </a:t>
            </a:r>
            <a:r>
              <a:rPr sz="1200" spc="-5" dirty="0">
                <a:latin typeface="Times New Roman"/>
                <a:cs typeface="Times New Roman"/>
              </a:rPr>
              <a:t>marriage,</a:t>
            </a:r>
            <a:r>
              <a:rPr sz="1200" spc="175" dirty="0">
                <a:latin typeface="Times New Roman"/>
                <a:cs typeface="Times New Roman"/>
              </a:rPr>
              <a:t> </a:t>
            </a:r>
            <a:r>
              <a:rPr sz="1200" spc="-5" dirty="0">
                <a:latin typeface="Times New Roman"/>
                <a:cs typeface="Times New Roman"/>
              </a:rPr>
              <a:t>divorce,</a:t>
            </a:r>
            <a:endParaRPr sz="1200">
              <a:latin typeface="Times New Roman"/>
              <a:cs typeface="Times New Roman"/>
            </a:endParaRPr>
          </a:p>
          <a:p>
            <a:pPr marL="12700" marR="6350" algn="just">
              <a:lnSpc>
                <a:spcPct val="143700"/>
              </a:lnSpc>
              <a:spcBef>
                <a:spcPts val="10"/>
              </a:spcBef>
            </a:pPr>
            <a:r>
              <a:rPr sz="1200" spc="-5" dirty="0">
                <a:latin typeface="Times New Roman"/>
                <a:cs typeface="Times New Roman"/>
              </a:rPr>
              <a:t>separation childbirth, migration etc. </a:t>
            </a:r>
            <a:r>
              <a:rPr sz="1200" spc="-10" dirty="0">
                <a:latin typeface="Times New Roman"/>
                <a:cs typeface="Times New Roman"/>
              </a:rPr>
              <a:t>It </a:t>
            </a:r>
            <a:r>
              <a:rPr sz="1200" dirty="0">
                <a:latin typeface="Times New Roman"/>
                <a:cs typeface="Times New Roman"/>
              </a:rPr>
              <a:t>provides a </a:t>
            </a:r>
            <a:r>
              <a:rPr sz="1200" spc="-5" dirty="0">
                <a:latin typeface="Times New Roman"/>
                <a:cs typeface="Times New Roman"/>
              </a:rPr>
              <a:t>continuous record </a:t>
            </a:r>
            <a:r>
              <a:rPr sz="1200" dirty="0">
                <a:latin typeface="Times New Roman"/>
                <a:cs typeface="Times New Roman"/>
              </a:rPr>
              <a:t>of </a:t>
            </a:r>
            <a:r>
              <a:rPr sz="1200" spc="-5" dirty="0">
                <a:latin typeface="Times New Roman"/>
                <a:cs typeface="Times New Roman"/>
              </a:rPr>
              <a:t>changes </a:t>
            </a:r>
            <a:r>
              <a:rPr sz="1200" dirty="0">
                <a:latin typeface="Times New Roman"/>
                <a:cs typeface="Times New Roman"/>
              </a:rPr>
              <a:t>in population  </a:t>
            </a:r>
            <a:r>
              <a:rPr sz="1200" spc="-5" dirty="0">
                <a:latin typeface="Times New Roman"/>
                <a:cs typeface="Times New Roman"/>
              </a:rPr>
              <a:t>movements </a:t>
            </a:r>
            <a:r>
              <a:rPr sz="1200" spc="5" dirty="0">
                <a:latin typeface="Times New Roman"/>
                <a:cs typeface="Times New Roman"/>
              </a:rPr>
              <a:t>by </a:t>
            </a:r>
            <a:r>
              <a:rPr sz="1200" dirty="0">
                <a:latin typeface="Times New Roman"/>
                <a:cs typeface="Times New Roman"/>
              </a:rPr>
              <a:t>maintain the </a:t>
            </a:r>
            <a:r>
              <a:rPr sz="1200" spc="-5" dirty="0">
                <a:latin typeface="Times New Roman"/>
                <a:cs typeface="Times New Roman"/>
              </a:rPr>
              <a:t>personal </a:t>
            </a:r>
            <a:r>
              <a:rPr sz="1200" dirty="0">
                <a:latin typeface="Times New Roman"/>
                <a:cs typeface="Times New Roman"/>
              </a:rPr>
              <a:t>file.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possible only in developed </a:t>
            </a:r>
            <a:r>
              <a:rPr sz="1200" spc="-5" dirty="0">
                <a:latin typeface="Times New Roman"/>
                <a:cs typeface="Times New Roman"/>
              </a:rPr>
              <a:t>countries </a:t>
            </a:r>
            <a:r>
              <a:rPr sz="1200" dirty="0">
                <a:latin typeface="Times New Roman"/>
                <a:cs typeface="Times New Roman"/>
              </a:rPr>
              <a:t>like  </a:t>
            </a:r>
            <a:r>
              <a:rPr sz="1200" spc="-5" dirty="0">
                <a:latin typeface="Times New Roman"/>
                <a:cs typeface="Times New Roman"/>
              </a:rPr>
              <a:t>Netherland, Denmark, </a:t>
            </a:r>
            <a:r>
              <a:rPr sz="1200" dirty="0">
                <a:latin typeface="Times New Roman"/>
                <a:cs typeface="Times New Roman"/>
              </a:rPr>
              <a:t>South </a:t>
            </a:r>
            <a:r>
              <a:rPr sz="1200" spc="-5" dirty="0">
                <a:latin typeface="Times New Roman"/>
                <a:cs typeface="Times New Roman"/>
              </a:rPr>
              <a:t>Korea, </a:t>
            </a:r>
            <a:r>
              <a:rPr sz="1200" dirty="0">
                <a:latin typeface="Times New Roman"/>
                <a:cs typeface="Times New Roman"/>
              </a:rPr>
              <a:t>Japan, </a:t>
            </a:r>
            <a:r>
              <a:rPr sz="1200" spc="-5" dirty="0">
                <a:latin typeface="Times New Roman"/>
                <a:cs typeface="Times New Roman"/>
              </a:rPr>
              <a:t>and Israel</a:t>
            </a:r>
            <a:r>
              <a:rPr sz="1200" spc="40" dirty="0">
                <a:latin typeface="Times New Roman"/>
                <a:cs typeface="Times New Roman"/>
              </a:rPr>
              <a:t> </a:t>
            </a:r>
            <a:r>
              <a:rPr sz="1200" dirty="0">
                <a:latin typeface="Times New Roman"/>
                <a:cs typeface="Times New Roman"/>
              </a:rPr>
              <a:t>etc</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gn="just">
              <a:lnSpc>
                <a:spcPct val="100000"/>
              </a:lnSpc>
            </a:pPr>
            <a:r>
              <a:rPr sz="1200" b="1" spc="-5" dirty="0">
                <a:latin typeface="Times New Roman"/>
                <a:cs typeface="Times New Roman"/>
              </a:rPr>
              <a:t>Record </a:t>
            </a:r>
            <a:r>
              <a:rPr sz="1200" b="1" dirty="0">
                <a:latin typeface="Times New Roman"/>
                <a:cs typeface="Times New Roman"/>
              </a:rPr>
              <a:t>from </a:t>
            </a:r>
            <a:r>
              <a:rPr sz="1200" b="1" spc="-5" dirty="0">
                <a:latin typeface="Times New Roman"/>
                <a:cs typeface="Times New Roman"/>
              </a:rPr>
              <a:t>health</a:t>
            </a:r>
            <a:r>
              <a:rPr sz="1200" b="1" spc="-20" dirty="0">
                <a:latin typeface="Times New Roman"/>
                <a:cs typeface="Times New Roman"/>
              </a:rPr>
              <a:t> </a:t>
            </a:r>
            <a:r>
              <a:rPr sz="1200" b="1" spc="-5" dirty="0">
                <a:latin typeface="Times New Roman"/>
                <a:cs typeface="Times New Roman"/>
              </a:rPr>
              <a:t>institution</a:t>
            </a:r>
            <a:endParaRPr sz="1200">
              <a:latin typeface="Times New Roman"/>
              <a:cs typeface="Times New Roman"/>
            </a:endParaRPr>
          </a:p>
          <a:p>
            <a:pPr marL="12700" algn="just">
              <a:lnSpc>
                <a:spcPct val="100000"/>
              </a:lnSpc>
              <a:spcBef>
                <a:spcPts val="600"/>
              </a:spcBef>
            </a:pPr>
            <a:r>
              <a:rPr sz="1200" dirty="0">
                <a:latin typeface="Times New Roman"/>
                <a:cs typeface="Times New Roman"/>
              </a:rPr>
              <a:t>Population</a:t>
            </a:r>
            <a:r>
              <a:rPr sz="1200" spc="60" dirty="0">
                <a:latin typeface="Times New Roman"/>
                <a:cs typeface="Times New Roman"/>
              </a:rPr>
              <a:t> </a:t>
            </a:r>
            <a:r>
              <a:rPr sz="1200" spc="-5" dirty="0">
                <a:latin typeface="Times New Roman"/>
                <a:cs typeface="Times New Roman"/>
              </a:rPr>
              <a:t>related</a:t>
            </a:r>
            <a:r>
              <a:rPr sz="1200" spc="60" dirty="0">
                <a:latin typeface="Times New Roman"/>
                <a:cs typeface="Times New Roman"/>
              </a:rPr>
              <a:t> </a:t>
            </a:r>
            <a:r>
              <a:rPr sz="1200" dirty="0">
                <a:latin typeface="Times New Roman"/>
                <a:cs typeface="Times New Roman"/>
              </a:rPr>
              <a:t>data</a:t>
            </a:r>
            <a:r>
              <a:rPr sz="1200" spc="55" dirty="0">
                <a:latin typeface="Times New Roman"/>
                <a:cs typeface="Times New Roman"/>
              </a:rPr>
              <a:t> </a:t>
            </a:r>
            <a:r>
              <a:rPr sz="1200" dirty="0">
                <a:latin typeface="Times New Roman"/>
                <a:cs typeface="Times New Roman"/>
              </a:rPr>
              <a:t>are</a:t>
            </a:r>
            <a:r>
              <a:rPr sz="1200" spc="50" dirty="0">
                <a:latin typeface="Times New Roman"/>
                <a:cs typeface="Times New Roman"/>
              </a:rPr>
              <a:t> </a:t>
            </a:r>
            <a:r>
              <a:rPr sz="1200" spc="-5" dirty="0">
                <a:latin typeface="Times New Roman"/>
                <a:cs typeface="Times New Roman"/>
              </a:rPr>
              <a:t>also</a:t>
            </a:r>
            <a:r>
              <a:rPr sz="1200" spc="80" dirty="0">
                <a:latin typeface="Times New Roman"/>
                <a:cs typeface="Times New Roman"/>
              </a:rPr>
              <a:t> </a:t>
            </a:r>
            <a:r>
              <a:rPr sz="1200" spc="-5" dirty="0">
                <a:latin typeface="Times New Roman"/>
                <a:cs typeface="Times New Roman"/>
              </a:rPr>
              <a:t>available</a:t>
            </a:r>
            <a:r>
              <a:rPr sz="1200" spc="70" dirty="0">
                <a:latin typeface="Times New Roman"/>
                <a:cs typeface="Times New Roman"/>
              </a:rPr>
              <a:t> </a:t>
            </a:r>
            <a:r>
              <a:rPr sz="1200" spc="-5" dirty="0">
                <a:latin typeface="Times New Roman"/>
                <a:cs typeface="Times New Roman"/>
              </a:rPr>
              <a:t>through</a:t>
            </a:r>
            <a:r>
              <a:rPr sz="1200" spc="70" dirty="0">
                <a:latin typeface="Times New Roman"/>
                <a:cs typeface="Times New Roman"/>
              </a:rPr>
              <a:t> </a:t>
            </a:r>
            <a:r>
              <a:rPr sz="1200" spc="-5" dirty="0">
                <a:latin typeface="Times New Roman"/>
                <a:cs typeface="Times New Roman"/>
              </a:rPr>
              <a:t>administrative</a:t>
            </a:r>
            <a:r>
              <a:rPr sz="1200" spc="60" dirty="0">
                <a:latin typeface="Times New Roman"/>
                <a:cs typeface="Times New Roman"/>
              </a:rPr>
              <a:t> </a:t>
            </a:r>
            <a:r>
              <a:rPr sz="1200" spc="-5" dirty="0">
                <a:latin typeface="Times New Roman"/>
                <a:cs typeface="Times New Roman"/>
              </a:rPr>
              <a:t>records/officials</a:t>
            </a:r>
            <a:r>
              <a:rPr sz="1200" spc="65" dirty="0">
                <a:latin typeface="Times New Roman"/>
                <a:cs typeface="Times New Roman"/>
              </a:rPr>
              <a:t> </a:t>
            </a:r>
            <a:r>
              <a:rPr sz="1200" spc="-5" dirty="0">
                <a:latin typeface="Times New Roman"/>
                <a:cs typeface="Times New Roman"/>
              </a:rPr>
              <a:t>records.</a:t>
            </a:r>
            <a:r>
              <a:rPr sz="1200" spc="70" dirty="0">
                <a:latin typeface="Times New Roman"/>
                <a:cs typeface="Times New Roman"/>
              </a:rPr>
              <a:t> </a:t>
            </a:r>
            <a:r>
              <a:rPr sz="1200" spc="-5" dirty="0">
                <a:latin typeface="Times New Roman"/>
                <a:cs typeface="Times New Roman"/>
              </a:rPr>
              <a:t>These</a:t>
            </a:r>
            <a:endParaRPr sz="1200">
              <a:latin typeface="Times New Roman"/>
              <a:cs typeface="Times New Roman"/>
            </a:endParaRPr>
          </a:p>
          <a:p>
            <a:pPr marL="12700" marR="9525" algn="just">
              <a:lnSpc>
                <a:spcPct val="143900"/>
              </a:lnSpc>
              <a:spcBef>
                <a:spcPts val="5"/>
              </a:spcBef>
            </a:pPr>
            <a:r>
              <a:rPr sz="1200" spc="-5" dirty="0">
                <a:latin typeface="Times New Roman"/>
                <a:cs typeface="Times New Roman"/>
              </a:rPr>
              <a:t>records are maintained as </a:t>
            </a:r>
            <a:r>
              <a:rPr sz="1200" dirty="0">
                <a:latin typeface="Times New Roman"/>
                <a:cs typeface="Times New Roman"/>
              </a:rPr>
              <a:t>a </a:t>
            </a:r>
            <a:r>
              <a:rPr sz="1200" spc="-5" dirty="0">
                <a:latin typeface="Times New Roman"/>
                <a:cs typeface="Times New Roman"/>
              </a:rPr>
              <a:t>part </a:t>
            </a:r>
            <a:r>
              <a:rPr sz="1200" dirty="0">
                <a:latin typeface="Times New Roman"/>
                <a:cs typeface="Times New Roman"/>
              </a:rPr>
              <a:t>of </a:t>
            </a:r>
            <a:r>
              <a:rPr sz="1200" spc="-5" dirty="0">
                <a:latin typeface="Times New Roman"/>
                <a:cs typeface="Times New Roman"/>
              </a:rPr>
              <a:t>service </a:t>
            </a:r>
            <a:r>
              <a:rPr sz="1200" dirty="0">
                <a:latin typeface="Times New Roman"/>
                <a:cs typeface="Times New Roman"/>
              </a:rPr>
              <a:t>delivery </a:t>
            </a:r>
            <a:r>
              <a:rPr sz="1200" spc="10" dirty="0">
                <a:latin typeface="Times New Roman"/>
                <a:cs typeface="Times New Roman"/>
              </a:rPr>
              <a:t>by </a:t>
            </a:r>
            <a:r>
              <a:rPr sz="1200" spc="-5" dirty="0">
                <a:latin typeface="Times New Roman"/>
                <a:cs typeface="Times New Roman"/>
              </a:rPr>
              <a:t>government. </a:t>
            </a:r>
            <a:r>
              <a:rPr sz="1200" dirty="0">
                <a:latin typeface="Times New Roman"/>
                <a:cs typeface="Times New Roman"/>
              </a:rPr>
              <a:t>Family </a:t>
            </a:r>
            <a:r>
              <a:rPr sz="1200" spc="-5" dirty="0">
                <a:latin typeface="Times New Roman"/>
                <a:cs typeface="Times New Roman"/>
              </a:rPr>
              <a:t>health </a:t>
            </a:r>
            <a:r>
              <a:rPr sz="1200" dirty="0">
                <a:latin typeface="Times New Roman"/>
                <a:cs typeface="Times New Roman"/>
              </a:rPr>
              <a:t>division  </a:t>
            </a:r>
            <a:r>
              <a:rPr sz="1200" spc="-5" dirty="0">
                <a:latin typeface="Times New Roman"/>
                <a:cs typeface="Times New Roman"/>
              </a:rPr>
              <a:t>records </a:t>
            </a:r>
            <a:r>
              <a:rPr sz="1200" dirty="0">
                <a:latin typeface="Times New Roman"/>
                <a:cs typeface="Times New Roman"/>
              </a:rPr>
              <a:t>the number of </a:t>
            </a:r>
            <a:r>
              <a:rPr sz="1200" spc="-5" dirty="0">
                <a:latin typeface="Times New Roman"/>
                <a:cs typeface="Times New Roman"/>
              </a:rPr>
              <a:t>sterilization cases. Epidemiological </a:t>
            </a:r>
            <a:r>
              <a:rPr sz="1200" dirty="0">
                <a:latin typeface="Times New Roman"/>
                <a:cs typeface="Times New Roman"/>
              </a:rPr>
              <a:t>department </a:t>
            </a:r>
            <a:r>
              <a:rPr sz="1200" spc="-5" dirty="0">
                <a:latin typeface="Times New Roman"/>
                <a:cs typeface="Times New Roman"/>
              </a:rPr>
              <a:t>records </a:t>
            </a:r>
            <a:r>
              <a:rPr sz="1200" dirty="0">
                <a:latin typeface="Times New Roman"/>
                <a:cs typeface="Times New Roman"/>
              </a:rPr>
              <a:t>the </a:t>
            </a:r>
            <a:r>
              <a:rPr sz="1200" spc="-5" dirty="0">
                <a:latin typeface="Times New Roman"/>
                <a:cs typeface="Times New Roman"/>
              </a:rPr>
              <a:t>overall  epidemic cases</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National </a:t>
            </a:r>
            <a:r>
              <a:rPr sz="1200" b="1" dirty="0">
                <a:latin typeface="Times New Roman"/>
                <a:cs typeface="Times New Roman"/>
              </a:rPr>
              <a:t>and </a:t>
            </a:r>
            <a:r>
              <a:rPr sz="1200" b="1" spc="-5" dirty="0">
                <a:latin typeface="Times New Roman"/>
                <a:cs typeface="Times New Roman"/>
              </a:rPr>
              <a:t>international</a:t>
            </a:r>
            <a:r>
              <a:rPr sz="1200" b="1" spc="5" dirty="0">
                <a:latin typeface="Times New Roman"/>
                <a:cs typeface="Times New Roman"/>
              </a:rPr>
              <a:t> </a:t>
            </a:r>
            <a:r>
              <a:rPr sz="1200" b="1" spc="-5" dirty="0">
                <a:latin typeface="Times New Roman"/>
                <a:cs typeface="Times New Roman"/>
              </a:rPr>
              <a:t>publications</a:t>
            </a:r>
            <a:endParaRPr sz="1200">
              <a:latin typeface="Times New Roman"/>
              <a:cs typeface="Times New Roman"/>
            </a:endParaRPr>
          </a:p>
          <a:p>
            <a:pPr marL="469265" marR="9525" lvl="1" indent="-228600">
              <a:lnSpc>
                <a:spcPts val="2080"/>
              </a:lnSpc>
              <a:spcBef>
                <a:spcPts val="135"/>
              </a:spcBef>
              <a:buChar char="•"/>
              <a:tabLst>
                <a:tab pos="469265" algn="l"/>
                <a:tab pos="469900" algn="l"/>
              </a:tabLst>
            </a:pPr>
            <a:r>
              <a:rPr sz="1200" dirty="0">
                <a:latin typeface="Times New Roman"/>
                <a:cs typeface="Times New Roman"/>
              </a:rPr>
              <a:t>Journals, </a:t>
            </a:r>
            <a:r>
              <a:rPr sz="1200" spc="-5" dirty="0">
                <a:latin typeface="Times New Roman"/>
                <a:cs typeface="Times New Roman"/>
              </a:rPr>
              <a:t>articles, annual reports, official and unofficial </a:t>
            </a:r>
            <a:r>
              <a:rPr sz="1200" dirty="0">
                <a:latin typeface="Times New Roman"/>
                <a:cs typeface="Times New Roman"/>
              </a:rPr>
              <a:t>textbook </a:t>
            </a:r>
            <a:r>
              <a:rPr sz="1200" spc="-5" dirty="0">
                <a:latin typeface="Times New Roman"/>
                <a:cs typeface="Times New Roman"/>
              </a:rPr>
              <a:t>statistical </a:t>
            </a:r>
            <a:r>
              <a:rPr sz="1200" spc="-10" dirty="0">
                <a:latin typeface="Times New Roman"/>
                <a:cs typeface="Times New Roman"/>
              </a:rPr>
              <a:t>year </a:t>
            </a:r>
            <a:r>
              <a:rPr sz="1200" dirty="0">
                <a:latin typeface="Times New Roman"/>
                <a:cs typeface="Times New Roman"/>
              </a:rPr>
              <a:t>book,  monthly </a:t>
            </a:r>
            <a:r>
              <a:rPr sz="1200" spc="-5" dirty="0">
                <a:latin typeface="Times New Roman"/>
                <a:cs typeface="Times New Roman"/>
              </a:rPr>
              <a:t>bulletin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statistics</a:t>
            </a:r>
            <a:endParaRPr sz="1200">
              <a:latin typeface="Times New Roman"/>
              <a:cs typeface="Times New Roman"/>
            </a:endParaRPr>
          </a:p>
          <a:p>
            <a:pPr marL="507365" lvl="1" indent="-266700">
              <a:lnSpc>
                <a:spcPct val="100000"/>
              </a:lnSpc>
              <a:spcBef>
                <a:spcPts val="445"/>
              </a:spcBef>
              <a:buChar char="•"/>
              <a:tabLst>
                <a:tab pos="507365" algn="l"/>
                <a:tab pos="508000" algn="l"/>
              </a:tabLst>
            </a:pPr>
            <a:r>
              <a:rPr sz="1200" spc="-5" dirty="0">
                <a:latin typeface="Times New Roman"/>
                <a:cs typeface="Times New Roman"/>
              </a:rPr>
              <a:t>statistical pocket</a:t>
            </a:r>
            <a:r>
              <a:rPr sz="1200" dirty="0">
                <a:latin typeface="Times New Roman"/>
                <a:cs typeface="Times New Roman"/>
              </a:rPr>
              <a:t> book</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59</a:t>
            </a:fld>
            <a:endParaRPr sz="1100">
              <a:latin typeface="Caladea"/>
              <a:cs typeface="Caladea"/>
            </a:endParaRPr>
          </a:p>
        </p:txBody>
      </p:sp>
      <p:sp>
        <p:nvSpPr>
          <p:cNvPr id="8" name="Slide Number Placeholder 7">
            <a:extLst>
              <a:ext uri="{FF2B5EF4-FFF2-40B4-BE49-F238E27FC236}">
                <a16:creationId xmlns:a16="http://schemas.microsoft.com/office/drawing/2014/main" id="{A90A8C98-C3B2-4500-90FD-CF15F3980EF3}"/>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59</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43400" y="478028"/>
            <a:ext cx="2523794"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4422775"/>
            <a:ext cx="5965190" cy="4497705"/>
          </a:xfrm>
          <a:prstGeom prst="rect">
            <a:avLst/>
          </a:prstGeom>
        </p:spPr>
        <p:txBody>
          <a:bodyPr vert="horz" wrap="square" lIns="0" tIns="94615" rIns="0" bIns="0" rtlCol="0">
            <a:spAutoFit/>
          </a:bodyPr>
          <a:lstStyle/>
          <a:p>
            <a:pPr marL="12700">
              <a:lnSpc>
                <a:spcPct val="100000"/>
              </a:lnSpc>
              <a:spcBef>
                <a:spcPts val="745"/>
              </a:spcBef>
            </a:pPr>
            <a:r>
              <a:rPr sz="1200" spc="-5" dirty="0">
                <a:latin typeface="Times New Roman"/>
                <a:cs typeface="Times New Roman"/>
              </a:rPr>
              <a:t>Fig: </a:t>
            </a:r>
            <a:r>
              <a:rPr sz="1200" dirty="0">
                <a:latin typeface="Times New Roman"/>
                <a:cs typeface="Times New Roman"/>
              </a:rPr>
              <a:t>C.P. </a:t>
            </a:r>
            <a:r>
              <a:rPr sz="1200" spc="-75" dirty="0">
                <a:latin typeface="Times New Roman"/>
                <a:cs typeface="Times New Roman"/>
              </a:rPr>
              <a:t>Blacker‟s </a:t>
            </a:r>
            <a:r>
              <a:rPr sz="1200" spc="-5" dirty="0">
                <a:latin typeface="Times New Roman"/>
                <a:cs typeface="Times New Roman"/>
              </a:rPr>
              <a:t>Stages </a:t>
            </a:r>
            <a:r>
              <a:rPr sz="1200" dirty="0">
                <a:latin typeface="Times New Roman"/>
                <a:cs typeface="Times New Roman"/>
              </a:rPr>
              <a:t>of </a:t>
            </a:r>
            <a:r>
              <a:rPr sz="1200" spc="-5" dirty="0">
                <a:latin typeface="Times New Roman"/>
                <a:cs typeface="Times New Roman"/>
              </a:rPr>
              <a:t>Population</a:t>
            </a:r>
            <a:r>
              <a:rPr sz="1200" spc="75" dirty="0">
                <a:latin typeface="Times New Roman"/>
                <a:cs typeface="Times New Roman"/>
              </a:rPr>
              <a:t> </a:t>
            </a:r>
            <a:r>
              <a:rPr sz="1200" spc="-5" dirty="0">
                <a:latin typeface="Times New Roman"/>
                <a:cs typeface="Times New Roman"/>
              </a:rPr>
              <a:t>Growth</a:t>
            </a:r>
            <a:endParaRPr sz="1200">
              <a:latin typeface="Times New Roman"/>
              <a:cs typeface="Times New Roman"/>
            </a:endParaRPr>
          </a:p>
          <a:p>
            <a:pPr marL="165100" indent="-152400">
              <a:lnSpc>
                <a:spcPct val="100000"/>
              </a:lnSpc>
              <a:spcBef>
                <a:spcPts val="650"/>
              </a:spcBef>
              <a:buAutoNum type="arabicPeriod"/>
              <a:tabLst>
                <a:tab pos="165100" algn="l"/>
              </a:tabLst>
            </a:pPr>
            <a:r>
              <a:rPr sz="1200" b="1" dirty="0">
                <a:latin typeface="Times New Roman"/>
                <a:cs typeface="Times New Roman"/>
              </a:rPr>
              <a:t>High </a:t>
            </a:r>
            <a:r>
              <a:rPr sz="1200" b="1" spc="-5" dirty="0">
                <a:latin typeface="Times New Roman"/>
                <a:cs typeface="Times New Roman"/>
              </a:rPr>
              <a:t>Stationary Stage</a:t>
            </a:r>
            <a:endParaRPr sz="1200">
              <a:latin typeface="Times New Roman"/>
              <a:cs typeface="Times New Roman"/>
            </a:endParaRPr>
          </a:p>
          <a:p>
            <a:pPr marL="12700" marR="5715">
              <a:lnSpc>
                <a:spcPts val="2070"/>
              </a:lnSpc>
              <a:spcBef>
                <a:spcPts val="155"/>
              </a:spcBef>
            </a:pPr>
            <a:r>
              <a:rPr sz="1200" spc="-5" dirty="0">
                <a:latin typeface="Times New Roman"/>
                <a:cs typeface="Times New Roman"/>
              </a:rPr>
              <a:t>High </a:t>
            </a:r>
            <a:r>
              <a:rPr sz="1200" dirty="0">
                <a:latin typeface="Times New Roman"/>
                <a:cs typeface="Times New Roman"/>
              </a:rPr>
              <a:t>birth &amp; </a:t>
            </a:r>
            <a:r>
              <a:rPr sz="1200" spc="-5" dirty="0">
                <a:latin typeface="Times New Roman"/>
                <a:cs typeface="Times New Roman"/>
              </a:rPr>
              <a:t>death </a:t>
            </a:r>
            <a:r>
              <a:rPr sz="1200" dirty="0">
                <a:latin typeface="Times New Roman"/>
                <a:cs typeface="Times New Roman"/>
              </a:rPr>
              <a:t>rates, moderately </a:t>
            </a:r>
            <a:r>
              <a:rPr sz="1200" spc="-5" dirty="0">
                <a:latin typeface="Times New Roman"/>
                <a:cs typeface="Times New Roman"/>
              </a:rPr>
              <a:t>high </a:t>
            </a:r>
            <a:r>
              <a:rPr sz="1200" dirty="0">
                <a:latin typeface="Times New Roman"/>
                <a:cs typeface="Times New Roman"/>
              </a:rPr>
              <a:t>population </a:t>
            </a:r>
            <a:r>
              <a:rPr sz="1200" spc="-5" dirty="0">
                <a:latin typeface="Times New Roman"/>
                <a:cs typeface="Times New Roman"/>
              </a:rPr>
              <a:t>growth, primitive health and </a:t>
            </a:r>
            <a:r>
              <a:rPr sz="1200" dirty="0">
                <a:latin typeface="Times New Roman"/>
                <a:cs typeface="Times New Roman"/>
              </a:rPr>
              <a:t>medical  </a:t>
            </a:r>
            <a:r>
              <a:rPr sz="1200" spc="-5" dirty="0">
                <a:latin typeface="Times New Roman"/>
                <a:cs typeface="Times New Roman"/>
              </a:rPr>
              <a:t>conditions, low </a:t>
            </a:r>
            <a:r>
              <a:rPr sz="1200" dirty="0">
                <a:latin typeface="Times New Roman"/>
                <a:cs typeface="Times New Roman"/>
              </a:rPr>
              <a:t>life </a:t>
            </a:r>
            <a:r>
              <a:rPr sz="1200" spc="-5" dirty="0">
                <a:latin typeface="Times New Roman"/>
                <a:cs typeface="Times New Roman"/>
              </a:rPr>
              <a:t>expectancy </a:t>
            </a:r>
            <a:r>
              <a:rPr sz="1200" dirty="0">
                <a:latin typeface="Times New Roman"/>
                <a:cs typeface="Times New Roman"/>
              </a:rPr>
              <a:t>rate, very poor </a:t>
            </a:r>
            <a:r>
              <a:rPr sz="1200" spc="-5" dirty="0">
                <a:latin typeface="Times New Roman"/>
                <a:cs typeface="Times New Roman"/>
              </a:rPr>
              <a:t>standard </a:t>
            </a:r>
            <a:r>
              <a:rPr sz="1200" dirty="0">
                <a:latin typeface="Times New Roman"/>
                <a:cs typeface="Times New Roman"/>
              </a:rPr>
              <a:t>of </a:t>
            </a:r>
            <a:r>
              <a:rPr sz="1200" spc="-5" dirty="0">
                <a:latin typeface="Times New Roman"/>
                <a:cs typeface="Times New Roman"/>
              </a:rPr>
              <a:t>living, </a:t>
            </a:r>
            <a:r>
              <a:rPr sz="1200" dirty="0">
                <a:latin typeface="Times New Roman"/>
                <a:cs typeface="Times New Roman"/>
              </a:rPr>
              <a:t>least </a:t>
            </a:r>
            <a:r>
              <a:rPr sz="1200" spc="-5" dirty="0">
                <a:latin typeface="Times New Roman"/>
                <a:cs typeface="Times New Roman"/>
              </a:rPr>
              <a:t>developed</a:t>
            </a:r>
            <a:r>
              <a:rPr sz="1200" spc="100" dirty="0">
                <a:latin typeface="Times New Roman"/>
                <a:cs typeface="Times New Roman"/>
              </a:rPr>
              <a:t> </a:t>
            </a:r>
            <a:r>
              <a:rPr sz="1200" spc="-5" dirty="0">
                <a:latin typeface="Times New Roman"/>
                <a:cs typeface="Times New Roman"/>
              </a:rPr>
              <a:t>countries</a:t>
            </a:r>
            <a:endParaRPr sz="1200">
              <a:latin typeface="Times New Roman"/>
              <a:cs typeface="Times New Roman"/>
            </a:endParaRPr>
          </a:p>
          <a:p>
            <a:pPr marL="12700">
              <a:lnSpc>
                <a:spcPct val="100000"/>
              </a:lnSpc>
              <a:spcBef>
                <a:spcPts val="459"/>
              </a:spcBef>
            </a:pPr>
            <a:r>
              <a:rPr sz="1200" spc="-5" dirty="0">
                <a:latin typeface="Times New Roman"/>
                <a:cs typeface="Times New Roman"/>
              </a:rPr>
              <a:t>(LLDCs).</a:t>
            </a:r>
            <a:endParaRPr sz="1200">
              <a:latin typeface="Times New Roman"/>
              <a:cs typeface="Times New Roman"/>
            </a:endParaRPr>
          </a:p>
          <a:p>
            <a:pPr marL="12700">
              <a:lnSpc>
                <a:spcPct val="100000"/>
              </a:lnSpc>
              <a:spcBef>
                <a:spcPts val="645"/>
              </a:spcBef>
            </a:pPr>
            <a:r>
              <a:rPr sz="1200" b="1" spc="-5" dirty="0">
                <a:latin typeface="Times New Roman"/>
                <a:cs typeface="Times New Roman"/>
              </a:rPr>
              <a:t>Reasons</a:t>
            </a:r>
            <a:endParaRPr sz="1200">
              <a:latin typeface="Times New Roman"/>
              <a:cs typeface="Times New Roman"/>
            </a:endParaRPr>
          </a:p>
          <a:p>
            <a:pPr marL="469265" lvl="1" indent="-228600">
              <a:lnSpc>
                <a:spcPct val="100000"/>
              </a:lnSpc>
              <a:spcBef>
                <a:spcPts val="615"/>
              </a:spcBef>
              <a:buChar char="•"/>
              <a:tabLst>
                <a:tab pos="469265" algn="l"/>
                <a:tab pos="469900" algn="l"/>
              </a:tabLst>
            </a:pPr>
            <a:r>
              <a:rPr sz="1200" spc="-5" dirty="0">
                <a:latin typeface="Times New Roman"/>
                <a:cs typeface="Times New Roman"/>
              </a:rPr>
              <a:t>Agriculture depended </a:t>
            </a:r>
            <a:r>
              <a:rPr sz="1200" dirty="0">
                <a:latin typeface="Times New Roman"/>
                <a:cs typeface="Times New Roman"/>
              </a:rPr>
              <a:t>countries </a:t>
            </a:r>
            <a:r>
              <a:rPr sz="1200" spc="-5" dirty="0">
                <a:latin typeface="Times New Roman"/>
                <a:cs typeface="Times New Roman"/>
              </a:rPr>
              <a:t>so </a:t>
            </a:r>
            <a:r>
              <a:rPr sz="1200" dirty="0">
                <a:latin typeface="Times New Roman"/>
                <a:cs typeface="Times New Roman"/>
              </a:rPr>
              <a:t>fertility </a:t>
            </a:r>
            <a:r>
              <a:rPr sz="1200" spc="-5" dirty="0">
                <a:latin typeface="Times New Roman"/>
                <a:cs typeface="Times New Roman"/>
              </a:rPr>
              <a:t>is </a:t>
            </a:r>
            <a:r>
              <a:rPr sz="1200" dirty="0">
                <a:latin typeface="Times New Roman"/>
                <a:cs typeface="Times New Roman"/>
              </a:rPr>
              <a:t>high </a:t>
            </a:r>
            <a:r>
              <a:rPr sz="1200" spc="-5" dirty="0">
                <a:latin typeface="Times New Roman"/>
                <a:cs typeface="Times New Roman"/>
              </a:rPr>
              <a:t>(agrarian</a:t>
            </a:r>
            <a:r>
              <a:rPr sz="1200" spc="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469265" lvl="1" indent="-228600">
              <a:lnSpc>
                <a:spcPct val="100000"/>
              </a:lnSpc>
              <a:spcBef>
                <a:spcPts val="620"/>
              </a:spcBef>
              <a:buChar char="•"/>
              <a:tabLst>
                <a:tab pos="469265" algn="l"/>
                <a:tab pos="469900" algn="l"/>
              </a:tabLst>
            </a:pPr>
            <a:r>
              <a:rPr sz="1200" spc="-5" dirty="0">
                <a:latin typeface="Times New Roman"/>
                <a:cs typeface="Times New Roman"/>
              </a:rPr>
              <a:t>Death was high </a:t>
            </a:r>
            <a:r>
              <a:rPr sz="1200" dirty="0">
                <a:latin typeface="Times New Roman"/>
                <a:cs typeface="Times New Roman"/>
              </a:rPr>
              <a:t>due to </a:t>
            </a:r>
            <a:r>
              <a:rPr sz="1200" spc="-5" dirty="0">
                <a:latin typeface="Times New Roman"/>
                <a:cs typeface="Times New Roman"/>
              </a:rPr>
              <a:t>famine, epidemics, lack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medicine</a:t>
            </a:r>
            <a:endParaRPr sz="1200">
              <a:latin typeface="Times New Roman"/>
              <a:cs typeface="Times New Roman"/>
            </a:endParaRPr>
          </a:p>
          <a:p>
            <a:pPr marL="469265" lvl="1" indent="-228600">
              <a:lnSpc>
                <a:spcPct val="100000"/>
              </a:lnSpc>
              <a:spcBef>
                <a:spcPts val="640"/>
              </a:spcBef>
              <a:buChar char="•"/>
              <a:tabLst>
                <a:tab pos="469265" algn="l"/>
                <a:tab pos="469900" algn="l"/>
              </a:tabLst>
            </a:pPr>
            <a:r>
              <a:rPr sz="1200" spc="-5" dirty="0">
                <a:latin typeface="Times New Roman"/>
                <a:cs typeface="Times New Roman"/>
              </a:rPr>
              <a:t>Under developing </a:t>
            </a:r>
            <a:r>
              <a:rPr sz="1200" dirty="0">
                <a:latin typeface="Times New Roman"/>
                <a:cs typeface="Times New Roman"/>
              </a:rPr>
              <a:t>Countries like </a:t>
            </a:r>
            <a:r>
              <a:rPr sz="1200" spc="-5" dirty="0">
                <a:latin typeface="Times New Roman"/>
                <a:cs typeface="Times New Roman"/>
              </a:rPr>
              <a:t>Nigeria, Tanzania, </a:t>
            </a:r>
            <a:r>
              <a:rPr sz="1200" dirty="0">
                <a:latin typeface="Times New Roman"/>
                <a:cs typeface="Times New Roman"/>
              </a:rPr>
              <a:t>Ethiopia </a:t>
            </a:r>
            <a:r>
              <a:rPr sz="1200" spc="-5" dirty="0">
                <a:latin typeface="Times New Roman"/>
                <a:cs typeface="Times New Roman"/>
              </a:rPr>
              <a:t>fall under </a:t>
            </a:r>
            <a:r>
              <a:rPr sz="1200" dirty="0">
                <a:latin typeface="Times New Roman"/>
                <a:cs typeface="Times New Roman"/>
              </a:rPr>
              <a:t>this</a:t>
            </a:r>
            <a:r>
              <a:rPr sz="1200" spc="45" dirty="0">
                <a:latin typeface="Times New Roman"/>
                <a:cs typeface="Times New Roman"/>
              </a:rPr>
              <a:t> </a:t>
            </a:r>
            <a:r>
              <a:rPr sz="1200" spc="-5" dirty="0">
                <a:latin typeface="Times New Roman"/>
                <a:cs typeface="Times New Roman"/>
              </a:rPr>
              <a:t>stage.</a:t>
            </a:r>
            <a:endParaRPr sz="1200">
              <a:latin typeface="Times New Roman"/>
              <a:cs typeface="Times New Roman"/>
            </a:endParaRPr>
          </a:p>
          <a:p>
            <a:pPr lvl="1">
              <a:lnSpc>
                <a:spcPct val="100000"/>
              </a:lnSpc>
              <a:buFont typeface="Times New Roman"/>
              <a:buChar char="•"/>
            </a:pPr>
            <a:endParaRPr sz="1300">
              <a:latin typeface="Times New Roman"/>
              <a:cs typeface="Times New Roman"/>
            </a:endParaRPr>
          </a:p>
          <a:p>
            <a:pPr lvl="1">
              <a:lnSpc>
                <a:spcPct val="100000"/>
              </a:lnSpc>
              <a:spcBef>
                <a:spcPts val="20"/>
              </a:spcBef>
              <a:buFont typeface="Times New Roman"/>
              <a:buChar char="•"/>
            </a:pPr>
            <a:endParaRPr sz="1050">
              <a:latin typeface="Times New Roman"/>
              <a:cs typeface="Times New Roman"/>
            </a:endParaRPr>
          </a:p>
          <a:p>
            <a:pPr marL="203200" indent="-190500">
              <a:lnSpc>
                <a:spcPct val="100000"/>
              </a:lnSpc>
              <a:buAutoNum type="arabicPeriod" startAt="2"/>
              <a:tabLst>
                <a:tab pos="203200" algn="l"/>
              </a:tabLst>
            </a:pPr>
            <a:r>
              <a:rPr sz="1200" b="1" spc="-5" dirty="0">
                <a:latin typeface="Times New Roman"/>
                <a:cs typeface="Times New Roman"/>
              </a:rPr>
              <a:t>Early Expanding</a:t>
            </a:r>
            <a:r>
              <a:rPr sz="1200" b="1" spc="-15" dirty="0">
                <a:latin typeface="Times New Roman"/>
                <a:cs typeface="Times New Roman"/>
              </a:rPr>
              <a:t> </a:t>
            </a:r>
            <a:r>
              <a:rPr sz="1200" b="1" dirty="0">
                <a:latin typeface="Times New Roman"/>
                <a:cs typeface="Times New Roman"/>
              </a:rPr>
              <a:t>Stage</a:t>
            </a:r>
            <a:endParaRPr sz="1200">
              <a:latin typeface="Times New Roman"/>
              <a:cs typeface="Times New Roman"/>
            </a:endParaRPr>
          </a:p>
          <a:p>
            <a:pPr marL="12700">
              <a:lnSpc>
                <a:spcPct val="100000"/>
              </a:lnSpc>
              <a:spcBef>
                <a:spcPts val="605"/>
              </a:spcBef>
            </a:pPr>
            <a:r>
              <a:rPr sz="1200" spc="-5" dirty="0">
                <a:latin typeface="Times New Roman"/>
                <a:cs typeface="Times New Roman"/>
              </a:rPr>
              <a:t>High</a:t>
            </a:r>
            <a:r>
              <a:rPr sz="1200" spc="80" dirty="0">
                <a:latin typeface="Times New Roman"/>
                <a:cs typeface="Times New Roman"/>
              </a:rPr>
              <a:t> </a:t>
            </a:r>
            <a:r>
              <a:rPr sz="1200" dirty="0">
                <a:latin typeface="Times New Roman"/>
                <a:cs typeface="Times New Roman"/>
              </a:rPr>
              <a:t>birth</a:t>
            </a:r>
            <a:r>
              <a:rPr sz="1200" spc="90" dirty="0">
                <a:latin typeface="Times New Roman"/>
                <a:cs typeface="Times New Roman"/>
              </a:rPr>
              <a:t> </a:t>
            </a:r>
            <a:r>
              <a:rPr sz="1200" spc="-5" dirty="0">
                <a:latin typeface="Times New Roman"/>
                <a:cs typeface="Times New Roman"/>
              </a:rPr>
              <a:t>rate,</a:t>
            </a:r>
            <a:r>
              <a:rPr sz="1200" spc="75" dirty="0">
                <a:latin typeface="Times New Roman"/>
                <a:cs typeface="Times New Roman"/>
              </a:rPr>
              <a:t> </a:t>
            </a:r>
            <a:r>
              <a:rPr sz="1200" dirty="0">
                <a:latin typeface="Times New Roman"/>
                <a:cs typeface="Times New Roman"/>
              </a:rPr>
              <a:t>death</a:t>
            </a:r>
            <a:r>
              <a:rPr sz="1200" spc="80" dirty="0">
                <a:latin typeface="Times New Roman"/>
                <a:cs typeface="Times New Roman"/>
              </a:rPr>
              <a:t> </a:t>
            </a:r>
            <a:r>
              <a:rPr sz="1200" dirty="0">
                <a:latin typeface="Times New Roman"/>
                <a:cs typeface="Times New Roman"/>
              </a:rPr>
              <a:t>rate</a:t>
            </a:r>
            <a:r>
              <a:rPr sz="1200" spc="75" dirty="0">
                <a:latin typeface="Times New Roman"/>
                <a:cs typeface="Times New Roman"/>
              </a:rPr>
              <a:t> </a:t>
            </a:r>
            <a:r>
              <a:rPr sz="1200" spc="-5" dirty="0">
                <a:latin typeface="Times New Roman"/>
                <a:cs typeface="Times New Roman"/>
              </a:rPr>
              <a:t>drops</a:t>
            </a:r>
            <a:r>
              <a:rPr sz="1200" spc="80" dirty="0">
                <a:latin typeface="Times New Roman"/>
                <a:cs typeface="Times New Roman"/>
              </a:rPr>
              <a:t> </a:t>
            </a:r>
            <a:r>
              <a:rPr sz="1200" spc="-5" dirty="0">
                <a:latin typeface="Times New Roman"/>
                <a:cs typeface="Times New Roman"/>
              </a:rPr>
              <a:t>dramatically,</a:t>
            </a:r>
            <a:r>
              <a:rPr sz="1200" spc="80" dirty="0">
                <a:latin typeface="Times New Roman"/>
                <a:cs typeface="Times New Roman"/>
              </a:rPr>
              <a:t> </a:t>
            </a:r>
            <a:r>
              <a:rPr sz="1200" dirty="0">
                <a:latin typeface="Times New Roman"/>
                <a:cs typeface="Times New Roman"/>
              </a:rPr>
              <a:t>improved</a:t>
            </a:r>
            <a:r>
              <a:rPr sz="1200" spc="80" dirty="0">
                <a:latin typeface="Times New Roman"/>
                <a:cs typeface="Times New Roman"/>
              </a:rPr>
              <a:t> </a:t>
            </a:r>
            <a:r>
              <a:rPr sz="1200" dirty="0">
                <a:latin typeface="Times New Roman"/>
                <a:cs typeface="Times New Roman"/>
              </a:rPr>
              <a:t>medical</a:t>
            </a:r>
            <a:r>
              <a:rPr sz="1200" spc="80" dirty="0">
                <a:latin typeface="Times New Roman"/>
                <a:cs typeface="Times New Roman"/>
              </a:rPr>
              <a:t> </a:t>
            </a:r>
            <a:r>
              <a:rPr sz="1200" spc="-5" dirty="0">
                <a:latin typeface="Times New Roman"/>
                <a:cs typeface="Times New Roman"/>
              </a:rPr>
              <a:t>conditions,</a:t>
            </a:r>
            <a:r>
              <a:rPr sz="1200" spc="80" dirty="0">
                <a:latin typeface="Times New Roman"/>
                <a:cs typeface="Times New Roman"/>
              </a:rPr>
              <a:t> </a:t>
            </a:r>
            <a:r>
              <a:rPr sz="1200" dirty="0">
                <a:latin typeface="Times New Roman"/>
                <a:cs typeface="Times New Roman"/>
              </a:rPr>
              <a:t>largely</a:t>
            </a:r>
            <a:r>
              <a:rPr sz="1200" spc="50" dirty="0">
                <a:latin typeface="Times New Roman"/>
                <a:cs typeface="Times New Roman"/>
              </a:rPr>
              <a:t> </a:t>
            </a:r>
            <a:r>
              <a:rPr sz="1200" spc="-5" dirty="0">
                <a:latin typeface="Times New Roman"/>
                <a:cs typeface="Times New Roman"/>
              </a:rPr>
              <a:t>agricultural</a:t>
            </a:r>
            <a:endParaRPr sz="1200">
              <a:latin typeface="Times New Roman"/>
              <a:cs typeface="Times New Roman"/>
            </a:endParaRPr>
          </a:p>
          <a:p>
            <a:pPr marL="12700" marR="5715">
              <a:lnSpc>
                <a:spcPct val="143300"/>
              </a:lnSpc>
              <a:spcBef>
                <a:spcPts val="10"/>
              </a:spcBef>
            </a:pPr>
            <a:r>
              <a:rPr sz="1200" spc="-5" dirty="0">
                <a:latin typeface="Times New Roman"/>
                <a:cs typeface="Times New Roman"/>
              </a:rPr>
              <a:t>and rural </a:t>
            </a:r>
            <a:r>
              <a:rPr sz="1200" dirty="0">
                <a:latin typeface="Times New Roman"/>
                <a:cs typeface="Times New Roman"/>
              </a:rPr>
              <a:t>population, large </a:t>
            </a:r>
            <a:r>
              <a:rPr sz="1200" spc="-5" dirty="0">
                <a:latin typeface="Times New Roman"/>
                <a:cs typeface="Times New Roman"/>
              </a:rPr>
              <a:t>families, </a:t>
            </a:r>
            <a:r>
              <a:rPr sz="1200" dirty="0">
                <a:latin typeface="Times New Roman"/>
                <a:cs typeface="Times New Roman"/>
              </a:rPr>
              <a:t>explosive population </a:t>
            </a:r>
            <a:r>
              <a:rPr sz="1200" spc="-5" dirty="0">
                <a:latin typeface="Times New Roman"/>
                <a:cs typeface="Times New Roman"/>
              </a:rPr>
              <a:t>growth, less developed countries  (LDCs).</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Reasons</a:t>
            </a:r>
            <a:endParaRPr sz="1200">
              <a:latin typeface="Times New Roman"/>
              <a:cs typeface="Times New Roman"/>
            </a:endParaRPr>
          </a:p>
          <a:p>
            <a:pPr marL="469265" lvl="1" indent="-228600">
              <a:lnSpc>
                <a:spcPct val="100000"/>
              </a:lnSpc>
              <a:spcBef>
                <a:spcPts val="615"/>
              </a:spcBef>
              <a:buChar char="•"/>
              <a:tabLst>
                <a:tab pos="469265" algn="l"/>
                <a:tab pos="469900" algn="l"/>
              </a:tabLst>
            </a:pPr>
            <a:r>
              <a:rPr sz="1200" spc="-5" dirty="0">
                <a:latin typeface="Times New Roman"/>
                <a:cs typeface="Times New Roman"/>
              </a:rPr>
              <a:t>Nation provides better </a:t>
            </a:r>
            <a:r>
              <a:rPr sz="1200" dirty="0">
                <a:latin typeface="Times New Roman"/>
                <a:cs typeface="Times New Roman"/>
              </a:rPr>
              <a:t>public </a:t>
            </a:r>
            <a:r>
              <a:rPr sz="1200" spc="-5" dirty="0">
                <a:latin typeface="Times New Roman"/>
                <a:cs typeface="Times New Roman"/>
              </a:rPr>
              <a:t>health and medical services, education ,awareness</a:t>
            </a:r>
            <a:r>
              <a:rPr sz="1200" spc="140" dirty="0">
                <a:latin typeface="Times New Roman"/>
                <a:cs typeface="Times New Roman"/>
              </a:rPr>
              <a:t> </a:t>
            </a:r>
            <a:r>
              <a:rPr sz="1200" spc="-5" dirty="0">
                <a:latin typeface="Times New Roman"/>
                <a:cs typeface="Times New Roman"/>
              </a:rPr>
              <a:t>etc.</a:t>
            </a:r>
            <a:endParaRPr sz="1200">
              <a:latin typeface="Times New Roman"/>
              <a:cs typeface="Times New Roman"/>
            </a:endParaRPr>
          </a:p>
        </p:txBody>
      </p:sp>
      <p:sp>
        <p:nvSpPr>
          <p:cNvPr id="6" name="object 6"/>
          <p:cNvSpPr/>
          <p:nvPr/>
        </p:nvSpPr>
        <p:spPr>
          <a:xfrm>
            <a:off x="1095167" y="1137094"/>
            <a:ext cx="4953031" cy="3242437"/>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6</a:t>
            </a:fld>
            <a:endParaRP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4" y="478028"/>
            <a:ext cx="2383155"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130604" y="911097"/>
            <a:ext cx="1645285" cy="549910"/>
          </a:xfrm>
          <a:prstGeom prst="rect">
            <a:avLst/>
          </a:prstGeom>
        </p:spPr>
        <p:txBody>
          <a:bodyPr vert="horz" wrap="square" lIns="0" tIns="92075" rIns="0" bIns="0" rtlCol="0">
            <a:spAutoFit/>
          </a:bodyPr>
          <a:lstStyle/>
          <a:p>
            <a:pPr marL="240665" indent="-228600">
              <a:lnSpc>
                <a:spcPct val="100000"/>
              </a:lnSpc>
              <a:spcBef>
                <a:spcPts val="725"/>
              </a:spcBef>
              <a:buChar char="•"/>
              <a:tabLst>
                <a:tab pos="240665" algn="l"/>
                <a:tab pos="241300" algn="l"/>
              </a:tabLst>
            </a:pPr>
            <a:r>
              <a:rPr sz="1200" dirty="0">
                <a:latin typeface="Times New Roman"/>
                <a:cs typeface="Times New Roman"/>
              </a:rPr>
              <a:t>Population</a:t>
            </a:r>
            <a:r>
              <a:rPr sz="1200" spc="-60" dirty="0">
                <a:latin typeface="Times New Roman"/>
                <a:cs typeface="Times New Roman"/>
              </a:rPr>
              <a:t> </a:t>
            </a:r>
            <a:r>
              <a:rPr sz="1200" spc="-5" dirty="0">
                <a:latin typeface="Times New Roman"/>
                <a:cs typeface="Times New Roman"/>
              </a:rPr>
              <a:t>monograph</a:t>
            </a:r>
            <a:endParaRPr sz="1200">
              <a:latin typeface="Times New Roman"/>
              <a:cs typeface="Times New Roman"/>
            </a:endParaRPr>
          </a:p>
          <a:p>
            <a:pPr marL="240665" indent="-228600">
              <a:lnSpc>
                <a:spcPct val="100000"/>
              </a:lnSpc>
              <a:spcBef>
                <a:spcPts val="620"/>
              </a:spcBef>
              <a:buChar char="•"/>
              <a:tabLst>
                <a:tab pos="240665" algn="l"/>
                <a:tab pos="241300" algn="l"/>
              </a:tabLst>
            </a:pPr>
            <a:r>
              <a:rPr sz="1200" spc="-5" dirty="0">
                <a:latin typeface="Times New Roman"/>
                <a:cs typeface="Times New Roman"/>
              </a:rPr>
              <a:t>District profile</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60</a:t>
            </a:fld>
            <a:endParaRPr sz="1100">
              <a:latin typeface="Caladea"/>
              <a:cs typeface="Caladea"/>
            </a:endParaRPr>
          </a:p>
        </p:txBody>
      </p:sp>
      <p:sp>
        <p:nvSpPr>
          <p:cNvPr id="8" name="Slide Number Placeholder 7">
            <a:extLst>
              <a:ext uri="{FF2B5EF4-FFF2-40B4-BE49-F238E27FC236}">
                <a16:creationId xmlns:a16="http://schemas.microsoft.com/office/drawing/2014/main" id="{807B0A60-6809-4332-BAAF-BDF753FDFD11}"/>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60</a:t>
            </a:fld>
            <a:endParaRP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3393"/>
            <a:ext cx="5969000" cy="5424170"/>
          </a:xfrm>
          <a:prstGeom prst="rect">
            <a:avLst/>
          </a:prstGeom>
        </p:spPr>
        <p:txBody>
          <a:bodyPr vert="horz" wrap="square" lIns="0" tIns="12700" rIns="0" bIns="0" rtlCol="0">
            <a:spAutoFit/>
          </a:bodyPr>
          <a:lstStyle/>
          <a:p>
            <a:pPr marL="469265">
              <a:lnSpc>
                <a:spcPct val="100000"/>
              </a:lnSpc>
              <a:spcBef>
                <a:spcPts val="100"/>
              </a:spcBef>
            </a:pPr>
            <a:r>
              <a:rPr sz="1200" b="1" spc="-5" dirty="0">
                <a:latin typeface="Times New Roman"/>
                <a:cs typeface="Times New Roman"/>
              </a:rPr>
              <a:t>7.Population growth distribution and trend </a:t>
            </a:r>
            <a:r>
              <a:rPr sz="1200" b="1" spc="-10" dirty="0">
                <a:latin typeface="Times New Roman"/>
                <a:cs typeface="Times New Roman"/>
              </a:rPr>
              <a:t>in</a:t>
            </a:r>
            <a:r>
              <a:rPr sz="1200" b="1" spc="20" dirty="0">
                <a:latin typeface="Times New Roman"/>
                <a:cs typeface="Times New Roman"/>
              </a:rPr>
              <a:t> </a:t>
            </a:r>
            <a:r>
              <a:rPr sz="1200" b="1" spc="-5" dirty="0">
                <a:latin typeface="Times New Roman"/>
                <a:cs typeface="Times New Roman"/>
              </a:rPr>
              <a:t>Nepal</a:t>
            </a:r>
            <a:endParaRPr sz="1200" dirty="0">
              <a:latin typeface="Times New Roman"/>
              <a:cs typeface="Times New Roman"/>
            </a:endParaRPr>
          </a:p>
          <a:p>
            <a:pPr>
              <a:lnSpc>
                <a:spcPct val="100000"/>
              </a:lnSpc>
              <a:spcBef>
                <a:spcPts val="10"/>
              </a:spcBef>
            </a:pPr>
            <a:endParaRPr sz="1400" dirty="0">
              <a:latin typeface="Times New Roman"/>
              <a:cs typeface="Times New Roman"/>
            </a:endParaRPr>
          </a:p>
          <a:p>
            <a:pPr marL="12700" algn="just">
              <a:lnSpc>
                <a:spcPct val="100000"/>
              </a:lnSpc>
            </a:pPr>
            <a:r>
              <a:rPr sz="1200" b="1" spc="-5" dirty="0">
                <a:latin typeface="Times New Roman"/>
                <a:cs typeface="Times New Roman"/>
              </a:rPr>
              <a:t>Age and sex composition</a:t>
            </a:r>
            <a:endParaRPr sz="1200" dirty="0">
              <a:latin typeface="Times New Roman"/>
              <a:cs typeface="Times New Roman"/>
            </a:endParaRPr>
          </a:p>
          <a:p>
            <a:pPr>
              <a:lnSpc>
                <a:spcPct val="100000"/>
              </a:lnSpc>
              <a:spcBef>
                <a:spcPts val="10"/>
              </a:spcBef>
            </a:pPr>
            <a:endParaRPr sz="1400" dirty="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Structure and </a:t>
            </a:r>
            <a:r>
              <a:rPr sz="1200" dirty="0">
                <a:latin typeface="Times New Roman"/>
                <a:cs typeface="Times New Roman"/>
              </a:rPr>
              <a:t>characteristics of population </a:t>
            </a:r>
            <a:r>
              <a:rPr sz="1200" spc="-5" dirty="0">
                <a:latin typeface="Times New Roman"/>
                <a:cs typeface="Times New Roman"/>
              </a:rPr>
              <a:t>is </a:t>
            </a:r>
            <a:r>
              <a:rPr sz="1200" dirty="0">
                <a:latin typeface="Times New Roman"/>
                <a:cs typeface="Times New Roman"/>
              </a:rPr>
              <a:t>an </a:t>
            </a:r>
            <a:r>
              <a:rPr sz="1200" spc="-5" dirty="0">
                <a:latin typeface="Times New Roman"/>
                <a:cs typeface="Times New Roman"/>
              </a:rPr>
              <a:t>important things </a:t>
            </a:r>
            <a:r>
              <a:rPr sz="1200" dirty="0">
                <a:latin typeface="Times New Roman"/>
                <a:cs typeface="Times New Roman"/>
              </a:rPr>
              <a:t>in study </a:t>
            </a:r>
            <a:r>
              <a:rPr sz="1200" spc="5" dirty="0">
                <a:latin typeface="Times New Roman"/>
                <a:cs typeface="Times New Roman"/>
              </a:rPr>
              <a:t>of </a:t>
            </a:r>
            <a:r>
              <a:rPr sz="1200" dirty="0">
                <a:latin typeface="Times New Roman"/>
                <a:cs typeface="Times New Roman"/>
              </a:rPr>
              <a:t>population</a:t>
            </a:r>
          </a:p>
          <a:p>
            <a:pPr>
              <a:lnSpc>
                <a:spcPct val="100000"/>
              </a:lnSpc>
              <a:spcBef>
                <a:spcPts val="20"/>
              </a:spcBef>
              <a:buFont typeface="Arial"/>
              <a:buChar char="•"/>
            </a:pPr>
            <a:endParaRPr sz="1400" dirty="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Also </a:t>
            </a:r>
            <a:r>
              <a:rPr sz="1200" dirty="0">
                <a:latin typeface="Times New Roman"/>
                <a:cs typeface="Times New Roman"/>
              </a:rPr>
              <a:t>known </a:t>
            </a:r>
            <a:r>
              <a:rPr sz="1200" spc="-10" dirty="0">
                <a:latin typeface="Times New Roman"/>
                <a:cs typeface="Times New Roman"/>
              </a:rPr>
              <a:t>as </a:t>
            </a:r>
            <a:r>
              <a:rPr sz="1200" dirty="0">
                <a:latin typeface="Times New Roman"/>
                <a:cs typeface="Times New Roman"/>
              </a:rPr>
              <a:t>study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composition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population</a:t>
            </a:r>
            <a:endParaRPr sz="1200" dirty="0">
              <a:latin typeface="Times New Roman"/>
              <a:cs typeface="Times New Roman"/>
            </a:endParaRPr>
          </a:p>
          <a:p>
            <a:pPr>
              <a:lnSpc>
                <a:spcPct val="100000"/>
              </a:lnSpc>
              <a:spcBef>
                <a:spcPts val="35"/>
              </a:spcBef>
              <a:buFont typeface="Arial"/>
              <a:buChar char="•"/>
            </a:pPr>
            <a:endParaRPr sz="1400" dirty="0">
              <a:latin typeface="Times New Roman"/>
              <a:cs typeface="Times New Roman"/>
            </a:endParaRPr>
          </a:p>
          <a:p>
            <a:pPr marL="545465" indent="-304800">
              <a:lnSpc>
                <a:spcPct val="100000"/>
              </a:lnSpc>
              <a:buFont typeface="Arial"/>
              <a:buChar char="•"/>
              <a:tabLst>
                <a:tab pos="545465" algn="l"/>
                <a:tab pos="546100" algn="l"/>
              </a:tabLst>
            </a:pPr>
            <a:r>
              <a:rPr sz="1200" dirty="0">
                <a:latin typeface="Times New Roman"/>
                <a:cs typeface="Times New Roman"/>
              </a:rPr>
              <a:t>it </a:t>
            </a:r>
            <a:r>
              <a:rPr sz="1200" spc="-5" dirty="0">
                <a:latin typeface="Times New Roman"/>
                <a:cs typeface="Times New Roman"/>
              </a:rPr>
              <a:t>covers all aspects </a:t>
            </a:r>
            <a:r>
              <a:rPr sz="1200" dirty="0">
                <a:latin typeface="Times New Roman"/>
                <a:cs typeface="Times New Roman"/>
              </a:rPr>
              <a:t>of population</a:t>
            </a:r>
            <a:r>
              <a:rPr sz="1200" spc="10" dirty="0">
                <a:latin typeface="Times New Roman"/>
                <a:cs typeface="Times New Roman"/>
              </a:rPr>
              <a:t> </a:t>
            </a:r>
            <a:r>
              <a:rPr sz="1200" spc="-5" dirty="0">
                <a:latin typeface="Times New Roman"/>
                <a:cs typeface="Times New Roman"/>
              </a:rPr>
              <a:t>studies</a:t>
            </a:r>
            <a:endParaRPr sz="1200" dirty="0">
              <a:latin typeface="Times New Roman"/>
              <a:cs typeface="Times New Roman"/>
            </a:endParaRPr>
          </a:p>
          <a:p>
            <a:pPr>
              <a:lnSpc>
                <a:spcPct val="100000"/>
              </a:lnSpc>
              <a:spcBef>
                <a:spcPts val="35"/>
              </a:spcBef>
              <a:buFont typeface="Arial"/>
              <a:buChar char="•"/>
            </a:pPr>
            <a:endParaRPr sz="1400" dirty="0">
              <a:latin typeface="Times New Roman"/>
              <a:cs typeface="Times New Roman"/>
            </a:endParaRPr>
          </a:p>
          <a:p>
            <a:pPr marL="12700" algn="just">
              <a:lnSpc>
                <a:spcPct val="100000"/>
              </a:lnSpc>
            </a:pPr>
            <a:r>
              <a:rPr sz="1200" b="1" spc="-5" dirty="0">
                <a:latin typeface="Times New Roman"/>
                <a:cs typeface="Times New Roman"/>
              </a:rPr>
              <a:t>Population composition</a:t>
            </a:r>
            <a:endParaRPr sz="1200" dirty="0">
              <a:latin typeface="Times New Roman"/>
              <a:cs typeface="Times New Roman"/>
            </a:endParaRPr>
          </a:p>
          <a:p>
            <a:pPr marL="469265" marR="8255" indent="-228600" algn="just">
              <a:lnSpc>
                <a:spcPct val="143900"/>
              </a:lnSpc>
              <a:spcBef>
                <a:spcPts val="980"/>
              </a:spcBef>
              <a:buFont typeface="Arial"/>
              <a:buChar char="•"/>
              <a:tabLst>
                <a:tab pos="469900" algn="l"/>
              </a:tabLst>
            </a:pPr>
            <a:r>
              <a:rPr sz="1200" dirty="0">
                <a:latin typeface="Times New Roman"/>
                <a:cs typeface="Times New Roman"/>
              </a:rPr>
              <a:t>The distribution of population </a:t>
            </a:r>
            <a:r>
              <a:rPr sz="1200" spc="-5" dirty="0">
                <a:latin typeface="Times New Roman"/>
                <a:cs typeface="Times New Roman"/>
              </a:rPr>
              <a:t>according </a:t>
            </a:r>
            <a:r>
              <a:rPr sz="1200" dirty="0">
                <a:latin typeface="Times New Roman"/>
                <a:cs typeface="Times New Roman"/>
              </a:rPr>
              <a:t>to the </a:t>
            </a:r>
            <a:r>
              <a:rPr sz="1200" spc="-5" dirty="0">
                <a:latin typeface="Times New Roman"/>
                <a:cs typeface="Times New Roman"/>
              </a:rPr>
              <a:t>various demographic attributes </a:t>
            </a:r>
            <a:r>
              <a:rPr sz="1200" dirty="0">
                <a:latin typeface="Times New Roman"/>
                <a:cs typeface="Times New Roman"/>
              </a:rPr>
              <a:t>such </a:t>
            </a:r>
            <a:r>
              <a:rPr sz="1200" spc="-5" dirty="0">
                <a:latin typeface="Times New Roman"/>
                <a:cs typeface="Times New Roman"/>
              </a:rPr>
              <a:t>as  age, </a:t>
            </a:r>
            <a:r>
              <a:rPr sz="1200" dirty="0">
                <a:latin typeface="Times New Roman"/>
                <a:cs typeface="Times New Roman"/>
              </a:rPr>
              <a:t>sex, </a:t>
            </a:r>
            <a:r>
              <a:rPr sz="1200" spc="-5" dirty="0">
                <a:latin typeface="Times New Roman"/>
                <a:cs typeface="Times New Roman"/>
              </a:rPr>
              <a:t>religion, language, urban rural residence, </a:t>
            </a:r>
            <a:r>
              <a:rPr sz="1200" dirty="0">
                <a:latin typeface="Times New Roman"/>
                <a:cs typeface="Times New Roman"/>
              </a:rPr>
              <a:t>ethnicity ,marital </a:t>
            </a:r>
            <a:r>
              <a:rPr sz="1200" spc="-5" dirty="0">
                <a:latin typeface="Times New Roman"/>
                <a:cs typeface="Times New Roman"/>
              </a:rPr>
              <a:t>status, social and  economic characteristic, household and </a:t>
            </a:r>
            <a:r>
              <a:rPr sz="1200" dirty="0">
                <a:latin typeface="Times New Roman"/>
                <a:cs typeface="Times New Roman"/>
              </a:rPr>
              <a:t>family types </a:t>
            </a:r>
            <a:r>
              <a:rPr sz="1200" spc="-5" dirty="0">
                <a:latin typeface="Times New Roman"/>
                <a:cs typeface="Times New Roman"/>
              </a:rPr>
              <a:t>educational attainment, employment  status </a:t>
            </a:r>
            <a:r>
              <a:rPr sz="1200" dirty="0">
                <a:latin typeface="Times New Roman"/>
                <a:cs typeface="Times New Roman"/>
              </a:rPr>
              <a:t>etc </a:t>
            </a:r>
            <a:r>
              <a:rPr sz="1200" spc="-5" dirty="0">
                <a:latin typeface="Times New Roman"/>
                <a:cs typeface="Times New Roman"/>
              </a:rPr>
              <a:t>is </a:t>
            </a:r>
            <a:r>
              <a:rPr sz="1200" dirty="0">
                <a:latin typeface="Times New Roman"/>
                <a:cs typeface="Times New Roman"/>
              </a:rPr>
              <a:t>known </a:t>
            </a:r>
            <a:r>
              <a:rPr sz="1200" spc="-10" dirty="0">
                <a:latin typeface="Times New Roman"/>
                <a:cs typeface="Times New Roman"/>
              </a:rPr>
              <a:t>as </a:t>
            </a:r>
            <a:r>
              <a:rPr sz="1200" dirty="0">
                <a:latin typeface="Times New Roman"/>
                <a:cs typeface="Times New Roman"/>
              </a:rPr>
              <a:t>population</a:t>
            </a:r>
            <a:r>
              <a:rPr sz="1200" spc="10" dirty="0">
                <a:latin typeface="Times New Roman"/>
                <a:cs typeface="Times New Roman"/>
              </a:rPr>
              <a:t> </a:t>
            </a:r>
            <a:r>
              <a:rPr sz="1200" dirty="0">
                <a:latin typeface="Times New Roman"/>
                <a:cs typeface="Times New Roman"/>
              </a:rPr>
              <a:t>composition.</a:t>
            </a:r>
          </a:p>
          <a:p>
            <a:pPr marL="469265" marR="5080" indent="-228600" algn="just">
              <a:lnSpc>
                <a:spcPct val="144200"/>
              </a:lnSpc>
              <a:spcBef>
                <a:spcPts val="980"/>
              </a:spcBef>
              <a:buFont typeface="Arial"/>
              <a:buChar char="•"/>
              <a:tabLst>
                <a:tab pos="469900" algn="l"/>
              </a:tabLst>
            </a:pPr>
            <a:r>
              <a:rPr sz="1200" dirty="0">
                <a:latin typeface="Times New Roman"/>
                <a:cs typeface="Times New Roman"/>
              </a:rPr>
              <a:t>The population composition </a:t>
            </a:r>
            <a:r>
              <a:rPr sz="1200" spc="-5" dirty="0">
                <a:latin typeface="Times New Roman"/>
                <a:cs typeface="Times New Roman"/>
              </a:rPr>
              <a:t>also covers </a:t>
            </a:r>
            <a:r>
              <a:rPr sz="1200" dirty="0">
                <a:latin typeface="Times New Roman"/>
                <a:cs typeface="Times New Roman"/>
              </a:rPr>
              <a:t>occupation, </a:t>
            </a:r>
            <a:r>
              <a:rPr sz="1200" spc="-5" dirty="0">
                <a:latin typeface="Times New Roman"/>
                <a:cs typeface="Times New Roman"/>
              </a:rPr>
              <a:t>income, literacy. Such </a:t>
            </a:r>
            <a:r>
              <a:rPr sz="1200" dirty="0">
                <a:latin typeface="Times New Roman"/>
                <a:cs typeface="Times New Roman"/>
              </a:rPr>
              <a:t>a </a:t>
            </a:r>
            <a:r>
              <a:rPr sz="1200" spc="5" dirty="0">
                <a:latin typeface="Times New Roman"/>
                <a:cs typeface="Times New Roman"/>
              </a:rPr>
              <a:t>study  </a:t>
            </a:r>
            <a:r>
              <a:rPr sz="1200" spc="-5" dirty="0">
                <a:latin typeface="Times New Roman"/>
                <a:cs typeface="Times New Roman"/>
              </a:rPr>
              <a:t>answers several</a:t>
            </a:r>
            <a:r>
              <a:rPr sz="1200" dirty="0">
                <a:latin typeface="Times New Roman"/>
                <a:cs typeface="Times New Roman"/>
              </a:rPr>
              <a:t> </a:t>
            </a:r>
            <a:r>
              <a:rPr sz="1200" spc="-5" dirty="0">
                <a:latin typeface="Times New Roman"/>
                <a:cs typeface="Times New Roman"/>
              </a:rPr>
              <a:t>interesting.</a:t>
            </a:r>
            <a:endParaRPr sz="1200" dirty="0">
              <a:latin typeface="Times New Roman"/>
              <a:cs typeface="Times New Roman"/>
            </a:endParaRPr>
          </a:p>
          <a:p>
            <a:pPr marL="469265" marR="6985" indent="-228600" algn="just">
              <a:lnSpc>
                <a:spcPct val="144200"/>
              </a:lnSpc>
              <a:spcBef>
                <a:spcPts val="1000"/>
              </a:spcBef>
              <a:buFont typeface="Arial"/>
              <a:buChar char="•"/>
              <a:tabLst>
                <a:tab pos="469900" algn="l"/>
              </a:tabLst>
            </a:pPr>
            <a:r>
              <a:rPr sz="1200" dirty="0">
                <a:latin typeface="Times New Roman"/>
                <a:cs typeface="Times New Roman"/>
              </a:rPr>
              <a:t>The main </a:t>
            </a:r>
            <a:r>
              <a:rPr sz="1200" spc="-5" dirty="0">
                <a:latin typeface="Times New Roman"/>
                <a:cs typeface="Times New Roman"/>
              </a:rPr>
              <a:t>aims </a:t>
            </a:r>
            <a:r>
              <a:rPr sz="1200" dirty="0">
                <a:latin typeface="Times New Roman"/>
                <a:cs typeface="Times New Roman"/>
              </a:rPr>
              <a:t>of such study </a:t>
            </a:r>
            <a:r>
              <a:rPr sz="1200" spc="-5" dirty="0">
                <a:latin typeface="Times New Roman"/>
                <a:cs typeface="Times New Roman"/>
              </a:rPr>
              <a:t>is </a:t>
            </a:r>
            <a:r>
              <a:rPr sz="1200" dirty="0">
                <a:latin typeface="Times New Roman"/>
                <a:cs typeface="Times New Roman"/>
              </a:rPr>
              <a:t>to find the </a:t>
            </a:r>
            <a:r>
              <a:rPr sz="1200" spc="-5" dirty="0">
                <a:latin typeface="Times New Roman"/>
                <a:cs typeface="Times New Roman"/>
              </a:rPr>
              <a:t>change </a:t>
            </a:r>
            <a:r>
              <a:rPr sz="1200" dirty="0">
                <a:latin typeface="Times New Roman"/>
                <a:cs typeface="Times New Roman"/>
              </a:rPr>
              <a:t>of any </a:t>
            </a:r>
            <a:r>
              <a:rPr sz="1200" spc="-5" dirty="0">
                <a:latin typeface="Times New Roman"/>
                <a:cs typeface="Times New Roman"/>
              </a:rPr>
              <a:t>characteristics over </a:t>
            </a:r>
            <a:r>
              <a:rPr sz="1200" dirty="0">
                <a:latin typeface="Times New Roman"/>
                <a:cs typeface="Times New Roman"/>
              </a:rPr>
              <a:t>a </a:t>
            </a:r>
            <a:r>
              <a:rPr sz="1200" spc="-5" dirty="0">
                <a:latin typeface="Times New Roman"/>
                <a:cs typeface="Times New Roman"/>
              </a:rPr>
              <a:t>period </a:t>
            </a:r>
            <a:r>
              <a:rPr sz="1200" dirty="0">
                <a:latin typeface="Times New Roman"/>
                <a:cs typeface="Times New Roman"/>
              </a:rPr>
              <a:t>of  time.</a:t>
            </a:r>
          </a:p>
          <a:p>
            <a:pPr>
              <a:lnSpc>
                <a:spcPct val="100000"/>
              </a:lnSpc>
              <a:spcBef>
                <a:spcPts val="30"/>
              </a:spcBef>
              <a:buFont typeface="Arial"/>
              <a:buChar char="•"/>
            </a:pPr>
            <a:endParaRPr sz="1400" dirty="0">
              <a:latin typeface="Times New Roman"/>
              <a:cs typeface="Times New Roman"/>
            </a:endParaRPr>
          </a:p>
          <a:p>
            <a:pPr marL="469265" indent="-228600">
              <a:lnSpc>
                <a:spcPct val="100000"/>
              </a:lnSpc>
              <a:spcBef>
                <a:spcPts val="5"/>
              </a:spcBef>
              <a:buFont typeface="Arial"/>
              <a:buChar char="•"/>
              <a:tabLst>
                <a:tab pos="469265" algn="l"/>
                <a:tab pos="469900" algn="l"/>
              </a:tabLst>
            </a:pPr>
            <a:r>
              <a:rPr sz="1200" spc="-5" dirty="0">
                <a:latin typeface="Times New Roman"/>
                <a:cs typeface="Times New Roman"/>
              </a:rPr>
              <a:t>Another aims is </a:t>
            </a:r>
            <a:r>
              <a:rPr sz="1200" dirty="0">
                <a:latin typeface="Times New Roman"/>
                <a:cs typeface="Times New Roman"/>
              </a:rPr>
              <a:t>to find distribution of </a:t>
            </a:r>
            <a:r>
              <a:rPr sz="1200" spc="-5" dirty="0">
                <a:latin typeface="Times New Roman"/>
                <a:cs typeface="Times New Roman"/>
              </a:rPr>
              <a:t>population over </a:t>
            </a:r>
            <a:r>
              <a:rPr sz="1200" dirty="0">
                <a:latin typeface="Times New Roman"/>
                <a:cs typeface="Times New Roman"/>
              </a:rPr>
              <a:t>a</a:t>
            </a:r>
            <a:r>
              <a:rPr sz="1200" spc="10" dirty="0">
                <a:latin typeface="Times New Roman"/>
                <a:cs typeface="Times New Roman"/>
              </a:rPr>
              <a:t> </a:t>
            </a:r>
            <a:r>
              <a:rPr sz="1200" dirty="0">
                <a:latin typeface="Times New Roman"/>
                <a:cs typeface="Times New Roman"/>
              </a:rPr>
              <a:t>period.</a:t>
            </a:r>
          </a:p>
          <a:p>
            <a:pPr>
              <a:lnSpc>
                <a:spcPct val="100000"/>
              </a:lnSpc>
              <a:spcBef>
                <a:spcPts val="20"/>
              </a:spcBef>
              <a:buFont typeface="Arial"/>
              <a:buChar char="•"/>
            </a:pPr>
            <a:endParaRPr sz="1400" dirty="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For </a:t>
            </a:r>
            <a:r>
              <a:rPr sz="1200" dirty="0">
                <a:latin typeface="Times New Roman"/>
                <a:cs typeface="Times New Roman"/>
              </a:rPr>
              <a:t>example the population of </a:t>
            </a:r>
            <a:r>
              <a:rPr sz="1200" spc="-5" dirty="0">
                <a:latin typeface="Times New Roman"/>
                <a:cs typeface="Times New Roman"/>
              </a:rPr>
              <a:t>Nepal </a:t>
            </a:r>
            <a:r>
              <a:rPr sz="1200" dirty="0">
                <a:latin typeface="Times New Roman"/>
                <a:cs typeface="Times New Roman"/>
              </a:rPr>
              <a:t>age </a:t>
            </a:r>
            <a:r>
              <a:rPr sz="1200" spc="-5" dirty="0">
                <a:latin typeface="Times New Roman"/>
                <a:cs typeface="Times New Roman"/>
              </a:rPr>
              <a:t>wise </a:t>
            </a:r>
            <a:r>
              <a:rPr sz="1200" dirty="0">
                <a:latin typeface="Times New Roman"/>
                <a:cs typeface="Times New Roman"/>
              </a:rPr>
              <a:t>in three </a:t>
            </a:r>
            <a:r>
              <a:rPr sz="1200" spc="-5" dirty="0">
                <a:latin typeface="Times New Roman"/>
                <a:cs typeface="Times New Roman"/>
              </a:rPr>
              <a:t>census</a:t>
            </a:r>
            <a:r>
              <a:rPr sz="1200" spc="-25" dirty="0">
                <a:latin typeface="Times New Roman"/>
                <a:cs typeface="Times New Roman"/>
              </a:rPr>
              <a:t> </a:t>
            </a:r>
            <a:r>
              <a:rPr sz="1200" spc="-5" dirty="0">
                <a:latin typeface="Times New Roman"/>
                <a:cs typeface="Times New Roman"/>
              </a:rPr>
              <a:t>is</a:t>
            </a:r>
            <a:endParaRPr sz="1200" dirty="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61</a:t>
            </a:fld>
            <a:endParaRPr sz="1100">
              <a:latin typeface="Caladea"/>
              <a:cs typeface="Caladea"/>
            </a:endParaRPr>
          </a:p>
        </p:txBody>
      </p:sp>
      <p:graphicFrame>
        <p:nvGraphicFramePr>
          <p:cNvPr id="6" name="object 6"/>
          <p:cNvGraphicFramePr>
            <a:graphicFrameLocks noGrp="1"/>
          </p:cNvGraphicFramePr>
          <p:nvPr/>
        </p:nvGraphicFramePr>
        <p:xfrm>
          <a:off x="882954" y="6630119"/>
          <a:ext cx="3530600" cy="1731250"/>
        </p:xfrm>
        <a:graphic>
          <a:graphicData uri="http://schemas.openxmlformats.org/drawingml/2006/table">
            <a:tbl>
              <a:tblPr firstRow="1" bandRow="1">
                <a:tableStyleId>{2D5ABB26-0587-4C30-8999-92F81FD0307C}</a:tableStyleId>
              </a:tblPr>
              <a:tblGrid>
                <a:gridCol w="1327150">
                  <a:extLst>
                    <a:ext uri="{9D8B030D-6E8A-4147-A177-3AD203B41FA5}">
                      <a16:colId xmlns:a16="http://schemas.microsoft.com/office/drawing/2014/main" val="20000"/>
                    </a:ext>
                  </a:extLst>
                </a:gridCol>
                <a:gridCol w="4381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38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374650">
                  <a:extLst>
                    <a:ext uri="{9D8B030D-6E8A-4147-A177-3AD203B41FA5}">
                      <a16:colId xmlns:a16="http://schemas.microsoft.com/office/drawing/2014/main" val="20005"/>
                    </a:ext>
                  </a:extLst>
                </a:gridCol>
              </a:tblGrid>
              <a:tr h="277616">
                <a:tc>
                  <a:txBody>
                    <a:bodyPr/>
                    <a:lstStyle/>
                    <a:p>
                      <a:pPr marR="69215" algn="r">
                        <a:lnSpc>
                          <a:spcPts val="1310"/>
                        </a:lnSpc>
                        <a:tabLst>
                          <a:tab pos="913765" algn="l"/>
                        </a:tabLst>
                      </a:pPr>
                      <a:r>
                        <a:rPr sz="1200" b="1" dirty="0">
                          <a:latin typeface="Times New Roman"/>
                          <a:cs typeface="Times New Roman"/>
                        </a:rPr>
                        <a:t>Age</a:t>
                      </a:r>
                      <a:r>
                        <a:rPr sz="1200" b="1" spc="-10" dirty="0">
                          <a:latin typeface="Times New Roman"/>
                          <a:cs typeface="Times New Roman"/>
                        </a:rPr>
                        <a:t> </a:t>
                      </a:r>
                      <a:r>
                        <a:rPr sz="1200" b="1" dirty="0">
                          <a:latin typeface="Times New Roman"/>
                          <a:cs typeface="Times New Roman"/>
                        </a:rPr>
                        <a:t>g</a:t>
                      </a:r>
                      <a:r>
                        <a:rPr sz="1200" b="1" spc="-5" dirty="0">
                          <a:latin typeface="Times New Roman"/>
                          <a:cs typeface="Times New Roman"/>
                        </a:rPr>
                        <a:t>r</a:t>
                      </a:r>
                      <a:r>
                        <a:rPr sz="1200" b="1" dirty="0">
                          <a:latin typeface="Times New Roman"/>
                          <a:cs typeface="Times New Roman"/>
                        </a:rPr>
                        <a:t>oup	1981</a:t>
                      </a: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95250">
                        <a:lnSpc>
                          <a:spcPts val="1310"/>
                        </a:lnSpc>
                      </a:pPr>
                      <a:r>
                        <a:rPr sz="1200" b="1" dirty="0">
                          <a:latin typeface="Times New Roman"/>
                          <a:cs typeface="Times New Roman"/>
                        </a:rPr>
                        <a:t>1991</a:t>
                      </a: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94615">
                        <a:lnSpc>
                          <a:spcPts val="1310"/>
                        </a:lnSpc>
                      </a:pPr>
                      <a:r>
                        <a:rPr sz="1200" b="1" dirty="0">
                          <a:latin typeface="Times New Roman"/>
                          <a:cs typeface="Times New Roman"/>
                        </a:rPr>
                        <a:t>2001</a:t>
                      </a: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0"/>
                  </a:ext>
                </a:extLst>
              </a:tr>
              <a:tr h="781430">
                <a:tc>
                  <a:txBody>
                    <a:bodyPr/>
                    <a:lstStyle/>
                    <a:p>
                      <a:pPr marL="488315" indent="-228600">
                        <a:lnSpc>
                          <a:spcPct val="100000"/>
                        </a:lnSpc>
                        <a:spcBef>
                          <a:spcPts val="740"/>
                        </a:spcBef>
                        <a:buFont typeface="Arial"/>
                        <a:buChar char="•"/>
                        <a:tabLst>
                          <a:tab pos="488315" algn="l"/>
                          <a:tab pos="488950" algn="l"/>
                        </a:tabLst>
                      </a:pPr>
                      <a:r>
                        <a:rPr sz="1200" dirty="0">
                          <a:latin typeface="Times New Roman"/>
                          <a:cs typeface="Times New Roman"/>
                        </a:rPr>
                        <a:t>0 – 14</a:t>
                      </a:r>
                      <a:r>
                        <a:rPr sz="1200" spc="240" dirty="0">
                          <a:latin typeface="Times New Roman"/>
                          <a:cs typeface="Times New Roman"/>
                        </a:rPr>
                        <a:t> </a:t>
                      </a:r>
                      <a:r>
                        <a:rPr sz="1200" dirty="0">
                          <a:latin typeface="Times New Roman"/>
                          <a:cs typeface="Times New Roman"/>
                        </a:rPr>
                        <a:t>41.4</a:t>
                      </a:r>
                      <a:endParaRPr sz="1200">
                        <a:latin typeface="Times New Roman"/>
                        <a:cs typeface="Times New Roman"/>
                      </a:endParaRPr>
                    </a:p>
                    <a:p>
                      <a:pPr>
                        <a:lnSpc>
                          <a:spcPct val="100000"/>
                        </a:lnSpc>
                        <a:spcBef>
                          <a:spcPts val="40"/>
                        </a:spcBef>
                        <a:buFont typeface="Arial"/>
                        <a:buChar char="•"/>
                      </a:pPr>
                      <a:endParaRPr sz="1400">
                        <a:latin typeface="Times New Roman"/>
                        <a:cs typeface="Times New Roman"/>
                      </a:endParaRPr>
                    </a:p>
                    <a:p>
                      <a:pPr marL="488315" indent="-228600">
                        <a:lnSpc>
                          <a:spcPct val="100000"/>
                        </a:lnSpc>
                        <a:buFont typeface="Arial"/>
                        <a:buChar char="•"/>
                        <a:tabLst>
                          <a:tab pos="488315" algn="l"/>
                          <a:tab pos="488950" algn="l"/>
                        </a:tabLst>
                      </a:pPr>
                      <a:r>
                        <a:rPr sz="1200" dirty="0">
                          <a:latin typeface="Times New Roman"/>
                          <a:cs typeface="Times New Roman"/>
                        </a:rPr>
                        <a:t>15 –</a:t>
                      </a:r>
                      <a:r>
                        <a:rPr sz="1200" spc="-20" dirty="0">
                          <a:latin typeface="Times New Roman"/>
                          <a:cs typeface="Times New Roman"/>
                        </a:rPr>
                        <a:t> </a:t>
                      </a:r>
                      <a:r>
                        <a:rPr sz="1200" dirty="0">
                          <a:latin typeface="Times New Roman"/>
                          <a:cs typeface="Times New Roman"/>
                        </a:rPr>
                        <a:t>59</a:t>
                      </a:r>
                      <a:endParaRPr sz="1200">
                        <a:latin typeface="Times New Roman"/>
                        <a:cs typeface="Times New Roman"/>
                      </a:endParaRPr>
                    </a:p>
                  </a:txBody>
                  <a:tcPr marL="0" marR="0" marT="93980"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5565">
                        <a:lnSpc>
                          <a:spcPct val="100000"/>
                        </a:lnSpc>
                        <a:spcBef>
                          <a:spcPts val="840"/>
                        </a:spcBef>
                      </a:pPr>
                      <a:r>
                        <a:rPr sz="1200" dirty="0">
                          <a:latin typeface="Times New Roman"/>
                          <a:cs typeface="Times New Roman"/>
                        </a:rPr>
                        <a:t>51.2</a:t>
                      </a:r>
                      <a:endParaRPr sz="1200">
                        <a:latin typeface="Times New Roman"/>
                        <a:cs typeface="Times New Roman"/>
                      </a:endParaRPr>
                    </a:p>
                  </a:txBody>
                  <a:tcPr marL="0" marR="0" marT="0" marB="0"/>
                </a:tc>
                <a:tc>
                  <a:txBody>
                    <a:bodyPr/>
                    <a:lstStyle/>
                    <a:p>
                      <a:pPr marL="95250">
                        <a:lnSpc>
                          <a:spcPct val="100000"/>
                        </a:lnSpc>
                        <a:spcBef>
                          <a:spcPts val="740"/>
                        </a:spcBef>
                      </a:pPr>
                      <a:r>
                        <a:rPr sz="1200" dirty="0">
                          <a:latin typeface="Times New Roman"/>
                          <a:cs typeface="Times New Roman"/>
                        </a:rPr>
                        <a:t>42.4</a:t>
                      </a:r>
                      <a:endParaRPr sz="1200">
                        <a:latin typeface="Times New Roman"/>
                        <a:cs typeface="Times New Roman"/>
                      </a:endParaRPr>
                    </a:p>
                  </a:txBody>
                  <a:tcPr marL="0" marR="0" marT="93980"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5565">
                        <a:lnSpc>
                          <a:spcPct val="100000"/>
                        </a:lnSpc>
                        <a:spcBef>
                          <a:spcPts val="840"/>
                        </a:spcBef>
                      </a:pPr>
                      <a:r>
                        <a:rPr sz="1200" dirty="0">
                          <a:latin typeface="Times New Roman"/>
                          <a:cs typeface="Times New Roman"/>
                        </a:rPr>
                        <a:t>51.8</a:t>
                      </a:r>
                      <a:endParaRPr sz="1200">
                        <a:latin typeface="Times New Roman"/>
                        <a:cs typeface="Times New Roman"/>
                      </a:endParaRPr>
                    </a:p>
                  </a:txBody>
                  <a:tcPr marL="0" marR="0" marT="0" marB="0"/>
                </a:tc>
                <a:tc>
                  <a:txBody>
                    <a:bodyPr/>
                    <a:lstStyle/>
                    <a:p>
                      <a:pPr marL="94615">
                        <a:lnSpc>
                          <a:spcPct val="100000"/>
                        </a:lnSpc>
                        <a:spcBef>
                          <a:spcPts val="740"/>
                        </a:spcBef>
                      </a:pPr>
                      <a:r>
                        <a:rPr sz="1200" dirty="0">
                          <a:latin typeface="Times New Roman"/>
                          <a:cs typeface="Times New Roman"/>
                        </a:rPr>
                        <a:t>39.4</a:t>
                      </a:r>
                      <a:endParaRPr sz="1200">
                        <a:latin typeface="Times New Roman"/>
                        <a:cs typeface="Times New Roman"/>
                      </a:endParaRPr>
                    </a:p>
                  </a:txBody>
                  <a:tcPr marL="0" marR="0" marT="93980"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6200">
                        <a:lnSpc>
                          <a:spcPct val="100000"/>
                        </a:lnSpc>
                        <a:spcBef>
                          <a:spcPts val="840"/>
                        </a:spcBef>
                      </a:pPr>
                      <a:r>
                        <a:rPr sz="1200" dirty="0">
                          <a:latin typeface="Times New Roman"/>
                          <a:cs typeface="Times New Roman"/>
                        </a:rPr>
                        <a:t>54.1</a:t>
                      </a:r>
                      <a:endParaRPr sz="1200">
                        <a:latin typeface="Times New Roman"/>
                        <a:cs typeface="Times New Roman"/>
                      </a:endParaRPr>
                    </a:p>
                  </a:txBody>
                  <a:tcPr marL="0" marR="0" marT="0" marB="0"/>
                </a:tc>
                <a:extLst>
                  <a:ext uri="{0D108BD9-81ED-4DB2-BD59-A6C34878D82A}">
                    <a16:rowId xmlns:a16="http://schemas.microsoft.com/office/drawing/2014/main" val="10001"/>
                  </a:ext>
                </a:extLst>
              </a:tr>
              <a:tr h="391985">
                <a:tc>
                  <a:txBody>
                    <a:bodyPr/>
                    <a:lstStyle/>
                    <a:p>
                      <a:pPr marL="488315" indent="-228600">
                        <a:lnSpc>
                          <a:spcPct val="100000"/>
                        </a:lnSpc>
                        <a:spcBef>
                          <a:spcPts val="750"/>
                        </a:spcBef>
                        <a:buFont typeface="Arial"/>
                        <a:buChar char="•"/>
                        <a:tabLst>
                          <a:tab pos="488315" algn="l"/>
                          <a:tab pos="488950" algn="l"/>
                          <a:tab pos="945515" algn="l"/>
                        </a:tabLst>
                      </a:pPr>
                      <a:r>
                        <a:rPr sz="1200" dirty="0">
                          <a:latin typeface="Times New Roman"/>
                          <a:cs typeface="Times New Roman"/>
                        </a:rPr>
                        <a:t>60+	5.7</a:t>
                      </a:r>
                      <a:endParaRPr sz="1200">
                        <a:latin typeface="Times New Roman"/>
                        <a:cs typeface="Times New Roman"/>
                      </a:endParaRPr>
                    </a:p>
                  </a:txBody>
                  <a:tcPr marL="0" marR="0" marT="95250" marB="0"/>
                </a:tc>
                <a:tc>
                  <a:txBody>
                    <a:bodyPr/>
                    <a:lstStyle/>
                    <a:p>
                      <a:pPr>
                        <a:lnSpc>
                          <a:spcPct val="100000"/>
                        </a:lnSpc>
                      </a:pPr>
                      <a:endParaRPr sz="1200">
                        <a:latin typeface="Times New Roman"/>
                        <a:cs typeface="Times New Roman"/>
                      </a:endParaRPr>
                    </a:p>
                  </a:txBody>
                  <a:tcPr marL="0" marR="0" marT="0" marB="0"/>
                </a:tc>
                <a:tc>
                  <a:txBody>
                    <a:bodyPr/>
                    <a:lstStyle/>
                    <a:p>
                      <a:pPr marL="95250">
                        <a:lnSpc>
                          <a:spcPct val="100000"/>
                        </a:lnSpc>
                        <a:spcBef>
                          <a:spcPts val="750"/>
                        </a:spcBef>
                      </a:pPr>
                      <a:r>
                        <a:rPr sz="1200" dirty="0">
                          <a:latin typeface="Times New Roman"/>
                          <a:cs typeface="Times New Roman"/>
                        </a:rPr>
                        <a:t>5.8</a:t>
                      </a:r>
                      <a:endParaRPr sz="1200">
                        <a:latin typeface="Times New Roman"/>
                        <a:cs typeface="Times New Roman"/>
                      </a:endParaRPr>
                    </a:p>
                  </a:txBody>
                  <a:tcPr marL="0" marR="0" marT="95250" marB="0"/>
                </a:tc>
                <a:tc>
                  <a:txBody>
                    <a:bodyPr/>
                    <a:lstStyle/>
                    <a:p>
                      <a:pPr>
                        <a:lnSpc>
                          <a:spcPct val="100000"/>
                        </a:lnSpc>
                      </a:pPr>
                      <a:endParaRPr sz="1200">
                        <a:latin typeface="Times New Roman"/>
                        <a:cs typeface="Times New Roman"/>
                      </a:endParaRPr>
                    </a:p>
                  </a:txBody>
                  <a:tcPr marL="0" marR="0" marT="0" marB="0"/>
                </a:tc>
                <a:tc>
                  <a:txBody>
                    <a:bodyPr/>
                    <a:lstStyle/>
                    <a:p>
                      <a:pPr marL="94615">
                        <a:lnSpc>
                          <a:spcPct val="100000"/>
                        </a:lnSpc>
                        <a:spcBef>
                          <a:spcPts val="750"/>
                        </a:spcBef>
                      </a:pPr>
                      <a:r>
                        <a:rPr sz="1200" dirty="0">
                          <a:latin typeface="Times New Roman"/>
                          <a:cs typeface="Times New Roman"/>
                        </a:rPr>
                        <a:t>6.5</a:t>
                      </a:r>
                      <a:endParaRPr sz="1200">
                        <a:latin typeface="Times New Roman"/>
                        <a:cs typeface="Times New Roman"/>
                      </a:endParaRPr>
                    </a:p>
                  </a:txBody>
                  <a:tcPr marL="0" marR="0" marT="9525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2"/>
                  </a:ext>
                </a:extLst>
              </a:tr>
              <a:tr h="280219">
                <a:tc>
                  <a:txBody>
                    <a:bodyPr/>
                    <a:lstStyle/>
                    <a:p>
                      <a:pPr marR="145415" algn="r">
                        <a:lnSpc>
                          <a:spcPts val="1360"/>
                        </a:lnSpc>
                        <a:spcBef>
                          <a:spcPts val="745"/>
                        </a:spcBef>
                      </a:pPr>
                      <a:r>
                        <a:rPr sz="1200" b="1" spc="-5" dirty="0">
                          <a:latin typeface="Times New Roman"/>
                          <a:cs typeface="Times New Roman"/>
                        </a:rPr>
                        <a:t>Total</a:t>
                      </a:r>
                      <a:r>
                        <a:rPr sz="1200" b="1" spc="190" dirty="0">
                          <a:latin typeface="Times New Roman"/>
                          <a:cs typeface="Times New Roman"/>
                        </a:rPr>
                        <a:t> </a:t>
                      </a:r>
                      <a:r>
                        <a:rPr sz="1200" b="1" dirty="0">
                          <a:latin typeface="Times New Roman"/>
                          <a:cs typeface="Times New Roman"/>
                        </a:rPr>
                        <a:t>100</a:t>
                      </a:r>
                      <a:endParaRPr sz="1200">
                        <a:latin typeface="Times New Roman"/>
                        <a:cs typeface="Times New Roman"/>
                      </a:endParaRPr>
                    </a:p>
                  </a:txBody>
                  <a:tcPr marL="0" marR="0" marT="94615" marB="0"/>
                </a:tc>
                <a:tc>
                  <a:txBody>
                    <a:bodyPr/>
                    <a:lstStyle/>
                    <a:p>
                      <a:pPr>
                        <a:lnSpc>
                          <a:spcPct val="100000"/>
                        </a:lnSpc>
                      </a:pPr>
                      <a:endParaRPr sz="1200">
                        <a:latin typeface="Times New Roman"/>
                        <a:cs typeface="Times New Roman"/>
                      </a:endParaRPr>
                    </a:p>
                  </a:txBody>
                  <a:tcPr marL="0" marR="0" marT="0" marB="0"/>
                </a:tc>
                <a:tc>
                  <a:txBody>
                    <a:bodyPr/>
                    <a:lstStyle/>
                    <a:p>
                      <a:pPr marL="95250">
                        <a:lnSpc>
                          <a:spcPts val="1360"/>
                        </a:lnSpc>
                        <a:spcBef>
                          <a:spcPts val="745"/>
                        </a:spcBef>
                      </a:pPr>
                      <a:r>
                        <a:rPr sz="1200" b="1" dirty="0">
                          <a:latin typeface="Times New Roman"/>
                          <a:cs typeface="Times New Roman"/>
                        </a:rPr>
                        <a:t>100</a:t>
                      </a:r>
                      <a:endParaRPr sz="1200">
                        <a:latin typeface="Times New Roman"/>
                        <a:cs typeface="Times New Roman"/>
                      </a:endParaRPr>
                    </a:p>
                  </a:txBody>
                  <a:tcPr marL="0" marR="0" marT="94615" marB="0"/>
                </a:tc>
                <a:tc>
                  <a:txBody>
                    <a:bodyPr/>
                    <a:lstStyle/>
                    <a:p>
                      <a:pPr>
                        <a:lnSpc>
                          <a:spcPct val="100000"/>
                        </a:lnSpc>
                      </a:pPr>
                      <a:endParaRPr sz="1200">
                        <a:latin typeface="Times New Roman"/>
                        <a:cs typeface="Times New Roman"/>
                      </a:endParaRPr>
                    </a:p>
                  </a:txBody>
                  <a:tcPr marL="0" marR="0" marT="0" marB="0"/>
                </a:tc>
                <a:tc>
                  <a:txBody>
                    <a:bodyPr/>
                    <a:lstStyle/>
                    <a:p>
                      <a:pPr marL="94615">
                        <a:lnSpc>
                          <a:spcPts val="1360"/>
                        </a:lnSpc>
                        <a:spcBef>
                          <a:spcPts val="745"/>
                        </a:spcBef>
                      </a:pPr>
                      <a:r>
                        <a:rPr sz="1200" b="1" dirty="0">
                          <a:latin typeface="Times New Roman"/>
                          <a:cs typeface="Times New Roman"/>
                        </a:rPr>
                        <a:t>100</a:t>
                      </a:r>
                      <a:endParaRPr sz="1200">
                        <a:latin typeface="Times New Roman"/>
                        <a:cs typeface="Times New Roman"/>
                      </a:endParaRPr>
                    </a:p>
                  </a:txBody>
                  <a:tcPr marL="0" marR="0" marT="94615"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7" name="object 7"/>
          <p:cNvSpPr txBox="1"/>
          <p:nvPr/>
        </p:nvSpPr>
        <p:spPr>
          <a:xfrm>
            <a:off x="902004" y="8553450"/>
            <a:ext cx="5811520" cy="59690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Uses </a:t>
            </a:r>
            <a:r>
              <a:rPr sz="1200" b="1" dirty="0">
                <a:latin typeface="Times New Roman"/>
                <a:cs typeface="Times New Roman"/>
              </a:rPr>
              <a:t>of study of </a:t>
            </a:r>
            <a:r>
              <a:rPr sz="1200" b="1" spc="-5" dirty="0">
                <a:latin typeface="Times New Roman"/>
                <a:cs typeface="Times New Roman"/>
              </a:rPr>
              <a:t>population structure and</a:t>
            </a:r>
            <a:r>
              <a:rPr sz="1200" b="1" spc="10" dirty="0">
                <a:latin typeface="Times New Roman"/>
                <a:cs typeface="Times New Roman"/>
              </a:rPr>
              <a:t> </a:t>
            </a:r>
            <a:r>
              <a:rPr sz="1200" b="1" spc="-5" dirty="0">
                <a:latin typeface="Times New Roman"/>
                <a:cs typeface="Times New Roman"/>
              </a:rPr>
              <a:t>characteristics</a:t>
            </a:r>
            <a:endParaRPr sz="1200">
              <a:latin typeface="Times New Roman"/>
              <a:cs typeface="Times New Roman"/>
            </a:endParaRPr>
          </a:p>
          <a:p>
            <a:pPr>
              <a:lnSpc>
                <a:spcPct val="100000"/>
              </a:lnSpc>
              <a:spcBef>
                <a:spcPts val="5"/>
              </a:spcBef>
            </a:pPr>
            <a:endParaRPr sz="1400">
              <a:latin typeface="Times New Roman"/>
              <a:cs typeface="Times New Roman"/>
            </a:endParaRPr>
          </a:p>
          <a:p>
            <a:pPr marL="469265" indent="-228600">
              <a:lnSpc>
                <a:spcPct val="100000"/>
              </a:lnSpc>
              <a:spcBef>
                <a:spcPts val="5"/>
              </a:spcBef>
              <a:buFont typeface="Arial"/>
              <a:buChar char="•"/>
              <a:tabLst>
                <a:tab pos="469265" algn="l"/>
                <a:tab pos="469900" algn="l"/>
              </a:tabLst>
            </a:pPr>
            <a:r>
              <a:rPr sz="1200" spc="-10" dirty="0">
                <a:latin typeface="Times New Roman"/>
                <a:cs typeface="Times New Roman"/>
              </a:rPr>
              <a:t>It </a:t>
            </a:r>
            <a:r>
              <a:rPr sz="1200" dirty="0">
                <a:latin typeface="Times New Roman"/>
                <a:cs typeface="Times New Roman"/>
              </a:rPr>
              <a:t>helps in </a:t>
            </a:r>
            <a:r>
              <a:rPr sz="1200" spc="-5" dirty="0">
                <a:latin typeface="Times New Roman"/>
                <a:cs typeface="Times New Roman"/>
              </a:rPr>
              <a:t>an elaborative </a:t>
            </a:r>
            <a:r>
              <a:rPr sz="1200" dirty="0">
                <a:latin typeface="Times New Roman"/>
                <a:cs typeface="Times New Roman"/>
              </a:rPr>
              <a:t>study of any population and thus </a:t>
            </a:r>
            <a:r>
              <a:rPr sz="1200" spc="-5" dirty="0">
                <a:latin typeface="Times New Roman"/>
                <a:cs typeface="Times New Roman"/>
              </a:rPr>
              <a:t>makes </a:t>
            </a:r>
            <a:r>
              <a:rPr sz="1200" dirty="0">
                <a:latin typeface="Times New Roman"/>
                <a:cs typeface="Times New Roman"/>
              </a:rPr>
              <a:t>comparison</a:t>
            </a:r>
            <a:r>
              <a:rPr sz="1200" spc="280" dirty="0">
                <a:latin typeface="Times New Roman"/>
                <a:cs typeface="Times New Roman"/>
              </a:rPr>
              <a:t> </a:t>
            </a:r>
            <a:r>
              <a:rPr sz="1200" dirty="0">
                <a:latin typeface="Times New Roman"/>
                <a:cs typeface="Times New Roman"/>
              </a:rPr>
              <a:t>possible.</a:t>
            </a:r>
            <a:endParaRPr sz="1200">
              <a:latin typeface="Times New Roman"/>
              <a:cs typeface="Times New Roman"/>
            </a:endParaRPr>
          </a:p>
        </p:txBody>
      </p:sp>
      <p:sp>
        <p:nvSpPr>
          <p:cNvPr id="10" name="Slide Number Placeholder 9">
            <a:extLst>
              <a:ext uri="{FF2B5EF4-FFF2-40B4-BE49-F238E27FC236}">
                <a16:creationId xmlns:a16="http://schemas.microsoft.com/office/drawing/2014/main" id="{D50D5BD9-A4D5-434A-B7D4-E21F383359FC}"/>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61</a:t>
            </a:fld>
            <a:endParaRP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5190" cy="8655639"/>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a:lnSpc>
                <a:spcPct val="100000"/>
              </a:lnSpc>
              <a:spcBef>
                <a:spcPts val="10"/>
              </a:spcBef>
            </a:pPr>
            <a:endParaRPr sz="1600" dirty="0">
              <a:latin typeface="Caladea"/>
              <a:cs typeface="Caladea"/>
            </a:endParaRPr>
          </a:p>
          <a:p>
            <a:pPr marL="469265" indent="-228600">
              <a:lnSpc>
                <a:spcPct val="100000"/>
              </a:lnSpc>
              <a:buFont typeface="Arial"/>
              <a:buChar char="•"/>
              <a:tabLst>
                <a:tab pos="469265" algn="l"/>
                <a:tab pos="469900" algn="l"/>
              </a:tabLst>
            </a:pPr>
            <a:r>
              <a:rPr sz="1200" dirty="0">
                <a:latin typeface="Times New Roman"/>
                <a:cs typeface="Times New Roman"/>
              </a:rPr>
              <a:t>Population of </a:t>
            </a:r>
            <a:r>
              <a:rPr sz="1200" spc="-5" dirty="0">
                <a:latin typeface="Times New Roman"/>
                <a:cs typeface="Times New Roman"/>
              </a:rPr>
              <a:t>such data </a:t>
            </a:r>
            <a:r>
              <a:rPr sz="1200" dirty="0">
                <a:latin typeface="Times New Roman"/>
                <a:cs typeface="Times New Roman"/>
              </a:rPr>
              <a:t>are </a:t>
            </a:r>
            <a:r>
              <a:rPr sz="1200" spc="-5" dirty="0">
                <a:latin typeface="Times New Roman"/>
                <a:cs typeface="Times New Roman"/>
              </a:rPr>
              <a:t>useful </a:t>
            </a:r>
            <a:r>
              <a:rPr sz="1200" dirty="0">
                <a:latin typeface="Times New Roman"/>
                <a:cs typeface="Times New Roman"/>
              </a:rPr>
              <a:t>in </a:t>
            </a:r>
            <a:r>
              <a:rPr sz="1200" spc="-5" dirty="0">
                <a:latin typeface="Times New Roman"/>
                <a:cs typeface="Times New Roman"/>
              </a:rPr>
              <a:t>preparation </a:t>
            </a:r>
            <a:r>
              <a:rPr sz="1200" dirty="0">
                <a:latin typeface="Times New Roman"/>
                <a:cs typeface="Times New Roman"/>
              </a:rPr>
              <a:t>of </a:t>
            </a:r>
            <a:r>
              <a:rPr sz="1200" spc="-5" dirty="0">
                <a:latin typeface="Times New Roman"/>
                <a:cs typeface="Times New Roman"/>
              </a:rPr>
              <a:t>inventories </a:t>
            </a:r>
            <a:r>
              <a:rPr sz="1200" dirty="0">
                <a:latin typeface="Times New Roman"/>
                <a:cs typeface="Times New Roman"/>
              </a:rPr>
              <a:t>of human</a:t>
            </a:r>
            <a:r>
              <a:rPr sz="1200" spc="60" dirty="0">
                <a:latin typeface="Times New Roman"/>
                <a:cs typeface="Times New Roman"/>
              </a:rPr>
              <a:t> </a:t>
            </a:r>
            <a:r>
              <a:rPr sz="1200" spc="-5" dirty="0">
                <a:latin typeface="Times New Roman"/>
                <a:cs typeface="Times New Roman"/>
              </a:rPr>
              <a:t>resources.</a:t>
            </a:r>
            <a:endParaRPr sz="1200" dirty="0">
              <a:latin typeface="Times New Roman"/>
              <a:cs typeface="Times New Roman"/>
            </a:endParaRPr>
          </a:p>
          <a:p>
            <a:pPr marL="469265" marR="6985" indent="-228600" algn="just">
              <a:lnSpc>
                <a:spcPct val="144200"/>
              </a:lnSpc>
              <a:spcBef>
                <a:spcPts val="985"/>
              </a:spcBef>
              <a:buFont typeface="Arial"/>
              <a:buChar char="•"/>
              <a:tabLst>
                <a:tab pos="469900" algn="l"/>
              </a:tabLst>
            </a:pPr>
            <a:r>
              <a:rPr sz="1200" spc="-10" dirty="0">
                <a:latin typeface="Times New Roman"/>
                <a:cs typeface="Times New Roman"/>
              </a:rPr>
              <a:t>It </a:t>
            </a:r>
            <a:r>
              <a:rPr sz="1200" spc="-5" dirty="0">
                <a:latin typeface="Times New Roman"/>
                <a:cs typeface="Times New Roman"/>
              </a:rPr>
              <a:t>provides </a:t>
            </a:r>
            <a:r>
              <a:rPr sz="1200" dirty="0">
                <a:latin typeface="Times New Roman"/>
                <a:cs typeface="Times New Roman"/>
              </a:rPr>
              <a:t>the </a:t>
            </a:r>
            <a:r>
              <a:rPr sz="1200" spc="-5" dirty="0">
                <a:latin typeface="Times New Roman"/>
                <a:cs typeface="Times New Roman"/>
              </a:rPr>
              <a:t>material </a:t>
            </a:r>
            <a:r>
              <a:rPr sz="1200" dirty="0">
                <a:latin typeface="Times New Roman"/>
                <a:cs typeface="Times New Roman"/>
              </a:rPr>
              <a:t>for the </a:t>
            </a:r>
            <a:r>
              <a:rPr sz="1200" spc="5" dirty="0">
                <a:latin typeface="Times New Roman"/>
                <a:cs typeface="Times New Roman"/>
              </a:rPr>
              <a:t>study </a:t>
            </a:r>
            <a:r>
              <a:rPr sz="1200" dirty="0">
                <a:latin typeface="Times New Roman"/>
                <a:cs typeface="Times New Roman"/>
              </a:rPr>
              <a:t>of the </a:t>
            </a:r>
            <a:r>
              <a:rPr sz="1200" spc="-5" dirty="0">
                <a:latin typeface="Times New Roman"/>
                <a:cs typeface="Times New Roman"/>
              </a:rPr>
              <a:t>social and economic structure and change </a:t>
            </a:r>
            <a:r>
              <a:rPr sz="1200" spc="5" dirty="0">
                <a:latin typeface="Times New Roman"/>
                <a:cs typeface="Times New Roman"/>
              </a:rPr>
              <a:t>of  </a:t>
            </a:r>
            <a:r>
              <a:rPr sz="1200" dirty="0">
                <a:latin typeface="Times New Roman"/>
                <a:cs typeface="Times New Roman"/>
              </a:rPr>
              <a:t>population.</a:t>
            </a:r>
          </a:p>
          <a:p>
            <a:pPr>
              <a:lnSpc>
                <a:spcPct val="100000"/>
              </a:lnSpc>
              <a:spcBef>
                <a:spcPts val="45"/>
              </a:spcBef>
              <a:buFont typeface="Arial"/>
              <a:buChar char="•"/>
            </a:pPr>
            <a:endParaRPr sz="1400" dirty="0">
              <a:latin typeface="Times New Roman"/>
              <a:cs typeface="Times New Roman"/>
            </a:endParaRPr>
          </a:p>
          <a:p>
            <a:pPr marL="12700" algn="just">
              <a:lnSpc>
                <a:spcPct val="100000"/>
              </a:lnSpc>
            </a:pPr>
            <a:r>
              <a:rPr sz="1200" b="1" spc="-5" dirty="0">
                <a:latin typeface="Times New Roman"/>
                <a:cs typeface="Times New Roman"/>
              </a:rPr>
              <a:t>Sex and </a:t>
            </a:r>
            <a:r>
              <a:rPr sz="1200" b="1" dirty="0">
                <a:latin typeface="Times New Roman"/>
                <a:cs typeface="Times New Roman"/>
              </a:rPr>
              <a:t>age </a:t>
            </a:r>
            <a:r>
              <a:rPr sz="1200" b="1" spc="-5" dirty="0">
                <a:latin typeface="Times New Roman"/>
                <a:cs typeface="Times New Roman"/>
              </a:rPr>
              <a:t>structure</a:t>
            </a:r>
            <a:endParaRPr sz="1200" dirty="0">
              <a:latin typeface="Times New Roman"/>
              <a:cs typeface="Times New Roman"/>
            </a:endParaRPr>
          </a:p>
          <a:p>
            <a:pPr>
              <a:lnSpc>
                <a:spcPct val="100000"/>
              </a:lnSpc>
              <a:spcBef>
                <a:spcPts val="55"/>
              </a:spcBef>
            </a:pPr>
            <a:endParaRPr sz="1350" dirty="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Sex and </a:t>
            </a:r>
            <a:r>
              <a:rPr sz="1200" spc="-10" dirty="0">
                <a:latin typeface="Times New Roman"/>
                <a:cs typeface="Times New Roman"/>
              </a:rPr>
              <a:t>age </a:t>
            </a:r>
            <a:r>
              <a:rPr sz="1200" spc="-5" dirty="0">
                <a:latin typeface="Times New Roman"/>
                <a:cs typeface="Times New Roman"/>
              </a:rPr>
              <a:t>are </a:t>
            </a:r>
            <a:r>
              <a:rPr sz="1200" dirty="0">
                <a:latin typeface="Times New Roman"/>
                <a:cs typeface="Times New Roman"/>
              </a:rPr>
              <a:t>the basic </a:t>
            </a:r>
            <a:r>
              <a:rPr sz="1200" spc="-5" dirty="0">
                <a:latin typeface="Times New Roman"/>
                <a:cs typeface="Times New Roman"/>
              </a:rPr>
              <a:t>characteristics </a:t>
            </a:r>
            <a:r>
              <a:rPr sz="1200" dirty="0">
                <a:latin typeface="Times New Roman"/>
                <a:cs typeface="Times New Roman"/>
              </a:rPr>
              <a:t>or </a:t>
            </a:r>
            <a:r>
              <a:rPr sz="1200" spc="-5" dirty="0">
                <a:latin typeface="Times New Roman"/>
                <a:cs typeface="Times New Roman"/>
              </a:rPr>
              <a:t>biological</a:t>
            </a:r>
            <a:r>
              <a:rPr sz="1200" spc="45" dirty="0">
                <a:latin typeface="Times New Roman"/>
                <a:cs typeface="Times New Roman"/>
              </a:rPr>
              <a:t> </a:t>
            </a:r>
            <a:r>
              <a:rPr sz="1200" spc="-5" dirty="0">
                <a:latin typeface="Times New Roman"/>
                <a:cs typeface="Times New Roman"/>
              </a:rPr>
              <a:t>attributes</a:t>
            </a:r>
            <a:endParaRPr sz="1200" dirty="0">
              <a:latin typeface="Times New Roman"/>
              <a:cs typeface="Times New Roman"/>
            </a:endParaRPr>
          </a:p>
          <a:p>
            <a:pPr>
              <a:lnSpc>
                <a:spcPct val="100000"/>
              </a:lnSpc>
              <a:spcBef>
                <a:spcPts val="35"/>
              </a:spcBef>
              <a:buFont typeface="Arial"/>
              <a:buChar char="•"/>
            </a:pPr>
            <a:endParaRPr sz="1400" dirty="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Affect demographic </a:t>
            </a:r>
            <a:r>
              <a:rPr sz="1200" dirty="0">
                <a:latin typeface="Times New Roman"/>
                <a:cs typeface="Times New Roman"/>
              </a:rPr>
              <a:t>variables </a:t>
            </a:r>
            <a:r>
              <a:rPr sz="1200" spc="-10" dirty="0">
                <a:latin typeface="Times New Roman"/>
                <a:cs typeface="Times New Roman"/>
              </a:rPr>
              <a:t>as </a:t>
            </a:r>
            <a:r>
              <a:rPr sz="1200" spc="-5" dirty="0">
                <a:latin typeface="Times New Roman"/>
                <a:cs typeface="Times New Roman"/>
              </a:rPr>
              <a:t>well as </a:t>
            </a:r>
            <a:r>
              <a:rPr sz="1200" dirty="0">
                <a:latin typeface="Times New Roman"/>
                <a:cs typeface="Times New Roman"/>
              </a:rPr>
              <a:t>social , economical and </a:t>
            </a:r>
            <a:r>
              <a:rPr sz="1200" spc="-5" dirty="0">
                <a:latin typeface="Times New Roman"/>
                <a:cs typeface="Times New Roman"/>
              </a:rPr>
              <a:t>political</a:t>
            </a:r>
            <a:r>
              <a:rPr sz="1200" spc="60" dirty="0">
                <a:latin typeface="Times New Roman"/>
                <a:cs typeface="Times New Roman"/>
              </a:rPr>
              <a:t> </a:t>
            </a:r>
            <a:r>
              <a:rPr sz="1200" spc="-5" dirty="0">
                <a:latin typeface="Times New Roman"/>
                <a:cs typeface="Times New Roman"/>
              </a:rPr>
              <a:t>structure.</a:t>
            </a:r>
            <a:endParaRPr sz="1200" dirty="0">
              <a:latin typeface="Times New Roman"/>
              <a:cs typeface="Times New Roman"/>
            </a:endParaRPr>
          </a:p>
          <a:p>
            <a:pPr marL="469265" marR="5715" indent="-228600" algn="just">
              <a:lnSpc>
                <a:spcPct val="144200"/>
              </a:lnSpc>
              <a:spcBef>
                <a:spcPts val="985"/>
              </a:spcBef>
              <a:buFont typeface="Arial"/>
              <a:buChar char="•"/>
              <a:tabLst>
                <a:tab pos="469900" algn="l"/>
              </a:tabLst>
            </a:pPr>
            <a:r>
              <a:rPr sz="1200" spc="-5" dirty="0">
                <a:latin typeface="Times New Roman"/>
                <a:cs typeface="Times New Roman"/>
              </a:rPr>
              <a:t>Influence </a:t>
            </a:r>
            <a:r>
              <a:rPr sz="1200" dirty="0">
                <a:latin typeface="Times New Roman"/>
                <a:cs typeface="Times New Roman"/>
              </a:rPr>
              <a:t>in birth, </a:t>
            </a:r>
            <a:r>
              <a:rPr sz="1200" spc="-5" dirty="0">
                <a:latin typeface="Times New Roman"/>
                <a:cs typeface="Times New Roman"/>
              </a:rPr>
              <a:t>death, migration, marital status composition, manpower, national  product, planning </a:t>
            </a:r>
            <a:r>
              <a:rPr sz="1200" dirty="0">
                <a:latin typeface="Times New Roman"/>
                <a:cs typeface="Times New Roman"/>
              </a:rPr>
              <a:t>regarding </a:t>
            </a:r>
            <a:r>
              <a:rPr sz="1200" spc="-5" dirty="0">
                <a:latin typeface="Times New Roman"/>
                <a:cs typeface="Times New Roman"/>
              </a:rPr>
              <a:t>educational </a:t>
            </a:r>
            <a:r>
              <a:rPr sz="1200" dirty="0">
                <a:latin typeface="Times New Roman"/>
                <a:cs typeface="Times New Roman"/>
              </a:rPr>
              <a:t>and </a:t>
            </a:r>
            <a:r>
              <a:rPr sz="1200" spc="-5" dirty="0">
                <a:latin typeface="Times New Roman"/>
                <a:cs typeface="Times New Roman"/>
              </a:rPr>
              <a:t>medical services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housing</a:t>
            </a:r>
          </a:p>
          <a:p>
            <a:pPr>
              <a:lnSpc>
                <a:spcPct val="100000"/>
              </a:lnSpc>
              <a:spcBef>
                <a:spcPts val="45"/>
              </a:spcBef>
              <a:buFont typeface="Arial"/>
              <a:buChar char="•"/>
            </a:pPr>
            <a:endParaRPr sz="1400" dirty="0">
              <a:latin typeface="Times New Roman"/>
              <a:cs typeface="Times New Roman"/>
            </a:endParaRPr>
          </a:p>
          <a:p>
            <a:pPr marL="12700" algn="just">
              <a:lnSpc>
                <a:spcPct val="100000"/>
              </a:lnSpc>
            </a:pPr>
            <a:r>
              <a:rPr sz="1200" b="1" spc="-5" dirty="0">
                <a:latin typeface="Times New Roman"/>
                <a:cs typeface="Times New Roman"/>
              </a:rPr>
              <a:t>Sex structure:</a:t>
            </a:r>
            <a:endParaRPr sz="1200" dirty="0">
              <a:latin typeface="Times New Roman"/>
              <a:cs typeface="Times New Roman"/>
            </a:endParaRPr>
          </a:p>
          <a:p>
            <a:pPr>
              <a:lnSpc>
                <a:spcPct val="100000"/>
              </a:lnSpc>
            </a:pPr>
            <a:endParaRPr sz="1400" dirty="0">
              <a:latin typeface="Times New Roman"/>
              <a:cs typeface="Times New Roman"/>
            </a:endParaRPr>
          </a:p>
          <a:p>
            <a:pPr marL="469265" indent="-228600">
              <a:lnSpc>
                <a:spcPct val="100000"/>
              </a:lnSpc>
              <a:buFont typeface="Arial"/>
              <a:buChar char="•"/>
              <a:tabLst>
                <a:tab pos="469265" algn="l"/>
                <a:tab pos="4699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an easily </a:t>
            </a:r>
            <a:r>
              <a:rPr sz="1200" spc="-5" dirty="0">
                <a:latin typeface="Times New Roman"/>
                <a:cs typeface="Times New Roman"/>
              </a:rPr>
              <a:t>identifiable</a:t>
            </a:r>
            <a:r>
              <a:rPr sz="1200" dirty="0">
                <a:latin typeface="Times New Roman"/>
                <a:cs typeface="Times New Roman"/>
              </a:rPr>
              <a:t> </a:t>
            </a:r>
            <a:r>
              <a:rPr sz="1200" spc="-5" dirty="0">
                <a:latin typeface="Times New Roman"/>
                <a:cs typeface="Times New Roman"/>
              </a:rPr>
              <a:t>characteristics.</a:t>
            </a:r>
            <a:endParaRPr sz="1200" dirty="0">
              <a:latin typeface="Times New Roman"/>
              <a:cs typeface="Times New Roman"/>
            </a:endParaRPr>
          </a:p>
          <a:p>
            <a:pPr>
              <a:lnSpc>
                <a:spcPct val="100000"/>
              </a:lnSpc>
              <a:spcBef>
                <a:spcPts val="35"/>
              </a:spcBef>
              <a:buFont typeface="Arial"/>
              <a:buChar char="•"/>
            </a:pPr>
            <a:endParaRPr sz="1400" dirty="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Sex structure </a:t>
            </a:r>
            <a:r>
              <a:rPr sz="1200" dirty="0">
                <a:latin typeface="Times New Roman"/>
                <a:cs typeface="Times New Roman"/>
              </a:rPr>
              <a:t>of any population </a:t>
            </a:r>
            <a:r>
              <a:rPr sz="1200" spc="-5" dirty="0">
                <a:latin typeface="Times New Roman"/>
                <a:cs typeface="Times New Roman"/>
              </a:rPr>
              <a:t>is </a:t>
            </a:r>
            <a:r>
              <a:rPr sz="1200" dirty="0">
                <a:latin typeface="Times New Roman"/>
                <a:cs typeface="Times New Roman"/>
              </a:rPr>
              <a:t>used to</a:t>
            </a:r>
            <a:r>
              <a:rPr sz="1200" spc="-15" dirty="0">
                <a:latin typeface="Times New Roman"/>
                <a:cs typeface="Times New Roman"/>
              </a:rPr>
              <a:t> </a:t>
            </a:r>
            <a:r>
              <a:rPr sz="1200" spc="-5" dirty="0">
                <a:latin typeface="Times New Roman"/>
                <a:cs typeface="Times New Roman"/>
              </a:rPr>
              <a:t>find</a:t>
            </a:r>
            <a:endParaRPr sz="1200" dirty="0">
              <a:latin typeface="Times New Roman"/>
              <a:cs typeface="Times New Roman"/>
            </a:endParaRPr>
          </a:p>
          <a:p>
            <a:pPr>
              <a:lnSpc>
                <a:spcPct val="100000"/>
              </a:lnSpc>
              <a:spcBef>
                <a:spcPts val="10"/>
              </a:spcBef>
            </a:pPr>
            <a:endParaRPr sz="1400" dirty="0">
              <a:latin typeface="Times New Roman"/>
              <a:cs typeface="Times New Roman"/>
            </a:endParaRPr>
          </a:p>
          <a:p>
            <a:pPr marL="469265" indent="-228600">
              <a:lnSpc>
                <a:spcPct val="100000"/>
              </a:lnSpc>
              <a:buAutoNum type="alphaLcPeriod"/>
              <a:tabLst>
                <a:tab pos="469900" algn="l"/>
              </a:tabLst>
            </a:pPr>
            <a:r>
              <a:rPr sz="1200" spc="-5" dirty="0">
                <a:latin typeface="Times New Roman"/>
                <a:cs typeface="Times New Roman"/>
              </a:rPr>
              <a:t>Sex</a:t>
            </a:r>
            <a:r>
              <a:rPr sz="1200" spc="5" dirty="0">
                <a:latin typeface="Times New Roman"/>
                <a:cs typeface="Times New Roman"/>
              </a:rPr>
              <a:t> </a:t>
            </a:r>
            <a:r>
              <a:rPr sz="1200" spc="-5" dirty="0">
                <a:latin typeface="Times New Roman"/>
                <a:cs typeface="Times New Roman"/>
              </a:rPr>
              <a:t>ratio</a:t>
            </a:r>
            <a:endParaRPr sz="1200" dirty="0">
              <a:latin typeface="Times New Roman"/>
              <a:cs typeface="Times New Roman"/>
            </a:endParaRPr>
          </a:p>
          <a:p>
            <a:pPr>
              <a:lnSpc>
                <a:spcPct val="100000"/>
              </a:lnSpc>
              <a:spcBef>
                <a:spcPts val="20"/>
              </a:spcBef>
              <a:buFont typeface="Times New Roman"/>
              <a:buAutoNum type="alphaLcPeriod"/>
            </a:pPr>
            <a:endParaRPr sz="1400" dirty="0">
              <a:latin typeface="Times New Roman"/>
              <a:cs typeface="Times New Roman"/>
            </a:endParaRPr>
          </a:p>
          <a:p>
            <a:pPr marL="469265" indent="-228600">
              <a:lnSpc>
                <a:spcPct val="100000"/>
              </a:lnSpc>
              <a:spcBef>
                <a:spcPts val="5"/>
              </a:spcBef>
              <a:buAutoNum type="alphaLcPeriod"/>
              <a:tabLst>
                <a:tab pos="469900" algn="l"/>
              </a:tabLst>
            </a:pPr>
            <a:r>
              <a:rPr sz="1200" spc="-5" dirty="0">
                <a:latin typeface="Times New Roman"/>
                <a:cs typeface="Times New Roman"/>
              </a:rPr>
              <a:t>Percentage </a:t>
            </a:r>
            <a:r>
              <a:rPr sz="1200" dirty="0">
                <a:latin typeface="Times New Roman"/>
                <a:cs typeface="Times New Roman"/>
              </a:rPr>
              <a:t>of </a:t>
            </a:r>
            <a:r>
              <a:rPr sz="1200" spc="-5" dirty="0">
                <a:latin typeface="Times New Roman"/>
                <a:cs typeface="Times New Roman"/>
              </a:rPr>
              <a:t>male </a:t>
            </a:r>
            <a:r>
              <a:rPr sz="1200" dirty="0">
                <a:latin typeface="Times New Roman"/>
                <a:cs typeface="Times New Roman"/>
              </a:rPr>
              <a:t>in population(masculinity</a:t>
            </a:r>
            <a:r>
              <a:rPr sz="1200" spc="-25" dirty="0">
                <a:latin typeface="Times New Roman"/>
                <a:cs typeface="Times New Roman"/>
              </a:rPr>
              <a:t> </a:t>
            </a:r>
            <a:r>
              <a:rPr sz="1200" dirty="0">
                <a:latin typeface="Times New Roman"/>
                <a:cs typeface="Times New Roman"/>
              </a:rPr>
              <a:t>proportion)</a:t>
            </a:r>
          </a:p>
          <a:p>
            <a:pPr>
              <a:lnSpc>
                <a:spcPct val="100000"/>
              </a:lnSpc>
              <a:spcBef>
                <a:spcPts val="45"/>
              </a:spcBef>
            </a:pPr>
            <a:endParaRPr sz="1400" dirty="0">
              <a:latin typeface="Times New Roman"/>
              <a:cs typeface="Times New Roman"/>
            </a:endParaRPr>
          </a:p>
          <a:p>
            <a:pPr marL="12700" algn="just">
              <a:lnSpc>
                <a:spcPct val="100000"/>
              </a:lnSpc>
            </a:pPr>
            <a:r>
              <a:rPr sz="1200" b="1" spc="-5" dirty="0">
                <a:latin typeface="Times New Roman"/>
                <a:cs typeface="Times New Roman"/>
              </a:rPr>
              <a:t>Age</a:t>
            </a:r>
            <a:r>
              <a:rPr sz="1200" b="1" spc="-15" dirty="0">
                <a:latin typeface="Times New Roman"/>
                <a:cs typeface="Times New Roman"/>
              </a:rPr>
              <a:t> </a:t>
            </a:r>
            <a:r>
              <a:rPr sz="1200" b="1" spc="-5" dirty="0">
                <a:latin typeface="Times New Roman"/>
                <a:cs typeface="Times New Roman"/>
              </a:rPr>
              <a:t>structure:</a:t>
            </a:r>
            <a:endParaRPr sz="1200" dirty="0">
              <a:latin typeface="Times New Roman"/>
              <a:cs typeface="Times New Roman"/>
            </a:endParaRPr>
          </a:p>
          <a:p>
            <a:pPr marL="469265" marR="5715" indent="-228600" algn="just">
              <a:lnSpc>
                <a:spcPct val="144200"/>
              </a:lnSpc>
              <a:spcBef>
                <a:spcPts val="960"/>
              </a:spcBef>
              <a:buFont typeface="Arial"/>
              <a:buChar char="•"/>
              <a:tabLst>
                <a:tab pos="469900" algn="l"/>
              </a:tabLst>
            </a:pPr>
            <a:r>
              <a:rPr sz="1200" dirty="0">
                <a:latin typeface="Times New Roman"/>
                <a:cs typeface="Times New Roman"/>
              </a:rPr>
              <a:t>Whether a population is </a:t>
            </a:r>
            <a:r>
              <a:rPr sz="1200" spc="-5" dirty="0">
                <a:latin typeface="Times New Roman"/>
                <a:cs typeface="Times New Roman"/>
              </a:rPr>
              <a:t>young </a:t>
            </a:r>
            <a:r>
              <a:rPr sz="1200" spc="5" dirty="0">
                <a:latin typeface="Times New Roman"/>
                <a:cs typeface="Times New Roman"/>
              </a:rPr>
              <a:t>or </a:t>
            </a:r>
            <a:r>
              <a:rPr sz="1200" dirty="0">
                <a:latin typeface="Times New Roman"/>
                <a:cs typeface="Times New Roman"/>
              </a:rPr>
              <a:t>old, or </a:t>
            </a:r>
            <a:r>
              <a:rPr sz="1200" spc="-5" dirty="0">
                <a:latin typeface="Times New Roman"/>
                <a:cs typeface="Times New Roman"/>
              </a:rPr>
              <a:t>getting </a:t>
            </a:r>
            <a:r>
              <a:rPr sz="1200" dirty="0">
                <a:latin typeface="Times New Roman"/>
                <a:cs typeface="Times New Roman"/>
              </a:rPr>
              <a:t>older or </a:t>
            </a:r>
            <a:r>
              <a:rPr sz="1200" spc="-5" dirty="0">
                <a:latin typeface="Times New Roman"/>
                <a:cs typeface="Times New Roman"/>
              </a:rPr>
              <a:t>younger </a:t>
            </a:r>
            <a:r>
              <a:rPr sz="1200" dirty="0">
                <a:latin typeface="Times New Roman"/>
                <a:cs typeface="Times New Roman"/>
              </a:rPr>
              <a:t>depends on the  </a:t>
            </a:r>
            <a:r>
              <a:rPr sz="1200" spc="-5" dirty="0">
                <a:latin typeface="Times New Roman"/>
                <a:cs typeface="Times New Roman"/>
              </a:rPr>
              <a:t>proportion </a:t>
            </a:r>
            <a:r>
              <a:rPr sz="1200" dirty="0">
                <a:latin typeface="Times New Roman"/>
                <a:cs typeface="Times New Roman"/>
              </a:rPr>
              <a:t>of </a:t>
            </a:r>
            <a:r>
              <a:rPr sz="1200" spc="-5" dirty="0">
                <a:latin typeface="Times New Roman"/>
                <a:cs typeface="Times New Roman"/>
              </a:rPr>
              <a:t>people at </a:t>
            </a:r>
            <a:r>
              <a:rPr sz="1200" dirty="0">
                <a:latin typeface="Times New Roman"/>
                <a:cs typeface="Times New Roman"/>
              </a:rPr>
              <a:t>different </a:t>
            </a:r>
            <a:r>
              <a:rPr sz="1200" spc="-5" dirty="0">
                <a:latin typeface="Times New Roman"/>
                <a:cs typeface="Times New Roman"/>
              </a:rPr>
              <a:t>age</a:t>
            </a:r>
            <a:r>
              <a:rPr sz="1200" spc="15" dirty="0">
                <a:latin typeface="Times New Roman"/>
                <a:cs typeface="Times New Roman"/>
              </a:rPr>
              <a:t> </a:t>
            </a:r>
            <a:r>
              <a:rPr sz="1200" dirty="0">
                <a:latin typeface="Times New Roman"/>
                <a:cs typeface="Times New Roman"/>
              </a:rPr>
              <a:t>groups.</a:t>
            </a:r>
          </a:p>
          <a:p>
            <a:pPr marL="469265" marR="5080" indent="-228600" algn="just">
              <a:lnSpc>
                <a:spcPct val="144200"/>
              </a:lnSpc>
              <a:spcBef>
                <a:spcPts val="994"/>
              </a:spcBef>
              <a:buFont typeface="Arial"/>
              <a:buChar char="•"/>
              <a:tabLst>
                <a:tab pos="509905" algn="l"/>
              </a:tabLst>
            </a:pPr>
            <a:r>
              <a:rPr dirty="0"/>
              <a:t>	</a:t>
            </a:r>
            <a:r>
              <a:rPr sz="1200" spc="-15" dirty="0">
                <a:latin typeface="Times New Roman"/>
                <a:cs typeface="Times New Roman"/>
              </a:rPr>
              <a:t>In </a:t>
            </a:r>
            <a:r>
              <a:rPr sz="1200" spc="-5" dirty="0">
                <a:latin typeface="Times New Roman"/>
                <a:cs typeface="Times New Roman"/>
              </a:rPr>
              <a:t>general, </a:t>
            </a:r>
            <a:r>
              <a:rPr sz="1200" dirty="0">
                <a:latin typeface="Times New Roman"/>
                <a:cs typeface="Times New Roman"/>
              </a:rPr>
              <a:t>a population with more than 35 percent </a:t>
            </a:r>
            <a:r>
              <a:rPr sz="1200" spc="-5" dirty="0">
                <a:latin typeface="Times New Roman"/>
                <a:cs typeface="Times New Roman"/>
              </a:rPr>
              <a:t>under age </a:t>
            </a:r>
            <a:r>
              <a:rPr sz="1200" dirty="0">
                <a:latin typeface="Times New Roman"/>
                <a:cs typeface="Times New Roman"/>
              </a:rPr>
              <a:t>15 </a:t>
            </a:r>
            <a:r>
              <a:rPr sz="1200" spc="-5" dirty="0">
                <a:latin typeface="Times New Roman"/>
                <a:cs typeface="Times New Roman"/>
              </a:rPr>
              <a:t>is considered young </a:t>
            </a:r>
            <a:r>
              <a:rPr sz="1200" dirty="0">
                <a:latin typeface="Times New Roman"/>
                <a:cs typeface="Times New Roman"/>
              </a:rPr>
              <a:t>and  population with more than 10 </a:t>
            </a:r>
            <a:r>
              <a:rPr sz="1200" spc="-5" dirty="0">
                <a:latin typeface="Times New Roman"/>
                <a:cs typeface="Times New Roman"/>
              </a:rPr>
              <a:t>percent aged </a:t>
            </a:r>
            <a:r>
              <a:rPr sz="1200" dirty="0">
                <a:latin typeface="Times New Roman"/>
                <a:cs typeface="Times New Roman"/>
              </a:rPr>
              <a:t>65 </a:t>
            </a:r>
            <a:r>
              <a:rPr sz="1200" spc="-5" dirty="0">
                <a:latin typeface="Times New Roman"/>
                <a:cs typeface="Times New Roman"/>
              </a:rPr>
              <a:t>and above is considered</a:t>
            </a:r>
            <a:r>
              <a:rPr sz="1200" spc="25" dirty="0">
                <a:latin typeface="Times New Roman"/>
                <a:cs typeface="Times New Roman"/>
              </a:rPr>
              <a:t> </a:t>
            </a:r>
            <a:r>
              <a:rPr sz="1200" dirty="0">
                <a:latin typeface="Times New Roman"/>
                <a:cs typeface="Times New Roman"/>
              </a:rPr>
              <a:t>old.</a:t>
            </a:r>
          </a:p>
          <a:p>
            <a:pPr marL="469265" marR="5080" indent="-228600" algn="just">
              <a:lnSpc>
                <a:spcPct val="143800"/>
              </a:lnSpc>
              <a:spcBef>
                <a:spcPts val="1005"/>
              </a:spcBef>
              <a:buFont typeface="Arial"/>
              <a:buChar char="•"/>
              <a:tabLst>
                <a:tab pos="469900" algn="l"/>
              </a:tabLst>
            </a:pPr>
            <a:r>
              <a:rPr sz="1200" spc="-5" dirty="0">
                <a:latin typeface="Times New Roman"/>
                <a:cs typeface="Times New Roman"/>
              </a:rPr>
              <a:t>Age structure is affected </a:t>
            </a:r>
            <a:r>
              <a:rPr sz="1200" spc="5" dirty="0">
                <a:latin typeface="Times New Roman"/>
                <a:cs typeface="Times New Roman"/>
              </a:rPr>
              <a:t>by </a:t>
            </a:r>
            <a:r>
              <a:rPr sz="1200" dirty="0">
                <a:latin typeface="Times New Roman"/>
                <a:cs typeface="Times New Roman"/>
              </a:rPr>
              <a:t>the </a:t>
            </a:r>
            <a:r>
              <a:rPr sz="1200" spc="-5" dirty="0">
                <a:latin typeface="Times New Roman"/>
                <a:cs typeface="Times New Roman"/>
              </a:rPr>
              <a:t>fertility, </a:t>
            </a:r>
            <a:r>
              <a:rPr sz="1200" dirty="0">
                <a:latin typeface="Times New Roman"/>
                <a:cs typeface="Times New Roman"/>
              </a:rPr>
              <a:t>mortality </a:t>
            </a:r>
            <a:r>
              <a:rPr sz="1200" spc="-5" dirty="0">
                <a:latin typeface="Times New Roman"/>
                <a:cs typeface="Times New Roman"/>
              </a:rPr>
              <a:t>and migration. However, under normal  situation, </a:t>
            </a:r>
            <a:r>
              <a:rPr sz="1200" dirty="0">
                <a:latin typeface="Times New Roman"/>
                <a:cs typeface="Times New Roman"/>
              </a:rPr>
              <a:t>the </a:t>
            </a:r>
            <a:r>
              <a:rPr sz="1200" spc="-5" dirty="0">
                <a:latin typeface="Times New Roman"/>
                <a:cs typeface="Times New Roman"/>
              </a:rPr>
              <a:t>affect </a:t>
            </a:r>
            <a:r>
              <a:rPr sz="1200" dirty="0">
                <a:latin typeface="Times New Roman"/>
                <a:cs typeface="Times New Roman"/>
              </a:rPr>
              <a:t>of mortality </a:t>
            </a:r>
            <a:r>
              <a:rPr sz="1200" spc="-5" dirty="0">
                <a:latin typeface="Times New Roman"/>
                <a:cs typeface="Times New Roman"/>
              </a:rPr>
              <a:t>and migration is smaller and proportion </a:t>
            </a:r>
            <a:r>
              <a:rPr sz="1200" dirty="0">
                <a:latin typeface="Times New Roman"/>
                <a:cs typeface="Times New Roman"/>
              </a:rPr>
              <a:t>of population </a:t>
            </a:r>
            <a:r>
              <a:rPr sz="1200" spc="-5" dirty="0">
                <a:latin typeface="Times New Roman"/>
                <a:cs typeface="Times New Roman"/>
              </a:rPr>
              <a:t>at  each age group is </a:t>
            </a:r>
            <a:r>
              <a:rPr sz="1200" dirty="0">
                <a:latin typeface="Times New Roman"/>
                <a:cs typeface="Times New Roman"/>
              </a:rPr>
              <a:t>mainly </a:t>
            </a:r>
            <a:r>
              <a:rPr sz="1200" spc="-5" dirty="0">
                <a:latin typeface="Times New Roman"/>
                <a:cs typeface="Times New Roman"/>
              </a:rPr>
              <a:t>affected </a:t>
            </a:r>
            <a:r>
              <a:rPr sz="1200" spc="10" dirty="0">
                <a:latin typeface="Times New Roman"/>
                <a:cs typeface="Times New Roman"/>
              </a:rPr>
              <a:t>by</a:t>
            </a:r>
            <a:r>
              <a:rPr sz="1200" spc="-5" dirty="0">
                <a:latin typeface="Times New Roman"/>
                <a:cs typeface="Times New Roman"/>
              </a:rPr>
              <a:t> fertility.</a:t>
            </a:r>
            <a:endParaRPr sz="1200" dirty="0">
              <a:latin typeface="Times New Roman"/>
              <a:cs typeface="Times New Roman"/>
            </a:endParaRPr>
          </a:p>
          <a:p>
            <a:pPr marL="469265" marR="5715" indent="-228600" algn="just">
              <a:lnSpc>
                <a:spcPct val="144100"/>
              </a:lnSpc>
              <a:spcBef>
                <a:spcPts val="994"/>
              </a:spcBef>
              <a:buFont typeface="Arial"/>
              <a:buChar char="•"/>
              <a:tabLst>
                <a:tab pos="469900" algn="l"/>
              </a:tabLst>
            </a:pPr>
            <a:r>
              <a:rPr sz="1200" dirty="0">
                <a:latin typeface="Times New Roman"/>
                <a:cs typeface="Times New Roman"/>
              </a:rPr>
              <a:t>Distribution of </a:t>
            </a:r>
            <a:r>
              <a:rPr sz="1200" spc="-5" dirty="0">
                <a:latin typeface="Times New Roman"/>
                <a:cs typeface="Times New Roman"/>
              </a:rPr>
              <a:t>population </a:t>
            </a:r>
            <a:r>
              <a:rPr sz="1200" spc="5" dirty="0">
                <a:latin typeface="Times New Roman"/>
                <a:cs typeface="Times New Roman"/>
              </a:rPr>
              <a:t>by </a:t>
            </a:r>
            <a:r>
              <a:rPr sz="1200" dirty="0">
                <a:latin typeface="Times New Roman"/>
                <a:cs typeface="Times New Roman"/>
              </a:rPr>
              <a:t>five </a:t>
            </a:r>
            <a:r>
              <a:rPr sz="1200" spc="-10" dirty="0">
                <a:latin typeface="Times New Roman"/>
                <a:cs typeface="Times New Roman"/>
              </a:rPr>
              <a:t>year </a:t>
            </a:r>
            <a:r>
              <a:rPr sz="1200" dirty="0">
                <a:latin typeface="Times New Roman"/>
                <a:cs typeface="Times New Roman"/>
              </a:rPr>
              <a:t>age </a:t>
            </a:r>
            <a:r>
              <a:rPr sz="1200" spc="-5" dirty="0">
                <a:latin typeface="Times New Roman"/>
                <a:cs typeface="Times New Roman"/>
              </a:rPr>
              <a:t>group is shown </a:t>
            </a:r>
            <a:r>
              <a:rPr sz="1200" dirty="0">
                <a:latin typeface="Times New Roman"/>
                <a:cs typeface="Times New Roman"/>
              </a:rPr>
              <a:t>for </a:t>
            </a:r>
            <a:r>
              <a:rPr sz="1200" spc="-5" dirty="0">
                <a:latin typeface="Times New Roman"/>
                <a:cs typeface="Times New Roman"/>
              </a:rPr>
              <a:t>males and females based  </a:t>
            </a:r>
            <a:r>
              <a:rPr sz="1200" dirty="0">
                <a:latin typeface="Times New Roman"/>
                <a:cs typeface="Times New Roman"/>
              </a:rPr>
              <a:t>on </a:t>
            </a:r>
            <a:r>
              <a:rPr sz="1200" spc="-5" dirty="0">
                <a:latin typeface="Times New Roman"/>
                <a:cs typeface="Times New Roman"/>
              </a:rPr>
              <a:t>census data.</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62</a:t>
            </a:fld>
            <a:endParaRPr sz="1100">
              <a:latin typeface="Caladea"/>
              <a:cs typeface="Caladea"/>
            </a:endParaRPr>
          </a:p>
        </p:txBody>
      </p:sp>
      <p:sp>
        <p:nvSpPr>
          <p:cNvPr id="7" name="Slide Number Placeholder 6">
            <a:extLst>
              <a:ext uri="{FF2B5EF4-FFF2-40B4-BE49-F238E27FC236}">
                <a16:creationId xmlns:a16="http://schemas.microsoft.com/office/drawing/2014/main" id="{FEEEFE56-9815-471A-9057-45E1D2135037}"/>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62</a:t>
            </a:fld>
            <a:endParaRP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3393"/>
            <a:ext cx="5965825" cy="1513205"/>
          </a:xfrm>
          <a:prstGeom prst="rect">
            <a:avLst/>
          </a:prstGeom>
        </p:spPr>
        <p:txBody>
          <a:bodyPr vert="horz" wrap="square" lIns="0" tIns="12700" rIns="0" bIns="0" rtlCol="0">
            <a:spAutoFit/>
          </a:bodyPr>
          <a:lstStyle/>
          <a:p>
            <a:pPr marL="12700" algn="just">
              <a:lnSpc>
                <a:spcPct val="100000"/>
              </a:lnSpc>
              <a:spcBef>
                <a:spcPts val="100"/>
              </a:spcBef>
            </a:pPr>
            <a:r>
              <a:rPr sz="1200" b="1" spc="-5" dirty="0">
                <a:latin typeface="Times New Roman"/>
                <a:cs typeface="Times New Roman"/>
              </a:rPr>
              <a:t>Age</a:t>
            </a:r>
            <a:r>
              <a:rPr sz="1200" b="1" spc="-15" dirty="0">
                <a:latin typeface="Times New Roman"/>
                <a:cs typeface="Times New Roman"/>
              </a:rPr>
              <a:t> </a:t>
            </a:r>
            <a:r>
              <a:rPr sz="1200" b="1" spc="-5" dirty="0">
                <a:latin typeface="Times New Roman"/>
                <a:cs typeface="Times New Roman"/>
              </a:rPr>
              <a:t>Composition:</a:t>
            </a:r>
            <a:endParaRPr sz="1200">
              <a:latin typeface="Times New Roman"/>
              <a:cs typeface="Times New Roman"/>
            </a:endParaRPr>
          </a:p>
          <a:p>
            <a:pPr marL="469265" marR="5080" indent="-228600" algn="just">
              <a:lnSpc>
                <a:spcPct val="144200"/>
              </a:lnSpc>
              <a:spcBef>
                <a:spcPts val="960"/>
              </a:spcBef>
              <a:buFont typeface="Arial"/>
              <a:buChar char="•"/>
              <a:tabLst>
                <a:tab pos="469900" algn="l"/>
              </a:tabLst>
            </a:pPr>
            <a:r>
              <a:rPr sz="1200" spc="-5" dirty="0">
                <a:latin typeface="Times New Roman"/>
                <a:cs typeface="Times New Roman"/>
              </a:rPr>
              <a:t>Age data </a:t>
            </a:r>
            <a:r>
              <a:rPr sz="1200" dirty="0">
                <a:latin typeface="Times New Roman"/>
                <a:cs typeface="Times New Roman"/>
              </a:rPr>
              <a:t>are usually </a:t>
            </a:r>
            <a:r>
              <a:rPr sz="1200" spc="-5" dirty="0">
                <a:latin typeface="Times New Roman"/>
                <a:cs typeface="Times New Roman"/>
              </a:rPr>
              <a:t>available </a:t>
            </a:r>
            <a:r>
              <a:rPr sz="1200" dirty="0">
                <a:latin typeface="Times New Roman"/>
                <a:cs typeface="Times New Roman"/>
              </a:rPr>
              <a:t>in the </a:t>
            </a:r>
            <a:r>
              <a:rPr sz="1200" spc="-5" dirty="0">
                <a:latin typeface="Times New Roman"/>
                <a:cs typeface="Times New Roman"/>
              </a:rPr>
              <a:t>form </a:t>
            </a:r>
            <a:r>
              <a:rPr sz="1200" dirty="0">
                <a:latin typeface="Times New Roman"/>
                <a:cs typeface="Times New Roman"/>
              </a:rPr>
              <a:t>of </a:t>
            </a:r>
            <a:r>
              <a:rPr sz="1200" spc="-5" dirty="0">
                <a:latin typeface="Times New Roman"/>
                <a:cs typeface="Times New Roman"/>
              </a:rPr>
              <a:t>single years </a:t>
            </a:r>
            <a:r>
              <a:rPr sz="1200" dirty="0">
                <a:latin typeface="Times New Roman"/>
                <a:cs typeface="Times New Roman"/>
              </a:rPr>
              <a:t>like 0,1,2,….9,10,…20, 21,22  </a:t>
            </a:r>
            <a:r>
              <a:rPr sz="1200" spc="-5" dirty="0">
                <a:latin typeface="Times New Roman"/>
                <a:cs typeface="Times New Roman"/>
              </a:rPr>
              <a:t>etc. For demographic analysis, however, </a:t>
            </a:r>
            <a:r>
              <a:rPr sz="1200" dirty="0">
                <a:latin typeface="Times New Roman"/>
                <a:cs typeface="Times New Roman"/>
              </a:rPr>
              <a:t>age data </a:t>
            </a:r>
            <a:r>
              <a:rPr sz="1200" spc="-5" dirty="0">
                <a:latin typeface="Times New Roman"/>
                <a:cs typeface="Times New Roman"/>
              </a:rPr>
              <a:t>are </a:t>
            </a:r>
            <a:r>
              <a:rPr sz="1200" dirty="0">
                <a:latin typeface="Times New Roman"/>
                <a:cs typeface="Times New Roman"/>
              </a:rPr>
              <a:t>rarely used in this </a:t>
            </a:r>
            <a:r>
              <a:rPr sz="1200" spc="-5" dirty="0">
                <a:latin typeface="Times New Roman"/>
                <a:cs typeface="Times New Roman"/>
              </a:rPr>
              <a:t>form. </a:t>
            </a:r>
            <a:r>
              <a:rPr sz="1200" dirty="0">
                <a:latin typeface="Times New Roman"/>
                <a:cs typeface="Times New Roman"/>
              </a:rPr>
              <a:t>The </a:t>
            </a:r>
            <a:r>
              <a:rPr sz="1200" spc="-5" dirty="0">
                <a:latin typeface="Times New Roman"/>
                <a:cs typeface="Times New Roman"/>
              </a:rPr>
              <a:t>age  data is classified </a:t>
            </a:r>
            <a:r>
              <a:rPr sz="1200" dirty="0">
                <a:latin typeface="Times New Roman"/>
                <a:cs typeface="Times New Roman"/>
              </a:rPr>
              <a:t>in five </a:t>
            </a:r>
            <a:r>
              <a:rPr sz="1200" spc="-5" dirty="0">
                <a:latin typeface="Times New Roman"/>
                <a:cs typeface="Times New Roman"/>
              </a:rPr>
              <a:t>years </a:t>
            </a:r>
            <a:r>
              <a:rPr sz="1200" dirty="0">
                <a:latin typeface="Times New Roman"/>
                <a:cs typeface="Times New Roman"/>
              </a:rPr>
              <a:t>age </a:t>
            </a:r>
            <a:r>
              <a:rPr sz="1200" spc="-5" dirty="0">
                <a:latin typeface="Times New Roman"/>
                <a:cs typeface="Times New Roman"/>
              </a:rPr>
              <a:t>groups such as </a:t>
            </a:r>
            <a:r>
              <a:rPr sz="1200" dirty="0">
                <a:latin typeface="Times New Roman"/>
                <a:cs typeface="Times New Roman"/>
              </a:rPr>
              <a:t>0-4, </a:t>
            </a:r>
            <a:r>
              <a:rPr sz="1200" spc="-5" dirty="0">
                <a:latin typeface="Times New Roman"/>
                <a:cs typeface="Times New Roman"/>
              </a:rPr>
              <a:t>5-9, 10-14</a:t>
            </a:r>
            <a:r>
              <a:rPr sz="1200" spc="85" dirty="0">
                <a:latin typeface="Times New Roman"/>
                <a:cs typeface="Times New Roman"/>
              </a:rPr>
              <a:t> </a:t>
            </a:r>
            <a:r>
              <a:rPr sz="1200" dirty="0">
                <a:latin typeface="Times New Roman"/>
                <a:cs typeface="Times New Roman"/>
              </a:rPr>
              <a:t>etc.</a:t>
            </a:r>
            <a:endParaRPr sz="1200">
              <a:latin typeface="Times New Roman"/>
              <a:cs typeface="Times New Roman"/>
            </a:endParaRPr>
          </a:p>
          <a:p>
            <a:pPr>
              <a:lnSpc>
                <a:spcPct val="100000"/>
              </a:lnSpc>
              <a:spcBef>
                <a:spcPts val="30"/>
              </a:spcBef>
              <a:buFont typeface="Arial"/>
              <a:buChar char="•"/>
            </a:pPr>
            <a:endParaRPr sz="1400">
              <a:latin typeface="Times New Roman"/>
              <a:cs typeface="Times New Roman"/>
            </a:endParaRPr>
          </a:p>
          <a:p>
            <a:pPr marL="469265" indent="-228600">
              <a:lnSpc>
                <a:spcPct val="100000"/>
              </a:lnSpc>
              <a:buFont typeface="Arial"/>
              <a:buChar char="•"/>
              <a:tabLst>
                <a:tab pos="469265" algn="l"/>
                <a:tab pos="469900" algn="l"/>
              </a:tabLst>
            </a:pPr>
            <a:r>
              <a:rPr sz="1200" dirty="0">
                <a:latin typeface="Times New Roman"/>
                <a:cs typeface="Times New Roman"/>
              </a:rPr>
              <a:t>Population composition </a:t>
            </a:r>
            <a:r>
              <a:rPr sz="1200" spc="-5" dirty="0">
                <a:latin typeface="Times New Roman"/>
                <a:cs typeface="Times New Roman"/>
              </a:rPr>
              <a:t>according </a:t>
            </a:r>
            <a:r>
              <a:rPr sz="1200" dirty="0">
                <a:latin typeface="Times New Roman"/>
                <a:cs typeface="Times New Roman"/>
              </a:rPr>
              <a:t>to </a:t>
            </a:r>
            <a:r>
              <a:rPr sz="1200" spc="-5" dirty="0">
                <a:latin typeface="Times New Roman"/>
                <a:cs typeface="Times New Roman"/>
              </a:rPr>
              <a:t>age (%)</a:t>
            </a:r>
            <a:r>
              <a:rPr sz="1200" spc="-10" dirty="0">
                <a:latin typeface="Times New Roman"/>
                <a:cs typeface="Times New Roman"/>
              </a:rPr>
              <a:t> </a:t>
            </a:r>
            <a:r>
              <a:rPr sz="1200" dirty="0">
                <a:latin typeface="Times New Roman"/>
                <a:cs typeface="Times New Roman"/>
              </a:rPr>
              <a:t>1981-2001</a:t>
            </a:r>
            <a:endParaRPr sz="120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63</a:t>
            </a:fld>
            <a:endParaRPr sz="1100">
              <a:latin typeface="Caladea"/>
              <a:cs typeface="Caladea"/>
            </a:endParaRPr>
          </a:p>
        </p:txBody>
      </p:sp>
      <p:graphicFrame>
        <p:nvGraphicFramePr>
          <p:cNvPr id="6" name="object 6"/>
          <p:cNvGraphicFramePr>
            <a:graphicFrameLocks noGrp="1"/>
          </p:cNvGraphicFramePr>
          <p:nvPr/>
        </p:nvGraphicFramePr>
        <p:xfrm>
          <a:off x="882954" y="2718900"/>
          <a:ext cx="3530600" cy="1733163"/>
        </p:xfrm>
        <a:graphic>
          <a:graphicData uri="http://schemas.openxmlformats.org/drawingml/2006/table">
            <a:tbl>
              <a:tblPr firstRow="1" bandRow="1">
                <a:tableStyleId>{2D5ABB26-0587-4C30-8999-92F81FD0307C}</a:tableStyleId>
              </a:tblPr>
              <a:tblGrid>
                <a:gridCol w="1327150">
                  <a:extLst>
                    <a:ext uri="{9D8B030D-6E8A-4147-A177-3AD203B41FA5}">
                      <a16:colId xmlns:a16="http://schemas.microsoft.com/office/drawing/2014/main" val="20000"/>
                    </a:ext>
                  </a:extLst>
                </a:gridCol>
                <a:gridCol w="4381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38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374650">
                  <a:extLst>
                    <a:ext uri="{9D8B030D-6E8A-4147-A177-3AD203B41FA5}">
                      <a16:colId xmlns:a16="http://schemas.microsoft.com/office/drawing/2014/main" val="20005"/>
                    </a:ext>
                  </a:extLst>
                </a:gridCol>
              </a:tblGrid>
              <a:tr h="277807">
                <a:tc>
                  <a:txBody>
                    <a:bodyPr/>
                    <a:lstStyle/>
                    <a:p>
                      <a:pPr marL="31750">
                        <a:lnSpc>
                          <a:spcPts val="1310"/>
                        </a:lnSpc>
                        <a:tabLst>
                          <a:tab pos="945515" algn="l"/>
                        </a:tabLst>
                      </a:pPr>
                      <a:r>
                        <a:rPr sz="1200" b="1" spc="-5" dirty="0">
                          <a:latin typeface="Times New Roman"/>
                          <a:cs typeface="Times New Roman"/>
                        </a:rPr>
                        <a:t>Age</a:t>
                      </a:r>
                      <a:r>
                        <a:rPr sz="1200" b="1" dirty="0">
                          <a:latin typeface="Times New Roman"/>
                          <a:cs typeface="Times New Roman"/>
                        </a:rPr>
                        <a:t> </a:t>
                      </a:r>
                      <a:r>
                        <a:rPr sz="1200" b="1" spc="-5" dirty="0">
                          <a:latin typeface="Times New Roman"/>
                          <a:cs typeface="Times New Roman"/>
                        </a:rPr>
                        <a:t>group	</a:t>
                      </a:r>
                      <a:r>
                        <a:rPr sz="1200" b="1" dirty="0">
                          <a:latin typeface="Times New Roman"/>
                          <a:cs typeface="Times New Roman"/>
                        </a:rPr>
                        <a:t>1981</a:t>
                      </a: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95250">
                        <a:lnSpc>
                          <a:spcPts val="1310"/>
                        </a:lnSpc>
                      </a:pPr>
                      <a:r>
                        <a:rPr sz="1200" b="1" dirty="0">
                          <a:latin typeface="Times New Roman"/>
                          <a:cs typeface="Times New Roman"/>
                        </a:rPr>
                        <a:t>1991</a:t>
                      </a: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94615">
                        <a:lnSpc>
                          <a:spcPts val="1310"/>
                        </a:lnSpc>
                      </a:pPr>
                      <a:r>
                        <a:rPr sz="1200" b="1" dirty="0">
                          <a:latin typeface="Times New Roman"/>
                          <a:cs typeface="Times New Roman"/>
                        </a:rPr>
                        <a:t>2001</a:t>
                      </a: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0"/>
                  </a:ext>
                </a:extLst>
              </a:tr>
              <a:tr h="779716">
                <a:tc>
                  <a:txBody>
                    <a:bodyPr/>
                    <a:lstStyle/>
                    <a:p>
                      <a:pPr marL="488315" indent="-228600">
                        <a:lnSpc>
                          <a:spcPct val="100000"/>
                        </a:lnSpc>
                        <a:spcBef>
                          <a:spcPts val="745"/>
                        </a:spcBef>
                        <a:buFont typeface="Arial"/>
                        <a:buChar char="•"/>
                        <a:tabLst>
                          <a:tab pos="488315" algn="l"/>
                          <a:tab pos="488950" algn="l"/>
                        </a:tabLst>
                      </a:pPr>
                      <a:r>
                        <a:rPr sz="1200" dirty="0">
                          <a:latin typeface="Times New Roman"/>
                          <a:cs typeface="Times New Roman"/>
                        </a:rPr>
                        <a:t>0 – 14</a:t>
                      </a:r>
                      <a:r>
                        <a:rPr sz="1200" spc="240" dirty="0">
                          <a:latin typeface="Times New Roman"/>
                          <a:cs typeface="Times New Roman"/>
                        </a:rPr>
                        <a:t> </a:t>
                      </a:r>
                      <a:r>
                        <a:rPr sz="1200" dirty="0">
                          <a:latin typeface="Times New Roman"/>
                          <a:cs typeface="Times New Roman"/>
                        </a:rPr>
                        <a:t>41.4</a:t>
                      </a:r>
                      <a:endParaRPr sz="1200">
                        <a:latin typeface="Times New Roman"/>
                        <a:cs typeface="Times New Roman"/>
                      </a:endParaRPr>
                    </a:p>
                    <a:p>
                      <a:pPr>
                        <a:lnSpc>
                          <a:spcPct val="100000"/>
                        </a:lnSpc>
                        <a:spcBef>
                          <a:spcPts val="20"/>
                        </a:spcBef>
                        <a:buFont typeface="Arial"/>
                        <a:buChar char="•"/>
                      </a:pPr>
                      <a:endParaRPr sz="1400">
                        <a:latin typeface="Times New Roman"/>
                        <a:cs typeface="Times New Roman"/>
                      </a:endParaRPr>
                    </a:p>
                    <a:p>
                      <a:pPr marL="488315" indent="-228600">
                        <a:lnSpc>
                          <a:spcPct val="100000"/>
                        </a:lnSpc>
                        <a:buFont typeface="Arial"/>
                        <a:buChar char="•"/>
                        <a:tabLst>
                          <a:tab pos="488315" algn="l"/>
                          <a:tab pos="488950" algn="l"/>
                        </a:tabLst>
                      </a:pPr>
                      <a:r>
                        <a:rPr sz="1200" dirty="0">
                          <a:latin typeface="Times New Roman"/>
                          <a:cs typeface="Times New Roman"/>
                        </a:rPr>
                        <a:t>15 –</a:t>
                      </a:r>
                      <a:r>
                        <a:rPr sz="1200" spc="-20" dirty="0">
                          <a:latin typeface="Times New Roman"/>
                          <a:cs typeface="Times New Roman"/>
                        </a:rPr>
                        <a:t> </a:t>
                      </a:r>
                      <a:r>
                        <a:rPr sz="1200" dirty="0">
                          <a:latin typeface="Times New Roman"/>
                          <a:cs typeface="Times New Roman"/>
                        </a:rPr>
                        <a:t>59</a:t>
                      </a:r>
                      <a:endParaRPr sz="1200">
                        <a:latin typeface="Times New Roman"/>
                        <a:cs typeface="Times New Roman"/>
                      </a:endParaRPr>
                    </a:p>
                  </a:txBody>
                  <a:tcPr marL="0" marR="0" marT="94615"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5565">
                        <a:lnSpc>
                          <a:spcPct val="100000"/>
                        </a:lnSpc>
                        <a:spcBef>
                          <a:spcPts val="825"/>
                        </a:spcBef>
                      </a:pPr>
                      <a:r>
                        <a:rPr sz="1200" dirty="0">
                          <a:latin typeface="Times New Roman"/>
                          <a:cs typeface="Times New Roman"/>
                        </a:rPr>
                        <a:t>51.2</a:t>
                      </a:r>
                      <a:endParaRPr sz="1200">
                        <a:latin typeface="Times New Roman"/>
                        <a:cs typeface="Times New Roman"/>
                      </a:endParaRPr>
                    </a:p>
                  </a:txBody>
                  <a:tcPr marL="0" marR="0" marT="0" marB="0"/>
                </a:tc>
                <a:tc>
                  <a:txBody>
                    <a:bodyPr/>
                    <a:lstStyle/>
                    <a:p>
                      <a:pPr marL="95250">
                        <a:lnSpc>
                          <a:spcPct val="100000"/>
                        </a:lnSpc>
                        <a:spcBef>
                          <a:spcPts val="745"/>
                        </a:spcBef>
                      </a:pPr>
                      <a:r>
                        <a:rPr sz="1200" dirty="0">
                          <a:latin typeface="Times New Roman"/>
                          <a:cs typeface="Times New Roman"/>
                        </a:rPr>
                        <a:t>42.4</a:t>
                      </a:r>
                      <a:endParaRPr sz="1200">
                        <a:latin typeface="Times New Roman"/>
                        <a:cs typeface="Times New Roman"/>
                      </a:endParaRPr>
                    </a:p>
                  </a:txBody>
                  <a:tcPr marL="0" marR="0" marT="94615"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5565">
                        <a:lnSpc>
                          <a:spcPct val="100000"/>
                        </a:lnSpc>
                        <a:spcBef>
                          <a:spcPts val="825"/>
                        </a:spcBef>
                      </a:pPr>
                      <a:r>
                        <a:rPr sz="1200" dirty="0">
                          <a:latin typeface="Times New Roman"/>
                          <a:cs typeface="Times New Roman"/>
                        </a:rPr>
                        <a:t>51.8</a:t>
                      </a:r>
                      <a:endParaRPr sz="1200">
                        <a:latin typeface="Times New Roman"/>
                        <a:cs typeface="Times New Roman"/>
                      </a:endParaRPr>
                    </a:p>
                  </a:txBody>
                  <a:tcPr marL="0" marR="0" marT="0" marB="0"/>
                </a:tc>
                <a:tc>
                  <a:txBody>
                    <a:bodyPr/>
                    <a:lstStyle/>
                    <a:p>
                      <a:pPr marL="94615">
                        <a:lnSpc>
                          <a:spcPct val="100000"/>
                        </a:lnSpc>
                        <a:spcBef>
                          <a:spcPts val="745"/>
                        </a:spcBef>
                      </a:pPr>
                      <a:r>
                        <a:rPr sz="1200" dirty="0">
                          <a:latin typeface="Times New Roman"/>
                          <a:cs typeface="Times New Roman"/>
                        </a:rPr>
                        <a:t>39.4</a:t>
                      </a:r>
                      <a:endParaRPr sz="1200">
                        <a:latin typeface="Times New Roman"/>
                        <a:cs typeface="Times New Roman"/>
                      </a:endParaRPr>
                    </a:p>
                  </a:txBody>
                  <a:tcPr marL="0" marR="0" marT="94615"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76200">
                        <a:lnSpc>
                          <a:spcPct val="100000"/>
                        </a:lnSpc>
                        <a:spcBef>
                          <a:spcPts val="825"/>
                        </a:spcBef>
                      </a:pPr>
                      <a:r>
                        <a:rPr sz="1200" dirty="0">
                          <a:latin typeface="Times New Roman"/>
                          <a:cs typeface="Times New Roman"/>
                        </a:rPr>
                        <a:t>54.1</a:t>
                      </a:r>
                      <a:endParaRPr sz="1200">
                        <a:latin typeface="Times New Roman"/>
                        <a:cs typeface="Times New Roman"/>
                      </a:endParaRPr>
                    </a:p>
                  </a:txBody>
                  <a:tcPr marL="0" marR="0" marT="0" marB="0"/>
                </a:tc>
                <a:extLst>
                  <a:ext uri="{0D108BD9-81ED-4DB2-BD59-A6C34878D82A}">
                    <a16:rowId xmlns:a16="http://schemas.microsoft.com/office/drawing/2014/main" val="10001"/>
                  </a:ext>
                </a:extLst>
              </a:tr>
              <a:tr h="672204">
                <a:tc>
                  <a:txBody>
                    <a:bodyPr/>
                    <a:lstStyle/>
                    <a:p>
                      <a:pPr marL="488315" indent="-228600">
                        <a:lnSpc>
                          <a:spcPct val="100000"/>
                        </a:lnSpc>
                        <a:spcBef>
                          <a:spcPts val="750"/>
                        </a:spcBef>
                        <a:buFont typeface="Arial"/>
                        <a:buChar char="•"/>
                        <a:tabLst>
                          <a:tab pos="488315" algn="l"/>
                          <a:tab pos="488950" algn="l"/>
                        </a:tabLst>
                      </a:pPr>
                      <a:r>
                        <a:rPr sz="1200" dirty="0">
                          <a:latin typeface="Times New Roman"/>
                          <a:cs typeface="Times New Roman"/>
                        </a:rPr>
                        <a:t>60+</a:t>
                      </a:r>
                      <a:endParaRPr sz="1200">
                        <a:latin typeface="Times New Roman"/>
                        <a:cs typeface="Times New Roman"/>
                      </a:endParaRPr>
                    </a:p>
                    <a:p>
                      <a:pPr>
                        <a:lnSpc>
                          <a:spcPct val="100000"/>
                        </a:lnSpc>
                        <a:spcBef>
                          <a:spcPts val="30"/>
                        </a:spcBef>
                      </a:pPr>
                      <a:endParaRPr sz="1400">
                        <a:latin typeface="Times New Roman"/>
                        <a:cs typeface="Times New Roman"/>
                      </a:endParaRPr>
                    </a:p>
                    <a:p>
                      <a:pPr marL="488315">
                        <a:lnSpc>
                          <a:spcPts val="1360"/>
                        </a:lnSpc>
                      </a:pPr>
                      <a:r>
                        <a:rPr sz="1200" b="1" spc="-5" dirty="0">
                          <a:latin typeface="Times New Roman"/>
                          <a:cs typeface="Times New Roman"/>
                        </a:rPr>
                        <a:t>Total </a:t>
                      </a:r>
                      <a:r>
                        <a:rPr sz="1200" b="1" spc="190" dirty="0">
                          <a:latin typeface="Times New Roman"/>
                          <a:cs typeface="Times New Roman"/>
                        </a:rPr>
                        <a:t> </a:t>
                      </a:r>
                      <a:r>
                        <a:rPr sz="1200" b="1" dirty="0">
                          <a:latin typeface="Times New Roman"/>
                          <a:cs typeface="Times New Roman"/>
                        </a:rPr>
                        <a:t>100</a:t>
                      </a:r>
                      <a:endParaRPr sz="1200">
                        <a:latin typeface="Times New Roman"/>
                        <a:cs typeface="Times New Roman"/>
                      </a:endParaRPr>
                    </a:p>
                  </a:txBody>
                  <a:tcPr marL="0" marR="0" marT="95250" marB="0"/>
                </a:tc>
                <a:tc>
                  <a:txBody>
                    <a:bodyPr/>
                    <a:lstStyle/>
                    <a:p>
                      <a:pPr marL="75565">
                        <a:lnSpc>
                          <a:spcPct val="100000"/>
                        </a:lnSpc>
                        <a:spcBef>
                          <a:spcPts val="750"/>
                        </a:spcBef>
                      </a:pPr>
                      <a:r>
                        <a:rPr sz="1200" dirty="0">
                          <a:latin typeface="Times New Roman"/>
                          <a:cs typeface="Times New Roman"/>
                        </a:rPr>
                        <a:t>5.7</a:t>
                      </a:r>
                      <a:endParaRPr sz="1200">
                        <a:latin typeface="Times New Roman"/>
                        <a:cs typeface="Times New Roman"/>
                      </a:endParaRPr>
                    </a:p>
                  </a:txBody>
                  <a:tcPr marL="0" marR="0" marT="95250"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95250">
                        <a:lnSpc>
                          <a:spcPts val="1360"/>
                        </a:lnSpc>
                        <a:spcBef>
                          <a:spcPts val="840"/>
                        </a:spcBef>
                      </a:pPr>
                      <a:r>
                        <a:rPr sz="1200" b="1" dirty="0">
                          <a:latin typeface="Times New Roman"/>
                          <a:cs typeface="Times New Roman"/>
                        </a:rPr>
                        <a:t>100</a:t>
                      </a:r>
                      <a:endParaRPr sz="1200">
                        <a:latin typeface="Times New Roman"/>
                        <a:cs typeface="Times New Roman"/>
                      </a:endParaRPr>
                    </a:p>
                  </a:txBody>
                  <a:tcPr marL="0" marR="0" marT="0" marB="0"/>
                </a:tc>
                <a:tc>
                  <a:txBody>
                    <a:bodyPr/>
                    <a:lstStyle/>
                    <a:p>
                      <a:pPr marL="75565">
                        <a:lnSpc>
                          <a:spcPct val="100000"/>
                        </a:lnSpc>
                        <a:spcBef>
                          <a:spcPts val="750"/>
                        </a:spcBef>
                      </a:pPr>
                      <a:r>
                        <a:rPr sz="1200" dirty="0">
                          <a:latin typeface="Times New Roman"/>
                          <a:cs typeface="Times New Roman"/>
                        </a:rPr>
                        <a:t>5.8</a:t>
                      </a:r>
                      <a:endParaRPr sz="1200">
                        <a:latin typeface="Times New Roman"/>
                        <a:cs typeface="Times New Roman"/>
                      </a:endParaRPr>
                    </a:p>
                  </a:txBody>
                  <a:tcPr marL="0" marR="0" marT="95250" marB="0"/>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94615">
                        <a:lnSpc>
                          <a:spcPts val="1360"/>
                        </a:lnSpc>
                        <a:spcBef>
                          <a:spcPts val="840"/>
                        </a:spcBef>
                      </a:pPr>
                      <a:r>
                        <a:rPr sz="1200" b="1" dirty="0">
                          <a:latin typeface="Times New Roman"/>
                          <a:cs typeface="Times New Roman"/>
                        </a:rPr>
                        <a:t>100</a:t>
                      </a:r>
                      <a:endParaRPr sz="1200">
                        <a:latin typeface="Times New Roman"/>
                        <a:cs typeface="Times New Roman"/>
                      </a:endParaRPr>
                    </a:p>
                  </a:txBody>
                  <a:tcPr marL="0" marR="0" marT="0" marB="0"/>
                </a:tc>
                <a:tc>
                  <a:txBody>
                    <a:bodyPr/>
                    <a:lstStyle/>
                    <a:p>
                      <a:pPr marL="76200">
                        <a:lnSpc>
                          <a:spcPct val="100000"/>
                        </a:lnSpc>
                        <a:spcBef>
                          <a:spcPts val="750"/>
                        </a:spcBef>
                      </a:pPr>
                      <a:r>
                        <a:rPr sz="1200" dirty="0">
                          <a:latin typeface="Times New Roman"/>
                          <a:cs typeface="Times New Roman"/>
                        </a:rPr>
                        <a:t>6.5</a:t>
                      </a:r>
                      <a:endParaRPr sz="1200">
                        <a:latin typeface="Times New Roman"/>
                        <a:cs typeface="Times New Roman"/>
                      </a:endParaRPr>
                    </a:p>
                  </a:txBody>
                  <a:tcPr marL="0" marR="0" marT="95250" marB="0"/>
                </a:tc>
                <a:extLst>
                  <a:ext uri="{0D108BD9-81ED-4DB2-BD59-A6C34878D82A}">
                    <a16:rowId xmlns:a16="http://schemas.microsoft.com/office/drawing/2014/main" val="10002"/>
                  </a:ext>
                </a:extLst>
              </a:tr>
            </a:tbl>
          </a:graphicData>
        </a:graphic>
      </p:graphicFrame>
      <p:sp>
        <p:nvSpPr>
          <p:cNvPr id="7" name="object 7"/>
          <p:cNvSpPr txBox="1"/>
          <p:nvPr/>
        </p:nvSpPr>
        <p:spPr>
          <a:xfrm>
            <a:off x="902004" y="4640707"/>
            <a:ext cx="5967095" cy="424307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Age</a:t>
            </a:r>
            <a:r>
              <a:rPr sz="1200" b="1" spc="-15" dirty="0">
                <a:latin typeface="Times New Roman"/>
                <a:cs typeface="Times New Roman"/>
              </a:rPr>
              <a:t> </a:t>
            </a:r>
            <a:r>
              <a:rPr sz="1200" b="1" spc="-5" dirty="0">
                <a:latin typeface="Times New Roman"/>
                <a:cs typeface="Times New Roman"/>
              </a:rPr>
              <a:t>structure</a:t>
            </a:r>
            <a:endParaRPr sz="1200">
              <a:latin typeface="Times New Roman"/>
              <a:cs typeface="Times New Roman"/>
            </a:endParaRPr>
          </a:p>
          <a:p>
            <a:pPr>
              <a:lnSpc>
                <a:spcPct val="100000"/>
              </a:lnSpc>
              <a:spcBef>
                <a:spcPts val="55"/>
              </a:spcBef>
            </a:pPr>
            <a:endParaRPr sz="1350">
              <a:latin typeface="Times New Roman"/>
              <a:cs typeface="Times New Roman"/>
            </a:endParaRPr>
          </a:p>
          <a:p>
            <a:pPr marL="12700">
              <a:lnSpc>
                <a:spcPct val="100000"/>
              </a:lnSpc>
            </a:pPr>
            <a:r>
              <a:rPr sz="1200" b="1" spc="-5" dirty="0">
                <a:latin typeface="Times New Roman"/>
                <a:cs typeface="Times New Roman"/>
              </a:rPr>
              <a:t>0-14 years: </a:t>
            </a:r>
            <a:r>
              <a:rPr sz="1200" dirty="0">
                <a:latin typeface="Times New Roman"/>
                <a:cs typeface="Times New Roman"/>
              </a:rPr>
              <a:t>33.5% </a:t>
            </a:r>
            <a:r>
              <a:rPr sz="1200" spc="-5" dirty="0">
                <a:latin typeface="Times New Roman"/>
                <a:cs typeface="Times New Roman"/>
              </a:rPr>
              <a:t>(male 5,108,258/female</a:t>
            </a:r>
            <a:r>
              <a:rPr sz="1200" spc="5" dirty="0">
                <a:latin typeface="Times New Roman"/>
                <a:cs typeface="Times New Roman"/>
              </a:rPr>
              <a:t> </a:t>
            </a:r>
            <a:r>
              <a:rPr sz="1200" dirty="0">
                <a:latin typeface="Times New Roman"/>
                <a:cs typeface="Times New Roman"/>
              </a:rPr>
              <a:t>4,918,259)</a:t>
            </a:r>
            <a:endParaRPr sz="1200">
              <a:latin typeface="Times New Roman"/>
              <a:cs typeface="Times New Roman"/>
            </a:endParaRPr>
          </a:p>
          <a:p>
            <a:pPr>
              <a:lnSpc>
                <a:spcPct val="100000"/>
              </a:lnSpc>
              <a:spcBef>
                <a:spcPts val="20"/>
              </a:spcBef>
            </a:pPr>
            <a:endParaRPr sz="1400">
              <a:latin typeface="Times New Roman"/>
              <a:cs typeface="Times New Roman"/>
            </a:endParaRPr>
          </a:p>
          <a:p>
            <a:pPr marL="12700">
              <a:lnSpc>
                <a:spcPct val="100000"/>
              </a:lnSpc>
              <a:spcBef>
                <a:spcPts val="5"/>
              </a:spcBef>
            </a:pPr>
            <a:r>
              <a:rPr sz="1200" b="1" spc="-5" dirty="0">
                <a:latin typeface="Times New Roman"/>
                <a:cs typeface="Times New Roman"/>
              </a:rPr>
              <a:t>15-24 years: </a:t>
            </a:r>
            <a:r>
              <a:rPr sz="1200" dirty="0">
                <a:latin typeface="Times New Roman"/>
                <a:cs typeface="Times New Roman"/>
              </a:rPr>
              <a:t>22.5% (male </a:t>
            </a:r>
            <a:r>
              <a:rPr sz="1200" spc="-5" dirty="0">
                <a:latin typeface="Times New Roman"/>
                <a:cs typeface="Times New Roman"/>
              </a:rPr>
              <a:t>3,350,311/female</a:t>
            </a:r>
            <a:r>
              <a:rPr sz="1200" spc="20" dirty="0">
                <a:latin typeface="Times New Roman"/>
                <a:cs typeface="Times New Roman"/>
              </a:rPr>
              <a:t> </a:t>
            </a:r>
            <a:r>
              <a:rPr sz="1200" dirty="0">
                <a:latin typeface="Times New Roman"/>
                <a:cs typeface="Times New Roman"/>
              </a:rPr>
              <a:t>3,362,958)</a:t>
            </a:r>
            <a:endParaRPr sz="1200">
              <a:latin typeface="Times New Roman"/>
              <a:cs typeface="Times New Roman"/>
            </a:endParaRPr>
          </a:p>
          <a:p>
            <a:pPr>
              <a:lnSpc>
                <a:spcPct val="100000"/>
              </a:lnSpc>
              <a:spcBef>
                <a:spcPts val="20"/>
              </a:spcBef>
            </a:pPr>
            <a:endParaRPr sz="1400">
              <a:latin typeface="Times New Roman"/>
              <a:cs typeface="Times New Roman"/>
            </a:endParaRPr>
          </a:p>
          <a:p>
            <a:pPr marL="12700">
              <a:lnSpc>
                <a:spcPct val="100000"/>
              </a:lnSpc>
            </a:pPr>
            <a:r>
              <a:rPr sz="1200" b="1" spc="-5" dirty="0">
                <a:latin typeface="Times New Roman"/>
                <a:cs typeface="Times New Roman"/>
              </a:rPr>
              <a:t>25-54 years: </a:t>
            </a:r>
            <a:r>
              <a:rPr sz="1200" dirty="0">
                <a:latin typeface="Times New Roman"/>
                <a:cs typeface="Times New Roman"/>
              </a:rPr>
              <a:t>34.1% (male </a:t>
            </a:r>
            <a:r>
              <a:rPr sz="1200" spc="-5" dirty="0">
                <a:latin typeface="Times New Roman"/>
                <a:cs typeface="Times New Roman"/>
              </a:rPr>
              <a:t>4,786,214/female</a:t>
            </a:r>
            <a:r>
              <a:rPr sz="1200" spc="20" dirty="0">
                <a:latin typeface="Times New Roman"/>
                <a:cs typeface="Times New Roman"/>
              </a:rPr>
              <a:t> </a:t>
            </a:r>
            <a:r>
              <a:rPr sz="1200" dirty="0">
                <a:latin typeface="Times New Roman"/>
                <a:cs typeface="Times New Roman"/>
              </a:rPr>
              <a:t>5,417,777)</a:t>
            </a:r>
            <a:endParaRPr sz="1200">
              <a:latin typeface="Times New Roman"/>
              <a:cs typeface="Times New Roman"/>
            </a:endParaRPr>
          </a:p>
          <a:p>
            <a:pPr>
              <a:lnSpc>
                <a:spcPct val="100000"/>
              </a:lnSpc>
              <a:spcBef>
                <a:spcPts val="10"/>
              </a:spcBef>
            </a:pPr>
            <a:endParaRPr sz="1400">
              <a:latin typeface="Times New Roman"/>
              <a:cs typeface="Times New Roman"/>
            </a:endParaRPr>
          </a:p>
          <a:p>
            <a:pPr marL="12700">
              <a:lnSpc>
                <a:spcPct val="100000"/>
              </a:lnSpc>
            </a:pPr>
            <a:r>
              <a:rPr sz="1200" b="1" spc="-5" dirty="0">
                <a:latin typeface="Times New Roman"/>
                <a:cs typeface="Times New Roman"/>
              </a:rPr>
              <a:t>55-64 years: </a:t>
            </a:r>
            <a:r>
              <a:rPr sz="1200" dirty="0">
                <a:latin typeface="Times New Roman"/>
                <a:cs typeface="Times New Roman"/>
              </a:rPr>
              <a:t>5.4% </a:t>
            </a:r>
            <a:r>
              <a:rPr sz="1200" spc="-5" dirty="0">
                <a:latin typeface="Times New Roman"/>
                <a:cs typeface="Times New Roman"/>
              </a:rPr>
              <a:t>(male 792,775/female</a:t>
            </a:r>
            <a:r>
              <a:rPr sz="1200" spc="5" dirty="0">
                <a:latin typeface="Times New Roman"/>
                <a:cs typeface="Times New Roman"/>
              </a:rPr>
              <a:t> </a:t>
            </a:r>
            <a:r>
              <a:rPr sz="1200" dirty="0">
                <a:latin typeface="Times New Roman"/>
                <a:cs typeface="Times New Roman"/>
              </a:rPr>
              <a:t>835,048)</a:t>
            </a:r>
            <a:endParaRPr sz="1200">
              <a:latin typeface="Times New Roman"/>
              <a:cs typeface="Times New Roman"/>
            </a:endParaRPr>
          </a:p>
          <a:p>
            <a:pPr>
              <a:lnSpc>
                <a:spcPct val="100000"/>
              </a:lnSpc>
              <a:spcBef>
                <a:spcPts val="20"/>
              </a:spcBef>
            </a:pPr>
            <a:endParaRPr sz="1400">
              <a:latin typeface="Times New Roman"/>
              <a:cs typeface="Times New Roman"/>
            </a:endParaRPr>
          </a:p>
          <a:p>
            <a:pPr marL="12700">
              <a:lnSpc>
                <a:spcPct val="100000"/>
              </a:lnSpc>
              <a:spcBef>
                <a:spcPts val="5"/>
              </a:spcBef>
            </a:pPr>
            <a:r>
              <a:rPr sz="1200" b="1" dirty="0">
                <a:latin typeface="Times New Roman"/>
                <a:cs typeface="Times New Roman"/>
              </a:rPr>
              <a:t>65 </a:t>
            </a:r>
            <a:r>
              <a:rPr sz="1200" b="1" spc="-5" dirty="0">
                <a:latin typeface="Times New Roman"/>
                <a:cs typeface="Times New Roman"/>
              </a:rPr>
              <a:t>years and over: </a:t>
            </a:r>
            <a:r>
              <a:rPr sz="1200" dirty="0">
                <a:latin typeface="Times New Roman"/>
                <a:cs typeface="Times New Roman"/>
              </a:rPr>
              <a:t>4.4% </a:t>
            </a:r>
            <a:r>
              <a:rPr sz="1200" spc="-5" dirty="0">
                <a:latin typeface="Times New Roman"/>
                <a:cs typeface="Times New Roman"/>
              </a:rPr>
              <a:t>(male </a:t>
            </a:r>
            <a:r>
              <a:rPr sz="1200" dirty="0">
                <a:latin typeface="Times New Roman"/>
                <a:cs typeface="Times New Roman"/>
              </a:rPr>
              <a:t>613,905/female 705,181) </a:t>
            </a:r>
            <a:r>
              <a:rPr sz="1200" spc="-5" dirty="0">
                <a:latin typeface="Times New Roman"/>
                <a:cs typeface="Times New Roman"/>
              </a:rPr>
              <a:t>(2012</a:t>
            </a:r>
            <a:r>
              <a:rPr sz="1200" spc="5" dirty="0">
                <a:latin typeface="Times New Roman"/>
                <a:cs typeface="Times New Roman"/>
              </a:rPr>
              <a:t> </a:t>
            </a:r>
            <a:r>
              <a:rPr sz="1200" spc="-5" dirty="0">
                <a:latin typeface="Times New Roman"/>
                <a:cs typeface="Times New Roman"/>
              </a:rPr>
              <a:t>est.)</a:t>
            </a:r>
            <a:endParaRPr sz="1200">
              <a:latin typeface="Times New Roman"/>
              <a:cs typeface="Times New Roman"/>
            </a:endParaRPr>
          </a:p>
          <a:p>
            <a:pPr>
              <a:lnSpc>
                <a:spcPct val="100000"/>
              </a:lnSpc>
              <a:spcBef>
                <a:spcPts val="30"/>
              </a:spcBef>
            </a:pPr>
            <a:endParaRPr sz="140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a:t>
            </a:r>
            <a:r>
              <a:rPr sz="1200" u="sng" spc="-5" dirty="0">
                <a:solidFill>
                  <a:srgbClr val="0000FF"/>
                </a:solidFill>
                <a:uFill>
                  <a:solidFill>
                    <a:srgbClr val="0000FF"/>
                  </a:solidFill>
                </a:uFill>
                <a:latin typeface="Times New Roman"/>
                <a:cs typeface="Times New Roman"/>
                <a:hlinkClick r:id="rId2"/>
              </a:rPr>
              <a:t>http://www.indexmundi.com/nepal/demographics_profile.html</a:t>
            </a:r>
            <a:r>
              <a:rPr sz="1200" spc="-5" dirty="0">
                <a:latin typeface="Times New Roman"/>
                <a:cs typeface="Times New Roman"/>
              </a:rPr>
              <a:t>)</a:t>
            </a:r>
            <a:endParaRPr sz="1200">
              <a:latin typeface="Times New Roman"/>
              <a:cs typeface="Times New Roman"/>
            </a:endParaRPr>
          </a:p>
          <a:p>
            <a:pPr>
              <a:lnSpc>
                <a:spcPct val="100000"/>
              </a:lnSpc>
              <a:spcBef>
                <a:spcPts val="40"/>
              </a:spcBef>
              <a:buFont typeface="Arial"/>
              <a:buChar char="•"/>
            </a:pPr>
            <a:endParaRPr sz="1400">
              <a:latin typeface="Times New Roman"/>
              <a:cs typeface="Times New Roman"/>
            </a:endParaRPr>
          </a:p>
          <a:p>
            <a:pPr marL="12700">
              <a:lnSpc>
                <a:spcPct val="100000"/>
              </a:lnSpc>
            </a:pPr>
            <a:r>
              <a:rPr sz="1200" b="1" spc="-5" dirty="0">
                <a:latin typeface="Times New Roman"/>
                <a:cs typeface="Times New Roman"/>
              </a:rPr>
              <a:t>Population Pyramids</a:t>
            </a:r>
            <a:endParaRPr sz="1200">
              <a:latin typeface="Times New Roman"/>
              <a:cs typeface="Times New Roman"/>
            </a:endParaRPr>
          </a:p>
          <a:p>
            <a:pPr marL="469265" marR="5715" indent="-228600">
              <a:lnSpc>
                <a:spcPct val="144200"/>
              </a:lnSpc>
              <a:spcBef>
                <a:spcPts val="969"/>
              </a:spcBef>
              <a:buFont typeface="Arial"/>
              <a:buChar char="•"/>
              <a:tabLst>
                <a:tab pos="469265" algn="l"/>
                <a:tab pos="469900" algn="l"/>
              </a:tabLst>
            </a:pPr>
            <a:r>
              <a:rPr sz="1200" dirty="0">
                <a:latin typeface="Times New Roman"/>
                <a:cs typeface="Times New Roman"/>
              </a:rPr>
              <a:t>A Population </a:t>
            </a:r>
            <a:r>
              <a:rPr sz="1200" spc="-5" dirty="0">
                <a:latin typeface="Times New Roman"/>
                <a:cs typeface="Times New Roman"/>
              </a:rPr>
              <a:t>Pyramid </a:t>
            </a:r>
            <a:r>
              <a:rPr sz="1200" dirty="0">
                <a:latin typeface="Times New Roman"/>
                <a:cs typeface="Times New Roman"/>
              </a:rPr>
              <a:t>is a </a:t>
            </a:r>
            <a:r>
              <a:rPr sz="1200" spc="-5" dirty="0">
                <a:latin typeface="Times New Roman"/>
                <a:cs typeface="Times New Roman"/>
              </a:rPr>
              <a:t>graph </a:t>
            </a:r>
            <a:r>
              <a:rPr sz="1200" dirty="0">
                <a:latin typeface="Times New Roman"/>
                <a:cs typeface="Times New Roman"/>
              </a:rPr>
              <a:t>that </a:t>
            </a:r>
            <a:r>
              <a:rPr sz="1200" spc="-5" dirty="0">
                <a:latin typeface="Times New Roman"/>
                <a:cs typeface="Times New Roman"/>
              </a:rPr>
              <a:t>shows </a:t>
            </a:r>
            <a:r>
              <a:rPr sz="1200" dirty="0">
                <a:latin typeface="Times New Roman"/>
                <a:cs typeface="Times New Roman"/>
              </a:rPr>
              <a:t>a </a:t>
            </a:r>
            <a:r>
              <a:rPr sz="1200" spc="-75" dirty="0">
                <a:latin typeface="Times New Roman"/>
                <a:cs typeface="Times New Roman"/>
              </a:rPr>
              <a:t>country‟s </a:t>
            </a:r>
            <a:r>
              <a:rPr sz="1200" dirty="0">
                <a:latin typeface="Times New Roman"/>
                <a:cs typeface="Times New Roman"/>
              </a:rPr>
              <a:t>population </a:t>
            </a:r>
            <a:r>
              <a:rPr sz="1200" spc="10" dirty="0">
                <a:latin typeface="Times New Roman"/>
                <a:cs typeface="Times New Roman"/>
              </a:rPr>
              <a:t>by </a:t>
            </a:r>
            <a:r>
              <a:rPr sz="1200" dirty="0">
                <a:latin typeface="Times New Roman"/>
                <a:cs typeface="Times New Roman"/>
              </a:rPr>
              <a:t>age </a:t>
            </a:r>
            <a:r>
              <a:rPr sz="1200" spc="-5" dirty="0">
                <a:latin typeface="Times New Roman"/>
                <a:cs typeface="Times New Roman"/>
              </a:rPr>
              <a:t>and </a:t>
            </a:r>
            <a:r>
              <a:rPr sz="1200" spc="-20" dirty="0">
                <a:latin typeface="Times New Roman"/>
                <a:cs typeface="Times New Roman"/>
              </a:rPr>
              <a:t>gender.  </a:t>
            </a:r>
            <a:r>
              <a:rPr sz="1200" dirty="0">
                <a:latin typeface="Times New Roman"/>
                <a:cs typeface="Times New Roman"/>
              </a:rPr>
              <a:t>The </a:t>
            </a:r>
            <a:r>
              <a:rPr sz="1200" spc="-5" dirty="0">
                <a:latin typeface="Times New Roman"/>
                <a:cs typeface="Times New Roman"/>
              </a:rPr>
              <a:t>shape </a:t>
            </a:r>
            <a:r>
              <a:rPr sz="1200" dirty="0">
                <a:latin typeface="Times New Roman"/>
                <a:cs typeface="Times New Roman"/>
              </a:rPr>
              <a:t>of the </a:t>
            </a:r>
            <a:r>
              <a:rPr sz="1200" spc="-5" dirty="0">
                <a:latin typeface="Times New Roman"/>
                <a:cs typeface="Times New Roman"/>
              </a:rPr>
              <a:t>pyramid </a:t>
            </a:r>
            <a:r>
              <a:rPr sz="1200" dirty="0">
                <a:latin typeface="Times New Roman"/>
                <a:cs typeface="Times New Roman"/>
              </a:rPr>
              <a:t>tells us </a:t>
            </a:r>
            <a:r>
              <a:rPr sz="1200" spc="-5" dirty="0">
                <a:latin typeface="Times New Roman"/>
                <a:cs typeface="Times New Roman"/>
              </a:rPr>
              <a:t>about </a:t>
            </a:r>
            <a:r>
              <a:rPr sz="1200" dirty="0">
                <a:latin typeface="Times New Roman"/>
                <a:cs typeface="Times New Roman"/>
              </a:rPr>
              <a:t>a </a:t>
            </a:r>
            <a:r>
              <a:rPr sz="1200" spc="-80" dirty="0">
                <a:latin typeface="Times New Roman"/>
                <a:cs typeface="Times New Roman"/>
              </a:rPr>
              <a:t>country‟s </a:t>
            </a:r>
            <a:r>
              <a:rPr sz="1200" spc="-5" dirty="0">
                <a:latin typeface="Times New Roman"/>
                <a:cs typeface="Times New Roman"/>
              </a:rPr>
              <a:t>growth rate </a:t>
            </a:r>
            <a:r>
              <a:rPr sz="1200" dirty="0">
                <a:latin typeface="Times New Roman"/>
                <a:cs typeface="Times New Roman"/>
              </a:rPr>
              <a:t>and dependency</a:t>
            </a:r>
            <a:r>
              <a:rPr sz="1200" spc="-125" dirty="0">
                <a:latin typeface="Times New Roman"/>
                <a:cs typeface="Times New Roman"/>
              </a:rPr>
              <a:t> </a:t>
            </a:r>
            <a:r>
              <a:rPr sz="1200" spc="-5" dirty="0">
                <a:latin typeface="Times New Roman"/>
                <a:cs typeface="Times New Roman"/>
              </a:rPr>
              <a:t>ratio.</a:t>
            </a:r>
            <a:endParaRPr sz="1200">
              <a:latin typeface="Times New Roman"/>
              <a:cs typeface="Times New Roman"/>
            </a:endParaRPr>
          </a:p>
          <a:p>
            <a:pPr marL="469265" marR="5080" indent="-228600">
              <a:lnSpc>
                <a:spcPct val="144100"/>
              </a:lnSpc>
              <a:spcBef>
                <a:spcPts val="994"/>
              </a:spcBef>
              <a:buFont typeface="Arial"/>
              <a:buChar char="•"/>
              <a:tabLst>
                <a:tab pos="469265" algn="l"/>
                <a:tab pos="469900" algn="l"/>
              </a:tabLst>
            </a:pPr>
            <a:r>
              <a:rPr sz="1200" dirty="0">
                <a:latin typeface="Times New Roman"/>
                <a:cs typeface="Times New Roman"/>
              </a:rPr>
              <a:t>Population </a:t>
            </a:r>
            <a:r>
              <a:rPr sz="1200" spc="-5" dirty="0">
                <a:latin typeface="Times New Roman"/>
                <a:cs typeface="Times New Roman"/>
              </a:rPr>
              <a:t>pyramids </a:t>
            </a:r>
            <a:r>
              <a:rPr sz="1200" dirty="0">
                <a:latin typeface="Times New Roman"/>
                <a:cs typeface="Times New Roman"/>
              </a:rPr>
              <a:t>have the </a:t>
            </a:r>
            <a:r>
              <a:rPr sz="1200" spc="-5" dirty="0">
                <a:latin typeface="Times New Roman"/>
                <a:cs typeface="Times New Roman"/>
              </a:rPr>
              <a:t>youngest age </a:t>
            </a:r>
            <a:r>
              <a:rPr sz="1200" dirty="0">
                <a:latin typeface="Times New Roman"/>
                <a:cs typeface="Times New Roman"/>
              </a:rPr>
              <a:t>cohort </a:t>
            </a:r>
            <a:r>
              <a:rPr sz="1200" spc="-5" dirty="0">
                <a:latin typeface="Times New Roman"/>
                <a:cs typeface="Times New Roman"/>
              </a:rPr>
              <a:t>at </a:t>
            </a:r>
            <a:r>
              <a:rPr sz="1200" dirty="0">
                <a:latin typeface="Times New Roman"/>
                <a:cs typeface="Times New Roman"/>
              </a:rPr>
              <a:t>the bottom </a:t>
            </a:r>
            <a:r>
              <a:rPr sz="1200" spc="-5" dirty="0">
                <a:latin typeface="Times New Roman"/>
                <a:cs typeface="Times New Roman"/>
              </a:rPr>
              <a:t>and females </a:t>
            </a:r>
            <a:r>
              <a:rPr sz="1200" dirty="0">
                <a:latin typeface="Times New Roman"/>
                <a:cs typeface="Times New Roman"/>
              </a:rPr>
              <a:t>on one side  </a:t>
            </a:r>
            <a:r>
              <a:rPr sz="1200" spc="-5" dirty="0">
                <a:latin typeface="Times New Roman"/>
                <a:cs typeface="Times New Roman"/>
              </a:rPr>
              <a:t>and males </a:t>
            </a:r>
            <a:r>
              <a:rPr sz="1200" dirty="0">
                <a:latin typeface="Times New Roman"/>
                <a:cs typeface="Times New Roman"/>
              </a:rPr>
              <a:t>on the </a:t>
            </a:r>
            <a:r>
              <a:rPr sz="1200" spc="-5" dirty="0">
                <a:latin typeface="Times New Roman"/>
                <a:cs typeface="Times New Roman"/>
              </a:rPr>
              <a:t>other.</a:t>
            </a:r>
            <a:endParaRPr sz="1200">
              <a:latin typeface="Times New Roman"/>
              <a:cs typeface="Times New Roman"/>
            </a:endParaRPr>
          </a:p>
        </p:txBody>
      </p:sp>
      <p:sp>
        <p:nvSpPr>
          <p:cNvPr id="10" name="Slide Number Placeholder 9">
            <a:extLst>
              <a:ext uri="{FF2B5EF4-FFF2-40B4-BE49-F238E27FC236}">
                <a16:creationId xmlns:a16="http://schemas.microsoft.com/office/drawing/2014/main" id="{3FCC26C3-1024-46FA-A624-48F88431AB3E}"/>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63</a:t>
            </a:fld>
            <a:endParaRP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9635" cy="439229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469265" marR="8255" indent="-228600" algn="just">
              <a:lnSpc>
                <a:spcPct val="143300"/>
              </a:lnSpc>
              <a:spcBef>
                <a:spcPts val="1250"/>
              </a:spcBef>
              <a:buFont typeface="Arial"/>
              <a:buChar char="•"/>
              <a:tabLst>
                <a:tab pos="469900" algn="l"/>
              </a:tabLst>
            </a:pPr>
            <a:r>
              <a:rPr sz="1200" spc="-5" dirty="0">
                <a:latin typeface="Times New Roman"/>
                <a:cs typeface="Times New Roman"/>
              </a:rPr>
              <a:t>Each age-gender group </a:t>
            </a:r>
            <a:r>
              <a:rPr sz="1200" dirty="0">
                <a:latin typeface="Times New Roman"/>
                <a:cs typeface="Times New Roman"/>
              </a:rPr>
              <a:t>is </a:t>
            </a:r>
            <a:r>
              <a:rPr sz="1200" spc="-5" dirty="0">
                <a:latin typeface="Times New Roman"/>
                <a:cs typeface="Times New Roman"/>
              </a:rPr>
              <a:t>represented as </a:t>
            </a:r>
            <a:r>
              <a:rPr sz="1200" dirty="0">
                <a:latin typeface="Times New Roman"/>
                <a:cs typeface="Times New Roman"/>
              </a:rPr>
              <a:t>a % of the </a:t>
            </a:r>
            <a:r>
              <a:rPr sz="1200" spc="-5" dirty="0">
                <a:latin typeface="Times New Roman"/>
                <a:cs typeface="Times New Roman"/>
              </a:rPr>
              <a:t>total </a:t>
            </a:r>
            <a:r>
              <a:rPr sz="1200" dirty="0">
                <a:latin typeface="Times New Roman"/>
                <a:cs typeface="Times New Roman"/>
              </a:rPr>
              <a:t>population or </a:t>
            </a:r>
            <a:r>
              <a:rPr sz="1200" spc="5" dirty="0">
                <a:latin typeface="Times New Roman"/>
                <a:cs typeface="Times New Roman"/>
              </a:rPr>
              <a:t>in </a:t>
            </a:r>
            <a:r>
              <a:rPr sz="1200" spc="-5" dirty="0">
                <a:latin typeface="Times New Roman"/>
                <a:cs typeface="Times New Roman"/>
              </a:rPr>
              <a:t>thousands </a:t>
            </a:r>
            <a:r>
              <a:rPr sz="1200" dirty="0">
                <a:latin typeface="Times New Roman"/>
                <a:cs typeface="Times New Roman"/>
              </a:rPr>
              <a:t>of  </a:t>
            </a:r>
            <a:r>
              <a:rPr sz="1200" spc="-5" dirty="0">
                <a:latin typeface="Times New Roman"/>
                <a:cs typeface="Times New Roman"/>
              </a:rPr>
              <a:t>people</a:t>
            </a:r>
            <a:endParaRPr sz="1200">
              <a:latin typeface="Times New Roman"/>
              <a:cs typeface="Times New Roman"/>
            </a:endParaRPr>
          </a:p>
          <a:p>
            <a:pPr marL="12700" marR="5715" algn="just">
              <a:lnSpc>
                <a:spcPct val="143700"/>
              </a:lnSpc>
              <a:spcBef>
                <a:spcPts val="1000"/>
              </a:spcBef>
            </a:pPr>
            <a:r>
              <a:rPr sz="1200" dirty="0">
                <a:latin typeface="Times New Roman"/>
                <a:cs typeface="Times New Roman"/>
              </a:rPr>
              <a:t>Population </a:t>
            </a:r>
            <a:r>
              <a:rPr sz="1200" spc="-5" dirty="0">
                <a:latin typeface="Times New Roman"/>
                <a:cs typeface="Times New Roman"/>
              </a:rPr>
              <a:t>pyramids are </a:t>
            </a:r>
            <a:r>
              <a:rPr sz="1200" dirty="0">
                <a:latin typeface="Times New Roman"/>
                <a:cs typeface="Times New Roman"/>
              </a:rPr>
              <a:t>used to </a:t>
            </a:r>
            <a:r>
              <a:rPr sz="1200" spc="-5" dirty="0">
                <a:latin typeface="Times New Roman"/>
                <a:cs typeface="Times New Roman"/>
              </a:rPr>
              <a:t>show information about </a:t>
            </a:r>
            <a:r>
              <a:rPr sz="1200" dirty="0">
                <a:latin typeface="Times New Roman"/>
                <a:cs typeface="Times New Roman"/>
              </a:rPr>
              <a:t>the </a:t>
            </a:r>
            <a:r>
              <a:rPr sz="1200" spc="-10" dirty="0">
                <a:latin typeface="Times New Roman"/>
                <a:cs typeface="Times New Roman"/>
              </a:rPr>
              <a:t>age </a:t>
            </a:r>
            <a:r>
              <a:rPr sz="1200" spc="-5" dirty="0">
                <a:latin typeface="Times New Roman"/>
                <a:cs typeface="Times New Roman"/>
              </a:rPr>
              <a:t>and gender </a:t>
            </a:r>
            <a:r>
              <a:rPr sz="1200" dirty="0">
                <a:latin typeface="Times New Roman"/>
                <a:cs typeface="Times New Roman"/>
              </a:rPr>
              <a:t>of people in a  </a:t>
            </a:r>
            <a:r>
              <a:rPr sz="1200" spc="-5" dirty="0">
                <a:latin typeface="Times New Roman"/>
                <a:cs typeface="Times New Roman"/>
              </a:rPr>
              <a:t>specific country. </a:t>
            </a:r>
            <a:r>
              <a:rPr sz="1200" dirty="0">
                <a:latin typeface="Times New Roman"/>
                <a:cs typeface="Times New Roman"/>
              </a:rPr>
              <a:t>The shape of the </a:t>
            </a:r>
            <a:r>
              <a:rPr sz="1200" spc="-5" dirty="0">
                <a:latin typeface="Times New Roman"/>
                <a:cs typeface="Times New Roman"/>
              </a:rPr>
              <a:t>pyramid </a:t>
            </a:r>
            <a:r>
              <a:rPr sz="1200" dirty="0">
                <a:latin typeface="Times New Roman"/>
                <a:cs typeface="Times New Roman"/>
              </a:rPr>
              <a:t>tells us </a:t>
            </a:r>
            <a:r>
              <a:rPr sz="1200" spc="-5" dirty="0">
                <a:latin typeface="Times New Roman"/>
                <a:cs typeface="Times New Roman"/>
              </a:rPr>
              <a:t>about </a:t>
            </a:r>
            <a:r>
              <a:rPr sz="1200" dirty="0">
                <a:latin typeface="Times New Roman"/>
                <a:cs typeface="Times New Roman"/>
              </a:rPr>
              <a:t>a </a:t>
            </a:r>
            <a:r>
              <a:rPr sz="1200" spc="-80" dirty="0">
                <a:latin typeface="Times New Roman"/>
                <a:cs typeface="Times New Roman"/>
              </a:rPr>
              <a:t>country‟s </a:t>
            </a:r>
            <a:r>
              <a:rPr sz="1200" spc="-5" dirty="0">
                <a:latin typeface="Times New Roman"/>
                <a:cs typeface="Times New Roman"/>
              </a:rPr>
              <a:t>growth rate and </a:t>
            </a:r>
            <a:r>
              <a:rPr sz="1200" spc="-10" dirty="0">
                <a:latin typeface="Times New Roman"/>
                <a:cs typeface="Times New Roman"/>
              </a:rPr>
              <a:t>dependency  </a:t>
            </a:r>
            <a:r>
              <a:rPr sz="1200" spc="-5" dirty="0">
                <a:latin typeface="Times New Roman"/>
                <a:cs typeface="Times New Roman"/>
              </a:rPr>
              <a:t>ratio. </a:t>
            </a:r>
            <a:r>
              <a:rPr sz="1200" dirty="0">
                <a:latin typeface="Times New Roman"/>
                <a:cs typeface="Times New Roman"/>
              </a:rPr>
              <a:t>Population </a:t>
            </a:r>
            <a:r>
              <a:rPr sz="1200" spc="-5" dirty="0">
                <a:latin typeface="Times New Roman"/>
                <a:cs typeface="Times New Roman"/>
              </a:rPr>
              <a:t>pyramids have </a:t>
            </a:r>
            <a:r>
              <a:rPr sz="1200" dirty="0">
                <a:latin typeface="Times New Roman"/>
                <a:cs typeface="Times New Roman"/>
              </a:rPr>
              <a:t>the </a:t>
            </a:r>
            <a:r>
              <a:rPr sz="1200" spc="-5" dirty="0">
                <a:latin typeface="Times New Roman"/>
                <a:cs typeface="Times New Roman"/>
              </a:rPr>
              <a:t>youngest </a:t>
            </a:r>
            <a:r>
              <a:rPr sz="1200" dirty="0">
                <a:latin typeface="Times New Roman"/>
                <a:cs typeface="Times New Roman"/>
              </a:rPr>
              <a:t>age </a:t>
            </a:r>
            <a:r>
              <a:rPr sz="1200" spc="-5" dirty="0">
                <a:latin typeface="Times New Roman"/>
                <a:cs typeface="Times New Roman"/>
              </a:rPr>
              <a:t>cohort at </a:t>
            </a:r>
            <a:r>
              <a:rPr sz="1200" dirty="0">
                <a:latin typeface="Times New Roman"/>
                <a:cs typeface="Times New Roman"/>
              </a:rPr>
              <a:t>the bottom and </a:t>
            </a:r>
            <a:r>
              <a:rPr sz="1200" spc="-5" dirty="0">
                <a:latin typeface="Times New Roman"/>
                <a:cs typeface="Times New Roman"/>
              </a:rPr>
              <a:t>females </a:t>
            </a:r>
            <a:r>
              <a:rPr sz="1200" dirty="0">
                <a:latin typeface="Times New Roman"/>
                <a:cs typeface="Times New Roman"/>
              </a:rPr>
              <a:t>on one side  </a:t>
            </a:r>
            <a:r>
              <a:rPr sz="1200" spc="-5" dirty="0">
                <a:latin typeface="Times New Roman"/>
                <a:cs typeface="Times New Roman"/>
              </a:rPr>
              <a:t>and males </a:t>
            </a:r>
            <a:r>
              <a:rPr sz="1200" dirty="0">
                <a:latin typeface="Times New Roman"/>
                <a:cs typeface="Times New Roman"/>
              </a:rPr>
              <a:t>on the </a:t>
            </a:r>
            <a:r>
              <a:rPr sz="1200" spc="-5" dirty="0">
                <a:latin typeface="Times New Roman"/>
                <a:cs typeface="Times New Roman"/>
              </a:rPr>
              <a:t>other. Each age-gender group is represented as </a:t>
            </a:r>
            <a:r>
              <a:rPr sz="1200" dirty="0">
                <a:latin typeface="Times New Roman"/>
                <a:cs typeface="Times New Roman"/>
              </a:rPr>
              <a:t>a % of the </a:t>
            </a:r>
            <a:r>
              <a:rPr sz="1200" spc="-5" dirty="0">
                <a:latin typeface="Times New Roman"/>
                <a:cs typeface="Times New Roman"/>
              </a:rPr>
              <a:t>total </a:t>
            </a:r>
            <a:r>
              <a:rPr sz="1200" dirty="0">
                <a:latin typeface="Times New Roman"/>
                <a:cs typeface="Times New Roman"/>
              </a:rPr>
              <a:t>population or in  </a:t>
            </a:r>
            <a:r>
              <a:rPr sz="1200" spc="-5" dirty="0">
                <a:latin typeface="Times New Roman"/>
                <a:cs typeface="Times New Roman"/>
              </a:rPr>
              <a:t>thousands </a:t>
            </a:r>
            <a:r>
              <a:rPr sz="1200" dirty="0">
                <a:latin typeface="Times New Roman"/>
                <a:cs typeface="Times New Roman"/>
              </a:rPr>
              <a:t>of </a:t>
            </a:r>
            <a:r>
              <a:rPr sz="1200" spc="-5" dirty="0">
                <a:latin typeface="Times New Roman"/>
                <a:cs typeface="Times New Roman"/>
              </a:rPr>
              <a:t>people.</a:t>
            </a:r>
            <a:endParaRPr sz="1200">
              <a:latin typeface="Times New Roman"/>
              <a:cs typeface="Times New Roman"/>
            </a:endParaRPr>
          </a:p>
          <a:p>
            <a:pPr>
              <a:lnSpc>
                <a:spcPct val="100000"/>
              </a:lnSpc>
              <a:spcBef>
                <a:spcPts val="50"/>
              </a:spcBef>
            </a:pPr>
            <a:endParaRPr sz="1400">
              <a:latin typeface="Times New Roman"/>
              <a:cs typeface="Times New Roman"/>
            </a:endParaRPr>
          </a:p>
          <a:p>
            <a:pPr marL="12700" algn="just">
              <a:lnSpc>
                <a:spcPct val="100000"/>
              </a:lnSpc>
            </a:pPr>
            <a:r>
              <a:rPr sz="1200" b="1" spc="-5" dirty="0">
                <a:latin typeface="Times New Roman"/>
                <a:cs typeface="Times New Roman"/>
              </a:rPr>
              <a:t>Age and Sex Pyramid</a:t>
            </a:r>
            <a:endParaRPr sz="1200">
              <a:latin typeface="Times New Roman"/>
              <a:cs typeface="Times New Roman"/>
            </a:endParaRPr>
          </a:p>
          <a:p>
            <a:pPr marL="12700" algn="just">
              <a:lnSpc>
                <a:spcPct val="100000"/>
              </a:lnSpc>
              <a:spcBef>
                <a:spcPts val="600"/>
              </a:spcBef>
            </a:pPr>
            <a:r>
              <a:rPr sz="1200" spc="-5" dirty="0">
                <a:latin typeface="Times New Roman"/>
                <a:cs typeface="Times New Roman"/>
              </a:rPr>
              <a:t>Age sex pyramid </a:t>
            </a:r>
            <a:r>
              <a:rPr sz="1200" dirty="0">
                <a:latin typeface="Times New Roman"/>
                <a:cs typeface="Times New Roman"/>
              </a:rPr>
              <a:t>or simply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diagrammatic presentation </a:t>
            </a:r>
            <a:r>
              <a:rPr sz="1200" dirty="0">
                <a:latin typeface="Times New Roman"/>
                <a:cs typeface="Times New Roman"/>
              </a:rPr>
              <a:t>the </a:t>
            </a:r>
            <a:r>
              <a:rPr sz="1200" spc="-5" dirty="0">
                <a:latin typeface="Times New Roman"/>
                <a:cs typeface="Times New Roman"/>
              </a:rPr>
              <a:t>age </a:t>
            </a:r>
            <a:r>
              <a:rPr sz="1200" dirty="0">
                <a:latin typeface="Times New Roman"/>
                <a:cs typeface="Times New Roman"/>
              </a:rPr>
              <a:t>and </a:t>
            </a:r>
            <a:r>
              <a:rPr sz="1200" spc="-5" dirty="0">
                <a:latin typeface="Times New Roman"/>
                <a:cs typeface="Times New Roman"/>
              </a:rPr>
              <a:t>sex </a:t>
            </a:r>
            <a:r>
              <a:rPr sz="1200" dirty="0">
                <a:latin typeface="Times New Roman"/>
                <a:cs typeface="Times New Roman"/>
              </a:rPr>
              <a:t>distribution</a:t>
            </a:r>
            <a:r>
              <a:rPr sz="1200" spc="120"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12700" marR="5080" algn="just">
              <a:lnSpc>
                <a:spcPct val="143700"/>
              </a:lnSpc>
              <a:spcBef>
                <a:spcPts val="10"/>
              </a:spcBef>
            </a:pPr>
            <a:r>
              <a:rPr sz="1200" dirty="0">
                <a:latin typeface="Times New Roman"/>
                <a:cs typeface="Times New Roman"/>
              </a:rPr>
              <a:t>population. </a:t>
            </a:r>
            <a:r>
              <a:rPr sz="1200" spc="-15" dirty="0">
                <a:latin typeface="Times New Roman"/>
                <a:cs typeface="Times New Roman"/>
              </a:rPr>
              <a:t>It </a:t>
            </a:r>
            <a:r>
              <a:rPr sz="1200" spc="-5" dirty="0">
                <a:latin typeface="Times New Roman"/>
                <a:cs typeface="Times New Roman"/>
              </a:rPr>
              <a:t>gives </a:t>
            </a:r>
            <a:r>
              <a:rPr sz="1200" dirty="0">
                <a:latin typeface="Times New Roman"/>
                <a:cs typeface="Times New Roman"/>
              </a:rPr>
              <a:t>detailed picture </a:t>
            </a:r>
            <a:r>
              <a:rPr sz="1200" spc="5" dirty="0">
                <a:latin typeface="Times New Roman"/>
                <a:cs typeface="Times New Roman"/>
              </a:rPr>
              <a:t>of </a:t>
            </a:r>
            <a:r>
              <a:rPr sz="1200" dirty="0">
                <a:latin typeface="Times New Roman"/>
                <a:cs typeface="Times New Roman"/>
              </a:rPr>
              <a:t>age </a:t>
            </a:r>
            <a:r>
              <a:rPr sz="1200" spc="-5" dirty="0">
                <a:latin typeface="Times New Roman"/>
                <a:cs typeface="Times New Roman"/>
              </a:rPr>
              <a:t>sex </a:t>
            </a:r>
            <a:r>
              <a:rPr sz="1200" dirty="0">
                <a:latin typeface="Times New Roman"/>
                <a:cs typeface="Times New Roman"/>
              </a:rPr>
              <a:t>structure of population </a:t>
            </a:r>
            <a:r>
              <a:rPr sz="1200" spc="-5" dirty="0">
                <a:latin typeface="Times New Roman"/>
                <a:cs typeface="Times New Roman"/>
              </a:rPr>
              <a:t>through either single </a:t>
            </a:r>
            <a:r>
              <a:rPr sz="1200" spc="5" dirty="0">
                <a:latin typeface="Times New Roman"/>
                <a:cs typeface="Times New Roman"/>
              </a:rPr>
              <a:t>or </a:t>
            </a:r>
            <a:r>
              <a:rPr sz="1200" dirty="0">
                <a:latin typeface="Times New Roman"/>
                <a:cs typeface="Times New Roman"/>
              </a:rPr>
              <a:t>5  </a:t>
            </a:r>
            <a:r>
              <a:rPr sz="1200" spc="-5" dirty="0">
                <a:latin typeface="Times New Roman"/>
                <a:cs typeface="Times New Roman"/>
              </a:rPr>
              <a:t>years age groups </a:t>
            </a:r>
            <a:r>
              <a:rPr sz="1200" dirty="0">
                <a:latin typeface="Times New Roman"/>
                <a:cs typeface="Times New Roman"/>
              </a:rPr>
              <a:t>like 0-4,5-9,10-14 etc. The </a:t>
            </a:r>
            <a:r>
              <a:rPr sz="1200" spc="-5" dirty="0">
                <a:latin typeface="Times New Roman"/>
                <a:cs typeface="Times New Roman"/>
              </a:rPr>
              <a:t>basic pyramid consists </a:t>
            </a:r>
            <a:r>
              <a:rPr sz="1200" spc="5" dirty="0">
                <a:latin typeface="Times New Roman"/>
                <a:cs typeface="Times New Roman"/>
              </a:rPr>
              <a:t>of </a:t>
            </a:r>
            <a:r>
              <a:rPr sz="1200" dirty="0">
                <a:latin typeface="Times New Roman"/>
                <a:cs typeface="Times New Roman"/>
              </a:rPr>
              <a:t>horizontal </a:t>
            </a:r>
            <a:r>
              <a:rPr sz="1200" spc="-5" dirty="0">
                <a:latin typeface="Times New Roman"/>
                <a:cs typeface="Times New Roman"/>
              </a:rPr>
              <a:t>bars </a:t>
            </a:r>
            <a:r>
              <a:rPr sz="1200" dirty="0">
                <a:latin typeface="Times New Roman"/>
                <a:cs typeface="Times New Roman"/>
              </a:rPr>
              <a:t>along the  </a:t>
            </a:r>
            <a:r>
              <a:rPr sz="1200" spc="-5" dirty="0">
                <a:latin typeface="Times New Roman"/>
                <a:cs typeface="Times New Roman"/>
              </a:rPr>
              <a:t>vertical </a:t>
            </a:r>
            <a:r>
              <a:rPr sz="1200" dirty="0">
                <a:latin typeface="Times New Roman"/>
                <a:cs typeface="Times New Roman"/>
              </a:rPr>
              <a:t>axes </a:t>
            </a:r>
            <a:r>
              <a:rPr sz="1200" spc="-5" dirty="0">
                <a:latin typeface="Times New Roman"/>
                <a:cs typeface="Times New Roman"/>
              </a:rPr>
              <a:t>representing </a:t>
            </a:r>
            <a:r>
              <a:rPr sz="1200" dirty="0">
                <a:latin typeface="Times New Roman"/>
                <a:cs typeface="Times New Roman"/>
              </a:rPr>
              <a:t>in </a:t>
            </a:r>
            <a:r>
              <a:rPr sz="1200" spc="-5" dirty="0">
                <a:latin typeface="Times New Roman"/>
                <a:cs typeface="Times New Roman"/>
              </a:rPr>
              <a:t>ascending </a:t>
            </a:r>
            <a:r>
              <a:rPr sz="1200" dirty="0">
                <a:latin typeface="Times New Roman"/>
                <a:cs typeface="Times New Roman"/>
              </a:rPr>
              <a:t>order from the bottom to the top horizontally on </a:t>
            </a:r>
            <a:r>
              <a:rPr sz="1200" spc="10" dirty="0">
                <a:latin typeface="Times New Roman"/>
                <a:cs typeface="Times New Roman"/>
              </a:rPr>
              <a:t>one  </a:t>
            </a:r>
            <a:r>
              <a:rPr sz="1200" spc="-5" dirty="0">
                <a:latin typeface="Times New Roman"/>
                <a:cs typeface="Times New Roman"/>
              </a:rPr>
              <a:t>another. </a:t>
            </a:r>
            <a:r>
              <a:rPr sz="1200" dirty="0">
                <a:latin typeface="Times New Roman"/>
                <a:cs typeface="Times New Roman"/>
              </a:rPr>
              <a:t>The </a:t>
            </a:r>
            <a:r>
              <a:rPr sz="1200" spc="-5" dirty="0">
                <a:latin typeface="Times New Roman"/>
                <a:cs typeface="Times New Roman"/>
              </a:rPr>
              <a:t>length </a:t>
            </a:r>
            <a:r>
              <a:rPr sz="1200" dirty="0">
                <a:latin typeface="Times New Roman"/>
                <a:cs typeface="Times New Roman"/>
              </a:rPr>
              <a:t>of the </a:t>
            </a:r>
            <a:r>
              <a:rPr sz="1200" spc="-5" dirty="0">
                <a:latin typeface="Times New Roman"/>
                <a:cs typeface="Times New Roman"/>
              </a:rPr>
              <a:t>bars indicates </a:t>
            </a:r>
            <a:r>
              <a:rPr sz="1200" dirty="0">
                <a:latin typeface="Times New Roman"/>
                <a:cs typeface="Times New Roman"/>
              </a:rPr>
              <a:t>the population </a:t>
            </a:r>
            <a:r>
              <a:rPr sz="1200" spc="-5" dirty="0">
                <a:latin typeface="Times New Roman"/>
                <a:cs typeface="Times New Roman"/>
              </a:rPr>
              <a:t>size. </a:t>
            </a:r>
            <a:r>
              <a:rPr sz="1200" dirty="0">
                <a:latin typeface="Times New Roman"/>
                <a:cs typeface="Times New Roman"/>
              </a:rPr>
              <a:t>Generally </a:t>
            </a:r>
            <a:r>
              <a:rPr sz="1200" spc="-5" dirty="0">
                <a:latin typeface="Times New Roman"/>
                <a:cs typeface="Times New Roman"/>
              </a:rPr>
              <a:t>males are given </a:t>
            </a:r>
            <a:r>
              <a:rPr sz="1200" dirty="0">
                <a:latin typeface="Times New Roman"/>
                <a:cs typeface="Times New Roman"/>
              </a:rPr>
              <a:t>on the  </a:t>
            </a:r>
            <a:r>
              <a:rPr sz="1200" spc="-5" dirty="0">
                <a:latin typeface="Times New Roman"/>
                <a:cs typeface="Times New Roman"/>
              </a:rPr>
              <a:t>left </a:t>
            </a:r>
            <a:r>
              <a:rPr sz="1200" dirty="0">
                <a:latin typeface="Times New Roman"/>
                <a:cs typeface="Times New Roman"/>
              </a:rPr>
              <a:t>of </a:t>
            </a:r>
            <a:r>
              <a:rPr sz="1200" spc="-5" dirty="0">
                <a:latin typeface="Times New Roman"/>
                <a:cs typeface="Times New Roman"/>
              </a:rPr>
              <a:t>central vertical </a:t>
            </a:r>
            <a:r>
              <a:rPr sz="1200" dirty="0">
                <a:latin typeface="Times New Roman"/>
                <a:cs typeface="Times New Roman"/>
              </a:rPr>
              <a:t>axis and </a:t>
            </a:r>
            <a:r>
              <a:rPr sz="1200" spc="-5" dirty="0">
                <a:latin typeface="Times New Roman"/>
                <a:cs typeface="Times New Roman"/>
              </a:rPr>
              <a:t>for females </a:t>
            </a:r>
            <a:r>
              <a:rPr sz="1200" dirty="0">
                <a:latin typeface="Times New Roman"/>
                <a:cs typeface="Times New Roman"/>
              </a:rPr>
              <a:t>on the</a:t>
            </a:r>
            <a:r>
              <a:rPr sz="1200" spc="15" dirty="0">
                <a:latin typeface="Times New Roman"/>
                <a:cs typeface="Times New Roman"/>
              </a:rPr>
              <a:t> </a:t>
            </a:r>
            <a:r>
              <a:rPr sz="1200" spc="-5" dirty="0">
                <a:latin typeface="Times New Roman"/>
                <a:cs typeface="Times New Roman"/>
              </a:rPr>
              <a:t>right.</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5317616"/>
            <a:ext cx="5967095" cy="3479165"/>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Types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pyramids</a:t>
            </a:r>
            <a:endParaRPr sz="1200">
              <a:latin typeface="Times New Roman"/>
              <a:cs typeface="Times New Roman"/>
            </a:endParaRPr>
          </a:p>
          <a:p>
            <a:pPr>
              <a:lnSpc>
                <a:spcPct val="100000"/>
              </a:lnSpc>
              <a:spcBef>
                <a:spcPts val="55"/>
              </a:spcBef>
            </a:pPr>
            <a:endParaRPr sz="1350">
              <a:latin typeface="Times New Roman"/>
              <a:cs typeface="Times New Roman"/>
            </a:endParaRPr>
          </a:p>
          <a:p>
            <a:pPr marL="469265" indent="-228600">
              <a:lnSpc>
                <a:spcPct val="100000"/>
              </a:lnSpc>
              <a:buAutoNum type="alphaLcParenR"/>
              <a:tabLst>
                <a:tab pos="469900" algn="l"/>
              </a:tabLst>
            </a:pPr>
            <a:r>
              <a:rPr sz="1200" spc="-5" dirty="0">
                <a:latin typeface="Times New Roman"/>
                <a:cs typeface="Times New Roman"/>
              </a:rPr>
              <a:t>Constructive</a:t>
            </a:r>
            <a:r>
              <a:rPr sz="1200" spc="-10" dirty="0">
                <a:latin typeface="Times New Roman"/>
                <a:cs typeface="Times New Roman"/>
              </a:rPr>
              <a:t> </a:t>
            </a:r>
            <a:r>
              <a:rPr sz="1200" spc="-5" dirty="0">
                <a:latin typeface="Times New Roman"/>
                <a:cs typeface="Times New Roman"/>
              </a:rPr>
              <a:t>pyramid</a:t>
            </a:r>
            <a:endParaRPr sz="1200">
              <a:latin typeface="Times New Roman"/>
              <a:cs typeface="Times New Roman"/>
            </a:endParaRPr>
          </a:p>
          <a:p>
            <a:pPr marL="469265" indent="-228600">
              <a:lnSpc>
                <a:spcPct val="100000"/>
              </a:lnSpc>
              <a:spcBef>
                <a:spcPts val="635"/>
              </a:spcBef>
              <a:buAutoNum type="alphaLcParenR"/>
              <a:tabLst>
                <a:tab pos="469900" algn="l"/>
              </a:tabLst>
            </a:pPr>
            <a:r>
              <a:rPr sz="1200" dirty="0">
                <a:latin typeface="Times New Roman"/>
                <a:cs typeface="Times New Roman"/>
              </a:rPr>
              <a:t>Stationary</a:t>
            </a:r>
            <a:r>
              <a:rPr sz="1200" spc="-30" dirty="0">
                <a:latin typeface="Times New Roman"/>
                <a:cs typeface="Times New Roman"/>
              </a:rPr>
              <a:t> </a:t>
            </a:r>
            <a:r>
              <a:rPr sz="1200" spc="-5" dirty="0">
                <a:latin typeface="Times New Roman"/>
                <a:cs typeface="Times New Roman"/>
              </a:rPr>
              <a:t>pyramid</a:t>
            </a:r>
            <a:endParaRPr sz="1200">
              <a:latin typeface="Times New Roman"/>
              <a:cs typeface="Times New Roman"/>
            </a:endParaRPr>
          </a:p>
          <a:p>
            <a:pPr>
              <a:lnSpc>
                <a:spcPct val="100000"/>
              </a:lnSpc>
              <a:spcBef>
                <a:spcPts val="35"/>
              </a:spcBef>
            </a:pPr>
            <a:endParaRPr sz="1400">
              <a:latin typeface="Times New Roman"/>
              <a:cs typeface="Times New Roman"/>
            </a:endParaRPr>
          </a:p>
          <a:p>
            <a:pPr marL="12700">
              <a:lnSpc>
                <a:spcPct val="100000"/>
              </a:lnSpc>
            </a:pPr>
            <a:r>
              <a:rPr sz="1200" b="1" spc="-5" dirty="0">
                <a:latin typeface="Times New Roman"/>
                <a:cs typeface="Times New Roman"/>
              </a:rPr>
              <a:t>Constructive Pyramid: Pyramid </a:t>
            </a:r>
            <a:r>
              <a:rPr sz="1200" b="1" dirty="0">
                <a:latin typeface="Times New Roman"/>
                <a:cs typeface="Times New Roman"/>
              </a:rPr>
              <a:t>for developing </a:t>
            </a:r>
            <a:r>
              <a:rPr sz="1200" b="1" spc="-5" dirty="0">
                <a:latin typeface="Times New Roman"/>
                <a:cs typeface="Times New Roman"/>
              </a:rPr>
              <a:t>countries</a:t>
            </a:r>
            <a:endParaRPr sz="1200">
              <a:latin typeface="Times New Roman"/>
              <a:cs typeface="Times New Roman"/>
            </a:endParaRPr>
          </a:p>
          <a:p>
            <a:pPr>
              <a:lnSpc>
                <a:spcPct val="100000"/>
              </a:lnSpc>
              <a:spcBef>
                <a:spcPts val="55"/>
              </a:spcBef>
            </a:pPr>
            <a:endParaRPr sz="135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Almost triangular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shape.</a:t>
            </a:r>
            <a:endParaRPr sz="1200">
              <a:latin typeface="Times New Roman"/>
              <a:cs typeface="Times New Roman"/>
            </a:endParaRPr>
          </a:p>
          <a:p>
            <a:pPr marL="469265" indent="-228600">
              <a:lnSpc>
                <a:spcPct val="100000"/>
              </a:lnSpc>
              <a:spcBef>
                <a:spcPts val="635"/>
              </a:spcBef>
              <a:buChar char="•"/>
              <a:tabLst>
                <a:tab pos="469265" algn="l"/>
                <a:tab pos="469900" algn="l"/>
              </a:tabLst>
            </a:pPr>
            <a:r>
              <a:rPr sz="1200" dirty="0">
                <a:latin typeface="Times New Roman"/>
                <a:cs typeface="Times New Roman"/>
              </a:rPr>
              <a:t>Relatively broad </a:t>
            </a:r>
            <a:r>
              <a:rPr sz="1200" spc="-5" dirty="0">
                <a:latin typeface="Times New Roman"/>
                <a:cs typeface="Times New Roman"/>
              </a:rPr>
              <a:t>base </a:t>
            </a:r>
            <a:r>
              <a:rPr sz="1200" spc="5" dirty="0">
                <a:latin typeface="Times New Roman"/>
                <a:cs typeface="Times New Roman"/>
              </a:rPr>
              <a:t>of </a:t>
            </a:r>
            <a:r>
              <a:rPr sz="1200" spc="-5" dirty="0">
                <a:latin typeface="Times New Roman"/>
                <a:cs typeface="Times New Roman"/>
              </a:rPr>
              <a:t>pyramid because </a:t>
            </a:r>
            <a:r>
              <a:rPr sz="1200" dirty="0">
                <a:latin typeface="Times New Roman"/>
                <a:cs typeface="Times New Roman"/>
              </a:rPr>
              <a:t>of </a:t>
            </a:r>
            <a:r>
              <a:rPr sz="1200" spc="-5" dirty="0">
                <a:latin typeface="Times New Roman"/>
                <a:cs typeface="Times New Roman"/>
              </a:rPr>
              <a:t>high </a:t>
            </a:r>
            <a:r>
              <a:rPr sz="1200" dirty="0">
                <a:latin typeface="Times New Roman"/>
                <a:cs typeface="Times New Roman"/>
              </a:rPr>
              <a:t>birth</a:t>
            </a:r>
            <a:r>
              <a:rPr sz="1200" spc="-1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marR="5080" indent="-228600">
              <a:lnSpc>
                <a:spcPts val="2080"/>
              </a:lnSpc>
              <a:spcBef>
                <a:spcPts val="160"/>
              </a:spcBef>
              <a:buChar char="•"/>
              <a:tabLst>
                <a:tab pos="469265" algn="l"/>
                <a:tab pos="469900" algn="l"/>
              </a:tabLst>
            </a:pPr>
            <a:r>
              <a:rPr sz="1200" spc="-10" dirty="0">
                <a:latin typeface="Times New Roman"/>
                <a:cs typeface="Times New Roman"/>
              </a:rPr>
              <a:t>It </a:t>
            </a:r>
            <a:r>
              <a:rPr sz="1200" dirty="0">
                <a:latin typeface="Times New Roman"/>
                <a:cs typeface="Times New Roman"/>
              </a:rPr>
              <a:t>would be </a:t>
            </a:r>
            <a:r>
              <a:rPr sz="1200" spc="-5" dirty="0">
                <a:latin typeface="Times New Roman"/>
                <a:cs typeface="Times New Roman"/>
              </a:rPr>
              <a:t>needle </a:t>
            </a:r>
            <a:r>
              <a:rPr sz="1200" dirty="0">
                <a:latin typeface="Times New Roman"/>
                <a:cs typeface="Times New Roman"/>
              </a:rPr>
              <a:t>line form </a:t>
            </a:r>
            <a:r>
              <a:rPr sz="1200" spc="-5" dirty="0">
                <a:latin typeface="Times New Roman"/>
                <a:cs typeface="Times New Roman"/>
              </a:rPr>
              <a:t>at </a:t>
            </a:r>
            <a:r>
              <a:rPr sz="1200" dirty="0">
                <a:latin typeface="Times New Roman"/>
                <a:cs typeface="Times New Roman"/>
              </a:rPr>
              <a:t>the top </a:t>
            </a:r>
            <a:r>
              <a:rPr sz="1200" spc="-5" dirty="0">
                <a:latin typeface="Times New Roman"/>
                <a:cs typeface="Times New Roman"/>
              </a:rPr>
              <a:t>indicating lower proportion </a:t>
            </a:r>
            <a:r>
              <a:rPr sz="1200" dirty="0">
                <a:latin typeface="Times New Roman"/>
                <a:cs typeface="Times New Roman"/>
              </a:rPr>
              <a:t>of </a:t>
            </a:r>
            <a:r>
              <a:rPr sz="1200" spc="-5" dirty="0">
                <a:latin typeface="Times New Roman"/>
                <a:cs typeface="Times New Roman"/>
              </a:rPr>
              <a:t>population at </a:t>
            </a:r>
            <a:r>
              <a:rPr sz="1200" dirty="0">
                <a:latin typeface="Times New Roman"/>
                <a:cs typeface="Times New Roman"/>
              </a:rPr>
              <a:t>old  </a:t>
            </a:r>
            <a:r>
              <a:rPr sz="1200" spc="-5" dirty="0">
                <a:latin typeface="Times New Roman"/>
                <a:cs typeface="Times New Roman"/>
              </a:rPr>
              <a:t>ages </a:t>
            </a:r>
            <a:r>
              <a:rPr sz="1200" dirty="0">
                <a:latin typeface="Times New Roman"/>
                <a:cs typeface="Times New Roman"/>
              </a:rPr>
              <a:t>i.e. </a:t>
            </a:r>
            <a:r>
              <a:rPr sz="1200" spc="-5" dirty="0">
                <a:latin typeface="Times New Roman"/>
                <a:cs typeface="Times New Roman"/>
              </a:rPr>
              <a:t>low </a:t>
            </a:r>
            <a:r>
              <a:rPr sz="1200" dirty="0">
                <a:latin typeface="Times New Roman"/>
                <a:cs typeface="Times New Roman"/>
              </a:rPr>
              <a:t>life</a:t>
            </a:r>
            <a:r>
              <a:rPr sz="1200" spc="5" dirty="0">
                <a:latin typeface="Times New Roman"/>
                <a:cs typeface="Times New Roman"/>
              </a:rPr>
              <a:t> </a:t>
            </a:r>
            <a:r>
              <a:rPr sz="1200" spc="-5" dirty="0">
                <a:latin typeface="Times New Roman"/>
                <a:cs typeface="Times New Roman"/>
              </a:rPr>
              <a:t>expectancy.</a:t>
            </a:r>
            <a:endParaRPr sz="1200">
              <a:latin typeface="Times New Roman"/>
              <a:cs typeface="Times New Roman"/>
            </a:endParaRPr>
          </a:p>
          <a:p>
            <a:pPr marL="469265" indent="-228600">
              <a:lnSpc>
                <a:spcPct val="100000"/>
              </a:lnSpc>
              <a:spcBef>
                <a:spcPts val="450"/>
              </a:spcBef>
              <a:buChar char="•"/>
              <a:tabLst>
                <a:tab pos="469265" algn="l"/>
                <a:tab pos="469900" algn="l"/>
              </a:tabLst>
            </a:pPr>
            <a:r>
              <a:rPr sz="1200" dirty="0">
                <a:latin typeface="Times New Roman"/>
                <a:cs typeface="Times New Roman"/>
              </a:rPr>
              <a:t>The</a:t>
            </a:r>
            <a:r>
              <a:rPr sz="1200" spc="160" dirty="0">
                <a:latin typeface="Times New Roman"/>
                <a:cs typeface="Times New Roman"/>
              </a:rPr>
              <a:t> </a:t>
            </a:r>
            <a:r>
              <a:rPr sz="1200" dirty="0">
                <a:latin typeface="Times New Roman"/>
                <a:cs typeface="Times New Roman"/>
              </a:rPr>
              <a:t>population</a:t>
            </a:r>
            <a:r>
              <a:rPr sz="1200" spc="170" dirty="0">
                <a:latin typeface="Times New Roman"/>
                <a:cs typeface="Times New Roman"/>
              </a:rPr>
              <a:t> </a:t>
            </a:r>
            <a:r>
              <a:rPr sz="1200" spc="-5" dirty="0">
                <a:latin typeface="Times New Roman"/>
                <a:cs typeface="Times New Roman"/>
              </a:rPr>
              <a:t>pyramid</a:t>
            </a:r>
            <a:r>
              <a:rPr sz="1200" spc="165" dirty="0">
                <a:latin typeface="Times New Roman"/>
                <a:cs typeface="Times New Roman"/>
              </a:rPr>
              <a:t> </a:t>
            </a:r>
            <a:r>
              <a:rPr sz="1200" dirty="0">
                <a:latin typeface="Times New Roman"/>
                <a:cs typeface="Times New Roman"/>
              </a:rPr>
              <a:t>narrows</a:t>
            </a:r>
            <a:r>
              <a:rPr sz="1200" spc="170" dirty="0">
                <a:latin typeface="Times New Roman"/>
                <a:cs typeface="Times New Roman"/>
              </a:rPr>
              <a:t> </a:t>
            </a:r>
            <a:r>
              <a:rPr sz="1200" dirty="0">
                <a:latin typeface="Times New Roman"/>
                <a:cs typeface="Times New Roman"/>
              </a:rPr>
              <a:t>rapidly</a:t>
            </a:r>
            <a:r>
              <a:rPr sz="1200" spc="150" dirty="0">
                <a:latin typeface="Times New Roman"/>
                <a:cs typeface="Times New Roman"/>
              </a:rPr>
              <a:t> </a:t>
            </a:r>
            <a:r>
              <a:rPr sz="1200" spc="-5" dirty="0">
                <a:latin typeface="Times New Roman"/>
                <a:cs typeface="Times New Roman"/>
              </a:rPr>
              <a:t>from</a:t>
            </a:r>
            <a:r>
              <a:rPr sz="1200" spc="185" dirty="0">
                <a:latin typeface="Times New Roman"/>
                <a:cs typeface="Times New Roman"/>
              </a:rPr>
              <a:t> </a:t>
            </a:r>
            <a:r>
              <a:rPr sz="1200" dirty="0">
                <a:latin typeface="Times New Roman"/>
                <a:cs typeface="Times New Roman"/>
              </a:rPr>
              <a:t>base</a:t>
            </a:r>
            <a:r>
              <a:rPr sz="1200" spc="160" dirty="0">
                <a:latin typeface="Times New Roman"/>
                <a:cs typeface="Times New Roman"/>
              </a:rPr>
              <a:t> </a:t>
            </a:r>
            <a:r>
              <a:rPr sz="1200" dirty="0">
                <a:latin typeface="Times New Roman"/>
                <a:cs typeface="Times New Roman"/>
              </a:rPr>
              <a:t>to</a:t>
            </a:r>
            <a:r>
              <a:rPr sz="1200" spc="170" dirty="0">
                <a:latin typeface="Times New Roman"/>
                <a:cs typeface="Times New Roman"/>
              </a:rPr>
              <a:t> </a:t>
            </a:r>
            <a:r>
              <a:rPr sz="1200" spc="-5" dirty="0">
                <a:latin typeface="Times New Roman"/>
                <a:cs typeface="Times New Roman"/>
              </a:rPr>
              <a:t>triangular</a:t>
            </a:r>
            <a:r>
              <a:rPr sz="1200" spc="170" dirty="0">
                <a:latin typeface="Times New Roman"/>
                <a:cs typeface="Times New Roman"/>
              </a:rPr>
              <a:t> </a:t>
            </a:r>
            <a:r>
              <a:rPr sz="1200" spc="-5" dirty="0">
                <a:latin typeface="Times New Roman"/>
                <a:cs typeface="Times New Roman"/>
              </a:rPr>
              <a:t>shaped</a:t>
            </a:r>
            <a:r>
              <a:rPr sz="1200" spc="180" dirty="0">
                <a:latin typeface="Times New Roman"/>
                <a:cs typeface="Times New Roman"/>
              </a:rPr>
              <a:t> </a:t>
            </a:r>
            <a:r>
              <a:rPr sz="1200" dirty="0">
                <a:latin typeface="Times New Roman"/>
                <a:cs typeface="Times New Roman"/>
              </a:rPr>
              <a:t>top</a:t>
            </a:r>
            <a:r>
              <a:rPr sz="1200" spc="165" dirty="0">
                <a:latin typeface="Times New Roman"/>
                <a:cs typeface="Times New Roman"/>
              </a:rPr>
              <a:t> </a:t>
            </a:r>
            <a:r>
              <a:rPr sz="1200" dirty="0">
                <a:latin typeface="Times New Roman"/>
                <a:cs typeface="Times New Roman"/>
              </a:rPr>
              <a:t>indicating</a:t>
            </a:r>
            <a:endParaRPr sz="1200">
              <a:latin typeface="Times New Roman"/>
              <a:cs typeface="Times New Roman"/>
            </a:endParaRPr>
          </a:p>
          <a:p>
            <a:pPr marL="469265">
              <a:lnSpc>
                <a:spcPct val="100000"/>
              </a:lnSpc>
              <a:spcBef>
                <a:spcPts val="635"/>
              </a:spcBef>
            </a:pPr>
            <a:r>
              <a:rPr sz="1200" dirty="0">
                <a:latin typeface="Times New Roman"/>
                <a:cs typeface="Times New Roman"/>
              </a:rPr>
              <a:t>relatively </a:t>
            </a:r>
            <a:r>
              <a:rPr sz="1200" spc="-5" dirty="0">
                <a:latin typeface="Times New Roman"/>
                <a:cs typeface="Times New Roman"/>
              </a:rPr>
              <a:t>higher death </a:t>
            </a:r>
            <a:r>
              <a:rPr sz="1200" dirty="0">
                <a:latin typeface="Times New Roman"/>
                <a:cs typeface="Times New Roman"/>
              </a:rPr>
              <a:t>rate in </a:t>
            </a:r>
            <a:r>
              <a:rPr sz="1200" spc="-5" dirty="0">
                <a:latin typeface="Times New Roman"/>
                <a:cs typeface="Times New Roman"/>
              </a:rPr>
              <a:t>each age</a:t>
            </a:r>
            <a:r>
              <a:rPr sz="1200" dirty="0">
                <a:latin typeface="Times New Roman"/>
                <a:cs typeface="Times New Roman"/>
              </a:rPr>
              <a:t> </a:t>
            </a:r>
            <a:r>
              <a:rPr sz="1200" spc="-5" dirty="0">
                <a:latin typeface="Times New Roman"/>
                <a:cs typeface="Times New Roman"/>
              </a:rPr>
              <a:t>group.</a:t>
            </a:r>
            <a:endParaRPr sz="1200">
              <a:latin typeface="Times New Roman"/>
              <a:cs typeface="Times New Roman"/>
            </a:endParaRPr>
          </a:p>
          <a:p>
            <a:pPr marL="469265" marR="5080" indent="-228600">
              <a:lnSpc>
                <a:spcPts val="2080"/>
              </a:lnSpc>
              <a:spcBef>
                <a:spcPts val="160"/>
              </a:spcBef>
              <a:buChar char="•"/>
              <a:tabLst>
                <a:tab pos="469265" algn="l"/>
                <a:tab pos="469900" algn="l"/>
              </a:tabLst>
            </a:pPr>
            <a:r>
              <a:rPr sz="1200" spc="-5" dirty="0">
                <a:latin typeface="Times New Roman"/>
                <a:cs typeface="Times New Roman"/>
              </a:rPr>
              <a:t>Such type </a:t>
            </a:r>
            <a:r>
              <a:rPr sz="1200" dirty="0">
                <a:latin typeface="Times New Roman"/>
                <a:cs typeface="Times New Roman"/>
              </a:rPr>
              <a:t>of </a:t>
            </a:r>
            <a:r>
              <a:rPr sz="1200" spc="-5" dirty="0">
                <a:latin typeface="Times New Roman"/>
                <a:cs typeface="Times New Roman"/>
              </a:rPr>
              <a:t>pyramid is seen </a:t>
            </a:r>
            <a:r>
              <a:rPr sz="1200" dirty="0">
                <a:latin typeface="Times New Roman"/>
                <a:cs typeface="Times New Roman"/>
              </a:rPr>
              <a:t>in the </a:t>
            </a:r>
            <a:r>
              <a:rPr sz="1200" spc="-5" dirty="0">
                <a:latin typeface="Times New Roman"/>
                <a:cs typeface="Times New Roman"/>
              </a:rPr>
              <a:t>developing countries </a:t>
            </a:r>
            <a:r>
              <a:rPr sz="1200" dirty="0">
                <a:latin typeface="Times New Roman"/>
                <a:cs typeface="Times New Roman"/>
              </a:rPr>
              <a:t>like </a:t>
            </a:r>
            <a:r>
              <a:rPr sz="1200" spc="-5" dirty="0">
                <a:latin typeface="Times New Roman"/>
                <a:cs typeface="Times New Roman"/>
              </a:rPr>
              <a:t>Nepal, India, Philippines  and Pakistan</a:t>
            </a:r>
            <a:r>
              <a:rPr sz="1200" dirty="0">
                <a:latin typeface="Times New Roman"/>
                <a:cs typeface="Times New Roman"/>
              </a:rPr>
              <a:t> </a:t>
            </a:r>
            <a:r>
              <a:rPr sz="1200" spc="-5" dirty="0">
                <a:latin typeface="Times New Roman"/>
                <a:cs typeface="Times New Roman"/>
              </a:rPr>
              <a:t>etc.</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64</a:t>
            </a:fld>
            <a:endParaRPr sz="1100">
              <a:latin typeface="Caladea"/>
              <a:cs typeface="Caladea"/>
            </a:endParaRPr>
          </a:p>
        </p:txBody>
      </p:sp>
      <p:sp>
        <p:nvSpPr>
          <p:cNvPr id="8" name="Slide Number Placeholder 7">
            <a:extLst>
              <a:ext uri="{FF2B5EF4-FFF2-40B4-BE49-F238E27FC236}">
                <a16:creationId xmlns:a16="http://schemas.microsoft.com/office/drawing/2014/main" id="{8FCC53CB-F51D-4269-AA35-BB06A5C1BFB5}"/>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64</a:t>
            </a:fld>
            <a:endParaRP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1130604" y="478028"/>
            <a:ext cx="5741035" cy="1245235"/>
          </a:xfrm>
          <a:prstGeom prst="rect">
            <a:avLst/>
          </a:prstGeom>
        </p:spPr>
        <p:txBody>
          <a:bodyPr vert="horz" wrap="square" lIns="0" tIns="12700" rIns="0" bIns="0" rtlCol="0">
            <a:spAutoFit/>
          </a:bodyPr>
          <a:lstStyle/>
          <a:p>
            <a:pPr marL="3509010">
              <a:lnSpc>
                <a:spcPct val="100000"/>
              </a:lnSpc>
              <a:spcBef>
                <a:spcPts val="100"/>
              </a:spcBef>
              <a:tabLst>
                <a:tab pos="51155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marL="12700" marR="5080" algn="just">
              <a:lnSpc>
                <a:spcPct val="143300"/>
              </a:lnSpc>
              <a:spcBef>
                <a:spcPts val="1250"/>
              </a:spcBef>
            </a:pPr>
            <a:r>
              <a:rPr sz="1200" b="1" dirty="0">
                <a:latin typeface="Times New Roman"/>
                <a:cs typeface="Times New Roman"/>
              </a:rPr>
              <a:t>Conclusion: </a:t>
            </a:r>
            <a:r>
              <a:rPr sz="1200" dirty="0">
                <a:latin typeface="Times New Roman"/>
                <a:cs typeface="Times New Roman"/>
              </a:rPr>
              <a:t>population </a:t>
            </a:r>
            <a:r>
              <a:rPr sz="1200" spc="-5" dirty="0">
                <a:latin typeface="Times New Roman"/>
                <a:cs typeface="Times New Roman"/>
              </a:rPr>
              <a:t>pyramids </a:t>
            </a:r>
            <a:r>
              <a:rPr sz="1200" dirty="0">
                <a:latin typeface="Times New Roman"/>
                <a:cs typeface="Times New Roman"/>
              </a:rPr>
              <a:t>of developing </a:t>
            </a:r>
            <a:r>
              <a:rPr sz="1200" spc="-5" dirty="0">
                <a:latin typeface="Times New Roman"/>
                <a:cs typeface="Times New Roman"/>
              </a:rPr>
              <a:t>countries </a:t>
            </a:r>
            <a:r>
              <a:rPr sz="1200" dirty="0">
                <a:latin typeface="Times New Roman"/>
                <a:cs typeface="Times New Roman"/>
              </a:rPr>
              <a:t>with </a:t>
            </a:r>
            <a:r>
              <a:rPr sz="1200" spc="-5" dirty="0">
                <a:latin typeface="Times New Roman"/>
                <a:cs typeface="Times New Roman"/>
              </a:rPr>
              <a:t>almost triangular </a:t>
            </a:r>
            <a:r>
              <a:rPr sz="1200" dirty="0">
                <a:latin typeface="Times New Roman"/>
                <a:cs typeface="Times New Roman"/>
              </a:rPr>
              <a:t>in shape  </a:t>
            </a:r>
            <a:r>
              <a:rPr sz="1200" spc="-5" dirty="0">
                <a:latin typeface="Times New Roman"/>
                <a:cs typeface="Times New Roman"/>
              </a:rPr>
              <a:t>and broad base </a:t>
            </a:r>
            <a:r>
              <a:rPr sz="1200" dirty="0">
                <a:latin typeface="Times New Roman"/>
                <a:cs typeface="Times New Roman"/>
              </a:rPr>
              <a:t>of the </a:t>
            </a:r>
            <a:r>
              <a:rPr sz="1200" spc="-5" dirty="0">
                <a:latin typeface="Times New Roman"/>
                <a:cs typeface="Times New Roman"/>
              </a:rPr>
              <a:t>combination </a:t>
            </a:r>
            <a:r>
              <a:rPr sz="1200" dirty="0">
                <a:latin typeface="Times New Roman"/>
                <a:cs typeface="Times New Roman"/>
              </a:rPr>
              <a:t>of </a:t>
            </a:r>
            <a:r>
              <a:rPr sz="1200" spc="-5" dirty="0">
                <a:latin typeface="Times New Roman"/>
                <a:cs typeface="Times New Roman"/>
              </a:rPr>
              <a:t>high birth rates and high death rates. Such type </a:t>
            </a:r>
            <a:r>
              <a:rPr sz="1200" dirty="0">
                <a:latin typeface="Times New Roman"/>
                <a:cs typeface="Times New Roman"/>
              </a:rPr>
              <a:t>of  </a:t>
            </a:r>
            <a:r>
              <a:rPr sz="1200" spc="-5" dirty="0">
                <a:latin typeface="Times New Roman"/>
                <a:cs typeface="Times New Roman"/>
              </a:rPr>
              <a:t>pyramid is called constructive</a:t>
            </a:r>
            <a:r>
              <a:rPr sz="1200" spc="10" dirty="0">
                <a:latin typeface="Times New Roman"/>
                <a:cs typeface="Times New Roman"/>
              </a:rPr>
              <a:t> </a:t>
            </a:r>
            <a:r>
              <a:rPr sz="1200" spc="-5" dirty="0">
                <a:latin typeface="Times New Roman"/>
                <a:cs typeface="Times New Roman"/>
              </a:rPr>
              <a:t>pyramid.</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3157854" y="5686425"/>
            <a:ext cx="168465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Population Pyramid</a:t>
            </a:r>
            <a:r>
              <a:rPr sz="1200" b="1" spc="-35" dirty="0">
                <a:latin typeface="Times New Roman"/>
                <a:cs typeface="Times New Roman"/>
              </a:rPr>
              <a:t> </a:t>
            </a:r>
            <a:r>
              <a:rPr sz="1200" b="1" dirty="0">
                <a:latin typeface="Times New Roman"/>
                <a:cs typeface="Times New Roman"/>
              </a:rPr>
              <a:t>2016</a:t>
            </a:r>
            <a:endParaRPr sz="1200" dirty="0">
              <a:latin typeface="Times New Roman"/>
              <a:cs typeface="Times New Roman"/>
            </a:endParaRPr>
          </a:p>
        </p:txBody>
      </p:sp>
      <p:sp>
        <p:nvSpPr>
          <p:cNvPr id="6" name="object 6"/>
          <p:cNvSpPr/>
          <p:nvPr/>
        </p:nvSpPr>
        <p:spPr>
          <a:xfrm>
            <a:off x="1371158" y="2035977"/>
            <a:ext cx="3916026" cy="3362794"/>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65</a:t>
            </a:fld>
            <a:endParaRPr sz="1100">
              <a:latin typeface="Caladea"/>
              <a:cs typeface="Caladea"/>
            </a:endParaRPr>
          </a:p>
        </p:txBody>
      </p:sp>
      <p:sp>
        <p:nvSpPr>
          <p:cNvPr id="9" name="Slide Number Placeholder 8">
            <a:extLst>
              <a:ext uri="{FF2B5EF4-FFF2-40B4-BE49-F238E27FC236}">
                <a16:creationId xmlns:a16="http://schemas.microsoft.com/office/drawing/2014/main" id="{90A6705D-E48C-47A2-80F7-9DD79763E910}"/>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65</a:t>
            </a:fld>
            <a:endParaRP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4220083"/>
            <a:ext cx="5969000" cy="3223260"/>
          </a:xfrm>
          <a:prstGeom prst="rect">
            <a:avLst/>
          </a:prstGeom>
        </p:spPr>
        <p:txBody>
          <a:bodyPr vert="horz" wrap="square" lIns="0" tIns="12700" rIns="0" bIns="0" rtlCol="0">
            <a:spAutoFit/>
          </a:bodyPr>
          <a:lstStyle/>
          <a:p>
            <a:pPr marL="241300">
              <a:lnSpc>
                <a:spcPct val="100000"/>
              </a:lnSpc>
              <a:spcBef>
                <a:spcPts val="100"/>
              </a:spcBef>
            </a:pPr>
            <a:r>
              <a:rPr sz="1200" b="1" spc="-5" dirty="0">
                <a:latin typeface="Times New Roman"/>
                <a:cs typeface="Times New Roman"/>
              </a:rPr>
              <a:t>Expansive Pyramid</a:t>
            </a:r>
            <a:endParaRPr sz="1200">
              <a:latin typeface="Times New Roman"/>
              <a:cs typeface="Times New Roman"/>
            </a:endParaRPr>
          </a:p>
          <a:p>
            <a:pPr>
              <a:lnSpc>
                <a:spcPct val="100000"/>
              </a:lnSpc>
              <a:spcBef>
                <a:spcPts val="55"/>
              </a:spcBef>
            </a:pPr>
            <a:endParaRPr sz="135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Pyramid </a:t>
            </a:r>
            <a:r>
              <a:rPr sz="1200" dirty="0">
                <a:latin typeface="Times New Roman"/>
                <a:cs typeface="Times New Roman"/>
              </a:rPr>
              <a:t>for </a:t>
            </a:r>
            <a:r>
              <a:rPr sz="1200" spc="-5" dirty="0">
                <a:latin typeface="Times New Roman"/>
                <a:cs typeface="Times New Roman"/>
              </a:rPr>
              <a:t>Developed</a:t>
            </a:r>
            <a:r>
              <a:rPr sz="1200" spc="5" dirty="0">
                <a:latin typeface="Times New Roman"/>
                <a:cs typeface="Times New Roman"/>
              </a:rPr>
              <a:t> </a:t>
            </a:r>
            <a:r>
              <a:rPr sz="1200" spc="-5" dirty="0">
                <a:latin typeface="Times New Roman"/>
                <a:cs typeface="Times New Roman"/>
              </a:rPr>
              <a:t>Countries</a:t>
            </a:r>
            <a:endParaRPr sz="1200">
              <a:latin typeface="Times New Roman"/>
              <a:cs typeface="Times New Roman"/>
            </a:endParaRPr>
          </a:p>
          <a:p>
            <a:pPr marL="469265" indent="-228600">
              <a:lnSpc>
                <a:spcPct val="100000"/>
              </a:lnSpc>
              <a:spcBef>
                <a:spcPts val="625"/>
              </a:spcBef>
              <a:buChar char="•"/>
              <a:tabLst>
                <a:tab pos="469265" algn="l"/>
                <a:tab pos="469900" algn="l"/>
              </a:tabLst>
            </a:pPr>
            <a:r>
              <a:rPr sz="1200" dirty="0">
                <a:latin typeface="Times New Roman"/>
                <a:cs typeface="Times New Roman"/>
              </a:rPr>
              <a:t>Roughly </a:t>
            </a:r>
            <a:r>
              <a:rPr sz="1200" spc="-5" dirty="0">
                <a:latin typeface="Times New Roman"/>
                <a:cs typeface="Times New Roman"/>
              </a:rPr>
              <a:t>rectangular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shape.</a:t>
            </a:r>
            <a:endParaRPr sz="1200">
              <a:latin typeface="Times New Roman"/>
              <a:cs typeface="Times New Roman"/>
            </a:endParaRPr>
          </a:p>
          <a:p>
            <a:pPr marL="469265" indent="-228600">
              <a:lnSpc>
                <a:spcPct val="100000"/>
              </a:lnSpc>
              <a:spcBef>
                <a:spcPts val="635"/>
              </a:spcBef>
              <a:buChar char="•"/>
              <a:tabLst>
                <a:tab pos="469265" algn="l"/>
                <a:tab pos="469900" algn="l"/>
              </a:tabLst>
            </a:pPr>
            <a:r>
              <a:rPr sz="1200" spc="-5" dirty="0">
                <a:latin typeface="Times New Roman"/>
                <a:cs typeface="Times New Roman"/>
              </a:rPr>
              <a:t>Pyramid shows </a:t>
            </a:r>
            <a:r>
              <a:rPr sz="1200" dirty="0">
                <a:latin typeface="Times New Roman"/>
                <a:cs typeface="Times New Roman"/>
              </a:rPr>
              <a:t>a bulge in the middle </a:t>
            </a:r>
            <a:r>
              <a:rPr sz="1200" spc="-5" dirty="0">
                <a:latin typeface="Times New Roman"/>
                <a:cs typeface="Times New Roman"/>
              </a:rPr>
              <a:t>and narrower base because </a:t>
            </a:r>
            <a:r>
              <a:rPr sz="1200" dirty="0">
                <a:latin typeface="Times New Roman"/>
                <a:cs typeface="Times New Roman"/>
              </a:rPr>
              <a:t>of </a:t>
            </a:r>
            <a:r>
              <a:rPr sz="1200" spc="-5" dirty="0">
                <a:latin typeface="Times New Roman"/>
                <a:cs typeface="Times New Roman"/>
              </a:rPr>
              <a:t>low </a:t>
            </a:r>
            <a:r>
              <a:rPr sz="1200" dirty="0">
                <a:latin typeface="Times New Roman"/>
                <a:cs typeface="Times New Roman"/>
              </a:rPr>
              <a:t>birth</a:t>
            </a:r>
            <a:r>
              <a:rPr sz="1200" spc="45" dirty="0">
                <a:latin typeface="Times New Roman"/>
                <a:cs typeface="Times New Roman"/>
              </a:rPr>
              <a:t> </a:t>
            </a:r>
            <a:r>
              <a:rPr sz="1200" spc="-5" dirty="0">
                <a:latin typeface="Times New Roman"/>
                <a:cs typeface="Times New Roman"/>
              </a:rPr>
              <a:t>rates.</a:t>
            </a:r>
            <a:endParaRPr sz="1200">
              <a:latin typeface="Times New Roman"/>
              <a:cs typeface="Times New Roman"/>
            </a:endParaRPr>
          </a:p>
          <a:p>
            <a:pPr marL="469265" marR="6350" indent="-228600">
              <a:lnSpc>
                <a:spcPts val="2080"/>
              </a:lnSpc>
              <a:spcBef>
                <a:spcPts val="160"/>
              </a:spcBef>
              <a:buChar char="•"/>
              <a:tabLst>
                <a:tab pos="469265" algn="l"/>
                <a:tab pos="469900" algn="l"/>
              </a:tabLst>
            </a:pPr>
            <a:r>
              <a:rPr sz="1200" spc="-5" dirty="0">
                <a:latin typeface="Times New Roman"/>
                <a:cs typeface="Times New Roman"/>
              </a:rPr>
              <a:t>Pyramid </a:t>
            </a:r>
            <a:r>
              <a:rPr sz="1200" dirty="0">
                <a:latin typeface="Times New Roman"/>
                <a:cs typeface="Times New Roman"/>
              </a:rPr>
              <a:t>looks some </a:t>
            </a:r>
            <a:r>
              <a:rPr sz="1200" spc="-5" dirty="0">
                <a:latin typeface="Times New Roman"/>
                <a:cs typeface="Times New Roman"/>
              </a:rPr>
              <a:t>what flat at </a:t>
            </a:r>
            <a:r>
              <a:rPr sz="1200" dirty="0">
                <a:latin typeface="Times New Roman"/>
                <a:cs typeface="Times New Roman"/>
              </a:rPr>
              <a:t>the top. </a:t>
            </a:r>
            <a:r>
              <a:rPr sz="1200" spc="-10" dirty="0">
                <a:latin typeface="Times New Roman"/>
                <a:cs typeface="Times New Roman"/>
              </a:rPr>
              <a:t>It </a:t>
            </a:r>
            <a:r>
              <a:rPr sz="1200" dirty="0">
                <a:latin typeface="Times New Roman"/>
                <a:cs typeface="Times New Roman"/>
              </a:rPr>
              <a:t>indicates that there </a:t>
            </a:r>
            <a:r>
              <a:rPr sz="1200" spc="-5" dirty="0">
                <a:latin typeface="Times New Roman"/>
                <a:cs typeface="Times New Roman"/>
              </a:rPr>
              <a:t>is higher </a:t>
            </a:r>
            <a:r>
              <a:rPr sz="1200" dirty="0">
                <a:latin typeface="Times New Roman"/>
                <a:cs typeface="Times New Roman"/>
              </a:rPr>
              <a:t>life expectancy  </a:t>
            </a:r>
            <a:r>
              <a:rPr sz="1200" spc="-5" dirty="0">
                <a:latin typeface="Times New Roman"/>
                <a:cs typeface="Times New Roman"/>
              </a:rPr>
              <a:t>(large </a:t>
            </a:r>
            <a:r>
              <a:rPr sz="1200" dirty="0">
                <a:latin typeface="Times New Roman"/>
                <a:cs typeface="Times New Roman"/>
              </a:rPr>
              <a:t>proportion of old</a:t>
            </a:r>
            <a:r>
              <a:rPr sz="1200" spc="-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marL="241300">
              <a:lnSpc>
                <a:spcPct val="100000"/>
              </a:lnSpc>
              <a:spcBef>
                <a:spcPts val="470"/>
              </a:spcBef>
            </a:pPr>
            <a:r>
              <a:rPr sz="1200" b="1" dirty="0">
                <a:latin typeface="Times New Roman"/>
                <a:cs typeface="Times New Roman"/>
              </a:rPr>
              <a:t>Conclusion:</a:t>
            </a:r>
            <a:endParaRPr sz="1200">
              <a:latin typeface="Times New Roman"/>
              <a:cs typeface="Times New Roman"/>
            </a:endParaRPr>
          </a:p>
          <a:p>
            <a:pPr marL="12700" marR="5080" algn="just">
              <a:lnSpc>
                <a:spcPts val="2060"/>
              </a:lnSpc>
              <a:spcBef>
                <a:spcPts val="165"/>
              </a:spcBef>
            </a:pPr>
            <a:r>
              <a:rPr sz="1200" spc="-5" dirty="0">
                <a:latin typeface="Times New Roman"/>
                <a:cs typeface="Times New Roman"/>
              </a:rPr>
              <a:t>These pyramids indicate </a:t>
            </a:r>
            <a:r>
              <a:rPr sz="1200" dirty="0">
                <a:latin typeface="Times New Roman"/>
                <a:cs typeface="Times New Roman"/>
              </a:rPr>
              <a:t>a lower </a:t>
            </a:r>
            <a:r>
              <a:rPr sz="1200" spc="-5" dirty="0">
                <a:latin typeface="Times New Roman"/>
                <a:cs typeface="Times New Roman"/>
              </a:rPr>
              <a:t>proportion </a:t>
            </a:r>
            <a:r>
              <a:rPr sz="1200" dirty="0">
                <a:latin typeface="Times New Roman"/>
                <a:cs typeface="Times New Roman"/>
              </a:rPr>
              <a:t>of </a:t>
            </a:r>
            <a:r>
              <a:rPr sz="1200" spc="-5" dirty="0">
                <a:latin typeface="Times New Roman"/>
                <a:cs typeface="Times New Roman"/>
              </a:rPr>
              <a:t>children and higher </a:t>
            </a:r>
            <a:r>
              <a:rPr sz="1200" dirty="0">
                <a:latin typeface="Times New Roman"/>
                <a:cs typeface="Times New Roman"/>
              </a:rPr>
              <a:t>proportion of </a:t>
            </a:r>
            <a:r>
              <a:rPr sz="1200" spc="-5" dirty="0">
                <a:latin typeface="Times New Roman"/>
                <a:cs typeface="Times New Roman"/>
              </a:rPr>
              <a:t>adults and </a:t>
            </a:r>
            <a:r>
              <a:rPr sz="1200" dirty="0">
                <a:latin typeface="Times New Roman"/>
                <a:cs typeface="Times New Roman"/>
              </a:rPr>
              <a:t>the  elderly</a:t>
            </a:r>
            <a:r>
              <a:rPr sz="1200" spc="45" dirty="0">
                <a:latin typeface="Times New Roman"/>
                <a:cs typeface="Times New Roman"/>
              </a:rPr>
              <a:t> </a:t>
            </a:r>
            <a:r>
              <a:rPr sz="1200" dirty="0">
                <a:latin typeface="Times New Roman"/>
                <a:cs typeface="Times New Roman"/>
              </a:rPr>
              <a:t>in</a:t>
            </a:r>
            <a:r>
              <a:rPr sz="1200" spc="70"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dirty="0">
                <a:latin typeface="Times New Roman"/>
                <a:cs typeface="Times New Roman"/>
              </a:rPr>
              <a:t>population.</a:t>
            </a:r>
            <a:r>
              <a:rPr sz="1200" spc="70" dirty="0">
                <a:latin typeface="Times New Roman"/>
                <a:cs typeface="Times New Roman"/>
              </a:rPr>
              <a:t> </a:t>
            </a:r>
            <a:r>
              <a:rPr sz="1200" dirty="0">
                <a:latin typeface="Times New Roman"/>
                <a:cs typeface="Times New Roman"/>
              </a:rPr>
              <a:t>This</a:t>
            </a:r>
            <a:r>
              <a:rPr sz="1200" spc="70" dirty="0">
                <a:latin typeface="Times New Roman"/>
                <a:cs typeface="Times New Roman"/>
              </a:rPr>
              <a:t> </a:t>
            </a:r>
            <a:r>
              <a:rPr sz="1200" spc="-5" dirty="0">
                <a:latin typeface="Times New Roman"/>
                <a:cs typeface="Times New Roman"/>
              </a:rPr>
              <a:t>indicates</a:t>
            </a:r>
            <a:r>
              <a:rPr sz="1200" spc="145" dirty="0">
                <a:latin typeface="Times New Roman"/>
                <a:cs typeface="Times New Roman"/>
              </a:rPr>
              <a:t> </a:t>
            </a:r>
            <a:r>
              <a:rPr sz="1200" dirty="0">
                <a:latin typeface="Times New Roman"/>
                <a:cs typeface="Times New Roman"/>
              </a:rPr>
              <a:t>that</a:t>
            </a:r>
            <a:r>
              <a:rPr sz="1200" spc="75" dirty="0">
                <a:latin typeface="Times New Roman"/>
                <a:cs typeface="Times New Roman"/>
              </a:rPr>
              <a:t> </a:t>
            </a:r>
            <a:r>
              <a:rPr sz="1200" dirty="0">
                <a:latin typeface="Times New Roman"/>
                <a:cs typeface="Times New Roman"/>
              </a:rPr>
              <a:t>there</a:t>
            </a:r>
            <a:r>
              <a:rPr sz="1200" spc="65" dirty="0">
                <a:latin typeface="Times New Roman"/>
                <a:cs typeface="Times New Roman"/>
              </a:rPr>
              <a:t> </a:t>
            </a:r>
            <a:r>
              <a:rPr sz="1200" dirty="0">
                <a:latin typeface="Times New Roman"/>
                <a:cs typeface="Times New Roman"/>
              </a:rPr>
              <a:t>are</a:t>
            </a:r>
            <a:r>
              <a:rPr sz="1200" spc="65" dirty="0">
                <a:latin typeface="Times New Roman"/>
                <a:cs typeface="Times New Roman"/>
              </a:rPr>
              <a:t> </a:t>
            </a:r>
            <a:r>
              <a:rPr sz="1200" spc="-5" dirty="0">
                <a:latin typeface="Times New Roman"/>
                <a:cs typeface="Times New Roman"/>
              </a:rPr>
              <a:t>low</a:t>
            </a:r>
            <a:r>
              <a:rPr sz="1200" spc="70" dirty="0">
                <a:latin typeface="Times New Roman"/>
                <a:cs typeface="Times New Roman"/>
              </a:rPr>
              <a:t> </a:t>
            </a:r>
            <a:r>
              <a:rPr sz="1200" dirty="0">
                <a:latin typeface="Times New Roman"/>
                <a:cs typeface="Times New Roman"/>
              </a:rPr>
              <a:t>fertility</a:t>
            </a:r>
            <a:r>
              <a:rPr sz="1200" spc="45" dirty="0">
                <a:latin typeface="Times New Roman"/>
                <a:cs typeface="Times New Roman"/>
              </a:rPr>
              <a:t> </a:t>
            </a:r>
            <a:r>
              <a:rPr sz="1200" dirty="0">
                <a:latin typeface="Times New Roman"/>
                <a:cs typeface="Times New Roman"/>
              </a:rPr>
              <a:t>rate,</a:t>
            </a:r>
            <a:r>
              <a:rPr sz="1200" spc="80" dirty="0">
                <a:latin typeface="Times New Roman"/>
                <a:cs typeface="Times New Roman"/>
              </a:rPr>
              <a:t> </a:t>
            </a:r>
            <a:r>
              <a:rPr sz="1200" dirty="0">
                <a:latin typeface="Times New Roman"/>
                <a:cs typeface="Times New Roman"/>
              </a:rPr>
              <a:t>more</a:t>
            </a:r>
            <a:r>
              <a:rPr sz="1200" spc="60" dirty="0">
                <a:latin typeface="Times New Roman"/>
                <a:cs typeface="Times New Roman"/>
              </a:rPr>
              <a:t> </a:t>
            </a:r>
            <a:r>
              <a:rPr sz="1200" spc="-5" dirty="0">
                <a:latin typeface="Times New Roman"/>
                <a:cs typeface="Times New Roman"/>
              </a:rPr>
              <a:t>active</a:t>
            </a:r>
            <a:r>
              <a:rPr sz="1200" spc="7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marL="12700" marR="8890" algn="just">
              <a:lnSpc>
                <a:spcPts val="2060"/>
              </a:lnSpc>
              <a:spcBef>
                <a:spcPts val="20"/>
              </a:spcBef>
            </a:pPr>
            <a:r>
              <a:rPr sz="1200" spc="-5" dirty="0">
                <a:latin typeface="Times New Roman"/>
                <a:cs typeface="Times New Roman"/>
              </a:rPr>
              <a:t>and low death </a:t>
            </a:r>
            <a:r>
              <a:rPr sz="1200" dirty="0">
                <a:latin typeface="Times New Roman"/>
                <a:cs typeface="Times New Roman"/>
              </a:rPr>
              <a:t>rate </a:t>
            </a:r>
            <a:r>
              <a:rPr sz="1200" spc="-5" dirty="0">
                <a:latin typeface="Times New Roman"/>
                <a:cs typeface="Times New Roman"/>
              </a:rPr>
              <a:t>.Such types </a:t>
            </a:r>
            <a:r>
              <a:rPr sz="1200" dirty="0">
                <a:latin typeface="Times New Roman"/>
                <a:cs typeface="Times New Roman"/>
              </a:rPr>
              <a:t>of </a:t>
            </a:r>
            <a:r>
              <a:rPr sz="1200" spc="-5" dirty="0">
                <a:latin typeface="Times New Roman"/>
                <a:cs typeface="Times New Roman"/>
              </a:rPr>
              <a:t>pyramids are seen </a:t>
            </a:r>
            <a:r>
              <a:rPr sz="1200" dirty="0">
                <a:latin typeface="Times New Roman"/>
                <a:cs typeface="Times New Roman"/>
              </a:rPr>
              <a:t>in </a:t>
            </a:r>
            <a:r>
              <a:rPr sz="1200" spc="-5" dirty="0">
                <a:latin typeface="Times New Roman"/>
                <a:cs typeface="Times New Roman"/>
              </a:rPr>
              <a:t>developed </a:t>
            </a:r>
            <a:r>
              <a:rPr sz="1200" dirty="0">
                <a:latin typeface="Times New Roman"/>
                <a:cs typeface="Times New Roman"/>
              </a:rPr>
              <a:t>countries such </a:t>
            </a:r>
            <a:r>
              <a:rPr sz="1200" spc="-5" dirty="0">
                <a:latin typeface="Times New Roman"/>
                <a:cs typeface="Times New Roman"/>
              </a:rPr>
              <a:t>as </a:t>
            </a:r>
            <a:r>
              <a:rPr sz="1200" dirty="0">
                <a:latin typeface="Times New Roman"/>
                <a:cs typeface="Times New Roman"/>
              </a:rPr>
              <a:t>Japan,  </a:t>
            </a:r>
            <a:r>
              <a:rPr sz="1200" spc="-5" dirty="0">
                <a:latin typeface="Times New Roman"/>
                <a:cs typeface="Times New Roman"/>
              </a:rPr>
              <a:t>Britain, America </a:t>
            </a:r>
            <a:r>
              <a:rPr sz="1200" dirty="0">
                <a:latin typeface="Times New Roman"/>
                <a:cs typeface="Times New Roman"/>
              </a:rPr>
              <a:t>Sweden, </a:t>
            </a:r>
            <a:r>
              <a:rPr sz="1200" spc="-5" dirty="0">
                <a:latin typeface="Times New Roman"/>
                <a:cs typeface="Times New Roman"/>
              </a:rPr>
              <a:t>Germany, </a:t>
            </a:r>
            <a:r>
              <a:rPr sz="1200" dirty="0">
                <a:latin typeface="Times New Roman"/>
                <a:cs typeface="Times New Roman"/>
              </a:rPr>
              <a:t>Poland, Russia </a:t>
            </a:r>
            <a:r>
              <a:rPr sz="1200" spc="-5" dirty="0">
                <a:latin typeface="Times New Roman"/>
                <a:cs typeface="Times New Roman"/>
              </a:rPr>
              <a:t>and France etc. </a:t>
            </a:r>
            <a:r>
              <a:rPr sz="1200" dirty="0">
                <a:latin typeface="Times New Roman"/>
                <a:cs typeface="Times New Roman"/>
              </a:rPr>
              <a:t>Such </a:t>
            </a:r>
            <a:r>
              <a:rPr sz="1200" spc="-5" dirty="0">
                <a:latin typeface="Times New Roman"/>
                <a:cs typeface="Times New Roman"/>
              </a:rPr>
              <a:t>type </a:t>
            </a:r>
            <a:r>
              <a:rPr sz="1200" dirty="0">
                <a:latin typeface="Times New Roman"/>
                <a:cs typeface="Times New Roman"/>
              </a:rPr>
              <a:t>of </a:t>
            </a:r>
            <a:r>
              <a:rPr sz="1200" spc="-5" dirty="0">
                <a:latin typeface="Times New Roman"/>
                <a:cs typeface="Times New Roman"/>
              </a:rPr>
              <a:t>pyramid is  </a:t>
            </a:r>
            <a:r>
              <a:rPr sz="1200" dirty="0">
                <a:latin typeface="Times New Roman"/>
                <a:cs typeface="Times New Roman"/>
              </a:rPr>
              <a:t>known </a:t>
            </a:r>
            <a:r>
              <a:rPr sz="1200" spc="-10" dirty="0">
                <a:latin typeface="Times New Roman"/>
                <a:cs typeface="Times New Roman"/>
              </a:rPr>
              <a:t>as </a:t>
            </a:r>
            <a:r>
              <a:rPr sz="1200" b="1" spc="-5" dirty="0">
                <a:latin typeface="Times New Roman"/>
                <a:cs typeface="Times New Roman"/>
              </a:rPr>
              <a:t>Stationary</a:t>
            </a:r>
            <a:r>
              <a:rPr sz="1200" b="1" spc="20" dirty="0">
                <a:latin typeface="Times New Roman"/>
                <a:cs typeface="Times New Roman"/>
              </a:rPr>
              <a:t> </a:t>
            </a:r>
            <a:r>
              <a:rPr sz="1200" b="1" spc="-5" dirty="0">
                <a:latin typeface="Times New Roman"/>
                <a:cs typeface="Times New Roman"/>
              </a:rPr>
              <a:t>Pyramid</a:t>
            </a:r>
            <a:endParaRPr sz="1200">
              <a:latin typeface="Times New Roman"/>
              <a:cs typeface="Times New Roman"/>
            </a:endParaRPr>
          </a:p>
        </p:txBody>
      </p:sp>
      <p:sp>
        <p:nvSpPr>
          <p:cNvPr id="6" name="object 6"/>
          <p:cNvSpPr/>
          <p:nvPr/>
        </p:nvSpPr>
        <p:spPr>
          <a:xfrm>
            <a:off x="1231318" y="1021914"/>
            <a:ext cx="3985628" cy="300589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66</a:t>
            </a:fld>
            <a:endParaRPr sz="1100">
              <a:latin typeface="Caladea"/>
              <a:cs typeface="Caladea"/>
            </a:endParaRPr>
          </a:p>
        </p:txBody>
      </p:sp>
      <p:sp>
        <p:nvSpPr>
          <p:cNvPr id="9" name="Slide Number Placeholder 8">
            <a:extLst>
              <a:ext uri="{FF2B5EF4-FFF2-40B4-BE49-F238E27FC236}">
                <a16:creationId xmlns:a16="http://schemas.microsoft.com/office/drawing/2014/main" id="{0F30879B-DB42-42A0-9666-38A2C4A955ED}"/>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66</a:t>
            </a:fld>
            <a:endParaRP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1016508"/>
            <a:ext cx="4400652" cy="271022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39875" y="3930813"/>
            <a:ext cx="5140605" cy="371582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67</a:t>
            </a:fld>
            <a:endParaRPr sz="1100">
              <a:latin typeface="Caladea"/>
              <a:cs typeface="Caladea"/>
            </a:endParaRPr>
          </a:p>
        </p:txBody>
      </p:sp>
      <p:sp>
        <p:nvSpPr>
          <p:cNvPr id="9" name="Slide Number Placeholder 8">
            <a:extLst>
              <a:ext uri="{FF2B5EF4-FFF2-40B4-BE49-F238E27FC236}">
                <a16:creationId xmlns:a16="http://schemas.microsoft.com/office/drawing/2014/main" id="{B70DC056-9D80-43E1-872C-2F540A07F73B}"/>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67</a:t>
            </a:fld>
            <a:endParaRP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4229227"/>
            <a:ext cx="5944870" cy="4915535"/>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Types </a:t>
            </a:r>
            <a:r>
              <a:rPr sz="1200" b="1"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Pyramids:</a:t>
            </a:r>
            <a:endParaRPr sz="1200">
              <a:latin typeface="Times New Roman"/>
              <a:cs typeface="Times New Roman"/>
            </a:endParaRPr>
          </a:p>
          <a:p>
            <a:pPr marL="469265" marR="802640" indent="-228600">
              <a:lnSpc>
                <a:spcPct val="144200"/>
              </a:lnSpc>
              <a:spcBef>
                <a:spcPts val="960"/>
              </a:spcBef>
              <a:buFont typeface="Arial"/>
              <a:buChar char="•"/>
              <a:tabLst>
                <a:tab pos="469265" algn="l"/>
                <a:tab pos="469900" algn="l"/>
              </a:tabLst>
            </a:pPr>
            <a:r>
              <a:rPr sz="1200" spc="-5" dirty="0">
                <a:latin typeface="Times New Roman"/>
                <a:cs typeface="Times New Roman"/>
              </a:rPr>
              <a:t>There are </a:t>
            </a:r>
            <a:r>
              <a:rPr sz="1200" dirty="0">
                <a:latin typeface="Times New Roman"/>
                <a:cs typeface="Times New Roman"/>
              </a:rPr>
              <a:t>generally three </a:t>
            </a:r>
            <a:r>
              <a:rPr sz="1200" spc="-5" dirty="0">
                <a:latin typeface="Times New Roman"/>
                <a:cs typeface="Times New Roman"/>
              </a:rPr>
              <a:t>types </a:t>
            </a:r>
            <a:r>
              <a:rPr sz="1200" dirty="0">
                <a:latin typeface="Times New Roman"/>
                <a:cs typeface="Times New Roman"/>
              </a:rPr>
              <a:t>of population </a:t>
            </a:r>
            <a:r>
              <a:rPr sz="1200" spc="-5" dirty="0">
                <a:latin typeface="Times New Roman"/>
                <a:cs typeface="Times New Roman"/>
              </a:rPr>
              <a:t>pyramids created </a:t>
            </a:r>
            <a:r>
              <a:rPr sz="1200" dirty="0">
                <a:latin typeface="Times New Roman"/>
                <a:cs typeface="Times New Roman"/>
              </a:rPr>
              <a:t>from age-sex  </a:t>
            </a:r>
            <a:r>
              <a:rPr sz="1200" spc="-5" dirty="0">
                <a:latin typeface="Times New Roman"/>
                <a:cs typeface="Times New Roman"/>
              </a:rPr>
              <a:t>distributions--expansive, constrictive and</a:t>
            </a:r>
            <a:r>
              <a:rPr sz="1200" spc="15" dirty="0">
                <a:latin typeface="Times New Roman"/>
                <a:cs typeface="Times New Roman"/>
              </a:rPr>
              <a:t> </a:t>
            </a:r>
            <a:r>
              <a:rPr sz="1200" spc="-5" dirty="0">
                <a:latin typeface="Times New Roman"/>
                <a:cs typeface="Times New Roman"/>
              </a:rPr>
              <a:t>stationary.</a:t>
            </a:r>
            <a:endParaRPr sz="1200">
              <a:latin typeface="Times New Roman"/>
              <a:cs typeface="Times New Roman"/>
            </a:endParaRPr>
          </a:p>
          <a:p>
            <a:pPr marL="469265" marR="5080" indent="-228600">
              <a:lnSpc>
                <a:spcPct val="144000"/>
              </a:lnSpc>
              <a:spcBef>
                <a:spcPts val="1000"/>
              </a:spcBef>
              <a:buFont typeface="Arial"/>
              <a:buChar char="•"/>
              <a:tabLst>
                <a:tab pos="469265" algn="l"/>
                <a:tab pos="469900" algn="l"/>
              </a:tabLst>
            </a:pPr>
            <a:r>
              <a:rPr sz="1200" spc="-5" dirty="0">
                <a:latin typeface="Times New Roman"/>
                <a:cs typeface="Times New Roman"/>
              </a:rPr>
              <a:t>EXPANSIVE population pyramids show larger numbers </a:t>
            </a:r>
            <a:r>
              <a:rPr sz="1200" dirty="0">
                <a:latin typeface="Times New Roman"/>
                <a:cs typeface="Times New Roman"/>
              </a:rPr>
              <a:t>or </a:t>
            </a:r>
            <a:r>
              <a:rPr sz="1200" spc="-5" dirty="0">
                <a:latin typeface="Times New Roman"/>
                <a:cs typeface="Times New Roman"/>
              </a:rPr>
              <a:t>percentages </a:t>
            </a:r>
            <a:r>
              <a:rPr sz="1200" dirty="0">
                <a:latin typeface="Times New Roman"/>
                <a:cs typeface="Times New Roman"/>
              </a:rPr>
              <a:t>of the population  in the </a:t>
            </a:r>
            <a:r>
              <a:rPr sz="1200" spc="-5" dirty="0">
                <a:latin typeface="Times New Roman"/>
                <a:cs typeface="Times New Roman"/>
              </a:rPr>
              <a:t>younger age </a:t>
            </a:r>
            <a:r>
              <a:rPr sz="1200" dirty="0">
                <a:latin typeface="Times New Roman"/>
                <a:cs typeface="Times New Roman"/>
              </a:rPr>
              <a:t>groups. </a:t>
            </a:r>
            <a:r>
              <a:rPr sz="1200" spc="-5" dirty="0">
                <a:latin typeface="Times New Roman"/>
                <a:cs typeface="Times New Roman"/>
              </a:rPr>
              <a:t>These types </a:t>
            </a:r>
            <a:r>
              <a:rPr sz="1200" dirty="0">
                <a:latin typeface="Times New Roman"/>
                <a:cs typeface="Times New Roman"/>
              </a:rPr>
              <a:t>of </a:t>
            </a:r>
            <a:r>
              <a:rPr sz="1200" spc="-5" dirty="0">
                <a:latin typeface="Times New Roman"/>
                <a:cs typeface="Times New Roman"/>
              </a:rPr>
              <a:t>pyramids are </a:t>
            </a:r>
            <a:r>
              <a:rPr sz="1200" dirty="0">
                <a:latin typeface="Times New Roman"/>
                <a:cs typeface="Times New Roman"/>
              </a:rPr>
              <a:t>usually </a:t>
            </a:r>
            <a:r>
              <a:rPr sz="1200" spc="-5" dirty="0">
                <a:latin typeface="Times New Roman"/>
                <a:cs typeface="Times New Roman"/>
              </a:rPr>
              <a:t>found </a:t>
            </a:r>
            <a:r>
              <a:rPr sz="1200" dirty="0">
                <a:latin typeface="Times New Roman"/>
                <a:cs typeface="Times New Roman"/>
              </a:rPr>
              <a:t>in populations with  very large fertility </a:t>
            </a:r>
            <a:r>
              <a:rPr sz="1200" spc="-5" dirty="0">
                <a:latin typeface="Times New Roman"/>
                <a:cs typeface="Times New Roman"/>
              </a:rPr>
              <a:t>rates </a:t>
            </a:r>
            <a:r>
              <a:rPr sz="1200" dirty="0">
                <a:latin typeface="Times New Roman"/>
                <a:cs typeface="Times New Roman"/>
              </a:rPr>
              <a:t>and </a:t>
            </a:r>
            <a:r>
              <a:rPr sz="1200" spc="-5" dirty="0">
                <a:latin typeface="Times New Roman"/>
                <a:cs typeface="Times New Roman"/>
              </a:rPr>
              <a:t>lower than </a:t>
            </a:r>
            <a:r>
              <a:rPr sz="1200" dirty="0">
                <a:latin typeface="Times New Roman"/>
                <a:cs typeface="Times New Roman"/>
              </a:rPr>
              <a:t>average life expectancies. The age-sex  distributions of many Third </a:t>
            </a:r>
            <a:r>
              <a:rPr sz="1200" spc="-5" dirty="0">
                <a:latin typeface="Times New Roman"/>
                <a:cs typeface="Times New Roman"/>
              </a:rPr>
              <a:t>World countries would </a:t>
            </a:r>
            <a:r>
              <a:rPr sz="1200" dirty="0">
                <a:latin typeface="Times New Roman"/>
                <a:cs typeface="Times New Roman"/>
              </a:rPr>
              <a:t>probably display expansive  population</a:t>
            </a:r>
            <a:r>
              <a:rPr sz="1200" spc="-5" dirty="0">
                <a:latin typeface="Times New Roman"/>
                <a:cs typeface="Times New Roman"/>
              </a:rPr>
              <a:t> pyramids.</a:t>
            </a:r>
            <a:endParaRPr sz="1200">
              <a:latin typeface="Times New Roman"/>
              <a:cs typeface="Times New Roman"/>
            </a:endParaRPr>
          </a:p>
          <a:p>
            <a:pPr marL="469265" marR="26034" indent="-228600">
              <a:lnSpc>
                <a:spcPct val="144200"/>
              </a:lnSpc>
              <a:spcBef>
                <a:spcPts val="980"/>
              </a:spcBef>
              <a:buFont typeface="Arial"/>
              <a:buChar char="•"/>
              <a:tabLst>
                <a:tab pos="469265" algn="l"/>
                <a:tab pos="469900" algn="l"/>
              </a:tabLst>
            </a:pPr>
            <a:r>
              <a:rPr sz="1200" spc="-5" dirty="0">
                <a:latin typeface="Times New Roman"/>
                <a:cs typeface="Times New Roman"/>
              </a:rPr>
              <a:t>CONSTRICTIVE </a:t>
            </a:r>
            <a:r>
              <a:rPr sz="1200" dirty="0">
                <a:latin typeface="Times New Roman"/>
                <a:cs typeface="Times New Roman"/>
              </a:rPr>
              <a:t>population </a:t>
            </a:r>
            <a:r>
              <a:rPr sz="1200" spc="-5" dirty="0">
                <a:latin typeface="Times New Roman"/>
                <a:cs typeface="Times New Roman"/>
              </a:rPr>
              <a:t>pyramids </a:t>
            </a:r>
            <a:r>
              <a:rPr sz="1200" dirty="0">
                <a:latin typeface="Times New Roman"/>
                <a:cs typeface="Times New Roman"/>
              </a:rPr>
              <a:t>display </a:t>
            </a:r>
            <a:r>
              <a:rPr sz="1200" spc="-5" dirty="0">
                <a:latin typeface="Times New Roman"/>
                <a:cs typeface="Times New Roman"/>
              </a:rPr>
              <a:t>lower numbers </a:t>
            </a:r>
            <a:r>
              <a:rPr sz="1200" dirty="0">
                <a:latin typeface="Times New Roman"/>
                <a:cs typeface="Times New Roman"/>
              </a:rPr>
              <a:t>or </a:t>
            </a:r>
            <a:r>
              <a:rPr sz="1200" spc="-5" dirty="0">
                <a:latin typeface="Times New Roman"/>
                <a:cs typeface="Times New Roman"/>
              </a:rPr>
              <a:t>percentages </a:t>
            </a:r>
            <a:r>
              <a:rPr sz="1200" spc="5" dirty="0">
                <a:latin typeface="Times New Roman"/>
                <a:cs typeface="Times New Roman"/>
              </a:rPr>
              <a:t>of </a:t>
            </a:r>
            <a:r>
              <a:rPr sz="1200" spc="-5" dirty="0">
                <a:latin typeface="Times New Roman"/>
                <a:cs typeface="Times New Roman"/>
              </a:rPr>
              <a:t>younger  people. The age-sex </a:t>
            </a:r>
            <a:r>
              <a:rPr sz="1200" dirty="0">
                <a:latin typeface="Times New Roman"/>
                <a:cs typeface="Times New Roman"/>
              </a:rPr>
              <a:t>distributions of the United </a:t>
            </a:r>
            <a:r>
              <a:rPr sz="1200" spc="-5" dirty="0">
                <a:latin typeface="Times New Roman"/>
                <a:cs typeface="Times New Roman"/>
              </a:rPr>
              <a:t>States </a:t>
            </a:r>
            <a:r>
              <a:rPr sz="1200" dirty="0">
                <a:latin typeface="Times New Roman"/>
                <a:cs typeface="Times New Roman"/>
              </a:rPr>
              <a:t>fall into this </a:t>
            </a:r>
            <a:r>
              <a:rPr sz="1200" spc="-5" dirty="0">
                <a:latin typeface="Times New Roman"/>
                <a:cs typeface="Times New Roman"/>
              </a:rPr>
              <a:t>type </a:t>
            </a:r>
            <a:r>
              <a:rPr sz="1200" dirty="0">
                <a:latin typeface="Times New Roman"/>
                <a:cs typeface="Times New Roman"/>
              </a:rPr>
              <a:t>of</a:t>
            </a:r>
            <a:r>
              <a:rPr sz="1200" spc="30" dirty="0">
                <a:latin typeface="Times New Roman"/>
                <a:cs typeface="Times New Roman"/>
              </a:rPr>
              <a:t> </a:t>
            </a:r>
            <a:r>
              <a:rPr sz="1200" spc="-5" dirty="0">
                <a:latin typeface="Times New Roman"/>
                <a:cs typeface="Times New Roman"/>
              </a:rPr>
              <a:t>pyramid.</a:t>
            </a:r>
            <a:endParaRPr sz="1200">
              <a:latin typeface="Times New Roman"/>
              <a:cs typeface="Times New Roman"/>
            </a:endParaRPr>
          </a:p>
          <a:p>
            <a:pPr marL="469265" marR="17780" indent="-228600">
              <a:lnSpc>
                <a:spcPct val="143900"/>
              </a:lnSpc>
              <a:spcBef>
                <a:spcPts val="1005"/>
              </a:spcBef>
              <a:buFont typeface="Arial"/>
              <a:buChar char="•"/>
              <a:tabLst>
                <a:tab pos="469265" algn="l"/>
                <a:tab pos="469900" algn="l"/>
              </a:tabLst>
            </a:pPr>
            <a:r>
              <a:rPr sz="1200" spc="-5" dirty="0">
                <a:latin typeface="Times New Roman"/>
                <a:cs typeface="Times New Roman"/>
              </a:rPr>
              <a:t>STATIONARY </a:t>
            </a:r>
            <a:r>
              <a:rPr sz="1200" dirty="0">
                <a:latin typeface="Times New Roman"/>
                <a:cs typeface="Times New Roman"/>
              </a:rPr>
              <a:t>or near-stationary population </a:t>
            </a:r>
            <a:r>
              <a:rPr sz="1200" spc="-5" dirty="0">
                <a:latin typeface="Times New Roman"/>
                <a:cs typeface="Times New Roman"/>
              </a:rPr>
              <a:t>pyramids </a:t>
            </a:r>
            <a:r>
              <a:rPr sz="1200" dirty="0">
                <a:latin typeface="Times New Roman"/>
                <a:cs typeface="Times New Roman"/>
              </a:rPr>
              <a:t>display </a:t>
            </a:r>
            <a:r>
              <a:rPr sz="1200" spc="-5" dirty="0">
                <a:latin typeface="Times New Roman"/>
                <a:cs typeface="Times New Roman"/>
              </a:rPr>
              <a:t>somewhat </a:t>
            </a:r>
            <a:r>
              <a:rPr sz="1200" dirty="0">
                <a:latin typeface="Times New Roman"/>
                <a:cs typeface="Times New Roman"/>
              </a:rPr>
              <a:t>equal </a:t>
            </a:r>
            <a:r>
              <a:rPr sz="1200" spc="-5" dirty="0">
                <a:latin typeface="Times New Roman"/>
                <a:cs typeface="Times New Roman"/>
              </a:rPr>
              <a:t>numbers  </a:t>
            </a:r>
            <a:r>
              <a:rPr sz="1200" dirty="0">
                <a:latin typeface="Times New Roman"/>
                <a:cs typeface="Times New Roman"/>
              </a:rPr>
              <a:t>or </a:t>
            </a:r>
            <a:r>
              <a:rPr sz="1200" spc="-5" dirty="0">
                <a:latin typeface="Times New Roman"/>
                <a:cs typeface="Times New Roman"/>
              </a:rPr>
              <a:t>percentages </a:t>
            </a:r>
            <a:r>
              <a:rPr sz="1200" dirty="0">
                <a:latin typeface="Times New Roman"/>
                <a:cs typeface="Times New Roman"/>
              </a:rPr>
              <a:t>for </a:t>
            </a:r>
            <a:r>
              <a:rPr sz="1200" spc="-5" dirty="0">
                <a:latin typeface="Times New Roman"/>
                <a:cs typeface="Times New Roman"/>
              </a:rPr>
              <a:t>almost all age groups. </a:t>
            </a:r>
            <a:r>
              <a:rPr sz="1200" dirty="0">
                <a:latin typeface="Times New Roman"/>
                <a:cs typeface="Times New Roman"/>
              </a:rPr>
              <a:t>Of </a:t>
            </a:r>
            <a:r>
              <a:rPr sz="1200" spc="-5" dirty="0">
                <a:latin typeface="Times New Roman"/>
                <a:cs typeface="Times New Roman"/>
              </a:rPr>
              <a:t>course, smaller figures </a:t>
            </a:r>
            <a:r>
              <a:rPr sz="1200" dirty="0">
                <a:latin typeface="Times New Roman"/>
                <a:cs typeface="Times New Roman"/>
              </a:rPr>
              <a:t>are still to be  </a:t>
            </a:r>
            <a:r>
              <a:rPr sz="1200" spc="-5" dirty="0">
                <a:latin typeface="Times New Roman"/>
                <a:cs typeface="Times New Roman"/>
              </a:rPr>
              <a:t>expected at </a:t>
            </a:r>
            <a:r>
              <a:rPr sz="1200" dirty="0">
                <a:latin typeface="Times New Roman"/>
                <a:cs typeface="Times New Roman"/>
              </a:rPr>
              <a:t>the oldest age </a:t>
            </a:r>
            <a:r>
              <a:rPr sz="1200" spc="-5" dirty="0">
                <a:latin typeface="Times New Roman"/>
                <a:cs typeface="Times New Roman"/>
              </a:rPr>
              <a:t>groups. </a:t>
            </a:r>
            <a:r>
              <a:rPr sz="1200" dirty="0">
                <a:latin typeface="Times New Roman"/>
                <a:cs typeface="Times New Roman"/>
              </a:rPr>
              <a:t>The </a:t>
            </a:r>
            <a:r>
              <a:rPr sz="1200" spc="-5" dirty="0">
                <a:latin typeface="Times New Roman"/>
                <a:cs typeface="Times New Roman"/>
              </a:rPr>
              <a:t>age-sex distributions </a:t>
            </a:r>
            <a:r>
              <a:rPr sz="1200" dirty="0">
                <a:latin typeface="Times New Roman"/>
                <a:cs typeface="Times New Roman"/>
              </a:rPr>
              <a:t>of some </a:t>
            </a:r>
            <a:r>
              <a:rPr sz="1200" spc="-5" dirty="0">
                <a:latin typeface="Times New Roman"/>
                <a:cs typeface="Times New Roman"/>
              </a:rPr>
              <a:t>European countries,  </a:t>
            </a:r>
            <a:r>
              <a:rPr sz="1200" dirty="0">
                <a:latin typeface="Times New Roman"/>
                <a:cs typeface="Times New Roman"/>
              </a:rPr>
              <a:t>especially </a:t>
            </a:r>
            <a:r>
              <a:rPr sz="1200" spc="-5" dirty="0">
                <a:latin typeface="Times New Roman"/>
                <a:cs typeface="Times New Roman"/>
              </a:rPr>
              <a:t>Scandinavian ones, </a:t>
            </a:r>
            <a:r>
              <a:rPr sz="1200" dirty="0">
                <a:latin typeface="Times New Roman"/>
                <a:cs typeface="Times New Roman"/>
              </a:rPr>
              <a:t>will </a:t>
            </a:r>
            <a:r>
              <a:rPr sz="1200" spc="-5" dirty="0">
                <a:latin typeface="Times New Roman"/>
                <a:cs typeface="Times New Roman"/>
              </a:rPr>
              <a:t>tend </a:t>
            </a:r>
            <a:r>
              <a:rPr sz="1200" dirty="0">
                <a:latin typeface="Times New Roman"/>
                <a:cs typeface="Times New Roman"/>
              </a:rPr>
              <a:t>to </a:t>
            </a:r>
            <a:r>
              <a:rPr sz="1200" spc="-5" dirty="0">
                <a:latin typeface="Times New Roman"/>
                <a:cs typeface="Times New Roman"/>
              </a:rPr>
              <a:t>fall </a:t>
            </a:r>
            <a:r>
              <a:rPr sz="1200" dirty="0">
                <a:latin typeface="Times New Roman"/>
                <a:cs typeface="Times New Roman"/>
              </a:rPr>
              <a:t>into this</a:t>
            </a:r>
            <a:r>
              <a:rPr sz="1200" spc="10" dirty="0">
                <a:latin typeface="Times New Roman"/>
                <a:cs typeface="Times New Roman"/>
              </a:rPr>
              <a:t> </a:t>
            </a:r>
            <a:r>
              <a:rPr sz="1200" spc="-5" dirty="0">
                <a:latin typeface="Times New Roman"/>
                <a:cs typeface="Times New Roman"/>
              </a:rPr>
              <a:t>category.</a:t>
            </a:r>
            <a:endParaRPr sz="1200">
              <a:latin typeface="Times New Roman"/>
              <a:cs typeface="Times New Roman"/>
            </a:endParaRPr>
          </a:p>
          <a:p>
            <a:pPr>
              <a:lnSpc>
                <a:spcPct val="100000"/>
              </a:lnSpc>
              <a:spcBef>
                <a:spcPts val="45"/>
              </a:spcBef>
              <a:buFont typeface="Arial"/>
              <a:buChar char="•"/>
            </a:pPr>
            <a:endParaRPr sz="1400">
              <a:latin typeface="Times New Roman"/>
              <a:cs typeface="Times New Roman"/>
            </a:endParaRPr>
          </a:p>
          <a:p>
            <a:pPr marL="12700">
              <a:lnSpc>
                <a:spcPct val="100000"/>
              </a:lnSpc>
            </a:pPr>
            <a:r>
              <a:rPr sz="1200" b="1" spc="-5" dirty="0">
                <a:latin typeface="Times New Roman"/>
                <a:cs typeface="Times New Roman"/>
              </a:rPr>
              <a:t>Pyramid </a:t>
            </a:r>
            <a:r>
              <a:rPr sz="1200" b="1" dirty="0">
                <a:latin typeface="Times New Roman"/>
                <a:cs typeface="Times New Roman"/>
              </a:rPr>
              <a:t>for developing</a:t>
            </a:r>
            <a:r>
              <a:rPr sz="1200" b="1" spc="-15" dirty="0">
                <a:latin typeface="Times New Roman"/>
                <a:cs typeface="Times New Roman"/>
              </a:rPr>
              <a:t> </a:t>
            </a:r>
            <a:r>
              <a:rPr sz="1200" b="1" spc="-5" dirty="0">
                <a:latin typeface="Times New Roman"/>
                <a:cs typeface="Times New Roman"/>
              </a:rPr>
              <a:t>countries</a:t>
            </a:r>
            <a:endParaRPr sz="1200">
              <a:latin typeface="Times New Roman"/>
              <a:cs typeface="Times New Roman"/>
            </a:endParaRPr>
          </a:p>
          <a:p>
            <a:pPr>
              <a:lnSpc>
                <a:spcPct val="100000"/>
              </a:lnSpc>
              <a:spcBef>
                <a:spcPts val="10"/>
              </a:spcBef>
            </a:pPr>
            <a:endParaRPr sz="140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Almost triangular </a:t>
            </a:r>
            <a:r>
              <a:rPr sz="1200" dirty="0">
                <a:latin typeface="Times New Roman"/>
                <a:cs typeface="Times New Roman"/>
              </a:rPr>
              <a:t>in</a:t>
            </a:r>
            <a:r>
              <a:rPr sz="1200" spc="-5" dirty="0">
                <a:latin typeface="Times New Roman"/>
                <a:cs typeface="Times New Roman"/>
              </a:rPr>
              <a:t> </a:t>
            </a:r>
            <a:r>
              <a:rPr sz="1200" dirty="0">
                <a:latin typeface="Times New Roman"/>
                <a:cs typeface="Times New Roman"/>
              </a:rPr>
              <a:t>shape.</a:t>
            </a:r>
            <a:endParaRPr sz="1200">
              <a:latin typeface="Times New Roman"/>
              <a:cs typeface="Times New Roman"/>
            </a:endParaRPr>
          </a:p>
        </p:txBody>
      </p:sp>
      <p:sp>
        <p:nvSpPr>
          <p:cNvPr id="6" name="object 6"/>
          <p:cNvSpPr/>
          <p:nvPr/>
        </p:nvSpPr>
        <p:spPr>
          <a:xfrm>
            <a:off x="1014989" y="1179487"/>
            <a:ext cx="3016953" cy="2597492"/>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68</a:t>
            </a:fld>
            <a:endParaRPr sz="1100">
              <a:latin typeface="Caladea"/>
              <a:cs typeface="Caladea"/>
            </a:endParaRPr>
          </a:p>
        </p:txBody>
      </p:sp>
      <p:sp>
        <p:nvSpPr>
          <p:cNvPr id="9" name="Slide Number Placeholder 8">
            <a:extLst>
              <a:ext uri="{FF2B5EF4-FFF2-40B4-BE49-F238E27FC236}">
                <a16:creationId xmlns:a16="http://schemas.microsoft.com/office/drawing/2014/main" id="{50A58422-D299-424E-B10C-890BE3E3E5C2}"/>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68</a:t>
            </a:fld>
            <a:endParaRP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1869"/>
            <a:ext cx="5807075" cy="8030845"/>
          </a:xfrm>
          <a:prstGeom prst="rect">
            <a:avLst/>
          </a:prstGeom>
        </p:spPr>
        <p:txBody>
          <a:bodyPr vert="horz" wrap="square" lIns="0" tIns="12700" rIns="0" bIns="0" rtlCol="0">
            <a:spAutoFit/>
          </a:bodyPr>
          <a:lstStyle/>
          <a:p>
            <a:pPr marL="469265" indent="-228600">
              <a:lnSpc>
                <a:spcPct val="100000"/>
              </a:lnSpc>
              <a:spcBef>
                <a:spcPts val="100"/>
              </a:spcBef>
              <a:buFont typeface="Arial"/>
              <a:buChar char="•"/>
              <a:tabLst>
                <a:tab pos="469265" algn="l"/>
                <a:tab pos="469900" algn="l"/>
              </a:tabLst>
            </a:pPr>
            <a:r>
              <a:rPr sz="1200" dirty="0">
                <a:latin typeface="Times New Roman"/>
                <a:cs typeface="Times New Roman"/>
              </a:rPr>
              <a:t>Relatively broad </a:t>
            </a:r>
            <a:r>
              <a:rPr sz="1200" spc="-5" dirty="0">
                <a:latin typeface="Times New Roman"/>
                <a:cs typeface="Times New Roman"/>
              </a:rPr>
              <a:t>base </a:t>
            </a:r>
            <a:r>
              <a:rPr sz="1200" spc="5" dirty="0">
                <a:latin typeface="Times New Roman"/>
                <a:cs typeface="Times New Roman"/>
              </a:rPr>
              <a:t>of </a:t>
            </a:r>
            <a:r>
              <a:rPr sz="1200" spc="-5" dirty="0">
                <a:latin typeface="Times New Roman"/>
                <a:cs typeface="Times New Roman"/>
              </a:rPr>
              <a:t>pyramid because </a:t>
            </a:r>
            <a:r>
              <a:rPr sz="1200" dirty="0">
                <a:latin typeface="Times New Roman"/>
                <a:cs typeface="Times New Roman"/>
              </a:rPr>
              <a:t>of </a:t>
            </a:r>
            <a:r>
              <a:rPr sz="1200" spc="-5" dirty="0">
                <a:latin typeface="Times New Roman"/>
                <a:cs typeface="Times New Roman"/>
              </a:rPr>
              <a:t>high </a:t>
            </a:r>
            <a:r>
              <a:rPr sz="1200" dirty="0">
                <a:latin typeface="Times New Roman"/>
                <a:cs typeface="Times New Roman"/>
              </a:rPr>
              <a:t>birth</a:t>
            </a:r>
            <a:r>
              <a:rPr sz="1200" spc="-10" dirty="0">
                <a:latin typeface="Times New Roman"/>
                <a:cs typeface="Times New Roman"/>
              </a:rPr>
              <a:t> </a:t>
            </a:r>
            <a:r>
              <a:rPr sz="1200" spc="-5" dirty="0">
                <a:latin typeface="Times New Roman"/>
                <a:cs typeface="Times New Roman"/>
              </a:rPr>
              <a:t>rate.</a:t>
            </a:r>
            <a:endParaRPr sz="1200">
              <a:latin typeface="Times New Roman"/>
              <a:cs typeface="Times New Roman"/>
            </a:endParaRPr>
          </a:p>
          <a:p>
            <a:pPr marL="469265" marR="5080" indent="-228600">
              <a:lnSpc>
                <a:spcPct val="144200"/>
              </a:lnSpc>
              <a:spcBef>
                <a:spcPts val="980"/>
              </a:spcBef>
              <a:buFont typeface="Arial"/>
              <a:buChar char="•"/>
              <a:tabLst>
                <a:tab pos="469265" algn="l"/>
                <a:tab pos="469900" algn="l"/>
              </a:tabLst>
            </a:pPr>
            <a:r>
              <a:rPr sz="1200" spc="-10" dirty="0">
                <a:latin typeface="Times New Roman"/>
                <a:cs typeface="Times New Roman"/>
              </a:rPr>
              <a:t>It </a:t>
            </a:r>
            <a:r>
              <a:rPr sz="1200" dirty="0">
                <a:latin typeface="Times New Roman"/>
                <a:cs typeface="Times New Roman"/>
              </a:rPr>
              <a:t>would </a:t>
            </a:r>
            <a:r>
              <a:rPr sz="1200" spc="5" dirty="0">
                <a:latin typeface="Times New Roman"/>
                <a:cs typeface="Times New Roman"/>
              </a:rPr>
              <a:t>be </a:t>
            </a:r>
            <a:r>
              <a:rPr sz="1200" spc="-5" dirty="0">
                <a:latin typeface="Times New Roman"/>
                <a:cs typeface="Times New Roman"/>
              </a:rPr>
              <a:t>needle </a:t>
            </a:r>
            <a:r>
              <a:rPr sz="1200" dirty="0">
                <a:latin typeface="Times New Roman"/>
                <a:cs typeface="Times New Roman"/>
              </a:rPr>
              <a:t>line form at the top </a:t>
            </a:r>
            <a:r>
              <a:rPr sz="1200" spc="-5" dirty="0">
                <a:latin typeface="Times New Roman"/>
                <a:cs typeface="Times New Roman"/>
              </a:rPr>
              <a:t>indicating lower proportion </a:t>
            </a:r>
            <a:r>
              <a:rPr sz="1200" dirty="0">
                <a:latin typeface="Times New Roman"/>
                <a:cs typeface="Times New Roman"/>
              </a:rPr>
              <a:t>of population at old  </a:t>
            </a:r>
            <a:r>
              <a:rPr sz="1200" spc="-5" dirty="0">
                <a:latin typeface="Times New Roman"/>
                <a:cs typeface="Times New Roman"/>
              </a:rPr>
              <a:t>ages </a:t>
            </a:r>
            <a:r>
              <a:rPr sz="1200" dirty="0">
                <a:latin typeface="Times New Roman"/>
                <a:cs typeface="Times New Roman"/>
              </a:rPr>
              <a:t>i.e. </a:t>
            </a:r>
            <a:r>
              <a:rPr sz="1200" spc="-5" dirty="0">
                <a:latin typeface="Times New Roman"/>
                <a:cs typeface="Times New Roman"/>
              </a:rPr>
              <a:t>low </a:t>
            </a:r>
            <a:r>
              <a:rPr sz="1200" dirty="0">
                <a:latin typeface="Times New Roman"/>
                <a:cs typeface="Times New Roman"/>
              </a:rPr>
              <a:t>life</a:t>
            </a:r>
            <a:r>
              <a:rPr sz="1200" spc="5" dirty="0">
                <a:latin typeface="Times New Roman"/>
                <a:cs typeface="Times New Roman"/>
              </a:rPr>
              <a:t> </a:t>
            </a:r>
            <a:r>
              <a:rPr sz="1200" spc="-5" dirty="0">
                <a:latin typeface="Times New Roman"/>
                <a:cs typeface="Times New Roman"/>
              </a:rPr>
              <a:t>expectancy.</a:t>
            </a:r>
            <a:endParaRPr sz="1200">
              <a:latin typeface="Times New Roman"/>
              <a:cs typeface="Times New Roman"/>
            </a:endParaRPr>
          </a:p>
          <a:p>
            <a:pPr marL="469265" marR="86995" indent="-228600">
              <a:lnSpc>
                <a:spcPct val="143300"/>
              </a:lnSpc>
              <a:spcBef>
                <a:spcPts val="1010"/>
              </a:spcBef>
              <a:buFont typeface="Arial"/>
              <a:buChar char="•"/>
              <a:tabLst>
                <a:tab pos="469265" algn="l"/>
                <a:tab pos="469900" algn="l"/>
              </a:tabLst>
            </a:pPr>
            <a:r>
              <a:rPr sz="1200" dirty="0">
                <a:latin typeface="Times New Roman"/>
                <a:cs typeface="Times New Roman"/>
              </a:rPr>
              <a:t>The population </a:t>
            </a:r>
            <a:r>
              <a:rPr sz="1200" spc="-5" dirty="0">
                <a:latin typeface="Times New Roman"/>
                <a:cs typeface="Times New Roman"/>
              </a:rPr>
              <a:t>pyramid narrows </a:t>
            </a:r>
            <a:r>
              <a:rPr sz="1200" dirty="0">
                <a:latin typeface="Times New Roman"/>
                <a:cs typeface="Times New Roman"/>
              </a:rPr>
              <a:t>rapidly </a:t>
            </a:r>
            <a:r>
              <a:rPr sz="1200" spc="-5" dirty="0">
                <a:latin typeface="Times New Roman"/>
                <a:cs typeface="Times New Roman"/>
              </a:rPr>
              <a:t>from </a:t>
            </a:r>
            <a:r>
              <a:rPr sz="1200" dirty="0">
                <a:latin typeface="Times New Roman"/>
                <a:cs typeface="Times New Roman"/>
              </a:rPr>
              <a:t>base to </a:t>
            </a:r>
            <a:r>
              <a:rPr sz="1200" spc="-5" dirty="0">
                <a:latin typeface="Times New Roman"/>
                <a:cs typeface="Times New Roman"/>
              </a:rPr>
              <a:t>triangular shaped </a:t>
            </a:r>
            <a:r>
              <a:rPr sz="1200" dirty="0">
                <a:latin typeface="Times New Roman"/>
                <a:cs typeface="Times New Roman"/>
              </a:rPr>
              <a:t>top </a:t>
            </a:r>
            <a:r>
              <a:rPr sz="1200" spc="-5" dirty="0">
                <a:latin typeface="Times New Roman"/>
                <a:cs typeface="Times New Roman"/>
              </a:rPr>
              <a:t>indicating  </a:t>
            </a:r>
            <a:r>
              <a:rPr sz="1200" dirty="0">
                <a:latin typeface="Times New Roman"/>
                <a:cs typeface="Times New Roman"/>
              </a:rPr>
              <a:t>relatively </a:t>
            </a:r>
            <a:r>
              <a:rPr sz="1200" spc="-5" dirty="0">
                <a:latin typeface="Times New Roman"/>
                <a:cs typeface="Times New Roman"/>
              </a:rPr>
              <a:t>higher death </a:t>
            </a:r>
            <a:r>
              <a:rPr sz="1200" dirty="0">
                <a:latin typeface="Times New Roman"/>
                <a:cs typeface="Times New Roman"/>
              </a:rPr>
              <a:t>rate in </a:t>
            </a:r>
            <a:r>
              <a:rPr sz="1200" spc="-5" dirty="0">
                <a:latin typeface="Times New Roman"/>
                <a:cs typeface="Times New Roman"/>
              </a:rPr>
              <a:t>each age</a:t>
            </a:r>
            <a:r>
              <a:rPr sz="1200" dirty="0">
                <a:latin typeface="Times New Roman"/>
                <a:cs typeface="Times New Roman"/>
              </a:rPr>
              <a:t> </a:t>
            </a:r>
            <a:r>
              <a:rPr sz="1200" spc="-5" dirty="0">
                <a:latin typeface="Times New Roman"/>
                <a:cs typeface="Times New Roman"/>
              </a:rPr>
              <a:t>group.</a:t>
            </a:r>
            <a:endParaRPr sz="1200">
              <a:latin typeface="Times New Roman"/>
              <a:cs typeface="Times New Roman"/>
            </a:endParaRPr>
          </a:p>
          <a:p>
            <a:pPr marL="469265" marR="51435" indent="-228600">
              <a:lnSpc>
                <a:spcPct val="144200"/>
              </a:lnSpc>
              <a:spcBef>
                <a:spcPts val="994"/>
              </a:spcBef>
              <a:buFont typeface="Arial"/>
              <a:buChar char="•"/>
              <a:tabLst>
                <a:tab pos="469265" algn="l"/>
                <a:tab pos="469900" algn="l"/>
              </a:tabLst>
            </a:pPr>
            <a:r>
              <a:rPr sz="1200" spc="-5" dirty="0">
                <a:latin typeface="Times New Roman"/>
                <a:cs typeface="Times New Roman"/>
              </a:rPr>
              <a:t>Such type </a:t>
            </a:r>
            <a:r>
              <a:rPr sz="1200" spc="5" dirty="0">
                <a:latin typeface="Times New Roman"/>
                <a:cs typeface="Times New Roman"/>
              </a:rPr>
              <a:t>of </a:t>
            </a:r>
            <a:r>
              <a:rPr sz="1200" spc="-5" dirty="0">
                <a:latin typeface="Times New Roman"/>
                <a:cs typeface="Times New Roman"/>
              </a:rPr>
              <a:t>pyramid is seen </a:t>
            </a:r>
            <a:r>
              <a:rPr sz="1200" dirty="0">
                <a:latin typeface="Times New Roman"/>
                <a:cs typeface="Times New Roman"/>
              </a:rPr>
              <a:t>in the developing countries like </a:t>
            </a:r>
            <a:r>
              <a:rPr sz="1200" spc="-5" dirty="0">
                <a:latin typeface="Times New Roman"/>
                <a:cs typeface="Times New Roman"/>
              </a:rPr>
              <a:t>Nepal, India, Philippines  and Pakistan</a:t>
            </a:r>
            <a:r>
              <a:rPr sz="1200" dirty="0">
                <a:latin typeface="Times New Roman"/>
                <a:cs typeface="Times New Roman"/>
              </a:rPr>
              <a:t> </a:t>
            </a:r>
            <a:r>
              <a:rPr sz="1200" spc="-5" dirty="0">
                <a:latin typeface="Times New Roman"/>
                <a:cs typeface="Times New Roman"/>
              </a:rPr>
              <a:t>etc.</a:t>
            </a:r>
            <a:endParaRPr sz="1200">
              <a:latin typeface="Times New Roman"/>
              <a:cs typeface="Times New Roman"/>
            </a:endParaRPr>
          </a:p>
          <a:p>
            <a:pPr marL="12700" marR="21590" algn="just">
              <a:lnSpc>
                <a:spcPct val="143800"/>
              </a:lnSpc>
              <a:spcBef>
                <a:spcPts val="1005"/>
              </a:spcBef>
            </a:pPr>
            <a:r>
              <a:rPr sz="1200" b="1" dirty="0">
                <a:latin typeface="Times New Roman"/>
                <a:cs typeface="Times New Roman"/>
              </a:rPr>
              <a:t>Conclusion: </a:t>
            </a:r>
            <a:r>
              <a:rPr sz="1200" dirty="0">
                <a:latin typeface="Times New Roman"/>
                <a:cs typeface="Times New Roman"/>
              </a:rPr>
              <a:t>population </a:t>
            </a:r>
            <a:r>
              <a:rPr sz="1200" spc="-5" dirty="0">
                <a:latin typeface="Times New Roman"/>
                <a:cs typeface="Times New Roman"/>
              </a:rPr>
              <a:t>pyramids </a:t>
            </a:r>
            <a:r>
              <a:rPr sz="1200" dirty="0">
                <a:latin typeface="Times New Roman"/>
                <a:cs typeface="Times New Roman"/>
              </a:rPr>
              <a:t>of </a:t>
            </a:r>
            <a:r>
              <a:rPr sz="1200" spc="-5" dirty="0">
                <a:latin typeface="Times New Roman"/>
                <a:cs typeface="Times New Roman"/>
              </a:rPr>
              <a:t>developing </a:t>
            </a:r>
            <a:r>
              <a:rPr sz="1200" dirty="0">
                <a:latin typeface="Times New Roman"/>
                <a:cs typeface="Times New Roman"/>
              </a:rPr>
              <a:t>countries with </a:t>
            </a:r>
            <a:r>
              <a:rPr sz="1200" spc="-5" dirty="0">
                <a:latin typeface="Times New Roman"/>
                <a:cs typeface="Times New Roman"/>
              </a:rPr>
              <a:t>almost triangular </a:t>
            </a:r>
            <a:r>
              <a:rPr sz="1200" dirty="0">
                <a:latin typeface="Times New Roman"/>
                <a:cs typeface="Times New Roman"/>
              </a:rPr>
              <a:t>in shape </a:t>
            </a:r>
            <a:r>
              <a:rPr sz="1200" spc="-5" dirty="0">
                <a:latin typeface="Times New Roman"/>
                <a:cs typeface="Times New Roman"/>
              </a:rPr>
              <a:t>and  broad base </a:t>
            </a:r>
            <a:r>
              <a:rPr sz="1200" spc="5" dirty="0">
                <a:latin typeface="Times New Roman"/>
                <a:cs typeface="Times New Roman"/>
              </a:rPr>
              <a:t>of </a:t>
            </a:r>
            <a:r>
              <a:rPr sz="1200" dirty="0">
                <a:latin typeface="Times New Roman"/>
                <a:cs typeface="Times New Roman"/>
              </a:rPr>
              <a:t>the combination of </a:t>
            </a:r>
            <a:r>
              <a:rPr sz="1200" spc="-5" dirty="0">
                <a:latin typeface="Times New Roman"/>
                <a:cs typeface="Times New Roman"/>
              </a:rPr>
              <a:t>high </a:t>
            </a:r>
            <a:r>
              <a:rPr sz="1200" dirty="0">
                <a:latin typeface="Times New Roman"/>
                <a:cs typeface="Times New Roman"/>
              </a:rPr>
              <a:t>birth rates and </a:t>
            </a:r>
            <a:r>
              <a:rPr sz="1200" spc="-5" dirty="0">
                <a:latin typeface="Times New Roman"/>
                <a:cs typeface="Times New Roman"/>
              </a:rPr>
              <a:t>high </a:t>
            </a:r>
            <a:r>
              <a:rPr sz="1200" dirty="0">
                <a:latin typeface="Times New Roman"/>
                <a:cs typeface="Times New Roman"/>
              </a:rPr>
              <a:t>death </a:t>
            </a:r>
            <a:r>
              <a:rPr sz="1200" spc="-5" dirty="0">
                <a:latin typeface="Times New Roman"/>
                <a:cs typeface="Times New Roman"/>
              </a:rPr>
              <a:t>rates. Such type </a:t>
            </a:r>
            <a:r>
              <a:rPr sz="1200" dirty="0">
                <a:latin typeface="Times New Roman"/>
                <a:cs typeface="Times New Roman"/>
              </a:rPr>
              <a:t>of </a:t>
            </a:r>
            <a:r>
              <a:rPr sz="1200" spc="-5" dirty="0">
                <a:latin typeface="Times New Roman"/>
                <a:cs typeface="Times New Roman"/>
              </a:rPr>
              <a:t>pyramid is  called </a:t>
            </a:r>
            <a:r>
              <a:rPr sz="1200" b="1" spc="-5" dirty="0">
                <a:latin typeface="Times New Roman"/>
                <a:cs typeface="Times New Roman"/>
              </a:rPr>
              <a:t>Expansive</a:t>
            </a:r>
            <a:r>
              <a:rPr sz="1200" b="1" dirty="0">
                <a:latin typeface="Times New Roman"/>
                <a:cs typeface="Times New Roman"/>
              </a:rPr>
              <a:t> </a:t>
            </a:r>
            <a:r>
              <a:rPr sz="1200" b="1" spc="-5" dirty="0">
                <a:latin typeface="Times New Roman"/>
                <a:cs typeface="Times New Roman"/>
              </a:rPr>
              <a:t>Pyramid</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2700">
              <a:lnSpc>
                <a:spcPct val="100000"/>
              </a:lnSpc>
            </a:pPr>
            <a:r>
              <a:rPr sz="1200" b="1" spc="-5" dirty="0">
                <a:latin typeface="Times New Roman"/>
                <a:cs typeface="Times New Roman"/>
              </a:rPr>
              <a:t>Pyramid </a:t>
            </a:r>
            <a:r>
              <a:rPr sz="1200" b="1" dirty="0">
                <a:latin typeface="Times New Roman"/>
                <a:cs typeface="Times New Roman"/>
              </a:rPr>
              <a:t>for </a:t>
            </a:r>
            <a:r>
              <a:rPr sz="1200" b="1" spc="-5" dirty="0">
                <a:latin typeface="Times New Roman"/>
                <a:cs typeface="Times New Roman"/>
              </a:rPr>
              <a:t>Developed</a:t>
            </a:r>
            <a:r>
              <a:rPr sz="1200" b="1" spc="5" dirty="0">
                <a:latin typeface="Times New Roman"/>
                <a:cs typeface="Times New Roman"/>
              </a:rPr>
              <a:t> </a:t>
            </a:r>
            <a:r>
              <a:rPr sz="1200" b="1" spc="-5" dirty="0">
                <a:latin typeface="Times New Roman"/>
                <a:cs typeface="Times New Roman"/>
              </a:rPr>
              <a:t>Countries:</a:t>
            </a:r>
            <a:endParaRPr sz="1200">
              <a:latin typeface="Times New Roman"/>
              <a:cs typeface="Times New Roman"/>
            </a:endParaRPr>
          </a:p>
          <a:p>
            <a:pPr>
              <a:lnSpc>
                <a:spcPct val="100000"/>
              </a:lnSpc>
              <a:spcBef>
                <a:spcPts val="10"/>
              </a:spcBef>
            </a:pPr>
            <a:endParaRPr sz="1400">
              <a:latin typeface="Times New Roman"/>
              <a:cs typeface="Times New Roman"/>
            </a:endParaRPr>
          </a:p>
          <a:p>
            <a:pPr marL="469265" indent="-228600">
              <a:lnSpc>
                <a:spcPct val="100000"/>
              </a:lnSpc>
              <a:buFont typeface="Arial"/>
              <a:buChar char="•"/>
              <a:tabLst>
                <a:tab pos="469265" algn="l"/>
                <a:tab pos="469900" algn="l"/>
              </a:tabLst>
            </a:pPr>
            <a:r>
              <a:rPr sz="1200" dirty="0">
                <a:latin typeface="Times New Roman"/>
                <a:cs typeface="Times New Roman"/>
              </a:rPr>
              <a:t>Roughly </a:t>
            </a:r>
            <a:r>
              <a:rPr sz="1200" spc="-5" dirty="0">
                <a:latin typeface="Times New Roman"/>
                <a:cs typeface="Times New Roman"/>
              </a:rPr>
              <a:t>rectangular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shape.</a:t>
            </a:r>
            <a:endParaRPr sz="1200">
              <a:latin typeface="Times New Roman"/>
              <a:cs typeface="Times New Roman"/>
            </a:endParaRPr>
          </a:p>
          <a:p>
            <a:pPr>
              <a:lnSpc>
                <a:spcPct val="100000"/>
              </a:lnSpc>
              <a:spcBef>
                <a:spcPts val="25"/>
              </a:spcBef>
              <a:buFont typeface="Arial"/>
              <a:buChar char="•"/>
            </a:pPr>
            <a:endParaRPr sz="1400">
              <a:latin typeface="Times New Roman"/>
              <a:cs typeface="Times New Roman"/>
            </a:endParaRPr>
          </a:p>
          <a:p>
            <a:pPr marL="469265" indent="-228600">
              <a:lnSpc>
                <a:spcPct val="100000"/>
              </a:lnSpc>
              <a:buFont typeface="Arial"/>
              <a:buChar char="•"/>
              <a:tabLst>
                <a:tab pos="469265" algn="l"/>
                <a:tab pos="469900" algn="l"/>
              </a:tabLst>
            </a:pPr>
            <a:r>
              <a:rPr sz="1200" spc="-5" dirty="0">
                <a:latin typeface="Times New Roman"/>
                <a:cs typeface="Times New Roman"/>
              </a:rPr>
              <a:t>Pyramid shows </a:t>
            </a:r>
            <a:r>
              <a:rPr sz="1200" dirty="0">
                <a:latin typeface="Times New Roman"/>
                <a:cs typeface="Times New Roman"/>
              </a:rPr>
              <a:t>a bulge in the middle </a:t>
            </a:r>
            <a:r>
              <a:rPr sz="1200" spc="-5" dirty="0">
                <a:latin typeface="Times New Roman"/>
                <a:cs typeface="Times New Roman"/>
              </a:rPr>
              <a:t>and narrower base because </a:t>
            </a:r>
            <a:r>
              <a:rPr sz="1200" dirty="0">
                <a:latin typeface="Times New Roman"/>
                <a:cs typeface="Times New Roman"/>
              </a:rPr>
              <a:t>of </a:t>
            </a:r>
            <a:r>
              <a:rPr sz="1200" spc="-5" dirty="0">
                <a:latin typeface="Times New Roman"/>
                <a:cs typeface="Times New Roman"/>
              </a:rPr>
              <a:t>low </a:t>
            </a:r>
            <a:r>
              <a:rPr sz="1200" dirty="0">
                <a:latin typeface="Times New Roman"/>
                <a:cs typeface="Times New Roman"/>
              </a:rPr>
              <a:t>birth</a:t>
            </a:r>
            <a:r>
              <a:rPr sz="1200" spc="55" dirty="0">
                <a:latin typeface="Times New Roman"/>
                <a:cs typeface="Times New Roman"/>
              </a:rPr>
              <a:t> </a:t>
            </a:r>
            <a:r>
              <a:rPr sz="1200" spc="-5" dirty="0">
                <a:latin typeface="Times New Roman"/>
                <a:cs typeface="Times New Roman"/>
              </a:rPr>
              <a:t>rates.</a:t>
            </a:r>
            <a:endParaRPr sz="1200">
              <a:latin typeface="Times New Roman"/>
              <a:cs typeface="Times New Roman"/>
            </a:endParaRPr>
          </a:p>
          <a:p>
            <a:pPr marL="469265" marR="10795" indent="-228600">
              <a:lnSpc>
                <a:spcPct val="144200"/>
              </a:lnSpc>
              <a:spcBef>
                <a:spcPts val="985"/>
              </a:spcBef>
              <a:buFont typeface="Arial"/>
              <a:buChar char="•"/>
              <a:tabLst>
                <a:tab pos="469265" algn="l"/>
                <a:tab pos="469900" algn="l"/>
              </a:tabLst>
            </a:pPr>
            <a:r>
              <a:rPr sz="1200" spc="-5" dirty="0">
                <a:latin typeface="Times New Roman"/>
                <a:cs typeface="Times New Roman"/>
              </a:rPr>
              <a:t>Pyramid </a:t>
            </a:r>
            <a:r>
              <a:rPr sz="1200" dirty="0">
                <a:latin typeface="Times New Roman"/>
                <a:cs typeface="Times New Roman"/>
              </a:rPr>
              <a:t>looks some what flat </a:t>
            </a:r>
            <a:r>
              <a:rPr sz="1200" spc="-5" dirty="0">
                <a:latin typeface="Times New Roman"/>
                <a:cs typeface="Times New Roman"/>
              </a:rPr>
              <a:t>at </a:t>
            </a:r>
            <a:r>
              <a:rPr sz="1200" dirty="0">
                <a:latin typeface="Times New Roman"/>
                <a:cs typeface="Times New Roman"/>
              </a:rPr>
              <a:t>the top. </a:t>
            </a:r>
            <a:r>
              <a:rPr sz="1200" spc="-15" dirty="0">
                <a:latin typeface="Times New Roman"/>
                <a:cs typeface="Times New Roman"/>
              </a:rPr>
              <a:t>It </a:t>
            </a:r>
            <a:r>
              <a:rPr sz="1200" dirty="0">
                <a:latin typeface="Times New Roman"/>
                <a:cs typeface="Times New Roman"/>
              </a:rPr>
              <a:t>indicates </a:t>
            </a:r>
            <a:r>
              <a:rPr sz="1200" spc="-5" dirty="0">
                <a:latin typeface="Times New Roman"/>
                <a:cs typeface="Times New Roman"/>
              </a:rPr>
              <a:t>that there is higher </a:t>
            </a:r>
            <a:r>
              <a:rPr sz="1200" dirty="0">
                <a:latin typeface="Times New Roman"/>
                <a:cs typeface="Times New Roman"/>
              </a:rPr>
              <a:t>life expectancy  </a:t>
            </a:r>
            <a:r>
              <a:rPr sz="1200" spc="-5" dirty="0">
                <a:latin typeface="Times New Roman"/>
                <a:cs typeface="Times New Roman"/>
              </a:rPr>
              <a:t>(large </a:t>
            </a:r>
            <a:r>
              <a:rPr sz="1200" dirty="0">
                <a:latin typeface="Times New Roman"/>
                <a:cs typeface="Times New Roman"/>
              </a:rPr>
              <a:t>proportion of old</a:t>
            </a:r>
            <a:r>
              <a:rPr sz="1200" spc="-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2700">
              <a:lnSpc>
                <a:spcPct val="100000"/>
              </a:lnSpc>
            </a:pPr>
            <a:r>
              <a:rPr sz="1200" b="1" dirty="0">
                <a:latin typeface="Times New Roman"/>
                <a:cs typeface="Times New Roman"/>
              </a:rPr>
              <a:t>Conclusion:</a:t>
            </a:r>
            <a:endParaRPr sz="1200">
              <a:latin typeface="Times New Roman"/>
              <a:cs typeface="Times New Roman"/>
            </a:endParaRPr>
          </a:p>
          <a:p>
            <a:pPr marL="12700" marR="1635125" indent="38100">
              <a:lnSpc>
                <a:spcPts val="3060"/>
              </a:lnSpc>
              <a:spcBef>
                <a:spcPts val="360"/>
              </a:spcBef>
            </a:pPr>
            <a:r>
              <a:rPr sz="1200" spc="-5" dirty="0">
                <a:latin typeface="Times New Roman"/>
                <a:cs typeface="Times New Roman"/>
              </a:rPr>
              <a:t>These pyramids </a:t>
            </a:r>
            <a:r>
              <a:rPr sz="1200" dirty="0">
                <a:latin typeface="Times New Roman"/>
                <a:cs typeface="Times New Roman"/>
              </a:rPr>
              <a:t>indicate a </a:t>
            </a:r>
            <a:r>
              <a:rPr sz="1200" spc="-5" dirty="0">
                <a:latin typeface="Times New Roman"/>
                <a:cs typeface="Times New Roman"/>
              </a:rPr>
              <a:t>lower </a:t>
            </a:r>
            <a:r>
              <a:rPr sz="1200" dirty="0">
                <a:latin typeface="Times New Roman"/>
                <a:cs typeface="Times New Roman"/>
              </a:rPr>
              <a:t>proportion of </a:t>
            </a:r>
            <a:r>
              <a:rPr sz="1200" spc="-5" dirty="0">
                <a:latin typeface="Times New Roman"/>
                <a:cs typeface="Times New Roman"/>
              </a:rPr>
              <a:t>children and higher  proportion </a:t>
            </a:r>
            <a:r>
              <a:rPr sz="1200" dirty="0">
                <a:latin typeface="Times New Roman"/>
                <a:cs typeface="Times New Roman"/>
              </a:rPr>
              <a:t>of </a:t>
            </a:r>
            <a:r>
              <a:rPr sz="1200" spc="-5" dirty="0">
                <a:latin typeface="Times New Roman"/>
                <a:cs typeface="Times New Roman"/>
              </a:rPr>
              <a:t>adults </a:t>
            </a:r>
            <a:r>
              <a:rPr sz="1200" dirty="0">
                <a:latin typeface="Times New Roman"/>
                <a:cs typeface="Times New Roman"/>
              </a:rPr>
              <a:t>and the elderly in the population. This</a:t>
            </a:r>
            <a:r>
              <a:rPr sz="1200" spc="-5" dirty="0">
                <a:latin typeface="Times New Roman"/>
                <a:cs typeface="Times New Roman"/>
              </a:rPr>
              <a:t> indicates</a:t>
            </a:r>
            <a:endParaRPr sz="1200">
              <a:latin typeface="Times New Roman"/>
              <a:cs typeface="Times New Roman"/>
            </a:endParaRPr>
          </a:p>
          <a:p>
            <a:pPr>
              <a:lnSpc>
                <a:spcPct val="100000"/>
              </a:lnSpc>
              <a:spcBef>
                <a:spcPts val="50"/>
              </a:spcBef>
            </a:pPr>
            <a:endParaRPr sz="1050">
              <a:latin typeface="Times New Roman"/>
              <a:cs typeface="Times New Roman"/>
            </a:endParaRPr>
          </a:p>
          <a:p>
            <a:pPr marL="50800">
              <a:lnSpc>
                <a:spcPct val="100000"/>
              </a:lnSpc>
              <a:spcBef>
                <a:spcPts val="5"/>
              </a:spcBef>
            </a:pPr>
            <a:r>
              <a:rPr sz="1200" dirty="0">
                <a:latin typeface="Times New Roman"/>
                <a:cs typeface="Times New Roman"/>
              </a:rPr>
              <a:t>that </a:t>
            </a:r>
            <a:r>
              <a:rPr sz="1200" spc="-5" dirty="0">
                <a:latin typeface="Times New Roman"/>
                <a:cs typeface="Times New Roman"/>
              </a:rPr>
              <a:t>there </a:t>
            </a:r>
            <a:r>
              <a:rPr sz="1200" dirty="0">
                <a:latin typeface="Times New Roman"/>
                <a:cs typeface="Times New Roman"/>
              </a:rPr>
              <a:t>are </a:t>
            </a:r>
            <a:r>
              <a:rPr sz="1200" spc="-5" dirty="0">
                <a:latin typeface="Times New Roman"/>
                <a:cs typeface="Times New Roman"/>
              </a:rPr>
              <a:t>low </a:t>
            </a:r>
            <a:r>
              <a:rPr sz="1200" dirty="0">
                <a:latin typeface="Times New Roman"/>
                <a:cs typeface="Times New Roman"/>
              </a:rPr>
              <a:t>fertility rate, </a:t>
            </a:r>
            <a:r>
              <a:rPr sz="1200" spc="-5" dirty="0">
                <a:latin typeface="Times New Roman"/>
                <a:cs typeface="Times New Roman"/>
              </a:rPr>
              <a:t>more active </a:t>
            </a:r>
            <a:r>
              <a:rPr sz="1200" dirty="0">
                <a:latin typeface="Times New Roman"/>
                <a:cs typeface="Times New Roman"/>
              </a:rPr>
              <a:t>population </a:t>
            </a:r>
            <a:r>
              <a:rPr sz="1200" spc="-5" dirty="0">
                <a:latin typeface="Times New Roman"/>
                <a:cs typeface="Times New Roman"/>
              </a:rPr>
              <a:t>and</a:t>
            </a:r>
            <a:r>
              <a:rPr sz="1200" dirty="0">
                <a:latin typeface="Times New Roman"/>
                <a:cs typeface="Times New Roman"/>
              </a:rPr>
              <a:t> </a:t>
            </a:r>
            <a:r>
              <a:rPr sz="1200" spc="-5" dirty="0">
                <a:latin typeface="Times New Roman"/>
                <a:cs typeface="Times New Roman"/>
              </a:rPr>
              <a:t>low</a:t>
            </a:r>
            <a:endParaRPr sz="1200">
              <a:latin typeface="Times New Roman"/>
              <a:cs typeface="Times New Roman"/>
            </a:endParaRPr>
          </a:p>
          <a:p>
            <a:pPr marL="12700" marR="1711960" algn="just">
              <a:lnSpc>
                <a:spcPct val="213300"/>
              </a:lnSpc>
            </a:pPr>
            <a:r>
              <a:rPr sz="1200" spc="-5" dirty="0">
                <a:latin typeface="Times New Roman"/>
                <a:cs typeface="Times New Roman"/>
              </a:rPr>
              <a:t>death rate </a:t>
            </a:r>
            <a:r>
              <a:rPr sz="1200" dirty="0">
                <a:latin typeface="Times New Roman"/>
                <a:cs typeface="Times New Roman"/>
              </a:rPr>
              <a:t>.Such types of </a:t>
            </a:r>
            <a:r>
              <a:rPr sz="1200" spc="-5" dirty="0">
                <a:latin typeface="Times New Roman"/>
                <a:cs typeface="Times New Roman"/>
              </a:rPr>
              <a:t>pyramids are </a:t>
            </a:r>
            <a:r>
              <a:rPr sz="1200" dirty="0">
                <a:latin typeface="Times New Roman"/>
                <a:cs typeface="Times New Roman"/>
              </a:rPr>
              <a:t>seen in developed </a:t>
            </a:r>
            <a:r>
              <a:rPr sz="1200" spc="-5" dirty="0">
                <a:latin typeface="Times New Roman"/>
                <a:cs typeface="Times New Roman"/>
              </a:rPr>
              <a:t>countries  </a:t>
            </a:r>
            <a:r>
              <a:rPr sz="1200" dirty="0">
                <a:latin typeface="Times New Roman"/>
                <a:cs typeface="Times New Roman"/>
              </a:rPr>
              <a:t>such </a:t>
            </a:r>
            <a:r>
              <a:rPr sz="1200" spc="-5" dirty="0">
                <a:latin typeface="Times New Roman"/>
                <a:cs typeface="Times New Roman"/>
              </a:rPr>
              <a:t>as </a:t>
            </a:r>
            <a:r>
              <a:rPr sz="1200" dirty="0">
                <a:latin typeface="Times New Roman"/>
                <a:cs typeface="Times New Roman"/>
              </a:rPr>
              <a:t>Japan, </a:t>
            </a:r>
            <a:r>
              <a:rPr sz="1200" spc="-5" dirty="0">
                <a:latin typeface="Times New Roman"/>
                <a:cs typeface="Times New Roman"/>
              </a:rPr>
              <a:t>Britain, America Sweden, Germany, </a:t>
            </a:r>
            <a:r>
              <a:rPr sz="1200" dirty="0">
                <a:latin typeface="Times New Roman"/>
                <a:cs typeface="Times New Roman"/>
              </a:rPr>
              <a:t>Poland, </a:t>
            </a:r>
            <a:r>
              <a:rPr sz="1200" spc="-5" dirty="0">
                <a:latin typeface="Times New Roman"/>
                <a:cs typeface="Times New Roman"/>
              </a:rPr>
              <a:t>Russia  and France etc. </a:t>
            </a:r>
            <a:r>
              <a:rPr sz="1200" dirty="0">
                <a:latin typeface="Times New Roman"/>
                <a:cs typeface="Times New Roman"/>
              </a:rPr>
              <a:t>Such type of </a:t>
            </a:r>
            <a:r>
              <a:rPr sz="1200" spc="-5" dirty="0">
                <a:latin typeface="Times New Roman"/>
                <a:cs typeface="Times New Roman"/>
              </a:rPr>
              <a:t>pyramid is </a:t>
            </a:r>
            <a:r>
              <a:rPr sz="1200" dirty="0">
                <a:latin typeface="Times New Roman"/>
                <a:cs typeface="Times New Roman"/>
              </a:rPr>
              <a:t>known </a:t>
            </a:r>
            <a:r>
              <a:rPr sz="1200" spc="-10" dirty="0">
                <a:latin typeface="Times New Roman"/>
                <a:cs typeface="Times New Roman"/>
              </a:rPr>
              <a:t>as</a:t>
            </a:r>
            <a:r>
              <a:rPr sz="1200" spc="60" dirty="0">
                <a:latin typeface="Times New Roman"/>
                <a:cs typeface="Times New Roman"/>
              </a:rPr>
              <a:t> </a:t>
            </a:r>
            <a:r>
              <a:rPr sz="1200" b="1" spc="-5" dirty="0">
                <a:latin typeface="Times New Roman"/>
                <a:cs typeface="Times New Roman"/>
              </a:rPr>
              <a:t>Stationary</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2700">
              <a:lnSpc>
                <a:spcPct val="100000"/>
              </a:lnSpc>
            </a:pPr>
            <a:r>
              <a:rPr sz="1200" b="1" spc="-5" dirty="0">
                <a:latin typeface="Times New Roman"/>
                <a:cs typeface="Times New Roman"/>
              </a:rPr>
              <a:t>Pyramid</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69</a:t>
            </a:fld>
            <a:endParaRPr sz="1100">
              <a:latin typeface="Caladea"/>
              <a:cs typeface="Caladea"/>
            </a:endParaRPr>
          </a:p>
        </p:txBody>
      </p:sp>
      <p:sp>
        <p:nvSpPr>
          <p:cNvPr id="8" name="Slide Number Placeholder 7">
            <a:extLst>
              <a:ext uri="{FF2B5EF4-FFF2-40B4-BE49-F238E27FC236}">
                <a16:creationId xmlns:a16="http://schemas.microsoft.com/office/drawing/2014/main" id="{BAD0F70E-D314-4A80-B1D3-AF7AADCB5A57}"/>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69</a:t>
            </a:fld>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11097"/>
            <a:ext cx="5972810" cy="8173720"/>
          </a:xfrm>
          <a:prstGeom prst="rect">
            <a:avLst/>
          </a:prstGeom>
        </p:spPr>
        <p:txBody>
          <a:bodyPr vert="horz" wrap="square" lIns="0" tIns="92075" rIns="0" bIns="0" rtlCol="0">
            <a:spAutoFit/>
          </a:bodyPr>
          <a:lstStyle/>
          <a:p>
            <a:pPr marL="469265" indent="-228600">
              <a:lnSpc>
                <a:spcPct val="100000"/>
              </a:lnSpc>
              <a:spcBef>
                <a:spcPts val="725"/>
              </a:spcBef>
              <a:buChar char="•"/>
              <a:tabLst>
                <a:tab pos="469265" algn="l"/>
                <a:tab pos="469900" algn="l"/>
              </a:tabLst>
            </a:pPr>
            <a:r>
              <a:rPr sz="1200" spc="-5" dirty="0">
                <a:latin typeface="Times New Roman"/>
                <a:cs typeface="Times New Roman"/>
              </a:rPr>
              <a:t>Starts urbanization and </a:t>
            </a:r>
            <a:r>
              <a:rPr sz="1200" dirty="0">
                <a:latin typeface="Times New Roman"/>
                <a:cs typeface="Times New Roman"/>
              </a:rPr>
              <a:t>industrialization </a:t>
            </a:r>
            <a:r>
              <a:rPr sz="1200" spc="-5" dirty="0">
                <a:latin typeface="Times New Roman"/>
                <a:cs typeface="Times New Roman"/>
              </a:rPr>
              <a:t>modernization </a:t>
            </a:r>
            <a:r>
              <a:rPr sz="1200" dirty="0">
                <a:latin typeface="Times New Roman"/>
                <a:cs typeface="Times New Roman"/>
              </a:rPr>
              <a:t>in</a:t>
            </a:r>
            <a:r>
              <a:rPr sz="1200" spc="25" dirty="0">
                <a:latin typeface="Times New Roman"/>
                <a:cs typeface="Times New Roman"/>
              </a:rPr>
              <a:t> </a:t>
            </a:r>
            <a:r>
              <a:rPr sz="1200" spc="-5" dirty="0">
                <a:latin typeface="Times New Roman"/>
                <a:cs typeface="Times New Roman"/>
              </a:rPr>
              <a:t>agriculture,</a:t>
            </a:r>
            <a:endParaRPr sz="1200">
              <a:latin typeface="Times New Roman"/>
              <a:cs typeface="Times New Roman"/>
            </a:endParaRPr>
          </a:p>
          <a:p>
            <a:pPr marL="469265" indent="-228600">
              <a:lnSpc>
                <a:spcPct val="100000"/>
              </a:lnSpc>
              <a:spcBef>
                <a:spcPts val="620"/>
              </a:spcBef>
              <a:buChar char="•"/>
              <a:tabLst>
                <a:tab pos="469265" algn="l"/>
                <a:tab pos="469900" algn="l"/>
              </a:tabLst>
            </a:pPr>
            <a:r>
              <a:rPr sz="1200" spc="-5" dirty="0">
                <a:latin typeface="Times New Roman"/>
                <a:cs typeface="Times New Roman"/>
              </a:rPr>
              <a:t>So </a:t>
            </a:r>
            <a:r>
              <a:rPr sz="1200" dirty="0">
                <a:latin typeface="Times New Roman"/>
                <a:cs typeface="Times New Roman"/>
              </a:rPr>
              <a:t>birth </a:t>
            </a:r>
            <a:r>
              <a:rPr sz="1200" spc="-5" dirty="0">
                <a:latin typeface="Times New Roman"/>
                <a:cs typeface="Times New Roman"/>
              </a:rPr>
              <a:t>rates remains high </a:t>
            </a:r>
            <a:r>
              <a:rPr sz="1200" dirty="0">
                <a:latin typeface="Times New Roman"/>
                <a:cs typeface="Times New Roman"/>
              </a:rPr>
              <a:t>but death </a:t>
            </a:r>
            <a:r>
              <a:rPr sz="1200" spc="-5" dirty="0">
                <a:latin typeface="Times New Roman"/>
                <a:cs typeface="Times New Roman"/>
              </a:rPr>
              <a:t>starts </a:t>
            </a:r>
            <a:r>
              <a:rPr sz="1200" dirty="0">
                <a:latin typeface="Times New Roman"/>
                <a:cs typeface="Times New Roman"/>
              </a:rPr>
              <a:t>to</a:t>
            </a:r>
            <a:r>
              <a:rPr sz="1200" spc="30" dirty="0">
                <a:latin typeface="Times New Roman"/>
                <a:cs typeface="Times New Roman"/>
              </a:rPr>
              <a:t> </a:t>
            </a:r>
            <a:r>
              <a:rPr sz="1200" spc="-5" dirty="0">
                <a:latin typeface="Times New Roman"/>
                <a:cs typeface="Times New Roman"/>
              </a:rPr>
              <a:t>decrease.</a:t>
            </a:r>
            <a:endParaRPr sz="1200">
              <a:latin typeface="Times New Roman"/>
              <a:cs typeface="Times New Roman"/>
            </a:endParaRPr>
          </a:p>
          <a:p>
            <a:pPr marL="469265" indent="-228600">
              <a:lnSpc>
                <a:spcPct val="100000"/>
              </a:lnSpc>
              <a:spcBef>
                <a:spcPts val="625"/>
              </a:spcBef>
              <a:buChar char="•"/>
              <a:tabLst>
                <a:tab pos="469265" algn="l"/>
                <a:tab pos="469900" algn="l"/>
              </a:tabLst>
            </a:pPr>
            <a:r>
              <a:rPr sz="1200" spc="-5" dirty="0">
                <a:latin typeface="Times New Roman"/>
                <a:cs typeface="Times New Roman"/>
              </a:rPr>
              <a:t>Nepal, Pakistan, India, Bangladesh </a:t>
            </a:r>
            <a:r>
              <a:rPr sz="1200" dirty="0">
                <a:latin typeface="Times New Roman"/>
                <a:cs typeface="Times New Roman"/>
              </a:rPr>
              <a:t>etc </a:t>
            </a:r>
            <a:r>
              <a:rPr sz="1200" spc="-5" dirty="0">
                <a:latin typeface="Times New Roman"/>
                <a:cs typeface="Times New Roman"/>
              </a:rPr>
              <a:t>(Developing</a:t>
            </a:r>
            <a:r>
              <a:rPr sz="1200" spc="20" dirty="0">
                <a:latin typeface="Times New Roman"/>
                <a:cs typeface="Times New Roman"/>
              </a:rPr>
              <a:t> </a:t>
            </a:r>
            <a:r>
              <a:rPr sz="1200" dirty="0">
                <a:latin typeface="Times New Roman"/>
                <a:cs typeface="Times New Roman"/>
              </a:rPr>
              <a:t>countries)</a:t>
            </a:r>
            <a:endParaRPr sz="1200">
              <a:latin typeface="Times New Roman"/>
              <a:cs typeface="Times New Roman"/>
            </a:endParaRPr>
          </a:p>
          <a:p>
            <a:pPr marL="279400" indent="-266700">
              <a:lnSpc>
                <a:spcPct val="100000"/>
              </a:lnSpc>
              <a:spcBef>
                <a:spcPts val="660"/>
              </a:spcBef>
              <a:buAutoNum type="arabicPeriod" startAt="3"/>
              <a:tabLst>
                <a:tab pos="278765" algn="l"/>
                <a:tab pos="279400" algn="l"/>
              </a:tabLst>
            </a:pPr>
            <a:r>
              <a:rPr sz="1200" b="1" spc="-5" dirty="0">
                <a:latin typeface="Times New Roman"/>
                <a:cs typeface="Times New Roman"/>
              </a:rPr>
              <a:t>Late Expanding Stage</a:t>
            </a:r>
            <a:endParaRPr sz="1200">
              <a:latin typeface="Times New Roman"/>
              <a:cs typeface="Times New Roman"/>
            </a:endParaRPr>
          </a:p>
          <a:p>
            <a:pPr marL="241300" algn="just">
              <a:lnSpc>
                <a:spcPct val="100000"/>
              </a:lnSpc>
              <a:spcBef>
                <a:spcPts val="600"/>
              </a:spcBef>
            </a:pPr>
            <a:r>
              <a:rPr sz="1200" spc="-5" dirty="0">
                <a:latin typeface="Times New Roman"/>
                <a:cs typeface="Times New Roman"/>
              </a:rPr>
              <a:t>Birth</a:t>
            </a:r>
            <a:r>
              <a:rPr sz="1200" spc="130" dirty="0">
                <a:latin typeface="Times New Roman"/>
                <a:cs typeface="Times New Roman"/>
              </a:rPr>
              <a:t> </a:t>
            </a:r>
            <a:r>
              <a:rPr sz="1200" dirty="0">
                <a:latin typeface="Times New Roman"/>
                <a:cs typeface="Times New Roman"/>
              </a:rPr>
              <a:t>rate</a:t>
            </a:r>
            <a:r>
              <a:rPr sz="1200" spc="105" dirty="0">
                <a:latin typeface="Times New Roman"/>
                <a:cs typeface="Times New Roman"/>
              </a:rPr>
              <a:t> </a:t>
            </a:r>
            <a:r>
              <a:rPr sz="1200" spc="-5" dirty="0">
                <a:latin typeface="Times New Roman"/>
                <a:cs typeface="Times New Roman"/>
              </a:rPr>
              <a:t>drops</a:t>
            </a:r>
            <a:r>
              <a:rPr sz="1200" spc="110" dirty="0">
                <a:latin typeface="Times New Roman"/>
                <a:cs typeface="Times New Roman"/>
              </a:rPr>
              <a:t> </a:t>
            </a:r>
            <a:r>
              <a:rPr sz="1200" dirty="0">
                <a:latin typeface="Times New Roman"/>
                <a:cs typeface="Times New Roman"/>
              </a:rPr>
              <a:t>in</a:t>
            </a:r>
            <a:r>
              <a:rPr sz="1200" spc="105" dirty="0">
                <a:latin typeface="Times New Roman"/>
                <a:cs typeface="Times New Roman"/>
              </a:rPr>
              <a:t> </a:t>
            </a:r>
            <a:r>
              <a:rPr sz="1200" spc="-5" dirty="0">
                <a:latin typeface="Times New Roman"/>
                <a:cs typeface="Times New Roman"/>
              </a:rPr>
              <a:t>response</a:t>
            </a:r>
            <a:r>
              <a:rPr sz="1200" spc="105" dirty="0">
                <a:latin typeface="Times New Roman"/>
                <a:cs typeface="Times New Roman"/>
              </a:rPr>
              <a:t> </a:t>
            </a:r>
            <a:r>
              <a:rPr sz="1200" dirty="0">
                <a:latin typeface="Times New Roman"/>
                <a:cs typeface="Times New Roman"/>
              </a:rPr>
              <a:t>to</a:t>
            </a:r>
            <a:r>
              <a:rPr sz="1200" spc="110" dirty="0">
                <a:latin typeface="Times New Roman"/>
                <a:cs typeface="Times New Roman"/>
              </a:rPr>
              <a:t> </a:t>
            </a:r>
            <a:r>
              <a:rPr sz="1200" spc="-5" dirty="0">
                <a:latin typeface="Times New Roman"/>
                <a:cs typeface="Times New Roman"/>
              </a:rPr>
              <a:t>high</a:t>
            </a:r>
            <a:r>
              <a:rPr sz="1200" spc="105" dirty="0">
                <a:latin typeface="Times New Roman"/>
                <a:cs typeface="Times New Roman"/>
              </a:rPr>
              <a:t> </a:t>
            </a:r>
            <a:r>
              <a:rPr sz="1200" spc="-5" dirty="0">
                <a:latin typeface="Times New Roman"/>
                <a:cs typeface="Times New Roman"/>
              </a:rPr>
              <a:t>growth</a:t>
            </a:r>
            <a:r>
              <a:rPr sz="1200" spc="110" dirty="0">
                <a:latin typeface="Times New Roman"/>
                <a:cs typeface="Times New Roman"/>
              </a:rPr>
              <a:t> </a:t>
            </a:r>
            <a:r>
              <a:rPr sz="1200" dirty="0">
                <a:latin typeface="Times New Roman"/>
                <a:cs typeface="Times New Roman"/>
              </a:rPr>
              <a:t>of</a:t>
            </a:r>
            <a:r>
              <a:rPr sz="1200" spc="105" dirty="0">
                <a:latin typeface="Times New Roman"/>
                <a:cs typeface="Times New Roman"/>
              </a:rPr>
              <a:t> </a:t>
            </a:r>
            <a:r>
              <a:rPr sz="1200" dirty="0">
                <a:latin typeface="Times New Roman"/>
                <a:cs typeface="Times New Roman"/>
              </a:rPr>
              <a:t>stage</a:t>
            </a:r>
            <a:r>
              <a:rPr sz="1200" spc="105" dirty="0">
                <a:latin typeface="Times New Roman"/>
                <a:cs typeface="Times New Roman"/>
              </a:rPr>
              <a:t> </a:t>
            </a:r>
            <a:r>
              <a:rPr sz="1200" dirty="0">
                <a:latin typeface="Times New Roman"/>
                <a:cs typeface="Times New Roman"/>
              </a:rPr>
              <a:t>2,</a:t>
            </a:r>
            <a:r>
              <a:rPr sz="1200" spc="105" dirty="0">
                <a:latin typeface="Times New Roman"/>
                <a:cs typeface="Times New Roman"/>
              </a:rPr>
              <a:t> </a:t>
            </a:r>
            <a:r>
              <a:rPr sz="1200" spc="-5" dirty="0">
                <a:latin typeface="Times New Roman"/>
                <a:cs typeface="Times New Roman"/>
              </a:rPr>
              <a:t>death</a:t>
            </a:r>
            <a:r>
              <a:rPr sz="1200" spc="110" dirty="0">
                <a:latin typeface="Times New Roman"/>
                <a:cs typeface="Times New Roman"/>
              </a:rPr>
              <a:t> </a:t>
            </a:r>
            <a:r>
              <a:rPr sz="1200" spc="-5" dirty="0">
                <a:latin typeface="Times New Roman"/>
                <a:cs typeface="Times New Roman"/>
              </a:rPr>
              <a:t>rate</a:t>
            </a:r>
            <a:r>
              <a:rPr sz="1200" spc="105" dirty="0">
                <a:latin typeface="Times New Roman"/>
                <a:cs typeface="Times New Roman"/>
              </a:rPr>
              <a:t> </a:t>
            </a:r>
            <a:r>
              <a:rPr sz="1200" spc="-5" dirty="0">
                <a:latin typeface="Times New Roman"/>
                <a:cs typeface="Times New Roman"/>
              </a:rPr>
              <a:t>continues</a:t>
            </a:r>
            <a:r>
              <a:rPr sz="1200" spc="105" dirty="0">
                <a:latin typeface="Times New Roman"/>
                <a:cs typeface="Times New Roman"/>
              </a:rPr>
              <a:t> </a:t>
            </a:r>
            <a:r>
              <a:rPr sz="1200" dirty="0">
                <a:latin typeface="Times New Roman"/>
                <a:cs typeface="Times New Roman"/>
              </a:rPr>
              <a:t>to</a:t>
            </a:r>
            <a:r>
              <a:rPr sz="1200" spc="110" dirty="0">
                <a:latin typeface="Times New Roman"/>
                <a:cs typeface="Times New Roman"/>
              </a:rPr>
              <a:t> </a:t>
            </a:r>
            <a:r>
              <a:rPr sz="1200" spc="-5" dirty="0">
                <a:latin typeface="Times New Roman"/>
                <a:cs typeface="Times New Roman"/>
              </a:rPr>
              <a:t>drop</a:t>
            </a:r>
            <a:r>
              <a:rPr sz="1200" spc="110" dirty="0">
                <a:latin typeface="Times New Roman"/>
                <a:cs typeface="Times New Roman"/>
              </a:rPr>
              <a:t> </a:t>
            </a:r>
            <a:r>
              <a:rPr sz="1200" spc="-5" dirty="0">
                <a:latin typeface="Times New Roman"/>
                <a:cs typeface="Times New Roman"/>
              </a:rPr>
              <a:t>slowly,</a:t>
            </a:r>
            <a:endParaRPr sz="1200">
              <a:latin typeface="Times New Roman"/>
              <a:cs typeface="Times New Roman"/>
            </a:endParaRPr>
          </a:p>
          <a:p>
            <a:pPr marL="241300" marR="12700" algn="just">
              <a:lnSpc>
                <a:spcPct val="143800"/>
              </a:lnSpc>
              <a:spcBef>
                <a:spcPts val="5"/>
              </a:spcBef>
            </a:pPr>
            <a:r>
              <a:rPr sz="1200" spc="-5" dirty="0">
                <a:latin typeface="Times New Roman"/>
                <a:cs typeface="Times New Roman"/>
              </a:rPr>
              <a:t>improved standard </a:t>
            </a:r>
            <a:r>
              <a:rPr sz="1200" dirty="0">
                <a:latin typeface="Times New Roman"/>
                <a:cs typeface="Times New Roman"/>
              </a:rPr>
              <a:t>of living &amp; change in societal </a:t>
            </a:r>
            <a:r>
              <a:rPr sz="1200" spc="-5" dirty="0">
                <a:latin typeface="Times New Roman"/>
                <a:cs typeface="Times New Roman"/>
              </a:rPr>
              <a:t>values, </a:t>
            </a:r>
            <a:r>
              <a:rPr sz="1200" dirty="0">
                <a:latin typeface="Times New Roman"/>
                <a:cs typeface="Times New Roman"/>
              </a:rPr>
              <a:t>birth </a:t>
            </a:r>
            <a:r>
              <a:rPr sz="1200" spc="-5" dirty="0">
                <a:latin typeface="Times New Roman"/>
                <a:cs typeface="Times New Roman"/>
              </a:rPr>
              <a:t>control improved, </a:t>
            </a:r>
            <a:r>
              <a:rPr sz="1200" dirty="0">
                <a:latin typeface="Times New Roman"/>
                <a:cs typeface="Times New Roman"/>
              </a:rPr>
              <a:t>women join  the labour </a:t>
            </a:r>
            <a:r>
              <a:rPr sz="1200" spc="-5" dirty="0">
                <a:latin typeface="Times New Roman"/>
                <a:cs typeface="Times New Roman"/>
              </a:rPr>
              <a:t>force, </a:t>
            </a:r>
            <a:r>
              <a:rPr sz="1200" dirty="0">
                <a:latin typeface="Times New Roman"/>
                <a:cs typeface="Times New Roman"/>
              </a:rPr>
              <a:t>more </a:t>
            </a:r>
            <a:r>
              <a:rPr sz="1200" spc="-5" dirty="0">
                <a:latin typeface="Times New Roman"/>
                <a:cs typeface="Times New Roman"/>
              </a:rPr>
              <a:t>urban nation (less </a:t>
            </a:r>
            <a:r>
              <a:rPr sz="1200" dirty="0">
                <a:latin typeface="Times New Roman"/>
                <a:cs typeface="Times New Roman"/>
              </a:rPr>
              <a:t>rural), more </a:t>
            </a:r>
            <a:r>
              <a:rPr sz="1200" spc="-5" dirty="0">
                <a:latin typeface="Times New Roman"/>
                <a:cs typeface="Times New Roman"/>
              </a:rPr>
              <a:t>manufacturing </a:t>
            </a:r>
            <a:r>
              <a:rPr sz="1200" dirty="0">
                <a:latin typeface="Times New Roman"/>
                <a:cs typeface="Times New Roman"/>
              </a:rPr>
              <a:t>&amp; </a:t>
            </a:r>
            <a:r>
              <a:rPr sz="1200" spc="-5" dirty="0">
                <a:latin typeface="Times New Roman"/>
                <a:cs typeface="Times New Roman"/>
              </a:rPr>
              <a:t>industry, smaller  families, total population growth is moderate and</a:t>
            </a:r>
            <a:r>
              <a:rPr sz="1200" spc="40" dirty="0">
                <a:latin typeface="Times New Roman"/>
                <a:cs typeface="Times New Roman"/>
              </a:rPr>
              <a:t> </a:t>
            </a:r>
            <a:r>
              <a:rPr sz="1200" spc="-5" dirty="0">
                <a:latin typeface="Times New Roman"/>
                <a:cs typeface="Times New Roman"/>
              </a:rPr>
              <a:t>lowering.</a:t>
            </a:r>
            <a:endParaRPr sz="1200">
              <a:latin typeface="Times New Roman"/>
              <a:cs typeface="Times New Roman"/>
            </a:endParaRPr>
          </a:p>
          <a:p>
            <a:pPr marL="12700">
              <a:lnSpc>
                <a:spcPct val="100000"/>
              </a:lnSpc>
              <a:spcBef>
                <a:spcPts val="650"/>
              </a:spcBef>
            </a:pPr>
            <a:r>
              <a:rPr sz="1200" b="1" spc="-5" dirty="0">
                <a:latin typeface="Times New Roman"/>
                <a:cs typeface="Times New Roman"/>
              </a:rPr>
              <a:t>Reasons</a:t>
            </a:r>
            <a:endParaRPr sz="1200">
              <a:latin typeface="Times New Roman"/>
              <a:cs typeface="Times New Roman"/>
            </a:endParaRPr>
          </a:p>
          <a:p>
            <a:pPr marL="279400" marR="525780">
              <a:lnSpc>
                <a:spcPts val="2060"/>
              </a:lnSpc>
              <a:spcBef>
                <a:spcPts val="165"/>
              </a:spcBef>
            </a:pPr>
            <a:r>
              <a:rPr sz="1200" spc="-5" dirty="0">
                <a:latin typeface="Times New Roman"/>
                <a:cs typeface="Times New Roman"/>
              </a:rPr>
              <a:t>Nation provides </a:t>
            </a:r>
            <a:r>
              <a:rPr sz="1200" dirty="0">
                <a:latin typeface="Times New Roman"/>
                <a:cs typeface="Times New Roman"/>
              </a:rPr>
              <a:t>better public </a:t>
            </a:r>
            <a:r>
              <a:rPr sz="1200" spc="-5" dirty="0">
                <a:latin typeface="Times New Roman"/>
                <a:cs typeface="Times New Roman"/>
              </a:rPr>
              <a:t>health and medical services, education ,awareness etc.  Starts urbanization and </a:t>
            </a:r>
            <a:r>
              <a:rPr sz="1200" dirty="0">
                <a:latin typeface="Times New Roman"/>
                <a:cs typeface="Times New Roman"/>
              </a:rPr>
              <a:t>industrialization </a:t>
            </a:r>
            <a:r>
              <a:rPr sz="1200" spc="-5" dirty="0">
                <a:latin typeface="Times New Roman"/>
                <a:cs typeface="Times New Roman"/>
              </a:rPr>
              <a:t>modernization </a:t>
            </a:r>
            <a:r>
              <a:rPr sz="1200" dirty="0">
                <a:latin typeface="Times New Roman"/>
                <a:cs typeface="Times New Roman"/>
              </a:rPr>
              <a:t>in</a:t>
            </a:r>
            <a:r>
              <a:rPr sz="1200" spc="30" dirty="0">
                <a:latin typeface="Times New Roman"/>
                <a:cs typeface="Times New Roman"/>
              </a:rPr>
              <a:t> </a:t>
            </a:r>
            <a:r>
              <a:rPr sz="1200" spc="-5" dirty="0">
                <a:latin typeface="Times New Roman"/>
                <a:cs typeface="Times New Roman"/>
              </a:rPr>
              <a:t>agriculture.</a:t>
            </a:r>
            <a:endParaRPr sz="1200">
              <a:latin typeface="Times New Roman"/>
              <a:cs typeface="Times New Roman"/>
            </a:endParaRPr>
          </a:p>
          <a:p>
            <a:pPr marL="279400">
              <a:lnSpc>
                <a:spcPct val="100000"/>
              </a:lnSpc>
              <a:spcBef>
                <a:spcPts val="470"/>
              </a:spcBef>
            </a:pPr>
            <a:r>
              <a:rPr sz="1200" spc="-5" dirty="0">
                <a:latin typeface="Times New Roman"/>
                <a:cs typeface="Times New Roman"/>
              </a:rPr>
              <a:t>Nepal, Pakistan, India, Bangladesh </a:t>
            </a:r>
            <a:r>
              <a:rPr sz="1200" dirty="0">
                <a:latin typeface="Times New Roman"/>
                <a:cs typeface="Times New Roman"/>
              </a:rPr>
              <a:t>etc </a:t>
            </a:r>
            <a:r>
              <a:rPr sz="1200" spc="-5" dirty="0">
                <a:latin typeface="Times New Roman"/>
                <a:cs typeface="Times New Roman"/>
              </a:rPr>
              <a:t>(Developing</a:t>
            </a:r>
            <a:r>
              <a:rPr sz="1200" spc="20" dirty="0">
                <a:latin typeface="Times New Roman"/>
                <a:cs typeface="Times New Roman"/>
              </a:rPr>
              <a:t> </a:t>
            </a:r>
            <a:r>
              <a:rPr sz="1200" dirty="0">
                <a:latin typeface="Times New Roman"/>
                <a:cs typeface="Times New Roman"/>
              </a:rPr>
              <a:t>countries)</a:t>
            </a:r>
            <a:endParaRPr sz="1200">
              <a:latin typeface="Times New Roman"/>
              <a:cs typeface="Times New Roman"/>
            </a:endParaRPr>
          </a:p>
          <a:p>
            <a:pPr marL="241300" indent="-228600" algn="just">
              <a:lnSpc>
                <a:spcPct val="100000"/>
              </a:lnSpc>
              <a:spcBef>
                <a:spcPts val="625"/>
              </a:spcBef>
              <a:buAutoNum type="arabicPeriod" startAt="4"/>
              <a:tabLst>
                <a:tab pos="241300" algn="l"/>
              </a:tabLst>
            </a:pPr>
            <a:r>
              <a:rPr sz="1200" b="1" spc="-5" dirty="0">
                <a:latin typeface="Times New Roman"/>
                <a:cs typeface="Times New Roman"/>
              </a:rPr>
              <a:t>Low stationary state (Zero</a:t>
            </a:r>
            <a:r>
              <a:rPr sz="1200" b="1" spc="25" dirty="0">
                <a:latin typeface="Times New Roman"/>
                <a:cs typeface="Times New Roman"/>
              </a:rPr>
              <a:t> </a:t>
            </a:r>
            <a:r>
              <a:rPr sz="1200" b="1" spc="-5" dirty="0">
                <a:latin typeface="Times New Roman"/>
                <a:cs typeface="Times New Roman"/>
              </a:rPr>
              <a:t>Growth)</a:t>
            </a:r>
            <a:r>
              <a:rPr sz="1200" spc="-5" dirty="0">
                <a:latin typeface="Times New Roman"/>
                <a:cs typeface="Times New Roman"/>
              </a:rPr>
              <a:t>:</a:t>
            </a:r>
            <a:endParaRPr sz="1200">
              <a:latin typeface="Times New Roman"/>
              <a:cs typeface="Times New Roman"/>
            </a:endParaRPr>
          </a:p>
          <a:p>
            <a:pPr marL="12700" marR="9525" algn="just">
              <a:lnSpc>
                <a:spcPct val="143800"/>
              </a:lnSpc>
              <a:spcBef>
                <a:spcPts val="5"/>
              </a:spcBef>
            </a:pPr>
            <a:r>
              <a:rPr sz="1200" spc="-10" dirty="0">
                <a:latin typeface="Times New Roman"/>
                <a:cs typeface="Times New Roman"/>
              </a:rPr>
              <a:t>Low </a:t>
            </a:r>
            <a:r>
              <a:rPr sz="1200" dirty="0">
                <a:latin typeface="Times New Roman"/>
                <a:cs typeface="Times New Roman"/>
              </a:rPr>
              <a:t>birth &amp; </a:t>
            </a:r>
            <a:r>
              <a:rPr sz="1200" spc="-5" dirty="0">
                <a:latin typeface="Times New Roman"/>
                <a:cs typeface="Times New Roman"/>
              </a:rPr>
              <a:t>death rates, good medical </a:t>
            </a:r>
            <a:r>
              <a:rPr sz="1200" dirty="0">
                <a:latin typeface="Times New Roman"/>
                <a:cs typeface="Times New Roman"/>
              </a:rPr>
              <a:t>&amp; health </a:t>
            </a:r>
            <a:r>
              <a:rPr sz="1200" spc="-5" dirty="0">
                <a:latin typeface="Times New Roman"/>
                <a:cs typeface="Times New Roman"/>
              </a:rPr>
              <a:t>conditions, </a:t>
            </a:r>
            <a:r>
              <a:rPr sz="1200" dirty="0">
                <a:latin typeface="Times New Roman"/>
                <a:cs typeface="Times New Roman"/>
              </a:rPr>
              <a:t>long life </a:t>
            </a:r>
            <a:r>
              <a:rPr sz="1200" spc="-5" dirty="0">
                <a:latin typeface="Times New Roman"/>
                <a:cs typeface="Times New Roman"/>
              </a:rPr>
              <a:t>expectancy, high standard  </a:t>
            </a:r>
            <a:r>
              <a:rPr sz="1200" dirty="0">
                <a:latin typeface="Times New Roman"/>
                <a:cs typeface="Times New Roman"/>
              </a:rPr>
              <a:t>of </a:t>
            </a:r>
            <a:r>
              <a:rPr sz="1200" spc="-5" dirty="0">
                <a:latin typeface="Times New Roman"/>
                <a:cs typeface="Times New Roman"/>
              </a:rPr>
              <a:t>living, </a:t>
            </a:r>
            <a:r>
              <a:rPr sz="1200" dirty="0">
                <a:latin typeface="Times New Roman"/>
                <a:cs typeface="Times New Roman"/>
              </a:rPr>
              <a:t>little population </a:t>
            </a:r>
            <a:r>
              <a:rPr sz="1200" spc="-5" dirty="0">
                <a:latin typeface="Times New Roman"/>
                <a:cs typeface="Times New Roman"/>
              </a:rPr>
              <a:t>growth </a:t>
            </a:r>
            <a:r>
              <a:rPr sz="1200" dirty="0">
                <a:latin typeface="Times New Roman"/>
                <a:cs typeface="Times New Roman"/>
              </a:rPr>
              <a:t>occurs-approaching zero population </a:t>
            </a:r>
            <a:r>
              <a:rPr sz="1200" spc="-5" dirty="0">
                <a:latin typeface="Times New Roman"/>
                <a:cs typeface="Times New Roman"/>
              </a:rPr>
              <a:t>growth rate, </a:t>
            </a:r>
            <a:r>
              <a:rPr sz="1200" dirty="0">
                <a:latin typeface="Times New Roman"/>
                <a:cs typeface="Times New Roman"/>
              </a:rPr>
              <a:t>more  </a:t>
            </a:r>
            <a:r>
              <a:rPr sz="1200" spc="-5" dirty="0">
                <a:latin typeface="Times New Roman"/>
                <a:cs typeface="Times New Roman"/>
              </a:rPr>
              <a:t>developed countries</a:t>
            </a:r>
            <a:r>
              <a:rPr sz="1200" dirty="0">
                <a:latin typeface="Times New Roman"/>
                <a:cs typeface="Times New Roman"/>
              </a:rPr>
              <a:t> (MDCs).</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0"/>
              </a:spcBef>
            </a:pPr>
            <a:endParaRPr sz="1050">
              <a:latin typeface="Times New Roman"/>
              <a:cs typeface="Times New Roman"/>
            </a:endParaRPr>
          </a:p>
          <a:p>
            <a:pPr marL="12700">
              <a:lnSpc>
                <a:spcPct val="100000"/>
              </a:lnSpc>
            </a:pPr>
            <a:r>
              <a:rPr sz="1200" b="1" spc="-5" dirty="0">
                <a:latin typeface="Times New Roman"/>
                <a:cs typeface="Times New Roman"/>
              </a:rPr>
              <a:t>Reasons</a:t>
            </a:r>
            <a:endParaRPr sz="1200">
              <a:latin typeface="Times New Roman"/>
              <a:cs typeface="Times New Roman"/>
            </a:endParaRPr>
          </a:p>
          <a:p>
            <a:pPr marL="469265" lvl="1" indent="-228600">
              <a:lnSpc>
                <a:spcPct val="100000"/>
              </a:lnSpc>
              <a:spcBef>
                <a:spcPts val="600"/>
              </a:spcBef>
              <a:buChar char="•"/>
              <a:tabLst>
                <a:tab pos="469265" algn="l"/>
                <a:tab pos="469900" algn="l"/>
              </a:tabLst>
            </a:pPr>
            <a:r>
              <a:rPr sz="1200" spc="-5" dirty="0">
                <a:latin typeface="Times New Roman"/>
                <a:cs typeface="Times New Roman"/>
              </a:rPr>
              <a:t>Both </a:t>
            </a:r>
            <a:r>
              <a:rPr sz="1200" dirty="0">
                <a:latin typeface="Times New Roman"/>
                <a:cs typeface="Times New Roman"/>
              </a:rPr>
              <a:t>fertility </a:t>
            </a:r>
            <a:r>
              <a:rPr sz="1200" spc="-5" dirty="0">
                <a:latin typeface="Times New Roman"/>
                <a:cs typeface="Times New Roman"/>
              </a:rPr>
              <a:t>and </a:t>
            </a:r>
            <a:r>
              <a:rPr sz="1200" dirty="0">
                <a:latin typeface="Times New Roman"/>
                <a:cs typeface="Times New Roman"/>
              </a:rPr>
              <a:t>mortality</a:t>
            </a:r>
            <a:r>
              <a:rPr sz="1200" spc="-35" dirty="0">
                <a:latin typeface="Times New Roman"/>
                <a:cs typeface="Times New Roman"/>
              </a:rPr>
              <a:t> </a:t>
            </a:r>
            <a:r>
              <a:rPr sz="1200" spc="-5" dirty="0">
                <a:latin typeface="Times New Roman"/>
                <a:cs typeface="Times New Roman"/>
              </a:rPr>
              <a:t>decreases</a:t>
            </a:r>
            <a:endParaRPr sz="1200">
              <a:latin typeface="Times New Roman"/>
              <a:cs typeface="Times New Roman"/>
            </a:endParaRPr>
          </a:p>
          <a:p>
            <a:pPr marL="469265" lvl="1" indent="-228600">
              <a:lnSpc>
                <a:spcPct val="100000"/>
              </a:lnSpc>
              <a:spcBef>
                <a:spcPts val="640"/>
              </a:spcBef>
              <a:buChar char="•"/>
              <a:tabLst>
                <a:tab pos="469265" algn="l"/>
                <a:tab pos="469900" algn="l"/>
              </a:tabLst>
            </a:pPr>
            <a:r>
              <a:rPr sz="1200" spc="-5" dirty="0">
                <a:latin typeface="Times New Roman"/>
                <a:cs typeface="Times New Roman"/>
              </a:rPr>
              <a:t>So </a:t>
            </a:r>
            <a:r>
              <a:rPr sz="1200" dirty="0">
                <a:latin typeface="Times New Roman"/>
                <a:cs typeface="Times New Roman"/>
              </a:rPr>
              <a:t>population </a:t>
            </a:r>
            <a:r>
              <a:rPr sz="1200" spc="-5" dirty="0">
                <a:latin typeface="Times New Roman"/>
                <a:cs typeface="Times New Roman"/>
              </a:rPr>
              <a:t>again </a:t>
            </a:r>
            <a:r>
              <a:rPr sz="1200" dirty="0">
                <a:latin typeface="Times New Roman"/>
                <a:cs typeface="Times New Roman"/>
              </a:rPr>
              <a:t>becomes stationary because of </a:t>
            </a:r>
            <a:r>
              <a:rPr sz="1200" spc="-5" dirty="0">
                <a:latin typeface="Times New Roman"/>
                <a:cs typeface="Times New Roman"/>
              </a:rPr>
              <a:t>low growth</a:t>
            </a:r>
            <a:r>
              <a:rPr sz="1200" spc="-25"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marL="469265" lvl="1" indent="-228600">
              <a:lnSpc>
                <a:spcPct val="100000"/>
              </a:lnSpc>
              <a:spcBef>
                <a:spcPts val="620"/>
              </a:spcBef>
              <a:buChar char="•"/>
              <a:tabLst>
                <a:tab pos="469265" algn="l"/>
                <a:tab pos="469900" algn="l"/>
              </a:tabLst>
            </a:pPr>
            <a:r>
              <a:rPr sz="1200" spc="-5" dirty="0">
                <a:latin typeface="Times New Roman"/>
                <a:cs typeface="Times New Roman"/>
              </a:rPr>
              <a:t>Fertility is </a:t>
            </a:r>
            <a:r>
              <a:rPr sz="1200" dirty="0">
                <a:latin typeface="Times New Roman"/>
                <a:cs typeface="Times New Roman"/>
              </a:rPr>
              <a:t>lower </a:t>
            </a:r>
            <a:r>
              <a:rPr sz="1200" spc="-5" dirty="0">
                <a:latin typeface="Times New Roman"/>
                <a:cs typeface="Times New Roman"/>
              </a:rPr>
              <a:t>than </a:t>
            </a:r>
            <a:r>
              <a:rPr sz="1200" dirty="0">
                <a:latin typeface="Times New Roman"/>
                <a:cs typeface="Times New Roman"/>
              </a:rPr>
              <a:t>the mortality in some</a:t>
            </a:r>
            <a:r>
              <a:rPr sz="1200" spc="-35" dirty="0">
                <a:latin typeface="Times New Roman"/>
                <a:cs typeface="Times New Roman"/>
              </a:rPr>
              <a:t> </a:t>
            </a:r>
            <a:r>
              <a:rPr sz="1200" dirty="0">
                <a:latin typeface="Times New Roman"/>
                <a:cs typeface="Times New Roman"/>
              </a:rPr>
              <a:t>where.</a:t>
            </a:r>
            <a:endParaRPr sz="1200">
              <a:latin typeface="Times New Roman"/>
              <a:cs typeface="Times New Roman"/>
            </a:endParaRPr>
          </a:p>
          <a:p>
            <a:pPr marL="469265" lvl="1" indent="-228600">
              <a:lnSpc>
                <a:spcPct val="100000"/>
              </a:lnSpc>
              <a:spcBef>
                <a:spcPts val="640"/>
              </a:spcBef>
              <a:buChar char="•"/>
              <a:tabLst>
                <a:tab pos="469265" algn="l"/>
                <a:tab pos="469900" algn="l"/>
              </a:tabLst>
            </a:pPr>
            <a:r>
              <a:rPr sz="1200" dirty="0">
                <a:latin typeface="Times New Roman"/>
                <a:cs typeface="Times New Roman"/>
              </a:rPr>
              <a:t>Highly industrialized </a:t>
            </a:r>
            <a:r>
              <a:rPr sz="1200" spc="-5" dirty="0">
                <a:latin typeface="Times New Roman"/>
                <a:cs typeface="Times New Roman"/>
              </a:rPr>
              <a:t>and increased per capita </a:t>
            </a:r>
            <a:r>
              <a:rPr sz="1200" dirty="0">
                <a:latin typeface="Times New Roman"/>
                <a:cs typeface="Times New Roman"/>
              </a:rPr>
              <a:t>income</a:t>
            </a:r>
            <a:endParaRPr sz="1200">
              <a:latin typeface="Times New Roman"/>
              <a:cs typeface="Times New Roman"/>
            </a:endParaRPr>
          </a:p>
          <a:p>
            <a:pPr marL="469265" lvl="1" indent="-228600">
              <a:lnSpc>
                <a:spcPct val="100000"/>
              </a:lnSpc>
              <a:spcBef>
                <a:spcPts val="620"/>
              </a:spcBef>
              <a:buChar char="•"/>
              <a:tabLst>
                <a:tab pos="469265" algn="l"/>
                <a:tab pos="469900" algn="l"/>
              </a:tabLst>
            </a:pPr>
            <a:r>
              <a:rPr sz="1200" spc="-5" dirty="0">
                <a:latin typeface="Times New Roman"/>
                <a:cs typeface="Times New Roman"/>
              </a:rPr>
              <a:t>Modern health facilities, greater social and </a:t>
            </a:r>
            <a:r>
              <a:rPr sz="1200" dirty="0">
                <a:latin typeface="Times New Roman"/>
                <a:cs typeface="Times New Roman"/>
              </a:rPr>
              <a:t>economic</a:t>
            </a:r>
            <a:r>
              <a:rPr sz="1200" spc="40" dirty="0">
                <a:latin typeface="Times New Roman"/>
                <a:cs typeface="Times New Roman"/>
              </a:rPr>
              <a:t> </a:t>
            </a:r>
            <a:r>
              <a:rPr sz="1200" spc="-5" dirty="0">
                <a:latin typeface="Times New Roman"/>
                <a:cs typeface="Times New Roman"/>
              </a:rPr>
              <a:t>change</a:t>
            </a:r>
            <a:endParaRPr sz="1200">
              <a:latin typeface="Times New Roman"/>
              <a:cs typeface="Times New Roman"/>
            </a:endParaRPr>
          </a:p>
          <a:p>
            <a:pPr marL="165100" indent="-152400">
              <a:lnSpc>
                <a:spcPct val="100000"/>
              </a:lnSpc>
              <a:spcBef>
                <a:spcPts val="660"/>
              </a:spcBef>
              <a:buAutoNum type="arabicPeriod" startAt="5"/>
              <a:tabLst>
                <a:tab pos="165100" algn="l"/>
              </a:tabLst>
            </a:pPr>
            <a:r>
              <a:rPr sz="1200" b="1" spc="-5" dirty="0">
                <a:latin typeface="Times New Roman"/>
                <a:cs typeface="Times New Roman"/>
              </a:rPr>
              <a:t>Declining </a:t>
            </a:r>
            <a:r>
              <a:rPr sz="1200" b="1" dirty="0">
                <a:latin typeface="Times New Roman"/>
                <a:cs typeface="Times New Roman"/>
              </a:rPr>
              <a:t>Stage</a:t>
            </a:r>
            <a:endParaRPr sz="1200">
              <a:latin typeface="Times New Roman"/>
              <a:cs typeface="Times New Roman"/>
            </a:endParaRPr>
          </a:p>
          <a:p>
            <a:pPr marL="12700">
              <a:lnSpc>
                <a:spcPct val="100000"/>
              </a:lnSpc>
              <a:spcBef>
                <a:spcPts val="605"/>
              </a:spcBef>
            </a:pPr>
            <a:r>
              <a:rPr sz="1200" spc="-5" dirty="0">
                <a:latin typeface="Times New Roman"/>
                <a:cs typeface="Times New Roman"/>
              </a:rPr>
              <a:t>Characterized </a:t>
            </a:r>
            <a:r>
              <a:rPr sz="1200" spc="5" dirty="0">
                <a:latin typeface="Times New Roman"/>
                <a:cs typeface="Times New Roman"/>
              </a:rPr>
              <a:t>by </a:t>
            </a:r>
            <a:r>
              <a:rPr sz="1200" dirty="0">
                <a:latin typeface="Times New Roman"/>
                <a:cs typeface="Times New Roman"/>
              </a:rPr>
              <a:t>deaths </a:t>
            </a:r>
            <a:r>
              <a:rPr sz="1200" spc="-5" dirty="0">
                <a:latin typeface="Times New Roman"/>
                <a:cs typeface="Times New Roman"/>
              </a:rPr>
              <a:t>exceeding </a:t>
            </a:r>
            <a:r>
              <a:rPr sz="1200" dirty="0">
                <a:latin typeface="Times New Roman"/>
                <a:cs typeface="Times New Roman"/>
              </a:rPr>
              <a:t>births ( </a:t>
            </a:r>
            <a:r>
              <a:rPr sz="1200" spc="-5" dirty="0">
                <a:latin typeface="Times New Roman"/>
                <a:cs typeface="Times New Roman"/>
              </a:rPr>
              <a:t>low </a:t>
            </a:r>
            <a:r>
              <a:rPr sz="1200" dirty="0">
                <a:latin typeface="Times New Roman"/>
                <a:cs typeface="Times New Roman"/>
              </a:rPr>
              <a:t>death and </a:t>
            </a:r>
            <a:r>
              <a:rPr sz="1200" spc="-5" dirty="0">
                <a:latin typeface="Times New Roman"/>
                <a:cs typeface="Times New Roman"/>
              </a:rPr>
              <a:t>low </a:t>
            </a:r>
            <a:r>
              <a:rPr sz="1200" dirty="0">
                <a:latin typeface="Times New Roman"/>
                <a:cs typeface="Times New Roman"/>
              </a:rPr>
              <a:t>birth</a:t>
            </a:r>
            <a:r>
              <a:rPr sz="1200" spc="-5" dirty="0">
                <a:latin typeface="Times New Roman"/>
                <a:cs typeface="Times New Roman"/>
              </a:rPr>
              <a:t> rate)</a:t>
            </a:r>
            <a:endParaRPr sz="1200">
              <a:latin typeface="Times New Roman"/>
              <a:cs typeface="Times New Roman"/>
            </a:endParaRPr>
          </a:p>
          <a:p>
            <a:pPr>
              <a:lnSpc>
                <a:spcPct val="100000"/>
              </a:lnSpc>
            </a:pPr>
            <a:endParaRPr sz="1800">
              <a:latin typeface="Times New Roman"/>
              <a:cs typeface="Times New Roman"/>
            </a:endParaRPr>
          </a:p>
          <a:p>
            <a:pPr marL="12700" marR="5080" algn="just">
              <a:lnSpc>
                <a:spcPct val="143800"/>
              </a:lnSpc>
            </a:pPr>
            <a:r>
              <a:rPr sz="1200" spc="-5" dirty="0">
                <a:latin typeface="Times New Roman"/>
                <a:cs typeface="Times New Roman"/>
              </a:rPr>
              <a:t>Beginning from </a:t>
            </a:r>
            <a:r>
              <a:rPr sz="1200" dirty="0">
                <a:latin typeface="Times New Roman"/>
                <a:cs typeface="Times New Roman"/>
              </a:rPr>
              <a:t>stage II </a:t>
            </a:r>
            <a:r>
              <a:rPr sz="1200" spc="-5" dirty="0">
                <a:latin typeface="Times New Roman"/>
                <a:cs typeface="Times New Roman"/>
              </a:rPr>
              <a:t>and III indicates </a:t>
            </a:r>
            <a:r>
              <a:rPr sz="1200" dirty="0">
                <a:latin typeface="Times New Roman"/>
                <a:cs typeface="Times New Roman"/>
              </a:rPr>
              <a:t>the population </a:t>
            </a:r>
            <a:r>
              <a:rPr sz="1200" spc="-5" dirty="0">
                <a:latin typeface="Times New Roman"/>
                <a:cs typeface="Times New Roman"/>
              </a:rPr>
              <a:t>explosion stage where </a:t>
            </a:r>
            <a:r>
              <a:rPr sz="1200" dirty="0">
                <a:latin typeface="Times New Roman"/>
                <a:cs typeface="Times New Roman"/>
              </a:rPr>
              <a:t>the </a:t>
            </a:r>
            <a:r>
              <a:rPr sz="1200" spc="-10" dirty="0">
                <a:latin typeface="Times New Roman"/>
                <a:cs typeface="Times New Roman"/>
              </a:rPr>
              <a:t>gap </a:t>
            </a:r>
            <a:r>
              <a:rPr sz="1200" spc="-5" dirty="0">
                <a:latin typeface="Times New Roman"/>
                <a:cs typeface="Times New Roman"/>
              </a:rPr>
              <a:t>between  </a:t>
            </a:r>
            <a:r>
              <a:rPr sz="1200" dirty="0">
                <a:latin typeface="Times New Roman"/>
                <a:cs typeface="Times New Roman"/>
              </a:rPr>
              <a:t>birth </a:t>
            </a:r>
            <a:r>
              <a:rPr sz="1200" spc="-5" dirty="0">
                <a:latin typeface="Times New Roman"/>
                <a:cs typeface="Times New Roman"/>
              </a:rPr>
              <a:t>rate and death rate are wide. Blacker has </a:t>
            </a:r>
            <a:r>
              <a:rPr sz="1200" dirty="0">
                <a:latin typeface="Times New Roman"/>
                <a:cs typeface="Times New Roman"/>
              </a:rPr>
              <a:t>not </a:t>
            </a:r>
            <a:r>
              <a:rPr sz="1200" spc="-5" dirty="0">
                <a:latin typeface="Times New Roman"/>
                <a:cs typeface="Times New Roman"/>
              </a:rPr>
              <a:t>given </a:t>
            </a:r>
            <a:r>
              <a:rPr sz="1200" dirty="0">
                <a:latin typeface="Times New Roman"/>
                <a:cs typeface="Times New Roman"/>
              </a:rPr>
              <a:t>any </a:t>
            </a:r>
            <a:r>
              <a:rPr sz="1200" spc="-5" dirty="0">
                <a:latin typeface="Times New Roman"/>
                <a:cs typeface="Times New Roman"/>
              </a:rPr>
              <a:t>substantive </a:t>
            </a:r>
            <a:r>
              <a:rPr sz="1200" dirty="0">
                <a:latin typeface="Times New Roman"/>
                <a:cs typeface="Times New Roman"/>
              </a:rPr>
              <a:t>explanation </a:t>
            </a:r>
            <a:r>
              <a:rPr sz="1200" spc="-5" dirty="0">
                <a:latin typeface="Times New Roman"/>
                <a:cs typeface="Times New Roman"/>
              </a:rPr>
              <a:t>as </a:t>
            </a:r>
            <a:r>
              <a:rPr sz="1200" dirty="0">
                <a:latin typeface="Times New Roman"/>
                <a:cs typeface="Times New Roman"/>
              </a:rPr>
              <a:t>to why  such </a:t>
            </a:r>
            <a:r>
              <a:rPr sz="1200" spc="-5" dirty="0">
                <a:latin typeface="Times New Roman"/>
                <a:cs typeface="Times New Roman"/>
              </a:rPr>
              <a:t>changes </a:t>
            </a:r>
            <a:r>
              <a:rPr sz="1200" dirty="0">
                <a:latin typeface="Times New Roman"/>
                <a:cs typeface="Times New Roman"/>
              </a:rPr>
              <a:t>took</a:t>
            </a:r>
            <a:r>
              <a:rPr sz="1200" spc="-5" dirty="0">
                <a:latin typeface="Times New Roman"/>
                <a:cs typeface="Times New Roman"/>
              </a:rPr>
              <a:t> place.</a:t>
            </a:r>
            <a:endParaRPr sz="1200">
              <a:latin typeface="Times New Roman"/>
              <a:cs typeface="Times New Roman"/>
            </a:endParaRPr>
          </a:p>
          <a:p>
            <a:pPr marL="12700" marR="12065" algn="just">
              <a:lnSpc>
                <a:spcPct val="143300"/>
              </a:lnSpc>
              <a:spcBef>
                <a:spcPts val="10"/>
              </a:spcBef>
            </a:pPr>
            <a:r>
              <a:rPr sz="1200" spc="-5" dirty="0">
                <a:latin typeface="Times New Roman"/>
                <a:cs typeface="Times New Roman"/>
              </a:rPr>
              <a:t>Earlier </a:t>
            </a:r>
            <a:r>
              <a:rPr sz="1200" dirty="0">
                <a:latin typeface="Times New Roman"/>
                <a:cs typeface="Times New Roman"/>
              </a:rPr>
              <a:t>to </a:t>
            </a:r>
            <a:r>
              <a:rPr sz="1200" spc="-5" dirty="0">
                <a:latin typeface="Times New Roman"/>
                <a:cs typeface="Times New Roman"/>
              </a:rPr>
              <a:t>Blacker </a:t>
            </a:r>
            <a:r>
              <a:rPr sz="1200" dirty="0">
                <a:latin typeface="Times New Roman"/>
                <a:cs typeface="Times New Roman"/>
              </a:rPr>
              <a:t>, in </a:t>
            </a:r>
            <a:r>
              <a:rPr sz="1200" spc="-5" dirty="0">
                <a:latin typeface="Times New Roman"/>
                <a:cs typeface="Times New Roman"/>
              </a:rPr>
              <a:t>1945Notestien described three stages </a:t>
            </a:r>
            <a:r>
              <a:rPr sz="1200" dirty="0">
                <a:latin typeface="Times New Roman"/>
                <a:cs typeface="Times New Roman"/>
              </a:rPr>
              <a:t>of </a:t>
            </a:r>
            <a:r>
              <a:rPr sz="1200" spc="-5" dirty="0">
                <a:latin typeface="Times New Roman"/>
                <a:cs typeface="Times New Roman"/>
              </a:rPr>
              <a:t>Demographic Transition. </a:t>
            </a:r>
            <a:r>
              <a:rPr sz="1200" dirty="0">
                <a:latin typeface="Times New Roman"/>
                <a:cs typeface="Times New Roman"/>
              </a:rPr>
              <a:t>He  </a:t>
            </a:r>
            <a:r>
              <a:rPr sz="1200" spc="-5" dirty="0">
                <a:latin typeface="Times New Roman"/>
                <a:cs typeface="Times New Roman"/>
              </a:rPr>
              <a:t>pointed </a:t>
            </a:r>
            <a:r>
              <a:rPr sz="1200" dirty="0">
                <a:latin typeface="Times New Roman"/>
                <a:cs typeface="Times New Roman"/>
              </a:rPr>
              <a:t>out </a:t>
            </a:r>
            <a:r>
              <a:rPr sz="1200" spc="-5" dirty="0">
                <a:latin typeface="Times New Roman"/>
                <a:cs typeface="Times New Roman"/>
              </a:rPr>
              <a:t>that </a:t>
            </a:r>
            <a:r>
              <a:rPr sz="1200" dirty="0">
                <a:latin typeface="Times New Roman"/>
                <a:cs typeface="Times New Roman"/>
              </a:rPr>
              <a:t>the </a:t>
            </a:r>
            <a:r>
              <a:rPr sz="1200" spc="-5" dirty="0">
                <a:latin typeface="Times New Roman"/>
                <a:cs typeface="Times New Roman"/>
              </a:rPr>
              <a:t>increase </a:t>
            </a:r>
            <a:r>
              <a:rPr sz="1200" dirty="0">
                <a:latin typeface="Times New Roman"/>
                <a:cs typeface="Times New Roman"/>
              </a:rPr>
              <a:t>in </a:t>
            </a:r>
            <a:r>
              <a:rPr sz="1200" spc="-5" dirty="0">
                <a:latin typeface="Times New Roman"/>
                <a:cs typeface="Times New Roman"/>
              </a:rPr>
              <a:t>population growth was </a:t>
            </a:r>
            <a:r>
              <a:rPr sz="1200" dirty="0">
                <a:latin typeface="Times New Roman"/>
                <a:cs typeface="Times New Roman"/>
              </a:rPr>
              <a:t>mainly due to the decline in the </a:t>
            </a:r>
            <a:r>
              <a:rPr sz="1200" spc="-5" dirty="0">
                <a:latin typeface="Times New Roman"/>
                <a:cs typeface="Times New Roman"/>
              </a:rPr>
              <a:t>death</a:t>
            </a:r>
            <a:r>
              <a:rPr sz="1200" spc="65" dirty="0">
                <a:latin typeface="Times New Roman"/>
                <a:cs typeface="Times New Roman"/>
              </a:rPr>
              <a:t> </a:t>
            </a:r>
            <a:r>
              <a:rPr sz="1200" dirty="0">
                <a:latin typeface="Times New Roman"/>
                <a:cs typeface="Times New Roman"/>
              </a:rPr>
              <a:t>rate,</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7</a:t>
            </a:fld>
            <a:endParaRP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2552445"/>
            <a:ext cx="69786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Sex</a:t>
            </a:r>
            <a:r>
              <a:rPr sz="1200" b="1" spc="-55" dirty="0">
                <a:latin typeface="Times New Roman"/>
                <a:cs typeface="Times New Roman"/>
              </a:rPr>
              <a:t> </a:t>
            </a:r>
            <a:r>
              <a:rPr sz="1200" b="1" spc="-5" dirty="0">
                <a:latin typeface="Times New Roman"/>
                <a:cs typeface="Times New Roman"/>
              </a:rPr>
              <a:t>Ratio:</a:t>
            </a:r>
            <a:endParaRPr sz="1200">
              <a:latin typeface="Times New Roman"/>
              <a:cs typeface="Times New Roman"/>
            </a:endParaRPr>
          </a:p>
        </p:txBody>
      </p:sp>
      <p:sp>
        <p:nvSpPr>
          <p:cNvPr id="6" name="object 6"/>
          <p:cNvSpPr txBox="1"/>
          <p:nvPr/>
        </p:nvSpPr>
        <p:spPr>
          <a:xfrm>
            <a:off x="902004" y="2941066"/>
            <a:ext cx="5859780" cy="1513205"/>
          </a:xfrm>
          <a:prstGeom prst="rect">
            <a:avLst/>
          </a:prstGeom>
        </p:spPr>
        <p:txBody>
          <a:bodyPr vert="horz" wrap="square" lIns="0" tIns="12700" rIns="0" bIns="0" rtlCol="0">
            <a:spAutoFit/>
          </a:bodyPr>
          <a:lstStyle/>
          <a:p>
            <a:pPr marL="469265" indent="-228600">
              <a:lnSpc>
                <a:spcPct val="100000"/>
              </a:lnSpc>
              <a:spcBef>
                <a:spcPts val="100"/>
              </a:spcBef>
              <a:buFont typeface="Arial"/>
              <a:buChar char="•"/>
              <a:tabLst>
                <a:tab pos="469265" algn="l"/>
                <a:tab pos="4699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ratio of </a:t>
            </a:r>
            <a:r>
              <a:rPr sz="1200" spc="-5" dirty="0">
                <a:latin typeface="Times New Roman"/>
                <a:cs typeface="Times New Roman"/>
              </a:rPr>
              <a:t>males </a:t>
            </a:r>
            <a:r>
              <a:rPr sz="1200" dirty="0">
                <a:latin typeface="Times New Roman"/>
                <a:cs typeface="Times New Roman"/>
              </a:rPr>
              <a:t>to </a:t>
            </a:r>
            <a:r>
              <a:rPr sz="1200" spc="-5" dirty="0">
                <a:latin typeface="Times New Roman"/>
                <a:cs typeface="Times New Roman"/>
              </a:rPr>
              <a:t>females </a:t>
            </a:r>
            <a:r>
              <a:rPr sz="1200" dirty="0">
                <a:latin typeface="Times New Roman"/>
                <a:cs typeface="Times New Roman"/>
              </a:rPr>
              <a:t>in the</a:t>
            </a:r>
            <a:r>
              <a:rPr sz="1200" spc="2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p>
            <a:pPr marL="469265" marR="5080" indent="-228600">
              <a:lnSpc>
                <a:spcPct val="143700"/>
              </a:lnSpc>
              <a:spcBef>
                <a:spcPts val="990"/>
              </a:spcBef>
              <a:buFont typeface="Arial"/>
              <a:buChar char="•"/>
              <a:tabLst>
                <a:tab pos="469265" algn="l"/>
                <a:tab pos="469900" algn="l"/>
              </a:tabLst>
            </a:pPr>
            <a:r>
              <a:rPr sz="1200" spc="-5" dirty="0">
                <a:latin typeface="Times New Roman"/>
                <a:cs typeface="Times New Roman"/>
              </a:rPr>
              <a:t>Sex ratio </a:t>
            </a:r>
            <a:r>
              <a:rPr sz="1200" dirty="0">
                <a:latin typeface="Times New Roman"/>
                <a:cs typeface="Times New Roman"/>
              </a:rPr>
              <a:t>100 </a:t>
            </a:r>
            <a:r>
              <a:rPr sz="1200" spc="-5" dirty="0">
                <a:latin typeface="Times New Roman"/>
                <a:cs typeface="Times New Roman"/>
              </a:rPr>
              <a:t>denotes </a:t>
            </a:r>
            <a:r>
              <a:rPr sz="1200" dirty="0">
                <a:latin typeface="Times New Roman"/>
                <a:cs typeface="Times New Roman"/>
              </a:rPr>
              <a:t>the </a:t>
            </a:r>
            <a:r>
              <a:rPr sz="1200" spc="-5" dirty="0">
                <a:latin typeface="Times New Roman"/>
                <a:cs typeface="Times New Roman"/>
              </a:rPr>
              <a:t>point </a:t>
            </a:r>
            <a:r>
              <a:rPr sz="1200" dirty="0">
                <a:latin typeface="Times New Roman"/>
                <a:cs typeface="Times New Roman"/>
              </a:rPr>
              <a:t>of </a:t>
            </a:r>
            <a:r>
              <a:rPr sz="1200" spc="-5" dirty="0">
                <a:latin typeface="Times New Roman"/>
                <a:cs typeface="Times New Roman"/>
              </a:rPr>
              <a:t>balance </a:t>
            </a:r>
            <a:r>
              <a:rPr sz="1200" spc="5" dirty="0">
                <a:latin typeface="Times New Roman"/>
                <a:cs typeface="Times New Roman"/>
              </a:rPr>
              <a:t>of </a:t>
            </a:r>
            <a:r>
              <a:rPr sz="1200" spc="-5" dirty="0">
                <a:latin typeface="Times New Roman"/>
                <a:cs typeface="Times New Roman"/>
              </a:rPr>
              <a:t>sexes </a:t>
            </a:r>
            <a:r>
              <a:rPr sz="1200" dirty="0">
                <a:latin typeface="Times New Roman"/>
                <a:cs typeface="Times New Roman"/>
              </a:rPr>
              <a:t>accuracy to this measure. </a:t>
            </a:r>
            <a:r>
              <a:rPr sz="1200" spc="-5" dirty="0">
                <a:latin typeface="Times New Roman"/>
                <a:cs typeface="Times New Roman"/>
              </a:rPr>
              <a:t>A sex ratio  above </a:t>
            </a:r>
            <a:r>
              <a:rPr sz="1200" dirty="0">
                <a:latin typeface="Times New Roman"/>
                <a:cs typeface="Times New Roman"/>
              </a:rPr>
              <a:t>100 </a:t>
            </a:r>
            <a:r>
              <a:rPr sz="1200" spc="-5" dirty="0">
                <a:latin typeface="Times New Roman"/>
                <a:cs typeface="Times New Roman"/>
              </a:rPr>
              <a:t>denoted an excess </a:t>
            </a:r>
            <a:r>
              <a:rPr sz="1200" dirty="0">
                <a:latin typeface="Times New Roman"/>
                <a:cs typeface="Times New Roman"/>
              </a:rPr>
              <a:t>of </a:t>
            </a:r>
            <a:r>
              <a:rPr sz="1200" spc="-5" dirty="0">
                <a:latin typeface="Times New Roman"/>
                <a:cs typeface="Times New Roman"/>
              </a:rPr>
              <a:t>males and </a:t>
            </a:r>
            <a:r>
              <a:rPr sz="1200" dirty="0">
                <a:latin typeface="Times New Roman"/>
                <a:cs typeface="Times New Roman"/>
              </a:rPr>
              <a:t>a </a:t>
            </a:r>
            <a:r>
              <a:rPr sz="1200" spc="-5" dirty="0">
                <a:latin typeface="Times New Roman"/>
                <a:cs typeface="Times New Roman"/>
              </a:rPr>
              <a:t>sex </a:t>
            </a:r>
            <a:r>
              <a:rPr sz="1200" dirty="0">
                <a:latin typeface="Times New Roman"/>
                <a:cs typeface="Times New Roman"/>
              </a:rPr>
              <a:t>ratio </a:t>
            </a:r>
            <a:r>
              <a:rPr sz="1200" spc="-5" dirty="0">
                <a:latin typeface="Times New Roman"/>
                <a:cs typeface="Times New Roman"/>
              </a:rPr>
              <a:t>below </a:t>
            </a:r>
            <a:r>
              <a:rPr sz="1200" dirty="0">
                <a:latin typeface="Times New Roman"/>
                <a:cs typeface="Times New Roman"/>
              </a:rPr>
              <a:t>100 </a:t>
            </a:r>
            <a:r>
              <a:rPr sz="1200" spc="-5" dirty="0">
                <a:latin typeface="Times New Roman"/>
                <a:cs typeface="Times New Roman"/>
              </a:rPr>
              <a:t>denotes excess </a:t>
            </a:r>
            <a:r>
              <a:rPr sz="1200" dirty="0">
                <a:latin typeface="Times New Roman"/>
                <a:cs typeface="Times New Roman"/>
              </a:rPr>
              <a:t>of  </a:t>
            </a:r>
            <a:r>
              <a:rPr sz="1200" spc="-5" dirty="0">
                <a:latin typeface="Times New Roman"/>
                <a:cs typeface="Times New Roman"/>
              </a:rPr>
              <a:t>females</a:t>
            </a:r>
            <a:endParaRPr sz="1200">
              <a:latin typeface="Times New Roman"/>
              <a:cs typeface="Times New Roman"/>
            </a:endParaRPr>
          </a:p>
          <a:p>
            <a:pPr>
              <a:lnSpc>
                <a:spcPct val="100000"/>
              </a:lnSpc>
              <a:spcBef>
                <a:spcPts val="25"/>
              </a:spcBef>
            </a:pPr>
            <a:endParaRPr sz="1400">
              <a:latin typeface="Times New Roman"/>
              <a:cs typeface="Times New Roman"/>
            </a:endParaRPr>
          </a:p>
          <a:p>
            <a:pPr marL="12700">
              <a:lnSpc>
                <a:spcPct val="100000"/>
              </a:lnSpc>
              <a:tabLst>
                <a:tab pos="926465" algn="l"/>
                <a:tab pos="2298700" algn="l"/>
                <a:tab pos="2908300" algn="l"/>
              </a:tabLst>
            </a:pPr>
            <a:r>
              <a:rPr sz="1200" spc="-5" dirty="0">
                <a:latin typeface="Times New Roman"/>
                <a:cs typeface="Times New Roman"/>
              </a:rPr>
              <a:t>Census</a:t>
            </a:r>
            <a:r>
              <a:rPr sz="1200" spc="20" dirty="0">
                <a:latin typeface="Times New Roman"/>
                <a:cs typeface="Times New Roman"/>
              </a:rPr>
              <a:t> </a:t>
            </a:r>
            <a:r>
              <a:rPr sz="1200" spc="-10" dirty="0">
                <a:latin typeface="Times New Roman"/>
                <a:cs typeface="Times New Roman"/>
              </a:rPr>
              <a:t>year	</a:t>
            </a:r>
            <a:r>
              <a:rPr sz="1200" dirty="0">
                <a:latin typeface="Times New Roman"/>
                <a:cs typeface="Times New Roman"/>
              </a:rPr>
              <a:t>Male	</a:t>
            </a:r>
            <a:r>
              <a:rPr sz="1200" spc="-5" dirty="0">
                <a:latin typeface="Times New Roman"/>
                <a:cs typeface="Times New Roman"/>
              </a:rPr>
              <a:t>Female	Sex</a:t>
            </a:r>
            <a:r>
              <a:rPr sz="1200" spc="10" dirty="0">
                <a:latin typeface="Times New Roman"/>
                <a:cs typeface="Times New Roman"/>
              </a:rPr>
              <a:t> </a:t>
            </a:r>
            <a:r>
              <a:rPr sz="1200" spc="-5" dirty="0">
                <a:latin typeface="Times New Roman"/>
                <a:cs typeface="Times New Roman"/>
              </a:rPr>
              <a:t>ratio</a:t>
            </a:r>
            <a:endParaRPr sz="1200">
              <a:latin typeface="Times New Roman"/>
              <a:cs typeface="Times New Roman"/>
            </a:endParaRPr>
          </a:p>
        </p:txBody>
      </p:sp>
      <p:graphicFrame>
        <p:nvGraphicFramePr>
          <p:cNvPr id="7" name="object 7"/>
          <p:cNvGraphicFramePr>
            <a:graphicFrameLocks noGrp="1"/>
          </p:cNvGraphicFramePr>
          <p:nvPr/>
        </p:nvGraphicFramePr>
        <p:xfrm>
          <a:off x="882954" y="4665429"/>
          <a:ext cx="4064000" cy="558914"/>
        </p:xfrm>
        <a:graphic>
          <a:graphicData uri="http://schemas.openxmlformats.org/drawingml/2006/table">
            <a:tbl>
              <a:tblPr firstRow="1" bandRow="1">
                <a:tableStyleId>{2D5ABB26-0587-4C30-8999-92F81FD0307C}</a:tableStyleId>
              </a:tblPr>
              <a:tblGrid>
                <a:gridCol w="64135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tblGrid>
              <a:tr h="279457">
                <a:tc>
                  <a:txBody>
                    <a:bodyPr/>
                    <a:lstStyle/>
                    <a:p>
                      <a:pPr marL="31750">
                        <a:lnSpc>
                          <a:spcPts val="1310"/>
                        </a:lnSpc>
                      </a:pPr>
                      <a:r>
                        <a:rPr sz="1200" dirty="0">
                          <a:latin typeface="Times New Roman"/>
                          <a:cs typeface="Times New Roman"/>
                        </a:rPr>
                        <a:t>2001</a:t>
                      </a:r>
                      <a:endParaRPr sz="1200">
                        <a:latin typeface="Times New Roman"/>
                        <a:cs typeface="Times New Roman"/>
                      </a:endParaRPr>
                    </a:p>
                  </a:txBody>
                  <a:tcPr marL="0" marR="0" marT="0" marB="0"/>
                </a:tc>
                <a:tc>
                  <a:txBody>
                    <a:bodyPr/>
                    <a:lstStyle/>
                    <a:p>
                      <a:pPr marL="304165">
                        <a:lnSpc>
                          <a:spcPts val="1310"/>
                        </a:lnSpc>
                      </a:pPr>
                      <a:r>
                        <a:rPr sz="1200" dirty="0">
                          <a:latin typeface="Times New Roman"/>
                          <a:cs typeface="Times New Roman"/>
                        </a:rPr>
                        <a:t>1,15,69,921</a:t>
                      </a:r>
                      <a:endParaRPr sz="1200">
                        <a:latin typeface="Times New Roman"/>
                        <a:cs typeface="Times New Roman"/>
                      </a:endParaRPr>
                    </a:p>
                  </a:txBody>
                  <a:tcPr marL="0" marR="0" marT="0" marB="0"/>
                </a:tc>
                <a:tc>
                  <a:txBody>
                    <a:bodyPr/>
                    <a:lstStyle/>
                    <a:p>
                      <a:pPr marL="323850">
                        <a:lnSpc>
                          <a:spcPts val="1310"/>
                        </a:lnSpc>
                      </a:pPr>
                      <a:r>
                        <a:rPr sz="1200" dirty="0">
                          <a:latin typeface="Times New Roman"/>
                          <a:cs typeface="Times New Roman"/>
                        </a:rPr>
                        <a:t>1,15,87,502</a:t>
                      </a:r>
                      <a:endParaRPr sz="1200">
                        <a:latin typeface="Times New Roman"/>
                        <a:cs typeface="Times New Roman"/>
                      </a:endParaRPr>
                    </a:p>
                  </a:txBody>
                  <a:tcPr marL="0" marR="0" marT="0" marB="0"/>
                </a:tc>
                <a:tc>
                  <a:txBody>
                    <a:bodyPr/>
                    <a:lstStyle/>
                    <a:p>
                      <a:pPr marL="323850">
                        <a:lnSpc>
                          <a:spcPts val="1310"/>
                        </a:lnSpc>
                      </a:pPr>
                      <a:r>
                        <a:rPr sz="1200" dirty="0">
                          <a:latin typeface="Times New Roman"/>
                          <a:cs typeface="Times New Roman"/>
                        </a:rPr>
                        <a:t>99.8</a:t>
                      </a:r>
                      <a:endParaRPr sz="1200">
                        <a:latin typeface="Times New Roman"/>
                        <a:cs typeface="Times New Roman"/>
                      </a:endParaRPr>
                    </a:p>
                  </a:txBody>
                  <a:tcPr marL="0" marR="0" marT="0" marB="0"/>
                </a:tc>
                <a:extLst>
                  <a:ext uri="{0D108BD9-81ED-4DB2-BD59-A6C34878D82A}">
                    <a16:rowId xmlns:a16="http://schemas.microsoft.com/office/drawing/2014/main" val="10000"/>
                  </a:ext>
                </a:extLst>
              </a:tr>
              <a:tr h="279457">
                <a:tc>
                  <a:txBody>
                    <a:bodyPr/>
                    <a:lstStyle/>
                    <a:p>
                      <a:pPr marL="31750">
                        <a:lnSpc>
                          <a:spcPts val="1360"/>
                        </a:lnSpc>
                        <a:spcBef>
                          <a:spcPts val="740"/>
                        </a:spcBef>
                      </a:pPr>
                      <a:r>
                        <a:rPr sz="1200" dirty="0">
                          <a:latin typeface="Times New Roman"/>
                          <a:cs typeface="Times New Roman"/>
                        </a:rPr>
                        <a:t>2011</a:t>
                      </a:r>
                      <a:endParaRPr sz="1200">
                        <a:latin typeface="Times New Roman"/>
                        <a:cs typeface="Times New Roman"/>
                      </a:endParaRPr>
                    </a:p>
                  </a:txBody>
                  <a:tcPr marL="0" marR="0" marT="93980" marB="0"/>
                </a:tc>
                <a:tc>
                  <a:txBody>
                    <a:bodyPr/>
                    <a:lstStyle/>
                    <a:p>
                      <a:pPr marL="304165">
                        <a:lnSpc>
                          <a:spcPts val="1360"/>
                        </a:lnSpc>
                        <a:spcBef>
                          <a:spcPts val="740"/>
                        </a:spcBef>
                      </a:pPr>
                      <a:r>
                        <a:rPr sz="1200" dirty="0">
                          <a:latin typeface="Times New Roman"/>
                          <a:cs typeface="Times New Roman"/>
                        </a:rPr>
                        <a:t>1,28,49,041</a:t>
                      </a:r>
                      <a:endParaRPr sz="1200">
                        <a:latin typeface="Times New Roman"/>
                        <a:cs typeface="Times New Roman"/>
                      </a:endParaRPr>
                    </a:p>
                  </a:txBody>
                  <a:tcPr marL="0" marR="0" marT="93980" marB="0"/>
                </a:tc>
                <a:tc>
                  <a:txBody>
                    <a:bodyPr/>
                    <a:lstStyle/>
                    <a:p>
                      <a:pPr marL="323850">
                        <a:lnSpc>
                          <a:spcPts val="1360"/>
                        </a:lnSpc>
                        <a:spcBef>
                          <a:spcPts val="740"/>
                        </a:spcBef>
                      </a:pPr>
                      <a:r>
                        <a:rPr sz="1200" dirty="0">
                          <a:latin typeface="Times New Roman"/>
                          <a:cs typeface="Times New Roman"/>
                        </a:rPr>
                        <a:t>1,36,45,463</a:t>
                      </a:r>
                      <a:endParaRPr sz="1200">
                        <a:latin typeface="Times New Roman"/>
                        <a:cs typeface="Times New Roman"/>
                      </a:endParaRPr>
                    </a:p>
                  </a:txBody>
                  <a:tcPr marL="0" marR="0" marT="93980" marB="0"/>
                </a:tc>
                <a:tc>
                  <a:txBody>
                    <a:bodyPr/>
                    <a:lstStyle/>
                    <a:p>
                      <a:pPr marL="323850">
                        <a:lnSpc>
                          <a:spcPts val="1360"/>
                        </a:lnSpc>
                        <a:spcBef>
                          <a:spcPts val="740"/>
                        </a:spcBef>
                      </a:pPr>
                      <a:r>
                        <a:rPr sz="1200" dirty="0">
                          <a:latin typeface="Times New Roman"/>
                          <a:cs typeface="Times New Roman"/>
                        </a:rPr>
                        <a:t>94.16</a:t>
                      </a:r>
                      <a:endParaRPr sz="1200">
                        <a:latin typeface="Times New Roman"/>
                        <a:cs typeface="Times New Roman"/>
                      </a:endParaRPr>
                    </a:p>
                  </a:txBody>
                  <a:tcPr marL="0" marR="0" marT="93980" marB="0"/>
                </a:tc>
                <a:extLst>
                  <a:ext uri="{0D108BD9-81ED-4DB2-BD59-A6C34878D82A}">
                    <a16:rowId xmlns:a16="http://schemas.microsoft.com/office/drawing/2014/main" val="10001"/>
                  </a:ext>
                </a:extLst>
              </a:tr>
            </a:tbl>
          </a:graphicData>
        </a:graphic>
      </p:graphicFrame>
      <p:sp>
        <p:nvSpPr>
          <p:cNvPr id="8" name="object 8"/>
          <p:cNvSpPr txBox="1"/>
          <p:nvPr/>
        </p:nvSpPr>
        <p:spPr>
          <a:xfrm>
            <a:off x="902004" y="5421248"/>
            <a:ext cx="4743450" cy="3606165"/>
          </a:xfrm>
          <a:prstGeom prst="rect">
            <a:avLst/>
          </a:prstGeom>
        </p:spPr>
        <p:txBody>
          <a:bodyPr vert="horz" wrap="square" lIns="0" tIns="12700" rIns="0" bIns="0" rtlCol="0">
            <a:spAutoFit/>
          </a:bodyPr>
          <a:lstStyle/>
          <a:p>
            <a:pPr marL="469265" indent="-228600">
              <a:lnSpc>
                <a:spcPct val="100000"/>
              </a:lnSpc>
              <a:spcBef>
                <a:spcPts val="100"/>
              </a:spcBef>
              <a:buFont typeface="Arial"/>
              <a:buChar char="•"/>
              <a:tabLst>
                <a:tab pos="469265" algn="l"/>
                <a:tab pos="469900" algn="l"/>
              </a:tabLst>
            </a:pPr>
            <a:r>
              <a:rPr sz="1200" b="1" spc="-5" dirty="0">
                <a:latin typeface="Times New Roman"/>
                <a:cs typeface="Times New Roman"/>
              </a:rPr>
              <a:t>Sex ratio</a:t>
            </a:r>
            <a:endParaRPr sz="1200">
              <a:latin typeface="Times New Roman"/>
              <a:cs typeface="Times New Roman"/>
            </a:endParaRPr>
          </a:p>
          <a:p>
            <a:pPr>
              <a:lnSpc>
                <a:spcPct val="100000"/>
              </a:lnSpc>
              <a:spcBef>
                <a:spcPts val="40"/>
              </a:spcBef>
              <a:buFont typeface="Arial"/>
              <a:buChar char="•"/>
            </a:pPr>
            <a:endParaRPr sz="1350">
              <a:latin typeface="Times New Roman"/>
              <a:cs typeface="Times New Roman"/>
            </a:endParaRPr>
          </a:p>
          <a:p>
            <a:pPr marL="469265" indent="-228600">
              <a:lnSpc>
                <a:spcPct val="100000"/>
              </a:lnSpc>
              <a:buFont typeface="Arial"/>
              <a:buChar char="•"/>
              <a:tabLst>
                <a:tab pos="469265" algn="l"/>
                <a:tab pos="469900" algn="l"/>
              </a:tabLst>
            </a:pPr>
            <a:r>
              <a:rPr sz="1200" b="1" dirty="0">
                <a:latin typeface="Times New Roman"/>
                <a:cs typeface="Times New Roman"/>
              </a:rPr>
              <a:t>at </a:t>
            </a:r>
            <a:r>
              <a:rPr sz="1200" b="1" spc="-5" dirty="0">
                <a:latin typeface="Times New Roman"/>
                <a:cs typeface="Times New Roman"/>
              </a:rPr>
              <a:t>birth: </a:t>
            </a:r>
            <a:r>
              <a:rPr sz="1200" dirty="0">
                <a:latin typeface="Times New Roman"/>
                <a:cs typeface="Times New Roman"/>
              </a:rPr>
              <a:t>1.07</a:t>
            </a:r>
            <a:r>
              <a:rPr sz="1200" spc="-25" dirty="0">
                <a:latin typeface="Times New Roman"/>
                <a:cs typeface="Times New Roman"/>
              </a:rPr>
              <a:t> </a:t>
            </a:r>
            <a:r>
              <a:rPr sz="1200" spc="-5" dirty="0">
                <a:latin typeface="Times New Roman"/>
                <a:cs typeface="Times New Roman"/>
              </a:rPr>
              <a:t>male(s)/female</a:t>
            </a:r>
            <a:endParaRPr sz="1200">
              <a:latin typeface="Times New Roman"/>
              <a:cs typeface="Times New Roman"/>
            </a:endParaRPr>
          </a:p>
          <a:p>
            <a:pPr marL="469265">
              <a:lnSpc>
                <a:spcPct val="100000"/>
              </a:lnSpc>
              <a:spcBef>
                <a:spcPts val="640"/>
              </a:spcBef>
            </a:pPr>
            <a:r>
              <a:rPr sz="1200" b="1" spc="-5" dirty="0">
                <a:latin typeface="Times New Roman"/>
                <a:cs typeface="Times New Roman"/>
              </a:rPr>
              <a:t>under </a:t>
            </a:r>
            <a:r>
              <a:rPr sz="1200" b="1" dirty="0">
                <a:latin typeface="Times New Roman"/>
                <a:cs typeface="Times New Roman"/>
              </a:rPr>
              <a:t>15 </a:t>
            </a:r>
            <a:r>
              <a:rPr sz="1200" b="1" spc="-5" dirty="0">
                <a:latin typeface="Times New Roman"/>
                <a:cs typeface="Times New Roman"/>
              </a:rPr>
              <a:t>years: </a:t>
            </a:r>
            <a:r>
              <a:rPr sz="1200" dirty="0">
                <a:latin typeface="Times New Roman"/>
                <a:cs typeface="Times New Roman"/>
              </a:rPr>
              <a:t>1.07</a:t>
            </a:r>
            <a:r>
              <a:rPr sz="1200" spc="5" dirty="0">
                <a:latin typeface="Times New Roman"/>
                <a:cs typeface="Times New Roman"/>
              </a:rPr>
              <a:t> </a:t>
            </a:r>
            <a:r>
              <a:rPr sz="1200" spc="-5" dirty="0">
                <a:latin typeface="Times New Roman"/>
                <a:cs typeface="Times New Roman"/>
              </a:rPr>
              <a:t>male(s)/female</a:t>
            </a:r>
            <a:endParaRPr sz="1200">
              <a:latin typeface="Times New Roman"/>
              <a:cs typeface="Times New Roman"/>
            </a:endParaRPr>
          </a:p>
          <a:p>
            <a:pPr marL="469265">
              <a:lnSpc>
                <a:spcPct val="100000"/>
              </a:lnSpc>
              <a:spcBef>
                <a:spcPts val="620"/>
              </a:spcBef>
            </a:pPr>
            <a:r>
              <a:rPr sz="1200" b="1" spc="-5" dirty="0">
                <a:latin typeface="Times New Roman"/>
                <a:cs typeface="Times New Roman"/>
              </a:rPr>
              <a:t>15-64 years: </a:t>
            </a:r>
            <a:r>
              <a:rPr sz="1200" dirty="0">
                <a:latin typeface="Times New Roman"/>
                <a:cs typeface="Times New Roman"/>
              </a:rPr>
              <a:t>1.02</a:t>
            </a:r>
            <a:r>
              <a:rPr sz="1200" spc="5" dirty="0">
                <a:latin typeface="Times New Roman"/>
                <a:cs typeface="Times New Roman"/>
              </a:rPr>
              <a:t> </a:t>
            </a:r>
            <a:r>
              <a:rPr sz="1200" spc="-5" dirty="0">
                <a:latin typeface="Times New Roman"/>
                <a:cs typeface="Times New Roman"/>
              </a:rPr>
              <a:t>male(s)/female</a:t>
            </a:r>
            <a:endParaRPr sz="1200">
              <a:latin typeface="Times New Roman"/>
              <a:cs typeface="Times New Roman"/>
            </a:endParaRPr>
          </a:p>
          <a:p>
            <a:pPr marL="469265">
              <a:lnSpc>
                <a:spcPct val="100000"/>
              </a:lnSpc>
              <a:spcBef>
                <a:spcPts val="640"/>
              </a:spcBef>
            </a:pPr>
            <a:r>
              <a:rPr sz="1200" b="1" dirty="0">
                <a:latin typeface="Times New Roman"/>
                <a:cs typeface="Times New Roman"/>
              </a:rPr>
              <a:t>65 </a:t>
            </a:r>
            <a:r>
              <a:rPr sz="1200" b="1" spc="-5" dirty="0">
                <a:latin typeface="Times New Roman"/>
                <a:cs typeface="Times New Roman"/>
              </a:rPr>
              <a:t>years and over: </a:t>
            </a:r>
            <a:r>
              <a:rPr sz="1200" dirty="0">
                <a:latin typeface="Times New Roman"/>
                <a:cs typeface="Times New Roman"/>
              </a:rPr>
              <a:t>0.79</a:t>
            </a:r>
            <a:r>
              <a:rPr sz="1200" spc="20" dirty="0">
                <a:latin typeface="Times New Roman"/>
                <a:cs typeface="Times New Roman"/>
              </a:rPr>
              <a:t> </a:t>
            </a:r>
            <a:r>
              <a:rPr sz="1200" spc="-5" dirty="0">
                <a:latin typeface="Times New Roman"/>
                <a:cs typeface="Times New Roman"/>
              </a:rPr>
              <a:t>male(s)/female</a:t>
            </a:r>
            <a:endParaRPr sz="1200">
              <a:latin typeface="Times New Roman"/>
              <a:cs typeface="Times New Roman"/>
            </a:endParaRPr>
          </a:p>
          <a:p>
            <a:pPr marL="469265">
              <a:lnSpc>
                <a:spcPct val="100000"/>
              </a:lnSpc>
              <a:spcBef>
                <a:spcPts val="620"/>
              </a:spcBef>
            </a:pPr>
            <a:r>
              <a:rPr sz="1200" b="1" spc="-5" dirty="0">
                <a:latin typeface="Times New Roman"/>
                <a:cs typeface="Times New Roman"/>
              </a:rPr>
              <a:t>total </a:t>
            </a:r>
            <a:r>
              <a:rPr sz="1200" b="1" dirty="0">
                <a:latin typeface="Times New Roman"/>
                <a:cs typeface="Times New Roman"/>
              </a:rPr>
              <a:t>population: </a:t>
            </a:r>
            <a:r>
              <a:rPr sz="1200" dirty="0">
                <a:latin typeface="Times New Roman"/>
                <a:cs typeface="Times New Roman"/>
              </a:rPr>
              <a:t>1.01 </a:t>
            </a:r>
            <a:r>
              <a:rPr sz="1200" spc="-5" dirty="0">
                <a:latin typeface="Times New Roman"/>
                <a:cs typeface="Times New Roman"/>
              </a:rPr>
              <a:t>male(s)/female (2011</a:t>
            </a:r>
            <a:r>
              <a:rPr sz="1200" spc="15" dirty="0">
                <a:latin typeface="Times New Roman"/>
                <a:cs typeface="Times New Roman"/>
              </a:rPr>
              <a:t> </a:t>
            </a:r>
            <a:r>
              <a:rPr sz="1200" spc="-5" dirty="0">
                <a:latin typeface="Times New Roman"/>
                <a:cs typeface="Times New Roman"/>
              </a:rPr>
              <a:t>est.)</a:t>
            </a:r>
            <a:endParaRPr sz="1200">
              <a:latin typeface="Times New Roman"/>
              <a:cs typeface="Times New Roman"/>
            </a:endParaRPr>
          </a:p>
          <a:p>
            <a:pPr>
              <a:lnSpc>
                <a:spcPct val="100000"/>
              </a:lnSpc>
              <a:spcBef>
                <a:spcPts val="25"/>
              </a:spcBef>
            </a:pPr>
            <a:endParaRPr sz="1400">
              <a:latin typeface="Times New Roman"/>
              <a:cs typeface="Times New Roman"/>
            </a:endParaRPr>
          </a:p>
          <a:p>
            <a:pPr marL="12700">
              <a:lnSpc>
                <a:spcPct val="100000"/>
              </a:lnSpc>
            </a:pPr>
            <a:r>
              <a:rPr sz="1200" spc="-5" dirty="0">
                <a:latin typeface="Times New Roman"/>
                <a:cs typeface="Times New Roman"/>
              </a:rPr>
              <a:t>(</a:t>
            </a:r>
            <a:r>
              <a:rPr sz="1200" u="sng" spc="-5" dirty="0">
                <a:solidFill>
                  <a:srgbClr val="0000FF"/>
                </a:solidFill>
                <a:uFill>
                  <a:solidFill>
                    <a:srgbClr val="0000FF"/>
                  </a:solidFill>
                </a:uFill>
                <a:latin typeface="Times New Roman"/>
                <a:cs typeface="Times New Roman"/>
                <a:hlinkClick r:id="rId2"/>
              </a:rPr>
              <a:t>http://www.indexmundi.com/world/demographics_profile.html</a:t>
            </a:r>
            <a:r>
              <a:rPr sz="1200" spc="-5" dirty="0">
                <a:latin typeface="Times New Roman"/>
                <a:cs typeface="Times New Roman"/>
              </a:rPr>
              <a:t>)</a:t>
            </a:r>
            <a:endParaRPr sz="1200">
              <a:latin typeface="Times New Roman"/>
              <a:cs typeface="Times New Roman"/>
            </a:endParaRPr>
          </a:p>
          <a:p>
            <a:pPr marL="127000" marR="5080" indent="114300">
              <a:lnSpc>
                <a:spcPct val="212500"/>
              </a:lnSpc>
              <a:spcBef>
                <a:spcPts val="25"/>
              </a:spcBef>
              <a:buFont typeface="Arial"/>
              <a:buChar char="•"/>
              <a:tabLst>
                <a:tab pos="469265" algn="l"/>
                <a:tab pos="469900" algn="l"/>
              </a:tabLst>
            </a:pPr>
            <a:r>
              <a:rPr sz="1200" dirty="0">
                <a:latin typeface="Times New Roman"/>
                <a:cs typeface="Times New Roman"/>
              </a:rPr>
              <a:t>The </a:t>
            </a:r>
            <a:r>
              <a:rPr sz="1200" spc="-5" dirty="0">
                <a:latin typeface="Times New Roman"/>
                <a:cs typeface="Times New Roman"/>
              </a:rPr>
              <a:t>countries </a:t>
            </a:r>
            <a:r>
              <a:rPr sz="1200" dirty="0">
                <a:latin typeface="Times New Roman"/>
                <a:cs typeface="Times New Roman"/>
              </a:rPr>
              <a:t>that have the </a:t>
            </a:r>
            <a:r>
              <a:rPr sz="1200" spc="-5" dirty="0">
                <a:latin typeface="Times New Roman"/>
                <a:cs typeface="Times New Roman"/>
              </a:rPr>
              <a:t>highest proportion </a:t>
            </a:r>
            <a:r>
              <a:rPr sz="1200" dirty="0">
                <a:latin typeface="Times New Roman"/>
                <a:cs typeface="Times New Roman"/>
              </a:rPr>
              <a:t>of </a:t>
            </a:r>
            <a:r>
              <a:rPr sz="1200" spc="-5" dirty="0">
                <a:latin typeface="Times New Roman"/>
                <a:cs typeface="Times New Roman"/>
              </a:rPr>
              <a:t>males </a:t>
            </a:r>
            <a:r>
              <a:rPr sz="1200" dirty="0">
                <a:latin typeface="Times New Roman"/>
                <a:cs typeface="Times New Roman"/>
              </a:rPr>
              <a:t>to </a:t>
            </a:r>
            <a:r>
              <a:rPr sz="1200" spc="-5" dirty="0">
                <a:latin typeface="Times New Roman"/>
                <a:cs typeface="Times New Roman"/>
              </a:rPr>
              <a:t>females </a:t>
            </a:r>
            <a:r>
              <a:rPr sz="1200" dirty="0">
                <a:latin typeface="Times New Roman"/>
                <a:cs typeface="Times New Roman"/>
              </a:rPr>
              <a:t>are  </a:t>
            </a:r>
            <a:r>
              <a:rPr sz="1200" spc="-5" dirty="0">
                <a:latin typeface="Times New Roman"/>
                <a:cs typeface="Times New Roman"/>
              </a:rPr>
              <a:t>Armenia </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115:100</a:t>
            </a:r>
            <a:endParaRPr sz="1200">
              <a:latin typeface="Times New Roman"/>
              <a:cs typeface="Times New Roman"/>
            </a:endParaRPr>
          </a:p>
          <a:p>
            <a:pPr marL="12700">
              <a:lnSpc>
                <a:spcPct val="100000"/>
              </a:lnSpc>
              <a:spcBef>
                <a:spcPts val="635"/>
              </a:spcBef>
            </a:pPr>
            <a:r>
              <a:rPr sz="1200" spc="-5" dirty="0">
                <a:latin typeface="Times New Roman"/>
                <a:cs typeface="Times New Roman"/>
              </a:rPr>
              <a:t>Azerbaijan </a:t>
            </a:r>
            <a:r>
              <a:rPr sz="1200" dirty="0">
                <a:latin typeface="Times New Roman"/>
                <a:cs typeface="Times New Roman"/>
              </a:rPr>
              <a:t>–</a:t>
            </a:r>
            <a:r>
              <a:rPr sz="1200" spc="-70" dirty="0">
                <a:latin typeface="Times New Roman"/>
                <a:cs typeface="Times New Roman"/>
              </a:rPr>
              <a:t> </a:t>
            </a:r>
            <a:r>
              <a:rPr sz="1200" dirty="0">
                <a:latin typeface="Times New Roman"/>
                <a:cs typeface="Times New Roman"/>
              </a:rPr>
              <a:t>114:100</a:t>
            </a:r>
            <a:endParaRPr sz="1200">
              <a:latin typeface="Times New Roman"/>
              <a:cs typeface="Times New Roman"/>
            </a:endParaRPr>
          </a:p>
          <a:p>
            <a:pPr marL="12700">
              <a:lnSpc>
                <a:spcPct val="100000"/>
              </a:lnSpc>
              <a:spcBef>
                <a:spcPts val="625"/>
              </a:spcBef>
            </a:pPr>
            <a:r>
              <a:rPr sz="1200" spc="-5" dirty="0">
                <a:latin typeface="Times New Roman"/>
                <a:cs typeface="Times New Roman"/>
              </a:rPr>
              <a:t>Georgia </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113:100</a:t>
            </a:r>
            <a:endParaRPr sz="1200">
              <a:latin typeface="Times New Roman"/>
              <a:cs typeface="Times New Roman"/>
            </a:endParaRPr>
          </a:p>
          <a:p>
            <a:pPr marL="12700">
              <a:lnSpc>
                <a:spcPct val="100000"/>
              </a:lnSpc>
              <a:spcBef>
                <a:spcPts val="635"/>
              </a:spcBef>
            </a:pPr>
            <a:r>
              <a:rPr sz="1200" spc="-5" dirty="0">
                <a:latin typeface="Times New Roman"/>
                <a:cs typeface="Times New Roman"/>
              </a:rPr>
              <a:t>India </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112:100</a:t>
            </a:r>
            <a:endParaRPr sz="1200">
              <a:latin typeface="Times New Roman"/>
              <a:cs typeface="Times New Roman"/>
            </a:endParaRPr>
          </a:p>
        </p:txBody>
      </p:sp>
      <p:sp>
        <p:nvSpPr>
          <p:cNvPr id="9" name="object 9"/>
          <p:cNvSpPr/>
          <p:nvPr/>
        </p:nvSpPr>
        <p:spPr>
          <a:xfrm>
            <a:off x="3417124" y="2537843"/>
            <a:ext cx="1269365" cy="0"/>
          </a:xfrm>
          <a:custGeom>
            <a:avLst/>
            <a:gdLst/>
            <a:ahLst/>
            <a:cxnLst/>
            <a:rect l="l" t="t" r="r" b="b"/>
            <a:pathLst>
              <a:path w="1269364">
                <a:moveTo>
                  <a:pt x="0" y="0"/>
                </a:moveTo>
                <a:lnTo>
                  <a:pt x="1268862" y="0"/>
                </a:lnTo>
              </a:path>
            </a:pathLst>
          </a:custGeom>
          <a:ln w="6301">
            <a:solidFill>
              <a:srgbClr val="000000"/>
            </a:solidFill>
          </a:ln>
        </p:spPr>
        <p:txBody>
          <a:bodyPr wrap="square" lIns="0" tIns="0" rIns="0" bIns="0" rtlCol="0"/>
          <a:lstStyle/>
          <a:p>
            <a:endParaRPr/>
          </a:p>
        </p:txBody>
      </p:sp>
      <p:sp>
        <p:nvSpPr>
          <p:cNvPr id="10" name="object 10"/>
          <p:cNvSpPr txBox="1"/>
          <p:nvPr/>
        </p:nvSpPr>
        <p:spPr>
          <a:xfrm>
            <a:off x="4694883" y="2410815"/>
            <a:ext cx="342265" cy="20891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Symbol"/>
                <a:cs typeface="Symbol"/>
              </a:rPr>
              <a:t></a:t>
            </a:r>
            <a:r>
              <a:rPr sz="1200" spc="-5" dirty="0">
                <a:latin typeface="Times New Roman"/>
                <a:cs typeface="Times New Roman"/>
              </a:rPr>
              <a:t>100</a:t>
            </a:r>
            <a:endParaRPr sz="1200">
              <a:latin typeface="Times New Roman"/>
              <a:cs typeface="Times New Roman"/>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5" name="object 15"/>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70</a:t>
            </a:fld>
            <a:endParaRPr sz="1100">
              <a:latin typeface="Caladea"/>
              <a:cs typeface="Caladea"/>
            </a:endParaRPr>
          </a:p>
        </p:txBody>
      </p:sp>
      <p:sp>
        <p:nvSpPr>
          <p:cNvPr id="11" name="object 11"/>
          <p:cNvSpPr txBox="1"/>
          <p:nvPr/>
        </p:nvSpPr>
        <p:spPr>
          <a:xfrm>
            <a:off x="3419529" y="2529945"/>
            <a:ext cx="1264285"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Number </a:t>
            </a:r>
            <a:r>
              <a:rPr sz="1200" dirty="0">
                <a:latin typeface="Times New Roman"/>
                <a:cs typeface="Times New Roman"/>
              </a:rPr>
              <a:t>of</a:t>
            </a:r>
            <a:r>
              <a:rPr sz="1200" spc="5" dirty="0">
                <a:latin typeface="Times New Roman"/>
                <a:cs typeface="Times New Roman"/>
              </a:rPr>
              <a:t> </a:t>
            </a:r>
            <a:r>
              <a:rPr sz="1200" spc="-20" dirty="0">
                <a:latin typeface="Times New Roman"/>
                <a:cs typeface="Times New Roman"/>
              </a:rPr>
              <a:t>Females</a:t>
            </a:r>
            <a:endParaRPr sz="1200">
              <a:latin typeface="Times New Roman"/>
              <a:cs typeface="Times New Roman"/>
            </a:endParaRPr>
          </a:p>
        </p:txBody>
      </p:sp>
      <p:sp>
        <p:nvSpPr>
          <p:cNvPr id="12" name="object 12"/>
          <p:cNvSpPr txBox="1"/>
          <p:nvPr/>
        </p:nvSpPr>
        <p:spPr>
          <a:xfrm>
            <a:off x="3504264" y="2314494"/>
            <a:ext cx="1111250"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Number </a:t>
            </a:r>
            <a:r>
              <a:rPr sz="1200" dirty="0">
                <a:latin typeface="Times New Roman"/>
                <a:cs typeface="Times New Roman"/>
              </a:rPr>
              <a:t>of</a:t>
            </a:r>
            <a:r>
              <a:rPr sz="1200" spc="5" dirty="0">
                <a:latin typeface="Times New Roman"/>
                <a:cs typeface="Times New Roman"/>
              </a:rPr>
              <a:t> Males</a:t>
            </a:r>
            <a:endParaRPr sz="1200">
              <a:latin typeface="Times New Roman"/>
              <a:cs typeface="Times New Roman"/>
            </a:endParaRPr>
          </a:p>
        </p:txBody>
      </p:sp>
      <p:sp>
        <p:nvSpPr>
          <p:cNvPr id="13" name="object 13"/>
          <p:cNvSpPr txBox="1"/>
          <p:nvPr/>
        </p:nvSpPr>
        <p:spPr>
          <a:xfrm>
            <a:off x="2661559" y="2410815"/>
            <a:ext cx="737870" cy="208915"/>
          </a:xfrm>
          <a:prstGeom prst="rect">
            <a:avLst/>
          </a:prstGeom>
        </p:spPr>
        <p:txBody>
          <a:bodyPr vert="horz" wrap="square" lIns="0" tIns="12700" rIns="0" bIns="0" rtlCol="0">
            <a:spAutoFit/>
          </a:bodyPr>
          <a:lstStyle/>
          <a:p>
            <a:pPr marL="12700">
              <a:lnSpc>
                <a:spcPct val="100000"/>
              </a:lnSpc>
              <a:spcBef>
                <a:spcPts val="100"/>
              </a:spcBef>
            </a:pPr>
            <a:r>
              <a:rPr sz="1200" spc="-35" dirty="0">
                <a:latin typeface="Times New Roman"/>
                <a:cs typeface="Times New Roman"/>
              </a:rPr>
              <a:t>Sex </a:t>
            </a:r>
            <a:r>
              <a:rPr sz="1200" dirty="0">
                <a:latin typeface="Times New Roman"/>
                <a:cs typeface="Times New Roman"/>
              </a:rPr>
              <a:t>Ratio</a:t>
            </a:r>
            <a:r>
              <a:rPr sz="1200" spc="-40" dirty="0">
                <a:latin typeface="Times New Roman"/>
                <a:cs typeface="Times New Roman"/>
              </a:rPr>
              <a:t> </a:t>
            </a:r>
            <a:r>
              <a:rPr sz="1200" spc="15" dirty="0">
                <a:latin typeface="Symbol"/>
                <a:cs typeface="Symbol"/>
              </a:rPr>
              <a:t></a:t>
            </a:r>
            <a:endParaRPr sz="1200">
              <a:latin typeface="Symbol"/>
              <a:cs typeface="Symbol"/>
            </a:endParaRPr>
          </a:p>
        </p:txBody>
      </p:sp>
      <p:sp>
        <p:nvSpPr>
          <p:cNvPr id="16" name="Slide Number Placeholder 15">
            <a:extLst>
              <a:ext uri="{FF2B5EF4-FFF2-40B4-BE49-F238E27FC236}">
                <a16:creationId xmlns:a16="http://schemas.microsoft.com/office/drawing/2014/main" id="{F36555F1-DC21-4F7F-9D46-C9AD9810E2BD}"/>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70</a:t>
            </a:fld>
            <a:endParaRP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11097"/>
            <a:ext cx="4919345" cy="939800"/>
          </a:xfrm>
          <a:prstGeom prst="rect">
            <a:avLst/>
          </a:prstGeom>
        </p:spPr>
        <p:txBody>
          <a:bodyPr vert="horz" wrap="square" lIns="0" tIns="92075" rIns="0" bIns="0" rtlCol="0">
            <a:spAutoFit/>
          </a:bodyPr>
          <a:lstStyle/>
          <a:p>
            <a:pPr marL="12700">
              <a:lnSpc>
                <a:spcPct val="100000"/>
              </a:lnSpc>
              <a:spcBef>
                <a:spcPts val="725"/>
              </a:spcBef>
            </a:pPr>
            <a:r>
              <a:rPr sz="1200" dirty="0">
                <a:latin typeface="Times New Roman"/>
                <a:cs typeface="Times New Roman"/>
              </a:rPr>
              <a:t>China –</a:t>
            </a:r>
            <a:r>
              <a:rPr sz="1200" spc="-10" dirty="0">
                <a:latin typeface="Times New Roman"/>
                <a:cs typeface="Times New Roman"/>
              </a:rPr>
              <a:t> </a:t>
            </a:r>
            <a:r>
              <a:rPr sz="1200" dirty="0">
                <a:latin typeface="Times New Roman"/>
                <a:cs typeface="Times New Roman"/>
              </a:rPr>
              <a:t>111:100</a:t>
            </a:r>
            <a:endParaRPr sz="1200">
              <a:latin typeface="Times New Roman"/>
              <a:cs typeface="Times New Roman"/>
            </a:endParaRPr>
          </a:p>
          <a:p>
            <a:pPr marL="12700">
              <a:lnSpc>
                <a:spcPct val="100000"/>
              </a:lnSpc>
              <a:spcBef>
                <a:spcPts val="620"/>
              </a:spcBef>
            </a:pPr>
            <a:r>
              <a:rPr sz="1200" spc="-5" dirty="0">
                <a:latin typeface="Times New Roman"/>
                <a:cs typeface="Times New Roman"/>
              </a:rPr>
              <a:t>Albania – 110:100</a:t>
            </a:r>
            <a:endParaRPr sz="1200">
              <a:latin typeface="Times New Roman"/>
              <a:cs typeface="Times New Roman"/>
            </a:endParaRPr>
          </a:p>
          <a:p>
            <a:pPr>
              <a:lnSpc>
                <a:spcPct val="100000"/>
              </a:lnSpc>
              <a:spcBef>
                <a:spcPts val="25"/>
              </a:spcBef>
            </a:pPr>
            <a:endParaRPr sz="1400">
              <a:latin typeface="Times New Roman"/>
              <a:cs typeface="Times New Roman"/>
            </a:endParaRPr>
          </a:p>
          <a:p>
            <a:pPr marL="469265">
              <a:lnSpc>
                <a:spcPct val="100000"/>
              </a:lnSpc>
            </a:pPr>
            <a:r>
              <a:rPr sz="1200" dirty="0">
                <a:latin typeface="Times New Roman"/>
                <a:cs typeface="Times New Roman"/>
              </a:rPr>
              <a:t>Some </a:t>
            </a:r>
            <a:r>
              <a:rPr sz="1200" spc="-5" dirty="0">
                <a:latin typeface="Times New Roman"/>
                <a:cs typeface="Times New Roman"/>
              </a:rPr>
              <a:t>countries </a:t>
            </a:r>
            <a:r>
              <a:rPr sz="1200" dirty="0">
                <a:latin typeface="Times New Roman"/>
                <a:cs typeface="Times New Roman"/>
              </a:rPr>
              <a:t>with very </a:t>
            </a:r>
            <a:r>
              <a:rPr sz="1200" spc="-5" dirty="0">
                <a:latin typeface="Times New Roman"/>
                <a:cs typeface="Times New Roman"/>
              </a:rPr>
              <a:t>high proportions </a:t>
            </a:r>
            <a:r>
              <a:rPr sz="1200" dirty="0">
                <a:latin typeface="Times New Roman"/>
                <a:cs typeface="Times New Roman"/>
              </a:rPr>
              <a:t>of males to </a:t>
            </a:r>
            <a:r>
              <a:rPr sz="1200" spc="-5" dirty="0">
                <a:latin typeface="Times New Roman"/>
                <a:cs typeface="Times New Roman"/>
              </a:rPr>
              <a:t>females</a:t>
            </a:r>
            <a:r>
              <a:rPr sz="1200" spc="60" dirty="0">
                <a:latin typeface="Times New Roman"/>
                <a:cs typeface="Times New Roman"/>
              </a:rPr>
              <a:t> </a:t>
            </a:r>
            <a:r>
              <a:rPr sz="1200" spc="-5" dirty="0">
                <a:latin typeface="Times New Roman"/>
                <a:cs typeface="Times New Roman"/>
              </a:rPr>
              <a:t>include...</a:t>
            </a:r>
            <a:endParaRPr sz="1200">
              <a:latin typeface="Times New Roman"/>
              <a:cs typeface="Times New Roman"/>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0" name="object 10"/>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71</a:t>
            </a:fld>
            <a:endParaRPr sz="1100">
              <a:latin typeface="Caladea"/>
              <a:cs typeface="Caladea"/>
            </a:endParaRPr>
          </a:p>
        </p:txBody>
      </p:sp>
      <p:sp>
        <p:nvSpPr>
          <p:cNvPr id="6" name="object 6"/>
          <p:cNvSpPr txBox="1"/>
          <p:nvPr/>
        </p:nvSpPr>
        <p:spPr>
          <a:xfrm>
            <a:off x="902004" y="1953513"/>
            <a:ext cx="1361440" cy="1602105"/>
          </a:xfrm>
          <a:prstGeom prst="rect">
            <a:avLst/>
          </a:prstGeom>
        </p:spPr>
        <p:txBody>
          <a:bodyPr vert="horz" wrap="square" lIns="0" tIns="12700" rIns="0" bIns="0" rtlCol="0">
            <a:spAutoFit/>
          </a:bodyPr>
          <a:lstStyle/>
          <a:p>
            <a:pPr marL="12700" marR="5080">
              <a:lnSpc>
                <a:spcPct val="143300"/>
              </a:lnSpc>
              <a:spcBef>
                <a:spcPts val="100"/>
              </a:spcBef>
            </a:pPr>
            <a:r>
              <a:rPr sz="1200" dirty="0">
                <a:latin typeface="Times New Roman"/>
                <a:cs typeface="Times New Roman"/>
              </a:rPr>
              <a:t>United </a:t>
            </a:r>
            <a:r>
              <a:rPr sz="1200" spc="-5" dirty="0">
                <a:latin typeface="Times New Roman"/>
                <a:cs typeface="Times New Roman"/>
              </a:rPr>
              <a:t>Arab</a:t>
            </a:r>
            <a:r>
              <a:rPr sz="1200" spc="-60" dirty="0">
                <a:latin typeface="Times New Roman"/>
                <a:cs typeface="Times New Roman"/>
              </a:rPr>
              <a:t> </a:t>
            </a:r>
            <a:r>
              <a:rPr sz="1200" spc="-5" dirty="0">
                <a:latin typeface="Times New Roman"/>
                <a:cs typeface="Times New Roman"/>
              </a:rPr>
              <a:t>Emirates  Qatar</a:t>
            </a:r>
            <a:endParaRPr sz="1200">
              <a:latin typeface="Times New Roman"/>
              <a:cs typeface="Times New Roman"/>
            </a:endParaRPr>
          </a:p>
          <a:p>
            <a:pPr marL="12700" marR="845819">
              <a:lnSpc>
                <a:spcPct val="143700"/>
              </a:lnSpc>
              <a:spcBef>
                <a:spcPts val="5"/>
              </a:spcBef>
            </a:pPr>
            <a:r>
              <a:rPr sz="1200" spc="-5" dirty="0">
                <a:latin typeface="Times New Roman"/>
                <a:cs typeface="Times New Roman"/>
              </a:rPr>
              <a:t>Kuwait  Oman  Bahrain  Saudi</a:t>
            </a:r>
            <a:r>
              <a:rPr sz="1200" spc="-75" dirty="0">
                <a:latin typeface="Times New Roman"/>
                <a:cs typeface="Times New Roman"/>
              </a:rPr>
              <a:t> </a:t>
            </a:r>
            <a:r>
              <a:rPr sz="1200" spc="-5" dirty="0">
                <a:latin typeface="Times New Roman"/>
                <a:cs typeface="Times New Roman"/>
              </a:rPr>
              <a:t>A</a:t>
            </a:r>
            <a:endParaRPr sz="1200">
              <a:latin typeface="Times New Roman"/>
              <a:cs typeface="Times New Roman"/>
            </a:endParaRPr>
          </a:p>
        </p:txBody>
      </p:sp>
      <p:sp>
        <p:nvSpPr>
          <p:cNvPr id="7" name="object 7"/>
          <p:cNvSpPr txBox="1"/>
          <p:nvPr/>
        </p:nvSpPr>
        <p:spPr>
          <a:xfrm>
            <a:off x="2731135" y="1953513"/>
            <a:ext cx="1097280" cy="1339850"/>
          </a:xfrm>
          <a:prstGeom prst="rect">
            <a:avLst/>
          </a:prstGeom>
        </p:spPr>
        <p:txBody>
          <a:bodyPr vert="horz" wrap="square" lIns="0" tIns="92075" rIns="0" bIns="0" rtlCol="0">
            <a:spAutoFit/>
          </a:bodyPr>
          <a:lstStyle/>
          <a:p>
            <a:pPr marL="12700">
              <a:lnSpc>
                <a:spcPct val="100000"/>
              </a:lnSpc>
              <a:spcBef>
                <a:spcPts val="725"/>
              </a:spcBef>
            </a:pPr>
            <a:r>
              <a:rPr sz="1200" dirty="0">
                <a:latin typeface="Times New Roman"/>
                <a:cs typeface="Times New Roman"/>
              </a:rPr>
              <a:t>–</a:t>
            </a:r>
            <a:r>
              <a:rPr sz="1200" spc="-100" dirty="0">
                <a:latin typeface="Times New Roman"/>
                <a:cs typeface="Times New Roman"/>
              </a:rPr>
              <a:t> </a:t>
            </a:r>
            <a:r>
              <a:rPr sz="1200" dirty="0">
                <a:latin typeface="Times New Roman"/>
                <a:cs typeface="Times New Roman"/>
              </a:rPr>
              <a:t>274:100</a:t>
            </a:r>
            <a:endParaRPr sz="1200">
              <a:latin typeface="Times New Roman"/>
              <a:cs typeface="Times New Roman"/>
            </a:endParaRPr>
          </a:p>
          <a:p>
            <a:pPr marL="12700">
              <a:lnSpc>
                <a:spcPct val="100000"/>
              </a:lnSpc>
              <a:spcBef>
                <a:spcPts val="620"/>
              </a:spcBef>
            </a:pPr>
            <a:r>
              <a:rPr sz="1200" dirty="0">
                <a:latin typeface="Times New Roman"/>
                <a:cs typeface="Times New Roman"/>
              </a:rPr>
              <a:t>–</a:t>
            </a:r>
            <a:r>
              <a:rPr sz="1200" spc="-100" dirty="0">
                <a:latin typeface="Times New Roman"/>
                <a:cs typeface="Times New Roman"/>
              </a:rPr>
              <a:t> </a:t>
            </a:r>
            <a:r>
              <a:rPr sz="1200" dirty="0">
                <a:latin typeface="Times New Roman"/>
                <a:cs typeface="Times New Roman"/>
              </a:rPr>
              <a:t>218:100</a:t>
            </a:r>
            <a:endParaRPr sz="1200">
              <a:latin typeface="Times New Roman"/>
              <a:cs typeface="Times New Roman"/>
            </a:endParaRPr>
          </a:p>
          <a:p>
            <a:pPr marL="50800">
              <a:lnSpc>
                <a:spcPct val="100000"/>
              </a:lnSpc>
              <a:spcBef>
                <a:spcPts val="640"/>
              </a:spcBef>
            </a:pPr>
            <a:r>
              <a:rPr sz="1200" dirty="0">
                <a:latin typeface="Times New Roman"/>
                <a:cs typeface="Times New Roman"/>
              </a:rPr>
              <a:t>–</a:t>
            </a:r>
            <a:r>
              <a:rPr sz="1200" spc="-100" dirty="0">
                <a:latin typeface="Times New Roman"/>
                <a:cs typeface="Times New Roman"/>
              </a:rPr>
              <a:t> </a:t>
            </a:r>
            <a:r>
              <a:rPr sz="1200" dirty="0">
                <a:latin typeface="Times New Roman"/>
                <a:cs typeface="Times New Roman"/>
              </a:rPr>
              <a:t>178:100</a:t>
            </a:r>
            <a:endParaRPr sz="1200">
              <a:latin typeface="Times New Roman"/>
              <a:cs typeface="Times New Roman"/>
            </a:endParaRPr>
          </a:p>
          <a:p>
            <a:pPr marL="50800">
              <a:lnSpc>
                <a:spcPct val="100000"/>
              </a:lnSpc>
              <a:spcBef>
                <a:spcPts val="620"/>
              </a:spcBef>
            </a:pPr>
            <a:r>
              <a:rPr sz="1200" dirty="0">
                <a:latin typeface="Times New Roman"/>
                <a:cs typeface="Times New Roman"/>
              </a:rPr>
              <a:t>–</a:t>
            </a:r>
            <a:r>
              <a:rPr sz="1200" spc="-100" dirty="0">
                <a:latin typeface="Times New Roman"/>
                <a:cs typeface="Times New Roman"/>
              </a:rPr>
              <a:t> </a:t>
            </a:r>
            <a:r>
              <a:rPr sz="1200" dirty="0">
                <a:latin typeface="Times New Roman"/>
                <a:cs typeface="Times New Roman"/>
              </a:rPr>
              <a:t>140:100</a:t>
            </a:r>
            <a:endParaRPr sz="1200">
              <a:latin typeface="Times New Roman"/>
              <a:cs typeface="Times New Roman"/>
            </a:endParaRPr>
          </a:p>
          <a:p>
            <a:pPr marL="469900">
              <a:lnSpc>
                <a:spcPct val="100000"/>
              </a:lnSpc>
              <a:spcBef>
                <a:spcPts val="640"/>
              </a:spcBef>
            </a:pPr>
            <a:r>
              <a:rPr sz="1200" dirty="0">
                <a:latin typeface="Times New Roman"/>
                <a:cs typeface="Times New Roman"/>
              </a:rPr>
              <a:t>–</a:t>
            </a:r>
            <a:r>
              <a:rPr sz="1200" spc="-75" dirty="0">
                <a:latin typeface="Times New Roman"/>
                <a:cs typeface="Times New Roman"/>
              </a:rPr>
              <a:t> </a:t>
            </a:r>
            <a:r>
              <a:rPr sz="1200" dirty="0">
                <a:latin typeface="Times New Roman"/>
                <a:cs typeface="Times New Roman"/>
              </a:rPr>
              <a:t>136:100</a:t>
            </a:r>
            <a:endParaRPr sz="1200">
              <a:latin typeface="Times New Roman"/>
              <a:cs typeface="Times New Roman"/>
            </a:endParaRPr>
          </a:p>
        </p:txBody>
      </p:sp>
      <p:sp>
        <p:nvSpPr>
          <p:cNvPr id="8" name="object 8"/>
          <p:cNvSpPr txBox="1"/>
          <p:nvPr/>
        </p:nvSpPr>
        <p:spPr>
          <a:xfrm>
            <a:off x="902004" y="3736975"/>
            <a:ext cx="5927725" cy="439102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a:t>
            </a:r>
            <a:r>
              <a:rPr sz="1200" u="sng" spc="-5" dirty="0">
                <a:solidFill>
                  <a:srgbClr val="0000FF"/>
                </a:solidFill>
                <a:uFill>
                  <a:solidFill>
                    <a:srgbClr val="0000FF"/>
                  </a:solidFill>
                </a:uFill>
                <a:latin typeface="Times New Roman"/>
                <a:cs typeface="Times New Roman"/>
                <a:hlinkClick r:id="rId2"/>
              </a:rPr>
              <a:t>http://geography.about.com/od/populationgeography/a/sexratio.htm</a:t>
            </a:r>
            <a:r>
              <a:rPr sz="1200" spc="30" dirty="0">
                <a:solidFill>
                  <a:srgbClr val="0000FF"/>
                </a:solidFill>
                <a:latin typeface="Times New Roman"/>
                <a:cs typeface="Times New Roman"/>
                <a:hlinkClick r:id="rId2"/>
              </a:rPr>
              <a:t> </a:t>
            </a:r>
            <a:r>
              <a:rPr sz="1200" dirty="0">
                <a:latin typeface="Times New Roman"/>
                <a:cs typeface="Times New Roman"/>
              </a:rPr>
              <a:t>)</a:t>
            </a:r>
            <a:endParaRPr sz="1200">
              <a:latin typeface="Times New Roman"/>
              <a:cs typeface="Times New Roman"/>
            </a:endParaRPr>
          </a:p>
          <a:p>
            <a:pPr>
              <a:lnSpc>
                <a:spcPct val="100000"/>
              </a:lnSpc>
              <a:spcBef>
                <a:spcPts val="30"/>
              </a:spcBef>
            </a:pPr>
            <a:endParaRPr sz="1400">
              <a:latin typeface="Times New Roman"/>
              <a:cs typeface="Times New Roman"/>
            </a:endParaRPr>
          </a:p>
          <a:p>
            <a:pPr marL="469265" indent="-228600">
              <a:lnSpc>
                <a:spcPct val="100000"/>
              </a:lnSpc>
              <a:spcBef>
                <a:spcPts val="5"/>
              </a:spcBef>
              <a:buFont typeface="Arial"/>
              <a:buChar char="•"/>
              <a:tabLst>
                <a:tab pos="469265" algn="l"/>
                <a:tab pos="469900" algn="l"/>
              </a:tabLst>
            </a:pPr>
            <a:r>
              <a:rPr sz="1200" spc="-5" dirty="0">
                <a:latin typeface="Times New Roman"/>
                <a:cs typeface="Times New Roman"/>
              </a:rPr>
              <a:t>On </a:t>
            </a:r>
            <a:r>
              <a:rPr sz="1200" dirty="0">
                <a:latin typeface="Times New Roman"/>
                <a:cs typeface="Times New Roman"/>
              </a:rPr>
              <a:t>the other </a:t>
            </a:r>
            <a:r>
              <a:rPr sz="1200" spc="-5" dirty="0">
                <a:latin typeface="Times New Roman"/>
                <a:cs typeface="Times New Roman"/>
              </a:rPr>
              <a:t>hand, </a:t>
            </a:r>
            <a:r>
              <a:rPr sz="1200" dirty="0">
                <a:latin typeface="Times New Roman"/>
                <a:cs typeface="Times New Roman"/>
              </a:rPr>
              <a:t>quite a </a:t>
            </a:r>
            <a:r>
              <a:rPr sz="1200" spc="-5" dirty="0">
                <a:latin typeface="Times New Roman"/>
                <a:cs typeface="Times New Roman"/>
              </a:rPr>
              <a:t>few countries </a:t>
            </a:r>
            <a:r>
              <a:rPr sz="1200" dirty="0">
                <a:latin typeface="Times New Roman"/>
                <a:cs typeface="Times New Roman"/>
              </a:rPr>
              <a:t>have far more </a:t>
            </a:r>
            <a:r>
              <a:rPr sz="1200" spc="-5" dirty="0">
                <a:latin typeface="Times New Roman"/>
                <a:cs typeface="Times New Roman"/>
              </a:rPr>
              <a:t>females </a:t>
            </a:r>
            <a:r>
              <a:rPr sz="1200" dirty="0">
                <a:latin typeface="Times New Roman"/>
                <a:cs typeface="Times New Roman"/>
              </a:rPr>
              <a:t>than</a:t>
            </a:r>
            <a:r>
              <a:rPr sz="1200" spc="5" dirty="0">
                <a:latin typeface="Times New Roman"/>
                <a:cs typeface="Times New Roman"/>
              </a:rPr>
              <a:t> </a:t>
            </a:r>
            <a:r>
              <a:rPr sz="1200" dirty="0">
                <a:latin typeface="Times New Roman"/>
                <a:cs typeface="Times New Roman"/>
              </a:rPr>
              <a:t>males...</a:t>
            </a:r>
            <a:endParaRPr sz="1200">
              <a:latin typeface="Times New Roman"/>
              <a:cs typeface="Times New Roman"/>
            </a:endParaRPr>
          </a:p>
          <a:p>
            <a:pPr marL="469265" marR="4342130" indent="-228600">
              <a:lnSpc>
                <a:spcPct val="144200"/>
              </a:lnSpc>
              <a:spcBef>
                <a:spcPts val="980"/>
              </a:spcBef>
              <a:buFont typeface="Arial"/>
              <a:buChar char="•"/>
              <a:tabLst>
                <a:tab pos="469265" algn="l"/>
                <a:tab pos="469900" algn="l"/>
              </a:tabLst>
            </a:pPr>
            <a:r>
              <a:rPr sz="1200" spc="-5" dirty="0">
                <a:latin typeface="Times New Roman"/>
                <a:cs typeface="Times New Roman"/>
              </a:rPr>
              <a:t>Chad </a:t>
            </a:r>
            <a:r>
              <a:rPr sz="1200" dirty="0">
                <a:latin typeface="Times New Roman"/>
                <a:cs typeface="Times New Roman"/>
              </a:rPr>
              <a:t>- 84:100  </a:t>
            </a:r>
            <a:r>
              <a:rPr sz="1200" spc="-5" dirty="0">
                <a:latin typeface="Times New Roman"/>
                <a:cs typeface="Times New Roman"/>
              </a:rPr>
              <a:t>Armenia </a:t>
            </a:r>
            <a:r>
              <a:rPr sz="1200" dirty="0">
                <a:latin typeface="Times New Roman"/>
                <a:cs typeface="Times New Roman"/>
              </a:rPr>
              <a:t>–</a:t>
            </a:r>
            <a:r>
              <a:rPr sz="1200" spc="-75" dirty="0">
                <a:latin typeface="Times New Roman"/>
                <a:cs typeface="Times New Roman"/>
              </a:rPr>
              <a:t> </a:t>
            </a:r>
            <a:r>
              <a:rPr sz="1200" dirty="0">
                <a:latin typeface="Times New Roman"/>
                <a:cs typeface="Times New Roman"/>
              </a:rPr>
              <a:t>88:100</a:t>
            </a:r>
            <a:endParaRPr sz="1200">
              <a:latin typeface="Times New Roman"/>
              <a:cs typeface="Times New Roman"/>
            </a:endParaRPr>
          </a:p>
          <a:p>
            <a:pPr marL="469265" marR="2877185">
              <a:lnSpc>
                <a:spcPts val="2080"/>
              </a:lnSpc>
              <a:spcBef>
                <a:spcPts val="160"/>
              </a:spcBef>
            </a:pPr>
            <a:r>
              <a:rPr sz="1200" dirty="0">
                <a:latin typeface="Times New Roman"/>
                <a:cs typeface="Times New Roman"/>
              </a:rPr>
              <a:t>El </a:t>
            </a:r>
            <a:r>
              <a:rPr sz="1200" spc="-5" dirty="0">
                <a:latin typeface="Times New Roman"/>
                <a:cs typeface="Times New Roman"/>
              </a:rPr>
              <a:t>Salvador, Estonia, and Macau </a:t>
            </a:r>
            <a:r>
              <a:rPr sz="1200" dirty="0">
                <a:latin typeface="Times New Roman"/>
                <a:cs typeface="Times New Roman"/>
              </a:rPr>
              <a:t>– 91:100  </a:t>
            </a:r>
            <a:r>
              <a:rPr sz="1200" spc="-5" dirty="0">
                <a:latin typeface="Times New Roman"/>
                <a:cs typeface="Times New Roman"/>
              </a:rPr>
              <a:t>Lebanon </a:t>
            </a:r>
            <a:r>
              <a:rPr sz="1200" dirty="0">
                <a:latin typeface="Times New Roman"/>
                <a:cs typeface="Times New Roman"/>
              </a:rPr>
              <a:t>– 92:100</a:t>
            </a:r>
            <a:endParaRPr sz="1200">
              <a:latin typeface="Times New Roman"/>
              <a:cs typeface="Times New Roman"/>
            </a:endParaRPr>
          </a:p>
          <a:p>
            <a:pPr>
              <a:lnSpc>
                <a:spcPct val="100000"/>
              </a:lnSpc>
              <a:spcBef>
                <a:spcPts val="40"/>
              </a:spcBef>
            </a:pPr>
            <a:endParaRPr sz="1250">
              <a:latin typeface="Times New Roman"/>
              <a:cs typeface="Times New Roman"/>
            </a:endParaRPr>
          </a:p>
          <a:p>
            <a:pPr marL="12700">
              <a:lnSpc>
                <a:spcPct val="100000"/>
              </a:lnSpc>
            </a:pPr>
            <a:r>
              <a:rPr sz="1200" b="1" spc="-5" dirty="0">
                <a:latin typeface="Times New Roman"/>
                <a:cs typeface="Times New Roman"/>
              </a:rPr>
              <a:t>Population size, growth and</a:t>
            </a:r>
            <a:r>
              <a:rPr sz="1200" b="1" spc="15" dirty="0">
                <a:latin typeface="Times New Roman"/>
                <a:cs typeface="Times New Roman"/>
              </a:rPr>
              <a:t> </a:t>
            </a:r>
            <a:r>
              <a:rPr sz="1200" b="1" spc="-5" dirty="0">
                <a:latin typeface="Times New Roman"/>
                <a:cs typeface="Times New Roman"/>
              </a:rPr>
              <a:t>distribution:</a:t>
            </a:r>
            <a:endParaRPr sz="1200">
              <a:latin typeface="Times New Roman"/>
              <a:cs typeface="Times New Roman"/>
            </a:endParaRPr>
          </a:p>
          <a:p>
            <a:pPr marL="469265" marR="5080" indent="-228600">
              <a:lnSpc>
                <a:spcPct val="144200"/>
              </a:lnSpc>
              <a:spcBef>
                <a:spcPts val="960"/>
              </a:spcBef>
              <a:buFont typeface="Arial"/>
              <a:buChar char="•"/>
              <a:tabLst>
                <a:tab pos="469265" algn="l"/>
                <a:tab pos="469900" algn="l"/>
              </a:tabLst>
            </a:pPr>
            <a:r>
              <a:rPr sz="1200" b="1" spc="-5" dirty="0">
                <a:latin typeface="Times New Roman"/>
                <a:cs typeface="Times New Roman"/>
              </a:rPr>
              <a:t>Population </a:t>
            </a:r>
            <a:r>
              <a:rPr sz="1200" b="1" dirty="0">
                <a:latin typeface="Times New Roman"/>
                <a:cs typeface="Times New Roman"/>
              </a:rPr>
              <a:t>of </a:t>
            </a:r>
            <a:r>
              <a:rPr sz="1200" b="1" spc="-5" dirty="0">
                <a:latin typeface="Times New Roman"/>
                <a:cs typeface="Times New Roman"/>
              </a:rPr>
              <a:t>Nepal as </a:t>
            </a:r>
            <a:r>
              <a:rPr sz="1200" b="1" dirty="0">
                <a:latin typeface="Times New Roman"/>
                <a:cs typeface="Times New Roman"/>
              </a:rPr>
              <a:t>of </a:t>
            </a:r>
            <a:r>
              <a:rPr sz="1200" b="1" spc="-5" dirty="0">
                <a:latin typeface="Times New Roman"/>
                <a:cs typeface="Times New Roman"/>
              </a:rPr>
              <a:t>the census </a:t>
            </a:r>
            <a:r>
              <a:rPr sz="1200" spc="-5" dirty="0">
                <a:latin typeface="Times New Roman"/>
                <a:cs typeface="Times New Roman"/>
              </a:rPr>
              <a:t>stands at </a:t>
            </a:r>
            <a:r>
              <a:rPr sz="1200" dirty="0">
                <a:latin typeface="Times New Roman"/>
                <a:cs typeface="Times New Roman"/>
              </a:rPr>
              <a:t>26,494,504. The increment of </a:t>
            </a:r>
            <a:r>
              <a:rPr sz="1200" spc="-5" dirty="0">
                <a:latin typeface="Times New Roman"/>
                <a:cs typeface="Times New Roman"/>
              </a:rPr>
              <a:t>population  </a:t>
            </a:r>
            <a:r>
              <a:rPr sz="1200" dirty="0">
                <a:latin typeface="Times New Roman"/>
                <a:cs typeface="Times New Roman"/>
              </a:rPr>
              <a:t>during the </a:t>
            </a:r>
            <a:r>
              <a:rPr sz="1200" spc="-5" dirty="0">
                <a:latin typeface="Times New Roman"/>
                <a:cs typeface="Times New Roman"/>
              </a:rPr>
              <a:t>last </a:t>
            </a:r>
            <a:r>
              <a:rPr sz="1200" dirty="0">
                <a:latin typeface="Times New Roman"/>
                <a:cs typeface="Times New Roman"/>
              </a:rPr>
              <a:t>decade </a:t>
            </a:r>
            <a:r>
              <a:rPr sz="1200" spc="-5" dirty="0">
                <a:latin typeface="Times New Roman"/>
                <a:cs typeface="Times New Roman"/>
              </a:rPr>
              <a:t>is recorded as </a:t>
            </a:r>
            <a:r>
              <a:rPr sz="1200" dirty="0">
                <a:latin typeface="Times New Roman"/>
                <a:cs typeface="Times New Roman"/>
              </a:rPr>
              <a:t>3,343,081 with an </a:t>
            </a:r>
            <a:r>
              <a:rPr sz="1200" spc="-5" dirty="0">
                <a:latin typeface="Times New Roman"/>
                <a:cs typeface="Times New Roman"/>
              </a:rPr>
              <a:t>annual </a:t>
            </a:r>
            <a:r>
              <a:rPr sz="1200" dirty="0">
                <a:latin typeface="Times New Roman"/>
                <a:cs typeface="Times New Roman"/>
              </a:rPr>
              <a:t>average </a:t>
            </a:r>
            <a:r>
              <a:rPr sz="1200" spc="-5" dirty="0">
                <a:latin typeface="Times New Roman"/>
                <a:cs typeface="Times New Roman"/>
              </a:rPr>
              <a:t>growth rate</a:t>
            </a:r>
            <a:r>
              <a:rPr sz="1200" spc="30"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469265">
              <a:lnSpc>
                <a:spcPct val="100000"/>
              </a:lnSpc>
              <a:spcBef>
                <a:spcPts val="635"/>
              </a:spcBef>
            </a:pPr>
            <a:r>
              <a:rPr sz="1200" dirty="0">
                <a:latin typeface="Times New Roman"/>
                <a:cs typeface="Times New Roman"/>
              </a:rPr>
              <a:t>1.35</a:t>
            </a:r>
            <a:r>
              <a:rPr sz="1200" spc="-80" dirty="0">
                <a:latin typeface="Times New Roman"/>
                <a:cs typeface="Times New Roman"/>
              </a:rPr>
              <a:t> </a:t>
            </a:r>
            <a:r>
              <a:rPr sz="1200" spc="-5" dirty="0">
                <a:latin typeface="Times New Roman"/>
                <a:cs typeface="Times New Roman"/>
              </a:rPr>
              <a:t>percent.</a:t>
            </a:r>
            <a:endParaRPr sz="1200">
              <a:latin typeface="Times New Roman"/>
              <a:cs typeface="Times New Roman"/>
            </a:endParaRPr>
          </a:p>
          <a:p>
            <a:pPr marL="469265" marR="56515" indent="-228600">
              <a:lnSpc>
                <a:spcPct val="144200"/>
              </a:lnSpc>
              <a:spcBef>
                <a:spcPts val="1000"/>
              </a:spcBef>
              <a:buFont typeface="Arial"/>
              <a:buChar char="•"/>
              <a:tabLst>
                <a:tab pos="469265" algn="l"/>
                <a:tab pos="469900" algn="l"/>
              </a:tabLst>
            </a:pPr>
            <a:r>
              <a:rPr sz="1200" spc="-5" dirty="0">
                <a:latin typeface="Times New Roman"/>
                <a:cs typeface="Times New Roman"/>
              </a:rPr>
              <a:t>Terai constitutes </a:t>
            </a:r>
            <a:r>
              <a:rPr sz="1200" dirty="0">
                <a:latin typeface="Times New Roman"/>
                <a:cs typeface="Times New Roman"/>
              </a:rPr>
              <a:t>50.27 </a:t>
            </a:r>
            <a:r>
              <a:rPr sz="1200" spc="-5" dirty="0">
                <a:latin typeface="Times New Roman"/>
                <a:cs typeface="Times New Roman"/>
              </a:rPr>
              <a:t>percent (13,318,705) </a:t>
            </a:r>
            <a:r>
              <a:rPr sz="1200" dirty="0">
                <a:latin typeface="Times New Roman"/>
                <a:cs typeface="Times New Roman"/>
              </a:rPr>
              <a:t>of the </a:t>
            </a:r>
            <a:r>
              <a:rPr sz="1200" spc="-5" dirty="0">
                <a:latin typeface="Times New Roman"/>
                <a:cs typeface="Times New Roman"/>
              </a:rPr>
              <a:t>total population </a:t>
            </a:r>
            <a:r>
              <a:rPr sz="1200" dirty="0">
                <a:latin typeface="Times New Roman"/>
                <a:cs typeface="Times New Roman"/>
              </a:rPr>
              <a:t>while </a:t>
            </a:r>
            <a:r>
              <a:rPr sz="1200" spc="-5" dirty="0">
                <a:latin typeface="Times New Roman"/>
                <a:cs typeface="Times New Roman"/>
              </a:rPr>
              <a:t>Hill </a:t>
            </a:r>
            <a:r>
              <a:rPr sz="1200" dirty="0">
                <a:latin typeface="Times New Roman"/>
                <a:cs typeface="Times New Roman"/>
              </a:rPr>
              <a:t>and  </a:t>
            </a:r>
            <a:r>
              <a:rPr sz="1200" spc="-5" dirty="0">
                <a:latin typeface="Times New Roman"/>
                <a:cs typeface="Times New Roman"/>
              </a:rPr>
              <a:t>Mountain constitutes </a:t>
            </a:r>
            <a:r>
              <a:rPr sz="1200" dirty="0">
                <a:latin typeface="Times New Roman"/>
                <a:cs typeface="Times New Roman"/>
              </a:rPr>
              <a:t>43 </a:t>
            </a:r>
            <a:r>
              <a:rPr sz="1200" spc="-5" dirty="0">
                <a:latin typeface="Times New Roman"/>
                <a:cs typeface="Times New Roman"/>
              </a:rPr>
              <a:t>percent (11,394,007) and </a:t>
            </a:r>
            <a:r>
              <a:rPr sz="1200" dirty="0">
                <a:latin typeface="Times New Roman"/>
                <a:cs typeface="Times New Roman"/>
              </a:rPr>
              <a:t>6.73 </a:t>
            </a:r>
            <a:r>
              <a:rPr sz="1200" spc="-5" dirty="0">
                <a:latin typeface="Times New Roman"/>
                <a:cs typeface="Times New Roman"/>
              </a:rPr>
              <a:t>percent (1,781,792)</a:t>
            </a:r>
            <a:r>
              <a:rPr sz="1200" spc="225" dirty="0">
                <a:latin typeface="Times New Roman"/>
                <a:cs typeface="Times New Roman"/>
              </a:rPr>
              <a:t> </a:t>
            </a:r>
            <a:r>
              <a:rPr sz="1200" spc="-5" dirty="0">
                <a:latin typeface="Times New Roman"/>
                <a:cs typeface="Times New Roman"/>
              </a:rPr>
              <a:t>respectively.</a:t>
            </a:r>
            <a:endParaRPr sz="1200">
              <a:latin typeface="Times New Roman"/>
              <a:cs typeface="Times New Roman"/>
            </a:endParaRPr>
          </a:p>
          <a:p>
            <a:pPr marL="469265" marR="271145" indent="-228600">
              <a:lnSpc>
                <a:spcPct val="144200"/>
              </a:lnSpc>
              <a:spcBef>
                <a:spcPts val="985"/>
              </a:spcBef>
              <a:buFont typeface="Arial"/>
              <a:buChar char="•"/>
              <a:tabLst>
                <a:tab pos="469265" algn="l"/>
                <a:tab pos="469900" algn="l"/>
              </a:tabLst>
            </a:pPr>
            <a:r>
              <a:rPr sz="1200" dirty="0">
                <a:latin typeface="Times New Roman"/>
                <a:cs typeface="Times New Roman"/>
              </a:rPr>
              <a:t>Among the five development </a:t>
            </a:r>
            <a:r>
              <a:rPr sz="1200" spc="-5" dirty="0">
                <a:latin typeface="Times New Roman"/>
                <a:cs typeface="Times New Roman"/>
              </a:rPr>
              <a:t>regions, Central development region has </a:t>
            </a:r>
            <a:r>
              <a:rPr sz="1200" dirty="0">
                <a:latin typeface="Times New Roman"/>
                <a:cs typeface="Times New Roman"/>
              </a:rPr>
              <a:t>the </a:t>
            </a:r>
            <a:r>
              <a:rPr sz="1200" spc="-5" dirty="0">
                <a:latin typeface="Times New Roman"/>
                <a:cs typeface="Times New Roman"/>
              </a:rPr>
              <a:t>highest  </a:t>
            </a:r>
            <a:r>
              <a:rPr sz="1200" dirty="0">
                <a:latin typeface="Times New Roman"/>
                <a:cs typeface="Times New Roman"/>
              </a:rPr>
              <a:t>population ( 36.45 </a:t>
            </a:r>
            <a:r>
              <a:rPr sz="1200" spc="-5" dirty="0">
                <a:latin typeface="Times New Roman"/>
                <a:cs typeface="Times New Roman"/>
              </a:rPr>
              <a:t>percent) and far western region records </a:t>
            </a:r>
            <a:r>
              <a:rPr sz="1200" dirty="0">
                <a:latin typeface="Times New Roman"/>
                <a:cs typeface="Times New Roman"/>
              </a:rPr>
              <a:t>the </a:t>
            </a:r>
            <a:r>
              <a:rPr sz="1200" spc="-5" dirty="0">
                <a:latin typeface="Times New Roman"/>
                <a:cs typeface="Times New Roman"/>
              </a:rPr>
              <a:t>lowest </a:t>
            </a:r>
            <a:r>
              <a:rPr sz="1200" dirty="0">
                <a:latin typeface="Times New Roman"/>
                <a:cs typeface="Times New Roman"/>
              </a:rPr>
              <a:t>( 9.63</a:t>
            </a:r>
            <a:r>
              <a:rPr sz="1200" spc="120" dirty="0">
                <a:latin typeface="Times New Roman"/>
                <a:cs typeface="Times New Roman"/>
              </a:rPr>
              <a:t> </a:t>
            </a:r>
            <a:r>
              <a:rPr sz="1200" spc="-5" dirty="0">
                <a:latin typeface="Times New Roman"/>
                <a:cs typeface="Times New Roman"/>
              </a:rPr>
              <a:t>percent).</a:t>
            </a:r>
            <a:endParaRPr sz="1200">
              <a:latin typeface="Times New Roman"/>
              <a:cs typeface="Times New Roman"/>
            </a:endParaRPr>
          </a:p>
        </p:txBody>
      </p:sp>
      <p:sp>
        <p:nvSpPr>
          <p:cNvPr id="11" name="Slide Number Placeholder 10">
            <a:extLst>
              <a:ext uri="{FF2B5EF4-FFF2-40B4-BE49-F238E27FC236}">
                <a16:creationId xmlns:a16="http://schemas.microsoft.com/office/drawing/2014/main" id="{A95927D4-DD0C-4C49-B4FF-BE58B382A070}"/>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71</a:t>
            </a:fld>
            <a:endParaRP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95800" y="478028"/>
            <a:ext cx="2437053"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3393"/>
            <a:ext cx="5915660" cy="151130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Literacy Rate:</a:t>
            </a:r>
            <a:endParaRPr sz="1200">
              <a:latin typeface="Times New Roman"/>
              <a:cs typeface="Times New Roman"/>
            </a:endParaRPr>
          </a:p>
          <a:p>
            <a:pPr marL="469265" marR="5080" indent="-228600">
              <a:lnSpc>
                <a:spcPct val="144200"/>
              </a:lnSpc>
              <a:spcBef>
                <a:spcPts val="960"/>
              </a:spcBef>
              <a:buFont typeface="Arial"/>
              <a:buChar char="•"/>
              <a:tabLst>
                <a:tab pos="469265" algn="l"/>
                <a:tab pos="469900" algn="l"/>
              </a:tabLst>
            </a:pPr>
            <a:r>
              <a:rPr sz="1200" spc="-5" dirty="0">
                <a:latin typeface="Times New Roman"/>
                <a:cs typeface="Times New Roman"/>
              </a:rPr>
              <a:t>A person who is able </a:t>
            </a:r>
            <a:r>
              <a:rPr sz="1200" dirty="0">
                <a:latin typeface="Times New Roman"/>
                <a:cs typeface="Times New Roman"/>
              </a:rPr>
              <a:t>to </a:t>
            </a:r>
            <a:r>
              <a:rPr sz="1200" spc="-5" dirty="0">
                <a:latin typeface="Times New Roman"/>
                <a:cs typeface="Times New Roman"/>
              </a:rPr>
              <a:t>read, write and can </a:t>
            </a:r>
            <a:r>
              <a:rPr sz="1200" dirty="0">
                <a:latin typeface="Times New Roman"/>
                <a:cs typeface="Times New Roman"/>
              </a:rPr>
              <a:t>do simple </a:t>
            </a:r>
            <a:r>
              <a:rPr sz="1200" spc="-5" dirty="0">
                <a:latin typeface="Times New Roman"/>
                <a:cs typeface="Times New Roman"/>
              </a:rPr>
              <a:t>mathematical </a:t>
            </a:r>
            <a:r>
              <a:rPr sz="1200" dirty="0">
                <a:latin typeface="Times New Roman"/>
                <a:cs typeface="Times New Roman"/>
              </a:rPr>
              <a:t>calculation </a:t>
            </a:r>
            <a:r>
              <a:rPr sz="1200" spc="-5" dirty="0">
                <a:latin typeface="Times New Roman"/>
                <a:cs typeface="Times New Roman"/>
              </a:rPr>
              <a:t>is </a:t>
            </a:r>
            <a:r>
              <a:rPr sz="1200" dirty="0">
                <a:latin typeface="Times New Roman"/>
                <a:cs typeface="Times New Roman"/>
              </a:rPr>
              <a:t>known  </a:t>
            </a:r>
            <a:r>
              <a:rPr sz="1200" spc="-5" dirty="0">
                <a:latin typeface="Times New Roman"/>
                <a:cs typeface="Times New Roman"/>
              </a:rPr>
              <a:t>as literate.</a:t>
            </a:r>
            <a:endParaRPr sz="1200">
              <a:latin typeface="Times New Roman"/>
              <a:cs typeface="Times New Roman"/>
            </a:endParaRPr>
          </a:p>
          <a:p>
            <a:pPr marL="469265" marR="173355" indent="-228600">
              <a:lnSpc>
                <a:spcPct val="144200"/>
              </a:lnSpc>
              <a:spcBef>
                <a:spcPts val="994"/>
              </a:spcBef>
              <a:buFont typeface="Arial"/>
              <a:buChar char="•"/>
              <a:tabLst>
                <a:tab pos="469265" algn="l"/>
                <a:tab pos="469900" algn="l"/>
              </a:tabLst>
            </a:pPr>
            <a:r>
              <a:rPr sz="1200" dirty="0">
                <a:latin typeface="Times New Roman"/>
                <a:cs typeface="Times New Roman"/>
              </a:rPr>
              <a:t>The </a:t>
            </a:r>
            <a:r>
              <a:rPr sz="1200" spc="-5" dirty="0">
                <a:latin typeface="Times New Roman"/>
                <a:cs typeface="Times New Roman"/>
              </a:rPr>
              <a:t>census </a:t>
            </a:r>
            <a:r>
              <a:rPr sz="1200" dirty="0">
                <a:latin typeface="Times New Roman"/>
                <a:cs typeface="Times New Roman"/>
              </a:rPr>
              <a:t>of 2011 had </a:t>
            </a:r>
            <a:r>
              <a:rPr sz="1200" spc="-5" dirty="0">
                <a:latin typeface="Times New Roman"/>
                <a:cs typeface="Times New Roman"/>
              </a:rPr>
              <a:t>covered </a:t>
            </a:r>
            <a:r>
              <a:rPr sz="1200" dirty="0">
                <a:latin typeface="Times New Roman"/>
                <a:cs typeface="Times New Roman"/>
              </a:rPr>
              <a:t>the </a:t>
            </a:r>
            <a:r>
              <a:rPr sz="1200" spc="-5" dirty="0">
                <a:latin typeface="Times New Roman"/>
                <a:cs typeface="Times New Roman"/>
              </a:rPr>
              <a:t>population </a:t>
            </a:r>
            <a:r>
              <a:rPr sz="1200" dirty="0">
                <a:latin typeface="Times New Roman"/>
                <a:cs typeface="Times New Roman"/>
              </a:rPr>
              <a:t>of </a:t>
            </a:r>
            <a:r>
              <a:rPr sz="1200" spc="-5" dirty="0">
                <a:latin typeface="Times New Roman"/>
                <a:cs typeface="Times New Roman"/>
              </a:rPr>
              <a:t>aged </a:t>
            </a:r>
            <a:r>
              <a:rPr sz="1200" dirty="0">
                <a:latin typeface="Times New Roman"/>
                <a:cs typeface="Times New Roman"/>
              </a:rPr>
              <a:t>above 5 </a:t>
            </a:r>
            <a:r>
              <a:rPr sz="1200" spc="-5" dirty="0">
                <a:latin typeface="Times New Roman"/>
                <a:cs typeface="Times New Roman"/>
              </a:rPr>
              <a:t>years </a:t>
            </a:r>
            <a:r>
              <a:rPr sz="1200" dirty="0">
                <a:latin typeface="Times New Roman"/>
                <a:cs typeface="Times New Roman"/>
              </a:rPr>
              <a:t>or above of </a:t>
            </a:r>
            <a:r>
              <a:rPr sz="1200" spc="-5" dirty="0">
                <a:latin typeface="Times New Roman"/>
                <a:cs typeface="Times New Roman"/>
              </a:rPr>
              <a:t>age  where as </a:t>
            </a:r>
            <a:r>
              <a:rPr sz="1200" dirty="0">
                <a:latin typeface="Times New Roman"/>
                <a:cs typeface="Times New Roman"/>
              </a:rPr>
              <a:t>2001 </a:t>
            </a:r>
            <a:r>
              <a:rPr sz="1200" spc="-5" dirty="0">
                <a:latin typeface="Times New Roman"/>
                <a:cs typeface="Times New Roman"/>
              </a:rPr>
              <a:t>had </a:t>
            </a:r>
            <a:r>
              <a:rPr sz="1200" dirty="0">
                <a:latin typeface="Times New Roman"/>
                <a:cs typeface="Times New Roman"/>
              </a:rPr>
              <a:t>took </a:t>
            </a:r>
            <a:r>
              <a:rPr sz="1200" spc="5" dirty="0">
                <a:latin typeface="Times New Roman"/>
                <a:cs typeface="Times New Roman"/>
              </a:rPr>
              <a:t>the </a:t>
            </a:r>
            <a:r>
              <a:rPr sz="1200" dirty="0">
                <a:latin typeface="Times New Roman"/>
                <a:cs typeface="Times New Roman"/>
              </a:rPr>
              <a:t>population of </a:t>
            </a:r>
            <a:r>
              <a:rPr sz="1200" spc="-5" dirty="0">
                <a:latin typeface="Times New Roman"/>
                <a:cs typeface="Times New Roman"/>
              </a:rPr>
              <a:t>aged </a:t>
            </a:r>
            <a:r>
              <a:rPr sz="1200" dirty="0">
                <a:latin typeface="Times New Roman"/>
                <a:cs typeface="Times New Roman"/>
              </a:rPr>
              <a:t>5 </a:t>
            </a:r>
            <a:r>
              <a:rPr sz="1200" spc="-5" dirty="0">
                <a:latin typeface="Times New Roman"/>
                <a:cs typeface="Times New Roman"/>
              </a:rPr>
              <a:t>years and</a:t>
            </a:r>
            <a:r>
              <a:rPr sz="1200" spc="30" dirty="0">
                <a:latin typeface="Times New Roman"/>
                <a:cs typeface="Times New Roman"/>
              </a:rPr>
              <a:t> </a:t>
            </a:r>
            <a:r>
              <a:rPr sz="1200" spc="-5" dirty="0">
                <a:latin typeface="Times New Roman"/>
                <a:cs typeface="Times New Roman"/>
              </a:rPr>
              <a:t>above.</a:t>
            </a:r>
            <a:endParaRPr sz="120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72</a:t>
            </a:fld>
            <a:endParaRPr sz="1100">
              <a:latin typeface="Caladea"/>
              <a:cs typeface="Caladea"/>
            </a:endParaRPr>
          </a:p>
        </p:txBody>
      </p:sp>
      <p:graphicFrame>
        <p:nvGraphicFramePr>
          <p:cNvPr id="6" name="object 6"/>
          <p:cNvGraphicFramePr>
            <a:graphicFrameLocks noGrp="1"/>
          </p:cNvGraphicFramePr>
          <p:nvPr/>
        </p:nvGraphicFramePr>
        <p:xfrm>
          <a:off x="882954" y="2977980"/>
          <a:ext cx="4298313" cy="1729727"/>
        </p:xfrm>
        <a:graphic>
          <a:graphicData uri="http://schemas.openxmlformats.org/drawingml/2006/table">
            <a:tbl>
              <a:tblPr firstRow="1" bandRow="1">
                <a:tableStyleId>{2D5ABB26-0587-4C30-8999-92F81FD0307C}</a:tableStyleId>
              </a:tblPr>
              <a:tblGrid>
                <a:gridCol w="858519">
                  <a:extLst>
                    <a:ext uri="{9D8B030D-6E8A-4147-A177-3AD203B41FA5}">
                      <a16:colId xmlns:a16="http://schemas.microsoft.com/office/drawing/2014/main" val="20000"/>
                    </a:ext>
                  </a:extLst>
                </a:gridCol>
                <a:gridCol w="779780">
                  <a:extLst>
                    <a:ext uri="{9D8B030D-6E8A-4147-A177-3AD203B41FA5}">
                      <a16:colId xmlns:a16="http://schemas.microsoft.com/office/drawing/2014/main" val="20001"/>
                    </a:ext>
                  </a:extLst>
                </a:gridCol>
                <a:gridCol w="1065530">
                  <a:extLst>
                    <a:ext uri="{9D8B030D-6E8A-4147-A177-3AD203B41FA5}">
                      <a16:colId xmlns:a16="http://schemas.microsoft.com/office/drawing/2014/main" val="20002"/>
                    </a:ext>
                  </a:extLst>
                </a:gridCol>
                <a:gridCol w="1594484">
                  <a:extLst>
                    <a:ext uri="{9D8B030D-6E8A-4147-A177-3AD203B41FA5}">
                      <a16:colId xmlns:a16="http://schemas.microsoft.com/office/drawing/2014/main" val="20003"/>
                    </a:ext>
                  </a:extLst>
                </a:gridCol>
              </a:tblGrid>
              <a:tr h="669982">
                <a:tc>
                  <a:txBody>
                    <a:bodyPr/>
                    <a:lstStyle/>
                    <a:p>
                      <a:pPr>
                        <a:lnSpc>
                          <a:spcPct val="100000"/>
                        </a:lnSpc>
                      </a:pPr>
                      <a:endParaRPr sz="1300">
                        <a:latin typeface="Times New Roman"/>
                        <a:cs typeface="Times New Roman"/>
                      </a:endParaRPr>
                    </a:p>
                    <a:p>
                      <a:pPr>
                        <a:lnSpc>
                          <a:spcPct val="100000"/>
                        </a:lnSpc>
                        <a:spcBef>
                          <a:spcPts val="10"/>
                        </a:spcBef>
                      </a:pPr>
                      <a:endParaRPr sz="1250">
                        <a:latin typeface="Times New Roman"/>
                        <a:cs typeface="Times New Roman"/>
                      </a:endParaRPr>
                    </a:p>
                    <a:p>
                      <a:pPr marL="31750">
                        <a:lnSpc>
                          <a:spcPct val="100000"/>
                        </a:lnSpc>
                      </a:pPr>
                      <a:r>
                        <a:rPr sz="1200" spc="-5" dirty="0">
                          <a:latin typeface="Times New Roman"/>
                          <a:cs typeface="Times New Roman"/>
                        </a:rPr>
                        <a:t>Census</a:t>
                      </a:r>
                      <a:r>
                        <a:rPr sz="1200" spc="-10" dirty="0">
                          <a:latin typeface="Times New Roman"/>
                          <a:cs typeface="Times New Roman"/>
                        </a:rPr>
                        <a:t> year</a:t>
                      </a:r>
                      <a:endParaRPr sz="12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p>
                      <a:pPr>
                        <a:lnSpc>
                          <a:spcPct val="100000"/>
                        </a:lnSpc>
                        <a:spcBef>
                          <a:spcPts val="10"/>
                        </a:spcBef>
                      </a:pPr>
                      <a:endParaRPr sz="1250">
                        <a:latin typeface="Times New Roman"/>
                        <a:cs typeface="Times New Roman"/>
                      </a:endParaRPr>
                    </a:p>
                    <a:p>
                      <a:pPr marL="86995">
                        <a:lnSpc>
                          <a:spcPct val="100000"/>
                        </a:lnSpc>
                      </a:pPr>
                      <a:r>
                        <a:rPr sz="1200" dirty="0">
                          <a:latin typeface="Times New Roman"/>
                          <a:cs typeface="Times New Roman"/>
                        </a:rPr>
                        <a:t>Male</a:t>
                      </a:r>
                      <a:endParaRPr sz="1200">
                        <a:latin typeface="Times New Roman"/>
                        <a:cs typeface="Times New Roman"/>
                      </a:endParaRPr>
                    </a:p>
                  </a:txBody>
                  <a:tcPr marL="0" marR="0" marT="0" marB="0"/>
                </a:tc>
                <a:tc>
                  <a:txBody>
                    <a:bodyPr/>
                    <a:lstStyle/>
                    <a:p>
                      <a:pPr marL="222250">
                        <a:lnSpc>
                          <a:spcPts val="1310"/>
                        </a:lnSpc>
                      </a:pPr>
                      <a:r>
                        <a:rPr sz="1200" spc="-5" dirty="0">
                          <a:latin typeface="Times New Roman"/>
                          <a:cs typeface="Times New Roman"/>
                        </a:rPr>
                        <a:t>Literacy</a:t>
                      </a:r>
                      <a:r>
                        <a:rPr sz="1200" spc="-50"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a:lnSpc>
                          <a:spcPct val="100000"/>
                        </a:lnSpc>
                        <a:spcBef>
                          <a:spcPts val="25"/>
                        </a:spcBef>
                      </a:pPr>
                      <a:endParaRPr sz="1400">
                        <a:latin typeface="Times New Roman"/>
                        <a:cs typeface="Times New Roman"/>
                      </a:endParaRPr>
                    </a:p>
                    <a:p>
                      <a:pPr marL="222250">
                        <a:lnSpc>
                          <a:spcPct val="100000"/>
                        </a:lnSpc>
                      </a:pPr>
                      <a:r>
                        <a:rPr sz="1200" spc="-5" dirty="0">
                          <a:latin typeface="Times New Roman"/>
                          <a:cs typeface="Times New Roman"/>
                        </a:rPr>
                        <a:t>Female</a:t>
                      </a:r>
                      <a:endParaRPr sz="12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p>
                      <a:pPr>
                        <a:lnSpc>
                          <a:spcPct val="100000"/>
                        </a:lnSpc>
                        <a:spcBef>
                          <a:spcPts val="10"/>
                        </a:spcBef>
                      </a:pPr>
                      <a:endParaRPr sz="1250">
                        <a:latin typeface="Times New Roman"/>
                        <a:cs typeface="Times New Roman"/>
                      </a:endParaRPr>
                    </a:p>
                    <a:p>
                      <a:pPr marL="146685">
                        <a:lnSpc>
                          <a:spcPct val="100000"/>
                        </a:lnSpc>
                      </a:pPr>
                      <a:r>
                        <a:rPr sz="1200" spc="-5" dirty="0">
                          <a:latin typeface="Times New Roman"/>
                          <a:cs typeface="Times New Roman"/>
                        </a:rPr>
                        <a:t>Total</a:t>
                      </a:r>
                      <a:endParaRPr sz="1200">
                        <a:latin typeface="Times New Roman"/>
                        <a:cs typeface="Times New Roman"/>
                      </a:endParaRPr>
                    </a:p>
                  </a:txBody>
                  <a:tcPr marL="0" marR="0" marT="0" marB="0"/>
                </a:tc>
                <a:extLst>
                  <a:ext uri="{0D108BD9-81ED-4DB2-BD59-A6C34878D82A}">
                    <a16:rowId xmlns:a16="http://schemas.microsoft.com/office/drawing/2014/main" val="10000"/>
                  </a:ext>
                </a:extLst>
              </a:tr>
              <a:tr h="390144">
                <a:tc>
                  <a:txBody>
                    <a:bodyPr/>
                    <a:lstStyle/>
                    <a:p>
                      <a:pPr marL="31750">
                        <a:lnSpc>
                          <a:spcPct val="100000"/>
                        </a:lnSpc>
                        <a:spcBef>
                          <a:spcPts val="740"/>
                        </a:spcBef>
                      </a:pPr>
                      <a:r>
                        <a:rPr sz="1200" dirty="0">
                          <a:latin typeface="Times New Roman"/>
                          <a:cs typeface="Times New Roman"/>
                        </a:rPr>
                        <a:t>2001</a:t>
                      </a:r>
                      <a:endParaRPr sz="1200">
                        <a:latin typeface="Times New Roman"/>
                        <a:cs typeface="Times New Roman"/>
                      </a:endParaRPr>
                    </a:p>
                  </a:txBody>
                  <a:tcPr marL="0" marR="0" marT="93980" marB="0"/>
                </a:tc>
                <a:tc>
                  <a:txBody>
                    <a:bodyPr/>
                    <a:lstStyle/>
                    <a:p>
                      <a:pPr marL="86995">
                        <a:lnSpc>
                          <a:spcPct val="100000"/>
                        </a:lnSpc>
                        <a:spcBef>
                          <a:spcPts val="740"/>
                        </a:spcBef>
                      </a:pPr>
                      <a:r>
                        <a:rPr sz="1200" dirty="0">
                          <a:latin typeface="Times New Roman"/>
                          <a:cs typeface="Times New Roman"/>
                        </a:rPr>
                        <a:t>65.35%</a:t>
                      </a:r>
                      <a:endParaRPr sz="1200">
                        <a:latin typeface="Times New Roman"/>
                        <a:cs typeface="Times New Roman"/>
                      </a:endParaRPr>
                    </a:p>
                  </a:txBody>
                  <a:tcPr marL="0" marR="0" marT="93980" marB="0"/>
                </a:tc>
                <a:tc>
                  <a:txBody>
                    <a:bodyPr/>
                    <a:lstStyle/>
                    <a:p>
                      <a:pPr marL="222250">
                        <a:lnSpc>
                          <a:spcPct val="100000"/>
                        </a:lnSpc>
                        <a:spcBef>
                          <a:spcPts val="740"/>
                        </a:spcBef>
                      </a:pPr>
                      <a:r>
                        <a:rPr sz="1200" dirty="0">
                          <a:latin typeface="Times New Roman"/>
                          <a:cs typeface="Times New Roman"/>
                        </a:rPr>
                        <a:t>42.8%</a:t>
                      </a:r>
                      <a:endParaRPr sz="1200">
                        <a:latin typeface="Times New Roman"/>
                        <a:cs typeface="Times New Roman"/>
                      </a:endParaRPr>
                    </a:p>
                  </a:txBody>
                  <a:tcPr marL="0" marR="0" marT="93980" marB="0"/>
                </a:tc>
                <a:tc>
                  <a:txBody>
                    <a:bodyPr/>
                    <a:lstStyle/>
                    <a:p>
                      <a:pPr marL="70485">
                        <a:lnSpc>
                          <a:spcPct val="100000"/>
                        </a:lnSpc>
                        <a:spcBef>
                          <a:spcPts val="740"/>
                        </a:spcBef>
                      </a:pPr>
                      <a:r>
                        <a:rPr sz="1200" dirty="0">
                          <a:latin typeface="Times New Roman"/>
                          <a:cs typeface="Times New Roman"/>
                        </a:rPr>
                        <a:t>59.1%</a:t>
                      </a:r>
                      <a:endParaRPr sz="1200">
                        <a:latin typeface="Times New Roman"/>
                        <a:cs typeface="Times New Roman"/>
                      </a:endParaRPr>
                    </a:p>
                  </a:txBody>
                  <a:tcPr marL="0" marR="0" marT="93980" marB="0"/>
                </a:tc>
                <a:extLst>
                  <a:ext uri="{0D108BD9-81ED-4DB2-BD59-A6C34878D82A}">
                    <a16:rowId xmlns:a16="http://schemas.microsoft.com/office/drawing/2014/main" val="10001"/>
                  </a:ext>
                </a:extLst>
              </a:tr>
              <a:tr h="390144">
                <a:tc>
                  <a:txBody>
                    <a:bodyPr/>
                    <a:lstStyle/>
                    <a:p>
                      <a:pPr marL="31750">
                        <a:lnSpc>
                          <a:spcPct val="100000"/>
                        </a:lnSpc>
                        <a:spcBef>
                          <a:spcPts val="740"/>
                        </a:spcBef>
                      </a:pPr>
                      <a:r>
                        <a:rPr sz="1200" dirty="0">
                          <a:latin typeface="Times New Roman"/>
                          <a:cs typeface="Times New Roman"/>
                        </a:rPr>
                        <a:t>2011</a:t>
                      </a:r>
                      <a:endParaRPr sz="1200">
                        <a:latin typeface="Times New Roman"/>
                        <a:cs typeface="Times New Roman"/>
                      </a:endParaRPr>
                    </a:p>
                  </a:txBody>
                  <a:tcPr marL="0" marR="0" marT="93980" marB="0"/>
                </a:tc>
                <a:tc>
                  <a:txBody>
                    <a:bodyPr/>
                    <a:lstStyle/>
                    <a:p>
                      <a:pPr marL="86995">
                        <a:lnSpc>
                          <a:spcPct val="100000"/>
                        </a:lnSpc>
                        <a:spcBef>
                          <a:spcPts val="740"/>
                        </a:spcBef>
                      </a:pPr>
                      <a:r>
                        <a:rPr sz="1200" dirty="0">
                          <a:latin typeface="Times New Roman"/>
                          <a:cs typeface="Times New Roman"/>
                        </a:rPr>
                        <a:t>75.1%</a:t>
                      </a:r>
                      <a:endParaRPr sz="1200">
                        <a:latin typeface="Times New Roman"/>
                        <a:cs typeface="Times New Roman"/>
                      </a:endParaRPr>
                    </a:p>
                  </a:txBody>
                  <a:tcPr marL="0" marR="0" marT="93980" marB="0"/>
                </a:tc>
                <a:tc>
                  <a:txBody>
                    <a:bodyPr/>
                    <a:lstStyle/>
                    <a:p>
                      <a:pPr marL="222250">
                        <a:lnSpc>
                          <a:spcPct val="100000"/>
                        </a:lnSpc>
                        <a:spcBef>
                          <a:spcPts val="740"/>
                        </a:spcBef>
                      </a:pPr>
                      <a:r>
                        <a:rPr sz="1200" dirty="0">
                          <a:latin typeface="Times New Roman"/>
                          <a:cs typeface="Times New Roman"/>
                        </a:rPr>
                        <a:t>57.4%</a:t>
                      </a:r>
                      <a:endParaRPr sz="1200">
                        <a:latin typeface="Times New Roman"/>
                        <a:cs typeface="Times New Roman"/>
                      </a:endParaRPr>
                    </a:p>
                  </a:txBody>
                  <a:tcPr marL="0" marR="0" marT="93980" marB="0"/>
                </a:tc>
                <a:tc>
                  <a:txBody>
                    <a:bodyPr/>
                    <a:lstStyle/>
                    <a:p>
                      <a:pPr marL="70485">
                        <a:lnSpc>
                          <a:spcPct val="100000"/>
                        </a:lnSpc>
                        <a:spcBef>
                          <a:spcPts val="740"/>
                        </a:spcBef>
                      </a:pPr>
                      <a:r>
                        <a:rPr sz="1200" spc="-5" dirty="0">
                          <a:latin typeface="Times New Roman"/>
                          <a:cs typeface="Times New Roman"/>
                        </a:rPr>
                        <a:t>65.9%(5yrs and above)</a:t>
                      </a:r>
                      <a:endParaRPr sz="1200">
                        <a:latin typeface="Times New Roman"/>
                        <a:cs typeface="Times New Roman"/>
                      </a:endParaRPr>
                    </a:p>
                  </a:txBody>
                  <a:tcPr marL="0" marR="0" marT="93980" marB="0"/>
                </a:tc>
                <a:extLst>
                  <a:ext uri="{0D108BD9-81ED-4DB2-BD59-A6C34878D82A}">
                    <a16:rowId xmlns:a16="http://schemas.microsoft.com/office/drawing/2014/main" val="10002"/>
                  </a:ext>
                </a:extLst>
              </a:tr>
              <a:tr h="279457">
                <a:tc>
                  <a:txBody>
                    <a:bodyPr/>
                    <a:lstStyle/>
                    <a:p>
                      <a:pPr>
                        <a:lnSpc>
                          <a:spcPct val="100000"/>
                        </a:lnSpc>
                      </a:pPr>
                      <a:endParaRPr sz="1200">
                        <a:latin typeface="Times New Roman"/>
                        <a:cs typeface="Times New Roman"/>
                      </a:endParaRPr>
                    </a:p>
                  </a:txBody>
                  <a:tcPr marL="0" marR="0" marT="0" marB="0"/>
                </a:tc>
                <a:tc>
                  <a:txBody>
                    <a:bodyPr/>
                    <a:lstStyle/>
                    <a:p>
                      <a:pPr marL="86995">
                        <a:lnSpc>
                          <a:spcPts val="1360"/>
                        </a:lnSpc>
                        <a:spcBef>
                          <a:spcPts val="740"/>
                        </a:spcBef>
                      </a:pPr>
                      <a:r>
                        <a:rPr sz="1200" dirty="0">
                          <a:latin typeface="Times New Roman"/>
                          <a:cs typeface="Times New Roman"/>
                        </a:rPr>
                        <a:t>75.9%</a:t>
                      </a:r>
                      <a:endParaRPr sz="1200">
                        <a:latin typeface="Times New Roman"/>
                        <a:cs typeface="Times New Roman"/>
                      </a:endParaRPr>
                    </a:p>
                  </a:txBody>
                  <a:tcPr marL="0" marR="0" marT="93980" marB="0"/>
                </a:tc>
                <a:tc>
                  <a:txBody>
                    <a:bodyPr/>
                    <a:lstStyle/>
                    <a:p>
                      <a:pPr marL="222250">
                        <a:lnSpc>
                          <a:spcPts val="1360"/>
                        </a:lnSpc>
                        <a:spcBef>
                          <a:spcPts val="740"/>
                        </a:spcBef>
                      </a:pPr>
                      <a:r>
                        <a:rPr sz="1200" dirty="0">
                          <a:latin typeface="Times New Roman"/>
                          <a:cs typeface="Times New Roman"/>
                        </a:rPr>
                        <a:t>57.7%</a:t>
                      </a:r>
                      <a:endParaRPr sz="1200">
                        <a:latin typeface="Times New Roman"/>
                        <a:cs typeface="Times New Roman"/>
                      </a:endParaRPr>
                    </a:p>
                  </a:txBody>
                  <a:tcPr marL="0" marR="0" marT="93980" marB="0"/>
                </a:tc>
                <a:tc>
                  <a:txBody>
                    <a:bodyPr/>
                    <a:lstStyle/>
                    <a:p>
                      <a:pPr marL="70485">
                        <a:lnSpc>
                          <a:spcPts val="1360"/>
                        </a:lnSpc>
                        <a:spcBef>
                          <a:spcPts val="740"/>
                        </a:spcBef>
                      </a:pPr>
                      <a:r>
                        <a:rPr sz="1200" dirty="0">
                          <a:latin typeface="Times New Roman"/>
                          <a:cs typeface="Times New Roman"/>
                        </a:rPr>
                        <a:t>66.5% </a:t>
                      </a:r>
                      <a:r>
                        <a:rPr sz="1200" spc="-5" dirty="0">
                          <a:latin typeface="Times New Roman"/>
                          <a:cs typeface="Times New Roman"/>
                        </a:rPr>
                        <a:t>(6 </a:t>
                      </a:r>
                      <a:r>
                        <a:rPr sz="1200" spc="-10" dirty="0">
                          <a:latin typeface="Times New Roman"/>
                          <a:cs typeface="Times New Roman"/>
                        </a:rPr>
                        <a:t>yrs </a:t>
                      </a:r>
                      <a:r>
                        <a:rPr sz="1200" spc="-5" dirty="0">
                          <a:latin typeface="Times New Roman"/>
                          <a:cs typeface="Times New Roman"/>
                        </a:rPr>
                        <a:t>and</a:t>
                      </a:r>
                      <a:r>
                        <a:rPr sz="1200" spc="-15" dirty="0">
                          <a:latin typeface="Times New Roman"/>
                          <a:cs typeface="Times New Roman"/>
                        </a:rPr>
                        <a:t> </a:t>
                      </a:r>
                      <a:r>
                        <a:rPr sz="1200" spc="-5" dirty="0">
                          <a:latin typeface="Times New Roman"/>
                          <a:cs typeface="Times New Roman"/>
                        </a:rPr>
                        <a:t>above)</a:t>
                      </a:r>
                      <a:endParaRPr sz="1200">
                        <a:latin typeface="Times New Roman"/>
                        <a:cs typeface="Times New Roman"/>
                      </a:endParaRPr>
                    </a:p>
                  </a:txBody>
                  <a:tcPr marL="0" marR="0" marT="93980" marB="0"/>
                </a:tc>
                <a:extLst>
                  <a:ext uri="{0D108BD9-81ED-4DB2-BD59-A6C34878D82A}">
                    <a16:rowId xmlns:a16="http://schemas.microsoft.com/office/drawing/2014/main" val="10003"/>
                  </a:ext>
                </a:extLst>
              </a:tr>
            </a:tbl>
          </a:graphicData>
        </a:graphic>
      </p:graphicFrame>
      <p:sp>
        <p:nvSpPr>
          <p:cNvPr id="7" name="object 7"/>
          <p:cNvSpPr txBox="1"/>
          <p:nvPr/>
        </p:nvSpPr>
        <p:spPr>
          <a:xfrm>
            <a:off x="902004" y="4817236"/>
            <a:ext cx="5870575" cy="4074160"/>
          </a:xfrm>
          <a:prstGeom prst="rect">
            <a:avLst/>
          </a:prstGeom>
        </p:spPr>
        <p:txBody>
          <a:bodyPr vert="horz" wrap="square" lIns="0" tIns="12700" rIns="0" bIns="0" rtlCol="0">
            <a:spAutoFit/>
          </a:bodyPr>
          <a:lstStyle/>
          <a:p>
            <a:pPr marL="12700" marR="321310">
              <a:lnSpc>
                <a:spcPct val="144300"/>
              </a:lnSpc>
              <a:spcBef>
                <a:spcPts val="100"/>
              </a:spcBef>
            </a:pPr>
            <a:r>
              <a:rPr sz="1200" dirty="0">
                <a:latin typeface="Times New Roman"/>
                <a:cs typeface="Times New Roman"/>
              </a:rPr>
              <a:t>The </a:t>
            </a:r>
            <a:r>
              <a:rPr sz="1200" spc="-5" dirty="0">
                <a:latin typeface="Times New Roman"/>
                <a:cs typeface="Times New Roman"/>
              </a:rPr>
              <a:t>highest </a:t>
            </a:r>
            <a:r>
              <a:rPr sz="1200" dirty="0">
                <a:latin typeface="Times New Roman"/>
                <a:cs typeface="Times New Roman"/>
              </a:rPr>
              <a:t>literacy </a:t>
            </a:r>
            <a:r>
              <a:rPr sz="1200" spc="-5" dirty="0">
                <a:latin typeface="Times New Roman"/>
                <a:cs typeface="Times New Roman"/>
              </a:rPr>
              <a:t>rate </a:t>
            </a:r>
            <a:r>
              <a:rPr sz="1200" dirty="0">
                <a:latin typeface="Times New Roman"/>
                <a:cs typeface="Times New Roman"/>
              </a:rPr>
              <a:t>is </a:t>
            </a:r>
            <a:r>
              <a:rPr sz="1200" spc="-5" dirty="0">
                <a:latin typeface="Times New Roman"/>
                <a:cs typeface="Times New Roman"/>
              </a:rPr>
              <a:t>reported </a:t>
            </a:r>
            <a:r>
              <a:rPr sz="1200" dirty="0">
                <a:latin typeface="Times New Roman"/>
                <a:cs typeface="Times New Roman"/>
              </a:rPr>
              <a:t>in Kathmandu district </a:t>
            </a:r>
            <a:r>
              <a:rPr sz="1200" spc="-5" dirty="0">
                <a:latin typeface="Times New Roman"/>
                <a:cs typeface="Times New Roman"/>
              </a:rPr>
              <a:t>(86.3 %) and </a:t>
            </a:r>
            <a:r>
              <a:rPr sz="1200" dirty="0">
                <a:latin typeface="Times New Roman"/>
                <a:cs typeface="Times New Roman"/>
              </a:rPr>
              <a:t>lowest in </a:t>
            </a:r>
            <a:r>
              <a:rPr sz="1200" spc="-5" dirty="0">
                <a:latin typeface="Times New Roman"/>
                <a:cs typeface="Times New Roman"/>
              </a:rPr>
              <a:t>Rautahat  (41.7%)</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2700">
              <a:lnSpc>
                <a:spcPct val="100000"/>
              </a:lnSpc>
            </a:pPr>
            <a:r>
              <a:rPr sz="1200" b="1" spc="-5" dirty="0">
                <a:latin typeface="Times New Roman"/>
                <a:cs typeface="Times New Roman"/>
              </a:rPr>
              <a:t>Educational Attainment:</a:t>
            </a:r>
            <a:endParaRPr sz="1200">
              <a:latin typeface="Times New Roman"/>
              <a:cs typeface="Times New Roman"/>
            </a:endParaRPr>
          </a:p>
          <a:p>
            <a:pPr marL="469265" marR="5080" indent="-228600">
              <a:lnSpc>
                <a:spcPct val="143700"/>
              </a:lnSpc>
              <a:spcBef>
                <a:spcPts val="980"/>
              </a:spcBef>
              <a:buFont typeface="Arial"/>
              <a:buChar char="•"/>
              <a:tabLst>
                <a:tab pos="469265" algn="l"/>
                <a:tab pos="469900" algn="l"/>
              </a:tabLst>
            </a:pPr>
            <a:r>
              <a:rPr sz="1200" dirty="0">
                <a:latin typeface="Times New Roman"/>
                <a:cs typeface="Times New Roman"/>
              </a:rPr>
              <a:t>Among the </a:t>
            </a:r>
            <a:r>
              <a:rPr sz="1200" spc="-5" dirty="0">
                <a:latin typeface="Times New Roman"/>
                <a:cs typeface="Times New Roman"/>
              </a:rPr>
              <a:t>literate </a:t>
            </a:r>
            <a:r>
              <a:rPr sz="1200" dirty="0">
                <a:latin typeface="Times New Roman"/>
                <a:cs typeface="Times New Roman"/>
              </a:rPr>
              <a:t>population, the maximum </a:t>
            </a:r>
            <a:r>
              <a:rPr sz="1200" spc="-5" dirty="0">
                <a:latin typeface="Times New Roman"/>
                <a:cs typeface="Times New Roman"/>
              </a:rPr>
              <a:t>population were </a:t>
            </a:r>
            <a:r>
              <a:rPr sz="1200" dirty="0">
                <a:latin typeface="Times New Roman"/>
                <a:cs typeface="Times New Roman"/>
              </a:rPr>
              <a:t>primary level ( </a:t>
            </a:r>
            <a:r>
              <a:rPr sz="1200" spc="-5" dirty="0">
                <a:latin typeface="Times New Roman"/>
                <a:cs typeface="Times New Roman"/>
              </a:rPr>
              <a:t>passed i.e.  </a:t>
            </a:r>
            <a:r>
              <a:rPr sz="1200" dirty="0">
                <a:latin typeface="Times New Roman"/>
                <a:cs typeface="Times New Roman"/>
              </a:rPr>
              <a:t>39% </a:t>
            </a:r>
            <a:r>
              <a:rPr sz="1200" spc="-5" dirty="0">
                <a:latin typeface="Times New Roman"/>
                <a:cs typeface="Times New Roman"/>
              </a:rPr>
              <a:t>and followed </a:t>
            </a:r>
            <a:r>
              <a:rPr sz="1200" spc="10" dirty="0">
                <a:latin typeface="Times New Roman"/>
                <a:cs typeface="Times New Roman"/>
              </a:rPr>
              <a:t>by </a:t>
            </a:r>
            <a:r>
              <a:rPr sz="1200" dirty="0">
                <a:latin typeface="Times New Roman"/>
                <a:cs typeface="Times New Roman"/>
              </a:rPr>
              <a:t>20.3% </a:t>
            </a:r>
            <a:r>
              <a:rPr sz="1200" spc="-5" dirty="0">
                <a:latin typeface="Times New Roman"/>
                <a:cs typeface="Times New Roman"/>
              </a:rPr>
              <a:t>lower </a:t>
            </a:r>
            <a:r>
              <a:rPr sz="1200" dirty="0">
                <a:latin typeface="Times New Roman"/>
                <a:cs typeface="Times New Roman"/>
              </a:rPr>
              <a:t>secondary level ,10.2 % </a:t>
            </a:r>
            <a:r>
              <a:rPr sz="1200" spc="-10" dirty="0">
                <a:latin typeface="Times New Roman"/>
                <a:cs typeface="Times New Roman"/>
              </a:rPr>
              <a:t>SLC </a:t>
            </a:r>
            <a:r>
              <a:rPr sz="1200" spc="-5" dirty="0">
                <a:latin typeface="Times New Roman"/>
                <a:cs typeface="Times New Roman"/>
              </a:rPr>
              <a:t>and </a:t>
            </a:r>
            <a:r>
              <a:rPr sz="1200" dirty="0">
                <a:latin typeface="Times New Roman"/>
                <a:cs typeface="Times New Roman"/>
              </a:rPr>
              <a:t>above </a:t>
            </a:r>
            <a:r>
              <a:rPr sz="1200" spc="-5" dirty="0">
                <a:latin typeface="Times New Roman"/>
                <a:cs typeface="Times New Roman"/>
              </a:rPr>
              <a:t>and about  </a:t>
            </a:r>
            <a:r>
              <a:rPr sz="1200" dirty="0">
                <a:latin typeface="Times New Roman"/>
                <a:cs typeface="Times New Roman"/>
              </a:rPr>
              <a:t>4.2% </a:t>
            </a:r>
            <a:r>
              <a:rPr sz="1200" spc="-5" dirty="0">
                <a:latin typeface="Times New Roman"/>
                <a:cs typeface="Times New Roman"/>
              </a:rPr>
              <a:t>gained informal</a:t>
            </a:r>
            <a:r>
              <a:rPr sz="1200" spc="10" dirty="0">
                <a:latin typeface="Times New Roman"/>
                <a:cs typeface="Times New Roman"/>
              </a:rPr>
              <a:t> </a:t>
            </a:r>
            <a:r>
              <a:rPr sz="1200" spc="-5" dirty="0">
                <a:latin typeface="Times New Roman"/>
                <a:cs typeface="Times New Roman"/>
              </a:rPr>
              <a:t>education.</a:t>
            </a:r>
            <a:endParaRPr sz="1200">
              <a:latin typeface="Times New Roman"/>
              <a:cs typeface="Times New Roman"/>
            </a:endParaRPr>
          </a:p>
          <a:p>
            <a:pPr>
              <a:lnSpc>
                <a:spcPct val="100000"/>
              </a:lnSpc>
              <a:spcBef>
                <a:spcPts val="45"/>
              </a:spcBef>
              <a:buFont typeface="Arial"/>
              <a:buChar char="•"/>
            </a:pPr>
            <a:endParaRPr sz="1400">
              <a:latin typeface="Times New Roman"/>
              <a:cs typeface="Times New Roman"/>
            </a:endParaRPr>
          </a:p>
          <a:p>
            <a:pPr marL="12700">
              <a:lnSpc>
                <a:spcPct val="100000"/>
              </a:lnSpc>
            </a:pPr>
            <a:r>
              <a:rPr sz="1200" b="1" spc="-5" dirty="0">
                <a:latin typeface="Times New Roman"/>
                <a:cs typeface="Times New Roman"/>
              </a:rPr>
              <a:t>Average Household</a:t>
            </a:r>
            <a:r>
              <a:rPr sz="1200" b="1" dirty="0">
                <a:latin typeface="Times New Roman"/>
                <a:cs typeface="Times New Roman"/>
              </a:rPr>
              <a:t> </a:t>
            </a:r>
            <a:r>
              <a:rPr sz="1200" b="1" spc="-5" dirty="0">
                <a:latin typeface="Times New Roman"/>
                <a:cs typeface="Times New Roman"/>
              </a:rPr>
              <a:t>Size:</a:t>
            </a:r>
            <a:endParaRPr sz="1200">
              <a:latin typeface="Times New Roman"/>
              <a:cs typeface="Times New Roman"/>
            </a:endParaRPr>
          </a:p>
          <a:p>
            <a:pPr>
              <a:lnSpc>
                <a:spcPct val="100000"/>
              </a:lnSpc>
              <a:spcBef>
                <a:spcPts val="10"/>
              </a:spcBef>
            </a:pPr>
            <a:endParaRPr sz="1400">
              <a:latin typeface="Times New Roman"/>
              <a:cs typeface="Times New Roman"/>
            </a:endParaRPr>
          </a:p>
          <a:p>
            <a:pPr marL="469265" indent="-228600">
              <a:lnSpc>
                <a:spcPct val="100000"/>
              </a:lnSpc>
              <a:buFont typeface="Arial"/>
              <a:buChar char="•"/>
              <a:tabLst>
                <a:tab pos="469265" algn="l"/>
                <a:tab pos="469900" algn="l"/>
              </a:tabLst>
            </a:pPr>
            <a:r>
              <a:rPr sz="1200" spc="-1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one </a:t>
            </a:r>
            <a:r>
              <a:rPr sz="1200" spc="5" dirty="0">
                <a:latin typeface="Times New Roman"/>
                <a:cs typeface="Times New Roman"/>
              </a:rPr>
              <a:t>or </a:t>
            </a:r>
            <a:r>
              <a:rPr sz="1200" spc="-5" dirty="0">
                <a:latin typeface="Times New Roman"/>
                <a:cs typeface="Times New Roman"/>
              </a:rPr>
              <a:t>more persons who </a:t>
            </a:r>
            <a:r>
              <a:rPr sz="1200" dirty="0">
                <a:latin typeface="Times New Roman"/>
                <a:cs typeface="Times New Roman"/>
              </a:rPr>
              <a:t>occupy a </a:t>
            </a:r>
            <a:r>
              <a:rPr sz="1200" spc="-5" dirty="0">
                <a:latin typeface="Times New Roman"/>
                <a:cs typeface="Times New Roman"/>
              </a:rPr>
              <a:t>single </a:t>
            </a:r>
            <a:r>
              <a:rPr sz="1200" dirty="0">
                <a:latin typeface="Times New Roman"/>
                <a:cs typeface="Times New Roman"/>
              </a:rPr>
              <a:t>housing</a:t>
            </a:r>
            <a:r>
              <a:rPr sz="1200" spc="20" dirty="0">
                <a:latin typeface="Times New Roman"/>
                <a:cs typeface="Times New Roman"/>
              </a:rPr>
              <a:t> </a:t>
            </a:r>
            <a:r>
              <a:rPr sz="1200" dirty="0">
                <a:latin typeface="Times New Roman"/>
                <a:cs typeface="Times New Roman"/>
              </a:rPr>
              <a:t>unit.</a:t>
            </a:r>
            <a:endParaRPr sz="1200">
              <a:latin typeface="Times New Roman"/>
              <a:cs typeface="Times New Roman"/>
            </a:endParaRPr>
          </a:p>
          <a:p>
            <a:pPr marL="469265" marR="480059" indent="-228600">
              <a:lnSpc>
                <a:spcPct val="144200"/>
              </a:lnSpc>
              <a:spcBef>
                <a:spcPts val="985"/>
              </a:spcBef>
              <a:buFont typeface="Arial"/>
              <a:buChar char="•"/>
              <a:tabLst>
                <a:tab pos="469265" algn="l"/>
                <a:tab pos="469900" algn="l"/>
              </a:tabLst>
            </a:pPr>
            <a:r>
              <a:rPr sz="1200" spc="-5" dirty="0">
                <a:latin typeface="Times New Roman"/>
                <a:cs typeface="Times New Roman"/>
              </a:rPr>
              <a:t>Households consist </a:t>
            </a:r>
            <a:r>
              <a:rPr sz="1200" dirty="0">
                <a:latin typeface="Times New Roman"/>
                <a:cs typeface="Times New Roman"/>
              </a:rPr>
              <a:t>of </a:t>
            </a:r>
            <a:r>
              <a:rPr sz="1200" spc="-5" dirty="0">
                <a:latin typeface="Times New Roman"/>
                <a:cs typeface="Times New Roman"/>
              </a:rPr>
              <a:t>unrelated </a:t>
            </a:r>
            <a:r>
              <a:rPr sz="1200" dirty="0">
                <a:latin typeface="Times New Roman"/>
                <a:cs typeface="Times New Roman"/>
              </a:rPr>
              <a:t>persons or persons </a:t>
            </a:r>
            <a:r>
              <a:rPr sz="1200" spc="-5" dirty="0">
                <a:latin typeface="Times New Roman"/>
                <a:cs typeface="Times New Roman"/>
              </a:rPr>
              <a:t>related </a:t>
            </a:r>
            <a:r>
              <a:rPr sz="1200" spc="10" dirty="0">
                <a:latin typeface="Times New Roman"/>
                <a:cs typeface="Times New Roman"/>
              </a:rPr>
              <a:t>by </a:t>
            </a:r>
            <a:r>
              <a:rPr sz="1200" dirty="0">
                <a:latin typeface="Times New Roman"/>
                <a:cs typeface="Times New Roman"/>
              </a:rPr>
              <a:t>birth, </a:t>
            </a:r>
            <a:r>
              <a:rPr sz="1200" spc="-5" dirty="0">
                <a:latin typeface="Times New Roman"/>
                <a:cs typeface="Times New Roman"/>
              </a:rPr>
              <a:t>marriage, </a:t>
            </a:r>
            <a:r>
              <a:rPr sz="1200" spc="5" dirty="0">
                <a:latin typeface="Times New Roman"/>
                <a:cs typeface="Times New Roman"/>
              </a:rPr>
              <a:t>or  </a:t>
            </a:r>
            <a:r>
              <a:rPr sz="1200" spc="-5" dirty="0">
                <a:latin typeface="Times New Roman"/>
                <a:cs typeface="Times New Roman"/>
              </a:rPr>
              <a:t>adoption.</a:t>
            </a:r>
            <a:endParaRPr sz="1200">
              <a:latin typeface="Times New Roman"/>
              <a:cs typeface="Times New Roman"/>
            </a:endParaRPr>
          </a:p>
          <a:p>
            <a:pPr marL="469265" marR="2557780" indent="-469265">
              <a:lnSpc>
                <a:spcPct val="212500"/>
              </a:lnSpc>
              <a:spcBef>
                <a:spcPts val="25"/>
              </a:spcBef>
              <a:buFont typeface="Arial"/>
              <a:buChar char="•"/>
              <a:tabLst>
                <a:tab pos="469265" algn="l"/>
                <a:tab pos="469900" algn="l"/>
              </a:tabLst>
            </a:pPr>
            <a:r>
              <a:rPr sz="1200" spc="-10" dirty="0">
                <a:latin typeface="Times New Roman"/>
                <a:cs typeface="Times New Roman"/>
              </a:rPr>
              <a:t>It </a:t>
            </a:r>
            <a:r>
              <a:rPr sz="1200" spc="-5" dirty="0">
                <a:latin typeface="Times New Roman"/>
                <a:cs typeface="Times New Roman"/>
              </a:rPr>
              <a:t>is calculated as: </a:t>
            </a:r>
            <a:r>
              <a:rPr sz="1200" u="sng" spc="-5" dirty="0">
                <a:uFill>
                  <a:solidFill>
                    <a:srgbClr val="000000"/>
                  </a:solidFill>
                </a:uFill>
                <a:latin typeface="Times New Roman"/>
                <a:cs typeface="Times New Roman"/>
              </a:rPr>
              <a:t>No. </a:t>
            </a:r>
            <a:r>
              <a:rPr sz="1200" u="sng" dirty="0">
                <a:uFill>
                  <a:solidFill>
                    <a:srgbClr val="000000"/>
                  </a:solidFill>
                </a:uFill>
                <a:latin typeface="Times New Roman"/>
                <a:cs typeface="Times New Roman"/>
              </a:rPr>
              <a:t>of </a:t>
            </a:r>
            <a:r>
              <a:rPr sz="1200" u="sng" spc="-5" dirty="0">
                <a:uFill>
                  <a:solidFill>
                    <a:srgbClr val="000000"/>
                  </a:solidFill>
                </a:uFill>
                <a:latin typeface="Times New Roman"/>
                <a:cs typeface="Times New Roman"/>
              </a:rPr>
              <a:t>persons </a:t>
            </a:r>
            <a:r>
              <a:rPr sz="1200" u="sng" dirty="0">
                <a:uFill>
                  <a:solidFill>
                    <a:srgbClr val="000000"/>
                  </a:solidFill>
                </a:uFill>
                <a:latin typeface="Times New Roman"/>
                <a:cs typeface="Times New Roman"/>
              </a:rPr>
              <a:t>living in </a:t>
            </a:r>
            <a:r>
              <a:rPr sz="1200" u="sng" spc="-5" dirty="0">
                <a:uFill>
                  <a:solidFill>
                    <a:srgbClr val="000000"/>
                  </a:solidFill>
                </a:uFill>
                <a:latin typeface="Times New Roman"/>
                <a:cs typeface="Times New Roman"/>
              </a:rPr>
              <a:t>HH </a:t>
            </a:r>
            <a:r>
              <a:rPr sz="1200" spc="-5" dirty="0">
                <a:latin typeface="Times New Roman"/>
                <a:cs typeface="Times New Roman"/>
              </a:rPr>
              <a:t> Total Households</a:t>
            </a:r>
            <a:endParaRPr sz="1200">
              <a:latin typeface="Times New Roman"/>
              <a:cs typeface="Times New Roman"/>
            </a:endParaRPr>
          </a:p>
        </p:txBody>
      </p:sp>
      <p:sp>
        <p:nvSpPr>
          <p:cNvPr id="10" name="Slide Number Placeholder 9">
            <a:extLst>
              <a:ext uri="{FF2B5EF4-FFF2-40B4-BE49-F238E27FC236}">
                <a16:creationId xmlns:a16="http://schemas.microsoft.com/office/drawing/2014/main" id="{CA13E0D4-C31A-4FFE-8C4B-AFBA1807D79B}"/>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72</a:t>
            </a:fld>
            <a:endParaRP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77191" y="423226"/>
            <a:ext cx="2394636"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0345"/>
            <a:ext cx="246443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For Nepal(2011) HH </a:t>
            </a:r>
            <a:r>
              <a:rPr sz="1200" dirty="0">
                <a:latin typeface="Times New Roman"/>
                <a:cs typeface="Times New Roman"/>
              </a:rPr>
              <a:t>size =</a:t>
            </a:r>
            <a:r>
              <a:rPr sz="1200" spc="-25" dirty="0">
                <a:latin typeface="Times New Roman"/>
                <a:cs typeface="Times New Roman"/>
              </a:rPr>
              <a:t> </a:t>
            </a:r>
            <a:r>
              <a:rPr sz="1200" u="sng" dirty="0">
                <a:uFill>
                  <a:solidFill>
                    <a:srgbClr val="000000"/>
                  </a:solidFill>
                </a:uFill>
                <a:latin typeface="Times New Roman"/>
                <a:cs typeface="Times New Roman"/>
              </a:rPr>
              <a:t>2,64,94,504</a:t>
            </a:r>
            <a:endParaRPr sz="1200">
              <a:latin typeface="Times New Roman"/>
              <a:cs typeface="Times New Roman"/>
            </a:endParaRPr>
          </a:p>
        </p:txBody>
      </p:sp>
      <p:sp>
        <p:nvSpPr>
          <p:cNvPr id="6" name="object 6"/>
          <p:cNvSpPr txBox="1"/>
          <p:nvPr/>
        </p:nvSpPr>
        <p:spPr>
          <a:xfrm>
            <a:off x="3531234" y="990345"/>
            <a:ext cx="4159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a:t>
            </a:r>
            <a:r>
              <a:rPr sz="1200" spc="-80" dirty="0">
                <a:latin typeface="Times New Roman"/>
                <a:cs typeface="Times New Roman"/>
              </a:rPr>
              <a:t> </a:t>
            </a:r>
            <a:r>
              <a:rPr sz="1200" dirty="0">
                <a:latin typeface="Times New Roman"/>
                <a:cs typeface="Times New Roman"/>
              </a:rPr>
              <a:t>4.88</a:t>
            </a:r>
            <a:endParaRPr sz="1200">
              <a:latin typeface="Times New Roman"/>
              <a:cs typeface="Times New Roman"/>
            </a:endParaRPr>
          </a:p>
        </p:txBody>
      </p:sp>
      <p:sp>
        <p:nvSpPr>
          <p:cNvPr id="7" name="object 7"/>
          <p:cNvSpPr txBox="1"/>
          <p:nvPr/>
        </p:nvSpPr>
        <p:spPr>
          <a:xfrm>
            <a:off x="813104" y="1378966"/>
            <a:ext cx="5975985" cy="5942330"/>
          </a:xfrm>
          <a:prstGeom prst="rect">
            <a:avLst/>
          </a:prstGeom>
        </p:spPr>
        <p:txBody>
          <a:bodyPr vert="horz" wrap="square" lIns="0" tIns="12700" rIns="0" bIns="0" rtlCol="0">
            <a:spAutoFit/>
          </a:bodyPr>
          <a:lstStyle/>
          <a:p>
            <a:pPr marR="1420495" algn="ctr">
              <a:lnSpc>
                <a:spcPct val="100000"/>
              </a:lnSpc>
              <a:spcBef>
                <a:spcPts val="100"/>
              </a:spcBef>
            </a:pPr>
            <a:r>
              <a:rPr sz="1200" dirty="0">
                <a:latin typeface="Times New Roman"/>
                <a:cs typeface="Times New Roman"/>
              </a:rPr>
              <a:t>5427302</a:t>
            </a:r>
            <a:endParaRPr sz="1200">
              <a:latin typeface="Times New Roman"/>
              <a:cs typeface="Times New Roman"/>
            </a:endParaRPr>
          </a:p>
          <a:p>
            <a:pPr>
              <a:lnSpc>
                <a:spcPct val="100000"/>
              </a:lnSpc>
              <a:spcBef>
                <a:spcPts val="20"/>
              </a:spcBef>
            </a:pPr>
            <a:endParaRPr sz="1400">
              <a:latin typeface="Times New Roman"/>
              <a:cs typeface="Times New Roman"/>
            </a:endParaRPr>
          </a:p>
          <a:p>
            <a:pPr marL="101600">
              <a:lnSpc>
                <a:spcPct val="100000"/>
              </a:lnSpc>
            </a:pPr>
            <a:r>
              <a:rPr sz="1200" spc="-10" dirty="0">
                <a:latin typeface="Times New Roman"/>
                <a:cs typeface="Times New Roman"/>
              </a:rPr>
              <a:t>It </a:t>
            </a:r>
            <a:r>
              <a:rPr sz="1200" dirty="0">
                <a:latin typeface="Times New Roman"/>
                <a:cs typeface="Times New Roman"/>
              </a:rPr>
              <a:t>was 5.44 in 2001. </a:t>
            </a:r>
            <a:r>
              <a:rPr sz="1200" spc="-10" dirty="0">
                <a:latin typeface="Times New Roman"/>
                <a:cs typeface="Times New Roman"/>
              </a:rPr>
              <a:t>It </a:t>
            </a:r>
            <a:r>
              <a:rPr sz="1200" spc="-5" dirty="0">
                <a:latin typeface="Times New Roman"/>
                <a:cs typeface="Times New Roman"/>
              </a:rPr>
              <a:t>is highest </a:t>
            </a:r>
            <a:r>
              <a:rPr sz="1200" dirty="0">
                <a:latin typeface="Times New Roman"/>
                <a:cs typeface="Times New Roman"/>
              </a:rPr>
              <a:t>in </a:t>
            </a:r>
            <a:r>
              <a:rPr sz="1200" spc="-5" dirty="0">
                <a:latin typeface="Times New Roman"/>
                <a:cs typeface="Times New Roman"/>
              </a:rPr>
              <a:t>Rautahat </a:t>
            </a:r>
            <a:r>
              <a:rPr sz="1200" dirty="0">
                <a:latin typeface="Times New Roman"/>
                <a:cs typeface="Times New Roman"/>
              </a:rPr>
              <a:t>(6.44) </a:t>
            </a:r>
            <a:r>
              <a:rPr sz="1200" spc="-5" dirty="0">
                <a:latin typeface="Times New Roman"/>
                <a:cs typeface="Times New Roman"/>
              </a:rPr>
              <a:t>and lowest </a:t>
            </a:r>
            <a:r>
              <a:rPr sz="1200" dirty="0">
                <a:latin typeface="Times New Roman"/>
                <a:cs typeface="Times New Roman"/>
              </a:rPr>
              <a:t>in </a:t>
            </a:r>
            <a:r>
              <a:rPr sz="1200" spc="-5" dirty="0">
                <a:latin typeface="Times New Roman"/>
                <a:cs typeface="Times New Roman"/>
              </a:rPr>
              <a:t>Kaski</a:t>
            </a:r>
            <a:r>
              <a:rPr sz="1200" spc="85" dirty="0">
                <a:latin typeface="Times New Roman"/>
                <a:cs typeface="Times New Roman"/>
              </a:rPr>
              <a:t> </a:t>
            </a:r>
            <a:r>
              <a:rPr sz="1200" spc="-5" dirty="0">
                <a:latin typeface="Times New Roman"/>
                <a:cs typeface="Times New Roman"/>
              </a:rPr>
              <a:t>district(3.92)</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01600">
              <a:lnSpc>
                <a:spcPct val="100000"/>
              </a:lnSpc>
            </a:pPr>
            <a:r>
              <a:rPr sz="1200" b="1" spc="-5" dirty="0">
                <a:latin typeface="Times New Roman"/>
                <a:cs typeface="Times New Roman"/>
              </a:rPr>
              <a:t>Working </a:t>
            </a:r>
            <a:r>
              <a:rPr sz="1200" b="1" dirty="0">
                <a:latin typeface="Times New Roman"/>
                <a:cs typeface="Times New Roman"/>
              </a:rPr>
              <a:t>age</a:t>
            </a:r>
            <a:r>
              <a:rPr sz="1200" b="1" spc="-5" dirty="0">
                <a:latin typeface="Times New Roman"/>
                <a:cs typeface="Times New Roman"/>
              </a:rPr>
              <a:t> population:</a:t>
            </a:r>
            <a:endParaRPr sz="1200">
              <a:latin typeface="Times New Roman"/>
              <a:cs typeface="Times New Roman"/>
            </a:endParaRPr>
          </a:p>
          <a:p>
            <a:pPr marL="558165" marR="109220" indent="-228600">
              <a:lnSpc>
                <a:spcPct val="143900"/>
              </a:lnSpc>
              <a:spcBef>
                <a:spcPts val="980"/>
              </a:spcBef>
              <a:buFont typeface="Arial"/>
              <a:buChar char="•"/>
              <a:tabLst>
                <a:tab pos="558165" algn="l"/>
                <a:tab pos="558800" algn="l"/>
              </a:tabLst>
            </a:pPr>
            <a:r>
              <a:rPr sz="1200" dirty="0">
                <a:latin typeface="Times New Roman"/>
                <a:cs typeface="Times New Roman"/>
              </a:rPr>
              <a:t>The working age population </a:t>
            </a:r>
            <a:r>
              <a:rPr sz="1200" spc="-5" dirty="0">
                <a:latin typeface="Times New Roman"/>
                <a:cs typeface="Times New Roman"/>
              </a:rPr>
              <a:t>(aged </a:t>
            </a:r>
            <a:r>
              <a:rPr sz="1200" dirty="0">
                <a:latin typeface="Times New Roman"/>
                <a:cs typeface="Times New Roman"/>
              </a:rPr>
              <a:t>15 to 59 </a:t>
            </a:r>
            <a:r>
              <a:rPr sz="1200" spc="-5" dirty="0">
                <a:latin typeface="Times New Roman"/>
                <a:cs typeface="Times New Roman"/>
              </a:rPr>
              <a:t>years) has increased from </a:t>
            </a:r>
            <a:r>
              <a:rPr sz="1200" dirty="0">
                <a:latin typeface="Times New Roman"/>
                <a:cs typeface="Times New Roman"/>
              </a:rPr>
              <a:t>54 percent  </a:t>
            </a:r>
            <a:r>
              <a:rPr sz="1200" spc="-5" dirty="0">
                <a:latin typeface="Times New Roman"/>
                <a:cs typeface="Times New Roman"/>
              </a:rPr>
              <a:t>(12,310,968) </a:t>
            </a:r>
            <a:r>
              <a:rPr sz="1200" dirty="0">
                <a:latin typeface="Times New Roman"/>
                <a:cs typeface="Times New Roman"/>
              </a:rPr>
              <a:t>in 2001 to about 57 </a:t>
            </a:r>
            <a:r>
              <a:rPr sz="1200" spc="-5" dirty="0">
                <a:latin typeface="Times New Roman"/>
                <a:cs typeface="Times New Roman"/>
              </a:rPr>
              <a:t>Percent </a:t>
            </a:r>
            <a:r>
              <a:rPr sz="1200" dirty="0">
                <a:latin typeface="Times New Roman"/>
                <a:cs typeface="Times New Roman"/>
              </a:rPr>
              <a:t>(15,091,848) in 2011 </a:t>
            </a:r>
            <a:r>
              <a:rPr sz="1200" spc="-5" dirty="0">
                <a:latin typeface="Times New Roman"/>
                <a:cs typeface="Times New Roman"/>
              </a:rPr>
              <a:t>showing </a:t>
            </a:r>
            <a:r>
              <a:rPr sz="1200" dirty="0">
                <a:latin typeface="Times New Roman"/>
                <a:cs typeface="Times New Roman"/>
              </a:rPr>
              <a:t>the population  </a:t>
            </a:r>
            <a:r>
              <a:rPr sz="1200" spc="-5" dirty="0">
                <a:latin typeface="Times New Roman"/>
                <a:cs typeface="Times New Roman"/>
              </a:rPr>
              <a:t>structure is </a:t>
            </a:r>
            <a:r>
              <a:rPr sz="1200" dirty="0">
                <a:latin typeface="Times New Roman"/>
                <a:cs typeface="Times New Roman"/>
              </a:rPr>
              <a:t>shifting for </a:t>
            </a:r>
            <a:r>
              <a:rPr sz="1200" spc="-5" dirty="0">
                <a:latin typeface="Times New Roman"/>
                <a:cs typeface="Times New Roman"/>
              </a:rPr>
              <a:t>enjoying demographic dividend </a:t>
            </a:r>
            <a:r>
              <a:rPr sz="1200" dirty="0">
                <a:latin typeface="Times New Roman"/>
                <a:cs typeface="Times New Roman"/>
              </a:rPr>
              <a:t>in the</a:t>
            </a:r>
            <a:r>
              <a:rPr sz="1200" spc="-5" dirty="0">
                <a:latin typeface="Times New Roman"/>
                <a:cs typeface="Times New Roman"/>
              </a:rPr>
              <a:t> country.</a:t>
            </a:r>
            <a:endParaRPr sz="1200">
              <a:latin typeface="Times New Roman"/>
              <a:cs typeface="Times New Roman"/>
            </a:endParaRPr>
          </a:p>
          <a:p>
            <a:pPr>
              <a:lnSpc>
                <a:spcPct val="100000"/>
              </a:lnSpc>
              <a:spcBef>
                <a:spcPts val="45"/>
              </a:spcBef>
              <a:buFont typeface="Arial"/>
              <a:buChar char="•"/>
            </a:pPr>
            <a:endParaRPr sz="1400">
              <a:latin typeface="Times New Roman"/>
              <a:cs typeface="Times New Roman"/>
            </a:endParaRPr>
          </a:p>
          <a:p>
            <a:pPr marL="101600">
              <a:lnSpc>
                <a:spcPct val="100000"/>
              </a:lnSpc>
            </a:pPr>
            <a:r>
              <a:rPr sz="1200" b="1" spc="-5" dirty="0">
                <a:latin typeface="Times New Roman"/>
                <a:cs typeface="Times New Roman"/>
              </a:rPr>
              <a:t>Age</a:t>
            </a:r>
            <a:r>
              <a:rPr sz="1200" b="1" spc="-15" dirty="0">
                <a:latin typeface="Times New Roman"/>
                <a:cs typeface="Times New Roman"/>
              </a:rPr>
              <a:t> </a:t>
            </a:r>
            <a:r>
              <a:rPr sz="1200" b="1" spc="-5" dirty="0">
                <a:latin typeface="Times New Roman"/>
                <a:cs typeface="Times New Roman"/>
              </a:rPr>
              <a:t>Dependency:</a:t>
            </a:r>
            <a:endParaRPr sz="1200">
              <a:latin typeface="Times New Roman"/>
              <a:cs typeface="Times New Roman"/>
            </a:endParaRPr>
          </a:p>
          <a:p>
            <a:pPr marL="558165" marR="125730" indent="-228600">
              <a:lnSpc>
                <a:spcPct val="144200"/>
              </a:lnSpc>
              <a:spcBef>
                <a:spcPts val="969"/>
              </a:spcBef>
              <a:buFont typeface="Arial"/>
              <a:buChar char="•"/>
              <a:tabLst>
                <a:tab pos="558165" algn="l"/>
                <a:tab pos="5588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ratio of </a:t>
            </a:r>
            <a:r>
              <a:rPr sz="1200" spc="-5" dirty="0">
                <a:latin typeface="Times New Roman"/>
                <a:cs typeface="Times New Roman"/>
              </a:rPr>
              <a:t>combined child </a:t>
            </a:r>
            <a:r>
              <a:rPr sz="1200" dirty="0">
                <a:latin typeface="Times New Roman"/>
                <a:cs typeface="Times New Roman"/>
              </a:rPr>
              <a:t>population(0-14 </a:t>
            </a:r>
            <a:r>
              <a:rPr sz="1200" spc="-5" dirty="0">
                <a:latin typeface="Times New Roman"/>
                <a:cs typeface="Times New Roman"/>
              </a:rPr>
              <a:t>years) and </a:t>
            </a:r>
            <a:r>
              <a:rPr sz="1200" dirty="0">
                <a:latin typeface="Times New Roman"/>
                <a:cs typeface="Times New Roman"/>
              </a:rPr>
              <a:t>elder </a:t>
            </a:r>
            <a:r>
              <a:rPr sz="1200" spc="-5" dirty="0">
                <a:latin typeface="Times New Roman"/>
                <a:cs typeface="Times New Roman"/>
              </a:rPr>
              <a:t>population (above </a:t>
            </a:r>
            <a:r>
              <a:rPr sz="1200" dirty="0">
                <a:latin typeface="Times New Roman"/>
                <a:cs typeface="Times New Roman"/>
              </a:rPr>
              <a:t>60  </a:t>
            </a:r>
            <a:r>
              <a:rPr sz="1200" spc="-5" dirty="0">
                <a:latin typeface="Times New Roman"/>
                <a:cs typeface="Times New Roman"/>
              </a:rPr>
              <a:t>years) </a:t>
            </a:r>
            <a:r>
              <a:rPr sz="1200" dirty="0">
                <a:latin typeface="Times New Roman"/>
                <a:cs typeface="Times New Roman"/>
              </a:rPr>
              <a:t>to the </a:t>
            </a:r>
            <a:r>
              <a:rPr sz="1200" spc="-5" dirty="0">
                <a:latin typeface="Times New Roman"/>
                <a:cs typeface="Times New Roman"/>
              </a:rPr>
              <a:t>economically </a:t>
            </a:r>
            <a:r>
              <a:rPr sz="1200" dirty="0">
                <a:latin typeface="Times New Roman"/>
                <a:cs typeface="Times New Roman"/>
              </a:rPr>
              <a:t>active population(15-60</a:t>
            </a:r>
            <a:r>
              <a:rPr sz="1200" spc="-10" dirty="0">
                <a:latin typeface="Times New Roman"/>
                <a:cs typeface="Times New Roman"/>
              </a:rPr>
              <a:t> </a:t>
            </a:r>
            <a:r>
              <a:rPr sz="1200" spc="-5" dirty="0">
                <a:latin typeface="Times New Roman"/>
                <a:cs typeface="Times New Roman"/>
              </a:rPr>
              <a:t>years).</a:t>
            </a:r>
            <a:endParaRPr sz="1200">
              <a:latin typeface="Times New Roman"/>
              <a:cs typeface="Times New Roman"/>
            </a:endParaRPr>
          </a:p>
          <a:p>
            <a:pPr>
              <a:lnSpc>
                <a:spcPct val="100000"/>
              </a:lnSpc>
              <a:spcBef>
                <a:spcPts val="35"/>
              </a:spcBef>
              <a:buFont typeface="Arial"/>
              <a:buChar char="•"/>
            </a:pPr>
            <a:endParaRPr sz="1400">
              <a:latin typeface="Times New Roman"/>
              <a:cs typeface="Times New Roman"/>
            </a:endParaRPr>
          </a:p>
          <a:p>
            <a:pPr marL="558165" indent="-228600">
              <a:lnSpc>
                <a:spcPct val="100000"/>
              </a:lnSpc>
              <a:buFont typeface="Arial"/>
              <a:buChar char="•"/>
              <a:tabLst>
                <a:tab pos="558165" algn="l"/>
                <a:tab pos="5588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an indicator of the economic </a:t>
            </a:r>
            <a:r>
              <a:rPr sz="1200" spc="-5" dirty="0">
                <a:latin typeface="Times New Roman"/>
                <a:cs typeface="Times New Roman"/>
              </a:rPr>
              <a:t>burden </a:t>
            </a:r>
            <a:r>
              <a:rPr sz="1200" dirty="0">
                <a:latin typeface="Times New Roman"/>
                <a:cs typeface="Times New Roman"/>
              </a:rPr>
              <a:t>the </a:t>
            </a:r>
            <a:r>
              <a:rPr sz="1200" spc="-5" dirty="0">
                <a:latin typeface="Times New Roman"/>
                <a:cs typeface="Times New Roman"/>
              </a:rPr>
              <a:t>productive </a:t>
            </a:r>
            <a:r>
              <a:rPr sz="1200" dirty="0">
                <a:latin typeface="Times New Roman"/>
                <a:cs typeface="Times New Roman"/>
              </a:rPr>
              <a:t>population</a:t>
            </a:r>
            <a:r>
              <a:rPr sz="1200" spc="5" dirty="0">
                <a:latin typeface="Times New Roman"/>
                <a:cs typeface="Times New Roman"/>
              </a:rPr>
              <a:t> </a:t>
            </a:r>
            <a:r>
              <a:rPr sz="1200" dirty="0">
                <a:latin typeface="Times New Roman"/>
                <a:cs typeface="Times New Roman"/>
              </a:rPr>
              <a:t>.</a:t>
            </a:r>
            <a:endParaRPr sz="1200">
              <a:latin typeface="Times New Roman"/>
              <a:cs typeface="Times New Roman"/>
            </a:endParaRPr>
          </a:p>
          <a:p>
            <a:pPr>
              <a:lnSpc>
                <a:spcPct val="100000"/>
              </a:lnSpc>
              <a:spcBef>
                <a:spcPts val="20"/>
              </a:spcBef>
              <a:buFont typeface="Arial"/>
              <a:buChar char="•"/>
            </a:pPr>
            <a:endParaRPr sz="1400">
              <a:latin typeface="Times New Roman"/>
              <a:cs typeface="Times New Roman"/>
            </a:endParaRPr>
          </a:p>
          <a:p>
            <a:pPr marL="558165" indent="-228600">
              <a:lnSpc>
                <a:spcPct val="100000"/>
              </a:lnSpc>
              <a:buFont typeface="Arial"/>
              <a:buChar char="•"/>
              <a:tabLst>
                <a:tab pos="558165" algn="l"/>
                <a:tab pos="558800" algn="l"/>
              </a:tabLst>
            </a:pPr>
            <a:r>
              <a:rPr sz="1200" dirty="0">
                <a:latin typeface="Times New Roman"/>
                <a:cs typeface="Times New Roman"/>
              </a:rPr>
              <a:t>Country with </a:t>
            </a:r>
            <a:r>
              <a:rPr sz="1200" spc="-5" dirty="0">
                <a:latin typeface="Times New Roman"/>
                <a:cs typeface="Times New Roman"/>
              </a:rPr>
              <a:t>high </a:t>
            </a:r>
            <a:r>
              <a:rPr sz="1200" dirty="0">
                <a:latin typeface="Times New Roman"/>
                <a:cs typeface="Times New Roman"/>
              </a:rPr>
              <a:t>birth rate like </a:t>
            </a:r>
            <a:r>
              <a:rPr sz="1200" spc="-5" dirty="0">
                <a:latin typeface="Times New Roman"/>
                <a:cs typeface="Times New Roman"/>
              </a:rPr>
              <a:t>Nepal has high </a:t>
            </a:r>
            <a:r>
              <a:rPr sz="1200" dirty="0">
                <a:latin typeface="Times New Roman"/>
                <a:cs typeface="Times New Roman"/>
              </a:rPr>
              <a:t>child dependency</a:t>
            </a:r>
            <a:r>
              <a:rPr sz="1200" spc="-35" dirty="0">
                <a:latin typeface="Times New Roman"/>
                <a:cs typeface="Times New Roman"/>
              </a:rPr>
              <a:t> </a:t>
            </a:r>
            <a:r>
              <a:rPr sz="1200" dirty="0">
                <a:latin typeface="Times New Roman"/>
                <a:cs typeface="Times New Roman"/>
              </a:rPr>
              <a:t>ratio.</a:t>
            </a:r>
            <a:endParaRPr sz="1200">
              <a:latin typeface="Times New Roman"/>
              <a:cs typeface="Times New Roman"/>
            </a:endParaRPr>
          </a:p>
          <a:p>
            <a:pPr>
              <a:lnSpc>
                <a:spcPct val="100000"/>
              </a:lnSpc>
              <a:spcBef>
                <a:spcPts val="15"/>
              </a:spcBef>
              <a:buFont typeface="Arial"/>
              <a:buChar char="•"/>
            </a:pPr>
            <a:endParaRPr sz="1400">
              <a:latin typeface="Times New Roman"/>
              <a:cs typeface="Times New Roman"/>
            </a:endParaRPr>
          </a:p>
          <a:p>
            <a:pPr marL="101600">
              <a:lnSpc>
                <a:spcPct val="100000"/>
              </a:lnSpc>
            </a:pPr>
            <a:r>
              <a:rPr sz="1200" dirty="0">
                <a:latin typeface="Times New Roman"/>
                <a:cs typeface="Times New Roman"/>
              </a:rPr>
              <a:t>Dependency </a:t>
            </a:r>
            <a:r>
              <a:rPr sz="1200" spc="-5" dirty="0">
                <a:latin typeface="Times New Roman"/>
                <a:cs typeface="Times New Roman"/>
              </a:rPr>
              <a:t>ratio </a:t>
            </a:r>
            <a:r>
              <a:rPr sz="1200" dirty="0">
                <a:latin typeface="Times New Roman"/>
                <a:cs typeface="Times New Roman"/>
              </a:rPr>
              <a:t>= </a:t>
            </a:r>
            <a:r>
              <a:rPr sz="1200" u="heavy" dirty="0">
                <a:uFill>
                  <a:solidFill>
                    <a:srgbClr val="000000"/>
                  </a:solidFill>
                </a:uFill>
                <a:latin typeface="Times New Roman"/>
                <a:cs typeface="Times New Roman"/>
              </a:rPr>
              <a:t>P</a:t>
            </a:r>
            <a:r>
              <a:rPr sz="1200" u="heavy" baseline="-10416" dirty="0">
                <a:uFill>
                  <a:solidFill>
                    <a:srgbClr val="000000"/>
                  </a:solidFill>
                </a:uFill>
                <a:latin typeface="Times New Roman"/>
                <a:cs typeface="Times New Roman"/>
              </a:rPr>
              <a:t>0-14 </a:t>
            </a:r>
            <a:r>
              <a:rPr sz="1200" u="heavy" dirty="0">
                <a:uFill>
                  <a:solidFill>
                    <a:srgbClr val="000000"/>
                  </a:solidFill>
                </a:uFill>
                <a:latin typeface="Times New Roman"/>
                <a:cs typeface="Times New Roman"/>
              </a:rPr>
              <a:t>+</a:t>
            </a:r>
            <a:r>
              <a:rPr sz="1200" u="heavy" spc="-40" dirty="0">
                <a:uFill>
                  <a:solidFill>
                    <a:srgbClr val="000000"/>
                  </a:solidFill>
                </a:uFill>
                <a:latin typeface="Times New Roman"/>
                <a:cs typeface="Times New Roman"/>
              </a:rPr>
              <a:t> </a:t>
            </a:r>
            <a:r>
              <a:rPr sz="1200" u="heavy" dirty="0">
                <a:uFill>
                  <a:solidFill>
                    <a:srgbClr val="000000"/>
                  </a:solidFill>
                </a:uFill>
                <a:latin typeface="Times New Roman"/>
                <a:cs typeface="Times New Roman"/>
              </a:rPr>
              <a:t>P</a:t>
            </a:r>
            <a:r>
              <a:rPr sz="1200" u="heavy" baseline="-10416" dirty="0">
                <a:uFill>
                  <a:solidFill>
                    <a:srgbClr val="000000"/>
                  </a:solidFill>
                </a:uFill>
                <a:latin typeface="Times New Roman"/>
                <a:cs typeface="Times New Roman"/>
              </a:rPr>
              <a:t>60+</a:t>
            </a:r>
            <a:endParaRPr sz="1200" baseline="-10416">
              <a:latin typeface="Times New Roman"/>
              <a:cs typeface="Times New Roman"/>
            </a:endParaRPr>
          </a:p>
          <a:p>
            <a:pPr>
              <a:lnSpc>
                <a:spcPct val="100000"/>
              </a:lnSpc>
              <a:spcBef>
                <a:spcPts val="5"/>
              </a:spcBef>
            </a:pPr>
            <a:endParaRPr sz="1550">
              <a:latin typeface="Times New Roman"/>
              <a:cs typeface="Times New Roman"/>
            </a:endParaRPr>
          </a:p>
          <a:p>
            <a:pPr marL="1472565">
              <a:lnSpc>
                <a:spcPct val="100000"/>
              </a:lnSpc>
            </a:pPr>
            <a:r>
              <a:rPr sz="1800" spc="-7" baseline="6944" dirty="0">
                <a:latin typeface="Times New Roman"/>
                <a:cs typeface="Times New Roman"/>
              </a:rPr>
              <a:t>P</a:t>
            </a:r>
            <a:r>
              <a:rPr sz="800" spc="-5" dirty="0">
                <a:latin typeface="Times New Roman"/>
                <a:cs typeface="Times New Roman"/>
              </a:rPr>
              <a:t>15-60</a:t>
            </a:r>
            <a:endParaRPr sz="800">
              <a:latin typeface="Times New Roman"/>
              <a:cs typeface="Times New Roman"/>
            </a:endParaRPr>
          </a:p>
          <a:p>
            <a:pPr>
              <a:lnSpc>
                <a:spcPct val="100000"/>
              </a:lnSpc>
              <a:spcBef>
                <a:spcPts val="35"/>
              </a:spcBef>
            </a:pPr>
            <a:endParaRPr sz="1250">
              <a:latin typeface="Times New Roman"/>
              <a:cs typeface="Times New Roman"/>
            </a:endParaRPr>
          </a:p>
          <a:p>
            <a:pPr marL="179070">
              <a:lnSpc>
                <a:spcPct val="100000"/>
              </a:lnSpc>
              <a:spcBef>
                <a:spcPts val="5"/>
              </a:spcBef>
            </a:pPr>
            <a:r>
              <a:rPr sz="1200" spc="-15" dirty="0">
                <a:latin typeface="Times New Roman"/>
                <a:cs typeface="Times New Roman"/>
              </a:rPr>
              <a:t>In </a:t>
            </a:r>
            <a:r>
              <a:rPr sz="1200" dirty="0">
                <a:latin typeface="Times New Roman"/>
                <a:cs typeface="Times New Roman"/>
              </a:rPr>
              <a:t>2001, it </a:t>
            </a:r>
            <a:r>
              <a:rPr sz="1200" spc="-5" dirty="0">
                <a:latin typeface="Times New Roman"/>
                <a:cs typeface="Times New Roman"/>
              </a:rPr>
              <a:t>was </a:t>
            </a:r>
            <a:r>
              <a:rPr sz="1200" dirty="0">
                <a:latin typeface="Times New Roman"/>
                <a:cs typeface="Times New Roman"/>
              </a:rPr>
              <a:t>85 </a:t>
            </a:r>
            <a:r>
              <a:rPr sz="1200" spc="-5" dirty="0">
                <a:latin typeface="Times New Roman"/>
                <a:cs typeface="Times New Roman"/>
              </a:rPr>
              <a:t>where as </a:t>
            </a:r>
            <a:r>
              <a:rPr sz="1200" dirty="0">
                <a:latin typeface="Times New Roman"/>
                <a:cs typeface="Times New Roman"/>
              </a:rPr>
              <a:t>in 2011 the dependency </a:t>
            </a:r>
            <a:r>
              <a:rPr sz="1200" spc="-5" dirty="0">
                <a:latin typeface="Times New Roman"/>
                <a:cs typeface="Times New Roman"/>
              </a:rPr>
              <a:t>ratio was</a:t>
            </a:r>
            <a:r>
              <a:rPr sz="1200" spc="10" dirty="0">
                <a:latin typeface="Times New Roman"/>
                <a:cs typeface="Times New Roman"/>
              </a:rPr>
              <a:t> </a:t>
            </a:r>
            <a:r>
              <a:rPr sz="1200" dirty="0">
                <a:latin typeface="Times New Roman"/>
                <a:cs typeface="Times New Roman"/>
              </a:rPr>
              <a:t>75.</a:t>
            </a:r>
            <a:endParaRPr sz="1200">
              <a:latin typeface="Times New Roman"/>
              <a:cs typeface="Times New Roman"/>
            </a:endParaRPr>
          </a:p>
          <a:p>
            <a:pPr>
              <a:lnSpc>
                <a:spcPct val="100000"/>
              </a:lnSpc>
              <a:spcBef>
                <a:spcPts val="45"/>
              </a:spcBef>
            </a:pPr>
            <a:endParaRPr sz="1400">
              <a:latin typeface="Times New Roman"/>
              <a:cs typeface="Times New Roman"/>
            </a:endParaRPr>
          </a:p>
          <a:p>
            <a:pPr marL="101600">
              <a:lnSpc>
                <a:spcPct val="100000"/>
              </a:lnSpc>
            </a:pPr>
            <a:r>
              <a:rPr sz="1200" b="1" spc="-5" dirty="0">
                <a:latin typeface="Times New Roman"/>
                <a:cs typeface="Times New Roman"/>
              </a:rPr>
              <a:t>Population density:</a:t>
            </a:r>
            <a:endParaRPr sz="1200">
              <a:latin typeface="Times New Roman"/>
              <a:cs typeface="Times New Roman"/>
            </a:endParaRPr>
          </a:p>
          <a:p>
            <a:pPr marL="558165" marR="17780" indent="-228600">
              <a:lnSpc>
                <a:spcPct val="144200"/>
              </a:lnSpc>
              <a:spcBef>
                <a:spcPts val="960"/>
              </a:spcBef>
              <a:buFont typeface="Arial"/>
              <a:buChar char="•"/>
              <a:tabLst>
                <a:tab pos="558165" algn="l"/>
                <a:tab pos="558800" algn="l"/>
              </a:tabLst>
            </a:pPr>
            <a:r>
              <a:rPr sz="1200" dirty="0">
                <a:latin typeface="Times New Roman"/>
                <a:cs typeface="Times New Roman"/>
              </a:rPr>
              <a:t>Population density </a:t>
            </a:r>
            <a:r>
              <a:rPr sz="1200" spc="-5" dirty="0">
                <a:latin typeface="Times New Roman"/>
                <a:cs typeface="Times New Roman"/>
              </a:rPr>
              <a:t>refers </a:t>
            </a:r>
            <a:r>
              <a:rPr sz="1200" dirty="0">
                <a:latin typeface="Times New Roman"/>
                <a:cs typeface="Times New Roman"/>
              </a:rPr>
              <a:t>the </a:t>
            </a:r>
            <a:r>
              <a:rPr sz="1200" spc="-5" dirty="0">
                <a:latin typeface="Times New Roman"/>
                <a:cs typeface="Times New Roman"/>
              </a:rPr>
              <a:t>number </a:t>
            </a:r>
            <a:r>
              <a:rPr sz="1200" dirty="0">
                <a:latin typeface="Times New Roman"/>
                <a:cs typeface="Times New Roman"/>
              </a:rPr>
              <a:t>of persons per </a:t>
            </a:r>
            <a:r>
              <a:rPr sz="1200" spc="-5" dirty="0">
                <a:latin typeface="Times New Roman"/>
                <a:cs typeface="Times New Roman"/>
              </a:rPr>
              <a:t>square </a:t>
            </a:r>
            <a:r>
              <a:rPr sz="1200" dirty="0">
                <a:latin typeface="Times New Roman"/>
                <a:cs typeface="Times New Roman"/>
              </a:rPr>
              <a:t>unit </a:t>
            </a:r>
            <a:r>
              <a:rPr sz="1200" spc="-5" dirty="0">
                <a:latin typeface="Times New Roman"/>
                <a:cs typeface="Times New Roman"/>
              </a:rPr>
              <a:t>area </a:t>
            </a:r>
            <a:r>
              <a:rPr sz="1200" dirty="0">
                <a:latin typeface="Times New Roman"/>
                <a:cs typeface="Times New Roman"/>
              </a:rPr>
              <a:t>i.e. km. or miles.  Density deals </a:t>
            </a:r>
            <a:r>
              <a:rPr sz="1200" spc="-5" dirty="0">
                <a:latin typeface="Times New Roman"/>
                <a:cs typeface="Times New Roman"/>
              </a:rPr>
              <a:t>with pressure </a:t>
            </a:r>
            <a:r>
              <a:rPr sz="1200" dirty="0">
                <a:latin typeface="Times New Roman"/>
                <a:cs typeface="Times New Roman"/>
              </a:rPr>
              <a:t>of </a:t>
            </a:r>
            <a:r>
              <a:rPr sz="1200" spc="-5" dirty="0">
                <a:latin typeface="Times New Roman"/>
                <a:cs typeface="Times New Roman"/>
              </a:rPr>
              <a:t>population </a:t>
            </a:r>
            <a:r>
              <a:rPr sz="1200" dirty="0">
                <a:latin typeface="Times New Roman"/>
                <a:cs typeface="Times New Roman"/>
              </a:rPr>
              <a:t>on land.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an </a:t>
            </a:r>
            <a:r>
              <a:rPr sz="1200" spc="-5" dirty="0">
                <a:latin typeface="Times New Roman"/>
                <a:cs typeface="Times New Roman"/>
              </a:rPr>
              <a:t>effective </a:t>
            </a:r>
            <a:r>
              <a:rPr sz="1200" dirty="0">
                <a:latin typeface="Times New Roman"/>
                <a:cs typeface="Times New Roman"/>
              </a:rPr>
              <a:t>index to measure</a:t>
            </a:r>
            <a:r>
              <a:rPr sz="1200" spc="75" dirty="0">
                <a:latin typeface="Times New Roman"/>
                <a:cs typeface="Times New Roman"/>
              </a:rPr>
              <a:t> </a:t>
            </a:r>
            <a:r>
              <a:rPr sz="1200" dirty="0">
                <a:latin typeface="Times New Roman"/>
                <a:cs typeface="Times New Roman"/>
              </a:rPr>
              <a:t>the</a:t>
            </a:r>
            <a:endParaRPr sz="1200">
              <a:latin typeface="Times New Roman"/>
              <a:cs typeface="Times New Roman"/>
            </a:endParaRPr>
          </a:p>
        </p:txBody>
      </p:sp>
      <p:sp>
        <p:nvSpPr>
          <p:cNvPr id="8" name="object 8"/>
          <p:cNvSpPr txBox="1"/>
          <p:nvPr/>
        </p:nvSpPr>
        <p:spPr>
          <a:xfrm>
            <a:off x="1359153" y="7376921"/>
            <a:ext cx="431863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pressure </a:t>
            </a:r>
            <a:r>
              <a:rPr sz="1200" spc="5" dirty="0">
                <a:latin typeface="Times New Roman"/>
                <a:cs typeface="Times New Roman"/>
              </a:rPr>
              <a:t>of </a:t>
            </a:r>
            <a:r>
              <a:rPr sz="1200" spc="-5" dirty="0">
                <a:latin typeface="Times New Roman"/>
                <a:cs typeface="Times New Roman"/>
              </a:rPr>
              <a:t>population </a:t>
            </a:r>
            <a:r>
              <a:rPr sz="1200" dirty="0">
                <a:latin typeface="Times New Roman"/>
                <a:cs typeface="Times New Roman"/>
              </a:rPr>
              <a:t>on </a:t>
            </a:r>
            <a:r>
              <a:rPr sz="1200" spc="-5" dirty="0">
                <a:latin typeface="Times New Roman"/>
                <a:cs typeface="Times New Roman"/>
              </a:rPr>
              <a:t>land. </a:t>
            </a:r>
            <a:r>
              <a:rPr sz="1200" dirty="0">
                <a:latin typeface="Times New Roman"/>
                <a:cs typeface="Times New Roman"/>
              </a:rPr>
              <a:t>The population density </a:t>
            </a:r>
            <a:r>
              <a:rPr sz="1200" spc="-5" dirty="0">
                <a:latin typeface="Times New Roman"/>
                <a:cs typeface="Times New Roman"/>
              </a:rPr>
              <a:t>is calculated</a:t>
            </a:r>
            <a:r>
              <a:rPr sz="1200" spc="30" dirty="0">
                <a:latin typeface="Times New Roman"/>
                <a:cs typeface="Times New Roman"/>
              </a:rPr>
              <a:t> </a:t>
            </a:r>
            <a:r>
              <a:rPr sz="1200" spc="-5" dirty="0">
                <a:latin typeface="Times New Roman"/>
                <a:cs typeface="Times New Roman"/>
              </a:rPr>
              <a:t>as</a:t>
            </a:r>
            <a:endParaRPr sz="1200">
              <a:latin typeface="Times New Roman"/>
              <a:cs typeface="Times New Roman"/>
            </a:endParaRPr>
          </a:p>
        </p:txBody>
      </p:sp>
      <p:sp>
        <p:nvSpPr>
          <p:cNvPr id="9" name="object 9"/>
          <p:cNvSpPr/>
          <p:nvPr/>
        </p:nvSpPr>
        <p:spPr>
          <a:xfrm>
            <a:off x="2740806" y="7708652"/>
            <a:ext cx="1062355" cy="0"/>
          </a:xfrm>
          <a:custGeom>
            <a:avLst/>
            <a:gdLst/>
            <a:ahLst/>
            <a:cxnLst/>
            <a:rect l="l" t="t" r="r" b="b"/>
            <a:pathLst>
              <a:path w="1062354">
                <a:moveTo>
                  <a:pt x="0" y="0"/>
                </a:moveTo>
                <a:lnTo>
                  <a:pt x="1061832" y="0"/>
                </a:lnTo>
              </a:path>
            </a:pathLst>
          </a:custGeom>
          <a:ln w="6301">
            <a:solidFill>
              <a:srgbClr val="000000"/>
            </a:solidFill>
          </a:ln>
        </p:spPr>
        <p:txBody>
          <a:bodyPr wrap="square" lIns="0" tIns="0" rIns="0" bIns="0" rtlCol="0"/>
          <a:lstStyle/>
          <a:p>
            <a:endParaRPr/>
          </a:p>
        </p:txBody>
      </p:sp>
      <p:sp>
        <p:nvSpPr>
          <p:cNvPr id="10" name="object 10"/>
          <p:cNvSpPr txBox="1"/>
          <p:nvPr/>
        </p:nvSpPr>
        <p:spPr>
          <a:xfrm>
            <a:off x="1130604" y="7700754"/>
            <a:ext cx="5553075" cy="927100"/>
          </a:xfrm>
          <a:prstGeom prst="rect">
            <a:avLst/>
          </a:prstGeom>
        </p:spPr>
        <p:txBody>
          <a:bodyPr vert="horz" wrap="square" lIns="0" tIns="12700" rIns="0" bIns="0" rtlCol="0">
            <a:spAutoFit/>
          </a:bodyPr>
          <a:lstStyle/>
          <a:p>
            <a:pPr marL="1691639">
              <a:lnSpc>
                <a:spcPct val="100000"/>
              </a:lnSpc>
              <a:spcBef>
                <a:spcPts val="100"/>
              </a:spcBef>
            </a:pPr>
            <a:r>
              <a:rPr sz="1200" spc="15" dirty="0">
                <a:latin typeface="Times New Roman"/>
                <a:cs typeface="Times New Roman"/>
              </a:rPr>
              <a:t>Totalland</a:t>
            </a:r>
            <a:r>
              <a:rPr sz="1200" spc="-30" dirty="0">
                <a:latin typeface="Times New Roman"/>
                <a:cs typeface="Times New Roman"/>
              </a:rPr>
              <a:t> </a:t>
            </a:r>
            <a:r>
              <a:rPr sz="1200" spc="-20" dirty="0">
                <a:latin typeface="Times New Roman"/>
                <a:cs typeface="Times New Roman"/>
              </a:rPr>
              <a:t>area</a:t>
            </a:r>
            <a:endParaRPr sz="1200">
              <a:latin typeface="Times New Roman"/>
              <a:cs typeface="Times New Roman"/>
            </a:endParaRPr>
          </a:p>
          <a:p>
            <a:pPr>
              <a:lnSpc>
                <a:spcPct val="100000"/>
              </a:lnSpc>
              <a:spcBef>
                <a:spcPts val="10"/>
              </a:spcBef>
            </a:pPr>
            <a:endParaRPr sz="1300">
              <a:latin typeface="Times New Roman"/>
              <a:cs typeface="Times New Roman"/>
            </a:endParaRPr>
          </a:p>
          <a:p>
            <a:pPr marL="240665" marR="5080" indent="-228600">
              <a:lnSpc>
                <a:spcPct val="144200"/>
              </a:lnSpc>
              <a:buFont typeface="Arial"/>
              <a:buChar char="•"/>
              <a:tabLst>
                <a:tab pos="240665" algn="l"/>
                <a:tab pos="241300" algn="l"/>
              </a:tabLst>
            </a:pPr>
            <a:r>
              <a:rPr sz="1200" dirty="0">
                <a:latin typeface="Times New Roman"/>
                <a:cs typeface="Times New Roman"/>
              </a:rPr>
              <a:t>Population density </a:t>
            </a:r>
            <a:r>
              <a:rPr sz="1200" spc="-5" dirty="0">
                <a:latin typeface="Times New Roman"/>
                <a:cs typeface="Times New Roman"/>
              </a:rPr>
              <a:t>(average </a:t>
            </a:r>
            <a:r>
              <a:rPr sz="1200" dirty="0">
                <a:latin typeface="Times New Roman"/>
                <a:cs typeface="Times New Roman"/>
              </a:rPr>
              <a:t>number of population </a:t>
            </a:r>
            <a:r>
              <a:rPr sz="1200" spc="-5" dirty="0">
                <a:latin typeface="Times New Roman"/>
                <a:cs typeface="Times New Roman"/>
              </a:rPr>
              <a:t>per square kilometer) at </a:t>
            </a:r>
            <a:r>
              <a:rPr sz="1200" dirty="0">
                <a:latin typeface="Times New Roman"/>
                <a:cs typeface="Times New Roman"/>
              </a:rPr>
              <a:t>the </a:t>
            </a:r>
            <a:r>
              <a:rPr sz="1200" spc="-5" dirty="0">
                <a:latin typeface="Times New Roman"/>
                <a:cs typeface="Times New Roman"/>
              </a:rPr>
              <a:t>national  level is </a:t>
            </a:r>
            <a:r>
              <a:rPr sz="1200" dirty="0">
                <a:latin typeface="Times New Roman"/>
                <a:cs typeface="Times New Roman"/>
              </a:rPr>
              <a:t>180 </a:t>
            </a:r>
            <a:r>
              <a:rPr sz="1200" spc="-5" dirty="0">
                <a:latin typeface="Times New Roman"/>
                <a:cs typeface="Times New Roman"/>
              </a:rPr>
              <a:t>compared </a:t>
            </a:r>
            <a:r>
              <a:rPr sz="1200" dirty="0">
                <a:latin typeface="Times New Roman"/>
                <a:cs typeface="Times New Roman"/>
              </a:rPr>
              <a:t>to 157 in</a:t>
            </a:r>
            <a:r>
              <a:rPr sz="1200" spc="20" dirty="0">
                <a:latin typeface="Times New Roman"/>
                <a:cs typeface="Times New Roman"/>
              </a:rPr>
              <a:t> </a:t>
            </a:r>
            <a:r>
              <a:rPr sz="1200" dirty="0">
                <a:latin typeface="Times New Roman"/>
                <a:cs typeface="Times New Roman"/>
              </a:rPr>
              <a:t>2001.</a:t>
            </a:r>
            <a:endParaRPr sz="1200">
              <a:latin typeface="Times New Roman"/>
              <a:cs typeface="Times New Roman"/>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3" name="object 13"/>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73</a:t>
            </a:fld>
            <a:endParaRPr sz="1100">
              <a:latin typeface="Caladea"/>
              <a:cs typeface="Caladea"/>
            </a:endParaRPr>
          </a:p>
        </p:txBody>
      </p:sp>
      <p:sp>
        <p:nvSpPr>
          <p:cNvPr id="11" name="object 11"/>
          <p:cNvSpPr txBox="1"/>
          <p:nvPr/>
        </p:nvSpPr>
        <p:spPr>
          <a:xfrm>
            <a:off x="2736070" y="7485308"/>
            <a:ext cx="1052195" cy="208915"/>
          </a:xfrm>
          <a:prstGeom prst="rect">
            <a:avLst/>
          </a:prstGeom>
        </p:spPr>
        <p:txBody>
          <a:bodyPr vert="horz" wrap="square" lIns="0" tIns="12700" rIns="0" bIns="0" rtlCol="0">
            <a:spAutoFit/>
          </a:bodyPr>
          <a:lstStyle/>
          <a:p>
            <a:pPr marL="12700">
              <a:lnSpc>
                <a:spcPct val="100000"/>
              </a:lnSpc>
              <a:spcBef>
                <a:spcPts val="100"/>
              </a:spcBef>
            </a:pPr>
            <a:r>
              <a:rPr sz="1200" spc="20" dirty="0">
                <a:latin typeface="Times New Roman"/>
                <a:cs typeface="Times New Roman"/>
              </a:rPr>
              <a:t>Totalpopulation</a:t>
            </a:r>
            <a:endParaRPr sz="1200">
              <a:latin typeface="Times New Roman"/>
              <a:cs typeface="Times New Roman"/>
            </a:endParaRPr>
          </a:p>
        </p:txBody>
      </p:sp>
      <p:sp>
        <p:nvSpPr>
          <p:cNvPr id="14" name="Slide Number Placeholder 13">
            <a:extLst>
              <a:ext uri="{FF2B5EF4-FFF2-40B4-BE49-F238E27FC236}">
                <a16:creationId xmlns:a16="http://schemas.microsoft.com/office/drawing/2014/main" id="{80C930E1-9B94-43E2-A742-5E4D90F84B29}"/>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73</a:t>
            </a:fld>
            <a:endParaRP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6108396" cy="8852423"/>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marL="469265" marR="86360" indent="-228600">
              <a:lnSpc>
                <a:spcPct val="143300"/>
              </a:lnSpc>
              <a:spcBef>
                <a:spcPts val="1250"/>
              </a:spcBef>
              <a:buFont typeface="Arial"/>
              <a:buChar char="•"/>
              <a:tabLst>
                <a:tab pos="469265" algn="l"/>
                <a:tab pos="469900" algn="l"/>
              </a:tabLst>
            </a:pPr>
            <a:r>
              <a:rPr sz="1200" dirty="0">
                <a:latin typeface="Times New Roman"/>
                <a:cs typeface="Times New Roman"/>
              </a:rPr>
              <a:t>The </a:t>
            </a:r>
            <a:r>
              <a:rPr sz="1200" spc="-5" dirty="0">
                <a:latin typeface="Times New Roman"/>
                <a:cs typeface="Times New Roman"/>
              </a:rPr>
              <a:t>highest </a:t>
            </a:r>
            <a:r>
              <a:rPr sz="1200" dirty="0">
                <a:latin typeface="Times New Roman"/>
                <a:cs typeface="Times New Roman"/>
              </a:rPr>
              <a:t>population density </a:t>
            </a:r>
            <a:r>
              <a:rPr sz="1200" spc="-5" dirty="0">
                <a:latin typeface="Times New Roman"/>
                <a:cs typeface="Times New Roman"/>
              </a:rPr>
              <a:t>is </a:t>
            </a:r>
            <a:r>
              <a:rPr sz="1200" dirty="0">
                <a:latin typeface="Times New Roman"/>
                <a:cs typeface="Times New Roman"/>
              </a:rPr>
              <a:t>found in Kathmandu district </a:t>
            </a:r>
            <a:r>
              <a:rPr sz="1200" spc="-5" dirty="0">
                <a:latin typeface="Times New Roman"/>
                <a:cs typeface="Times New Roman"/>
              </a:rPr>
              <a:t>(4,416 </a:t>
            </a:r>
            <a:r>
              <a:rPr sz="1200" dirty="0">
                <a:latin typeface="Times New Roman"/>
                <a:cs typeface="Times New Roman"/>
              </a:rPr>
              <a:t>person </a:t>
            </a:r>
            <a:r>
              <a:rPr sz="1200" spc="-5" dirty="0">
                <a:latin typeface="Times New Roman"/>
                <a:cs typeface="Times New Roman"/>
              </a:rPr>
              <a:t>per square  </a:t>
            </a:r>
            <a:r>
              <a:rPr sz="1200" dirty="0">
                <a:latin typeface="Times New Roman"/>
                <a:cs typeface="Times New Roman"/>
              </a:rPr>
              <a:t>km) </a:t>
            </a:r>
            <a:r>
              <a:rPr sz="1200" spc="-5" dirty="0">
                <a:latin typeface="Times New Roman"/>
                <a:cs typeface="Times New Roman"/>
              </a:rPr>
              <a:t>and lowest </a:t>
            </a:r>
            <a:r>
              <a:rPr sz="1200" dirty="0">
                <a:latin typeface="Times New Roman"/>
                <a:cs typeface="Times New Roman"/>
              </a:rPr>
              <a:t>(3 person </a:t>
            </a:r>
            <a:r>
              <a:rPr sz="1200" spc="-5" dirty="0">
                <a:latin typeface="Times New Roman"/>
                <a:cs typeface="Times New Roman"/>
              </a:rPr>
              <a:t>per square </a:t>
            </a:r>
            <a:r>
              <a:rPr sz="1200" dirty="0">
                <a:latin typeface="Times New Roman"/>
                <a:cs typeface="Times New Roman"/>
              </a:rPr>
              <a:t>km) in Manang </a:t>
            </a:r>
            <a:r>
              <a:rPr sz="1200" spc="-5" dirty="0">
                <a:latin typeface="Times New Roman"/>
                <a:cs typeface="Times New Roman"/>
              </a:rPr>
              <a:t>district</a:t>
            </a:r>
            <a:endParaRPr sz="1200" dirty="0">
              <a:latin typeface="Times New Roman"/>
              <a:cs typeface="Times New Roman"/>
            </a:endParaRPr>
          </a:p>
          <a:p>
            <a:pPr>
              <a:lnSpc>
                <a:spcPct val="100000"/>
              </a:lnSpc>
              <a:spcBef>
                <a:spcPts val="45"/>
              </a:spcBef>
              <a:buFont typeface="Arial"/>
              <a:buChar char="•"/>
            </a:pPr>
            <a:endParaRPr sz="1400" dirty="0">
              <a:latin typeface="Times New Roman"/>
              <a:cs typeface="Times New Roman"/>
            </a:endParaRPr>
          </a:p>
          <a:p>
            <a:pPr marL="12700">
              <a:lnSpc>
                <a:spcPct val="100000"/>
              </a:lnSpc>
            </a:pPr>
            <a:r>
              <a:rPr sz="1200" b="1" spc="-5" dirty="0">
                <a:latin typeface="Times New Roman"/>
                <a:cs typeface="Times New Roman"/>
              </a:rPr>
              <a:t>Urban Population:</a:t>
            </a:r>
            <a:endParaRPr sz="1200" dirty="0">
              <a:latin typeface="Times New Roman"/>
              <a:cs typeface="Times New Roman"/>
            </a:endParaRPr>
          </a:p>
          <a:p>
            <a:pPr marL="469265" marR="488950" indent="-228600">
              <a:lnSpc>
                <a:spcPct val="144200"/>
              </a:lnSpc>
              <a:spcBef>
                <a:spcPts val="969"/>
              </a:spcBef>
              <a:buFont typeface="Arial"/>
              <a:buChar char="•"/>
              <a:tabLst>
                <a:tab pos="469265" algn="l"/>
                <a:tab pos="469900" algn="l"/>
              </a:tabLst>
            </a:pPr>
            <a:r>
              <a:rPr sz="1200" dirty="0">
                <a:latin typeface="Times New Roman"/>
                <a:cs typeface="Times New Roman"/>
              </a:rPr>
              <a:t>The </a:t>
            </a:r>
            <a:r>
              <a:rPr sz="1200" spc="-5" dirty="0">
                <a:latin typeface="Times New Roman"/>
                <a:cs typeface="Times New Roman"/>
              </a:rPr>
              <a:t>urban </a:t>
            </a:r>
            <a:r>
              <a:rPr sz="1200" dirty="0">
                <a:latin typeface="Times New Roman"/>
                <a:cs typeface="Times New Roman"/>
              </a:rPr>
              <a:t>population (population </a:t>
            </a:r>
            <a:r>
              <a:rPr sz="1200" spc="-5" dirty="0">
                <a:latin typeface="Times New Roman"/>
                <a:cs typeface="Times New Roman"/>
              </a:rPr>
              <a:t>residing </a:t>
            </a:r>
            <a:r>
              <a:rPr sz="1200" dirty="0">
                <a:latin typeface="Times New Roman"/>
                <a:cs typeface="Times New Roman"/>
              </a:rPr>
              <a:t>in 58 municipalities) </a:t>
            </a:r>
            <a:r>
              <a:rPr sz="1200" spc="-5" dirty="0">
                <a:latin typeface="Times New Roman"/>
                <a:cs typeface="Times New Roman"/>
              </a:rPr>
              <a:t>constitutes </a:t>
            </a:r>
            <a:r>
              <a:rPr sz="1200" dirty="0">
                <a:latin typeface="Times New Roman"/>
                <a:cs typeface="Times New Roman"/>
              </a:rPr>
              <a:t>17 %  </a:t>
            </a:r>
            <a:r>
              <a:rPr sz="1200" spc="-5" dirty="0">
                <a:latin typeface="Times New Roman"/>
                <a:cs typeface="Times New Roman"/>
              </a:rPr>
              <a:t>(4,523,820) </a:t>
            </a:r>
            <a:r>
              <a:rPr sz="1200" dirty="0">
                <a:latin typeface="Times New Roman"/>
                <a:cs typeface="Times New Roman"/>
              </a:rPr>
              <a:t>of the </a:t>
            </a:r>
            <a:r>
              <a:rPr sz="1200" spc="-5" dirty="0">
                <a:latin typeface="Times New Roman"/>
                <a:cs typeface="Times New Roman"/>
              </a:rPr>
              <a:t>total </a:t>
            </a:r>
            <a:r>
              <a:rPr sz="1200" dirty="0">
                <a:latin typeface="Times New Roman"/>
                <a:cs typeface="Times New Roman"/>
              </a:rPr>
              <a:t>population </a:t>
            </a:r>
            <a:r>
              <a:rPr sz="1200" spc="-5" dirty="0">
                <a:latin typeface="Times New Roman"/>
                <a:cs typeface="Times New Roman"/>
              </a:rPr>
              <a:t>compared </a:t>
            </a:r>
            <a:r>
              <a:rPr sz="1200" dirty="0">
                <a:latin typeface="Times New Roman"/>
                <a:cs typeface="Times New Roman"/>
              </a:rPr>
              <a:t>to 13.94%</a:t>
            </a:r>
            <a:r>
              <a:rPr sz="1200" spc="-5" dirty="0">
                <a:latin typeface="Times New Roman"/>
                <a:cs typeface="Times New Roman"/>
              </a:rPr>
              <a:t> </a:t>
            </a:r>
            <a:r>
              <a:rPr sz="1200" dirty="0">
                <a:latin typeface="Times New Roman"/>
                <a:cs typeface="Times New Roman"/>
              </a:rPr>
              <a:t>(3,227,879)</a:t>
            </a:r>
          </a:p>
          <a:p>
            <a:pPr>
              <a:lnSpc>
                <a:spcPct val="100000"/>
              </a:lnSpc>
              <a:spcBef>
                <a:spcPts val="45"/>
              </a:spcBef>
            </a:pPr>
            <a:endParaRPr sz="1400" dirty="0">
              <a:latin typeface="Times New Roman"/>
              <a:cs typeface="Times New Roman"/>
            </a:endParaRPr>
          </a:p>
          <a:p>
            <a:pPr marL="12700">
              <a:lnSpc>
                <a:spcPct val="100000"/>
              </a:lnSpc>
              <a:spcBef>
                <a:spcPts val="5"/>
              </a:spcBef>
            </a:pPr>
            <a:r>
              <a:rPr sz="1200" b="1" spc="-5" dirty="0">
                <a:latin typeface="Times New Roman"/>
                <a:cs typeface="Times New Roman"/>
              </a:rPr>
              <a:t>Caste/Ethnicity:</a:t>
            </a:r>
            <a:endParaRPr sz="1200" dirty="0">
              <a:latin typeface="Times New Roman"/>
              <a:cs typeface="Times New Roman"/>
            </a:endParaRPr>
          </a:p>
          <a:p>
            <a:pPr marL="12700" marR="5080">
              <a:lnSpc>
                <a:spcPct val="143300"/>
              </a:lnSpc>
              <a:spcBef>
                <a:spcPts val="985"/>
              </a:spcBef>
            </a:pPr>
            <a:r>
              <a:rPr sz="1200" spc="-5" dirty="0">
                <a:latin typeface="Times New Roman"/>
                <a:cs typeface="Times New Roman"/>
              </a:rPr>
              <a:t>There are </a:t>
            </a:r>
            <a:r>
              <a:rPr sz="1200" dirty="0">
                <a:latin typeface="Times New Roman"/>
                <a:cs typeface="Times New Roman"/>
              </a:rPr>
              <a:t>125 caste/ethnic </a:t>
            </a:r>
            <a:r>
              <a:rPr sz="1200" spc="-5" dirty="0">
                <a:latin typeface="Times New Roman"/>
                <a:cs typeface="Times New Roman"/>
              </a:rPr>
              <a:t>groups reported </a:t>
            </a:r>
            <a:r>
              <a:rPr sz="1200" dirty="0">
                <a:latin typeface="Times New Roman"/>
                <a:cs typeface="Times New Roman"/>
              </a:rPr>
              <a:t>in the </a:t>
            </a:r>
            <a:r>
              <a:rPr sz="1200" spc="-5" dirty="0">
                <a:latin typeface="Times New Roman"/>
                <a:cs typeface="Times New Roman"/>
              </a:rPr>
              <a:t>census </a:t>
            </a:r>
            <a:r>
              <a:rPr sz="1200" dirty="0">
                <a:latin typeface="Times New Roman"/>
                <a:cs typeface="Times New Roman"/>
              </a:rPr>
              <a:t>2011. </a:t>
            </a:r>
            <a:r>
              <a:rPr sz="1200" spc="-5" dirty="0">
                <a:latin typeface="Times New Roman"/>
                <a:cs typeface="Times New Roman"/>
              </a:rPr>
              <a:t>Chhetri is </a:t>
            </a:r>
            <a:r>
              <a:rPr sz="1200" dirty="0">
                <a:latin typeface="Times New Roman"/>
                <a:cs typeface="Times New Roman"/>
              </a:rPr>
              <a:t>the </a:t>
            </a:r>
            <a:r>
              <a:rPr sz="1200" spc="-5" dirty="0">
                <a:latin typeface="Times New Roman"/>
                <a:cs typeface="Times New Roman"/>
              </a:rPr>
              <a:t>largest caste/ethnic  groups </a:t>
            </a:r>
            <a:r>
              <a:rPr sz="1200" dirty="0">
                <a:latin typeface="Times New Roman"/>
                <a:cs typeface="Times New Roman"/>
              </a:rPr>
              <a:t>having 16.6% (4,398,053) of the </a:t>
            </a:r>
            <a:r>
              <a:rPr sz="1200" spc="-5" dirty="0">
                <a:latin typeface="Times New Roman"/>
                <a:cs typeface="Times New Roman"/>
              </a:rPr>
              <a:t>total </a:t>
            </a:r>
            <a:r>
              <a:rPr sz="1200" dirty="0">
                <a:latin typeface="Times New Roman"/>
                <a:cs typeface="Times New Roman"/>
              </a:rPr>
              <a:t>population </a:t>
            </a:r>
            <a:r>
              <a:rPr sz="1200" spc="-5" dirty="0">
                <a:latin typeface="Times New Roman"/>
                <a:cs typeface="Times New Roman"/>
              </a:rPr>
              <a:t>followed</a:t>
            </a:r>
            <a:r>
              <a:rPr sz="1200" spc="-25" dirty="0">
                <a:latin typeface="Times New Roman"/>
                <a:cs typeface="Times New Roman"/>
              </a:rPr>
              <a:t> </a:t>
            </a:r>
            <a:r>
              <a:rPr sz="1200" spc="5" dirty="0">
                <a:latin typeface="Times New Roman"/>
                <a:cs typeface="Times New Roman"/>
              </a:rPr>
              <a:t>by</a:t>
            </a:r>
            <a:endParaRPr sz="1200" dirty="0">
              <a:latin typeface="Times New Roman"/>
              <a:cs typeface="Times New Roman"/>
            </a:endParaRPr>
          </a:p>
          <a:p>
            <a:pPr>
              <a:lnSpc>
                <a:spcPct val="100000"/>
              </a:lnSpc>
              <a:spcBef>
                <a:spcPts val="20"/>
              </a:spcBef>
            </a:pPr>
            <a:endParaRPr sz="1400" dirty="0">
              <a:latin typeface="Times New Roman"/>
              <a:cs typeface="Times New Roman"/>
            </a:endParaRPr>
          </a:p>
          <a:p>
            <a:pPr marL="12700">
              <a:lnSpc>
                <a:spcPct val="100000"/>
              </a:lnSpc>
              <a:tabLst>
                <a:tab pos="1383665" algn="l"/>
              </a:tabLst>
            </a:pPr>
            <a:r>
              <a:rPr sz="1200" spc="-5" dirty="0">
                <a:latin typeface="Times New Roman"/>
                <a:cs typeface="Times New Roman"/>
              </a:rPr>
              <a:t>Brahman-Hill	(12.2% </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3,226,903)</a:t>
            </a:r>
          </a:p>
          <a:p>
            <a:pPr>
              <a:lnSpc>
                <a:spcPct val="100000"/>
              </a:lnSpc>
              <a:spcBef>
                <a:spcPts val="25"/>
              </a:spcBef>
            </a:pPr>
            <a:endParaRPr sz="1400" dirty="0">
              <a:latin typeface="Times New Roman"/>
              <a:cs typeface="Times New Roman"/>
            </a:endParaRPr>
          </a:p>
          <a:p>
            <a:pPr marL="50800">
              <a:lnSpc>
                <a:spcPct val="100000"/>
              </a:lnSpc>
              <a:tabLst>
                <a:tab pos="964565" algn="l"/>
              </a:tabLst>
            </a:pPr>
            <a:r>
              <a:rPr sz="1200" spc="-5" dirty="0">
                <a:latin typeface="Times New Roman"/>
                <a:cs typeface="Times New Roman"/>
              </a:rPr>
              <a:t>Magar	</a:t>
            </a:r>
            <a:r>
              <a:rPr sz="1200" dirty="0">
                <a:latin typeface="Times New Roman"/>
                <a:cs typeface="Times New Roman"/>
              </a:rPr>
              <a:t>(7.1% ;</a:t>
            </a:r>
            <a:r>
              <a:rPr sz="1200" spc="-15" dirty="0">
                <a:latin typeface="Times New Roman"/>
                <a:cs typeface="Times New Roman"/>
              </a:rPr>
              <a:t> </a:t>
            </a:r>
            <a:r>
              <a:rPr sz="1200" dirty="0">
                <a:latin typeface="Times New Roman"/>
                <a:cs typeface="Times New Roman"/>
              </a:rPr>
              <a:t>1,887,733)</a:t>
            </a:r>
          </a:p>
          <a:p>
            <a:pPr>
              <a:lnSpc>
                <a:spcPct val="100000"/>
              </a:lnSpc>
              <a:spcBef>
                <a:spcPts val="20"/>
              </a:spcBef>
            </a:pPr>
            <a:endParaRPr sz="1400" dirty="0">
              <a:latin typeface="Times New Roman"/>
              <a:cs typeface="Times New Roman"/>
            </a:endParaRPr>
          </a:p>
          <a:p>
            <a:pPr marL="50800">
              <a:lnSpc>
                <a:spcPct val="100000"/>
              </a:lnSpc>
              <a:tabLst>
                <a:tab pos="926465" algn="l"/>
              </a:tabLst>
            </a:pPr>
            <a:r>
              <a:rPr sz="1200" spc="-5" dirty="0">
                <a:latin typeface="Times New Roman"/>
                <a:cs typeface="Times New Roman"/>
              </a:rPr>
              <a:t>Tharu	</a:t>
            </a:r>
            <a:r>
              <a:rPr sz="1200" dirty="0">
                <a:latin typeface="Times New Roman"/>
                <a:cs typeface="Times New Roman"/>
              </a:rPr>
              <a:t>(6.6% ;</a:t>
            </a:r>
            <a:r>
              <a:rPr sz="1200" spc="-15" dirty="0">
                <a:latin typeface="Times New Roman"/>
                <a:cs typeface="Times New Roman"/>
              </a:rPr>
              <a:t> </a:t>
            </a:r>
            <a:r>
              <a:rPr sz="1200" dirty="0">
                <a:latin typeface="Times New Roman"/>
                <a:cs typeface="Times New Roman"/>
              </a:rPr>
              <a:t>1,737,470)</a:t>
            </a:r>
          </a:p>
          <a:p>
            <a:pPr>
              <a:lnSpc>
                <a:spcPct val="100000"/>
              </a:lnSpc>
              <a:spcBef>
                <a:spcPts val="10"/>
              </a:spcBef>
            </a:pPr>
            <a:endParaRPr sz="1400" dirty="0">
              <a:latin typeface="Times New Roman"/>
              <a:cs typeface="Times New Roman"/>
            </a:endParaRPr>
          </a:p>
          <a:p>
            <a:pPr marL="50800">
              <a:lnSpc>
                <a:spcPct val="100000"/>
              </a:lnSpc>
              <a:tabLst>
                <a:tab pos="1383665" algn="l"/>
              </a:tabLst>
            </a:pPr>
            <a:r>
              <a:rPr sz="1200" spc="-5" dirty="0">
                <a:latin typeface="Times New Roman"/>
                <a:cs typeface="Times New Roman"/>
              </a:rPr>
              <a:t>Tamang	</a:t>
            </a:r>
            <a:r>
              <a:rPr sz="1200" dirty="0">
                <a:latin typeface="Times New Roman"/>
                <a:cs typeface="Times New Roman"/>
              </a:rPr>
              <a:t>(5.8% ;</a:t>
            </a:r>
            <a:r>
              <a:rPr sz="1200" spc="-110" dirty="0">
                <a:latin typeface="Times New Roman"/>
                <a:cs typeface="Times New Roman"/>
              </a:rPr>
              <a:t> </a:t>
            </a:r>
            <a:r>
              <a:rPr sz="1200" dirty="0">
                <a:latin typeface="Times New Roman"/>
                <a:cs typeface="Times New Roman"/>
              </a:rPr>
              <a:t>1,539,830)</a:t>
            </a:r>
          </a:p>
          <a:p>
            <a:pPr>
              <a:lnSpc>
                <a:spcPct val="100000"/>
              </a:lnSpc>
              <a:spcBef>
                <a:spcPts val="25"/>
              </a:spcBef>
            </a:pPr>
            <a:endParaRPr sz="1400" dirty="0">
              <a:latin typeface="Times New Roman"/>
              <a:cs typeface="Times New Roman"/>
            </a:endParaRPr>
          </a:p>
          <a:p>
            <a:pPr marL="50800">
              <a:lnSpc>
                <a:spcPct val="100000"/>
              </a:lnSpc>
              <a:tabLst>
                <a:tab pos="1383665" algn="l"/>
              </a:tabLst>
            </a:pPr>
            <a:r>
              <a:rPr sz="1200" spc="-5" dirty="0">
                <a:latin typeface="Times New Roman"/>
                <a:cs typeface="Times New Roman"/>
              </a:rPr>
              <a:t>Newar	</a:t>
            </a:r>
            <a:r>
              <a:rPr sz="1200" dirty="0">
                <a:latin typeface="Times New Roman"/>
                <a:cs typeface="Times New Roman"/>
              </a:rPr>
              <a:t>(5.0% ;</a:t>
            </a:r>
            <a:r>
              <a:rPr sz="1200" spc="-114" dirty="0">
                <a:latin typeface="Times New Roman"/>
                <a:cs typeface="Times New Roman"/>
              </a:rPr>
              <a:t> </a:t>
            </a:r>
            <a:r>
              <a:rPr sz="1200" dirty="0">
                <a:latin typeface="Times New Roman"/>
                <a:cs typeface="Times New Roman"/>
              </a:rPr>
              <a:t>1,321,933)</a:t>
            </a:r>
          </a:p>
          <a:p>
            <a:pPr>
              <a:lnSpc>
                <a:spcPct val="100000"/>
              </a:lnSpc>
              <a:spcBef>
                <a:spcPts val="20"/>
              </a:spcBef>
            </a:pPr>
            <a:endParaRPr sz="1400" dirty="0">
              <a:latin typeface="Times New Roman"/>
              <a:cs typeface="Times New Roman"/>
            </a:endParaRPr>
          </a:p>
          <a:p>
            <a:pPr marL="12700">
              <a:lnSpc>
                <a:spcPct val="100000"/>
              </a:lnSpc>
              <a:spcBef>
                <a:spcPts val="5"/>
              </a:spcBef>
              <a:tabLst>
                <a:tab pos="1383665" algn="l"/>
              </a:tabLst>
            </a:pPr>
            <a:r>
              <a:rPr sz="1200" spc="-10" dirty="0">
                <a:latin typeface="Times New Roman"/>
                <a:cs typeface="Times New Roman"/>
              </a:rPr>
              <a:t>BK	</a:t>
            </a:r>
            <a:r>
              <a:rPr sz="1200" dirty="0">
                <a:latin typeface="Times New Roman"/>
                <a:cs typeface="Times New Roman"/>
              </a:rPr>
              <a:t>(4.8% ;</a:t>
            </a:r>
            <a:r>
              <a:rPr sz="1200" spc="-110" dirty="0">
                <a:latin typeface="Times New Roman"/>
                <a:cs typeface="Times New Roman"/>
              </a:rPr>
              <a:t> </a:t>
            </a:r>
            <a:r>
              <a:rPr sz="1200" dirty="0">
                <a:latin typeface="Times New Roman"/>
                <a:cs typeface="Times New Roman"/>
              </a:rPr>
              <a:t>1,258,554)</a:t>
            </a:r>
          </a:p>
          <a:p>
            <a:pPr>
              <a:lnSpc>
                <a:spcPct val="100000"/>
              </a:lnSpc>
              <a:spcBef>
                <a:spcPts val="20"/>
              </a:spcBef>
            </a:pPr>
            <a:endParaRPr sz="1400" dirty="0">
              <a:latin typeface="Times New Roman"/>
              <a:cs typeface="Times New Roman"/>
            </a:endParaRPr>
          </a:p>
          <a:p>
            <a:pPr marL="12700">
              <a:lnSpc>
                <a:spcPct val="100000"/>
              </a:lnSpc>
              <a:tabLst>
                <a:tab pos="1383665" algn="l"/>
              </a:tabLst>
            </a:pPr>
            <a:r>
              <a:rPr sz="1200" spc="-5" dirty="0">
                <a:latin typeface="Times New Roman"/>
                <a:cs typeface="Times New Roman"/>
              </a:rPr>
              <a:t>Musalman	</a:t>
            </a:r>
            <a:r>
              <a:rPr sz="1200" dirty="0">
                <a:latin typeface="Times New Roman"/>
                <a:cs typeface="Times New Roman"/>
              </a:rPr>
              <a:t>(4.4% ;</a:t>
            </a:r>
            <a:r>
              <a:rPr sz="1200" spc="-114" dirty="0">
                <a:latin typeface="Times New Roman"/>
                <a:cs typeface="Times New Roman"/>
              </a:rPr>
              <a:t> </a:t>
            </a:r>
            <a:r>
              <a:rPr sz="1200" dirty="0">
                <a:latin typeface="Times New Roman"/>
                <a:cs typeface="Times New Roman"/>
              </a:rPr>
              <a:t>1,164,255)</a:t>
            </a:r>
          </a:p>
          <a:p>
            <a:pPr>
              <a:lnSpc>
                <a:spcPct val="100000"/>
              </a:lnSpc>
              <a:spcBef>
                <a:spcPts val="20"/>
              </a:spcBef>
            </a:pPr>
            <a:endParaRPr sz="1400" dirty="0">
              <a:latin typeface="Times New Roman"/>
              <a:cs typeface="Times New Roman"/>
            </a:endParaRPr>
          </a:p>
          <a:p>
            <a:pPr marL="12700">
              <a:lnSpc>
                <a:spcPct val="100000"/>
              </a:lnSpc>
              <a:tabLst>
                <a:tab pos="1383665" algn="l"/>
              </a:tabLst>
            </a:pPr>
            <a:r>
              <a:rPr sz="1200" spc="-5" dirty="0">
                <a:latin typeface="Times New Roman"/>
                <a:cs typeface="Times New Roman"/>
              </a:rPr>
              <a:t>Yadav	</a:t>
            </a:r>
            <a:r>
              <a:rPr sz="1200" dirty="0">
                <a:latin typeface="Times New Roman"/>
                <a:cs typeface="Times New Roman"/>
              </a:rPr>
              <a:t>(4.0% ; 1,054,458)</a:t>
            </a:r>
            <a:r>
              <a:rPr sz="1200" spc="-15" dirty="0">
                <a:latin typeface="Times New Roman"/>
                <a:cs typeface="Times New Roman"/>
              </a:rPr>
              <a:t> </a:t>
            </a:r>
            <a:r>
              <a:rPr sz="1200" spc="-5" dirty="0">
                <a:latin typeface="Times New Roman"/>
                <a:cs typeface="Times New Roman"/>
              </a:rPr>
              <a:t>and</a:t>
            </a:r>
            <a:endParaRPr sz="1200" dirty="0">
              <a:latin typeface="Times New Roman"/>
              <a:cs typeface="Times New Roman"/>
            </a:endParaRPr>
          </a:p>
          <a:p>
            <a:pPr>
              <a:lnSpc>
                <a:spcPct val="100000"/>
              </a:lnSpc>
              <a:spcBef>
                <a:spcPts val="10"/>
              </a:spcBef>
            </a:pPr>
            <a:endParaRPr sz="1400" dirty="0">
              <a:latin typeface="Times New Roman"/>
              <a:cs typeface="Times New Roman"/>
            </a:endParaRPr>
          </a:p>
          <a:p>
            <a:pPr marL="12700">
              <a:lnSpc>
                <a:spcPct val="100000"/>
              </a:lnSpc>
              <a:tabLst>
                <a:tab pos="1383665" algn="l"/>
              </a:tabLst>
            </a:pPr>
            <a:r>
              <a:rPr sz="1200" spc="-5" dirty="0">
                <a:latin typeface="Times New Roman"/>
                <a:cs typeface="Times New Roman"/>
              </a:rPr>
              <a:t>Rai	</a:t>
            </a:r>
            <a:r>
              <a:rPr sz="1200" dirty="0">
                <a:latin typeface="Times New Roman"/>
                <a:cs typeface="Times New Roman"/>
              </a:rPr>
              <a:t>(2.3% ;</a:t>
            </a:r>
            <a:r>
              <a:rPr sz="1200" spc="-15" dirty="0">
                <a:latin typeface="Times New Roman"/>
                <a:cs typeface="Times New Roman"/>
              </a:rPr>
              <a:t> </a:t>
            </a:r>
            <a:r>
              <a:rPr sz="1200" dirty="0">
                <a:latin typeface="Times New Roman"/>
                <a:cs typeface="Times New Roman"/>
              </a:rPr>
              <a:t>620,004).</a:t>
            </a:r>
          </a:p>
          <a:p>
            <a:pPr>
              <a:lnSpc>
                <a:spcPct val="100000"/>
              </a:lnSpc>
              <a:spcBef>
                <a:spcPts val="50"/>
              </a:spcBef>
            </a:pPr>
            <a:endParaRPr sz="1400" dirty="0">
              <a:latin typeface="Times New Roman"/>
              <a:cs typeface="Times New Roman"/>
            </a:endParaRPr>
          </a:p>
          <a:p>
            <a:pPr marL="12700">
              <a:lnSpc>
                <a:spcPct val="100000"/>
              </a:lnSpc>
            </a:pPr>
            <a:r>
              <a:rPr sz="1200" b="1" spc="-5" dirty="0">
                <a:latin typeface="Times New Roman"/>
                <a:cs typeface="Times New Roman"/>
              </a:rPr>
              <a:t>Religion:</a:t>
            </a:r>
            <a:endParaRPr sz="1200" dirty="0">
              <a:latin typeface="Times New Roman"/>
              <a:cs typeface="Times New Roman"/>
            </a:endParaRPr>
          </a:p>
          <a:p>
            <a:pPr marL="12700" marR="115570">
              <a:lnSpc>
                <a:spcPct val="144200"/>
              </a:lnSpc>
              <a:spcBef>
                <a:spcPts val="975"/>
              </a:spcBef>
            </a:pPr>
            <a:r>
              <a:rPr sz="1200" spc="-5" dirty="0">
                <a:latin typeface="Times New Roman"/>
                <a:cs typeface="Times New Roman"/>
              </a:rPr>
              <a:t>There are </a:t>
            </a:r>
            <a:r>
              <a:rPr sz="1200" dirty="0">
                <a:latin typeface="Times New Roman"/>
                <a:cs typeface="Times New Roman"/>
              </a:rPr>
              <a:t>ten types of </a:t>
            </a:r>
            <a:r>
              <a:rPr sz="1200" spc="-5" dirty="0">
                <a:latin typeface="Times New Roman"/>
                <a:cs typeface="Times New Roman"/>
              </a:rPr>
              <a:t>religion categories reported </a:t>
            </a:r>
            <a:r>
              <a:rPr sz="1200" dirty="0">
                <a:latin typeface="Times New Roman"/>
                <a:cs typeface="Times New Roman"/>
              </a:rPr>
              <a:t>in the </a:t>
            </a:r>
            <a:r>
              <a:rPr sz="1200" spc="-5" dirty="0">
                <a:latin typeface="Times New Roman"/>
                <a:cs typeface="Times New Roman"/>
              </a:rPr>
              <a:t>census. </a:t>
            </a:r>
            <a:r>
              <a:rPr sz="1200" dirty="0">
                <a:latin typeface="Times New Roman"/>
                <a:cs typeface="Times New Roman"/>
              </a:rPr>
              <a:t>Hinduism </a:t>
            </a:r>
            <a:r>
              <a:rPr sz="1200" spc="-5" dirty="0">
                <a:latin typeface="Times New Roman"/>
                <a:cs typeface="Times New Roman"/>
              </a:rPr>
              <a:t>is followed </a:t>
            </a:r>
            <a:r>
              <a:rPr sz="1200" spc="5" dirty="0">
                <a:latin typeface="Times New Roman"/>
                <a:cs typeface="Times New Roman"/>
              </a:rPr>
              <a:t>by </a:t>
            </a:r>
            <a:r>
              <a:rPr sz="1200" dirty="0">
                <a:latin typeface="Times New Roman"/>
                <a:cs typeface="Times New Roman"/>
              </a:rPr>
              <a:t>81.3  </a:t>
            </a:r>
            <a:r>
              <a:rPr sz="1200" spc="-5" dirty="0">
                <a:latin typeface="Times New Roman"/>
                <a:cs typeface="Times New Roman"/>
              </a:rPr>
              <a:t>percent (21,551,492) </a:t>
            </a:r>
            <a:r>
              <a:rPr sz="1200" dirty="0">
                <a:latin typeface="Times New Roman"/>
                <a:cs typeface="Times New Roman"/>
              </a:rPr>
              <a:t>of the population</a:t>
            </a:r>
            <a:r>
              <a:rPr sz="1200" spc="5" dirty="0">
                <a:latin typeface="Times New Roman"/>
                <a:cs typeface="Times New Roman"/>
              </a:rPr>
              <a:t> </a:t>
            </a:r>
            <a:r>
              <a:rPr sz="1200" dirty="0">
                <a:latin typeface="Times New Roman"/>
                <a:cs typeface="Times New Roman"/>
              </a:rPr>
              <a:t>while</a:t>
            </a:r>
          </a:p>
          <a:p>
            <a:pPr>
              <a:lnSpc>
                <a:spcPct val="100000"/>
              </a:lnSpc>
              <a:spcBef>
                <a:spcPts val="5"/>
              </a:spcBef>
            </a:pPr>
            <a:endParaRPr sz="1400" dirty="0">
              <a:latin typeface="Times New Roman"/>
              <a:cs typeface="Times New Roman"/>
            </a:endParaRPr>
          </a:p>
          <a:p>
            <a:pPr marL="12700">
              <a:lnSpc>
                <a:spcPct val="100000"/>
              </a:lnSpc>
              <a:spcBef>
                <a:spcPts val="5"/>
              </a:spcBef>
              <a:tabLst>
                <a:tab pos="1383665" algn="l"/>
              </a:tabLst>
            </a:pPr>
            <a:r>
              <a:rPr sz="1200" spc="-5" dirty="0">
                <a:latin typeface="Times New Roman"/>
                <a:cs typeface="Times New Roman"/>
              </a:rPr>
              <a:t>Buddhism	(9.0%;</a:t>
            </a:r>
            <a:r>
              <a:rPr sz="1200" spc="-80" dirty="0">
                <a:latin typeface="Times New Roman"/>
                <a:cs typeface="Times New Roman"/>
              </a:rPr>
              <a:t> </a:t>
            </a:r>
            <a:r>
              <a:rPr sz="1200" dirty="0">
                <a:latin typeface="Times New Roman"/>
                <a:cs typeface="Times New Roman"/>
              </a:rPr>
              <a:t>2,396,099)</a:t>
            </a:r>
          </a:p>
          <a:p>
            <a:pPr>
              <a:lnSpc>
                <a:spcPct val="100000"/>
              </a:lnSpc>
              <a:spcBef>
                <a:spcPts val="20"/>
              </a:spcBef>
            </a:pPr>
            <a:endParaRPr sz="1400" dirty="0">
              <a:latin typeface="Times New Roman"/>
              <a:cs typeface="Times New Roman"/>
            </a:endParaRPr>
          </a:p>
          <a:p>
            <a:pPr marL="12700">
              <a:lnSpc>
                <a:spcPct val="100000"/>
              </a:lnSpc>
              <a:tabLst>
                <a:tab pos="1383665" algn="l"/>
              </a:tabLst>
            </a:pPr>
            <a:r>
              <a:rPr sz="1200" spc="-5" dirty="0">
                <a:latin typeface="Times New Roman"/>
                <a:cs typeface="Times New Roman"/>
              </a:rPr>
              <a:t>Islam	(4.4%;</a:t>
            </a:r>
            <a:r>
              <a:rPr sz="1200" spc="-85" dirty="0">
                <a:latin typeface="Times New Roman"/>
                <a:cs typeface="Times New Roman"/>
              </a:rPr>
              <a:t> </a:t>
            </a:r>
            <a:r>
              <a:rPr sz="1200" dirty="0">
                <a:latin typeface="Times New Roman"/>
                <a:cs typeface="Times New Roman"/>
              </a:rPr>
              <a:t>1,162,370)</a:t>
            </a: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74</a:t>
            </a:fld>
            <a:endParaRPr sz="1100">
              <a:latin typeface="Caladea"/>
              <a:cs typeface="Caladea"/>
            </a:endParaRPr>
          </a:p>
        </p:txBody>
      </p:sp>
      <p:sp>
        <p:nvSpPr>
          <p:cNvPr id="7" name="Slide Number Placeholder 6">
            <a:extLst>
              <a:ext uri="{FF2B5EF4-FFF2-40B4-BE49-F238E27FC236}">
                <a16:creationId xmlns:a16="http://schemas.microsoft.com/office/drawing/2014/main" id="{87844D63-271B-4A34-91EA-D492FE9D01EC}"/>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74</a:t>
            </a:fld>
            <a:endParaRP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19600" y="478028"/>
            <a:ext cx="2590799"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0345"/>
            <a:ext cx="3378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Kir</a:t>
            </a:r>
            <a:r>
              <a:rPr sz="1200" spc="-15" dirty="0">
                <a:latin typeface="Times New Roman"/>
                <a:cs typeface="Times New Roman"/>
              </a:rPr>
              <a:t>a</a:t>
            </a:r>
            <a:r>
              <a:rPr sz="1200" dirty="0">
                <a:latin typeface="Times New Roman"/>
                <a:cs typeface="Times New Roman"/>
              </a:rPr>
              <a:t>t</a:t>
            </a:r>
            <a:endParaRPr sz="1200">
              <a:latin typeface="Times New Roman"/>
              <a:cs typeface="Times New Roman"/>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21" name="object 21"/>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75</a:t>
            </a:fld>
            <a:endParaRPr sz="1100">
              <a:latin typeface="Caladea"/>
              <a:cs typeface="Caladea"/>
            </a:endParaRPr>
          </a:p>
        </p:txBody>
      </p:sp>
      <p:sp>
        <p:nvSpPr>
          <p:cNvPr id="6" name="object 6"/>
          <p:cNvSpPr txBox="1"/>
          <p:nvPr/>
        </p:nvSpPr>
        <p:spPr>
          <a:xfrm>
            <a:off x="2273554" y="990345"/>
            <a:ext cx="10198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(3.1%;</a:t>
            </a:r>
            <a:r>
              <a:rPr sz="1200" spc="-60" dirty="0">
                <a:latin typeface="Times New Roman"/>
                <a:cs typeface="Times New Roman"/>
              </a:rPr>
              <a:t> </a:t>
            </a:r>
            <a:r>
              <a:rPr sz="1200" dirty="0">
                <a:latin typeface="Times New Roman"/>
                <a:cs typeface="Times New Roman"/>
              </a:rPr>
              <a:t>807,169)</a:t>
            </a:r>
            <a:endParaRPr sz="1200">
              <a:latin typeface="Times New Roman"/>
              <a:cs typeface="Times New Roman"/>
            </a:endParaRPr>
          </a:p>
        </p:txBody>
      </p:sp>
      <p:sp>
        <p:nvSpPr>
          <p:cNvPr id="7" name="object 7"/>
          <p:cNvSpPr txBox="1"/>
          <p:nvPr/>
        </p:nvSpPr>
        <p:spPr>
          <a:xfrm>
            <a:off x="940104" y="1378966"/>
            <a:ext cx="7473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Ch</a:t>
            </a:r>
            <a:r>
              <a:rPr sz="1200" spc="-5" dirty="0">
                <a:latin typeface="Times New Roman"/>
                <a:cs typeface="Times New Roman"/>
              </a:rPr>
              <a:t>rist</a:t>
            </a:r>
            <a:r>
              <a:rPr sz="1200" dirty="0">
                <a:latin typeface="Times New Roman"/>
                <a:cs typeface="Times New Roman"/>
              </a:rPr>
              <a:t>iani</a:t>
            </a:r>
            <a:r>
              <a:rPr sz="1200" spc="10" dirty="0">
                <a:latin typeface="Times New Roman"/>
                <a:cs typeface="Times New Roman"/>
              </a:rPr>
              <a:t>t</a:t>
            </a:r>
            <a:r>
              <a:rPr sz="1200" dirty="0">
                <a:latin typeface="Times New Roman"/>
                <a:cs typeface="Times New Roman"/>
              </a:rPr>
              <a:t>y</a:t>
            </a:r>
            <a:endParaRPr sz="1200">
              <a:latin typeface="Times New Roman"/>
              <a:cs typeface="Times New Roman"/>
            </a:endParaRPr>
          </a:p>
        </p:txBody>
      </p:sp>
      <p:sp>
        <p:nvSpPr>
          <p:cNvPr id="8" name="object 8"/>
          <p:cNvSpPr txBox="1"/>
          <p:nvPr/>
        </p:nvSpPr>
        <p:spPr>
          <a:xfrm>
            <a:off x="2273554" y="1378966"/>
            <a:ext cx="10198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(1.4%;</a:t>
            </a:r>
            <a:r>
              <a:rPr sz="1200" spc="-60" dirty="0">
                <a:latin typeface="Times New Roman"/>
                <a:cs typeface="Times New Roman"/>
              </a:rPr>
              <a:t> </a:t>
            </a:r>
            <a:r>
              <a:rPr sz="1200" dirty="0">
                <a:latin typeface="Times New Roman"/>
                <a:cs typeface="Times New Roman"/>
              </a:rPr>
              <a:t>375,699)</a:t>
            </a:r>
            <a:endParaRPr sz="1200">
              <a:latin typeface="Times New Roman"/>
              <a:cs typeface="Times New Roman"/>
            </a:endParaRPr>
          </a:p>
        </p:txBody>
      </p:sp>
      <p:sp>
        <p:nvSpPr>
          <p:cNvPr id="9" name="object 9"/>
          <p:cNvSpPr txBox="1"/>
          <p:nvPr/>
        </p:nvSpPr>
        <p:spPr>
          <a:xfrm>
            <a:off x="902004" y="1769109"/>
            <a:ext cx="4819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P</a:t>
            </a:r>
            <a:r>
              <a:rPr sz="1200" dirty="0">
                <a:latin typeface="Times New Roman"/>
                <a:cs typeface="Times New Roman"/>
              </a:rPr>
              <a:t>r</a:t>
            </a:r>
            <a:r>
              <a:rPr sz="1200" spc="-10" dirty="0">
                <a:latin typeface="Times New Roman"/>
                <a:cs typeface="Times New Roman"/>
              </a:rPr>
              <a:t>a</a:t>
            </a:r>
            <a:r>
              <a:rPr sz="1200" dirty="0">
                <a:latin typeface="Times New Roman"/>
                <a:cs typeface="Times New Roman"/>
              </a:rPr>
              <a:t>k</a:t>
            </a:r>
            <a:r>
              <a:rPr sz="1200" spc="-5" dirty="0">
                <a:latin typeface="Times New Roman"/>
                <a:cs typeface="Times New Roman"/>
              </a:rPr>
              <a:t>r</a:t>
            </a:r>
            <a:r>
              <a:rPr sz="1200" dirty="0">
                <a:latin typeface="Times New Roman"/>
                <a:cs typeface="Times New Roman"/>
              </a:rPr>
              <a:t>iti</a:t>
            </a:r>
            <a:endParaRPr sz="1200">
              <a:latin typeface="Times New Roman"/>
              <a:cs typeface="Times New Roman"/>
            </a:endParaRPr>
          </a:p>
        </p:txBody>
      </p:sp>
      <p:sp>
        <p:nvSpPr>
          <p:cNvPr id="10" name="object 10"/>
          <p:cNvSpPr txBox="1"/>
          <p:nvPr/>
        </p:nvSpPr>
        <p:spPr>
          <a:xfrm>
            <a:off x="1854454" y="1769109"/>
            <a:ext cx="10198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(0.5%;</a:t>
            </a:r>
            <a:r>
              <a:rPr sz="1200" spc="-60" dirty="0">
                <a:latin typeface="Times New Roman"/>
                <a:cs typeface="Times New Roman"/>
              </a:rPr>
              <a:t> </a:t>
            </a:r>
            <a:r>
              <a:rPr sz="1200" dirty="0">
                <a:latin typeface="Times New Roman"/>
                <a:cs typeface="Times New Roman"/>
              </a:rPr>
              <a:t>121,982)</a:t>
            </a:r>
            <a:endParaRPr sz="1200">
              <a:latin typeface="Times New Roman"/>
              <a:cs typeface="Times New Roman"/>
            </a:endParaRPr>
          </a:p>
        </p:txBody>
      </p:sp>
      <p:sp>
        <p:nvSpPr>
          <p:cNvPr id="11" name="object 11"/>
          <p:cNvSpPr txBox="1"/>
          <p:nvPr/>
        </p:nvSpPr>
        <p:spPr>
          <a:xfrm>
            <a:off x="940104" y="2159254"/>
            <a:ext cx="27876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B</a:t>
            </a:r>
            <a:r>
              <a:rPr sz="1200" dirty="0">
                <a:latin typeface="Times New Roman"/>
                <a:cs typeface="Times New Roman"/>
              </a:rPr>
              <a:t>on</a:t>
            </a:r>
            <a:endParaRPr sz="1200">
              <a:latin typeface="Times New Roman"/>
              <a:cs typeface="Times New Roman"/>
            </a:endParaRPr>
          </a:p>
        </p:txBody>
      </p:sp>
      <p:sp>
        <p:nvSpPr>
          <p:cNvPr id="12" name="object 12"/>
          <p:cNvSpPr txBox="1"/>
          <p:nvPr/>
        </p:nvSpPr>
        <p:spPr>
          <a:xfrm>
            <a:off x="2273554" y="2159254"/>
            <a:ext cx="4445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13,006</a:t>
            </a:r>
            <a:endParaRPr sz="1200">
              <a:latin typeface="Times New Roman"/>
              <a:cs typeface="Times New Roman"/>
            </a:endParaRPr>
          </a:p>
        </p:txBody>
      </p:sp>
      <p:sp>
        <p:nvSpPr>
          <p:cNvPr id="13" name="object 13"/>
          <p:cNvSpPr txBox="1"/>
          <p:nvPr/>
        </p:nvSpPr>
        <p:spPr>
          <a:xfrm>
            <a:off x="902004" y="2549397"/>
            <a:ext cx="492759"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J</a:t>
            </a:r>
            <a:r>
              <a:rPr sz="1200" spc="-5" dirty="0">
                <a:latin typeface="Times New Roman"/>
                <a:cs typeface="Times New Roman"/>
              </a:rPr>
              <a:t>a</a:t>
            </a:r>
            <a:r>
              <a:rPr sz="1200" dirty="0">
                <a:latin typeface="Times New Roman"/>
                <a:cs typeface="Times New Roman"/>
              </a:rPr>
              <a:t>ini</a:t>
            </a:r>
            <a:r>
              <a:rPr sz="1200" spc="-5" dirty="0">
                <a:latin typeface="Times New Roman"/>
                <a:cs typeface="Times New Roman"/>
              </a:rPr>
              <a:t>sm</a:t>
            </a:r>
            <a:endParaRPr sz="1200">
              <a:latin typeface="Times New Roman"/>
              <a:cs typeface="Times New Roman"/>
            </a:endParaRPr>
          </a:p>
        </p:txBody>
      </p:sp>
      <p:sp>
        <p:nvSpPr>
          <p:cNvPr id="14" name="object 14"/>
          <p:cNvSpPr txBox="1"/>
          <p:nvPr/>
        </p:nvSpPr>
        <p:spPr>
          <a:xfrm>
            <a:off x="2273554" y="2549397"/>
            <a:ext cx="3683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3,214</a:t>
            </a:r>
            <a:endParaRPr sz="1200">
              <a:latin typeface="Times New Roman"/>
              <a:cs typeface="Times New Roman"/>
            </a:endParaRPr>
          </a:p>
        </p:txBody>
      </p:sp>
      <p:sp>
        <p:nvSpPr>
          <p:cNvPr id="15" name="object 15"/>
          <p:cNvSpPr txBox="1"/>
          <p:nvPr/>
        </p:nvSpPr>
        <p:spPr>
          <a:xfrm>
            <a:off x="902004" y="2939542"/>
            <a:ext cx="37909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B</a:t>
            </a:r>
            <a:r>
              <a:rPr sz="1200" spc="-5" dirty="0">
                <a:latin typeface="Times New Roman"/>
                <a:cs typeface="Times New Roman"/>
              </a:rPr>
              <a:t>a</a:t>
            </a:r>
            <a:r>
              <a:rPr sz="1200" dirty="0">
                <a:latin typeface="Times New Roman"/>
                <a:cs typeface="Times New Roman"/>
              </a:rPr>
              <a:t>h</a:t>
            </a:r>
            <a:r>
              <a:rPr sz="1200" spc="-5" dirty="0">
                <a:latin typeface="Times New Roman"/>
                <a:cs typeface="Times New Roman"/>
              </a:rPr>
              <a:t>a</a:t>
            </a:r>
            <a:r>
              <a:rPr sz="1200" dirty="0">
                <a:latin typeface="Times New Roman"/>
                <a:cs typeface="Times New Roman"/>
              </a:rPr>
              <a:t>i</a:t>
            </a:r>
            <a:endParaRPr sz="1200">
              <a:latin typeface="Times New Roman"/>
              <a:cs typeface="Times New Roman"/>
            </a:endParaRPr>
          </a:p>
        </p:txBody>
      </p:sp>
      <p:sp>
        <p:nvSpPr>
          <p:cNvPr id="16" name="object 16"/>
          <p:cNvSpPr txBox="1"/>
          <p:nvPr/>
        </p:nvSpPr>
        <p:spPr>
          <a:xfrm>
            <a:off x="2273554" y="2939542"/>
            <a:ext cx="6381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1,283)and</a:t>
            </a:r>
            <a:endParaRPr sz="1200">
              <a:latin typeface="Times New Roman"/>
              <a:cs typeface="Times New Roman"/>
            </a:endParaRPr>
          </a:p>
        </p:txBody>
      </p:sp>
      <p:sp>
        <p:nvSpPr>
          <p:cNvPr id="17" name="object 17"/>
          <p:cNvSpPr txBox="1"/>
          <p:nvPr/>
        </p:nvSpPr>
        <p:spPr>
          <a:xfrm>
            <a:off x="902004" y="3328543"/>
            <a:ext cx="5264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Sikhism</a:t>
            </a:r>
            <a:endParaRPr sz="1200">
              <a:latin typeface="Times New Roman"/>
              <a:cs typeface="Times New Roman"/>
            </a:endParaRPr>
          </a:p>
        </p:txBody>
      </p:sp>
      <p:sp>
        <p:nvSpPr>
          <p:cNvPr id="18" name="object 18"/>
          <p:cNvSpPr txBox="1"/>
          <p:nvPr/>
        </p:nvSpPr>
        <p:spPr>
          <a:xfrm>
            <a:off x="2273554" y="3328543"/>
            <a:ext cx="2921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609.</a:t>
            </a:r>
            <a:endParaRPr sz="1200">
              <a:latin typeface="Times New Roman"/>
              <a:cs typeface="Times New Roman"/>
            </a:endParaRPr>
          </a:p>
        </p:txBody>
      </p:sp>
      <p:sp>
        <p:nvSpPr>
          <p:cNvPr id="19" name="object 19"/>
          <p:cNvSpPr txBox="1"/>
          <p:nvPr/>
        </p:nvSpPr>
        <p:spPr>
          <a:xfrm>
            <a:off x="889304" y="3721734"/>
            <a:ext cx="5945505" cy="5299075"/>
          </a:xfrm>
          <a:prstGeom prst="rect">
            <a:avLst/>
          </a:prstGeom>
        </p:spPr>
        <p:txBody>
          <a:bodyPr vert="horz" wrap="square" lIns="0" tIns="12700" rIns="0" bIns="0" rtlCol="0">
            <a:spAutoFit/>
          </a:bodyPr>
          <a:lstStyle/>
          <a:p>
            <a:pPr marL="25400">
              <a:lnSpc>
                <a:spcPct val="100000"/>
              </a:lnSpc>
              <a:spcBef>
                <a:spcPts val="100"/>
              </a:spcBef>
            </a:pPr>
            <a:r>
              <a:rPr sz="1200" b="1" spc="-5" dirty="0">
                <a:latin typeface="Times New Roman"/>
                <a:cs typeface="Times New Roman"/>
              </a:rPr>
              <a:t>Disability:</a:t>
            </a:r>
            <a:endParaRPr sz="1200">
              <a:latin typeface="Times New Roman"/>
              <a:cs typeface="Times New Roman"/>
            </a:endParaRPr>
          </a:p>
          <a:p>
            <a:pPr marL="481965" marR="127000" indent="-228600">
              <a:lnSpc>
                <a:spcPct val="144200"/>
              </a:lnSpc>
              <a:spcBef>
                <a:spcPts val="969"/>
              </a:spcBef>
              <a:buFont typeface="Arial"/>
              <a:buChar char="•"/>
              <a:tabLst>
                <a:tab pos="481965" algn="l"/>
                <a:tab pos="482600" algn="l"/>
              </a:tabLst>
            </a:pPr>
            <a:r>
              <a:rPr sz="1200" dirty="0">
                <a:latin typeface="Times New Roman"/>
                <a:cs typeface="Times New Roman"/>
              </a:rPr>
              <a:t>About </a:t>
            </a:r>
            <a:r>
              <a:rPr sz="1200" spc="-5" dirty="0">
                <a:latin typeface="Times New Roman"/>
                <a:cs typeface="Times New Roman"/>
              </a:rPr>
              <a:t>two percent </a:t>
            </a:r>
            <a:r>
              <a:rPr sz="1200" dirty="0">
                <a:latin typeface="Times New Roman"/>
                <a:cs typeface="Times New Roman"/>
              </a:rPr>
              <a:t>(1.94%; 513,321) of the total population </a:t>
            </a:r>
            <a:r>
              <a:rPr sz="1200" spc="-5" dirty="0">
                <a:latin typeface="Times New Roman"/>
                <a:cs typeface="Times New Roman"/>
              </a:rPr>
              <a:t>reported </a:t>
            </a:r>
            <a:r>
              <a:rPr sz="1200" dirty="0">
                <a:latin typeface="Times New Roman"/>
                <a:cs typeface="Times New Roman"/>
              </a:rPr>
              <a:t>to have some kind  of</a:t>
            </a:r>
            <a:r>
              <a:rPr sz="1200" spc="-10" dirty="0">
                <a:latin typeface="Times New Roman"/>
                <a:cs typeface="Times New Roman"/>
              </a:rPr>
              <a:t> </a:t>
            </a:r>
            <a:r>
              <a:rPr sz="1200" spc="-5" dirty="0">
                <a:latin typeface="Times New Roman"/>
                <a:cs typeface="Times New Roman"/>
              </a:rPr>
              <a:t>disability.</a:t>
            </a:r>
            <a:endParaRPr sz="1200">
              <a:latin typeface="Times New Roman"/>
              <a:cs typeface="Times New Roman"/>
            </a:endParaRPr>
          </a:p>
          <a:p>
            <a:pPr marL="481965" marR="17780" indent="-228600">
              <a:lnSpc>
                <a:spcPct val="143800"/>
              </a:lnSpc>
              <a:spcBef>
                <a:spcPts val="1000"/>
              </a:spcBef>
              <a:buFont typeface="Arial"/>
              <a:buChar char="•"/>
              <a:tabLst>
                <a:tab pos="481965" algn="l"/>
                <a:tab pos="482600" algn="l"/>
              </a:tabLst>
            </a:pPr>
            <a:r>
              <a:rPr sz="1200" spc="-5" dirty="0">
                <a:latin typeface="Times New Roman"/>
                <a:cs typeface="Times New Roman"/>
              </a:rPr>
              <a:t>Physical </a:t>
            </a:r>
            <a:r>
              <a:rPr sz="1200" dirty="0">
                <a:latin typeface="Times New Roman"/>
                <a:cs typeface="Times New Roman"/>
              </a:rPr>
              <a:t>disability </a:t>
            </a:r>
            <a:r>
              <a:rPr sz="1200" spc="-5" dirty="0">
                <a:latin typeface="Times New Roman"/>
                <a:cs typeface="Times New Roman"/>
              </a:rPr>
              <a:t>constitutes </a:t>
            </a:r>
            <a:r>
              <a:rPr sz="1200" dirty="0">
                <a:latin typeface="Times New Roman"/>
                <a:cs typeface="Times New Roman"/>
              </a:rPr>
              <a:t>36.3 </a:t>
            </a:r>
            <a:r>
              <a:rPr sz="1200" spc="-5" dirty="0">
                <a:latin typeface="Times New Roman"/>
                <a:cs typeface="Times New Roman"/>
              </a:rPr>
              <a:t>percent </a:t>
            </a:r>
            <a:r>
              <a:rPr sz="1200" dirty="0">
                <a:latin typeface="Times New Roman"/>
                <a:cs typeface="Times New Roman"/>
              </a:rPr>
              <a:t>of the population with </a:t>
            </a:r>
            <a:r>
              <a:rPr sz="1200" spc="-5" dirty="0">
                <a:latin typeface="Times New Roman"/>
                <a:cs typeface="Times New Roman"/>
              </a:rPr>
              <a:t>disability </a:t>
            </a:r>
            <a:r>
              <a:rPr sz="1200" dirty="0">
                <a:latin typeface="Times New Roman"/>
                <a:cs typeface="Times New Roman"/>
              </a:rPr>
              <a:t>followed </a:t>
            </a:r>
            <a:r>
              <a:rPr sz="1200" spc="10" dirty="0">
                <a:latin typeface="Times New Roman"/>
                <a:cs typeface="Times New Roman"/>
              </a:rPr>
              <a:t>by  </a:t>
            </a:r>
            <a:r>
              <a:rPr sz="1200" spc="-5" dirty="0">
                <a:latin typeface="Times New Roman"/>
                <a:cs typeface="Times New Roman"/>
              </a:rPr>
              <a:t>Blindness/Low Vision </a:t>
            </a:r>
            <a:r>
              <a:rPr sz="1200" dirty="0">
                <a:latin typeface="Times New Roman"/>
                <a:cs typeface="Times New Roman"/>
              </a:rPr>
              <a:t>(18.5%), </a:t>
            </a:r>
            <a:r>
              <a:rPr sz="1200" spc="-5" dirty="0">
                <a:latin typeface="Times New Roman"/>
                <a:cs typeface="Times New Roman"/>
              </a:rPr>
              <a:t>Deaf/Hard </a:t>
            </a:r>
            <a:r>
              <a:rPr sz="1200" dirty="0">
                <a:latin typeface="Times New Roman"/>
                <a:cs typeface="Times New Roman"/>
              </a:rPr>
              <a:t>to hearing (15.4%), </a:t>
            </a:r>
            <a:r>
              <a:rPr sz="1200" spc="-5" dirty="0">
                <a:latin typeface="Times New Roman"/>
                <a:cs typeface="Times New Roman"/>
              </a:rPr>
              <a:t>Speech </a:t>
            </a:r>
            <a:r>
              <a:rPr sz="1200" dirty="0">
                <a:latin typeface="Times New Roman"/>
                <a:cs typeface="Times New Roman"/>
              </a:rPr>
              <a:t>problem </a:t>
            </a:r>
            <a:r>
              <a:rPr sz="1200" spc="-5" dirty="0">
                <a:latin typeface="Times New Roman"/>
                <a:cs typeface="Times New Roman"/>
              </a:rPr>
              <a:t>(11.5%),  </a:t>
            </a:r>
            <a:r>
              <a:rPr sz="1200" dirty="0">
                <a:latin typeface="Times New Roman"/>
                <a:cs typeface="Times New Roman"/>
              </a:rPr>
              <a:t>Multiple Disability</a:t>
            </a:r>
            <a:r>
              <a:rPr sz="1200" spc="-45" dirty="0">
                <a:latin typeface="Times New Roman"/>
                <a:cs typeface="Times New Roman"/>
              </a:rPr>
              <a:t> </a:t>
            </a:r>
            <a:r>
              <a:rPr sz="1200" dirty="0">
                <a:latin typeface="Times New Roman"/>
                <a:cs typeface="Times New Roman"/>
              </a:rPr>
              <a:t>(7.5%).</a:t>
            </a:r>
            <a:endParaRPr sz="1200">
              <a:latin typeface="Times New Roman"/>
              <a:cs typeface="Times New Roman"/>
            </a:endParaRPr>
          </a:p>
          <a:p>
            <a:pPr>
              <a:lnSpc>
                <a:spcPct val="100000"/>
              </a:lnSpc>
              <a:spcBef>
                <a:spcPts val="35"/>
              </a:spcBef>
              <a:buFont typeface="Arial"/>
              <a:buChar char="•"/>
            </a:pPr>
            <a:endParaRPr sz="1400">
              <a:latin typeface="Times New Roman"/>
              <a:cs typeface="Times New Roman"/>
            </a:endParaRPr>
          </a:p>
          <a:p>
            <a:pPr marL="481965" indent="-228600">
              <a:lnSpc>
                <a:spcPct val="100000"/>
              </a:lnSpc>
              <a:buFont typeface="Arial"/>
              <a:buChar char="•"/>
              <a:tabLst>
                <a:tab pos="481965" algn="l"/>
                <a:tab pos="482600" algn="l"/>
              </a:tabLst>
            </a:pPr>
            <a:r>
              <a:rPr sz="1200" spc="-5" dirty="0">
                <a:latin typeface="Times New Roman"/>
                <a:cs typeface="Times New Roman"/>
              </a:rPr>
              <a:t>Mental </a:t>
            </a:r>
            <a:r>
              <a:rPr sz="1200" dirty="0">
                <a:latin typeface="Times New Roman"/>
                <a:cs typeface="Times New Roman"/>
              </a:rPr>
              <a:t>Disability (6%), </a:t>
            </a:r>
            <a:r>
              <a:rPr sz="1200" spc="-5" dirty="0">
                <a:latin typeface="Times New Roman"/>
                <a:cs typeface="Times New Roman"/>
              </a:rPr>
              <a:t>Intellectual </a:t>
            </a:r>
            <a:r>
              <a:rPr sz="1200" dirty="0">
                <a:latin typeface="Times New Roman"/>
                <a:cs typeface="Times New Roman"/>
              </a:rPr>
              <a:t>Disability (2.9%) </a:t>
            </a:r>
            <a:r>
              <a:rPr sz="1200" spc="-5" dirty="0">
                <a:latin typeface="Times New Roman"/>
                <a:cs typeface="Times New Roman"/>
              </a:rPr>
              <a:t>and </a:t>
            </a:r>
            <a:r>
              <a:rPr sz="1200" dirty="0">
                <a:latin typeface="Times New Roman"/>
                <a:cs typeface="Times New Roman"/>
              </a:rPr>
              <a:t>Deaf-Blind</a:t>
            </a:r>
            <a:r>
              <a:rPr sz="1200" spc="-35" dirty="0">
                <a:latin typeface="Times New Roman"/>
                <a:cs typeface="Times New Roman"/>
              </a:rPr>
              <a:t> </a:t>
            </a:r>
            <a:r>
              <a:rPr sz="1200" dirty="0">
                <a:latin typeface="Times New Roman"/>
                <a:cs typeface="Times New Roman"/>
              </a:rPr>
              <a:t>(1.8%).</a:t>
            </a:r>
            <a:endParaRPr sz="1200">
              <a:latin typeface="Times New Roman"/>
              <a:cs typeface="Times New Roman"/>
            </a:endParaRPr>
          </a:p>
          <a:p>
            <a:pPr>
              <a:lnSpc>
                <a:spcPct val="100000"/>
              </a:lnSpc>
              <a:spcBef>
                <a:spcPts val="35"/>
              </a:spcBef>
              <a:buFont typeface="Arial"/>
              <a:buChar char="•"/>
            </a:pPr>
            <a:endParaRPr sz="1400">
              <a:latin typeface="Times New Roman"/>
              <a:cs typeface="Times New Roman"/>
            </a:endParaRPr>
          </a:p>
          <a:p>
            <a:pPr marL="25400">
              <a:lnSpc>
                <a:spcPct val="100000"/>
              </a:lnSpc>
            </a:pPr>
            <a:r>
              <a:rPr sz="1200" b="1" dirty="0">
                <a:latin typeface="Times New Roman"/>
                <a:cs typeface="Times New Roman"/>
              </a:rPr>
              <a:t>Life</a:t>
            </a:r>
            <a:r>
              <a:rPr sz="1200" b="1" spc="-10" dirty="0">
                <a:latin typeface="Times New Roman"/>
                <a:cs typeface="Times New Roman"/>
              </a:rPr>
              <a:t> </a:t>
            </a:r>
            <a:r>
              <a:rPr sz="1200" b="1" spc="-5" dirty="0">
                <a:latin typeface="Times New Roman"/>
                <a:cs typeface="Times New Roman"/>
              </a:rPr>
              <a:t>expectancy:</a:t>
            </a:r>
            <a:endParaRPr sz="1200">
              <a:latin typeface="Times New Roman"/>
              <a:cs typeface="Times New Roman"/>
            </a:endParaRPr>
          </a:p>
          <a:p>
            <a:pPr marL="481965" marR="287020" indent="-228600">
              <a:lnSpc>
                <a:spcPct val="144200"/>
              </a:lnSpc>
              <a:spcBef>
                <a:spcPts val="969"/>
              </a:spcBef>
              <a:buFont typeface="Arial"/>
              <a:buChar char="•"/>
              <a:tabLst>
                <a:tab pos="481965" algn="l"/>
                <a:tab pos="482600" algn="l"/>
              </a:tabLst>
            </a:pPr>
            <a:r>
              <a:rPr sz="1200" spc="-10" dirty="0">
                <a:latin typeface="Times New Roman"/>
                <a:cs typeface="Times New Roman"/>
              </a:rPr>
              <a:t>It </a:t>
            </a:r>
            <a:r>
              <a:rPr sz="1200" spc="-5" dirty="0">
                <a:latin typeface="Times New Roman"/>
                <a:cs typeface="Times New Roman"/>
              </a:rPr>
              <a:t>is defined as </a:t>
            </a:r>
            <a:r>
              <a:rPr sz="1200" dirty="0">
                <a:latin typeface="Times New Roman"/>
                <a:cs typeface="Times New Roman"/>
              </a:rPr>
              <a:t>the </a:t>
            </a:r>
            <a:r>
              <a:rPr sz="1200" spc="-5" dirty="0">
                <a:latin typeface="Times New Roman"/>
                <a:cs typeface="Times New Roman"/>
              </a:rPr>
              <a:t>average </a:t>
            </a:r>
            <a:r>
              <a:rPr sz="1200" dirty="0">
                <a:latin typeface="Times New Roman"/>
                <a:cs typeface="Times New Roman"/>
              </a:rPr>
              <a:t>number of </a:t>
            </a:r>
            <a:r>
              <a:rPr sz="1200" spc="-5" dirty="0">
                <a:latin typeface="Times New Roman"/>
                <a:cs typeface="Times New Roman"/>
              </a:rPr>
              <a:t>years </a:t>
            </a:r>
            <a:r>
              <a:rPr sz="1200" dirty="0">
                <a:latin typeface="Times New Roman"/>
                <a:cs typeface="Times New Roman"/>
              </a:rPr>
              <a:t>a </a:t>
            </a:r>
            <a:r>
              <a:rPr sz="1200" spc="5" dirty="0">
                <a:latin typeface="Times New Roman"/>
                <a:cs typeface="Times New Roman"/>
              </a:rPr>
              <a:t>new </a:t>
            </a:r>
            <a:r>
              <a:rPr sz="1200" spc="-5" dirty="0">
                <a:latin typeface="Times New Roman"/>
                <a:cs typeface="Times New Roman"/>
              </a:rPr>
              <a:t>born </a:t>
            </a:r>
            <a:r>
              <a:rPr sz="1200" dirty="0">
                <a:latin typeface="Times New Roman"/>
                <a:cs typeface="Times New Roman"/>
              </a:rPr>
              <a:t>baby </a:t>
            </a:r>
            <a:r>
              <a:rPr sz="1200" spc="-5" dirty="0">
                <a:latin typeface="Times New Roman"/>
                <a:cs typeface="Times New Roman"/>
              </a:rPr>
              <a:t>will </a:t>
            </a:r>
            <a:r>
              <a:rPr sz="1200" dirty="0">
                <a:latin typeface="Times New Roman"/>
                <a:cs typeface="Times New Roman"/>
              </a:rPr>
              <a:t>survive if </a:t>
            </a:r>
            <a:r>
              <a:rPr sz="1200" spc="-5" dirty="0">
                <a:latin typeface="Times New Roman"/>
                <a:cs typeface="Times New Roman"/>
              </a:rPr>
              <a:t>he/she is  subjected </a:t>
            </a:r>
            <a:r>
              <a:rPr sz="1200" dirty="0">
                <a:latin typeface="Times New Roman"/>
                <a:cs typeface="Times New Roman"/>
              </a:rPr>
              <a:t>to the </a:t>
            </a:r>
            <a:r>
              <a:rPr sz="1200" spc="-5" dirty="0">
                <a:latin typeface="Times New Roman"/>
                <a:cs typeface="Times New Roman"/>
              </a:rPr>
              <a:t>current </a:t>
            </a:r>
            <a:r>
              <a:rPr sz="1200" dirty="0">
                <a:latin typeface="Times New Roman"/>
                <a:cs typeface="Times New Roman"/>
              </a:rPr>
              <a:t>mortality</a:t>
            </a:r>
            <a:r>
              <a:rPr sz="1200" spc="-10" dirty="0">
                <a:latin typeface="Times New Roman"/>
                <a:cs typeface="Times New Roman"/>
              </a:rPr>
              <a:t> </a:t>
            </a:r>
            <a:r>
              <a:rPr sz="1200" spc="-5" dirty="0">
                <a:latin typeface="Times New Roman"/>
                <a:cs typeface="Times New Roman"/>
              </a:rPr>
              <a:t>pattern.</a:t>
            </a:r>
            <a:endParaRPr sz="1200">
              <a:latin typeface="Times New Roman"/>
              <a:cs typeface="Times New Roman"/>
            </a:endParaRPr>
          </a:p>
          <a:p>
            <a:pPr marL="481965" marR="733425" indent="-228600">
              <a:lnSpc>
                <a:spcPct val="144400"/>
              </a:lnSpc>
              <a:spcBef>
                <a:spcPts val="994"/>
              </a:spcBef>
              <a:buFont typeface="Arial"/>
              <a:buChar char="•"/>
              <a:tabLst>
                <a:tab pos="481965" algn="l"/>
                <a:tab pos="482600" algn="l"/>
              </a:tabLst>
            </a:pPr>
            <a:r>
              <a:rPr sz="1200" spc="-5" dirty="0">
                <a:latin typeface="Times New Roman"/>
                <a:cs typeface="Times New Roman"/>
              </a:rPr>
              <a:t>Life </a:t>
            </a:r>
            <a:r>
              <a:rPr sz="1200" dirty="0">
                <a:latin typeface="Times New Roman"/>
                <a:cs typeface="Times New Roman"/>
              </a:rPr>
              <a:t>expectancy like </a:t>
            </a:r>
            <a:r>
              <a:rPr sz="1200" spc="-5" dirty="0">
                <a:latin typeface="Times New Roman"/>
                <a:cs typeface="Times New Roman"/>
              </a:rPr>
              <a:t>IMR is free from distortions </a:t>
            </a:r>
            <a:r>
              <a:rPr sz="1200" dirty="0">
                <a:latin typeface="Times New Roman"/>
                <a:cs typeface="Times New Roman"/>
              </a:rPr>
              <a:t>of </a:t>
            </a:r>
            <a:r>
              <a:rPr sz="1200" spc="-5" dirty="0">
                <a:latin typeface="Times New Roman"/>
                <a:cs typeface="Times New Roman"/>
              </a:rPr>
              <a:t>age composition </a:t>
            </a:r>
            <a:r>
              <a:rPr sz="1200" dirty="0">
                <a:latin typeface="Times New Roman"/>
                <a:cs typeface="Times New Roman"/>
              </a:rPr>
              <a:t>and this  </a:t>
            </a:r>
            <a:r>
              <a:rPr sz="1200" spc="-5" dirty="0">
                <a:latin typeface="Times New Roman"/>
                <a:cs typeface="Times New Roman"/>
              </a:rPr>
              <a:t>international comparison can </a:t>
            </a:r>
            <a:r>
              <a:rPr sz="1200" dirty="0">
                <a:latin typeface="Times New Roman"/>
                <a:cs typeface="Times New Roman"/>
              </a:rPr>
              <a:t>readily </a:t>
            </a:r>
            <a:r>
              <a:rPr sz="1200" spc="5" dirty="0">
                <a:latin typeface="Times New Roman"/>
                <a:cs typeface="Times New Roman"/>
              </a:rPr>
              <a:t>be</a:t>
            </a:r>
            <a:r>
              <a:rPr sz="1200" spc="-5" dirty="0">
                <a:latin typeface="Times New Roman"/>
                <a:cs typeface="Times New Roman"/>
              </a:rPr>
              <a:t> made.</a:t>
            </a:r>
            <a:endParaRPr sz="1200">
              <a:latin typeface="Times New Roman"/>
              <a:cs typeface="Times New Roman"/>
            </a:endParaRPr>
          </a:p>
          <a:p>
            <a:pPr>
              <a:lnSpc>
                <a:spcPct val="100000"/>
              </a:lnSpc>
              <a:spcBef>
                <a:spcPts val="30"/>
              </a:spcBef>
              <a:buFont typeface="Arial"/>
              <a:buChar char="•"/>
            </a:pPr>
            <a:endParaRPr sz="1400">
              <a:latin typeface="Times New Roman"/>
              <a:cs typeface="Times New Roman"/>
            </a:endParaRPr>
          </a:p>
          <a:p>
            <a:pPr marL="481965" indent="-228600">
              <a:lnSpc>
                <a:spcPct val="100000"/>
              </a:lnSpc>
              <a:spcBef>
                <a:spcPts val="5"/>
              </a:spcBef>
              <a:buFont typeface="Arial"/>
              <a:buChar char="•"/>
              <a:tabLst>
                <a:tab pos="481965" algn="l"/>
                <a:tab pos="482600" algn="l"/>
              </a:tabLst>
            </a:pPr>
            <a:r>
              <a:rPr sz="1200" spc="-5" dirty="0">
                <a:latin typeface="Times New Roman"/>
                <a:cs typeface="Times New Roman"/>
              </a:rPr>
              <a:t>So </a:t>
            </a:r>
            <a:r>
              <a:rPr sz="1200" dirty="0">
                <a:latin typeface="Times New Roman"/>
                <a:cs typeface="Times New Roman"/>
              </a:rPr>
              <a:t>it </a:t>
            </a:r>
            <a:r>
              <a:rPr sz="1200" spc="-5" dirty="0">
                <a:latin typeface="Times New Roman"/>
                <a:cs typeface="Times New Roman"/>
              </a:rPr>
              <a:t>is considered </a:t>
            </a:r>
            <a:r>
              <a:rPr sz="1200" dirty="0">
                <a:latin typeface="Times New Roman"/>
                <a:cs typeface="Times New Roman"/>
              </a:rPr>
              <a:t>one of the </a:t>
            </a:r>
            <a:r>
              <a:rPr sz="1200" spc="-5" dirty="0">
                <a:latin typeface="Times New Roman"/>
                <a:cs typeface="Times New Roman"/>
              </a:rPr>
              <a:t>best indicator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health</a:t>
            </a:r>
            <a:endParaRPr sz="1200">
              <a:latin typeface="Times New Roman"/>
              <a:cs typeface="Times New Roman"/>
            </a:endParaRPr>
          </a:p>
          <a:p>
            <a:pPr marL="481965" marR="101600" indent="-228600">
              <a:lnSpc>
                <a:spcPct val="144200"/>
              </a:lnSpc>
              <a:spcBef>
                <a:spcPts val="980"/>
              </a:spcBef>
              <a:buFont typeface="Arial"/>
              <a:buChar char="•"/>
              <a:tabLst>
                <a:tab pos="481965" algn="l"/>
                <a:tab pos="482600" algn="l"/>
              </a:tabLst>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also most </a:t>
            </a:r>
            <a:r>
              <a:rPr sz="1200" spc="-5" dirty="0">
                <a:latin typeface="Times New Roman"/>
                <a:cs typeface="Times New Roman"/>
              </a:rPr>
              <a:t>favored </a:t>
            </a:r>
            <a:r>
              <a:rPr sz="1200" dirty="0">
                <a:latin typeface="Times New Roman"/>
                <a:cs typeface="Times New Roman"/>
              </a:rPr>
              <a:t>indicators of </a:t>
            </a:r>
            <a:r>
              <a:rPr sz="1200" spc="-5" dirty="0">
                <a:latin typeface="Times New Roman"/>
                <a:cs typeface="Times New Roman"/>
              </a:rPr>
              <a:t>social </a:t>
            </a:r>
            <a:r>
              <a:rPr sz="1200" dirty="0">
                <a:latin typeface="Times New Roman"/>
                <a:cs typeface="Times New Roman"/>
              </a:rPr>
              <a:t>development </a:t>
            </a:r>
            <a:r>
              <a:rPr sz="1200" spc="-5" dirty="0">
                <a:latin typeface="Times New Roman"/>
                <a:cs typeface="Times New Roman"/>
              </a:rPr>
              <a:t>and used as </a:t>
            </a:r>
            <a:r>
              <a:rPr sz="1200" dirty="0">
                <a:latin typeface="Times New Roman"/>
                <a:cs typeface="Times New Roman"/>
              </a:rPr>
              <a:t>one </a:t>
            </a:r>
            <a:r>
              <a:rPr sz="1200" spc="5" dirty="0">
                <a:latin typeface="Times New Roman"/>
                <a:cs typeface="Times New Roman"/>
              </a:rPr>
              <a:t>of </a:t>
            </a:r>
            <a:r>
              <a:rPr sz="1200" spc="-5" dirty="0">
                <a:latin typeface="Times New Roman"/>
                <a:cs typeface="Times New Roman"/>
              </a:rPr>
              <a:t>component s  </a:t>
            </a:r>
            <a:r>
              <a:rPr sz="1200" dirty="0">
                <a:latin typeface="Times New Roman"/>
                <a:cs typeface="Times New Roman"/>
              </a:rPr>
              <a:t>of </a:t>
            </a:r>
            <a:r>
              <a:rPr sz="1200" spc="-5" dirty="0">
                <a:latin typeface="Times New Roman"/>
                <a:cs typeface="Times New Roman"/>
              </a:rPr>
              <a:t>Human Development </a:t>
            </a:r>
            <a:r>
              <a:rPr sz="1200" dirty="0">
                <a:latin typeface="Times New Roman"/>
                <a:cs typeface="Times New Roman"/>
              </a:rPr>
              <a:t>Index.</a:t>
            </a:r>
            <a:endParaRPr sz="1200">
              <a:latin typeface="Times New Roman"/>
              <a:cs typeface="Times New Roman"/>
            </a:endParaRPr>
          </a:p>
          <a:p>
            <a:pPr>
              <a:lnSpc>
                <a:spcPct val="100000"/>
              </a:lnSpc>
              <a:spcBef>
                <a:spcPts val="35"/>
              </a:spcBef>
              <a:buFont typeface="Arial"/>
              <a:buChar char="•"/>
            </a:pPr>
            <a:endParaRPr sz="1400">
              <a:latin typeface="Times New Roman"/>
              <a:cs typeface="Times New Roman"/>
            </a:endParaRPr>
          </a:p>
          <a:p>
            <a:pPr marL="481965" indent="-228600">
              <a:lnSpc>
                <a:spcPct val="100000"/>
              </a:lnSpc>
              <a:buFont typeface="Arial"/>
              <a:buChar char="•"/>
              <a:tabLst>
                <a:tab pos="481965" algn="l"/>
                <a:tab pos="482600" algn="l"/>
              </a:tabLst>
            </a:pPr>
            <a:r>
              <a:rPr sz="1200" spc="-10" dirty="0">
                <a:latin typeface="Times New Roman"/>
                <a:cs typeface="Times New Roman"/>
              </a:rPr>
              <a:t>It </a:t>
            </a:r>
            <a:r>
              <a:rPr sz="1200" spc="-5" dirty="0">
                <a:latin typeface="Times New Roman"/>
                <a:cs typeface="Times New Roman"/>
              </a:rPr>
              <a:t>is denoted </a:t>
            </a:r>
            <a:r>
              <a:rPr sz="1200" spc="10" dirty="0">
                <a:latin typeface="Times New Roman"/>
                <a:cs typeface="Times New Roman"/>
              </a:rPr>
              <a:t>by </a:t>
            </a:r>
            <a:r>
              <a:rPr sz="1200" spc="-5" dirty="0">
                <a:latin typeface="Times New Roman"/>
                <a:cs typeface="Times New Roman"/>
              </a:rPr>
              <a:t>e</a:t>
            </a:r>
            <a:r>
              <a:rPr sz="1200" spc="-7" baseline="38194" dirty="0">
                <a:latin typeface="Times New Roman"/>
                <a:cs typeface="Times New Roman"/>
              </a:rPr>
              <a:t>o</a:t>
            </a:r>
            <a:r>
              <a:rPr sz="1200" spc="-5" dirty="0">
                <a:latin typeface="Times New Roman"/>
                <a:cs typeface="Times New Roman"/>
              </a:rPr>
              <a:t>. </a:t>
            </a:r>
            <a:r>
              <a:rPr sz="1200" spc="-10" dirty="0">
                <a:latin typeface="Times New Roman"/>
                <a:cs typeface="Times New Roman"/>
              </a:rPr>
              <a:t>It </a:t>
            </a:r>
            <a:r>
              <a:rPr sz="1200" dirty="0">
                <a:latin typeface="Times New Roman"/>
                <a:cs typeface="Times New Roman"/>
              </a:rPr>
              <a:t>depends on the mortality</a:t>
            </a:r>
            <a:r>
              <a:rPr sz="1200" spc="-15" dirty="0">
                <a:latin typeface="Times New Roman"/>
                <a:cs typeface="Times New Roman"/>
              </a:rPr>
              <a:t> </a:t>
            </a:r>
            <a:r>
              <a:rPr sz="1200" dirty="0">
                <a:latin typeface="Times New Roman"/>
                <a:cs typeface="Times New Roman"/>
              </a:rPr>
              <a:t>pattern.</a:t>
            </a:r>
            <a:endParaRPr sz="1200">
              <a:latin typeface="Times New Roman"/>
              <a:cs typeface="Times New Roman"/>
            </a:endParaRPr>
          </a:p>
        </p:txBody>
      </p:sp>
      <p:sp>
        <p:nvSpPr>
          <p:cNvPr id="22" name="Slide Number Placeholder 21">
            <a:extLst>
              <a:ext uri="{FF2B5EF4-FFF2-40B4-BE49-F238E27FC236}">
                <a16:creationId xmlns:a16="http://schemas.microsoft.com/office/drawing/2014/main" id="{D3E4428C-5B9A-4BEC-A1E7-FBE9E6593F91}"/>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75</a:t>
            </a:fld>
            <a:endParaRP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1130604" y="478028"/>
            <a:ext cx="5735955" cy="3860800"/>
          </a:xfrm>
          <a:prstGeom prst="rect">
            <a:avLst/>
          </a:prstGeom>
        </p:spPr>
        <p:txBody>
          <a:bodyPr vert="horz" wrap="square" lIns="0" tIns="12700" rIns="0" bIns="0" rtlCol="0">
            <a:spAutoFit/>
          </a:bodyPr>
          <a:lstStyle/>
          <a:p>
            <a:pPr marL="3509010">
              <a:lnSpc>
                <a:spcPct val="100000"/>
              </a:lnSpc>
              <a:spcBef>
                <a:spcPts val="100"/>
              </a:spcBef>
              <a:tabLst>
                <a:tab pos="5115560" algn="l"/>
              </a:tabLst>
            </a:pPr>
            <a:r>
              <a:rPr sz="1800" spc="-5" dirty="0" smtClean="0">
                <a:latin typeface="Caladea"/>
                <a:cs typeface="Caladea"/>
              </a:rPr>
              <a:t>DEMOGRAPHY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a:p>
            <a:pPr marL="240665" marR="104775" indent="-228600">
              <a:lnSpc>
                <a:spcPct val="143300"/>
              </a:lnSpc>
              <a:spcBef>
                <a:spcPts val="1250"/>
              </a:spcBef>
              <a:buFont typeface="Arial"/>
              <a:buChar char="•"/>
              <a:tabLst>
                <a:tab pos="240665" algn="l"/>
                <a:tab pos="241300" algn="l"/>
              </a:tabLst>
            </a:pPr>
            <a:r>
              <a:rPr sz="1200" spc="-5" dirty="0">
                <a:latin typeface="Times New Roman"/>
                <a:cs typeface="Times New Roman"/>
              </a:rPr>
              <a:t>Life expectancy, </a:t>
            </a:r>
            <a:r>
              <a:rPr sz="1200" dirty="0">
                <a:latin typeface="Times New Roman"/>
                <a:cs typeface="Times New Roman"/>
              </a:rPr>
              <a:t>a </a:t>
            </a:r>
            <a:r>
              <a:rPr sz="1200" spc="-5" dirty="0">
                <a:latin typeface="Times New Roman"/>
                <a:cs typeface="Times New Roman"/>
              </a:rPr>
              <a:t>basic </a:t>
            </a:r>
            <a:r>
              <a:rPr sz="1200" dirty="0">
                <a:latin typeface="Times New Roman"/>
                <a:cs typeface="Times New Roman"/>
              </a:rPr>
              <a:t>indicator, </a:t>
            </a:r>
            <a:r>
              <a:rPr sz="1200" spc="-5" dirty="0">
                <a:latin typeface="Times New Roman"/>
                <a:cs typeface="Times New Roman"/>
              </a:rPr>
              <a:t>is </a:t>
            </a:r>
            <a:r>
              <a:rPr sz="1200" dirty="0">
                <a:latin typeface="Times New Roman"/>
                <a:cs typeface="Times New Roman"/>
              </a:rPr>
              <a:t>closely </a:t>
            </a:r>
            <a:r>
              <a:rPr sz="1200" spc="-5" dirty="0">
                <a:latin typeface="Times New Roman"/>
                <a:cs typeface="Times New Roman"/>
              </a:rPr>
              <a:t>connected with health </a:t>
            </a:r>
            <a:r>
              <a:rPr sz="1200" dirty="0">
                <a:latin typeface="Times New Roman"/>
                <a:cs typeface="Times New Roman"/>
              </a:rPr>
              <a:t>conditions which </a:t>
            </a:r>
            <a:r>
              <a:rPr sz="1200" spc="-5" dirty="0">
                <a:latin typeface="Times New Roman"/>
                <a:cs typeface="Times New Roman"/>
              </a:rPr>
              <a:t>are  </a:t>
            </a:r>
            <a:r>
              <a:rPr sz="1200" dirty="0">
                <a:latin typeface="Times New Roman"/>
                <a:cs typeface="Times New Roman"/>
              </a:rPr>
              <a:t>in </a:t>
            </a:r>
            <a:r>
              <a:rPr sz="1200" spc="-5" dirty="0">
                <a:latin typeface="Times New Roman"/>
                <a:cs typeface="Times New Roman"/>
              </a:rPr>
              <a:t>turn an integral part </a:t>
            </a:r>
            <a:r>
              <a:rPr sz="1200" spc="5" dirty="0">
                <a:latin typeface="Times New Roman"/>
                <a:cs typeface="Times New Roman"/>
              </a:rPr>
              <a:t>of</a:t>
            </a:r>
            <a:r>
              <a:rPr sz="1200" spc="25" dirty="0">
                <a:latin typeface="Times New Roman"/>
                <a:cs typeface="Times New Roman"/>
              </a:rPr>
              <a:t> </a:t>
            </a:r>
            <a:r>
              <a:rPr sz="1200" spc="-5" dirty="0">
                <a:latin typeface="Times New Roman"/>
                <a:cs typeface="Times New Roman"/>
              </a:rPr>
              <a:t>development.</a:t>
            </a:r>
            <a:endParaRPr sz="1200" dirty="0">
              <a:latin typeface="Times New Roman"/>
              <a:cs typeface="Times New Roman"/>
            </a:endParaRPr>
          </a:p>
          <a:p>
            <a:pPr marL="240665" marR="328930" indent="-228600">
              <a:lnSpc>
                <a:spcPct val="144200"/>
              </a:lnSpc>
              <a:spcBef>
                <a:spcPts val="994"/>
              </a:spcBef>
              <a:buFont typeface="Arial"/>
              <a:buChar char="•"/>
              <a:tabLst>
                <a:tab pos="240665" algn="l"/>
                <a:tab pos="241300" algn="l"/>
              </a:tabLst>
            </a:pPr>
            <a:r>
              <a:rPr sz="1200" spc="-5" dirty="0">
                <a:latin typeface="Times New Roman"/>
                <a:cs typeface="Times New Roman"/>
              </a:rPr>
              <a:t>Increase </a:t>
            </a:r>
            <a:r>
              <a:rPr sz="1200" dirty="0">
                <a:latin typeface="Times New Roman"/>
                <a:cs typeface="Times New Roman"/>
              </a:rPr>
              <a:t>in </a:t>
            </a:r>
            <a:r>
              <a:rPr sz="1200" spc="-5" dirty="0">
                <a:latin typeface="Times New Roman"/>
                <a:cs typeface="Times New Roman"/>
              </a:rPr>
              <a:t>human </a:t>
            </a:r>
            <a:r>
              <a:rPr sz="1200" dirty="0">
                <a:latin typeface="Times New Roman"/>
                <a:cs typeface="Times New Roman"/>
              </a:rPr>
              <a:t>longevity </a:t>
            </a:r>
            <a:r>
              <a:rPr sz="1200" spc="-5" dirty="0">
                <a:latin typeface="Times New Roman"/>
                <a:cs typeface="Times New Roman"/>
              </a:rPr>
              <a:t>reflects </a:t>
            </a:r>
            <a:r>
              <a:rPr sz="1200" dirty="0">
                <a:latin typeface="Times New Roman"/>
                <a:cs typeface="Times New Roman"/>
              </a:rPr>
              <a:t>the </a:t>
            </a:r>
            <a:r>
              <a:rPr sz="1200" spc="-5" dirty="0">
                <a:latin typeface="Times New Roman"/>
                <a:cs typeface="Times New Roman"/>
              </a:rPr>
              <a:t>gains </a:t>
            </a:r>
            <a:r>
              <a:rPr sz="1200" dirty="0">
                <a:latin typeface="Times New Roman"/>
                <a:cs typeface="Times New Roman"/>
              </a:rPr>
              <a:t>of public </a:t>
            </a:r>
            <a:r>
              <a:rPr sz="1200" spc="-5" dirty="0">
                <a:latin typeface="Times New Roman"/>
                <a:cs typeface="Times New Roman"/>
              </a:rPr>
              <a:t>health and access </a:t>
            </a:r>
            <a:r>
              <a:rPr sz="1200" spc="5" dirty="0">
                <a:latin typeface="Times New Roman"/>
                <a:cs typeface="Times New Roman"/>
              </a:rPr>
              <a:t>to </a:t>
            </a:r>
            <a:r>
              <a:rPr sz="1200" dirty="0">
                <a:latin typeface="Times New Roman"/>
                <a:cs typeface="Times New Roman"/>
              </a:rPr>
              <a:t>primary  </a:t>
            </a:r>
            <a:r>
              <a:rPr sz="1200" spc="-5" dirty="0">
                <a:latin typeface="Times New Roman"/>
                <a:cs typeface="Times New Roman"/>
              </a:rPr>
              <a:t>health care services.</a:t>
            </a:r>
            <a:endParaRPr sz="1200" dirty="0">
              <a:latin typeface="Times New Roman"/>
              <a:cs typeface="Times New Roman"/>
            </a:endParaRPr>
          </a:p>
          <a:p>
            <a:pPr>
              <a:lnSpc>
                <a:spcPct val="100000"/>
              </a:lnSpc>
              <a:spcBef>
                <a:spcPts val="35"/>
              </a:spcBef>
              <a:buFont typeface="Arial"/>
              <a:buChar char="•"/>
            </a:pPr>
            <a:endParaRPr sz="1400" dirty="0">
              <a:latin typeface="Times New Roman"/>
              <a:cs typeface="Times New Roman"/>
            </a:endParaRPr>
          </a:p>
          <a:p>
            <a:pPr marL="240665" indent="-228600" algn="just">
              <a:lnSpc>
                <a:spcPct val="100000"/>
              </a:lnSpc>
              <a:buFont typeface="Arial"/>
              <a:buChar char="•"/>
              <a:tabLst>
                <a:tab pos="241300" algn="l"/>
              </a:tabLst>
            </a:pPr>
            <a:r>
              <a:rPr sz="1200" spc="-5" dirty="0">
                <a:latin typeface="Times New Roman"/>
                <a:cs typeface="Times New Roman"/>
              </a:rPr>
              <a:t>After </a:t>
            </a:r>
            <a:r>
              <a:rPr sz="1200" dirty="0">
                <a:latin typeface="Times New Roman"/>
                <a:cs typeface="Times New Roman"/>
              </a:rPr>
              <a:t>reducing the mortality </a:t>
            </a:r>
            <a:r>
              <a:rPr sz="1200" spc="-5" dirty="0">
                <a:latin typeface="Times New Roman"/>
                <a:cs typeface="Times New Roman"/>
              </a:rPr>
              <a:t>and morbidity, </a:t>
            </a:r>
            <a:r>
              <a:rPr sz="1200" dirty="0">
                <a:latin typeface="Times New Roman"/>
                <a:cs typeface="Times New Roman"/>
              </a:rPr>
              <a:t>it can be</a:t>
            </a:r>
            <a:r>
              <a:rPr sz="1200" spc="-30" dirty="0">
                <a:latin typeface="Times New Roman"/>
                <a:cs typeface="Times New Roman"/>
              </a:rPr>
              <a:t> </a:t>
            </a:r>
            <a:r>
              <a:rPr sz="1200" spc="-5" dirty="0">
                <a:latin typeface="Times New Roman"/>
                <a:cs typeface="Times New Roman"/>
              </a:rPr>
              <a:t>increased.</a:t>
            </a:r>
            <a:endParaRPr sz="1200" dirty="0">
              <a:latin typeface="Times New Roman"/>
              <a:cs typeface="Times New Roman"/>
            </a:endParaRPr>
          </a:p>
          <a:p>
            <a:pPr marL="240665" marR="5080" indent="-228600" algn="just">
              <a:lnSpc>
                <a:spcPct val="144000"/>
              </a:lnSpc>
              <a:spcBef>
                <a:spcPts val="985"/>
              </a:spcBef>
              <a:buFont typeface="Arial"/>
              <a:buChar char="•"/>
              <a:tabLst>
                <a:tab pos="241300" algn="l"/>
              </a:tabLst>
            </a:pPr>
            <a:r>
              <a:rPr sz="1200" dirty="0">
                <a:latin typeface="Times New Roman"/>
                <a:cs typeface="Times New Roman"/>
              </a:rPr>
              <a:t>To </a:t>
            </a:r>
            <a:r>
              <a:rPr sz="1200" spc="-5" dirty="0">
                <a:latin typeface="Times New Roman"/>
                <a:cs typeface="Times New Roman"/>
              </a:rPr>
              <a:t>calculate </a:t>
            </a:r>
            <a:r>
              <a:rPr sz="1200" dirty="0">
                <a:latin typeface="Times New Roman"/>
                <a:cs typeface="Times New Roman"/>
              </a:rPr>
              <a:t>life expectancy </a:t>
            </a:r>
            <a:r>
              <a:rPr sz="1200" spc="-5" dirty="0">
                <a:latin typeface="Times New Roman"/>
                <a:cs typeface="Times New Roman"/>
              </a:rPr>
              <a:t>we </a:t>
            </a:r>
            <a:r>
              <a:rPr sz="1200" dirty="0">
                <a:latin typeface="Times New Roman"/>
                <a:cs typeface="Times New Roman"/>
              </a:rPr>
              <a:t>need the age specific mortality rates </a:t>
            </a:r>
            <a:r>
              <a:rPr sz="1200" spc="-5" dirty="0">
                <a:latin typeface="Times New Roman"/>
                <a:cs typeface="Times New Roman"/>
              </a:rPr>
              <a:t>which are </a:t>
            </a:r>
            <a:r>
              <a:rPr sz="1200" dirty="0">
                <a:latin typeface="Times New Roman"/>
                <a:cs typeface="Times New Roman"/>
              </a:rPr>
              <a:t>difficult to  obtain. </a:t>
            </a:r>
            <a:r>
              <a:rPr sz="1200" spc="-15" dirty="0">
                <a:latin typeface="Times New Roman"/>
                <a:cs typeface="Times New Roman"/>
              </a:rPr>
              <a:t>It </a:t>
            </a:r>
            <a:r>
              <a:rPr sz="1200" spc="-5" dirty="0">
                <a:latin typeface="Times New Roman"/>
                <a:cs typeface="Times New Roman"/>
              </a:rPr>
              <a:t>requires </a:t>
            </a:r>
            <a:r>
              <a:rPr sz="1200" dirty="0">
                <a:latin typeface="Times New Roman"/>
                <a:cs typeface="Times New Roman"/>
              </a:rPr>
              <a:t>a survey of </a:t>
            </a:r>
            <a:r>
              <a:rPr sz="1200" spc="-5" dirty="0">
                <a:latin typeface="Times New Roman"/>
                <a:cs typeface="Times New Roman"/>
              </a:rPr>
              <a:t>large </a:t>
            </a:r>
            <a:r>
              <a:rPr sz="1200" dirty="0">
                <a:latin typeface="Times New Roman"/>
                <a:cs typeface="Times New Roman"/>
              </a:rPr>
              <a:t>sample size. </a:t>
            </a:r>
            <a:r>
              <a:rPr sz="1200" spc="-5" dirty="0">
                <a:latin typeface="Times New Roman"/>
                <a:cs typeface="Times New Roman"/>
              </a:rPr>
              <a:t>Furthermore, as </a:t>
            </a:r>
            <a:r>
              <a:rPr sz="1200" dirty="0">
                <a:latin typeface="Times New Roman"/>
                <a:cs typeface="Times New Roman"/>
              </a:rPr>
              <a:t>the </a:t>
            </a:r>
            <a:r>
              <a:rPr sz="1200" spc="-5" dirty="0">
                <a:latin typeface="Times New Roman"/>
                <a:cs typeface="Times New Roman"/>
              </a:rPr>
              <a:t>coverage </a:t>
            </a:r>
            <a:r>
              <a:rPr sz="1200" spc="5" dirty="0">
                <a:latin typeface="Times New Roman"/>
                <a:cs typeface="Times New Roman"/>
              </a:rPr>
              <a:t>of </a:t>
            </a:r>
            <a:r>
              <a:rPr sz="1200" spc="-5" dirty="0">
                <a:latin typeface="Times New Roman"/>
                <a:cs typeface="Times New Roman"/>
              </a:rPr>
              <a:t>birth </a:t>
            </a:r>
            <a:r>
              <a:rPr sz="1200" dirty="0">
                <a:latin typeface="Times New Roman"/>
                <a:cs typeface="Times New Roman"/>
              </a:rPr>
              <a:t>and  </a:t>
            </a:r>
            <a:r>
              <a:rPr sz="1200" spc="-5" dirty="0">
                <a:latin typeface="Times New Roman"/>
                <a:cs typeface="Times New Roman"/>
              </a:rPr>
              <a:t>death registration is </a:t>
            </a:r>
            <a:r>
              <a:rPr sz="1200" dirty="0">
                <a:latin typeface="Times New Roman"/>
                <a:cs typeface="Times New Roman"/>
              </a:rPr>
              <a:t>poor, life expectancy of </a:t>
            </a:r>
            <a:r>
              <a:rPr sz="1200" spc="-5" dirty="0">
                <a:latin typeface="Times New Roman"/>
                <a:cs typeface="Times New Roman"/>
              </a:rPr>
              <a:t>Nepal and </a:t>
            </a:r>
            <a:r>
              <a:rPr sz="1200" dirty="0">
                <a:latin typeface="Times New Roman"/>
                <a:cs typeface="Times New Roman"/>
              </a:rPr>
              <a:t>other developing countries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estimated </a:t>
            </a:r>
            <a:r>
              <a:rPr sz="1200" dirty="0">
                <a:latin typeface="Times New Roman"/>
                <a:cs typeface="Times New Roman"/>
              </a:rPr>
              <a:t>by using census data </a:t>
            </a:r>
            <a:r>
              <a:rPr sz="1200" spc="-5" dirty="0">
                <a:latin typeface="Times New Roman"/>
                <a:cs typeface="Times New Roman"/>
              </a:rPr>
              <a:t>employing indirect techniques i.e. </a:t>
            </a:r>
            <a:r>
              <a:rPr sz="1200" dirty="0">
                <a:latin typeface="Times New Roman"/>
                <a:cs typeface="Times New Roman"/>
              </a:rPr>
              <a:t>life table</a:t>
            </a:r>
            <a:r>
              <a:rPr sz="1200" spc="5" dirty="0">
                <a:latin typeface="Times New Roman"/>
                <a:cs typeface="Times New Roman"/>
              </a:rPr>
              <a:t> </a:t>
            </a:r>
            <a:r>
              <a:rPr sz="1200" dirty="0">
                <a:latin typeface="Times New Roman"/>
                <a:cs typeface="Times New Roman"/>
              </a:rPr>
              <a:t>methods</a:t>
            </a:r>
          </a:p>
          <a:p>
            <a:pPr>
              <a:lnSpc>
                <a:spcPct val="100000"/>
              </a:lnSpc>
              <a:spcBef>
                <a:spcPts val="20"/>
              </a:spcBef>
              <a:buFont typeface="Arial"/>
              <a:buChar char="•"/>
            </a:pPr>
            <a:endParaRPr sz="1400" dirty="0">
              <a:latin typeface="Times New Roman"/>
              <a:cs typeface="Times New Roman"/>
            </a:endParaRPr>
          </a:p>
          <a:p>
            <a:pPr marL="240665" indent="-228600" algn="just">
              <a:lnSpc>
                <a:spcPct val="100000"/>
              </a:lnSpc>
              <a:buFont typeface="Arial"/>
              <a:buChar char="•"/>
              <a:tabLst>
                <a:tab pos="241300" algn="l"/>
              </a:tabLst>
            </a:pPr>
            <a:r>
              <a:rPr sz="1200" dirty="0">
                <a:latin typeface="Times New Roman"/>
                <a:cs typeface="Times New Roman"/>
              </a:rPr>
              <a:t>The </a:t>
            </a:r>
            <a:r>
              <a:rPr sz="1200" spc="-5" dirty="0">
                <a:latin typeface="Times New Roman"/>
                <a:cs typeface="Times New Roman"/>
              </a:rPr>
              <a:t>situation </a:t>
            </a:r>
            <a:r>
              <a:rPr sz="1200" dirty="0">
                <a:latin typeface="Times New Roman"/>
                <a:cs typeface="Times New Roman"/>
              </a:rPr>
              <a:t>of life expectancy of </a:t>
            </a:r>
            <a:r>
              <a:rPr sz="1200" spc="-5" dirty="0">
                <a:latin typeface="Times New Roman"/>
                <a:cs typeface="Times New Roman"/>
              </a:rPr>
              <a:t>Nepal </a:t>
            </a:r>
            <a:r>
              <a:rPr sz="1200" dirty="0">
                <a:latin typeface="Times New Roman"/>
                <a:cs typeface="Times New Roman"/>
              </a:rPr>
              <a:t>according to 2001 </a:t>
            </a:r>
            <a:r>
              <a:rPr sz="1200" spc="-5" dirty="0">
                <a:latin typeface="Times New Roman"/>
                <a:cs typeface="Times New Roman"/>
              </a:rPr>
              <a:t>census is </a:t>
            </a:r>
            <a:r>
              <a:rPr sz="1200" dirty="0">
                <a:latin typeface="Times New Roman"/>
                <a:cs typeface="Times New Roman"/>
              </a:rPr>
              <a:t>62.20. </a:t>
            </a:r>
            <a:r>
              <a:rPr sz="1200" spc="-5" dirty="0">
                <a:latin typeface="Times New Roman"/>
                <a:cs typeface="Times New Roman"/>
              </a:rPr>
              <a:t>For </a:t>
            </a:r>
            <a:r>
              <a:rPr sz="1200" dirty="0">
                <a:latin typeface="Times New Roman"/>
                <a:cs typeface="Times New Roman"/>
              </a:rPr>
              <a:t>male it</a:t>
            </a:r>
            <a:r>
              <a:rPr sz="1200" spc="-30" dirty="0">
                <a:latin typeface="Times New Roman"/>
                <a:cs typeface="Times New Roman"/>
              </a:rPr>
              <a:t> </a:t>
            </a:r>
            <a:r>
              <a:rPr sz="1200" spc="-5" dirty="0">
                <a:latin typeface="Times New Roman"/>
                <a:cs typeface="Times New Roman"/>
              </a:rPr>
              <a:t>is</a:t>
            </a:r>
            <a:endParaRPr sz="1200" dirty="0">
              <a:latin typeface="Times New Roman"/>
              <a:cs typeface="Times New Roman"/>
            </a:endParaRPr>
          </a:p>
          <a:p>
            <a:pPr marL="240665">
              <a:lnSpc>
                <a:spcPct val="100000"/>
              </a:lnSpc>
              <a:spcBef>
                <a:spcPts val="640"/>
              </a:spcBef>
            </a:pPr>
            <a:r>
              <a:rPr sz="1200" dirty="0">
                <a:latin typeface="Times New Roman"/>
                <a:cs typeface="Times New Roman"/>
              </a:rPr>
              <a:t>61.76 </a:t>
            </a:r>
            <a:r>
              <a:rPr sz="1200" spc="-5" dirty="0">
                <a:latin typeface="Times New Roman"/>
                <a:cs typeface="Times New Roman"/>
              </a:rPr>
              <a:t>where as </a:t>
            </a:r>
            <a:r>
              <a:rPr sz="1200" dirty="0">
                <a:latin typeface="Times New Roman"/>
                <a:cs typeface="Times New Roman"/>
              </a:rPr>
              <a:t>for female 62.50.</a:t>
            </a: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6" name="object 6"/>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76</a:t>
            </a:fld>
            <a:endParaRPr sz="1100">
              <a:latin typeface="Caladea"/>
              <a:cs typeface="Caladea"/>
            </a:endParaRPr>
          </a:p>
        </p:txBody>
      </p:sp>
      <p:sp>
        <p:nvSpPr>
          <p:cNvPr id="7" name="Slide Number Placeholder 6">
            <a:extLst>
              <a:ext uri="{FF2B5EF4-FFF2-40B4-BE49-F238E27FC236}">
                <a16:creationId xmlns:a16="http://schemas.microsoft.com/office/drawing/2014/main" id="{E9130ECE-8BA1-4D42-BD26-44A4570CBE22}"/>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76</a:t>
            </a:fld>
            <a:endParaRP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1130604" y="478028"/>
            <a:ext cx="6032196" cy="2818464"/>
          </a:xfrm>
          <a:prstGeom prst="rect">
            <a:avLst/>
          </a:prstGeom>
        </p:spPr>
        <p:txBody>
          <a:bodyPr vert="horz" wrap="square" lIns="0" tIns="12700" rIns="0" bIns="0" rtlCol="0">
            <a:spAutoFit/>
          </a:bodyPr>
          <a:lstStyle/>
          <a:p>
            <a:pPr marL="3509010">
              <a:lnSpc>
                <a:spcPct val="100000"/>
              </a:lnSpc>
              <a:spcBef>
                <a:spcPts val="100"/>
              </a:spcBef>
              <a:tabLst>
                <a:tab pos="511556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a:p>
            <a:pPr marL="240665" marR="3674110" indent="-228600">
              <a:lnSpc>
                <a:spcPct val="143300"/>
              </a:lnSpc>
              <a:spcBef>
                <a:spcPts val="1275"/>
              </a:spcBef>
            </a:pPr>
            <a:r>
              <a:rPr sz="1200" b="1" dirty="0">
                <a:latin typeface="Times New Roman"/>
                <a:cs typeface="Times New Roman"/>
              </a:rPr>
              <a:t>8. </a:t>
            </a:r>
            <a:r>
              <a:rPr sz="1200" b="1" spc="-5" dirty="0">
                <a:latin typeface="Times New Roman"/>
                <a:cs typeface="Times New Roman"/>
              </a:rPr>
              <a:t>Population growth trend:  Population</a:t>
            </a:r>
            <a:r>
              <a:rPr sz="1200" b="1" dirty="0">
                <a:latin typeface="Times New Roman"/>
                <a:cs typeface="Times New Roman"/>
              </a:rPr>
              <a:t> </a:t>
            </a:r>
            <a:r>
              <a:rPr sz="1200" b="1" spc="-5" dirty="0">
                <a:latin typeface="Times New Roman"/>
                <a:cs typeface="Times New Roman"/>
              </a:rPr>
              <a:t>change</a:t>
            </a:r>
            <a:endParaRPr sz="1200" dirty="0">
              <a:latin typeface="Times New Roman"/>
              <a:cs typeface="Times New Roman"/>
            </a:endParaRPr>
          </a:p>
          <a:p>
            <a:pPr marL="240665" marR="192405" indent="-228600">
              <a:lnSpc>
                <a:spcPts val="2080"/>
              </a:lnSpc>
              <a:spcBef>
                <a:spcPts val="135"/>
              </a:spcBef>
              <a:buChar char="•"/>
              <a:tabLst>
                <a:tab pos="240665" algn="l"/>
                <a:tab pos="241300" algn="l"/>
              </a:tabLst>
            </a:pPr>
            <a:r>
              <a:rPr sz="1200" dirty="0">
                <a:latin typeface="Times New Roman"/>
                <a:cs typeface="Times New Roman"/>
              </a:rPr>
              <a:t>Population </a:t>
            </a:r>
            <a:r>
              <a:rPr sz="1200" spc="-5" dirty="0">
                <a:latin typeface="Times New Roman"/>
                <a:cs typeface="Times New Roman"/>
              </a:rPr>
              <a:t>change has </a:t>
            </a:r>
            <a:r>
              <a:rPr sz="1200" dirty="0">
                <a:latin typeface="Times New Roman"/>
                <a:cs typeface="Times New Roman"/>
              </a:rPr>
              <a:t>three components births, </a:t>
            </a:r>
            <a:r>
              <a:rPr sz="1200" spc="-5" dirty="0">
                <a:latin typeface="Times New Roman"/>
                <a:cs typeface="Times New Roman"/>
              </a:rPr>
              <a:t>deaths </a:t>
            </a:r>
            <a:r>
              <a:rPr sz="1200" dirty="0">
                <a:latin typeface="Times New Roman"/>
                <a:cs typeface="Times New Roman"/>
              </a:rPr>
              <a:t>and </a:t>
            </a:r>
            <a:r>
              <a:rPr sz="1200" spc="-5" dirty="0">
                <a:latin typeface="Times New Roman"/>
                <a:cs typeface="Times New Roman"/>
              </a:rPr>
              <a:t>migration. As people are  </a:t>
            </a:r>
            <a:r>
              <a:rPr sz="1200" dirty="0">
                <a:latin typeface="Times New Roman"/>
                <a:cs typeface="Times New Roman"/>
              </a:rPr>
              <a:t>born, die or move </a:t>
            </a:r>
            <a:r>
              <a:rPr sz="1200" spc="-5" dirty="0">
                <a:latin typeface="Times New Roman"/>
                <a:cs typeface="Times New Roman"/>
              </a:rPr>
              <a:t>which effects their total population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area.</a:t>
            </a:r>
            <a:endParaRPr sz="1200" dirty="0">
              <a:latin typeface="Times New Roman"/>
              <a:cs typeface="Times New Roman"/>
            </a:endParaRPr>
          </a:p>
          <a:p>
            <a:pPr marL="240665" indent="-228600">
              <a:lnSpc>
                <a:spcPct val="100000"/>
              </a:lnSpc>
              <a:spcBef>
                <a:spcPts val="445"/>
              </a:spcBef>
              <a:buChar char="•"/>
              <a:tabLst>
                <a:tab pos="240665" algn="l"/>
                <a:tab pos="241300" algn="l"/>
              </a:tabLst>
            </a:pPr>
            <a:r>
              <a:rPr sz="1200" dirty="0">
                <a:latin typeface="Times New Roman"/>
                <a:cs typeface="Times New Roman"/>
              </a:rPr>
              <a:t>The change in </a:t>
            </a:r>
            <a:r>
              <a:rPr sz="1200" spc="-5" dirty="0">
                <a:latin typeface="Times New Roman"/>
                <a:cs typeface="Times New Roman"/>
              </a:rPr>
              <a:t>population over </a:t>
            </a:r>
            <a:r>
              <a:rPr sz="1200" dirty="0">
                <a:latin typeface="Times New Roman"/>
                <a:cs typeface="Times New Roman"/>
              </a:rPr>
              <a:t>a unit time </a:t>
            </a:r>
            <a:r>
              <a:rPr sz="1200" spc="-5" dirty="0">
                <a:latin typeface="Times New Roman"/>
                <a:cs typeface="Times New Roman"/>
              </a:rPr>
              <a:t>period </a:t>
            </a:r>
            <a:r>
              <a:rPr sz="1200" dirty="0">
                <a:latin typeface="Times New Roman"/>
                <a:cs typeface="Times New Roman"/>
              </a:rPr>
              <a:t>is </a:t>
            </a:r>
            <a:r>
              <a:rPr sz="1200" spc="-5" dirty="0">
                <a:latin typeface="Times New Roman"/>
                <a:cs typeface="Times New Roman"/>
              </a:rPr>
              <a:t>expressed </a:t>
            </a:r>
            <a:r>
              <a:rPr sz="1200" spc="-10" dirty="0">
                <a:latin typeface="Times New Roman"/>
                <a:cs typeface="Times New Roman"/>
              </a:rPr>
              <a:t>as </a:t>
            </a:r>
            <a:r>
              <a:rPr sz="1200" dirty="0">
                <a:latin typeface="Times New Roman"/>
                <a:cs typeface="Times New Roman"/>
              </a:rPr>
              <a:t>a </a:t>
            </a:r>
            <a:r>
              <a:rPr sz="1200" spc="-5" dirty="0">
                <a:latin typeface="Times New Roman"/>
                <a:cs typeface="Times New Roman"/>
              </a:rPr>
              <a:t>percentage </a:t>
            </a:r>
            <a:r>
              <a:rPr sz="1200" spc="5" dirty="0">
                <a:latin typeface="Times New Roman"/>
                <a:cs typeface="Times New Roman"/>
              </a:rPr>
              <a:t>of</a:t>
            </a:r>
            <a:r>
              <a:rPr sz="1200" spc="55" dirty="0">
                <a:latin typeface="Times New Roman"/>
                <a:cs typeface="Times New Roman"/>
              </a:rPr>
              <a:t> </a:t>
            </a:r>
            <a:r>
              <a:rPr sz="1200" dirty="0">
                <a:latin typeface="Times New Roman"/>
                <a:cs typeface="Times New Roman"/>
              </a:rPr>
              <a:t>the</a:t>
            </a:r>
          </a:p>
          <a:p>
            <a:pPr marL="240665">
              <a:lnSpc>
                <a:spcPct val="100000"/>
              </a:lnSpc>
              <a:spcBef>
                <a:spcPts val="635"/>
              </a:spcBef>
            </a:pPr>
            <a:r>
              <a:rPr sz="1200" dirty="0">
                <a:latin typeface="Times New Roman"/>
                <a:cs typeface="Times New Roman"/>
              </a:rPr>
              <a:t>population at the </a:t>
            </a:r>
            <a:r>
              <a:rPr sz="1200" spc="-5" dirty="0">
                <a:latin typeface="Times New Roman"/>
                <a:cs typeface="Times New Roman"/>
              </a:rPr>
              <a:t>beginning </a:t>
            </a:r>
            <a:r>
              <a:rPr sz="1200" dirty="0">
                <a:latin typeface="Times New Roman"/>
                <a:cs typeface="Times New Roman"/>
              </a:rPr>
              <a:t>of the time</a:t>
            </a:r>
            <a:r>
              <a:rPr sz="1200" spc="-35" dirty="0">
                <a:latin typeface="Times New Roman"/>
                <a:cs typeface="Times New Roman"/>
              </a:rPr>
              <a:t> </a:t>
            </a:r>
            <a:r>
              <a:rPr sz="1200" dirty="0">
                <a:latin typeface="Times New Roman"/>
                <a:cs typeface="Times New Roman"/>
              </a:rPr>
              <a:t>period.</a:t>
            </a:r>
          </a:p>
          <a:p>
            <a:pPr marL="278765" indent="-266700">
              <a:lnSpc>
                <a:spcPct val="100000"/>
              </a:lnSpc>
              <a:spcBef>
                <a:spcPts val="625"/>
              </a:spcBef>
              <a:buChar char="•"/>
              <a:tabLst>
                <a:tab pos="278765" algn="l"/>
                <a:tab pos="279400" algn="l"/>
              </a:tabLst>
            </a:pPr>
            <a:r>
              <a:rPr sz="1200" spc="-5" dirty="0">
                <a:latin typeface="Times New Roman"/>
                <a:cs typeface="Times New Roman"/>
              </a:rPr>
              <a:t>There are </a:t>
            </a:r>
            <a:r>
              <a:rPr sz="1200" dirty="0">
                <a:latin typeface="Times New Roman"/>
                <a:cs typeface="Times New Roman"/>
              </a:rPr>
              <a:t>various methods for measuring </a:t>
            </a:r>
            <a:r>
              <a:rPr sz="1200" spc="-5" dirty="0">
                <a:latin typeface="Times New Roman"/>
                <a:cs typeface="Times New Roman"/>
              </a:rPr>
              <a:t>change </a:t>
            </a:r>
            <a:r>
              <a:rPr sz="1200" dirty="0">
                <a:latin typeface="Times New Roman"/>
                <a:cs typeface="Times New Roman"/>
              </a:rPr>
              <a:t>in </a:t>
            </a:r>
            <a:r>
              <a:rPr sz="1200" spc="-5" dirty="0">
                <a:latin typeface="Times New Roman"/>
                <a:cs typeface="Times New Roman"/>
              </a:rPr>
              <a:t>population</a:t>
            </a:r>
            <a:r>
              <a:rPr sz="1200" spc="-10" dirty="0">
                <a:latin typeface="Times New Roman"/>
                <a:cs typeface="Times New Roman"/>
              </a:rPr>
              <a:t> </a:t>
            </a:r>
            <a:r>
              <a:rPr sz="1200" dirty="0">
                <a:latin typeface="Times New Roman"/>
                <a:cs typeface="Times New Roman"/>
              </a:rPr>
              <a:t>size:</a:t>
            </a:r>
          </a:p>
          <a:p>
            <a:pPr marL="469265" lvl="1" indent="-229235">
              <a:lnSpc>
                <a:spcPct val="100000"/>
              </a:lnSpc>
              <a:spcBef>
                <a:spcPts val="635"/>
              </a:spcBef>
              <a:buAutoNum type="arabicPeriod"/>
              <a:tabLst>
                <a:tab pos="469900" algn="l"/>
              </a:tabLst>
            </a:pPr>
            <a:r>
              <a:rPr sz="1200" spc="-5" dirty="0">
                <a:latin typeface="Times New Roman"/>
                <a:cs typeface="Times New Roman"/>
              </a:rPr>
              <a:t>Rate </a:t>
            </a:r>
            <a:r>
              <a:rPr sz="1200" dirty="0">
                <a:latin typeface="Times New Roman"/>
                <a:cs typeface="Times New Roman"/>
              </a:rPr>
              <a:t>of </a:t>
            </a:r>
            <a:r>
              <a:rPr sz="1200" spc="-5" dirty="0">
                <a:latin typeface="Times New Roman"/>
                <a:cs typeface="Times New Roman"/>
              </a:rPr>
              <a:t>Natural</a:t>
            </a:r>
            <a:r>
              <a:rPr sz="1200" dirty="0">
                <a:latin typeface="Times New Roman"/>
                <a:cs typeface="Times New Roman"/>
              </a:rPr>
              <a:t> </a:t>
            </a:r>
            <a:r>
              <a:rPr sz="1200" spc="-5" dirty="0">
                <a:latin typeface="Times New Roman"/>
                <a:cs typeface="Times New Roman"/>
              </a:rPr>
              <a:t>Increase(NIR)</a:t>
            </a:r>
            <a:endParaRPr sz="1200" dirty="0">
              <a:latin typeface="Times New Roman"/>
              <a:cs typeface="Times New Roman"/>
            </a:endParaRPr>
          </a:p>
          <a:p>
            <a:pPr marL="469265">
              <a:lnSpc>
                <a:spcPct val="100000"/>
              </a:lnSpc>
              <a:spcBef>
                <a:spcPts val="62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surplus </a:t>
            </a:r>
            <a:r>
              <a:rPr sz="1200" dirty="0">
                <a:latin typeface="Times New Roman"/>
                <a:cs typeface="Times New Roman"/>
              </a:rPr>
              <a:t>or </a:t>
            </a:r>
            <a:r>
              <a:rPr sz="1200" spc="-5" dirty="0">
                <a:latin typeface="Times New Roman"/>
                <a:cs typeface="Times New Roman"/>
              </a:rPr>
              <a:t>deficit </a:t>
            </a:r>
            <a:r>
              <a:rPr sz="1200" dirty="0">
                <a:latin typeface="Times New Roman"/>
                <a:cs typeface="Times New Roman"/>
              </a:rPr>
              <a:t>of </a:t>
            </a:r>
            <a:r>
              <a:rPr sz="1200" spc="-5" dirty="0">
                <a:latin typeface="Times New Roman"/>
                <a:cs typeface="Times New Roman"/>
              </a:rPr>
              <a:t>births over deaths </a:t>
            </a:r>
            <a:r>
              <a:rPr sz="1200" dirty="0">
                <a:latin typeface="Times New Roman"/>
                <a:cs typeface="Times New Roman"/>
              </a:rPr>
              <a:t>in population in a </a:t>
            </a:r>
            <a:r>
              <a:rPr sz="1200" spc="-5" dirty="0">
                <a:latin typeface="Times New Roman"/>
                <a:cs typeface="Times New Roman"/>
              </a:rPr>
              <a:t>given </a:t>
            </a:r>
            <a:r>
              <a:rPr sz="1200" dirty="0">
                <a:latin typeface="Times New Roman"/>
                <a:cs typeface="Times New Roman"/>
              </a:rPr>
              <a:t>time</a:t>
            </a:r>
            <a:r>
              <a:rPr sz="1200" spc="105" dirty="0">
                <a:latin typeface="Times New Roman"/>
                <a:cs typeface="Times New Roman"/>
              </a:rPr>
              <a:t> </a:t>
            </a:r>
            <a:r>
              <a:rPr sz="1200" spc="-5" dirty="0">
                <a:latin typeface="Times New Roman"/>
                <a:cs typeface="Times New Roman"/>
              </a:rPr>
              <a:t>period</a:t>
            </a:r>
            <a:endParaRPr sz="1200" dirty="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359153" y="4143883"/>
            <a:ext cx="20478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2. Population </a:t>
            </a:r>
            <a:r>
              <a:rPr sz="1200" spc="-5" dirty="0">
                <a:latin typeface="Times New Roman"/>
                <a:cs typeface="Times New Roman"/>
              </a:rPr>
              <a:t>growth</a:t>
            </a:r>
            <a:r>
              <a:rPr sz="1200" spc="-50" dirty="0">
                <a:latin typeface="Times New Roman"/>
                <a:cs typeface="Times New Roman"/>
              </a:rPr>
              <a:t> </a:t>
            </a:r>
            <a:r>
              <a:rPr sz="1200" spc="-5" dirty="0">
                <a:latin typeface="Times New Roman"/>
                <a:cs typeface="Times New Roman"/>
              </a:rPr>
              <a:t>rate(PGR)</a:t>
            </a:r>
            <a:endParaRPr sz="1200">
              <a:latin typeface="Times New Roman"/>
              <a:cs typeface="Times New Roman"/>
            </a:endParaRPr>
          </a:p>
        </p:txBody>
      </p:sp>
      <p:sp>
        <p:nvSpPr>
          <p:cNvPr id="6" name="object 6"/>
          <p:cNvSpPr txBox="1"/>
          <p:nvPr/>
        </p:nvSpPr>
        <p:spPr>
          <a:xfrm>
            <a:off x="1587753" y="4409665"/>
            <a:ext cx="1741805" cy="208915"/>
          </a:xfrm>
          <a:prstGeom prst="rect">
            <a:avLst/>
          </a:prstGeom>
        </p:spPr>
        <p:txBody>
          <a:bodyPr vert="horz" wrap="square" lIns="0" tIns="12700" rIns="0" bIns="0" rtlCol="0">
            <a:spAutoFit/>
          </a:bodyPr>
          <a:lstStyle/>
          <a:p>
            <a:pPr marL="12700">
              <a:lnSpc>
                <a:spcPct val="100000"/>
              </a:lnSpc>
              <a:spcBef>
                <a:spcPts val="100"/>
              </a:spcBef>
              <a:tabLst>
                <a:tab pos="1309370" algn="l"/>
              </a:tabLst>
            </a:pPr>
            <a:r>
              <a:rPr sz="1200" spc="-10" dirty="0">
                <a:latin typeface="Times New Roman"/>
                <a:cs typeface="Times New Roman"/>
              </a:rPr>
              <a:t>It </a:t>
            </a:r>
            <a:r>
              <a:rPr sz="1200" dirty="0">
                <a:latin typeface="Times New Roman"/>
                <a:cs typeface="Times New Roman"/>
              </a:rPr>
              <a:t>is</a:t>
            </a:r>
            <a:r>
              <a:rPr sz="1200" spc="25" dirty="0">
                <a:latin typeface="Times New Roman"/>
                <a:cs typeface="Times New Roman"/>
              </a:rPr>
              <a:t> </a:t>
            </a:r>
            <a:r>
              <a:rPr sz="1200" spc="-5" dirty="0">
                <a:latin typeface="Times New Roman"/>
                <a:cs typeface="Times New Roman"/>
              </a:rPr>
              <a:t>calculated</a:t>
            </a:r>
            <a:r>
              <a:rPr sz="1200" spc="10" dirty="0">
                <a:latin typeface="Times New Roman"/>
                <a:cs typeface="Times New Roman"/>
              </a:rPr>
              <a:t> </a:t>
            </a:r>
            <a:r>
              <a:rPr sz="1200" spc="-5" dirty="0">
                <a:latin typeface="Times New Roman"/>
                <a:cs typeface="Times New Roman"/>
              </a:rPr>
              <a:t>as:	</a:t>
            </a:r>
            <a:r>
              <a:rPr sz="1200" i="1" dirty="0">
                <a:latin typeface="Times New Roman"/>
                <a:cs typeface="Times New Roman"/>
              </a:rPr>
              <a:t>PGR</a:t>
            </a:r>
            <a:r>
              <a:rPr sz="1200" i="1" spc="-85" dirty="0">
                <a:latin typeface="Times New Roman"/>
                <a:cs typeface="Times New Roman"/>
              </a:rPr>
              <a:t> </a:t>
            </a:r>
            <a:r>
              <a:rPr sz="1200" spc="15" dirty="0">
                <a:latin typeface="Symbol"/>
                <a:cs typeface="Symbol"/>
              </a:rPr>
              <a:t></a:t>
            </a:r>
            <a:endParaRPr sz="1200">
              <a:latin typeface="Symbol"/>
              <a:cs typeface="Symbol"/>
            </a:endParaRPr>
          </a:p>
        </p:txBody>
      </p:sp>
      <p:sp>
        <p:nvSpPr>
          <p:cNvPr id="7" name="object 7"/>
          <p:cNvSpPr txBox="1"/>
          <p:nvPr/>
        </p:nvSpPr>
        <p:spPr>
          <a:xfrm>
            <a:off x="1321053" y="4853813"/>
            <a:ext cx="3482975" cy="3179445"/>
          </a:xfrm>
          <a:prstGeom prst="rect">
            <a:avLst/>
          </a:prstGeom>
        </p:spPr>
        <p:txBody>
          <a:bodyPr vert="horz" wrap="square" lIns="0" tIns="92075" rIns="0" bIns="0" rtlCol="0">
            <a:spAutoFit/>
          </a:bodyPr>
          <a:lstStyle/>
          <a:p>
            <a:pPr marL="279400">
              <a:lnSpc>
                <a:spcPct val="100000"/>
              </a:lnSpc>
              <a:spcBef>
                <a:spcPts val="725"/>
              </a:spcBef>
            </a:pPr>
            <a:r>
              <a:rPr sz="1200" spc="-5" dirty="0">
                <a:latin typeface="Times New Roman"/>
                <a:cs typeface="Times New Roman"/>
              </a:rPr>
              <a:t>Or</a:t>
            </a:r>
            <a:endParaRPr sz="1200">
              <a:latin typeface="Times New Roman"/>
              <a:cs typeface="Times New Roman"/>
            </a:endParaRPr>
          </a:p>
          <a:p>
            <a:pPr marL="279400">
              <a:lnSpc>
                <a:spcPct val="100000"/>
              </a:lnSpc>
              <a:spcBef>
                <a:spcPts val="625"/>
              </a:spcBef>
            </a:pPr>
            <a:r>
              <a:rPr sz="1200" spc="-5" dirty="0">
                <a:latin typeface="Times New Roman"/>
                <a:cs typeface="Times New Roman"/>
              </a:rPr>
              <a:t>PGR </a:t>
            </a:r>
            <a:r>
              <a:rPr sz="1200" dirty="0">
                <a:latin typeface="Times New Roman"/>
                <a:cs typeface="Times New Roman"/>
              </a:rPr>
              <a:t>= </a:t>
            </a:r>
            <a:r>
              <a:rPr sz="1200" spc="-5" dirty="0">
                <a:latin typeface="Times New Roman"/>
                <a:cs typeface="Times New Roman"/>
              </a:rPr>
              <a:t>Rate </a:t>
            </a:r>
            <a:r>
              <a:rPr sz="1200" dirty="0">
                <a:latin typeface="Times New Roman"/>
                <a:cs typeface="Times New Roman"/>
              </a:rPr>
              <a:t>of </a:t>
            </a:r>
            <a:r>
              <a:rPr sz="1200" spc="-5" dirty="0">
                <a:latin typeface="Times New Roman"/>
                <a:cs typeface="Times New Roman"/>
              </a:rPr>
              <a:t>natural </a:t>
            </a:r>
            <a:r>
              <a:rPr sz="1200" dirty="0">
                <a:latin typeface="Times New Roman"/>
                <a:cs typeface="Times New Roman"/>
              </a:rPr>
              <a:t>increase ± </a:t>
            </a:r>
            <a:r>
              <a:rPr sz="1200" spc="-5" dirty="0">
                <a:latin typeface="Times New Roman"/>
                <a:cs typeface="Times New Roman"/>
              </a:rPr>
              <a:t>Net migration</a:t>
            </a:r>
            <a:r>
              <a:rPr sz="1200" spc="-10"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a:lnSpc>
                <a:spcPct val="100000"/>
              </a:lnSpc>
            </a:pPr>
            <a:endParaRPr sz="1800">
              <a:latin typeface="Times New Roman"/>
              <a:cs typeface="Times New Roman"/>
            </a:endParaRPr>
          </a:p>
          <a:p>
            <a:pPr marL="279400" marR="1892935" indent="-228600">
              <a:lnSpc>
                <a:spcPct val="143700"/>
              </a:lnSpc>
            </a:pPr>
            <a:r>
              <a:rPr sz="1200" dirty="0">
                <a:latin typeface="Times New Roman"/>
                <a:cs typeface="Times New Roman"/>
              </a:rPr>
              <a:t>3. </a:t>
            </a:r>
            <a:r>
              <a:rPr sz="1200" spc="-5" dirty="0">
                <a:latin typeface="Times New Roman"/>
                <a:cs typeface="Times New Roman"/>
              </a:rPr>
              <a:t>Balancing equation  </a:t>
            </a:r>
            <a:r>
              <a:rPr sz="1200" dirty="0">
                <a:latin typeface="Times New Roman"/>
                <a:cs typeface="Times New Roman"/>
              </a:rPr>
              <a:t>P</a:t>
            </a:r>
            <a:r>
              <a:rPr sz="1200" baseline="-10416" dirty="0">
                <a:latin typeface="Times New Roman"/>
                <a:cs typeface="Times New Roman"/>
              </a:rPr>
              <a:t>2 </a:t>
            </a:r>
            <a:r>
              <a:rPr sz="1200" dirty="0">
                <a:latin typeface="Times New Roman"/>
                <a:cs typeface="Times New Roman"/>
              </a:rPr>
              <a:t>= </a:t>
            </a:r>
            <a:r>
              <a:rPr sz="1200" spc="-5" dirty="0">
                <a:latin typeface="Times New Roman"/>
                <a:cs typeface="Times New Roman"/>
              </a:rPr>
              <a:t>P</a:t>
            </a:r>
            <a:r>
              <a:rPr sz="1200" spc="-7" baseline="-10416" dirty="0">
                <a:latin typeface="Times New Roman"/>
                <a:cs typeface="Times New Roman"/>
              </a:rPr>
              <a:t>1</a:t>
            </a:r>
            <a:r>
              <a:rPr sz="1200" spc="-5" dirty="0">
                <a:latin typeface="Times New Roman"/>
                <a:cs typeface="Times New Roman"/>
              </a:rPr>
              <a:t>+ (B-D)+(I-E)  </a:t>
            </a:r>
            <a:r>
              <a:rPr sz="1200" dirty="0">
                <a:latin typeface="Times New Roman"/>
                <a:cs typeface="Times New Roman"/>
              </a:rPr>
              <a:t>Where</a:t>
            </a:r>
            <a:endParaRPr sz="1200">
              <a:latin typeface="Times New Roman"/>
              <a:cs typeface="Times New Roman"/>
            </a:endParaRPr>
          </a:p>
          <a:p>
            <a:pPr marL="279400" marR="1092200">
              <a:lnSpc>
                <a:spcPct val="143300"/>
              </a:lnSpc>
              <a:spcBef>
                <a:spcPts val="15"/>
              </a:spcBef>
            </a:pPr>
            <a:r>
              <a:rPr sz="1200" spc="-5" dirty="0">
                <a:latin typeface="Times New Roman"/>
                <a:cs typeface="Times New Roman"/>
              </a:rPr>
              <a:t>P1 </a:t>
            </a:r>
            <a:r>
              <a:rPr sz="1200" dirty="0">
                <a:latin typeface="Times New Roman"/>
                <a:cs typeface="Times New Roman"/>
              </a:rPr>
              <a:t>= population at the </a:t>
            </a:r>
            <a:r>
              <a:rPr sz="1200" spc="-5" dirty="0">
                <a:latin typeface="Times New Roman"/>
                <a:cs typeface="Times New Roman"/>
              </a:rPr>
              <a:t>earlier date  P2 </a:t>
            </a:r>
            <a:r>
              <a:rPr sz="1200" dirty="0">
                <a:latin typeface="Times New Roman"/>
                <a:cs typeface="Times New Roman"/>
              </a:rPr>
              <a:t>= population at the </a:t>
            </a:r>
            <a:r>
              <a:rPr sz="1200" spc="-5" dirty="0">
                <a:latin typeface="Times New Roman"/>
                <a:cs typeface="Times New Roman"/>
              </a:rPr>
              <a:t>later</a:t>
            </a:r>
            <a:r>
              <a:rPr sz="1200" spc="-45" dirty="0">
                <a:latin typeface="Times New Roman"/>
                <a:cs typeface="Times New Roman"/>
              </a:rPr>
              <a:t> </a:t>
            </a:r>
            <a:r>
              <a:rPr sz="1200" spc="-5" dirty="0">
                <a:latin typeface="Times New Roman"/>
                <a:cs typeface="Times New Roman"/>
              </a:rPr>
              <a:t>date</a:t>
            </a:r>
            <a:endParaRPr sz="1200">
              <a:latin typeface="Times New Roman"/>
              <a:cs typeface="Times New Roman"/>
            </a:endParaRPr>
          </a:p>
          <a:p>
            <a:pPr marL="279400" marR="291465">
              <a:lnSpc>
                <a:spcPct val="143500"/>
              </a:lnSpc>
              <a:spcBef>
                <a:spcPts val="10"/>
              </a:spcBef>
            </a:pPr>
            <a:r>
              <a:rPr sz="1200" spc="-5" dirty="0">
                <a:latin typeface="Times New Roman"/>
                <a:cs typeface="Times New Roman"/>
              </a:rPr>
              <a:t>B= Births between </a:t>
            </a:r>
            <a:r>
              <a:rPr sz="1200" dirty="0">
                <a:latin typeface="Times New Roman"/>
                <a:cs typeface="Times New Roman"/>
              </a:rPr>
              <a:t>the two </a:t>
            </a:r>
            <a:r>
              <a:rPr sz="1200" spc="-5" dirty="0">
                <a:latin typeface="Times New Roman"/>
                <a:cs typeface="Times New Roman"/>
              </a:rPr>
              <a:t>dates </a:t>
            </a:r>
            <a:r>
              <a:rPr sz="1200" dirty="0">
                <a:latin typeface="Times New Roman"/>
                <a:cs typeface="Times New Roman"/>
              </a:rPr>
              <a:t>of </a:t>
            </a:r>
            <a:r>
              <a:rPr sz="1200" spc="-5" dirty="0">
                <a:latin typeface="Times New Roman"/>
                <a:cs typeface="Times New Roman"/>
              </a:rPr>
              <a:t>P1 and P2  D </a:t>
            </a:r>
            <a:r>
              <a:rPr sz="1200" dirty="0">
                <a:latin typeface="Times New Roman"/>
                <a:cs typeface="Times New Roman"/>
              </a:rPr>
              <a:t>= </a:t>
            </a:r>
            <a:r>
              <a:rPr sz="1200" spc="-5" dirty="0">
                <a:latin typeface="Times New Roman"/>
                <a:cs typeface="Times New Roman"/>
              </a:rPr>
              <a:t>Deaths between </a:t>
            </a:r>
            <a:r>
              <a:rPr sz="1200" dirty="0">
                <a:latin typeface="Times New Roman"/>
                <a:cs typeface="Times New Roman"/>
              </a:rPr>
              <a:t>the </a:t>
            </a:r>
            <a:r>
              <a:rPr sz="1200" spc="-5" dirty="0">
                <a:latin typeface="Times New Roman"/>
                <a:cs typeface="Times New Roman"/>
              </a:rPr>
              <a:t>two dates </a:t>
            </a:r>
            <a:r>
              <a:rPr sz="1200" dirty="0">
                <a:latin typeface="Times New Roman"/>
                <a:cs typeface="Times New Roman"/>
              </a:rPr>
              <a:t>of </a:t>
            </a:r>
            <a:r>
              <a:rPr sz="1200" spc="-5" dirty="0">
                <a:latin typeface="Times New Roman"/>
                <a:cs typeface="Times New Roman"/>
              </a:rPr>
              <a:t>P1 and</a:t>
            </a:r>
            <a:r>
              <a:rPr sz="1200" spc="35" dirty="0">
                <a:latin typeface="Times New Roman"/>
                <a:cs typeface="Times New Roman"/>
              </a:rPr>
              <a:t> </a:t>
            </a:r>
            <a:r>
              <a:rPr sz="1200" spc="-5" dirty="0">
                <a:latin typeface="Times New Roman"/>
                <a:cs typeface="Times New Roman"/>
              </a:rPr>
              <a:t>P2</a:t>
            </a:r>
            <a:endParaRPr sz="1200">
              <a:latin typeface="Times New Roman"/>
              <a:cs typeface="Times New Roman"/>
            </a:endParaRPr>
          </a:p>
          <a:p>
            <a:pPr marL="279400" marR="166370">
              <a:lnSpc>
                <a:spcPct val="143300"/>
              </a:lnSpc>
              <a:spcBef>
                <a:spcPts val="10"/>
              </a:spcBef>
            </a:pPr>
            <a:r>
              <a:rPr sz="1200" dirty="0">
                <a:latin typeface="Times New Roman"/>
                <a:cs typeface="Times New Roman"/>
              </a:rPr>
              <a:t>I = </a:t>
            </a:r>
            <a:r>
              <a:rPr sz="1200" spc="-5" dirty="0">
                <a:latin typeface="Times New Roman"/>
                <a:cs typeface="Times New Roman"/>
              </a:rPr>
              <a:t>Immigration( </a:t>
            </a:r>
            <a:r>
              <a:rPr sz="1200" dirty="0">
                <a:latin typeface="Times New Roman"/>
                <a:cs typeface="Times New Roman"/>
              </a:rPr>
              <a:t>in migration) </a:t>
            </a:r>
            <a:r>
              <a:rPr sz="1200" spc="-5" dirty="0">
                <a:latin typeface="Times New Roman"/>
                <a:cs typeface="Times New Roman"/>
              </a:rPr>
              <a:t>between </a:t>
            </a:r>
            <a:r>
              <a:rPr sz="1200" dirty="0">
                <a:latin typeface="Times New Roman"/>
                <a:cs typeface="Times New Roman"/>
              </a:rPr>
              <a:t>two dates  E = </a:t>
            </a:r>
            <a:r>
              <a:rPr sz="1200" spc="-5" dirty="0">
                <a:latin typeface="Times New Roman"/>
                <a:cs typeface="Times New Roman"/>
              </a:rPr>
              <a:t>Emigration(out migration) between two</a:t>
            </a:r>
            <a:r>
              <a:rPr sz="1200" spc="25" dirty="0">
                <a:latin typeface="Times New Roman"/>
                <a:cs typeface="Times New Roman"/>
              </a:rPr>
              <a:t> </a:t>
            </a:r>
            <a:r>
              <a:rPr sz="1200" dirty="0">
                <a:latin typeface="Times New Roman"/>
                <a:cs typeface="Times New Roman"/>
              </a:rPr>
              <a:t>dates</a:t>
            </a:r>
            <a:endParaRPr sz="1200">
              <a:latin typeface="Times New Roman"/>
              <a:cs typeface="Times New Roman"/>
            </a:endParaRPr>
          </a:p>
        </p:txBody>
      </p:sp>
      <p:sp>
        <p:nvSpPr>
          <p:cNvPr id="8" name="object 8"/>
          <p:cNvSpPr txBox="1"/>
          <p:nvPr/>
        </p:nvSpPr>
        <p:spPr>
          <a:xfrm>
            <a:off x="1359153" y="8350757"/>
            <a:ext cx="148844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4. </a:t>
            </a:r>
            <a:r>
              <a:rPr sz="1200" spc="-5" dirty="0">
                <a:latin typeface="Times New Roman"/>
                <a:cs typeface="Times New Roman"/>
              </a:rPr>
              <a:t>Decadal growth</a:t>
            </a:r>
            <a:r>
              <a:rPr sz="1200" spc="-55" dirty="0">
                <a:latin typeface="Times New Roman"/>
                <a:cs typeface="Times New Roman"/>
              </a:rPr>
              <a:t> </a:t>
            </a:r>
            <a:r>
              <a:rPr sz="1200" dirty="0">
                <a:latin typeface="Times New Roman"/>
                <a:cs typeface="Times New Roman"/>
              </a:rPr>
              <a:t>rate</a:t>
            </a:r>
            <a:endParaRPr sz="1200">
              <a:latin typeface="Times New Roman"/>
              <a:cs typeface="Times New Roman"/>
            </a:endParaRPr>
          </a:p>
        </p:txBody>
      </p:sp>
      <p:sp>
        <p:nvSpPr>
          <p:cNvPr id="9" name="object 9"/>
          <p:cNvSpPr txBox="1"/>
          <p:nvPr/>
        </p:nvSpPr>
        <p:spPr>
          <a:xfrm>
            <a:off x="1587753" y="8876486"/>
            <a:ext cx="19608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P2= </a:t>
            </a:r>
            <a:r>
              <a:rPr sz="1200" dirty="0">
                <a:latin typeface="Times New Roman"/>
                <a:cs typeface="Times New Roman"/>
              </a:rPr>
              <a:t>population at </a:t>
            </a:r>
            <a:r>
              <a:rPr sz="1200" spc="-5" dirty="0">
                <a:latin typeface="Times New Roman"/>
                <a:cs typeface="Times New Roman"/>
              </a:rPr>
              <a:t>end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period</a:t>
            </a:r>
            <a:endParaRPr sz="1200">
              <a:latin typeface="Times New Roman"/>
              <a:cs typeface="Times New Roman"/>
            </a:endParaRPr>
          </a:p>
        </p:txBody>
      </p:sp>
      <p:sp>
        <p:nvSpPr>
          <p:cNvPr id="10" name="object 10"/>
          <p:cNvSpPr/>
          <p:nvPr/>
        </p:nvSpPr>
        <p:spPr>
          <a:xfrm>
            <a:off x="3004336" y="3511711"/>
            <a:ext cx="1257300" cy="0"/>
          </a:xfrm>
          <a:custGeom>
            <a:avLst/>
            <a:gdLst/>
            <a:ahLst/>
            <a:cxnLst/>
            <a:rect l="l" t="t" r="r" b="b"/>
            <a:pathLst>
              <a:path w="1257300">
                <a:moveTo>
                  <a:pt x="0" y="0"/>
                </a:moveTo>
                <a:lnTo>
                  <a:pt x="1256994" y="0"/>
                </a:lnTo>
              </a:path>
            </a:pathLst>
          </a:custGeom>
          <a:ln w="6313">
            <a:solidFill>
              <a:srgbClr val="000000"/>
            </a:solidFill>
          </a:ln>
        </p:spPr>
        <p:txBody>
          <a:bodyPr wrap="square" lIns="0" tIns="0" rIns="0" bIns="0" rtlCol="0"/>
          <a:lstStyle/>
          <a:p>
            <a:endParaRPr/>
          </a:p>
        </p:txBody>
      </p:sp>
      <p:sp>
        <p:nvSpPr>
          <p:cNvPr id="11" name="object 11"/>
          <p:cNvSpPr txBox="1"/>
          <p:nvPr/>
        </p:nvSpPr>
        <p:spPr>
          <a:xfrm>
            <a:off x="3002097" y="3503826"/>
            <a:ext cx="1283970" cy="208915"/>
          </a:xfrm>
          <a:prstGeom prst="rect">
            <a:avLst/>
          </a:prstGeom>
        </p:spPr>
        <p:txBody>
          <a:bodyPr vert="horz" wrap="square" lIns="0" tIns="12700" rIns="0" bIns="0" rtlCol="0">
            <a:spAutoFit/>
          </a:bodyPr>
          <a:lstStyle/>
          <a:p>
            <a:pPr marL="12700">
              <a:lnSpc>
                <a:spcPct val="100000"/>
              </a:lnSpc>
              <a:spcBef>
                <a:spcPts val="100"/>
              </a:spcBef>
            </a:pPr>
            <a:r>
              <a:rPr sz="1200" spc="35" dirty="0">
                <a:latin typeface="Times New Roman"/>
                <a:cs typeface="Times New Roman"/>
              </a:rPr>
              <a:t>Mid</a:t>
            </a:r>
            <a:r>
              <a:rPr sz="1200" spc="-145" dirty="0">
                <a:latin typeface="Times New Roman"/>
                <a:cs typeface="Times New Roman"/>
              </a:rPr>
              <a:t> </a:t>
            </a:r>
            <a:r>
              <a:rPr sz="1200" spc="5" dirty="0">
                <a:latin typeface="Times New Roman"/>
                <a:cs typeface="Times New Roman"/>
              </a:rPr>
              <a:t>year</a:t>
            </a:r>
            <a:r>
              <a:rPr sz="1200" spc="-145" dirty="0">
                <a:latin typeface="Times New Roman"/>
                <a:cs typeface="Times New Roman"/>
              </a:rPr>
              <a:t> </a:t>
            </a:r>
            <a:r>
              <a:rPr sz="1200" spc="15" dirty="0">
                <a:latin typeface="Times New Roman"/>
                <a:cs typeface="Times New Roman"/>
              </a:rPr>
              <a:t>population</a:t>
            </a:r>
            <a:endParaRPr sz="1200">
              <a:latin typeface="Times New Roman"/>
              <a:cs typeface="Times New Roman"/>
            </a:endParaRPr>
          </a:p>
        </p:txBody>
      </p:sp>
      <p:sp>
        <p:nvSpPr>
          <p:cNvPr id="12" name="object 12"/>
          <p:cNvSpPr txBox="1"/>
          <p:nvPr/>
        </p:nvSpPr>
        <p:spPr>
          <a:xfrm>
            <a:off x="4269832" y="3384775"/>
            <a:ext cx="342900" cy="20891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Symbol"/>
                <a:cs typeface="Symbol"/>
              </a:rPr>
              <a:t></a:t>
            </a:r>
            <a:r>
              <a:rPr sz="1200" spc="-5" dirty="0">
                <a:latin typeface="Times New Roman"/>
                <a:cs typeface="Times New Roman"/>
              </a:rPr>
              <a:t>100</a:t>
            </a:r>
            <a:endParaRPr sz="1200">
              <a:latin typeface="Times New Roman"/>
              <a:cs typeface="Times New Roman"/>
            </a:endParaRPr>
          </a:p>
        </p:txBody>
      </p:sp>
      <p:sp>
        <p:nvSpPr>
          <p:cNvPr id="13" name="object 13"/>
          <p:cNvSpPr txBox="1"/>
          <p:nvPr/>
        </p:nvSpPr>
        <p:spPr>
          <a:xfrm>
            <a:off x="3156949" y="3288568"/>
            <a:ext cx="96139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Births</a:t>
            </a:r>
            <a:r>
              <a:rPr sz="1200" spc="-175" dirty="0">
                <a:latin typeface="Times New Roman"/>
                <a:cs typeface="Times New Roman"/>
              </a:rPr>
              <a:t> </a:t>
            </a:r>
            <a:r>
              <a:rPr sz="1200" spc="15" dirty="0">
                <a:latin typeface="Symbol"/>
                <a:cs typeface="Symbol"/>
              </a:rPr>
              <a:t></a:t>
            </a:r>
            <a:r>
              <a:rPr sz="1200" spc="-140" dirty="0">
                <a:latin typeface="Times New Roman"/>
                <a:cs typeface="Times New Roman"/>
              </a:rPr>
              <a:t> </a:t>
            </a:r>
            <a:r>
              <a:rPr sz="1200" dirty="0">
                <a:latin typeface="Times New Roman"/>
                <a:cs typeface="Times New Roman"/>
              </a:rPr>
              <a:t>Deaths</a:t>
            </a:r>
            <a:endParaRPr sz="1200">
              <a:latin typeface="Times New Roman"/>
              <a:cs typeface="Times New Roman"/>
            </a:endParaRPr>
          </a:p>
        </p:txBody>
      </p:sp>
      <p:sp>
        <p:nvSpPr>
          <p:cNvPr id="14" name="object 14"/>
          <p:cNvSpPr txBox="1"/>
          <p:nvPr/>
        </p:nvSpPr>
        <p:spPr>
          <a:xfrm>
            <a:off x="2586807" y="3384775"/>
            <a:ext cx="394970" cy="208915"/>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Times New Roman"/>
                <a:cs typeface="Times New Roman"/>
              </a:rPr>
              <a:t>NIR</a:t>
            </a:r>
            <a:r>
              <a:rPr sz="1200" i="1" spc="-95" dirty="0">
                <a:latin typeface="Times New Roman"/>
                <a:cs typeface="Times New Roman"/>
              </a:rPr>
              <a:t> </a:t>
            </a:r>
            <a:r>
              <a:rPr sz="1200" spc="15" dirty="0">
                <a:latin typeface="Symbol"/>
                <a:cs typeface="Symbol"/>
              </a:rPr>
              <a:t></a:t>
            </a:r>
            <a:endParaRPr sz="1200">
              <a:latin typeface="Symbol"/>
              <a:cs typeface="Symbol"/>
            </a:endParaRPr>
          </a:p>
        </p:txBody>
      </p:sp>
      <p:sp>
        <p:nvSpPr>
          <p:cNvPr id="15" name="object 15"/>
          <p:cNvSpPr/>
          <p:nvPr/>
        </p:nvSpPr>
        <p:spPr>
          <a:xfrm>
            <a:off x="3352467" y="4536601"/>
            <a:ext cx="1257300" cy="0"/>
          </a:xfrm>
          <a:custGeom>
            <a:avLst/>
            <a:gdLst/>
            <a:ahLst/>
            <a:cxnLst/>
            <a:rect l="l" t="t" r="r" b="b"/>
            <a:pathLst>
              <a:path w="1257300">
                <a:moveTo>
                  <a:pt x="0" y="0"/>
                </a:moveTo>
                <a:lnTo>
                  <a:pt x="1257144" y="0"/>
                </a:lnTo>
              </a:path>
            </a:pathLst>
          </a:custGeom>
          <a:ln w="6313">
            <a:solidFill>
              <a:srgbClr val="000000"/>
            </a:solidFill>
          </a:ln>
        </p:spPr>
        <p:txBody>
          <a:bodyPr wrap="square" lIns="0" tIns="0" rIns="0" bIns="0" rtlCol="0"/>
          <a:lstStyle/>
          <a:p>
            <a:endParaRPr/>
          </a:p>
        </p:txBody>
      </p:sp>
      <p:sp>
        <p:nvSpPr>
          <p:cNvPr id="16" name="object 16"/>
          <p:cNvSpPr txBox="1"/>
          <p:nvPr/>
        </p:nvSpPr>
        <p:spPr>
          <a:xfrm>
            <a:off x="3350242" y="4528716"/>
            <a:ext cx="1283970" cy="208915"/>
          </a:xfrm>
          <a:prstGeom prst="rect">
            <a:avLst/>
          </a:prstGeom>
        </p:spPr>
        <p:txBody>
          <a:bodyPr vert="horz" wrap="square" lIns="0" tIns="12700" rIns="0" bIns="0" rtlCol="0">
            <a:spAutoFit/>
          </a:bodyPr>
          <a:lstStyle/>
          <a:p>
            <a:pPr marL="12700">
              <a:lnSpc>
                <a:spcPct val="100000"/>
              </a:lnSpc>
              <a:spcBef>
                <a:spcPts val="100"/>
              </a:spcBef>
            </a:pPr>
            <a:r>
              <a:rPr sz="1200" spc="35" dirty="0">
                <a:latin typeface="Times New Roman"/>
                <a:cs typeface="Times New Roman"/>
              </a:rPr>
              <a:t>Mid</a:t>
            </a:r>
            <a:r>
              <a:rPr sz="1200" spc="-145" dirty="0">
                <a:latin typeface="Times New Roman"/>
                <a:cs typeface="Times New Roman"/>
              </a:rPr>
              <a:t> </a:t>
            </a:r>
            <a:r>
              <a:rPr sz="1200" spc="5" dirty="0">
                <a:latin typeface="Times New Roman"/>
                <a:cs typeface="Times New Roman"/>
              </a:rPr>
              <a:t>year</a:t>
            </a:r>
            <a:r>
              <a:rPr sz="1200" spc="-145" dirty="0">
                <a:latin typeface="Times New Roman"/>
                <a:cs typeface="Times New Roman"/>
              </a:rPr>
              <a:t> </a:t>
            </a:r>
            <a:r>
              <a:rPr sz="1200" spc="15" dirty="0">
                <a:latin typeface="Times New Roman"/>
                <a:cs typeface="Times New Roman"/>
              </a:rPr>
              <a:t>population</a:t>
            </a:r>
            <a:endParaRPr sz="1200">
              <a:latin typeface="Times New Roman"/>
              <a:cs typeface="Times New Roman"/>
            </a:endParaRPr>
          </a:p>
        </p:txBody>
      </p:sp>
      <p:sp>
        <p:nvSpPr>
          <p:cNvPr id="17" name="object 17"/>
          <p:cNvSpPr txBox="1"/>
          <p:nvPr/>
        </p:nvSpPr>
        <p:spPr>
          <a:xfrm>
            <a:off x="4618114" y="4409665"/>
            <a:ext cx="342900" cy="20891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Symbol"/>
                <a:cs typeface="Symbol"/>
              </a:rPr>
              <a:t></a:t>
            </a:r>
            <a:r>
              <a:rPr sz="1200" spc="-5" dirty="0">
                <a:latin typeface="Times New Roman"/>
                <a:cs typeface="Times New Roman"/>
              </a:rPr>
              <a:t>100</a:t>
            </a:r>
            <a:endParaRPr sz="1200">
              <a:latin typeface="Times New Roman"/>
              <a:cs typeface="Times New Roman"/>
            </a:endParaRPr>
          </a:p>
        </p:txBody>
      </p:sp>
      <p:sp>
        <p:nvSpPr>
          <p:cNvPr id="18" name="object 18"/>
          <p:cNvSpPr txBox="1"/>
          <p:nvPr/>
        </p:nvSpPr>
        <p:spPr>
          <a:xfrm>
            <a:off x="3572850" y="4313458"/>
            <a:ext cx="819150" cy="208915"/>
          </a:xfrm>
          <a:prstGeom prst="rect">
            <a:avLst/>
          </a:prstGeom>
        </p:spPr>
        <p:txBody>
          <a:bodyPr vert="horz" wrap="square" lIns="0" tIns="12700" rIns="0" bIns="0" rtlCol="0">
            <a:spAutoFit/>
          </a:bodyPr>
          <a:lstStyle/>
          <a:p>
            <a:pPr marL="12700">
              <a:lnSpc>
                <a:spcPct val="100000"/>
              </a:lnSpc>
              <a:spcBef>
                <a:spcPts val="100"/>
              </a:spcBef>
            </a:pPr>
            <a:r>
              <a:rPr sz="1200" i="1" spc="15" dirty="0">
                <a:latin typeface="Times New Roman"/>
                <a:cs typeface="Times New Roman"/>
              </a:rPr>
              <a:t>B</a:t>
            </a:r>
            <a:r>
              <a:rPr sz="1200" i="1" spc="-110" dirty="0">
                <a:latin typeface="Times New Roman"/>
                <a:cs typeface="Times New Roman"/>
              </a:rPr>
              <a:t> </a:t>
            </a:r>
            <a:r>
              <a:rPr sz="1200" spc="15" dirty="0">
                <a:latin typeface="Symbol"/>
                <a:cs typeface="Symbol"/>
              </a:rPr>
              <a:t></a:t>
            </a:r>
            <a:r>
              <a:rPr sz="1200" spc="-90" dirty="0">
                <a:latin typeface="Times New Roman"/>
                <a:cs typeface="Times New Roman"/>
              </a:rPr>
              <a:t> </a:t>
            </a:r>
            <a:r>
              <a:rPr sz="1200" i="1" spc="20" dirty="0">
                <a:latin typeface="Times New Roman"/>
                <a:cs typeface="Times New Roman"/>
              </a:rPr>
              <a:t>D</a:t>
            </a:r>
            <a:r>
              <a:rPr sz="1200" i="1" spc="-114" dirty="0">
                <a:latin typeface="Times New Roman"/>
                <a:cs typeface="Times New Roman"/>
              </a:rPr>
              <a:t> </a:t>
            </a:r>
            <a:r>
              <a:rPr sz="1200" spc="15" dirty="0">
                <a:latin typeface="Symbol"/>
                <a:cs typeface="Symbol"/>
              </a:rPr>
              <a:t></a:t>
            </a:r>
            <a:r>
              <a:rPr sz="1200" spc="-70" dirty="0">
                <a:latin typeface="Times New Roman"/>
                <a:cs typeface="Times New Roman"/>
              </a:rPr>
              <a:t> </a:t>
            </a:r>
            <a:r>
              <a:rPr sz="1200" i="1" spc="5" dirty="0">
                <a:latin typeface="Times New Roman"/>
                <a:cs typeface="Times New Roman"/>
              </a:rPr>
              <a:t>I</a:t>
            </a:r>
            <a:r>
              <a:rPr sz="1200" i="1" dirty="0">
                <a:latin typeface="Times New Roman"/>
                <a:cs typeface="Times New Roman"/>
              </a:rPr>
              <a:t> </a:t>
            </a:r>
            <a:r>
              <a:rPr sz="1200" spc="15" dirty="0">
                <a:latin typeface="Symbol"/>
                <a:cs typeface="Symbol"/>
              </a:rPr>
              <a:t></a:t>
            </a:r>
            <a:r>
              <a:rPr sz="1200" spc="-85" dirty="0">
                <a:latin typeface="Times New Roman"/>
                <a:cs typeface="Times New Roman"/>
              </a:rPr>
              <a:t> </a:t>
            </a:r>
            <a:r>
              <a:rPr sz="1200" i="1" spc="15" dirty="0">
                <a:latin typeface="Times New Roman"/>
                <a:cs typeface="Times New Roman"/>
              </a:rPr>
              <a:t>E</a:t>
            </a:r>
            <a:endParaRPr sz="1200">
              <a:latin typeface="Times New Roman"/>
              <a:cs typeface="Times New Roman"/>
            </a:endParaRPr>
          </a:p>
        </p:txBody>
      </p:sp>
      <p:sp>
        <p:nvSpPr>
          <p:cNvPr id="19" name="object 19"/>
          <p:cNvSpPr/>
          <p:nvPr/>
        </p:nvSpPr>
        <p:spPr>
          <a:xfrm>
            <a:off x="3905791" y="8459222"/>
            <a:ext cx="461645" cy="0"/>
          </a:xfrm>
          <a:custGeom>
            <a:avLst/>
            <a:gdLst/>
            <a:ahLst/>
            <a:cxnLst/>
            <a:rect l="l" t="t" r="r" b="b"/>
            <a:pathLst>
              <a:path w="461645">
                <a:moveTo>
                  <a:pt x="0" y="0"/>
                </a:moveTo>
                <a:lnTo>
                  <a:pt x="461553" y="0"/>
                </a:lnTo>
              </a:path>
            </a:pathLst>
          </a:custGeom>
          <a:ln w="6301">
            <a:solidFill>
              <a:srgbClr val="000000"/>
            </a:solidFill>
          </a:ln>
        </p:spPr>
        <p:txBody>
          <a:bodyPr wrap="square" lIns="0" tIns="0" rIns="0" bIns="0" rtlCol="0"/>
          <a:lstStyle/>
          <a:p>
            <a:endParaRPr/>
          </a:p>
        </p:txBody>
      </p:sp>
      <p:sp>
        <p:nvSpPr>
          <p:cNvPr id="20" name="object 20"/>
          <p:cNvSpPr txBox="1"/>
          <p:nvPr/>
        </p:nvSpPr>
        <p:spPr>
          <a:xfrm>
            <a:off x="4051455" y="8451324"/>
            <a:ext cx="194945" cy="20891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Times New Roman"/>
                <a:cs typeface="Times New Roman"/>
              </a:rPr>
              <a:t>P1</a:t>
            </a:r>
            <a:endParaRPr sz="1200">
              <a:latin typeface="Times New Roman"/>
              <a:cs typeface="Times New Roman"/>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23" name="object 23"/>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77</a:t>
            </a:fld>
            <a:endParaRPr sz="1100">
              <a:latin typeface="Caladea"/>
              <a:cs typeface="Caladea"/>
            </a:endParaRPr>
          </a:p>
        </p:txBody>
      </p:sp>
      <p:sp>
        <p:nvSpPr>
          <p:cNvPr id="21" name="object 21"/>
          <p:cNvSpPr txBox="1"/>
          <p:nvPr/>
        </p:nvSpPr>
        <p:spPr>
          <a:xfrm>
            <a:off x="2983639" y="8332196"/>
            <a:ext cx="1760855" cy="208915"/>
          </a:xfrm>
          <a:prstGeom prst="rect">
            <a:avLst/>
          </a:prstGeom>
        </p:spPr>
        <p:txBody>
          <a:bodyPr vert="horz" wrap="square" lIns="0" tIns="12700" rIns="0" bIns="0" rtlCol="0">
            <a:spAutoFit/>
          </a:bodyPr>
          <a:lstStyle/>
          <a:p>
            <a:pPr marL="38100">
              <a:lnSpc>
                <a:spcPct val="100000"/>
              </a:lnSpc>
              <a:spcBef>
                <a:spcPts val="100"/>
              </a:spcBef>
            </a:pPr>
            <a:r>
              <a:rPr sz="1200" spc="20" dirty="0">
                <a:latin typeface="Times New Roman"/>
                <a:cs typeface="Times New Roman"/>
              </a:rPr>
              <a:t>Growth</a:t>
            </a:r>
            <a:r>
              <a:rPr sz="1200" spc="-175" dirty="0">
                <a:latin typeface="Times New Roman"/>
                <a:cs typeface="Times New Roman"/>
              </a:rPr>
              <a:t> </a:t>
            </a:r>
            <a:r>
              <a:rPr sz="1200" spc="5" dirty="0">
                <a:latin typeface="Times New Roman"/>
                <a:cs typeface="Times New Roman"/>
              </a:rPr>
              <a:t>rate</a:t>
            </a:r>
            <a:r>
              <a:rPr sz="1200" spc="-95" dirty="0">
                <a:latin typeface="Times New Roman"/>
                <a:cs typeface="Times New Roman"/>
              </a:rPr>
              <a:t> </a:t>
            </a:r>
            <a:r>
              <a:rPr sz="1200" spc="15" dirty="0">
                <a:latin typeface="Symbol"/>
                <a:cs typeface="Symbol"/>
              </a:rPr>
              <a:t></a:t>
            </a:r>
            <a:r>
              <a:rPr sz="1200" spc="50" dirty="0">
                <a:latin typeface="Times New Roman"/>
                <a:cs typeface="Times New Roman"/>
              </a:rPr>
              <a:t> </a:t>
            </a:r>
            <a:r>
              <a:rPr sz="1800" spc="30" baseline="34722" dirty="0">
                <a:latin typeface="Times New Roman"/>
                <a:cs typeface="Times New Roman"/>
              </a:rPr>
              <a:t>P2</a:t>
            </a:r>
            <a:r>
              <a:rPr sz="1800" spc="-232" baseline="34722" dirty="0">
                <a:latin typeface="Times New Roman"/>
                <a:cs typeface="Times New Roman"/>
              </a:rPr>
              <a:t> </a:t>
            </a:r>
            <a:r>
              <a:rPr sz="1800" spc="22" baseline="34722" dirty="0">
                <a:latin typeface="Symbol"/>
                <a:cs typeface="Symbol"/>
              </a:rPr>
              <a:t></a:t>
            </a:r>
            <a:r>
              <a:rPr sz="1800" spc="-179" baseline="34722" dirty="0">
                <a:latin typeface="Times New Roman"/>
                <a:cs typeface="Times New Roman"/>
              </a:rPr>
              <a:t> </a:t>
            </a:r>
            <a:r>
              <a:rPr sz="1800" spc="37" baseline="34722" dirty="0">
                <a:latin typeface="Times New Roman"/>
                <a:cs typeface="Times New Roman"/>
              </a:rPr>
              <a:t>P1</a:t>
            </a:r>
            <a:r>
              <a:rPr sz="1200" spc="25" dirty="0">
                <a:latin typeface="Symbol"/>
                <a:cs typeface="Symbol"/>
              </a:rPr>
              <a:t></a:t>
            </a:r>
            <a:r>
              <a:rPr sz="1200" spc="25" dirty="0">
                <a:latin typeface="Times New Roman"/>
                <a:cs typeface="Times New Roman"/>
              </a:rPr>
              <a:t>100</a:t>
            </a:r>
            <a:endParaRPr sz="1200">
              <a:latin typeface="Times New Roman"/>
              <a:cs typeface="Times New Roman"/>
            </a:endParaRPr>
          </a:p>
        </p:txBody>
      </p:sp>
      <p:sp>
        <p:nvSpPr>
          <p:cNvPr id="24" name="Slide Number Placeholder 23">
            <a:extLst>
              <a:ext uri="{FF2B5EF4-FFF2-40B4-BE49-F238E27FC236}">
                <a16:creationId xmlns:a16="http://schemas.microsoft.com/office/drawing/2014/main" id="{8789E343-4261-4780-B68F-B7A5385E3022}"/>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77</a:t>
            </a:fld>
            <a:endParaRP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95800" y="478028"/>
            <a:ext cx="2437053"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587753" y="990345"/>
            <a:ext cx="23876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P1 </a:t>
            </a:r>
            <a:r>
              <a:rPr sz="1200" dirty="0">
                <a:latin typeface="Times New Roman"/>
                <a:cs typeface="Times New Roman"/>
              </a:rPr>
              <a:t>= populaiton at </a:t>
            </a:r>
            <a:r>
              <a:rPr sz="1200" spc="-5" dirty="0">
                <a:latin typeface="Times New Roman"/>
                <a:cs typeface="Times New Roman"/>
              </a:rPr>
              <a:t>beginning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period</a:t>
            </a:r>
            <a:endParaRPr sz="1200">
              <a:latin typeface="Times New Roman"/>
              <a:cs typeface="Times New Roman"/>
            </a:endParaRPr>
          </a:p>
        </p:txBody>
      </p:sp>
      <p:sp>
        <p:nvSpPr>
          <p:cNvPr id="6" name="object 6"/>
          <p:cNvSpPr txBox="1"/>
          <p:nvPr/>
        </p:nvSpPr>
        <p:spPr>
          <a:xfrm>
            <a:off x="1587753" y="2043430"/>
            <a:ext cx="4064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Annual </a:t>
            </a:r>
            <a:r>
              <a:rPr sz="1200" b="1" spc="-5" dirty="0">
                <a:latin typeface="Times New Roman"/>
                <a:cs typeface="Times New Roman"/>
              </a:rPr>
              <a:t>population growth rate </a:t>
            </a:r>
            <a:r>
              <a:rPr sz="1200" b="1" dirty="0">
                <a:latin typeface="Times New Roman"/>
                <a:cs typeface="Times New Roman"/>
              </a:rPr>
              <a:t>of Nepal from </a:t>
            </a:r>
            <a:r>
              <a:rPr sz="1200" b="1" spc="-5" dirty="0">
                <a:latin typeface="Times New Roman"/>
                <a:cs typeface="Times New Roman"/>
              </a:rPr>
              <a:t>different</a:t>
            </a:r>
            <a:r>
              <a:rPr sz="1200" b="1" spc="25" dirty="0">
                <a:latin typeface="Times New Roman"/>
                <a:cs typeface="Times New Roman"/>
              </a:rPr>
              <a:t> </a:t>
            </a:r>
            <a:r>
              <a:rPr sz="1200" b="1" spc="-5" dirty="0">
                <a:latin typeface="Times New Roman"/>
                <a:cs typeface="Times New Roman"/>
              </a:rPr>
              <a:t>census</a:t>
            </a:r>
            <a:endParaRPr sz="1200">
              <a:latin typeface="Times New Roman"/>
              <a:cs typeface="Times New Roman"/>
            </a:endParaRPr>
          </a:p>
        </p:txBody>
      </p:sp>
      <p:graphicFrame>
        <p:nvGraphicFramePr>
          <p:cNvPr id="7" name="object 7"/>
          <p:cNvGraphicFramePr>
            <a:graphicFrameLocks noGrp="1"/>
          </p:cNvGraphicFramePr>
          <p:nvPr/>
        </p:nvGraphicFramePr>
        <p:xfrm>
          <a:off x="809244" y="2342642"/>
          <a:ext cx="5587363" cy="3519549"/>
        </p:xfrm>
        <a:graphic>
          <a:graphicData uri="http://schemas.openxmlformats.org/drawingml/2006/table">
            <a:tbl>
              <a:tblPr firstRow="1" bandRow="1">
                <a:tableStyleId>{2D5ABB26-0587-4C30-8999-92F81FD0307C}</a:tableStyleId>
              </a:tblPr>
              <a:tblGrid>
                <a:gridCol w="1396365">
                  <a:extLst>
                    <a:ext uri="{9D8B030D-6E8A-4147-A177-3AD203B41FA5}">
                      <a16:colId xmlns:a16="http://schemas.microsoft.com/office/drawing/2014/main" val="20000"/>
                    </a:ext>
                  </a:extLst>
                </a:gridCol>
                <a:gridCol w="1398270">
                  <a:extLst>
                    <a:ext uri="{9D8B030D-6E8A-4147-A177-3AD203B41FA5}">
                      <a16:colId xmlns:a16="http://schemas.microsoft.com/office/drawing/2014/main" val="20001"/>
                    </a:ext>
                  </a:extLst>
                </a:gridCol>
                <a:gridCol w="1396364">
                  <a:extLst>
                    <a:ext uri="{9D8B030D-6E8A-4147-A177-3AD203B41FA5}">
                      <a16:colId xmlns:a16="http://schemas.microsoft.com/office/drawing/2014/main" val="20002"/>
                    </a:ext>
                  </a:extLst>
                </a:gridCol>
                <a:gridCol w="1396364">
                  <a:extLst>
                    <a:ext uri="{9D8B030D-6E8A-4147-A177-3AD203B41FA5}">
                      <a16:colId xmlns:a16="http://schemas.microsoft.com/office/drawing/2014/main" val="20003"/>
                    </a:ext>
                  </a:extLst>
                </a:gridCol>
              </a:tblGrid>
              <a:tr h="636269">
                <a:tc>
                  <a:txBody>
                    <a:bodyPr/>
                    <a:lstStyle/>
                    <a:p>
                      <a:pPr marL="784860">
                        <a:lnSpc>
                          <a:spcPct val="100000"/>
                        </a:lnSpc>
                        <a:spcBef>
                          <a:spcPts val="275"/>
                        </a:spcBef>
                      </a:pPr>
                      <a:r>
                        <a:rPr sz="1200" b="1" spc="-5" dirty="0">
                          <a:latin typeface="Times New Roman"/>
                          <a:cs typeface="Times New Roman"/>
                        </a:rPr>
                        <a:t>Census</a:t>
                      </a:r>
                      <a:endParaRPr sz="1200">
                        <a:latin typeface="Times New Roman"/>
                        <a:cs typeface="Times New Roman"/>
                      </a:endParaRPr>
                    </a:p>
                    <a:p>
                      <a:pPr marL="784860">
                        <a:lnSpc>
                          <a:spcPct val="100000"/>
                        </a:lnSpc>
                        <a:spcBef>
                          <a:spcPts val="635"/>
                        </a:spcBef>
                      </a:pPr>
                      <a:r>
                        <a:rPr sz="1200" b="1" spc="-5" dirty="0">
                          <a:latin typeface="Times New Roman"/>
                          <a:cs typeface="Times New Roman"/>
                        </a:rPr>
                        <a:t>year</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38100">
                      <a:solidFill>
                        <a:srgbClr val="FFFFFF"/>
                      </a:solidFill>
                      <a:prstDash val="solid"/>
                    </a:lnB>
                    <a:solidFill>
                      <a:srgbClr val="00CC99"/>
                    </a:solidFill>
                  </a:tcPr>
                </a:tc>
                <a:tc>
                  <a:txBody>
                    <a:bodyPr/>
                    <a:lstStyle/>
                    <a:p>
                      <a:pPr marL="784860">
                        <a:lnSpc>
                          <a:spcPct val="100000"/>
                        </a:lnSpc>
                        <a:spcBef>
                          <a:spcPts val="275"/>
                        </a:spcBef>
                      </a:pPr>
                      <a:r>
                        <a:rPr sz="1200" b="1" spc="-5" dirty="0">
                          <a:latin typeface="Times New Roman"/>
                          <a:cs typeface="Times New Roman"/>
                        </a:rPr>
                        <a:t>APGR</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38100">
                      <a:solidFill>
                        <a:srgbClr val="FFFFFF"/>
                      </a:solidFill>
                      <a:prstDash val="solid"/>
                    </a:lnB>
                    <a:solidFill>
                      <a:srgbClr val="00CC99"/>
                    </a:solidFill>
                  </a:tcPr>
                </a:tc>
                <a:tc>
                  <a:txBody>
                    <a:bodyPr/>
                    <a:lstStyle/>
                    <a:p>
                      <a:pPr marL="784860">
                        <a:lnSpc>
                          <a:spcPct val="100000"/>
                        </a:lnSpc>
                        <a:spcBef>
                          <a:spcPts val="275"/>
                        </a:spcBef>
                      </a:pPr>
                      <a:r>
                        <a:rPr sz="1200" b="1" spc="-5" dirty="0">
                          <a:latin typeface="Times New Roman"/>
                          <a:cs typeface="Times New Roman"/>
                        </a:rPr>
                        <a:t>Census</a:t>
                      </a:r>
                      <a:endParaRPr sz="1200">
                        <a:latin typeface="Times New Roman"/>
                        <a:cs typeface="Times New Roman"/>
                      </a:endParaRPr>
                    </a:p>
                    <a:p>
                      <a:pPr marL="784860">
                        <a:lnSpc>
                          <a:spcPct val="100000"/>
                        </a:lnSpc>
                        <a:spcBef>
                          <a:spcPts val="635"/>
                        </a:spcBef>
                      </a:pPr>
                      <a:r>
                        <a:rPr sz="1200" b="1" spc="-5" dirty="0">
                          <a:latin typeface="Times New Roman"/>
                          <a:cs typeface="Times New Roman"/>
                        </a:rPr>
                        <a:t>year</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38100">
                      <a:solidFill>
                        <a:srgbClr val="FFFFFF"/>
                      </a:solidFill>
                      <a:prstDash val="solid"/>
                    </a:lnB>
                    <a:solidFill>
                      <a:srgbClr val="00CC99"/>
                    </a:solidFill>
                  </a:tcPr>
                </a:tc>
                <a:tc>
                  <a:txBody>
                    <a:bodyPr/>
                    <a:lstStyle/>
                    <a:p>
                      <a:pPr marL="784860">
                        <a:lnSpc>
                          <a:spcPct val="100000"/>
                        </a:lnSpc>
                        <a:spcBef>
                          <a:spcPts val="275"/>
                        </a:spcBef>
                      </a:pPr>
                      <a:r>
                        <a:rPr sz="1200" b="1" spc="-5" dirty="0">
                          <a:latin typeface="Times New Roman"/>
                          <a:cs typeface="Times New Roman"/>
                        </a:rPr>
                        <a:t>APGR</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38100">
                      <a:solidFill>
                        <a:srgbClr val="FFFFFF"/>
                      </a:solidFill>
                      <a:prstDash val="solid"/>
                    </a:lnB>
                    <a:solidFill>
                      <a:srgbClr val="00CC99"/>
                    </a:solidFill>
                  </a:tcPr>
                </a:tc>
                <a:extLst>
                  <a:ext uri="{0D108BD9-81ED-4DB2-BD59-A6C34878D82A}">
                    <a16:rowId xmlns:a16="http://schemas.microsoft.com/office/drawing/2014/main" val="10000"/>
                  </a:ext>
                </a:extLst>
              </a:tr>
              <a:tr h="507111">
                <a:tc>
                  <a:txBody>
                    <a:bodyPr/>
                    <a:lstStyle/>
                    <a:p>
                      <a:pPr marR="298450" algn="r">
                        <a:lnSpc>
                          <a:spcPct val="100000"/>
                        </a:lnSpc>
                        <a:spcBef>
                          <a:spcPts val="425"/>
                        </a:spcBef>
                      </a:pPr>
                      <a:r>
                        <a:rPr sz="1200" b="1" dirty="0">
                          <a:latin typeface="Times New Roman"/>
                          <a:cs typeface="Times New Roman"/>
                        </a:rPr>
                        <a:t>1911</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784860">
                        <a:lnSpc>
                          <a:spcPct val="100000"/>
                        </a:lnSpc>
                        <a:spcBef>
                          <a:spcPts val="425"/>
                        </a:spcBef>
                      </a:pPr>
                      <a:r>
                        <a:rPr sz="1200" b="1" spc="-5" dirty="0">
                          <a:latin typeface="Times New Roman"/>
                          <a:cs typeface="Times New Roman"/>
                        </a:rPr>
                        <a:t>-0.13</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R="298450" algn="r">
                        <a:lnSpc>
                          <a:spcPct val="100000"/>
                        </a:lnSpc>
                        <a:spcBef>
                          <a:spcPts val="425"/>
                        </a:spcBef>
                      </a:pPr>
                      <a:r>
                        <a:rPr sz="1200" b="1" dirty="0">
                          <a:latin typeface="Times New Roman"/>
                          <a:cs typeface="Times New Roman"/>
                        </a:rPr>
                        <a:t>1971</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784860">
                        <a:lnSpc>
                          <a:spcPct val="100000"/>
                        </a:lnSpc>
                        <a:spcBef>
                          <a:spcPts val="425"/>
                        </a:spcBef>
                      </a:pPr>
                      <a:r>
                        <a:rPr sz="1200" b="1" dirty="0">
                          <a:latin typeface="Times New Roman"/>
                          <a:cs typeface="Times New Roman"/>
                        </a:rPr>
                        <a:t>2.07</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493775">
                <a:tc>
                  <a:txBody>
                    <a:bodyPr/>
                    <a:lstStyle/>
                    <a:p>
                      <a:pPr marR="298450" algn="r">
                        <a:lnSpc>
                          <a:spcPct val="100000"/>
                        </a:lnSpc>
                        <a:spcBef>
                          <a:spcPts val="325"/>
                        </a:spcBef>
                      </a:pPr>
                      <a:r>
                        <a:rPr sz="1200" b="1" dirty="0">
                          <a:latin typeface="Times New Roman"/>
                          <a:cs typeface="Times New Roman"/>
                        </a:rPr>
                        <a:t>1921</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784860">
                        <a:lnSpc>
                          <a:spcPct val="100000"/>
                        </a:lnSpc>
                        <a:spcBef>
                          <a:spcPts val="325"/>
                        </a:spcBef>
                      </a:pPr>
                      <a:r>
                        <a:rPr sz="1200" b="1" spc="-5" dirty="0">
                          <a:latin typeface="Times New Roman"/>
                          <a:cs typeface="Times New Roman"/>
                        </a:rPr>
                        <a:t>-0.70</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R="298450" algn="r">
                        <a:lnSpc>
                          <a:spcPct val="100000"/>
                        </a:lnSpc>
                        <a:spcBef>
                          <a:spcPts val="325"/>
                        </a:spcBef>
                      </a:pPr>
                      <a:r>
                        <a:rPr sz="1200" b="1" dirty="0">
                          <a:latin typeface="Times New Roman"/>
                          <a:cs typeface="Times New Roman"/>
                        </a:rPr>
                        <a:t>1981</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784860">
                        <a:lnSpc>
                          <a:spcPct val="100000"/>
                        </a:lnSpc>
                        <a:spcBef>
                          <a:spcPts val="325"/>
                        </a:spcBef>
                      </a:pPr>
                      <a:r>
                        <a:rPr sz="1200" b="1" dirty="0">
                          <a:latin typeface="Times New Roman"/>
                          <a:cs typeface="Times New Roman"/>
                        </a:rPr>
                        <a:t>2.66</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493776">
                <a:tc>
                  <a:txBody>
                    <a:bodyPr/>
                    <a:lstStyle/>
                    <a:p>
                      <a:pPr marR="298450" algn="r">
                        <a:lnSpc>
                          <a:spcPct val="100000"/>
                        </a:lnSpc>
                        <a:spcBef>
                          <a:spcPts val="335"/>
                        </a:spcBef>
                      </a:pPr>
                      <a:r>
                        <a:rPr sz="1200" b="1" dirty="0">
                          <a:latin typeface="Times New Roman"/>
                          <a:cs typeface="Times New Roman"/>
                        </a:rPr>
                        <a:t>1931</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784860">
                        <a:lnSpc>
                          <a:spcPct val="100000"/>
                        </a:lnSpc>
                        <a:spcBef>
                          <a:spcPts val="335"/>
                        </a:spcBef>
                      </a:pPr>
                      <a:r>
                        <a:rPr sz="1200" b="1" dirty="0">
                          <a:latin typeface="Times New Roman"/>
                          <a:cs typeface="Times New Roman"/>
                        </a:rPr>
                        <a:t>1.16</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298450" algn="r">
                        <a:lnSpc>
                          <a:spcPct val="100000"/>
                        </a:lnSpc>
                        <a:spcBef>
                          <a:spcPts val="335"/>
                        </a:spcBef>
                      </a:pPr>
                      <a:r>
                        <a:rPr sz="1200" b="1" dirty="0">
                          <a:latin typeface="Times New Roman"/>
                          <a:cs typeface="Times New Roman"/>
                        </a:rPr>
                        <a:t>1991</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784860">
                        <a:lnSpc>
                          <a:spcPct val="100000"/>
                        </a:lnSpc>
                        <a:spcBef>
                          <a:spcPts val="335"/>
                        </a:spcBef>
                      </a:pPr>
                      <a:r>
                        <a:rPr sz="1200" b="1" dirty="0">
                          <a:latin typeface="Times New Roman"/>
                          <a:cs typeface="Times New Roman"/>
                        </a:rPr>
                        <a:t>2.08</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495300">
                <a:tc>
                  <a:txBody>
                    <a:bodyPr/>
                    <a:lstStyle/>
                    <a:p>
                      <a:pPr marR="298450" algn="r">
                        <a:lnSpc>
                          <a:spcPct val="100000"/>
                        </a:lnSpc>
                        <a:spcBef>
                          <a:spcPts val="335"/>
                        </a:spcBef>
                      </a:pPr>
                      <a:r>
                        <a:rPr sz="1200" b="1" dirty="0">
                          <a:latin typeface="Times New Roman"/>
                          <a:cs typeface="Times New Roman"/>
                        </a:rPr>
                        <a:t>1941</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784860">
                        <a:lnSpc>
                          <a:spcPct val="100000"/>
                        </a:lnSpc>
                        <a:spcBef>
                          <a:spcPts val="335"/>
                        </a:spcBef>
                      </a:pPr>
                      <a:r>
                        <a:rPr sz="1200" b="1" dirty="0">
                          <a:latin typeface="Times New Roman"/>
                          <a:cs typeface="Times New Roman"/>
                        </a:rPr>
                        <a:t>1.16</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R="298450" algn="r">
                        <a:lnSpc>
                          <a:spcPct val="100000"/>
                        </a:lnSpc>
                        <a:spcBef>
                          <a:spcPts val="335"/>
                        </a:spcBef>
                      </a:pPr>
                      <a:r>
                        <a:rPr sz="1200" b="1" dirty="0">
                          <a:latin typeface="Times New Roman"/>
                          <a:cs typeface="Times New Roman"/>
                        </a:rPr>
                        <a:t>2001</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784860">
                        <a:lnSpc>
                          <a:spcPct val="100000"/>
                        </a:lnSpc>
                        <a:spcBef>
                          <a:spcPts val="335"/>
                        </a:spcBef>
                      </a:pPr>
                      <a:r>
                        <a:rPr sz="1200" b="1" dirty="0">
                          <a:latin typeface="Times New Roman"/>
                          <a:cs typeface="Times New Roman"/>
                        </a:rPr>
                        <a:t>2.25</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r h="494030">
                <a:tc>
                  <a:txBody>
                    <a:bodyPr/>
                    <a:lstStyle/>
                    <a:p>
                      <a:pPr marR="298450" algn="r">
                        <a:lnSpc>
                          <a:spcPct val="100000"/>
                        </a:lnSpc>
                        <a:spcBef>
                          <a:spcPts val="320"/>
                        </a:spcBef>
                      </a:pPr>
                      <a:r>
                        <a:rPr sz="1200" b="1" dirty="0">
                          <a:latin typeface="Times New Roman"/>
                          <a:cs typeface="Times New Roman"/>
                        </a:rPr>
                        <a:t>1952</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784860">
                        <a:lnSpc>
                          <a:spcPct val="100000"/>
                        </a:lnSpc>
                        <a:spcBef>
                          <a:spcPts val="320"/>
                        </a:spcBef>
                      </a:pPr>
                      <a:r>
                        <a:rPr sz="1200" b="1" dirty="0">
                          <a:latin typeface="Times New Roman"/>
                          <a:cs typeface="Times New Roman"/>
                        </a:rPr>
                        <a:t>2.30</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298450" algn="r">
                        <a:lnSpc>
                          <a:spcPct val="100000"/>
                        </a:lnSpc>
                        <a:spcBef>
                          <a:spcPts val="320"/>
                        </a:spcBef>
                      </a:pPr>
                      <a:r>
                        <a:rPr sz="1200" b="1" dirty="0">
                          <a:latin typeface="Times New Roman"/>
                          <a:cs typeface="Times New Roman"/>
                        </a:rPr>
                        <a:t>2011</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784860">
                        <a:lnSpc>
                          <a:spcPct val="100000"/>
                        </a:lnSpc>
                        <a:spcBef>
                          <a:spcPts val="320"/>
                        </a:spcBef>
                      </a:pPr>
                      <a:r>
                        <a:rPr sz="1200" b="1" dirty="0">
                          <a:latin typeface="Times New Roman"/>
                          <a:cs typeface="Times New Roman"/>
                        </a:rPr>
                        <a:t>1.4</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5"/>
                  </a:ext>
                </a:extLst>
              </a:tr>
              <a:tr h="399288">
                <a:tc>
                  <a:txBody>
                    <a:bodyPr/>
                    <a:lstStyle/>
                    <a:p>
                      <a:pPr marR="298450" algn="r">
                        <a:lnSpc>
                          <a:spcPct val="100000"/>
                        </a:lnSpc>
                        <a:spcBef>
                          <a:spcPts val="325"/>
                        </a:spcBef>
                      </a:pPr>
                      <a:r>
                        <a:rPr sz="1200" b="1" dirty="0">
                          <a:latin typeface="Times New Roman"/>
                          <a:cs typeface="Times New Roman"/>
                        </a:rPr>
                        <a:t>1961</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marL="784860">
                        <a:lnSpc>
                          <a:spcPct val="100000"/>
                        </a:lnSpc>
                        <a:spcBef>
                          <a:spcPts val="325"/>
                        </a:spcBef>
                      </a:pPr>
                      <a:r>
                        <a:rPr sz="1200" b="1" dirty="0">
                          <a:latin typeface="Times New Roman"/>
                          <a:cs typeface="Times New Roman"/>
                        </a:rPr>
                        <a:t>1.65</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extLst>
                  <a:ext uri="{0D108BD9-81ED-4DB2-BD59-A6C34878D82A}">
                    <a16:rowId xmlns:a16="http://schemas.microsoft.com/office/drawing/2014/main" val="10006"/>
                  </a:ext>
                </a:extLst>
              </a:tr>
            </a:tbl>
          </a:graphicData>
        </a:graphic>
      </p:graphicFrame>
      <p:sp>
        <p:nvSpPr>
          <p:cNvPr id="8" name="object 8"/>
          <p:cNvSpPr txBox="1"/>
          <p:nvPr/>
        </p:nvSpPr>
        <p:spPr>
          <a:xfrm>
            <a:off x="902004" y="6241160"/>
            <a:ext cx="46926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Annual </a:t>
            </a:r>
            <a:r>
              <a:rPr sz="1200" b="1" spc="-5" dirty="0">
                <a:latin typeface="Times New Roman"/>
                <a:cs typeface="Times New Roman"/>
              </a:rPr>
              <a:t>population growth rate </a:t>
            </a:r>
            <a:r>
              <a:rPr sz="1200" b="1" dirty="0">
                <a:latin typeface="Times New Roman"/>
                <a:cs typeface="Times New Roman"/>
              </a:rPr>
              <a:t>of </a:t>
            </a:r>
            <a:r>
              <a:rPr sz="1200" b="1" spc="-5" dirty="0">
                <a:latin typeface="Times New Roman"/>
                <a:cs typeface="Times New Roman"/>
              </a:rPr>
              <a:t>SAARC countries(world bank,</a:t>
            </a:r>
            <a:r>
              <a:rPr sz="1200" b="1" spc="114" dirty="0">
                <a:latin typeface="Times New Roman"/>
                <a:cs typeface="Times New Roman"/>
              </a:rPr>
              <a:t> </a:t>
            </a:r>
            <a:r>
              <a:rPr sz="1200" b="1" spc="-5" dirty="0">
                <a:latin typeface="Times New Roman"/>
                <a:cs typeface="Times New Roman"/>
              </a:rPr>
              <a:t>2010)</a:t>
            </a:r>
            <a:endParaRPr sz="1200">
              <a:latin typeface="Times New Roman"/>
              <a:cs typeface="Times New Roman"/>
            </a:endParaRPr>
          </a:p>
        </p:txBody>
      </p:sp>
      <p:graphicFrame>
        <p:nvGraphicFramePr>
          <p:cNvPr id="9" name="object 9"/>
          <p:cNvGraphicFramePr>
            <a:graphicFrameLocks noGrp="1"/>
          </p:cNvGraphicFramePr>
          <p:nvPr/>
        </p:nvGraphicFramePr>
        <p:xfrm>
          <a:off x="809244" y="6665341"/>
          <a:ext cx="5452109" cy="2207081"/>
        </p:xfrm>
        <a:graphic>
          <a:graphicData uri="http://schemas.openxmlformats.org/drawingml/2006/table">
            <a:tbl>
              <a:tblPr firstRow="1" bandRow="1">
                <a:tableStyleId>{2D5ABB26-0587-4C30-8999-92F81FD0307C}</a:tableStyleId>
              </a:tblPr>
              <a:tblGrid>
                <a:gridCol w="2725420">
                  <a:extLst>
                    <a:ext uri="{9D8B030D-6E8A-4147-A177-3AD203B41FA5}">
                      <a16:colId xmlns:a16="http://schemas.microsoft.com/office/drawing/2014/main" val="20000"/>
                    </a:ext>
                  </a:extLst>
                </a:gridCol>
                <a:gridCol w="2726689">
                  <a:extLst>
                    <a:ext uri="{9D8B030D-6E8A-4147-A177-3AD203B41FA5}">
                      <a16:colId xmlns:a16="http://schemas.microsoft.com/office/drawing/2014/main" val="20001"/>
                    </a:ext>
                  </a:extLst>
                </a:gridCol>
              </a:tblGrid>
              <a:tr h="738416">
                <a:tc>
                  <a:txBody>
                    <a:bodyPr/>
                    <a:lstStyle/>
                    <a:p>
                      <a:pPr marL="99060">
                        <a:lnSpc>
                          <a:spcPct val="100000"/>
                        </a:lnSpc>
                        <a:spcBef>
                          <a:spcPts val="285"/>
                        </a:spcBef>
                      </a:pPr>
                      <a:r>
                        <a:rPr sz="1200" b="1" spc="-5" dirty="0">
                          <a:latin typeface="Times New Roman"/>
                          <a:cs typeface="Times New Roman"/>
                        </a:rPr>
                        <a:t>Country</a:t>
                      </a:r>
                      <a:endParaRPr sz="1200">
                        <a:latin typeface="Times New Roman"/>
                        <a:cs typeface="Times New Roman"/>
                      </a:endParaRPr>
                    </a:p>
                  </a:txBody>
                  <a:tcPr marL="0" marR="0" marT="36195" marB="0">
                    <a:lnL w="12700">
                      <a:solidFill>
                        <a:srgbClr val="FFFFFF"/>
                      </a:solidFill>
                      <a:prstDash val="solid"/>
                    </a:lnL>
                    <a:lnR w="12700">
                      <a:solidFill>
                        <a:srgbClr val="FFFFFF"/>
                      </a:solidFill>
                      <a:prstDash val="solid"/>
                    </a:lnR>
                    <a:lnB w="53975">
                      <a:solidFill>
                        <a:srgbClr val="FFFFFF"/>
                      </a:solidFill>
                      <a:prstDash val="solid"/>
                    </a:lnB>
                    <a:solidFill>
                      <a:srgbClr val="00CC99"/>
                    </a:solidFill>
                  </a:tcPr>
                </a:tc>
                <a:tc>
                  <a:txBody>
                    <a:bodyPr/>
                    <a:lstStyle/>
                    <a:p>
                      <a:pPr marL="99060">
                        <a:lnSpc>
                          <a:spcPct val="100000"/>
                        </a:lnSpc>
                        <a:spcBef>
                          <a:spcPts val="285"/>
                        </a:spcBef>
                      </a:pPr>
                      <a:r>
                        <a:rPr sz="1200" b="1" spc="-5" dirty="0">
                          <a:latin typeface="Times New Roman"/>
                          <a:cs typeface="Times New Roman"/>
                        </a:rPr>
                        <a:t>APGR</a:t>
                      </a:r>
                      <a:endParaRPr sz="1200">
                        <a:latin typeface="Times New Roman"/>
                        <a:cs typeface="Times New Roman"/>
                      </a:endParaRPr>
                    </a:p>
                  </a:txBody>
                  <a:tcPr marL="0" marR="0" marT="36195" marB="0">
                    <a:lnL w="12700">
                      <a:solidFill>
                        <a:srgbClr val="FFFFFF"/>
                      </a:solidFill>
                      <a:prstDash val="solid"/>
                    </a:lnL>
                    <a:lnR w="12700">
                      <a:solidFill>
                        <a:srgbClr val="FFFFFF"/>
                      </a:solidFill>
                      <a:prstDash val="solid"/>
                    </a:lnR>
                    <a:lnB w="53975">
                      <a:solidFill>
                        <a:srgbClr val="FFFFFF"/>
                      </a:solidFill>
                      <a:prstDash val="solid"/>
                    </a:lnB>
                    <a:solidFill>
                      <a:srgbClr val="00CC99"/>
                    </a:solidFill>
                  </a:tcPr>
                </a:tc>
                <a:extLst>
                  <a:ext uri="{0D108BD9-81ED-4DB2-BD59-A6C34878D82A}">
                    <a16:rowId xmlns:a16="http://schemas.microsoft.com/office/drawing/2014/main" val="10000"/>
                  </a:ext>
                </a:extLst>
              </a:tr>
              <a:tr h="743292">
                <a:tc>
                  <a:txBody>
                    <a:bodyPr/>
                    <a:lstStyle/>
                    <a:p>
                      <a:pPr marL="99060">
                        <a:lnSpc>
                          <a:spcPct val="100000"/>
                        </a:lnSpc>
                        <a:spcBef>
                          <a:spcPts val="425"/>
                        </a:spcBef>
                      </a:pPr>
                      <a:r>
                        <a:rPr sz="1200" b="1" spc="-5" dirty="0">
                          <a:latin typeface="Times New Roman"/>
                          <a:cs typeface="Times New Roman"/>
                        </a:rPr>
                        <a:t>Pakistan</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53975">
                      <a:solidFill>
                        <a:srgbClr val="FFFFFF"/>
                      </a:solidFill>
                      <a:prstDash val="solid"/>
                    </a:lnT>
                    <a:lnB w="12700">
                      <a:solidFill>
                        <a:srgbClr val="FFFFFF"/>
                      </a:solidFill>
                      <a:prstDash val="solid"/>
                    </a:lnB>
                    <a:solidFill>
                      <a:srgbClr val="CAEBDE"/>
                    </a:solidFill>
                  </a:tcPr>
                </a:tc>
                <a:tc>
                  <a:txBody>
                    <a:bodyPr/>
                    <a:lstStyle/>
                    <a:p>
                      <a:pPr marL="99060">
                        <a:lnSpc>
                          <a:spcPct val="100000"/>
                        </a:lnSpc>
                        <a:spcBef>
                          <a:spcPts val="425"/>
                        </a:spcBef>
                      </a:pPr>
                      <a:r>
                        <a:rPr sz="1200" b="1" dirty="0">
                          <a:latin typeface="Times New Roman"/>
                          <a:cs typeface="Times New Roman"/>
                        </a:rPr>
                        <a:t>2.1</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53975">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725373">
                <a:tc>
                  <a:txBody>
                    <a:bodyPr/>
                    <a:lstStyle/>
                    <a:p>
                      <a:pPr marL="99060">
                        <a:lnSpc>
                          <a:spcPct val="100000"/>
                        </a:lnSpc>
                        <a:spcBef>
                          <a:spcPts val="335"/>
                        </a:spcBef>
                      </a:pPr>
                      <a:r>
                        <a:rPr sz="1200" b="1" spc="-5" dirty="0">
                          <a:latin typeface="Times New Roman"/>
                          <a:cs typeface="Times New Roman"/>
                        </a:rPr>
                        <a:t>Bhutan</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marL="99060">
                        <a:lnSpc>
                          <a:spcPct val="100000"/>
                        </a:lnSpc>
                        <a:spcBef>
                          <a:spcPts val="335"/>
                        </a:spcBef>
                      </a:pPr>
                      <a:r>
                        <a:rPr sz="1200" b="1" dirty="0">
                          <a:latin typeface="Times New Roman"/>
                          <a:cs typeface="Times New Roman"/>
                        </a:rPr>
                        <a:t>1.6</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extLst>
                  <a:ext uri="{0D108BD9-81ED-4DB2-BD59-A6C34878D82A}">
                    <a16:rowId xmlns:a16="http://schemas.microsoft.com/office/drawing/2014/main" val="10002"/>
                  </a:ext>
                </a:extLst>
              </a:tr>
            </a:tbl>
          </a:graphicData>
        </a:graphic>
      </p:graphicFrame>
      <p:sp>
        <p:nvSpPr>
          <p:cNvPr id="10" name="object 10"/>
          <p:cNvSpPr/>
          <p:nvPr/>
        </p:nvSpPr>
        <p:spPr>
          <a:xfrm>
            <a:off x="5360512" y="1337016"/>
            <a:ext cx="554355" cy="0"/>
          </a:xfrm>
          <a:custGeom>
            <a:avLst/>
            <a:gdLst/>
            <a:ahLst/>
            <a:cxnLst/>
            <a:rect l="l" t="t" r="r" b="b"/>
            <a:pathLst>
              <a:path w="554354">
                <a:moveTo>
                  <a:pt x="0" y="0"/>
                </a:moveTo>
                <a:lnTo>
                  <a:pt x="554098" y="0"/>
                </a:lnTo>
              </a:path>
            </a:pathLst>
          </a:custGeom>
          <a:ln w="6318">
            <a:solidFill>
              <a:srgbClr val="000000"/>
            </a:solidFill>
          </a:ln>
        </p:spPr>
        <p:txBody>
          <a:bodyPr wrap="square" lIns="0" tIns="0" rIns="0" bIns="0" rtlCol="0"/>
          <a:lstStyle/>
          <a:p>
            <a:endParaRPr/>
          </a:p>
        </p:txBody>
      </p:sp>
      <p:sp>
        <p:nvSpPr>
          <p:cNvPr id="11" name="object 11"/>
          <p:cNvSpPr txBox="1"/>
          <p:nvPr/>
        </p:nvSpPr>
        <p:spPr>
          <a:xfrm>
            <a:off x="5332893" y="1328831"/>
            <a:ext cx="614045" cy="208915"/>
          </a:xfrm>
          <a:prstGeom prst="rect">
            <a:avLst/>
          </a:prstGeom>
        </p:spPr>
        <p:txBody>
          <a:bodyPr vert="horz" wrap="square" lIns="0" tIns="12700" rIns="0" bIns="0" rtlCol="0">
            <a:spAutoFit/>
          </a:bodyPr>
          <a:lstStyle/>
          <a:p>
            <a:pPr marL="38100">
              <a:lnSpc>
                <a:spcPct val="100000"/>
              </a:lnSpc>
              <a:spcBef>
                <a:spcPts val="100"/>
              </a:spcBef>
            </a:pPr>
            <a:r>
              <a:rPr sz="1200" spc="-75" dirty="0">
                <a:latin typeface="Times New Roman"/>
                <a:cs typeface="Times New Roman"/>
              </a:rPr>
              <a:t>P</a:t>
            </a:r>
            <a:r>
              <a:rPr sz="1050" spc="-112" baseline="-23809" dirty="0">
                <a:latin typeface="Times New Roman"/>
                <a:cs typeface="Times New Roman"/>
              </a:rPr>
              <a:t>1 </a:t>
            </a:r>
            <a:r>
              <a:rPr sz="1200" spc="35" dirty="0">
                <a:latin typeface="Times New Roman"/>
                <a:cs typeface="Times New Roman"/>
              </a:rPr>
              <a:t>(t</a:t>
            </a:r>
            <a:r>
              <a:rPr sz="1050" spc="52" baseline="-23809" dirty="0">
                <a:latin typeface="Times New Roman"/>
                <a:cs typeface="Times New Roman"/>
              </a:rPr>
              <a:t>2 </a:t>
            </a:r>
            <a:r>
              <a:rPr sz="1200" spc="5" dirty="0">
                <a:latin typeface="Times New Roman"/>
                <a:cs typeface="Times New Roman"/>
              </a:rPr>
              <a:t>-</a:t>
            </a:r>
            <a:r>
              <a:rPr sz="1200" spc="-240" dirty="0">
                <a:latin typeface="Times New Roman"/>
                <a:cs typeface="Times New Roman"/>
              </a:rPr>
              <a:t> </a:t>
            </a:r>
            <a:r>
              <a:rPr sz="1200" spc="15" dirty="0">
                <a:latin typeface="Times New Roman"/>
                <a:cs typeface="Times New Roman"/>
              </a:rPr>
              <a:t>t</a:t>
            </a:r>
            <a:r>
              <a:rPr sz="1050" spc="22" baseline="-23809" dirty="0">
                <a:latin typeface="Times New Roman"/>
                <a:cs typeface="Times New Roman"/>
              </a:rPr>
              <a:t>1 </a:t>
            </a:r>
            <a:r>
              <a:rPr sz="1200" spc="5" dirty="0">
                <a:latin typeface="Times New Roman"/>
                <a:cs typeface="Times New Roman"/>
              </a:rPr>
              <a:t>)</a:t>
            </a:r>
            <a:endParaRPr sz="1200">
              <a:latin typeface="Times New Roman"/>
              <a:cs typeface="Times New Roman"/>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6" name="object 16"/>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78</a:t>
            </a:fld>
            <a:endParaRPr sz="1100">
              <a:latin typeface="Caladea"/>
              <a:cs typeface="Caladea"/>
            </a:endParaRPr>
          </a:p>
        </p:txBody>
      </p:sp>
      <p:sp>
        <p:nvSpPr>
          <p:cNvPr id="12" name="object 12"/>
          <p:cNvSpPr txBox="1"/>
          <p:nvPr/>
        </p:nvSpPr>
        <p:spPr>
          <a:xfrm>
            <a:off x="5923503" y="1209673"/>
            <a:ext cx="342265" cy="208915"/>
          </a:xfrm>
          <a:prstGeom prst="rect">
            <a:avLst/>
          </a:prstGeom>
        </p:spPr>
        <p:txBody>
          <a:bodyPr vert="horz" wrap="square" lIns="0" tIns="12700" rIns="0" bIns="0" rtlCol="0">
            <a:spAutoFit/>
          </a:bodyPr>
          <a:lstStyle/>
          <a:p>
            <a:pPr marL="12700">
              <a:lnSpc>
                <a:spcPct val="100000"/>
              </a:lnSpc>
              <a:spcBef>
                <a:spcPts val="100"/>
              </a:spcBef>
            </a:pPr>
            <a:r>
              <a:rPr sz="1200" spc="30" dirty="0">
                <a:latin typeface="Symbol"/>
                <a:cs typeface="Symbol"/>
              </a:rPr>
              <a:t></a:t>
            </a:r>
            <a:r>
              <a:rPr sz="1200" spc="-10" dirty="0">
                <a:latin typeface="Times New Roman"/>
                <a:cs typeface="Times New Roman"/>
              </a:rPr>
              <a:t>100</a:t>
            </a:r>
            <a:endParaRPr sz="1200">
              <a:latin typeface="Times New Roman"/>
              <a:cs typeface="Times New Roman"/>
            </a:endParaRPr>
          </a:p>
        </p:txBody>
      </p:sp>
      <p:sp>
        <p:nvSpPr>
          <p:cNvPr id="13" name="object 13"/>
          <p:cNvSpPr txBox="1"/>
          <p:nvPr/>
        </p:nvSpPr>
        <p:spPr>
          <a:xfrm>
            <a:off x="5407017" y="1113691"/>
            <a:ext cx="457200" cy="208915"/>
          </a:xfrm>
          <a:prstGeom prst="rect">
            <a:avLst/>
          </a:prstGeom>
        </p:spPr>
        <p:txBody>
          <a:bodyPr vert="horz" wrap="square" lIns="0" tIns="12700" rIns="0" bIns="0" rtlCol="0">
            <a:spAutoFit/>
          </a:bodyPr>
          <a:lstStyle/>
          <a:p>
            <a:pPr marL="38100">
              <a:lnSpc>
                <a:spcPct val="100000"/>
              </a:lnSpc>
              <a:spcBef>
                <a:spcPts val="100"/>
              </a:spcBef>
            </a:pPr>
            <a:r>
              <a:rPr sz="1200" spc="-35" dirty="0">
                <a:latin typeface="Times New Roman"/>
                <a:cs typeface="Times New Roman"/>
              </a:rPr>
              <a:t>P</a:t>
            </a:r>
            <a:r>
              <a:rPr sz="1050" spc="-52" baseline="-23809" dirty="0">
                <a:latin typeface="Times New Roman"/>
                <a:cs typeface="Times New Roman"/>
              </a:rPr>
              <a:t>2 </a:t>
            </a:r>
            <a:r>
              <a:rPr sz="1200" spc="15" dirty="0">
                <a:latin typeface="Symbol"/>
                <a:cs typeface="Symbol"/>
              </a:rPr>
              <a:t></a:t>
            </a:r>
            <a:r>
              <a:rPr sz="1200" spc="-145" dirty="0">
                <a:latin typeface="Times New Roman"/>
                <a:cs typeface="Times New Roman"/>
              </a:rPr>
              <a:t> </a:t>
            </a:r>
            <a:r>
              <a:rPr sz="1200" spc="-75" dirty="0">
                <a:latin typeface="Times New Roman"/>
                <a:cs typeface="Times New Roman"/>
              </a:rPr>
              <a:t>P</a:t>
            </a:r>
            <a:r>
              <a:rPr sz="1050" spc="-112" baseline="-23809" dirty="0">
                <a:latin typeface="Times New Roman"/>
                <a:cs typeface="Times New Roman"/>
              </a:rPr>
              <a:t>1</a:t>
            </a:r>
            <a:endParaRPr sz="1050" baseline="-23809">
              <a:latin typeface="Times New Roman"/>
              <a:cs typeface="Times New Roman"/>
            </a:endParaRPr>
          </a:p>
        </p:txBody>
      </p:sp>
      <p:sp>
        <p:nvSpPr>
          <p:cNvPr id="14" name="object 14"/>
          <p:cNvSpPr txBox="1"/>
          <p:nvPr/>
        </p:nvSpPr>
        <p:spPr>
          <a:xfrm>
            <a:off x="3992616" y="1209673"/>
            <a:ext cx="134493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Annual</a:t>
            </a:r>
            <a:r>
              <a:rPr sz="1200" spc="-140" dirty="0">
                <a:latin typeface="Times New Roman"/>
                <a:cs typeface="Times New Roman"/>
              </a:rPr>
              <a:t> </a:t>
            </a:r>
            <a:r>
              <a:rPr sz="1200" spc="20" dirty="0">
                <a:latin typeface="Times New Roman"/>
                <a:cs typeface="Times New Roman"/>
              </a:rPr>
              <a:t>Growth</a:t>
            </a:r>
            <a:r>
              <a:rPr sz="1200" spc="-185" dirty="0">
                <a:latin typeface="Times New Roman"/>
                <a:cs typeface="Times New Roman"/>
              </a:rPr>
              <a:t> </a:t>
            </a:r>
            <a:r>
              <a:rPr sz="1200" spc="5" dirty="0">
                <a:latin typeface="Times New Roman"/>
                <a:cs typeface="Times New Roman"/>
              </a:rPr>
              <a:t>rate</a:t>
            </a:r>
            <a:r>
              <a:rPr sz="1200" spc="-95" dirty="0">
                <a:latin typeface="Times New Roman"/>
                <a:cs typeface="Times New Roman"/>
              </a:rPr>
              <a:t> </a:t>
            </a:r>
            <a:r>
              <a:rPr sz="1200" spc="15" dirty="0">
                <a:latin typeface="Symbol"/>
                <a:cs typeface="Symbol"/>
              </a:rPr>
              <a:t></a:t>
            </a:r>
            <a:endParaRPr sz="1200">
              <a:latin typeface="Symbol"/>
              <a:cs typeface="Symbol"/>
            </a:endParaRPr>
          </a:p>
        </p:txBody>
      </p:sp>
      <p:sp>
        <p:nvSpPr>
          <p:cNvPr id="17" name="Slide Number Placeholder 16">
            <a:extLst>
              <a:ext uri="{FF2B5EF4-FFF2-40B4-BE49-F238E27FC236}">
                <a16:creationId xmlns:a16="http://schemas.microsoft.com/office/drawing/2014/main" id="{075A4F2D-70F0-46FC-8776-4F779DA3DF18}"/>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78</a:t>
            </a:fld>
            <a:endParaRP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809244" y="1028649"/>
          <a:ext cx="5452109" cy="3071543"/>
        </p:xfrm>
        <a:graphic>
          <a:graphicData uri="http://schemas.openxmlformats.org/drawingml/2006/table">
            <a:tbl>
              <a:tblPr firstRow="1" bandRow="1">
                <a:tableStyleId>{2D5ABB26-0587-4C30-8999-92F81FD0307C}</a:tableStyleId>
              </a:tblPr>
              <a:tblGrid>
                <a:gridCol w="2725420">
                  <a:extLst>
                    <a:ext uri="{9D8B030D-6E8A-4147-A177-3AD203B41FA5}">
                      <a16:colId xmlns:a16="http://schemas.microsoft.com/office/drawing/2014/main" val="20000"/>
                    </a:ext>
                  </a:extLst>
                </a:gridCol>
                <a:gridCol w="2726689">
                  <a:extLst>
                    <a:ext uri="{9D8B030D-6E8A-4147-A177-3AD203B41FA5}">
                      <a16:colId xmlns:a16="http://schemas.microsoft.com/office/drawing/2014/main" val="20001"/>
                    </a:ext>
                  </a:extLst>
                </a:gridCol>
              </a:tblGrid>
              <a:tr h="724204">
                <a:tc>
                  <a:txBody>
                    <a:bodyPr/>
                    <a:lstStyle/>
                    <a:p>
                      <a:pPr marL="99060">
                        <a:lnSpc>
                          <a:spcPct val="100000"/>
                        </a:lnSpc>
                        <a:spcBef>
                          <a:spcPts val="275"/>
                        </a:spcBef>
                      </a:pPr>
                      <a:r>
                        <a:rPr sz="1200" b="1" spc="-5" dirty="0">
                          <a:latin typeface="Times New Roman"/>
                          <a:cs typeface="Times New Roman"/>
                        </a:rPr>
                        <a:t>Nepal</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12700">
                      <a:solidFill>
                        <a:srgbClr val="FFFFFF"/>
                      </a:solidFill>
                      <a:prstDash val="solid"/>
                    </a:lnB>
                    <a:solidFill>
                      <a:srgbClr val="CAEBDE"/>
                    </a:solidFill>
                  </a:tcPr>
                </a:tc>
                <a:tc>
                  <a:txBody>
                    <a:bodyPr/>
                    <a:lstStyle/>
                    <a:p>
                      <a:pPr marL="99060">
                        <a:lnSpc>
                          <a:spcPct val="100000"/>
                        </a:lnSpc>
                        <a:spcBef>
                          <a:spcPts val="275"/>
                        </a:spcBef>
                      </a:pPr>
                      <a:r>
                        <a:rPr sz="1200" b="1" dirty="0">
                          <a:latin typeface="Times New Roman"/>
                          <a:cs typeface="Times New Roman"/>
                        </a:rPr>
                        <a:t>1.6</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12700">
                      <a:solidFill>
                        <a:srgbClr val="FFFFFF"/>
                      </a:solidFill>
                      <a:prstDash val="solid"/>
                    </a:lnB>
                    <a:solidFill>
                      <a:srgbClr val="CAEBDE"/>
                    </a:solidFill>
                  </a:tcPr>
                </a:tc>
                <a:extLst>
                  <a:ext uri="{0D108BD9-81ED-4DB2-BD59-A6C34878D82A}">
                    <a16:rowId xmlns:a16="http://schemas.microsoft.com/office/drawing/2014/main" val="10000"/>
                  </a:ext>
                </a:extLst>
              </a:tr>
              <a:tr h="493775">
                <a:tc>
                  <a:txBody>
                    <a:bodyPr/>
                    <a:lstStyle/>
                    <a:p>
                      <a:pPr marL="99060">
                        <a:lnSpc>
                          <a:spcPct val="100000"/>
                        </a:lnSpc>
                        <a:spcBef>
                          <a:spcPts val="325"/>
                        </a:spcBef>
                      </a:pPr>
                      <a:r>
                        <a:rPr sz="1200" b="1" spc="-5" dirty="0">
                          <a:latin typeface="Times New Roman"/>
                          <a:cs typeface="Times New Roman"/>
                        </a:rPr>
                        <a:t>Bangladesh</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9060">
                        <a:lnSpc>
                          <a:spcPct val="100000"/>
                        </a:lnSpc>
                        <a:spcBef>
                          <a:spcPts val="325"/>
                        </a:spcBef>
                      </a:pPr>
                      <a:r>
                        <a:rPr sz="1200" b="1" dirty="0">
                          <a:latin typeface="Times New Roman"/>
                          <a:cs typeface="Times New Roman"/>
                        </a:rPr>
                        <a:t>1.4</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1"/>
                  </a:ext>
                </a:extLst>
              </a:tr>
              <a:tr h="633983">
                <a:tc>
                  <a:txBody>
                    <a:bodyPr/>
                    <a:lstStyle/>
                    <a:p>
                      <a:pPr marL="99060">
                        <a:lnSpc>
                          <a:spcPct val="100000"/>
                        </a:lnSpc>
                        <a:spcBef>
                          <a:spcPts val="335"/>
                        </a:spcBef>
                      </a:pPr>
                      <a:r>
                        <a:rPr sz="1200" b="1" dirty="0">
                          <a:latin typeface="Times New Roman"/>
                          <a:cs typeface="Times New Roman"/>
                        </a:rPr>
                        <a:t>Maldives</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9060">
                        <a:lnSpc>
                          <a:spcPct val="100000"/>
                        </a:lnSpc>
                        <a:spcBef>
                          <a:spcPts val="335"/>
                        </a:spcBef>
                      </a:pPr>
                      <a:r>
                        <a:rPr sz="1200" b="1" dirty="0">
                          <a:latin typeface="Times New Roman"/>
                          <a:cs typeface="Times New Roman"/>
                        </a:rPr>
                        <a:t>1.4</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2"/>
                  </a:ext>
                </a:extLst>
              </a:tr>
              <a:tr h="494157">
                <a:tc>
                  <a:txBody>
                    <a:bodyPr/>
                    <a:lstStyle/>
                    <a:p>
                      <a:pPr marL="99060">
                        <a:lnSpc>
                          <a:spcPct val="100000"/>
                        </a:lnSpc>
                        <a:spcBef>
                          <a:spcPts val="320"/>
                        </a:spcBef>
                      </a:pPr>
                      <a:r>
                        <a:rPr sz="1200" b="1" spc="-5" dirty="0">
                          <a:latin typeface="Times New Roman"/>
                          <a:cs typeface="Times New Roman"/>
                        </a:rPr>
                        <a:t>India</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9060">
                        <a:lnSpc>
                          <a:spcPct val="100000"/>
                        </a:lnSpc>
                        <a:spcBef>
                          <a:spcPts val="320"/>
                        </a:spcBef>
                      </a:pPr>
                      <a:r>
                        <a:rPr sz="1200" b="1" dirty="0">
                          <a:latin typeface="Times New Roman"/>
                          <a:cs typeface="Times New Roman"/>
                        </a:rPr>
                        <a:t>1.3</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3"/>
                  </a:ext>
                </a:extLst>
              </a:tr>
              <a:tr h="725424">
                <a:tc>
                  <a:txBody>
                    <a:bodyPr/>
                    <a:lstStyle/>
                    <a:p>
                      <a:pPr marL="99060">
                        <a:lnSpc>
                          <a:spcPct val="100000"/>
                        </a:lnSpc>
                        <a:spcBef>
                          <a:spcPts val="335"/>
                        </a:spcBef>
                      </a:pPr>
                      <a:r>
                        <a:rPr sz="1200" b="1" spc="-5" dirty="0">
                          <a:latin typeface="Times New Roman"/>
                          <a:cs typeface="Times New Roman"/>
                        </a:rPr>
                        <a:t>Sri-Lanka</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solidFill>
                      <a:srgbClr val="CAEBDE"/>
                    </a:solidFill>
                  </a:tcPr>
                </a:tc>
                <a:tc>
                  <a:txBody>
                    <a:bodyPr/>
                    <a:lstStyle/>
                    <a:p>
                      <a:pPr marL="99060">
                        <a:lnSpc>
                          <a:spcPct val="100000"/>
                        </a:lnSpc>
                        <a:spcBef>
                          <a:spcPts val="335"/>
                        </a:spcBef>
                      </a:pPr>
                      <a:r>
                        <a:rPr sz="1200" b="1" dirty="0">
                          <a:latin typeface="Times New Roman"/>
                          <a:cs typeface="Times New Roman"/>
                        </a:rPr>
                        <a:t>0.7</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solidFill>
                      <a:srgbClr val="CAEBDE"/>
                    </a:solidFill>
                  </a:tcPr>
                </a:tc>
                <a:extLst>
                  <a:ext uri="{0D108BD9-81ED-4DB2-BD59-A6C34878D82A}">
                    <a16:rowId xmlns:a16="http://schemas.microsoft.com/office/drawing/2014/main" val="10004"/>
                  </a:ext>
                </a:extLst>
              </a:tr>
            </a:tbl>
          </a:graphicData>
        </a:graphic>
      </p:graphicFrame>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79</a:t>
            </a:fld>
            <a:endParaRPr sz="1100">
              <a:latin typeface="Caladea"/>
              <a:cs typeface="Caladea"/>
            </a:endParaRPr>
          </a:p>
        </p:txBody>
      </p:sp>
      <p:sp>
        <p:nvSpPr>
          <p:cNvPr id="6" name="object 6"/>
          <p:cNvSpPr txBox="1"/>
          <p:nvPr/>
        </p:nvSpPr>
        <p:spPr>
          <a:xfrm>
            <a:off x="902004" y="4479163"/>
            <a:ext cx="545592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Annual </a:t>
            </a:r>
            <a:r>
              <a:rPr sz="1200" b="1" spc="-5" dirty="0">
                <a:latin typeface="Times New Roman"/>
                <a:cs typeface="Times New Roman"/>
              </a:rPr>
              <a:t>population growth rate </a:t>
            </a:r>
            <a:r>
              <a:rPr sz="1200" b="1" dirty="0">
                <a:latin typeface="Times New Roman"/>
                <a:cs typeface="Times New Roman"/>
              </a:rPr>
              <a:t>of </a:t>
            </a:r>
            <a:r>
              <a:rPr sz="1200" b="1" spc="-5" dirty="0">
                <a:latin typeface="Times New Roman"/>
                <a:cs typeface="Times New Roman"/>
              </a:rPr>
              <a:t>some </a:t>
            </a:r>
            <a:r>
              <a:rPr sz="1200" b="1" dirty="0">
                <a:latin typeface="Times New Roman"/>
                <a:cs typeface="Times New Roman"/>
              </a:rPr>
              <a:t>other </a:t>
            </a:r>
            <a:r>
              <a:rPr sz="1200" b="1" spc="-5" dirty="0">
                <a:latin typeface="Times New Roman"/>
                <a:cs typeface="Times New Roman"/>
              </a:rPr>
              <a:t>countries(Source: </a:t>
            </a:r>
            <a:r>
              <a:rPr sz="1200" b="1" dirty="0">
                <a:latin typeface="Times New Roman"/>
                <a:cs typeface="Times New Roman"/>
              </a:rPr>
              <a:t>world </a:t>
            </a:r>
            <a:r>
              <a:rPr sz="1200" b="1" spc="-5" dirty="0">
                <a:latin typeface="Times New Roman"/>
                <a:cs typeface="Times New Roman"/>
              </a:rPr>
              <a:t>bank,</a:t>
            </a:r>
            <a:r>
              <a:rPr sz="1200" b="1" spc="70" dirty="0">
                <a:latin typeface="Times New Roman"/>
                <a:cs typeface="Times New Roman"/>
              </a:rPr>
              <a:t> </a:t>
            </a:r>
            <a:r>
              <a:rPr sz="1200" b="1" dirty="0">
                <a:latin typeface="Times New Roman"/>
                <a:cs typeface="Times New Roman"/>
              </a:rPr>
              <a:t>2010)</a:t>
            </a:r>
            <a:endParaRPr sz="1200">
              <a:latin typeface="Times New Roman"/>
              <a:cs typeface="Times New Roman"/>
            </a:endParaRPr>
          </a:p>
        </p:txBody>
      </p:sp>
      <p:graphicFrame>
        <p:nvGraphicFramePr>
          <p:cNvPr id="7" name="object 7"/>
          <p:cNvGraphicFramePr>
            <a:graphicFrameLocks noGrp="1"/>
          </p:cNvGraphicFramePr>
          <p:nvPr/>
        </p:nvGraphicFramePr>
        <p:xfrm>
          <a:off x="809244" y="4904866"/>
          <a:ext cx="6016625" cy="4094045"/>
        </p:xfrm>
        <a:graphic>
          <a:graphicData uri="http://schemas.openxmlformats.org/drawingml/2006/table">
            <a:tbl>
              <a:tblPr firstRow="1" bandRow="1">
                <a:tableStyleId>{2D5ABB26-0587-4C30-8999-92F81FD0307C}</a:tableStyleId>
              </a:tblPr>
              <a:tblGrid>
                <a:gridCol w="2480310">
                  <a:extLst>
                    <a:ext uri="{9D8B030D-6E8A-4147-A177-3AD203B41FA5}">
                      <a16:colId xmlns:a16="http://schemas.microsoft.com/office/drawing/2014/main" val="20000"/>
                    </a:ext>
                  </a:extLst>
                </a:gridCol>
                <a:gridCol w="3536315">
                  <a:extLst>
                    <a:ext uri="{9D8B030D-6E8A-4147-A177-3AD203B41FA5}">
                      <a16:colId xmlns:a16="http://schemas.microsoft.com/office/drawing/2014/main" val="20001"/>
                    </a:ext>
                  </a:extLst>
                </a:gridCol>
              </a:tblGrid>
              <a:tr h="750823">
                <a:tc>
                  <a:txBody>
                    <a:bodyPr/>
                    <a:lstStyle/>
                    <a:p>
                      <a:pPr marL="99060">
                        <a:lnSpc>
                          <a:spcPct val="100000"/>
                        </a:lnSpc>
                        <a:spcBef>
                          <a:spcPts val="275"/>
                        </a:spcBef>
                      </a:pPr>
                      <a:r>
                        <a:rPr sz="1200" b="1" spc="-5" dirty="0">
                          <a:latin typeface="Times New Roman"/>
                          <a:cs typeface="Times New Roman"/>
                        </a:rPr>
                        <a:t>Country</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53975">
                      <a:solidFill>
                        <a:srgbClr val="FFFFFF"/>
                      </a:solidFill>
                      <a:prstDash val="solid"/>
                    </a:lnB>
                    <a:solidFill>
                      <a:srgbClr val="00CC99"/>
                    </a:solidFill>
                  </a:tcPr>
                </a:tc>
                <a:tc>
                  <a:txBody>
                    <a:bodyPr/>
                    <a:lstStyle/>
                    <a:p>
                      <a:pPr marL="99060">
                        <a:lnSpc>
                          <a:spcPct val="100000"/>
                        </a:lnSpc>
                        <a:spcBef>
                          <a:spcPts val="275"/>
                        </a:spcBef>
                      </a:pPr>
                      <a:r>
                        <a:rPr sz="1200" b="1" spc="-5" dirty="0">
                          <a:latin typeface="Times New Roman"/>
                          <a:cs typeface="Times New Roman"/>
                        </a:rPr>
                        <a:t>APGR</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53975">
                      <a:solidFill>
                        <a:srgbClr val="FFFFFF"/>
                      </a:solidFill>
                      <a:prstDash val="solid"/>
                    </a:lnB>
                    <a:solidFill>
                      <a:srgbClr val="00CC99"/>
                    </a:solidFill>
                  </a:tcPr>
                </a:tc>
                <a:extLst>
                  <a:ext uri="{0D108BD9-81ED-4DB2-BD59-A6C34878D82A}">
                    <a16:rowId xmlns:a16="http://schemas.microsoft.com/office/drawing/2014/main" val="10000"/>
                  </a:ext>
                </a:extLst>
              </a:tr>
              <a:tr h="723138">
                <a:tc>
                  <a:txBody>
                    <a:bodyPr/>
                    <a:lstStyle/>
                    <a:p>
                      <a:pPr marL="99060">
                        <a:lnSpc>
                          <a:spcPct val="100000"/>
                        </a:lnSpc>
                        <a:spcBef>
                          <a:spcPts val="425"/>
                        </a:spcBef>
                      </a:pPr>
                      <a:r>
                        <a:rPr sz="1200" b="1" dirty="0">
                          <a:latin typeface="Times New Roman"/>
                          <a:cs typeface="Times New Roman"/>
                        </a:rPr>
                        <a:t>Canada</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53975">
                      <a:solidFill>
                        <a:srgbClr val="FFFFFF"/>
                      </a:solidFill>
                      <a:prstDash val="solid"/>
                    </a:lnT>
                    <a:lnB w="12700">
                      <a:solidFill>
                        <a:srgbClr val="FFFFFF"/>
                      </a:solidFill>
                      <a:prstDash val="solid"/>
                    </a:lnB>
                    <a:solidFill>
                      <a:srgbClr val="CAEBDE"/>
                    </a:solidFill>
                  </a:tcPr>
                </a:tc>
                <a:tc>
                  <a:txBody>
                    <a:bodyPr/>
                    <a:lstStyle/>
                    <a:p>
                      <a:pPr marL="99060">
                        <a:lnSpc>
                          <a:spcPct val="100000"/>
                        </a:lnSpc>
                        <a:spcBef>
                          <a:spcPts val="425"/>
                        </a:spcBef>
                      </a:pPr>
                      <a:r>
                        <a:rPr sz="1200" b="1" dirty="0">
                          <a:latin typeface="Times New Roman"/>
                          <a:cs typeface="Times New Roman"/>
                        </a:rPr>
                        <a:t>1.0</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53975">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743711">
                <a:tc>
                  <a:txBody>
                    <a:bodyPr/>
                    <a:lstStyle/>
                    <a:p>
                      <a:pPr marL="99060">
                        <a:lnSpc>
                          <a:spcPct val="100000"/>
                        </a:lnSpc>
                        <a:spcBef>
                          <a:spcPts val="325"/>
                        </a:spcBef>
                      </a:pPr>
                      <a:r>
                        <a:rPr sz="1200" b="1" spc="-5" dirty="0">
                          <a:latin typeface="Times New Roman"/>
                          <a:cs typeface="Times New Roman"/>
                        </a:rPr>
                        <a:t>Sweden</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9060">
                        <a:lnSpc>
                          <a:spcPct val="100000"/>
                        </a:lnSpc>
                        <a:spcBef>
                          <a:spcPts val="325"/>
                        </a:spcBef>
                      </a:pPr>
                      <a:r>
                        <a:rPr sz="1200" b="1" dirty="0">
                          <a:latin typeface="Times New Roman"/>
                          <a:cs typeface="Times New Roman"/>
                        </a:rPr>
                        <a:t>0.8</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742568">
                <a:tc>
                  <a:txBody>
                    <a:bodyPr/>
                    <a:lstStyle/>
                    <a:p>
                      <a:pPr marL="99060">
                        <a:lnSpc>
                          <a:spcPct val="100000"/>
                        </a:lnSpc>
                        <a:spcBef>
                          <a:spcPts val="325"/>
                        </a:spcBef>
                      </a:pPr>
                      <a:r>
                        <a:rPr sz="1200" b="1" spc="-5" dirty="0">
                          <a:latin typeface="Times New Roman"/>
                          <a:cs typeface="Times New Roman"/>
                        </a:rPr>
                        <a:t>USA</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9060">
                        <a:lnSpc>
                          <a:spcPct val="100000"/>
                        </a:lnSpc>
                        <a:spcBef>
                          <a:spcPts val="325"/>
                        </a:spcBef>
                      </a:pPr>
                      <a:r>
                        <a:rPr sz="1200" b="1" dirty="0">
                          <a:latin typeface="Times New Roman"/>
                          <a:cs typeface="Times New Roman"/>
                        </a:rPr>
                        <a:t>0.6</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495300">
                <a:tc>
                  <a:txBody>
                    <a:bodyPr/>
                    <a:lstStyle/>
                    <a:p>
                      <a:pPr marL="99060">
                        <a:lnSpc>
                          <a:spcPct val="100000"/>
                        </a:lnSpc>
                        <a:spcBef>
                          <a:spcPts val="335"/>
                        </a:spcBef>
                      </a:pPr>
                      <a:r>
                        <a:rPr sz="1200" b="1" spc="-5" dirty="0">
                          <a:latin typeface="Times New Roman"/>
                          <a:cs typeface="Times New Roman"/>
                        </a:rPr>
                        <a:t>Japan</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9060">
                        <a:lnSpc>
                          <a:spcPct val="100000"/>
                        </a:lnSpc>
                        <a:spcBef>
                          <a:spcPts val="335"/>
                        </a:spcBef>
                      </a:pPr>
                      <a:r>
                        <a:rPr sz="1200" b="1" spc="-5" dirty="0">
                          <a:latin typeface="Times New Roman"/>
                          <a:cs typeface="Times New Roman"/>
                        </a:rPr>
                        <a:t>-0.1</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r h="638505">
                <a:tc>
                  <a:txBody>
                    <a:bodyPr/>
                    <a:lstStyle/>
                    <a:p>
                      <a:pPr marL="99060">
                        <a:lnSpc>
                          <a:spcPct val="100000"/>
                        </a:lnSpc>
                        <a:spcBef>
                          <a:spcPts val="325"/>
                        </a:spcBef>
                      </a:pPr>
                      <a:r>
                        <a:rPr sz="1200" b="1" spc="-5" dirty="0">
                          <a:latin typeface="Times New Roman"/>
                          <a:cs typeface="Times New Roman"/>
                        </a:rPr>
                        <a:t>Uk</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solidFill>
                      <a:srgbClr val="CAEBDE"/>
                    </a:solidFill>
                  </a:tcPr>
                </a:tc>
                <a:tc>
                  <a:txBody>
                    <a:bodyPr/>
                    <a:lstStyle/>
                    <a:p>
                      <a:pPr marL="99060">
                        <a:lnSpc>
                          <a:spcPct val="100000"/>
                        </a:lnSpc>
                        <a:spcBef>
                          <a:spcPts val="325"/>
                        </a:spcBef>
                      </a:pPr>
                      <a:r>
                        <a:rPr sz="1200" b="1" dirty="0">
                          <a:latin typeface="Times New Roman"/>
                          <a:cs typeface="Times New Roman"/>
                        </a:rPr>
                        <a:t>0.7</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solidFill>
                      <a:srgbClr val="CAEBDE"/>
                    </a:solidFill>
                  </a:tcPr>
                </a:tc>
                <a:extLst>
                  <a:ext uri="{0D108BD9-81ED-4DB2-BD59-A6C34878D82A}">
                    <a16:rowId xmlns:a16="http://schemas.microsoft.com/office/drawing/2014/main" val="10005"/>
                  </a:ext>
                </a:extLst>
              </a:tr>
            </a:tbl>
          </a:graphicData>
        </a:graphic>
      </p:graphicFrame>
      <p:sp>
        <p:nvSpPr>
          <p:cNvPr id="10" name="Slide Number Placeholder 9">
            <a:extLst>
              <a:ext uri="{FF2B5EF4-FFF2-40B4-BE49-F238E27FC236}">
                <a16:creationId xmlns:a16="http://schemas.microsoft.com/office/drawing/2014/main" id="{FE1EF778-7355-4C51-B9F5-85DB48DAFD67}"/>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79</a:t>
            </a:fld>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70270" cy="518985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marL="12700" marR="6985" algn="just">
              <a:lnSpc>
                <a:spcPct val="143300"/>
              </a:lnSpc>
              <a:spcBef>
                <a:spcPts val="1250"/>
              </a:spcBef>
            </a:pPr>
            <a:r>
              <a:rPr sz="1200" spc="-5" dirty="0">
                <a:latin typeface="Times New Roman"/>
                <a:cs typeface="Times New Roman"/>
              </a:rPr>
              <a:t>resulting from </a:t>
            </a:r>
            <a:r>
              <a:rPr sz="1200" dirty="0">
                <a:latin typeface="Times New Roman"/>
                <a:cs typeface="Times New Roman"/>
              </a:rPr>
              <a:t>the modernization, </a:t>
            </a:r>
            <a:r>
              <a:rPr sz="1200" spc="-5" dirty="0">
                <a:latin typeface="Times New Roman"/>
                <a:cs typeface="Times New Roman"/>
              </a:rPr>
              <a:t>better medical knowledge and </a:t>
            </a:r>
            <a:r>
              <a:rPr sz="1200" dirty="0">
                <a:latin typeface="Times New Roman"/>
                <a:cs typeface="Times New Roman"/>
              </a:rPr>
              <a:t>improved </a:t>
            </a:r>
            <a:r>
              <a:rPr sz="1200" spc="-5" dirty="0">
                <a:latin typeface="Times New Roman"/>
                <a:cs typeface="Times New Roman"/>
              </a:rPr>
              <a:t>sanitation. These  were also </a:t>
            </a:r>
            <a:r>
              <a:rPr sz="1200" dirty="0">
                <a:latin typeface="Times New Roman"/>
                <a:cs typeface="Times New Roman"/>
              </a:rPr>
              <a:t>the </a:t>
            </a:r>
            <a:r>
              <a:rPr sz="1200" spc="-5" dirty="0">
                <a:latin typeface="Times New Roman"/>
                <a:cs typeface="Times New Roman"/>
              </a:rPr>
              <a:t>causes </a:t>
            </a:r>
            <a:r>
              <a:rPr sz="1200" dirty="0">
                <a:latin typeface="Times New Roman"/>
                <a:cs typeface="Times New Roman"/>
              </a:rPr>
              <a:t>for fertility decline but </a:t>
            </a:r>
            <a:r>
              <a:rPr sz="1200" spc="-5" dirty="0">
                <a:latin typeface="Times New Roman"/>
                <a:cs typeface="Times New Roman"/>
              </a:rPr>
              <a:t>there was </a:t>
            </a:r>
            <a:r>
              <a:rPr sz="1200" dirty="0">
                <a:latin typeface="Times New Roman"/>
                <a:cs typeface="Times New Roman"/>
              </a:rPr>
              <a:t>some time lag </a:t>
            </a:r>
            <a:r>
              <a:rPr sz="1200" spc="-5" dirty="0">
                <a:latin typeface="Times New Roman"/>
                <a:cs typeface="Times New Roman"/>
              </a:rPr>
              <a:t>as </a:t>
            </a:r>
            <a:r>
              <a:rPr sz="1200" dirty="0">
                <a:latin typeface="Times New Roman"/>
                <a:cs typeface="Times New Roman"/>
              </a:rPr>
              <a:t>fertility decline </a:t>
            </a:r>
            <a:r>
              <a:rPr sz="1200" spc="-5" dirty="0">
                <a:latin typeface="Times New Roman"/>
                <a:cs typeface="Times New Roman"/>
              </a:rPr>
              <a:t>was </a:t>
            </a:r>
            <a:r>
              <a:rPr sz="1200" dirty="0">
                <a:latin typeface="Times New Roman"/>
                <a:cs typeface="Times New Roman"/>
              </a:rPr>
              <a:t>not  </a:t>
            </a:r>
            <a:r>
              <a:rPr sz="1200" spc="-5" dirty="0">
                <a:latin typeface="Times New Roman"/>
                <a:cs typeface="Times New Roman"/>
              </a:rPr>
              <a:t>spectacular </a:t>
            </a:r>
            <a:r>
              <a:rPr sz="1200" dirty="0">
                <a:latin typeface="Times New Roman"/>
                <a:cs typeface="Times New Roman"/>
              </a:rPr>
              <a:t>in the</a:t>
            </a:r>
            <a:r>
              <a:rPr sz="1200" spc="-5" dirty="0">
                <a:latin typeface="Times New Roman"/>
                <a:cs typeface="Times New Roman"/>
              </a:rPr>
              <a:t> beginning.</a:t>
            </a:r>
            <a:endParaRPr sz="1200">
              <a:latin typeface="Times New Roman"/>
              <a:cs typeface="Times New Roman"/>
            </a:endParaRPr>
          </a:p>
          <a:p>
            <a:pPr marL="12700" marR="6985" algn="just">
              <a:lnSpc>
                <a:spcPct val="143600"/>
              </a:lnSpc>
              <a:spcBef>
                <a:spcPts val="5"/>
              </a:spcBef>
            </a:pPr>
            <a:r>
              <a:rPr sz="1200" dirty="0">
                <a:latin typeface="Times New Roman"/>
                <a:cs typeface="Times New Roman"/>
              </a:rPr>
              <a:t>The </a:t>
            </a:r>
            <a:r>
              <a:rPr sz="1200" spc="-5" dirty="0">
                <a:latin typeface="Times New Roman"/>
                <a:cs typeface="Times New Roman"/>
              </a:rPr>
              <a:t>process </a:t>
            </a:r>
            <a:r>
              <a:rPr sz="1200" spc="5" dirty="0">
                <a:latin typeface="Times New Roman"/>
                <a:cs typeface="Times New Roman"/>
              </a:rPr>
              <a:t>of </a:t>
            </a:r>
            <a:r>
              <a:rPr sz="1200" spc="-5" dirty="0">
                <a:latin typeface="Times New Roman"/>
                <a:cs typeface="Times New Roman"/>
              </a:rPr>
              <a:t>demographic transition as experienced </a:t>
            </a:r>
            <a:r>
              <a:rPr sz="1200" spc="10" dirty="0">
                <a:latin typeface="Times New Roman"/>
                <a:cs typeface="Times New Roman"/>
              </a:rPr>
              <a:t>by </a:t>
            </a:r>
            <a:r>
              <a:rPr sz="1200" dirty="0">
                <a:latin typeface="Times New Roman"/>
                <a:cs typeface="Times New Roman"/>
              </a:rPr>
              <a:t>the developed </a:t>
            </a:r>
            <a:r>
              <a:rPr sz="1200" spc="-5" dirty="0">
                <a:latin typeface="Times New Roman"/>
                <a:cs typeface="Times New Roman"/>
              </a:rPr>
              <a:t>countries </a:t>
            </a:r>
            <a:r>
              <a:rPr sz="1200" spc="5" dirty="0">
                <a:latin typeface="Times New Roman"/>
                <a:cs typeface="Times New Roman"/>
              </a:rPr>
              <a:t>may be  </a:t>
            </a:r>
            <a:r>
              <a:rPr sz="1200" spc="-5" dirty="0">
                <a:latin typeface="Times New Roman"/>
                <a:cs typeface="Times New Roman"/>
              </a:rPr>
              <a:t>summarized as </a:t>
            </a:r>
            <a:r>
              <a:rPr sz="1200" dirty="0">
                <a:latin typeface="Times New Roman"/>
                <a:cs typeface="Times New Roman"/>
              </a:rPr>
              <a:t>follows: </a:t>
            </a:r>
            <a:r>
              <a:rPr sz="1200" spc="-5" dirty="0">
                <a:latin typeface="Times New Roman"/>
                <a:cs typeface="Times New Roman"/>
              </a:rPr>
              <a:t>“All nation </a:t>
            </a:r>
            <a:r>
              <a:rPr sz="1200" dirty="0">
                <a:latin typeface="Times New Roman"/>
                <a:cs typeface="Times New Roman"/>
              </a:rPr>
              <a:t>in the </a:t>
            </a:r>
            <a:r>
              <a:rPr sz="1200" spc="-5" dirty="0">
                <a:latin typeface="Times New Roman"/>
                <a:cs typeface="Times New Roman"/>
              </a:rPr>
              <a:t>modern era, which </a:t>
            </a:r>
            <a:r>
              <a:rPr sz="1200" dirty="0">
                <a:latin typeface="Times New Roman"/>
                <a:cs typeface="Times New Roman"/>
              </a:rPr>
              <a:t>have moved </a:t>
            </a:r>
            <a:r>
              <a:rPr sz="1200" spc="-5" dirty="0">
                <a:latin typeface="Times New Roman"/>
                <a:cs typeface="Times New Roman"/>
              </a:rPr>
              <a:t>from </a:t>
            </a:r>
            <a:r>
              <a:rPr sz="1200" dirty="0">
                <a:latin typeface="Times New Roman"/>
                <a:cs typeface="Times New Roman"/>
              </a:rPr>
              <a:t>a </a:t>
            </a:r>
            <a:r>
              <a:rPr sz="1200" spc="-5" dirty="0">
                <a:latin typeface="Times New Roman"/>
                <a:cs typeface="Times New Roman"/>
              </a:rPr>
              <a:t>traditional  agrarian based </a:t>
            </a:r>
            <a:r>
              <a:rPr sz="1200" dirty="0">
                <a:latin typeface="Times New Roman"/>
                <a:cs typeface="Times New Roman"/>
              </a:rPr>
              <a:t>economic </a:t>
            </a:r>
            <a:r>
              <a:rPr sz="1200" spc="-5" dirty="0">
                <a:latin typeface="Times New Roman"/>
                <a:cs typeface="Times New Roman"/>
              </a:rPr>
              <a:t>system </a:t>
            </a:r>
            <a:r>
              <a:rPr sz="1200" dirty="0">
                <a:latin typeface="Times New Roman"/>
                <a:cs typeface="Times New Roman"/>
              </a:rPr>
              <a:t>to a </a:t>
            </a:r>
            <a:r>
              <a:rPr sz="1200" spc="-5" dirty="0">
                <a:latin typeface="Times New Roman"/>
                <a:cs typeface="Times New Roman"/>
              </a:rPr>
              <a:t>largely, </a:t>
            </a:r>
            <a:r>
              <a:rPr sz="1200" dirty="0">
                <a:latin typeface="Times New Roman"/>
                <a:cs typeface="Times New Roman"/>
              </a:rPr>
              <a:t>urbanized </a:t>
            </a:r>
            <a:r>
              <a:rPr sz="1200" spc="-5" dirty="0">
                <a:latin typeface="Times New Roman"/>
                <a:cs typeface="Times New Roman"/>
              </a:rPr>
              <a:t>base, have also </a:t>
            </a:r>
            <a:r>
              <a:rPr sz="1200" dirty="0">
                <a:latin typeface="Times New Roman"/>
                <a:cs typeface="Times New Roman"/>
              </a:rPr>
              <a:t>moved </a:t>
            </a:r>
            <a:r>
              <a:rPr sz="1200" spc="-5" dirty="0">
                <a:latin typeface="Times New Roman"/>
                <a:cs typeface="Times New Roman"/>
              </a:rPr>
              <a:t>from </a:t>
            </a:r>
            <a:r>
              <a:rPr sz="1200" dirty="0">
                <a:latin typeface="Times New Roman"/>
                <a:cs typeface="Times New Roman"/>
              </a:rPr>
              <a:t>a </a:t>
            </a:r>
            <a:r>
              <a:rPr sz="1200" spc="-5" dirty="0">
                <a:latin typeface="Times New Roman"/>
                <a:cs typeface="Times New Roman"/>
              </a:rPr>
              <a:t>condition  </a:t>
            </a:r>
            <a:r>
              <a:rPr sz="1200" dirty="0">
                <a:latin typeface="Times New Roman"/>
                <a:cs typeface="Times New Roman"/>
              </a:rPr>
              <a:t>of </a:t>
            </a:r>
            <a:r>
              <a:rPr sz="1200" spc="-5" dirty="0">
                <a:latin typeface="Times New Roman"/>
                <a:cs typeface="Times New Roman"/>
              </a:rPr>
              <a:t>high </a:t>
            </a:r>
            <a:r>
              <a:rPr sz="1200" dirty="0">
                <a:latin typeface="Times New Roman"/>
                <a:cs typeface="Times New Roman"/>
              </a:rPr>
              <a:t>mortality </a:t>
            </a:r>
            <a:r>
              <a:rPr sz="1200" spc="-5" dirty="0">
                <a:latin typeface="Times New Roman"/>
                <a:cs typeface="Times New Roman"/>
              </a:rPr>
              <a:t>and </a:t>
            </a:r>
            <a:r>
              <a:rPr sz="1200" dirty="0">
                <a:latin typeface="Times New Roman"/>
                <a:cs typeface="Times New Roman"/>
              </a:rPr>
              <a:t>fertility to </a:t>
            </a:r>
            <a:r>
              <a:rPr sz="1200" spc="-5" dirty="0">
                <a:latin typeface="Times New Roman"/>
                <a:cs typeface="Times New Roman"/>
              </a:rPr>
              <a:t>low </a:t>
            </a:r>
            <a:r>
              <a:rPr sz="1200" dirty="0">
                <a:latin typeface="Times New Roman"/>
                <a:cs typeface="Times New Roman"/>
              </a:rPr>
              <a:t>mortality </a:t>
            </a:r>
            <a:r>
              <a:rPr sz="1200" spc="-5" dirty="0">
                <a:latin typeface="Times New Roman"/>
                <a:cs typeface="Times New Roman"/>
              </a:rPr>
              <a:t>and</a:t>
            </a:r>
            <a:r>
              <a:rPr sz="1200" spc="-65" dirty="0">
                <a:latin typeface="Times New Roman"/>
                <a:cs typeface="Times New Roman"/>
              </a:rPr>
              <a:t> </a:t>
            </a:r>
            <a:r>
              <a:rPr sz="1200" spc="-5" dirty="0">
                <a:latin typeface="Times New Roman"/>
                <a:cs typeface="Times New Roman"/>
              </a:rPr>
              <a:t>fertility.”</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5"/>
              </a:spcBef>
            </a:pPr>
            <a:endParaRPr sz="1050">
              <a:latin typeface="Times New Roman"/>
              <a:cs typeface="Times New Roman"/>
            </a:endParaRPr>
          </a:p>
          <a:p>
            <a:pPr marL="12700">
              <a:lnSpc>
                <a:spcPct val="100000"/>
              </a:lnSpc>
            </a:pPr>
            <a:r>
              <a:rPr sz="1200" b="1" spc="-5" dirty="0">
                <a:latin typeface="Times New Roman"/>
                <a:cs typeface="Times New Roman"/>
              </a:rPr>
              <a:t>Criticism</a:t>
            </a:r>
            <a:endParaRPr sz="1200">
              <a:latin typeface="Times New Roman"/>
              <a:cs typeface="Times New Roman"/>
            </a:endParaRPr>
          </a:p>
          <a:p>
            <a:pPr marL="12700" marR="6985">
              <a:lnSpc>
                <a:spcPts val="2060"/>
              </a:lnSpc>
              <a:spcBef>
                <a:spcPts val="165"/>
              </a:spcBef>
            </a:pP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experiences </a:t>
            </a:r>
            <a:r>
              <a:rPr sz="1200" dirty="0">
                <a:latin typeface="Times New Roman"/>
                <a:cs typeface="Times New Roman"/>
              </a:rPr>
              <a:t>of </a:t>
            </a:r>
            <a:r>
              <a:rPr sz="1200" spc="-5" dirty="0">
                <a:latin typeface="Times New Roman"/>
                <a:cs typeface="Times New Roman"/>
              </a:rPr>
              <a:t>western </a:t>
            </a:r>
            <a:r>
              <a:rPr sz="1200" dirty="0">
                <a:latin typeface="Times New Roman"/>
                <a:cs typeface="Times New Roman"/>
              </a:rPr>
              <a:t>population </a:t>
            </a:r>
            <a:r>
              <a:rPr sz="1200" spc="-5" dirty="0">
                <a:latin typeface="Times New Roman"/>
                <a:cs typeface="Times New Roman"/>
              </a:rPr>
              <a:t>changes so </a:t>
            </a:r>
            <a:r>
              <a:rPr sz="1200" dirty="0">
                <a:latin typeface="Times New Roman"/>
                <a:cs typeface="Times New Roman"/>
              </a:rPr>
              <a:t>it </a:t>
            </a:r>
            <a:r>
              <a:rPr sz="1200" spc="-5" dirty="0">
                <a:latin typeface="Times New Roman"/>
                <a:cs typeface="Times New Roman"/>
              </a:rPr>
              <a:t>is responsible </a:t>
            </a:r>
            <a:r>
              <a:rPr sz="1200" dirty="0">
                <a:latin typeface="Times New Roman"/>
                <a:cs typeface="Times New Roman"/>
              </a:rPr>
              <a:t>only to the developed  </a:t>
            </a:r>
            <a:r>
              <a:rPr sz="1200" spc="-5" dirty="0">
                <a:latin typeface="Times New Roman"/>
                <a:cs typeface="Times New Roman"/>
              </a:rPr>
              <a:t>countries</a:t>
            </a:r>
            <a:r>
              <a:rPr sz="1200" spc="145" dirty="0">
                <a:latin typeface="Times New Roman"/>
                <a:cs typeface="Times New Roman"/>
              </a:rPr>
              <a:t> </a:t>
            </a:r>
            <a:r>
              <a:rPr sz="1200" dirty="0">
                <a:latin typeface="Times New Roman"/>
                <a:cs typeface="Times New Roman"/>
              </a:rPr>
              <a:t>but</a:t>
            </a:r>
            <a:r>
              <a:rPr sz="1200" spc="150" dirty="0">
                <a:latin typeface="Times New Roman"/>
                <a:cs typeface="Times New Roman"/>
              </a:rPr>
              <a:t> </a:t>
            </a:r>
            <a:r>
              <a:rPr sz="1200" dirty="0">
                <a:latin typeface="Times New Roman"/>
                <a:cs typeface="Times New Roman"/>
              </a:rPr>
              <a:t>not</a:t>
            </a:r>
            <a:r>
              <a:rPr sz="1200" spc="155" dirty="0">
                <a:latin typeface="Times New Roman"/>
                <a:cs typeface="Times New Roman"/>
              </a:rPr>
              <a:t> </a:t>
            </a:r>
            <a:r>
              <a:rPr sz="1200" dirty="0">
                <a:latin typeface="Times New Roman"/>
                <a:cs typeface="Times New Roman"/>
              </a:rPr>
              <a:t>developing</a:t>
            </a:r>
            <a:r>
              <a:rPr sz="1200" spc="135" dirty="0">
                <a:latin typeface="Times New Roman"/>
                <a:cs typeface="Times New Roman"/>
              </a:rPr>
              <a:t> </a:t>
            </a:r>
            <a:r>
              <a:rPr sz="1200" spc="-5" dirty="0">
                <a:latin typeface="Times New Roman"/>
                <a:cs typeface="Times New Roman"/>
              </a:rPr>
              <a:t>countries</a:t>
            </a:r>
            <a:r>
              <a:rPr sz="1200" spc="145" dirty="0">
                <a:latin typeface="Times New Roman"/>
                <a:cs typeface="Times New Roman"/>
              </a:rPr>
              <a:t> </a:t>
            </a:r>
            <a:r>
              <a:rPr sz="1200" spc="-5" dirty="0">
                <a:latin typeface="Times New Roman"/>
                <a:cs typeface="Times New Roman"/>
              </a:rPr>
              <a:t>because</a:t>
            </a:r>
            <a:r>
              <a:rPr sz="1200" spc="170" dirty="0">
                <a:latin typeface="Times New Roman"/>
                <a:cs typeface="Times New Roman"/>
              </a:rPr>
              <a:t> </a:t>
            </a:r>
            <a:r>
              <a:rPr sz="1200" dirty="0">
                <a:latin typeface="Times New Roman"/>
                <a:cs typeface="Times New Roman"/>
              </a:rPr>
              <a:t>most</a:t>
            </a:r>
            <a:r>
              <a:rPr sz="1200" spc="150" dirty="0">
                <a:latin typeface="Times New Roman"/>
                <a:cs typeface="Times New Roman"/>
              </a:rPr>
              <a:t> </a:t>
            </a:r>
            <a:r>
              <a:rPr sz="1200" dirty="0">
                <a:latin typeface="Times New Roman"/>
                <a:cs typeface="Times New Roman"/>
              </a:rPr>
              <a:t>of</a:t>
            </a:r>
            <a:r>
              <a:rPr sz="1200" spc="140" dirty="0">
                <a:latin typeface="Times New Roman"/>
                <a:cs typeface="Times New Roman"/>
              </a:rPr>
              <a:t> </a:t>
            </a:r>
            <a:r>
              <a:rPr sz="1200" dirty="0">
                <a:latin typeface="Times New Roman"/>
                <a:cs typeface="Times New Roman"/>
              </a:rPr>
              <a:t>the</a:t>
            </a:r>
            <a:r>
              <a:rPr sz="1200" spc="150" dirty="0">
                <a:latin typeface="Times New Roman"/>
                <a:cs typeface="Times New Roman"/>
              </a:rPr>
              <a:t> </a:t>
            </a:r>
            <a:r>
              <a:rPr sz="1200" dirty="0">
                <a:latin typeface="Times New Roman"/>
                <a:cs typeface="Times New Roman"/>
              </a:rPr>
              <a:t>third</a:t>
            </a:r>
            <a:r>
              <a:rPr sz="1200" spc="140" dirty="0">
                <a:latin typeface="Times New Roman"/>
                <a:cs typeface="Times New Roman"/>
              </a:rPr>
              <a:t> </a:t>
            </a:r>
            <a:r>
              <a:rPr sz="1200" spc="-5" dirty="0">
                <a:latin typeface="Times New Roman"/>
                <a:cs typeface="Times New Roman"/>
              </a:rPr>
              <a:t>world</a:t>
            </a:r>
            <a:r>
              <a:rPr sz="1200" spc="160" dirty="0">
                <a:latin typeface="Times New Roman"/>
                <a:cs typeface="Times New Roman"/>
              </a:rPr>
              <a:t> </a:t>
            </a:r>
            <a:r>
              <a:rPr sz="1200" spc="-5" dirty="0">
                <a:latin typeface="Times New Roman"/>
                <a:cs typeface="Times New Roman"/>
              </a:rPr>
              <a:t>countries</a:t>
            </a:r>
            <a:r>
              <a:rPr sz="1200" spc="150" dirty="0">
                <a:latin typeface="Times New Roman"/>
                <a:cs typeface="Times New Roman"/>
              </a:rPr>
              <a:t> </a:t>
            </a:r>
            <a:r>
              <a:rPr sz="1200" dirty="0">
                <a:latin typeface="Times New Roman"/>
                <a:cs typeface="Times New Roman"/>
              </a:rPr>
              <a:t>are</a:t>
            </a:r>
            <a:r>
              <a:rPr sz="1200" spc="135" dirty="0">
                <a:latin typeface="Times New Roman"/>
                <a:cs typeface="Times New Roman"/>
              </a:rPr>
              <a:t> </a:t>
            </a:r>
            <a:r>
              <a:rPr sz="1200" dirty="0">
                <a:latin typeface="Times New Roman"/>
                <a:cs typeface="Times New Roman"/>
              </a:rPr>
              <a:t>basically</a:t>
            </a:r>
            <a:endParaRPr sz="1200">
              <a:latin typeface="Times New Roman"/>
              <a:cs typeface="Times New Roman"/>
            </a:endParaRPr>
          </a:p>
          <a:p>
            <a:pPr marL="12700">
              <a:lnSpc>
                <a:spcPct val="100000"/>
              </a:lnSpc>
              <a:spcBef>
                <a:spcPts val="470"/>
              </a:spcBef>
            </a:pPr>
            <a:r>
              <a:rPr sz="1200" spc="-5" dirty="0">
                <a:latin typeface="Times New Roman"/>
                <a:cs typeface="Times New Roman"/>
              </a:rPr>
              <a:t>agrarian. </a:t>
            </a:r>
            <a:r>
              <a:rPr sz="1200" dirty="0">
                <a:latin typeface="Times New Roman"/>
                <a:cs typeface="Times New Roman"/>
              </a:rPr>
              <a:t>Secondly it does not </a:t>
            </a:r>
            <a:r>
              <a:rPr sz="1200" spc="-5" dirty="0">
                <a:latin typeface="Times New Roman"/>
                <a:cs typeface="Times New Roman"/>
              </a:rPr>
              <a:t>fulfill </a:t>
            </a:r>
            <a:r>
              <a:rPr sz="1200" dirty="0">
                <a:latin typeface="Times New Roman"/>
                <a:cs typeface="Times New Roman"/>
              </a:rPr>
              <a:t>the </a:t>
            </a:r>
            <a:r>
              <a:rPr sz="1200" spc="-5" dirty="0">
                <a:latin typeface="Times New Roman"/>
                <a:cs typeface="Times New Roman"/>
              </a:rPr>
              <a:t>criteria </a:t>
            </a:r>
            <a:r>
              <a:rPr sz="1200" dirty="0">
                <a:latin typeface="Times New Roman"/>
                <a:cs typeface="Times New Roman"/>
              </a:rPr>
              <a:t>of theory </a:t>
            </a:r>
            <a:r>
              <a:rPr sz="1200" spc="-5" dirty="0">
                <a:latin typeface="Times New Roman"/>
                <a:cs typeface="Times New Roman"/>
              </a:rPr>
              <a:t>so </a:t>
            </a:r>
            <a:r>
              <a:rPr sz="1200" dirty="0">
                <a:latin typeface="Times New Roman"/>
                <a:cs typeface="Times New Roman"/>
              </a:rPr>
              <a:t>it </a:t>
            </a:r>
            <a:r>
              <a:rPr sz="1200" spc="5" dirty="0">
                <a:latin typeface="Times New Roman"/>
                <a:cs typeface="Times New Roman"/>
              </a:rPr>
              <a:t>may </a:t>
            </a:r>
            <a:r>
              <a:rPr sz="1200" dirty="0">
                <a:latin typeface="Times New Roman"/>
                <a:cs typeface="Times New Roman"/>
              </a:rPr>
              <a:t>not be</a:t>
            </a:r>
            <a:r>
              <a:rPr sz="1200" spc="-35" dirty="0">
                <a:latin typeface="Times New Roman"/>
                <a:cs typeface="Times New Roman"/>
              </a:rPr>
              <a:t> </a:t>
            </a:r>
            <a:r>
              <a:rPr sz="1200" spc="-5" dirty="0">
                <a:latin typeface="Times New Roman"/>
                <a:cs typeface="Times New Roman"/>
              </a:rPr>
              <a:t>theory.</a:t>
            </a:r>
            <a:endParaRPr sz="1200">
              <a:latin typeface="Times New Roman"/>
              <a:cs typeface="Times New Roman"/>
            </a:endParaRPr>
          </a:p>
          <a:p>
            <a:pPr marL="12700">
              <a:lnSpc>
                <a:spcPct val="100000"/>
              </a:lnSpc>
              <a:spcBef>
                <a:spcPts val="625"/>
              </a:spcBef>
            </a:pPr>
            <a:r>
              <a:rPr sz="1200" spc="-5" dirty="0">
                <a:latin typeface="Times New Roman"/>
                <a:cs typeface="Times New Roman"/>
              </a:rPr>
              <a:t>According </a:t>
            </a:r>
            <a:r>
              <a:rPr sz="1200" dirty="0">
                <a:latin typeface="Times New Roman"/>
                <a:cs typeface="Times New Roman"/>
              </a:rPr>
              <a:t>to </a:t>
            </a:r>
            <a:r>
              <a:rPr sz="1200" spc="-5" dirty="0">
                <a:latin typeface="Times New Roman"/>
                <a:cs typeface="Times New Roman"/>
              </a:rPr>
              <a:t>theory, reduction </a:t>
            </a:r>
            <a:r>
              <a:rPr sz="1200" dirty="0">
                <a:latin typeface="Times New Roman"/>
                <a:cs typeface="Times New Roman"/>
              </a:rPr>
              <a:t>of birth rate </a:t>
            </a:r>
            <a:r>
              <a:rPr sz="1200" spc="-5" dirty="0">
                <a:latin typeface="Times New Roman"/>
                <a:cs typeface="Times New Roman"/>
              </a:rPr>
              <a:t>is </a:t>
            </a:r>
            <a:r>
              <a:rPr sz="1200" dirty="0">
                <a:latin typeface="Times New Roman"/>
                <a:cs typeface="Times New Roman"/>
              </a:rPr>
              <a:t>a by-product </a:t>
            </a:r>
            <a:r>
              <a:rPr sz="1200" spc="5" dirty="0">
                <a:latin typeface="Times New Roman"/>
                <a:cs typeface="Times New Roman"/>
              </a:rPr>
              <a:t>of  </a:t>
            </a:r>
            <a:r>
              <a:rPr sz="1200" dirty="0">
                <a:latin typeface="Times New Roman"/>
                <a:cs typeface="Times New Roman"/>
              </a:rPr>
              <a:t>industrialization</a:t>
            </a:r>
            <a:r>
              <a:rPr sz="1200" spc="229" dirty="0">
                <a:latin typeface="Times New Roman"/>
                <a:cs typeface="Times New Roman"/>
              </a:rPr>
              <a:t> </a:t>
            </a:r>
            <a:r>
              <a:rPr sz="1200" spc="-5" dirty="0">
                <a:latin typeface="Times New Roman"/>
                <a:cs typeface="Times New Roman"/>
              </a:rPr>
              <a:t>and</a:t>
            </a:r>
            <a:endParaRPr sz="1200">
              <a:latin typeface="Times New Roman"/>
              <a:cs typeface="Times New Roman"/>
            </a:endParaRPr>
          </a:p>
          <a:p>
            <a:pPr marL="12700" marR="10795" algn="just">
              <a:lnSpc>
                <a:spcPct val="143300"/>
              </a:lnSpc>
              <a:spcBef>
                <a:spcPts val="10"/>
              </a:spcBef>
            </a:pPr>
            <a:r>
              <a:rPr sz="1200" spc="-5" dirty="0">
                <a:latin typeface="Times New Roman"/>
                <a:cs typeface="Times New Roman"/>
              </a:rPr>
              <a:t>modernization </a:t>
            </a:r>
            <a:r>
              <a:rPr sz="1200" dirty="0">
                <a:latin typeface="Times New Roman"/>
                <a:cs typeface="Times New Roman"/>
              </a:rPr>
              <a:t>but the countries </a:t>
            </a:r>
            <a:r>
              <a:rPr sz="1200" spc="-5" dirty="0">
                <a:latin typeface="Times New Roman"/>
                <a:cs typeface="Times New Roman"/>
              </a:rPr>
              <a:t>launch </a:t>
            </a:r>
            <a:r>
              <a:rPr sz="1200" dirty="0">
                <a:latin typeface="Times New Roman"/>
                <a:cs typeface="Times New Roman"/>
              </a:rPr>
              <a:t>the family planning </a:t>
            </a:r>
            <a:r>
              <a:rPr sz="1200" spc="-5" dirty="0">
                <a:latin typeface="Times New Roman"/>
                <a:cs typeface="Times New Roman"/>
              </a:rPr>
              <a:t>program </a:t>
            </a:r>
            <a:r>
              <a:rPr sz="1200" dirty="0">
                <a:latin typeface="Times New Roman"/>
                <a:cs typeface="Times New Roman"/>
              </a:rPr>
              <a:t>to </a:t>
            </a:r>
            <a:r>
              <a:rPr sz="1200" spc="-5" dirty="0">
                <a:latin typeface="Times New Roman"/>
                <a:cs typeface="Times New Roman"/>
              </a:rPr>
              <a:t>reduce </a:t>
            </a:r>
            <a:r>
              <a:rPr sz="1200" dirty="0">
                <a:latin typeface="Times New Roman"/>
                <a:cs typeface="Times New Roman"/>
              </a:rPr>
              <a:t>the fertility for  </a:t>
            </a:r>
            <a:r>
              <a:rPr sz="1200" spc="-5" dirty="0">
                <a:latin typeface="Times New Roman"/>
                <a:cs typeface="Times New Roman"/>
              </a:rPr>
              <a:t>reducing </a:t>
            </a:r>
            <a:r>
              <a:rPr sz="1200" dirty="0">
                <a:latin typeface="Times New Roman"/>
                <a:cs typeface="Times New Roman"/>
              </a:rPr>
              <a:t>poverty </a:t>
            </a:r>
            <a:r>
              <a:rPr sz="1200" spc="-5" dirty="0">
                <a:latin typeface="Times New Roman"/>
                <a:cs typeface="Times New Roman"/>
              </a:rPr>
              <a:t>and </a:t>
            </a:r>
            <a:r>
              <a:rPr sz="1200" dirty="0">
                <a:latin typeface="Times New Roman"/>
                <a:cs typeface="Times New Roman"/>
              </a:rPr>
              <a:t>increasing living standard</a:t>
            </a:r>
            <a:r>
              <a:rPr sz="1200" spc="-50" dirty="0">
                <a:latin typeface="Times New Roman"/>
                <a:cs typeface="Times New Roman"/>
              </a:rPr>
              <a:t> </a:t>
            </a:r>
            <a:r>
              <a:rPr sz="1200" dirty="0">
                <a:latin typeface="Times New Roman"/>
                <a:cs typeface="Times New Roman"/>
              </a:rPr>
              <a:t>living.</a:t>
            </a:r>
            <a:endParaRPr sz="1200">
              <a:latin typeface="Times New Roman"/>
              <a:cs typeface="Times New Roman"/>
            </a:endParaRPr>
          </a:p>
          <a:p>
            <a:pPr marL="12700" marR="9525" algn="just">
              <a:lnSpc>
                <a:spcPct val="143800"/>
              </a:lnSpc>
              <a:spcBef>
                <a:spcPts val="5"/>
              </a:spcBef>
            </a:pPr>
            <a:r>
              <a:rPr sz="1200" spc="-5" dirty="0">
                <a:latin typeface="Times New Roman"/>
                <a:cs typeface="Times New Roman"/>
              </a:rPr>
              <a:t>Furthermore </a:t>
            </a:r>
            <a:r>
              <a:rPr sz="1200" dirty="0">
                <a:latin typeface="Times New Roman"/>
                <a:cs typeface="Times New Roman"/>
              </a:rPr>
              <a:t>it took </a:t>
            </a:r>
            <a:r>
              <a:rPr sz="1200" spc="-5" dirty="0">
                <a:latin typeface="Times New Roman"/>
                <a:cs typeface="Times New Roman"/>
              </a:rPr>
              <a:t>European countries </a:t>
            </a:r>
            <a:r>
              <a:rPr sz="1200" dirty="0">
                <a:latin typeface="Times New Roman"/>
                <a:cs typeface="Times New Roman"/>
              </a:rPr>
              <a:t>150 to 200 </a:t>
            </a:r>
            <a:r>
              <a:rPr sz="1200" spc="-5" dirty="0">
                <a:latin typeface="Times New Roman"/>
                <a:cs typeface="Times New Roman"/>
              </a:rPr>
              <a:t>years </a:t>
            </a:r>
            <a:r>
              <a:rPr sz="1200" dirty="0">
                <a:latin typeface="Times New Roman"/>
                <a:cs typeface="Times New Roman"/>
              </a:rPr>
              <a:t>to </a:t>
            </a:r>
            <a:r>
              <a:rPr sz="1200" spc="-5" dirty="0">
                <a:latin typeface="Times New Roman"/>
                <a:cs typeface="Times New Roman"/>
              </a:rPr>
              <a:t>reduce </a:t>
            </a:r>
            <a:r>
              <a:rPr sz="1200" dirty="0">
                <a:latin typeface="Times New Roman"/>
                <a:cs typeface="Times New Roman"/>
              </a:rPr>
              <a:t>their death </a:t>
            </a:r>
            <a:r>
              <a:rPr sz="1200" spc="-5" dirty="0">
                <a:latin typeface="Times New Roman"/>
                <a:cs typeface="Times New Roman"/>
              </a:rPr>
              <a:t>rate </a:t>
            </a:r>
            <a:r>
              <a:rPr sz="1200" dirty="0">
                <a:latin typeface="Times New Roman"/>
                <a:cs typeface="Times New Roman"/>
              </a:rPr>
              <a:t>below 15 but  this </a:t>
            </a:r>
            <a:r>
              <a:rPr sz="1200" spc="-5" dirty="0">
                <a:latin typeface="Times New Roman"/>
                <a:cs typeface="Times New Roman"/>
              </a:rPr>
              <a:t>is being </a:t>
            </a:r>
            <a:r>
              <a:rPr sz="1200" dirty="0">
                <a:latin typeface="Times New Roman"/>
                <a:cs typeface="Times New Roman"/>
              </a:rPr>
              <a:t>done </a:t>
            </a:r>
            <a:r>
              <a:rPr sz="1200" spc="10" dirty="0">
                <a:latin typeface="Times New Roman"/>
                <a:cs typeface="Times New Roman"/>
              </a:rPr>
              <a:t>by </a:t>
            </a:r>
            <a:r>
              <a:rPr sz="1200" dirty="0">
                <a:latin typeface="Times New Roman"/>
                <a:cs typeface="Times New Roman"/>
              </a:rPr>
              <a:t>some developing </a:t>
            </a:r>
            <a:r>
              <a:rPr sz="1200" spc="-5" dirty="0">
                <a:latin typeface="Times New Roman"/>
                <a:cs typeface="Times New Roman"/>
              </a:rPr>
              <a:t>countries </a:t>
            </a:r>
            <a:r>
              <a:rPr sz="1200" dirty="0">
                <a:latin typeface="Times New Roman"/>
                <a:cs typeface="Times New Roman"/>
              </a:rPr>
              <a:t>now in 15 to 20 </a:t>
            </a:r>
            <a:r>
              <a:rPr sz="1200" spc="-5" dirty="0">
                <a:latin typeface="Times New Roman"/>
                <a:cs typeface="Times New Roman"/>
              </a:rPr>
              <a:t>years. </a:t>
            </a:r>
            <a:r>
              <a:rPr sz="1200" dirty="0">
                <a:latin typeface="Times New Roman"/>
                <a:cs typeface="Times New Roman"/>
              </a:rPr>
              <a:t>What </a:t>
            </a:r>
            <a:r>
              <a:rPr sz="1200" spc="-5" dirty="0">
                <a:latin typeface="Times New Roman"/>
                <a:cs typeface="Times New Roman"/>
              </a:rPr>
              <a:t>is </a:t>
            </a:r>
            <a:r>
              <a:rPr sz="1200" dirty="0">
                <a:latin typeface="Times New Roman"/>
                <a:cs typeface="Times New Roman"/>
              </a:rPr>
              <a:t>happening in the  </a:t>
            </a:r>
            <a:r>
              <a:rPr sz="1200" spc="-5" dirty="0">
                <a:latin typeface="Times New Roman"/>
                <a:cs typeface="Times New Roman"/>
              </a:rPr>
              <a:t>developing countries </a:t>
            </a:r>
            <a:r>
              <a:rPr sz="1200" dirty="0">
                <a:latin typeface="Times New Roman"/>
                <a:cs typeface="Times New Roman"/>
              </a:rPr>
              <a:t>is not a </a:t>
            </a:r>
            <a:r>
              <a:rPr sz="1200" spc="-5" dirty="0">
                <a:latin typeface="Times New Roman"/>
                <a:cs typeface="Times New Roman"/>
              </a:rPr>
              <a:t>“</a:t>
            </a:r>
            <a:r>
              <a:rPr sz="1200" b="1" spc="-5" dirty="0">
                <a:latin typeface="Times New Roman"/>
                <a:cs typeface="Times New Roman"/>
              </a:rPr>
              <a:t>Transition</a:t>
            </a:r>
            <a:r>
              <a:rPr sz="1200" spc="-5" dirty="0">
                <a:latin typeface="Times New Roman"/>
                <a:cs typeface="Times New Roman"/>
              </a:rPr>
              <a:t>”. </a:t>
            </a:r>
            <a:r>
              <a:rPr sz="1200" spc="-15" dirty="0">
                <a:latin typeface="Times New Roman"/>
                <a:cs typeface="Times New Roman"/>
              </a:rPr>
              <a:t>It </a:t>
            </a:r>
            <a:r>
              <a:rPr sz="1200" spc="-5" dirty="0">
                <a:latin typeface="Times New Roman"/>
                <a:cs typeface="Times New Roman"/>
              </a:rPr>
              <a:t>is, </a:t>
            </a:r>
            <a:r>
              <a:rPr sz="1200" dirty="0">
                <a:latin typeface="Times New Roman"/>
                <a:cs typeface="Times New Roman"/>
              </a:rPr>
              <a:t>as </a:t>
            </a:r>
            <a:r>
              <a:rPr sz="1200" spc="-5" dirty="0">
                <a:latin typeface="Times New Roman"/>
                <a:cs typeface="Times New Roman"/>
              </a:rPr>
              <a:t>Kingsley </a:t>
            </a:r>
            <a:r>
              <a:rPr sz="1200" dirty="0">
                <a:latin typeface="Times New Roman"/>
                <a:cs typeface="Times New Roman"/>
              </a:rPr>
              <a:t>Davis has said , </a:t>
            </a:r>
            <a:r>
              <a:rPr sz="1200" spc="-5" dirty="0">
                <a:latin typeface="Times New Roman"/>
                <a:cs typeface="Times New Roman"/>
              </a:rPr>
              <a:t>an</a:t>
            </a:r>
            <a:r>
              <a:rPr sz="1200" spc="65" dirty="0">
                <a:latin typeface="Times New Roman"/>
                <a:cs typeface="Times New Roman"/>
              </a:rPr>
              <a:t> </a:t>
            </a:r>
            <a:r>
              <a:rPr sz="1200" dirty="0">
                <a:latin typeface="Times New Roman"/>
                <a:cs typeface="Times New Roman"/>
              </a:rPr>
              <a:t>“</a:t>
            </a:r>
            <a:r>
              <a:rPr sz="1200" b="1" dirty="0">
                <a:latin typeface="Times New Roman"/>
                <a:cs typeface="Times New Roman"/>
              </a:rPr>
              <a:t>explosion</a:t>
            </a:r>
            <a:r>
              <a:rPr sz="1200" dirty="0">
                <a:latin typeface="Times New Roman"/>
                <a:cs typeface="Times New Roman"/>
              </a:rPr>
              <a:t>”.</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6172580"/>
            <a:ext cx="5967730" cy="2912745"/>
          </a:xfrm>
          <a:prstGeom prst="rect">
            <a:avLst/>
          </a:prstGeom>
        </p:spPr>
        <p:txBody>
          <a:bodyPr vert="horz" wrap="square" lIns="0" tIns="90170" rIns="0" bIns="0" rtlCol="0">
            <a:spAutoFit/>
          </a:bodyPr>
          <a:lstStyle/>
          <a:p>
            <a:pPr marL="12700">
              <a:lnSpc>
                <a:spcPct val="100000"/>
              </a:lnSpc>
              <a:spcBef>
                <a:spcPts val="710"/>
              </a:spcBef>
            </a:pPr>
            <a:r>
              <a:rPr sz="1200" b="1" spc="-5" dirty="0">
                <a:latin typeface="Times New Roman"/>
                <a:cs typeface="Times New Roman"/>
              </a:rPr>
              <a:t>Demographic Transition</a:t>
            </a:r>
            <a:r>
              <a:rPr sz="1200" b="1" spc="5" dirty="0">
                <a:latin typeface="Times New Roman"/>
                <a:cs typeface="Times New Roman"/>
              </a:rPr>
              <a:t> </a:t>
            </a:r>
            <a:r>
              <a:rPr sz="1200" b="1" spc="-5" dirty="0">
                <a:latin typeface="Times New Roman"/>
                <a:cs typeface="Times New Roman"/>
              </a:rPr>
              <a:t>Theory</a:t>
            </a:r>
            <a:endParaRPr sz="1200">
              <a:latin typeface="Times New Roman"/>
              <a:cs typeface="Times New Roman"/>
            </a:endParaRPr>
          </a:p>
          <a:p>
            <a:pPr marL="12700" marR="5080">
              <a:lnSpc>
                <a:spcPts val="2060"/>
              </a:lnSpc>
              <a:spcBef>
                <a:spcPts val="165"/>
              </a:spcBef>
            </a:pPr>
            <a:r>
              <a:rPr sz="1200" spc="-10" dirty="0">
                <a:latin typeface="Times New Roman"/>
                <a:cs typeface="Times New Roman"/>
              </a:rPr>
              <a:t>In </a:t>
            </a:r>
            <a:r>
              <a:rPr sz="1200" dirty="0">
                <a:latin typeface="Times New Roman"/>
                <a:cs typeface="Times New Roman"/>
              </a:rPr>
              <a:t>both </a:t>
            </a:r>
            <a:r>
              <a:rPr sz="1200" spc="-5" dirty="0">
                <a:latin typeface="Times New Roman"/>
                <a:cs typeface="Times New Roman"/>
              </a:rPr>
              <a:t>condition </a:t>
            </a:r>
            <a:r>
              <a:rPr sz="1200" dirty="0">
                <a:latin typeface="Times New Roman"/>
                <a:cs typeface="Times New Roman"/>
              </a:rPr>
              <a:t>the population </a:t>
            </a:r>
            <a:r>
              <a:rPr sz="1200" spc="-5" dirty="0">
                <a:latin typeface="Times New Roman"/>
                <a:cs typeface="Times New Roman"/>
              </a:rPr>
              <a:t>growth is slow. </a:t>
            </a:r>
            <a:r>
              <a:rPr sz="1200" dirty="0">
                <a:latin typeface="Times New Roman"/>
                <a:cs typeface="Times New Roman"/>
              </a:rPr>
              <a:t>The population </a:t>
            </a:r>
            <a:r>
              <a:rPr sz="1200" spc="-5" dirty="0">
                <a:latin typeface="Times New Roman"/>
                <a:cs typeface="Times New Roman"/>
              </a:rPr>
              <a:t>transition is called </a:t>
            </a:r>
            <a:r>
              <a:rPr sz="1200" dirty="0">
                <a:latin typeface="Times New Roman"/>
                <a:cs typeface="Times New Roman"/>
              </a:rPr>
              <a:t>population  </a:t>
            </a:r>
            <a:r>
              <a:rPr sz="1200" spc="-5" dirty="0">
                <a:latin typeface="Times New Roman"/>
                <a:cs typeface="Times New Roman"/>
              </a:rPr>
              <a:t>cycle </a:t>
            </a:r>
            <a:r>
              <a:rPr sz="1200" dirty="0">
                <a:latin typeface="Times New Roman"/>
                <a:cs typeface="Times New Roman"/>
              </a:rPr>
              <a:t>or </a:t>
            </a:r>
            <a:r>
              <a:rPr sz="1200" spc="-5" dirty="0">
                <a:latin typeface="Times New Roman"/>
                <a:cs typeface="Times New Roman"/>
              </a:rPr>
              <a:t>revolutions. </a:t>
            </a:r>
            <a:r>
              <a:rPr sz="1200" spc="-15" dirty="0">
                <a:latin typeface="Times New Roman"/>
                <a:cs typeface="Times New Roman"/>
              </a:rPr>
              <a:t>It </a:t>
            </a:r>
            <a:r>
              <a:rPr sz="1200" spc="-5" dirty="0">
                <a:latin typeface="Times New Roman"/>
                <a:cs typeface="Times New Roman"/>
              </a:rPr>
              <a:t>is an </a:t>
            </a:r>
            <a:r>
              <a:rPr sz="1200" dirty="0">
                <a:latin typeface="Times New Roman"/>
                <a:cs typeface="Times New Roman"/>
              </a:rPr>
              <a:t>outstanding theory in the population</a:t>
            </a:r>
            <a:r>
              <a:rPr sz="1200" spc="30" dirty="0">
                <a:latin typeface="Times New Roman"/>
                <a:cs typeface="Times New Roman"/>
              </a:rPr>
              <a:t> </a:t>
            </a:r>
            <a:r>
              <a:rPr sz="1200" spc="-5" dirty="0">
                <a:latin typeface="Times New Roman"/>
                <a:cs typeface="Times New Roman"/>
              </a:rPr>
              <a:t>study.</a:t>
            </a:r>
            <a:endParaRPr sz="1200">
              <a:latin typeface="Times New Roman"/>
              <a:cs typeface="Times New Roman"/>
            </a:endParaRPr>
          </a:p>
          <a:p>
            <a:pPr marL="12700" marR="8255">
              <a:lnSpc>
                <a:spcPts val="2070"/>
              </a:lnSpc>
              <a:spcBef>
                <a:spcPts val="10"/>
              </a:spcBef>
            </a:pPr>
            <a:r>
              <a:rPr sz="1200" b="1" spc="-5" dirty="0">
                <a:latin typeface="Times New Roman"/>
                <a:cs typeface="Times New Roman"/>
              </a:rPr>
              <a:t>Old balance</a:t>
            </a:r>
            <a:r>
              <a:rPr sz="1200" spc="-5" dirty="0">
                <a:latin typeface="Times New Roman"/>
                <a:cs typeface="Times New Roman"/>
              </a:rPr>
              <a:t>: </a:t>
            </a:r>
            <a:r>
              <a:rPr sz="1200" dirty="0">
                <a:latin typeface="Times New Roman"/>
                <a:cs typeface="Times New Roman"/>
              </a:rPr>
              <a:t>population </a:t>
            </a:r>
            <a:r>
              <a:rPr sz="1200" spc="-5" dirty="0">
                <a:latin typeface="Times New Roman"/>
                <a:cs typeface="Times New Roman"/>
              </a:rPr>
              <a:t>remains </a:t>
            </a:r>
            <a:r>
              <a:rPr sz="1200" dirty="0">
                <a:latin typeface="Times New Roman"/>
                <a:cs typeface="Times New Roman"/>
              </a:rPr>
              <a:t>stationary </a:t>
            </a:r>
            <a:r>
              <a:rPr sz="1200" spc="-5" dirty="0">
                <a:latin typeface="Times New Roman"/>
                <a:cs typeface="Times New Roman"/>
              </a:rPr>
              <a:t>(growth rate is </a:t>
            </a:r>
            <a:r>
              <a:rPr sz="1200" dirty="0">
                <a:latin typeface="Times New Roman"/>
                <a:cs typeface="Times New Roman"/>
              </a:rPr>
              <a:t>low) </a:t>
            </a:r>
            <a:r>
              <a:rPr sz="1200" spc="-5" dirty="0">
                <a:latin typeface="Times New Roman"/>
                <a:cs typeface="Times New Roman"/>
              </a:rPr>
              <a:t>even though </a:t>
            </a:r>
            <a:r>
              <a:rPr sz="1200" dirty="0">
                <a:latin typeface="Times New Roman"/>
                <a:cs typeface="Times New Roman"/>
              </a:rPr>
              <a:t>birth </a:t>
            </a:r>
            <a:r>
              <a:rPr sz="1200" spc="-5" dirty="0">
                <a:latin typeface="Times New Roman"/>
                <a:cs typeface="Times New Roman"/>
              </a:rPr>
              <a:t>rates and  death rates were</a:t>
            </a:r>
            <a:r>
              <a:rPr sz="1200" spc="5" dirty="0">
                <a:latin typeface="Times New Roman"/>
                <a:cs typeface="Times New Roman"/>
              </a:rPr>
              <a:t> </a:t>
            </a:r>
            <a:r>
              <a:rPr sz="1200" spc="-5" dirty="0">
                <a:latin typeface="Times New Roman"/>
                <a:cs typeface="Times New Roman"/>
              </a:rPr>
              <a:t>high.</a:t>
            </a:r>
            <a:endParaRPr sz="1200">
              <a:latin typeface="Times New Roman"/>
              <a:cs typeface="Times New Roman"/>
            </a:endParaRPr>
          </a:p>
          <a:p>
            <a:pPr marL="12700" marR="6350">
              <a:lnSpc>
                <a:spcPts val="2060"/>
              </a:lnSpc>
              <a:spcBef>
                <a:spcPts val="15"/>
              </a:spcBef>
            </a:pPr>
            <a:r>
              <a:rPr sz="1200" b="1" spc="-5" dirty="0">
                <a:latin typeface="Times New Roman"/>
                <a:cs typeface="Times New Roman"/>
              </a:rPr>
              <a:t>New balance: </a:t>
            </a:r>
            <a:r>
              <a:rPr sz="1200" dirty="0">
                <a:latin typeface="Times New Roman"/>
                <a:cs typeface="Times New Roman"/>
              </a:rPr>
              <a:t>population </a:t>
            </a:r>
            <a:r>
              <a:rPr sz="1200" spc="-5" dirty="0">
                <a:latin typeface="Times New Roman"/>
                <a:cs typeface="Times New Roman"/>
              </a:rPr>
              <a:t>again remains </a:t>
            </a:r>
            <a:r>
              <a:rPr sz="1200" dirty="0">
                <a:latin typeface="Times New Roman"/>
                <a:cs typeface="Times New Roman"/>
              </a:rPr>
              <a:t>stationary </a:t>
            </a:r>
            <a:r>
              <a:rPr sz="1200" spc="-5" dirty="0">
                <a:latin typeface="Times New Roman"/>
                <a:cs typeface="Times New Roman"/>
              </a:rPr>
              <a:t>(growth rate is </a:t>
            </a:r>
            <a:r>
              <a:rPr sz="1200" dirty="0">
                <a:latin typeface="Times New Roman"/>
                <a:cs typeface="Times New Roman"/>
              </a:rPr>
              <a:t>low) </a:t>
            </a:r>
            <a:r>
              <a:rPr sz="1200" spc="-5" dirty="0">
                <a:latin typeface="Times New Roman"/>
                <a:cs typeface="Times New Roman"/>
              </a:rPr>
              <a:t>when </a:t>
            </a:r>
            <a:r>
              <a:rPr sz="1200" dirty="0">
                <a:latin typeface="Times New Roman"/>
                <a:cs typeface="Times New Roman"/>
              </a:rPr>
              <a:t>birth </a:t>
            </a:r>
            <a:r>
              <a:rPr sz="1200" spc="-5" dirty="0">
                <a:latin typeface="Times New Roman"/>
                <a:cs typeface="Times New Roman"/>
              </a:rPr>
              <a:t>rates and  death rates </a:t>
            </a:r>
            <a:r>
              <a:rPr sz="1200" dirty="0">
                <a:latin typeface="Times New Roman"/>
                <a:cs typeface="Times New Roman"/>
              </a:rPr>
              <a:t>both </a:t>
            </a:r>
            <a:r>
              <a:rPr sz="1200" spc="-5" dirty="0">
                <a:latin typeface="Times New Roman"/>
                <a:cs typeface="Times New Roman"/>
              </a:rPr>
              <a:t>are </a:t>
            </a:r>
            <a:r>
              <a:rPr sz="1200" spc="5" dirty="0">
                <a:latin typeface="Times New Roman"/>
                <a:cs typeface="Times New Roman"/>
              </a:rPr>
              <a:t>very</a:t>
            </a:r>
            <a:r>
              <a:rPr sz="1200" spc="-5" dirty="0">
                <a:latin typeface="Times New Roman"/>
                <a:cs typeface="Times New Roman"/>
              </a:rPr>
              <a:t> </a:t>
            </a:r>
            <a:r>
              <a:rPr sz="1200" dirty="0">
                <a:latin typeface="Times New Roman"/>
                <a:cs typeface="Times New Roman"/>
              </a:rPr>
              <a:t>low.</a:t>
            </a:r>
            <a:endParaRPr sz="1200">
              <a:latin typeface="Times New Roman"/>
              <a:cs typeface="Times New Roman"/>
            </a:endParaRPr>
          </a:p>
          <a:p>
            <a:pPr>
              <a:lnSpc>
                <a:spcPct val="100000"/>
              </a:lnSpc>
            </a:pPr>
            <a:endParaRPr sz="1300">
              <a:latin typeface="Times New Roman"/>
              <a:cs typeface="Times New Roman"/>
            </a:endParaRPr>
          </a:p>
          <a:p>
            <a:pPr marL="12700">
              <a:lnSpc>
                <a:spcPct val="100000"/>
              </a:lnSpc>
              <a:spcBef>
                <a:spcPts val="1060"/>
              </a:spcBef>
            </a:pPr>
            <a:r>
              <a:rPr sz="1200" b="1" spc="-5" dirty="0">
                <a:latin typeface="Times New Roman"/>
                <a:cs typeface="Times New Roman"/>
              </a:rPr>
              <a:t>Phases </a:t>
            </a:r>
            <a:r>
              <a:rPr sz="1200" b="1" dirty="0">
                <a:latin typeface="Times New Roman"/>
                <a:cs typeface="Times New Roman"/>
              </a:rPr>
              <a:t>of </a:t>
            </a:r>
            <a:r>
              <a:rPr sz="1200" b="1" spc="-5" dirty="0">
                <a:latin typeface="Times New Roman"/>
                <a:cs typeface="Times New Roman"/>
              </a:rPr>
              <a:t>Demographic</a:t>
            </a:r>
            <a:r>
              <a:rPr sz="1200" b="1" spc="5" dirty="0">
                <a:latin typeface="Times New Roman"/>
                <a:cs typeface="Times New Roman"/>
              </a:rPr>
              <a:t> </a:t>
            </a:r>
            <a:r>
              <a:rPr sz="1200" b="1" spc="-5" dirty="0">
                <a:latin typeface="Times New Roman"/>
                <a:cs typeface="Times New Roman"/>
              </a:rPr>
              <a:t>Transition</a:t>
            </a:r>
            <a:endParaRPr sz="1200">
              <a:latin typeface="Times New Roman"/>
              <a:cs typeface="Times New Roman"/>
            </a:endParaRPr>
          </a:p>
          <a:p>
            <a:pPr marL="241300">
              <a:lnSpc>
                <a:spcPct val="100000"/>
              </a:lnSpc>
              <a:spcBef>
                <a:spcPts val="610"/>
              </a:spcBef>
            </a:pPr>
            <a:r>
              <a:rPr sz="1200" dirty="0">
                <a:latin typeface="Times New Roman"/>
                <a:cs typeface="Times New Roman"/>
              </a:rPr>
              <a:t>1. </a:t>
            </a:r>
            <a:r>
              <a:rPr sz="1200" spc="-5" dirty="0">
                <a:latin typeface="Times New Roman"/>
                <a:cs typeface="Times New Roman"/>
              </a:rPr>
              <a:t>Pre transitional stage </a:t>
            </a:r>
            <a:r>
              <a:rPr sz="1200" dirty="0">
                <a:latin typeface="Times New Roman"/>
                <a:cs typeface="Times New Roman"/>
              </a:rPr>
              <a:t>(first </a:t>
            </a:r>
            <a:r>
              <a:rPr sz="1200" spc="-5" dirty="0">
                <a:latin typeface="Times New Roman"/>
                <a:cs typeface="Times New Roman"/>
              </a:rPr>
              <a:t>stage) </a:t>
            </a:r>
            <a:r>
              <a:rPr sz="1200" dirty="0">
                <a:latin typeface="Times New Roman"/>
                <a:cs typeface="Times New Roman"/>
              </a:rPr>
              <a:t>or</a:t>
            </a:r>
            <a:endParaRPr sz="1200">
              <a:latin typeface="Times New Roman"/>
              <a:cs typeface="Times New Roman"/>
            </a:endParaRPr>
          </a:p>
          <a:p>
            <a:pPr marL="469265">
              <a:lnSpc>
                <a:spcPct val="100000"/>
              </a:lnSpc>
              <a:spcBef>
                <a:spcPts val="625"/>
              </a:spcBef>
            </a:pPr>
            <a:r>
              <a:rPr sz="1200" spc="-5" dirty="0">
                <a:latin typeface="Times New Roman"/>
                <a:cs typeface="Times New Roman"/>
              </a:rPr>
              <a:t>-High </a:t>
            </a:r>
            <a:r>
              <a:rPr sz="1200" dirty="0">
                <a:latin typeface="Times New Roman"/>
                <a:cs typeface="Times New Roman"/>
              </a:rPr>
              <a:t>stationary</a:t>
            </a:r>
            <a:r>
              <a:rPr sz="1200" spc="-25" dirty="0">
                <a:latin typeface="Times New Roman"/>
                <a:cs typeface="Times New Roman"/>
              </a:rPr>
              <a:t> </a:t>
            </a:r>
            <a:r>
              <a:rPr sz="1200" spc="-5" dirty="0">
                <a:latin typeface="Times New Roman"/>
                <a:cs typeface="Times New Roman"/>
              </a:rPr>
              <a:t>stage</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8</a:t>
            </a:fld>
            <a:endParaRP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809244" y="1028649"/>
          <a:ext cx="6016625" cy="1469439"/>
        </p:xfrm>
        <a:graphic>
          <a:graphicData uri="http://schemas.openxmlformats.org/drawingml/2006/table">
            <a:tbl>
              <a:tblPr firstRow="1" bandRow="1">
                <a:tableStyleId>{2D5ABB26-0587-4C30-8999-92F81FD0307C}</a:tableStyleId>
              </a:tblPr>
              <a:tblGrid>
                <a:gridCol w="2480310">
                  <a:extLst>
                    <a:ext uri="{9D8B030D-6E8A-4147-A177-3AD203B41FA5}">
                      <a16:colId xmlns:a16="http://schemas.microsoft.com/office/drawing/2014/main" val="20000"/>
                    </a:ext>
                  </a:extLst>
                </a:gridCol>
                <a:gridCol w="3536315">
                  <a:extLst>
                    <a:ext uri="{9D8B030D-6E8A-4147-A177-3AD203B41FA5}">
                      <a16:colId xmlns:a16="http://schemas.microsoft.com/office/drawing/2014/main" val="20001"/>
                    </a:ext>
                  </a:extLst>
                </a:gridCol>
              </a:tblGrid>
              <a:tr h="487984">
                <a:tc>
                  <a:txBody>
                    <a:bodyPr/>
                    <a:lstStyle/>
                    <a:p>
                      <a:pPr marL="99060">
                        <a:lnSpc>
                          <a:spcPct val="100000"/>
                        </a:lnSpc>
                        <a:spcBef>
                          <a:spcPts val="275"/>
                        </a:spcBef>
                      </a:pPr>
                      <a:r>
                        <a:rPr sz="1200" b="1" spc="-5" dirty="0">
                          <a:latin typeface="Times New Roman"/>
                          <a:cs typeface="Times New Roman"/>
                        </a:rPr>
                        <a:t>China</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12700">
                      <a:solidFill>
                        <a:srgbClr val="FFFFFF"/>
                      </a:solidFill>
                      <a:prstDash val="solid"/>
                    </a:lnB>
                    <a:solidFill>
                      <a:srgbClr val="E7F6EE"/>
                    </a:solidFill>
                  </a:tcPr>
                </a:tc>
                <a:tc>
                  <a:txBody>
                    <a:bodyPr/>
                    <a:lstStyle/>
                    <a:p>
                      <a:pPr marL="99060">
                        <a:lnSpc>
                          <a:spcPct val="100000"/>
                        </a:lnSpc>
                        <a:spcBef>
                          <a:spcPts val="275"/>
                        </a:spcBef>
                      </a:pPr>
                      <a:r>
                        <a:rPr sz="1200" b="1" dirty="0">
                          <a:latin typeface="Times New Roman"/>
                          <a:cs typeface="Times New Roman"/>
                        </a:rPr>
                        <a:t>0.5</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12700">
                      <a:solidFill>
                        <a:srgbClr val="FFFFFF"/>
                      </a:solidFill>
                      <a:prstDash val="solid"/>
                    </a:lnB>
                    <a:solidFill>
                      <a:srgbClr val="E7F6EE"/>
                    </a:solidFill>
                  </a:tcPr>
                </a:tc>
                <a:extLst>
                  <a:ext uri="{0D108BD9-81ED-4DB2-BD59-A6C34878D82A}">
                    <a16:rowId xmlns:a16="http://schemas.microsoft.com/office/drawing/2014/main" val="10000"/>
                  </a:ext>
                </a:extLst>
              </a:tr>
              <a:tr h="493775">
                <a:tc>
                  <a:txBody>
                    <a:bodyPr/>
                    <a:lstStyle/>
                    <a:p>
                      <a:pPr marL="99060">
                        <a:lnSpc>
                          <a:spcPct val="100000"/>
                        </a:lnSpc>
                        <a:spcBef>
                          <a:spcPts val="320"/>
                        </a:spcBef>
                      </a:pPr>
                      <a:r>
                        <a:rPr sz="1200" b="1" spc="-5" dirty="0">
                          <a:latin typeface="Times New Roman"/>
                          <a:cs typeface="Times New Roman"/>
                        </a:rPr>
                        <a:t>Quater</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9060">
                        <a:lnSpc>
                          <a:spcPct val="100000"/>
                        </a:lnSpc>
                        <a:spcBef>
                          <a:spcPts val="320"/>
                        </a:spcBef>
                      </a:pPr>
                      <a:r>
                        <a:rPr sz="1200" b="1" spc="-5" dirty="0">
                          <a:latin typeface="Times New Roman"/>
                          <a:cs typeface="Times New Roman"/>
                        </a:rPr>
                        <a:t>3.92(2010)</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487680">
                <a:tc>
                  <a:txBody>
                    <a:bodyPr/>
                    <a:lstStyle/>
                    <a:p>
                      <a:pPr marL="99060">
                        <a:lnSpc>
                          <a:spcPct val="100000"/>
                        </a:lnSpc>
                        <a:spcBef>
                          <a:spcPts val="320"/>
                        </a:spcBef>
                      </a:pPr>
                      <a:r>
                        <a:rPr sz="1200" b="1" spc="-5" dirty="0">
                          <a:latin typeface="Times New Roman"/>
                          <a:cs typeface="Times New Roman"/>
                        </a:rPr>
                        <a:t>Djibouti</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marL="99060">
                        <a:lnSpc>
                          <a:spcPct val="100000"/>
                        </a:lnSpc>
                        <a:spcBef>
                          <a:spcPts val="320"/>
                        </a:spcBef>
                      </a:pPr>
                      <a:r>
                        <a:rPr sz="1200" b="1" spc="-5" dirty="0">
                          <a:latin typeface="Times New Roman"/>
                          <a:cs typeface="Times New Roman"/>
                        </a:rPr>
                        <a:t>4.3(UNDP,2007)</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extLst>
                  <a:ext uri="{0D108BD9-81ED-4DB2-BD59-A6C34878D82A}">
                    <a16:rowId xmlns:a16="http://schemas.microsoft.com/office/drawing/2014/main" val="10002"/>
                  </a:ext>
                </a:extLst>
              </a:tr>
            </a:tbl>
          </a:graphicData>
        </a:graphic>
      </p:graphicFrame>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80</a:t>
            </a:fld>
            <a:endParaRPr sz="1100">
              <a:latin typeface="Caladea"/>
              <a:cs typeface="Caladea"/>
            </a:endParaRPr>
          </a:p>
        </p:txBody>
      </p:sp>
      <p:sp>
        <p:nvSpPr>
          <p:cNvPr id="6" name="object 6"/>
          <p:cNvSpPr txBox="1"/>
          <p:nvPr/>
        </p:nvSpPr>
        <p:spPr>
          <a:xfrm>
            <a:off x="902004" y="2877057"/>
            <a:ext cx="204343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Countries </a:t>
            </a:r>
            <a:r>
              <a:rPr sz="1200" b="1" dirty="0">
                <a:latin typeface="Times New Roman"/>
                <a:cs typeface="Times New Roman"/>
              </a:rPr>
              <a:t>with negative</a:t>
            </a:r>
            <a:r>
              <a:rPr sz="1200" b="1" spc="-55" dirty="0">
                <a:latin typeface="Times New Roman"/>
                <a:cs typeface="Times New Roman"/>
              </a:rPr>
              <a:t> </a:t>
            </a:r>
            <a:r>
              <a:rPr sz="1200" b="1" spc="-5" dirty="0">
                <a:latin typeface="Times New Roman"/>
                <a:cs typeface="Times New Roman"/>
              </a:rPr>
              <a:t>APGR</a:t>
            </a:r>
            <a:endParaRPr sz="1200">
              <a:latin typeface="Times New Roman"/>
              <a:cs typeface="Times New Roman"/>
            </a:endParaRPr>
          </a:p>
        </p:txBody>
      </p:sp>
      <p:graphicFrame>
        <p:nvGraphicFramePr>
          <p:cNvPr id="7" name="object 7"/>
          <p:cNvGraphicFramePr>
            <a:graphicFrameLocks noGrp="1"/>
          </p:cNvGraphicFramePr>
          <p:nvPr/>
        </p:nvGraphicFramePr>
        <p:xfrm>
          <a:off x="809244" y="3303142"/>
          <a:ext cx="4768215" cy="3965698"/>
        </p:xfrm>
        <a:graphic>
          <a:graphicData uri="http://schemas.openxmlformats.org/drawingml/2006/table">
            <a:tbl>
              <a:tblPr firstRow="1" bandRow="1">
                <a:tableStyleId>{2D5ABB26-0587-4C30-8999-92F81FD0307C}</a:tableStyleId>
              </a:tblPr>
              <a:tblGrid>
                <a:gridCol w="2384425">
                  <a:extLst>
                    <a:ext uri="{9D8B030D-6E8A-4147-A177-3AD203B41FA5}">
                      <a16:colId xmlns:a16="http://schemas.microsoft.com/office/drawing/2014/main" val="20000"/>
                    </a:ext>
                  </a:extLst>
                </a:gridCol>
                <a:gridCol w="2383790">
                  <a:extLst>
                    <a:ext uri="{9D8B030D-6E8A-4147-A177-3AD203B41FA5}">
                      <a16:colId xmlns:a16="http://schemas.microsoft.com/office/drawing/2014/main" val="20001"/>
                    </a:ext>
                  </a:extLst>
                </a:gridCol>
              </a:tblGrid>
              <a:tr h="500633">
                <a:tc>
                  <a:txBody>
                    <a:bodyPr/>
                    <a:lstStyle/>
                    <a:p>
                      <a:pPr marL="99060">
                        <a:lnSpc>
                          <a:spcPct val="100000"/>
                        </a:lnSpc>
                        <a:spcBef>
                          <a:spcPts val="275"/>
                        </a:spcBef>
                      </a:pPr>
                      <a:r>
                        <a:rPr sz="1200" b="1" spc="-5" dirty="0">
                          <a:latin typeface="Times New Roman"/>
                          <a:cs typeface="Times New Roman"/>
                        </a:rPr>
                        <a:t>Country</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38100">
                      <a:solidFill>
                        <a:srgbClr val="FFFFFF"/>
                      </a:solidFill>
                      <a:prstDash val="solid"/>
                    </a:lnB>
                    <a:solidFill>
                      <a:srgbClr val="00CC99"/>
                    </a:solidFill>
                  </a:tcPr>
                </a:tc>
                <a:tc>
                  <a:txBody>
                    <a:bodyPr/>
                    <a:lstStyle/>
                    <a:p>
                      <a:pPr marL="98425">
                        <a:lnSpc>
                          <a:spcPct val="100000"/>
                        </a:lnSpc>
                        <a:spcBef>
                          <a:spcPts val="275"/>
                        </a:spcBef>
                      </a:pPr>
                      <a:r>
                        <a:rPr sz="1200" b="1" spc="-5" dirty="0">
                          <a:latin typeface="Times New Roman"/>
                          <a:cs typeface="Times New Roman"/>
                        </a:rPr>
                        <a:t>APGR-2005</a:t>
                      </a:r>
                      <a:endParaRPr sz="1200">
                        <a:latin typeface="Times New Roman"/>
                        <a:cs typeface="Times New Roman"/>
                      </a:endParaRPr>
                    </a:p>
                  </a:txBody>
                  <a:tcPr marL="0" marR="0" marT="34925" marB="0">
                    <a:lnL w="12700">
                      <a:solidFill>
                        <a:srgbClr val="FFFFFF"/>
                      </a:solidFill>
                      <a:prstDash val="solid"/>
                    </a:lnL>
                    <a:lnR w="12700">
                      <a:solidFill>
                        <a:srgbClr val="FFFFFF"/>
                      </a:solidFill>
                      <a:prstDash val="solid"/>
                    </a:lnR>
                    <a:lnB w="38100">
                      <a:solidFill>
                        <a:srgbClr val="FFFFFF"/>
                      </a:solidFill>
                      <a:prstDash val="solid"/>
                    </a:lnB>
                    <a:solidFill>
                      <a:srgbClr val="00CC99"/>
                    </a:solidFill>
                  </a:tcPr>
                </a:tc>
                <a:extLst>
                  <a:ext uri="{0D108BD9-81ED-4DB2-BD59-A6C34878D82A}">
                    <a16:rowId xmlns:a16="http://schemas.microsoft.com/office/drawing/2014/main" val="10000"/>
                  </a:ext>
                </a:extLst>
              </a:tr>
              <a:tr h="506730">
                <a:tc>
                  <a:txBody>
                    <a:bodyPr/>
                    <a:lstStyle/>
                    <a:p>
                      <a:pPr marL="99060">
                        <a:lnSpc>
                          <a:spcPct val="100000"/>
                        </a:lnSpc>
                        <a:spcBef>
                          <a:spcPts val="425"/>
                        </a:spcBef>
                      </a:pPr>
                      <a:r>
                        <a:rPr sz="1200" b="1" spc="-5" dirty="0">
                          <a:latin typeface="Times New Roman"/>
                          <a:cs typeface="Times New Roman"/>
                        </a:rPr>
                        <a:t>Belarus</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8425">
                        <a:lnSpc>
                          <a:spcPct val="100000"/>
                        </a:lnSpc>
                        <a:spcBef>
                          <a:spcPts val="425"/>
                        </a:spcBef>
                      </a:pPr>
                      <a:r>
                        <a:rPr sz="1200" b="1" spc="-5" dirty="0">
                          <a:latin typeface="Times New Roman"/>
                          <a:cs typeface="Times New Roman"/>
                        </a:rPr>
                        <a:t>-0.2</a:t>
                      </a:r>
                      <a:endParaRPr sz="1200">
                        <a:latin typeface="Times New Roman"/>
                        <a:cs typeface="Times New Roman"/>
                      </a:endParaRPr>
                    </a:p>
                  </a:txBody>
                  <a:tcPr marL="0" marR="0" marT="539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493775">
                <a:tc>
                  <a:txBody>
                    <a:bodyPr/>
                    <a:lstStyle/>
                    <a:p>
                      <a:pPr marL="99060">
                        <a:lnSpc>
                          <a:spcPct val="100000"/>
                        </a:lnSpc>
                        <a:spcBef>
                          <a:spcPts val="320"/>
                        </a:spcBef>
                      </a:pPr>
                      <a:r>
                        <a:rPr sz="1200" b="1" dirty="0">
                          <a:latin typeface="Times New Roman"/>
                          <a:cs typeface="Times New Roman"/>
                        </a:rPr>
                        <a:t>Bulgaria</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8425">
                        <a:lnSpc>
                          <a:spcPct val="100000"/>
                        </a:lnSpc>
                        <a:spcBef>
                          <a:spcPts val="320"/>
                        </a:spcBef>
                      </a:pPr>
                      <a:r>
                        <a:rPr sz="1200" b="1" spc="-5" dirty="0">
                          <a:latin typeface="Times New Roman"/>
                          <a:cs typeface="Times New Roman"/>
                        </a:rPr>
                        <a:t>-0.5</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493750">
                <a:tc>
                  <a:txBody>
                    <a:bodyPr/>
                    <a:lstStyle/>
                    <a:p>
                      <a:pPr marL="99060">
                        <a:lnSpc>
                          <a:spcPct val="100000"/>
                        </a:lnSpc>
                        <a:spcBef>
                          <a:spcPts val="320"/>
                        </a:spcBef>
                      </a:pPr>
                      <a:r>
                        <a:rPr sz="1200" b="1" spc="-5" dirty="0">
                          <a:latin typeface="Times New Roman"/>
                          <a:cs typeface="Times New Roman"/>
                        </a:rPr>
                        <a:t>Estonia</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8425">
                        <a:lnSpc>
                          <a:spcPct val="100000"/>
                        </a:lnSpc>
                        <a:spcBef>
                          <a:spcPts val="320"/>
                        </a:spcBef>
                      </a:pPr>
                      <a:r>
                        <a:rPr sz="1200" b="1" spc="-5" dirty="0">
                          <a:latin typeface="Times New Roman"/>
                          <a:cs typeface="Times New Roman"/>
                        </a:rPr>
                        <a:t>-0.1</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494055">
                <a:tc>
                  <a:txBody>
                    <a:bodyPr/>
                    <a:lstStyle/>
                    <a:p>
                      <a:pPr marL="99060">
                        <a:lnSpc>
                          <a:spcPct val="100000"/>
                        </a:lnSpc>
                        <a:spcBef>
                          <a:spcPts val="335"/>
                        </a:spcBef>
                      </a:pPr>
                      <a:r>
                        <a:rPr sz="1200" b="1" spc="-5" dirty="0">
                          <a:latin typeface="Times New Roman"/>
                          <a:cs typeface="Times New Roman"/>
                        </a:rPr>
                        <a:t>Germany</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8425">
                        <a:lnSpc>
                          <a:spcPct val="100000"/>
                        </a:lnSpc>
                        <a:spcBef>
                          <a:spcPts val="335"/>
                        </a:spcBef>
                      </a:pPr>
                      <a:r>
                        <a:rPr sz="1200" b="1" spc="-5" dirty="0">
                          <a:latin typeface="Times New Roman"/>
                          <a:cs typeface="Times New Roman"/>
                        </a:rPr>
                        <a:t>-0.2</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r h="495300">
                <a:tc>
                  <a:txBody>
                    <a:bodyPr/>
                    <a:lstStyle/>
                    <a:p>
                      <a:pPr marL="99060">
                        <a:lnSpc>
                          <a:spcPct val="100000"/>
                        </a:lnSpc>
                        <a:spcBef>
                          <a:spcPts val="335"/>
                        </a:spcBef>
                      </a:pPr>
                      <a:r>
                        <a:rPr sz="1200" b="1" spc="-5" dirty="0">
                          <a:latin typeface="Times New Roman"/>
                          <a:cs typeface="Times New Roman"/>
                        </a:rPr>
                        <a:t>Hungary</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8425">
                        <a:lnSpc>
                          <a:spcPct val="100000"/>
                        </a:lnSpc>
                        <a:spcBef>
                          <a:spcPts val="335"/>
                        </a:spcBef>
                      </a:pPr>
                      <a:r>
                        <a:rPr sz="1200" b="1" spc="-5" dirty="0">
                          <a:latin typeface="Times New Roman"/>
                          <a:cs typeface="Times New Roman"/>
                        </a:rPr>
                        <a:t>-0.2</a:t>
                      </a:r>
                      <a:endParaRPr sz="120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5"/>
                  </a:ext>
                </a:extLst>
              </a:tr>
              <a:tr h="493776">
                <a:tc>
                  <a:txBody>
                    <a:bodyPr/>
                    <a:lstStyle/>
                    <a:p>
                      <a:pPr marL="99060">
                        <a:lnSpc>
                          <a:spcPct val="100000"/>
                        </a:lnSpc>
                        <a:spcBef>
                          <a:spcPts val="320"/>
                        </a:spcBef>
                      </a:pPr>
                      <a:r>
                        <a:rPr sz="1200" b="1" spc="-5" dirty="0">
                          <a:latin typeface="Times New Roman"/>
                          <a:cs typeface="Times New Roman"/>
                        </a:rPr>
                        <a:t>Latvia</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8425">
                        <a:lnSpc>
                          <a:spcPct val="100000"/>
                        </a:lnSpc>
                        <a:spcBef>
                          <a:spcPts val="320"/>
                        </a:spcBef>
                      </a:pPr>
                      <a:r>
                        <a:rPr sz="1200" b="1" spc="-5" dirty="0">
                          <a:latin typeface="Times New Roman"/>
                          <a:cs typeface="Times New Roman"/>
                        </a:rPr>
                        <a:t>-0.4</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6"/>
                  </a:ext>
                </a:extLst>
              </a:tr>
              <a:tr h="487679">
                <a:tc>
                  <a:txBody>
                    <a:bodyPr/>
                    <a:lstStyle/>
                    <a:p>
                      <a:pPr marL="99060">
                        <a:lnSpc>
                          <a:spcPct val="100000"/>
                        </a:lnSpc>
                        <a:spcBef>
                          <a:spcPts val="325"/>
                        </a:spcBef>
                      </a:pPr>
                      <a:r>
                        <a:rPr sz="1200" b="1" spc="-5" dirty="0">
                          <a:latin typeface="Times New Roman"/>
                          <a:cs typeface="Times New Roman"/>
                        </a:rPr>
                        <a:t>Croatia</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solidFill>
                      <a:srgbClr val="CAEBDE"/>
                    </a:solidFill>
                  </a:tcPr>
                </a:tc>
                <a:tc>
                  <a:txBody>
                    <a:bodyPr/>
                    <a:lstStyle/>
                    <a:p>
                      <a:pPr marL="98425">
                        <a:lnSpc>
                          <a:spcPct val="100000"/>
                        </a:lnSpc>
                        <a:spcBef>
                          <a:spcPts val="325"/>
                        </a:spcBef>
                      </a:pPr>
                      <a:r>
                        <a:rPr sz="1200" b="1" spc="-5" dirty="0">
                          <a:latin typeface="Times New Roman"/>
                          <a:cs typeface="Times New Roman"/>
                        </a:rPr>
                        <a:t>-0.0</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solidFill>
                      <a:srgbClr val="CAEBDE"/>
                    </a:solidFill>
                  </a:tcPr>
                </a:tc>
                <a:extLst>
                  <a:ext uri="{0D108BD9-81ED-4DB2-BD59-A6C34878D82A}">
                    <a16:rowId xmlns:a16="http://schemas.microsoft.com/office/drawing/2014/main" val="10007"/>
                  </a:ext>
                </a:extLst>
              </a:tr>
            </a:tbl>
          </a:graphicData>
        </a:graphic>
      </p:graphicFrame>
      <p:sp>
        <p:nvSpPr>
          <p:cNvPr id="8" name="object 8"/>
          <p:cNvSpPr txBox="1"/>
          <p:nvPr/>
        </p:nvSpPr>
        <p:spPr>
          <a:xfrm>
            <a:off x="902004" y="7257668"/>
            <a:ext cx="176530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Population trend </a:t>
            </a:r>
            <a:r>
              <a:rPr sz="1200" b="1" dirty="0">
                <a:latin typeface="Times New Roman"/>
                <a:cs typeface="Times New Roman"/>
              </a:rPr>
              <a:t>of</a:t>
            </a:r>
            <a:r>
              <a:rPr sz="1200" b="1" spc="-20" dirty="0">
                <a:latin typeface="Times New Roman"/>
                <a:cs typeface="Times New Roman"/>
              </a:rPr>
              <a:t> </a:t>
            </a:r>
            <a:r>
              <a:rPr sz="1200" b="1" spc="-5" dirty="0">
                <a:latin typeface="Times New Roman"/>
                <a:cs typeface="Times New Roman"/>
              </a:rPr>
              <a:t>Nepal:</a:t>
            </a:r>
            <a:endParaRPr sz="1200">
              <a:latin typeface="Times New Roman"/>
              <a:cs typeface="Times New Roman"/>
            </a:endParaRPr>
          </a:p>
        </p:txBody>
      </p:sp>
      <p:graphicFrame>
        <p:nvGraphicFramePr>
          <p:cNvPr id="9" name="object 9"/>
          <p:cNvGraphicFramePr>
            <a:graphicFrameLocks noGrp="1"/>
          </p:cNvGraphicFramePr>
          <p:nvPr/>
        </p:nvGraphicFramePr>
        <p:xfrm>
          <a:off x="882954" y="7677487"/>
          <a:ext cx="4065904" cy="1337627"/>
        </p:xfrm>
        <a:graphic>
          <a:graphicData uri="http://schemas.openxmlformats.org/drawingml/2006/table">
            <a:tbl>
              <a:tblPr firstRow="1" bandRow="1">
                <a:tableStyleId>{2D5ABB26-0587-4C30-8999-92F81FD0307C}</a:tableStyleId>
              </a:tblPr>
              <a:tblGrid>
                <a:gridCol w="86995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643255">
                  <a:extLst>
                    <a:ext uri="{9D8B030D-6E8A-4147-A177-3AD203B41FA5}">
                      <a16:colId xmlns:a16="http://schemas.microsoft.com/office/drawing/2014/main" val="20003"/>
                    </a:ext>
                  </a:extLst>
                </a:gridCol>
                <a:gridCol w="946149">
                  <a:extLst>
                    <a:ext uri="{9D8B030D-6E8A-4147-A177-3AD203B41FA5}">
                      <a16:colId xmlns:a16="http://schemas.microsoft.com/office/drawing/2014/main" val="20004"/>
                    </a:ext>
                  </a:extLst>
                </a:gridCol>
              </a:tblGrid>
              <a:tr h="279457">
                <a:tc>
                  <a:txBody>
                    <a:bodyPr/>
                    <a:lstStyle/>
                    <a:p>
                      <a:pPr marL="31750">
                        <a:lnSpc>
                          <a:spcPts val="1310"/>
                        </a:lnSpc>
                      </a:pPr>
                      <a:r>
                        <a:rPr sz="1200" b="1" spc="-5" dirty="0">
                          <a:latin typeface="Times New Roman"/>
                          <a:cs typeface="Times New Roman"/>
                        </a:rPr>
                        <a:t>Census</a:t>
                      </a:r>
                      <a:r>
                        <a:rPr sz="1200" b="1" spc="-15" dirty="0">
                          <a:latin typeface="Times New Roman"/>
                          <a:cs typeface="Times New Roman"/>
                        </a:rPr>
                        <a:t> </a:t>
                      </a:r>
                      <a:r>
                        <a:rPr sz="1200" b="1" spc="-5" dirty="0">
                          <a:latin typeface="Times New Roman"/>
                          <a:cs typeface="Times New Roman"/>
                        </a:rPr>
                        <a:t>yrs</a:t>
                      </a:r>
                      <a:endParaRPr sz="1200">
                        <a:latin typeface="Times New Roman"/>
                        <a:cs typeface="Times New Roman"/>
                      </a:endParaRPr>
                    </a:p>
                  </a:txBody>
                  <a:tcPr marL="0" marR="0" marT="0" marB="0"/>
                </a:tc>
                <a:tc>
                  <a:txBody>
                    <a:bodyPr/>
                    <a:lstStyle/>
                    <a:p>
                      <a:pPr marL="75565">
                        <a:lnSpc>
                          <a:spcPts val="1310"/>
                        </a:lnSpc>
                      </a:pPr>
                      <a:r>
                        <a:rPr sz="1200" b="1" spc="-5" dirty="0">
                          <a:latin typeface="Times New Roman"/>
                          <a:cs typeface="Times New Roman"/>
                        </a:rPr>
                        <a:t>Population</a:t>
                      </a:r>
                      <a:endParaRPr sz="1200">
                        <a:latin typeface="Times New Roman"/>
                        <a:cs typeface="Times New Roman"/>
                      </a:endParaRPr>
                    </a:p>
                  </a:txBody>
                  <a:tcPr marL="0" marR="0" marT="0" marB="0"/>
                </a:tc>
                <a:tc>
                  <a:txBody>
                    <a:bodyPr/>
                    <a:lstStyle/>
                    <a:p>
                      <a:pPr marL="139700">
                        <a:lnSpc>
                          <a:spcPts val="1310"/>
                        </a:lnSpc>
                      </a:pPr>
                      <a:r>
                        <a:rPr sz="1200" b="1" dirty="0">
                          <a:latin typeface="Times New Roman"/>
                          <a:cs typeface="Times New Roman"/>
                        </a:rPr>
                        <a:t>r</a:t>
                      </a:r>
                      <a:endParaRPr sz="1200">
                        <a:latin typeface="Times New Roman"/>
                        <a:cs typeface="Times New Roman"/>
                      </a:endParaRPr>
                    </a:p>
                  </a:txBody>
                  <a:tcPr marL="0" marR="0" marT="0" marB="0"/>
                </a:tc>
                <a:tc>
                  <a:txBody>
                    <a:bodyPr/>
                    <a:lstStyle/>
                    <a:p>
                      <a:pPr marL="336550">
                        <a:lnSpc>
                          <a:spcPts val="1310"/>
                        </a:lnSpc>
                      </a:pPr>
                      <a:r>
                        <a:rPr sz="1200" b="1" spc="-5" dirty="0">
                          <a:latin typeface="Times New Roman"/>
                          <a:cs typeface="Times New Roman"/>
                        </a:rPr>
                        <a:t>DT</a:t>
                      </a:r>
                      <a:endParaRPr sz="1200">
                        <a:latin typeface="Times New Roman"/>
                        <a:cs typeface="Times New Roman"/>
                      </a:endParaRPr>
                    </a:p>
                  </a:txBody>
                  <a:tcPr marL="0" marR="0" marT="0" marB="0"/>
                </a:tc>
                <a:tc>
                  <a:txBody>
                    <a:bodyPr/>
                    <a:lstStyle/>
                    <a:p>
                      <a:pPr marL="95250">
                        <a:lnSpc>
                          <a:spcPts val="1310"/>
                        </a:lnSpc>
                      </a:pPr>
                      <a:r>
                        <a:rPr sz="1200" b="1" spc="-5" dirty="0">
                          <a:latin typeface="Times New Roman"/>
                          <a:cs typeface="Times New Roman"/>
                        </a:rPr>
                        <a:t>Pop.</a:t>
                      </a:r>
                      <a:r>
                        <a:rPr sz="1200" b="1" spc="-40" dirty="0">
                          <a:latin typeface="Times New Roman"/>
                          <a:cs typeface="Times New Roman"/>
                        </a:rPr>
                        <a:t> </a:t>
                      </a:r>
                      <a:r>
                        <a:rPr sz="1200" b="1" spc="-5" dirty="0">
                          <a:latin typeface="Times New Roman"/>
                          <a:cs typeface="Times New Roman"/>
                        </a:rPr>
                        <a:t>Density</a:t>
                      </a:r>
                      <a:endParaRPr sz="1200">
                        <a:latin typeface="Times New Roman"/>
                        <a:cs typeface="Times New Roman"/>
                      </a:endParaRPr>
                    </a:p>
                  </a:txBody>
                  <a:tcPr marL="0" marR="0" marT="0" marB="0"/>
                </a:tc>
                <a:extLst>
                  <a:ext uri="{0D108BD9-81ED-4DB2-BD59-A6C34878D82A}">
                    <a16:rowId xmlns:a16="http://schemas.microsoft.com/office/drawing/2014/main" val="10000"/>
                  </a:ext>
                </a:extLst>
              </a:tr>
              <a:tr h="390144">
                <a:tc>
                  <a:txBody>
                    <a:bodyPr/>
                    <a:lstStyle/>
                    <a:p>
                      <a:pPr marL="227965" marR="69215" indent="-227965" algn="r">
                        <a:lnSpc>
                          <a:spcPct val="100000"/>
                        </a:lnSpc>
                        <a:spcBef>
                          <a:spcPts val="740"/>
                        </a:spcBef>
                        <a:buFont typeface="Times New Roman"/>
                        <a:buChar char="•"/>
                        <a:tabLst>
                          <a:tab pos="227965" algn="l"/>
                          <a:tab pos="228600" algn="l"/>
                        </a:tabLst>
                      </a:pPr>
                      <a:r>
                        <a:rPr sz="1200" b="1" dirty="0">
                          <a:latin typeface="Times New Roman"/>
                          <a:cs typeface="Times New Roman"/>
                        </a:rPr>
                        <a:t>1911</a:t>
                      </a:r>
                      <a:endParaRPr sz="1200">
                        <a:latin typeface="Times New Roman"/>
                        <a:cs typeface="Times New Roman"/>
                      </a:endParaRPr>
                    </a:p>
                  </a:txBody>
                  <a:tcPr marL="0" marR="0" marT="93980" marB="0"/>
                </a:tc>
                <a:tc>
                  <a:txBody>
                    <a:bodyPr/>
                    <a:lstStyle/>
                    <a:p>
                      <a:pPr marL="75565">
                        <a:lnSpc>
                          <a:spcPct val="100000"/>
                        </a:lnSpc>
                        <a:spcBef>
                          <a:spcPts val="740"/>
                        </a:spcBef>
                      </a:pPr>
                      <a:r>
                        <a:rPr sz="1200" b="1" dirty="0">
                          <a:latin typeface="Times New Roman"/>
                          <a:cs typeface="Times New Roman"/>
                        </a:rPr>
                        <a:t>56,38,749</a:t>
                      </a:r>
                      <a:endParaRPr sz="1200">
                        <a:latin typeface="Times New Roman"/>
                        <a:cs typeface="Times New Roman"/>
                      </a:endParaRPr>
                    </a:p>
                  </a:txBody>
                  <a:tcPr marL="0" marR="0" marT="93980" marB="0"/>
                </a:tc>
                <a:tc>
                  <a:txBody>
                    <a:bodyPr/>
                    <a:lstStyle/>
                    <a:p>
                      <a:pPr marL="101600">
                        <a:lnSpc>
                          <a:spcPct val="100000"/>
                        </a:lnSpc>
                        <a:spcBef>
                          <a:spcPts val="740"/>
                        </a:spcBef>
                      </a:pPr>
                      <a:r>
                        <a:rPr sz="1200" b="1" dirty="0">
                          <a:latin typeface="Times New Roman"/>
                          <a:cs typeface="Times New Roman"/>
                        </a:rPr>
                        <a:t>-</a:t>
                      </a:r>
                      <a:endParaRPr sz="1200">
                        <a:latin typeface="Times New Roman"/>
                        <a:cs typeface="Times New Roman"/>
                      </a:endParaRPr>
                    </a:p>
                  </a:txBody>
                  <a:tcPr marL="0" marR="0" marT="93980" marB="0"/>
                </a:tc>
                <a:tc>
                  <a:txBody>
                    <a:bodyPr/>
                    <a:lstStyle/>
                    <a:p>
                      <a:pPr marL="298450">
                        <a:lnSpc>
                          <a:spcPct val="100000"/>
                        </a:lnSpc>
                        <a:spcBef>
                          <a:spcPts val="740"/>
                        </a:spcBef>
                      </a:pPr>
                      <a:r>
                        <a:rPr sz="1200" b="1" dirty="0">
                          <a:latin typeface="Times New Roman"/>
                          <a:cs typeface="Times New Roman"/>
                        </a:rPr>
                        <a:t>-</a:t>
                      </a:r>
                      <a:endParaRPr sz="1200">
                        <a:latin typeface="Times New Roman"/>
                        <a:cs typeface="Times New Roman"/>
                      </a:endParaRPr>
                    </a:p>
                  </a:txBody>
                  <a:tcPr marL="0" marR="0" marT="93980" marB="0"/>
                </a:tc>
                <a:tc>
                  <a:txBody>
                    <a:bodyPr/>
                    <a:lstStyle/>
                    <a:p>
                      <a:pPr marL="112395">
                        <a:lnSpc>
                          <a:spcPct val="100000"/>
                        </a:lnSpc>
                        <a:spcBef>
                          <a:spcPts val="740"/>
                        </a:spcBef>
                      </a:pPr>
                      <a:r>
                        <a:rPr sz="1200" b="1" dirty="0">
                          <a:latin typeface="Times New Roman"/>
                          <a:cs typeface="Times New Roman"/>
                        </a:rPr>
                        <a:t>38.31</a:t>
                      </a:r>
                      <a:endParaRPr sz="1200">
                        <a:latin typeface="Times New Roman"/>
                        <a:cs typeface="Times New Roman"/>
                      </a:endParaRPr>
                    </a:p>
                  </a:txBody>
                  <a:tcPr marL="0" marR="0" marT="93980" marB="0"/>
                </a:tc>
                <a:extLst>
                  <a:ext uri="{0D108BD9-81ED-4DB2-BD59-A6C34878D82A}">
                    <a16:rowId xmlns:a16="http://schemas.microsoft.com/office/drawing/2014/main" val="10001"/>
                  </a:ext>
                </a:extLst>
              </a:tr>
              <a:tr h="389356">
                <a:tc>
                  <a:txBody>
                    <a:bodyPr/>
                    <a:lstStyle/>
                    <a:p>
                      <a:pPr marL="227965" marR="69215" indent="-227965" algn="r">
                        <a:lnSpc>
                          <a:spcPct val="100000"/>
                        </a:lnSpc>
                        <a:spcBef>
                          <a:spcPts val="740"/>
                        </a:spcBef>
                        <a:buFont typeface="Times New Roman"/>
                        <a:buChar char="•"/>
                        <a:tabLst>
                          <a:tab pos="227965" algn="l"/>
                          <a:tab pos="228600" algn="l"/>
                        </a:tabLst>
                      </a:pPr>
                      <a:r>
                        <a:rPr sz="1200" b="1" dirty="0">
                          <a:latin typeface="Times New Roman"/>
                          <a:cs typeface="Times New Roman"/>
                        </a:rPr>
                        <a:t>1921</a:t>
                      </a:r>
                      <a:endParaRPr sz="1200">
                        <a:latin typeface="Times New Roman"/>
                        <a:cs typeface="Times New Roman"/>
                      </a:endParaRPr>
                    </a:p>
                  </a:txBody>
                  <a:tcPr marL="0" marR="0" marT="93980" marB="0"/>
                </a:tc>
                <a:tc>
                  <a:txBody>
                    <a:bodyPr/>
                    <a:lstStyle/>
                    <a:p>
                      <a:pPr marL="75565">
                        <a:lnSpc>
                          <a:spcPct val="100000"/>
                        </a:lnSpc>
                        <a:spcBef>
                          <a:spcPts val="740"/>
                        </a:spcBef>
                      </a:pPr>
                      <a:r>
                        <a:rPr sz="1200" b="1" dirty="0">
                          <a:latin typeface="Times New Roman"/>
                          <a:cs typeface="Times New Roman"/>
                        </a:rPr>
                        <a:t>55,63,788</a:t>
                      </a:r>
                      <a:endParaRPr sz="1200">
                        <a:latin typeface="Times New Roman"/>
                        <a:cs typeface="Times New Roman"/>
                      </a:endParaRPr>
                    </a:p>
                  </a:txBody>
                  <a:tcPr marL="0" marR="0" marT="93980" marB="0"/>
                </a:tc>
                <a:tc>
                  <a:txBody>
                    <a:bodyPr/>
                    <a:lstStyle/>
                    <a:p>
                      <a:pPr marL="101600">
                        <a:lnSpc>
                          <a:spcPct val="100000"/>
                        </a:lnSpc>
                        <a:spcBef>
                          <a:spcPts val="740"/>
                        </a:spcBef>
                      </a:pPr>
                      <a:r>
                        <a:rPr sz="1200" b="1" spc="-5" dirty="0">
                          <a:latin typeface="Times New Roman"/>
                          <a:cs typeface="Times New Roman"/>
                        </a:rPr>
                        <a:t>-0.13</a:t>
                      </a:r>
                      <a:endParaRPr sz="1200">
                        <a:latin typeface="Times New Roman"/>
                        <a:cs typeface="Times New Roman"/>
                      </a:endParaRPr>
                    </a:p>
                  </a:txBody>
                  <a:tcPr marL="0" marR="0" marT="93980" marB="0"/>
                </a:tc>
                <a:tc>
                  <a:txBody>
                    <a:bodyPr/>
                    <a:lstStyle/>
                    <a:p>
                      <a:pPr marL="298450">
                        <a:lnSpc>
                          <a:spcPct val="100000"/>
                        </a:lnSpc>
                        <a:spcBef>
                          <a:spcPts val="740"/>
                        </a:spcBef>
                      </a:pPr>
                      <a:r>
                        <a:rPr sz="1200" b="1" dirty="0">
                          <a:latin typeface="Times New Roman"/>
                          <a:cs typeface="Times New Roman"/>
                        </a:rPr>
                        <a:t>-</a:t>
                      </a:r>
                      <a:endParaRPr sz="1200">
                        <a:latin typeface="Times New Roman"/>
                        <a:cs typeface="Times New Roman"/>
                      </a:endParaRPr>
                    </a:p>
                  </a:txBody>
                  <a:tcPr marL="0" marR="0" marT="93980" marB="0"/>
                </a:tc>
                <a:tc>
                  <a:txBody>
                    <a:bodyPr/>
                    <a:lstStyle/>
                    <a:p>
                      <a:pPr marL="112395">
                        <a:lnSpc>
                          <a:spcPct val="100000"/>
                        </a:lnSpc>
                        <a:spcBef>
                          <a:spcPts val="740"/>
                        </a:spcBef>
                      </a:pPr>
                      <a:r>
                        <a:rPr sz="1200" b="1" dirty="0">
                          <a:latin typeface="Times New Roman"/>
                          <a:cs typeface="Times New Roman"/>
                        </a:rPr>
                        <a:t>37.87</a:t>
                      </a:r>
                      <a:endParaRPr sz="1200">
                        <a:latin typeface="Times New Roman"/>
                        <a:cs typeface="Times New Roman"/>
                      </a:endParaRPr>
                    </a:p>
                  </a:txBody>
                  <a:tcPr marL="0" marR="0" marT="93980" marB="0"/>
                </a:tc>
                <a:extLst>
                  <a:ext uri="{0D108BD9-81ED-4DB2-BD59-A6C34878D82A}">
                    <a16:rowId xmlns:a16="http://schemas.microsoft.com/office/drawing/2014/main" val="10002"/>
                  </a:ext>
                </a:extLst>
              </a:tr>
              <a:tr h="278670">
                <a:tc>
                  <a:txBody>
                    <a:bodyPr/>
                    <a:lstStyle/>
                    <a:p>
                      <a:pPr marL="227965" marR="69215" indent="-227965" algn="r">
                        <a:lnSpc>
                          <a:spcPts val="1360"/>
                        </a:lnSpc>
                        <a:spcBef>
                          <a:spcPts val="735"/>
                        </a:spcBef>
                        <a:buFont typeface="Times New Roman"/>
                        <a:buChar char="•"/>
                        <a:tabLst>
                          <a:tab pos="227965" algn="l"/>
                          <a:tab pos="228600" algn="l"/>
                        </a:tabLst>
                      </a:pPr>
                      <a:r>
                        <a:rPr sz="1200" b="1" dirty="0">
                          <a:latin typeface="Times New Roman"/>
                          <a:cs typeface="Times New Roman"/>
                        </a:rPr>
                        <a:t>1931</a:t>
                      </a:r>
                      <a:endParaRPr sz="1200">
                        <a:latin typeface="Times New Roman"/>
                        <a:cs typeface="Times New Roman"/>
                      </a:endParaRPr>
                    </a:p>
                  </a:txBody>
                  <a:tcPr marL="0" marR="0" marT="93345" marB="0"/>
                </a:tc>
                <a:tc>
                  <a:txBody>
                    <a:bodyPr/>
                    <a:lstStyle/>
                    <a:p>
                      <a:pPr marL="75565">
                        <a:lnSpc>
                          <a:spcPts val="1360"/>
                        </a:lnSpc>
                        <a:spcBef>
                          <a:spcPts val="735"/>
                        </a:spcBef>
                      </a:pPr>
                      <a:r>
                        <a:rPr sz="1200" b="1" dirty="0">
                          <a:latin typeface="Times New Roman"/>
                          <a:cs typeface="Times New Roman"/>
                        </a:rPr>
                        <a:t>55,32,574</a:t>
                      </a:r>
                      <a:endParaRPr sz="1200">
                        <a:latin typeface="Times New Roman"/>
                        <a:cs typeface="Times New Roman"/>
                      </a:endParaRPr>
                    </a:p>
                  </a:txBody>
                  <a:tcPr marL="0" marR="0" marT="93345" marB="0"/>
                </a:tc>
                <a:tc>
                  <a:txBody>
                    <a:bodyPr/>
                    <a:lstStyle/>
                    <a:p>
                      <a:pPr marL="101600">
                        <a:lnSpc>
                          <a:spcPts val="1360"/>
                        </a:lnSpc>
                        <a:spcBef>
                          <a:spcPts val="735"/>
                        </a:spcBef>
                      </a:pPr>
                      <a:r>
                        <a:rPr sz="1200" b="1" spc="-5" dirty="0">
                          <a:latin typeface="Times New Roman"/>
                          <a:cs typeface="Times New Roman"/>
                        </a:rPr>
                        <a:t>-0.07</a:t>
                      </a:r>
                      <a:endParaRPr sz="1200">
                        <a:latin typeface="Times New Roman"/>
                        <a:cs typeface="Times New Roman"/>
                      </a:endParaRPr>
                    </a:p>
                  </a:txBody>
                  <a:tcPr marL="0" marR="0" marT="93345" marB="0"/>
                </a:tc>
                <a:tc>
                  <a:txBody>
                    <a:bodyPr/>
                    <a:lstStyle/>
                    <a:p>
                      <a:pPr marL="298450">
                        <a:lnSpc>
                          <a:spcPts val="1360"/>
                        </a:lnSpc>
                        <a:spcBef>
                          <a:spcPts val="735"/>
                        </a:spcBef>
                      </a:pPr>
                      <a:r>
                        <a:rPr sz="1200" b="1" dirty="0">
                          <a:latin typeface="Times New Roman"/>
                          <a:cs typeface="Times New Roman"/>
                        </a:rPr>
                        <a:t>-</a:t>
                      </a:r>
                      <a:endParaRPr sz="1200">
                        <a:latin typeface="Times New Roman"/>
                        <a:cs typeface="Times New Roman"/>
                      </a:endParaRPr>
                    </a:p>
                  </a:txBody>
                  <a:tcPr marL="0" marR="0" marT="93345" marB="0"/>
                </a:tc>
                <a:tc>
                  <a:txBody>
                    <a:bodyPr/>
                    <a:lstStyle/>
                    <a:p>
                      <a:pPr marL="112395">
                        <a:lnSpc>
                          <a:spcPts val="1360"/>
                        </a:lnSpc>
                        <a:spcBef>
                          <a:spcPts val="735"/>
                        </a:spcBef>
                      </a:pPr>
                      <a:r>
                        <a:rPr sz="1200" b="1" dirty="0">
                          <a:latin typeface="Times New Roman"/>
                          <a:cs typeface="Times New Roman"/>
                        </a:rPr>
                        <a:t>37.59</a:t>
                      </a:r>
                      <a:endParaRPr sz="1200">
                        <a:latin typeface="Times New Roman"/>
                        <a:cs typeface="Times New Roman"/>
                      </a:endParaRPr>
                    </a:p>
                  </a:txBody>
                  <a:tcPr marL="0" marR="0" marT="93345" marB="0"/>
                </a:tc>
                <a:extLst>
                  <a:ext uri="{0D108BD9-81ED-4DB2-BD59-A6C34878D82A}">
                    <a16:rowId xmlns:a16="http://schemas.microsoft.com/office/drawing/2014/main" val="10003"/>
                  </a:ext>
                </a:extLst>
              </a:tr>
            </a:tbl>
          </a:graphicData>
        </a:graphic>
      </p:graphicFrame>
      <p:sp>
        <p:nvSpPr>
          <p:cNvPr id="12" name="Slide Number Placeholder 11">
            <a:extLst>
              <a:ext uri="{FF2B5EF4-FFF2-40B4-BE49-F238E27FC236}">
                <a16:creationId xmlns:a16="http://schemas.microsoft.com/office/drawing/2014/main" id="{0E435145-A706-4065-890A-BEE89E663D7A}"/>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80</a:t>
            </a:fld>
            <a:endParaRP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27037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130604" y="993393"/>
            <a:ext cx="1892935" cy="596900"/>
          </a:xfrm>
          <a:prstGeom prst="rect">
            <a:avLst/>
          </a:prstGeom>
        </p:spPr>
        <p:txBody>
          <a:bodyPr vert="horz" wrap="square" lIns="0" tIns="12700" rIns="0" bIns="0" rtlCol="0">
            <a:spAutoFit/>
          </a:bodyPr>
          <a:lstStyle/>
          <a:p>
            <a:pPr marL="240665" indent="-228600">
              <a:lnSpc>
                <a:spcPct val="100000"/>
              </a:lnSpc>
              <a:spcBef>
                <a:spcPts val="100"/>
              </a:spcBef>
              <a:buFont typeface="Times New Roman"/>
              <a:buChar char="•"/>
              <a:tabLst>
                <a:tab pos="240665" algn="l"/>
                <a:tab pos="241300" algn="l"/>
                <a:tab pos="697865" algn="l"/>
                <a:tab pos="1612900" algn="l"/>
              </a:tabLst>
            </a:pPr>
            <a:r>
              <a:rPr sz="1200" b="1" dirty="0">
                <a:latin typeface="Times New Roman"/>
                <a:cs typeface="Times New Roman"/>
              </a:rPr>
              <a:t>1941	62,83,649	1.16</a:t>
            </a:r>
            <a:endParaRPr sz="1200">
              <a:latin typeface="Times New Roman"/>
              <a:cs typeface="Times New Roman"/>
            </a:endParaRPr>
          </a:p>
          <a:p>
            <a:pPr>
              <a:lnSpc>
                <a:spcPct val="100000"/>
              </a:lnSpc>
              <a:spcBef>
                <a:spcPts val="10"/>
              </a:spcBef>
              <a:buFont typeface="Times New Roman"/>
              <a:buChar char="•"/>
            </a:pPr>
            <a:endParaRPr sz="1400">
              <a:latin typeface="Times New Roman"/>
              <a:cs typeface="Times New Roman"/>
            </a:endParaRPr>
          </a:p>
          <a:p>
            <a:pPr marL="240665" indent="-228600">
              <a:lnSpc>
                <a:spcPct val="100000"/>
              </a:lnSpc>
              <a:buFont typeface="Times New Roman"/>
              <a:buChar char="•"/>
              <a:tabLst>
                <a:tab pos="240665" algn="l"/>
                <a:tab pos="241300" algn="l"/>
                <a:tab pos="1155065" algn="l"/>
              </a:tabLst>
            </a:pPr>
            <a:r>
              <a:rPr sz="1200" b="1" spc="-5" dirty="0">
                <a:latin typeface="Times New Roman"/>
                <a:cs typeface="Times New Roman"/>
              </a:rPr>
              <a:t>1951-53	</a:t>
            </a:r>
            <a:r>
              <a:rPr sz="1200" b="1" dirty="0">
                <a:latin typeface="Times New Roman"/>
                <a:cs typeface="Times New Roman"/>
              </a:rPr>
              <a:t>82,56,625</a:t>
            </a:r>
            <a:endParaRPr sz="1200">
              <a:latin typeface="Times New Roman"/>
              <a:cs typeface="Times New Roman"/>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4" name="object 14"/>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81</a:t>
            </a:fld>
            <a:endParaRPr sz="1100">
              <a:latin typeface="Caladea"/>
              <a:cs typeface="Caladea"/>
            </a:endParaRPr>
          </a:p>
        </p:txBody>
      </p:sp>
      <p:sp>
        <p:nvSpPr>
          <p:cNvPr id="6" name="object 6"/>
          <p:cNvSpPr txBox="1"/>
          <p:nvPr/>
        </p:nvSpPr>
        <p:spPr>
          <a:xfrm>
            <a:off x="3645534" y="993393"/>
            <a:ext cx="1778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60</a:t>
            </a:r>
            <a:endParaRPr sz="1200">
              <a:latin typeface="Times New Roman"/>
              <a:cs typeface="Times New Roman"/>
            </a:endParaRPr>
          </a:p>
        </p:txBody>
      </p:sp>
      <p:sp>
        <p:nvSpPr>
          <p:cNvPr id="7" name="object 7"/>
          <p:cNvSpPr txBox="1"/>
          <p:nvPr/>
        </p:nvSpPr>
        <p:spPr>
          <a:xfrm>
            <a:off x="4102989" y="993393"/>
            <a:ext cx="3683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42.69</a:t>
            </a:r>
            <a:endParaRPr sz="1200">
              <a:latin typeface="Times New Roman"/>
              <a:cs typeface="Times New Roman"/>
            </a:endParaRPr>
          </a:p>
        </p:txBody>
      </p:sp>
      <p:sp>
        <p:nvSpPr>
          <p:cNvPr id="8" name="object 8"/>
          <p:cNvSpPr txBox="1"/>
          <p:nvPr/>
        </p:nvSpPr>
        <p:spPr>
          <a:xfrm>
            <a:off x="3188335" y="1382014"/>
            <a:ext cx="2921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2.60</a:t>
            </a:r>
            <a:endParaRPr sz="1200">
              <a:latin typeface="Times New Roman"/>
              <a:cs typeface="Times New Roman"/>
            </a:endParaRPr>
          </a:p>
        </p:txBody>
      </p:sp>
      <p:sp>
        <p:nvSpPr>
          <p:cNvPr id="9" name="object 9"/>
          <p:cNvSpPr txBox="1"/>
          <p:nvPr/>
        </p:nvSpPr>
        <p:spPr>
          <a:xfrm>
            <a:off x="4102989" y="1382014"/>
            <a:ext cx="1778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31</a:t>
            </a:r>
            <a:endParaRPr sz="1200">
              <a:latin typeface="Times New Roman"/>
              <a:cs typeface="Times New Roman"/>
            </a:endParaRPr>
          </a:p>
        </p:txBody>
      </p:sp>
      <p:sp>
        <p:nvSpPr>
          <p:cNvPr id="10" name="object 10"/>
          <p:cNvSpPr txBox="1"/>
          <p:nvPr/>
        </p:nvSpPr>
        <p:spPr>
          <a:xfrm>
            <a:off x="4560189" y="1382014"/>
            <a:ext cx="2921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56.1</a:t>
            </a:r>
            <a:endParaRPr sz="1200">
              <a:latin typeface="Times New Roman"/>
              <a:cs typeface="Times New Roman"/>
            </a:endParaRPr>
          </a:p>
        </p:txBody>
      </p:sp>
      <p:graphicFrame>
        <p:nvGraphicFramePr>
          <p:cNvPr id="11" name="object 11"/>
          <p:cNvGraphicFramePr>
            <a:graphicFrameLocks noGrp="1"/>
          </p:cNvGraphicFramePr>
          <p:nvPr/>
        </p:nvGraphicFramePr>
        <p:xfrm>
          <a:off x="1111554" y="1801452"/>
          <a:ext cx="3456305" cy="2118346"/>
        </p:xfrm>
        <a:graphic>
          <a:graphicData uri="http://schemas.openxmlformats.org/drawingml/2006/table">
            <a:tbl>
              <a:tblPr firstRow="1" bandRow="1">
                <a:tableStyleId>{2D5ABB26-0587-4C30-8999-92F81FD0307C}</a:tableStyleId>
              </a:tblPr>
              <a:tblGrid>
                <a:gridCol w="172720">
                  <a:extLst>
                    <a:ext uri="{9D8B030D-6E8A-4147-A177-3AD203B41FA5}">
                      <a16:colId xmlns:a16="http://schemas.microsoft.com/office/drawing/2014/main" val="20000"/>
                    </a:ext>
                  </a:extLst>
                </a:gridCol>
                <a:gridCol w="46863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43585">
                  <a:extLst>
                    <a:ext uri="{9D8B030D-6E8A-4147-A177-3AD203B41FA5}">
                      <a16:colId xmlns:a16="http://schemas.microsoft.com/office/drawing/2014/main" val="20003"/>
                    </a:ext>
                  </a:extLst>
                </a:gridCol>
                <a:gridCol w="629285">
                  <a:extLst>
                    <a:ext uri="{9D8B030D-6E8A-4147-A177-3AD203B41FA5}">
                      <a16:colId xmlns:a16="http://schemas.microsoft.com/office/drawing/2014/main" val="20004"/>
                    </a:ext>
                  </a:extLst>
                </a:gridCol>
                <a:gridCol w="603885">
                  <a:extLst>
                    <a:ext uri="{9D8B030D-6E8A-4147-A177-3AD203B41FA5}">
                      <a16:colId xmlns:a16="http://schemas.microsoft.com/office/drawing/2014/main" val="20005"/>
                    </a:ext>
                  </a:extLst>
                </a:gridCol>
              </a:tblGrid>
              <a:tr h="279457">
                <a:tc>
                  <a:txBody>
                    <a:bodyPr/>
                    <a:lstStyle/>
                    <a:p>
                      <a:pPr marR="47625" algn="ctr">
                        <a:lnSpc>
                          <a:spcPts val="1310"/>
                        </a:lnSpc>
                      </a:pPr>
                      <a:r>
                        <a:rPr sz="1200" dirty="0">
                          <a:latin typeface="Times New Roman"/>
                          <a:cs typeface="Times New Roman"/>
                        </a:rPr>
                        <a:t>•</a:t>
                      </a:r>
                      <a:endParaRPr sz="1200">
                        <a:latin typeface="Times New Roman"/>
                        <a:cs typeface="Times New Roman"/>
                      </a:endParaRPr>
                    </a:p>
                  </a:txBody>
                  <a:tcPr marL="0" marR="0" marT="0" marB="0"/>
                </a:tc>
                <a:tc>
                  <a:txBody>
                    <a:bodyPr/>
                    <a:lstStyle/>
                    <a:p>
                      <a:pPr marL="10795" algn="ctr">
                        <a:lnSpc>
                          <a:spcPts val="1310"/>
                        </a:lnSpc>
                      </a:pPr>
                      <a:r>
                        <a:rPr sz="1200" b="1" dirty="0">
                          <a:latin typeface="Times New Roman"/>
                          <a:cs typeface="Times New Roman"/>
                        </a:rPr>
                        <a:t>1961</a:t>
                      </a:r>
                      <a:endParaRPr sz="1200">
                        <a:latin typeface="Times New Roman"/>
                        <a:cs typeface="Times New Roman"/>
                      </a:endParaRPr>
                    </a:p>
                  </a:txBody>
                  <a:tcPr marL="0" marR="0" marT="0" marB="0"/>
                </a:tc>
                <a:tc>
                  <a:txBody>
                    <a:bodyPr/>
                    <a:lstStyle/>
                    <a:p>
                      <a:pPr marL="75565">
                        <a:lnSpc>
                          <a:spcPts val="1310"/>
                        </a:lnSpc>
                      </a:pPr>
                      <a:r>
                        <a:rPr sz="1200" b="1" dirty="0">
                          <a:latin typeface="Times New Roman"/>
                          <a:cs typeface="Times New Roman"/>
                        </a:rPr>
                        <a:t>94,12,996</a:t>
                      </a:r>
                      <a:endParaRPr sz="1200">
                        <a:latin typeface="Times New Roman"/>
                        <a:cs typeface="Times New Roman"/>
                      </a:endParaRPr>
                    </a:p>
                  </a:txBody>
                  <a:tcPr marL="0" marR="0" marT="0" marB="0"/>
                </a:tc>
                <a:tc>
                  <a:txBody>
                    <a:bodyPr/>
                    <a:lstStyle/>
                    <a:p>
                      <a:pPr marR="316865" algn="r">
                        <a:lnSpc>
                          <a:spcPts val="1310"/>
                        </a:lnSpc>
                      </a:pPr>
                      <a:r>
                        <a:rPr sz="1200" b="1" dirty="0">
                          <a:latin typeface="Times New Roman"/>
                          <a:cs typeface="Times New Roman"/>
                        </a:rPr>
                        <a:t>1.65</a:t>
                      </a:r>
                      <a:endParaRPr sz="1200">
                        <a:latin typeface="Times New Roman"/>
                        <a:cs typeface="Times New Roman"/>
                      </a:endParaRPr>
                    </a:p>
                  </a:txBody>
                  <a:tcPr marL="0" marR="0" marT="0" marB="0"/>
                </a:tc>
                <a:tc>
                  <a:txBody>
                    <a:bodyPr/>
                    <a:lstStyle/>
                    <a:p>
                      <a:pPr marR="144780" algn="r">
                        <a:lnSpc>
                          <a:spcPts val="1310"/>
                        </a:lnSpc>
                      </a:pPr>
                      <a:r>
                        <a:rPr sz="1200" b="1" dirty="0">
                          <a:latin typeface="Times New Roman"/>
                          <a:cs typeface="Times New Roman"/>
                        </a:rPr>
                        <a:t>42</a:t>
                      </a:r>
                      <a:endParaRPr sz="1200">
                        <a:latin typeface="Times New Roman"/>
                        <a:cs typeface="Times New Roman"/>
                      </a:endParaRPr>
                    </a:p>
                  </a:txBody>
                  <a:tcPr marL="0" marR="0" marT="0" marB="0"/>
                </a:tc>
                <a:tc>
                  <a:txBody>
                    <a:bodyPr/>
                    <a:lstStyle/>
                    <a:p>
                      <a:pPr marL="152400">
                        <a:lnSpc>
                          <a:spcPts val="1310"/>
                        </a:lnSpc>
                      </a:pPr>
                      <a:r>
                        <a:rPr sz="1200" b="1" dirty="0">
                          <a:latin typeface="Times New Roman"/>
                          <a:cs typeface="Times New Roman"/>
                        </a:rPr>
                        <a:t>63.96</a:t>
                      </a:r>
                      <a:endParaRPr sz="1200">
                        <a:latin typeface="Times New Roman"/>
                        <a:cs typeface="Times New Roman"/>
                      </a:endParaRPr>
                    </a:p>
                  </a:txBody>
                  <a:tcPr marL="0" marR="0" marT="0" marB="0"/>
                </a:tc>
                <a:extLst>
                  <a:ext uri="{0D108BD9-81ED-4DB2-BD59-A6C34878D82A}">
                    <a16:rowId xmlns:a16="http://schemas.microsoft.com/office/drawing/2014/main" val="10000"/>
                  </a:ext>
                </a:extLst>
              </a:tr>
              <a:tr h="390144">
                <a:tc>
                  <a:txBody>
                    <a:bodyPr/>
                    <a:lstStyle/>
                    <a:p>
                      <a:pPr marR="47625" algn="ctr">
                        <a:lnSpc>
                          <a:spcPct val="100000"/>
                        </a:lnSpc>
                        <a:spcBef>
                          <a:spcPts val="740"/>
                        </a:spcBef>
                      </a:pPr>
                      <a:r>
                        <a:rPr sz="1200" dirty="0">
                          <a:latin typeface="Times New Roman"/>
                          <a:cs typeface="Times New Roman"/>
                        </a:rPr>
                        <a:t>•</a:t>
                      </a:r>
                      <a:endParaRPr sz="1200">
                        <a:latin typeface="Times New Roman"/>
                        <a:cs typeface="Times New Roman"/>
                      </a:endParaRPr>
                    </a:p>
                  </a:txBody>
                  <a:tcPr marL="0" marR="0" marT="93980" marB="0"/>
                </a:tc>
                <a:tc>
                  <a:txBody>
                    <a:bodyPr/>
                    <a:lstStyle/>
                    <a:p>
                      <a:pPr marL="10795" algn="ctr">
                        <a:lnSpc>
                          <a:spcPct val="100000"/>
                        </a:lnSpc>
                        <a:spcBef>
                          <a:spcPts val="740"/>
                        </a:spcBef>
                      </a:pPr>
                      <a:r>
                        <a:rPr sz="1200" b="1" dirty="0">
                          <a:latin typeface="Times New Roman"/>
                          <a:cs typeface="Times New Roman"/>
                        </a:rPr>
                        <a:t>1971</a:t>
                      </a:r>
                      <a:endParaRPr sz="1200">
                        <a:latin typeface="Times New Roman"/>
                        <a:cs typeface="Times New Roman"/>
                      </a:endParaRPr>
                    </a:p>
                  </a:txBody>
                  <a:tcPr marL="0" marR="0" marT="93980" marB="0"/>
                </a:tc>
                <a:tc>
                  <a:txBody>
                    <a:bodyPr/>
                    <a:lstStyle/>
                    <a:p>
                      <a:pPr marL="75565">
                        <a:lnSpc>
                          <a:spcPct val="100000"/>
                        </a:lnSpc>
                        <a:spcBef>
                          <a:spcPts val="740"/>
                        </a:spcBef>
                      </a:pPr>
                      <a:r>
                        <a:rPr sz="1200" b="1" dirty="0">
                          <a:latin typeface="Times New Roman"/>
                          <a:cs typeface="Times New Roman"/>
                        </a:rPr>
                        <a:t>1,15,55,983</a:t>
                      </a:r>
                      <a:endParaRPr sz="1200">
                        <a:latin typeface="Times New Roman"/>
                        <a:cs typeface="Times New Roman"/>
                      </a:endParaRPr>
                    </a:p>
                  </a:txBody>
                  <a:tcPr marL="0" marR="0" marT="93980" marB="0"/>
                </a:tc>
                <a:tc>
                  <a:txBody>
                    <a:bodyPr/>
                    <a:lstStyle/>
                    <a:p>
                      <a:pPr marR="316865" algn="r">
                        <a:lnSpc>
                          <a:spcPct val="100000"/>
                        </a:lnSpc>
                        <a:spcBef>
                          <a:spcPts val="740"/>
                        </a:spcBef>
                      </a:pPr>
                      <a:r>
                        <a:rPr sz="1200" b="1" dirty="0">
                          <a:latin typeface="Times New Roman"/>
                          <a:cs typeface="Times New Roman"/>
                        </a:rPr>
                        <a:t>2.07</a:t>
                      </a:r>
                      <a:endParaRPr sz="1200">
                        <a:latin typeface="Times New Roman"/>
                        <a:cs typeface="Times New Roman"/>
                      </a:endParaRPr>
                    </a:p>
                  </a:txBody>
                  <a:tcPr marL="0" marR="0" marT="93980" marB="0"/>
                </a:tc>
                <a:tc>
                  <a:txBody>
                    <a:bodyPr/>
                    <a:lstStyle/>
                    <a:p>
                      <a:pPr marR="144780" algn="r">
                        <a:lnSpc>
                          <a:spcPct val="100000"/>
                        </a:lnSpc>
                        <a:spcBef>
                          <a:spcPts val="740"/>
                        </a:spcBef>
                      </a:pPr>
                      <a:r>
                        <a:rPr sz="1200" b="1" dirty="0">
                          <a:latin typeface="Times New Roman"/>
                          <a:cs typeface="Times New Roman"/>
                        </a:rPr>
                        <a:t>34</a:t>
                      </a:r>
                      <a:endParaRPr sz="1200">
                        <a:latin typeface="Times New Roman"/>
                        <a:cs typeface="Times New Roman"/>
                      </a:endParaRPr>
                    </a:p>
                  </a:txBody>
                  <a:tcPr marL="0" marR="0" marT="93980" marB="0"/>
                </a:tc>
                <a:tc>
                  <a:txBody>
                    <a:bodyPr/>
                    <a:lstStyle/>
                    <a:p>
                      <a:pPr marL="152400">
                        <a:lnSpc>
                          <a:spcPct val="100000"/>
                        </a:lnSpc>
                        <a:spcBef>
                          <a:spcPts val="740"/>
                        </a:spcBef>
                      </a:pPr>
                      <a:r>
                        <a:rPr sz="1200" b="1" dirty="0">
                          <a:latin typeface="Times New Roman"/>
                          <a:cs typeface="Times New Roman"/>
                        </a:rPr>
                        <a:t>78.52</a:t>
                      </a:r>
                      <a:endParaRPr sz="1200">
                        <a:latin typeface="Times New Roman"/>
                        <a:cs typeface="Times New Roman"/>
                      </a:endParaRPr>
                    </a:p>
                  </a:txBody>
                  <a:tcPr marL="0" marR="0" marT="93980" marB="0"/>
                </a:tc>
                <a:extLst>
                  <a:ext uri="{0D108BD9-81ED-4DB2-BD59-A6C34878D82A}">
                    <a16:rowId xmlns:a16="http://schemas.microsoft.com/office/drawing/2014/main" val="10001"/>
                  </a:ext>
                </a:extLst>
              </a:tr>
              <a:tr h="390144">
                <a:tc>
                  <a:txBody>
                    <a:bodyPr/>
                    <a:lstStyle/>
                    <a:p>
                      <a:pPr marR="47625" algn="ctr">
                        <a:lnSpc>
                          <a:spcPct val="100000"/>
                        </a:lnSpc>
                        <a:spcBef>
                          <a:spcPts val="740"/>
                        </a:spcBef>
                      </a:pPr>
                      <a:r>
                        <a:rPr sz="1200" dirty="0">
                          <a:latin typeface="Times New Roman"/>
                          <a:cs typeface="Times New Roman"/>
                        </a:rPr>
                        <a:t>•</a:t>
                      </a:r>
                      <a:endParaRPr sz="1200">
                        <a:latin typeface="Times New Roman"/>
                        <a:cs typeface="Times New Roman"/>
                      </a:endParaRPr>
                    </a:p>
                  </a:txBody>
                  <a:tcPr marL="0" marR="0" marT="93980" marB="0"/>
                </a:tc>
                <a:tc>
                  <a:txBody>
                    <a:bodyPr/>
                    <a:lstStyle/>
                    <a:p>
                      <a:pPr marL="10795" algn="ctr">
                        <a:lnSpc>
                          <a:spcPct val="100000"/>
                        </a:lnSpc>
                        <a:spcBef>
                          <a:spcPts val="740"/>
                        </a:spcBef>
                      </a:pPr>
                      <a:r>
                        <a:rPr sz="1200" b="1" dirty="0">
                          <a:latin typeface="Times New Roman"/>
                          <a:cs typeface="Times New Roman"/>
                        </a:rPr>
                        <a:t>1981</a:t>
                      </a:r>
                      <a:endParaRPr sz="1200">
                        <a:latin typeface="Times New Roman"/>
                        <a:cs typeface="Times New Roman"/>
                      </a:endParaRPr>
                    </a:p>
                  </a:txBody>
                  <a:tcPr marL="0" marR="0" marT="93980" marB="0"/>
                </a:tc>
                <a:tc>
                  <a:txBody>
                    <a:bodyPr/>
                    <a:lstStyle/>
                    <a:p>
                      <a:pPr marL="75565">
                        <a:lnSpc>
                          <a:spcPct val="100000"/>
                        </a:lnSpc>
                        <a:spcBef>
                          <a:spcPts val="740"/>
                        </a:spcBef>
                      </a:pPr>
                      <a:r>
                        <a:rPr sz="1200" b="1" dirty="0">
                          <a:latin typeface="Times New Roman"/>
                          <a:cs typeface="Times New Roman"/>
                        </a:rPr>
                        <a:t>1,50,20,839</a:t>
                      </a:r>
                      <a:endParaRPr sz="1200">
                        <a:latin typeface="Times New Roman"/>
                        <a:cs typeface="Times New Roman"/>
                      </a:endParaRPr>
                    </a:p>
                  </a:txBody>
                  <a:tcPr marL="0" marR="0" marT="93980" marB="0"/>
                </a:tc>
                <a:tc>
                  <a:txBody>
                    <a:bodyPr/>
                    <a:lstStyle/>
                    <a:p>
                      <a:pPr marR="316865" algn="r">
                        <a:lnSpc>
                          <a:spcPct val="100000"/>
                        </a:lnSpc>
                        <a:spcBef>
                          <a:spcPts val="740"/>
                        </a:spcBef>
                      </a:pPr>
                      <a:r>
                        <a:rPr sz="1200" b="1" dirty="0">
                          <a:latin typeface="Times New Roman"/>
                          <a:cs typeface="Times New Roman"/>
                        </a:rPr>
                        <a:t>2.66</a:t>
                      </a:r>
                      <a:endParaRPr sz="1200">
                        <a:latin typeface="Times New Roman"/>
                        <a:cs typeface="Times New Roman"/>
                      </a:endParaRPr>
                    </a:p>
                  </a:txBody>
                  <a:tcPr marL="0" marR="0" marT="93980" marB="0"/>
                </a:tc>
                <a:tc>
                  <a:txBody>
                    <a:bodyPr/>
                    <a:lstStyle/>
                    <a:p>
                      <a:pPr marR="144780" algn="r">
                        <a:lnSpc>
                          <a:spcPct val="100000"/>
                        </a:lnSpc>
                        <a:spcBef>
                          <a:spcPts val="740"/>
                        </a:spcBef>
                      </a:pPr>
                      <a:r>
                        <a:rPr sz="1200" b="1" dirty="0">
                          <a:latin typeface="Times New Roman"/>
                          <a:cs typeface="Times New Roman"/>
                        </a:rPr>
                        <a:t>26</a:t>
                      </a:r>
                      <a:endParaRPr sz="1200">
                        <a:latin typeface="Times New Roman"/>
                        <a:cs typeface="Times New Roman"/>
                      </a:endParaRPr>
                    </a:p>
                  </a:txBody>
                  <a:tcPr marL="0" marR="0" marT="93980" marB="0"/>
                </a:tc>
                <a:tc>
                  <a:txBody>
                    <a:bodyPr/>
                    <a:lstStyle/>
                    <a:p>
                      <a:pPr marL="152400">
                        <a:lnSpc>
                          <a:spcPct val="100000"/>
                        </a:lnSpc>
                        <a:spcBef>
                          <a:spcPts val="740"/>
                        </a:spcBef>
                      </a:pPr>
                      <a:r>
                        <a:rPr sz="1200" b="1" dirty="0">
                          <a:latin typeface="Times New Roman"/>
                          <a:cs typeface="Times New Roman"/>
                        </a:rPr>
                        <a:t>102.07</a:t>
                      </a:r>
                      <a:endParaRPr sz="1200">
                        <a:latin typeface="Times New Roman"/>
                        <a:cs typeface="Times New Roman"/>
                      </a:endParaRPr>
                    </a:p>
                  </a:txBody>
                  <a:tcPr marL="0" marR="0" marT="93980" marB="0"/>
                </a:tc>
                <a:extLst>
                  <a:ext uri="{0D108BD9-81ED-4DB2-BD59-A6C34878D82A}">
                    <a16:rowId xmlns:a16="http://schemas.microsoft.com/office/drawing/2014/main" val="10002"/>
                  </a:ext>
                </a:extLst>
              </a:tr>
              <a:tr h="389572">
                <a:tc>
                  <a:txBody>
                    <a:bodyPr/>
                    <a:lstStyle/>
                    <a:p>
                      <a:pPr marR="47625" algn="ctr">
                        <a:lnSpc>
                          <a:spcPct val="100000"/>
                        </a:lnSpc>
                        <a:spcBef>
                          <a:spcPts val="740"/>
                        </a:spcBef>
                      </a:pPr>
                      <a:r>
                        <a:rPr sz="1200" dirty="0">
                          <a:latin typeface="Times New Roman"/>
                          <a:cs typeface="Times New Roman"/>
                        </a:rPr>
                        <a:t>•</a:t>
                      </a:r>
                      <a:endParaRPr sz="1200">
                        <a:latin typeface="Times New Roman"/>
                        <a:cs typeface="Times New Roman"/>
                      </a:endParaRPr>
                    </a:p>
                  </a:txBody>
                  <a:tcPr marL="0" marR="0" marT="93980" marB="0"/>
                </a:tc>
                <a:tc>
                  <a:txBody>
                    <a:bodyPr/>
                    <a:lstStyle/>
                    <a:p>
                      <a:pPr marL="10795" algn="ctr">
                        <a:lnSpc>
                          <a:spcPct val="100000"/>
                        </a:lnSpc>
                        <a:spcBef>
                          <a:spcPts val="740"/>
                        </a:spcBef>
                      </a:pPr>
                      <a:r>
                        <a:rPr sz="1200" b="1" dirty="0">
                          <a:latin typeface="Times New Roman"/>
                          <a:cs typeface="Times New Roman"/>
                        </a:rPr>
                        <a:t>1991</a:t>
                      </a:r>
                      <a:endParaRPr sz="1200">
                        <a:latin typeface="Times New Roman"/>
                        <a:cs typeface="Times New Roman"/>
                      </a:endParaRPr>
                    </a:p>
                  </a:txBody>
                  <a:tcPr marL="0" marR="0" marT="93980" marB="0"/>
                </a:tc>
                <a:tc>
                  <a:txBody>
                    <a:bodyPr/>
                    <a:lstStyle/>
                    <a:p>
                      <a:pPr marL="75565">
                        <a:lnSpc>
                          <a:spcPct val="100000"/>
                        </a:lnSpc>
                        <a:spcBef>
                          <a:spcPts val="740"/>
                        </a:spcBef>
                      </a:pPr>
                      <a:r>
                        <a:rPr sz="1200" b="1" dirty="0">
                          <a:latin typeface="Times New Roman"/>
                          <a:cs typeface="Times New Roman"/>
                        </a:rPr>
                        <a:t>1,84,91,097</a:t>
                      </a:r>
                      <a:endParaRPr sz="1200">
                        <a:latin typeface="Times New Roman"/>
                        <a:cs typeface="Times New Roman"/>
                      </a:endParaRPr>
                    </a:p>
                  </a:txBody>
                  <a:tcPr marL="0" marR="0" marT="93980" marB="0"/>
                </a:tc>
                <a:tc>
                  <a:txBody>
                    <a:bodyPr/>
                    <a:lstStyle/>
                    <a:p>
                      <a:pPr marR="316865" algn="r">
                        <a:lnSpc>
                          <a:spcPct val="100000"/>
                        </a:lnSpc>
                        <a:spcBef>
                          <a:spcPts val="740"/>
                        </a:spcBef>
                      </a:pPr>
                      <a:r>
                        <a:rPr sz="1200" b="1" dirty="0">
                          <a:latin typeface="Times New Roman"/>
                          <a:cs typeface="Times New Roman"/>
                        </a:rPr>
                        <a:t>2.08</a:t>
                      </a:r>
                      <a:endParaRPr sz="1200">
                        <a:latin typeface="Times New Roman"/>
                        <a:cs typeface="Times New Roman"/>
                      </a:endParaRPr>
                    </a:p>
                  </a:txBody>
                  <a:tcPr marL="0" marR="0" marT="93980" marB="0"/>
                </a:tc>
                <a:tc>
                  <a:txBody>
                    <a:bodyPr/>
                    <a:lstStyle/>
                    <a:p>
                      <a:pPr marR="144780" algn="r">
                        <a:lnSpc>
                          <a:spcPct val="100000"/>
                        </a:lnSpc>
                        <a:spcBef>
                          <a:spcPts val="740"/>
                        </a:spcBef>
                      </a:pPr>
                      <a:r>
                        <a:rPr sz="1200" b="1" dirty="0">
                          <a:latin typeface="Times New Roman"/>
                          <a:cs typeface="Times New Roman"/>
                        </a:rPr>
                        <a:t>33</a:t>
                      </a:r>
                      <a:endParaRPr sz="1200">
                        <a:latin typeface="Times New Roman"/>
                        <a:cs typeface="Times New Roman"/>
                      </a:endParaRPr>
                    </a:p>
                  </a:txBody>
                  <a:tcPr marL="0" marR="0" marT="93980" marB="0"/>
                </a:tc>
                <a:tc>
                  <a:txBody>
                    <a:bodyPr/>
                    <a:lstStyle/>
                    <a:p>
                      <a:pPr marL="152400">
                        <a:lnSpc>
                          <a:spcPct val="100000"/>
                        </a:lnSpc>
                        <a:spcBef>
                          <a:spcPts val="740"/>
                        </a:spcBef>
                      </a:pPr>
                      <a:r>
                        <a:rPr sz="1200" b="1" dirty="0">
                          <a:latin typeface="Times New Roman"/>
                          <a:cs typeface="Times New Roman"/>
                        </a:rPr>
                        <a:t>125.64</a:t>
                      </a:r>
                      <a:endParaRPr sz="1200">
                        <a:latin typeface="Times New Roman"/>
                        <a:cs typeface="Times New Roman"/>
                      </a:endParaRPr>
                    </a:p>
                  </a:txBody>
                  <a:tcPr marL="0" marR="0" marT="93980" marB="0"/>
                </a:tc>
                <a:extLst>
                  <a:ext uri="{0D108BD9-81ED-4DB2-BD59-A6C34878D82A}">
                    <a16:rowId xmlns:a16="http://schemas.microsoft.com/office/drawing/2014/main" val="10003"/>
                  </a:ext>
                </a:extLst>
              </a:tr>
              <a:tr h="389572">
                <a:tc>
                  <a:txBody>
                    <a:bodyPr/>
                    <a:lstStyle/>
                    <a:p>
                      <a:pPr marR="47625" algn="ctr">
                        <a:lnSpc>
                          <a:spcPct val="100000"/>
                        </a:lnSpc>
                        <a:spcBef>
                          <a:spcPts val="735"/>
                        </a:spcBef>
                      </a:pPr>
                      <a:r>
                        <a:rPr sz="1200" dirty="0">
                          <a:latin typeface="Times New Roman"/>
                          <a:cs typeface="Times New Roman"/>
                        </a:rPr>
                        <a:t>•</a:t>
                      </a:r>
                      <a:endParaRPr sz="1200">
                        <a:latin typeface="Times New Roman"/>
                        <a:cs typeface="Times New Roman"/>
                      </a:endParaRPr>
                    </a:p>
                  </a:txBody>
                  <a:tcPr marL="0" marR="0" marT="93345" marB="0"/>
                </a:tc>
                <a:tc>
                  <a:txBody>
                    <a:bodyPr/>
                    <a:lstStyle/>
                    <a:p>
                      <a:pPr marL="10795" algn="ctr">
                        <a:lnSpc>
                          <a:spcPct val="100000"/>
                        </a:lnSpc>
                        <a:spcBef>
                          <a:spcPts val="735"/>
                        </a:spcBef>
                      </a:pPr>
                      <a:r>
                        <a:rPr sz="1200" b="1" dirty="0">
                          <a:latin typeface="Times New Roman"/>
                          <a:cs typeface="Times New Roman"/>
                        </a:rPr>
                        <a:t>2001</a:t>
                      </a:r>
                      <a:endParaRPr sz="1200">
                        <a:latin typeface="Times New Roman"/>
                        <a:cs typeface="Times New Roman"/>
                      </a:endParaRPr>
                    </a:p>
                  </a:txBody>
                  <a:tcPr marL="0" marR="0" marT="93345" marB="0"/>
                </a:tc>
                <a:tc>
                  <a:txBody>
                    <a:bodyPr/>
                    <a:lstStyle/>
                    <a:p>
                      <a:pPr marL="75565">
                        <a:lnSpc>
                          <a:spcPct val="100000"/>
                        </a:lnSpc>
                        <a:spcBef>
                          <a:spcPts val="735"/>
                        </a:spcBef>
                      </a:pPr>
                      <a:r>
                        <a:rPr sz="1200" b="1" dirty="0">
                          <a:latin typeface="Times New Roman"/>
                          <a:cs typeface="Times New Roman"/>
                        </a:rPr>
                        <a:t>2,31,51,423</a:t>
                      </a:r>
                      <a:endParaRPr sz="1200">
                        <a:latin typeface="Times New Roman"/>
                        <a:cs typeface="Times New Roman"/>
                      </a:endParaRPr>
                    </a:p>
                  </a:txBody>
                  <a:tcPr marL="0" marR="0" marT="93345" marB="0"/>
                </a:tc>
                <a:tc>
                  <a:txBody>
                    <a:bodyPr/>
                    <a:lstStyle/>
                    <a:p>
                      <a:pPr marR="316865" algn="r">
                        <a:lnSpc>
                          <a:spcPct val="100000"/>
                        </a:lnSpc>
                        <a:spcBef>
                          <a:spcPts val="735"/>
                        </a:spcBef>
                      </a:pPr>
                      <a:r>
                        <a:rPr sz="1200" b="1" dirty="0">
                          <a:latin typeface="Times New Roman"/>
                          <a:cs typeface="Times New Roman"/>
                        </a:rPr>
                        <a:t>2.24</a:t>
                      </a:r>
                      <a:endParaRPr sz="1200">
                        <a:latin typeface="Times New Roman"/>
                        <a:cs typeface="Times New Roman"/>
                      </a:endParaRPr>
                    </a:p>
                  </a:txBody>
                  <a:tcPr marL="0" marR="0" marT="93345" marB="0"/>
                </a:tc>
                <a:tc>
                  <a:txBody>
                    <a:bodyPr/>
                    <a:lstStyle/>
                    <a:p>
                      <a:pPr marR="144780" algn="r">
                        <a:lnSpc>
                          <a:spcPct val="100000"/>
                        </a:lnSpc>
                        <a:spcBef>
                          <a:spcPts val="735"/>
                        </a:spcBef>
                      </a:pPr>
                      <a:r>
                        <a:rPr sz="1200" b="1" dirty="0">
                          <a:latin typeface="Times New Roman"/>
                          <a:cs typeface="Times New Roman"/>
                        </a:rPr>
                        <a:t>31</a:t>
                      </a:r>
                      <a:endParaRPr sz="1200">
                        <a:latin typeface="Times New Roman"/>
                        <a:cs typeface="Times New Roman"/>
                      </a:endParaRPr>
                    </a:p>
                  </a:txBody>
                  <a:tcPr marL="0" marR="0" marT="93345" marB="0"/>
                </a:tc>
                <a:tc>
                  <a:txBody>
                    <a:bodyPr/>
                    <a:lstStyle/>
                    <a:p>
                      <a:pPr marL="152400">
                        <a:lnSpc>
                          <a:spcPct val="100000"/>
                        </a:lnSpc>
                        <a:spcBef>
                          <a:spcPts val="735"/>
                        </a:spcBef>
                      </a:pPr>
                      <a:r>
                        <a:rPr sz="1200" b="1" dirty="0">
                          <a:latin typeface="Times New Roman"/>
                          <a:cs typeface="Times New Roman"/>
                        </a:rPr>
                        <a:t>157.3</a:t>
                      </a:r>
                      <a:endParaRPr sz="1200">
                        <a:latin typeface="Times New Roman"/>
                        <a:cs typeface="Times New Roman"/>
                      </a:endParaRPr>
                    </a:p>
                  </a:txBody>
                  <a:tcPr marL="0" marR="0" marT="93345" marB="0"/>
                </a:tc>
                <a:extLst>
                  <a:ext uri="{0D108BD9-81ED-4DB2-BD59-A6C34878D82A}">
                    <a16:rowId xmlns:a16="http://schemas.microsoft.com/office/drawing/2014/main" val="10004"/>
                  </a:ext>
                </a:extLst>
              </a:tr>
              <a:tr h="279457">
                <a:tc>
                  <a:txBody>
                    <a:bodyPr/>
                    <a:lstStyle/>
                    <a:p>
                      <a:pPr marR="47625" algn="ctr">
                        <a:lnSpc>
                          <a:spcPts val="1360"/>
                        </a:lnSpc>
                        <a:spcBef>
                          <a:spcPts val="740"/>
                        </a:spcBef>
                      </a:pPr>
                      <a:r>
                        <a:rPr sz="1200" dirty="0">
                          <a:latin typeface="Times New Roman"/>
                          <a:cs typeface="Times New Roman"/>
                        </a:rPr>
                        <a:t>•</a:t>
                      </a:r>
                      <a:endParaRPr sz="1200">
                        <a:latin typeface="Times New Roman"/>
                        <a:cs typeface="Times New Roman"/>
                      </a:endParaRPr>
                    </a:p>
                  </a:txBody>
                  <a:tcPr marL="0" marR="0" marT="93980" marB="0"/>
                </a:tc>
                <a:tc>
                  <a:txBody>
                    <a:bodyPr/>
                    <a:lstStyle/>
                    <a:p>
                      <a:pPr marL="10795" algn="ctr">
                        <a:lnSpc>
                          <a:spcPts val="1360"/>
                        </a:lnSpc>
                        <a:spcBef>
                          <a:spcPts val="740"/>
                        </a:spcBef>
                      </a:pPr>
                      <a:r>
                        <a:rPr sz="1200" b="1" dirty="0">
                          <a:latin typeface="Times New Roman"/>
                          <a:cs typeface="Times New Roman"/>
                        </a:rPr>
                        <a:t>2011</a:t>
                      </a:r>
                      <a:endParaRPr sz="1200">
                        <a:latin typeface="Times New Roman"/>
                        <a:cs typeface="Times New Roman"/>
                      </a:endParaRPr>
                    </a:p>
                  </a:txBody>
                  <a:tcPr marL="0" marR="0" marT="93980" marB="0"/>
                </a:tc>
                <a:tc>
                  <a:txBody>
                    <a:bodyPr/>
                    <a:lstStyle/>
                    <a:p>
                      <a:pPr marL="75565">
                        <a:lnSpc>
                          <a:spcPts val="1360"/>
                        </a:lnSpc>
                        <a:spcBef>
                          <a:spcPts val="740"/>
                        </a:spcBef>
                      </a:pPr>
                      <a:r>
                        <a:rPr sz="1200" b="1" dirty="0">
                          <a:latin typeface="Times New Roman"/>
                          <a:cs typeface="Times New Roman"/>
                        </a:rPr>
                        <a:t>2,66,20,809</a:t>
                      </a:r>
                      <a:endParaRPr sz="1200">
                        <a:latin typeface="Times New Roman"/>
                        <a:cs typeface="Times New Roman"/>
                      </a:endParaRPr>
                    </a:p>
                  </a:txBody>
                  <a:tcPr marL="0" marR="0" marT="93980" marB="0"/>
                </a:tc>
                <a:tc>
                  <a:txBody>
                    <a:bodyPr/>
                    <a:lstStyle/>
                    <a:p>
                      <a:pPr marL="38100">
                        <a:lnSpc>
                          <a:spcPts val="1360"/>
                        </a:lnSpc>
                        <a:spcBef>
                          <a:spcPts val="740"/>
                        </a:spcBef>
                      </a:pPr>
                      <a:r>
                        <a:rPr sz="1200" b="1" dirty="0">
                          <a:latin typeface="Times New Roman"/>
                          <a:cs typeface="Times New Roman"/>
                        </a:rPr>
                        <a:t>1.4</a:t>
                      </a:r>
                      <a:endParaRPr sz="1200">
                        <a:latin typeface="Times New Roman"/>
                        <a:cs typeface="Times New Roman"/>
                      </a:endParaRPr>
                    </a:p>
                  </a:txBody>
                  <a:tcPr marL="0" marR="0" marT="93980" marB="0"/>
                </a:tc>
                <a:tc>
                  <a:txBody>
                    <a:bodyPr/>
                    <a:lstStyle/>
                    <a:p>
                      <a:pPr marR="144780" algn="r">
                        <a:lnSpc>
                          <a:spcPts val="1360"/>
                        </a:lnSpc>
                        <a:spcBef>
                          <a:spcPts val="740"/>
                        </a:spcBef>
                      </a:pPr>
                      <a:r>
                        <a:rPr sz="1200" b="1" dirty="0">
                          <a:latin typeface="Times New Roman"/>
                          <a:cs typeface="Times New Roman"/>
                        </a:rPr>
                        <a:t>50</a:t>
                      </a:r>
                      <a:endParaRPr sz="1200">
                        <a:latin typeface="Times New Roman"/>
                        <a:cs typeface="Times New Roman"/>
                      </a:endParaRPr>
                    </a:p>
                  </a:txBody>
                  <a:tcPr marL="0" marR="0" marT="93980" marB="0"/>
                </a:tc>
                <a:tc>
                  <a:txBody>
                    <a:bodyPr/>
                    <a:lstStyle/>
                    <a:p>
                      <a:pPr marL="152400">
                        <a:lnSpc>
                          <a:spcPts val="1360"/>
                        </a:lnSpc>
                        <a:spcBef>
                          <a:spcPts val="740"/>
                        </a:spcBef>
                      </a:pPr>
                      <a:r>
                        <a:rPr sz="1200" b="1" dirty="0">
                          <a:latin typeface="Times New Roman"/>
                          <a:cs typeface="Times New Roman"/>
                        </a:rPr>
                        <a:t>181</a:t>
                      </a:r>
                      <a:endParaRPr sz="1200">
                        <a:latin typeface="Times New Roman"/>
                        <a:cs typeface="Times New Roman"/>
                      </a:endParaRPr>
                    </a:p>
                  </a:txBody>
                  <a:tcPr marL="0" marR="0" marT="93980" marB="0"/>
                </a:tc>
                <a:extLst>
                  <a:ext uri="{0D108BD9-81ED-4DB2-BD59-A6C34878D82A}">
                    <a16:rowId xmlns:a16="http://schemas.microsoft.com/office/drawing/2014/main" val="10005"/>
                  </a:ext>
                </a:extLst>
              </a:tr>
            </a:tbl>
          </a:graphicData>
        </a:graphic>
      </p:graphicFrame>
      <p:graphicFrame>
        <p:nvGraphicFramePr>
          <p:cNvPr id="12" name="object 12"/>
          <p:cNvGraphicFramePr>
            <a:graphicFrameLocks noGrp="1"/>
          </p:cNvGraphicFramePr>
          <p:nvPr/>
        </p:nvGraphicFramePr>
        <p:xfrm>
          <a:off x="882954" y="4531317"/>
          <a:ext cx="4290695" cy="4454838"/>
        </p:xfrm>
        <a:graphic>
          <a:graphicData uri="http://schemas.openxmlformats.org/drawingml/2006/table">
            <a:tbl>
              <a:tblPr firstRow="1" bandRow="1">
                <a:tableStyleId>{2D5ABB26-0587-4C30-8999-92F81FD0307C}</a:tableStyleId>
              </a:tblPr>
              <a:tblGrid>
                <a:gridCol w="784860">
                  <a:extLst>
                    <a:ext uri="{9D8B030D-6E8A-4147-A177-3AD203B41FA5}">
                      <a16:colId xmlns:a16="http://schemas.microsoft.com/office/drawing/2014/main" val="20000"/>
                    </a:ext>
                  </a:extLst>
                </a:gridCol>
                <a:gridCol w="1471930">
                  <a:extLst>
                    <a:ext uri="{9D8B030D-6E8A-4147-A177-3AD203B41FA5}">
                      <a16:colId xmlns:a16="http://schemas.microsoft.com/office/drawing/2014/main" val="20001"/>
                    </a:ext>
                  </a:extLst>
                </a:gridCol>
                <a:gridCol w="746125">
                  <a:extLst>
                    <a:ext uri="{9D8B030D-6E8A-4147-A177-3AD203B41FA5}">
                      <a16:colId xmlns:a16="http://schemas.microsoft.com/office/drawing/2014/main" val="20002"/>
                    </a:ext>
                  </a:extLst>
                </a:gridCol>
                <a:gridCol w="1287780">
                  <a:extLst>
                    <a:ext uri="{9D8B030D-6E8A-4147-A177-3AD203B41FA5}">
                      <a16:colId xmlns:a16="http://schemas.microsoft.com/office/drawing/2014/main" val="20003"/>
                    </a:ext>
                  </a:extLst>
                </a:gridCol>
              </a:tblGrid>
              <a:tr h="666680">
                <a:tc gridSpan="2">
                  <a:txBody>
                    <a:bodyPr/>
                    <a:lstStyle/>
                    <a:p>
                      <a:pPr marL="31750">
                        <a:lnSpc>
                          <a:spcPts val="1310"/>
                        </a:lnSpc>
                      </a:pPr>
                      <a:r>
                        <a:rPr sz="1200" b="1" spc="-5" dirty="0">
                          <a:latin typeface="Times New Roman"/>
                          <a:cs typeface="Times New Roman"/>
                        </a:rPr>
                        <a:t>Census </a:t>
                      </a:r>
                      <a:r>
                        <a:rPr sz="1200" b="1" dirty="0">
                          <a:latin typeface="Times New Roman"/>
                          <a:cs typeface="Times New Roman"/>
                        </a:rPr>
                        <a:t>2011:</a:t>
                      </a:r>
                      <a:endParaRPr sz="1200">
                        <a:latin typeface="Times New Roman"/>
                        <a:cs typeface="Times New Roman"/>
                      </a:endParaRPr>
                    </a:p>
                    <a:p>
                      <a:pPr>
                        <a:lnSpc>
                          <a:spcPct val="100000"/>
                        </a:lnSpc>
                        <a:spcBef>
                          <a:spcPts val="55"/>
                        </a:spcBef>
                      </a:pPr>
                      <a:endParaRPr sz="1350">
                        <a:latin typeface="Times New Roman"/>
                        <a:cs typeface="Times New Roman"/>
                      </a:endParaRPr>
                    </a:p>
                    <a:p>
                      <a:pPr marL="31750">
                        <a:lnSpc>
                          <a:spcPct val="100000"/>
                        </a:lnSpc>
                      </a:pPr>
                      <a:r>
                        <a:rPr sz="1200" spc="-5" dirty="0">
                          <a:latin typeface="Times New Roman"/>
                          <a:cs typeface="Times New Roman"/>
                        </a:rPr>
                        <a:t>Parameter</a:t>
                      </a:r>
                      <a:endParaRPr sz="1200">
                        <a:latin typeface="Times New Roman"/>
                        <a:cs typeface="Times New Roman"/>
                      </a:endParaRPr>
                    </a:p>
                  </a:txBody>
                  <a:tcPr marL="0" marR="0" marT="0" marB="0"/>
                </a:tc>
                <a:tc hMerge="1">
                  <a:txBody>
                    <a:bodyPr/>
                    <a:lstStyle/>
                    <a:p>
                      <a:endParaRPr/>
                    </a:p>
                  </a:txBody>
                  <a:tcPr marL="0" marR="0" marT="0" marB="0"/>
                </a:tc>
                <a:tc>
                  <a:txBody>
                    <a:bodyPr/>
                    <a:lstStyle/>
                    <a:p>
                      <a:pPr>
                        <a:lnSpc>
                          <a:spcPct val="100000"/>
                        </a:lnSpc>
                      </a:pPr>
                      <a:endParaRPr sz="1300">
                        <a:latin typeface="Times New Roman"/>
                        <a:cs typeface="Times New Roman"/>
                      </a:endParaRPr>
                    </a:p>
                    <a:p>
                      <a:pPr>
                        <a:lnSpc>
                          <a:spcPct val="100000"/>
                        </a:lnSpc>
                        <a:spcBef>
                          <a:spcPts val="40"/>
                        </a:spcBef>
                      </a:pPr>
                      <a:endParaRPr sz="1200">
                        <a:latin typeface="Times New Roman"/>
                        <a:cs typeface="Times New Roman"/>
                      </a:endParaRPr>
                    </a:p>
                    <a:p>
                      <a:pPr marL="60325">
                        <a:lnSpc>
                          <a:spcPct val="100000"/>
                        </a:lnSpc>
                      </a:pPr>
                      <a:r>
                        <a:rPr sz="1200" dirty="0">
                          <a:latin typeface="Times New Roman"/>
                          <a:cs typeface="Times New Roman"/>
                        </a:rPr>
                        <a:t>2001</a:t>
                      </a:r>
                      <a:endParaRPr sz="12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p>
                      <a:pPr>
                        <a:lnSpc>
                          <a:spcPct val="100000"/>
                        </a:lnSpc>
                        <a:spcBef>
                          <a:spcPts val="40"/>
                        </a:spcBef>
                      </a:pPr>
                      <a:endParaRPr sz="1200">
                        <a:latin typeface="Times New Roman"/>
                        <a:cs typeface="Times New Roman"/>
                      </a:endParaRPr>
                    </a:p>
                    <a:p>
                      <a:pPr marL="228600">
                        <a:lnSpc>
                          <a:spcPct val="100000"/>
                        </a:lnSpc>
                      </a:pPr>
                      <a:r>
                        <a:rPr sz="1200" dirty="0">
                          <a:latin typeface="Times New Roman"/>
                          <a:cs typeface="Times New Roman"/>
                        </a:rPr>
                        <a:t>2011</a:t>
                      </a:r>
                      <a:endParaRPr sz="1200">
                        <a:latin typeface="Times New Roman"/>
                        <a:cs typeface="Times New Roman"/>
                      </a:endParaRPr>
                    </a:p>
                  </a:txBody>
                  <a:tcPr marL="0" marR="0" marT="0" marB="0"/>
                </a:tc>
                <a:extLst>
                  <a:ext uri="{0D108BD9-81ED-4DB2-BD59-A6C34878D82A}">
                    <a16:rowId xmlns:a16="http://schemas.microsoft.com/office/drawing/2014/main" val="10000"/>
                  </a:ext>
                </a:extLst>
              </a:tr>
              <a:tr h="389508">
                <a:tc gridSpan="2">
                  <a:txBody>
                    <a:bodyPr/>
                    <a:lstStyle/>
                    <a:p>
                      <a:pPr marL="31750">
                        <a:lnSpc>
                          <a:spcPct val="100000"/>
                        </a:lnSpc>
                        <a:spcBef>
                          <a:spcPts val="740"/>
                        </a:spcBef>
                      </a:pPr>
                      <a:r>
                        <a:rPr sz="1200" spc="-5" dirty="0">
                          <a:latin typeface="Times New Roman"/>
                          <a:cs typeface="Times New Roman"/>
                        </a:rPr>
                        <a:t>Total population</a:t>
                      </a:r>
                      <a:endParaRPr sz="1200">
                        <a:latin typeface="Times New Roman"/>
                        <a:cs typeface="Times New Roman"/>
                      </a:endParaRPr>
                    </a:p>
                  </a:txBody>
                  <a:tcPr marL="0" marR="0" marT="93980" marB="0"/>
                </a:tc>
                <a:tc hMerge="1">
                  <a:txBody>
                    <a:bodyPr/>
                    <a:lstStyle/>
                    <a:p>
                      <a:endParaRPr/>
                    </a:p>
                  </a:txBody>
                  <a:tcPr marL="0" marR="0" marT="0" marB="0"/>
                </a:tc>
                <a:tc>
                  <a:txBody>
                    <a:bodyPr/>
                    <a:lstStyle/>
                    <a:p>
                      <a:pPr marL="60325">
                        <a:lnSpc>
                          <a:spcPct val="100000"/>
                        </a:lnSpc>
                        <a:spcBef>
                          <a:spcPts val="740"/>
                        </a:spcBef>
                      </a:pPr>
                      <a:r>
                        <a:rPr sz="1200" dirty="0">
                          <a:latin typeface="Times New Roman"/>
                          <a:cs typeface="Times New Roman"/>
                        </a:rPr>
                        <a:t>23151423</a:t>
                      </a:r>
                      <a:endParaRPr sz="1200">
                        <a:latin typeface="Times New Roman"/>
                        <a:cs typeface="Times New Roman"/>
                      </a:endParaRPr>
                    </a:p>
                  </a:txBody>
                  <a:tcPr marL="0" marR="0" marT="93980" marB="0"/>
                </a:tc>
                <a:tc>
                  <a:txBody>
                    <a:bodyPr/>
                    <a:lstStyle/>
                    <a:p>
                      <a:pPr marL="228600">
                        <a:lnSpc>
                          <a:spcPct val="100000"/>
                        </a:lnSpc>
                        <a:spcBef>
                          <a:spcPts val="740"/>
                        </a:spcBef>
                      </a:pPr>
                      <a:r>
                        <a:rPr sz="1200" dirty="0">
                          <a:latin typeface="Times New Roman"/>
                          <a:cs typeface="Times New Roman"/>
                        </a:rPr>
                        <a:t>26620809</a:t>
                      </a:r>
                      <a:endParaRPr sz="1200">
                        <a:latin typeface="Times New Roman"/>
                        <a:cs typeface="Times New Roman"/>
                      </a:endParaRPr>
                    </a:p>
                  </a:txBody>
                  <a:tcPr marL="0" marR="0" marT="93980" marB="0"/>
                </a:tc>
                <a:extLst>
                  <a:ext uri="{0D108BD9-81ED-4DB2-BD59-A6C34878D82A}">
                    <a16:rowId xmlns:a16="http://schemas.microsoft.com/office/drawing/2014/main" val="10001"/>
                  </a:ext>
                </a:extLst>
              </a:tr>
              <a:tr h="389381">
                <a:tc gridSpan="2">
                  <a:txBody>
                    <a:bodyPr/>
                    <a:lstStyle/>
                    <a:p>
                      <a:pPr marL="31750">
                        <a:lnSpc>
                          <a:spcPct val="100000"/>
                        </a:lnSpc>
                        <a:spcBef>
                          <a:spcPts val="735"/>
                        </a:spcBef>
                      </a:pPr>
                      <a:r>
                        <a:rPr sz="1200" dirty="0">
                          <a:latin typeface="Times New Roman"/>
                          <a:cs typeface="Times New Roman"/>
                        </a:rPr>
                        <a:t>Male</a:t>
                      </a:r>
                      <a:r>
                        <a:rPr sz="1200" spc="-15" dirty="0">
                          <a:latin typeface="Times New Roman"/>
                          <a:cs typeface="Times New Roman"/>
                        </a:rPr>
                        <a:t> </a:t>
                      </a:r>
                      <a:r>
                        <a:rPr sz="1200" dirty="0">
                          <a:latin typeface="Times New Roman"/>
                          <a:cs typeface="Times New Roman"/>
                        </a:rPr>
                        <a:t>population</a:t>
                      </a:r>
                      <a:endParaRPr sz="1200">
                        <a:latin typeface="Times New Roman"/>
                        <a:cs typeface="Times New Roman"/>
                      </a:endParaRPr>
                    </a:p>
                  </a:txBody>
                  <a:tcPr marL="0" marR="0" marT="93345"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75565">
                        <a:lnSpc>
                          <a:spcPct val="100000"/>
                        </a:lnSpc>
                        <a:spcBef>
                          <a:spcPts val="735"/>
                        </a:spcBef>
                      </a:pPr>
                      <a:r>
                        <a:rPr sz="1200" spc="-5" dirty="0">
                          <a:latin typeface="Times New Roman"/>
                          <a:cs typeface="Times New Roman"/>
                        </a:rPr>
                        <a:t>12927431(48.56%)</a:t>
                      </a:r>
                      <a:endParaRPr sz="1200">
                        <a:latin typeface="Times New Roman"/>
                        <a:cs typeface="Times New Roman"/>
                      </a:endParaRPr>
                    </a:p>
                  </a:txBody>
                  <a:tcPr marL="0" marR="0" marT="93345" marB="0"/>
                </a:tc>
                <a:extLst>
                  <a:ext uri="{0D108BD9-81ED-4DB2-BD59-A6C34878D82A}">
                    <a16:rowId xmlns:a16="http://schemas.microsoft.com/office/drawing/2014/main" val="10002"/>
                  </a:ext>
                </a:extLst>
              </a:tr>
              <a:tr h="390144">
                <a:tc gridSpan="2">
                  <a:txBody>
                    <a:bodyPr/>
                    <a:lstStyle/>
                    <a:p>
                      <a:pPr marL="31750">
                        <a:lnSpc>
                          <a:spcPct val="100000"/>
                        </a:lnSpc>
                        <a:spcBef>
                          <a:spcPts val="740"/>
                        </a:spcBef>
                      </a:pPr>
                      <a:r>
                        <a:rPr sz="1200" spc="-5" dirty="0">
                          <a:latin typeface="Times New Roman"/>
                          <a:cs typeface="Times New Roman"/>
                        </a:rPr>
                        <a:t>Female</a:t>
                      </a:r>
                      <a:r>
                        <a:rPr sz="1200" spc="-10" dirty="0">
                          <a:latin typeface="Times New Roman"/>
                          <a:cs typeface="Times New Roman"/>
                        </a:rPr>
                        <a:t> </a:t>
                      </a:r>
                      <a:r>
                        <a:rPr sz="1200" dirty="0">
                          <a:latin typeface="Times New Roman"/>
                          <a:cs typeface="Times New Roman"/>
                        </a:rPr>
                        <a:t>population</a:t>
                      </a:r>
                      <a:endParaRPr sz="1200">
                        <a:latin typeface="Times New Roman"/>
                        <a:cs typeface="Times New Roman"/>
                      </a:endParaRPr>
                    </a:p>
                  </a:txBody>
                  <a:tcPr marL="0" marR="0" marT="9398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75565">
                        <a:lnSpc>
                          <a:spcPct val="100000"/>
                        </a:lnSpc>
                        <a:spcBef>
                          <a:spcPts val="740"/>
                        </a:spcBef>
                      </a:pPr>
                      <a:r>
                        <a:rPr sz="1200" spc="-5" dirty="0">
                          <a:latin typeface="Times New Roman"/>
                          <a:cs typeface="Times New Roman"/>
                        </a:rPr>
                        <a:t>13693378(51.44%)</a:t>
                      </a:r>
                      <a:endParaRPr sz="1200">
                        <a:latin typeface="Times New Roman"/>
                        <a:cs typeface="Times New Roman"/>
                      </a:endParaRPr>
                    </a:p>
                  </a:txBody>
                  <a:tcPr marL="0" marR="0" marT="93980" marB="0"/>
                </a:tc>
                <a:extLst>
                  <a:ext uri="{0D108BD9-81ED-4DB2-BD59-A6C34878D82A}">
                    <a16:rowId xmlns:a16="http://schemas.microsoft.com/office/drawing/2014/main" val="10003"/>
                  </a:ext>
                </a:extLst>
              </a:tr>
              <a:tr h="390144">
                <a:tc gridSpan="2">
                  <a:txBody>
                    <a:bodyPr/>
                    <a:lstStyle/>
                    <a:p>
                      <a:pPr marL="31750">
                        <a:lnSpc>
                          <a:spcPct val="100000"/>
                        </a:lnSpc>
                        <a:spcBef>
                          <a:spcPts val="740"/>
                        </a:spcBef>
                      </a:pPr>
                      <a:r>
                        <a:rPr sz="1200" spc="-5" dirty="0">
                          <a:latin typeface="Times New Roman"/>
                          <a:cs typeface="Times New Roman"/>
                        </a:rPr>
                        <a:t>Annual population growth</a:t>
                      </a:r>
                      <a:r>
                        <a:rPr sz="1200" spc="5" dirty="0">
                          <a:latin typeface="Times New Roman"/>
                          <a:cs typeface="Times New Roman"/>
                        </a:rPr>
                        <a:t> </a:t>
                      </a:r>
                      <a:r>
                        <a:rPr sz="1200" spc="-5" dirty="0">
                          <a:latin typeface="Times New Roman"/>
                          <a:cs typeface="Times New Roman"/>
                        </a:rPr>
                        <a:t>rate</a:t>
                      </a:r>
                      <a:endParaRPr sz="1200">
                        <a:latin typeface="Times New Roman"/>
                        <a:cs typeface="Times New Roman"/>
                      </a:endParaRPr>
                    </a:p>
                  </a:txBody>
                  <a:tcPr marL="0" marR="0" marT="93980" marB="0"/>
                </a:tc>
                <a:tc hMerge="1">
                  <a:txBody>
                    <a:bodyPr/>
                    <a:lstStyle/>
                    <a:p>
                      <a:endParaRPr/>
                    </a:p>
                  </a:txBody>
                  <a:tcPr marL="0" marR="0" marT="0" marB="0"/>
                </a:tc>
                <a:tc>
                  <a:txBody>
                    <a:bodyPr/>
                    <a:lstStyle/>
                    <a:p>
                      <a:pPr marL="60325">
                        <a:lnSpc>
                          <a:spcPct val="100000"/>
                        </a:lnSpc>
                        <a:spcBef>
                          <a:spcPts val="740"/>
                        </a:spcBef>
                      </a:pPr>
                      <a:r>
                        <a:rPr sz="1200" dirty="0">
                          <a:latin typeface="Times New Roman"/>
                          <a:cs typeface="Times New Roman"/>
                        </a:rPr>
                        <a:t>2.25</a:t>
                      </a:r>
                      <a:endParaRPr sz="1200">
                        <a:latin typeface="Times New Roman"/>
                        <a:cs typeface="Times New Roman"/>
                      </a:endParaRPr>
                    </a:p>
                  </a:txBody>
                  <a:tcPr marL="0" marR="0" marT="93980" marB="0"/>
                </a:tc>
                <a:tc>
                  <a:txBody>
                    <a:bodyPr/>
                    <a:lstStyle/>
                    <a:p>
                      <a:pPr marL="228600">
                        <a:lnSpc>
                          <a:spcPct val="100000"/>
                        </a:lnSpc>
                        <a:spcBef>
                          <a:spcPts val="740"/>
                        </a:spcBef>
                      </a:pPr>
                      <a:r>
                        <a:rPr sz="1200" dirty="0">
                          <a:latin typeface="Times New Roman"/>
                          <a:cs typeface="Times New Roman"/>
                        </a:rPr>
                        <a:t>1.4</a:t>
                      </a:r>
                      <a:endParaRPr sz="1200">
                        <a:latin typeface="Times New Roman"/>
                        <a:cs typeface="Times New Roman"/>
                      </a:endParaRPr>
                    </a:p>
                  </a:txBody>
                  <a:tcPr marL="0" marR="0" marT="93980" marB="0"/>
                </a:tc>
                <a:extLst>
                  <a:ext uri="{0D108BD9-81ED-4DB2-BD59-A6C34878D82A}">
                    <a16:rowId xmlns:a16="http://schemas.microsoft.com/office/drawing/2014/main" val="10004"/>
                  </a:ext>
                </a:extLst>
              </a:tr>
              <a:tr h="390143">
                <a:tc gridSpan="2">
                  <a:txBody>
                    <a:bodyPr/>
                    <a:lstStyle/>
                    <a:p>
                      <a:pPr marL="31750">
                        <a:lnSpc>
                          <a:spcPct val="100000"/>
                        </a:lnSpc>
                        <a:spcBef>
                          <a:spcPts val="740"/>
                        </a:spcBef>
                      </a:pPr>
                      <a:r>
                        <a:rPr sz="1200" spc="-5" dirty="0">
                          <a:latin typeface="Times New Roman"/>
                          <a:cs typeface="Times New Roman"/>
                        </a:rPr>
                        <a:t>Sex ratio(male per hundred</a:t>
                      </a:r>
                      <a:r>
                        <a:rPr sz="1200" spc="30" dirty="0">
                          <a:latin typeface="Times New Roman"/>
                          <a:cs typeface="Times New Roman"/>
                        </a:rPr>
                        <a:t> </a:t>
                      </a:r>
                      <a:r>
                        <a:rPr sz="1200" spc="-5" dirty="0">
                          <a:latin typeface="Times New Roman"/>
                          <a:cs typeface="Times New Roman"/>
                        </a:rPr>
                        <a:t>female)</a:t>
                      </a:r>
                      <a:endParaRPr sz="1200">
                        <a:latin typeface="Times New Roman"/>
                        <a:cs typeface="Times New Roman"/>
                      </a:endParaRPr>
                    </a:p>
                  </a:txBody>
                  <a:tcPr marL="0" marR="0" marT="93980" marB="0"/>
                </a:tc>
                <a:tc hMerge="1">
                  <a:txBody>
                    <a:bodyPr/>
                    <a:lstStyle/>
                    <a:p>
                      <a:endParaRPr/>
                    </a:p>
                  </a:txBody>
                  <a:tcPr marL="0" marR="0" marT="0" marB="0"/>
                </a:tc>
                <a:tc>
                  <a:txBody>
                    <a:bodyPr/>
                    <a:lstStyle/>
                    <a:p>
                      <a:pPr marL="60325">
                        <a:lnSpc>
                          <a:spcPct val="100000"/>
                        </a:lnSpc>
                        <a:spcBef>
                          <a:spcPts val="740"/>
                        </a:spcBef>
                      </a:pPr>
                      <a:r>
                        <a:rPr sz="1200" dirty="0">
                          <a:latin typeface="Times New Roman"/>
                          <a:cs typeface="Times New Roman"/>
                        </a:rPr>
                        <a:t>99.8</a:t>
                      </a:r>
                      <a:endParaRPr sz="1200">
                        <a:latin typeface="Times New Roman"/>
                        <a:cs typeface="Times New Roman"/>
                      </a:endParaRPr>
                    </a:p>
                  </a:txBody>
                  <a:tcPr marL="0" marR="0" marT="93980" marB="0"/>
                </a:tc>
                <a:tc>
                  <a:txBody>
                    <a:bodyPr/>
                    <a:lstStyle/>
                    <a:p>
                      <a:pPr marL="228600">
                        <a:lnSpc>
                          <a:spcPct val="100000"/>
                        </a:lnSpc>
                        <a:spcBef>
                          <a:spcPts val="740"/>
                        </a:spcBef>
                      </a:pPr>
                      <a:r>
                        <a:rPr sz="1200" dirty="0">
                          <a:latin typeface="Times New Roman"/>
                          <a:cs typeface="Times New Roman"/>
                        </a:rPr>
                        <a:t>94.41</a:t>
                      </a:r>
                      <a:endParaRPr sz="1200">
                        <a:latin typeface="Times New Roman"/>
                        <a:cs typeface="Times New Roman"/>
                      </a:endParaRPr>
                    </a:p>
                  </a:txBody>
                  <a:tcPr marL="0" marR="0" marT="93980" marB="0"/>
                </a:tc>
                <a:extLst>
                  <a:ext uri="{0D108BD9-81ED-4DB2-BD59-A6C34878D82A}">
                    <a16:rowId xmlns:a16="http://schemas.microsoft.com/office/drawing/2014/main" val="10005"/>
                  </a:ext>
                </a:extLst>
              </a:tr>
              <a:tr h="391096">
                <a:tc gridSpan="2">
                  <a:txBody>
                    <a:bodyPr/>
                    <a:lstStyle/>
                    <a:p>
                      <a:pPr marL="31750">
                        <a:lnSpc>
                          <a:spcPct val="100000"/>
                        </a:lnSpc>
                        <a:spcBef>
                          <a:spcPts val="740"/>
                        </a:spcBef>
                      </a:pPr>
                      <a:r>
                        <a:rPr sz="1200" spc="-5" dirty="0">
                          <a:latin typeface="Times New Roman"/>
                          <a:cs typeface="Times New Roman"/>
                        </a:rPr>
                        <a:t>Average household </a:t>
                      </a:r>
                      <a:r>
                        <a:rPr sz="1200" dirty="0">
                          <a:latin typeface="Times New Roman"/>
                          <a:cs typeface="Times New Roman"/>
                        </a:rPr>
                        <a:t>size</a:t>
                      </a:r>
                      <a:endParaRPr sz="1200">
                        <a:latin typeface="Times New Roman"/>
                        <a:cs typeface="Times New Roman"/>
                      </a:endParaRPr>
                    </a:p>
                  </a:txBody>
                  <a:tcPr marL="0" marR="0" marT="93980" marB="0"/>
                </a:tc>
                <a:tc hMerge="1">
                  <a:txBody>
                    <a:bodyPr/>
                    <a:lstStyle/>
                    <a:p>
                      <a:endParaRPr/>
                    </a:p>
                  </a:txBody>
                  <a:tcPr marL="0" marR="0" marT="0" marB="0"/>
                </a:tc>
                <a:tc>
                  <a:txBody>
                    <a:bodyPr/>
                    <a:lstStyle/>
                    <a:p>
                      <a:pPr marL="60325">
                        <a:lnSpc>
                          <a:spcPct val="100000"/>
                        </a:lnSpc>
                        <a:spcBef>
                          <a:spcPts val="740"/>
                        </a:spcBef>
                      </a:pPr>
                      <a:r>
                        <a:rPr sz="1200" dirty="0">
                          <a:latin typeface="Times New Roman"/>
                          <a:cs typeface="Times New Roman"/>
                        </a:rPr>
                        <a:t>5.44</a:t>
                      </a:r>
                      <a:endParaRPr sz="1200">
                        <a:latin typeface="Times New Roman"/>
                        <a:cs typeface="Times New Roman"/>
                      </a:endParaRPr>
                    </a:p>
                  </a:txBody>
                  <a:tcPr marL="0" marR="0" marT="93980" marB="0"/>
                </a:tc>
                <a:tc>
                  <a:txBody>
                    <a:bodyPr/>
                    <a:lstStyle/>
                    <a:p>
                      <a:pPr marL="228600">
                        <a:lnSpc>
                          <a:spcPct val="100000"/>
                        </a:lnSpc>
                        <a:spcBef>
                          <a:spcPts val="740"/>
                        </a:spcBef>
                      </a:pPr>
                      <a:r>
                        <a:rPr sz="1200" dirty="0">
                          <a:latin typeface="Times New Roman"/>
                          <a:cs typeface="Times New Roman"/>
                        </a:rPr>
                        <a:t>4.70</a:t>
                      </a:r>
                      <a:endParaRPr sz="1200">
                        <a:latin typeface="Times New Roman"/>
                        <a:cs typeface="Times New Roman"/>
                      </a:endParaRPr>
                    </a:p>
                  </a:txBody>
                  <a:tcPr marL="0" marR="0" marT="93980" marB="0"/>
                </a:tc>
                <a:extLst>
                  <a:ext uri="{0D108BD9-81ED-4DB2-BD59-A6C34878D82A}">
                    <a16:rowId xmlns:a16="http://schemas.microsoft.com/office/drawing/2014/main" val="10006"/>
                  </a:ext>
                </a:extLst>
              </a:tr>
              <a:tr h="280410">
                <a:tc gridSpan="2">
                  <a:txBody>
                    <a:bodyPr/>
                    <a:lstStyle/>
                    <a:p>
                      <a:pPr marL="31750">
                        <a:lnSpc>
                          <a:spcPts val="1360"/>
                        </a:lnSpc>
                        <a:spcBef>
                          <a:spcPts val="745"/>
                        </a:spcBef>
                      </a:pPr>
                      <a:r>
                        <a:rPr sz="1200" b="1" spc="-5" dirty="0">
                          <a:latin typeface="Times New Roman"/>
                          <a:cs typeface="Times New Roman"/>
                        </a:rPr>
                        <a:t>Population by ecological</a:t>
                      </a:r>
                      <a:r>
                        <a:rPr sz="1200" b="1" spc="5" dirty="0">
                          <a:latin typeface="Times New Roman"/>
                          <a:cs typeface="Times New Roman"/>
                        </a:rPr>
                        <a:t> </a:t>
                      </a:r>
                      <a:r>
                        <a:rPr sz="1200" b="1" dirty="0">
                          <a:latin typeface="Times New Roman"/>
                          <a:cs typeface="Times New Roman"/>
                        </a:rPr>
                        <a:t>belt</a:t>
                      </a:r>
                      <a:endParaRPr sz="1200">
                        <a:latin typeface="Times New Roman"/>
                        <a:cs typeface="Times New Roman"/>
                      </a:endParaRPr>
                    </a:p>
                  </a:txBody>
                  <a:tcPr marL="0" marR="0" marT="94615"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7"/>
                  </a:ext>
                </a:extLst>
              </a:tr>
              <a:tr h="497782">
                <a:tc>
                  <a:txBody>
                    <a:bodyPr/>
                    <a:lstStyle/>
                    <a:p>
                      <a:pPr>
                        <a:lnSpc>
                          <a:spcPct val="100000"/>
                        </a:lnSpc>
                        <a:spcBef>
                          <a:spcPts val="35"/>
                        </a:spcBef>
                      </a:pPr>
                      <a:endParaRPr sz="1350">
                        <a:latin typeface="Times New Roman"/>
                        <a:cs typeface="Times New Roman"/>
                      </a:endParaRPr>
                    </a:p>
                    <a:p>
                      <a:pPr marL="31750">
                        <a:lnSpc>
                          <a:spcPct val="100000"/>
                        </a:lnSpc>
                      </a:pPr>
                      <a:r>
                        <a:rPr sz="1200" spc="-5" dirty="0">
                          <a:latin typeface="Times New Roman"/>
                          <a:cs typeface="Times New Roman"/>
                        </a:rPr>
                        <a:t>Mountain</a:t>
                      </a:r>
                      <a:endParaRPr sz="1200">
                        <a:latin typeface="Times New Roman"/>
                        <a:cs typeface="Times New Roman"/>
                      </a:endParaRPr>
                    </a:p>
                  </a:txBody>
                  <a:tcPr marL="0" marR="0" marT="4445" marB="0"/>
                </a:tc>
                <a:tc gridSpan="3">
                  <a:txBody>
                    <a:bodyPr/>
                    <a:lstStyle/>
                    <a:p>
                      <a:pPr>
                        <a:lnSpc>
                          <a:spcPct val="100000"/>
                        </a:lnSpc>
                        <a:spcBef>
                          <a:spcPts val="35"/>
                        </a:spcBef>
                      </a:pPr>
                      <a:endParaRPr sz="1350">
                        <a:latin typeface="Times New Roman"/>
                        <a:cs typeface="Times New Roman"/>
                      </a:endParaRPr>
                    </a:p>
                    <a:p>
                      <a:pPr marL="160655">
                        <a:lnSpc>
                          <a:spcPct val="100000"/>
                        </a:lnSpc>
                      </a:pPr>
                      <a:r>
                        <a:rPr sz="1200" dirty="0">
                          <a:latin typeface="Times New Roman"/>
                          <a:cs typeface="Times New Roman"/>
                        </a:rPr>
                        <a:t>6.75%</a:t>
                      </a:r>
                      <a:endParaRPr sz="1200">
                        <a:latin typeface="Times New Roman"/>
                        <a:cs typeface="Times New Roman"/>
                      </a:endParaRPr>
                    </a:p>
                  </a:txBody>
                  <a:tcPr marL="0" marR="0" marT="444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390118">
                <a:tc>
                  <a:txBody>
                    <a:bodyPr/>
                    <a:lstStyle/>
                    <a:p>
                      <a:pPr marL="31750">
                        <a:lnSpc>
                          <a:spcPct val="100000"/>
                        </a:lnSpc>
                        <a:spcBef>
                          <a:spcPts val="740"/>
                        </a:spcBef>
                      </a:pPr>
                      <a:r>
                        <a:rPr sz="1200" spc="-5" dirty="0">
                          <a:latin typeface="Times New Roman"/>
                          <a:cs typeface="Times New Roman"/>
                        </a:rPr>
                        <a:t>Hill</a:t>
                      </a:r>
                      <a:endParaRPr sz="1200">
                        <a:latin typeface="Times New Roman"/>
                        <a:cs typeface="Times New Roman"/>
                      </a:endParaRPr>
                    </a:p>
                  </a:txBody>
                  <a:tcPr marL="0" marR="0" marT="93980" marB="0"/>
                </a:tc>
                <a:tc gridSpan="3">
                  <a:txBody>
                    <a:bodyPr/>
                    <a:lstStyle/>
                    <a:p>
                      <a:pPr marL="160655">
                        <a:lnSpc>
                          <a:spcPct val="100000"/>
                        </a:lnSpc>
                        <a:spcBef>
                          <a:spcPts val="740"/>
                        </a:spcBef>
                      </a:pPr>
                      <a:r>
                        <a:rPr sz="1200" dirty="0">
                          <a:latin typeface="Times New Roman"/>
                          <a:cs typeface="Times New Roman"/>
                        </a:rPr>
                        <a:t>43.10%</a:t>
                      </a:r>
                      <a:endParaRPr sz="1200">
                        <a:latin typeface="Times New Roman"/>
                        <a:cs typeface="Times New Roman"/>
                      </a:endParaRPr>
                    </a:p>
                  </a:txBody>
                  <a:tcPr marL="0" marR="0" marT="9398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79432">
                <a:tc>
                  <a:txBody>
                    <a:bodyPr/>
                    <a:lstStyle/>
                    <a:p>
                      <a:pPr marL="31750">
                        <a:lnSpc>
                          <a:spcPts val="1360"/>
                        </a:lnSpc>
                        <a:spcBef>
                          <a:spcPts val="740"/>
                        </a:spcBef>
                      </a:pPr>
                      <a:r>
                        <a:rPr sz="1200" spc="-5" dirty="0">
                          <a:latin typeface="Times New Roman"/>
                          <a:cs typeface="Times New Roman"/>
                        </a:rPr>
                        <a:t>Tarai</a:t>
                      </a:r>
                      <a:endParaRPr sz="1200">
                        <a:latin typeface="Times New Roman"/>
                        <a:cs typeface="Times New Roman"/>
                      </a:endParaRPr>
                    </a:p>
                  </a:txBody>
                  <a:tcPr marL="0" marR="0" marT="93980" marB="0"/>
                </a:tc>
                <a:tc gridSpan="3">
                  <a:txBody>
                    <a:bodyPr/>
                    <a:lstStyle/>
                    <a:p>
                      <a:pPr marL="160655">
                        <a:lnSpc>
                          <a:spcPts val="1360"/>
                        </a:lnSpc>
                        <a:spcBef>
                          <a:spcPts val="740"/>
                        </a:spcBef>
                      </a:pPr>
                      <a:r>
                        <a:rPr sz="1200" dirty="0">
                          <a:latin typeface="Times New Roman"/>
                          <a:cs typeface="Times New Roman"/>
                        </a:rPr>
                        <a:t>50.15%</a:t>
                      </a:r>
                      <a:endParaRPr sz="1200">
                        <a:latin typeface="Times New Roman"/>
                        <a:cs typeface="Times New Roman"/>
                      </a:endParaRPr>
                    </a:p>
                  </a:txBody>
                  <a:tcPr marL="0" marR="0" marT="9398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sp>
        <p:nvSpPr>
          <p:cNvPr id="15" name="Slide Number Placeholder 14">
            <a:extLst>
              <a:ext uri="{FF2B5EF4-FFF2-40B4-BE49-F238E27FC236}">
                <a16:creationId xmlns:a16="http://schemas.microsoft.com/office/drawing/2014/main" id="{6EC3D9EB-D96D-4B6C-9390-B77EC27DCFE0}"/>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81</a:t>
            </a:fld>
            <a:endParaRP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130604" y="990345"/>
            <a:ext cx="5433695" cy="3200400"/>
          </a:xfrm>
          <a:prstGeom prst="rect">
            <a:avLst/>
          </a:prstGeom>
        </p:spPr>
        <p:txBody>
          <a:bodyPr vert="horz" wrap="square" lIns="0" tIns="12700" rIns="0" bIns="0" rtlCol="0">
            <a:spAutoFit/>
          </a:bodyPr>
          <a:lstStyle/>
          <a:p>
            <a:pPr marL="240665" indent="-228600">
              <a:lnSpc>
                <a:spcPct val="100000"/>
              </a:lnSpc>
              <a:spcBef>
                <a:spcPts val="100"/>
              </a:spcBef>
              <a:buChar char="•"/>
              <a:tabLst>
                <a:tab pos="240665" algn="l"/>
                <a:tab pos="241300" algn="l"/>
              </a:tabLst>
            </a:pPr>
            <a:r>
              <a:rPr sz="1200" spc="-5" dirty="0">
                <a:latin typeface="Times New Roman"/>
                <a:cs typeface="Times New Roman"/>
              </a:rPr>
              <a:t>Females </a:t>
            </a:r>
            <a:r>
              <a:rPr sz="1200" dirty="0">
                <a:latin typeface="Times New Roman"/>
                <a:cs typeface="Times New Roman"/>
              </a:rPr>
              <a:t>outnumber </a:t>
            </a:r>
            <a:r>
              <a:rPr sz="1200" spc="-5" dirty="0">
                <a:latin typeface="Times New Roman"/>
                <a:cs typeface="Times New Roman"/>
              </a:rPr>
              <a:t>males</a:t>
            </a:r>
            <a:endParaRPr sz="1200">
              <a:latin typeface="Times New Roman"/>
              <a:cs typeface="Times New Roman"/>
            </a:endParaRPr>
          </a:p>
          <a:p>
            <a:pPr>
              <a:lnSpc>
                <a:spcPct val="100000"/>
              </a:lnSpc>
              <a:spcBef>
                <a:spcPts val="10"/>
              </a:spcBef>
              <a:buFont typeface="Times New Roman"/>
              <a:buChar char="•"/>
            </a:pPr>
            <a:endParaRPr sz="1400">
              <a:latin typeface="Times New Roman"/>
              <a:cs typeface="Times New Roman"/>
            </a:endParaRPr>
          </a:p>
          <a:p>
            <a:pPr marL="240665" indent="-228600">
              <a:lnSpc>
                <a:spcPct val="100000"/>
              </a:lnSpc>
              <a:buChar char="•"/>
              <a:tabLst>
                <a:tab pos="240665" algn="l"/>
                <a:tab pos="241300" algn="l"/>
              </a:tabLst>
            </a:pPr>
            <a:r>
              <a:rPr sz="1200" spc="-5" dirty="0">
                <a:latin typeface="Times New Roman"/>
                <a:cs typeface="Times New Roman"/>
              </a:rPr>
              <a:t>Sex ratio is</a:t>
            </a:r>
            <a:r>
              <a:rPr sz="1200" spc="15" dirty="0">
                <a:latin typeface="Times New Roman"/>
                <a:cs typeface="Times New Roman"/>
              </a:rPr>
              <a:t> </a:t>
            </a:r>
            <a:r>
              <a:rPr sz="1200" spc="-5" dirty="0">
                <a:latin typeface="Times New Roman"/>
                <a:cs typeface="Times New Roman"/>
              </a:rPr>
              <a:t>low</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buChar char="•"/>
              <a:tabLst>
                <a:tab pos="240665" algn="l"/>
                <a:tab pos="241300" algn="l"/>
              </a:tabLst>
            </a:pPr>
            <a:r>
              <a:rPr sz="1200" spc="-5" dirty="0">
                <a:latin typeface="Times New Roman"/>
                <a:cs typeface="Times New Roman"/>
              </a:rPr>
              <a:t>Sex ratio is low </a:t>
            </a:r>
            <a:r>
              <a:rPr sz="1200" dirty="0">
                <a:latin typeface="Times New Roman"/>
                <a:cs typeface="Times New Roman"/>
              </a:rPr>
              <a:t>in </a:t>
            </a:r>
            <a:r>
              <a:rPr sz="1200" spc="-5" dirty="0">
                <a:latin typeface="Times New Roman"/>
                <a:cs typeface="Times New Roman"/>
              </a:rPr>
              <a:t>several </a:t>
            </a:r>
            <a:r>
              <a:rPr sz="1200" dirty="0">
                <a:latin typeface="Times New Roman"/>
                <a:cs typeface="Times New Roman"/>
              </a:rPr>
              <a:t>hill</a:t>
            </a:r>
            <a:r>
              <a:rPr sz="1200" spc="30" dirty="0">
                <a:latin typeface="Times New Roman"/>
                <a:cs typeface="Times New Roman"/>
              </a:rPr>
              <a:t> </a:t>
            </a:r>
            <a:r>
              <a:rPr sz="1200" spc="-5" dirty="0">
                <a:latin typeface="Times New Roman"/>
                <a:cs typeface="Times New Roman"/>
              </a:rPr>
              <a:t>districts</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spcBef>
                <a:spcPts val="5"/>
              </a:spcBef>
              <a:buChar char="•"/>
              <a:tabLst>
                <a:tab pos="240665" algn="l"/>
                <a:tab pos="241300" algn="l"/>
              </a:tabLst>
            </a:pPr>
            <a:r>
              <a:rPr sz="1200" spc="-5" dirty="0">
                <a:latin typeface="Times New Roman"/>
                <a:cs typeface="Times New Roman"/>
              </a:rPr>
              <a:t>Mountain </a:t>
            </a:r>
            <a:r>
              <a:rPr sz="1200" dirty="0">
                <a:latin typeface="Times New Roman"/>
                <a:cs typeface="Times New Roman"/>
              </a:rPr>
              <a:t>and hilly population</a:t>
            </a:r>
            <a:r>
              <a:rPr sz="1200" spc="-25" dirty="0">
                <a:latin typeface="Times New Roman"/>
                <a:cs typeface="Times New Roman"/>
              </a:rPr>
              <a:t> </a:t>
            </a:r>
            <a:r>
              <a:rPr sz="1200" spc="-5" dirty="0">
                <a:latin typeface="Times New Roman"/>
                <a:cs typeface="Times New Roman"/>
              </a:rPr>
              <a:t>decrease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buChar char="•"/>
              <a:tabLst>
                <a:tab pos="240665" algn="l"/>
                <a:tab pos="241300" algn="l"/>
              </a:tabLst>
            </a:pPr>
            <a:r>
              <a:rPr sz="1200" spc="-5" dirty="0">
                <a:latin typeface="Times New Roman"/>
                <a:cs typeface="Times New Roman"/>
              </a:rPr>
              <a:t>Terai </a:t>
            </a:r>
            <a:r>
              <a:rPr sz="1200" dirty="0">
                <a:latin typeface="Times New Roman"/>
                <a:cs typeface="Times New Roman"/>
              </a:rPr>
              <a:t>occupy the </a:t>
            </a:r>
            <a:r>
              <a:rPr sz="1200" spc="-5" dirty="0">
                <a:latin typeface="Times New Roman"/>
                <a:cs typeface="Times New Roman"/>
              </a:rPr>
              <a:t>half </a:t>
            </a:r>
            <a:r>
              <a:rPr sz="1200" dirty="0">
                <a:latin typeface="Times New Roman"/>
                <a:cs typeface="Times New Roman"/>
              </a:rPr>
              <a:t>of the </a:t>
            </a:r>
            <a:r>
              <a:rPr sz="1200" spc="-75" dirty="0">
                <a:latin typeface="Times New Roman"/>
                <a:cs typeface="Times New Roman"/>
              </a:rPr>
              <a:t>country‟s</a:t>
            </a:r>
            <a:r>
              <a:rPr sz="1200" spc="-10" dirty="0">
                <a:latin typeface="Times New Roman"/>
                <a:cs typeface="Times New Roman"/>
              </a:rPr>
              <a:t> </a:t>
            </a:r>
            <a:r>
              <a:rPr sz="1200" spc="-5" dirty="0">
                <a:latin typeface="Times New Roman"/>
                <a:cs typeface="Times New Roman"/>
              </a:rPr>
              <a:t>population</a:t>
            </a:r>
            <a:endParaRPr sz="1200">
              <a:latin typeface="Times New Roman"/>
              <a:cs typeface="Times New Roman"/>
            </a:endParaRPr>
          </a:p>
          <a:p>
            <a:pPr marL="240665" marR="5080" indent="-228600">
              <a:lnSpc>
                <a:spcPct val="143500"/>
              </a:lnSpc>
              <a:spcBef>
                <a:spcPts val="1005"/>
              </a:spcBef>
              <a:buChar char="•"/>
              <a:tabLst>
                <a:tab pos="240665" algn="l"/>
                <a:tab pos="241300" algn="l"/>
              </a:tabLst>
            </a:pPr>
            <a:r>
              <a:rPr sz="1200" spc="-5" dirty="0">
                <a:latin typeface="Times New Roman"/>
                <a:cs typeface="Times New Roman"/>
              </a:rPr>
              <a:t>Negative growth rate has been seen </a:t>
            </a:r>
            <a:r>
              <a:rPr sz="1200" dirty="0">
                <a:latin typeface="Times New Roman"/>
                <a:cs typeface="Times New Roman"/>
              </a:rPr>
              <a:t>in some districts </a:t>
            </a:r>
            <a:r>
              <a:rPr sz="1200" spc="-5" dirty="0">
                <a:latin typeface="Times New Roman"/>
                <a:cs typeface="Times New Roman"/>
              </a:rPr>
              <a:t>such as Syangja, Parbat, </a:t>
            </a:r>
            <a:r>
              <a:rPr sz="1200" dirty="0">
                <a:latin typeface="Times New Roman"/>
                <a:cs typeface="Times New Roman"/>
              </a:rPr>
              <a:t>Gulmi,  </a:t>
            </a:r>
            <a:r>
              <a:rPr sz="1200" spc="-5" dirty="0">
                <a:latin typeface="Times New Roman"/>
                <a:cs typeface="Times New Roman"/>
              </a:rPr>
              <a:t>Arghakhanchi </a:t>
            </a:r>
            <a:r>
              <a:rPr sz="1200" dirty="0">
                <a:latin typeface="Times New Roman"/>
                <a:cs typeface="Times New Roman"/>
              </a:rPr>
              <a:t>and </a:t>
            </a:r>
            <a:r>
              <a:rPr sz="1200" spc="-5" dirty="0">
                <a:latin typeface="Times New Roman"/>
                <a:cs typeface="Times New Roman"/>
              </a:rPr>
              <a:t>Khotang.</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spcBef>
                <a:spcPts val="5"/>
              </a:spcBef>
              <a:buChar char="•"/>
              <a:tabLst>
                <a:tab pos="240665" algn="l"/>
                <a:tab pos="241300" algn="l"/>
              </a:tabLst>
            </a:pPr>
            <a:r>
              <a:rPr sz="1200" dirty="0">
                <a:latin typeface="Times New Roman"/>
                <a:cs typeface="Times New Roman"/>
              </a:rPr>
              <a:t>Population density highest in </a:t>
            </a:r>
            <a:r>
              <a:rPr sz="1200" spc="-5" dirty="0">
                <a:latin typeface="Times New Roman"/>
                <a:cs typeface="Times New Roman"/>
              </a:rPr>
              <a:t>Kathmandu (4408) </a:t>
            </a:r>
            <a:r>
              <a:rPr sz="1200" dirty="0">
                <a:latin typeface="Times New Roman"/>
                <a:cs typeface="Times New Roman"/>
              </a:rPr>
              <a:t>and </a:t>
            </a:r>
            <a:r>
              <a:rPr sz="1200" spc="-5" dirty="0">
                <a:latin typeface="Times New Roman"/>
                <a:cs typeface="Times New Roman"/>
              </a:rPr>
              <a:t>lowest </a:t>
            </a:r>
            <a:r>
              <a:rPr sz="1200" dirty="0">
                <a:latin typeface="Times New Roman"/>
                <a:cs typeface="Times New Roman"/>
              </a:rPr>
              <a:t>in Manang</a:t>
            </a:r>
            <a:r>
              <a:rPr sz="1200" spc="-45" dirty="0">
                <a:latin typeface="Times New Roman"/>
                <a:cs typeface="Times New Roman"/>
              </a:rPr>
              <a:t> </a:t>
            </a:r>
            <a:r>
              <a:rPr sz="1200" spc="-5" dirty="0">
                <a:latin typeface="Times New Roman"/>
                <a:cs typeface="Times New Roman"/>
              </a:rPr>
              <a:t>(3)</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buChar char="•"/>
              <a:tabLst>
                <a:tab pos="240665" algn="l"/>
                <a:tab pos="241300" algn="l"/>
              </a:tabLst>
            </a:pPr>
            <a:r>
              <a:rPr sz="1200" dirty="0">
                <a:latin typeface="Times New Roman"/>
                <a:cs typeface="Times New Roman"/>
              </a:rPr>
              <a:t>The country </a:t>
            </a:r>
            <a:r>
              <a:rPr sz="1200" spc="-5" dirty="0">
                <a:latin typeface="Times New Roman"/>
                <a:cs typeface="Times New Roman"/>
              </a:rPr>
              <a:t>is </a:t>
            </a:r>
            <a:r>
              <a:rPr sz="1200" dirty="0">
                <a:latin typeface="Times New Roman"/>
                <a:cs typeface="Times New Roman"/>
              </a:rPr>
              <a:t>in third </a:t>
            </a:r>
            <a:r>
              <a:rPr sz="1200" spc="-5" dirty="0">
                <a:latin typeface="Times New Roman"/>
                <a:cs typeface="Times New Roman"/>
              </a:rPr>
              <a:t>stage demographic</a:t>
            </a:r>
            <a:r>
              <a:rPr sz="1200" spc="-35" dirty="0">
                <a:latin typeface="Times New Roman"/>
                <a:cs typeface="Times New Roman"/>
              </a:rPr>
              <a:t> </a:t>
            </a:r>
            <a:r>
              <a:rPr sz="1200" dirty="0">
                <a:latin typeface="Times New Roman"/>
                <a:cs typeface="Times New Roman"/>
              </a:rPr>
              <a:t>transition</a:t>
            </a:r>
            <a:endParaRPr sz="120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82</a:t>
            </a:fld>
            <a:endParaRPr sz="1100">
              <a:latin typeface="Caladea"/>
              <a:cs typeface="Caladea"/>
            </a:endParaRPr>
          </a:p>
        </p:txBody>
      </p:sp>
      <p:sp>
        <p:nvSpPr>
          <p:cNvPr id="6" name="object 6"/>
          <p:cNvSpPr txBox="1"/>
          <p:nvPr/>
        </p:nvSpPr>
        <p:spPr>
          <a:xfrm>
            <a:off x="902004" y="4764151"/>
            <a:ext cx="5721350" cy="112141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World Population</a:t>
            </a:r>
            <a:r>
              <a:rPr sz="1200" b="1" spc="5" dirty="0">
                <a:latin typeface="Times New Roman"/>
                <a:cs typeface="Times New Roman"/>
              </a:rPr>
              <a:t> </a:t>
            </a:r>
            <a:r>
              <a:rPr sz="1200" b="1" spc="-5" dirty="0">
                <a:latin typeface="Times New Roman"/>
                <a:cs typeface="Times New Roman"/>
              </a:rPr>
              <a:t>Trends:</a:t>
            </a:r>
            <a:endParaRPr sz="1200">
              <a:latin typeface="Times New Roman"/>
              <a:cs typeface="Times New Roman"/>
            </a:endParaRPr>
          </a:p>
          <a:p>
            <a:pPr marL="469265" marR="5080" indent="-228600">
              <a:lnSpc>
                <a:spcPct val="143700"/>
              </a:lnSpc>
              <a:spcBef>
                <a:spcPts val="980"/>
              </a:spcBef>
              <a:buChar char="•"/>
              <a:tabLst>
                <a:tab pos="469265" algn="l"/>
                <a:tab pos="469900" algn="l"/>
              </a:tabLst>
            </a:pP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beginning </a:t>
            </a:r>
            <a:r>
              <a:rPr sz="1200" dirty="0">
                <a:latin typeface="Times New Roman"/>
                <a:cs typeface="Times New Roman"/>
              </a:rPr>
              <a:t>of the christian </a:t>
            </a:r>
            <a:r>
              <a:rPr sz="1200" spc="-5" dirty="0">
                <a:latin typeface="Times New Roman"/>
                <a:cs typeface="Times New Roman"/>
              </a:rPr>
              <a:t>era, </a:t>
            </a:r>
            <a:r>
              <a:rPr sz="1200" dirty="0">
                <a:latin typeface="Times New Roman"/>
                <a:cs typeface="Times New Roman"/>
              </a:rPr>
              <a:t>nearly 2000 </a:t>
            </a:r>
            <a:r>
              <a:rPr sz="1200" spc="-5" dirty="0">
                <a:latin typeface="Times New Roman"/>
                <a:cs typeface="Times New Roman"/>
              </a:rPr>
              <a:t>years ago, </a:t>
            </a:r>
            <a:r>
              <a:rPr sz="1200" dirty="0">
                <a:latin typeface="Times New Roman"/>
                <a:cs typeface="Times New Roman"/>
              </a:rPr>
              <a:t>the </a:t>
            </a:r>
            <a:r>
              <a:rPr sz="1200" spc="-5" dirty="0">
                <a:latin typeface="Times New Roman"/>
                <a:cs typeface="Times New Roman"/>
              </a:rPr>
              <a:t>world </a:t>
            </a:r>
            <a:r>
              <a:rPr sz="1200" dirty="0">
                <a:latin typeface="Times New Roman"/>
                <a:cs typeface="Times New Roman"/>
              </a:rPr>
              <a:t>population </a:t>
            </a:r>
            <a:r>
              <a:rPr sz="1200" spc="-5" dirty="0">
                <a:latin typeface="Times New Roman"/>
                <a:cs typeface="Times New Roman"/>
              </a:rPr>
              <a:t>was  estimated </a:t>
            </a:r>
            <a:r>
              <a:rPr sz="1200" dirty="0">
                <a:latin typeface="Times New Roman"/>
                <a:cs typeface="Times New Roman"/>
              </a:rPr>
              <a:t>one billion. The </a:t>
            </a:r>
            <a:r>
              <a:rPr sz="1200" spc="-5" dirty="0">
                <a:latin typeface="Times New Roman"/>
                <a:cs typeface="Times New Roman"/>
              </a:rPr>
              <a:t>world population </a:t>
            </a:r>
            <a:r>
              <a:rPr sz="1200" dirty="0">
                <a:latin typeface="Times New Roman"/>
                <a:cs typeface="Times New Roman"/>
              </a:rPr>
              <a:t>in </a:t>
            </a:r>
            <a:r>
              <a:rPr sz="1200" spc="-5" dirty="0">
                <a:latin typeface="Times New Roman"/>
                <a:cs typeface="Times New Roman"/>
              </a:rPr>
              <a:t>different </a:t>
            </a:r>
            <a:r>
              <a:rPr sz="1200" dirty="0">
                <a:latin typeface="Times New Roman"/>
                <a:cs typeface="Times New Roman"/>
              </a:rPr>
              <a:t>period </a:t>
            </a:r>
            <a:r>
              <a:rPr sz="1200" spc="-5" dirty="0">
                <a:latin typeface="Times New Roman"/>
                <a:cs typeface="Times New Roman"/>
              </a:rPr>
              <a:t>is presented </a:t>
            </a:r>
            <a:r>
              <a:rPr sz="1200" dirty="0">
                <a:latin typeface="Times New Roman"/>
                <a:cs typeface="Times New Roman"/>
              </a:rPr>
              <a:t>in the  following</a:t>
            </a:r>
            <a:r>
              <a:rPr sz="1200" spc="-20" dirty="0">
                <a:latin typeface="Times New Roman"/>
                <a:cs typeface="Times New Roman"/>
              </a:rPr>
              <a:t> </a:t>
            </a:r>
            <a:r>
              <a:rPr sz="1200" spc="-5" dirty="0">
                <a:latin typeface="Times New Roman"/>
                <a:cs typeface="Times New Roman"/>
              </a:rPr>
              <a:t>table.(UNFPA-2001)</a:t>
            </a:r>
            <a:endParaRPr sz="1200">
              <a:latin typeface="Times New Roman"/>
              <a:cs typeface="Times New Roman"/>
            </a:endParaRPr>
          </a:p>
        </p:txBody>
      </p:sp>
      <p:graphicFrame>
        <p:nvGraphicFramePr>
          <p:cNvPr id="7" name="object 7"/>
          <p:cNvGraphicFramePr>
            <a:graphicFrameLocks noGrp="1"/>
          </p:cNvGraphicFramePr>
          <p:nvPr/>
        </p:nvGraphicFramePr>
        <p:xfrm>
          <a:off x="801623" y="6093840"/>
          <a:ext cx="5903595" cy="2973649"/>
        </p:xfrm>
        <a:graphic>
          <a:graphicData uri="http://schemas.openxmlformats.org/drawingml/2006/table">
            <a:tbl>
              <a:tblPr firstRow="1" bandRow="1">
                <a:tableStyleId>{2D5ABB26-0587-4C30-8999-92F81FD0307C}</a:tableStyleId>
              </a:tblPr>
              <a:tblGrid>
                <a:gridCol w="3010535">
                  <a:extLst>
                    <a:ext uri="{9D8B030D-6E8A-4147-A177-3AD203B41FA5}">
                      <a16:colId xmlns:a16="http://schemas.microsoft.com/office/drawing/2014/main" val="20000"/>
                    </a:ext>
                  </a:extLst>
                </a:gridCol>
                <a:gridCol w="2893060">
                  <a:extLst>
                    <a:ext uri="{9D8B030D-6E8A-4147-A177-3AD203B41FA5}">
                      <a16:colId xmlns:a16="http://schemas.microsoft.com/office/drawing/2014/main" val="20001"/>
                    </a:ext>
                  </a:extLst>
                </a:gridCol>
              </a:tblGrid>
              <a:tr h="502919">
                <a:tc>
                  <a:txBody>
                    <a:bodyPr/>
                    <a:lstStyle/>
                    <a:p>
                      <a:pPr marL="99060">
                        <a:lnSpc>
                          <a:spcPct val="100000"/>
                        </a:lnSpc>
                        <a:spcBef>
                          <a:spcPts val="395"/>
                        </a:spcBef>
                      </a:pPr>
                      <a:r>
                        <a:rPr sz="1200" b="1" spc="-5" dirty="0">
                          <a:latin typeface="Times New Roman"/>
                          <a:cs typeface="Times New Roman"/>
                        </a:rPr>
                        <a:t>Period</a:t>
                      </a:r>
                      <a:endParaRPr sz="1200">
                        <a:latin typeface="Times New Roman"/>
                        <a:cs typeface="Times New Roman"/>
                      </a:endParaRPr>
                    </a:p>
                  </a:txBody>
                  <a:tcPr marL="0" marR="0" marT="5016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9060">
                        <a:lnSpc>
                          <a:spcPct val="100000"/>
                        </a:lnSpc>
                        <a:spcBef>
                          <a:spcPts val="395"/>
                        </a:spcBef>
                      </a:pPr>
                      <a:r>
                        <a:rPr sz="1200" b="1" spc="-5" dirty="0">
                          <a:latin typeface="Times New Roman"/>
                          <a:cs typeface="Times New Roman"/>
                        </a:rPr>
                        <a:t>Population (in</a:t>
                      </a:r>
                      <a:r>
                        <a:rPr sz="1200" b="1" spc="5" dirty="0">
                          <a:latin typeface="Times New Roman"/>
                          <a:cs typeface="Times New Roman"/>
                        </a:rPr>
                        <a:t> </a:t>
                      </a:r>
                      <a:r>
                        <a:rPr sz="1200" b="1" spc="-5" dirty="0">
                          <a:latin typeface="Times New Roman"/>
                          <a:cs typeface="Times New Roman"/>
                        </a:rPr>
                        <a:t>billion)</a:t>
                      </a:r>
                      <a:endParaRPr sz="1200">
                        <a:latin typeface="Times New Roman"/>
                        <a:cs typeface="Times New Roman"/>
                      </a:endParaRPr>
                    </a:p>
                  </a:txBody>
                  <a:tcPr marL="0" marR="0" marT="5016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93775">
                <a:tc>
                  <a:txBody>
                    <a:bodyPr/>
                    <a:lstStyle/>
                    <a:p>
                      <a:pPr marL="99060">
                        <a:lnSpc>
                          <a:spcPct val="100000"/>
                        </a:lnSpc>
                        <a:spcBef>
                          <a:spcPts val="300"/>
                        </a:spcBef>
                      </a:pPr>
                      <a:r>
                        <a:rPr sz="1200" dirty="0">
                          <a:latin typeface="Times New Roman"/>
                          <a:cs typeface="Times New Roman"/>
                        </a:rPr>
                        <a:t>1930</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2</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4156">
                <a:tc>
                  <a:txBody>
                    <a:bodyPr/>
                    <a:lstStyle/>
                    <a:p>
                      <a:pPr marL="99060">
                        <a:lnSpc>
                          <a:spcPct val="100000"/>
                        </a:lnSpc>
                        <a:spcBef>
                          <a:spcPts val="300"/>
                        </a:spcBef>
                      </a:pPr>
                      <a:r>
                        <a:rPr sz="1200" dirty="0">
                          <a:latin typeface="Times New Roman"/>
                          <a:cs typeface="Times New Roman"/>
                        </a:rPr>
                        <a:t>1960</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3</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93775">
                <a:tc>
                  <a:txBody>
                    <a:bodyPr/>
                    <a:lstStyle/>
                    <a:p>
                      <a:pPr marL="99060">
                        <a:lnSpc>
                          <a:spcPct val="100000"/>
                        </a:lnSpc>
                        <a:spcBef>
                          <a:spcPts val="300"/>
                        </a:spcBef>
                      </a:pPr>
                      <a:r>
                        <a:rPr sz="1200" dirty="0">
                          <a:latin typeface="Times New Roman"/>
                          <a:cs typeface="Times New Roman"/>
                        </a:rPr>
                        <a:t>1975</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4</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93775">
                <a:tc>
                  <a:txBody>
                    <a:bodyPr/>
                    <a:lstStyle/>
                    <a:p>
                      <a:pPr marL="99060">
                        <a:lnSpc>
                          <a:spcPct val="100000"/>
                        </a:lnSpc>
                        <a:spcBef>
                          <a:spcPts val="300"/>
                        </a:spcBef>
                      </a:pPr>
                      <a:r>
                        <a:rPr sz="1200" dirty="0">
                          <a:latin typeface="Times New Roman"/>
                          <a:cs typeface="Times New Roman"/>
                        </a:rPr>
                        <a:t>1987</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5</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95249">
                <a:tc>
                  <a:txBody>
                    <a:bodyPr/>
                    <a:lstStyle/>
                    <a:p>
                      <a:pPr marL="99060">
                        <a:lnSpc>
                          <a:spcPct val="100000"/>
                        </a:lnSpc>
                        <a:spcBef>
                          <a:spcPts val="300"/>
                        </a:spcBef>
                      </a:pPr>
                      <a:r>
                        <a:rPr sz="1200" dirty="0">
                          <a:latin typeface="Times New Roman"/>
                          <a:cs typeface="Times New Roman"/>
                        </a:rPr>
                        <a:t>1999</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6</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10" name="Slide Number Placeholder 9">
            <a:extLst>
              <a:ext uri="{FF2B5EF4-FFF2-40B4-BE49-F238E27FC236}">
                <a16:creationId xmlns:a16="http://schemas.microsoft.com/office/drawing/2014/main" id="{095C4E7F-AEF8-4E2C-A84B-1464C70658FC}"/>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82</a:t>
            </a:fld>
            <a:endParaRP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801623" y="1016508"/>
          <a:ext cx="5903595" cy="1984500"/>
        </p:xfrm>
        <a:graphic>
          <a:graphicData uri="http://schemas.openxmlformats.org/drawingml/2006/table">
            <a:tbl>
              <a:tblPr firstRow="1" bandRow="1">
                <a:tableStyleId>{2D5ABB26-0587-4C30-8999-92F81FD0307C}</a:tableStyleId>
              </a:tblPr>
              <a:tblGrid>
                <a:gridCol w="3010535">
                  <a:extLst>
                    <a:ext uri="{9D8B030D-6E8A-4147-A177-3AD203B41FA5}">
                      <a16:colId xmlns:a16="http://schemas.microsoft.com/office/drawing/2014/main" val="20000"/>
                    </a:ext>
                  </a:extLst>
                </a:gridCol>
                <a:gridCol w="2893060">
                  <a:extLst>
                    <a:ext uri="{9D8B030D-6E8A-4147-A177-3AD203B41FA5}">
                      <a16:colId xmlns:a16="http://schemas.microsoft.com/office/drawing/2014/main" val="20001"/>
                    </a:ext>
                  </a:extLst>
                </a:gridCol>
              </a:tblGrid>
              <a:tr h="494029">
                <a:tc>
                  <a:txBody>
                    <a:bodyPr/>
                    <a:lstStyle/>
                    <a:p>
                      <a:pPr marL="99060">
                        <a:lnSpc>
                          <a:spcPct val="100000"/>
                        </a:lnSpc>
                        <a:spcBef>
                          <a:spcPts val="300"/>
                        </a:spcBef>
                      </a:pPr>
                      <a:r>
                        <a:rPr sz="1200" dirty="0">
                          <a:latin typeface="Times New Roman"/>
                          <a:cs typeface="Times New Roman"/>
                        </a:rPr>
                        <a:t>2001</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6.1</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93776">
                <a:tc>
                  <a:txBody>
                    <a:bodyPr/>
                    <a:lstStyle/>
                    <a:p>
                      <a:pPr marL="99060">
                        <a:lnSpc>
                          <a:spcPct val="100000"/>
                        </a:lnSpc>
                        <a:spcBef>
                          <a:spcPts val="300"/>
                        </a:spcBef>
                      </a:pPr>
                      <a:r>
                        <a:rPr sz="1200" dirty="0">
                          <a:latin typeface="Times New Roman"/>
                          <a:cs typeface="Times New Roman"/>
                        </a:rPr>
                        <a:t>2005</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6.47</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3775">
                <a:tc>
                  <a:txBody>
                    <a:bodyPr/>
                    <a:lstStyle/>
                    <a:p>
                      <a:pPr marL="99060">
                        <a:lnSpc>
                          <a:spcPct val="100000"/>
                        </a:lnSpc>
                        <a:spcBef>
                          <a:spcPts val="300"/>
                        </a:spcBef>
                      </a:pPr>
                      <a:r>
                        <a:rPr sz="1200" dirty="0">
                          <a:latin typeface="Times New Roman"/>
                          <a:cs typeface="Times New Roman"/>
                        </a:rPr>
                        <a:t>2025</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7</a:t>
                      </a:r>
                      <a:r>
                        <a:rPr sz="1200" spc="-5" dirty="0">
                          <a:latin typeface="Times New Roman"/>
                          <a:cs typeface="Times New Roman"/>
                        </a:rPr>
                        <a:t> (Expected)</a:t>
                      </a:r>
                      <a:endParaRPr sz="120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02920">
                <a:tc>
                  <a:txBody>
                    <a:bodyPr/>
                    <a:lstStyle/>
                    <a:p>
                      <a:pPr marL="99060">
                        <a:lnSpc>
                          <a:spcPct val="100000"/>
                        </a:lnSpc>
                        <a:spcBef>
                          <a:spcPts val="300"/>
                        </a:spcBef>
                      </a:pPr>
                      <a:r>
                        <a:rPr sz="1200" dirty="0">
                          <a:latin typeface="Times New Roman"/>
                          <a:cs typeface="Times New Roman"/>
                        </a:rPr>
                        <a:t>2050</a:t>
                      </a:r>
                      <a:endParaRPr sz="1200">
                        <a:latin typeface="Times New Roman"/>
                        <a:cs typeface="Times New Roman"/>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9060">
                        <a:lnSpc>
                          <a:spcPct val="100000"/>
                        </a:lnSpc>
                        <a:spcBef>
                          <a:spcPts val="300"/>
                        </a:spcBef>
                      </a:pPr>
                      <a:r>
                        <a:rPr sz="1200" dirty="0">
                          <a:latin typeface="Times New Roman"/>
                          <a:cs typeface="Times New Roman"/>
                        </a:rPr>
                        <a:t>9</a:t>
                      </a:r>
                      <a:r>
                        <a:rPr sz="1200" spc="-5" dirty="0">
                          <a:latin typeface="Times New Roman"/>
                          <a:cs typeface="Times New Roman"/>
                        </a:rPr>
                        <a:t> (Expected)</a:t>
                      </a:r>
                      <a:endParaRPr sz="1200" dirty="0">
                        <a:latin typeface="Times New Roman"/>
                        <a:cs typeface="Times New Roman"/>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bl>
          </a:graphicData>
        </a:graphic>
      </p:graphicFrame>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9" name="object 9"/>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83</a:t>
            </a:fld>
            <a:endParaRPr sz="1100">
              <a:latin typeface="Caladea"/>
              <a:cs typeface="Caladea"/>
            </a:endParaRPr>
          </a:p>
        </p:txBody>
      </p:sp>
      <p:sp>
        <p:nvSpPr>
          <p:cNvPr id="6" name="object 6"/>
          <p:cNvSpPr txBox="1"/>
          <p:nvPr/>
        </p:nvSpPr>
        <p:spPr>
          <a:xfrm>
            <a:off x="902004" y="3387979"/>
            <a:ext cx="210693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Most Populous Countries,</a:t>
            </a:r>
            <a:r>
              <a:rPr sz="1200" b="1" spc="-15" dirty="0">
                <a:latin typeface="Times New Roman"/>
                <a:cs typeface="Times New Roman"/>
              </a:rPr>
              <a:t> </a:t>
            </a:r>
            <a:r>
              <a:rPr sz="1200" b="1" dirty="0">
                <a:latin typeface="Times New Roman"/>
                <a:cs typeface="Times New Roman"/>
              </a:rPr>
              <a:t>2012:</a:t>
            </a:r>
            <a:endParaRPr sz="1200">
              <a:latin typeface="Times New Roman"/>
              <a:cs typeface="Times New Roman"/>
            </a:endParaRPr>
          </a:p>
        </p:txBody>
      </p:sp>
      <p:graphicFrame>
        <p:nvGraphicFramePr>
          <p:cNvPr id="7" name="object 7"/>
          <p:cNvGraphicFramePr>
            <a:graphicFrameLocks noGrp="1"/>
          </p:cNvGraphicFramePr>
          <p:nvPr/>
        </p:nvGraphicFramePr>
        <p:xfrm>
          <a:off x="910132" y="3813683"/>
          <a:ext cx="5986145" cy="5019111"/>
        </p:xfrm>
        <a:graphic>
          <a:graphicData uri="http://schemas.openxmlformats.org/drawingml/2006/table">
            <a:tbl>
              <a:tblPr firstRow="1" bandRow="1">
                <a:tableStyleId>{2D5ABB26-0587-4C30-8999-92F81FD0307C}</a:tableStyleId>
              </a:tblPr>
              <a:tblGrid>
                <a:gridCol w="1489075">
                  <a:extLst>
                    <a:ext uri="{9D8B030D-6E8A-4147-A177-3AD203B41FA5}">
                      <a16:colId xmlns:a16="http://schemas.microsoft.com/office/drawing/2014/main" val="20000"/>
                    </a:ext>
                  </a:extLst>
                </a:gridCol>
                <a:gridCol w="1503045">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tblGrid>
              <a:tr h="477774">
                <a:tc gridSpan="2">
                  <a:txBody>
                    <a:bodyPr/>
                    <a:lstStyle/>
                    <a:p>
                      <a:pPr marL="4445">
                        <a:lnSpc>
                          <a:spcPct val="100000"/>
                        </a:lnSpc>
                        <a:spcBef>
                          <a:spcPts val="455"/>
                        </a:spcBef>
                      </a:pPr>
                      <a:r>
                        <a:rPr sz="1200" b="1" dirty="0">
                          <a:latin typeface="Times New Roman"/>
                          <a:cs typeface="Times New Roman"/>
                        </a:rPr>
                        <a:t>2012</a:t>
                      </a:r>
                      <a:endParaRPr sz="1200">
                        <a:latin typeface="Times New Roman"/>
                        <a:cs typeface="Times New Roman"/>
                      </a:endParaRPr>
                    </a:p>
                  </a:txBody>
                  <a:tcPr marL="0" marR="0" marT="57785" marB="0">
                    <a:lnR w="12700">
                      <a:solidFill>
                        <a:srgbClr val="FFFFFF"/>
                      </a:solidFill>
                      <a:prstDash val="solid"/>
                    </a:lnR>
                    <a:lnB w="38100">
                      <a:solidFill>
                        <a:srgbClr val="FFFFFF"/>
                      </a:solidFill>
                      <a:prstDash val="solid"/>
                    </a:lnB>
                    <a:solidFill>
                      <a:srgbClr val="00CC99"/>
                    </a:solidFill>
                  </a:tcPr>
                </a:tc>
                <a:tc hMerge="1">
                  <a:txBody>
                    <a:bodyPr/>
                    <a:lstStyle/>
                    <a:p>
                      <a:endParaRPr/>
                    </a:p>
                  </a:txBody>
                  <a:tcPr marL="0" marR="0" marT="0" marB="0"/>
                </a:tc>
                <a:tc gridSpan="2">
                  <a:txBody>
                    <a:bodyPr/>
                    <a:lstStyle/>
                    <a:p>
                      <a:pPr marL="10160">
                        <a:lnSpc>
                          <a:spcPct val="100000"/>
                        </a:lnSpc>
                        <a:spcBef>
                          <a:spcPts val="455"/>
                        </a:spcBef>
                      </a:pPr>
                      <a:r>
                        <a:rPr sz="1200" b="1" dirty="0">
                          <a:latin typeface="Times New Roman"/>
                          <a:cs typeface="Times New Roman"/>
                        </a:rPr>
                        <a:t>2050</a:t>
                      </a:r>
                      <a:endParaRPr sz="1200">
                        <a:latin typeface="Times New Roman"/>
                        <a:cs typeface="Times New Roman"/>
                      </a:endParaRPr>
                    </a:p>
                  </a:txBody>
                  <a:tcPr marL="0" marR="0" marT="57785" marB="0">
                    <a:lnL w="12700">
                      <a:solidFill>
                        <a:srgbClr val="FFFFFF"/>
                      </a:solidFill>
                      <a:prstDash val="solid"/>
                    </a:lnL>
                    <a:lnB w="38100">
                      <a:solidFill>
                        <a:srgbClr val="FFFFFF"/>
                      </a:solidFill>
                      <a:prstDash val="solid"/>
                    </a:lnB>
                    <a:solidFill>
                      <a:srgbClr val="00CC99"/>
                    </a:solidFill>
                  </a:tcPr>
                </a:tc>
                <a:tc hMerge="1">
                  <a:txBody>
                    <a:bodyPr/>
                    <a:lstStyle/>
                    <a:p>
                      <a:endParaRPr/>
                    </a:p>
                  </a:txBody>
                  <a:tcPr marL="0" marR="0" marT="0" marB="0"/>
                </a:tc>
                <a:extLst>
                  <a:ext uri="{0D108BD9-81ED-4DB2-BD59-A6C34878D82A}">
                    <a16:rowId xmlns:a16="http://schemas.microsoft.com/office/drawing/2014/main" val="10000"/>
                  </a:ext>
                </a:extLst>
              </a:tr>
              <a:tr h="483869">
                <a:tc>
                  <a:txBody>
                    <a:bodyPr/>
                    <a:lstStyle/>
                    <a:p>
                      <a:pPr marL="4445">
                        <a:lnSpc>
                          <a:spcPct val="100000"/>
                        </a:lnSpc>
                        <a:spcBef>
                          <a:spcPts val="605"/>
                        </a:spcBef>
                      </a:pPr>
                      <a:r>
                        <a:rPr sz="1200" b="1" spc="-5" dirty="0">
                          <a:latin typeface="Times New Roman"/>
                          <a:cs typeface="Times New Roman"/>
                        </a:rPr>
                        <a:t>Country</a:t>
                      </a:r>
                      <a:endParaRPr sz="1200">
                        <a:latin typeface="Times New Roman"/>
                        <a:cs typeface="Times New Roman"/>
                      </a:endParaRPr>
                    </a:p>
                  </a:txBody>
                  <a:tcPr marL="0" marR="0" marT="76835" marB="0">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48260">
                        <a:lnSpc>
                          <a:spcPct val="100000"/>
                        </a:lnSpc>
                        <a:spcBef>
                          <a:spcPts val="605"/>
                        </a:spcBef>
                      </a:pPr>
                      <a:r>
                        <a:rPr sz="1200" b="1" spc="-5" dirty="0">
                          <a:latin typeface="Times New Roman"/>
                          <a:cs typeface="Times New Roman"/>
                        </a:rPr>
                        <a:t>population(m)</a:t>
                      </a:r>
                      <a:endParaRPr sz="1200">
                        <a:latin typeface="Times New Roman"/>
                        <a:cs typeface="Times New Roman"/>
                      </a:endParaRPr>
                    </a:p>
                  </a:txBody>
                  <a:tcPr marL="0" marR="0" marT="768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605"/>
                        </a:spcBef>
                      </a:pPr>
                      <a:r>
                        <a:rPr sz="1200" b="1" spc="-5" dirty="0">
                          <a:latin typeface="Times New Roman"/>
                          <a:cs typeface="Times New Roman"/>
                        </a:rPr>
                        <a:t>Country</a:t>
                      </a:r>
                      <a:endParaRPr sz="1200">
                        <a:latin typeface="Times New Roman"/>
                        <a:cs typeface="Times New Roman"/>
                      </a:endParaRPr>
                    </a:p>
                  </a:txBody>
                  <a:tcPr marL="0" marR="0" marT="768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605"/>
                        </a:spcBef>
                      </a:pPr>
                      <a:r>
                        <a:rPr sz="1200" b="1" spc="-5" dirty="0">
                          <a:latin typeface="Times New Roman"/>
                          <a:cs typeface="Times New Roman"/>
                        </a:rPr>
                        <a:t>Population(m)</a:t>
                      </a:r>
                      <a:endParaRPr sz="1200">
                        <a:latin typeface="Times New Roman"/>
                        <a:cs typeface="Times New Roman"/>
                      </a:endParaRPr>
                    </a:p>
                  </a:txBody>
                  <a:tcPr marL="0" marR="0" marT="76835" marB="0">
                    <a:lnL w="12700">
                      <a:solidFill>
                        <a:srgbClr val="FFFFFF"/>
                      </a:solidFill>
                      <a:prstDash val="solid"/>
                    </a:lnL>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470890">
                <a:tc>
                  <a:txBody>
                    <a:bodyPr/>
                    <a:lstStyle/>
                    <a:p>
                      <a:pPr marL="4445">
                        <a:lnSpc>
                          <a:spcPct val="100000"/>
                        </a:lnSpc>
                        <a:spcBef>
                          <a:spcPts val="500"/>
                        </a:spcBef>
                      </a:pPr>
                      <a:r>
                        <a:rPr sz="1200" b="1" spc="-5" dirty="0">
                          <a:latin typeface="Times New Roman"/>
                          <a:cs typeface="Times New Roman"/>
                        </a:rPr>
                        <a:t>China</a:t>
                      </a:r>
                      <a:endParaRPr sz="1200">
                        <a:latin typeface="Times New Roman"/>
                        <a:cs typeface="Times New Roman"/>
                      </a:endParaRPr>
                    </a:p>
                  </a:txBody>
                  <a:tcPr marL="0" marR="0" marT="63500" marB="0">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0"/>
                        </a:spcBef>
                      </a:pPr>
                      <a:r>
                        <a:rPr sz="1200" b="1" dirty="0">
                          <a:latin typeface="Times New Roman"/>
                          <a:cs typeface="Times New Roman"/>
                        </a:rPr>
                        <a:t>1,350</a:t>
                      </a:r>
                      <a:endParaRPr sz="1200">
                        <a:latin typeface="Times New Roman"/>
                        <a:cs typeface="Times New Roman"/>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0"/>
                        </a:spcBef>
                      </a:pPr>
                      <a:r>
                        <a:rPr sz="1200" b="1" spc="-5" dirty="0">
                          <a:latin typeface="Times New Roman"/>
                          <a:cs typeface="Times New Roman"/>
                        </a:rPr>
                        <a:t>India</a:t>
                      </a:r>
                      <a:endParaRPr sz="1200">
                        <a:latin typeface="Times New Roman"/>
                        <a:cs typeface="Times New Roman"/>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0"/>
                        </a:spcBef>
                      </a:pPr>
                      <a:r>
                        <a:rPr sz="1200" b="1" dirty="0">
                          <a:latin typeface="Times New Roman"/>
                          <a:cs typeface="Times New Roman"/>
                        </a:rPr>
                        <a:t>1691</a:t>
                      </a:r>
                      <a:endParaRPr sz="1200">
                        <a:latin typeface="Times New Roman"/>
                        <a:cs typeface="Times New Roman"/>
                      </a:endParaRPr>
                    </a:p>
                  </a:txBody>
                  <a:tcPr marL="0" marR="0" marT="63500" marB="0">
                    <a:lnL w="12700">
                      <a:solidFill>
                        <a:srgbClr val="FFFFFF"/>
                      </a:solidFill>
                      <a:prstDash val="solid"/>
                    </a:lnL>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471195">
                <a:tc>
                  <a:txBody>
                    <a:bodyPr/>
                    <a:lstStyle/>
                    <a:p>
                      <a:pPr marL="4445">
                        <a:lnSpc>
                          <a:spcPct val="100000"/>
                        </a:lnSpc>
                        <a:spcBef>
                          <a:spcPts val="505"/>
                        </a:spcBef>
                      </a:pPr>
                      <a:r>
                        <a:rPr sz="1200" b="1" spc="-5" dirty="0">
                          <a:latin typeface="Times New Roman"/>
                          <a:cs typeface="Times New Roman"/>
                        </a:rPr>
                        <a:t>India</a:t>
                      </a:r>
                      <a:endParaRPr sz="1200">
                        <a:latin typeface="Times New Roman"/>
                        <a:cs typeface="Times New Roman"/>
                      </a:endParaRPr>
                    </a:p>
                  </a:txBody>
                  <a:tcPr marL="0" marR="0" marT="64135" marB="0">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5"/>
                        </a:spcBef>
                      </a:pPr>
                      <a:r>
                        <a:rPr sz="1200" b="1" dirty="0">
                          <a:latin typeface="Times New Roman"/>
                          <a:cs typeface="Times New Roman"/>
                        </a:rPr>
                        <a:t>1,260</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5"/>
                        </a:spcBef>
                      </a:pPr>
                      <a:r>
                        <a:rPr sz="1200" b="1" spc="-5" dirty="0">
                          <a:latin typeface="Times New Roman"/>
                          <a:cs typeface="Times New Roman"/>
                        </a:rPr>
                        <a:t>China</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5"/>
                        </a:spcBef>
                      </a:pPr>
                      <a:r>
                        <a:rPr sz="1200" b="1" dirty="0">
                          <a:latin typeface="Times New Roman"/>
                          <a:cs typeface="Times New Roman"/>
                        </a:rPr>
                        <a:t>1,311</a:t>
                      </a:r>
                      <a:endParaRPr sz="1200">
                        <a:latin typeface="Times New Roman"/>
                        <a:cs typeface="Times New Roman"/>
                      </a:endParaRPr>
                    </a:p>
                  </a:txBody>
                  <a:tcPr marL="0" marR="0" marT="64135" marB="0">
                    <a:lnL w="12700">
                      <a:solidFill>
                        <a:srgbClr val="FFFFFF"/>
                      </a:solidFill>
                      <a:prstDash val="solid"/>
                    </a:lnL>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470916">
                <a:tc>
                  <a:txBody>
                    <a:bodyPr/>
                    <a:lstStyle/>
                    <a:p>
                      <a:pPr marL="4445">
                        <a:lnSpc>
                          <a:spcPct val="100000"/>
                        </a:lnSpc>
                        <a:spcBef>
                          <a:spcPts val="505"/>
                        </a:spcBef>
                      </a:pPr>
                      <a:r>
                        <a:rPr sz="1200" b="1" spc="-5" dirty="0">
                          <a:latin typeface="Times New Roman"/>
                          <a:cs typeface="Times New Roman"/>
                        </a:rPr>
                        <a:t>United States</a:t>
                      </a:r>
                      <a:endParaRPr sz="1200">
                        <a:latin typeface="Times New Roman"/>
                        <a:cs typeface="Times New Roman"/>
                      </a:endParaRPr>
                    </a:p>
                  </a:txBody>
                  <a:tcPr marL="0" marR="0" marT="64135" marB="0">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5"/>
                        </a:spcBef>
                      </a:pPr>
                      <a:r>
                        <a:rPr sz="1200" b="1" dirty="0">
                          <a:latin typeface="Times New Roman"/>
                          <a:cs typeface="Times New Roman"/>
                        </a:rPr>
                        <a:t>314</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5"/>
                        </a:spcBef>
                      </a:pPr>
                      <a:r>
                        <a:rPr sz="1200" b="1" spc="-5" dirty="0">
                          <a:latin typeface="Times New Roman"/>
                          <a:cs typeface="Times New Roman"/>
                        </a:rPr>
                        <a:t>United States</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5"/>
                        </a:spcBef>
                      </a:pPr>
                      <a:r>
                        <a:rPr sz="1200" b="1" dirty="0">
                          <a:latin typeface="Times New Roman"/>
                          <a:cs typeface="Times New Roman"/>
                        </a:rPr>
                        <a:t>423</a:t>
                      </a:r>
                      <a:endParaRPr sz="1200">
                        <a:latin typeface="Times New Roman"/>
                        <a:cs typeface="Times New Roman"/>
                      </a:endParaRPr>
                    </a:p>
                  </a:txBody>
                  <a:tcPr marL="0" marR="0" marT="64135" marB="0">
                    <a:lnL w="12700">
                      <a:solidFill>
                        <a:srgbClr val="FFFFFF"/>
                      </a:solidFill>
                      <a:prstDash val="solid"/>
                    </a:lnL>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r h="411479">
                <a:tc>
                  <a:txBody>
                    <a:bodyPr/>
                    <a:lstStyle/>
                    <a:p>
                      <a:pPr marL="4445">
                        <a:lnSpc>
                          <a:spcPct val="100000"/>
                        </a:lnSpc>
                        <a:spcBef>
                          <a:spcPts val="45"/>
                        </a:spcBef>
                      </a:pPr>
                      <a:r>
                        <a:rPr sz="1200" b="1" spc="-5" dirty="0">
                          <a:latin typeface="Times New Roman"/>
                          <a:cs typeface="Times New Roman"/>
                        </a:rPr>
                        <a:t>Indonesia</a:t>
                      </a:r>
                      <a:endParaRPr sz="1200">
                        <a:latin typeface="Times New Roman"/>
                        <a:cs typeface="Times New Roman"/>
                      </a:endParaRPr>
                    </a:p>
                  </a:txBody>
                  <a:tcPr marL="0" marR="0" marT="5715" marB="0">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45"/>
                        </a:spcBef>
                      </a:pPr>
                      <a:r>
                        <a:rPr sz="1200" b="1" dirty="0">
                          <a:latin typeface="Times New Roman"/>
                          <a:cs typeface="Times New Roman"/>
                        </a:rPr>
                        <a:t>241</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45"/>
                        </a:spcBef>
                      </a:pPr>
                      <a:r>
                        <a:rPr sz="1200" b="1" spc="-5" dirty="0">
                          <a:latin typeface="Times New Roman"/>
                          <a:cs typeface="Times New Roman"/>
                        </a:rPr>
                        <a:t>Nigeria</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45"/>
                        </a:spcBef>
                      </a:pPr>
                      <a:r>
                        <a:rPr sz="1200" b="1" dirty="0">
                          <a:latin typeface="Times New Roman"/>
                          <a:cs typeface="Times New Roman"/>
                        </a:rPr>
                        <a:t>402</a:t>
                      </a:r>
                      <a:endParaRPr sz="1200">
                        <a:latin typeface="Times New Roman"/>
                        <a:cs typeface="Times New Roman"/>
                      </a:endParaRPr>
                    </a:p>
                  </a:txBody>
                  <a:tcPr marL="0" marR="0" marT="5715" marB="0">
                    <a:lnL w="12700">
                      <a:solidFill>
                        <a:srgbClr val="FFFFFF"/>
                      </a:solidFill>
                      <a:prstDash val="solid"/>
                    </a:lnL>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5"/>
                  </a:ext>
                </a:extLst>
              </a:tr>
              <a:tr h="413004">
                <a:tc>
                  <a:txBody>
                    <a:bodyPr/>
                    <a:lstStyle/>
                    <a:p>
                      <a:pPr marL="4445">
                        <a:lnSpc>
                          <a:spcPct val="100000"/>
                        </a:lnSpc>
                        <a:spcBef>
                          <a:spcPts val="45"/>
                        </a:spcBef>
                      </a:pPr>
                      <a:r>
                        <a:rPr sz="1200" b="1" spc="-5" dirty="0">
                          <a:latin typeface="Times New Roman"/>
                          <a:cs typeface="Times New Roman"/>
                        </a:rPr>
                        <a:t>Brazil</a:t>
                      </a:r>
                      <a:endParaRPr sz="1200">
                        <a:latin typeface="Times New Roman"/>
                        <a:cs typeface="Times New Roman"/>
                      </a:endParaRPr>
                    </a:p>
                  </a:txBody>
                  <a:tcPr marL="0" marR="0" marT="5715" marB="0">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45"/>
                        </a:spcBef>
                      </a:pPr>
                      <a:r>
                        <a:rPr sz="1200" b="1" dirty="0">
                          <a:latin typeface="Times New Roman"/>
                          <a:cs typeface="Times New Roman"/>
                        </a:rPr>
                        <a:t>194</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45"/>
                        </a:spcBef>
                      </a:pPr>
                      <a:r>
                        <a:rPr sz="1200" b="1" spc="-5" dirty="0">
                          <a:latin typeface="Times New Roman"/>
                          <a:cs typeface="Times New Roman"/>
                        </a:rPr>
                        <a:t>Pakistan</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45"/>
                        </a:spcBef>
                      </a:pPr>
                      <a:r>
                        <a:rPr sz="1200" b="1" dirty="0">
                          <a:latin typeface="Times New Roman"/>
                          <a:cs typeface="Times New Roman"/>
                        </a:rPr>
                        <a:t>314</a:t>
                      </a:r>
                      <a:endParaRPr sz="1200">
                        <a:latin typeface="Times New Roman"/>
                        <a:cs typeface="Times New Roman"/>
                      </a:endParaRPr>
                    </a:p>
                  </a:txBody>
                  <a:tcPr marL="0" marR="0" marT="5715" marB="0">
                    <a:lnL w="12700">
                      <a:solidFill>
                        <a:srgbClr val="FFFFFF"/>
                      </a:solidFill>
                      <a:prstDash val="solid"/>
                    </a:lnL>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6"/>
                  </a:ext>
                </a:extLst>
              </a:tr>
              <a:tr h="471296">
                <a:tc>
                  <a:txBody>
                    <a:bodyPr/>
                    <a:lstStyle/>
                    <a:p>
                      <a:pPr marL="4445">
                        <a:lnSpc>
                          <a:spcPct val="100000"/>
                        </a:lnSpc>
                        <a:spcBef>
                          <a:spcPts val="505"/>
                        </a:spcBef>
                      </a:pPr>
                      <a:r>
                        <a:rPr sz="1200" b="1" spc="-5" dirty="0">
                          <a:latin typeface="Times New Roman"/>
                          <a:cs typeface="Times New Roman"/>
                        </a:rPr>
                        <a:t>Pakistan</a:t>
                      </a:r>
                      <a:endParaRPr sz="1200">
                        <a:latin typeface="Times New Roman"/>
                        <a:cs typeface="Times New Roman"/>
                      </a:endParaRPr>
                    </a:p>
                  </a:txBody>
                  <a:tcPr marL="0" marR="0" marT="64135" marB="0">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5"/>
                        </a:spcBef>
                      </a:pPr>
                      <a:r>
                        <a:rPr sz="1200" b="1" dirty="0">
                          <a:latin typeface="Times New Roman"/>
                          <a:cs typeface="Times New Roman"/>
                        </a:rPr>
                        <a:t>180</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5"/>
                        </a:spcBef>
                      </a:pPr>
                      <a:r>
                        <a:rPr sz="1200" b="1" spc="-5" dirty="0">
                          <a:latin typeface="Times New Roman"/>
                          <a:cs typeface="Times New Roman"/>
                        </a:rPr>
                        <a:t>Indonesia</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5"/>
                        </a:spcBef>
                      </a:pPr>
                      <a:r>
                        <a:rPr sz="1200" b="1" dirty="0">
                          <a:latin typeface="Times New Roman"/>
                          <a:cs typeface="Times New Roman"/>
                        </a:rPr>
                        <a:t>309</a:t>
                      </a:r>
                      <a:endParaRPr sz="1200">
                        <a:latin typeface="Times New Roman"/>
                        <a:cs typeface="Times New Roman"/>
                      </a:endParaRPr>
                    </a:p>
                  </a:txBody>
                  <a:tcPr marL="0" marR="0" marT="64135" marB="0">
                    <a:lnL w="12700">
                      <a:solidFill>
                        <a:srgbClr val="FFFFFF"/>
                      </a:solidFill>
                      <a:prstDash val="solid"/>
                    </a:lnL>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7"/>
                  </a:ext>
                </a:extLst>
              </a:tr>
              <a:tr h="470916">
                <a:tc>
                  <a:txBody>
                    <a:bodyPr/>
                    <a:lstStyle/>
                    <a:p>
                      <a:pPr marL="4445">
                        <a:lnSpc>
                          <a:spcPct val="100000"/>
                        </a:lnSpc>
                        <a:spcBef>
                          <a:spcPts val="505"/>
                        </a:spcBef>
                      </a:pPr>
                      <a:r>
                        <a:rPr sz="1200" b="1" spc="-5" dirty="0">
                          <a:latin typeface="Times New Roman"/>
                          <a:cs typeface="Times New Roman"/>
                        </a:rPr>
                        <a:t>Nigeria</a:t>
                      </a:r>
                      <a:endParaRPr sz="1200">
                        <a:latin typeface="Times New Roman"/>
                        <a:cs typeface="Times New Roman"/>
                      </a:endParaRPr>
                    </a:p>
                  </a:txBody>
                  <a:tcPr marL="0" marR="0" marT="64135" marB="0">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5"/>
                        </a:spcBef>
                      </a:pPr>
                      <a:r>
                        <a:rPr sz="1200" b="1" dirty="0">
                          <a:latin typeface="Times New Roman"/>
                          <a:cs typeface="Times New Roman"/>
                        </a:rPr>
                        <a:t>170</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5"/>
                        </a:spcBef>
                      </a:pPr>
                      <a:r>
                        <a:rPr sz="1200" b="1" spc="-5" dirty="0">
                          <a:latin typeface="Times New Roman"/>
                          <a:cs typeface="Times New Roman"/>
                        </a:rPr>
                        <a:t>Bangladesh</a:t>
                      </a:r>
                      <a:endParaRPr sz="1200">
                        <a:latin typeface="Times New Roman"/>
                        <a:cs typeface="Times New Roman"/>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160">
                        <a:lnSpc>
                          <a:spcPct val="100000"/>
                        </a:lnSpc>
                        <a:spcBef>
                          <a:spcPts val="505"/>
                        </a:spcBef>
                      </a:pPr>
                      <a:r>
                        <a:rPr sz="1200" b="1" dirty="0">
                          <a:latin typeface="Times New Roman"/>
                          <a:cs typeface="Times New Roman"/>
                        </a:rPr>
                        <a:t>226</a:t>
                      </a:r>
                      <a:endParaRPr sz="1200">
                        <a:latin typeface="Times New Roman"/>
                        <a:cs typeface="Times New Roman"/>
                      </a:endParaRPr>
                    </a:p>
                  </a:txBody>
                  <a:tcPr marL="0" marR="0" marT="64135" marB="0">
                    <a:lnL w="12700">
                      <a:solidFill>
                        <a:srgbClr val="FFFFFF"/>
                      </a:solidFill>
                      <a:prstDash val="solid"/>
                    </a:lnL>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8"/>
                  </a:ext>
                </a:extLst>
              </a:tr>
              <a:tr h="470915">
                <a:tc>
                  <a:txBody>
                    <a:bodyPr/>
                    <a:lstStyle/>
                    <a:p>
                      <a:pPr marL="4445">
                        <a:lnSpc>
                          <a:spcPct val="100000"/>
                        </a:lnSpc>
                        <a:spcBef>
                          <a:spcPts val="500"/>
                        </a:spcBef>
                      </a:pPr>
                      <a:r>
                        <a:rPr sz="1200" b="1" spc="-5" dirty="0">
                          <a:latin typeface="Times New Roman"/>
                          <a:cs typeface="Times New Roman"/>
                        </a:rPr>
                        <a:t>Bangladesh</a:t>
                      </a:r>
                      <a:endParaRPr sz="1200">
                        <a:latin typeface="Times New Roman"/>
                        <a:cs typeface="Times New Roman"/>
                      </a:endParaRPr>
                    </a:p>
                  </a:txBody>
                  <a:tcPr marL="0" marR="0" marT="63500" marB="0">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0"/>
                        </a:spcBef>
                      </a:pPr>
                      <a:r>
                        <a:rPr sz="1200" b="1" dirty="0">
                          <a:latin typeface="Times New Roman"/>
                          <a:cs typeface="Times New Roman"/>
                        </a:rPr>
                        <a:t>153</a:t>
                      </a:r>
                      <a:endParaRPr sz="1200">
                        <a:latin typeface="Times New Roman"/>
                        <a:cs typeface="Times New Roman"/>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0"/>
                        </a:spcBef>
                      </a:pPr>
                      <a:r>
                        <a:rPr sz="1200" b="1" spc="-5" dirty="0">
                          <a:latin typeface="Times New Roman"/>
                          <a:cs typeface="Times New Roman"/>
                        </a:rPr>
                        <a:t>Brazil</a:t>
                      </a:r>
                      <a:endParaRPr sz="1200">
                        <a:latin typeface="Times New Roman"/>
                        <a:cs typeface="Times New Roman"/>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10160">
                        <a:lnSpc>
                          <a:spcPct val="100000"/>
                        </a:lnSpc>
                        <a:spcBef>
                          <a:spcPts val="500"/>
                        </a:spcBef>
                      </a:pPr>
                      <a:r>
                        <a:rPr sz="1200" b="1" dirty="0">
                          <a:latin typeface="Times New Roman"/>
                          <a:cs typeface="Times New Roman"/>
                        </a:rPr>
                        <a:t>213</a:t>
                      </a:r>
                      <a:endParaRPr sz="1200">
                        <a:latin typeface="Times New Roman"/>
                        <a:cs typeface="Times New Roman"/>
                      </a:endParaRPr>
                    </a:p>
                  </a:txBody>
                  <a:tcPr marL="0" marR="0" marT="63500" marB="0">
                    <a:lnL w="12700">
                      <a:solidFill>
                        <a:srgbClr val="FFFFFF"/>
                      </a:solidFill>
                      <a:prstDash val="solid"/>
                    </a:lnL>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9"/>
                  </a:ext>
                </a:extLst>
              </a:tr>
              <a:tr h="406857">
                <a:tc>
                  <a:txBody>
                    <a:bodyPr/>
                    <a:lstStyle/>
                    <a:p>
                      <a:pPr marL="4445">
                        <a:lnSpc>
                          <a:spcPct val="100000"/>
                        </a:lnSpc>
                        <a:spcBef>
                          <a:spcPts val="45"/>
                        </a:spcBef>
                      </a:pPr>
                      <a:r>
                        <a:rPr sz="1200" b="1" spc="-5" dirty="0">
                          <a:latin typeface="Times New Roman"/>
                          <a:cs typeface="Times New Roman"/>
                        </a:rPr>
                        <a:t>Russia</a:t>
                      </a:r>
                      <a:endParaRPr sz="1200">
                        <a:latin typeface="Times New Roman"/>
                        <a:cs typeface="Times New Roman"/>
                      </a:endParaRPr>
                    </a:p>
                  </a:txBody>
                  <a:tcPr marL="0" marR="0" marT="5715" marB="0">
                    <a:lnR w="12700">
                      <a:solidFill>
                        <a:srgbClr val="FFFFFF"/>
                      </a:solidFill>
                      <a:prstDash val="solid"/>
                    </a:lnR>
                    <a:lnT w="12700">
                      <a:solidFill>
                        <a:srgbClr val="FFFFFF"/>
                      </a:solidFill>
                      <a:prstDash val="solid"/>
                    </a:lnT>
                    <a:solidFill>
                      <a:srgbClr val="E7F6EE"/>
                    </a:solidFill>
                  </a:tcPr>
                </a:tc>
                <a:tc>
                  <a:txBody>
                    <a:bodyPr/>
                    <a:lstStyle/>
                    <a:p>
                      <a:pPr marL="10160">
                        <a:lnSpc>
                          <a:spcPct val="100000"/>
                        </a:lnSpc>
                        <a:spcBef>
                          <a:spcPts val="45"/>
                        </a:spcBef>
                      </a:pPr>
                      <a:r>
                        <a:rPr sz="1200" b="1" dirty="0">
                          <a:latin typeface="Times New Roman"/>
                          <a:cs typeface="Times New Roman"/>
                        </a:rPr>
                        <a:t>143</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marL="10160">
                        <a:lnSpc>
                          <a:spcPct val="100000"/>
                        </a:lnSpc>
                        <a:spcBef>
                          <a:spcPts val="45"/>
                        </a:spcBef>
                      </a:pPr>
                      <a:r>
                        <a:rPr sz="1200" b="1" spc="-5" dirty="0">
                          <a:latin typeface="Times New Roman"/>
                          <a:cs typeface="Times New Roman"/>
                        </a:rPr>
                        <a:t>Congo Rep.</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a:txBody>
                    <a:bodyPr/>
                    <a:lstStyle/>
                    <a:p>
                      <a:pPr marL="10160">
                        <a:lnSpc>
                          <a:spcPct val="100000"/>
                        </a:lnSpc>
                        <a:spcBef>
                          <a:spcPts val="45"/>
                        </a:spcBef>
                      </a:pPr>
                      <a:r>
                        <a:rPr sz="1200" b="1" dirty="0">
                          <a:latin typeface="Times New Roman"/>
                          <a:cs typeface="Times New Roman"/>
                        </a:rPr>
                        <a:t>194</a:t>
                      </a:r>
                      <a:endParaRPr sz="1200">
                        <a:latin typeface="Times New Roman"/>
                        <a:cs typeface="Times New Roman"/>
                      </a:endParaRPr>
                    </a:p>
                  </a:txBody>
                  <a:tcPr marL="0" marR="0" marT="5715" marB="0">
                    <a:lnL w="12700">
                      <a:solidFill>
                        <a:srgbClr val="FFFFFF"/>
                      </a:solidFill>
                      <a:prstDash val="solid"/>
                    </a:lnL>
                    <a:lnT w="12700">
                      <a:solidFill>
                        <a:srgbClr val="FFFFFF"/>
                      </a:solidFill>
                      <a:prstDash val="solid"/>
                    </a:lnT>
                    <a:solidFill>
                      <a:srgbClr val="E7F6EE"/>
                    </a:solidFill>
                  </a:tcPr>
                </a:tc>
                <a:extLst>
                  <a:ext uri="{0D108BD9-81ED-4DB2-BD59-A6C34878D82A}">
                    <a16:rowId xmlns:a16="http://schemas.microsoft.com/office/drawing/2014/main" val="10010"/>
                  </a:ext>
                </a:extLst>
              </a:tr>
            </a:tbl>
          </a:graphicData>
        </a:graphic>
      </p:graphicFrame>
      <p:sp>
        <p:nvSpPr>
          <p:cNvPr id="10" name="Slide Number Placeholder 9">
            <a:extLst>
              <a:ext uri="{FF2B5EF4-FFF2-40B4-BE49-F238E27FC236}">
                <a16:creationId xmlns:a16="http://schemas.microsoft.com/office/drawing/2014/main" id="{85612703-3967-4D82-B084-5AA7D7AECC52}"/>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83</a:t>
            </a:fld>
            <a:endParaRP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0866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graphicFrame>
        <p:nvGraphicFramePr>
          <p:cNvPr id="5" name="object 5"/>
          <p:cNvGraphicFramePr>
            <a:graphicFrameLocks noGrp="1"/>
          </p:cNvGraphicFramePr>
          <p:nvPr/>
        </p:nvGraphicFramePr>
        <p:xfrm>
          <a:off x="910132" y="1028649"/>
          <a:ext cx="5986145" cy="459028"/>
        </p:xfrm>
        <a:graphic>
          <a:graphicData uri="http://schemas.openxmlformats.org/drawingml/2006/table">
            <a:tbl>
              <a:tblPr firstRow="1" bandRow="1">
                <a:tableStyleId>{2D5ABB26-0587-4C30-8999-92F81FD0307C}</a:tableStyleId>
              </a:tblPr>
              <a:tblGrid>
                <a:gridCol w="1489075">
                  <a:extLst>
                    <a:ext uri="{9D8B030D-6E8A-4147-A177-3AD203B41FA5}">
                      <a16:colId xmlns:a16="http://schemas.microsoft.com/office/drawing/2014/main" val="20000"/>
                    </a:ext>
                  </a:extLst>
                </a:gridCol>
                <a:gridCol w="1503045">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tblGrid>
              <a:tr h="459028">
                <a:tc>
                  <a:txBody>
                    <a:bodyPr/>
                    <a:lstStyle/>
                    <a:p>
                      <a:pPr marL="4445">
                        <a:lnSpc>
                          <a:spcPct val="100000"/>
                        </a:lnSpc>
                        <a:spcBef>
                          <a:spcPts val="455"/>
                        </a:spcBef>
                      </a:pPr>
                      <a:r>
                        <a:rPr sz="1200" b="1" spc="-5" dirty="0">
                          <a:latin typeface="Times New Roman"/>
                          <a:cs typeface="Times New Roman"/>
                        </a:rPr>
                        <a:t>Japan</a:t>
                      </a:r>
                      <a:endParaRPr sz="1200">
                        <a:latin typeface="Times New Roman"/>
                        <a:cs typeface="Times New Roman"/>
                      </a:endParaRPr>
                    </a:p>
                  </a:txBody>
                  <a:tcPr marL="0" marR="0" marT="57785" marB="0">
                    <a:solidFill>
                      <a:srgbClr val="CAEBDE"/>
                    </a:solidFill>
                  </a:tcPr>
                </a:tc>
                <a:tc>
                  <a:txBody>
                    <a:bodyPr/>
                    <a:lstStyle/>
                    <a:p>
                      <a:pPr marL="10160">
                        <a:lnSpc>
                          <a:spcPct val="100000"/>
                        </a:lnSpc>
                        <a:spcBef>
                          <a:spcPts val="455"/>
                        </a:spcBef>
                      </a:pPr>
                      <a:r>
                        <a:rPr sz="1200" b="1" dirty="0">
                          <a:latin typeface="Times New Roman"/>
                          <a:cs typeface="Times New Roman"/>
                        </a:rPr>
                        <a:t>128</a:t>
                      </a:r>
                      <a:endParaRPr sz="1200">
                        <a:latin typeface="Times New Roman"/>
                        <a:cs typeface="Times New Roman"/>
                      </a:endParaRPr>
                    </a:p>
                  </a:txBody>
                  <a:tcPr marL="0" marR="0" marT="57785" marB="0">
                    <a:solidFill>
                      <a:srgbClr val="CAEBDE"/>
                    </a:solidFill>
                  </a:tcPr>
                </a:tc>
                <a:tc>
                  <a:txBody>
                    <a:bodyPr/>
                    <a:lstStyle/>
                    <a:p>
                      <a:pPr marL="10160">
                        <a:lnSpc>
                          <a:spcPct val="100000"/>
                        </a:lnSpc>
                        <a:spcBef>
                          <a:spcPts val="455"/>
                        </a:spcBef>
                      </a:pPr>
                      <a:r>
                        <a:rPr sz="1200" b="1" dirty="0">
                          <a:latin typeface="Times New Roman"/>
                          <a:cs typeface="Times New Roman"/>
                        </a:rPr>
                        <a:t>Ethiopia</a:t>
                      </a:r>
                      <a:endParaRPr sz="1200">
                        <a:latin typeface="Times New Roman"/>
                        <a:cs typeface="Times New Roman"/>
                      </a:endParaRPr>
                    </a:p>
                  </a:txBody>
                  <a:tcPr marL="0" marR="0" marT="57785" marB="0">
                    <a:solidFill>
                      <a:srgbClr val="CAEBDE"/>
                    </a:solidFill>
                  </a:tcPr>
                </a:tc>
                <a:tc>
                  <a:txBody>
                    <a:bodyPr/>
                    <a:lstStyle/>
                    <a:p>
                      <a:pPr marL="10160">
                        <a:lnSpc>
                          <a:spcPct val="100000"/>
                        </a:lnSpc>
                        <a:spcBef>
                          <a:spcPts val="455"/>
                        </a:spcBef>
                      </a:pPr>
                      <a:r>
                        <a:rPr sz="1200" b="1" dirty="0">
                          <a:latin typeface="Times New Roman"/>
                          <a:cs typeface="Times New Roman"/>
                        </a:rPr>
                        <a:t>166</a:t>
                      </a:r>
                      <a:endParaRPr sz="1200">
                        <a:latin typeface="Times New Roman"/>
                        <a:cs typeface="Times New Roman"/>
                      </a:endParaRPr>
                    </a:p>
                  </a:txBody>
                  <a:tcPr marL="0" marR="0" marT="57785" marB="0">
                    <a:solidFill>
                      <a:srgbClr val="CAEBDE"/>
                    </a:solidFill>
                  </a:tcPr>
                </a:tc>
                <a:extLst>
                  <a:ext uri="{0D108BD9-81ED-4DB2-BD59-A6C34878D82A}">
                    <a16:rowId xmlns:a16="http://schemas.microsoft.com/office/drawing/2014/main" val="10000"/>
                  </a:ext>
                </a:extLst>
              </a:tr>
            </a:tbl>
          </a:graphicData>
        </a:graphic>
      </p:graphicFrame>
      <p:sp>
        <p:nvSpPr>
          <p:cNvPr id="6" name="object 6"/>
          <p:cNvSpPr txBox="1"/>
          <p:nvPr/>
        </p:nvSpPr>
        <p:spPr>
          <a:xfrm>
            <a:off x="902004" y="2518918"/>
            <a:ext cx="250888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World Population Growth,</a:t>
            </a:r>
            <a:r>
              <a:rPr sz="1200" b="1" spc="10" dirty="0">
                <a:latin typeface="Times New Roman"/>
                <a:cs typeface="Times New Roman"/>
              </a:rPr>
              <a:t> </a:t>
            </a:r>
            <a:r>
              <a:rPr sz="1200" b="1" dirty="0">
                <a:latin typeface="Times New Roman"/>
                <a:cs typeface="Times New Roman"/>
              </a:rPr>
              <a:t>1950–2050</a:t>
            </a:r>
            <a:endParaRPr sz="1200">
              <a:latin typeface="Times New Roman"/>
              <a:cs typeface="Times New Roman"/>
            </a:endParaRPr>
          </a:p>
        </p:txBody>
      </p:sp>
      <p:sp>
        <p:nvSpPr>
          <p:cNvPr id="7" name="object 7"/>
          <p:cNvSpPr txBox="1"/>
          <p:nvPr/>
        </p:nvSpPr>
        <p:spPr>
          <a:xfrm>
            <a:off x="902004" y="7334250"/>
            <a:ext cx="5825490" cy="163830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Causes </a:t>
            </a:r>
            <a:r>
              <a:rPr sz="1200" b="1" dirty="0">
                <a:latin typeface="Times New Roman"/>
                <a:cs typeface="Times New Roman"/>
              </a:rPr>
              <a:t>of </a:t>
            </a:r>
            <a:r>
              <a:rPr sz="1200" b="1" spc="-5" dirty="0">
                <a:latin typeface="Times New Roman"/>
                <a:cs typeface="Times New Roman"/>
              </a:rPr>
              <a:t>Rapid Population Growth in developing</a:t>
            </a:r>
            <a:r>
              <a:rPr sz="1200" b="1" spc="35" dirty="0">
                <a:latin typeface="Times New Roman"/>
                <a:cs typeface="Times New Roman"/>
              </a:rPr>
              <a:t> </a:t>
            </a:r>
            <a:r>
              <a:rPr sz="1200" b="1" dirty="0">
                <a:latin typeface="Times New Roman"/>
                <a:cs typeface="Times New Roman"/>
              </a:rPr>
              <a:t>countries</a:t>
            </a:r>
            <a:endParaRPr sz="1200">
              <a:latin typeface="Times New Roman"/>
              <a:cs typeface="Times New Roman"/>
            </a:endParaRPr>
          </a:p>
          <a:p>
            <a:pPr marL="12700" marR="5080">
              <a:lnSpc>
                <a:spcPct val="144200"/>
              </a:lnSpc>
              <a:spcBef>
                <a:spcPts val="969"/>
              </a:spcBef>
            </a:pPr>
            <a:r>
              <a:rPr sz="1200" dirty="0">
                <a:latin typeface="Times New Roman"/>
                <a:cs typeface="Times New Roman"/>
              </a:rPr>
              <a:t>The populations of developing </a:t>
            </a:r>
            <a:r>
              <a:rPr sz="1200" spc="-5" dirty="0">
                <a:latin typeface="Times New Roman"/>
                <a:cs typeface="Times New Roman"/>
              </a:rPr>
              <a:t>countries are </a:t>
            </a:r>
            <a:r>
              <a:rPr sz="1200" dirty="0">
                <a:latin typeface="Times New Roman"/>
                <a:cs typeface="Times New Roman"/>
              </a:rPr>
              <a:t>still </a:t>
            </a:r>
            <a:r>
              <a:rPr sz="1200" spc="-5" dirty="0">
                <a:latin typeface="Times New Roman"/>
                <a:cs typeface="Times New Roman"/>
              </a:rPr>
              <a:t>growing faster. </a:t>
            </a:r>
            <a:r>
              <a:rPr sz="1200" dirty="0">
                <a:latin typeface="Times New Roman"/>
                <a:cs typeface="Times New Roman"/>
              </a:rPr>
              <a:t>The main </a:t>
            </a:r>
            <a:r>
              <a:rPr sz="1200" spc="-5" dirty="0">
                <a:latin typeface="Times New Roman"/>
                <a:cs typeface="Times New Roman"/>
              </a:rPr>
              <a:t>causes </a:t>
            </a:r>
            <a:r>
              <a:rPr sz="1200" dirty="0">
                <a:latin typeface="Times New Roman"/>
                <a:cs typeface="Times New Roman"/>
              </a:rPr>
              <a:t>of their </a:t>
            </a:r>
            <a:r>
              <a:rPr sz="1200" spc="-5" dirty="0">
                <a:latin typeface="Times New Roman"/>
                <a:cs typeface="Times New Roman"/>
              </a:rPr>
              <a:t>rapid  rates are given</a:t>
            </a:r>
            <a:r>
              <a:rPr sz="1200" spc="10" dirty="0">
                <a:latin typeface="Times New Roman"/>
                <a:cs typeface="Times New Roman"/>
              </a:rPr>
              <a:t> </a:t>
            </a:r>
            <a:r>
              <a:rPr sz="1200" spc="-5" dirty="0">
                <a:latin typeface="Times New Roman"/>
                <a:cs typeface="Times New Roman"/>
              </a:rPr>
              <a:t>below:</a:t>
            </a:r>
            <a:endParaRPr sz="1200">
              <a:latin typeface="Times New Roman"/>
              <a:cs typeface="Times New Roman"/>
            </a:endParaRPr>
          </a:p>
          <a:p>
            <a:pPr>
              <a:lnSpc>
                <a:spcPct val="100000"/>
              </a:lnSpc>
              <a:spcBef>
                <a:spcPts val="10"/>
              </a:spcBef>
            </a:pPr>
            <a:endParaRPr sz="1400">
              <a:latin typeface="Times New Roman"/>
              <a:cs typeface="Times New Roman"/>
            </a:endParaRPr>
          </a:p>
          <a:p>
            <a:pPr marL="469265" indent="-228600">
              <a:lnSpc>
                <a:spcPct val="100000"/>
              </a:lnSpc>
              <a:buChar char="•"/>
              <a:tabLst>
                <a:tab pos="469265" algn="l"/>
                <a:tab pos="469900" algn="l"/>
              </a:tabLst>
            </a:pPr>
            <a:r>
              <a:rPr sz="1200" spc="-10" dirty="0">
                <a:latin typeface="Times New Roman"/>
                <a:cs typeface="Times New Roman"/>
              </a:rPr>
              <a:t>Low </a:t>
            </a:r>
            <a:r>
              <a:rPr sz="1200" spc="-5" dirty="0">
                <a:latin typeface="Times New Roman"/>
                <a:cs typeface="Times New Roman"/>
              </a:rPr>
              <a:t>cost </a:t>
            </a:r>
            <a:r>
              <a:rPr sz="1200" dirty="0">
                <a:latin typeface="Times New Roman"/>
                <a:cs typeface="Times New Roman"/>
              </a:rPr>
              <a:t>of </a:t>
            </a:r>
            <a:r>
              <a:rPr sz="1200" spc="-5" dirty="0">
                <a:latin typeface="Times New Roman"/>
                <a:cs typeface="Times New Roman"/>
              </a:rPr>
              <a:t>child</a:t>
            </a:r>
            <a:r>
              <a:rPr sz="1200" spc="15" dirty="0">
                <a:latin typeface="Times New Roman"/>
                <a:cs typeface="Times New Roman"/>
              </a:rPr>
              <a:t> </a:t>
            </a:r>
            <a:r>
              <a:rPr sz="1200" dirty="0">
                <a:latin typeface="Times New Roman"/>
                <a:cs typeface="Times New Roman"/>
              </a:rPr>
              <a:t>bearing</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Children are regarded as source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economy.</a:t>
            </a:r>
            <a:endParaRPr sz="1200">
              <a:latin typeface="Times New Roman"/>
              <a:cs typeface="Times New Roman"/>
            </a:endParaRPr>
          </a:p>
        </p:txBody>
      </p:sp>
      <p:sp>
        <p:nvSpPr>
          <p:cNvPr id="8" name="object 8"/>
          <p:cNvSpPr/>
          <p:nvPr/>
        </p:nvSpPr>
        <p:spPr>
          <a:xfrm>
            <a:off x="943877" y="3035080"/>
            <a:ext cx="5933172" cy="3232909"/>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0" name="object 10"/>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84</a:t>
            </a:fld>
            <a:endParaRPr sz="1100">
              <a:latin typeface="Caladea"/>
              <a:cs typeface="Caladea"/>
            </a:endParaRPr>
          </a:p>
        </p:txBody>
      </p:sp>
      <p:sp>
        <p:nvSpPr>
          <p:cNvPr id="11" name="Slide Number Placeholder 10">
            <a:extLst>
              <a:ext uri="{FF2B5EF4-FFF2-40B4-BE49-F238E27FC236}">
                <a16:creationId xmlns:a16="http://schemas.microsoft.com/office/drawing/2014/main" id="{47D4930F-5FD3-45A2-8F19-8B1BF09784E3}"/>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84</a:t>
            </a:fld>
            <a:endParaRP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43400" y="478028"/>
            <a:ext cx="2370455"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0345"/>
            <a:ext cx="3302635" cy="8006080"/>
          </a:xfrm>
          <a:prstGeom prst="rect">
            <a:avLst/>
          </a:prstGeom>
        </p:spPr>
        <p:txBody>
          <a:bodyPr vert="horz" wrap="square" lIns="0" tIns="12700" rIns="0" bIns="0" rtlCol="0">
            <a:spAutoFit/>
          </a:bodyPr>
          <a:lstStyle/>
          <a:p>
            <a:pPr marL="469265" indent="-228600">
              <a:lnSpc>
                <a:spcPct val="100000"/>
              </a:lnSpc>
              <a:spcBef>
                <a:spcPts val="100"/>
              </a:spcBef>
              <a:buChar char="•"/>
              <a:tabLst>
                <a:tab pos="469265" algn="l"/>
                <a:tab pos="469900" algn="l"/>
              </a:tabLst>
            </a:pPr>
            <a:r>
              <a:rPr sz="1200" spc="-5" dirty="0">
                <a:latin typeface="Times New Roman"/>
                <a:cs typeface="Times New Roman"/>
              </a:rPr>
              <a:t>High </a:t>
            </a:r>
            <a:r>
              <a:rPr sz="1200" dirty="0">
                <a:latin typeface="Times New Roman"/>
                <a:cs typeface="Times New Roman"/>
              </a:rPr>
              <a:t>infant mortality </a:t>
            </a:r>
            <a:r>
              <a:rPr sz="1200" spc="-5" dirty="0">
                <a:latin typeface="Times New Roman"/>
                <a:cs typeface="Times New Roman"/>
              </a:rPr>
              <a:t>and low </a:t>
            </a:r>
            <a:r>
              <a:rPr sz="1200" dirty="0">
                <a:latin typeface="Times New Roman"/>
                <a:cs typeface="Times New Roman"/>
              </a:rPr>
              <a:t>life</a:t>
            </a:r>
            <a:r>
              <a:rPr sz="1200" spc="-30" dirty="0">
                <a:latin typeface="Times New Roman"/>
                <a:cs typeface="Times New Roman"/>
              </a:rPr>
              <a:t> </a:t>
            </a:r>
            <a:r>
              <a:rPr sz="1200" spc="-5" dirty="0">
                <a:latin typeface="Times New Roman"/>
                <a:cs typeface="Times New Roman"/>
              </a:rPr>
              <a:t>expectancy.</a:t>
            </a:r>
            <a:endParaRPr sz="1200">
              <a:latin typeface="Times New Roman"/>
              <a:cs typeface="Times New Roman"/>
            </a:endParaRPr>
          </a:p>
          <a:p>
            <a:pPr>
              <a:lnSpc>
                <a:spcPct val="100000"/>
              </a:lnSpc>
              <a:spcBef>
                <a:spcPts val="1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dirty="0">
                <a:latin typeface="Times New Roman"/>
                <a:cs typeface="Times New Roman"/>
              </a:rPr>
              <a:t>Strong feeling on </a:t>
            </a:r>
            <a:r>
              <a:rPr sz="1200" spc="-5" dirty="0">
                <a:latin typeface="Times New Roman"/>
                <a:cs typeface="Times New Roman"/>
              </a:rPr>
              <a:t>son</a:t>
            </a:r>
            <a:r>
              <a:rPr sz="1200" spc="-40" dirty="0">
                <a:latin typeface="Times New Roman"/>
                <a:cs typeface="Times New Roman"/>
              </a:rPr>
              <a:t> </a:t>
            </a:r>
            <a:r>
              <a:rPr sz="1200" spc="-5" dirty="0">
                <a:latin typeface="Times New Roman"/>
                <a:cs typeface="Times New Roman"/>
              </a:rPr>
              <a:t>preference.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Children are regarded as source </a:t>
            </a:r>
            <a:r>
              <a:rPr sz="1200" dirty="0">
                <a:latin typeface="Times New Roman"/>
                <a:cs typeface="Times New Roman"/>
              </a:rPr>
              <a:t>of</a:t>
            </a:r>
            <a:r>
              <a:rPr sz="1200" spc="45" dirty="0">
                <a:latin typeface="Times New Roman"/>
                <a:cs typeface="Times New Roman"/>
              </a:rPr>
              <a:t> </a:t>
            </a:r>
            <a:r>
              <a:rPr sz="1200" spc="-5" dirty="0">
                <a:latin typeface="Times New Roman"/>
                <a:cs typeface="Times New Roman"/>
              </a:rPr>
              <a:t>recreation.</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spcBef>
                <a:spcPts val="5"/>
              </a:spcBef>
              <a:buChar char="•"/>
              <a:tabLst>
                <a:tab pos="469265" algn="l"/>
                <a:tab pos="469900" algn="l"/>
              </a:tabLst>
            </a:pPr>
            <a:r>
              <a:rPr sz="1200" spc="-5" dirty="0">
                <a:latin typeface="Times New Roman"/>
                <a:cs typeface="Times New Roman"/>
              </a:rPr>
              <a:t>High </a:t>
            </a:r>
            <a:r>
              <a:rPr sz="1200" dirty="0">
                <a:latin typeface="Times New Roman"/>
                <a:cs typeface="Times New Roman"/>
              </a:rPr>
              <a:t>fertility</a:t>
            </a:r>
            <a:r>
              <a:rPr sz="1200" spc="-25"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Importing </a:t>
            </a:r>
            <a:r>
              <a:rPr sz="1200" dirty="0">
                <a:latin typeface="Times New Roman"/>
                <a:cs typeface="Times New Roman"/>
              </a:rPr>
              <a:t>health </a:t>
            </a:r>
            <a:r>
              <a:rPr sz="1200" spc="-5" dirty="0">
                <a:latin typeface="Times New Roman"/>
                <a:cs typeface="Times New Roman"/>
              </a:rPr>
              <a:t>and medical facilities.</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Religion.</a:t>
            </a:r>
            <a:endParaRPr sz="1200">
              <a:latin typeface="Times New Roman"/>
              <a:cs typeface="Times New Roman"/>
            </a:endParaRPr>
          </a:p>
          <a:p>
            <a:pPr>
              <a:lnSpc>
                <a:spcPct val="100000"/>
              </a:lnSpc>
              <a:spcBef>
                <a:spcPts val="15"/>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dirty="0">
                <a:latin typeface="Times New Roman"/>
                <a:cs typeface="Times New Roman"/>
              </a:rPr>
              <a:t>Early</a:t>
            </a:r>
            <a:r>
              <a:rPr sz="1200" spc="-30" dirty="0">
                <a:latin typeface="Times New Roman"/>
                <a:cs typeface="Times New Roman"/>
              </a:rPr>
              <a:t> </a:t>
            </a:r>
            <a:r>
              <a:rPr sz="1200" spc="-5" dirty="0">
                <a:latin typeface="Times New Roman"/>
                <a:cs typeface="Times New Roman"/>
              </a:rPr>
              <a:t>marriage.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Age</a:t>
            </a:r>
            <a:r>
              <a:rPr sz="1200" spc="-15" dirty="0">
                <a:latin typeface="Times New Roman"/>
                <a:cs typeface="Times New Roman"/>
              </a:rPr>
              <a:t> </a:t>
            </a:r>
            <a:r>
              <a:rPr sz="1200" spc="-5" dirty="0">
                <a:latin typeface="Times New Roman"/>
                <a:cs typeface="Times New Roman"/>
              </a:rPr>
              <a:t>structure</a:t>
            </a:r>
            <a:endParaRPr sz="1200">
              <a:latin typeface="Times New Roman"/>
              <a:cs typeface="Times New Roman"/>
            </a:endParaRPr>
          </a:p>
          <a:p>
            <a:pPr>
              <a:lnSpc>
                <a:spcPct val="100000"/>
              </a:lnSpc>
              <a:spcBef>
                <a:spcPts val="50"/>
              </a:spcBef>
              <a:buFont typeface="Times New Roman"/>
              <a:buChar char="•"/>
            </a:pPr>
            <a:endParaRPr sz="1400">
              <a:latin typeface="Times New Roman"/>
              <a:cs typeface="Times New Roman"/>
            </a:endParaRPr>
          </a:p>
          <a:p>
            <a:pPr marL="12700">
              <a:lnSpc>
                <a:spcPct val="100000"/>
              </a:lnSpc>
            </a:pPr>
            <a:r>
              <a:rPr sz="1200" b="1" spc="-5" dirty="0">
                <a:latin typeface="Times New Roman"/>
                <a:cs typeface="Times New Roman"/>
              </a:rPr>
              <a:t>Causes </a:t>
            </a:r>
            <a:r>
              <a:rPr sz="1200" b="1" dirty="0">
                <a:latin typeface="Times New Roman"/>
                <a:cs typeface="Times New Roman"/>
              </a:rPr>
              <a:t>of </a:t>
            </a:r>
            <a:r>
              <a:rPr sz="1200" b="1" spc="-5" dirty="0">
                <a:latin typeface="Times New Roman"/>
                <a:cs typeface="Times New Roman"/>
              </a:rPr>
              <a:t>Rapid Population</a:t>
            </a:r>
            <a:r>
              <a:rPr sz="1200" b="1" spc="10" dirty="0">
                <a:latin typeface="Times New Roman"/>
                <a:cs typeface="Times New Roman"/>
              </a:rPr>
              <a:t> </a:t>
            </a:r>
            <a:r>
              <a:rPr sz="1200" b="1" spc="-5" dirty="0">
                <a:latin typeface="Times New Roman"/>
                <a:cs typeface="Times New Roman"/>
              </a:rPr>
              <a:t>Growth</a:t>
            </a:r>
            <a:endParaRPr sz="1200">
              <a:latin typeface="Times New Roman"/>
              <a:cs typeface="Times New Roman"/>
            </a:endParaRPr>
          </a:p>
          <a:p>
            <a:pPr>
              <a:lnSpc>
                <a:spcPct val="100000"/>
              </a:lnSpc>
              <a:spcBef>
                <a:spcPts val="55"/>
              </a:spcBef>
            </a:pPr>
            <a:endParaRPr sz="1350">
              <a:latin typeface="Times New Roman"/>
              <a:cs typeface="Times New Roman"/>
            </a:endParaRPr>
          </a:p>
          <a:p>
            <a:pPr marL="469265" indent="-228600">
              <a:lnSpc>
                <a:spcPct val="100000"/>
              </a:lnSpc>
              <a:buChar char="•"/>
              <a:tabLst>
                <a:tab pos="469265" algn="l"/>
                <a:tab pos="469900" algn="l"/>
              </a:tabLst>
            </a:pPr>
            <a:r>
              <a:rPr sz="1200" spc="-10" dirty="0">
                <a:latin typeface="Times New Roman"/>
                <a:cs typeface="Times New Roman"/>
              </a:rPr>
              <a:t>Low </a:t>
            </a:r>
            <a:r>
              <a:rPr sz="1200" spc="-5" dirty="0">
                <a:latin typeface="Times New Roman"/>
                <a:cs typeface="Times New Roman"/>
              </a:rPr>
              <a:t>cost </a:t>
            </a:r>
            <a:r>
              <a:rPr sz="1200" dirty="0">
                <a:latin typeface="Times New Roman"/>
                <a:cs typeface="Times New Roman"/>
              </a:rPr>
              <a:t>of </a:t>
            </a:r>
            <a:r>
              <a:rPr sz="1200" spc="-5" dirty="0">
                <a:latin typeface="Times New Roman"/>
                <a:cs typeface="Times New Roman"/>
              </a:rPr>
              <a:t>child</a:t>
            </a:r>
            <a:r>
              <a:rPr sz="1200" spc="15" dirty="0">
                <a:latin typeface="Times New Roman"/>
                <a:cs typeface="Times New Roman"/>
              </a:rPr>
              <a:t> </a:t>
            </a:r>
            <a:r>
              <a:rPr sz="1200" dirty="0">
                <a:latin typeface="Times New Roman"/>
                <a:cs typeface="Times New Roman"/>
              </a:rPr>
              <a:t>bearing</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Children are regarded </a:t>
            </a:r>
            <a:r>
              <a:rPr sz="1200" dirty="0">
                <a:latin typeface="Times New Roman"/>
                <a:cs typeface="Times New Roman"/>
              </a:rPr>
              <a:t>as </a:t>
            </a:r>
            <a:r>
              <a:rPr sz="1200" spc="-5" dirty="0">
                <a:latin typeface="Times New Roman"/>
                <a:cs typeface="Times New Roman"/>
              </a:rPr>
              <a:t>source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economy.</a:t>
            </a:r>
            <a:endParaRPr sz="1200">
              <a:latin typeface="Times New Roman"/>
              <a:cs typeface="Times New Roman"/>
            </a:endParaRPr>
          </a:p>
          <a:p>
            <a:pPr>
              <a:lnSpc>
                <a:spcPct val="100000"/>
              </a:lnSpc>
              <a:spcBef>
                <a:spcPts val="25"/>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High </a:t>
            </a:r>
            <a:r>
              <a:rPr sz="1200" dirty="0">
                <a:latin typeface="Times New Roman"/>
                <a:cs typeface="Times New Roman"/>
              </a:rPr>
              <a:t>infant mortality </a:t>
            </a:r>
            <a:r>
              <a:rPr sz="1200" spc="-5" dirty="0">
                <a:latin typeface="Times New Roman"/>
                <a:cs typeface="Times New Roman"/>
              </a:rPr>
              <a:t>and low </a:t>
            </a:r>
            <a:r>
              <a:rPr sz="1200" dirty="0">
                <a:latin typeface="Times New Roman"/>
                <a:cs typeface="Times New Roman"/>
              </a:rPr>
              <a:t>life</a:t>
            </a:r>
            <a:r>
              <a:rPr sz="1200" spc="-30" dirty="0">
                <a:latin typeface="Times New Roman"/>
                <a:cs typeface="Times New Roman"/>
              </a:rPr>
              <a:t> </a:t>
            </a:r>
            <a:r>
              <a:rPr sz="1200" spc="-5" dirty="0">
                <a:latin typeface="Times New Roman"/>
                <a:cs typeface="Times New Roman"/>
              </a:rPr>
              <a:t>expectancy.</a:t>
            </a:r>
            <a:endParaRPr sz="1200">
              <a:latin typeface="Times New Roman"/>
              <a:cs typeface="Times New Roman"/>
            </a:endParaRPr>
          </a:p>
          <a:p>
            <a:pPr>
              <a:lnSpc>
                <a:spcPct val="100000"/>
              </a:lnSpc>
              <a:spcBef>
                <a:spcPts val="1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dirty="0">
                <a:latin typeface="Times New Roman"/>
                <a:cs typeface="Times New Roman"/>
              </a:rPr>
              <a:t>Strong </a:t>
            </a:r>
            <a:r>
              <a:rPr sz="1200" spc="-5" dirty="0">
                <a:latin typeface="Times New Roman"/>
                <a:cs typeface="Times New Roman"/>
              </a:rPr>
              <a:t>feeling </a:t>
            </a:r>
            <a:r>
              <a:rPr sz="1200" dirty="0">
                <a:latin typeface="Times New Roman"/>
                <a:cs typeface="Times New Roman"/>
              </a:rPr>
              <a:t>on </a:t>
            </a:r>
            <a:r>
              <a:rPr sz="1200" spc="-5" dirty="0">
                <a:latin typeface="Times New Roman"/>
                <a:cs typeface="Times New Roman"/>
              </a:rPr>
              <a:t>son</a:t>
            </a:r>
            <a:r>
              <a:rPr sz="1200" spc="-30" dirty="0">
                <a:latin typeface="Times New Roman"/>
                <a:cs typeface="Times New Roman"/>
              </a:rPr>
              <a:t> </a:t>
            </a:r>
            <a:r>
              <a:rPr sz="1200" spc="-5" dirty="0">
                <a:latin typeface="Times New Roman"/>
                <a:cs typeface="Times New Roman"/>
              </a:rPr>
              <a:t>preference.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spcBef>
                <a:spcPts val="5"/>
              </a:spcBef>
              <a:buChar char="•"/>
              <a:tabLst>
                <a:tab pos="469265" algn="l"/>
                <a:tab pos="469900" algn="l"/>
              </a:tabLst>
            </a:pPr>
            <a:r>
              <a:rPr sz="1200" spc="-5" dirty="0">
                <a:latin typeface="Times New Roman"/>
                <a:cs typeface="Times New Roman"/>
              </a:rPr>
              <a:t>Children are regarded as source </a:t>
            </a:r>
            <a:r>
              <a:rPr sz="1200" dirty="0">
                <a:latin typeface="Times New Roman"/>
                <a:cs typeface="Times New Roman"/>
              </a:rPr>
              <a:t>of</a:t>
            </a:r>
            <a:r>
              <a:rPr sz="1200" spc="45" dirty="0">
                <a:latin typeface="Times New Roman"/>
                <a:cs typeface="Times New Roman"/>
              </a:rPr>
              <a:t> </a:t>
            </a:r>
            <a:r>
              <a:rPr sz="1200" spc="-5" dirty="0">
                <a:latin typeface="Times New Roman"/>
                <a:cs typeface="Times New Roman"/>
              </a:rPr>
              <a:t>recreation.</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High </a:t>
            </a:r>
            <a:r>
              <a:rPr sz="1200" dirty="0">
                <a:latin typeface="Times New Roman"/>
                <a:cs typeface="Times New Roman"/>
              </a:rPr>
              <a:t>fertility</a:t>
            </a:r>
            <a:r>
              <a:rPr sz="1200" spc="-25" dirty="0">
                <a:latin typeface="Times New Roman"/>
                <a:cs typeface="Times New Roman"/>
              </a:rPr>
              <a:t> </a:t>
            </a:r>
            <a:r>
              <a:rPr sz="1200" dirty="0">
                <a:latin typeface="Times New Roman"/>
                <a:cs typeface="Times New Roman"/>
              </a:rPr>
              <a:t>rate.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Importing </a:t>
            </a:r>
            <a:r>
              <a:rPr sz="1200" dirty="0">
                <a:latin typeface="Times New Roman"/>
                <a:cs typeface="Times New Roman"/>
              </a:rPr>
              <a:t>health </a:t>
            </a:r>
            <a:r>
              <a:rPr sz="1200" spc="-5" dirty="0">
                <a:latin typeface="Times New Roman"/>
                <a:cs typeface="Times New Roman"/>
              </a:rPr>
              <a:t>and medical facilities.</a:t>
            </a:r>
            <a:endParaRPr sz="1200">
              <a:latin typeface="Times New Roman"/>
              <a:cs typeface="Times New Roman"/>
            </a:endParaRPr>
          </a:p>
          <a:p>
            <a:pPr>
              <a:lnSpc>
                <a:spcPct val="100000"/>
              </a:lnSpc>
              <a:spcBef>
                <a:spcPts val="25"/>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Urbanization</a:t>
            </a:r>
            <a:endParaRPr sz="1200">
              <a:latin typeface="Times New Roman"/>
              <a:cs typeface="Times New Roman"/>
            </a:endParaRPr>
          </a:p>
          <a:p>
            <a:pPr>
              <a:lnSpc>
                <a:spcPct val="100000"/>
              </a:lnSpc>
              <a:spcBef>
                <a:spcPts val="1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Industrialization</a:t>
            </a:r>
            <a:endParaRPr sz="1200">
              <a:latin typeface="Times New Roman"/>
              <a:cs typeface="Times New Roman"/>
            </a:endParaRPr>
          </a:p>
          <a:p>
            <a:pPr>
              <a:lnSpc>
                <a:spcPct val="100000"/>
              </a:lnSpc>
              <a:spcBef>
                <a:spcPts val="25"/>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Education</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buChar char="•"/>
              <a:tabLst>
                <a:tab pos="469265" algn="l"/>
                <a:tab pos="469900" algn="l"/>
              </a:tabLst>
            </a:pPr>
            <a:r>
              <a:rPr sz="1200" spc="-5" dirty="0">
                <a:latin typeface="Times New Roman"/>
                <a:cs typeface="Times New Roman"/>
              </a:rPr>
              <a:t>Occupation</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469265" indent="-228600">
              <a:lnSpc>
                <a:spcPct val="100000"/>
              </a:lnSpc>
              <a:spcBef>
                <a:spcPts val="5"/>
              </a:spcBef>
              <a:buChar char="•"/>
              <a:tabLst>
                <a:tab pos="469265" algn="l"/>
                <a:tab pos="469900" algn="l"/>
              </a:tabLst>
            </a:pPr>
            <a:r>
              <a:rPr sz="1200" spc="-5" dirty="0">
                <a:latin typeface="Times New Roman"/>
                <a:cs typeface="Times New Roman"/>
              </a:rPr>
              <a:t>Economic</a:t>
            </a:r>
            <a:r>
              <a:rPr sz="1200" spc="-10" dirty="0">
                <a:latin typeface="Times New Roman"/>
                <a:cs typeface="Times New Roman"/>
              </a:rPr>
              <a:t> </a:t>
            </a:r>
            <a:r>
              <a:rPr sz="1200" spc="-5" dirty="0">
                <a:latin typeface="Times New Roman"/>
                <a:cs typeface="Times New Roman"/>
              </a:rPr>
              <a:t>situation</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85</a:t>
            </a:fld>
            <a:endParaRPr sz="1100">
              <a:latin typeface="Caladea"/>
              <a:cs typeface="Caladea"/>
            </a:endParaRPr>
          </a:p>
        </p:txBody>
      </p:sp>
      <p:sp>
        <p:nvSpPr>
          <p:cNvPr id="8" name="Slide Number Placeholder 7">
            <a:extLst>
              <a:ext uri="{FF2B5EF4-FFF2-40B4-BE49-F238E27FC236}">
                <a16:creationId xmlns:a16="http://schemas.microsoft.com/office/drawing/2014/main" id="{85242C3F-33A6-4A02-9396-68505490F707}"/>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85</a:t>
            </a:fld>
            <a:endParaRP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43400" y="478028"/>
            <a:ext cx="2370455" cy="299720"/>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1130604" y="990345"/>
            <a:ext cx="1654175" cy="1377315"/>
          </a:xfrm>
          <a:prstGeom prst="rect">
            <a:avLst/>
          </a:prstGeom>
        </p:spPr>
        <p:txBody>
          <a:bodyPr vert="horz" wrap="square" lIns="0" tIns="12700" rIns="0" bIns="0" rtlCol="0">
            <a:spAutoFit/>
          </a:bodyPr>
          <a:lstStyle/>
          <a:p>
            <a:pPr marL="240665" indent="-228600">
              <a:lnSpc>
                <a:spcPct val="100000"/>
              </a:lnSpc>
              <a:spcBef>
                <a:spcPts val="100"/>
              </a:spcBef>
              <a:buChar char="•"/>
              <a:tabLst>
                <a:tab pos="240665" algn="l"/>
                <a:tab pos="241300" algn="l"/>
              </a:tabLst>
            </a:pPr>
            <a:r>
              <a:rPr sz="1200" spc="-5" dirty="0">
                <a:latin typeface="Times New Roman"/>
                <a:cs typeface="Times New Roman"/>
              </a:rPr>
              <a:t>Geographical</a:t>
            </a:r>
            <a:r>
              <a:rPr sz="1200" spc="-20" dirty="0">
                <a:latin typeface="Times New Roman"/>
                <a:cs typeface="Times New Roman"/>
              </a:rPr>
              <a:t> </a:t>
            </a:r>
            <a:r>
              <a:rPr sz="1200" spc="-5" dirty="0">
                <a:latin typeface="Times New Roman"/>
                <a:cs typeface="Times New Roman"/>
              </a:rPr>
              <a:t>variation</a:t>
            </a:r>
            <a:endParaRPr sz="1200">
              <a:latin typeface="Times New Roman"/>
              <a:cs typeface="Times New Roman"/>
            </a:endParaRPr>
          </a:p>
          <a:p>
            <a:pPr>
              <a:lnSpc>
                <a:spcPct val="100000"/>
              </a:lnSpc>
              <a:spcBef>
                <a:spcPts val="10"/>
              </a:spcBef>
              <a:buFont typeface="Times New Roman"/>
              <a:buChar char="•"/>
            </a:pPr>
            <a:endParaRPr sz="1400">
              <a:latin typeface="Times New Roman"/>
              <a:cs typeface="Times New Roman"/>
            </a:endParaRPr>
          </a:p>
          <a:p>
            <a:pPr marL="240665" indent="-228600">
              <a:lnSpc>
                <a:spcPct val="100000"/>
              </a:lnSpc>
              <a:buChar char="•"/>
              <a:tabLst>
                <a:tab pos="240665" algn="l"/>
                <a:tab pos="241300" algn="l"/>
              </a:tabLst>
            </a:pPr>
            <a:r>
              <a:rPr sz="1200" spc="-5" dirty="0">
                <a:latin typeface="Times New Roman"/>
                <a:cs typeface="Times New Roman"/>
              </a:rPr>
              <a:t>Religion.</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buChar char="•"/>
              <a:tabLst>
                <a:tab pos="240665" algn="l"/>
                <a:tab pos="241300" algn="l"/>
              </a:tabLst>
            </a:pPr>
            <a:r>
              <a:rPr sz="1200" dirty="0">
                <a:latin typeface="Times New Roman"/>
                <a:cs typeface="Times New Roman"/>
              </a:rPr>
              <a:t>Early</a:t>
            </a:r>
            <a:r>
              <a:rPr sz="1200" spc="-30" dirty="0">
                <a:latin typeface="Times New Roman"/>
                <a:cs typeface="Times New Roman"/>
              </a:rPr>
              <a:t> </a:t>
            </a:r>
            <a:r>
              <a:rPr sz="1200" spc="-5" dirty="0">
                <a:latin typeface="Times New Roman"/>
                <a:cs typeface="Times New Roman"/>
              </a:rPr>
              <a:t>marriage.</a:t>
            </a:r>
            <a:endParaRPr sz="1200">
              <a:latin typeface="Times New Roman"/>
              <a:cs typeface="Times New Roman"/>
            </a:endParaRPr>
          </a:p>
          <a:p>
            <a:pPr>
              <a:lnSpc>
                <a:spcPct val="100000"/>
              </a:lnSpc>
              <a:spcBef>
                <a:spcPts val="20"/>
              </a:spcBef>
              <a:buFont typeface="Times New Roman"/>
              <a:buChar char="•"/>
            </a:pPr>
            <a:endParaRPr sz="1400">
              <a:latin typeface="Times New Roman"/>
              <a:cs typeface="Times New Roman"/>
            </a:endParaRPr>
          </a:p>
          <a:p>
            <a:pPr marL="240665" indent="-228600">
              <a:lnSpc>
                <a:spcPct val="100000"/>
              </a:lnSpc>
              <a:spcBef>
                <a:spcPts val="5"/>
              </a:spcBef>
              <a:buChar char="•"/>
              <a:tabLst>
                <a:tab pos="240665" algn="l"/>
                <a:tab pos="241300" algn="l"/>
              </a:tabLst>
            </a:pPr>
            <a:r>
              <a:rPr sz="1200" spc="-5" dirty="0">
                <a:latin typeface="Times New Roman"/>
                <a:cs typeface="Times New Roman"/>
              </a:rPr>
              <a:t>Age</a:t>
            </a:r>
            <a:r>
              <a:rPr sz="1200" spc="-15" dirty="0">
                <a:latin typeface="Times New Roman"/>
                <a:cs typeface="Times New Roman"/>
              </a:rPr>
              <a:t> </a:t>
            </a:r>
            <a:r>
              <a:rPr sz="1200" spc="-5" dirty="0">
                <a:latin typeface="Times New Roman"/>
                <a:cs typeface="Times New Roman"/>
              </a:rPr>
              <a:t>structure</a:t>
            </a:r>
            <a:endParaRPr sz="1200">
              <a:latin typeface="Times New Roman"/>
              <a:cs typeface="Times New Roman"/>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11" name="object 11"/>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86</a:t>
            </a:fld>
            <a:endParaRPr sz="1100">
              <a:latin typeface="Caladea"/>
              <a:cs typeface="Caladea"/>
            </a:endParaRPr>
          </a:p>
        </p:txBody>
      </p:sp>
      <p:sp>
        <p:nvSpPr>
          <p:cNvPr id="6" name="object 6"/>
          <p:cNvSpPr txBox="1"/>
          <p:nvPr/>
        </p:nvSpPr>
        <p:spPr>
          <a:xfrm>
            <a:off x="902004" y="2942590"/>
            <a:ext cx="284353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10.Population Policy </a:t>
            </a:r>
            <a:r>
              <a:rPr sz="1200" b="1" dirty="0">
                <a:latin typeface="Times New Roman"/>
                <a:cs typeface="Times New Roman"/>
              </a:rPr>
              <a:t>and </a:t>
            </a:r>
            <a:r>
              <a:rPr sz="1200" b="1" spc="-5" dirty="0">
                <a:latin typeface="Times New Roman"/>
                <a:cs typeface="Times New Roman"/>
              </a:rPr>
              <a:t>program in</a:t>
            </a:r>
            <a:r>
              <a:rPr sz="1200" b="1" spc="20" dirty="0">
                <a:latin typeface="Times New Roman"/>
                <a:cs typeface="Times New Roman"/>
              </a:rPr>
              <a:t> </a:t>
            </a:r>
            <a:r>
              <a:rPr sz="1200" b="1" spc="-5" dirty="0">
                <a:latin typeface="Times New Roman"/>
                <a:cs typeface="Times New Roman"/>
              </a:rPr>
              <a:t>Nepal</a:t>
            </a:r>
            <a:endParaRPr sz="1200">
              <a:latin typeface="Times New Roman"/>
              <a:cs typeface="Times New Roman"/>
            </a:endParaRPr>
          </a:p>
        </p:txBody>
      </p:sp>
      <p:sp>
        <p:nvSpPr>
          <p:cNvPr id="12" name="Slide Number Placeholder 11">
            <a:extLst>
              <a:ext uri="{FF2B5EF4-FFF2-40B4-BE49-F238E27FC236}">
                <a16:creationId xmlns:a16="http://schemas.microsoft.com/office/drawing/2014/main" id="{01937F09-1C01-4120-A88E-35714E157D06}"/>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86</a:t>
            </a:fld>
            <a:endParaRP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609600" y="965307"/>
            <a:ext cx="6858000" cy="9220986"/>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2022 Nepal Demographic and Health Survey (2022 NDHS) was implemented by New ERA under the aegis of the Ministry of Health of Nepal.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Funding </a:t>
            </a:r>
            <a:r>
              <a:rPr lang="en-US" sz="1400" dirty="0">
                <a:latin typeface="Times New Roman" panose="02020603050405020304" pitchFamily="18" charset="0"/>
                <a:cs typeface="Times New Roman" panose="02020603050405020304" pitchFamily="18" charset="0"/>
              </a:rPr>
              <a:t>for the survey was provided by the United States Agency for International Development (USAID).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ICF provided technical assistance through the DHS Program, which assists countries in the collection of data to monitor and evaluate population, health, and nutrition programs.</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2022 Nepal Demographic and Health Survey (NDHS) was conducted as a periodic update of the demographic and health situation in Nepal.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2022 NDHS was the sixth DHS survey to be conducted in Nepal in collaboration with the worldwide Demographic and Health Surveys Program. </a:t>
            </a:r>
            <a:endParaRPr lang="en-US" sz="1400" kern="1200" dirty="0" smtClean="0">
              <a:solidFill>
                <a:prstClr val="black"/>
              </a:solidFill>
              <a:latin typeface="Times New Roman" panose="02020603050405020304" pitchFamily="18" charset="0"/>
              <a:cs typeface="Times New Roman" panose="02020603050405020304" pitchFamily="18" charset="0"/>
            </a:endParaRPr>
          </a:p>
          <a:p>
            <a:pPr lvl="0" algn="just" rtl="0">
              <a:spcBef>
                <a:spcPct val="20000"/>
              </a:spcBef>
            </a:pPr>
            <a:r>
              <a:rPr lang="en-US" sz="1400" kern="1200" dirty="0" smtClean="0">
                <a:solidFill>
                  <a:prstClr val="black"/>
                </a:solidFill>
                <a:latin typeface="Times New Roman" panose="02020603050405020304" pitchFamily="18" charset="0"/>
                <a:cs typeface="Times New Roman" panose="02020603050405020304" pitchFamily="18" charset="0"/>
              </a:rPr>
              <a:t>The </a:t>
            </a:r>
            <a:r>
              <a:rPr lang="en-US" sz="1400" kern="1200" dirty="0">
                <a:solidFill>
                  <a:prstClr val="black"/>
                </a:solidFill>
                <a:latin typeface="Times New Roman" panose="02020603050405020304" pitchFamily="18" charset="0"/>
                <a:cs typeface="Times New Roman" panose="02020603050405020304" pitchFamily="18" charset="0"/>
              </a:rPr>
              <a:t>primary objective of the 2022 NDHS is to present up-to-date estimates of basic demographic and health indicators. The NDHS provides a comprehensive overview of population, maternal, and child health issues in Nepal</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Background characteristics (including age, education, and media exposure)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Pregnancy history and child mortality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Knowledge, use, and source of family planning methods Fertility preferences (including desire for more children, ideal number of children)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Antenatal, delivery, and postnatal care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Vaccinations and childhood illnesses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Breastfeeding and infant feeding practices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Women’s work and husbands’ background characteristics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Knowledge, awareness, and behavior regarding HIV and other sexually transmitted infections (STIs)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Fistula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Mental health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Domestic violence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kern="1200" dirty="0">
                <a:solidFill>
                  <a:prstClr val="black"/>
                </a:solidFill>
                <a:latin typeface="Times New Roman" panose="02020603050405020304" pitchFamily="18" charset="0"/>
                <a:cs typeface="Times New Roman" panose="02020603050405020304" pitchFamily="18" charset="0"/>
              </a:rPr>
              <a:t>Knowledge, attitudes, and behavior related to other health issues (for example, cancer, smoking, tuberculosis, and COVID-19)</a:t>
            </a:r>
          </a:p>
          <a:p>
            <a:pPr algn="ctr">
              <a:lnSpc>
                <a:spcPct val="150000"/>
              </a:lnSpc>
            </a:pP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endParaRPr lang="en-US" sz="1400" dirty="0" smtClean="0">
              <a:solidFill>
                <a:schemeClr val="tx1"/>
              </a:solidFill>
              <a:latin typeface="Times New Roman" panose="02020603050405020304" pitchFamily="18" charset="0"/>
              <a:cs typeface="Times New Roman" panose="02020603050405020304" pitchFamily="18" charset="0"/>
            </a:endParaRPr>
          </a:p>
          <a:p>
            <a:pPr algn="just"/>
            <a:endParaRPr lang="en-US" sz="1400" dirty="0" smtClean="0">
              <a:solidFill>
                <a:schemeClr val="tx1"/>
              </a:solidFill>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87</a:t>
            </a:fld>
            <a:endParaRPr dirty="0"/>
          </a:p>
        </p:txBody>
      </p:sp>
    </p:spTree>
    <p:extLst>
      <p:ext uri="{BB962C8B-B14F-4D97-AF65-F5344CB8AC3E}">
        <p14:creationId xmlns:p14="http://schemas.microsoft.com/office/powerpoint/2010/main" val="3082163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609600" y="965307"/>
            <a:ext cx="6858000" cy="8402300"/>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 Key Indicator</a:t>
            </a:r>
          </a:p>
          <a:p>
            <a:pPr algn="ctr">
              <a:lnSpc>
                <a:spcPct val="150000"/>
              </a:lnSpc>
            </a:pP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Household Water, Sanitation, And Hygiene</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In Nepal</a:t>
            </a:r>
            <a:r>
              <a:rPr lang="en-US" sz="1400" dirty="0">
                <a:latin typeface="Times New Roman" panose="02020603050405020304" pitchFamily="18" charset="0"/>
                <a:cs typeface="Times New Roman" panose="02020603050405020304" pitchFamily="18" charset="0"/>
              </a:rPr>
              <a:t>, almost all of the population (98%) has access to at least basic drinking water service.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25</a:t>
            </a:r>
            <a:r>
              <a:rPr lang="en-US" sz="1400" dirty="0">
                <a:latin typeface="Times New Roman" panose="02020603050405020304" pitchFamily="18" charset="0"/>
                <a:cs typeface="Times New Roman" panose="02020603050405020304" pitchFamily="18" charset="0"/>
              </a:rPr>
              <a:t>% of the population uses drinking water treated with appropriate methods (boiling, bleaching, filtering, and solar disinfection).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73</a:t>
            </a:r>
            <a:r>
              <a:rPr lang="en-US" sz="1400" dirty="0">
                <a:latin typeface="Times New Roman" panose="02020603050405020304" pitchFamily="18" charset="0"/>
                <a:cs typeface="Times New Roman" panose="02020603050405020304" pitchFamily="18" charset="0"/>
              </a:rPr>
              <a:t>% of the population has access to at least basic sanitation service</a:t>
            </a:r>
            <a:r>
              <a:rPr lang="en-US" sz="1400"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83</a:t>
            </a:r>
            <a:r>
              <a:rPr lang="en-US" sz="1400" dirty="0">
                <a:latin typeface="Times New Roman" panose="02020603050405020304" pitchFamily="18" charset="0"/>
                <a:cs typeface="Times New Roman" panose="02020603050405020304" pitchFamily="18" charset="0"/>
              </a:rPr>
              <a:t>% of the population lives in households that appropriately manage household excreta.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72</a:t>
            </a:r>
            <a:r>
              <a:rPr lang="en-US" sz="1400" dirty="0">
                <a:latin typeface="Times New Roman" panose="02020603050405020304" pitchFamily="18" charset="0"/>
                <a:cs typeface="Times New Roman" panose="02020603050405020304" pitchFamily="18" charset="0"/>
              </a:rPr>
              <a:t>% of the population has a basic handwashing facility, while 27% has a limited handwashing facility.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61</a:t>
            </a:r>
            <a:r>
              <a:rPr lang="en-US" sz="1400" dirty="0">
                <a:latin typeface="Times New Roman" panose="02020603050405020304" pitchFamily="18" charset="0"/>
                <a:cs typeface="Times New Roman" panose="02020603050405020304" pitchFamily="18" charset="0"/>
              </a:rPr>
              <a:t>% of women were able to wash and change in privacy and used appropriate materials during their last menstruation</a:t>
            </a:r>
            <a:r>
              <a:rPr lang="en-US" sz="1400" dirty="0" smtClean="0">
                <a:latin typeface="Times New Roman" panose="02020603050405020304" pitchFamily="18" charset="0"/>
                <a:cs typeface="Times New Roman" panose="02020603050405020304" pitchFamily="18" charset="0"/>
              </a:rPr>
              <a:t>.</a:t>
            </a:r>
          </a:p>
          <a:p>
            <a:pPr algn="just">
              <a:lnSpc>
                <a:spcPct val="150000"/>
              </a:lnSpc>
            </a:pPr>
            <a:r>
              <a:rPr lang="en-US" sz="1400" b="1" dirty="0" smtClean="0">
                <a:latin typeface="Times New Roman" panose="02020603050405020304" pitchFamily="18" charset="0"/>
                <a:cs typeface="Times New Roman" panose="02020603050405020304" pitchFamily="18" charset="0"/>
              </a:rPr>
              <a:t>Housing Characteristics And Household Population</a:t>
            </a:r>
            <a:endParaRPr lang="en-US" sz="1400" b="1"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41</a:t>
            </a:r>
            <a:r>
              <a:rPr lang="en-US" sz="1400" dirty="0">
                <a:latin typeface="Times New Roman" panose="02020603050405020304" pitchFamily="18" charset="0"/>
                <a:cs typeface="Times New Roman" panose="02020603050405020304" pitchFamily="18" charset="0"/>
              </a:rPr>
              <a:t>% of the de jure population relies primarily on clean fuels and technologies for cooking, space heating, and lighting.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73</a:t>
            </a:r>
            <a:r>
              <a:rPr lang="en-US" sz="1400" dirty="0">
                <a:latin typeface="Times New Roman" panose="02020603050405020304" pitchFamily="18" charset="0"/>
                <a:cs typeface="Times New Roman" panose="02020603050405020304" pitchFamily="18" charset="0"/>
              </a:rPr>
              <a:t>% of children under age 5 have their births registered with the civil authorities, and 72% have a birth certificate.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percentage of residents age 6 and older with no education has declined over time, from 67% in 1996 to 35% in 2022 among females and from 36% in 1996 to 16% in 2022 among males. </a:t>
            </a:r>
            <a:endParaRPr lang="en-US" sz="14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13</a:t>
            </a:r>
            <a:r>
              <a:rPr lang="en-US" sz="1400" dirty="0">
                <a:latin typeface="Times New Roman" panose="02020603050405020304" pitchFamily="18" charset="0"/>
                <a:cs typeface="Times New Roman" panose="02020603050405020304" pitchFamily="18" charset="0"/>
              </a:rPr>
              <a:t>% of the population experienced moderate or severe food insecurity in the 12 months preceding the survey. Food insecurity was highest in Karnali Province, with 36% of the rural population in this province facing moderate or severe food insecurity. </a:t>
            </a:r>
            <a:endParaRPr lang="en-US" sz="1400" dirty="0" smtClean="0">
              <a:solidFill>
                <a:schemeClr val="tx1"/>
              </a:solidFill>
              <a:latin typeface="Times New Roman" panose="02020603050405020304" pitchFamily="18" charset="0"/>
              <a:cs typeface="Times New Roman" panose="02020603050405020304" pitchFamily="18" charset="0"/>
            </a:endParaRPr>
          </a:p>
          <a:p>
            <a:pPr algn="just"/>
            <a:endParaRPr lang="en-US" sz="1400" dirty="0" smtClean="0">
              <a:solidFill>
                <a:schemeClr val="tx1"/>
              </a:solidFill>
              <a:latin typeface="Times New Roman" panose="02020603050405020304" pitchFamily="18" charset="0"/>
              <a:cs typeface="Times New Roman" panose="02020603050405020304" pitchFamily="18" charset="0"/>
            </a:endParaRPr>
          </a:p>
          <a:p>
            <a:pPr algn="just"/>
            <a:endParaRPr lang="en-US" sz="1400" dirty="0" smtClean="0">
              <a:solidFill>
                <a:schemeClr val="tx1"/>
              </a:solidFill>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88</a:t>
            </a:fld>
            <a:endParaRPr dirty="0"/>
          </a:p>
        </p:txBody>
      </p:sp>
    </p:spTree>
    <p:extLst>
      <p:ext uri="{BB962C8B-B14F-4D97-AF65-F5344CB8AC3E}">
        <p14:creationId xmlns:p14="http://schemas.microsoft.com/office/powerpoint/2010/main" val="41789627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457200" y="965307"/>
            <a:ext cx="7086600" cy="8134455"/>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 Key Indicator</a:t>
            </a:r>
          </a:p>
          <a:p>
            <a:pPr algn="ctr">
              <a:lnSpc>
                <a:spcPct val="150000"/>
              </a:lnSpc>
            </a:pP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a:solidFill>
                  <a:schemeClr val="tx1"/>
                </a:solidFill>
                <a:latin typeface="Times New Roman" panose="02020603050405020304" pitchFamily="18" charset="0"/>
                <a:cs typeface="Times New Roman" panose="02020603050405020304" pitchFamily="18" charset="0"/>
              </a:rPr>
              <a:t>Fertility</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total fertility rate for the 3 years preceding the survey is 2.1 births per woman, a decline from 2.3 in 2016.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median interval between births is 40.7 months, with 20% of births occurring less than 24 months after the preceding birth.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median duration of postpartum amenorrhea is 6.3 months, the median duration of abstinence from sexual intercourse is 3.5 months, and the median duration of insusceptibility to pregnancy is 7.5 months.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median age at first birth among women age 25–49 is 20.6 years.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Teenage pregnancy: Among women age 15–19, 14% have ever been pregnant, 10% have had a live birth, and 2% have had a pregnancy loss.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Among women age 15–49, 9% have had a miscarriage and 10% have had an induced abortion. </a:t>
            </a:r>
            <a:endParaRPr lang="en-US" sz="1400" dirty="0">
              <a:solidFill>
                <a:schemeClr val="tx1"/>
              </a:solidFill>
              <a:latin typeface="Times New Roman" panose="02020603050405020304" pitchFamily="18" charset="0"/>
              <a:cs typeface="Times New Roman" panose="02020603050405020304" pitchFamily="18" charset="0"/>
            </a:endParaRPr>
          </a:p>
          <a:p>
            <a:pPr algn="just"/>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Fertility </a:t>
            </a:r>
            <a:r>
              <a:rPr lang="en-US" sz="1400" b="1" dirty="0" smtClean="0">
                <a:solidFill>
                  <a:schemeClr val="tx1"/>
                </a:solidFill>
                <a:latin typeface="Times New Roman" panose="02020603050405020304" pitchFamily="18" charset="0"/>
                <a:cs typeface="Times New Roman" panose="02020603050405020304" pitchFamily="18" charset="0"/>
              </a:rPr>
              <a:t>Preference</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In </a:t>
            </a:r>
            <a:r>
              <a:rPr lang="en-US" sz="1400" dirty="0">
                <a:latin typeface="Times New Roman" panose="02020603050405020304" pitchFamily="18" charset="0"/>
                <a:cs typeface="Times New Roman" panose="02020603050405020304" pitchFamily="18" charset="0"/>
              </a:rPr>
              <a:t>general, 10% of married women age 15–49 want to have another child soon, 13% want to wait at least 2 years, and 70% want no more children or are sterilized.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mean ideal number of children is 2.0 among women and 2.2 among men. In general, ideal family size increases with increasing numbers of living children among both women and men</a:t>
            </a:r>
            <a:r>
              <a:rPr lang="en-US" sz="1400"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Among </a:t>
            </a:r>
            <a:r>
              <a:rPr lang="en-US" sz="1400" dirty="0">
                <a:latin typeface="Times New Roman" panose="02020603050405020304" pitchFamily="18" charset="0"/>
                <a:cs typeface="Times New Roman" panose="02020603050405020304" pitchFamily="18" charset="0"/>
              </a:rPr>
              <a:t>all pregnancy outcomes, 73% of pregnancies in the 3 years preceding the survey were wanted at the time of conception, 16% were mistimed, and 11% were unwanted. Sixty-two percent of pregnancies that ended in abortions were unwanted. </a:t>
            </a:r>
          </a:p>
          <a:p>
            <a:pPr marL="285750" indent="-285750" algn="just">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total fertility rate in Nepal is 2.1 children per woman, while the total wanted fertility rate is 1.7 children per woman. On average, women have 0.4 more children than they desire</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89</a:t>
            </a:fld>
            <a:endParaRPr dirty="0"/>
          </a:p>
        </p:txBody>
      </p:sp>
    </p:spTree>
    <p:extLst>
      <p:ext uri="{BB962C8B-B14F-4D97-AF65-F5344CB8AC3E}">
        <p14:creationId xmlns:p14="http://schemas.microsoft.com/office/powerpoint/2010/main" val="4202801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3" name="object 3"/>
          <p:cNvSpPr txBox="1"/>
          <p:nvPr/>
        </p:nvSpPr>
        <p:spPr>
          <a:xfrm>
            <a:off x="902004" y="478028"/>
            <a:ext cx="5968365" cy="6241415"/>
          </a:xfrm>
          <a:prstGeom prst="rect">
            <a:avLst/>
          </a:prstGeom>
        </p:spPr>
        <p:txBody>
          <a:bodyPr vert="horz" wrap="square" lIns="0" tIns="12700" rIns="0" bIns="0" rtlCol="0">
            <a:spAutoFit/>
          </a:bodyPr>
          <a:lstStyle/>
          <a:p>
            <a:pPr marL="3737610">
              <a:lnSpc>
                <a:spcPct val="100000"/>
              </a:lnSpc>
              <a:spcBef>
                <a:spcPts val="100"/>
              </a:spcBef>
              <a:tabLst>
                <a:tab pos="5344160" algn="l"/>
              </a:tabLst>
            </a:pPr>
            <a:r>
              <a:rPr sz="1800" spc="-5" dirty="0">
                <a:latin typeface="Caladea"/>
                <a:cs typeface="Caladea"/>
              </a:rPr>
              <a:t>DEMOGRAPHY	</a:t>
            </a:r>
            <a:r>
              <a:rPr sz="1800" b="1" spc="-5" dirty="0">
                <a:solidFill>
                  <a:srgbClr val="4F81BC"/>
                </a:solidFill>
                <a:latin typeface="Caladea"/>
                <a:cs typeface="Caladea"/>
              </a:rPr>
              <a:t>BPH</a:t>
            </a:r>
            <a:endParaRPr sz="1800">
              <a:latin typeface="Caladea"/>
              <a:cs typeface="Caladea"/>
            </a:endParaRPr>
          </a:p>
          <a:p>
            <a:pPr>
              <a:lnSpc>
                <a:spcPct val="100000"/>
              </a:lnSpc>
              <a:spcBef>
                <a:spcPts val="55"/>
              </a:spcBef>
            </a:pPr>
            <a:endParaRPr sz="1550">
              <a:latin typeface="Caladea"/>
              <a:cs typeface="Caladea"/>
            </a:endParaRPr>
          </a:p>
          <a:p>
            <a:pPr marL="469265" indent="-228600" algn="just">
              <a:lnSpc>
                <a:spcPct val="100000"/>
              </a:lnSpc>
              <a:buAutoNum type="arabicPeriod" startAt="2"/>
              <a:tabLst>
                <a:tab pos="469900" algn="l"/>
              </a:tabLst>
            </a:pPr>
            <a:r>
              <a:rPr sz="1200" spc="-5" dirty="0">
                <a:latin typeface="Times New Roman"/>
                <a:cs typeface="Times New Roman"/>
              </a:rPr>
              <a:t>Transitional stage </a:t>
            </a:r>
            <a:r>
              <a:rPr sz="1200" dirty="0">
                <a:latin typeface="Times New Roman"/>
                <a:cs typeface="Times New Roman"/>
              </a:rPr>
              <a:t>(second </a:t>
            </a:r>
            <a:r>
              <a:rPr sz="1200" spc="-5" dirty="0">
                <a:latin typeface="Times New Roman"/>
                <a:cs typeface="Times New Roman"/>
              </a:rPr>
              <a:t>stage)</a:t>
            </a:r>
            <a:r>
              <a:rPr sz="1200" dirty="0">
                <a:latin typeface="Times New Roman"/>
                <a:cs typeface="Times New Roman"/>
              </a:rPr>
              <a:t> or</a:t>
            </a:r>
            <a:endParaRPr sz="1200">
              <a:latin typeface="Times New Roman"/>
              <a:cs typeface="Times New Roman"/>
            </a:endParaRPr>
          </a:p>
          <a:p>
            <a:pPr marL="469265" algn="just">
              <a:lnSpc>
                <a:spcPct val="100000"/>
              </a:lnSpc>
              <a:spcBef>
                <a:spcPts val="625"/>
              </a:spcBef>
            </a:pPr>
            <a:r>
              <a:rPr sz="1200" dirty="0">
                <a:latin typeface="Times New Roman"/>
                <a:cs typeface="Times New Roman"/>
              </a:rPr>
              <a:t>-Early expanding</a:t>
            </a:r>
            <a:r>
              <a:rPr sz="1200" spc="-40" dirty="0">
                <a:latin typeface="Times New Roman"/>
                <a:cs typeface="Times New Roman"/>
              </a:rPr>
              <a:t> </a:t>
            </a:r>
            <a:r>
              <a:rPr sz="1200" dirty="0">
                <a:latin typeface="Times New Roman"/>
                <a:cs typeface="Times New Roman"/>
              </a:rPr>
              <a:t>stage</a:t>
            </a:r>
            <a:endParaRPr sz="1200">
              <a:latin typeface="Times New Roman"/>
              <a:cs typeface="Times New Roman"/>
            </a:endParaRPr>
          </a:p>
          <a:p>
            <a:pPr marL="469265" algn="just">
              <a:lnSpc>
                <a:spcPct val="100000"/>
              </a:lnSpc>
              <a:spcBef>
                <a:spcPts val="625"/>
              </a:spcBef>
            </a:pPr>
            <a:r>
              <a:rPr sz="1200" spc="-5" dirty="0">
                <a:latin typeface="Times New Roman"/>
                <a:cs typeface="Times New Roman"/>
              </a:rPr>
              <a:t>-Late </a:t>
            </a:r>
            <a:r>
              <a:rPr sz="1200" dirty="0">
                <a:latin typeface="Times New Roman"/>
                <a:cs typeface="Times New Roman"/>
              </a:rPr>
              <a:t>expanding</a:t>
            </a:r>
            <a:r>
              <a:rPr sz="1200" spc="-15" dirty="0">
                <a:latin typeface="Times New Roman"/>
                <a:cs typeface="Times New Roman"/>
              </a:rPr>
              <a:t> </a:t>
            </a:r>
            <a:r>
              <a:rPr sz="1200" spc="-5" dirty="0">
                <a:latin typeface="Times New Roman"/>
                <a:cs typeface="Times New Roman"/>
              </a:rPr>
              <a:t>stage</a:t>
            </a:r>
            <a:endParaRPr sz="1200">
              <a:latin typeface="Times New Roman"/>
              <a:cs typeface="Times New Roman"/>
            </a:endParaRPr>
          </a:p>
          <a:p>
            <a:pPr marL="469265" indent="-228600" algn="just">
              <a:lnSpc>
                <a:spcPct val="100000"/>
              </a:lnSpc>
              <a:spcBef>
                <a:spcPts val="635"/>
              </a:spcBef>
              <a:buAutoNum type="arabicPeriod" startAt="3"/>
              <a:tabLst>
                <a:tab pos="469900" algn="l"/>
              </a:tabLst>
            </a:pPr>
            <a:r>
              <a:rPr sz="1200" spc="-5" dirty="0">
                <a:latin typeface="Times New Roman"/>
                <a:cs typeface="Times New Roman"/>
              </a:rPr>
              <a:t>Post transitional stage </a:t>
            </a:r>
            <a:r>
              <a:rPr sz="1200" dirty="0">
                <a:latin typeface="Times New Roman"/>
                <a:cs typeface="Times New Roman"/>
              </a:rPr>
              <a:t>(third </a:t>
            </a:r>
            <a:r>
              <a:rPr sz="1200" spc="-5" dirty="0">
                <a:latin typeface="Times New Roman"/>
                <a:cs typeface="Times New Roman"/>
              </a:rPr>
              <a:t>stage)</a:t>
            </a:r>
            <a:r>
              <a:rPr sz="1200" spc="10" dirty="0">
                <a:latin typeface="Times New Roman"/>
                <a:cs typeface="Times New Roman"/>
              </a:rPr>
              <a:t> </a:t>
            </a:r>
            <a:r>
              <a:rPr sz="1200" dirty="0">
                <a:latin typeface="Times New Roman"/>
                <a:cs typeface="Times New Roman"/>
              </a:rPr>
              <a:t>or</a:t>
            </a:r>
            <a:endParaRPr sz="1200">
              <a:latin typeface="Times New Roman"/>
              <a:cs typeface="Times New Roman"/>
            </a:endParaRPr>
          </a:p>
          <a:p>
            <a:pPr marL="469265" algn="just">
              <a:lnSpc>
                <a:spcPct val="100000"/>
              </a:lnSpc>
              <a:spcBef>
                <a:spcPts val="625"/>
              </a:spcBef>
            </a:pPr>
            <a:r>
              <a:rPr sz="1200" spc="-5" dirty="0">
                <a:latin typeface="Times New Roman"/>
                <a:cs typeface="Times New Roman"/>
              </a:rPr>
              <a:t>-Low </a:t>
            </a:r>
            <a:r>
              <a:rPr sz="1200" dirty="0">
                <a:latin typeface="Times New Roman"/>
                <a:cs typeface="Times New Roman"/>
              </a:rPr>
              <a:t>stationary</a:t>
            </a:r>
            <a:r>
              <a:rPr sz="1200" spc="-25" dirty="0">
                <a:latin typeface="Times New Roman"/>
                <a:cs typeface="Times New Roman"/>
              </a:rPr>
              <a:t> </a:t>
            </a:r>
            <a:r>
              <a:rPr sz="1200" dirty="0">
                <a:latin typeface="Times New Roman"/>
                <a:cs typeface="Times New Roman"/>
              </a:rPr>
              <a:t>state</a:t>
            </a:r>
            <a:endParaRPr sz="1200">
              <a:latin typeface="Times New Roman"/>
              <a:cs typeface="Times New Roman"/>
            </a:endParaRPr>
          </a:p>
          <a:p>
            <a:pPr marL="469265" algn="just">
              <a:lnSpc>
                <a:spcPct val="100000"/>
              </a:lnSpc>
              <a:spcBef>
                <a:spcPts val="635"/>
              </a:spcBef>
            </a:pPr>
            <a:r>
              <a:rPr sz="1200" spc="-5" dirty="0">
                <a:latin typeface="Times New Roman"/>
                <a:cs typeface="Times New Roman"/>
              </a:rPr>
              <a:t>-Declining</a:t>
            </a:r>
            <a:r>
              <a:rPr sz="1200" spc="-20" dirty="0">
                <a:latin typeface="Times New Roman"/>
                <a:cs typeface="Times New Roman"/>
              </a:rPr>
              <a:t> </a:t>
            </a:r>
            <a:r>
              <a:rPr sz="1200" spc="-5" dirty="0">
                <a:latin typeface="Times New Roman"/>
                <a:cs typeface="Times New Roman"/>
              </a:rPr>
              <a:t>stage</a:t>
            </a:r>
            <a:endParaRPr sz="1200">
              <a:latin typeface="Times New Roman"/>
              <a:cs typeface="Times New Roman"/>
            </a:endParaRPr>
          </a:p>
          <a:p>
            <a:pPr marL="12700" algn="just">
              <a:lnSpc>
                <a:spcPct val="100000"/>
              </a:lnSpc>
              <a:spcBef>
                <a:spcPts val="650"/>
              </a:spcBef>
            </a:pPr>
            <a:r>
              <a:rPr sz="1200" b="1" spc="-5" dirty="0">
                <a:latin typeface="Times New Roman"/>
                <a:cs typeface="Times New Roman"/>
              </a:rPr>
              <a:t>Pre </a:t>
            </a:r>
            <a:r>
              <a:rPr sz="1200" b="1" dirty="0">
                <a:latin typeface="Times New Roman"/>
                <a:cs typeface="Times New Roman"/>
              </a:rPr>
              <a:t>transitional</a:t>
            </a:r>
            <a:r>
              <a:rPr sz="1200" b="1" spc="-5" dirty="0">
                <a:latin typeface="Times New Roman"/>
                <a:cs typeface="Times New Roman"/>
              </a:rPr>
              <a:t> </a:t>
            </a:r>
            <a:r>
              <a:rPr sz="1200" b="1" dirty="0">
                <a:latin typeface="Times New Roman"/>
                <a:cs typeface="Times New Roman"/>
              </a:rPr>
              <a:t>stage</a:t>
            </a:r>
            <a:endParaRPr sz="1200">
              <a:latin typeface="Times New Roman"/>
              <a:cs typeface="Times New Roman"/>
            </a:endParaRPr>
          </a:p>
          <a:p>
            <a:pPr marL="12700" marR="6985" algn="just">
              <a:lnSpc>
                <a:spcPts val="2070"/>
              </a:lnSpc>
              <a:spcBef>
                <a:spcPts val="155"/>
              </a:spcBef>
            </a:pPr>
            <a:r>
              <a:rPr sz="1200" dirty="0">
                <a:latin typeface="Times New Roman"/>
                <a:cs typeface="Times New Roman"/>
              </a:rPr>
              <a:t>Population </a:t>
            </a:r>
            <a:r>
              <a:rPr sz="1200" spc="-5" dirty="0">
                <a:latin typeface="Times New Roman"/>
                <a:cs typeface="Times New Roman"/>
              </a:rPr>
              <a:t>growth is </a:t>
            </a:r>
            <a:r>
              <a:rPr sz="1200" dirty="0">
                <a:latin typeface="Times New Roman"/>
                <a:cs typeface="Times New Roman"/>
              </a:rPr>
              <a:t>almost </a:t>
            </a:r>
            <a:r>
              <a:rPr sz="1200" spc="-5" dirty="0">
                <a:latin typeface="Times New Roman"/>
                <a:cs typeface="Times New Roman"/>
              </a:rPr>
              <a:t>stationary. Both </a:t>
            </a:r>
            <a:r>
              <a:rPr sz="1200" dirty="0">
                <a:latin typeface="Times New Roman"/>
                <a:cs typeface="Times New Roman"/>
              </a:rPr>
              <a:t>fertility </a:t>
            </a:r>
            <a:r>
              <a:rPr sz="1200" spc="-5" dirty="0">
                <a:latin typeface="Times New Roman"/>
                <a:cs typeface="Times New Roman"/>
              </a:rPr>
              <a:t>and </a:t>
            </a:r>
            <a:r>
              <a:rPr sz="1200" dirty="0">
                <a:latin typeface="Times New Roman"/>
                <a:cs typeface="Times New Roman"/>
              </a:rPr>
              <a:t>mortality </a:t>
            </a:r>
            <a:r>
              <a:rPr sz="1200" spc="-5" dirty="0">
                <a:latin typeface="Times New Roman"/>
                <a:cs typeface="Times New Roman"/>
              </a:rPr>
              <a:t>rate </a:t>
            </a:r>
            <a:r>
              <a:rPr sz="1200" dirty="0">
                <a:latin typeface="Times New Roman"/>
                <a:cs typeface="Times New Roman"/>
              </a:rPr>
              <a:t>are </a:t>
            </a:r>
            <a:r>
              <a:rPr sz="1200" spc="5" dirty="0">
                <a:latin typeface="Times New Roman"/>
                <a:cs typeface="Times New Roman"/>
              </a:rPr>
              <a:t>very </a:t>
            </a:r>
            <a:r>
              <a:rPr sz="1200" spc="-5" dirty="0">
                <a:latin typeface="Times New Roman"/>
                <a:cs typeface="Times New Roman"/>
              </a:rPr>
              <a:t>high.  Agriculture</a:t>
            </a:r>
            <a:r>
              <a:rPr sz="1200" spc="165" dirty="0">
                <a:latin typeface="Times New Roman"/>
                <a:cs typeface="Times New Roman"/>
              </a:rPr>
              <a:t> </a:t>
            </a:r>
            <a:r>
              <a:rPr sz="1200" spc="-5" dirty="0">
                <a:latin typeface="Times New Roman"/>
                <a:cs typeface="Times New Roman"/>
              </a:rPr>
              <a:t>depended</a:t>
            </a:r>
            <a:r>
              <a:rPr sz="1200" spc="175" dirty="0">
                <a:latin typeface="Times New Roman"/>
                <a:cs typeface="Times New Roman"/>
              </a:rPr>
              <a:t> </a:t>
            </a:r>
            <a:r>
              <a:rPr sz="1200" dirty="0">
                <a:latin typeface="Times New Roman"/>
                <a:cs typeface="Times New Roman"/>
              </a:rPr>
              <a:t>countries</a:t>
            </a:r>
            <a:r>
              <a:rPr sz="1200" spc="170" dirty="0">
                <a:latin typeface="Times New Roman"/>
                <a:cs typeface="Times New Roman"/>
              </a:rPr>
              <a:t> </a:t>
            </a:r>
            <a:r>
              <a:rPr sz="1200" spc="-5" dirty="0">
                <a:latin typeface="Times New Roman"/>
                <a:cs typeface="Times New Roman"/>
              </a:rPr>
              <a:t>so</a:t>
            </a:r>
            <a:r>
              <a:rPr sz="1200" spc="175" dirty="0">
                <a:latin typeface="Times New Roman"/>
                <a:cs typeface="Times New Roman"/>
              </a:rPr>
              <a:t> </a:t>
            </a:r>
            <a:r>
              <a:rPr sz="1200" dirty="0">
                <a:latin typeface="Times New Roman"/>
                <a:cs typeface="Times New Roman"/>
              </a:rPr>
              <a:t>fertility</a:t>
            </a:r>
            <a:r>
              <a:rPr sz="1200" spc="140" dirty="0">
                <a:latin typeface="Times New Roman"/>
                <a:cs typeface="Times New Roman"/>
              </a:rPr>
              <a:t> </a:t>
            </a:r>
            <a:r>
              <a:rPr sz="1200" spc="-5" dirty="0">
                <a:latin typeface="Times New Roman"/>
                <a:cs typeface="Times New Roman"/>
              </a:rPr>
              <a:t>is</a:t>
            </a:r>
            <a:r>
              <a:rPr sz="1200" spc="175" dirty="0">
                <a:latin typeface="Times New Roman"/>
                <a:cs typeface="Times New Roman"/>
              </a:rPr>
              <a:t> </a:t>
            </a:r>
            <a:r>
              <a:rPr sz="1200" dirty="0">
                <a:latin typeface="Times New Roman"/>
                <a:cs typeface="Times New Roman"/>
              </a:rPr>
              <a:t>high.</a:t>
            </a:r>
            <a:r>
              <a:rPr sz="1200" spc="175" dirty="0">
                <a:latin typeface="Times New Roman"/>
                <a:cs typeface="Times New Roman"/>
              </a:rPr>
              <a:t> </a:t>
            </a:r>
            <a:r>
              <a:rPr sz="1200" spc="-5" dirty="0">
                <a:latin typeface="Times New Roman"/>
                <a:cs typeface="Times New Roman"/>
              </a:rPr>
              <a:t>Death</a:t>
            </a:r>
            <a:r>
              <a:rPr sz="1200" spc="175" dirty="0">
                <a:latin typeface="Times New Roman"/>
                <a:cs typeface="Times New Roman"/>
              </a:rPr>
              <a:t> </a:t>
            </a:r>
            <a:r>
              <a:rPr sz="1200" spc="-5" dirty="0">
                <a:latin typeface="Times New Roman"/>
                <a:cs typeface="Times New Roman"/>
              </a:rPr>
              <a:t>was</a:t>
            </a:r>
            <a:r>
              <a:rPr sz="1200" spc="170" dirty="0">
                <a:latin typeface="Times New Roman"/>
                <a:cs typeface="Times New Roman"/>
              </a:rPr>
              <a:t> </a:t>
            </a:r>
            <a:r>
              <a:rPr sz="1200" spc="-5" dirty="0">
                <a:latin typeface="Times New Roman"/>
                <a:cs typeface="Times New Roman"/>
              </a:rPr>
              <a:t>high</a:t>
            </a:r>
            <a:r>
              <a:rPr sz="1200" spc="175" dirty="0">
                <a:latin typeface="Times New Roman"/>
                <a:cs typeface="Times New Roman"/>
              </a:rPr>
              <a:t> </a:t>
            </a:r>
            <a:r>
              <a:rPr sz="1200" dirty="0">
                <a:latin typeface="Times New Roman"/>
                <a:cs typeface="Times New Roman"/>
              </a:rPr>
              <a:t>due</a:t>
            </a:r>
            <a:r>
              <a:rPr sz="1200" spc="170" dirty="0">
                <a:latin typeface="Times New Roman"/>
                <a:cs typeface="Times New Roman"/>
              </a:rPr>
              <a:t> </a:t>
            </a:r>
            <a:r>
              <a:rPr sz="1200" dirty="0">
                <a:latin typeface="Times New Roman"/>
                <a:cs typeface="Times New Roman"/>
              </a:rPr>
              <a:t>to</a:t>
            </a:r>
            <a:r>
              <a:rPr sz="1200" spc="170" dirty="0">
                <a:latin typeface="Times New Roman"/>
                <a:cs typeface="Times New Roman"/>
              </a:rPr>
              <a:t> </a:t>
            </a:r>
            <a:r>
              <a:rPr sz="1200" spc="-5" dirty="0">
                <a:latin typeface="Times New Roman"/>
                <a:cs typeface="Times New Roman"/>
              </a:rPr>
              <a:t>famine,</a:t>
            </a:r>
            <a:r>
              <a:rPr sz="1200" spc="175" dirty="0">
                <a:latin typeface="Times New Roman"/>
                <a:cs typeface="Times New Roman"/>
              </a:rPr>
              <a:t> </a:t>
            </a:r>
            <a:r>
              <a:rPr sz="1200" spc="-5" dirty="0">
                <a:latin typeface="Times New Roman"/>
                <a:cs typeface="Times New Roman"/>
              </a:rPr>
              <a:t>epidemics,</a:t>
            </a:r>
            <a:endParaRPr sz="1200">
              <a:latin typeface="Times New Roman"/>
              <a:cs typeface="Times New Roman"/>
            </a:endParaRPr>
          </a:p>
          <a:p>
            <a:pPr marL="12700" marR="5080" algn="just">
              <a:lnSpc>
                <a:spcPts val="2060"/>
              </a:lnSpc>
              <a:spcBef>
                <a:spcPts val="10"/>
              </a:spcBef>
            </a:pPr>
            <a:r>
              <a:rPr sz="1200" spc="-5" dirty="0">
                <a:latin typeface="Times New Roman"/>
                <a:cs typeface="Times New Roman"/>
              </a:rPr>
              <a:t>lack </a:t>
            </a:r>
            <a:r>
              <a:rPr sz="1200" dirty="0">
                <a:latin typeface="Times New Roman"/>
                <a:cs typeface="Times New Roman"/>
              </a:rPr>
              <a:t>of </a:t>
            </a:r>
            <a:r>
              <a:rPr sz="1200" spc="-5" dirty="0">
                <a:latin typeface="Times New Roman"/>
                <a:cs typeface="Times New Roman"/>
              </a:rPr>
              <a:t>medicine. </a:t>
            </a:r>
            <a:r>
              <a:rPr sz="1200" dirty="0">
                <a:latin typeface="Times New Roman"/>
                <a:cs typeface="Times New Roman"/>
              </a:rPr>
              <a:t>Fertility </a:t>
            </a:r>
            <a:r>
              <a:rPr sz="1200" spc="-5" dirty="0">
                <a:latin typeface="Times New Roman"/>
                <a:cs typeface="Times New Roman"/>
              </a:rPr>
              <a:t>is </a:t>
            </a:r>
            <a:r>
              <a:rPr sz="1200" dirty="0">
                <a:latin typeface="Times New Roman"/>
                <a:cs typeface="Times New Roman"/>
              </a:rPr>
              <a:t>more than </a:t>
            </a:r>
            <a:r>
              <a:rPr sz="1200" spc="5" dirty="0">
                <a:latin typeface="Times New Roman"/>
                <a:cs typeface="Times New Roman"/>
              </a:rPr>
              <a:t>35 </a:t>
            </a:r>
            <a:r>
              <a:rPr sz="1200" dirty="0">
                <a:latin typeface="Times New Roman"/>
                <a:cs typeface="Times New Roman"/>
              </a:rPr>
              <a:t>per1000 </a:t>
            </a:r>
            <a:r>
              <a:rPr sz="1200" spc="-5" dirty="0">
                <a:latin typeface="Times New Roman"/>
                <a:cs typeface="Times New Roman"/>
              </a:rPr>
              <a:t>and </a:t>
            </a:r>
            <a:r>
              <a:rPr sz="1200" dirty="0">
                <a:latin typeface="Times New Roman"/>
                <a:cs typeface="Times New Roman"/>
              </a:rPr>
              <a:t>death </a:t>
            </a:r>
            <a:r>
              <a:rPr sz="1200" spc="-5" dirty="0">
                <a:latin typeface="Times New Roman"/>
                <a:cs typeface="Times New Roman"/>
              </a:rPr>
              <a:t>is </a:t>
            </a:r>
            <a:r>
              <a:rPr sz="1200" dirty="0">
                <a:latin typeface="Times New Roman"/>
                <a:cs typeface="Times New Roman"/>
              </a:rPr>
              <a:t>30 per 1000. </a:t>
            </a:r>
            <a:r>
              <a:rPr sz="1200" spc="-5" dirty="0">
                <a:latin typeface="Times New Roman"/>
                <a:cs typeface="Times New Roman"/>
              </a:rPr>
              <a:t>Countries </a:t>
            </a:r>
            <a:r>
              <a:rPr sz="1200" dirty="0">
                <a:latin typeface="Times New Roman"/>
                <a:cs typeface="Times New Roman"/>
              </a:rPr>
              <a:t>like  </a:t>
            </a:r>
            <a:r>
              <a:rPr sz="1200" spc="-5" dirty="0">
                <a:latin typeface="Times New Roman"/>
                <a:cs typeface="Times New Roman"/>
              </a:rPr>
              <a:t>Nigeria, Tanzania, </a:t>
            </a:r>
            <a:r>
              <a:rPr sz="1200" dirty="0">
                <a:latin typeface="Times New Roman"/>
                <a:cs typeface="Times New Roman"/>
              </a:rPr>
              <a:t>Ethiopia </a:t>
            </a:r>
            <a:r>
              <a:rPr sz="1200" spc="-5" dirty="0">
                <a:latin typeface="Times New Roman"/>
                <a:cs typeface="Times New Roman"/>
              </a:rPr>
              <a:t>fall under </a:t>
            </a:r>
            <a:r>
              <a:rPr sz="1200" dirty="0">
                <a:latin typeface="Times New Roman"/>
                <a:cs typeface="Times New Roman"/>
              </a:rPr>
              <a:t>this </a:t>
            </a:r>
            <a:r>
              <a:rPr sz="1200" spc="-5" dirty="0">
                <a:latin typeface="Times New Roman"/>
                <a:cs typeface="Times New Roman"/>
              </a:rPr>
              <a:t>stage. (Under developing</a:t>
            </a:r>
            <a:r>
              <a:rPr sz="1200" spc="3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12700" algn="just">
              <a:lnSpc>
                <a:spcPct val="100000"/>
              </a:lnSpc>
              <a:spcBef>
                <a:spcPts val="490"/>
              </a:spcBef>
            </a:pPr>
            <a:r>
              <a:rPr sz="1200" b="1" dirty="0">
                <a:latin typeface="Times New Roman"/>
                <a:cs typeface="Times New Roman"/>
              </a:rPr>
              <a:t>Transitional</a:t>
            </a:r>
            <a:r>
              <a:rPr sz="1200" b="1" spc="-5" dirty="0">
                <a:latin typeface="Times New Roman"/>
                <a:cs typeface="Times New Roman"/>
              </a:rPr>
              <a:t> </a:t>
            </a:r>
            <a:r>
              <a:rPr sz="1200" b="1" dirty="0">
                <a:latin typeface="Times New Roman"/>
                <a:cs typeface="Times New Roman"/>
              </a:rPr>
              <a:t>Stage</a:t>
            </a:r>
            <a:endParaRPr sz="1200">
              <a:latin typeface="Times New Roman"/>
              <a:cs typeface="Times New Roman"/>
            </a:endParaRPr>
          </a:p>
          <a:p>
            <a:pPr marL="12700" algn="just">
              <a:lnSpc>
                <a:spcPct val="100000"/>
              </a:lnSpc>
              <a:spcBef>
                <a:spcPts val="600"/>
              </a:spcBef>
            </a:pPr>
            <a:r>
              <a:rPr sz="1200" spc="-5" dirty="0">
                <a:latin typeface="Times New Roman"/>
                <a:cs typeface="Times New Roman"/>
              </a:rPr>
              <a:t>Both</a:t>
            </a:r>
            <a:r>
              <a:rPr sz="1200" spc="110" dirty="0">
                <a:latin typeface="Times New Roman"/>
                <a:cs typeface="Times New Roman"/>
              </a:rPr>
              <a:t> </a:t>
            </a:r>
            <a:r>
              <a:rPr sz="1200" dirty="0">
                <a:latin typeface="Times New Roman"/>
                <a:cs typeface="Times New Roman"/>
              </a:rPr>
              <a:t>birth</a:t>
            </a:r>
            <a:r>
              <a:rPr sz="1200" spc="110" dirty="0">
                <a:latin typeface="Times New Roman"/>
                <a:cs typeface="Times New Roman"/>
              </a:rPr>
              <a:t> </a:t>
            </a:r>
            <a:r>
              <a:rPr sz="1200" spc="-5" dirty="0">
                <a:latin typeface="Times New Roman"/>
                <a:cs typeface="Times New Roman"/>
              </a:rPr>
              <a:t>and</a:t>
            </a:r>
            <a:r>
              <a:rPr sz="1200" spc="110" dirty="0">
                <a:latin typeface="Times New Roman"/>
                <a:cs typeface="Times New Roman"/>
              </a:rPr>
              <a:t> </a:t>
            </a:r>
            <a:r>
              <a:rPr sz="1200" spc="-5" dirty="0">
                <a:latin typeface="Times New Roman"/>
                <a:cs typeface="Times New Roman"/>
              </a:rPr>
              <a:t>death</a:t>
            </a:r>
            <a:r>
              <a:rPr sz="1200" spc="114" dirty="0">
                <a:latin typeface="Times New Roman"/>
                <a:cs typeface="Times New Roman"/>
              </a:rPr>
              <a:t> </a:t>
            </a:r>
            <a:r>
              <a:rPr sz="1200" dirty="0">
                <a:latin typeface="Times New Roman"/>
                <a:cs typeface="Times New Roman"/>
              </a:rPr>
              <a:t>rate</a:t>
            </a:r>
            <a:r>
              <a:rPr sz="1200" spc="105" dirty="0">
                <a:latin typeface="Times New Roman"/>
                <a:cs typeface="Times New Roman"/>
              </a:rPr>
              <a:t> </a:t>
            </a:r>
            <a:r>
              <a:rPr sz="1200" spc="-5" dirty="0">
                <a:latin typeface="Times New Roman"/>
                <a:cs typeface="Times New Roman"/>
              </a:rPr>
              <a:t>are</a:t>
            </a:r>
            <a:r>
              <a:rPr sz="1200" spc="100" dirty="0">
                <a:latin typeface="Times New Roman"/>
                <a:cs typeface="Times New Roman"/>
              </a:rPr>
              <a:t> </a:t>
            </a:r>
            <a:r>
              <a:rPr sz="1200" spc="-5" dirty="0">
                <a:latin typeface="Times New Roman"/>
                <a:cs typeface="Times New Roman"/>
              </a:rPr>
              <a:t>decreasing.</a:t>
            </a:r>
            <a:r>
              <a:rPr sz="1200" spc="125" dirty="0">
                <a:latin typeface="Times New Roman"/>
                <a:cs typeface="Times New Roman"/>
              </a:rPr>
              <a:t> </a:t>
            </a:r>
            <a:r>
              <a:rPr sz="1200" spc="-5" dirty="0">
                <a:latin typeface="Times New Roman"/>
                <a:cs typeface="Times New Roman"/>
              </a:rPr>
              <a:t>But</a:t>
            </a:r>
            <a:r>
              <a:rPr sz="1200" spc="110" dirty="0">
                <a:latin typeface="Times New Roman"/>
                <a:cs typeface="Times New Roman"/>
              </a:rPr>
              <a:t> </a:t>
            </a:r>
            <a:r>
              <a:rPr sz="1200" dirty="0">
                <a:latin typeface="Times New Roman"/>
                <a:cs typeface="Times New Roman"/>
              </a:rPr>
              <a:t>death</a:t>
            </a:r>
            <a:r>
              <a:rPr sz="1200" spc="110" dirty="0">
                <a:latin typeface="Times New Roman"/>
                <a:cs typeface="Times New Roman"/>
              </a:rPr>
              <a:t> </a:t>
            </a:r>
            <a:r>
              <a:rPr sz="1200" spc="-5" dirty="0">
                <a:latin typeface="Times New Roman"/>
                <a:cs typeface="Times New Roman"/>
              </a:rPr>
              <a:t>rate</a:t>
            </a:r>
            <a:r>
              <a:rPr sz="1200" spc="110" dirty="0">
                <a:latin typeface="Times New Roman"/>
                <a:cs typeface="Times New Roman"/>
              </a:rPr>
              <a:t> </a:t>
            </a:r>
            <a:r>
              <a:rPr sz="1200" spc="-5" dirty="0">
                <a:latin typeface="Times New Roman"/>
                <a:cs typeface="Times New Roman"/>
              </a:rPr>
              <a:t>is</a:t>
            </a:r>
            <a:r>
              <a:rPr sz="1200" spc="114" dirty="0">
                <a:latin typeface="Times New Roman"/>
                <a:cs typeface="Times New Roman"/>
              </a:rPr>
              <a:t> </a:t>
            </a:r>
            <a:r>
              <a:rPr sz="1200" spc="-5" dirty="0">
                <a:latin typeface="Times New Roman"/>
                <a:cs typeface="Times New Roman"/>
              </a:rPr>
              <a:t>decreasing</a:t>
            </a:r>
            <a:r>
              <a:rPr sz="1200" spc="95" dirty="0">
                <a:latin typeface="Times New Roman"/>
                <a:cs typeface="Times New Roman"/>
              </a:rPr>
              <a:t> </a:t>
            </a:r>
            <a:r>
              <a:rPr sz="1200" dirty="0">
                <a:latin typeface="Times New Roman"/>
                <a:cs typeface="Times New Roman"/>
              </a:rPr>
              <a:t>more</a:t>
            </a:r>
            <a:r>
              <a:rPr sz="1200" spc="110" dirty="0">
                <a:latin typeface="Times New Roman"/>
                <a:cs typeface="Times New Roman"/>
              </a:rPr>
              <a:t> </a:t>
            </a:r>
            <a:r>
              <a:rPr sz="1200" spc="-5" dirty="0">
                <a:latin typeface="Times New Roman"/>
                <a:cs typeface="Times New Roman"/>
              </a:rPr>
              <a:t>as</a:t>
            </a:r>
            <a:r>
              <a:rPr sz="1200" spc="110" dirty="0">
                <a:latin typeface="Times New Roman"/>
                <a:cs typeface="Times New Roman"/>
              </a:rPr>
              <a:t> </a:t>
            </a:r>
            <a:r>
              <a:rPr sz="1200" spc="-5" dirty="0">
                <a:latin typeface="Times New Roman"/>
                <a:cs typeface="Times New Roman"/>
              </a:rPr>
              <a:t>compared</a:t>
            </a:r>
            <a:r>
              <a:rPr sz="1200" spc="110" dirty="0">
                <a:latin typeface="Times New Roman"/>
                <a:cs typeface="Times New Roman"/>
              </a:rPr>
              <a:t> </a:t>
            </a:r>
            <a:r>
              <a:rPr sz="1200" dirty="0">
                <a:latin typeface="Times New Roman"/>
                <a:cs typeface="Times New Roman"/>
              </a:rPr>
              <a:t>to</a:t>
            </a:r>
            <a:r>
              <a:rPr sz="1200" spc="114"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marR="6985" algn="just">
              <a:lnSpc>
                <a:spcPct val="143800"/>
              </a:lnSpc>
              <a:spcBef>
                <a:spcPts val="5"/>
              </a:spcBef>
            </a:pPr>
            <a:r>
              <a:rPr sz="1200" dirty="0">
                <a:latin typeface="Times New Roman"/>
                <a:cs typeface="Times New Roman"/>
              </a:rPr>
              <a:t>birth </a:t>
            </a:r>
            <a:r>
              <a:rPr sz="1200" spc="-5" dirty="0">
                <a:latin typeface="Times New Roman"/>
                <a:cs typeface="Times New Roman"/>
              </a:rPr>
              <a:t>rate. So </a:t>
            </a:r>
            <a:r>
              <a:rPr sz="1200" dirty="0">
                <a:latin typeface="Times New Roman"/>
                <a:cs typeface="Times New Roman"/>
              </a:rPr>
              <a:t>population </a:t>
            </a:r>
            <a:r>
              <a:rPr sz="1200" spc="-5" dirty="0">
                <a:latin typeface="Times New Roman"/>
                <a:cs typeface="Times New Roman"/>
              </a:rPr>
              <a:t>increases rapidly. </a:t>
            </a:r>
            <a:r>
              <a:rPr sz="1200" dirty="0">
                <a:latin typeface="Times New Roman"/>
                <a:cs typeface="Times New Roman"/>
              </a:rPr>
              <a:t>Nation </a:t>
            </a:r>
            <a:r>
              <a:rPr sz="1200" spc="-5" dirty="0">
                <a:latin typeface="Times New Roman"/>
                <a:cs typeface="Times New Roman"/>
              </a:rPr>
              <a:t>provides better </a:t>
            </a:r>
            <a:r>
              <a:rPr sz="1200" dirty="0">
                <a:latin typeface="Times New Roman"/>
                <a:cs typeface="Times New Roman"/>
              </a:rPr>
              <a:t>public </a:t>
            </a:r>
            <a:r>
              <a:rPr sz="1200" spc="-5" dirty="0">
                <a:latin typeface="Times New Roman"/>
                <a:cs typeface="Times New Roman"/>
              </a:rPr>
              <a:t>health and </a:t>
            </a:r>
            <a:r>
              <a:rPr sz="1200" dirty="0">
                <a:latin typeface="Times New Roman"/>
                <a:cs typeface="Times New Roman"/>
              </a:rPr>
              <a:t>medical  </a:t>
            </a:r>
            <a:r>
              <a:rPr sz="1200" spc="-5" dirty="0">
                <a:latin typeface="Times New Roman"/>
                <a:cs typeface="Times New Roman"/>
              </a:rPr>
              <a:t>services, education, awareness </a:t>
            </a:r>
            <a:r>
              <a:rPr sz="1200" dirty="0">
                <a:latin typeface="Times New Roman"/>
                <a:cs typeface="Times New Roman"/>
              </a:rPr>
              <a:t>etc. </a:t>
            </a:r>
            <a:r>
              <a:rPr sz="1200" spc="-5" dirty="0">
                <a:latin typeface="Times New Roman"/>
                <a:cs typeface="Times New Roman"/>
              </a:rPr>
              <a:t>Starts </a:t>
            </a:r>
            <a:r>
              <a:rPr sz="1200" dirty="0">
                <a:latin typeface="Times New Roman"/>
                <a:cs typeface="Times New Roman"/>
              </a:rPr>
              <a:t>urbanization </a:t>
            </a:r>
            <a:r>
              <a:rPr sz="1200" spc="-5" dirty="0">
                <a:latin typeface="Times New Roman"/>
                <a:cs typeface="Times New Roman"/>
              </a:rPr>
              <a:t>and industrialization modernization are  started </a:t>
            </a:r>
            <a:r>
              <a:rPr sz="1200" dirty="0">
                <a:latin typeface="Times New Roman"/>
                <a:cs typeface="Times New Roman"/>
              </a:rPr>
              <a:t>in </a:t>
            </a:r>
            <a:r>
              <a:rPr sz="1200" spc="-5" dirty="0">
                <a:latin typeface="Times New Roman"/>
                <a:cs typeface="Times New Roman"/>
              </a:rPr>
              <a:t>agriculture. Nepal, Pakistan, India, Bangladesh </a:t>
            </a:r>
            <a:r>
              <a:rPr sz="1200" dirty="0">
                <a:latin typeface="Times New Roman"/>
                <a:cs typeface="Times New Roman"/>
              </a:rPr>
              <a:t>etc (Developing</a:t>
            </a:r>
            <a:r>
              <a:rPr sz="1200" spc="55" dirty="0">
                <a:latin typeface="Times New Roman"/>
                <a:cs typeface="Times New Roman"/>
              </a:rPr>
              <a:t> </a:t>
            </a:r>
            <a:r>
              <a:rPr sz="1200" spc="-5" dirty="0">
                <a:latin typeface="Times New Roman"/>
                <a:cs typeface="Times New Roman"/>
              </a:rPr>
              <a:t>countries)</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25"/>
              </a:spcBef>
            </a:pPr>
            <a:endParaRPr sz="1050">
              <a:latin typeface="Times New Roman"/>
              <a:cs typeface="Times New Roman"/>
            </a:endParaRPr>
          </a:p>
          <a:p>
            <a:pPr marL="12700" algn="just">
              <a:lnSpc>
                <a:spcPct val="100000"/>
              </a:lnSpc>
            </a:pPr>
            <a:r>
              <a:rPr sz="1200" b="1" spc="-5" dirty="0">
                <a:latin typeface="Times New Roman"/>
                <a:cs typeface="Times New Roman"/>
              </a:rPr>
              <a:t>Post transitional</a:t>
            </a:r>
            <a:r>
              <a:rPr sz="1200" b="1" spc="5" dirty="0">
                <a:latin typeface="Times New Roman"/>
                <a:cs typeface="Times New Roman"/>
              </a:rPr>
              <a:t> </a:t>
            </a:r>
            <a:r>
              <a:rPr sz="1200" b="1" dirty="0">
                <a:latin typeface="Times New Roman"/>
                <a:cs typeface="Times New Roman"/>
              </a:rPr>
              <a:t>Stage</a:t>
            </a:r>
            <a:endParaRPr sz="1200">
              <a:latin typeface="Times New Roman"/>
              <a:cs typeface="Times New Roman"/>
            </a:endParaRPr>
          </a:p>
          <a:p>
            <a:pPr marL="12700" algn="just">
              <a:lnSpc>
                <a:spcPct val="100000"/>
              </a:lnSpc>
              <a:spcBef>
                <a:spcPts val="600"/>
              </a:spcBef>
            </a:pPr>
            <a:r>
              <a:rPr sz="1200" spc="-5" dirty="0">
                <a:latin typeface="Times New Roman"/>
                <a:cs typeface="Times New Roman"/>
              </a:rPr>
              <a:t>Both </a:t>
            </a:r>
            <a:r>
              <a:rPr sz="1200" dirty="0">
                <a:latin typeface="Times New Roman"/>
                <a:cs typeface="Times New Roman"/>
              </a:rPr>
              <a:t>fertility </a:t>
            </a:r>
            <a:r>
              <a:rPr sz="1200" spc="-5" dirty="0">
                <a:latin typeface="Times New Roman"/>
                <a:cs typeface="Times New Roman"/>
              </a:rPr>
              <a:t>and </a:t>
            </a:r>
            <a:r>
              <a:rPr sz="1200" dirty="0">
                <a:latin typeface="Times New Roman"/>
                <a:cs typeface="Times New Roman"/>
              </a:rPr>
              <a:t>mortality are </a:t>
            </a:r>
            <a:r>
              <a:rPr sz="1200" spc="-5" dirty="0">
                <a:latin typeface="Times New Roman"/>
                <a:cs typeface="Times New Roman"/>
              </a:rPr>
              <a:t>decreased. So </a:t>
            </a:r>
            <a:r>
              <a:rPr sz="1200" dirty="0">
                <a:latin typeface="Times New Roman"/>
                <a:cs typeface="Times New Roman"/>
              </a:rPr>
              <a:t>population </a:t>
            </a:r>
            <a:r>
              <a:rPr sz="1200" spc="-5" dirty="0">
                <a:latin typeface="Times New Roman"/>
                <a:cs typeface="Times New Roman"/>
              </a:rPr>
              <a:t>again </a:t>
            </a:r>
            <a:r>
              <a:rPr sz="1200" dirty="0">
                <a:latin typeface="Times New Roman"/>
                <a:cs typeface="Times New Roman"/>
              </a:rPr>
              <a:t>becomes stationary </a:t>
            </a:r>
            <a:r>
              <a:rPr sz="1200" spc="-5" dirty="0">
                <a:latin typeface="Times New Roman"/>
                <a:cs typeface="Times New Roman"/>
              </a:rPr>
              <a:t>because</a:t>
            </a:r>
            <a:r>
              <a:rPr sz="1200" spc="110" dirty="0">
                <a:latin typeface="Times New Roman"/>
                <a:cs typeface="Times New Roman"/>
              </a:rPr>
              <a:t> </a:t>
            </a:r>
            <a:r>
              <a:rPr sz="1200" spc="5" dirty="0">
                <a:latin typeface="Times New Roman"/>
                <a:cs typeface="Times New Roman"/>
              </a:rPr>
              <a:t>of</a:t>
            </a:r>
            <a:endParaRPr sz="1200">
              <a:latin typeface="Times New Roman"/>
              <a:cs typeface="Times New Roman"/>
            </a:endParaRPr>
          </a:p>
          <a:p>
            <a:pPr marL="12700" marR="6985" algn="just">
              <a:lnSpc>
                <a:spcPct val="143800"/>
              </a:lnSpc>
              <a:spcBef>
                <a:spcPts val="5"/>
              </a:spcBef>
            </a:pPr>
            <a:r>
              <a:rPr sz="1200" spc="-5" dirty="0">
                <a:latin typeface="Times New Roman"/>
                <a:cs typeface="Times New Roman"/>
              </a:rPr>
              <a:t>low growth </a:t>
            </a:r>
            <a:r>
              <a:rPr sz="1200" dirty="0">
                <a:latin typeface="Times New Roman"/>
                <a:cs typeface="Times New Roman"/>
              </a:rPr>
              <a:t>rate. </a:t>
            </a:r>
            <a:r>
              <a:rPr sz="1200" spc="-5" dirty="0">
                <a:latin typeface="Times New Roman"/>
                <a:cs typeface="Times New Roman"/>
              </a:rPr>
              <a:t>Fertility is lower </a:t>
            </a:r>
            <a:r>
              <a:rPr sz="1200" dirty="0">
                <a:latin typeface="Times New Roman"/>
                <a:cs typeface="Times New Roman"/>
              </a:rPr>
              <a:t>than the mortality in </a:t>
            </a:r>
            <a:r>
              <a:rPr sz="1200" spc="-5" dirty="0">
                <a:latin typeface="Times New Roman"/>
                <a:cs typeface="Times New Roman"/>
              </a:rPr>
              <a:t>somewhere. Industrialization increases  and increased </a:t>
            </a:r>
            <a:r>
              <a:rPr sz="1200" dirty="0">
                <a:latin typeface="Times New Roman"/>
                <a:cs typeface="Times New Roman"/>
              </a:rPr>
              <a:t>per </a:t>
            </a:r>
            <a:r>
              <a:rPr sz="1200" spc="-5" dirty="0">
                <a:latin typeface="Times New Roman"/>
                <a:cs typeface="Times New Roman"/>
              </a:rPr>
              <a:t>capita income. </a:t>
            </a:r>
            <a:r>
              <a:rPr sz="1200" dirty="0">
                <a:latin typeface="Times New Roman"/>
                <a:cs typeface="Times New Roman"/>
              </a:rPr>
              <a:t>Modern health </a:t>
            </a:r>
            <a:r>
              <a:rPr sz="1200" spc="-5" dirty="0">
                <a:latin typeface="Times New Roman"/>
                <a:cs typeface="Times New Roman"/>
              </a:rPr>
              <a:t>facilities, greater social and </a:t>
            </a:r>
            <a:r>
              <a:rPr sz="1200" dirty="0">
                <a:latin typeface="Times New Roman"/>
                <a:cs typeface="Times New Roman"/>
              </a:rPr>
              <a:t>economic </a:t>
            </a:r>
            <a:r>
              <a:rPr sz="1200" spc="-5" dirty="0">
                <a:latin typeface="Times New Roman"/>
                <a:cs typeface="Times New Roman"/>
              </a:rPr>
              <a:t>change  were </a:t>
            </a:r>
            <a:r>
              <a:rPr sz="1200" dirty="0">
                <a:latin typeface="Times New Roman"/>
                <a:cs typeface="Times New Roman"/>
              </a:rPr>
              <a:t>done. </a:t>
            </a:r>
            <a:r>
              <a:rPr sz="1200" spc="-5" dirty="0">
                <a:latin typeface="Times New Roman"/>
                <a:cs typeface="Times New Roman"/>
              </a:rPr>
              <a:t>Example: Britain, Australia, USA, Germany, France etc (Developed</a:t>
            </a:r>
            <a:r>
              <a:rPr sz="1200" spc="125" dirty="0">
                <a:latin typeface="Times New Roman"/>
                <a:cs typeface="Times New Roman"/>
              </a:rPr>
              <a:t> </a:t>
            </a:r>
            <a:r>
              <a:rPr sz="1200" spc="-5" dirty="0">
                <a:latin typeface="Times New Roman"/>
                <a:cs typeface="Times New Roman"/>
              </a:rPr>
              <a:t>Countries)</a:t>
            </a:r>
            <a:endParaRPr sz="1200">
              <a:latin typeface="Times New Roman"/>
              <a:cs typeface="Times New Roman"/>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7224521"/>
            <a:ext cx="5970270" cy="1860550"/>
          </a:xfrm>
          <a:prstGeom prst="rect">
            <a:avLst/>
          </a:prstGeom>
        </p:spPr>
        <p:txBody>
          <a:bodyPr vert="horz" wrap="square" lIns="0" tIns="90170" rIns="0" bIns="0" rtlCol="0">
            <a:spAutoFit/>
          </a:bodyPr>
          <a:lstStyle/>
          <a:p>
            <a:pPr marL="12700">
              <a:lnSpc>
                <a:spcPct val="100000"/>
              </a:lnSpc>
              <a:spcBef>
                <a:spcPts val="710"/>
              </a:spcBef>
            </a:pPr>
            <a:r>
              <a:rPr sz="1200" b="1" dirty="0">
                <a:latin typeface="Times New Roman"/>
                <a:cs typeface="Times New Roman"/>
              </a:rPr>
              <a:t>Malthusians</a:t>
            </a:r>
            <a:r>
              <a:rPr sz="1200" b="1" spc="-5" dirty="0">
                <a:latin typeface="Times New Roman"/>
                <a:cs typeface="Times New Roman"/>
              </a:rPr>
              <a:t> Theory</a:t>
            </a:r>
            <a:endParaRPr sz="1200">
              <a:latin typeface="Times New Roman"/>
              <a:cs typeface="Times New Roman"/>
            </a:endParaRPr>
          </a:p>
          <a:p>
            <a:pPr marL="12700" marR="6985">
              <a:lnSpc>
                <a:spcPts val="2060"/>
              </a:lnSpc>
              <a:spcBef>
                <a:spcPts val="165"/>
              </a:spcBef>
            </a:pPr>
            <a:r>
              <a:rPr sz="1200" spc="-5" dirty="0">
                <a:latin typeface="Times New Roman"/>
                <a:cs typeface="Times New Roman"/>
              </a:rPr>
              <a:t>Thomas Robert Malthus was </a:t>
            </a:r>
            <a:r>
              <a:rPr sz="1200" dirty="0">
                <a:latin typeface="Times New Roman"/>
                <a:cs typeface="Times New Roman"/>
              </a:rPr>
              <a:t>born in </a:t>
            </a:r>
            <a:r>
              <a:rPr sz="1200" spc="-5" dirty="0">
                <a:latin typeface="Times New Roman"/>
                <a:cs typeface="Times New Roman"/>
              </a:rPr>
              <a:t>United Kingdom </a:t>
            </a:r>
            <a:r>
              <a:rPr sz="1200" dirty="0">
                <a:latin typeface="Times New Roman"/>
                <a:cs typeface="Times New Roman"/>
              </a:rPr>
              <a:t>on 1766. </a:t>
            </a:r>
            <a:r>
              <a:rPr sz="1200" spc="-5" dirty="0">
                <a:latin typeface="Times New Roman"/>
                <a:cs typeface="Times New Roman"/>
              </a:rPr>
              <a:t>He published “An </a:t>
            </a:r>
            <a:r>
              <a:rPr sz="1200" dirty="0">
                <a:latin typeface="Times New Roman"/>
                <a:cs typeface="Times New Roman"/>
              </a:rPr>
              <a:t>essay on the  </a:t>
            </a:r>
            <a:r>
              <a:rPr sz="1200" spc="-5" dirty="0">
                <a:latin typeface="Times New Roman"/>
                <a:cs typeface="Times New Roman"/>
              </a:rPr>
              <a:t>Principles</a:t>
            </a:r>
            <a:r>
              <a:rPr sz="1200" spc="105" dirty="0">
                <a:latin typeface="Times New Roman"/>
                <a:cs typeface="Times New Roman"/>
              </a:rPr>
              <a:t> </a:t>
            </a:r>
            <a:r>
              <a:rPr sz="1200" dirty="0">
                <a:latin typeface="Times New Roman"/>
                <a:cs typeface="Times New Roman"/>
              </a:rPr>
              <a:t>of</a:t>
            </a:r>
            <a:r>
              <a:rPr sz="1200" spc="105" dirty="0">
                <a:latin typeface="Times New Roman"/>
                <a:cs typeface="Times New Roman"/>
              </a:rPr>
              <a:t> </a:t>
            </a:r>
            <a:r>
              <a:rPr sz="1200" spc="-5" dirty="0">
                <a:latin typeface="Times New Roman"/>
                <a:cs typeface="Times New Roman"/>
              </a:rPr>
              <a:t>Population”</a:t>
            </a:r>
            <a:r>
              <a:rPr sz="1200" spc="105" dirty="0">
                <a:latin typeface="Times New Roman"/>
                <a:cs typeface="Times New Roman"/>
              </a:rPr>
              <a:t> </a:t>
            </a:r>
            <a:r>
              <a:rPr sz="1200" dirty="0">
                <a:latin typeface="Times New Roman"/>
                <a:cs typeface="Times New Roman"/>
              </a:rPr>
              <a:t>in</a:t>
            </a:r>
            <a:r>
              <a:rPr sz="1200" spc="105" dirty="0">
                <a:latin typeface="Times New Roman"/>
                <a:cs typeface="Times New Roman"/>
              </a:rPr>
              <a:t> </a:t>
            </a:r>
            <a:r>
              <a:rPr sz="1200" dirty="0">
                <a:latin typeface="Times New Roman"/>
                <a:cs typeface="Times New Roman"/>
              </a:rPr>
              <a:t>1798.The</a:t>
            </a:r>
            <a:r>
              <a:rPr sz="1200" spc="105" dirty="0">
                <a:latin typeface="Times New Roman"/>
                <a:cs typeface="Times New Roman"/>
              </a:rPr>
              <a:t> </a:t>
            </a:r>
            <a:r>
              <a:rPr sz="1200" dirty="0">
                <a:latin typeface="Times New Roman"/>
                <a:cs typeface="Times New Roman"/>
              </a:rPr>
              <a:t>most</a:t>
            </a:r>
            <a:r>
              <a:rPr sz="1200" spc="114" dirty="0">
                <a:latin typeface="Times New Roman"/>
                <a:cs typeface="Times New Roman"/>
              </a:rPr>
              <a:t> </a:t>
            </a:r>
            <a:r>
              <a:rPr sz="1200" spc="-5" dirty="0">
                <a:latin typeface="Times New Roman"/>
                <a:cs typeface="Times New Roman"/>
              </a:rPr>
              <a:t>well</a:t>
            </a:r>
            <a:r>
              <a:rPr sz="1200" spc="95" dirty="0">
                <a:latin typeface="Times New Roman"/>
                <a:cs typeface="Times New Roman"/>
              </a:rPr>
              <a:t> </a:t>
            </a:r>
            <a:r>
              <a:rPr sz="1200" dirty="0">
                <a:latin typeface="Times New Roman"/>
                <a:cs typeface="Times New Roman"/>
              </a:rPr>
              <a:t>known</a:t>
            </a:r>
            <a:r>
              <a:rPr sz="1200" spc="105" dirty="0">
                <a:latin typeface="Times New Roman"/>
                <a:cs typeface="Times New Roman"/>
              </a:rPr>
              <a:t> </a:t>
            </a:r>
            <a:r>
              <a:rPr sz="1200" dirty="0">
                <a:latin typeface="Times New Roman"/>
                <a:cs typeface="Times New Roman"/>
              </a:rPr>
              <a:t>theory</a:t>
            </a:r>
            <a:r>
              <a:rPr sz="1200" spc="75" dirty="0">
                <a:latin typeface="Times New Roman"/>
                <a:cs typeface="Times New Roman"/>
              </a:rPr>
              <a:t> </a:t>
            </a:r>
            <a:r>
              <a:rPr sz="1200" spc="5" dirty="0">
                <a:latin typeface="Times New Roman"/>
                <a:cs typeface="Times New Roman"/>
              </a:rPr>
              <a:t>of</a:t>
            </a:r>
            <a:r>
              <a:rPr sz="1200" spc="100" dirty="0">
                <a:latin typeface="Times New Roman"/>
                <a:cs typeface="Times New Roman"/>
              </a:rPr>
              <a:t> </a:t>
            </a:r>
            <a:r>
              <a:rPr sz="1200" dirty="0">
                <a:latin typeface="Times New Roman"/>
                <a:cs typeface="Times New Roman"/>
              </a:rPr>
              <a:t>population</a:t>
            </a:r>
            <a:r>
              <a:rPr sz="1200" spc="110" dirty="0">
                <a:latin typeface="Times New Roman"/>
                <a:cs typeface="Times New Roman"/>
              </a:rPr>
              <a:t> </a:t>
            </a:r>
            <a:r>
              <a:rPr sz="1200" dirty="0">
                <a:latin typeface="Times New Roman"/>
                <a:cs typeface="Times New Roman"/>
              </a:rPr>
              <a:t>is</a:t>
            </a:r>
            <a:r>
              <a:rPr sz="1200" spc="100" dirty="0">
                <a:latin typeface="Times New Roman"/>
                <a:cs typeface="Times New Roman"/>
              </a:rPr>
              <a:t> </a:t>
            </a:r>
            <a:r>
              <a:rPr sz="1200" dirty="0">
                <a:latin typeface="Times New Roman"/>
                <a:cs typeface="Times New Roman"/>
              </a:rPr>
              <a:t>the</a:t>
            </a:r>
            <a:r>
              <a:rPr sz="1200" spc="100" dirty="0">
                <a:latin typeface="Times New Roman"/>
                <a:cs typeface="Times New Roman"/>
              </a:rPr>
              <a:t> </a:t>
            </a:r>
            <a:r>
              <a:rPr sz="1200" spc="-10" dirty="0">
                <a:latin typeface="Times New Roman"/>
                <a:cs typeface="Times New Roman"/>
              </a:rPr>
              <a:t>Malthusian</a:t>
            </a:r>
            <a:endParaRPr sz="1200">
              <a:latin typeface="Times New Roman"/>
              <a:cs typeface="Times New Roman"/>
            </a:endParaRPr>
          </a:p>
          <a:p>
            <a:pPr marL="12700" marR="5080">
              <a:lnSpc>
                <a:spcPts val="2060"/>
              </a:lnSpc>
              <a:spcBef>
                <a:spcPts val="20"/>
              </a:spcBef>
            </a:pPr>
            <a:r>
              <a:rPr sz="1200" spc="-5" dirty="0">
                <a:latin typeface="Times New Roman"/>
                <a:cs typeface="Times New Roman"/>
              </a:rPr>
              <a:t>theory. </a:t>
            </a:r>
            <a:r>
              <a:rPr sz="1200" dirty="0">
                <a:latin typeface="Times New Roman"/>
                <a:cs typeface="Times New Roman"/>
              </a:rPr>
              <a:t>The </a:t>
            </a:r>
            <a:r>
              <a:rPr sz="1200" spc="-5" dirty="0">
                <a:latin typeface="Times New Roman"/>
                <a:cs typeface="Times New Roman"/>
              </a:rPr>
              <a:t>important work </a:t>
            </a:r>
            <a:r>
              <a:rPr sz="1200" dirty="0">
                <a:latin typeface="Times New Roman"/>
                <a:cs typeface="Times New Roman"/>
              </a:rPr>
              <a:t>of Malthus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landmark </a:t>
            </a:r>
            <a:r>
              <a:rPr sz="1200" dirty="0">
                <a:latin typeface="Times New Roman"/>
                <a:cs typeface="Times New Roman"/>
              </a:rPr>
              <a:t>in the history of population </a:t>
            </a:r>
            <a:r>
              <a:rPr sz="1200" spc="-5" dirty="0">
                <a:latin typeface="Times New Roman"/>
                <a:cs typeface="Times New Roman"/>
              </a:rPr>
              <a:t>studies and </a:t>
            </a:r>
            <a:r>
              <a:rPr sz="1200" spc="-10" dirty="0">
                <a:latin typeface="Times New Roman"/>
                <a:cs typeface="Times New Roman"/>
              </a:rPr>
              <a:t>has  </a:t>
            </a:r>
            <a:r>
              <a:rPr sz="1200" spc="-5" dirty="0">
                <a:latin typeface="Times New Roman"/>
                <a:cs typeface="Times New Roman"/>
              </a:rPr>
              <a:t>became</a:t>
            </a:r>
            <a:r>
              <a:rPr sz="1200" spc="130" dirty="0">
                <a:latin typeface="Times New Roman"/>
                <a:cs typeface="Times New Roman"/>
              </a:rPr>
              <a:t> </a:t>
            </a:r>
            <a:r>
              <a:rPr sz="1200" dirty="0">
                <a:latin typeface="Times New Roman"/>
                <a:cs typeface="Times New Roman"/>
              </a:rPr>
              <a:t>one</a:t>
            </a:r>
            <a:r>
              <a:rPr sz="1200" spc="135" dirty="0">
                <a:latin typeface="Times New Roman"/>
                <a:cs typeface="Times New Roman"/>
              </a:rPr>
              <a:t> </a:t>
            </a:r>
            <a:r>
              <a:rPr sz="1200" dirty="0">
                <a:latin typeface="Times New Roman"/>
                <a:cs typeface="Times New Roman"/>
              </a:rPr>
              <a:t>of</a:t>
            </a:r>
            <a:r>
              <a:rPr sz="1200" spc="135" dirty="0">
                <a:latin typeface="Times New Roman"/>
                <a:cs typeface="Times New Roman"/>
              </a:rPr>
              <a:t> </a:t>
            </a:r>
            <a:r>
              <a:rPr sz="1200" dirty="0">
                <a:latin typeface="Times New Roman"/>
                <a:cs typeface="Times New Roman"/>
              </a:rPr>
              <a:t>the</a:t>
            </a:r>
            <a:r>
              <a:rPr sz="1200" spc="125" dirty="0">
                <a:latin typeface="Times New Roman"/>
                <a:cs typeface="Times New Roman"/>
              </a:rPr>
              <a:t> </a:t>
            </a:r>
            <a:r>
              <a:rPr sz="1200" dirty="0">
                <a:latin typeface="Times New Roman"/>
                <a:cs typeface="Times New Roman"/>
              </a:rPr>
              <a:t>most</a:t>
            </a:r>
            <a:r>
              <a:rPr sz="1200" spc="145" dirty="0">
                <a:latin typeface="Times New Roman"/>
                <a:cs typeface="Times New Roman"/>
              </a:rPr>
              <a:t> </a:t>
            </a:r>
            <a:r>
              <a:rPr sz="1200" spc="-5" dirty="0">
                <a:latin typeface="Times New Roman"/>
                <a:cs typeface="Times New Roman"/>
              </a:rPr>
              <a:t>famous</a:t>
            </a:r>
            <a:r>
              <a:rPr sz="1200" spc="145" dirty="0">
                <a:latin typeface="Times New Roman"/>
                <a:cs typeface="Times New Roman"/>
              </a:rPr>
              <a:t> </a:t>
            </a:r>
            <a:r>
              <a:rPr sz="1200" spc="-5" dirty="0">
                <a:latin typeface="Times New Roman"/>
                <a:cs typeface="Times New Roman"/>
              </a:rPr>
              <a:t>and,</a:t>
            </a:r>
            <a:r>
              <a:rPr sz="1200" spc="140" dirty="0">
                <a:latin typeface="Times New Roman"/>
                <a:cs typeface="Times New Roman"/>
              </a:rPr>
              <a:t> </a:t>
            </a:r>
            <a:r>
              <a:rPr sz="1200" spc="-5" dirty="0">
                <a:latin typeface="Times New Roman"/>
                <a:cs typeface="Times New Roman"/>
              </a:rPr>
              <a:t>at</a:t>
            </a:r>
            <a:r>
              <a:rPr sz="1200" spc="130" dirty="0">
                <a:latin typeface="Times New Roman"/>
                <a:cs typeface="Times New Roman"/>
              </a:rPr>
              <a:t> </a:t>
            </a:r>
            <a:r>
              <a:rPr sz="1200" dirty="0">
                <a:latin typeface="Times New Roman"/>
                <a:cs typeface="Times New Roman"/>
              </a:rPr>
              <a:t>the</a:t>
            </a:r>
            <a:r>
              <a:rPr sz="1200" spc="135" dirty="0">
                <a:latin typeface="Times New Roman"/>
                <a:cs typeface="Times New Roman"/>
              </a:rPr>
              <a:t> </a:t>
            </a:r>
            <a:r>
              <a:rPr sz="1200" dirty="0">
                <a:latin typeface="Times New Roman"/>
                <a:cs typeface="Times New Roman"/>
              </a:rPr>
              <a:t>same</a:t>
            </a:r>
            <a:r>
              <a:rPr sz="1200" spc="125" dirty="0">
                <a:latin typeface="Times New Roman"/>
                <a:cs typeface="Times New Roman"/>
              </a:rPr>
              <a:t> </a:t>
            </a:r>
            <a:r>
              <a:rPr sz="1200" dirty="0">
                <a:latin typeface="Times New Roman"/>
                <a:cs typeface="Times New Roman"/>
              </a:rPr>
              <a:t>time</a:t>
            </a:r>
            <a:r>
              <a:rPr sz="1200" spc="125" dirty="0">
                <a:latin typeface="Times New Roman"/>
                <a:cs typeface="Times New Roman"/>
              </a:rPr>
              <a:t> </a:t>
            </a:r>
            <a:r>
              <a:rPr sz="1200" dirty="0">
                <a:latin typeface="Times New Roman"/>
                <a:cs typeface="Times New Roman"/>
              </a:rPr>
              <a:t>one</a:t>
            </a:r>
            <a:r>
              <a:rPr sz="1200" spc="125" dirty="0">
                <a:latin typeface="Times New Roman"/>
                <a:cs typeface="Times New Roman"/>
              </a:rPr>
              <a:t> </a:t>
            </a:r>
            <a:r>
              <a:rPr sz="1200" dirty="0">
                <a:latin typeface="Times New Roman"/>
                <a:cs typeface="Times New Roman"/>
              </a:rPr>
              <a:t>of</a:t>
            </a:r>
            <a:r>
              <a:rPr sz="1200" spc="135" dirty="0">
                <a:latin typeface="Times New Roman"/>
                <a:cs typeface="Times New Roman"/>
              </a:rPr>
              <a:t> </a:t>
            </a:r>
            <a:r>
              <a:rPr sz="1200" dirty="0">
                <a:latin typeface="Times New Roman"/>
                <a:cs typeface="Times New Roman"/>
              </a:rPr>
              <a:t>the</a:t>
            </a:r>
            <a:r>
              <a:rPr sz="1200" spc="135" dirty="0">
                <a:latin typeface="Times New Roman"/>
                <a:cs typeface="Times New Roman"/>
              </a:rPr>
              <a:t> </a:t>
            </a:r>
            <a:r>
              <a:rPr sz="1200" dirty="0">
                <a:latin typeface="Times New Roman"/>
                <a:cs typeface="Times New Roman"/>
              </a:rPr>
              <a:t>most</a:t>
            </a:r>
            <a:r>
              <a:rPr sz="1200" spc="145" dirty="0">
                <a:latin typeface="Times New Roman"/>
                <a:cs typeface="Times New Roman"/>
              </a:rPr>
              <a:t> </a:t>
            </a:r>
            <a:r>
              <a:rPr sz="1200" dirty="0">
                <a:latin typeface="Times New Roman"/>
                <a:cs typeface="Times New Roman"/>
              </a:rPr>
              <a:t>controversial</a:t>
            </a:r>
            <a:r>
              <a:rPr sz="1200" spc="135" dirty="0">
                <a:latin typeface="Times New Roman"/>
                <a:cs typeface="Times New Roman"/>
              </a:rPr>
              <a:t> </a:t>
            </a:r>
            <a:r>
              <a:rPr sz="1200" dirty="0">
                <a:latin typeface="Times New Roman"/>
                <a:cs typeface="Times New Roman"/>
              </a:rPr>
              <a:t>books</a:t>
            </a:r>
            <a:r>
              <a:rPr sz="1200" spc="130"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12700" marR="10160">
              <a:lnSpc>
                <a:spcPts val="2060"/>
              </a:lnSpc>
              <a:spcBef>
                <a:spcPts val="20"/>
              </a:spcBef>
            </a:pPr>
            <a:r>
              <a:rPr sz="1200" spc="-5" dirty="0">
                <a:latin typeface="Times New Roman"/>
                <a:cs typeface="Times New Roman"/>
              </a:rPr>
              <a:t>modern </a:t>
            </a:r>
            <a:r>
              <a:rPr sz="1200" dirty="0">
                <a:latin typeface="Times New Roman"/>
                <a:cs typeface="Times New Roman"/>
              </a:rPr>
              <a:t>times. </a:t>
            </a:r>
            <a:r>
              <a:rPr sz="1200" spc="-5" dirty="0">
                <a:latin typeface="Times New Roman"/>
                <a:cs typeface="Times New Roman"/>
              </a:rPr>
              <a:t>For </a:t>
            </a:r>
            <a:r>
              <a:rPr sz="1200" dirty="0">
                <a:latin typeface="Times New Roman"/>
                <a:cs typeface="Times New Roman"/>
              </a:rPr>
              <a:t>many </a:t>
            </a:r>
            <a:r>
              <a:rPr sz="1200" spc="-5" dirty="0">
                <a:latin typeface="Times New Roman"/>
                <a:cs typeface="Times New Roman"/>
              </a:rPr>
              <a:t>years </a:t>
            </a:r>
            <a:r>
              <a:rPr sz="1200" dirty="0">
                <a:latin typeface="Times New Roman"/>
                <a:cs typeface="Times New Roman"/>
              </a:rPr>
              <a:t>to come, </a:t>
            </a:r>
            <a:r>
              <a:rPr sz="1200" spc="-5" dirty="0">
                <a:latin typeface="Times New Roman"/>
                <a:cs typeface="Times New Roman"/>
              </a:rPr>
              <a:t>all views </a:t>
            </a:r>
            <a:r>
              <a:rPr sz="1200" dirty="0">
                <a:latin typeface="Times New Roman"/>
                <a:cs typeface="Times New Roman"/>
              </a:rPr>
              <a:t>on population were </a:t>
            </a:r>
            <a:r>
              <a:rPr sz="1200" spc="-5" dirty="0">
                <a:latin typeface="Times New Roman"/>
                <a:cs typeface="Times New Roman"/>
              </a:rPr>
              <a:t>classified as </a:t>
            </a:r>
            <a:r>
              <a:rPr sz="1200" dirty="0">
                <a:latin typeface="Times New Roman"/>
                <a:cs typeface="Times New Roman"/>
              </a:rPr>
              <a:t>pre  </a:t>
            </a:r>
            <a:r>
              <a:rPr sz="1200" spc="-5" dirty="0">
                <a:latin typeface="Times New Roman"/>
                <a:cs typeface="Times New Roman"/>
              </a:rPr>
              <a:t>Malthusian, Malthusian, anti-Malthusian and</a:t>
            </a:r>
            <a:r>
              <a:rPr sz="1200" spc="20" dirty="0">
                <a:latin typeface="Times New Roman"/>
                <a:cs typeface="Times New Roman"/>
              </a:rPr>
              <a:t> </a:t>
            </a:r>
            <a:r>
              <a:rPr sz="1200" spc="-5" dirty="0">
                <a:latin typeface="Times New Roman"/>
                <a:cs typeface="Times New Roman"/>
              </a:rPr>
              <a:t>neo-Malthusian.</a:t>
            </a:r>
            <a:endParaRPr sz="1200">
              <a:latin typeface="Times New Roman"/>
              <a:cs typeface="Times New Roman"/>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9</a:t>
            </a:fld>
            <a:endParaRP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609600" y="914400"/>
            <a:ext cx="6858000" cy="7971413"/>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 Key Indicator</a:t>
            </a:r>
          </a:p>
          <a:p>
            <a:pPr algn="ctr">
              <a:lnSpc>
                <a:spcPct val="150000"/>
              </a:lnSpc>
            </a:pP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a:latin typeface="Times New Roman" panose="02020603050405020304" pitchFamily="18" charset="0"/>
                <a:cs typeface="Times New Roman" panose="02020603050405020304" pitchFamily="18" charset="0"/>
              </a:rPr>
              <a:t>Family Planning</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Overall, 57% of currently married women age 15–49 use any method of family planning, with 43% using a modern method and 15% using a traditional method.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14% of currently married women age 15–19 use a modern method of family planning.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21% of currently married women age 15–49 have an unmet need for family planning. Unmet need is highest among young women age 15–19 (31%).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55% of the total demand for family planning is satisfied by modern methods.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 the 5 years preceding the survey, the 12-month contraceptive discontinuation rate was 49%. The rate was highest for pills (67%), followed by male condoms (60%) and </a:t>
            </a:r>
            <a:r>
              <a:rPr lang="en-US" sz="1400" dirty="0" err="1">
                <a:latin typeface="Times New Roman" panose="02020603050405020304" pitchFamily="18" charset="0"/>
                <a:cs typeface="Times New Roman" panose="02020603050405020304" pitchFamily="18" charset="0"/>
              </a:rPr>
              <a:t>injectables</a:t>
            </a:r>
            <a:r>
              <a:rPr lang="en-US" sz="1400" dirty="0">
                <a:latin typeface="Times New Roman" panose="02020603050405020304" pitchFamily="18" charset="0"/>
                <a:cs typeface="Times New Roman" panose="02020603050405020304" pitchFamily="18" charset="0"/>
              </a:rPr>
              <a:t> (59%). The main reasons for discontinuing methods were infrequent sex or the husband being away (44%), desire to become pregnant (15%), and side effects or health concerns (14%).</a:t>
            </a:r>
          </a:p>
          <a:p>
            <a:pPr algn="just">
              <a:lnSpc>
                <a:spcPct val="150000"/>
              </a:lnSpc>
            </a:pPr>
            <a:r>
              <a:rPr lang="en-US" sz="1400" b="1" dirty="0">
                <a:latin typeface="Times New Roman" panose="02020603050405020304" pitchFamily="18" charset="0"/>
                <a:cs typeface="Times New Roman" panose="02020603050405020304" pitchFamily="18" charset="0"/>
              </a:rPr>
              <a:t>Infant and Child Mortality</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neonatal mortality rate, infant mortality rate, and under-5 mortality rate are 21, 28, and 33 deaths per 1,000 live births, respectively. This implies that nearly two-thirds of all under-5 deaths occur in the first month of life.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Neonatal mortality fell from 50 to 21 deaths per 1,000 live births between 1996 and 2016 but has since remained unchanged. Infant mortality declined from 78 to 28 deaths per 1,000 live births and under-5 mortality fell from 118 to 33 deaths per 1,000 live births between 1996 and 2022.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perinatal mortality rate is 27 deaths per 1,000 pregnancies of 28 or more weeks’ duration. Stillbirths account for more than one-third of perinatal mortality.</a:t>
            </a:r>
          </a:p>
          <a:p>
            <a:pPr algn="just"/>
            <a:endParaRPr lang="en-US" sz="1400" b="1" dirty="0" smtClean="0">
              <a:solidFill>
                <a:schemeClr val="tx1"/>
              </a:solidFill>
              <a:latin typeface="Times New Roman" panose="02020603050405020304" pitchFamily="18" charset="0"/>
              <a:cs typeface="Times New Roman" panose="02020603050405020304" pitchFamily="18" charset="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90</a:t>
            </a:fld>
            <a:endParaRPr dirty="0"/>
          </a:p>
        </p:txBody>
      </p:sp>
    </p:spTree>
    <p:extLst>
      <p:ext uri="{BB962C8B-B14F-4D97-AF65-F5344CB8AC3E}">
        <p14:creationId xmlns:p14="http://schemas.microsoft.com/office/powerpoint/2010/main" val="7874425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609600" y="914400"/>
            <a:ext cx="7010400" cy="8402300"/>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 Key </a:t>
            </a:r>
            <a:r>
              <a:rPr lang="en-US" sz="1400" b="1" dirty="0" smtClean="0">
                <a:solidFill>
                  <a:schemeClr val="tx1"/>
                </a:solidFill>
                <a:latin typeface="Times New Roman" panose="02020603050405020304" pitchFamily="18" charset="0"/>
                <a:cs typeface="Times New Roman" panose="02020603050405020304" pitchFamily="18" charset="0"/>
              </a:rPr>
              <a:t>Indicator</a:t>
            </a: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a:solidFill>
                  <a:schemeClr val="tx1"/>
                </a:solidFill>
                <a:latin typeface="Times New Roman" panose="02020603050405020304" pitchFamily="18" charset="0"/>
                <a:cs typeface="Times New Roman" panose="02020603050405020304" pitchFamily="18" charset="0"/>
              </a:rPr>
              <a:t>Maternal and Newborn Healthcare</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94% of women received antenatal care (ANC) from a skilled provider for their most recent live birth or stillbirth in the 2 years preceding the survey. Eighty percent of women had at least four antenatal care visits.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median gestational age at the first ANC visit was 3.5 months.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Protection against neonatal tetanus: 93% of the most recent live births to women in the 2 years preceding the survey were protected against neonatal tetanus.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79% of deliveries were conducted in a health facility, and 62% took place in a public sector health facility. Eighteen percent of deliveries in the 2 years preceding the survey were delivered via cesarean section. Overall, 80% of deliveries were conducted by skilled providers.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70% each of women and newborns received a postnatal check during the first 2 days after delivery.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Cancer examinations: 6% of women age 15–49 were tested for cervical cancer and 4% were examined for breast cancer.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Distance to the nearest health facility: 77% of women age 15–49 reported that it takes them less than 30 minutes to travel to the nearest health facility. </a:t>
            </a:r>
          </a:p>
          <a:p>
            <a:pPr algn="just">
              <a:lnSpc>
                <a:spcPct val="150000"/>
              </a:lnSpc>
            </a:pPr>
            <a:r>
              <a:rPr lang="en-US" sz="1400" b="1" dirty="0">
                <a:latin typeface="Times New Roman" panose="02020603050405020304" pitchFamily="18" charset="0"/>
                <a:cs typeface="Times New Roman" panose="02020603050405020304" pitchFamily="18" charset="0"/>
              </a:rPr>
              <a:t>Early childhood Mortality</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overall under-5 mortality rate was 33 deaths per 1,000 live births.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infant mortality rate was 28 deaths per 1,000 live births. The child mortality rate was 5 deaths per 1,000 children surviving to age 12 months.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neonatal mortality rate was 21 deaths per 1,000 live births, during the 5 years immediately preceding the survey.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Eighty-five percent (85%) of all deaths among children under age 5 in Nepal take place before a child’s first birthday, with 64% occurring during the first month of </a:t>
            </a:r>
            <a:r>
              <a:rPr lang="en-US" sz="1400" dirty="0" smtClean="0">
                <a:latin typeface="Times New Roman" panose="02020603050405020304" pitchFamily="18" charset="0"/>
                <a:cs typeface="Times New Roman" panose="02020603050405020304" pitchFamily="18" charset="0"/>
              </a:rPr>
              <a:t>life</a:t>
            </a:r>
            <a:endParaRPr lang="en-US" sz="1400" dirty="0">
              <a:latin typeface="Times New Roman" panose="02020603050405020304" pitchFamily="18" charset="0"/>
              <a:cs typeface="Times New Roman" panose="02020603050405020304" pitchFamily="18" charset="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91</a:t>
            </a:fld>
            <a:endParaRPr dirty="0"/>
          </a:p>
        </p:txBody>
      </p:sp>
    </p:spTree>
    <p:extLst>
      <p:ext uri="{BB962C8B-B14F-4D97-AF65-F5344CB8AC3E}">
        <p14:creationId xmlns:p14="http://schemas.microsoft.com/office/powerpoint/2010/main" val="29244642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609600" y="965307"/>
            <a:ext cx="6858000" cy="8294578"/>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 Key Indicator</a:t>
            </a:r>
          </a:p>
          <a:p>
            <a:pPr algn="ctr">
              <a:lnSpc>
                <a:spcPct val="150000"/>
              </a:lnSpc>
            </a:pP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a:latin typeface="Times New Roman" panose="02020603050405020304" pitchFamily="18" charset="0"/>
                <a:cs typeface="Times New Roman" panose="02020603050405020304" pitchFamily="18" charset="0"/>
              </a:rPr>
              <a:t>Vaccination Coverage</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Overall, 80% of children age 12–23 months are fully vaccinated with basic antigens.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Ninety-five percent (95%) of children age 12–23 months received BCG vaccine, 89% received the third dose of DTP-</a:t>
            </a:r>
            <a:r>
              <a:rPr lang="en-US" sz="1400" dirty="0" err="1">
                <a:latin typeface="Times New Roman" panose="02020603050405020304" pitchFamily="18" charset="0"/>
                <a:cs typeface="Times New Roman" panose="02020603050405020304" pitchFamily="18" charset="0"/>
              </a:rPr>
              <a:t>HepB</a:t>
            </a:r>
            <a:r>
              <a:rPr lang="en-US" sz="1400" dirty="0">
                <a:latin typeface="Times New Roman" panose="02020603050405020304" pitchFamily="18" charset="0"/>
                <a:cs typeface="Times New Roman" panose="02020603050405020304" pitchFamily="18" charset="0"/>
              </a:rPr>
              <a:t>-Hib, 86% received the third dose of OPV, and 89% received a dose of MR.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Slightly more than half of the children age 12–23 months (52%) are fully vaccinated according to the national schedule.</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Eighty-five percent (85%) of children received the second dose of </a:t>
            </a:r>
            <a:r>
              <a:rPr lang="en-US" sz="1400" dirty="0" err="1">
                <a:latin typeface="Times New Roman" panose="02020603050405020304" pitchFamily="18" charset="0"/>
                <a:cs typeface="Times New Roman" panose="02020603050405020304" pitchFamily="18" charset="0"/>
              </a:rPr>
              <a:t>fIPV</a:t>
            </a:r>
            <a:r>
              <a:rPr lang="en-US" sz="1400" dirty="0">
                <a:latin typeface="Times New Roman" panose="02020603050405020304" pitchFamily="18" charset="0"/>
                <a:cs typeface="Times New Roman" panose="02020603050405020304" pitchFamily="18" charset="0"/>
              </a:rPr>
              <a:t>, 81% received the third dose of PCV, 72% received the 2nd dose of RV, and 81% received a dose of JE vaccine.</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Four percent (4%) of children age 12–23 months have received no vaccinations</a:t>
            </a:r>
          </a:p>
          <a:p>
            <a:pPr algn="just"/>
            <a:endParaRPr lang="en-US" sz="1400" b="1" dirty="0" smtClean="0">
              <a:latin typeface="Times New Roman" panose="02020603050405020304" pitchFamily="18" charset="0"/>
              <a:cs typeface="Times New Roman" panose="02020603050405020304" pitchFamily="18" charset="0"/>
            </a:endParaRPr>
          </a:p>
          <a:p>
            <a:pPr algn="just">
              <a:lnSpc>
                <a:spcPct val="150000"/>
              </a:lnSpc>
            </a:pPr>
            <a:r>
              <a:rPr lang="en-US" sz="1400" b="1" dirty="0" smtClean="0">
                <a:latin typeface="Times New Roman" panose="02020603050405020304" pitchFamily="18" charset="0"/>
                <a:cs typeface="Times New Roman" panose="02020603050405020304" pitchFamily="18" charset="0"/>
              </a:rPr>
              <a:t>Child </a:t>
            </a:r>
            <a:r>
              <a:rPr lang="en-US" sz="1400" b="1" dirty="0">
                <a:latin typeface="Times New Roman" panose="02020603050405020304" pitchFamily="18" charset="0"/>
                <a:cs typeface="Times New Roman" panose="02020603050405020304" pitchFamily="18" charset="0"/>
              </a:rPr>
              <a:t>Nutritional Status</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nutritional status of children under age 5, according to the three anthropometric indices: 25% of children under age 5 are </a:t>
            </a:r>
            <a:r>
              <a:rPr lang="en-US" sz="1400" b="1" dirty="0">
                <a:latin typeface="Times New Roman" panose="02020603050405020304" pitchFamily="18" charset="0"/>
                <a:cs typeface="Times New Roman" panose="02020603050405020304" pitchFamily="18" charset="0"/>
              </a:rPr>
              <a:t>stunted</a:t>
            </a:r>
            <a:r>
              <a:rPr lang="en-US" sz="1400" dirty="0">
                <a:latin typeface="Times New Roman" panose="02020603050405020304" pitchFamily="18" charset="0"/>
                <a:cs typeface="Times New Roman" panose="02020603050405020304" pitchFamily="18" charset="0"/>
              </a:rPr>
              <a:t>, 8% are </a:t>
            </a:r>
            <a:r>
              <a:rPr lang="en-US" sz="1400" b="1" dirty="0">
                <a:latin typeface="Times New Roman" panose="02020603050405020304" pitchFamily="18" charset="0"/>
                <a:cs typeface="Times New Roman" panose="02020603050405020304" pitchFamily="18" charset="0"/>
              </a:rPr>
              <a:t>wasted</a:t>
            </a:r>
            <a:r>
              <a:rPr lang="en-US" sz="1400" dirty="0">
                <a:latin typeface="Times New Roman" panose="02020603050405020304" pitchFamily="18" charset="0"/>
                <a:cs typeface="Times New Roman" panose="02020603050405020304" pitchFamily="18" charset="0"/>
              </a:rPr>
              <a:t>, and 19% are </a:t>
            </a:r>
            <a:r>
              <a:rPr lang="en-US" sz="1400" b="1" dirty="0">
                <a:latin typeface="Times New Roman" panose="02020603050405020304" pitchFamily="18" charset="0"/>
                <a:cs typeface="Times New Roman" panose="02020603050405020304" pitchFamily="18" charset="0"/>
              </a:rPr>
              <a:t>underweight</a:t>
            </a:r>
            <a:r>
              <a:rPr lang="en-US" sz="1400" dirty="0">
                <a:latin typeface="Times New Roman" panose="02020603050405020304" pitchFamily="18" charset="0"/>
                <a:cs typeface="Times New Roman" panose="02020603050405020304" pitchFamily="18" charset="0"/>
              </a:rPr>
              <a:t>. One percent of children under 5 are </a:t>
            </a:r>
            <a:r>
              <a:rPr lang="en-US" sz="1400" b="1" dirty="0">
                <a:latin typeface="Times New Roman" panose="02020603050405020304" pitchFamily="18" charset="0"/>
                <a:cs typeface="Times New Roman" panose="02020603050405020304" pitchFamily="18" charset="0"/>
              </a:rPr>
              <a:t>overweight</a:t>
            </a:r>
            <a:r>
              <a:rPr lang="en-US" sz="1400" dirty="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a:p>
            <a:pPr algn="just">
              <a:lnSpc>
                <a:spcPct val="150000"/>
              </a:lnSpc>
            </a:pPr>
            <a:r>
              <a:rPr lang="en-US" sz="1400" b="1" dirty="0">
                <a:latin typeface="Times New Roman" panose="02020603050405020304" pitchFamily="18" charset="0"/>
                <a:cs typeface="Times New Roman" panose="02020603050405020304" pitchFamily="18" charset="0"/>
              </a:rPr>
              <a:t>Infant and young child feeding</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Fifty-five percent (55%) of children age 0–23 months engaged in early initiation of breastfeeding.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Seventy-eight percent (78%) of children age 6–23 months met the minimum dietary diversity requirement.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Fifty-six percent (56%) of children under 6 months were exclusively breastfeed</a:t>
            </a:r>
          </a:p>
          <a:p>
            <a:pPr algn="just">
              <a:lnSpc>
                <a:spcPct val="150000"/>
              </a:lnSpc>
            </a:pPr>
            <a:endParaRPr lang="en-US" sz="1400" dirty="0">
              <a:latin typeface="Times New Roman" panose="02020603050405020304" pitchFamily="18" charset="0"/>
              <a:cs typeface="Times New Roman" panose="02020603050405020304" pitchFamily="18" charset="0"/>
            </a:endParaRPr>
          </a:p>
          <a:p>
            <a:pPr algn="just">
              <a:lnSpc>
                <a:spcPct val="150000"/>
              </a:lnSpc>
            </a:pPr>
            <a:endParaRPr lang="en-US" sz="1400" dirty="0" smtClean="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92</a:t>
            </a:fld>
            <a:endParaRPr dirty="0"/>
          </a:p>
        </p:txBody>
      </p:sp>
    </p:spTree>
    <p:extLst>
      <p:ext uri="{BB962C8B-B14F-4D97-AF65-F5344CB8AC3E}">
        <p14:creationId xmlns:p14="http://schemas.microsoft.com/office/powerpoint/2010/main" val="10577453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5800" y="457199"/>
            <a:ext cx="2543810"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lang="en-US"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9" name="Text Placeholder 8"/>
          <p:cNvSpPr>
            <a:spLocks noGrp="1"/>
          </p:cNvSpPr>
          <p:nvPr>
            <p:ph type="body" idx="1"/>
          </p:nvPr>
        </p:nvSpPr>
        <p:spPr>
          <a:xfrm>
            <a:off x="609600" y="965307"/>
            <a:ext cx="6858000" cy="8294578"/>
          </a:xfrm>
        </p:spPr>
        <p:txBody>
          <a:bodyPr/>
          <a:lstStyle/>
          <a:p>
            <a:pPr algn="ctr">
              <a:lnSpc>
                <a:spcPct val="150000"/>
              </a:lnSpc>
            </a:pPr>
            <a:r>
              <a:rPr lang="en-US" sz="1400" b="1" dirty="0" smtClean="0">
                <a:solidFill>
                  <a:schemeClr val="tx1"/>
                </a:solidFill>
                <a:latin typeface="Times New Roman" panose="02020603050405020304" pitchFamily="18" charset="0"/>
                <a:cs typeface="Times New Roman" panose="02020603050405020304" pitchFamily="18" charset="0"/>
              </a:rPr>
              <a:t>Nepal Demographic Health Survey 2022 Key Indicator</a:t>
            </a:r>
          </a:p>
          <a:p>
            <a:pPr algn="ctr">
              <a:lnSpc>
                <a:spcPct val="150000"/>
              </a:lnSpc>
            </a:pPr>
            <a:endParaRPr lang="en-US" sz="1400" b="1"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400" b="1" dirty="0">
                <a:latin typeface="Times New Roman" panose="02020603050405020304" pitchFamily="18" charset="0"/>
                <a:cs typeface="Times New Roman" panose="02020603050405020304" pitchFamily="18" charset="0"/>
              </a:rPr>
              <a:t>Anemia</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43% of children age 6–59 months are anemic, including 25% who are mildly anemic, 18% who are moderately anemic, and less than 1% who are severely anemic.</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34% of women are anemic, including 18% who are mildly anemic, 15% who are moderately anemic, and 1% who are severely anemic. </a:t>
            </a:r>
          </a:p>
          <a:p>
            <a:pPr algn="just">
              <a:lnSpc>
                <a:spcPct val="150000"/>
              </a:lnSpc>
            </a:pPr>
            <a:r>
              <a:rPr lang="en-US" sz="1400" b="1" dirty="0">
                <a:latin typeface="Times New Roman" panose="02020603050405020304" pitchFamily="18" charset="0"/>
                <a:cs typeface="Times New Roman" panose="02020603050405020304" pitchFamily="18" charset="0"/>
              </a:rPr>
              <a:t>HIV</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Sixty-five percent (65%) of young women and 88% of young men know that consistent use of condoms can reduce the risk of getting HIV.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Sixty-nine percent (69%) of young women and 85% of young men know that having just one uninfected partner can reduce the chance of getting HIV.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Only 16% of young women and 27% of young men have a thorough knowledge of HIV prevention methods. </a:t>
            </a:r>
          </a:p>
          <a:p>
            <a:pPr algn="just">
              <a:lnSpc>
                <a:spcPct val="150000"/>
              </a:lnSpc>
            </a:pPr>
            <a:r>
              <a:rPr lang="en-US" sz="1400" b="1" dirty="0">
                <a:latin typeface="Times New Roman" panose="02020603050405020304" pitchFamily="18" charset="0"/>
                <a:cs typeface="Times New Roman" panose="02020603050405020304" pitchFamily="18" charset="0"/>
              </a:rPr>
              <a:t>Disability</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Overall, 71% of the de facto household population age 5 or older have no difficulty in any of the functional domains.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Among the de facto household population age 5 or older 23% have some difficulty in at least one functional domain, 5% have a lot of difficulty, and 1% cannot do at least one domain.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Six percent (6%) of the de facto household members age 5 or older have a lot of difficulty or cannot function at all in at least one of the functional domains. </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Among the de facto household population age 5 and older, the most common disability reported is difficulty seeing (15% ) followed by difficulty walking or climbing steps (12%).</a:t>
            </a:r>
          </a:p>
          <a:p>
            <a:pPr algn="just">
              <a:lnSpc>
                <a:spcPct val="150000"/>
              </a:lnSpc>
            </a:pPr>
            <a:endParaRPr lang="en-US" sz="1400" dirty="0" smtClean="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180"/>
              </a:lnSpc>
            </a:pPr>
            <a:r>
              <a:rPr spc="-5" dirty="0"/>
              <a:t>Page</a:t>
            </a:r>
            <a:r>
              <a:rPr spc="-40" dirty="0"/>
              <a:t> </a:t>
            </a:r>
            <a:fld id="{81D60167-4931-47E6-BA6A-407CBD079E47}" type="slidenum">
              <a:rPr dirty="0"/>
              <a:t>93</a:t>
            </a:fld>
            <a:endParaRPr dirty="0"/>
          </a:p>
        </p:txBody>
      </p:sp>
    </p:spTree>
    <p:extLst>
      <p:ext uri="{BB962C8B-B14F-4D97-AF65-F5344CB8AC3E}">
        <p14:creationId xmlns:p14="http://schemas.microsoft.com/office/powerpoint/2010/main" val="23218702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txBox="1"/>
          <p:nvPr/>
        </p:nvSpPr>
        <p:spPr>
          <a:xfrm>
            <a:off x="902004" y="993393"/>
            <a:ext cx="295910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Application </a:t>
            </a:r>
            <a:r>
              <a:rPr sz="1200" b="1" spc="-10" dirty="0">
                <a:latin typeface="Times New Roman"/>
                <a:cs typeface="Times New Roman"/>
              </a:rPr>
              <a:t>of </a:t>
            </a:r>
            <a:r>
              <a:rPr sz="1200" b="1" spc="-5" dirty="0">
                <a:latin typeface="Times New Roman"/>
                <a:cs typeface="Times New Roman"/>
              </a:rPr>
              <a:t>demography in Public</a:t>
            </a:r>
            <a:r>
              <a:rPr sz="1200" b="1" spc="65" dirty="0">
                <a:latin typeface="Times New Roman"/>
                <a:cs typeface="Times New Roman"/>
              </a:rPr>
              <a:t> </a:t>
            </a:r>
            <a:r>
              <a:rPr sz="1200" b="1" spc="-5" dirty="0">
                <a:latin typeface="Times New Roman"/>
                <a:cs typeface="Times New Roman"/>
              </a:rPr>
              <a:t>Health:</a:t>
            </a:r>
            <a:endParaRPr sz="1200">
              <a:latin typeface="Times New Roman"/>
              <a:cs typeface="Times New Roman"/>
            </a:endParaRPr>
          </a:p>
        </p:txBody>
      </p:sp>
      <p:sp>
        <p:nvSpPr>
          <p:cNvPr id="6" name="object 6"/>
          <p:cNvSpPr/>
          <p:nvPr/>
        </p:nvSpPr>
        <p:spPr>
          <a:xfrm>
            <a:off x="933450" y="1278636"/>
            <a:ext cx="6243320" cy="6491858"/>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8" name="object 8"/>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94</a:t>
            </a:fld>
            <a:endParaRPr sz="1100">
              <a:latin typeface="Caladea"/>
              <a:cs typeface="Caladea"/>
            </a:endParaRPr>
          </a:p>
        </p:txBody>
      </p:sp>
      <p:sp>
        <p:nvSpPr>
          <p:cNvPr id="9" name="Slide Number Placeholder 8">
            <a:extLst>
              <a:ext uri="{FF2B5EF4-FFF2-40B4-BE49-F238E27FC236}">
                <a16:creationId xmlns:a16="http://schemas.microsoft.com/office/drawing/2014/main" id="{EDF17A5F-2227-47A6-9820-CA373F7DB550}"/>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94</a:t>
            </a:fld>
            <a:endParaRP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4" y="478028"/>
            <a:ext cx="2305609"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1016508"/>
            <a:ext cx="5943600" cy="796531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95</a:t>
            </a:fld>
            <a:endParaRPr sz="1100">
              <a:latin typeface="Caladea"/>
              <a:cs typeface="Caladea"/>
            </a:endParaRPr>
          </a:p>
        </p:txBody>
      </p:sp>
      <p:sp>
        <p:nvSpPr>
          <p:cNvPr id="8" name="Slide Number Placeholder 7">
            <a:extLst>
              <a:ext uri="{FF2B5EF4-FFF2-40B4-BE49-F238E27FC236}">
                <a16:creationId xmlns:a16="http://schemas.microsoft.com/office/drawing/2014/main" id="{F1FC999C-754E-4D2F-865A-6D26D48AD263}"/>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95</a:t>
            </a:fld>
            <a:endParaRP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1016508"/>
            <a:ext cx="5943600" cy="7679435"/>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96</a:t>
            </a:fld>
            <a:endParaRPr sz="1100">
              <a:latin typeface="Caladea"/>
              <a:cs typeface="Caladea"/>
            </a:endParaRPr>
          </a:p>
        </p:txBody>
      </p:sp>
      <p:sp>
        <p:nvSpPr>
          <p:cNvPr id="8" name="Slide Number Placeholder 7">
            <a:extLst>
              <a:ext uri="{FF2B5EF4-FFF2-40B4-BE49-F238E27FC236}">
                <a16:creationId xmlns:a16="http://schemas.microsoft.com/office/drawing/2014/main" id="{F59066E4-D694-44EB-B41D-B7375A5AFB06}"/>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96</a:t>
            </a:fld>
            <a:endParaRP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4" y="478028"/>
            <a:ext cx="2249805"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1016508"/>
            <a:ext cx="5943600" cy="6641592"/>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97</a:t>
            </a:fld>
            <a:endParaRPr sz="1100">
              <a:latin typeface="Caladea"/>
              <a:cs typeface="Caladea"/>
            </a:endParaRPr>
          </a:p>
        </p:txBody>
      </p:sp>
      <p:sp>
        <p:nvSpPr>
          <p:cNvPr id="8" name="Slide Number Placeholder 7">
            <a:extLst>
              <a:ext uri="{FF2B5EF4-FFF2-40B4-BE49-F238E27FC236}">
                <a16:creationId xmlns:a16="http://schemas.microsoft.com/office/drawing/2014/main" id="{53F2318A-11D6-4BFB-A65E-3ABC589F2020}"/>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97</a:t>
            </a:fld>
            <a:endParaRP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5" y="478028"/>
            <a:ext cx="2305608"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smtClean="0">
                <a:latin typeface="Caladea"/>
                <a:cs typeface="Caladea"/>
              </a:rPr>
              <a:t>D</a:t>
            </a:r>
            <a:r>
              <a:rPr sz="1800" spc="-15" dirty="0" smtClean="0">
                <a:latin typeface="Caladea"/>
                <a:cs typeface="Caladea"/>
              </a:rPr>
              <a:t>E</a:t>
            </a:r>
            <a:r>
              <a:rPr sz="1800" spc="-5" dirty="0" smtClean="0">
                <a:latin typeface="Caladea"/>
                <a:cs typeface="Caladea"/>
              </a:rPr>
              <a:t>MOGR</a:t>
            </a:r>
            <a:r>
              <a:rPr sz="1800" spc="-10" dirty="0" smtClean="0">
                <a:latin typeface="Caladea"/>
                <a:cs typeface="Caladea"/>
              </a:rPr>
              <a:t>A</a:t>
            </a:r>
            <a:r>
              <a:rPr sz="1800" spc="-5" dirty="0" smtClean="0">
                <a:latin typeface="Caladea"/>
                <a:cs typeface="Caladea"/>
              </a:rPr>
              <a:t>PHY</a:t>
            </a:r>
            <a:r>
              <a:rPr lang="en-US" sz="1800" spc="-5" dirty="0" smtClean="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1016508"/>
            <a:ext cx="5943600" cy="805586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98</a:t>
            </a:fld>
            <a:endParaRPr sz="1100">
              <a:latin typeface="Caladea"/>
              <a:cs typeface="Caladea"/>
            </a:endParaRPr>
          </a:p>
        </p:txBody>
      </p:sp>
      <p:sp>
        <p:nvSpPr>
          <p:cNvPr id="8" name="Slide Number Placeholder 7">
            <a:extLst>
              <a:ext uri="{FF2B5EF4-FFF2-40B4-BE49-F238E27FC236}">
                <a16:creationId xmlns:a16="http://schemas.microsoft.com/office/drawing/2014/main" id="{0082D961-D1F0-4290-9939-EAE13DB23A5E}"/>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98</a:t>
            </a:fld>
            <a:endParaRP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27244" y="478028"/>
            <a:ext cx="2383155" cy="289823"/>
          </a:xfrm>
          <a:prstGeom prst="rect">
            <a:avLst/>
          </a:prstGeom>
        </p:spPr>
        <p:txBody>
          <a:bodyPr vert="horz" wrap="square" lIns="0" tIns="12700" rIns="0" bIns="0" rtlCol="0">
            <a:spAutoFit/>
          </a:bodyPr>
          <a:lstStyle/>
          <a:p>
            <a:pPr marL="12700">
              <a:lnSpc>
                <a:spcPct val="100000"/>
              </a:lnSpc>
              <a:spcBef>
                <a:spcPts val="100"/>
              </a:spcBef>
              <a:tabLst>
                <a:tab pos="1619250" algn="l"/>
              </a:tabLst>
            </a:pPr>
            <a:r>
              <a:rPr sz="1800" spc="-5" dirty="0">
                <a:latin typeface="Caladea"/>
                <a:cs typeface="Caladea"/>
              </a:rPr>
              <a:t>D</a:t>
            </a:r>
            <a:r>
              <a:rPr sz="1800" spc="-15" dirty="0">
                <a:latin typeface="Caladea"/>
                <a:cs typeface="Caladea"/>
              </a:rPr>
              <a:t>E</a:t>
            </a:r>
            <a:r>
              <a:rPr sz="1800" spc="-5" dirty="0">
                <a:latin typeface="Caladea"/>
                <a:cs typeface="Caladea"/>
              </a:rPr>
              <a:t>MOGR</a:t>
            </a:r>
            <a:r>
              <a:rPr sz="1800" spc="-10" dirty="0">
                <a:latin typeface="Caladea"/>
                <a:cs typeface="Caladea"/>
              </a:rPr>
              <a:t>A</a:t>
            </a:r>
            <a:r>
              <a:rPr sz="1800" spc="-5" dirty="0">
                <a:latin typeface="Caladea"/>
                <a:cs typeface="Caladea"/>
              </a:rPr>
              <a:t>PHY</a:t>
            </a:r>
            <a:r>
              <a:rPr sz="1800" dirty="0">
                <a:latin typeface="Caladea"/>
                <a:cs typeface="Caladea"/>
              </a:rPr>
              <a:t>	</a:t>
            </a:r>
            <a:r>
              <a:rPr sz="1800" b="1" spc="-5" dirty="0" smtClean="0">
                <a:solidFill>
                  <a:srgbClr val="4F81BC"/>
                </a:solidFill>
                <a:latin typeface="Caladea"/>
                <a:cs typeface="Caladea"/>
              </a:rPr>
              <a:t>BPH</a:t>
            </a:r>
            <a:endParaRPr sz="1800" dirty="0">
              <a:latin typeface="Caladea"/>
              <a:cs typeface="Caladea"/>
            </a:endParaRPr>
          </a:p>
        </p:txBody>
      </p:sp>
      <p:sp>
        <p:nvSpPr>
          <p:cNvPr id="3" name="object 3"/>
          <p:cNvSpPr/>
          <p:nvPr/>
        </p:nvSpPr>
        <p:spPr>
          <a:xfrm>
            <a:off x="832408" y="457199"/>
            <a:ext cx="6100445" cy="388620"/>
          </a:xfrm>
          <a:custGeom>
            <a:avLst/>
            <a:gdLst/>
            <a:ahLst/>
            <a:cxnLst/>
            <a:rect l="l" t="t" r="r" b="b"/>
            <a:pathLst>
              <a:path w="6100445" h="388619">
                <a:moveTo>
                  <a:pt x="5327269" y="361188"/>
                </a:moveTo>
                <a:lnTo>
                  <a:pt x="0" y="361188"/>
                </a:lnTo>
                <a:lnTo>
                  <a:pt x="0" y="388620"/>
                </a:lnTo>
                <a:lnTo>
                  <a:pt x="5327269" y="388620"/>
                </a:lnTo>
                <a:lnTo>
                  <a:pt x="5327269" y="361188"/>
                </a:lnTo>
                <a:close/>
              </a:path>
              <a:path w="6100445" h="388619">
                <a:moveTo>
                  <a:pt x="6100013" y="361188"/>
                </a:moveTo>
                <a:lnTo>
                  <a:pt x="5354777" y="361188"/>
                </a:lnTo>
                <a:lnTo>
                  <a:pt x="5354777" y="45720"/>
                </a:lnTo>
                <a:lnTo>
                  <a:pt x="5354777" y="0"/>
                </a:lnTo>
                <a:lnTo>
                  <a:pt x="5327345" y="0"/>
                </a:lnTo>
                <a:lnTo>
                  <a:pt x="5327345" y="45720"/>
                </a:lnTo>
                <a:lnTo>
                  <a:pt x="5327345" y="388620"/>
                </a:lnTo>
                <a:lnTo>
                  <a:pt x="5354777" y="388620"/>
                </a:lnTo>
                <a:lnTo>
                  <a:pt x="6100013" y="388620"/>
                </a:lnTo>
                <a:lnTo>
                  <a:pt x="6100013" y="361188"/>
                </a:lnTo>
                <a:close/>
              </a:path>
            </a:pathLst>
          </a:custGeom>
          <a:solidFill>
            <a:srgbClr val="808080"/>
          </a:solidFill>
        </p:spPr>
        <p:txBody>
          <a:bodyPr wrap="square" lIns="0" tIns="0" rIns="0" bIns="0" rtlCol="0"/>
          <a:lstStyle/>
          <a:p>
            <a:endParaRPr/>
          </a:p>
        </p:txBody>
      </p:sp>
      <p:sp>
        <p:nvSpPr>
          <p:cNvPr id="4" name="object 4"/>
          <p:cNvSpPr/>
          <p:nvPr/>
        </p:nvSpPr>
        <p:spPr>
          <a:xfrm>
            <a:off x="896416" y="9198559"/>
            <a:ext cx="5981065" cy="56515"/>
          </a:xfrm>
          <a:custGeom>
            <a:avLst/>
            <a:gdLst/>
            <a:ahLst/>
            <a:cxnLst/>
            <a:rect l="l" t="t" r="r" b="b"/>
            <a:pathLst>
              <a:path w="5981065" h="56515">
                <a:moveTo>
                  <a:pt x="5981065" y="47244"/>
                </a:moveTo>
                <a:lnTo>
                  <a:pt x="0" y="47244"/>
                </a:lnTo>
                <a:lnTo>
                  <a:pt x="0" y="56388"/>
                </a:lnTo>
                <a:lnTo>
                  <a:pt x="5981065" y="56388"/>
                </a:lnTo>
                <a:lnTo>
                  <a:pt x="5981065" y="47244"/>
                </a:lnTo>
                <a:close/>
              </a:path>
              <a:path w="5981065" h="56515">
                <a:moveTo>
                  <a:pt x="5981065" y="0"/>
                </a:moveTo>
                <a:lnTo>
                  <a:pt x="0" y="0"/>
                </a:lnTo>
                <a:lnTo>
                  <a:pt x="0" y="38112"/>
                </a:lnTo>
                <a:lnTo>
                  <a:pt x="5981065" y="38112"/>
                </a:lnTo>
                <a:lnTo>
                  <a:pt x="5981065" y="0"/>
                </a:lnTo>
                <a:close/>
              </a:path>
            </a:pathLst>
          </a:custGeom>
          <a:solidFill>
            <a:srgbClr val="612322"/>
          </a:solidFill>
        </p:spPr>
        <p:txBody>
          <a:bodyPr wrap="square" lIns="0" tIns="0" rIns="0" bIns="0" rtlCol="0"/>
          <a:lstStyle/>
          <a:p>
            <a:endParaRPr/>
          </a:p>
        </p:txBody>
      </p:sp>
      <p:sp>
        <p:nvSpPr>
          <p:cNvPr id="5" name="object 5"/>
          <p:cNvSpPr/>
          <p:nvPr/>
        </p:nvSpPr>
        <p:spPr>
          <a:xfrm>
            <a:off x="933450" y="1016508"/>
            <a:ext cx="5943600" cy="147688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80"/>
              </a:lnSpc>
            </a:pPr>
            <a:r>
              <a:rPr lang="en-US" spc="-5"/>
              <a:t>BIMALA</a:t>
            </a:r>
            <a:endParaRPr spc="-5" dirty="0"/>
          </a:p>
        </p:txBody>
      </p:sp>
      <p:sp>
        <p:nvSpPr>
          <p:cNvPr id="7" name="object 7"/>
          <p:cNvSpPr txBox="1"/>
          <p:nvPr/>
        </p:nvSpPr>
        <p:spPr>
          <a:xfrm>
            <a:off x="6299453" y="9279356"/>
            <a:ext cx="599440" cy="166370"/>
          </a:xfrm>
          <a:prstGeom prst="rect">
            <a:avLst/>
          </a:prstGeom>
        </p:spPr>
        <p:txBody>
          <a:bodyPr vert="horz" wrap="square" lIns="0" tIns="0" rIns="0" bIns="0" rtlCol="0">
            <a:spAutoFit/>
          </a:bodyPr>
          <a:lstStyle/>
          <a:p>
            <a:pPr marL="12700">
              <a:lnSpc>
                <a:spcPts val="1180"/>
              </a:lnSpc>
            </a:pPr>
            <a:r>
              <a:rPr sz="1100" spc="-5" dirty="0">
                <a:latin typeface="Caladea"/>
                <a:cs typeface="Caladea"/>
              </a:rPr>
              <a:t>Page</a:t>
            </a:r>
            <a:r>
              <a:rPr sz="1100" spc="-40" dirty="0">
                <a:latin typeface="Caladea"/>
                <a:cs typeface="Caladea"/>
              </a:rPr>
              <a:t> </a:t>
            </a:r>
            <a:fld id="{81D60167-4931-47E6-BA6A-407CBD079E47}" type="slidenum">
              <a:rPr sz="1100" dirty="0">
                <a:latin typeface="Caladea"/>
                <a:cs typeface="Caladea"/>
              </a:rPr>
              <a:t>99</a:t>
            </a:fld>
            <a:endParaRPr sz="1100">
              <a:latin typeface="Caladea"/>
              <a:cs typeface="Caladea"/>
            </a:endParaRPr>
          </a:p>
        </p:txBody>
      </p:sp>
      <p:sp>
        <p:nvSpPr>
          <p:cNvPr id="8" name="Slide Number Placeholder 7">
            <a:extLst>
              <a:ext uri="{FF2B5EF4-FFF2-40B4-BE49-F238E27FC236}">
                <a16:creationId xmlns:a16="http://schemas.microsoft.com/office/drawing/2014/main" id="{3956D10E-A9D3-4579-AA76-C816A99821B4}"/>
              </a:ext>
            </a:extLst>
          </p:cNvPr>
          <p:cNvSpPr>
            <a:spLocks noGrp="1"/>
          </p:cNvSpPr>
          <p:nvPr>
            <p:ph type="sldNum" sz="quarter" idx="7"/>
          </p:nvPr>
        </p:nvSpPr>
        <p:spPr/>
        <p:txBody>
          <a:bodyPr/>
          <a:lstStyle/>
          <a:p>
            <a:pPr marL="12700">
              <a:lnSpc>
                <a:spcPts val="1180"/>
              </a:lnSpc>
            </a:pPr>
            <a:r>
              <a:rPr lang="en-US" spc="-5"/>
              <a:t>Page</a:t>
            </a:r>
            <a:r>
              <a:rPr lang="en-US" spc="-40"/>
              <a:t> </a:t>
            </a:r>
            <a:fld id="{81D60167-4931-47E6-BA6A-407CBD079E47}" type="slidenum">
              <a:rPr smtClean="0"/>
              <a:t>99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20218</Words>
  <Application>Microsoft Office PowerPoint</Application>
  <PresentationFormat>Custom</PresentationFormat>
  <Paragraphs>2586</Paragraphs>
  <Slides>99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Arial</vt:lpstr>
      <vt:lpstr>Caladea</vt:lpstr>
      <vt:lpstr>Calibri</vt:lpstr>
      <vt:lpstr>Carlito</vt:lpstr>
      <vt:lpstr>Georgia</vt:lpstr>
      <vt:lpstr>Symbol</vt:lpstr>
      <vt:lpstr>Times New Roman</vt:lpstr>
      <vt:lpstr>Office Theme</vt:lpstr>
      <vt:lpstr>Demography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DEMOGRAPHY</dc:title>
  <dc:creator>Dell</dc:creator>
  <cp:lastModifiedBy>Windows User</cp:lastModifiedBy>
  <cp:revision>26</cp:revision>
  <dcterms:created xsi:type="dcterms:W3CDTF">2022-02-08T15:18:58Z</dcterms:created>
  <dcterms:modified xsi:type="dcterms:W3CDTF">2024-02-11T04:21:58Z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2018-04-23T00:00:00Z</vt:filetime>
  </property>
  <property fmtid="{D5CDD505-2E9C-101B-9397-08002B2CF9AE}" pid="3" name="Creator">
    <vt:lpwstr>Microsoft® Office Word 2007</vt:lpwstr>
  </property>
  <property fmtid="{D5CDD505-2E9C-101B-9397-08002B2CF9AE}" pid="4" name="LastSaved">
    <vt:filetime>2022-02-08T00:00:00Z</vt:filetime>
  </property>
</Properties>
</file>