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9"/>
  </p:notesMasterIdLst>
  <p:sldIdLst>
    <p:sldId id="256" r:id="rId2"/>
    <p:sldId id="259" r:id="rId3"/>
    <p:sldId id="272" r:id="rId4"/>
    <p:sldId id="271" r:id="rId5"/>
    <p:sldId id="262" r:id="rId6"/>
    <p:sldId id="257" r:id="rId7"/>
    <p:sldId id="268" r:id="rId8"/>
    <p:sldId id="263" r:id="rId9"/>
    <p:sldId id="264" r:id="rId10"/>
    <p:sldId id="274" r:id="rId11"/>
    <p:sldId id="273" r:id="rId12"/>
    <p:sldId id="261" r:id="rId13"/>
    <p:sldId id="275" r:id="rId14"/>
    <p:sldId id="453" r:id="rId15"/>
    <p:sldId id="557" r:id="rId16"/>
    <p:sldId id="281" r:id="rId17"/>
    <p:sldId id="278" r:id="rId18"/>
    <p:sldId id="444" r:id="rId19"/>
    <p:sldId id="294" r:id="rId20"/>
    <p:sldId id="452" r:id="rId21"/>
    <p:sldId id="445" r:id="rId22"/>
    <p:sldId id="571" r:id="rId23"/>
    <p:sldId id="446" r:id="rId24"/>
    <p:sldId id="568" r:id="rId25"/>
    <p:sldId id="282" r:id="rId26"/>
    <p:sldId id="283" r:id="rId27"/>
    <p:sldId id="285" r:id="rId28"/>
    <p:sldId id="284" r:id="rId29"/>
    <p:sldId id="286" r:id="rId30"/>
    <p:sldId id="289" r:id="rId31"/>
    <p:sldId id="454" r:id="rId32"/>
    <p:sldId id="447" r:id="rId33"/>
    <p:sldId id="290" r:id="rId34"/>
    <p:sldId id="291" r:id="rId35"/>
    <p:sldId id="293" r:id="rId36"/>
    <p:sldId id="572" r:id="rId37"/>
    <p:sldId id="566" r:id="rId38"/>
    <p:sldId id="577" r:id="rId39"/>
    <p:sldId id="448" r:id="rId40"/>
    <p:sldId id="449" r:id="rId41"/>
    <p:sldId id="470" r:id="rId42"/>
    <p:sldId id="450" r:id="rId43"/>
    <p:sldId id="519" r:id="rId44"/>
    <p:sldId id="520" r:id="rId45"/>
    <p:sldId id="521" r:id="rId46"/>
    <p:sldId id="456" r:id="rId47"/>
    <p:sldId id="472" r:id="rId48"/>
    <p:sldId id="457" r:id="rId49"/>
    <p:sldId id="464" r:id="rId50"/>
    <p:sldId id="466" r:id="rId51"/>
    <p:sldId id="467" r:id="rId52"/>
    <p:sldId id="468" r:id="rId53"/>
    <p:sldId id="463" r:id="rId54"/>
    <p:sldId id="471" r:id="rId55"/>
    <p:sldId id="473" r:id="rId56"/>
    <p:sldId id="474" r:id="rId57"/>
    <p:sldId id="475" r:id="rId58"/>
    <p:sldId id="476" r:id="rId59"/>
    <p:sldId id="477" r:id="rId60"/>
    <p:sldId id="537" r:id="rId61"/>
    <p:sldId id="539" r:id="rId62"/>
    <p:sldId id="478" r:id="rId63"/>
    <p:sldId id="540" r:id="rId64"/>
    <p:sldId id="525" r:id="rId65"/>
    <p:sldId id="538" r:id="rId66"/>
    <p:sldId id="527" r:id="rId67"/>
    <p:sldId id="480" r:id="rId68"/>
    <p:sldId id="524" r:id="rId69"/>
    <p:sldId id="523" r:id="rId70"/>
    <p:sldId id="536" r:id="rId71"/>
    <p:sldId id="481" r:id="rId72"/>
    <p:sldId id="483" r:id="rId73"/>
    <p:sldId id="570" r:id="rId74"/>
    <p:sldId id="484" r:id="rId75"/>
    <p:sldId id="542" r:id="rId76"/>
    <p:sldId id="546" r:id="rId77"/>
    <p:sldId id="544" r:id="rId78"/>
    <p:sldId id="547" r:id="rId79"/>
    <p:sldId id="495" r:id="rId80"/>
    <p:sldId id="548" r:id="rId81"/>
    <p:sldId id="492" r:id="rId82"/>
    <p:sldId id="491" r:id="rId83"/>
    <p:sldId id="488" r:id="rId84"/>
    <p:sldId id="490" r:id="rId85"/>
    <p:sldId id="493" r:id="rId86"/>
    <p:sldId id="497" r:id="rId87"/>
    <p:sldId id="499" r:id="rId88"/>
    <p:sldId id="549" r:id="rId89"/>
    <p:sldId id="494" r:id="rId90"/>
    <p:sldId id="551" r:id="rId91"/>
    <p:sldId id="552" r:id="rId92"/>
    <p:sldId id="496" r:id="rId93"/>
    <p:sldId id="505" r:id="rId94"/>
    <p:sldId id="500" r:id="rId95"/>
    <p:sldId id="553" r:id="rId96"/>
    <p:sldId id="506" r:id="rId97"/>
    <p:sldId id="508" r:id="rId98"/>
    <p:sldId id="513" r:id="rId99"/>
    <p:sldId id="507" r:id="rId100"/>
    <p:sldId id="512" r:id="rId101"/>
    <p:sldId id="514" r:id="rId102"/>
    <p:sldId id="515" r:id="rId103"/>
    <p:sldId id="516" r:id="rId104"/>
    <p:sldId id="517" r:id="rId105"/>
    <p:sldId id="518" r:id="rId106"/>
    <p:sldId id="554" r:id="rId107"/>
    <p:sldId id="578" r:id="rId108"/>
    <p:sldId id="580" r:id="rId109"/>
    <p:sldId id="522" r:id="rId110"/>
    <p:sldId id="563" r:id="rId111"/>
    <p:sldId id="573" r:id="rId112"/>
    <p:sldId id="574" r:id="rId113"/>
    <p:sldId id="575" r:id="rId114"/>
    <p:sldId id="576" r:id="rId115"/>
    <p:sldId id="558" r:id="rId116"/>
    <p:sldId id="528" r:id="rId117"/>
    <p:sldId id="529" r:id="rId118"/>
    <p:sldId id="560" r:id="rId119"/>
    <p:sldId id="561" r:id="rId120"/>
    <p:sldId id="564" r:id="rId121"/>
    <p:sldId id="565" r:id="rId122"/>
    <p:sldId id="530" r:id="rId123"/>
    <p:sldId id="531" r:id="rId124"/>
    <p:sldId id="532" r:id="rId125"/>
    <p:sldId id="533" r:id="rId126"/>
    <p:sldId id="534" r:id="rId127"/>
    <p:sldId id="567" r:id="rId1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F765DF-72B3-49B6-B452-D04EC0F6E6B4}" type="datetimeFigureOut">
              <a:rPr lang="en-US" smtClean="0"/>
              <a:pPr/>
              <a:t>5/2/2021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BA925C-7888-4A79-937E-CB725E6C1CA6}" type="slidenum">
              <a:rPr lang="en-US" smtClean="0"/>
              <a:pPr/>
              <a:t>‹#›</a:t>
            </a:fld>
            <a:endParaRPr lang="en-US"/>
          </a:p>
        </p:txBody>
      </p:sp>
    </p:spTree>
    <p:extLst>
      <p:ext uri="{BB962C8B-B14F-4D97-AF65-F5344CB8AC3E}">
        <p14:creationId xmlns:p14="http://schemas.microsoft.com/office/powerpoint/2010/main" xmlns="" val="703826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dirty="0"/>
              <a:t>This diagram illustrates the main pathways. </a:t>
            </a:r>
          </a:p>
          <a:p>
            <a:r>
              <a:rPr lang="en-US" altLang="ko-KR" dirty="0"/>
              <a:t>Barriers can stop the transmission of disease; these can be primary (preventing the initial contact with the </a:t>
            </a:r>
            <a:r>
              <a:rPr lang="en-US" altLang="ko-KR" dirty="0" err="1"/>
              <a:t>faeces</a:t>
            </a:r>
            <a:r>
              <a:rPr lang="en-US" altLang="ko-KR" dirty="0"/>
              <a:t>) or secondary (preventing it being ingested by a new person). </a:t>
            </a:r>
            <a:r>
              <a:rPr lang="en-US" altLang="ko-KR" b="1" dirty="0"/>
              <a:t>They can be controlled by water, sanitation and hygiene interventions.</a:t>
            </a:r>
          </a:p>
          <a:p>
            <a:endParaRPr lang="en-US" altLang="ko-KR" dirty="0"/>
          </a:p>
          <a:p>
            <a:r>
              <a:rPr lang="en-US" altLang="ko-KR" dirty="0"/>
              <a:t>The movement of pathogens from the </a:t>
            </a:r>
            <a:r>
              <a:rPr lang="en-US" altLang="ko-KR" dirty="0" err="1"/>
              <a:t>faeces</a:t>
            </a:r>
            <a:r>
              <a:rPr lang="en-US" altLang="ko-KR" dirty="0"/>
              <a:t> of a sick person to where they are ingested by somebody else can take many pathways, some direct and some indirect. This diagram illustrates the main pathways. ‘f’: fluids (drinking water) food, flies, fields (crops and soil), fingers and floods (and surface water generally).</a:t>
            </a:r>
            <a:endParaRPr lang="ko-KR" altLang="en-US" dirty="0"/>
          </a:p>
        </p:txBody>
      </p:sp>
      <p:sp>
        <p:nvSpPr>
          <p:cNvPr id="4" name="슬라이드 번호 개체 틀 3"/>
          <p:cNvSpPr>
            <a:spLocks noGrp="1"/>
          </p:cNvSpPr>
          <p:nvPr>
            <p:ph type="sldNum" sz="quarter" idx="10"/>
          </p:nvPr>
        </p:nvSpPr>
        <p:spPr/>
        <p:txBody>
          <a:bodyPr/>
          <a:lstStyle/>
          <a:p>
            <a:fld id="{8079B94F-1DA0-4624-A72B-5F9BED539476}" type="slidenum">
              <a:rPr lang="ko-KR" altLang="en-US" smtClean="0"/>
              <a:pPr/>
              <a:t>108</a:t>
            </a:fld>
            <a:endParaRPr lang="ko-KR" altLang="en-US"/>
          </a:p>
        </p:txBody>
      </p:sp>
    </p:spTree>
    <p:extLst>
      <p:ext uri="{BB962C8B-B14F-4D97-AF65-F5344CB8AC3E}">
        <p14:creationId xmlns:p14="http://schemas.microsoft.com/office/powerpoint/2010/main" xmlns="" val="563026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079B94F-1DA0-4624-A72B-5F9BED539476}" type="slidenum">
              <a:rPr lang="ko-KR" altLang="en-US" smtClean="0"/>
              <a:pPr/>
              <a:t>109</a:t>
            </a:fld>
            <a:endParaRPr lang="ko-KR" altLang="en-US"/>
          </a:p>
        </p:txBody>
      </p:sp>
    </p:spTree>
    <p:extLst>
      <p:ext uri="{BB962C8B-B14F-4D97-AF65-F5344CB8AC3E}">
        <p14:creationId xmlns:p14="http://schemas.microsoft.com/office/powerpoint/2010/main" xmlns="" val="3523433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59A3D90-DFF0-464C-920E-8D620F3A8936}" type="datetimeFigureOut">
              <a:rPr lang="en-US" smtClean="0"/>
              <a:pPr/>
              <a:t>5/2/2021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65DF38-495A-419D-953F-EDCB26EDEEBC}" type="slidenum">
              <a:rPr lang="en-US" smtClean="0"/>
              <a:pPr/>
              <a:t>‹#›</a:t>
            </a:fld>
            <a:endParaRPr lang="en-US"/>
          </a:p>
        </p:txBody>
      </p:sp>
    </p:spTree>
    <p:extLst>
      <p:ext uri="{BB962C8B-B14F-4D97-AF65-F5344CB8AC3E}">
        <p14:creationId xmlns:p14="http://schemas.microsoft.com/office/powerpoint/2010/main" xmlns="" val="1774523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9A3D90-DFF0-464C-920E-8D620F3A8936}" type="datetimeFigureOut">
              <a:rPr lang="en-US" smtClean="0"/>
              <a:pPr/>
              <a:t>5/2/2021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65DF38-495A-419D-953F-EDCB26EDEEBC}" type="slidenum">
              <a:rPr lang="en-US" smtClean="0"/>
              <a:pPr/>
              <a:t>‹#›</a:t>
            </a:fld>
            <a:endParaRPr lang="en-US"/>
          </a:p>
        </p:txBody>
      </p:sp>
    </p:spTree>
    <p:extLst>
      <p:ext uri="{BB962C8B-B14F-4D97-AF65-F5344CB8AC3E}">
        <p14:creationId xmlns:p14="http://schemas.microsoft.com/office/powerpoint/2010/main" xmlns="" val="1780735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9A3D90-DFF0-464C-920E-8D620F3A8936}" type="datetimeFigureOut">
              <a:rPr lang="en-US" smtClean="0"/>
              <a:pPr/>
              <a:t>5/2/2021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65DF38-495A-419D-953F-EDCB26EDEEBC}" type="slidenum">
              <a:rPr lang="en-US" smtClean="0"/>
              <a:pPr/>
              <a:t>‹#›</a:t>
            </a:fld>
            <a:endParaRPr lang="en-US"/>
          </a:p>
        </p:txBody>
      </p:sp>
    </p:spTree>
    <p:extLst>
      <p:ext uri="{BB962C8B-B14F-4D97-AF65-F5344CB8AC3E}">
        <p14:creationId xmlns:p14="http://schemas.microsoft.com/office/powerpoint/2010/main" xmlns="" val="120083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9A3D90-DFF0-464C-920E-8D620F3A8936}" type="datetimeFigureOut">
              <a:rPr lang="en-US" smtClean="0"/>
              <a:pPr/>
              <a:t>5/2/2021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65DF38-495A-419D-953F-EDCB26EDEEBC}" type="slidenum">
              <a:rPr lang="en-US" smtClean="0"/>
              <a:pPr/>
              <a:t>‹#›</a:t>
            </a:fld>
            <a:endParaRPr lang="en-US"/>
          </a:p>
        </p:txBody>
      </p:sp>
    </p:spTree>
    <p:extLst>
      <p:ext uri="{BB962C8B-B14F-4D97-AF65-F5344CB8AC3E}">
        <p14:creationId xmlns:p14="http://schemas.microsoft.com/office/powerpoint/2010/main" xmlns="" val="3781745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9A3D90-DFF0-464C-920E-8D620F3A8936}" type="datetimeFigureOut">
              <a:rPr lang="en-US" smtClean="0"/>
              <a:pPr/>
              <a:t>5/2/2021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65DF38-495A-419D-953F-EDCB26EDEEBC}" type="slidenum">
              <a:rPr lang="en-US" smtClean="0"/>
              <a:pPr/>
              <a:t>‹#›</a:t>
            </a:fld>
            <a:endParaRPr lang="en-US"/>
          </a:p>
        </p:txBody>
      </p:sp>
    </p:spTree>
    <p:extLst>
      <p:ext uri="{BB962C8B-B14F-4D97-AF65-F5344CB8AC3E}">
        <p14:creationId xmlns:p14="http://schemas.microsoft.com/office/powerpoint/2010/main" xmlns="" val="405133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59A3D90-DFF0-464C-920E-8D620F3A8936}" type="datetimeFigureOut">
              <a:rPr lang="en-US" smtClean="0"/>
              <a:pPr/>
              <a:t>5/2/2021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65DF38-495A-419D-953F-EDCB26EDEEBC}" type="slidenum">
              <a:rPr lang="en-US" smtClean="0"/>
              <a:pPr/>
              <a:t>‹#›</a:t>
            </a:fld>
            <a:endParaRPr lang="en-US"/>
          </a:p>
        </p:txBody>
      </p:sp>
    </p:spTree>
    <p:extLst>
      <p:ext uri="{BB962C8B-B14F-4D97-AF65-F5344CB8AC3E}">
        <p14:creationId xmlns:p14="http://schemas.microsoft.com/office/powerpoint/2010/main" xmlns="" val="1385261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59A3D90-DFF0-464C-920E-8D620F3A8936}" type="datetimeFigureOut">
              <a:rPr lang="en-US" smtClean="0"/>
              <a:pPr/>
              <a:t>5/2/2021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65DF38-495A-419D-953F-EDCB26EDEEBC}" type="slidenum">
              <a:rPr lang="en-US" smtClean="0"/>
              <a:pPr/>
              <a:t>‹#›</a:t>
            </a:fld>
            <a:endParaRPr lang="en-US"/>
          </a:p>
        </p:txBody>
      </p:sp>
    </p:spTree>
    <p:extLst>
      <p:ext uri="{BB962C8B-B14F-4D97-AF65-F5344CB8AC3E}">
        <p14:creationId xmlns:p14="http://schemas.microsoft.com/office/powerpoint/2010/main" xmlns="" val="430141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59A3D90-DFF0-464C-920E-8D620F3A8936}" type="datetimeFigureOut">
              <a:rPr lang="en-US" smtClean="0"/>
              <a:pPr/>
              <a:t>5/2/2021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65DF38-495A-419D-953F-EDCB26EDEEBC}" type="slidenum">
              <a:rPr lang="en-US" smtClean="0"/>
              <a:pPr/>
              <a:t>‹#›</a:t>
            </a:fld>
            <a:endParaRPr lang="en-US"/>
          </a:p>
        </p:txBody>
      </p:sp>
    </p:spTree>
    <p:extLst>
      <p:ext uri="{BB962C8B-B14F-4D97-AF65-F5344CB8AC3E}">
        <p14:creationId xmlns:p14="http://schemas.microsoft.com/office/powerpoint/2010/main" xmlns="" val="1348919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9A3D90-DFF0-464C-920E-8D620F3A8936}" type="datetimeFigureOut">
              <a:rPr lang="en-US" smtClean="0"/>
              <a:pPr/>
              <a:t>5/2/2021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65DF38-495A-419D-953F-EDCB26EDEEBC}" type="slidenum">
              <a:rPr lang="en-US" smtClean="0"/>
              <a:pPr/>
              <a:t>‹#›</a:t>
            </a:fld>
            <a:endParaRPr lang="en-US"/>
          </a:p>
        </p:txBody>
      </p:sp>
    </p:spTree>
    <p:extLst>
      <p:ext uri="{BB962C8B-B14F-4D97-AF65-F5344CB8AC3E}">
        <p14:creationId xmlns:p14="http://schemas.microsoft.com/office/powerpoint/2010/main" xmlns="" val="178870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59A3D90-DFF0-464C-920E-8D620F3A8936}" type="datetimeFigureOut">
              <a:rPr lang="en-US" smtClean="0"/>
              <a:pPr/>
              <a:t>5/2/2021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65DF38-495A-419D-953F-EDCB26EDEEBC}" type="slidenum">
              <a:rPr lang="en-US" smtClean="0"/>
              <a:pPr/>
              <a:t>‹#›</a:t>
            </a:fld>
            <a:endParaRPr lang="en-US"/>
          </a:p>
        </p:txBody>
      </p:sp>
    </p:spTree>
    <p:extLst>
      <p:ext uri="{BB962C8B-B14F-4D97-AF65-F5344CB8AC3E}">
        <p14:creationId xmlns:p14="http://schemas.microsoft.com/office/powerpoint/2010/main" xmlns="" val="2587640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59A3D90-DFF0-464C-920E-8D620F3A8936}" type="datetimeFigureOut">
              <a:rPr lang="en-US" smtClean="0"/>
              <a:pPr/>
              <a:t>5/2/2021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65DF38-495A-419D-953F-EDCB26EDEEBC}" type="slidenum">
              <a:rPr lang="en-US" smtClean="0"/>
              <a:pPr/>
              <a:t>‹#›</a:t>
            </a:fld>
            <a:endParaRPr lang="en-US"/>
          </a:p>
        </p:txBody>
      </p:sp>
    </p:spTree>
    <p:extLst>
      <p:ext uri="{BB962C8B-B14F-4D97-AF65-F5344CB8AC3E}">
        <p14:creationId xmlns:p14="http://schemas.microsoft.com/office/powerpoint/2010/main" xmlns="" val="1368611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9A3D90-DFF0-464C-920E-8D620F3A8936}" type="datetimeFigureOut">
              <a:rPr lang="en-US" smtClean="0"/>
              <a:pPr/>
              <a:t>5/2/2021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65DF38-495A-419D-953F-EDCB26EDEEBC}" type="slidenum">
              <a:rPr lang="en-US" smtClean="0"/>
              <a:pPr/>
              <a:t>‹#›</a:t>
            </a:fld>
            <a:endParaRPr lang="en-US"/>
          </a:p>
        </p:txBody>
      </p:sp>
    </p:spTree>
    <p:extLst>
      <p:ext uri="{BB962C8B-B14F-4D97-AF65-F5344CB8AC3E}">
        <p14:creationId xmlns:p14="http://schemas.microsoft.com/office/powerpoint/2010/main" xmlns="" val="41831220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776CEE-458E-4BCD-A775-0BACF309ADA2}"/>
              </a:ext>
            </a:extLst>
          </p:cNvPr>
          <p:cNvSpPr>
            <a:spLocks noGrp="1"/>
          </p:cNvSpPr>
          <p:nvPr>
            <p:ph type="ctrTitle"/>
          </p:nvPr>
        </p:nvSpPr>
        <p:spPr/>
        <p:txBody>
          <a:bodyPr/>
          <a:lstStyle/>
          <a:p>
            <a:r>
              <a:rPr lang="en-US" dirty="0"/>
              <a:t>Environmental Impact Assessment</a:t>
            </a:r>
          </a:p>
        </p:txBody>
      </p:sp>
      <p:sp>
        <p:nvSpPr>
          <p:cNvPr id="3" name="Subtitle 2">
            <a:extLst>
              <a:ext uri="{FF2B5EF4-FFF2-40B4-BE49-F238E27FC236}">
                <a16:creationId xmlns:a16="http://schemas.microsoft.com/office/drawing/2014/main" xmlns="" id="{8916072F-711D-495C-AFE7-E7C586F2B2F2}"/>
              </a:ext>
            </a:extLst>
          </p:cNvPr>
          <p:cNvSpPr>
            <a:spLocks noGrp="1"/>
          </p:cNvSpPr>
          <p:nvPr>
            <p:ph type="subTitle" idx="1"/>
          </p:nvPr>
        </p:nvSpPr>
        <p:spPr/>
        <p:txBody>
          <a:bodyPr/>
          <a:lstStyle/>
          <a:p>
            <a:r>
              <a:rPr lang="en-US" dirty="0"/>
              <a:t>Kirti Sagar </a:t>
            </a:r>
            <a:r>
              <a:rPr lang="en-US" dirty="0" err="1"/>
              <a:t>Baral</a:t>
            </a:r>
            <a:r>
              <a:rPr lang="en-US" dirty="0"/>
              <a:t>, MPH, MA</a:t>
            </a:r>
          </a:p>
        </p:txBody>
      </p:sp>
    </p:spTree>
    <p:extLst>
      <p:ext uri="{BB962C8B-B14F-4D97-AF65-F5344CB8AC3E}">
        <p14:creationId xmlns:p14="http://schemas.microsoft.com/office/powerpoint/2010/main" xmlns="" val="805634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E78D34-37E8-4D89-91F1-46C955F152A9}"/>
              </a:ext>
            </a:extLst>
          </p:cNvPr>
          <p:cNvSpPr>
            <a:spLocks noGrp="1"/>
          </p:cNvSpPr>
          <p:nvPr>
            <p:ph type="title"/>
          </p:nvPr>
        </p:nvSpPr>
        <p:spPr>
          <a:xfrm>
            <a:off x="628650" y="365126"/>
            <a:ext cx="7886700" cy="829493"/>
          </a:xfrm>
        </p:spPr>
        <p:txBody>
          <a:bodyPr/>
          <a:lstStyle/>
          <a:p>
            <a:pPr algn="ctr"/>
            <a:r>
              <a:rPr lang="en-US" dirty="0"/>
              <a:t>Aim</a:t>
            </a:r>
          </a:p>
        </p:txBody>
      </p:sp>
      <p:pic>
        <p:nvPicPr>
          <p:cNvPr id="4" name="Content Placeholder 3">
            <a:extLst>
              <a:ext uri="{FF2B5EF4-FFF2-40B4-BE49-F238E27FC236}">
                <a16:creationId xmlns:a16="http://schemas.microsoft.com/office/drawing/2014/main" xmlns="" id="{9FC1975C-221C-4318-B597-E8B9AC22CB16}"/>
              </a:ext>
            </a:extLst>
          </p:cNvPr>
          <p:cNvPicPr>
            <a:picLocks noGrp="1" noChangeAspect="1"/>
          </p:cNvPicPr>
          <p:nvPr>
            <p:ph idx="1"/>
          </p:nvPr>
        </p:nvPicPr>
        <p:blipFill>
          <a:blip r:embed="rId2"/>
          <a:stretch>
            <a:fillRect/>
          </a:stretch>
        </p:blipFill>
        <p:spPr>
          <a:xfrm>
            <a:off x="1032387" y="1563329"/>
            <a:ext cx="6902245" cy="4793225"/>
          </a:xfrm>
          <a:prstGeom prst="rect">
            <a:avLst/>
          </a:prstGeom>
        </p:spPr>
      </p:pic>
    </p:spTree>
    <p:extLst>
      <p:ext uri="{BB962C8B-B14F-4D97-AF65-F5344CB8AC3E}">
        <p14:creationId xmlns:p14="http://schemas.microsoft.com/office/powerpoint/2010/main" xmlns="" val="278922895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BA64F2-E3E8-4004-A1AD-B886CA4B8C77}"/>
              </a:ext>
            </a:extLst>
          </p:cNvPr>
          <p:cNvSpPr>
            <a:spLocks noGrp="1"/>
          </p:cNvSpPr>
          <p:nvPr>
            <p:ph type="title"/>
          </p:nvPr>
        </p:nvSpPr>
        <p:spPr>
          <a:xfrm>
            <a:off x="746637" y="2103437"/>
            <a:ext cx="7886700" cy="1325563"/>
          </a:xfrm>
        </p:spPr>
        <p:txBody>
          <a:bodyPr/>
          <a:lstStyle/>
          <a:p>
            <a:pPr algn="ctr"/>
            <a:r>
              <a:rPr lang="en-US" b="1" dirty="0"/>
              <a:t>Public consultation and participation</a:t>
            </a:r>
            <a:endParaRPr lang="en-US" dirty="0"/>
          </a:p>
        </p:txBody>
      </p:sp>
    </p:spTree>
    <p:extLst>
      <p:ext uri="{BB962C8B-B14F-4D97-AF65-F5344CB8AC3E}">
        <p14:creationId xmlns:p14="http://schemas.microsoft.com/office/powerpoint/2010/main" xmlns="" val="417584104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4564048-B18A-42C5-83FC-1C0EB8C0D932}"/>
              </a:ext>
            </a:extLst>
          </p:cNvPr>
          <p:cNvSpPr>
            <a:spLocks noGrp="1"/>
          </p:cNvSpPr>
          <p:nvPr>
            <p:ph type="title"/>
          </p:nvPr>
        </p:nvSpPr>
        <p:spPr/>
        <p:txBody>
          <a:bodyPr/>
          <a:lstStyle/>
          <a:p>
            <a:r>
              <a:rPr lang="en-US" dirty="0"/>
              <a:t>Community participation</a:t>
            </a:r>
          </a:p>
        </p:txBody>
      </p:sp>
      <p:sp>
        <p:nvSpPr>
          <p:cNvPr id="3" name="Content Placeholder 2">
            <a:extLst>
              <a:ext uri="{FF2B5EF4-FFF2-40B4-BE49-F238E27FC236}">
                <a16:creationId xmlns:a16="http://schemas.microsoft.com/office/drawing/2014/main" xmlns="" id="{BF69D0BF-8C0A-4371-A056-DC3980FA3B84}"/>
              </a:ext>
            </a:extLst>
          </p:cNvPr>
          <p:cNvSpPr>
            <a:spLocks noGrp="1"/>
          </p:cNvSpPr>
          <p:nvPr>
            <p:ph idx="1"/>
          </p:nvPr>
        </p:nvSpPr>
        <p:spPr/>
        <p:txBody>
          <a:bodyPr>
            <a:normAutofit/>
          </a:bodyPr>
          <a:lstStyle/>
          <a:p>
            <a:r>
              <a:rPr lang="en-US" dirty="0"/>
              <a:t>Community participation (public involvement) is one of the main foundation stones of planning and implementation of a project.</a:t>
            </a:r>
          </a:p>
          <a:p>
            <a:r>
              <a:rPr lang="en-US" dirty="0"/>
              <a:t>The effectiveness of an environmental impact assessment is determined largely by how successfully the community has been involved.</a:t>
            </a:r>
          </a:p>
          <a:p>
            <a:r>
              <a:rPr lang="en-US" dirty="0"/>
              <a:t>Therefore, community participation must be mobilized during the environmental impact assessment process.</a:t>
            </a:r>
          </a:p>
        </p:txBody>
      </p:sp>
    </p:spTree>
    <p:extLst>
      <p:ext uri="{BB962C8B-B14F-4D97-AF65-F5344CB8AC3E}">
        <p14:creationId xmlns:p14="http://schemas.microsoft.com/office/powerpoint/2010/main" xmlns="" val="154495697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22D920-7A82-4535-B25A-A1470C1721C4}"/>
              </a:ext>
            </a:extLst>
          </p:cNvPr>
          <p:cNvSpPr>
            <a:spLocks noGrp="1"/>
          </p:cNvSpPr>
          <p:nvPr>
            <p:ph type="title"/>
          </p:nvPr>
        </p:nvSpPr>
        <p:spPr>
          <a:xfrm>
            <a:off x="103239" y="365126"/>
            <a:ext cx="8412111" cy="1325563"/>
          </a:xfrm>
        </p:spPr>
        <p:txBody>
          <a:bodyPr/>
          <a:lstStyle/>
          <a:p>
            <a:r>
              <a:rPr lang="en-US" dirty="0"/>
              <a:t>Benefits of Community Participation</a:t>
            </a:r>
          </a:p>
        </p:txBody>
      </p:sp>
      <p:sp>
        <p:nvSpPr>
          <p:cNvPr id="3" name="Content Placeholder 2">
            <a:extLst>
              <a:ext uri="{FF2B5EF4-FFF2-40B4-BE49-F238E27FC236}">
                <a16:creationId xmlns:a16="http://schemas.microsoft.com/office/drawing/2014/main" xmlns="" id="{BABDF45D-3576-4385-AFFF-1D6E3057A976}"/>
              </a:ext>
            </a:extLst>
          </p:cNvPr>
          <p:cNvSpPr>
            <a:spLocks noGrp="1"/>
          </p:cNvSpPr>
          <p:nvPr>
            <p:ph idx="1"/>
          </p:nvPr>
        </p:nvSpPr>
        <p:spPr/>
        <p:txBody>
          <a:bodyPr>
            <a:normAutofit/>
          </a:bodyPr>
          <a:lstStyle/>
          <a:p>
            <a:r>
              <a:rPr lang="en-US" dirty="0"/>
              <a:t>Encourages individual involvement in development projects from the early planning stage.</a:t>
            </a:r>
          </a:p>
          <a:p>
            <a:r>
              <a:rPr lang="en-US" dirty="0"/>
              <a:t>Develops a sense of responsibility for making development projects environmentally sound and cost-effective.</a:t>
            </a:r>
          </a:p>
          <a:p>
            <a:r>
              <a:rPr lang="en-US" dirty="0"/>
              <a:t>Grants due recognition to traditional practices and technology.</a:t>
            </a:r>
          </a:p>
          <a:p>
            <a:r>
              <a:rPr lang="en-US" dirty="0"/>
              <a:t>Arouses public awareness.</a:t>
            </a:r>
          </a:p>
          <a:p>
            <a:r>
              <a:rPr lang="en-US" dirty="0"/>
              <a:t>Makes the project a success .</a:t>
            </a:r>
          </a:p>
        </p:txBody>
      </p:sp>
    </p:spTree>
    <p:extLst>
      <p:ext uri="{BB962C8B-B14F-4D97-AF65-F5344CB8AC3E}">
        <p14:creationId xmlns:p14="http://schemas.microsoft.com/office/powerpoint/2010/main" xmlns="" val="219644771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00C713-F9DB-484E-BBC1-90116E8D2A10}"/>
              </a:ext>
            </a:extLst>
          </p:cNvPr>
          <p:cNvSpPr>
            <a:spLocks noGrp="1"/>
          </p:cNvSpPr>
          <p:nvPr>
            <p:ph type="title"/>
          </p:nvPr>
        </p:nvSpPr>
        <p:spPr/>
        <p:txBody>
          <a:bodyPr/>
          <a:lstStyle/>
          <a:p>
            <a:r>
              <a:rPr lang="en-US" dirty="0"/>
              <a:t>Time for Community Participation</a:t>
            </a:r>
          </a:p>
        </p:txBody>
      </p:sp>
      <p:sp>
        <p:nvSpPr>
          <p:cNvPr id="3" name="Content Placeholder 2">
            <a:extLst>
              <a:ext uri="{FF2B5EF4-FFF2-40B4-BE49-F238E27FC236}">
                <a16:creationId xmlns:a16="http://schemas.microsoft.com/office/drawing/2014/main" xmlns="" id="{7D094068-D701-4AB5-A15E-A8FA8110CD79}"/>
              </a:ext>
            </a:extLst>
          </p:cNvPr>
          <p:cNvSpPr>
            <a:spLocks noGrp="1"/>
          </p:cNvSpPr>
          <p:nvPr>
            <p:ph idx="1"/>
          </p:nvPr>
        </p:nvSpPr>
        <p:spPr/>
        <p:txBody>
          <a:bodyPr/>
          <a:lstStyle/>
          <a:p>
            <a:pPr marL="0" indent="0">
              <a:buNone/>
            </a:pPr>
            <a:r>
              <a:rPr lang="en-US" dirty="0"/>
              <a:t>Community participation is necessary during the following phases of project planning:</a:t>
            </a:r>
          </a:p>
          <a:p>
            <a:r>
              <a:rPr lang="en-US" dirty="0">
                <a:solidFill>
                  <a:schemeClr val="accent2"/>
                </a:solidFill>
              </a:rPr>
              <a:t>Project identification, feasibility and scoping</a:t>
            </a:r>
            <a:r>
              <a:rPr lang="en-US" dirty="0"/>
              <a:t>.</a:t>
            </a:r>
          </a:p>
          <a:p>
            <a:r>
              <a:rPr lang="en-US" dirty="0">
                <a:solidFill>
                  <a:schemeClr val="accent2"/>
                </a:solidFill>
              </a:rPr>
              <a:t>Initial environmental examination.</a:t>
            </a:r>
          </a:p>
          <a:p>
            <a:r>
              <a:rPr lang="en-US" dirty="0">
                <a:solidFill>
                  <a:schemeClr val="accent2"/>
                </a:solidFill>
              </a:rPr>
              <a:t>Detailed environmental impact assessment study.</a:t>
            </a:r>
          </a:p>
          <a:p>
            <a:r>
              <a:rPr lang="en-US" dirty="0">
                <a:solidFill>
                  <a:schemeClr val="accent2"/>
                </a:solidFill>
              </a:rPr>
              <a:t>Monitoring, evaluation and auditing.</a:t>
            </a:r>
          </a:p>
        </p:txBody>
      </p:sp>
    </p:spTree>
    <p:extLst>
      <p:ext uri="{BB962C8B-B14F-4D97-AF65-F5344CB8AC3E}">
        <p14:creationId xmlns:p14="http://schemas.microsoft.com/office/powerpoint/2010/main" xmlns="" val="34500836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85090F-E8BC-4907-A6DB-A7F1AE4268D5}"/>
              </a:ext>
            </a:extLst>
          </p:cNvPr>
          <p:cNvSpPr>
            <a:spLocks noGrp="1"/>
          </p:cNvSpPr>
          <p:nvPr>
            <p:ph type="title"/>
          </p:nvPr>
        </p:nvSpPr>
        <p:spPr>
          <a:xfrm>
            <a:off x="147484" y="365126"/>
            <a:ext cx="8367866" cy="1325563"/>
          </a:xfrm>
        </p:spPr>
        <p:txBody>
          <a:bodyPr>
            <a:normAutofit fontScale="90000"/>
          </a:bodyPr>
          <a:lstStyle/>
          <a:p>
            <a:r>
              <a:rPr lang="en-US" dirty="0"/>
              <a:t>Individuals, Groups and Agencies to be Involved during public participation</a:t>
            </a:r>
          </a:p>
        </p:txBody>
      </p:sp>
      <p:sp>
        <p:nvSpPr>
          <p:cNvPr id="3" name="Content Placeholder 2">
            <a:extLst>
              <a:ext uri="{FF2B5EF4-FFF2-40B4-BE49-F238E27FC236}">
                <a16:creationId xmlns:a16="http://schemas.microsoft.com/office/drawing/2014/main" xmlns="" id="{2F592651-CED0-4DB0-8423-8AC095434D77}"/>
              </a:ext>
            </a:extLst>
          </p:cNvPr>
          <p:cNvSpPr>
            <a:spLocks noGrp="1"/>
          </p:cNvSpPr>
          <p:nvPr>
            <p:ph idx="1"/>
          </p:nvPr>
        </p:nvSpPr>
        <p:spPr/>
        <p:txBody>
          <a:bodyPr/>
          <a:lstStyle/>
          <a:p>
            <a:r>
              <a:rPr lang="en-US" dirty="0"/>
              <a:t>Local beneficiaries, target groups, users groups, affected groups, special interest groups (such as women).</a:t>
            </a:r>
          </a:p>
          <a:p>
            <a:r>
              <a:rPr lang="en-US" dirty="0"/>
              <a:t>Relevant government and private sector agencies.</a:t>
            </a:r>
          </a:p>
          <a:p>
            <a:r>
              <a:rPr lang="en-US" dirty="0"/>
              <a:t>Local leaders and academic groups.</a:t>
            </a:r>
          </a:p>
          <a:p>
            <a:r>
              <a:rPr lang="en-US" dirty="0"/>
              <a:t>Relevant non-government organizations.</a:t>
            </a:r>
          </a:p>
          <a:p>
            <a:r>
              <a:rPr lang="en-US" dirty="0"/>
              <a:t>Recognized experts .</a:t>
            </a:r>
          </a:p>
        </p:txBody>
      </p:sp>
    </p:spTree>
    <p:extLst>
      <p:ext uri="{BB962C8B-B14F-4D97-AF65-F5344CB8AC3E}">
        <p14:creationId xmlns:p14="http://schemas.microsoft.com/office/powerpoint/2010/main" xmlns="" val="319350575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209872-C47A-442D-AE47-5D43802EEF84}"/>
              </a:ext>
            </a:extLst>
          </p:cNvPr>
          <p:cNvSpPr>
            <a:spLocks noGrp="1"/>
          </p:cNvSpPr>
          <p:nvPr>
            <p:ph type="title"/>
          </p:nvPr>
        </p:nvSpPr>
        <p:spPr/>
        <p:txBody>
          <a:bodyPr/>
          <a:lstStyle/>
          <a:p>
            <a:r>
              <a:rPr lang="en-US" dirty="0"/>
              <a:t>Methods for Public Involvement</a:t>
            </a:r>
          </a:p>
        </p:txBody>
      </p:sp>
      <p:sp>
        <p:nvSpPr>
          <p:cNvPr id="3" name="Content Placeholder 2">
            <a:extLst>
              <a:ext uri="{FF2B5EF4-FFF2-40B4-BE49-F238E27FC236}">
                <a16:creationId xmlns:a16="http://schemas.microsoft.com/office/drawing/2014/main" xmlns="" id="{2084BCBC-B936-4548-A0E6-F5584067F2F6}"/>
              </a:ext>
            </a:extLst>
          </p:cNvPr>
          <p:cNvSpPr>
            <a:spLocks noGrp="1"/>
          </p:cNvSpPr>
          <p:nvPr>
            <p:ph idx="1"/>
          </p:nvPr>
        </p:nvSpPr>
        <p:spPr/>
        <p:txBody>
          <a:bodyPr>
            <a:normAutofit fontScale="92500" lnSpcReduction="10000"/>
          </a:bodyPr>
          <a:lstStyle/>
          <a:p>
            <a:pPr marL="0" indent="0">
              <a:buNone/>
            </a:pPr>
            <a:r>
              <a:rPr lang="en-US" dirty="0"/>
              <a:t>The following methods during various stages of project</a:t>
            </a:r>
          </a:p>
          <a:p>
            <a:r>
              <a:rPr lang="en-US" dirty="0"/>
              <a:t>Community meetings and exchange of information.</a:t>
            </a:r>
          </a:p>
          <a:p>
            <a:r>
              <a:rPr lang="en-US" dirty="0"/>
              <a:t>Inter-personal contact.</a:t>
            </a:r>
          </a:p>
          <a:p>
            <a:r>
              <a:rPr lang="en-US" dirty="0"/>
              <a:t>Dialogue with users groups and local leaders.</a:t>
            </a:r>
          </a:p>
          <a:p>
            <a:r>
              <a:rPr lang="en-US" dirty="0"/>
              <a:t>Questionnaires, interviews, surveys</a:t>
            </a:r>
          </a:p>
          <a:p>
            <a:r>
              <a:rPr lang="en-US" dirty="0"/>
              <a:t>Review of the draft environmental impact assessment report and monitoring/evaluation results by local community.</a:t>
            </a:r>
          </a:p>
          <a:p>
            <a:r>
              <a:rPr lang="en-US" dirty="0"/>
              <a:t>Panels comprising representatives of concerned organizations and local people.</a:t>
            </a:r>
          </a:p>
        </p:txBody>
      </p:sp>
    </p:spTree>
    <p:extLst>
      <p:ext uri="{BB962C8B-B14F-4D97-AF65-F5344CB8AC3E}">
        <p14:creationId xmlns:p14="http://schemas.microsoft.com/office/powerpoint/2010/main" xmlns="" val="49577610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61381C-4C5F-44B7-8833-CF0EFA1BD04E}"/>
              </a:ext>
            </a:extLst>
          </p:cNvPr>
          <p:cNvSpPr>
            <a:spLocks noGrp="1"/>
          </p:cNvSpPr>
          <p:nvPr>
            <p:ph type="title"/>
          </p:nvPr>
        </p:nvSpPr>
        <p:spPr/>
        <p:txBody>
          <a:bodyPr/>
          <a:lstStyle/>
          <a:p>
            <a:r>
              <a:rPr lang="en-US" dirty="0"/>
              <a:t>Public Hearing</a:t>
            </a:r>
          </a:p>
        </p:txBody>
      </p:sp>
      <p:sp>
        <p:nvSpPr>
          <p:cNvPr id="3" name="Content Placeholder 2">
            <a:extLst>
              <a:ext uri="{FF2B5EF4-FFF2-40B4-BE49-F238E27FC236}">
                <a16:creationId xmlns:a16="http://schemas.microsoft.com/office/drawing/2014/main" xmlns="" id="{5C007C12-9D31-4158-A4A2-B8BAE366D25C}"/>
              </a:ext>
            </a:extLst>
          </p:cNvPr>
          <p:cNvSpPr>
            <a:spLocks noGrp="1"/>
          </p:cNvSpPr>
          <p:nvPr>
            <p:ph idx="1"/>
          </p:nvPr>
        </p:nvSpPr>
        <p:spPr/>
        <p:txBody>
          <a:bodyPr>
            <a:normAutofit fontScale="92500" lnSpcReduction="20000"/>
          </a:bodyPr>
          <a:lstStyle/>
          <a:p>
            <a:r>
              <a:rPr lang="en-US" dirty="0"/>
              <a:t>The public hearing is one of the important parts of the EIA process, which takes place before finalizing the EIA report.</a:t>
            </a:r>
          </a:p>
          <a:p>
            <a:r>
              <a:rPr lang="en-US" dirty="0"/>
              <a:t>It is necessary to get the public reaction on the EIA report. </a:t>
            </a:r>
          </a:p>
          <a:p>
            <a:r>
              <a:rPr lang="en-US" dirty="0"/>
              <a:t>The proponent has to arrange this meeting at project affected VDCs. The stakeholders including the general public are to be invited through public notice and other means.</a:t>
            </a:r>
          </a:p>
          <a:p>
            <a:r>
              <a:rPr lang="en-US" dirty="0"/>
              <a:t>The appropriate comments are to be incorporated in the final report. </a:t>
            </a:r>
          </a:p>
          <a:p>
            <a:r>
              <a:rPr lang="en-US" dirty="0"/>
              <a:t>The proof of public hearing and issues raised should be annexed in the EIA report.</a:t>
            </a:r>
            <a:endParaRPr lang="en-US" dirty="0">
              <a:solidFill>
                <a:srgbClr val="FF0000"/>
              </a:solidFill>
            </a:endParaRPr>
          </a:p>
        </p:txBody>
      </p:sp>
    </p:spTree>
    <p:extLst>
      <p:ext uri="{BB962C8B-B14F-4D97-AF65-F5344CB8AC3E}">
        <p14:creationId xmlns:p14="http://schemas.microsoft.com/office/powerpoint/2010/main" xmlns="" val="23507648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61381C-4C5F-44B7-8833-CF0EFA1BD04E}"/>
              </a:ext>
            </a:extLst>
          </p:cNvPr>
          <p:cNvSpPr>
            <a:spLocks noGrp="1"/>
          </p:cNvSpPr>
          <p:nvPr>
            <p:ph type="title"/>
          </p:nvPr>
        </p:nvSpPr>
        <p:spPr>
          <a:xfrm>
            <a:off x="628650" y="365127"/>
            <a:ext cx="7886700" cy="490280"/>
          </a:xfrm>
        </p:spPr>
        <p:txBody>
          <a:bodyPr>
            <a:normAutofit fontScale="90000"/>
          </a:bodyPr>
          <a:lstStyle/>
          <a:p>
            <a:pPr algn="ctr"/>
            <a:r>
              <a:rPr lang="en-US" dirty="0"/>
              <a:t>Public Hearing Notice</a:t>
            </a:r>
          </a:p>
        </p:txBody>
      </p:sp>
      <p:pic>
        <p:nvPicPr>
          <p:cNvPr id="4" name="Content Placeholder 3">
            <a:extLst>
              <a:ext uri="{FF2B5EF4-FFF2-40B4-BE49-F238E27FC236}">
                <a16:creationId xmlns:a16="http://schemas.microsoft.com/office/drawing/2014/main" xmlns="" id="{E7892699-16B9-401D-AC06-EEEAACA68CEA}"/>
              </a:ext>
            </a:extLst>
          </p:cNvPr>
          <p:cNvPicPr>
            <a:picLocks noGrp="1" noChangeAspect="1"/>
          </p:cNvPicPr>
          <p:nvPr>
            <p:ph idx="1"/>
          </p:nvPr>
        </p:nvPicPr>
        <p:blipFill>
          <a:blip r:embed="rId2"/>
          <a:stretch>
            <a:fillRect/>
          </a:stretch>
        </p:blipFill>
        <p:spPr>
          <a:xfrm>
            <a:off x="2005781" y="1106129"/>
            <a:ext cx="5102942" cy="5386744"/>
          </a:xfrm>
          <a:prstGeom prst="rect">
            <a:avLst/>
          </a:prstGeom>
        </p:spPr>
      </p:pic>
    </p:spTree>
    <p:extLst>
      <p:ext uri="{BB962C8B-B14F-4D97-AF65-F5344CB8AC3E}">
        <p14:creationId xmlns:p14="http://schemas.microsoft.com/office/powerpoint/2010/main" xmlns="" val="277936195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5029200" y="381000"/>
            <a:ext cx="31242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ko-KR" altLang="ko-KR" sz="1800"/>
          </a:p>
        </p:txBody>
      </p:sp>
      <p:sp>
        <p:nvSpPr>
          <p:cNvPr id="17419" name="Text Box 11"/>
          <p:cNvSpPr txBox="1">
            <a:spLocks noChangeArrowheads="1"/>
          </p:cNvSpPr>
          <p:nvPr/>
        </p:nvSpPr>
        <p:spPr bwMode="auto">
          <a:xfrm>
            <a:off x="228600" y="40253"/>
            <a:ext cx="9416702" cy="665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30000"/>
              </a:lnSpc>
              <a:spcBef>
                <a:spcPct val="0"/>
              </a:spcBef>
              <a:buFontTx/>
              <a:buNone/>
            </a:pPr>
            <a:endParaRPr lang="en-US" altLang="ko-KR" b="1" dirty="0">
              <a:ea typeface="굴림" panose="020B0600000101010101" pitchFamily="50" charset="-127"/>
            </a:endParaRPr>
          </a:p>
        </p:txBody>
      </p:sp>
      <p:sp>
        <p:nvSpPr>
          <p:cNvPr id="3" name="제목 2"/>
          <p:cNvSpPr>
            <a:spLocks noGrp="1"/>
          </p:cNvSpPr>
          <p:nvPr>
            <p:ph type="title"/>
          </p:nvPr>
        </p:nvSpPr>
        <p:spPr>
          <a:xfrm>
            <a:off x="628650" y="365127"/>
            <a:ext cx="7886700" cy="665888"/>
          </a:xfrm>
        </p:spPr>
        <p:txBody>
          <a:bodyPr>
            <a:normAutofit fontScale="90000"/>
          </a:bodyPr>
          <a:lstStyle/>
          <a:p>
            <a:r>
              <a:rPr lang="en-US" altLang="ko-KR" b="1" dirty="0">
                <a:ea typeface="굴림" panose="020B0600000101010101" pitchFamily="50" charset="-127"/>
              </a:rPr>
              <a:t>EIA Report Outline</a:t>
            </a:r>
            <a:endParaRPr lang="ko-KR" altLang="en-US" dirty="0"/>
          </a:p>
        </p:txBody>
      </p:sp>
      <p:sp>
        <p:nvSpPr>
          <p:cNvPr id="2" name="내용 개체 틀 1"/>
          <p:cNvSpPr>
            <a:spLocks noGrp="1"/>
          </p:cNvSpPr>
          <p:nvPr>
            <p:ph idx="1"/>
          </p:nvPr>
        </p:nvSpPr>
        <p:spPr>
          <a:xfrm>
            <a:off x="617351" y="1253331"/>
            <a:ext cx="7886700" cy="4351338"/>
          </a:xfrm>
        </p:spPr>
        <p:txBody>
          <a:bodyPr>
            <a:normAutofit fontScale="77500" lnSpcReduction="20000"/>
          </a:bodyPr>
          <a:lstStyle/>
          <a:p>
            <a:pPr marL="514350" indent="-514350">
              <a:buFont typeface="+mj-lt"/>
              <a:buAutoNum type="arabicPeriod"/>
            </a:pPr>
            <a:r>
              <a:rPr lang="en-US" b="1" dirty="0"/>
              <a:t>Name and Address of the individual or intuition preparing the report</a:t>
            </a:r>
          </a:p>
          <a:p>
            <a:pPr marL="514350" indent="-514350">
              <a:buFont typeface="+mj-lt"/>
              <a:buAutoNum type="arabicPeriod"/>
            </a:pPr>
            <a:r>
              <a:rPr lang="en-US" altLang="ko-KR" b="1" dirty="0"/>
              <a:t>Executive Summary</a:t>
            </a:r>
          </a:p>
          <a:p>
            <a:pPr marL="514350" indent="-514350">
              <a:buFont typeface="+mj-lt"/>
              <a:buAutoNum type="arabicPeriod"/>
            </a:pPr>
            <a:r>
              <a:rPr lang="en-US" altLang="ko-KR" b="1" dirty="0"/>
              <a:t>Project Description: </a:t>
            </a:r>
            <a:r>
              <a:rPr lang="en-US" altLang="ko-KR" dirty="0"/>
              <a:t>the activities of the proposed project, including its technical, geographic, ecological, economic, social and physical aspects. Includes the objectives, strategy, and work schedule</a:t>
            </a:r>
          </a:p>
          <a:p>
            <a:pPr marL="514350" indent="-514350">
              <a:buFont typeface="+mj-lt"/>
              <a:buAutoNum type="arabicPeriod" startAt="4"/>
            </a:pPr>
            <a:r>
              <a:rPr lang="en-US" altLang="ko-KR" b="1" dirty="0"/>
              <a:t>Baseline information: </a:t>
            </a:r>
            <a:r>
              <a:rPr lang="en-US" altLang="ko-KR" dirty="0"/>
              <a:t>pertaining to the geophysical, biological and socioeconomic situation of the area including any changes anticipated prior to proper implementation.</a:t>
            </a:r>
          </a:p>
          <a:p>
            <a:pPr marL="514350" indent="-514350">
              <a:buFont typeface="+mj-lt"/>
              <a:buAutoNum type="arabicPeriod" startAt="5"/>
            </a:pPr>
            <a:r>
              <a:rPr lang="en-US" altLang="ko-KR" b="1" dirty="0"/>
              <a:t>Identification of Environmental Impact: </a:t>
            </a:r>
            <a:r>
              <a:rPr lang="en-US" altLang="ko-KR" dirty="0"/>
              <a:t>Possible impacts, adverse as well as beneficial, anticipated as a consequence of the proposed project activities at different stages of the project cycle</a:t>
            </a:r>
          </a:p>
        </p:txBody>
      </p:sp>
    </p:spTree>
    <p:extLst>
      <p:ext uri="{BB962C8B-B14F-4D97-AF65-F5344CB8AC3E}">
        <p14:creationId xmlns:p14="http://schemas.microsoft.com/office/powerpoint/2010/main" xmlns="" val="143171285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5029200" y="381000"/>
            <a:ext cx="31242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ko-KR" altLang="ko-KR" sz="1800"/>
          </a:p>
        </p:txBody>
      </p:sp>
      <p:sp>
        <p:nvSpPr>
          <p:cNvPr id="17419" name="Text Box 11"/>
          <p:cNvSpPr txBox="1">
            <a:spLocks noChangeArrowheads="1"/>
          </p:cNvSpPr>
          <p:nvPr/>
        </p:nvSpPr>
        <p:spPr bwMode="auto">
          <a:xfrm>
            <a:off x="228600" y="40253"/>
            <a:ext cx="9416702" cy="665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30000"/>
              </a:lnSpc>
              <a:spcBef>
                <a:spcPct val="0"/>
              </a:spcBef>
              <a:buFontTx/>
              <a:buNone/>
            </a:pPr>
            <a:endParaRPr lang="en-US" altLang="ko-KR" b="1" dirty="0">
              <a:ea typeface="굴림" panose="020B0600000101010101" pitchFamily="50" charset="-127"/>
            </a:endParaRPr>
          </a:p>
        </p:txBody>
      </p:sp>
      <p:sp>
        <p:nvSpPr>
          <p:cNvPr id="3" name="제목 2"/>
          <p:cNvSpPr>
            <a:spLocks noGrp="1"/>
          </p:cNvSpPr>
          <p:nvPr>
            <p:ph type="title"/>
          </p:nvPr>
        </p:nvSpPr>
        <p:spPr/>
        <p:txBody>
          <a:bodyPr>
            <a:normAutofit/>
          </a:bodyPr>
          <a:lstStyle/>
          <a:p>
            <a:r>
              <a:rPr lang="en-US" altLang="ko-KR" b="1" dirty="0">
                <a:ea typeface="굴림" panose="020B0600000101010101" pitchFamily="50" charset="-127"/>
              </a:rPr>
              <a:t>EIA Report outline</a:t>
            </a:r>
            <a:endParaRPr lang="ko-KR" altLang="en-US" dirty="0"/>
          </a:p>
        </p:txBody>
      </p:sp>
      <p:sp>
        <p:nvSpPr>
          <p:cNvPr id="2" name="내용 개체 틀 1"/>
          <p:cNvSpPr>
            <a:spLocks noGrp="1"/>
          </p:cNvSpPr>
          <p:nvPr>
            <p:ph idx="1"/>
          </p:nvPr>
        </p:nvSpPr>
        <p:spPr/>
        <p:txBody>
          <a:bodyPr>
            <a:normAutofit fontScale="70000" lnSpcReduction="20000"/>
          </a:bodyPr>
          <a:lstStyle/>
          <a:p>
            <a:pPr marL="514350" indent="-514350">
              <a:buFont typeface="+mj-lt"/>
              <a:buAutoNum type="arabicPeriod" startAt="6"/>
            </a:pPr>
            <a:r>
              <a:rPr lang="en-US" altLang="ko-KR" b="1" dirty="0"/>
              <a:t>Analysis of the alternatives : </a:t>
            </a:r>
            <a:r>
              <a:rPr lang="en-US" altLang="ko-KR" dirty="0"/>
              <a:t>Comparison of design, site technology, and operational alternatives in terms of potential environmental impact; capital and recurring costs; suitability to local conditions; institutional training and monitoring requirements. Environmental costs and benefits. </a:t>
            </a:r>
          </a:p>
          <a:p>
            <a:pPr marL="514350" indent="-514350">
              <a:buFont typeface="+mj-lt"/>
              <a:buAutoNum type="arabicPeriod" startAt="6"/>
            </a:pPr>
            <a:r>
              <a:rPr lang="en-US" altLang="ko-KR" b="1" dirty="0"/>
              <a:t>Measures to reduce environmental impact : </a:t>
            </a:r>
            <a:r>
              <a:rPr lang="en-US" altLang="ko-KR" dirty="0"/>
              <a:t>practical mitigation and compensatory measures for adverse impact on the environment.</a:t>
            </a:r>
          </a:p>
          <a:p>
            <a:pPr marL="514350" indent="-514350">
              <a:buFont typeface="+mj-lt"/>
              <a:buAutoNum type="arabicPeriod" startAt="6"/>
            </a:pPr>
            <a:r>
              <a:rPr lang="en-US" altLang="ko-KR" b="1" dirty="0"/>
              <a:t>Matters concerning environmental management plan</a:t>
            </a:r>
          </a:p>
          <a:p>
            <a:pPr marL="514350" indent="-514350">
              <a:buFont typeface="+mj-lt"/>
              <a:buAutoNum type="arabicPeriod" startAt="6"/>
            </a:pPr>
            <a:r>
              <a:rPr lang="en-US" altLang="ko-KR" b="1" dirty="0"/>
              <a:t>Review of Policy and Legal Framework: </a:t>
            </a:r>
            <a:r>
              <a:rPr lang="en-US" dirty="0"/>
              <a:t>To review the related policies, laws, and Rules on the basis of the nature and scale of the proposal</a:t>
            </a:r>
            <a:endParaRPr lang="en-US" altLang="ko-KR" b="1" dirty="0"/>
          </a:p>
          <a:p>
            <a:pPr marL="514350" indent="-514350">
              <a:buFont typeface="+mj-lt"/>
              <a:buAutoNum type="arabicPeriod" startAt="6"/>
            </a:pPr>
            <a:r>
              <a:rPr lang="en-US" altLang="ko-KR" b="1" dirty="0"/>
              <a:t>Monitoring: </a:t>
            </a:r>
            <a:r>
              <a:rPr lang="en-US" altLang="ko-KR" dirty="0"/>
              <a:t> Who, how, the cost and time schedule for monitoring</a:t>
            </a:r>
          </a:p>
          <a:p>
            <a:pPr marL="514350" indent="-514350">
              <a:buFont typeface="+mj-lt"/>
              <a:buAutoNum type="arabicPeriod" startAt="6"/>
            </a:pPr>
            <a:r>
              <a:rPr lang="en-US" altLang="ko-KR" b="1" dirty="0"/>
              <a:t>References</a:t>
            </a:r>
          </a:p>
          <a:p>
            <a:pPr marL="514350" indent="-514350">
              <a:buFont typeface="+mj-lt"/>
              <a:buAutoNum type="arabicPeriod" startAt="6"/>
            </a:pPr>
            <a:r>
              <a:rPr lang="en-US" altLang="ko-KR" b="1" dirty="0"/>
              <a:t>Annexes</a:t>
            </a:r>
          </a:p>
          <a:p>
            <a:endParaRPr lang="ko-KR" altLang="en-US" dirty="0"/>
          </a:p>
        </p:txBody>
      </p:sp>
    </p:spTree>
    <p:extLst>
      <p:ext uri="{BB962C8B-B14F-4D97-AF65-F5344CB8AC3E}">
        <p14:creationId xmlns:p14="http://schemas.microsoft.com/office/powerpoint/2010/main" xmlns="" val="1702858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80A125-79EA-40B2-8547-AA87D629B9B2}"/>
              </a:ext>
            </a:extLst>
          </p:cNvPr>
          <p:cNvSpPr>
            <a:spLocks noGrp="1"/>
          </p:cNvSpPr>
          <p:nvPr>
            <p:ph type="title"/>
          </p:nvPr>
        </p:nvSpPr>
        <p:spPr/>
        <p:txBody>
          <a:bodyPr/>
          <a:lstStyle/>
          <a:p>
            <a:r>
              <a:rPr lang="en-US" dirty="0"/>
              <a:t>Key Elements</a:t>
            </a:r>
          </a:p>
        </p:txBody>
      </p:sp>
      <p:sp>
        <p:nvSpPr>
          <p:cNvPr id="3" name="Content Placeholder 2">
            <a:extLst>
              <a:ext uri="{FF2B5EF4-FFF2-40B4-BE49-F238E27FC236}">
                <a16:creationId xmlns:a16="http://schemas.microsoft.com/office/drawing/2014/main" xmlns="" id="{142AE91C-A3D9-45E9-BEDB-738C5C5D99BB}"/>
              </a:ext>
            </a:extLst>
          </p:cNvPr>
          <p:cNvSpPr>
            <a:spLocks noGrp="1"/>
          </p:cNvSpPr>
          <p:nvPr>
            <p:ph idx="1"/>
          </p:nvPr>
        </p:nvSpPr>
        <p:spPr/>
        <p:txBody>
          <a:bodyPr>
            <a:normAutofit fontScale="92500" lnSpcReduction="10000"/>
          </a:bodyPr>
          <a:lstStyle/>
          <a:p>
            <a:r>
              <a:rPr lang="en-US" dirty="0"/>
              <a:t>Description of the proposal</a:t>
            </a:r>
          </a:p>
          <a:p>
            <a:r>
              <a:rPr lang="en-US" dirty="0"/>
              <a:t>Baseline information on existing environment of proposal implementation site</a:t>
            </a:r>
          </a:p>
          <a:p>
            <a:r>
              <a:rPr lang="en-US" dirty="0"/>
              <a:t>Identification/prediction of impacts and evaluation of their significance</a:t>
            </a:r>
          </a:p>
          <a:p>
            <a:r>
              <a:rPr lang="en-US" dirty="0"/>
              <a:t>Analysis of alternatives</a:t>
            </a:r>
          </a:p>
          <a:p>
            <a:r>
              <a:rPr lang="en-US" dirty="0"/>
              <a:t>Adverse impact mitigation measures/benefit</a:t>
            </a:r>
          </a:p>
          <a:p>
            <a:r>
              <a:rPr lang="en-US" dirty="0"/>
              <a:t>Enhancement measures</a:t>
            </a:r>
          </a:p>
          <a:p>
            <a:r>
              <a:rPr lang="en-US" dirty="0"/>
              <a:t>Environment management plan</a:t>
            </a:r>
          </a:p>
          <a:p>
            <a:r>
              <a:rPr lang="en-US" dirty="0"/>
              <a:t>Feedbacks from public concerned/stakeholders</a:t>
            </a:r>
          </a:p>
        </p:txBody>
      </p:sp>
    </p:spTree>
    <p:extLst>
      <p:ext uri="{BB962C8B-B14F-4D97-AF65-F5344CB8AC3E}">
        <p14:creationId xmlns:p14="http://schemas.microsoft.com/office/powerpoint/2010/main" xmlns="" val="2929998089"/>
      </p:ext>
    </p:extLst>
  </p:cSld>
  <p:clrMapOvr>
    <a:masterClrMapping/>
  </p:clrMapOv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76798DD-B3B3-4FD1-B1D4-4684F89023A6}"/>
              </a:ext>
            </a:extLst>
          </p:cNvPr>
          <p:cNvSpPr>
            <a:spLocks noGrp="1"/>
          </p:cNvSpPr>
          <p:nvPr>
            <p:ph idx="1"/>
          </p:nvPr>
        </p:nvSpPr>
        <p:spPr>
          <a:xfrm>
            <a:off x="628650" y="1825625"/>
            <a:ext cx="7886700" cy="1949962"/>
          </a:xfrm>
        </p:spPr>
        <p:txBody>
          <a:bodyPr>
            <a:normAutofit/>
          </a:bodyPr>
          <a:lstStyle/>
          <a:p>
            <a:pPr marL="0" indent="0" algn="ctr">
              <a:buNone/>
            </a:pPr>
            <a:r>
              <a:rPr lang="en-US" sz="4400" dirty="0"/>
              <a:t>Environmental clearance procedure in Nepal</a:t>
            </a:r>
          </a:p>
        </p:txBody>
      </p:sp>
    </p:spTree>
    <p:extLst>
      <p:ext uri="{BB962C8B-B14F-4D97-AF65-F5344CB8AC3E}">
        <p14:creationId xmlns:p14="http://schemas.microsoft.com/office/powerpoint/2010/main" xmlns="" val="295027225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3F1623-9974-482F-B38A-5EEEF9F6CBF6}"/>
              </a:ext>
            </a:extLst>
          </p:cNvPr>
          <p:cNvSpPr>
            <a:spLocks noGrp="1"/>
          </p:cNvSpPr>
          <p:nvPr>
            <p:ph type="title"/>
          </p:nvPr>
        </p:nvSpPr>
        <p:spPr/>
        <p:txBody>
          <a:bodyPr/>
          <a:lstStyle/>
          <a:p>
            <a:r>
              <a:rPr lang="en-US" dirty="0"/>
              <a:t>Environmental clearance procedure</a:t>
            </a:r>
          </a:p>
        </p:txBody>
      </p:sp>
      <p:sp>
        <p:nvSpPr>
          <p:cNvPr id="3" name="Content Placeholder 2">
            <a:extLst>
              <a:ext uri="{FF2B5EF4-FFF2-40B4-BE49-F238E27FC236}">
                <a16:creationId xmlns:a16="http://schemas.microsoft.com/office/drawing/2014/main" xmlns="" id="{8EAC9EA4-35C8-4557-8812-58BF3CBBE55C}"/>
              </a:ext>
            </a:extLst>
          </p:cNvPr>
          <p:cNvSpPr>
            <a:spLocks noGrp="1"/>
          </p:cNvSpPr>
          <p:nvPr>
            <p:ph idx="1"/>
          </p:nvPr>
        </p:nvSpPr>
        <p:spPr/>
        <p:txBody>
          <a:bodyPr/>
          <a:lstStyle/>
          <a:p>
            <a:r>
              <a:rPr lang="en-US" dirty="0"/>
              <a:t>Stage 1: Scoping, preparation and approval of TOR</a:t>
            </a:r>
          </a:p>
          <a:p>
            <a:r>
              <a:rPr lang="en-US" dirty="0"/>
              <a:t>Stage 2: EIA report preparation and approval</a:t>
            </a:r>
          </a:p>
        </p:txBody>
      </p:sp>
    </p:spTree>
    <p:extLst>
      <p:ext uri="{BB962C8B-B14F-4D97-AF65-F5344CB8AC3E}">
        <p14:creationId xmlns:p14="http://schemas.microsoft.com/office/powerpoint/2010/main" xmlns="" val="334279885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3F1623-9974-482F-B38A-5EEEF9F6CBF6}"/>
              </a:ext>
            </a:extLst>
          </p:cNvPr>
          <p:cNvSpPr>
            <a:spLocks noGrp="1"/>
          </p:cNvSpPr>
          <p:nvPr>
            <p:ph type="title"/>
          </p:nvPr>
        </p:nvSpPr>
        <p:spPr/>
        <p:txBody>
          <a:bodyPr/>
          <a:lstStyle/>
          <a:p>
            <a:r>
              <a:rPr lang="en-US" dirty="0"/>
              <a:t>Stage 1</a:t>
            </a:r>
          </a:p>
        </p:txBody>
      </p:sp>
      <p:sp>
        <p:nvSpPr>
          <p:cNvPr id="3" name="Content Placeholder 2">
            <a:extLst>
              <a:ext uri="{FF2B5EF4-FFF2-40B4-BE49-F238E27FC236}">
                <a16:creationId xmlns:a16="http://schemas.microsoft.com/office/drawing/2014/main" xmlns="" id="{8EAC9EA4-35C8-4557-8812-58BF3CBBE55C}"/>
              </a:ext>
            </a:extLst>
          </p:cNvPr>
          <p:cNvSpPr>
            <a:spLocks noGrp="1"/>
          </p:cNvSpPr>
          <p:nvPr>
            <p:ph idx="1"/>
          </p:nvPr>
        </p:nvSpPr>
        <p:spPr/>
        <p:txBody>
          <a:bodyPr/>
          <a:lstStyle/>
          <a:p>
            <a:r>
              <a:rPr lang="en-US" dirty="0"/>
              <a:t>15 days notice in National newspaper from the concerned project and submission of scoping report and TOR for approval to EIA section.</a:t>
            </a:r>
          </a:p>
          <a:p>
            <a:r>
              <a:rPr lang="en-US" dirty="0"/>
              <a:t>Discussion and meeting in EIA suggestion committee according to section 6(4) of EPA, 2053.</a:t>
            </a:r>
          </a:p>
          <a:p>
            <a:r>
              <a:rPr lang="en-US" dirty="0"/>
              <a:t>Revision of scoping report and TOR according to the advice of committee</a:t>
            </a:r>
          </a:p>
          <a:p>
            <a:r>
              <a:rPr lang="en-US" dirty="0"/>
              <a:t>Approval or Disapproval (to be informed )</a:t>
            </a:r>
          </a:p>
        </p:txBody>
      </p:sp>
    </p:spTree>
    <p:extLst>
      <p:ext uri="{BB962C8B-B14F-4D97-AF65-F5344CB8AC3E}">
        <p14:creationId xmlns:p14="http://schemas.microsoft.com/office/powerpoint/2010/main" xmlns="" val="322827382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9ACE0F-8F14-424A-A123-D74ACC214BE3}"/>
              </a:ext>
            </a:extLst>
          </p:cNvPr>
          <p:cNvSpPr>
            <a:spLocks noGrp="1"/>
          </p:cNvSpPr>
          <p:nvPr>
            <p:ph type="title"/>
          </p:nvPr>
        </p:nvSpPr>
        <p:spPr/>
        <p:txBody>
          <a:bodyPr/>
          <a:lstStyle/>
          <a:p>
            <a:r>
              <a:rPr lang="en-US" dirty="0"/>
              <a:t>Stage 2</a:t>
            </a:r>
          </a:p>
        </p:txBody>
      </p:sp>
      <p:sp>
        <p:nvSpPr>
          <p:cNvPr id="3" name="Content Placeholder 2">
            <a:extLst>
              <a:ext uri="{FF2B5EF4-FFF2-40B4-BE49-F238E27FC236}">
                <a16:creationId xmlns:a16="http://schemas.microsoft.com/office/drawing/2014/main" xmlns="" id="{A2EC3A75-962D-4397-B66D-DF2BB302F471}"/>
              </a:ext>
            </a:extLst>
          </p:cNvPr>
          <p:cNvSpPr>
            <a:spLocks noGrp="1"/>
          </p:cNvSpPr>
          <p:nvPr>
            <p:ph idx="1"/>
          </p:nvPr>
        </p:nvSpPr>
        <p:spPr>
          <a:xfrm>
            <a:off x="280219" y="1825625"/>
            <a:ext cx="8235131" cy="4351338"/>
          </a:xfrm>
        </p:spPr>
        <p:txBody>
          <a:bodyPr>
            <a:normAutofit fontScale="85000" lnSpcReduction="20000"/>
          </a:bodyPr>
          <a:lstStyle/>
          <a:p>
            <a:r>
              <a:rPr lang="en-US" dirty="0"/>
              <a:t>Preparation of EIA report according to approved TOR</a:t>
            </a:r>
          </a:p>
          <a:p>
            <a:r>
              <a:rPr lang="en-US" dirty="0"/>
              <a:t>Final EIA report including the feedback of public hearing and submission (with recommendation letter from local authority) though concerned ministry to environment ministry.</a:t>
            </a:r>
          </a:p>
          <a:p>
            <a:r>
              <a:rPr lang="en-US" dirty="0"/>
              <a:t>Discussion in Environment ministry</a:t>
            </a:r>
          </a:p>
          <a:p>
            <a:r>
              <a:rPr lang="en-US" dirty="0"/>
              <a:t>The final EIA report will be available for all public and stakeholders (should publish 30 days notice in national newspaper requesting for their opinion and suggestions on it)</a:t>
            </a:r>
          </a:p>
          <a:p>
            <a:r>
              <a:rPr lang="en-US" dirty="0"/>
              <a:t>Further modification according to the suggestions</a:t>
            </a:r>
          </a:p>
          <a:p>
            <a:r>
              <a:rPr lang="en-US" dirty="0"/>
              <a:t>Discussion in  committee</a:t>
            </a:r>
          </a:p>
          <a:p>
            <a:r>
              <a:rPr lang="en-US" dirty="0"/>
              <a:t>Further process for approval if the proposal is satisfactory</a:t>
            </a:r>
          </a:p>
          <a:p>
            <a:r>
              <a:rPr lang="en-US" dirty="0"/>
              <a:t>Information about approval or disapproval</a:t>
            </a:r>
          </a:p>
        </p:txBody>
      </p:sp>
    </p:spTree>
    <p:extLst>
      <p:ext uri="{BB962C8B-B14F-4D97-AF65-F5344CB8AC3E}">
        <p14:creationId xmlns:p14="http://schemas.microsoft.com/office/powerpoint/2010/main" xmlns="" val="70737220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864F0F1-76B9-412A-AB32-DAD565530E5C}"/>
              </a:ext>
            </a:extLst>
          </p:cNvPr>
          <p:cNvSpPr>
            <a:spLocks noGrp="1"/>
          </p:cNvSpPr>
          <p:nvPr>
            <p:ph type="title"/>
          </p:nvPr>
        </p:nvSpPr>
        <p:spPr>
          <a:xfrm>
            <a:off x="525411" y="2223422"/>
            <a:ext cx="7886700" cy="1325563"/>
          </a:xfrm>
        </p:spPr>
        <p:txBody>
          <a:bodyPr/>
          <a:lstStyle/>
          <a:p>
            <a:r>
              <a:rPr lang="en-US" dirty="0"/>
              <a:t>Legal provisions regarding IEE/EIA  in EPA (1997) and EPR (1997)</a:t>
            </a:r>
          </a:p>
        </p:txBody>
      </p:sp>
    </p:spTree>
    <p:extLst>
      <p:ext uri="{BB962C8B-B14F-4D97-AF65-F5344CB8AC3E}">
        <p14:creationId xmlns:p14="http://schemas.microsoft.com/office/powerpoint/2010/main" xmlns="" val="61387458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8A4CC37-39B3-483A-A30B-DAD1B12A951F}"/>
              </a:ext>
            </a:extLst>
          </p:cNvPr>
          <p:cNvSpPr>
            <a:spLocks noGrp="1"/>
          </p:cNvSpPr>
          <p:nvPr>
            <p:ph type="title"/>
          </p:nvPr>
        </p:nvSpPr>
        <p:spPr/>
        <p:txBody>
          <a:bodyPr/>
          <a:lstStyle/>
          <a:p>
            <a:r>
              <a:rPr lang="en-US" dirty="0"/>
              <a:t>EPA 1997</a:t>
            </a:r>
          </a:p>
        </p:txBody>
      </p:sp>
      <p:sp>
        <p:nvSpPr>
          <p:cNvPr id="3" name="Content Placeholder 2">
            <a:extLst>
              <a:ext uri="{FF2B5EF4-FFF2-40B4-BE49-F238E27FC236}">
                <a16:creationId xmlns:a16="http://schemas.microsoft.com/office/drawing/2014/main" xmlns="" id="{BB572FC0-926D-43C8-8D02-F3C59D802B07}"/>
              </a:ext>
            </a:extLst>
          </p:cNvPr>
          <p:cNvSpPr>
            <a:spLocks noGrp="1"/>
          </p:cNvSpPr>
          <p:nvPr>
            <p:ph idx="1"/>
          </p:nvPr>
        </p:nvSpPr>
        <p:spPr/>
        <p:txBody>
          <a:bodyPr/>
          <a:lstStyle/>
          <a:p>
            <a:r>
              <a:rPr lang="en-US" dirty="0"/>
              <a:t>Sections 3, 4, 5 and 6 of the Environmental Protection Act, 1997 have explicitly mentioned the need for undertaking Initial Environmental Examination (IEE) or Environmental Impact Assessment (EIA) for prescribed projects as well as the process of approving IEE and EIA reports.</a:t>
            </a:r>
          </a:p>
          <a:p>
            <a:r>
              <a:rPr lang="en-US" dirty="0"/>
              <a:t>The proponent is required to carry out the IEE and/or EIA of the prescribed project before its implementation</a:t>
            </a:r>
          </a:p>
        </p:txBody>
      </p:sp>
    </p:spTree>
    <p:extLst>
      <p:ext uri="{BB962C8B-B14F-4D97-AF65-F5344CB8AC3E}">
        <p14:creationId xmlns:p14="http://schemas.microsoft.com/office/powerpoint/2010/main" xmlns="" val="49765632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3FAB63-3C23-460B-B818-8EAD70ECF19A}"/>
              </a:ext>
            </a:extLst>
          </p:cNvPr>
          <p:cNvSpPr>
            <a:spLocks noGrp="1"/>
          </p:cNvSpPr>
          <p:nvPr>
            <p:ph type="title"/>
          </p:nvPr>
        </p:nvSpPr>
        <p:spPr/>
        <p:txBody>
          <a:bodyPr/>
          <a:lstStyle/>
          <a:p>
            <a:r>
              <a:rPr lang="en-US" dirty="0"/>
              <a:t>EPA 1997 (contd..)</a:t>
            </a:r>
          </a:p>
        </p:txBody>
      </p:sp>
      <p:sp>
        <p:nvSpPr>
          <p:cNvPr id="3" name="Content Placeholder 2">
            <a:extLst>
              <a:ext uri="{FF2B5EF4-FFF2-40B4-BE49-F238E27FC236}">
                <a16:creationId xmlns:a16="http://schemas.microsoft.com/office/drawing/2014/main" xmlns="" id="{AEFC0EE1-21B0-4AC1-9C65-A12FE19A349A}"/>
              </a:ext>
            </a:extLst>
          </p:cNvPr>
          <p:cNvSpPr>
            <a:spLocks noGrp="1"/>
          </p:cNvSpPr>
          <p:nvPr>
            <p:ph idx="1"/>
          </p:nvPr>
        </p:nvSpPr>
        <p:spPr/>
        <p:txBody>
          <a:bodyPr>
            <a:normAutofit lnSpcReduction="10000"/>
          </a:bodyPr>
          <a:lstStyle/>
          <a:p>
            <a:r>
              <a:rPr lang="en-US" dirty="0"/>
              <a:t>Section 3 of the EPA, 1997 </a:t>
            </a:r>
            <a:r>
              <a:rPr lang="en-US" dirty="0">
                <a:solidFill>
                  <a:schemeClr val="accent2"/>
                </a:solidFill>
              </a:rPr>
              <a:t>requires the proponent to conduct an IEE and EIA in relation to the prescribed proposals. </a:t>
            </a:r>
          </a:p>
          <a:p>
            <a:r>
              <a:rPr lang="en-US" dirty="0"/>
              <a:t>Section 4 of the Act </a:t>
            </a:r>
            <a:r>
              <a:rPr lang="en-US" dirty="0">
                <a:solidFill>
                  <a:schemeClr val="accent2"/>
                </a:solidFill>
              </a:rPr>
              <a:t>prohibits implementation of development proposals without prior approval of the concerned agencies or Ministry of Environment (</a:t>
            </a:r>
            <a:r>
              <a:rPr lang="en-US" dirty="0" err="1">
                <a:solidFill>
                  <a:schemeClr val="accent2"/>
                </a:solidFill>
              </a:rPr>
              <a:t>MoEnv</a:t>
            </a:r>
            <a:r>
              <a:rPr lang="en-US" dirty="0">
                <a:solidFill>
                  <a:schemeClr val="accent2"/>
                </a:solidFill>
              </a:rPr>
              <a:t>) </a:t>
            </a:r>
            <a:r>
              <a:rPr lang="en-US" dirty="0"/>
              <a:t>as specified by the Act. </a:t>
            </a:r>
          </a:p>
          <a:p>
            <a:r>
              <a:rPr lang="en-US" dirty="0"/>
              <a:t>Section 5 of the Act provides that </a:t>
            </a:r>
            <a:r>
              <a:rPr lang="en-US" dirty="0">
                <a:solidFill>
                  <a:schemeClr val="accent2"/>
                </a:solidFill>
              </a:rPr>
              <a:t>all IEE/EIA reports of the development proposals should be presented to the concerned agencies (concerned ministry) for approval. </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xmlns="" val="31546254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3FAB63-3C23-460B-B818-8EAD70ECF19A}"/>
              </a:ext>
            </a:extLst>
          </p:cNvPr>
          <p:cNvSpPr>
            <a:spLocks noGrp="1"/>
          </p:cNvSpPr>
          <p:nvPr>
            <p:ph type="title"/>
          </p:nvPr>
        </p:nvSpPr>
        <p:spPr/>
        <p:txBody>
          <a:bodyPr/>
          <a:lstStyle/>
          <a:p>
            <a:r>
              <a:rPr lang="en-US" dirty="0"/>
              <a:t>EPA 1997 (contd..)</a:t>
            </a:r>
          </a:p>
        </p:txBody>
      </p:sp>
      <p:sp>
        <p:nvSpPr>
          <p:cNvPr id="3" name="Content Placeholder 2">
            <a:extLst>
              <a:ext uri="{FF2B5EF4-FFF2-40B4-BE49-F238E27FC236}">
                <a16:creationId xmlns:a16="http://schemas.microsoft.com/office/drawing/2014/main" xmlns="" id="{AEFC0EE1-21B0-4AC1-9C65-A12FE19A349A}"/>
              </a:ext>
            </a:extLst>
          </p:cNvPr>
          <p:cNvSpPr>
            <a:spLocks noGrp="1"/>
          </p:cNvSpPr>
          <p:nvPr>
            <p:ph idx="1"/>
          </p:nvPr>
        </p:nvSpPr>
        <p:spPr>
          <a:xfrm>
            <a:off x="339213" y="1825625"/>
            <a:ext cx="8176137" cy="4351338"/>
          </a:xfrm>
        </p:spPr>
        <p:txBody>
          <a:bodyPr>
            <a:normAutofit/>
          </a:bodyPr>
          <a:lstStyle/>
          <a:p>
            <a:pPr marL="0" indent="0">
              <a:buNone/>
            </a:pPr>
            <a:r>
              <a:rPr lang="en-US" b="1" dirty="0"/>
              <a:t>Provisions regarding IEE/EIA report</a:t>
            </a:r>
          </a:p>
          <a:p>
            <a:r>
              <a:rPr lang="en-US" dirty="0"/>
              <a:t>Under Sections 6 of the Act, </a:t>
            </a:r>
            <a:r>
              <a:rPr lang="en-US" dirty="0">
                <a:solidFill>
                  <a:schemeClr val="accent2"/>
                </a:solidFill>
              </a:rPr>
              <a:t>the relevant agency is empowered to grant approval for the IEE/EIA report as per the provisions of the Act (concerned Ministry in case of IEE and MOE in case of EIA).</a:t>
            </a:r>
          </a:p>
          <a:p>
            <a:r>
              <a:rPr lang="en-US" dirty="0">
                <a:solidFill>
                  <a:schemeClr val="accent2"/>
                </a:solidFill>
              </a:rPr>
              <a:t>In case of IEE, </a:t>
            </a:r>
            <a:r>
              <a:rPr lang="en-US" dirty="0"/>
              <a:t>Section 6 of the Act has authorized the Concerned Body to approve the IEE report after examination of the report and if it is satisfied that the project will not bring any significant adverse environmental impact. </a:t>
            </a:r>
            <a:endParaRPr lang="en-US" dirty="0">
              <a:solidFill>
                <a:schemeClr val="accent2"/>
              </a:solidFill>
            </a:endParaRPr>
          </a:p>
          <a:p>
            <a:pPr marL="0" indent="0">
              <a:buNone/>
            </a:pPr>
            <a:endParaRPr lang="en-US" dirty="0"/>
          </a:p>
        </p:txBody>
      </p:sp>
    </p:spTree>
    <p:extLst>
      <p:ext uri="{BB962C8B-B14F-4D97-AF65-F5344CB8AC3E}">
        <p14:creationId xmlns:p14="http://schemas.microsoft.com/office/powerpoint/2010/main" xmlns="" val="304902833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3FAB63-3C23-460B-B818-8EAD70ECF19A}"/>
              </a:ext>
            </a:extLst>
          </p:cNvPr>
          <p:cNvSpPr>
            <a:spLocks noGrp="1"/>
          </p:cNvSpPr>
          <p:nvPr>
            <p:ph type="title"/>
          </p:nvPr>
        </p:nvSpPr>
        <p:spPr/>
        <p:txBody>
          <a:bodyPr/>
          <a:lstStyle/>
          <a:p>
            <a:r>
              <a:rPr lang="en-US" dirty="0"/>
              <a:t>EPA 1997 (contd..)</a:t>
            </a:r>
          </a:p>
        </p:txBody>
      </p:sp>
      <p:sp>
        <p:nvSpPr>
          <p:cNvPr id="3" name="Content Placeholder 2">
            <a:extLst>
              <a:ext uri="{FF2B5EF4-FFF2-40B4-BE49-F238E27FC236}">
                <a16:creationId xmlns:a16="http://schemas.microsoft.com/office/drawing/2014/main" xmlns="" id="{AEFC0EE1-21B0-4AC1-9C65-A12FE19A349A}"/>
              </a:ext>
            </a:extLst>
          </p:cNvPr>
          <p:cNvSpPr>
            <a:spLocks noGrp="1"/>
          </p:cNvSpPr>
          <p:nvPr>
            <p:ph idx="1"/>
          </p:nvPr>
        </p:nvSpPr>
        <p:spPr>
          <a:xfrm>
            <a:off x="339213" y="1825625"/>
            <a:ext cx="8176137" cy="4351338"/>
          </a:xfrm>
        </p:spPr>
        <p:txBody>
          <a:bodyPr>
            <a:normAutofit/>
          </a:bodyPr>
          <a:lstStyle/>
          <a:p>
            <a:r>
              <a:rPr lang="en-US" dirty="0"/>
              <a:t>The concerned body, while examining the IEE report of the project, if it finds it necessary to carry out an EIA, shall order the proponent to undertake EIA study of that project and such report shall have to be approved by </a:t>
            </a:r>
            <a:r>
              <a:rPr lang="en-US" dirty="0" err="1"/>
              <a:t>MoE</a:t>
            </a:r>
            <a:r>
              <a:rPr lang="en-US" dirty="0"/>
              <a:t>. </a:t>
            </a:r>
          </a:p>
          <a:p>
            <a:r>
              <a:rPr lang="en-US" dirty="0"/>
              <a:t>In case of EIA report, the Concerned Body has to send the EIA reports along with its comment to </a:t>
            </a:r>
            <a:r>
              <a:rPr lang="en-US" dirty="0" err="1"/>
              <a:t>MoE</a:t>
            </a:r>
            <a:r>
              <a:rPr lang="en-US" dirty="0"/>
              <a:t> for approval. </a:t>
            </a:r>
          </a:p>
          <a:p>
            <a:pPr marL="0" indent="0">
              <a:buNone/>
            </a:pPr>
            <a:endParaRPr lang="en-US" dirty="0"/>
          </a:p>
        </p:txBody>
      </p:sp>
    </p:spTree>
    <p:extLst>
      <p:ext uri="{BB962C8B-B14F-4D97-AF65-F5344CB8AC3E}">
        <p14:creationId xmlns:p14="http://schemas.microsoft.com/office/powerpoint/2010/main" xmlns="" val="254523622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3FAB63-3C23-460B-B818-8EAD70ECF19A}"/>
              </a:ext>
            </a:extLst>
          </p:cNvPr>
          <p:cNvSpPr>
            <a:spLocks noGrp="1"/>
          </p:cNvSpPr>
          <p:nvPr>
            <p:ph type="title"/>
          </p:nvPr>
        </p:nvSpPr>
        <p:spPr>
          <a:xfrm>
            <a:off x="103239" y="365126"/>
            <a:ext cx="8412111" cy="1325563"/>
          </a:xfrm>
        </p:spPr>
        <p:txBody>
          <a:bodyPr/>
          <a:lstStyle/>
          <a:p>
            <a:pPr algn="ctr"/>
            <a:r>
              <a:rPr lang="en-US" dirty="0"/>
              <a:t>EPA 1997 (contd..)</a:t>
            </a:r>
          </a:p>
        </p:txBody>
      </p:sp>
      <p:sp>
        <p:nvSpPr>
          <p:cNvPr id="3" name="Content Placeholder 2">
            <a:extLst>
              <a:ext uri="{FF2B5EF4-FFF2-40B4-BE49-F238E27FC236}">
                <a16:creationId xmlns:a16="http://schemas.microsoft.com/office/drawing/2014/main" xmlns="" id="{AEFC0EE1-21B0-4AC1-9C65-A12FE19A349A}"/>
              </a:ext>
            </a:extLst>
          </p:cNvPr>
          <p:cNvSpPr>
            <a:spLocks noGrp="1"/>
          </p:cNvSpPr>
          <p:nvPr>
            <p:ph idx="1"/>
          </p:nvPr>
        </p:nvSpPr>
        <p:spPr>
          <a:xfrm>
            <a:off x="339213" y="1825625"/>
            <a:ext cx="8176137" cy="4351338"/>
          </a:xfrm>
        </p:spPr>
        <p:txBody>
          <a:bodyPr>
            <a:normAutofit lnSpcReduction="10000"/>
          </a:bodyPr>
          <a:lstStyle/>
          <a:p>
            <a:r>
              <a:rPr lang="en-US" dirty="0"/>
              <a:t>After receiving EIA report from the proponent through the Concerned Body, </a:t>
            </a:r>
            <a:r>
              <a:rPr lang="en-US" dirty="0" err="1"/>
              <a:t>MoE</a:t>
            </a:r>
            <a:r>
              <a:rPr lang="en-US" dirty="0"/>
              <a:t> will publish a public notice for comments and suggestions. </a:t>
            </a:r>
          </a:p>
          <a:p>
            <a:r>
              <a:rPr lang="en-US" dirty="0"/>
              <a:t>Section 6 has authorized </a:t>
            </a:r>
            <a:r>
              <a:rPr lang="en-US" dirty="0" err="1"/>
              <a:t>MoE</a:t>
            </a:r>
            <a:r>
              <a:rPr lang="en-US" dirty="0"/>
              <a:t> to constitute a committee comprising of experts of related sectors and representatives of concerned agencies for experts' opinion on the EIA and its associated reports.</a:t>
            </a:r>
          </a:p>
          <a:p>
            <a:r>
              <a:rPr lang="en-US" dirty="0"/>
              <a:t>Section 6 has authorized </a:t>
            </a:r>
            <a:r>
              <a:rPr lang="en-US" dirty="0" err="1"/>
              <a:t>MoE</a:t>
            </a:r>
            <a:r>
              <a:rPr lang="en-US" dirty="0"/>
              <a:t> to approve the EIA report with and without conditions, if it is satisfied that the proposed project will create no significant adverse environmental impact.</a:t>
            </a:r>
            <a:endParaRPr lang="en-US" dirty="0">
              <a:solidFill>
                <a:schemeClr val="accent2"/>
              </a:solidFill>
            </a:endParaRPr>
          </a:p>
          <a:p>
            <a:pPr marL="0" indent="0">
              <a:buNone/>
            </a:pPr>
            <a:endParaRPr lang="en-US" dirty="0"/>
          </a:p>
        </p:txBody>
      </p:sp>
    </p:spTree>
    <p:extLst>
      <p:ext uri="{BB962C8B-B14F-4D97-AF65-F5344CB8AC3E}">
        <p14:creationId xmlns:p14="http://schemas.microsoft.com/office/powerpoint/2010/main" xmlns="" val="14775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05434D0-5410-4597-9692-77196EE77E8C}"/>
              </a:ext>
            </a:extLst>
          </p:cNvPr>
          <p:cNvSpPr>
            <a:spLocks noGrp="1"/>
          </p:cNvSpPr>
          <p:nvPr>
            <p:ph type="title"/>
          </p:nvPr>
        </p:nvSpPr>
        <p:spPr/>
        <p:txBody>
          <a:bodyPr/>
          <a:lstStyle/>
          <a:p>
            <a:r>
              <a:rPr lang="en-US" dirty="0"/>
              <a:t>Who are involved in EIA</a:t>
            </a:r>
          </a:p>
        </p:txBody>
      </p:sp>
      <p:sp>
        <p:nvSpPr>
          <p:cNvPr id="3" name="Content Placeholder 2">
            <a:extLst>
              <a:ext uri="{FF2B5EF4-FFF2-40B4-BE49-F238E27FC236}">
                <a16:creationId xmlns:a16="http://schemas.microsoft.com/office/drawing/2014/main" xmlns="" id="{5843218D-86A3-4A12-89ED-903198E01D60}"/>
              </a:ext>
            </a:extLst>
          </p:cNvPr>
          <p:cNvSpPr>
            <a:spLocks noGrp="1"/>
          </p:cNvSpPr>
          <p:nvPr>
            <p:ph idx="1"/>
          </p:nvPr>
        </p:nvSpPr>
        <p:spPr/>
        <p:txBody>
          <a:bodyPr/>
          <a:lstStyle/>
          <a:p>
            <a:r>
              <a:rPr lang="en-US" dirty="0"/>
              <a:t> A range of organizations may be involved, including government agencies, developers, nongovernmental, and public organizations. </a:t>
            </a:r>
          </a:p>
          <a:p>
            <a:r>
              <a:rPr lang="en-US" dirty="0"/>
              <a:t>The level of involvement may vary significantly depending on the type of project that is assessed.</a:t>
            </a:r>
          </a:p>
        </p:txBody>
      </p:sp>
    </p:spTree>
    <p:extLst>
      <p:ext uri="{BB962C8B-B14F-4D97-AF65-F5344CB8AC3E}">
        <p14:creationId xmlns:p14="http://schemas.microsoft.com/office/powerpoint/2010/main" xmlns="" val="324986743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03B0A5-F16E-4D45-8246-30F25E6AE9B0}"/>
              </a:ext>
            </a:extLst>
          </p:cNvPr>
          <p:cNvSpPr>
            <a:spLocks noGrp="1"/>
          </p:cNvSpPr>
          <p:nvPr>
            <p:ph type="title"/>
          </p:nvPr>
        </p:nvSpPr>
        <p:spPr>
          <a:xfrm>
            <a:off x="383458" y="365127"/>
            <a:ext cx="8131892" cy="1227700"/>
          </a:xfrm>
        </p:spPr>
        <p:txBody>
          <a:bodyPr>
            <a:normAutofit fontScale="90000"/>
          </a:bodyPr>
          <a:lstStyle/>
          <a:p>
            <a:pPr algn="ctr"/>
            <a:r>
              <a:rPr lang="en-US" dirty="0"/>
              <a:t>Environmental Protection Rule (EPR) 1997</a:t>
            </a:r>
          </a:p>
        </p:txBody>
      </p:sp>
      <p:sp>
        <p:nvSpPr>
          <p:cNvPr id="3" name="Content Placeholder 2">
            <a:extLst>
              <a:ext uri="{FF2B5EF4-FFF2-40B4-BE49-F238E27FC236}">
                <a16:creationId xmlns:a16="http://schemas.microsoft.com/office/drawing/2014/main" xmlns="" id="{7A47825B-6AE5-4A02-81C1-BEF03EE10B8E}"/>
              </a:ext>
            </a:extLst>
          </p:cNvPr>
          <p:cNvSpPr>
            <a:spLocks noGrp="1"/>
          </p:cNvSpPr>
          <p:nvPr>
            <p:ph idx="1"/>
          </p:nvPr>
        </p:nvSpPr>
        <p:spPr/>
        <p:txBody>
          <a:bodyPr/>
          <a:lstStyle/>
          <a:p>
            <a:r>
              <a:rPr lang="en-US" dirty="0"/>
              <a:t>The government has brought out the EPR in 1997 and has amended first in 1999.</a:t>
            </a:r>
          </a:p>
          <a:p>
            <a:r>
              <a:rPr lang="en-US" dirty="0"/>
              <a:t>The Rules 3 to 7 and 10 to 14 deal with IEE and EIA report approval aspects.</a:t>
            </a:r>
          </a:p>
          <a:p>
            <a:r>
              <a:rPr lang="en-US" dirty="0"/>
              <a:t>The EPR, 1997 has made it mandatory that prescribed projects shall undergo screening as per Schedules 1 and 2 of EPR, 1997.</a:t>
            </a:r>
          </a:p>
        </p:txBody>
      </p:sp>
    </p:spTree>
    <p:extLst>
      <p:ext uri="{BB962C8B-B14F-4D97-AF65-F5344CB8AC3E}">
        <p14:creationId xmlns:p14="http://schemas.microsoft.com/office/powerpoint/2010/main" xmlns="" val="164100205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03B0A5-F16E-4D45-8246-30F25E6AE9B0}"/>
              </a:ext>
            </a:extLst>
          </p:cNvPr>
          <p:cNvSpPr>
            <a:spLocks noGrp="1"/>
          </p:cNvSpPr>
          <p:nvPr>
            <p:ph type="title"/>
          </p:nvPr>
        </p:nvSpPr>
        <p:spPr>
          <a:xfrm>
            <a:off x="383458" y="365127"/>
            <a:ext cx="8131892" cy="1227700"/>
          </a:xfrm>
        </p:spPr>
        <p:txBody>
          <a:bodyPr>
            <a:normAutofit fontScale="90000"/>
          </a:bodyPr>
          <a:lstStyle/>
          <a:p>
            <a:pPr algn="ctr"/>
            <a:r>
              <a:rPr lang="en-US" dirty="0"/>
              <a:t>Environmental Protection Rule (EPR) 1997</a:t>
            </a:r>
          </a:p>
        </p:txBody>
      </p:sp>
      <p:sp>
        <p:nvSpPr>
          <p:cNvPr id="3" name="Content Placeholder 2">
            <a:extLst>
              <a:ext uri="{FF2B5EF4-FFF2-40B4-BE49-F238E27FC236}">
                <a16:creationId xmlns:a16="http://schemas.microsoft.com/office/drawing/2014/main" xmlns="" id="{7A47825B-6AE5-4A02-81C1-BEF03EE10B8E}"/>
              </a:ext>
            </a:extLst>
          </p:cNvPr>
          <p:cNvSpPr>
            <a:spLocks noGrp="1"/>
          </p:cNvSpPr>
          <p:nvPr>
            <p:ph idx="1"/>
          </p:nvPr>
        </p:nvSpPr>
        <p:spPr/>
        <p:txBody>
          <a:bodyPr>
            <a:normAutofit fontScale="85000" lnSpcReduction="10000"/>
          </a:bodyPr>
          <a:lstStyle/>
          <a:p>
            <a:r>
              <a:rPr lang="en-US" dirty="0"/>
              <a:t>For IEE, the format for TOR should follow as prescribed in Schedule 3 of EPR 1997, while the project requiring EIA will have to undertake scoping and TOR preparation before the preparation of EIA report. </a:t>
            </a:r>
          </a:p>
          <a:p>
            <a:r>
              <a:rPr lang="en-US" dirty="0"/>
              <a:t>TOR for EIA should be prepared in the format as mentioned in Schedule 4 of EPR, 1997. It shall also include an Environmental Management Plan (EMP) including environmental auditing in addition as that of IEE report.</a:t>
            </a:r>
          </a:p>
          <a:p>
            <a:r>
              <a:rPr lang="en-US" dirty="0"/>
              <a:t>In EPR 1997, provisions are made to involve the local people as well as stakeholders in the EIA process. </a:t>
            </a:r>
          </a:p>
          <a:p>
            <a:r>
              <a:rPr lang="en-US" dirty="0"/>
              <a:t>The noteworthy components of the EIA study process are, among others, public hearing, EMP and environment monitoring.</a:t>
            </a:r>
          </a:p>
        </p:txBody>
      </p:sp>
    </p:spTree>
    <p:extLst>
      <p:ext uri="{BB962C8B-B14F-4D97-AF65-F5344CB8AC3E}">
        <p14:creationId xmlns:p14="http://schemas.microsoft.com/office/powerpoint/2010/main" xmlns="" val="146522734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A1D9D5-F345-4847-B42A-D532F1C637DB}"/>
              </a:ext>
            </a:extLst>
          </p:cNvPr>
          <p:cNvSpPr>
            <a:spLocks noGrp="1"/>
          </p:cNvSpPr>
          <p:nvPr>
            <p:ph type="title"/>
          </p:nvPr>
        </p:nvSpPr>
        <p:spPr>
          <a:xfrm>
            <a:off x="314325" y="350377"/>
            <a:ext cx="8515350" cy="1325563"/>
          </a:xfrm>
        </p:spPr>
        <p:txBody>
          <a:bodyPr>
            <a:normAutofit fontScale="90000"/>
          </a:bodyPr>
          <a:lstStyle/>
          <a:p>
            <a:r>
              <a:rPr lang="en-US" dirty="0"/>
              <a:t>IEE and EIA procedures in Environmental Protection Rule (EPR) 1997</a:t>
            </a:r>
          </a:p>
        </p:txBody>
      </p:sp>
      <p:sp>
        <p:nvSpPr>
          <p:cNvPr id="3" name="Content Placeholder 2">
            <a:extLst>
              <a:ext uri="{FF2B5EF4-FFF2-40B4-BE49-F238E27FC236}">
                <a16:creationId xmlns:a16="http://schemas.microsoft.com/office/drawing/2014/main" xmlns="" id="{110BE79B-E7D6-404B-93F9-4BEC2D553497}"/>
              </a:ext>
            </a:extLst>
          </p:cNvPr>
          <p:cNvSpPr>
            <a:spLocks noGrp="1"/>
          </p:cNvSpPr>
          <p:nvPr>
            <p:ph idx="1"/>
          </p:nvPr>
        </p:nvSpPr>
        <p:spPr/>
        <p:txBody>
          <a:bodyPr>
            <a:normAutofit lnSpcReduction="10000"/>
          </a:bodyPr>
          <a:lstStyle/>
          <a:p>
            <a:r>
              <a:rPr lang="en-US" dirty="0"/>
              <a:t>As per the Rule 4, </a:t>
            </a:r>
            <a:r>
              <a:rPr lang="en-US" dirty="0">
                <a:solidFill>
                  <a:schemeClr val="accent2"/>
                </a:solidFill>
              </a:rPr>
              <a:t>proposals requiring EIA will have to prepare a scoping document incorporating the public concerns and apply to </a:t>
            </a:r>
            <a:r>
              <a:rPr lang="en-US" dirty="0" err="1">
                <a:solidFill>
                  <a:schemeClr val="accent2"/>
                </a:solidFill>
              </a:rPr>
              <a:t>MoE</a:t>
            </a:r>
            <a:r>
              <a:rPr lang="en-US" dirty="0">
                <a:solidFill>
                  <a:schemeClr val="accent2"/>
                </a:solidFill>
              </a:rPr>
              <a:t> through concerned agencies.</a:t>
            </a:r>
          </a:p>
          <a:p>
            <a:r>
              <a:rPr lang="en-US" dirty="0"/>
              <a:t>In this process, </a:t>
            </a:r>
            <a:r>
              <a:rPr lang="en-US" dirty="0">
                <a:solidFill>
                  <a:schemeClr val="accent2"/>
                </a:solidFill>
              </a:rPr>
              <a:t>a 15 days public notice in the national newspaper </a:t>
            </a:r>
            <a:r>
              <a:rPr lang="en-US" dirty="0"/>
              <a:t>requesting suggestions and comments on environmental issues arising due to the proposal implementation has to be published. </a:t>
            </a:r>
          </a:p>
          <a:p>
            <a:r>
              <a:rPr lang="en-US" dirty="0"/>
              <a:t>The </a:t>
            </a:r>
            <a:r>
              <a:rPr lang="en-US" dirty="0" err="1">
                <a:solidFill>
                  <a:schemeClr val="accent2"/>
                </a:solidFill>
              </a:rPr>
              <a:t>MoE</a:t>
            </a:r>
            <a:r>
              <a:rPr lang="en-US" dirty="0">
                <a:solidFill>
                  <a:schemeClr val="accent2"/>
                </a:solidFill>
              </a:rPr>
              <a:t> is empowered to review the document and give approval </a:t>
            </a:r>
            <a:r>
              <a:rPr lang="en-US" dirty="0"/>
              <a:t>with or without needed amendments. </a:t>
            </a:r>
          </a:p>
          <a:p>
            <a:pPr marL="0" indent="0">
              <a:buNone/>
            </a:pPr>
            <a:endParaRPr lang="en-US" dirty="0">
              <a:solidFill>
                <a:schemeClr val="accent2"/>
              </a:solidFill>
            </a:endParaRPr>
          </a:p>
        </p:txBody>
      </p:sp>
    </p:spTree>
    <p:extLst>
      <p:ext uri="{BB962C8B-B14F-4D97-AF65-F5344CB8AC3E}">
        <p14:creationId xmlns:p14="http://schemas.microsoft.com/office/powerpoint/2010/main" xmlns="" val="335717168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B60DAD-35F6-4C41-95BC-B776A6596BD4}"/>
              </a:ext>
            </a:extLst>
          </p:cNvPr>
          <p:cNvSpPr>
            <a:spLocks noGrp="1"/>
          </p:cNvSpPr>
          <p:nvPr>
            <p:ph type="title"/>
          </p:nvPr>
        </p:nvSpPr>
        <p:spPr>
          <a:xfrm>
            <a:off x="628650" y="396823"/>
            <a:ext cx="7886700" cy="1325563"/>
          </a:xfrm>
        </p:spPr>
        <p:txBody>
          <a:bodyPr/>
          <a:lstStyle/>
          <a:p>
            <a:endParaRPr lang="en-US" dirty="0"/>
          </a:p>
        </p:txBody>
      </p:sp>
      <p:sp>
        <p:nvSpPr>
          <p:cNvPr id="3" name="Content Placeholder 2">
            <a:extLst>
              <a:ext uri="{FF2B5EF4-FFF2-40B4-BE49-F238E27FC236}">
                <a16:creationId xmlns:a16="http://schemas.microsoft.com/office/drawing/2014/main" xmlns="" id="{8E135201-F69F-4F95-9AA4-3A0CCA57D386}"/>
              </a:ext>
            </a:extLst>
          </p:cNvPr>
          <p:cNvSpPr>
            <a:spLocks noGrp="1"/>
          </p:cNvSpPr>
          <p:nvPr>
            <p:ph idx="1"/>
          </p:nvPr>
        </p:nvSpPr>
        <p:spPr/>
        <p:txBody>
          <a:bodyPr>
            <a:normAutofit/>
          </a:bodyPr>
          <a:lstStyle/>
          <a:p>
            <a:r>
              <a:rPr lang="en-US" dirty="0"/>
              <a:t> As per Rule 5, </a:t>
            </a:r>
            <a:r>
              <a:rPr lang="en-US" dirty="0">
                <a:solidFill>
                  <a:schemeClr val="accent2"/>
                </a:solidFill>
              </a:rPr>
              <a:t>the proponent of both IEE and EIA proposals has to prepare Terms of Reference (</a:t>
            </a:r>
            <a:r>
              <a:rPr lang="en-US" dirty="0" err="1">
                <a:solidFill>
                  <a:schemeClr val="accent2"/>
                </a:solidFill>
              </a:rPr>
              <a:t>ToR</a:t>
            </a:r>
            <a:r>
              <a:rPr lang="en-US" dirty="0">
                <a:solidFill>
                  <a:schemeClr val="accent2"/>
                </a:solidFill>
              </a:rPr>
              <a:t>) of the proposal for approval</a:t>
            </a:r>
            <a:r>
              <a:rPr lang="en-US" dirty="0"/>
              <a:t>. </a:t>
            </a:r>
            <a:r>
              <a:rPr lang="en-US" dirty="0">
                <a:solidFill>
                  <a:schemeClr val="accent2"/>
                </a:solidFill>
              </a:rPr>
              <a:t>In the case of IEE, </a:t>
            </a:r>
            <a:r>
              <a:rPr lang="en-US" dirty="0" err="1">
                <a:solidFill>
                  <a:schemeClr val="accent2"/>
                </a:solidFill>
              </a:rPr>
              <a:t>ToR</a:t>
            </a:r>
            <a:r>
              <a:rPr lang="en-US" dirty="0">
                <a:solidFill>
                  <a:schemeClr val="accent2"/>
                </a:solidFill>
              </a:rPr>
              <a:t> is approved by the concerned agency whereas </a:t>
            </a:r>
            <a:r>
              <a:rPr lang="en-US" dirty="0" err="1">
                <a:solidFill>
                  <a:schemeClr val="accent2"/>
                </a:solidFill>
              </a:rPr>
              <a:t>MoE</a:t>
            </a:r>
            <a:r>
              <a:rPr lang="en-US" dirty="0">
                <a:solidFill>
                  <a:schemeClr val="accent2"/>
                </a:solidFill>
              </a:rPr>
              <a:t> will give </a:t>
            </a:r>
            <a:r>
              <a:rPr lang="en-US" dirty="0" err="1">
                <a:solidFill>
                  <a:schemeClr val="accent2"/>
                </a:solidFill>
              </a:rPr>
              <a:t>ToR</a:t>
            </a:r>
            <a:r>
              <a:rPr lang="en-US" dirty="0">
                <a:solidFill>
                  <a:schemeClr val="accent2"/>
                </a:solidFill>
              </a:rPr>
              <a:t> approvals for proposals requiring EIA. </a:t>
            </a:r>
          </a:p>
          <a:p>
            <a:r>
              <a:rPr lang="en-US" dirty="0"/>
              <a:t>Rule 6 stipulates that </a:t>
            </a:r>
            <a:r>
              <a:rPr lang="en-US" dirty="0">
                <a:solidFill>
                  <a:schemeClr val="accent2"/>
                </a:solidFill>
              </a:rPr>
              <a:t>if the review of the IEE proposals identifies the proposal to require an EIA, it will have to comply with all the provisions of EIA.  </a:t>
            </a:r>
          </a:p>
          <a:p>
            <a:endParaRPr lang="en-US" dirty="0"/>
          </a:p>
        </p:txBody>
      </p:sp>
    </p:spTree>
    <p:extLst>
      <p:ext uri="{BB962C8B-B14F-4D97-AF65-F5344CB8AC3E}">
        <p14:creationId xmlns:p14="http://schemas.microsoft.com/office/powerpoint/2010/main" xmlns="" val="345577524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4C0360-846E-4949-BA29-7F1079276D52}"/>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xmlns="" id="{640C0A86-B1A5-41BF-A2EF-48893F779A43}"/>
              </a:ext>
            </a:extLst>
          </p:cNvPr>
          <p:cNvSpPr>
            <a:spLocks noGrp="1"/>
          </p:cNvSpPr>
          <p:nvPr>
            <p:ph idx="1"/>
          </p:nvPr>
        </p:nvSpPr>
        <p:spPr/>
        <p:txBody>
          <a:bodyPr/>
          <a:lstStyle/>
          <a:p>
            <a:r>
              <a:rPr lang="en-US" dirty="0"/>
              <a:t>Rule 7 of EPR provides that  </a:t>
            </a:r>
            <a:r>
              <a:rPr lang="en-US" dirty="0">
                <a:solidFill>
                  <a:schemeClr val="accent2"/>
                </a:solidFill>
              </a:rPr>
              <a:t>IEE proposal proponents to publish 15 days public notifications in the national daily and present the notification to the public institutions of the affected area for comments and suggestion</a:t>
            </a:r>
            <a:r>
              <a:rPr lang="en-US" dirty="0"/>
              <a:t> on IEE proposals during the study phase. </a:t>
            </a:r>
          </a:p>
          <a:p>
            <a:r>
              <a:rPr lang="en-US" dirty="0"/>
              <a:t>Whereas, </a:t>
            </a:r>
            <a:r>
              <a:rPr lang="en-US" dirty="0">
                <a:solidFill>
                  <a:schemeClr val="accent2"/>
                </a:solidFill>
              </a:rPr>
              <a:t>proponents of the EIA proposal have to organize a public hearing in the project affected area</a:t>
            </a:r>
            <a:r>
              <a:rPr lang="en-US" dirty="0"/>
              <a:t> to collect public concerns and suggestions to be incorporated into the report.</a:t>
            </a:r>
          </a:p>
        </p:txBody>
      </p:sp>
    </p:spTree>
    <p:extLst>
      <p:ext uri="{BB962C8B-B14F-4D97-AF65-F5344CB8AC3E}">
        <p14:creationId xmlns:p14="http://schemas.microsoft.com/office/powerpoint/2010/main" xmlns="" val="340429125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273475-62E1-4BF7-A55F-8B849E6AA6F7}"/>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xmlns="" id="{8ED2AE84-FD13-40A3-9401-1EB6F507847A}"/>
              </a:ext>
            </a:extLst>
          </p:cNvPr>
          <p:cNvSpPr>
            <a:spLocks noGrp="1"/>
          </p:cNvSpPr>
          <p:nvPr>
            <p:ph idx="1"/>
          </p:nvPr>
        </p:nvSpPr>
        <p:spPr/>
        <p:txBody>
          <a:bodyPr>
            <a:normAutofit/>
          </a:bodyPr>
          <a:lstStyle/>
          <a:p>
            <a:r>
              <a:rPr lang="en-US" dirty="0"/>
              <a:t>Rule 10 of EPR stipulates that </a:t>
            </a:r>
            <a:r>
              <a:rPr lang="en-US" dirty="0">
                <a:solidFill>
                  <a:schemeClr val="accent2"/>
                </a:solidFill>
              </a:rPr>
              <a:t>all the proposals submitted for approval will have to take letter of recommendations from the concerned affected VDCs and municipalities on the proposals.</a:t>
            </a:r>
          </a:p>
          <a:p>
            <a:r>
              <a:rPr lang="en-US" dirty="0">
                <a:solidFill>
                  <a:schemeClr val="accent2"/>
                </a:solidFill>
              </a:rPr>
              <a:t>The Ministry can grant its approval to implement the proposal if it does not cause significant adverse effects on the environment </a:t>
            </a:r>
            <a:r>
              <a:rPr lang="en-US" dirty="0"/>
              <a:t>under Rule 11.  </a:t>
            </a:r>
          </a:p>
          <a:p>
            <a:endParaRPr lang="en-US" dirty="0"/>
          </a:p>
        </p:txBody>
      </p:sp>
    </p:spTree>
    <p:extLst>
      <p:ext uri="{BB962C8B-B14F-4D97-AF65-F5344CB8AC3E}">
        <p14:creationId xmlns:p14="http://schemas.microsoft.com/office/powerpoint/2010/main" xmlns="" val="156002567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0FA183-E862-466D-B50C-25ECF539DE86}"/>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xmlns="" id="{999875AB-EA4C-44AC-AB41-CF5E49E74A47}"/>
              </a:ext>
            </a:extLst>
          </p:cNvPr>
          <p:cNvSpPr>
            <a:spLocks noGrp="1"/>
          </p:cNvSpPr>
          <p:nvPr>
            <p:ph idx="1"/>
          </p:nvPr>
        </p:nvSpPr>
        <p:spPr/>
        <p:txBody>
          <a:bodyPr>
            <a:normAutofit/>
          </a:bodyPr>
          <a:lstStyle/>
          <a:p>
            <a:r>
              <a:rPr lang="en-US" dirty="0"/>
              <a:t>Rule 12 of EPR stipulates that </a:t>
            </a:r>
            <a:r>
              <a:rPr lang="en-US" dirty="0">
                <a:solidFill>
                  <a:schemeClr val="accent2"/>
                </a:solidFill>
              </a:rPr>
              <a:t>the proponent is obliged to follow the terms of conditions set by concerned agencies or the Ministry of Environment </a:t>
            </a:r>
            <a:r>
              <a:rPr lang="en-US" dirty="0"/>
              <a:t>in the approval letter during project implementation and operation. </a:t>
            </a:r>
          </a:p>
          <a:p>
            <a:r>
              <a:rPr lang="en-US" dirty="0"/>
              <a:t>Rule 13 provides that </a:t>
            </a:r>
            <a:r>
              <a:rPr lang="en-US" dirty="0">
                <a:solidFill>
                  <a:schemeClr val="accent2"/>
                </a:solidFill>
              </a:rPr>
              <a:t>the concerned agency to be responsible for the project monitoring.</a:t>
            </a:r>
          </a:p>
          <a:p>
            <a:r>
              <a:rPr lang="en-US" dirty="0"/>
              <a:t>Rule 14 provides that </a:t>
            </a:r>
            <a:r>
              <a:rPr lang="en-US" dirty="0">
                <a:solidFill>
                  <a:schemeClr val="accent2"/>
                </a:solidFill>
              </a:rPr>
              <a:t>the </a:t>
            </a:r>
            <a:r>
              <a:rPr lang="en-US" dirty="0" err="1">
                <a:solidFill>
                  <a:schemeClr val="accent2"/>
                </a:solidFill>
              </a:rPr>
              <a:t>MoE</a:t>
            </a:r>
            <a:r>
              <a:rPr lang="en-US" dirty="0">
                <a:solidFill>
                  <a:schemeClr val="accent2"/>
                </a:solidFill>
              </a:rPr>
              <a:t> to be responsible for environmental audit after two years of project implementation. </a:t>
            </a:r>
          </a:p>
          <a:p>
            <a:pPr marL="0" indent="0">
              <a:buNone/>
            </a:pPr>
            <a:endParaRPr lang="en-US" dirty="0"/>
          </a:p>
        </p:txBody>
      </p:sp>
    </p:spTree>
    <p:extLst>
      <p:ext uri="{BB962C8B-B14F-4D97-AF65-F5344CB8AC3E}">
        <p14:creationId xmlns:p14="http://schemas.microsoft.com/office/powerpoint/2010/main" xmlns="" val="153960366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BFD8F56-D123-48BC-84A0-825C4E8C34C5}"/>
              </a:ext>
            </a:extLst>
          </p:cNvPr>
          <p:cNvSpPr>
            <a:spLocks noGrp="1"/>
          </p:cNvSpPr>
          <p:nvPr>
            <p:ph idx="1"/>
          </p:nvPr>
        </p:nvSpPr>
        <p:spPr>
          <a:xfrm>
            <a:off x="2236224" y="2164838"/>
            <a:ext cx="4916744" cy="1890969"/>
          </a:xfrm>
        </p:spPr>
        <p:txBody>
          <a:bodyPr/>
          <a:lstStyle/>
          <a:p>
            <a:pPr marL="0" indent="0">
              <a:buNone/>
            </a:pPr>
            <a:r>
              <a:rPr lang="en-US" dirty="0"/>
              <a:t> </a:t>
            </a:r>
            <a:r>
              <a:rPr lang="en-US" sz="5400" dirty="0"/>
              <a:t>Thank You</a:t>
            </a:r>
            <a:endParaRPr lang="en-US" dirty="0"/>
          </a:p>
        </p:txBody>
      </p:sp>
    </p:spTree>
    <p:extLst>
      <p:ext uri="{BB962C8B-B14F-4D97-AF65-F5344CB8AC3E}">
        <p14:creationId xmlns:p14="http://schemas.microsoft.com/office/powerpoint/2010/main" xmlns="" val="1317088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25D27E-A1E1-4896-898B-872701CF65FB}"/>
              </a:ext>
            </a:extLst>
          </p:cNvPr>
          <p:cNvSpPr>
            <a:spLocks noGrp="1"/>
          </p:cNvSpPr>
          <p:nvPr>
            <p:ph type="title"/>
          </p:nvPr>
        </p:nvSpPr>
        <p:spPr/>
        <p:txBody>
          <a:bodyPr/>
          <a:lstStyle/>
          <a:p>
            <a:r>
              <a:rPr lang="en-US" dirty="0"/>
              <a:t>EIA in Nepal</a:t>
            </a:r>
          </a:p>
        </p:txBody>
      </p:sp>
      <p:sp>
        <p:nvSpPr>
          <p:cNvPr id="3" name="Content Placeholder 2">
            <a:extLst>
              <a:ext uri="{FF2B5EF4-FFF2-40B4-BE49-F238E27FC236}">
                <a16:creationId xmlns:a16="http://schemas.microsoft.com/office/drawing/2014/main" xmlns="" id="{67256643-9BC1-445F-8759-268556BAB9BD}"/>
              </a:ext>
            </a:extLst>
          </p:cNvPr>
          <p:cNvSpPr>
            <a:spLocks noGrp="1"/>
          </p:cNvSpPr>
          <p:nvPr>
            <p:ph idx="1"/>
          </p:nvPr>
        </p:nvSpPr>
        <p:spPr>
          <a:xfrm>
            <a:off x="628649" y="1825625"/>
            <a:ext cx="8308873" cy="4351338"/>
          </a:xfrm>
        </p:spPr>
        <p:txBody>
          <a:bodyPr>
            <a:normAutofit/>
          </a:bodyPr>
          <a:lstStyle/>
          <a:p>
            <a:r>
              <a:rPr lang="en-US" dirty="0"/>
              <a:t>Environmental Assessment Guideline 1993 was the first “lesson learnt” document in Nepal which has played facilitation role in the EIA process. </a:t>
            </a:r>
          </a:p>
          <a:p>
            <a:r>
              <a:rPr lang="en-US" dirty="0"/>
              <a:t>Until than, international obligations, conventions, guideline, treaties applied for the environmental and biodiversity conservation measures at the policy level.   </a:t>
            </a:r>
          </a:p>
        </p:txBody>
      </p:sp>
    </p:spTree>
    <p:extLst>
      <p:ext uri="{BB962C8B-B14F-4D97-AF65-F5344CB8AC3E}">
        <p14:creationId xmlns:p14="http://schemas.microsoft.com/office/powerpoint/2010/main" xmlns="" val="2250112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25D27E-A1E1-4896-898B-872701CF65FB}"/>
              </a:ext>
            </a:extLst>
          </p:cNvPr>
          <p:cNvSpPr>
            <a:spLocks noGrp="1"/>
          </p:cNvSpPr>
          <p:nvPr>
            <p:ph type="title"/>
          </p:nvPr>
        </p:nvSpPr>
        <p:spPr/>
        <p:txBody>
          <a:bodyPr/>
          <a:lstStyle/>
          <a:p>
            <a:r>
              <a:rPr lang="en-US" dirty="0"/>
              <a:t>EIA in Nepal</a:t>
            </a:r>
          </a:p>
        </p:txBody>
      </p:sp>
      <p:sp>
        <p:nvSpPr>
          <p:cNvPr id="3" name="Content Placeholder 2">
            <a:extLst>
              <a:ext uri="{FF2B5EF4-FFF2-40B4-BE49-F238E27FC236}">
                <a16:creationId xmlns:a16="http://schemas.microsoft.com/office/drawing/2014/main" xmlns="" id="{67256643-9BC1-445F-8759-268556BAB9BD}"/>
              </a:ext>
            </a:extLst>
          </p:cNvPr>
          <p:cNvSpPr>
            <a:spLocks noGrp="1"/>
          </p:cNvSpPr>
          <p:nvPr>
            <p:ph idx="1"/>
          </p:nvPr>
        </p:nvSpPr>
        <p:spPr>
          <a:xfrm>
            <a:off x="628649" y="1825625"/>
            <a:ext cx="8308873" cy="4351338"/>
          </a:xfrm>
        </p:spPr>
        <p:txBody>
          <a:bodyPr>
            <a:normAutofit/>
          </a:bodyPr>
          <a:lstStyle/>
          <a:p>
            <a:r>
              <a:rPr lang="en-US" dirty="0">
                <a:solidFill>
                  <a:srgbClr val="FF0000"/>
                </a:solidFill>
              </a:rPr>
              <a:t>EPR 1997 made IEE/EIA mandatory for the governmental as well as the private sector.</a:t>
            </a:r>
          </a:p>
          <a:p>
            <a:r>
              <a:rPr lang="en-US" dirty="0">
                <a:solidFill>
                  <a:srgbClr val="FF0000"/>
                </a:solidFill>
              </a:rPr>
              <a:t>Prior to this, IEE/EIA was mandatory only for the governmental sector</a:t>
            </a:r>
            <a:r>
              <a:rPr lang="en-US" dirty="0"/>
              <a:t>, ever since the enforcement of the National Guidelines (1993)</a:t>
            </a:r>
          </a:p>
          <a:p>
            <a:r>
              <a:rPr lang="en-US" dirty="0"/>
              <a:t>Sixth Five Year Plan (1980-1985) had for the first time mentioned the need for EIA for major infrastructure projects.</a:t>
            </a:r>
          </a:p>
        </p:txBody>
      </p:sp>
    </p:spTree>
    <p:extLst>
      <p:ext uri="{BB962C8B-B14F-4D97-AF65-F5344CB8AC3E}">
        <p14:creationId xmlns:p14="http://schemas.microsoft.com/office/powerpoint/2010/main" xmlns="" val="488189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E1E3D3-4359-4BF6-99FB-D1A2F1A35453}"/>
              </a:ext>
            </a:extLst>
          </p:cNvPr>
          <p:cNvSpPr>
            <a:spLocks noGrp="1"/>
          </p:cNvSpPr>
          <p:nvPr>
            <p:ph type="title"/>
          </p:nvPr>
        </p:nvSpPr>
        <p:spPr/>
        <p:txBody>
          <a:bodyPr/>
          <a:lstStyle/>
          <a:p>
            <a:r>
              <a:rPr lang="en-US" dirty="0"/>
              <a:t>Law related to IEE/EIA</a:t>
            </a:r>
          </a:p>
        </p:txBody>
      </p:sp>
      <p:sp>
        <p:nvSpPr>
          <p:cNvPr id="3" name="Content Placeholder 2">
            <a:extLst>
              <a:ext uri="{FF2B5EF4-FFF2-40B4-BE49-F238E27FC236}">
                <a16:creationId xmlns:a16="http://schemas.microsoft.com/office/drawing/2014/main" xmlns="" id="{33543B1B-D5FB-4C2E-A5BD-35E1724F02A8}"/>
              </a:ext>
            </a:extLst>
          </p:cNvPr>
          <p:cNvSpPr>
            <a:spLocks noGrp="1"/>
          </p:cNvSpPr>
          <p:nvPr>
            <p:ph idx="1"/>
          </p:nvPr>
        </p:nvSpPr>
        <p:spPr>
          <a:xfrm>
            <a:off x="628650" y="1855122"/>
            <a:ext cx="7886700" cy="4351338"/>
          </a:xfrm>
        </p:spPr>
        <p:txBody>
          <a:bodyPr>
            <a:normAutofit/>
          </a:bodyPr>
          <a:lstStyle/>
          <a:p>
            <a:r>
              <a:rPr lang="en-US" dirty="0"/>
              <a:t>The Convention on Biological Diversity (CBD) , 1992 obliges the Party countries to introduce appropriate procedures for EIA</a:t>
            </a:r>
          </a:p>
          <a:p>
            <a:r>
              <a:rPr lang="en-US" dirty="0"/>
              <a:t>The government of Nepal enacted the Environment Protection Act (EPA) 1997 and the Environment Protection Rules (EPR), 1997, which makes the integration of IEE and EIA legally binding to the prescribed projects. </a:t>
            </a:r>
          </a:p>
          <a:p>
            <a:r>
              <a:rPr lang="en-US" dirty="0"/>
              <a:t>Proposals requiring IEE and EIA study are included in Schedules 1 and 2 of the EPR, 1997 respectively.</a:t>
            </a:r>
          </a:p>
        </p:txBody>
      </p:sp>
    </p:spTree>
    <p:extLst>
      <p:ext uri="{BB962C8B-B14F-4D97-AF65-F5344CB8AC3E}">
        <p14:creationId xmlns:p14="http://schemas.microsoft.com/office/powerpoint/2010/main" xmlns="" val="819018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0A1DA0-5394-4CA9-9FF5-883810C6A87A}"/>
              </a:ext>
            </a:extLst>
          </p:cNvPr>
          <p:cNvSpPr>
            <a:spLocks noGrp="1"/>
          </p:cNvSpPr>
          <p:nvPr>
            <p:ph type="title"/>
          </p:nvPr>
        </p:nvSpPr>
        <p:spPr>
          <a:xfrm>
            <a:off x="628650" y="365127"/>
            <a:ext cx="7886700" cy="844242"/>
          </a:xfrm>
        </p:spPr>
        <p:txBody>
          <a:bodyPr/>
          <a:lstStyle/>
          <a:p>
            <a:r>
              <a:rPr lang="en-US" dirty="0"/>
              <a:t>Some other Sectoral Laws</a:t>
            </a:r>
          </a:p>
        </p:txBody>
      </p:sp>
      <p:sp>
        <p:nvSpPr>
          <p:cNvPr id="3" name="Content Placeholder 2">
            <a:extLst>
              <a:ext uri="{FF2B5EF4-FFF2-40B4-BE49-F238E27FC236}">
                <a16:creationId xmlns:a16="http://schemas.microsoft.com/office/drawing/2014/main" xmlns="" id="{D8D61C22-483F-4017-96D7-C073B6BC60AD}"/>
              </a:ext>
            </a:extLst>
          </p:cNvPr>
          <p:cNvSpPr>
            <a:spLocks noGrp="1"/>
          </p:cNvSpPr>
          <p:nvPr>
            <p:ph idx="1"/>
          </p:nvPr>
        </p:nvSpPr>
        <p:spPr>
          <a:xfrm>
            <a:off x="628650" y="1486412"/>
            <a:ext cx="7886700" cy="4351338"/>
          </a:xfrm>
        </p:spPr>
        <p:txBody>
          <a:bodyPr>
            <a:normAutofit fontScale="77500" lnSpcReduction="20000"/>
          </a:bodyPr>
          <a:lstStyle/>
          <a:p>
            <a:r>
              <a:rPr lang="en-US" dirty="0"/>
              <a:t>Forest Act, 1993 </a:t>
            </a:r>
          </a:p>
          <a:p>
            <a:r>
              <a:rPr lang="en-US" dirty="0"/>
              <a:t>The Water Resources Act 1993 </a:t>
            </a:r>
          </a:p>
          <a:p>
            <a:r>
              <a:rPr lang="en-US" dirty="0"/>
              <a:t>Public Road Act, 2031, </a:t>
            </a:r>
          </a:p>
          <a:p>
            <a:r>
              <a:rPr lang="en-US" dirty="0"/>
              <a:t>Road Board Act 2002, </a:t>
            </a:r>
          </a:p>
          <a:p>
            <a:r>
              <a:rPr lang="en-US" dirty="0"/>
              <a:t>Land Acquisition Act 2034 and Land Acquisition Regulations 2026, </a:t>
            </a:r>
          </a:p>
          <a:p>
            <a:r>
              <a:rPr lang="en-US" dirty="0"/>
              <a:t>Buffer Zone Management Regulation 1996,</a:t>
            </a:r>
          </a:p>
          <a:p>
            <a:r>
              <a:rPr lang="en-US" dirty="0"/>
              <a:t>Himalayan National Park Regulations, 1979</a:t>
            </a:r>
          </a:p>
          <a:p>
            <a:r>
              <a:rPr lang="en-US" dirty="0"/>
              <a:t>Mines and Minerals Rules, 2000 </a:t>
            </a:r>
          </a:p>
          <a:p>
            <a:r>
              <a:rPr lang="en-US" dirty="0"/>
              <a:t>Explosive Material Act, 2018, </a:t>
            </a:r>
          </a:p>
          <a:p>
            <a:r>
              <a:rPr lang="en-US" dirty="0"/>
              <a:t>Road Board Act 2002,</a:t>
            </a:r>
          </a:p>
          <a:p>
            <a:r>
              <a:rPr lang="en-US" dirty="0"/>
              <a:t>Local Self-Governance Act (1999) and Rules (2000),</a:t>
            </a:r>
          </a:p>
        </p:txBody>
      </p:sp>
    </p:spTree>
    <p:extLst>
      <p:ext uri="{BB962C8B-B14F-4D97-AF65-F5344CB8AC3E}">
        <p14:creationId xmlns:p14="http://schemas.microsoft.com/office/powerpoint/2010/main" xmlns="" val="3739665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DD3A56-4AA7-4420-83B3-003386F9E2C3}"/>
              </a:ext>
            </a:extLst>
          </p:cNvPr>
          <p:cNvSpPr>
            <a:spLocks noGrp="1"/>
          </p:cNvSpPr>
          <p:nvPr>
            <p:ph type="title"/>
          </p:nvPr>
        </p:nvSpPr>
        <p:spPr/>
        <p:txBody>
          <a:bodyPr/>
          <a:lstStyle/>
          <a:p>
            <a:r>
              <a:rPr lang="en-US" dirty="0"/>
              <a:t>National EIA Guideline</a:t>
            </a:r>
          </a:p>
        </p:txBody>
      </p:sp>
      <p:sp>
        <p:nvSpPr>
          <p:cNvPr id="3" name="Content Placeholder 2">
            <a:extLst>
              <a:ext uri="{FF2B5EF4-FFF2-40B4-BE49-F238E27FC236}">
                <a16:creationId xmlns:a16="http://schemas.microsoft.com/office/drawing/2014/main" xmlns="" id="{5D984003-E46B-4C78-820B-8171D723FADB}"/>
              </a:ext>
            </a:extLst>
          </p:cNvPr>
          <p:cNvSpPr>
            <a:spLocks noGrp="1"/>
          </p:cNvSpPr>
          <p:nvPr>
            <p:ph idx="1"/>
          </p:nvPr>
        </p:nvSpPr>
        <p:spPr/>
        <p:txBody>
          <a:bodyPr/>
          <a:lstStyle/>
          <a:p>
            <a:r>
              <a:rPr lang="en-US" dirty="0"/>
              <a:t>The National EIA Guidelines for Nepal was drafted, tested and finalized through a participatory approach and endorsed on 27 September 1992.</a:t>
            </a:r>
          </a:p>
          <a:p>
            <a:r>
              <a:rPr lang="en-US" dirty="0"/>
              <a:t>The National EIA Guidelines contains objectives, methods of screening projects requiring the level of environmental assessment (IEE or EIA), scoping, impact identification and prediction, report review, monitoring and evaluation and impact auditing.</a:t>
            </a:r>
          </a:p>
        </p:txBody>
      </p:sp>
    </p:spTree>
    <p:extLst>
      <p:ext uri="{BB962C8B-B14F-4D97-AF65-F5344CB8AC3E}">
        <p14:creationId xmlns:p14="http://schemas.microsoft.com/office/powerpoint/2010/main" xmlns="" val="3902281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a:srcRect/>
          <a:stretch>
            <a:fillRect/>
          </a:stretch>
        </p:blipFill>
        <p:spPr bwMode="auto">
          <a:xfrm>
            <a:off x="304801" y="-44969"/>
            <a:ext cx="8610600" cy="6680640"/>
          </a:xfrm>
          <a:prstGeom prst="rect">
            <a:avLst/>
          </a:prstGeom>
          <a:ln w="25400" cap="flat" cmpd="sng" algn="ctr">
            <a:solidFill>
              <a:schemeClr val="accent6"/>
            </a:solidFill>
            <a:prstDash val="solid"/>
            <a:headEnd/>
            <a:tailEnd/>
          </a:ln>
        </p:spPr>
        <p:style>
          <a:lnRef idx="2">
            <a:schemeClr val="accent6"/>
          </a:lnRef>
          <a:fillRef idx="1">
            <a:schemeClr val="lt1"/>
          </a:fillRef>
          <a:effectRef idx="0">
            <a:schemeClr val="accent6"/>
          </a:effectRef>
          <a:fontRef idx="minor">
            <a:schemeClr val="dk1"/>
          </a:fontRef>
        </p:style>
      </p:pic>
      <p:sp>
        <p:nvSpPr>
          <p:cNvPr id="5" name="TextBox 4"/>
          <p:cNvSpPr txBox="1"/>
          <p:nvPr/>
        </p:nvSpPr>
        <p:spPr>
          <a:xfrm>
            <a:off x="304800" y="76200"/>
            <a:ext cx="1291892" cy="369332"/>
          </a:xfrm>
          <a:prstGeom prst="rect">
            <a:avLst/>
          </a:prstGeom>
        </p:spPr>
        <p:style>
          <a:lnRef idx="0">
            <a:schemeClr val="accent3"/>
          </a:lnRef>
          <a:fillRef idx="3">
            <a:schemeClr val="accent3"/>
          </a:fillRef>
          <a:effectRef idx="3">
            <a:schemeClr val="accent3"/>
          </a:effectRef>
          <a:fontRef idx="minor">
            <a:schemeClr val="lt1"/>
          </a:fontRef>
        </p:style>
        <p:txBody>
          <a:bodyPr wrap="none" rtlCol="0">
            <a:spAutoFit/>
          </a:bodyPr>
          <a:lstStyle/>
          <a:p>
            <a:r>
              <a:rPr lang="en-US" dirty="0"/>
              <a:t>Steps of EIA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2BD781-98A6-4A68-B5C0-4C16B16F7EE1}"/>
              </a:ext>
            </a:extLst>
          </p:cNvPr>
          <p:cNvSpPr>
            <a:spLocks noGrp="1"/>
          </p:cNvSpPr>
          <p:nvPr>
            <p:ph type="title"/>
          </p:nvPr>
        </p:nvSpPr>
        <p:spPr>
          <a:xfrm>
            <a:off x="628650" y="365127"/>
            <a:ext cx="7886700" cy="460784"/>
          </a:xfrm>
        </p:spPr>
        <p:txBody>
          <a:bodyPr>
            <a:normAutofit fontScale="90000"/>
          </a:bodyPr>
          <a:lstStyle/>
          <a:p>
            <a:r>
              <a:rPr lang="en-US" dirty="0"/>
              <a:t>Steps of EIA </a:t>
            </a:r>
          </a:p>
        </p:txBody>
      </p:sp>
      <p:sp>
        <p:nvSpPr>
          <p:cNvPr id="3" name="Content Placeholder 2">
            <a:extLst>
              <a:ext uri="{FF2B5EF4-FFF2-40B4-BE49-F238E27FC236}">
                <a16:creationId xmlns:a16="http://schemas.microsoft.com/office/drawing/2014/main" xmlns="" id="{C7BA55EE-ACD9-44D4-B9AE-93B91F9A51CF}"/>
              </a:ext>
            </a:extLst>
          </p:cNvPr>
          <p:cNvSpPr>
            <a:spLocks noGrp="1"/>
          </p:cNvSpPr>
          <p:nvPr>
            <p:ph idx="1"/>
          </p:nvPr>
        </p:nvSpPr>
        <p:spPr>
          <a:xfrm>
            <a:off x="628650" y="1253331"/>
            <a:ext cx="7886700" cy="4351338"/>
          </a:xfrm>
        </p:spPr>
        <p:txBody>
          <a:bodyPr>
            <a:normAutofit fontScale="85000" lnSpcReduction="20000"/>
          </a:bodyPr>
          <a:lstStyle/>
          <a:p>
            <a:pPr marL="0" indent="0">
              <a:buNone/>
            </a:pPr>
            <a:r>
              <a:rPr lang="en-US" b="1" dirty="0"/>
              <a:t>1. Screening</a:t>
            </a:r>
            <a:r>
              <a:rPr lang="en-US" dirty="0"/>
              <a:t> </a:t>
            </a:r>
          </a:p>
          <a:p>
            <a:pPr lvl="1"/>
            <a:r>
              <a:rPr lang="en-US" dirty="0"/>
              <a:t>to determines whether a particular project require EIA or not.  That is which projects or developments require a full or partial impact assessment study;</a:t>
            </a:r>
          </a:p>
          <a:p>
            <a:pPr marL="0" indent="0">
              <a:buNone/>
            </a:pPr>
            <a:endParaRPr lang="en-US" b="1" dirty="0"/>
          </a:p>
          <a:p>
            <a:pPr marL="0" indent="0">
              <a:buNone/>
            </a:pPr>
            <a:r>
              <a:rPr lang="en-US" b="1" dirty="0"/>
              <a:t>2. Scoping</a:t>
            </a:r>
            <a:r>
              <a:rPr lang="en-US" dirty="0"/>
              <a:t> </a:t>
            </a:r>
          </a:p>
          <a:p>
            <a:pPr lvl="1"/>
            <a:r>
              <a:rPr lang="en-US" dirty="0">
                <a:solidFill>
                  <a:schemeClr val="accent2"/>
                </a:solidFill>
              </a:rPr>
              <a:t>to </a:t>
            </a:r>
            <a:r>
              <a:rPr lang="en-US" dirty="0">
                <a:solidFill>
                  <a:srgbClr val="FF0000"/>
                </a:solidFill>
              </a:rPr>
              <a:t>identify which potential impacts are relevant to assess </a:t>
            </a:r>
            <a:r>
              <a:rPr lang="en-US" dirty="0"/>
              <a:t>(based on legislative requirements, international conventions, expert knowledge and public involvement), </a:t>
            </a:r>
          </a:p>
          <a:p>
            <a:pPr lvl="1"/>
            <a:r>
              <a:rPr lang="en-US" dirty="0">
                <a:solidFill>
                  <a:srgbClr val="FF0000"/>
                </a:solidFill>
              </a:rPr>
              <a:t>to identify alternative solutions </a:t>
            </a:r>
            <a:r>
              <a:rPr lang="en-US" dirty="0">
                <a:solidFill>
                  <a:schemeClr val="accent2"/>
                </a:solidFill>
              </a:rPr>
              <a:t>that avoid, mitigate or compensate adverse impacts on biodiversity </a:t>
            </a:r>
            <a:r>
              <a:rPr lang="en-US" dirty="0"/>
              <a:t>(including the option of not proceeding with the development, finding alternative designs or sites which avoid the impacts, incorporating safeguards in the design of the project, or providing compensation for adverse impacts), and</a:t>
            </a:r>
          </a:p>
          <a:p>
            <a:pPr lvl="1"/>
            <a:r>
              <a:rPr lang="en-US" dirty="0"/>
              <a:t> </a:t>
            </a:r>
            <a:r>
              <a:rPr lang="en-US" dirty="0">
                <a:solidFill>
                  <a:srgbClr val="FF0000"/>
                </a:solidFill>
              </a:rPr>
              <a:t>finally to derive terms of reference for the impact assessment;</a:t>
            </a:r>
          </a:p>
          <a:p>
            <a:endParaRPr lang="en-US" dirty="0"/>
          </a:p>
        </p:txBody>
      </p:sp>
    </p:spTree>
    <p:extLst>
      <p:ext uri="{BB962C8B-B14F-4D97-AF65-F5344CB8AC3E}">
        <p14:creationId xmlns:p14="http://schemas.microsoft.com/office/powerpoint/2010/main" xmlns="" val="2218376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BF0207-96EB-487D-B37C-E53BE8D1533B}"/>
              </a:ext>
            </a:extLst>
          </p:cNvPr>
          <p:cNvSpPr>
            <a:spLocks noGrp="1"/>
          </p:cNvSpPr>
          <p:nvPr>
            <p:ph type="title"/>
          </p:nvPr>
        </p:nvSpPr>
        <p:spPr>
          <a:xfrm>
            <a:off x="628650" y="365126"/>
            <a:ext cx="7886700" cy="755751"/>
          </a:xfrm>
        </p:spPr>
        <p:txBody>
          <a:bodyPr/>
          <a:lstStyle/>
          <a:p>
            <a:r>
              <a:rPr lang="en-US" dirty="0"/>
              <a:t>Background</a:t>
            </a:r>
          </a:p>
        </p:txBody>
      </p:sp>
      <p:sp>
        <p:nvSpPr>
          <p:cNvPr id="3" name="Content Placeholder 2">
            <a:extLst>
              <a:ext uri="{FF2B5EF4-FFF2-40B4-BE49-F238E27FC236}">
                <a16:creationId xmlns:a16="http://schemas.microsoft.com/office/drawing/2014/main" xmlns="" id="{FE88B8E6-E749-4544-83AB-69D5E4E73B9F}"/>
              </a:ext>
            </a:extLst>
          </p:cNvPr>
          <p:cNvSpPr>
            <a:spLocks noGrp="1"/>
          </p:cNvSpPr>
          <p:nvPr>
            <p:ph idx="1"/>
          </p:nvPr>
        </p:nvSpPr>
        <p:spPr>
          <a:xfrm>
            <a:off x="628650" y="1312606"/>
            <a:ext cx="7886700" cy="4864357"/>
          </a:xfrm>
        </p:spPr>
        <p:txBody>
          <a:bodyPr>
            <a:normAutofit fontScale="92500" lnSpcReduction="10000"/>
          </a:bodyPr>
          <a:lstStyle/>
          <a:p>
            <a:r>
              <a:rPr lang="en-US" dirty="0"/>
              <a:t>History of EIA is almost 50 years long. </a:t>
            </a:r>
          </a:p>
          <a:p>
            <a:r>
              <a:rPr lang="en-US" dirty="0"/>
              <a:t>Environmental Impact Assessment (EIA) emerged as a response to the concern expressed by the environmental movements of 1960s; </a:t>
            </a:r>
          </a:p>
          <a:p>
            <a:r>
              <a:rPr lang="en-US" dirty="0"/>
              <a:t>Since the 1960s, growing environmental awareness has focused attention on the interactions between development actions and their environmental consequences. </a:t>
            </a:r>
          </a:p>
          <a:p>
            <a:r>
              <a:rPr lang="en-US" dirty="0"/>
              <a:t>The use of EIA began in 1970 in USA and spread rapidly throughout the world particularly after the UN Earth Summit held in 1992.</a:t>
            </a:r>
          </a:p>
          <a:p>
            <a:r>
              <a:rPr lang="en-US" dirty="0"/>
              <a:t>To date many of the countries of world have a legal and institutionalized system of EIA.</a:t>
            </a:r>
          </a:p>
        </p:txBody>
      </p:sp>
    </p:spTree>
    <p:extLst>
      <p:ext uri="{BB962C8B-B14F-4D97-AF65-F5344CB8AC3E}">
        <p14:creationId xmlns:p14="http://schemas.microsoft.com/office/powerpoint/2010/main" xmlns="" val="3570864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2BD781-98A6-4A68-B5C0-4C16B16F7EE1}"/>
              </a:ext>
            </a:extLst>
          </p:cNvPr>
          <p:cNvSpPr>
            <a:spLocks noGrp="1"/>
          </p:cNvSpPr>
          <p:nvPr>
            <p:ph type="title"/>
          </p:nvPr>
        </p:nvSpPr>
        <p:spPr/>
        <p:txBody>
          <a:bodyPr/>
          <a:lstStyle/>
          <a:p>
            <a:r>
              <a:rPr lang="en-US" dirty="0"/>
              <a:t>Steps</a:t>
            </a:r>
          </a:p>
        </p:txBody>
      </p:sp>
      <p:sp>
        <p:nvSpPr>
          <p:cNvPr id="3" name="Content Placeholder 2">
            <a:extLst>
              <a:ext uri="{FF2B5EF4-FFF2-40B4-BE49-F238E27FC236}">
                <a16:creationId xmlns:a16="http://schemas.microsoft.com/office/drawing/2014/main" xmlns="" id="{C7BA55EE-ACD9-44D4-B9AE-93B91F9A51CF}"/>
              </a:ext>
            </a:extLst>
          </p:cNvPr>
          <p:cNvSpPr>
            <a:spLocks noGrp="1"/>
          </p:cNvSpPr>
          <p:nvPr>
            <p:ph idx="1"/>
          </p:nvPr>
        </p:nvSpPr>
        <p:spPr/>
        <p:txBody>
          <a:bodyPr>
            <a:normAutofit/>
          </a:bodyPr>
          <a:lstStyle/>
          <a:p>
            <a:pPr marL="0" indent="0">
              <a:buNone/>
            </a:pPr>
            <a:r>
              <a:rPr lang="en-US" b="1" dirty="0"/>
              <a:t>3. Assessment and evaluation of impacts and development of alternatives</a:t>
            </a:r>
            <a:r>
              <a:rPr lang="en-US" dirty="0"/>
              <a:t>, </a:t>
            </a:r>
          </a:p>
          <a:p>
            <a:pPr lvl="1"/>
            <a:r>
              <a:rPr lang="en-US" dirty="0">
                <a:solidFill>
                  <a:srgbClr val="FF0000"/>
                </a:solidFill>
              </a:rPr>
              <a:t>to predict and identify the likely environmental impacts </a:t>
            </a:r>
            <a:r>
              <a:rPr lang="en-US" dirty="0"/>
              <a:t>of a proposed project or development, </a:t>
            </a:r>
            <a:r>
              <a:rPr lang="en-US" dirty="0">
                <a:solidFill>
                  <a:srgbClr val="FF0000"/>
                </a:solidFill>
              </a:rPr>
              <a:t>including the detailed elaboration of alternatives</a:t>
            </a:r>
            <a:r>
              <a:rPr lang="en-US" dirty="0"/>
              <a:t>;</a:t>
            </a:r>
          </a:p>
          <a:p>
            <a:pPr marL="0" indent="0">
              <a:buNone/>
            </a:pPr>
            <a:endParaRPr lang="en-US" b="1" dirty="0"/>
          </a:p>
          <a:p>
            <a:pPr marL="0" indent="0">
              <a:buNone/>
            </a:pPr>
            <a:r>
              <a:rPr lang="en-US" b="1" dirty="0"/>
              <a:t>4. Reporting the Environmental Impact Statement (EIS) or EIA report</a:t>
            </a:r>
            <a:r>
              <a:rPr lang="en-US" dirty="0"/>
              <a:t>, including an environmental management plan (</a:t>
            </a:r>
            <a:r>
              <a:rPr lang="en-US" dirty="0">
                <a:solidFill>
                  <a:srgbClr val="FF0000"/>
                </a:solidFill>
              </a:rPr>
              <a:t>EMP), and a non-technical summary</a:t>
            </a:r>
            <a:r>
              <a:rPr lang="en-US" dirty="0"/>
              <a:t> for the general audience.</a:t>
            </a:r>
          </a:p>
          <a:p>
            <a:pPr marL="0" indent="0">
              <a:buNone/>
            </a:pPr>
            <a:endParaRPr lang="en-US" dirty="0"/>
          </a:p>
          <a:p>
            <a:endParaRPr lang="en-US" dirty="0"/>
          </a:p>
        </p:txBody>
      </p:sp>
    </p:spTree>
    <p:extLst>
      <p:ext uri="{BB962C8B-B14F-4D97-AF65-F5344CB8AC3E}">
        <p14:creationId xmlns:p14="http://schemas.microsoft.com/office/powerpoint/2010/main" xmlns="" val="3919042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2BD781-98A6-4A68-B5C0-4C16B16F7EE1}"/>
              </a:ext>
            </a:extLst>
          </p:cNvPr>
          <p:cNvSpPr>
            <a:spLocks noGrp="1"/>
          </p:cNvSpPr>
          <p:nvPr>
            <p:ph type="title"/>
          </p:nvPr>
        </p:nvSpPr>
        <p:spPr/>
        <p:txBody>
          <a:bodyPr/>
          <a:lstStyle/>
          <a:p>
            <a:r>
              <a:rPr lang="en-US" dirty="0"/>
              <a:t>Steps</a:t>
            </a:r>
          </a:p>
        </p:txBody>
      </p:sp>
      <p:sp>
        <p:nvSpPr>
          <p:cNvPr id="3" name="Content Placeholder 2">
            <a:extLst>
              <a:ext uri="{FF2B5EF4-FFF2-40B4-BE49-F238E27FC236}">
                <a16:creationId xmlns:a16="http://schemas.microsoft.com/office/drawing/2014/main" xmlns="" id="{C7BA55EE-ACD9-44D4-B9AE-93B91F9A51CF}"/>
              </a:ext>
            </a:extLst>
          </p:cNvPr>
          <p:cNvSpPr>
            <a:spLocks noGrp="1"/>
          </p:cNvSpPr>
          <p:nvPr>
            <p:ph idx="1"/>
          </p:nvPr>
        </p:nvSpPr>
        <p:spPr/>
        <p:txBody>
          <a:bodyPr>
            <a:normAutofit fontScale="85000" lnSpcReduction="20000"/>
          </a:bodyPr>
          <a:lstStyle/>
          <a:p>
            <a:pPr marL="0" indent="0">
              <a:buNone/>
            </a:pPr>
            <a:r>
              <a:rPr lang="en-US" b="1" dirty="0"/>
              <a:t>5. Review of the Environmental Impact Statement (EIS)</a:t>
            </a:r>
            <a:r>
              <a:rPr lang="en-US" dirty="0"/>
              <a:t>, based on the terms of reference (scoping) and public (including authority) participation.</a:t>
            </a:r>
          </a:p>
          <a:p>
            <a:endParaRPr lang="en-US" b="1" dirty="0"/>
          </a:p>
          <a:p>
            <a:pPr marL="0" indent="0">
              <a:buNone/>
            </a:pPr>
            <a:r>
              <a:rPr lang="en-US" b="1" dirty="0"/>
              <a:t>6. Decision-making</a:t>
            </a:r>
            <a:r>
              <a:rPr lang="en-US" dirty="0"/>
              <a:t> on whether to approve the project or not, and under what conditions; and</a:t>
            </a:r>
          </a:p>
          <a:p>
            <a:pPr marL="0" indent="0">
              <a:buNone/>
            </a:pPr>
            <a:endParaRPr lang="en-US" b="1" dirty="0"/>
          </a:p>
          <a:p>
            <a:pPr marL="0" indent="0">
              <a:buNone/>
            </a:pPr>
            <a:r>
              <a:rPr lang="en-US" b="1" dirty="0"/>
              <a:t>7. Monitoring, compliance, enforcement and environmental auditing</a:t>
            </a:r>
            <a:r>
              <a:rPr lang="en-US" dirty="0"/>
              <a:t>. Monitor whether the predicted impacts and proposed mitigation measures occur as defined in the EMP. Verify the compliance of proponent with the EMP, to ensure that unpredicted impacts or failed mitigation measures are identified and addressed in a timely fashion. </a:t>
            </a:r>
          </a:p>
          <a:p>
            <a:endParaRPr lang="en-US" dirty="0"/>
          </a:p>
        </p:txBody>
      </p:sp>
    </p:spTree>
    <p:extLst>
      <p:ext uri="{BB962C8B-B14F-4D97-AF65-F5344CB8AC3E}">
        <p14:creationId xmlns:p14="http://schemas.microsoft.com/office/powerpoint/2010/main" xmlns="" val="1520314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74D593-F249-45E6-A23E-3A6140CAD2A7}"/>
              </a:ext>
            </a:extLst>
          </p:cNvPr>
          <p:cNvSpPr>
            <a:spLocks noGrp="1"/>
          </p:cNvSpPr>
          <p:nvPr>
            <p:ph type="title"/>
          </p:nvPr>
        </p:nvSpPr>
        <p:spPr/>
        <p:txBody>
          <a:bodyPr/>
          <a:lstStyle/>
          <a:p>
            <a:r>
              <a:rPr lang="en-US" dirty="0"/>
              <a:t>Steps (sum up)</a:t>
            </a:r>
          </a:p>
        </p:txBody>
      </p:sp>
      <p:sp>
        <p:nvSpPr>
          <p:cNvPr id="3" name="Content Placeholder 2">
            <a:extLst>
              <a:ext uri="{FF2B5EF4-FFF2-40B4-BE49-F238E27FC236}">
                <a16:creationId xmlns:a16="http://schemas.microsoft.com/office/drawing/2014/main" xmlns="" id="{EDB4C19A-7C85-4CEB-B313-E90C6F5356A4}"/>
              </a:ext>
            </a:extLst>
          </p:cNvPr>
          <p:cNvSpPr>
            <a:spLocks noGrp="1"/>
          </p:cNvSpPr>
          <p:nvPr>
            <p:ph idx="1"/>
          </p:nvPr>
        </p:nvSpPr>
        <p:spPr/>
        <p:txBody>
          <a:bodyPr>
            <a:normAutofit fontScale="85000" lnSpcReduction="20000"/>
          </a:bodyPr>
          <a:lstStyle/>
          <a:p>
            <a:pPr marL="514350" indent="-514350">
              <a:buFont typeface="+mj-lt"/>
              <a:buAutoNum type="arabicPeriod"/>
            </a:pPr>
            <a:r>
              <a:rPr lang="en-US" b="1" dirty="0"/>
              <a:t>Screening (</a:t>
            </a:r>
            <a:r>
              <a:rPr lang="en-US" dirty="0"/>
              <a:t>Is an environmental impact necessary ?) </a:t>
            </a:r>
          </a:p>
          <a:p>
            <a:pPr marL="514350" indent="-514350">
              <a:buFont typeface="+mj-lt"/>
              <a:buAutoNum type="arabicPeriod"/>
            </a:pPr>
            <a:r>
              <a:rPr lang="en-US" b="1" dirty="0"/>
              <a:t>Scoping</a:t>
            </a:r>
            <a:r>
              <a:rPr lang="en-US" dirty="0"/>
              <a:t> (What should be included in the study?)</a:t>
            </a:r>
          </a:p>
          <a:p>
            <a:pPr marL="514350" indent="-514350">
              <a:buFont typeface="+mj-lt"/>
              <a:buAutoNum type="arabicPeriod"/>
            </a:pPr>
            <a:r>
              <a:rPr lang="en-US" b="1" dirty="0"/>
              <a:t>Impact identification and prediction (</a:t>
            </a:r>
            <a:r>
              <a:rPr lang="en-US" dirty="0"/>
              <a:t>What aspects of the project will cause what impacts in the environment ?)</a:t>
            </a:r>
          </a:p>
          <a:p>
            <a:pPr marL="514350" indent="-514350">
              <a:buFont typeface="+mj-lt"/>
              <a:buAutoNum type="arabicPeriod"/>
            </a:pPr>
            <a:r>
              <a:rPr lang="en-US" b="1" dirty="0"/>
              <a:t>Impact mitigation (</a:t>
            </a:r>
            <a:r>
              <a:rPr lang="en-US" dirty="0"/>
              <a:t>What are the alternatives, preventive measures and modifications to reduce the predicted impact of the project ?)</a:t>
            </a:r>
          </a:p>
          <a:p>
            <a:pPr marL="514350" indent="-514350">
              <a:buFont typeface="+mj-lt"/>
              <a:buAutoNum type="arabicPeriod"/>
            </a:pPr>
            <a:r>
              <a:rPr lang="en-US" b="1" dirty="0"/>
              <a:t>Reporting (</a:t>
            </a:r>
            <a:r>
              <a:rPr lang="en-US" dirty="0"/>
              <a:t>What are the key issues to be taken by decision makers ?)</a:t>
            </a:r>
          </a:p>
          <a:p>
            <a:pPr marL="514350" indent="-514350">
              <a:buFont typeface="+mj-lt"/>
              <a:buAutoNum type="arabicPeriod"/>
            </a:pPr>
            <a:r>
              <a:rPr lang="en-US" b="1" dirty="0"/>
              <a:t>Decision making (</a:t>
            </a:r>
            <a:r>
              <a:rPr lang="en-US" dirty="0"/>
              <a:t>Do the benefits of the project (social and economic) outweigh the environmental cost ?)</a:t>
            </a:r>
          </a:p>
          <a:p>
            <a:pPr marL="514350" indent="-514350">
              <a:buFont typeface="+mj-lt"/>
              <a:buAutoNum type="arabicPeriod"/>
            </a:pPr>
            <a:r>
              <a:rPr lang="en-US" b="1" dirty="0"/>
              <a:t>Monitoring, compliance and auditing (</a:t>
            </a:r>
            <a:r>
              <a:rPr lang="en-US" dirty="0"/>
              <a:t>Were the environmental impacts correctly predicted?) </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xmlns="" val="920269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7290386-9442-43ED-AE38-F715E56EE9E1}"/>
              </a:ext>
            </a:extLst>
          </p:cNvPr>
          <p:cNvSpPr>
            <a:spLocks noGrp="1"/>
          </p:cNvSpPr>
          <p:nvPr>
            <p:ph idx="1"/>
          </p:nvPr>
        </p:nvSpPr>
        <p:spPr>
          <a:xfrm>
            <a:off x="2221476" y="2268077"/>
            <a:ext cx="4975737" cy="1404272"/>
          </a:xfrm>
        </p:spPr>
        <p:txBody>
          <a:bodyPr/>
          <a:lstStyle/>
          <a:p>
            <a:pPr marL="0" indent="0">
              <a:buNone/>
            </a:pPr>
            <a:r>
              <a:rPr lang="en-US" dirty="0"/>
              <a:t> </a:t>
            </a:r>
            <a:r>
              <a:rPr lang="en-US" sz="4800" dirty="0"/>
              <a:t>Project Screening</a:t>
            </a:r>
            <a:endParaRPr lang="en-US" dirty="0"/>
          </a:p>
        </p:txBody>
      </p:sp>
    </p:spTree>
    <p:extLst>
      <p:ext uri="{BB962C8B-B14F-4D97-AF65-F5344CB8AC3E}">
        <p14:creationId xmlns:p14="http://schemas.microsoft.com/office/powerpoint/2010/main" xmlns="" val="1590796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EB26BD-1CFB-42AF-9B5E-6719189809C8}"/>
              </a:ext>
            </a:extLst>
          </p:cNvPr>
          <p:cNvSpPr>
            <a:spLocks noGrp="1"/>
          </p:cNvSpPr>
          <p:nvPr>
            <p:ph type="title"/>
          </p:nvPr>
        </p:nvSpPr>
        <p:spPr/>
        <p:txBody>
          <a:bodyPr/>
          <a:lstStyle/>
          <a:p>
            <a:r>
              <a:rPr lang="en-US" dirty="0"/>
              <a:t>Screening</a:t>
            </a:r>
          </a:p>
        </p:txBody>
      </p:sp>
      <p:sp>
        <p:nvSpPr>
          <p:cNvPr id="3" name="Content Placeholder 2">
            <a:extLst>
              <a:ext uri="{FF2B5EF4-FFF2-40B4-BE49-F238E27FC236}">
                <a16:creationId xmlns:a16="http://schemas.microsoft.com/office/drawing/2014/main" xmlns="" id="{D99741A3-696A-4002-85D5-FD16B251D0E0}"/>
              </a:ext>
            </a:extLst>
          </p:cNvPr>
          <p:cNvSpPr>
            <a:spLocks noGrp="1"/>
          </p:cNvSpPr>
          <p:nvPr>
            <p:ph idx="1"/>
          </p:nvPr>
        </p:nvSpPr>
        <p:spPr/>
        <p:txBody>
          <a:bodyPr/>
          <a:lstStyle/>
          <a:p>
            <a:r>
              <a:rPr lang="en-US" dirty="0"/>
              <a:t>Screening is the process undertaken to decide which environmental assessment method is required to be undertaken for a given project. </a:t>
            </a:r>
          </a:p>
          <a:p>
            <a:r>
              <a:rPr lang="en-US" dirty="0"/>
              <a:t>The first step of EIA done to check its requirement.</a:t>
            </a:r>
          </a:p>
          <a:p>
            <a:r>
              <a:rPr lang="en-US" dirty="0"/>
              <a:t>While screening, we check scale, location and type of project. This gives an early assessment of major environmental impacts that are likely to occur. </a:t>
            </a:r>
          </a:p>
        </p:txBody>
      </p:sp>
    </p:spTree>
    <p:extLst>
      <p:ext uri="{BB962C8B-B14F-4D97-AF65-F5344CB8AC3E}">
        <p14:creationId xmlns:p14="http://schemas.microsoft.com/office/powerpoint/2010/main" xmlns="" val="13319630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8D09CD-3E39-4B63-B72D-A94F2FF2E8B3}"/>
              </a:ext>
            </a:extLst>
          </p:cNvPr>
          <p:cNvSpPr>
            <a:spLocks noGrp="1"/>
          </p:cNvSpPr>
          <p:nvPr>
            <p:ph type="title"/>
          </p:nvPr>
        </p:nvSpPr>
        <p:spPr/>
        <p:txBody>
          <a:bodyPr/>
          <a:lstStyle/>
          <a:p>
            <a:r>
              <a:rPr lang="en-US" b="1" dirty="0"/>
              <a:t>Project Screening</a:t>
            </a:r>
          </a:p>
        </p:txBody>
      </p:sp>
      <p:sp>
        <p:nvSpPr>
          <p:cNvPr id="3" name="Content Placeholder 2">
            <a:extLst>
              <a:ext uri="{FF2B5EF4-FFF2-40B4-BE49-F238E27FC236}">
                <a16:creationId xmlns:a16="http://schemas.microsoft.com/office/drawing/2014/main" xmlns="" id="{8172F955-5A36-4E1C-A274-6F68ACF2A026}"/>
              </a:ext>
            </a:extLst>
          </p:cNvPr>
          <p:cNvSpPr>
            <a:spLocks noGrp="1"/>
          </p:cNvSpPr>
          <p:nvPr>
            <p:ph idx="1"/>
          </p:nvPr>
        </p:nvSpPr>
        <p:spPr/>
        <p:txBody>
          <a:bodyPr/>
          <a:lstStyle/>
          <a:p>
            <a:r>
              <a:rPr lang="en-US" dirty="0"/>
              <a:t>To determine whether environmental impact assessment is necessary</a:t>
            </a:r>
          </a:p>
          <a:p>
            <a:r>
              <a:rPr lang="en-US" dirty="0"/>
              <a:t>Saves time and money</a:t>
            </a:r>
          </a:p>
          <a:p>
            <a:r>
              <a:rPr lang="en-US" dirty="0"/>
              <a:t>Inform about the need and scale of the project</a:t>
            </a:r>
          </a:p>
          <a:p>
            <a:r>
              <a:rPr lang="en-US" dirty="0"/>
              <a:t>Immediately identify environmental issues of major concern</a:t>
            </a:r>
          </a:p>
          <a:p>
            <a:r>
              <a:rPr lang="en-US" dirty="0"/>
              <a:t>Determine whether EIA needs to be conducted</a:t>
            </a:r>
          </a:p>
          <a:p>
            <a:endParaRPr lang="en-US" dirty="0"/>
          </a:p>
        </p:txBody>
      </p:sp>
    </p:spTree>
    <p:extLst>
      <p:ext uri="{BB962C8B-B14F-4D97-AF65-F5344CB8AC3E}">
        <p14:creationId xmlns:p14="http://schemas.microsoft.com/office/powerpoint/2010/main" xmlns="" val="1296195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8D09CD-3E39-4B63-B72D-A94F2FF2E8B3}"/>
              </a:ext>
            </a:extLst>
          </p:cNvPr>
          <p:cNvSpPr>
            <a:spLocks noGrp="1"/>
          </p:cNvSpPr>
          <p:nvPr>
            <p:ph type="title"/>
          </p:nvPr>
        </p:nvSpPr>
        <p:spPr/>
        <p:txBody>
          <a:bodyPr/>
          <a:lstStyle/>
          <a:p>
            <a:r>
              <a:rPr lang="en-US" dirty="0"/>
              <a:t>Project Screening</a:t>
            </a:r>
          </a:p>
        </p:txBody>
      </p:sp>
      <p:sp>
        <p:nvSpPr>
          <p:cNvPr id="3" name="Content Placeholder 2">
            <a:extLst>
              <a:ext uri="{FF2B5EF4-FFF2-40B4-BE49-F238E27FC236}">
                <a16:creationId xmlns:a16="http://schemas.microsoft.com/office/drawing/2014/main" xmlns="" id="{8172F955-5A36-4E1C-A274-6F68ACF2A026}"/>
              </a:ext>
            </a:extLst>
          </p:cNvPr>
          <p:cNvSpPr>
            <a:spLocks noGrp="1"/>
          </p:cNvSpPr>
          <p:nvPr>
            <p:ph idx="1"/>
          </p:nvPr>
        </p:nvSpPr>
        <p:spPr/>
        <p:txBody>
          <a:bodyPr/>
          <a:lstStyle/>
          <a:p>
            <a:pPr marL="0" indent="0">
              <a:buNone/>
            </a:pPr>
            <a:r>
              <a:rPr lang="en-US" dirty="0"/>
              <a:t>Screening divides the project into 3 components:</a:t>
            </a:r>
          </a:p>
          <a:p>
            <a:pPr marL="0" indent="0">
              <a:buNone/>
            </a:pPr>
            <a:endParaRPr lang="en-US" dirty="0"/>
          </a:p>
          <a:p>
            <a:r>
              <a:rPr lang="en-US" dirty="0"/>
              <a:t>Clearly requiring an EIA</a:t>
            </a:r>
          </a:p>
          <a:p>
            <a:r>
              <a:rPr lang="en-US" dirty="0"/>
              <a:t>Not requiring an EIA</a:t>
            </a:r>
          </a:p>
          <a:p>
            <a:r>
              <a:rPr lang="en-US" dirty="0"/>
              <a:t>The need for EIA is not clear</a:t>
            </a:r>
          </a:p>
          <a:p>
            <a:endParaRPr lang="en-US" dirty="0"/>
          </a:p>
        </p:txBody>
      </p:sp>
    </p:spTree>
    <p:extLst>
      <p:ext uri="{BB962C8B-B14F-4D97-AF65-F5344CB8AC3E}">
        <p14:creationId xmlns:p14="http://schemas.microsoft.com/office/powerpoint/2010/main" xmlns="" val="1699041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1BA95D-1C9B-4700-83BD-6CC76687C19B}"/>
              </a:ext>
            </a:extLst>
          </p:cNvPr>
          <p:cNvSpPr>
            <a:spLocks noGrp="1"/>
          </p:cNvSpPr>
          <p:nvPr>
            <p:ph type="title"/>
          </p:nvPr>
        </p:nvSpPr>
        <p:spPr>
          <a:xfrm>
            <a:off x="628650" y="365126"/>
            <a:ext cx="7886700" cy="652513"/>
          </a:xfrm>
        </p:spPr>
        <p:txBody>
          <a:bodyPr>
            <a:normAutofit fontScale="90000"/>
          </a:bodyPr>
          <a:lstStyle/>
          <a:p>
            <a:r>
              <a:rPr lang="en-US" dirty="0"/>
              <a:t>Project screening criteria</a:t>
            </a:r>
          </a:p>
        </p:txBody>
      </p:sp>
      <p:sp>
        <p:nvSpPr>
          <p:cNvPr id="3" name="Content Placeholder 2">
            <a:extLst>
              <a:ext uri="{FF2B5EF4-FFF2-40B4-BE49-F238E27FC236}">
                <a16:creationId xmlns:a16="http://schemas.microsoft.com/office/drawing/2014/main" xmlns="" id="{1222EA9F-F64F-4185-BD39-F0028CE106CC}"/>
              </a:ext>
            </a:extLst>
          </p:cNvPr>
          <p:cNvSpPr>
            <a:spLocks noGrp="1"/>
          </p:cNvSpPr>
          <p:nvPr>
            <p:ph idx="1"/>
          </p:nvPr>
        </p:nvSpPr>
        <p:spPr>
          <a:xfrm>
            <a:off x="353961" y="1253331"/>
            <a:ext cx="8161389" cy="4793508"/>
          </a:xfrm>
        </p:spPr>
        <p:txBody>
          <a:bodyPr>
            <a:normAutofit/>
          </a:bodyPr>
          <a:lstStyle/>
          <a:p>
            <a:pPr marL="0" indent="0">
              <a:buNone/>
            </a:pPr>
            <a:r>
              <a:rPr lang="en-US" dirty="0"/>
              <a:t>In the course of project screening, it shall be determined whether or not EIA is necessary generally based upon indicators such as prescribed parameters, financial threshold and sensitive area. For </a:t>
            </a:r>
            <a:r>
              <a:rPr lang="en-US" dirty="0" err="1"/>
              <a:t>eg</a:t>
            </a:r>
            <a:endParaRPr lang="en-US" dirty="0"/>
          </a:p>
          <a:p>
            <a:pPr marL="0" indent="0">
              <a:buNone/>
            </a:pPr>
            <a:endParaRPr lang="en-US" dirty="0"/>
          </a:p>
          <a:p>
            <a:pPr lvl="1"/>
            <a:r>
              <a:rPr lang="en-US" dirty="0"/>
              <a:t>If land requirement large,</a:t>
            </a:r>
          </a:p>
          <a:p>
            <a:pPr lvl="1"/>
            <a:r>
              <a:rPr lang="en-US" dirty="0"/>
              <a:t> if affected area extends beyond immediate locality and impacts surrounding population, </a:t>
            </a:r>
          </a:p>
          <a:p>
            <a:pPr lvl="1"/>
            <a:r>
              <a:rPr lang="en-US" dirty="0"/>
              <a:t>construction is highly visible and disrupts aesthetic values, </a:t>
            </a:r>
          </a:p>
          <a:p>
            <a:pPr lvl="1"/>
            <a:r>
              <a:rPr lang="en-US" dirty="0"/>
              <a:t>high capital investment and costly land, </a:t>
            </a:r>
          </a:p>
          <a:p>
            <a:pPr lvl="1"/>
            <a:r>
              <a:rPr lang="en-US" dirty="0"/>
              <a:t>expensive machinery and processing plants required</a:t>
            </a:r>
          </a:p>
          <a:p>
            <a:pPr marL="514350" indent="-514350">
              <a:buFont typeface="+mj-lt"/>
              <a:buAutoNum type="arabicPeriod"/>
            </a:pPr>
            <a:endParaRPr lang="en-US" dirty="0"/>
          </a:p>
        </p:txBody>
      </p:sp>
    </p:spTree>
    <p:extLst>
      <p:ext uri="{BB962C8B-B14F-4D97-AF65-F5344CB8AC3E}">
        <p14:creationId xmlns:p14="http://schemas.microsoft.com/office/powerpoint/2010/main" xmlns="" val="3384816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1BA95D-1C9B-4700-83BD-6CC76687C19B}"/>
              </a:ext>
            </a:extLst>
          </p:cNvPr>
          <p:cNvSpPr>
            <a:spLocks noGrp="1"/>
          </p:cNvSpPr>
          <p:nvPr>
            <p:ph type="title"/>
          </p:nvPr>
        </p:nvSpPr>
        <p:spPr>
          <a:xfrm>
            <a:off x="628650" y="365126"/>
            <a:ext cx="7886700" cy="652513"/>
          </a:xfrm>
        </p:spPr>
        <p:txBody>
          <a:bodyPr>
            <a:normAutofit fontScale="90000"/>
          </a:bodyPr>
          <a:lstStyle/>
          <a:p>
            <a:r>
              <a:rPr lang="en-US" dirty="0"/>
              <a:t>Project screening criteria</a:t>
            </a:r>
          </a:p>
        </p:txBody>
      </p:sp>
      <p:sp>
        <p:nvSpPr>
          <p:cNvPr id="3" name="Content Placeholder 2">
            <a:extLst>
              <a:ext uri="{FF2B5EF4-FFF2-40B4-BE49-F238E27FC236}">
                <a16:creationId xmlns:a16="http://schemas.microsoft.com/office/drawing/2014/main" xmlns="" id="{1222EA9F-F64F-4185-BD39-F0028CE106CC}"/>
              </a:ext>
            </a:extLst>
          </p:cNvPr>
          <p:cNvSpPr>
            <a:spLocks noGrp="1"/>
          </p:cNvSpPr>
          <p:nvPr>
            <p:ph idx="1"/>
          </p:nvPr>
        </p:nvSpPr>
        <p:spPr>
          <a:xfrm>
            <a:off x="628650" y="1253331"/>
            <a:ext cx="7886700" cy="4351338"/>
          </a:xfrm>
        </p:spPr>
        <p:txBody>
          <a:bodyPr>
            <a:normAutofit/>
          </a:bodyPr>
          <a:lstStyle/>
          <a:p>
            <a:r>
              <a:rPr lang="en-US" dirty="0"/>
              <a:t>An initial environmental examination (IEE) report must be prepared for those projects which may cause significant impact on environment, whose impact may be known easily and for which mitigation measures may be discovered easily </a:t>
            </a:r>
          </a:p>
          <a:p>
            <a:r>
              <a:rPr lang="en-US" dirty="0"/>
              <a:t>An EIA report must be prepared for the proposed projects if deemed necessary</a:t>
            </a:r>
          </a:p>
          <a:p>
            <a:pPr marL="514350" indent="-514350">
              <a:buFont typeface="+mj-lt"/>
              <a:buAutoNum type="arabicPeriod" startAt="2"/>
            </a:pPr>
            <a:endParaRPr lang="en-US" dirty="0"/>
          </a:p>
        </p:txBody>
      </p:sp>
    </p:spTree>
    <p:extLst>
      <p:ext uri="{BB962C8B-B14F-4D97-AF65-F5344CB8AC3E}">
        <p14:creationId xmlns:p14="http://schemas.microsoft.com/office/powerpoint/2010/main" xmlns="" val="6653039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433EF4-6BF3-4F68-96E4-AB2AA21DE555}"/>
              </a:ext>
            </a:extLst>
          </p:cNvPr>
          <p:cNvSpPr>
            <a:spLocks noGrp="1"/>
          </p:cNvSpPr>
          <p:nvPr>
            <p:ph type="title"/>
          </p:nvPr>
        </p:nvSpPr>
        <p:spPr>
          <a:xfrm>
            <a:off x="628650" y="365126"/>
            <a:ext cx="7886700" cy="799997"/>
          </a:xfrm>
        </p:spPr>
        <p:txBody>
          <a:bodyPr/>
          <a:lstStyle/>
          <a:p>
            <a:r>
              <a:rPr lang="en-US" dirty="0"/>
              <a:t>Initial Environmental Examination</a:t>
            </a:r>
          </a:p>
        </p:txBody>
      </p:sp>
      <p:sp>
        <p:nvSpPr>
          <p:cNvPr id="3" name="Content Placeholder 2">
            <a:extLst>
              <a:ext uri="{FF2B5EF4-FFF2-40B4-BE49-F238E27FC236}">
                <a16:creationId xmlns:a16="http://schemas.microsoft.com/office/drawing/2014/main" xmlns="" id="{49314214-B733-4971-AEAD-CA4AAC47D022}"/>
              </a:ext>
            </a:extLst>
          </p:cNvPr>
          <p:cNvSpPr>
            <a:spLocks noGrp="1"/>
          </p:cNvSpPr>
          <p:nvPr>
            <p:ph idx="1"/>
          </p:nvPr>
        </p:nvSpPr>
        <p:spPr>
          <a:xfrm>
            <a:off x="628650" y="1253331"/>
            <a:ext cx="7886700" cy="5117972"/>
          </a:xfrm>
        </p:spPr>
        <p:txBody>
          <a:bodyPr>
            <a:normAutofit/>
          </a:bodyPr>
          <a:lstStyle/>
          <a:p>
            <a:r>
              <a:rPr lang="en-US" dirty="0"/>
              <a:t>A rapid analysis using simple tools</a:t>
            </a:r>
          </a:p>
          <a:p>
            <a:r>
              <a:rPr lang="en-US" dirty="0">
                <a:solidFill>
                  <a:srgbClr val="FF0000"/>
                </a:solidFill>
              </a:rPr>
              <a:t>conducted to determine whether or not significant impacts are likely </a:t>
            </a:r>
            <a:r>
              <a:rPr lang="en-US" dirty="0"/>
              <a:t>and whether such impact may be removed by adopting appropriate measures.</a:t>
            </a:r>
          </a:p>
          <a:p>
            <a:r>
              <a:rPr lang="en-US" dirty="0"/>
              <a:t>However, </a:t>
            </a:r>
            <a:r>
              <a:rPr lang="en-US" dirty="0">
                <a:solidFill>
                  <a:srgbClr val="FF0000"/>
                </a:solidFill>
              </a:rPr>
              <a:t>in case IEE is sufficient </a:t>
            </a:r>
            <a:r>
              <a:rPr lang="en-US" dirty="0"/>
              <a:t>to provide definite solutions to identified environmental problems likely to appear by the implementation of the project, </a:t>
            </a:r>
            <a:r>
              <a:rPr lang="en-US" dirty="0">
                <a:solidFill>
                  <a:srgbClr val="FF0000"/>
                </a:solidFill>
              </a:rPr>
              <a:t>an EIA shall not be necessary.</a:t>
            </a:r>
          </a:p>
        </p:txBody>
      </p:sp>
    </p:spTree>
    <p:extLst>
      <p:ext uri="{BB962C8B-B14F-4D97-AF65-F5344CB8AC3E}">
        <p14:creationId xmlns:p14="http://schemas.microsoft.com/office/powerpoint/2010/main" xmlns="" val="3650824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8E77D9-1752-43C7-9218-165FCB167C76}"/>
              </a:ext>
            </a:extLst>
          </p:cNvPr>
          <p:cNvSpPr>
            <a:spLocks noGrp="1"/>
          </p:cNvSpPr>
          <p:nvPr>
            <p:ph type="title"/>
          </p:nvPr>
        </p:nvSpPr>
        <p:spPr/>
        <p:txBody>
          <a:bodyPr/>
          <a:lstStyle/>
          <a:p>
            <a:r>
              <a:rPr lang="en-US" dirty="0"/>
              <a:t>Definition</a:t>
            </a:r>
          </a:p>
        </p:txBody>
      </p:sp>
      <p:sp>
        <p:nvSpPr>
          <p:cNvPr id="3" name="Content Placeholder 2">
            <a:extLst>
              <a:ext uri="{FF2B5EF4-FFF2-40B4-BE49-F238E27FC236}">
                <a16:creationId xmlns:a16="http://schemas.microsoft.com/office/drawing/2014/main" xmlns="" id="{AD2F5470-A75A-498B-BB6B-DB34F718F2A3}"/>
              </a:ext>
            </a:extLst>
          </p:cNvPr>
          <p:cNvSpPr>
            <a:spLocks noGrp="1"/>
          </p:cNvSpPr>
          <p:nvPr>
            <p:ph idx="1"/>
          </p:nvPr>
        </p:nvSpPr>
        <p:spPr/>
        <p:txBody>
          <a:bodyPr/>
          <a:lstStyle/>
          <a:p>
            <a:r>
              <a:rPr lang="en-US" dirty="0"/>
              <a:t>A systematic process of identifying, predicting, analyzing, evaluating and mitigating the direct and indirect environmental effects of a proposed activity before permission is given for it to commence. </a:t>
            </a:r>
          </a:p>
          <a:p>
            <a:r>
              <a:rPr lang="en-US" dirty="0"/>
              <a:t>UNEP defines Environmental Impact Assessment (EIA) as a tool used to identify the environmental, social and economic impacts of a project prior to decision-making.</a:t>
            </a:r>
          </a:p>
          <a:p>
            <a:pPr marL="0" indent="0">
              <a:buNone/>
            </a:pPr>
            <a:endParaRPr lang="en-US" dirty="0"/>
          </a:p>
        </p:txBody>
      </p:sp>
    </p:spTree>
    <p:extLst>
      <p:ext uri="{BB962C8B-B14F-4D97-AF65-F5344CB8AC3E}">
        <p14:creationId xmlns:p14="http://schemas.microsoft.com/office/powerpoint/2010/main" xmlns="" val="16059594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55143A-F01E-41D0-BC75-6C5250A2431A}"/>
              </a:ext>
            </a:extLst>
          </p:cNvPr>
          <p:cNvSpPr>
            <a:spLocks noGrp="1"/>
          </p:cNvSpPr>
          <p:nvPr>
            <p:ph type="title"/>
          </p:nvPr>
        </p:nvSpPr>
        <p:spPr>
          <a:xfrm>
            <a:off x="191729" y="681037"/>
            <a:ext cx="8323621" cy="1009652"/>
          </a:xfrm>
        </p:spPr>
        <p:txBody>
          <a:bodyPr>
            <a:normAutofit fontScale="90000"/>
          </a:bodyPr>
          <a:lstStyle/>
          <a:p>
            <a:r>
              <a:rPr lang="en-US" dirty="0"/>
              <a:t>Timing for Project Screening and Initial Environmental Examination</a:t>
            </a:r>
            <a:br>
              <a:rPr lang="en-US" dirty="0"/>
            </a:br>
            <a:endParaRPr lang="en-US" dirty="0"/>
          </a:p>
        </p:txBody>
      </p:sp>
      <p:sp>
        <p:nvSpPr>
          <p:cNvPr id="3" name="Content Placeholder 2">
            <a:extLst>
              <a:ext uri="{FF2B5EF4-FFF2-40B4-BE49-F238E27FC236}">
                <a16:creationId xmlns:a16="http://schemas.microsoft.com/office/drawing/2014/main" xmlns="" id="{C3730BC1-BE5A-4E3E-8AD0-E91AD6669D25}"/>
              </a:ext>
            </a:extLst>
          </p:cNvPr>
          <p:cNvSpPr>
            <a:spLocks noGrp="1"/>
          </p:cNvSpPr>
          <p:nvPr>
            <p:ph idx="1"/>
          </p:nvPr>
        </p:nvSpPr>
        <p:spPr/>
        <p:txBody>
          <a:bodyPr/>
          <a:lstStyle/>
          <a:p>
            <a:r>
              <a:rPr lang="en-US" dirty="0"/>
              <a:t>Project screening and initial environmental examination should be usually undertaken during </a:t>
            </a:r>
            <a:r>
              <a:rPr lang="en-US" dirty="0">
                <a:solidFill>
                  <a:srgbClr val="FF0000"/>
                </a:solidFill>
              </a:rPr>
              <a:t>the pre-feasibility stage of a project.</a:t>
            </a:r>
          </a:p>
        </p:txBody>
      </p:sp>
    </p:spTree>
    <p:extLst>
      <p:ext uri="{BB962C8B-B14F-4D97-AF65-F5344CB8AC3E}">
        <p14:creationId xmlns:p14="http://schemas.microsoft.com/office/powerpoint/2010/main" xmlns="" val="27913757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C9368D-F736-4F01-888D-30C5E9E1679D}"/>
              </a:ext>
            </a:extLst>
          </p:cNvPr>
          <p:cNvSpPr>
            <a:spLocks noGrp="1"/>
          </p:cNvSpPr>
          <p:nvPr>
            <p:ph type="title"/>
          </p:nvPr>
        </p:nvSpPr>
        <p:spPr>
          <a:xfrm>
            <a:off x="628650" y="117987"/>
            <a:ext cx="7886700" cy="431287"/>
          </a:xfrm>
        </p:spPr>
        <p:txBody>
          <a:bodyPr>
            <a:normAutofit fontScale="90000"/>
          </a:bodyPr>
          <a:lstStyle/>
          <a:p>
            <a:r>
              <a:rPr lang="en-US" dirty="0"/>
              <a:t>Difference between IEE and EIA</a:t>
            </a:r>
          </a:p>
        </p:txBody>
      </p:sp>
      <p:pic>
        <p:nvPicPr>
          <p:cNvPr id="4" name="Content Placeholder 3">
            <a:extLst>
              <a:ext uri="{FF2B5EF4-FFF2-40B4-BE49-F238E27FC236}">
                <a16:creationId xmlns:a16="http://schemas.microsoft.com/office/drawing/2014/main" xmlns="" id="{1024BB98-5123-4E82-807C-E0AF6F34E498}"/>
              </a:ext>
            </a:extLst>
          </p:cNvPr>
          <p:cNvPicPr>
            <a:picLocks noGrp="1" noChangeAspect="1"/>
          </p:cNvPicPr>
          <p:nvPr>
            <p:ph idx="1"/>
          </p:nvPr>
        </p:nvPicPr>
        <p:blipFill>
          <a:blip r:embed="rId2"/>
          <a:stretch>
            <a:fillRect/>
          </a:stretch>
        </p:blipFill>
        <p:spPr>
          <a:xfrm>
            <a:off x="221226" y="781665"/>
            <a:ext cx="8627806" cy="5958348"/>
          </a:xfrm>
          <a:prstGeom prst="rect">
            <a:avLst/>
          </a:prstGeom>
        </p:spPr>
      </p:pic>
    </p:spTree>
    <p:extLst>
      <p:ext uri="{BB962C8B-B14F-4D97-AF65-F5344CB8AC3E}">
        <p14:creationId xmlns:p14="http://schemas.microsoft.com/office/powerpoint/2010/main" xmlns="" val="37803983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92CB208-0168-4ADC-A0D7-EC3243E70C3A}"/>
              </a:ext>
            </a:extLst>
          </p:cNvPr>
          <p:cNvSpPr>
            <a:spLocks noGrp="1"/>
          </p:cNvSpPr>
          <p:nvPr>
            <p:ph idx="1"/>
          </p:nvPr>
        </p:nvSpPr>
        <p:spPr>
          <a:xfrm>
            <a:off x="2988392" y="2400812"/>
            <a:ext cx="2778227" cy="873330"/>
          </a:xfrm>
        </p:spPr>
        <p:txBody>
          <a:bodyPr>
            <a:normAutofit/>
          </a:bodyPr>
          <a:lstStyle/>
          <a:p>
            <a:pPr marL="0" indent="0">
              <a:buNone/>
            </a:pPr>
            <a:r>
              <a:rPr lang="en-US" sz="4800" dirty="0"/>
              <a:t>Scoping</a:t>
            </a:r>
          </a:p>
        </p:txBody>
      </p:sp>
    </p:spTree>
    <p:extLst>
      <p:ext uri="{BB962C8B-B14F-4D97-AF65-F5344CB8AC3E}">
        <p14:creationId xmlns:p14="http://schemas.microsoft.com/office/powerpoint/2010/main" xmlns="" val="2248721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FA05DB-E33E-4D20-BEAF-27AAF55DAEC0}"/>
              </a:ext>
            </a:extLst>
          </p:cNvPr>
          <p:cNvSpPr>
            <a:spLocks noGrp="1"/>
          </p:cNvSpPr>
          <p:nvPr>
            <p:ph type="title"/>
          </p:nvPr>
        </p:nvSpPr>
        <p:spPr/>
        <p:txBody>
          <a:bodyPr/>
          <a:lstStyle/>
          <a:p>
            <a:pPr algn="ctr"/>
            <a:r>
              <a:rPr lang="en-US" b="1" dirty="0"/>
              <a:t>Scoping for Environmental Impact Assessment</a:t>
            </a:r>
          </a:p>
        </p:txBody>
      </p:sp>
      <p:sp>
        <p:nvSpPr>
          <p:cNvPr id="3" name="Content Placeholder 2">
            <a:extLst>
              <a:ext uri="{FF2B5EF4-FFF2-40B4-BE49-F238E27FC236}">
                <a16:creationId xmlns:a16="http://schemas.microsoft.com/office/drawing/2014/main" xmlns="" id="{3BA33FC3-27E7-4382-8528-52D8E2AFF996}"/>
              </a:ext>
            </a:extLst>
          </p:cNvPr>
          <p:cNvSpPr>
            <a:spLocks noGrp="1"/>
          </p:cNvSpPr>
          <p:nvPr>
            <p:ph idx="1"/>
          </p:nvPr>
        </p:nvSpPr>
        <p:spPr/>
        <p:txBody>
          <a:bodyPr>
            <a:normAutofit fontScale="85000" lnSpcReduction="20000"/>
          </a:bodyPr>
          <a:lstStyle/>
          <a:p>
            <a:r>
              <a:rPr lang="en-US" dirty="0"/>
              <a:t>Scoping done after completing the work for project screening</a:t>
            </a:r>
          </a:p>
          <a:p>
            <a:r>
              <a:rPr lang="en-US" dirty="0"/>
              <a:t>Scoping helps in understanding the extent of environmental impacts and identifies significant environmental issues for further study. An open process for determining scope of the study.</a:t>
            </a:r>
          </a:p>
          <a:p>
            <a:r>
              <a:rPr lang="en-US" dirty="0"/>
              <a:t>Two way communication between proponents and public</a:t>
            </a:r>
          </a:p>
          <a:p>
            <a:r>
              <a:rPr lang="en-US" dirty="0"/>
              <a:t>The aim of scoping is </a:t>
            </a:r>
            <a:r>
              <a:rPr lang="en-US" dirty="0">
                <a:solidFill>
                  <a:srgbClr val="FF0000"/>
                </a:solidFill>
              </a:rPr>
              <a:t>discovering the alternatives </a:t>
            </a:r>
            <a:r>
              <a:rPr lang="en-US" dirty="0"/>
              <a:t>to the proposed activities of the project identified as having potentially significant impacts on the environment, </a:t>
            </a:r>
            <a:r>
              <a:rPr lang="en-US" dirty="0">
                <a:solidFill>
                  <a:srgbClr val="FF0000"/>
                </a:solidFill>
              </a:rPr>
              <a:t>selecting appropriate alternatives</a:t>
            </a:r>
            <a:r>
              <a:rPr lang="en-US" dirty="0"/>
              <a:t>, and </a:t>
            </a:r>
            <a:r>
              <a:rPr lang="en-US" dirty="0">
                <a:solidFill>
                  <a:srgbClr val="FF0000"/>
                </a:solidFill>
              </a:rPr>
              <a:t>determining the issues to be considered </a:t>
            </a:r>
            <a:r>
              <a:rPr lang="en-US" dirty="0"/>
              <a:t>during the EIA.</a:t>
            </a:r>
          </a:p>
          <a:p>
            <a:r>
              <a:rPr lang="en-US" dirty="0"/>
              <a:t>Scoping for EIA should be done continuously during the project planning and designing phases as required.</a:t>
            </a:r>
          </a:p>
        </p:txBody>
      </p:sp>
    </p:spTree>
    <p:extLst>
      <p:ext uri="{BB962C8B-B14F-4D97-AF65-F5344CB8AC3E}">
        <p14:creationId xmlns:p14="http://schemas.microsoft.com/office/powerpoint/2010/main" xmlns="" val="2370203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FA05DB-E33E-4D20-BEAF-27AAF55DAEC0}"/>
              </a:ext>
            </a:extLst>
          </p:cNvPr>
          <p:cNvSpPr>
            <a:spLocks noGrp="1"/>
          </p:cNvSpPr>
          <p:nvPr>
            <p:ph type="title"/>
          </p:nvPr>
        </p:nvSpPr>
        <p:spPr/>
        <p:txBody>
          <a:bodyPr/>
          <a:lstStyle/>
          <a:p>
            <a:pPr algn="ctr"/>
            <a:r>
              <a:rPr lang="en-US" dirty="0"/>
              <a:t>Objectives of scoping</a:t>
            </a:r>
          </a:p>
        </p:txBody>
      </p:sp>
      <p:sp>
        <p:nvSpPr>
          <p:cNvPr id="3" name="Content Placeholder 2">
            <a:extLst>
              <a:ext uri="{FF2B5EF4-FFF2-40B4-BE49-F238E27FC236}">
                <a16:creationId xmlns:a16="http://schemas.microsoft.com/office/drawing/2014/main" xmlns="" id="{3BA33FC3-27E7-4382-8528-52D8E2AFF996}"/>
              </a:ext>
            </a:extLst>
          </p:cNvPr>
          <p:cNvSpPr>
            <a:spLocks noGrp="1"/>
          </p:cNvSpPr>
          <p:nvPr>
            <p:ph idx="1"/>
          </p:nvPr>
        </p:nvSpPr>
        <p:spPr>
          <a:xfrm>
            <a:off x="457201" y="1825625"/>
            <a:ext cx="8347586" cy="4351338"/>
          </a:xfrm>
        </p:spPr>
        <p:txBody>
          <a:bodyPr>
            <a:normAutofit/>
          </a:bodyPr>
          <a:lstStyle/>
          <a:p>
            <a:r>
              <a:rPr lang="en-US" dirty="0">
                <a:solidFill>
                  <a:srgbClr val="FF0000"/>
                </a:solidFill>
              </a:rPr>
              <a:t>To Identify the issues and relevant aspects </a:t>
            </a:r>
            <a:r>
              <a:rPr lang="en-US" dirty="0"/>
              <a:t>to be considered for EIA.</a:t>
            </a:r>
          </a:p>
          <a:p>
            <a:r>
              <a:rPr lang="en-US" dirty="0"/>
              <a:t>To make EIA focused and efficient</a:t>
            </a:r>
          </a:p>
          <a:p>
            <a:r>
              <a:rPr lang="en-US" dirty="0"/>
              <a:t>To ensure </a:t>
            </a:r>
            <a:r>
              <a:rPr lang="en-US" dirty="0">
                <a:solidFill>
                  <a:srgbClr val="FF0000"/>
                </a:solidFill>
              </a:rPr>
              <a:t>contextual relevance of EIA</a:t>
            </a:r>
          </a:p>
          <a:p>
            <a:r>
              <a:rPr lang="en-US" dirty="0"/>
              <a:t>To provide basis for preparation of </a:t>
            </a:r>
            <a:r>
              <a:rPr lang="en-US" dirty="0" err="1"/>
              <a:t>ToR</a:t>
            </a:r>
            <a:r>
              <a:rPr lang="en-US" dirty="0"/>
              <a:t> for EIA</a:t>
            </a:r>
            <a:endParaRPr lang="en-US" dirty="0">
              <a:solidFill>
                <a:srgbClr val="FF0000"/>
              </a:solidFill>
            </a:endParaRPr>
          </a:p>
          <a:p>
            <a:r>
              <a:rPr lang="en-US" dirty="0"/>
              <a:t>TP find out all the </a:t>
            </a:r>
            <a:r>
              <a:rPr lang="en-US" dirty="0">
                <a:solidFill>
                  <a:srgbClr val="FF0000"/>
                </a:solidFill>
              </a:rPr>
              <a:t>aspects likely to be affected by the project</a:t>
            </a:r>
            <a:r>
              <a:rPr lang="en-US" dirty="0"/>
              <a:t>.</a:t>
            </a:r>
          </a:p>
          <a:p>
            <a:r>
              <a:rPr lang="en-US" dirty="0"/>
              <a:t>TO provide an </a:t>
            </a:r>
            <a:r>
              <a:rPr lang="en-US" dirty="0">
                <a:solidFill>
                  <a:srgbClr val="FF0000"/>
                </a:solidFill>
              </a:rPr>
              <a:t>opportunity for public involvement</a:t>
            </a:r>
            <a:r>
              <a:rPr lang="en-US" dirty="0"/>
              <a:t> </a:t>
            </a:r>
          </a:p>
          <a:p>
            <a:r>
              <a:rPr lang="en-US" dirty="0">
                <a:solidFill>
                  <a:srgbClr val="FF0000"/>
                </a:solidFill>
              </a:rPr>
              <a:t>To facilitate early agreement </a:t>
            </a:r>
            <a:r>
              <a:rPr lang="en-US" dirty="0"/>
              <a:t>on contentious issues.</a:t>
            </a:r>
          </a:p>
          <a:p>
            <a:endParaRPr lang="en-US" dirty="0"/>
          </a:p>
        </p:txBody>
      </p:sp>
    </p:spTree>
    <p:extLst>
      <p:ext uri="{BB962C8B-B14F-4D97-AF65-F5344CB8AC3E}">
        <p14:creationId xmlns:p14="http://schemas.microsoft.com/office/powerpoint/2010/main" xmlns="" val="32513479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631CC6-13C0-4E81-BDA2-B0BC01942902}"/>
              </a:ext>
            </a:extLst>
          </p:cNvPr>
          <p:cNvSpPr>
            <a:spLocks noGrp="1"/>
          </p:cNvSpPr>
          <p:nvPr>
            <p:ph type="title"/>
          </p:nvPr>
        </p:nvSpPr>
        <p:spPr>
          <a:xfrm>
            <a:off x="628650" y="365127"/>
            <a:ext cx="7886700" cy="711506"/>
          </a:xfrm>
        </p:spPr>
        <p:txBody>
          <a:bodyPr/>
          <a:lstStyle/>
          <a:p>
            <a:r>
              <a:rPr lang="en-US" dirty="0"/>
              <a:t>Methods for Scoping </a:t>
            </a:r>
          </a:p>
        </p:txBody>
      </p:sp>
      <p:sp>
        <p:nvSpPr>
          <p:cNvPr id="3" name="Content Placeholder 2">
            <a:extLst>
              <a:ext uri="{FF2B5EF4-FFF2-40B4-BE49-F238E27FC236}">
                <a16:creationId xmlns:a16="http://schemas.microsoft.com/office/drawing/2014/main" xmlns="" id="{AA855096-6116-4E90-BA61-95D97688E87B}"/>
              </a:ext>
            </a:extLst>
          </p:cNvPr>
          <p:cNvSpPr>
            <a:spLocks noGrp="1"/>
          </p:cNvSpPr>
          <p:nvPr>
            <p:ph idx="1"/>
          </p:nvPr>
        </p:nvSpPr>
        <p:spPr>
          <a:xfrm>
            <a:off x="628650" y="1533832"/>
            <a:ext cx="7886700" cy="4643131"/>
          </a:xfrm>
        </p:spPr>
        <p:txBody>
          <a:bodyPr>
            <a:normAutofit fontScale="92500" lnSpcReduction="20000"/>
          </a:bodyPr>
          <a:lstStyle/>
          <a:p>
            <a:r>
              <a:rPr lang="en-US" dirty="0"/>
              <a:t>Public Involvement, collect suggestions in return, hold meetings, field observation, form task forces</a:t>
            </a:r>
          </a:p>
          <a:p>
            <a:r>
              <a:rPr lang="en-US" dirty="0"/>
              <a:t>Collecting relevant data and information</a:t>
            </a:r>
          </a:p>
          <a:p>
            <a:r>
              <a:rPr lang="en-US" dirty="0"/>
              <a:t>Providing necessary notification and information to the people likely to be affected by the project</a:t>
            </a:r>
          </a:p>
          <a:p>
            <a:r>
              <a:rPr lang="en-US" dirty="0"/>
              <a:t>Identifying major Issues of public concern</a:t>
            </a:r>
          </a:p>
          <a:p>
            <a:r>
              <a:rPr lang="en-US" dirty="0"/>
              <a:t>Evaluating the seriousness of the Issues on the basis of available information</a:t>
            </a:r>
          </a:p>
          <a:p>
            <a:r>
              <a:rPr lang="en-US" dirty="0"/>
              <a:t>Establishing priorities for EIA (prioritization of the issues)</a:t>
            </a:r>
          </a:p>
          <a:p>
            <a:r>
              <a:rPr lang="en-US" dirty="0"/>
              <a:t>Developing a strategy for addressing priority issues (immediate and long term)</a:t>
            </a:r>
          </a:p>
          <a:p>
            <a:pPr marL="0" indent="0">
              <a:buNone/>
            </a:pPr>
            <a:endParaRPr lang="en-US" dirty="0"/>
          </a:p>
        </p:txBody>
      </p:sp>
    </p:spTree>
    <p:extLst>
      <p:ext uri="{BB962C8B-B14F-4D97-AF65-F5344CB8AC3E}">
        <p14:creationId xmlns:p14="http://schemas.microsoft.com/office/powerpoint/2010/main" xmlns="" val="27519468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BBDEE1-AD62-4DFC-B140-B13220901DBD}"/>
              </a:ext>
            </a:extLst>
          </p:cNvPr>
          <p:cNvSpPr>
            <a:spLocks noGrp="1"/>
          </p:cNvSpPr>
          <p:nvPr>
            <p:ph type="title"/>
          </p:nvPr>
        </p:nvSpPr>
        <p:spPr/>
        <p:txBody>
          <a:bodyPr/>
          <a:lstStyle/>
          <a:p>
            <a:r>
              <a:rPr lang="en-US" dirty="0"/>
              <a:t>Scoping requirement in Nepal</a:t>
            </a:r>
          </a:p>
        </p:txBody>
      </p:sp>
      <p:sp>
        <p:nvSpPr>
          <p:cNvPr id="3" name="Content Placeholder 2">
            <a:extLst>
              <a:ext uri="{FF2B5EF4-FFF2-40B4-BE49-F238E27FC236}">
                <a16:creationId xmlns:a16="http://schemas.microsoft.com/office/drawing/2014/main" xmlns="" id="{5A77C1A9-E899-4ACB-80B4-3D46948A4F35}"/>
              </a:ext>
            </a:extLst>
          </p:cNvPr>
          <p:cNvSpPr>
            <a:spLocks noGrp="1"/>
          </p:cNvSpPr>
          <p:nvPr>
            <p:ph idx="1"/>
          </p:nvPr>
        </p:nvSpPr>
        <p:spPr/>
        <p:txBody>
          <a:bodyPr>
            <a:normAutofit fontScale="92500" lnSpcReduction="10000"/>
          </a:bodyPr>
          <a:lstStyle/>
          <a:p>
            <a:pPr marL="514350" indent="-514350">
              <a:buFont typeface="+mj-lt"/>
              <a:buAutoNum type="arabicPeriod"/>
            </a:pPr>
            <a:r>
              <a:rPr lang="en-US" dirty="0"/>
              <a:t>The proponent publishes notice in national daily to ask the stakeholders for suggestions within 15 days</a:t>
            </a:r>
          </a:p>
          <a:p>
            <a:pPr marL="514350" indent="-514350">
              <a:buFont typeface="+mj-lt"/>
              <a:buAutoNum type="arabicPeriod"/>
            </a:pPr>
            <a:r>
              <a:rPr lang="en-US" dirty="0"/>
              <a:t>The suggestions are sent to the proponent within 15 days of the notice</a:t>
            </a:r>
          </a:p>
          <a:p>
            <a:pPr marL="514350" indent="-514350">
              <a:buFont typeface="+mj-lt"/>
              <a:buAutoNum type="arabicPeriod"/>
            </a:pPr>
            <a:r>
              <a:rPr lang="en-US" dirty="0"/>
              <a:t>The proponent along with the received suggestions and concerns sends an application to the concerned authority for scope determination</a:t>
            </a:r>
          </a:p>
          <a:p>
            <a:pPr marL="514350" indent="-514350">
              <a:buFont typeface="+mj-lt"/>
              <a:buAutoNum type="arabicPeriod"/>
            </a:pPr>
            <a:r>
              <a:rPr lang="en-US" dirty="0"/>
              <a:t>The concerned authority carries out investigation and sends to the </a:t>
            </a:r>
            <a:r>
              <a:rPr lang="en-US" dirty="0" err="1"/>
              <a:t>MoE</a:t>
            </a:r>
            <a:endParaRPr lang="en-US" dirty="0"/>
          </a:p>
          <a:p>
            <a:pPr marL="514350" indent="-514350">
              <a:buFont typeface="+mj-lt"/>
              <a:buAutoNum type="arabicPeriod"/>
            </a:pPr>
            <a:r>
              <a:rPr lang="en-US" dirty="0"/>
              <a:t>MOE carries out investigation on the document and determines the scope as proposed or suggested</a:t>
            </a:r>
          </a:p>
        </p:txBody>
      </p:sp>
    </p:spTree>
    <p:extLst>
      <p:ext uri="{BB962C8B-B14F-4D97-AF65-F5344CB8AC3E}">
        <p14:creationId xmlns:p14="http://schemas.microsoft.com/office/powerpoint/2010/main" xmlns="" val="6417087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72AFBA-10EC-4EEA-A569-9FB18B0F4543}"/>
              </a:ext>
            </a:extLst>
          </p:cNvPr>
          <p:cNvSpPr>
            <a:spLocks noGrp="1"/>
          </p:cNvSpPr>
          <p:nvPr>
            <p:ph type="title"/>
          </p:nvPr>
        </p:nvSpPr>
        <p:spPr>
          <a:xfrm>
            <a:off x="628650" y="365127"/>
            <a:ext cx="7886700" cy="1021222"/>
          </a:xfrm>
        </p:spPr>
        <p:txBody>
          <a:bodyPr/>
          <a:lstStyle/>
          <a:p>
            <a:r>
              <a:rPr lang="en-US" b="1" dirty="0"/>
              <a:t>Public Notice for Scoping</a:t>
            </a:r>
            <a:endParaRPr lang="en-US" dirty="0"/>
          </a:p>
        </p:txBody>
      </p:sp>
      <p:sp>
        <p:nvSpPr>
          <p:cNvPr id="3" name="Content Placeholder 2">
            <a:extLst>
              <a:ext uri="{FF2B5EF4-FFF2-40B4-BE49-F238E27FC236}">
                <a16:creationId xmlns:a16="http://schemas.microsoft.com/office/drawing/2014/main" xmlns="" id="{241EDB99-B5A6-4E2F-A8FB-3F7DD4758711}"/>
              </a:ext>
            </a:extLst>
          </p:cNvPr>
          <p:cNvSpPr>
            <a:spLocks noGrp="1"/>
          </p:cNvSpPr>
          <p:nvPr>
            <p:ph idx="1"/>
          </p:nvPr>
        </p:nvSpPr>
        <p:spPr>
          <a:xfrm>
            <a:off x="628650" y="1578077"/>
            <a:ext cx="7886700" cy="4598886"/>
          </a:xfrm>
        </p:spPr>
        <p:txBody>
          <a:bodyPr>
            <a:normAutofit fontScale="85000" lnSpcReduction="20000"/>
          </a:bodyPr>
          <a:lstStyle/>
          <a:p>
            <a:r>
              <a:rPr lang="en-US" dirty="0"/>
              <a:t>The EIA process starts with the publication of public notice for scoping. </a:t>
            </a:r>
          </a:p>
          <a:p>
            <a:r>
              <a:rPr lang="en-US" dirty="0"/>
              <a:t>The purpose of public notice is to inform the stakeholders particularly of the project influence area about the project. </a:t>
            </a:r>
          </a:p>
          <a:p>
            <a:r>
              <a:rPr lang="en-US" dirty="0"/>
              <a:t>The proponent has to publish a 15 day public notice in Nepali in the national daily newspaper.</a:t>
            </a:r>
          </a:p>
          <a:p>
            <a:r>
              <a:rPr lang="en-US" dirty="0"/>
              <a:t>The copies of the public notice should also be pasted at the offices of the concerned VDCs of the project area for providing local people an opportunity to offer their comments and suggestions. </a:t>
            </a:r>
          </a:p>
          <a:p>
            <a:r>
              <a:rPr lang="en-US" dirty="0"/>
              <a:t>The notice calls upon the concerned parties, project affected people, and in broader sense stakeholders to offer suggestions and concerns about natural systems, cultural practices, social systems, economic and human activities and interrelationships of environmental components.</a:t>
            </a:r>
          </a:p>
        </p:txBody>
      </p:sp>
    </p:spTree>
    <p:extLst>
      <p:ext uri="{BB962C8B-B14F-4D97-AF65-F5344CB8AC3E}">
        <p14:creationId xmlns:p14="http://schemas.microsoft.com/office/powerpoint/2010/main" xmlns="" val="39457535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72AFBA-10EC-4EEA-A569-9FB18B0F4543}"/>
              </a:ext>
            </a:extLst>
          </p:cNvPr>
          <p:cNvSpPr>
            <a:spLocks noGrp="1"/>
          </p:cNvSpPr>
          <p:nvPr>
            <p:ph type="title"/>
          </p:nvPr>
        </p:nvSpPr>
        <p:spPr>
          <a:xfrm>
            <a:off x="614583" y="0"/>
            <a:ext cx="7886700" cy="534525"/>
          </a:xfrm>
        </p:spPr>
        <p:txBody>
          <a:bodyPr>
            <a:normAutofit fontScale="90000"/>
          </a:bodyPr>
          <a:lstStyle/>
          <a:p>
            <a:pPr algn="ctr"/>
            <a:r>
              <a:rPr lang="en-US" b="1" dirty="0"/>
              <a:t>Public Notice for Scoping</a:t>
            </a:r>
            <a:endParaRPr lang="en-US" dirty="0"/>
          </a:p>
        </p:txBody>
      </p:sp>
      <p:pic>
        <p:nvPicPr>
          <p:cNvPr id="4" name="Content Placeholder 3">
            <a:extLst>
              <a:ext uri="{FF2B5EF4-FFF2-40B4-BE49-F238E27FC236}">
                <a16:creationId xmlns:a16="http://schemas.microsoft.com/office/drawing/2014/main" xmlns="" id="{69D83361-D1F8-4BAF-AB08-8BB77F6EB381}"/>
              </a:ext>
            </a:extLst>
          </p:cNvPr>
          <p:cNvPicPr>
            <a:picLocks noGrp="1" noChangeAspect="1"/>
          </p:cNvPicPr>
          <p:nvPr>
            <p:ph idx="1"/>
          </p:nvPr>
        </p:nvPicPr>
        <p:blipFill>
          <a:blip r:embed="rId2"/>
          <a:stretch>
            <a:fillRect/>
          </a:stretch>
        </p:blipFill>
        <p:spPr>
          <a:xfrm>
            <a:off x="1842868" y="662816"/>
            <a:ext cx="5418807" cy="6195184"/>
          </a:xfrm>
          <a:prstGeom prst="rect">
            <a:avLst/>
          </a:prstGeom>
        </p:spPr>
      </p:pic>
    </p:spTree>
    <p:extLst>
      <p:ext uri="{BB962C8B-B14F-4D97-AF65-F5344CB8AC3E}">
        <p14:creationId xmlns:p14="http://schemas.microsoft.com/office/powerpoint/2010/main" xmlns="" val="2389090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255C5B-5A0E-45D1-9E07-56E19679FA8F}"/>
              </a:ext>
            </a:extLst>
          </p:cNvPr>
          <p:cNvSpPr>
            <a:spLocks noGrp="1"/>
          </p:cNvSpPr>
          <p:nvPr>
            <p:ph type="title"/>
          </p:nvPr>
        </p:nvSpPr>
        <p:spPr/>
        <p:txBody>
          <a:bodyPr/>
          <a:lstStyle/>
          <a:p>
            <a:r>
              <a:rPr lang="en-US" dirty="0"/>
              <a:t>Who is involved in scoping ?</a:t>
            </a:r>
          </a:p>
        </p:txBody>
      </p:sp>
      <p:sp>
        <p:nvSpPr>
          <p:cNvPr id="3" name="Content Placeholder 2">
            <a:extLst>
              <a:ext uri="{FF2B5EF4-FFF2-40B4-BE49-F238E27FC236}">
                <a16:creationId xmlns:a16="http://schemas.microsoft.com/office/drawing/2014/main" xmlns="" id="{907BC9D2-72F9-4070-BA1E-200E0492E348}"/>
              </a:ext>
            </a:extLst>
          </p:cNvPr>
          <p:cNvSpPr>
            <a:spLocks noGrp="1"/>
          </p:cNvSpPr>
          <p:nvPr>
            <p:ph idx="1"/>
          </p:nvPr>
        </p:nvSpPr>
        <p:spPr/>
        <p:txBody>
          <a:bodyPr>
            <a:normAutofit lnSpcReduction="10000"/>
          </a:bodyPr>
          <a:lstStyle/>
          <a:p>
            <a:r>
              <a:rPr lang="en-US" dirty="0"/>
              <a:t>Relevant authorized agency</a:t>
            </a:r>
          </a:p>
          <a:p>
            <a:r>
              <a:rPr lang="en-US" dirty="0"/>
              <a:t>Concerned agencies of GON associated with development work (public works, forest, agriculture, livestock, water resources, health,</a:t>
            </a:r>
          </a:p>
          <a:p>
            <a:r>
              <a:rPr lang="en-US" dirty="0"/>
              <a:t>Relevant donor agencies</a:t>
            </a:r>
          </a:p>
          <a:p>
            <a:r>
              <a:rPr lang="en-US" dirty="0"/>
              <a:t>Local personalities, politicians, teachers, women, students, farmers, </a:t>
            </a:r>
            <a:r>
              <a:rPr lang="en-US" dirty="0" err="1"/>
              <a:t>etc</a:t>
            </a:r>
            <a:endParaRPr lang="en-US" dirty="0"/>
          </a:p>
          <a:p>
            <a:r>
              <a:rPr lang="en-US" dirty="0"/>
              <a:t>Review agencies</a:t>
            </a:r>
          </a:p>
          <a:p>
            <a:r>
              <a:rPr lang="en-US" dirty="0"/>
              <a:t>Representatives of agencies associated with development projects.</a:t>
            </a:r>
          </a:p>
        </p:txBody>
      </p:sp>
    </p:spTree>
    <p:extLst>
      <p:ext uri="{BB962C8B-B14F-4D97-AF65-F5344CB8AC3E}">
        <p14:creationId xmlns:p14="http://schemas.microsoft.com/office/powerpoint/2010/main" xmlns="" val="3579582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A26651-F62B-4FFE-9A35-559965D36A33}"/>
              </a:ext>
            </a:extLst>
          </p:cNvPr>
          <p:cNvSpPr>
            <a:spLocks noGrp="1"/>
          </p:cNvSpPr>
          <p:nvPr>
            <p:ph type="title"/>
          </p:nvPr>
        </p:nvSpPr>
        <p:spPr/>
        <p:txBody>
          <a:bodyPr/>
          <a:lstStyle/>
          <a:p>
            <a:r>
              <a:rPr lang="en-US" dirty="0"/>
              <a:t>Definition</a:t>
            </a:r>
          </a:p>
        </p:txBody>
      </p:sp>
      <p:sp>
        <p:nvSpPr>
          <p:cNvPr id="3" name="Content Placeholder 2">
            <a:extLst>
              <a:ext uri="{FF2B5EF4-FFF2-40B4-BE49-F238E27FC236}">
                <a16:creationId xmlns:a16="http://schemas.microsoft.com/office/drawing/2014/main" xmlns="" id="{195DD91C-6246-4374-AF02-B3F1A48C67BC}"/>
              </a:ext>
            </a:extLst>
          </p:cNvPr>
          <p:cNvSpPr>
            <a:spLocks noGrp="1"/>
          </p:cNvSpPr>
          <p:nvPr>
            <p:ph idx="1"/>
          </p:nvPr>
        </p:nvSpPr>
        <p:spPr/>
        <p:txBody>
          <a:bodyPr/>
          <a:lstStyle/>
          <a:p>
            <a:r>
              <a:rPr lang="en-US" dirty="0"/>
              <a:t>A broader definition stresses the need to identify and assess the potential impacts, not only of projects, but also of legislative proposals, policies, </a:t>
            </a:r>
            <a:r>
              <a:rPr lang="en-US" dirty="0" err="1"/>
              <a:t>programmes</a:t>
            </a:r>
            <a:r>
              <a:rPr lang="en-US" dirty="0"/>
              <a:t> and operational procedures, on the environment, human health and well-being, and to communicate information about those impacts to the general public. </a:t>
            </a:r>
          </a:p>
        </p:txBody>
      </p:sp>
    </p:spTree>
    <p:extLst>
      <p:ext uri="{BB962C8B-B14F-4D97-AF65-F5344CB8AC3E}">
        <p14:creationId xmlns:p14="http://schemas.microsoft.com/office/powerpoint/2010/main" xmlns="" val="20316567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7FE5EF-E922-4C4D-BCE5-3061DAD04082}"/>
              </a:ext>
            </a:extLst>
          </p:cNvPr>
          <p:cNvSpPr>
            <a:spLocks noGrp="1"/>
          </p:cNvSpPr>
          <p:nvPr>
            <p:ph type="title"/>
          </p:nvPr>
        </p:nvSpPr>
        <p:spPr/>
        <p:txBody>
          <a:bodyPr/>
          <a:lstStyle/>
          <a:p>
            <a:r>
              <a:rPr lang="en-US" dirty="0"/>
              <a:t>Timing for scoping</a:t>
            </a:r>
          </a:p>
        </p:txBody>
      </p:sp>
      <p:sp>
        <p:nvSpPr>
          <p:cNvPr id="3" name="Content Placeholder 2">
            <a:extLst>
              <a:ext uri="{FF2B5EF4-FFF2-40B4-BE49-F238E27FC236}">
                <a16:creationId xmlns:a16="http://schemas.microsoft.com/office/drawing/2014/main" xmlns="" id="{C6B3279B-A236-4969-81DC-D27E4062B778}"/>
              </a:ext>
            </a:extLst>
          </p:cNvPr>
          <p:cNvSpPr>
            <a:spLocks noGrp="1"/>
          </p:cNvSpPr>
          <p:nvPr>
            <p:ph idx="1"/>
          </p:nvPr>
        </p:nvSpPr>
        <p:spPr/>
        <p:txBody>
          <a:bodyPr/>
          <a:lstStyle/>
          <a:p>
            <a:r>
              <a:rPr lang="en-US" dirty="0"/>
              <a:t>After completion of the project screening, at the </a:t>
            </a:r>
            <a:r>
              <a:rPr lang="en-US" dirty="0">
                <a:solidFill>
                  <a:srgbClr val="FF0000"/>
                </a:solidFill>
              </a:rPr>
              <a:t>pre-feasibility stage </a:t>
            </a:r>
            <a:r>
              <a:rPr lang="en-US" dirty="0"/>
              <a:t>of the project cycle.</a:t>
            </a:r>
          </a:p>
        </p:txBody>
      </p:sp>
    </p:spTree>
    <p:extLst>
      <p:ext uri="{BB962C8B-B14F-4D97-AF65-F5344CB8AC3E}">
        <p14:creationId xmlns:p14="http://schemas.microsoft.com/office/powerpoint/2010/main" xmlns="" val="28966259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4575CD-F0E2-41A8-A649-85628DF03D09}"/>
              </a:ext>
            </a:extLst>
          </p:cNvPr>
          <p:cNvSpPr>
            <a:spLocks noGrp="1"/>
          </p:cNvSpPr>
          <p:nvPr>
            <p:ph type="title"/>
          </p:nvPr>
        </p:nvSpPr>
        <p:spPr/>
        <p:txBody>
          <a:bodyPr/>
          <a:lstStyle/>
          <a:p>
            <a:r>
              <a:rPr lang="en-US" dirty="0"/>
              <a:t>TOR</a:t>
            </a:r>
          </a:p>
        </p:txBody>
      </p:sp>
      <p:sp>
        <p:nvSpPr>
          <p:cNvPr id="3" name="Content Placeholder 2">
            <a:extLst>
              <a:ext uri="{FF2B5EF4-FFF2-40B4-BE49-F238E27FC236}">
                <a16:creationId xmlns:a16="http://schemas.microsoft.com/office/drawing/2014/main" xmlns="" id="{12EF49B4-5D1A-40FA-9469-56A8ABC9EFED}"/>
              </a:ext>
            </a:extLst>
          </p:cNvPr>
          <p:cNvSpPr>
            <a:spLocks noGrp="1"/>
          </p:cNvSpPr>
          <p:nvPr>
            <p:ph idx="1"/>
          </p:nvPr>
        </p:nvSpPr>
        <p:spPr/>
        <p:txBody>
          <a:bodyPr/>
          <a:lstStyle/>
          <a:p>
            <a:r>
              <a:rPr lang="en-US" dirty="0"/>
              <a:t>TOR for environmental impact assessment shall be prepared on the basis of the scoping exercise.</a:t>
            </a:r>
          </a:p>
          <a:p>
            <a:r>
              <a:rPr lang="en-US" dirty="0"/>
              <a:t>A document that provides specific guidelines for EIA</a:t>
            </a:r>
          </a:p>
        </p:txBody>
      </p:sp>
    </p:spTree>
    <p:extLst>
      <p:ext uri="{BB962C8B-B14F-4D97-AF65-F5344CB8AC3E}">
        <p14:creationId xmlns:p14="http://schemas.microsoft.com/office/powerpoint/2010/main" xmlns="" val="34152186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A6010D-D6D9-4527-B6D6-223746401C4D}"/>
              </a:ext>
            </a:extLst>
          </p:cNvPr>
          <p:cNvSpPr>
            <a:spLocks noGrp="1"/>
          </p:cNvSpPr>
          <p:nvPr>
            <p:ph type="title"/>
          </p:nvPr>
        </p:nvSpPr>
        <p:spPr>
          <a:xfrm>
            <a:off x="628650" y="365126"/>
            <a:ext cx="7886700" cy="829493"/>
          </a:xfrm>
        </p:spPr>
        <p:txBody>
          <a:bodyPr/>
          <a:lstStyle/>
          <a:p>
            <a:r>
              <a:rPr lang="en-US" dirty="0"/>
              <a:t>Objectives of preparation of TOR</a:t>
            </a:r>
          </a:p>
        </p:txBody>
      </p:sp>
      <p:sp>
        <p:nvSpPr>
          <p:cNvPr id="3" name="Content Placeholder 2">
            <a:extLst>
              <a:ext uri="{FF2B5EF4-FFF2-40B4-BE49-F238E27FC236}">
                <a16:creationId xmlns:a16="http://schemas.microsoft.com/office/drawing/2014/main" xmlns="" id="{59A6EB10-0FDF-494A-B05E-E457BAFE8C65}"/>
              </a:ext>
            </a:extLst>
          </p:cNvPr>
          <p:cNvSpPr>
            <a:spLocks noGrp="1"/>
          </p:cNvSpPr>
          <p:nvPr>
            <p:ph idx="1"/>
          </p:nvPr>
        </p:nvSpPr>
        <p:spPr>
          <a:xfrm>
            <a:off x="628650" y="1297858"/>
            <a:ext cx="7886700" cy="4879105"/>
          </a:xfrm>
        </p:spPr>
        <p:txBody>
          <a:bodyPr>
            <a:normAutofit lnSpcReduction="10000"/>
          </a:bodyPr>
          <a:lstStyle/>
          <a:p>
            <a:r>
              <a:rPr lang="en-US" dirty="0">
                <a:solidFill>
                  <a:srgbClr val="FF0000"/>
                </a:solidFill>
              </a:rPr>
              <a:t>To systematize</a:t>
            </a:r>
            <a:r>
              <a:rPr lang="en-US" dirty="0"/>
              <a:t> the working procedure.</a:t>
            </a:r>
          </a:p>
          <a:p>
            <a:r>
              <a:rPr lang="en-US" dirty="0">
                <a:solidFill>
                  <a:srgbClr val="FF0000"/>
                </a:solidFill>
              </a:rPr>
              <a:t>To delineate major activities </a:t>
            </a:r>
            <a:r>
              <a:rPr lang="en-US" dirty="0"/>
              <a:t>to be implemented.</a:t>
            </a:r>
          </a:p>
          <a:p>
            <a:r>
              <a:rPr lang="en-US" dirty="0">
                <a:solidFill>
                  <a:srgbClr val="FF0000"/>
                </a:solidFill>
              </a:rPr>
              <a:t>To fit EIA</a:t>
            </a:r>
            <a:r>
              <a:rPr lang="en-US" dirty="0"/>
              <a:t> with existing policy, rules and administrative procedures.</a:t>
            </a:r>
          </a:p>
          <a:p>
            <a:r>
              <a:rPr lang="en-US" dirty="0">
                <a:solidFill>
                  <a:srgbClr val="FF0000"/>
                </a:solidFill>
              </a:rPr>
              <a:t>To accomplish the job within a specified time limit</a:t>
            </a:r>
            <a:r>
              <a:rPr lang="en-US" dirty="0"/>
              <a:t>.</a:t>
            </a:r>
          </a:p>
          <a:p>
            <a:r>
              <a:rPr lang="en-US" dirty="0"/>
              <a:t>To give </a:t>
            </a:r>
            <a:r>
              <a:rPr lang="en-US" dirty="0">
                <a:solidFill>
                  <a:srgbClr val="FF0000"/>
                </a:solidFill>
              </a:rPr>
              <a:t>special emphasis to then most significant aspects</a:t>
            </a:r>
            <a:r>
              <a:rPr lang="en-US" dirty="0"/>
              <a:t> of the study</a:t>
            </a:r>
          </a:p>
          <a:p>
            <a:r>
              <a:rPr lang="en-US" dirty="0">
                <a:solidFill>
                  <a:srgbClr val="FF0000"/>
                </a:solidFill>
              </a:rPr>
              <a:t>To provide technical guidance </a:t>
            </a:r>
            <a:r>
              <a:rPr lang="en-US" dirty="0"/>
              <a:t>relating to main aspects of the environment which require delineation in the course of study. (To indicate the nature and extent of data to be collected, to specify the most relevant/specific methods, others)</a:t>
            </a:r>
          </a:p>
          <a:p>
            <a:endParaRPr lang="en-US" dirty="0"/>
          </a:p>
        </p:txBody>
      </p:sp>
    </p:spTree>
    <p:extLst>
      <p:ext uri="{BB962C8B-B14F-4D97-AF65-F5344CB8AC3E}">
        <p14:creationId xmlns:p14="http://schemas.microsoft.com/office/powerpoint/2010/main" xmlns="" val="1110811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DA7CA5-959B-494C-9C4E-4BF94A64FBB5}"/>
              </a:ext>
            </a:extLst>
          </p:cNvPr>
          <p:cNvSpPr>
            <a:spLocks noGrp="1"/>
          </p:cNvSpPr>
          <p:nvPr>
            <p:ph type="title"/>
          </p:nvPr>
        </p:nvSpPr>
        <p:spPr>
          <a:xfrm>
            <a:off x="0" y="235975"/>
            <a:ext cx="8996516" cy="726255"/>
          </a:xfrm>
        </p:spPr>
        <p:txBody>
          <a:bodyPr>
            <a:normAutofit/>
          </a:bodyPr>
          <a:lstStyle/>
          <a:p>
            <a:r>
              <a:rPr lang="en-US" dirty="0"/>
              <a:t>Format for TOR (EPR 1997, Schedule 4)</a:t>
            </a:r>
          </a:p>
        </p:txBody>
      </p:sp>
      <p:sp>
        <p:nvSpPr>
          <p:cNvPr id="3" name="Content Placeholder 2">
            <a:extLst>
              <a:ext uri="{FF2B5EF4-FFF2-40B4-BE49-F238E27FC236}">
                <a16:creationId xmlns:a16="http://schemas.microsoft.com/office/drawing/2014/main" xmlns="" id="{44609B4C-A5A7-4484-A7F3-3403F73134AA}"/>
              </a:ext>
            </a:extLst>
          </p:cNvPr>
          <p:cNvSpPr>
            <a:spLocks noGrp="1"/>
          </p:cNvSpPr>
          <p:nvPr>
            <p:ph idx="1"/>
          </p:nvPr>
        </p:nvSpPr>
        <p:spPr>
          <a:xfrm>
            <a:off x="442452" y="1253330"/>
            <a:ext cx="8072898" cy="5368695"/>
          </a:xfrm>
        </p:spPr>
        <p:txBody>
          <a:bodyPr>
            <a:normAutofit/>
          </a:bodyPr>
          <a:lstStyle/>
          <a:p>
            <a:pPr marL="514350" indent="-514350">
              <a:buFont typeface="+mj-lt"/>
              <a:buAutoNum type="arabicPeriod"/>
            </a:pPr>
            <a:r>
              <a:rPr lang="en-US" dirty="0"/>
              <a:t>Name and address of the individual or institution preparing the report</a:t>
            </a:r>
          </a:p>
          <a:p>
            <a:pPr marL="514350" indent="-514350">
              <a:buFont typeface="+mj-lt"/>
              <a:buAutoNum type="arabicPeriod"/>
            </a:pPr>
            <a:r>
              <a:rPr lang="en-US" dirty="0"/>
              <a:t>General introduction of the proposal:</a:t>
            </a:r>
          </a:p>
          <a:p>
            <a:pPr marL="514350" indent="-514350">
              <a:buFont typeface="+mj-lt"/>
              <a:buAutoNum type="arabicPeriod"/>
            </a:pPr>
            <a:r>
              <a:rPr lang="en-US" dirty="0"/>
              <a:t>Data needed for the preparation of the report, and procedure of collecting them:</a:t>
            </a:r>
          </a:p>
          <a:p>
            <a:pPr marL="514350" indent="-514350">
              <a:buFont typeface="+mj-lt"/>
              <a:buAutoNum type="arabicPeriod"/>
            </a:pPr>
            <a:r>
              <a:rPr lang="en-US" dirty="0"/>
              <a:t>Policies, laws, rules and manuals to be taken into account while preparing the report</a:t>
            </a:r>
          </a:p>
          <a:p>
            <a:pPr marL="514350" indent="-514350">
              <a:buFont typeface="+mj-lt"/>
              <a:buAutoNum type="arabicPeriod"/>
            </a:pPr>
            <a:r>
              <a:rPr lang="en-US" dirty="0"/>
              <a:t>Preparation of the Report :</a:t>
            </a:r>
          </a:p>
          <a:p>
            <a:pPr marL="0" indent="0">
              <a:buNone/>
            </a:pPr>
            <a:r>
              <a:rPr lang="en-US" dirty="0"/>
              <a:t>	a. Time</a:t>
            </a:r>
          </a:p>
          <a:p>
            <a:pPr marL="0" indent="0">
              <a:buNone/>
            </a:pPr>
            <a:r>
              <a:rPr lang="en-US" dirty="0"/>
              <a:t>	b. Estimated budget</a:t>
            </a:r>
          </a:p>
          <a:p>
            <a:pPr marL="0" indent="0">
              <a:buNone/>
            </a:pPr>
            <a:r>
              <a:rPr lang="en-US" dirty="0"/>
              <a:t>	c. Necessary Experts</a:t>
            </a:r>
          </a:p>
          <a:p>
            <a:endParaRPr lang="en-US" dirty="0"/>
          </a:p>
          <a:p>
            <a:endParaRPr lang="en-US" dirty="0"/>
          </a:p>
        </p:txBody>
      </p:sp>
    </p:spTree>
    <p:extLst>
      <p:ext uri="{BB962C8B-B14F-4D97-AF65-F5344CB8AC3E}">
        <p14:creationId xmlns:p14="http://schemas.microsoft.com/office/powerpoint/2010/main" xmlns="" val="40186752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DA7CA5-959B-494C-9C4E-4BF94A64FBB5}"/>
              </a:ext>
            </a:extLst>
          </p:cNvPr>
          <p:cNvSpPr>
            <a:spLocks noGrp="1"/>
          </p:cNvSpPr>
          <p:nvPr>
            <p:ph type="title"/>
          </p:nvPr>
        </p:nvSpPr>
        <p:spPr>
          <a:xfrm>
            <a:off x="0" y="235975"/>
            <a:ext cx="8996516" cy="726255"/>
          </a:xfrm>
        </p:spPr>
        <p:txBody>
          <a:bodyPr>
            <a:normAutofit/>
          </a:bodyPr>
          <a:lstStyle/>
          <a:p>
            <a:r>
              <a:rPr lang="en-US" dirty="0"/>
              <a:t>Format for TOR (EPR 1997, Schedule 4)</a:t>
            </a:r>
          </a:p>
        </p:txBody>
      </p:sp>
      <p:sp>
        <p:nvSpPr>
          <p:cNvPr id="3" name="Content Placeholder 2">
            <a:extLst>
              <a:ext uri="{FF2B5EF4-FFF2-40B4-BE49-F238E27FC236}">
                <a16:creationId xmlns:a16="http://schemas.microsoft.com/office/drawing/2014/main" xmlns="" id="{44609B4C-A5A7-4484-A7F3-3403F73134AA}"/>
              </a:ext>
            </a:extLst>
          </p:cNvPr>
          <p:cNvSpPr>
            <a:spLocks noGrp="1"/>
          </p:cNvSpPr>
          <p:nvPr>
            <p:ph idx="1"/>
          </p:nvPr>
        </p:nvSpPr>
        <p:spPr>
          <a:xfrm>
            <a:off x="442452" y="1253330"/>
            <a:ext cx="8072898" cy="5368695"/>
          </a:xfrm>
        </p:spPr>
        <p:txBody>
          <a:bodyPr>
            <a:normAutofit fontScale="77500" lnSpcReduction="20000"/>
          </a:bodyPr>
          <a:lstStyle/>
          <a:p>
            <a:pPr marL="0" indent="0">
              <a:buNone/>
            </a:pPr>
            <a:r>
              <a:rPr lang="en-US" b="1" dirty="0"/>
              <a:t>6. Scope determined for the preparation of the report.</a:t>
            </a:r>
          </a:p>
          <a:p>
            <a:pPr marL="0" indent="0">
              <a:buNone/>
            </a:pPr>
            <a:r>
              <a:rPr lang="en-US" b="1" dirty="0"/>
              <a:t>7. Impact on the environment of the implementation of the report :</a:t>
            </a:r>
          </a:p>
          <a:p>
            <a:pPr marL="0" indent="0">
              <a:buNone/>
            </a:pPr>
            <a:r>
              <a:rPr lang="en-US" dirty="0"/>
              <a:t>	a. Social and economic</a:t>
            </a:r>
          </a:p>
          <a:p>
            <a:pPr marL="0" indent="0">
              <a:buNone/>
            </a:pPr>
            <a:r>
              <a:rPr lang="en-US" dirty="0"/>
              <a:t>	b. Cultural and physical</a:t>
            </a:r>
          </a:p>
          <a:p>
            <a:pPr marL="0" indent="0">
              <a:buNone/>
            </a:pPr>
            <a:r>
              <a:rPr lang="en-US" dirty="0"/>
              <a:t>	c. Chemical</a:t>
            </a:r>
          </a:p>
          <a:p>
            <a:pPr marL="0" indent="0">
              <a:buNone/>
            </a:pPr>
            <a:r>
              <a:rPr lang="en-US" dirty="0"/>
              <a:t>	d. Biological</a:t>
            </a:r>
          </a:p>
          <a:p>
            <a:pPr marL="0" indent="0">
              <a:buNone/>
            </a:pPr>
            <a:r>
              <a:rPr lang="en-US" b="1" dirty="0"/>
              <a:t>8. Other alternatives for the implementation of the proposal:</a:t>
            </a:r>
          </a:p>
          <a:p>
            <a:pPr marL="0" indent="0">
              <a:buNone/>
            </a:pPr>
            <a:r>
              <a:rPr lang="en-US" dirty="0"/>
              <a:t>	a. Design</a:t>
            </a:r>
          </a:p>
          <a:p>
            <a:pPr marL="0" indent="0">
              <a:buNone/>
            </a:pPr>
            <a:r>
              <a:rPr lang="en-US" dirty="0"/>
              <a:t>	b. Project site</a:t>
            </a:r>
          </a:p>
          <a:p>
            <a:pPr marL="0" indent="0">
              <a:buNone/>
            </a:pPr>
            <a:r>
              <a:rPr lang="en-US" dirty="0"/>
              <a:t>	c. Technology, procedure of operation, time-schedule and 	raw materials to be used.</a:t>
            </a:r>
          </a:p>
          <a:p>
            <a:pPr marL="0" indent="0">
              <a:buNone/>
            </a:pPr>
            <a:r>
              <a:rPr lang="en-US" dirty="0"/>
              <a:t>	d. Environment management system.</a:t>
            </a:r>
          </a:p>
          <a:p>
            <a:pPr marL="0" indent="0">
              <a:buNone/>
            </a:pPr>
            <a:r>
              <a:rPr lang="en-US" dirty="0"/>
              <a:t>	e. Whether or not the risks resulting from the 	implementation of the proposal can be accepted.</a:t>
            </a:r>
          </a:p>
          <a:p>
            <a:pPr marL="0" indent="0">
              <a:buNone/>
            </a:pPr>
            <a:r>
              <a:rPr lang="en-US" dirty="0"/>
              <a:t>	f. Other matters.</a:t>
            </a:r>
          </a:p>
          <a:p>
            <a:endParaRPr lang="en-US" dirty="0"/>
          </a:p>
        </p:txBody>
      </p:sp>
    </p:spTree>
    <p:extLst>
      <p:ext uri="{BB962C8B-B14F-4D97-AF65-F5344CB8AC3E}">
        <p14:creationId xmlns:p14="http://schemas.microsoft.com/office/powerpoint/2010/main" xmlns="" val="6759912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DA7CA5-959B-494C-9C4E-4BF94A64FBB5}"/>
              </a:ext>
            </a:extLst>
          </p:cNvPr>
          <p:cNvSpPr>
            <a:spLocks noGrp="1"/>
          </p:cNvSpPr>
          <p:nvPr>
            <p:ph type="title"/>
          </p:nvPr>
        </p:nvSpPr>
        <p:spPr>
          <a:xfrm>
            <a:off x="0" y="235975"/>
            <a:ext cx="8996516" cy="726255"/>
          </a:xfrm>
        </p:spPr>
        <p:txBody>
          <a:bodyPr>
            <a:normAutofit/>
          </a:bodyPr>
          <a:lstStyle/>
          <a:p>
            <a:r>
              <a:rPr lang="en-US" dirty="0"/>
              <a:t>Format for TOR (EPR 1997, Schedule 4)</a:t>
            </a:r>
          </a:p>
        </p:txBody>
      </p:sp>
      <p:sp>
        <p:nvSpPr>
          <p:cNvPr id="3" name="Content Placeholder 2">
            <a:extLst>
              <a:ext uri="{FF2B5EF4-FFF2-40B4-BE49-F238E27FC236}">
                <a16:creationId xmlns:a16="http://schemas.microsoft.com/office/drawing/2014/main" xmlns="" id="{44609B4C-A5A7-4484-A7F3-3403F73134AA}"/>
              </a:ext>
            </a:extLst>
          </p:cNvPr>
          <p:cNvSpPr>
            <a:spLocks noGrp="1"/>
          </p:cNvSpPr>
          <p:nvPr>
            <p:ph idx="1"/>
          </p:nvPr>
        </p:nvSpPr>
        <p:spPr>
          <a:xfrm>
            <a:off x="442452" y="1253330"/>
            <a:ext cx="8072898" cy="5368695"/>
          </a:xfrm>
        </p:spPr>
        <p:txBody>
          <a:bodyPr>
            <a:normAutofit/>
          </a:bodyPr>
          <a:lstStyle/>
          <a:p>
            <a:pPr marL="0" indent="0">
              <a:buNone/>
            </a:pPr>
            <a:r>
              <a:rPr lang="en-US" dirty="0"/>
              <a:t>9. Measures to remove any negative impact that may be noticed while implementing the proposal.</a:t>
            </a:r>
          </a:p>
          <a:p>
            <a:pPr marL="0" indent="0">
              <a:buNone/>
            </a:pPr>
            <a:r>
              <a:rPr lang="en-US" dirty="0"/>
              <a:t>10. Particulars of the cost and returns of the proposal.</a:t>
            </a:r>
          </a:p>
          <a:p>
            <a:pPr marL="0" indent="0">
              <a:buNone/>
            </a:pPr>
            <a:r>
              <a:rPr lang="en-US" dirty="0"/>
              <a:t>11. Matters to be monitored while implementing the proposal.</a:t>
            </a:r>
          </a:p>
          <a:p>
            <a:pPr marL="0" indent="0">
              <a:buNone/>
            </a:pPr>
            <a:r>
              <a:rPr lang="en-US" dirty="0"/>
              <a:t>12. Relevant information, reference lists, annexes, maps, photographs, tables and charts, graphs and questionnaires to be mentioned at the time of preparing the report.,</a:t>
            </a:r>
          </a:p>
        </p:txBody>
      </p:sp>
    </p:spTree>
    <p:extLst>
      <p:ext uri="{BB962C8B-B14F-4D97-AF65-F5344CB8AC3E}">
        <p14:creationId xmlns:p14="http://schemas.microsoft.com/office/powerpoint/2010/main" xmlns="" val="39879874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8D9C80-4D54-4052-B12D-EF1B13745DEF}"/>
              </a:ext>
            </a:extLst>
          </p:cNvPr>
          <p:cNvSpPr>
            <a:spLocks noGrp="1"/>
          </p:cNvSpPr>
          <p:nvPr>
            <p:ph type="title"/>
          </p:nvPr>
        </p:nvSpPr>
        <p:spPr>
          <a:xfrm>
            <a:off x="908870" y="2459397"/>
            <a:ext cx="7886700" cy="1325563"/>
          </a:xfrm>
        </p:spPr>
        <p:txBody>
          <a:bodyPr/>
          <a:lstStyle/>
          <a:p>
            <a:pPr algn="ctr"/>
            <a:r>
              <a:rPr lang="en-US" dirty="0"/>
              <a:t>Baseline Information and its methods of collection</a:t>
            </a:r>
          </a:p>
        </p:txBody>
      </p:sp>
    </p:spTree>
    <p:extLst>
      <p:ext uri="{BB962C8B-B14F-4D97-AF65-F5344CB8AC3E}">
        <p14:creationId xmlns:p14="http://schemas.microsoft.com/office/powerpoint/2010/main" xmlns="" val="31804073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11F18B-8285-46EE-841B-AA21124B3291}"/>
              </a:ext>
            </a:extLst>
          </p:cNvPr>
          <p:cNvSpPr>
            <a:spLocks noGrp="1"/>
          </p:cNvSpPr>
          <p:nvPr>
            <p:ph type="title"/>
          </p:nvPr>
        </p:nvSpPr>
        <p:spPr/>
        <p:txBody>
          <a:bodyPr/>
          <a:lstStyle/>
          <a:p>
            <a:r>
              <a:rPr lang="en-US" dirty="0"/>
              <a:t>Baseline Information</a:t>
            </a:r>
          </a:p>
        </p:txBody>
      </p:sp>
      <p:sp>
        <p:nvSpPr>
          <p:cNvPr id="3" name="Content Placeholder 2">
            <a:extLst>
              <a:ext uri="{FF2B5EF4-FFF2-40B4-BE49-F238E27FC236}">
                <a16:creationId xmlns:a16="http://schemas.microsoft.com/office/drawing/2014/main" xmlns="" id="{0AB96B1C-8B00-4142-8FC2-989A7C952415}"/>
              </a:ext>
            </a:extLst>
          </p:cNvPr>
          <p:cNvSpPr>
            <a:spLocks noGrp="1"/>
          </p:cNvSpPr>
          <p:nvPr>
            <p:ph idx="1"/>
          </p:nvPr>
        </p:nvSpPr>
        <p:spPr/>
        <p:txBody>
          <a:bodyPr>
            <a:normAutofit lnSpcReduction="10000"/>
          </a:bodyPr>
          <a:lstStyle/>
          <a:p>
            <a:pPr algn="just"/>
            <a:r>
              <a:rPr lang="en-US" dirty="0"/>
              <a:t>Baseline information is important reference point for conducting EIA.</a:t>
            </a:r>
          </a:p>
          <a:p>
            <a:pPr algn="just"/>
            <a:r>
              <a:rPr lang="en-US" dirty="0"/>
              <a:t>The term "baseline" refers to the collection of background information on the biophysical, social and economic settings proposed project area. </a:t>
            </a:r>
          </a:p>
          <a:p>
            <a:pPr algn="just"/>
            <a:r>
              <a:rPr lang="en-US" dirty="0"/>
              <a:t>Baseline data are collected for two main purposes:</a:t>
            </a:r>
          </a:p>
          <a:p>
            <a:pPr lvl="1" algn="just"/>
            <a:r>
              <a:rPr lang="en-US" dirty="0"/>
              <a:t>to provide a description of the status and trends of environmental factors against which predicted changes can be compared and evaluated in terms of importance, and</a:t>
            </a:r>
          </a:p>
          <a:p>
            <a:pPr lvl="1" algn="just"/>
            <a:r>
              <a:rPr lang="en-US" dirty="0"/>
              <a:t>to provide a means of detecting actual change by monitoring once a project has been initiated</a:t>
            </a:r>
          </a:p>
          <a:p>
            <a:pPr algn="just"/>
            <a:endParaRPr lang="en-US" dirty="0">
              <a:solidFill>
                <a:schemeClr val="tx2"/>
              </a:solidFill>
            </a:endParaRPr>
          </a:p>
          <a:p>
            <a:endParaRPr lang="en-US" dirty="0"/>
          </a:p>
        </p:txBody>
      </p:sp>
    </p:spTree>
    <p:extLst>
      <p:ext uri="{BB962C8B-B14F-4D97-AF65-F5344CB8AC3E}">
        <p14:creationId xmlns:p14="http://schemas.microsoft.com/office/powerpoint/2010/main" xmlns="" val="27375345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8D9C80-4D54-4052-B12D-EF1B13745DEF}"/>
              </a:ext>
            </a:extLst>
          </p:cNvPr>
          <p:cNvSpPr>
            <a:spLocks noGrp="1"/>
          </p:cNvSpPr>
          <p:nvPr>
            <p:ph type="title"/>
          </p:nvPr>
        </p:nvSpPr>
        <p:spPr/>
        <p:txBody>
          <a:bodyPr/>
          <a:lstStyle/>
          <a:p>
            <a:r>
              <a:rPr lang="en-US" dirty="0"/>
              <a:t>Methods used in the study</a:t>
            </a:r>
          </a:p>
        </p:txBody>
      </p:sp>
      <p:sp>
        <p:nvSpPr>
          <p:cNvPr id="3" name="Content Placeholder 2">
            <a:extLst>
              <a:ext uri="{FF2B5EF4-FFF2-40B4-BE49-F238E27FC236}">
                <a16:creationId xmlns:a16="http://schemas.microsoft.com/office/drawing/2014/main" xmlns="" id="{6E4A985C-4AB9-4E06-875A-E295E842E870}"/>
              </a:ext>
            </a:extLst>
          </p:cNvPr>
          <p:cNvSpPr>
            <a:spLocks noGrp="1"/>
          </p:cNvSpPr>
          <p:nvPr>
            <p:ph idx="1"/>
          </p:nvPr>
        </p:nvSpPr>
        <p:spPr/>
        <p:txBody>
          <a:bodyPr/>
          <a:lstStyle/>
          <a:p>
            <a:r>
              <a:rPr lang="en-US" dirty="0"/>
              <a:t>Walkover survey</a:t>
            </a:r>
          </a:p>
          <a:p>
            <a:r>
              <a:rPr lang="en-US" dirty="0"/>
              <a:t>Household survey/Census</a:t>
            </a:r>
          </a:p>
          <a:p>
            <a:r>
              <a:rPr lang="en-US" dirty="0"/>
              <a:t>FGD/Farm-level interviews/Key informant interview</a:t>
            </a:r>
          </a:p>
          <a:p>
            <a:r>
              <a:rPr lang="en-US" dirty="0"/>
              <a:t>Literature review</a:t>
            </a:r>
          </a:p>
          <a:p>
            <a:r>
              <a:rPr lang="en-US" dirty="0"/>
              <a:t>Sampling and lab testing</a:t>
            </a:r>
          </a:p>
          <a:p>
            <a:r>
              <a:rPr lang="en-US" dirty="0"/>
              <a:t>Interpretation of maps/satellite images</a:t>
            </a:r>
          </a:p>
        </p:txBody>
      </p:sp>
    </p:spTree>
    <p:extLst>
      <p:ext uri="{BB962C8B-B14F-4D97-AF65-F5344CB8AC3E}">
        <p14:creationId xmlns:p14="http://schemas.microsoft.com/office/powerpoint/2010/main" xmlns="" val="1677579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B2F7EE-76D0-44E1-B5D9-734C45D5F791}"/>
              </a:ext>
            </a:extLst>
          </p:cNvPr>
          <p:cNvSpPr>
            <a:spLocks noGrp="1"/>
          </p:cNvSpPr>
          <p:nvPr>
            <p:ph type="title"/>
          </p:nvPr>
        </p:nvSpPr>
        <p:spPr/>
        <p:txBody>
          <a:bodyPr/>
          <a:lstStyle/>
          <a:p>
            <a:r>
              <a:rPr lang="en-US" dirty="0"/>
              <a:t>Information collection</a:t>
            </a:r>
          </a:p>
        </p:txBody>
      </p:sp>
      <p:sp>
        <p:nvSpPr>
          <p:cNvPr id="3" name="Content Placeholder 2">
            <a:extLst>
              <a:ext uri="{FF2B5EF4-FFF2-40B4-BE49-F238E27FC236}">
                <a16:creationId xmlns:a16="http://schemas.microsoft.com/office/drawing/2014/main" xmlns="" id="{0AE0181F-1CE9-4539-B729-160234F7C454}"/>
              </a:ext>
            </a:extLst>
          </p:cNvPr>
          <p:cNvSpPr>
            <a:spLocks noGrp="1"/>
          </p:cNvSpPr>
          <p:nvPr>
            <p:ph idx="1"/>
          </p:nvPr>
        </p:nvSpPr>
        <p:spPr/>
        <p:txBody>
          <a:bodyPr/>
          <a:lstStyle/>
          <a:p>
            <a:r>
              <a:rPr lang="en-US" dirty="0"/>
              <a:t>Physical environment</a:t>
            </a:r>
          </a:p>
          <a:p>
            <a:r>
              <a:rPr lang="en-US" dirty="0"/>
              <a:t>Socioeconomic environment</a:t>
            </a:r>
          </a:p>
          <a:p>
            <a:r>
              <a:rPr lang="en-US" dirty="0"/>
              <a:t>Biological environment</a:t>
            </a:r>
          </a:p>
          <a:p>
            <a:r>
              <a:rPr lang="en-US" dirty="0"/>
              <a:t>Cultural environment</a:t>
            </a:r>
          </a:p>
          <a:p>
            <a:endParaRPr lang="en-US" dirty="0"/>
          </a:p>
        </p:txBody>
      </p:sp>
    </p:spTree>
    <p:extLst>
      <p:ext uri="{BB962C8B-B14F-4D97-AF65-F5344CB8AC3E}">
        <p14:creationId xmlns:p14="http://schemas.microsoft.com/office/powerpoint/2010/main" xmlns="" val="1189691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7D5D5B-8921-449E-A2B5-5D431FFC5C1A}"/>
              </a:ext>
            </a:extLst>
          </p:cNvPr>
          <p:cNvSpPr>
            <a:spLocks noGrp="1"/>
          </p:cNvSpPr>
          <p:nvPr>
            <p:ph type="title"/>
          </p:nvPr>
        </p:nvSpPr>
        <p:spPr/>
        <p:txBody>
          <a:bodyPr/>
          <a:lstStyle/>
          <a:p>
            <a:r>
              <a:rPr lang="en-US" dirty="0"/>
              <a:t>Definition</a:t>
            </a:r>
          </a:p>
        </p:txBody>
      </p:sp>
      <p:sp>
        <p:nvSpPr>
          <p:cNvPr id="3" name="Content Placeholder 2">
            <a:extLst>
              <a:ext uri="{FF2B5EF4-FFF2-40B4-BE49-F238E27FC236}">
                <a16:creationId xmlns:a16="http://schemas.microsoft.com/office/drawing/2014/main" xmlns="" id="{66D50784-56EA-47FF-B1C3-78C9E05E8A31}"/>
              </a:ext>
            </a:extLst>
          </p:cNvPr>
          <p:cNvSpPr>
            <a:spLocks noGrp="1"/>
          </p:cNvSpPr>
          <p:nvPr>
            <p:ph idx="1"/>
          </p:nvPr>
        </p:nvSpPr>
        <p:spPr/>
        <p:txBody>
          <a:bodyPr/>
          <a:lstStyle/>
          <a:p>
            <a:r>
              <a:rPr lang="en-US" dirty="0"/>
              <a:t>Environmental impact assessment (EIA) is one of the environmental assessment tools being used worldwide to provide decision-makers and the concerned public with essential information to plan for environmentally sustainable economic development. </a:t>
            </a:r>
          </a:p>
          <a:p>
            <a:r>
              <a:rPr lang="en-US" dirty="0"/>
              <a:t>It is a systematic analysis of projects to determine their potential environmental impacts and the significance of such impacts and to propose measures to mitigate the negative impacts.</a:t>
            </a:r>
          </a:p>
          <a:p>
            <a:endParaRPr lang="en-US" dirty="0"/>
          </a:p>
        </p:txBody>
      </p:sp>
    </p:spTree>
    <p:extLst>
      <p:ext uri="{BB962C8B-B14F-4D97-AF65-F5344CB8AC3E}">
        <p14:creationId xmlns:p14="http://schemas.microsoft.com/office/powerpoint/2010/main" xmlns="" val="315618461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EDDC2B-6DA0-4983-A050-EB5CBF1B55AE}"/>
              </a:ext>
            </a:extLst>
          </p:cNvPr>
          <p:cNvSpPr>
            <a:spLocks noGrp="1"/>
          </p:cNvSpPr>
          <p:nvPr>
            <p:ph type="title"/>
          </p:nvPr>
        </p:nvSpPr>
        <p:spPr/>
        <p:txBody>
          <a:bodyPr/>
          <a:lstStyle/>
          <a:p>
            <a:r>
              <a:rPr lang="en-US" dirty="0"/>
              <a:t>Physical environment</a:t>
            </a:r>
          </a:p>
        </p:txBody>
      </p:sp>
      <p:sp>
        <p:nvSpPr>
          <p:cNvPr id="3" name="Content Placeholder 2">
            <a:extLst>
              <a:ext uri="{FF2B5EF4-FFF2-40B4-BE49-F238E27FC236}">
                <a16:creationId xmlns:a16="http://schemas.microsoft.com/office/drawing/2014/main" xmlns="" id="{6AB0C91C-9D4D-423D-BD31-F9306144E6C9}"/>
              </a:ext>
            </a:extLst>
          </p:cNvPr>
          <p:cNvSpPr>
            <a:spLocks noGrp="1"/>
          </p:cNvSpPr>
          <p:nvPr>
            <p:ph idx="1"/>
          </p:nvPr>
        </p:nvSpPr>
        <p:spPr/>
        <p:txBody>
          <a:bodyPr/>
          <a:lstStyle/>
          <a:p>
            <a:r>
              <a:rPr lang="en-US" dirty="0"/>
              <a:t>Topography</a:t>
            </a:r>
          </a:p>
          <a:p>
            <a:r>
              <a:rPr lang="en-US" dirty="0"/>
              <a:t>Land-use</a:t>
            </a:r>
          </a:p>
          <a:p>
            <a:r>
              <a:rPr lang="en-US" dirty="0"/>
              <a:t>Geology</a:t>
            </a:r>
          </a:p>
          <a:p>
            <a:r>
              <a:rPr lang="en-US" dirty="0"/>
              <a:t>Climate</a:t>
            </a:r>
          </a:p>
          <a:p>
            <a:r>
              <a:rPr lang="en-US" dirty="0"/>
              <a:t>Water resources</a:t>
            </a:r>
          </a:p>
          <a:p>
            <a:r>
              <a:rPr lang="en-US" dirty="0"/>
              <a:t>Ambient air</a:t>
            </a:r>
          </a:p>
        </p:txBody>
      </p:sp>
    </p:spTree>
    <p:extLst>
      <p:ext uri="{BB962C8B-B14F-4D97-AF65-F5344CB8AC3E}">
        <p14:creationId xmlns:p14="http://schemas.microsoft.com/office/powerpoint/2010/main" xmlns="" val="15258002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33C032-A1A0-4F5E-BEE3-12409F795E60}"/>
              </a:ext>
            </a:extLst>
          </p:cNvPr>
          <p:cNvSpPr>
            <a:spLocks noGrp="1"/>
          </p:cNvSpPr>
          <p:nvPr>
            <p:ph type="title"/>
          </p:nvPr>
        </p:nvSpPr>
        <p:spPr/>
        <p:txBody>
          <a:bodyPr/>
          <a:lstStyle/>
          <a:p>
            <a:r>
              <a:rPr lang="en-US" dirty="0"/>
              <a:t>Socio-economic environment</a:t>
            </a:r>
          </a:p>
        </p:txBody>
      </p:sp>
      <p:sp>
        <p:nvSpPr>
          <p:cNvPr id="3" name="Content Placeholder 2">
            <a:extLst>
              <a:ext uri="{FF2B5EF4-FFF2-40B4-BE49-F238E27FC236}">
                <a16:creationId xmlns:a16="http://schemas.microsoft.com/office/drawing/2014/main" xmlns="" id="{D657475B-02A5-4AF4-8201-C267CE293725}"/>
              </a:ext>
            </a:extLst>
          </p:cNvPr>
          <p:cNvSpPr>
            <a:spLocks noGrp="1"/>
          </p:cNvSpPr>
          <p:nvPr>
            <p:ph idx="1"/>
          </p:nvPr>
        </p:nvSpPr>
        <p:spPr/>
        <p:txBody>
          <a:bodyPr>
            <a:normAutofit/>
          </a:bodyPr>
          <a:lstStyle/>
          <a:p>
            <a:r>
              <a:rPr lang="en-US" dirty="0"/>
              <a:t>Demography</a:t>
            </a:r>
          </a:p>
          <a:p>
            <a:r>
              <a:rPr lang="en-US" dirty="0"/>
              <a:t>Economic activities</a:t>
            </a:r>
          </a:p>
          <a:p>
            <a:r>
              <a:rPr lang="en-US" dirty="0"/>
              <a:t>Key local products</a:t>
            </a:r>
          </a:p>
          <a:p>
            <a:r>
              <a:rPr lang="en-US" dirty="0"/>
              <a:t>Access to market facilities</a:t>
            </a:r>
          </a:p>
          <a:p>
            <a:r>
              <a:rPr lang="en-US" dirty="0"/>
              <a:t>Literacy level</a:t>
            </a:r>
          </a:p>
          <a:p>
            <a:r>
              <a:rPr lang="en-US" dirty="0"/>
              <a:t>General price level of key commodities</a:t>
            </a:r>
          </a:p>
          <a:p>
            <a:r>
              <a:rPr lang="en-US" dirty="0"/>
              <a:t>Women/children</a:t>
            </a:r>
          </a:p>
          <a:p>
            <a:r>
              <a:rPr lang="en-US" dirty="0"/>
              <a:t>Vulnerable segment of local population</a:t>
            </a:r>
          </a:p>
        </p:txBody>
      </p:sp>
    </p:spTree>
    <p:extLst>
      <p:ext uri="{BB962C8B-B14F-4D97-AF65-F5344CB8AC3E}">
        <p14:creationId xmlns:p14="http://schemas.microsoft.com/office/powerpoint/2010/main" xmlns="" val="590993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1C88BF-7E9D-401A-B868-2935AFCBF466}"/>
              </a:ext>
            </a:extLst>
          </p:cNvPr>
          <p:cNvSpPr>
            <a:spLocks noGrp="1"/>
          </p:cNvSpPr>
          <p:nvPr>
            <p:ph type="title"/>
          </p:nvPr>
        </p:nvSpPr>
        <p:spPr/>
        <p:txBody>
          <a:bodyPr/>
          <a:lstStyle/>
          <a:p>
            <a:r>
              <a:rPr lang="en-US" dirty="0"/>
              <a:t>Cultural environment</a:t>
            </a:r>
          </a:p>
        </p:txBody>
      </p:sp>
      <p:sp>
        <p:nvSpPr>
          <p:cNvPr id="3" name="Content Placeholder 2">
            <a:extLst>
              <a:ext uri="{FF2B5EF4-FFF2-40B4-BE49-F238E27FC236}">
                <a16:creationId xmlns:a16="http://schemas.microsoft.com/office/drawing/2014/main" xmlns="" id="{716E3AF6-94B7-4ACE-BE1C-7165DFAFBE1F}"/>
              </a:ext>
            </a:extLst>
          </p:cNvPr>
          <p:cNvSpPr>
            <a:spLocks noGrp="1"/>
          </p:cNvSpPr>
          <p:nvPr>
            <p:ph idx="1"/>
          </p:nvPr>
        </p:nvSpPr>
        <p:spPr/>
        <p:txBody>
          <a:bodyPr/>
          <a:lstStyle/>
          <a:p>
            <a:r>
              <a:rPr lang="en-US" dirty="0"/>
              <a:t>Temples/</a:t>
            </a:r>
            <a:r>
              <a:rPr lang="en-US" dirty="0" err="1"/>
              <a:t>Gumbas</a:t>
            </a:r>
            <a:r>
              <a:rPr lang="en-US" dirty="0"/>
              <a:t>/Mosques</a:t>
            </a:r>
          </a:p>
          <a:p>
            <a:r>
              <a:rPr lang="en-US" dirty="0"/>
              <a:t>Places of historic/cultural significance</a:t>
            </a:r>
          </a:p>
          <a:p>
            <a:r>
              <a:rPr lang="en-US" dirty="0"/>
              <a:t>Local significance</a:t>
            </a:r>
          </a:p>
          <a:p>
            <a:r>
              <a:rPr lang="en-US" dirty="0"/>
              <a:t>Regional significance</a:t>
            </a:r>
          </a:p>
          <a:p>
            <a:r>
              <a:rPr lang="en-US" dirty="0"/>
              <a:t>National significance</a:t>
            </a:r>
          </a:p>
          <a:p>
            <a:r>
              <a:rPr lang="en-US" dirty="0"/>
              <a:t>Cemetery/Ghats</a:t>
            </a:r>
          </a:p>
          <a:p>
            <a:r>
              <a:rPr lang="en-US" dirty="0"/>
              <a:t>Historic/cultural monuments</a:t>
            </a:r>
          </a:p>
        </p:txBody>
      </p:sp>
    </p:spTree>
    <p:extLst>
      <p:ext uri="{BB962C8B-B14F-4D97-AF65-F5344CB8AC3E}">
        <p14:creationId xmlns:p14="http://schemas.microsoft.com/office/powerpoint/2010/main" xmlns="" val="9873842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7F6A75-EA18-4A34-AAFE-200DD0149E07}"/>
              </a:ext>
            </a:extLst>
          </p:cNvPr>
          <p:cNvSpPr>
            <a:spLocks noGrp="1"/>
          </p:cNvSpPr>
          <p:nvPr>
            <p:ph type="title"/>
          </p:nvPr>
        </p:nvSpPr>
        <p:spPr/>
        <p:txBody>
          <a:bodyPr/>
          <a:lstStyle/>
          <a:p>
            <a:r>
              <a:rPr lang="en-US" dirty="0"/>
              <a:t>Biological environment</a:t>
            </a:r>
          </a:p>
        </p:txBody>
      </p:sp>
      <p:sp>
        <p:nvSpPr>
          <p:cNvPr id="3" name="Content Placeholder 2">
            <a:extLst>
              <a:ext uri="{FF2B5EF4-FFF2-40B4-BE49-F238E27FC236}">
                <a16:creationId xmlns:a16="http://schemas.microsoft.com/office/drawing/2014/main" xmlns="" id="{94F0B94D-E6D9-401D-B7C7-A96F10FDF5E8}"/>
              </a:ext>
            </a:extLst>
          </p:cNvPr>
          <p:cNvSpPr>
            <a:spLocks noGrp="1"/>
          </p:cNvSpPr>
          <p:nvPr>
            <p:ph idx="1"/>
          </p:nvPr>
        </p:nvSpPr>
        <p:spPr/>
        <p:txBody>
          <a:bodyPr>
            <a:normAutofit/>
          </a:bodyPr>
          <a:lstStyle/>
          <a:p>
            <a:r>
              <a:rPr lang="en-US" dirty="0"/>
              <a:t>Forest resources</a:t>
            </a:r>
          </a:p>
          <a:p>
            <a:r>
              <a:rPr lang="en-US" dirty="0"/>
              <a:t>Rare/endangered species of plants</a:t>
            </a:r>
          </a:p>
          <a:p>
            <a:r>
              <a:rPr lang="en-US" dirty="0"/>
              <a:t>Plant species of religious/medicinal/commercial values</a:t>
            </a:r>
          </a:p>
          <a:p>
            <a:r>
              <a:rPr lang="en-US" dirty="0"/>
              <a:t>Wild animals &amp; their habitat</a:t>
            </a:r>
          </a:p>
          <a:p>
            <a:r>
              <a:rPr lang="en-US" dirty="0"/>
              <a:t>Rare/endangered species of animals</a:t>
            </a:r>
          </a:p>
          <a:p>
            <a:r>
              <a:rPr lang="en-US" dirty="0"/>
              <a:t>Community forests</a:t>
            </a:r>
          </a:p>
          <a:p>
            <a:r>
              <a:rPr lang="en-US" dirty="0"/>
              <a:t>Local dependence on forest resources</a:t>
            </a:r>
          </a:p>
          <a:p>
            <a:pPr marL="0" indent="0">
              <a:buNone/>
            </a:pPr>
            <a:endParaRPr lang="en-US" dirty="0"/>
          </a:p>
        </p:txBody>
      </p:sp>
    </p:spTree>
    <p:extLst>
      <p:ext uri="{BB962C8B-B14F-4D97-AF65-F5344CB8AC3E}">
        <p14:creationId xmlns:p14="http://schemas.microsoft.com/office/powerpoint/2010/main" xmlns="" val="12624451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0C760DC-F581-49C3-A708-EEAAF08A0554}"/>
              </a:ext>
            </a:extLst>
          </p:cNvPr>
          <p:cNvSpPr>
            <a:spLocks noGrp="1"/>
          </p:cNvSpPr>
          <p:nvPr>
            <p:ph idx="1"/>
          </p:nvPr>
        </p:nvSpPr>
        <p:spPr>
          <a:xfrm>
            <a:off x="628650" y="1120877"/>
            <a:ext cx="7886700" cy="5056086"/>
          </a:xfrm>
        </p:spPr>
        <p:txBody>
          <a:bodyPr>
            <a:normAutofit/>
          </a:bodyPr>
          <a:lstStyle/>
          <a:p>
            <a:pPr marL="0" indent="0">
              <a:buNone/>
            </a:pPr>
            <a:endParaRPr lang="en-US" dirty="0"/>
          </a:p>
          <a:p>
            <a:pPr marL="0" indent="0">
              <a:buNone/>
            </a:pPr>
            <a:endParaRPr lang="en-US" dirty="0"/>
          </a:p>
          <a:p>
            <a:pPr marL="0" indent="0" algn="ctr">
              <a:buNone/>
            </a:pPr>
            <a:r>
              <a:rPr lang="en-US" sz="4400" dirty="0"/>
              <a:t>Identification of environmental Impact</a:t>
            </a:r>
          </a:p>
          <a:p>
            <a:pPr marL="0" indent="0">
              <a:buNone/>
            </a:pPr>
            <a:endParaRPr lang="en-US" dirty="0"/>
          </a:p>
        </p:txBody>
      </p:sp>
    </p:spTree>
    <p:extLst>
      <p:ext uri="{BB962C8B-B14F-4D97-AF65-F5344CB8AC3E}">
        <p14:creationId xmlns:p14="http://schemas.microsoft.com/office/powerpoint/2010/main" xmlns="" val="24783595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0C760DC-F581-49C3-A708-EEAAF08A0554}"/>
              </a:ext>
            </a:extLst>
          </p:cNvPr>
          <p:cNvSpPr>
            <a:spLocks noGrp="1"/>
          </p:cNvSpPr>
          <p:nvPr>
            <p:ph idx="1"/>
          </p:nvPr>
        </p:nvSpPr>
        <p:spPr>
          <a:xfrm>
            <a:off x="628650" y="1120877"/>
            <a:ext cx="7886700" cy="5056086"/>
          </a:xfrm>
        </p:spPr>
        <p:txBody>
          <a:bodyPr>
            <a:normAutofit/>
          </a:bodyPr>
          <a:lstStyle/>
          <a:p>
            <a:pPr marL="0" indent="0">
              <a:buNone/>
            </a:pPr>
            <a:r>
              <a:rPr lang="en-US" b="1" dirty="0"/>
              <a:t>Identification of environmental Impact</a:t>
            </a:r>
          </a:p>
          <a:p>
            <a:r>
              <a:rPr lang="en-US" i="1" dirty="0"/>
              <a:t>Direct Impact: </a:t>
            </a:r>
            <a:r>
              <a:rPr lang="en-US" dirty="0"/>
              <a:t>Direct impact refers to a direct alteration in the existing environmental condition as a consequence of project activity.</a:t>
            </a:r>
          </a:p>
          <a:p>
            <a:r>
              <a:rPr lang="en-US" i="1" dirty="0"/>
              <a:t>Indirect Impact: </a:t>
            </a:r>
            <a:r>
              <a:rPr lang="en-US" dirty="0"/>
              <a:t>Indirect impact results when one component of the environment has repercussions on other related components. A direct impact can have long-term effects, producing numerous indirect impacts, depending on the structure and function of the particular system being stressed by development activities.</a:t>
            </a:r>
          </a:p>
          <a:p>
            <a:pPr marL="0" indent="0">
              <a:buNone/>
            </a:pPr>
            <a:endParaRPr lang="en-US" dirty="0"/>
          </a:p>
        </p:txBody>
      </p:sp>
    </p:spTree>
    <p:extLst>
      <p:ext uri="{BB962C8B-B14F-4D97-AF65-F5344CB8AC3E}">
        <p14:creationId xmlns:p14="http://schemas.microsoft.com/office/powerpoint/2010/main" xmlns="" val="17343794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0C760DC-F581-49C3-A708-EEAAF08A0554}"/>
              </a:ext>
            </a:extLst>
          </p:cNvPr>
          <p:cNvSpPr>
            <a:spLocks noGrp="1"/>
          </p:cNvSpPr>
          <p:nvPr>
            <p:ph idx="1"/>
          </p:nvPr>
        </p:nvSpPr>
        <p:spPr>
          <a:xfrm>
            <a:off x="628650" y="1120877"/>
            <a:ext cx="7886700" cy="5056086"/>
          </a:xfrm>
        </p:spPr>
        <p:txBody>
          <a:bodyPr>
            <a:normAutofit lnSpcReduction="10000"/>
          </a:bodyPr>
          <a:lstStyle/>
          <a:p>
            <a:pPr marL="0" indent="0">
              <a:buNone/>
            </a:pPr>
            <a:r>
              <a:rPr lang="en-US" dirty="0"/>
              <a:t>Cumulative Impact</a:t>
            </a:r>
          </a:p>
          <a:p>
            <a:r>
              <a:rPr lang="en-US" i="1" dirty="0"/>
              <a:t> </a:t>
            </a:r>
            <a:r>
              <a:rPr lang="en-US" dirty="0"/>
              <a:t>Environmental impact caused by a single activity may not be significant. However, a series of similar types of impacts created by more than one project or the combined effect of several impacts created by one project may be significant.</a:t>
            </a:r>
          </a:p>
          <a:p>
            <a:r>
              <a:rPr lang="en-US" dirty="0"/>
              <a:t> As a result, an ecosystem may be dramatically affected by such cumulative impacts. </a:t>
            </a:r>
          </a:p>
          <a:p>
            <a:r>
              <a:rPr lang="en-US" dirty="0"/>
              <a:t>Therefore it is necessary to pay special attention to cumulative impacts likely to be caused by those projects sharing mutual resources and affecting a particular area</a:t>
            </a:r>
          </a:p>
        </p:txBody>
      </p:sp>
    </p:spTree>
    <p:extLst>
      <p:ext uri="{BB962C8B-B14F-4D97-AF65-F5344CB8AC3E}">
        <p14:creationId xmlns:p14="http://schemas.microsoft.com/office/powerpoint/2010/main" xmlns="" val="28010504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439CD0-EE15-4485-99E8-64F0930AC394}"/>
              </a:ext>
            </a:extLst>
          </p:cNvPr>
          <p:cNvSpPr>
            <a:spLocks noGrp="1"/>
          </p:cNvSpPr>
          <p:nvPr>
            <p:ph type="title"/>
          </p:nvPr>
        </p:nvSpPr>
        <p:spPr/>
        <p:txBody>
          <a:bodyPr/>
          <a:lstStyle/>
          <a:p>
            <a:r>
              <a:rPr lang="en-US" dirty="0"/>
              <a:t>Types of Impact</a:t>
            </a:r>
          </a:p>
        </p:txBody>
      </p:sp>
      <p:sp>
        <p:nvSpPr>
          <p:cNvPr id="3" name="Content Placeholder 2">
            <a:extLst>
              <a:ext uri="{FF2B5EF4-FFF2-40B4-BE49-F238E27FC236}">
                <a16:creationId xmlns:a16="http://schemas.microsoft.com/office/drawing/2014/main" xmlns="" id="{B02D3C57-53BB-44B1-9E09-F3E4D8B1D845}"/>
              </a:ext>
            </a:extLst>
          </p:cNvPr>
          <p:cNvSpPr>
            <a:spLocks noGrp="1"/>
          </p:cNvSpPr>
          <p:nvPr>
            <p:ph idx="1"/>
          </p:nvPr>
        </p:nvSpPr>
        <p:spPr/>
        <p:txBody>
          <a:bodyPr>
            <a:normAutofit fontScale="92500" lnSpcReduction="20000"/>
          </a:bodyPr>
          <a:lstStyle/>
          <a:p>
            <a:pPr algn="just"/>
            <a:r>
              <a:rPr lang="en-US" b="1" dirty="0"/>
              <a:t>Biological and Physio-chemical Impacts </a:t>
            </a:r>
            <a:r>
              <a:rPr lang="en-US" dirty="0"/>
              <a:t>(effects on biophysical resources </a:t>
            </a:r>
            <a:r>
              <a:rPr lang="en-US" dirty="0" err="1"/>
              <a:t>eg</a:t>
            </a:r>
            <a:r>
              <a:rPr lang="en-US" dirty="0"/>
              <a:t> vegetation, crops, wildlife, aquatic life, soil erosion, floods, air, water and soil quality,  </a:t>
            </a:r>
            <a:r>
              <a:rPr lang="en-US" dirty="0" err="1"/>
              <a:t>etc</a:t>
            </a:r>
            <a:r>
              <a:rPr lang="en-US" dirty="0"/>
              <a:t>)</a:t>
            </a:r>
          </a:p>
          <a:p>
            <a:pPr algn="just"/>
            <a:r>
              <a:rPr lang="en-US" b="1" dirty="0"/>
              <a:t>Socio- economic Impact </a:t>
            </a:r>
            <a:r>
              <a:rPr lang="en-US" dirty="0"/>
              <a:t>(changes in livelihood options, income </a:t>
            </a:r>
            <a:r>
              <a:rPr lang="en-US" dirty="0" err="1"/>
              <a:t>etc</a:t>
            </a:r>
            <a:r>
              <a:rPr lang="en-US" dirty="0"/>
              <a:t>)</a:t>
            </a:r>
          </a:p>
          <a:p>
            <a:pPr algn="just"/>
            <a:r>
              <a:rPr lang="en-US" b="1" dirty="0"/>
              <a:t>Demographic impacts </a:t>
            </a:r>
            <a:r>
              <a:rPr lang="en-US" dirty="0"/>
              <a:t>(</a:t>
            </a:r>
            <a:r>
              <a:rPr lang="en-US" dirty="0" err="1"/>
              <a:t>eg</a:t>
            </a:r>
            <a:r>
              <a:rPr lang="en-US" dirty="0"/>
              <a:t> migration, displacement)</a:t>
            </a:r>
          </a:p>
          <a:p>
            <a:pPr algn="just"/>
            <a:r>
              <a:rPr lang="en-US" b="1" dirty="0"/>
              <a:t>Institutional impacts </a:t>
            </a:r>
            <a:r>
              <a:rPr lang="en-US" dirty="0"/>
              <a:t>(impact on other organizations)</a:t>
            </a:r>
          </a:p>
          <a:p>
            <a:pPr algn="just"/>
            <a:r>
              <a:rPr lang="en-US" b="1" dirty="0"/>
              <a:t>Cultural Impacts </a:t>
            </a:r>
            <a:r>
              <a:rPr lang="en-US" dirty="0"/>
              <a:t>(cultural heritage, historical sites, traditions </a:t>
            </a:r>
            <a:r>
              <a:rPr lang="en-US" dirty="0" err="1"/>
              <a:t>etc</a:t>
            </a:r>
            <a:r>
              <a:rPr lang="en-US" dirty="0"/>
              <a:t>)</a:t>
            </a:r>
          </a:p>
          <a:p>
            <a:pPr algn="just"/>
            <a:r>
              <a:rPr lang="en-US" b="1" dirty="0"/>
              <a:t>Health Impact </a:t>
            </a:r>
            <a:r>
              <a:rPr lang="en-US" dirty="0"/>
              <a:t>(possible risk factors, effect in health status)</a:t>
            </a:r>
          </a:p>
          <a:p>
            <a:pPr marL="0" indent="0">
              <a:buNone/>
            </a:pPr>
            <a:endParaRPr lang="en-US" dirty="0"/>
          </a:p>
        </p:txBody>
      </p:sp>
    </p:spTree>
    <p:extLst>
      <p:ext uri="{BB962C8B-B14F-4D97-AF65-F5344CB8AC3E}">
        <p14:creationId xmlns:p14="http://schemas.microsoft.com/office/powerpoint/2010/main" xmlns="" val="27173610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AA063D-73FF-4ED4-B497-E1B03BE27434}"/>
              </a:ext>
            </a:extLst>
          </p:cNvPr>
          <p:cNvSpPr>
            <a:spLocks noGrp="1"/>
          </p:cNvSpPr>
          <p:nvPr>
            <p:ph type="title"/>
          </p:nvPr>
        </p:nvSpPr>
        <p:spPr/>
        <p:txBody>
          <a:bodyPr/>
          <a:lstStyle/>
          <a:p>
            <a:r>
              <a:rPr lang="en-US" dirty="0"/>
              <a:t>Methods of impact identification and comparison</a:t>
            </a:r>
          </a:p>
        </p:txBody>
      </p:sp>
      <p:sp>
        <p:nvSpPr>
          <p:cNvPr id="3" name="Content Placeholder 2">
            <a:extLst>
              <a:ext uri="{FF2B5EF4-FFF2-40B4-BE49-F238E27FC236}">
                <a16:creationId xmlns:a16="http://schemas.microsoft.com/office/drawing/2014/main" xmlns="" id="{D9D3FA9C-7F99-4641-89CB-E9CC59DD38A7}"/>
              </a:ext>
            </a:extLst>
          </p:cNvPr>
          <p:cNvSpPr>
            <a:spLocks noGrp="1"/>
          </p:cNvSpPr>
          <p:nvPr>
            <p:ph idx="1"/>
          </p:nvPr>
        </p:nvSpPr>
        <p:spPr/>
        <p:txBody>
          <a:bodyPr/>
          <a:lstStyle/>
          <a:p>
            <a:r>
              <a:rPr lang="en-US" dirty="0"/>
              <a:t>Checklist method</a:t>
            </a:r>
          </a:p>
          <a:p>
            <a:r>
              <a:rPr lang="en-US" dirty="0"/>
              <a:t>Matrix method</a:t>
            </a:r>
          </a:p>
          <a:p>
            <a:r>
              <a:rPr lang="en-US" dirty="0"/>
              <a:t>Network method</a:t>
            </a:r>
          </a:p>
        </p:txBody>
      </p:sp>
    </p:spTree>
    <p:extLst>
      <p:ext uri="{BB962C8B-B14F-4D97-AF65-F5344CB8AC3E}">
        <p14:creationId xmlns:p14="http://schemas.microsoft.com/office/powerpoint/2010/main" xmlns="" val="28273124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AA063D-73FF-4ED4-B497-E1B03BE27434}"/>
              </a:ext>
            </a:extLst>
          </p:cNvPr>
          <p:cNvSpPr>
            <a:spLocks noGrp="1"/>
          </p:cNvSpPr>
          <p:nvPr>
            <p:ph type="title"/>
          </p:nvPr>
        </p:nvSpPr>
        <p:spPr>
          <a:xfrm>
            <a:off x="628650" y="365126"/>
            <a:ext cx="7886700" cy="726255"/>
          </a:xfrm>
        </p:spPr>
        <p:txBody>
          <a:bodyPr/>
          <a:lstStyle/>
          <a:p>
            <a:r>
              <a:rPr lang="en-US" dirty="0"/>
              <a:t>Checklist method</a:t>
            </a:r>
          </a:p>
        </p:txBody>
      </p:sp>
      <p:sp>
        <p:nvSpPr>
          <p:cNvPr id="3" name="Content Placeholder 2">
            <a:extLst>
              <a:ext uri="{FF2B5EF4-FFF2-40B4-BE49-F238E27FC236}">
                <a16:creationId xmlns:a16="http://schemas.microsoft.com/office/drawing/2014/main" xmlns="" id="{D9D3FA9C-7F99-4641-89CB-E9CC59DD38A7}"/>
              </a:ext>
            </a:extLst>
          </p:cNvPr>
          <p:cNvSpPr>
            <a:spLocks noGrp="1"/>
          </p:cNvSpPr>
          <p:nvPr>
            <p:ph idx="1"/>
          </p:nvPr>
        </p:nvSpPr>
        <p:spPr>
          <a:xfrm>
            <a:off x="628650" y="1401097"/>
            <a:ext cx="7886700" cy="4775866"/>
          </a:xfrm>
        </p:spPr>
        <p:txBody>
          <a:bodyPr>
            <a:normAutofit fontScale="85000" lnSpcReduction="20000"/>
          </a:bodyPr>
          <a:lstStyle/>
          <a:p>
            <a:r>
              <a:rPr lang="en-US" dirty="0"/>
              <a:t>These methods used in combination with environmental guidelines</a:t>
            </a:r>
          </a:p>
          <a:p>
            <a:r>
              <a:rPr lang="en-US" dirty="0"/>
              <a:t>It involves the preparation of </a:t>
            </a:r>
            <a:r>
              <a:rPr lang="en-US" dirty="0">
                <a:solidFill>
                  <a:srgbClr val="FF0000"/>
                </a:solidFill>
              </a:rPr>
              <a:t>a list of environmental, social and economic factors </a:t>
            </a:r>
            <a:r>
              <a:rPr lang="en-US" dirty="0"/>
              <a:t>which may be affected by the concerned project. </a:t>
            </a:r>
          </a:p>
          <a:p>
            <a:r>
              <a:rPr lang="en-US" dirty="0"/>
              <a:t>They may be sector specific (industry, forestry, agriculture) or area specific (wetlands, tropical forests </a:t>
            </a:r>
            <a:r>
              <a:rPr lang="en-US" dirty="0" err="1"/>
              <a:t>etc</a:t>
            </a:r>
            <a:r>
              <a:rPr lang="en-US" dirty="0"/>
              <a:t>)</a:t>
            </a:r>
          </a:p>
          <a:p>
            <a:r>
              <a:rPr lang="en-US" dirty="0"/>
              <a:t>Any impact that </a:t>
            </a:r>
            <a:r>
              <a:rPr lang="en-US" dirty="0">
                <a:solidFill>
                  <a:srgbClr val="FF0000"/>
                </a:solidFill>
              </a:rPr>
              <a:t>exceeds the threshold </a:t>
            </a:r>
            <a:r>
              <a:rPr lang="en-US" dirty="0"/>
              <a:t>of concern value is considered to be significant.</a:t>
            </a:r>
          </a:p>
          <a:p>
            <a:r>
              <a:rPr lang="en-US" dirty="0"/>
              <a:t>A simple checklist is basically a summary of the range of environmental Impact and should start with </a:t>
            </a:r>
            <a:r>
              <a:rPr lang="en-US" dirty="0">
                <a:solidFill>
                  <a:srgbClr val="FF0000"/>
                </a:solidFill>
              </a:rPr>
              <a:t>listing potential impact areas. </a:t>
            </a:r>
          </a:p>
          <a:p>
            <a:r>
              <a:rPr lang="en-US" dirty="0"/>
              <a:t>Description of the impacts such as </a:t>
            </a:r>
            <a:r>
              <a:rPr lang="en-US" dirty="0">
                <a:solidFill>
                  <a:srgbClr val="FF0000"/>
                </a:solidFill>
              </a:rPr>
              <a:t>adverse or beneficial, short term or long term, insignificant or significant effect</a:t>
            </a:r>
            <a:r>
              <a:rPr lang="en-US" dirty="0"/>
              <a:t>, etc.</a:t>
            </a:r>
          </a:p>
        </p:txBody>
      </p:sp>
    </p:spTree>
    <p:extLst>
      <p:ext uri="{BB962C8B-B14F-4D97-AF65-F5344CB8AC3E}">
        <p14:creationId xmlns:p14="http://schemas.microsoft.com/office/powerpoint/2010/main" xmlns="" val="3791008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7D5D5B-8921-449E-A2B5-5D431FFC5C1A}"/>
              </a:ext>
            </a:extLst>
          </p:cNvPr>
          <p:cNvSpPr>
            <a:spLocks noGrp="1"/>
          </p:cNvSpPr>
          <p:nvPr>
            <p:ph type="title"/>
          </p:nvPr>
        </p:nvSpPr>
        <p:spPr/>
        <p:txBody>
          <a:bodyPr/>
          <a:lstStyle/>
          <a:p>
            <a:r>
              <a:rPr lang="en-US" dirty="0"/>
              <a:t>Concept</a:t>
            </a:r>
          </a:p>
        </p:txBody>
      </p:sp>
      <p:sp>
        <p:nvSpPr>
          <p:cNvPr id="3" name="Content Placeholder 2">
            <a:extLst>
              <a:ext uri="{FF2B5EF4-FFF2-40B4-BE49-F238E27FC236}">
                <a16:creationId xmlns:a16="http://schemas.microsoft.com/office/drawing/2014/main" xmlns="" id="{66D50784-56EA-47FF-B1C3-78C9E05E8A31}"/>
              </a:ext>
            </a:extLst>
          </p:cNvPr>
          <p:cNvSpPr>
            <a:spLocks noGrp="1"/>
          </p:cNvSpPr>
          <p:nvPr>
            <p:ph idx="1"/>
          </p:nvPr>
        </p:nvSpPr>
        <p:spPr/>
        <p:txBody>
          <a:bodyPr>
            <a:normAutofit/>
          </a:bodyPr>
          <a:lstStyle/>
          <a:p>
            <a:r>
              <a:rPr lang="en-US" dirty="0"/>
              <a:t>Environmental Impact Assessment (EIA) is a process of evaluating the likely environmental impacts of a proposed project or development, taking into account inter-related socio-economic, cultural and human-health impacts, both beneficial and adverse. </a:t>
            </a:r>
          </a:p>
          <a:p>
            <a:endParaRPr lang="en-US" dirty="0"/>
          </a:p>
          <a:p>
            <a:endParaRPr lang="en-US" dirty="0"/>
          </a:p>
        </p:txBody>
      </p:sp>
    </p:spTree>
    <p:extLst>
      <p:ext uri="{BB962C8B-B14F-4D97-AF65-F5344CB8AC3E}">
        <p14:creationId xmlns:p14="http://schemas.microsoft.com/office/powerpoint/2010/main" xmlns="" val="12460995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AA063D-73FF-4ED4-B497-E1B03BE27434}"/>
              </a:ext>
            </a:extLst>
          </p:cNvPr>
          <p:cNvSpPr>
            <a:spLocks noGrp="1"/>
          </p:cNvSpPr>
          <p:nvPr>
            <p:ph type="title"/>
          </p:nvPr>
        </p:nvSpPr>
        <p:spPr>
          <a:xfrm>
            <a:off x="628650" y="143900"/>
            <a:ext cx="7886700" cy="726255"/>
          </a:xfrm>
        </p:spPr>
        <p:txBody>
          <a:bodyPr/>
          <a:lstStyle/>
          <a:p>
            <a:r>
              <a:rPr lang="en-US" dirty="0"/>
              <a:t>Checklist method</a:t>
            </a:r>
          </a:p>
        </p:txBody>
      </p:sp>
      <p:pic>
        <p:nvPicPr>
          <p:cNvPr id="9" name="Content Placeholder 8">
            <a:extLst>
              <a:ext uri="{FF2B5EF4-FFF2-40B4-BE49-F238E27FC236}">
                <a16:creationId xmlns:a16="http://schemas.microsoft.com/office/drawing/2014/main" xmlns="" id="{C4A43A4E-78DE-4757-9504-E70BCF624C7C}"/>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15098" y="1327356"/>
            <a:ext cx="6948749" cy="4527754"/>
          </a:xfrm>
        </p:spPr>
      </p:pic>
    </p:spTree>
    <p:extLst>
      <p:ext uri="{BB962C8B-B14F-4D97-AF65-F5344CB8AC3E}">
        <p14:creationId xmlns:p14="http://schemas.microsoft.com/office/powerpoint/2010/main" xmlns="" val="12600958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AA063D-73FF-4ED4-B497-E1B03BE27434}"/>
              </a:ext>
            </a:extLst>
          </p:cNvPr>
          <p:cNvSpPr>
            <a:spLocks noGrp="1"/>
          </p:cNvSpPr>
          <p:nvPr>
            <p:ph type="title"/>
          </p:nvPr>
        </p:nvSpPr>
        <p:spPr>
          <a:xfrm>
            <a:off x="628650" y="143900"/>
            <a:ext cx="7886700" cy="726255"/>
          </a:xfrm>
        </p:spPr>
        <p:txBody>
          <a:bodyPr/>
          <a:lstStyle/>
          <a:p>
            <a:r>
              <a:rPr lang="en-US" dirty="0"/>
              <a:t>Checklist method</a:t>
            </a:r>
          </a:p>
        </p:txBody>
      </p:sp>
      <p:pic>
        <p:nvPicPr>
          <p:cNvPr id="6" name="Content Placeholder 5">
            <a:extLst>
              <a:ext uri="{FF2B5EF4-FFF2-40B4-BE49-F238E27FC236}">
                <a16:creationId xmlns:a16="http://schemas.microsoft.com/office/drawing/2014/main" xmlns="" id="{C9A620CB-0B02-4967-B862-74235E85CBE0}"/>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72140" y="2271252"/>
            <a:ext cx="8324160" cy="3273092"/>
          </a:xfrm>
        </p:spPr>
      </p:pic>
    </p:spTree>
    <p:extLst>
      <p:ext uri="{BB962C8B-B14F-4D97-AF65-F5344CB8AC3E}">
        <p14:creationId xmlns:p14="http://schemas.microsoft.com/office/powerpoint/2010/main" xmlns="" val="42273487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B7E5BB-9A77-403D-82B8-D636249F73E5}"/>
              </a:ext>
            </a:extLst>
          </p:cNvPr>
          <p:cNvSpPr>
            <a:spLocks noGrp="1"/>
          </p:cNvSpPr>
          <p:nvPr>
            <p:ph type="title"/>
          </p:nvPr>
        </p:nvSpPr>
        <p:spPr>
          <a:xfrm>
            <a:off x="628650" y="365126"/>
            <a:ext cx="7886700" cy="682009"/>
          </a:xfrm>
        </p:spPr>
        <p:txBody>
          <a:bodyPr>
            <a:normAutofit fontScale="90000"/>
          </a:bodyPr>
          <a:lstStyle/>
          <a:p>
            <a:r>
              <a:rPr lang="en-US" dirty="0"/>
              <a:t>Matrix Method</a:t>
            </a:r>
          </a:p>
        </p:txBody>
      </p:sp>
      <p:sp>
        <p:nvSpPr>
          <p:cNvPr id="3" name="Content Placeholder 2">
            <a:extLst>
              <a:ext uri="{FF2B5EF4-FFF2-40B4-BE49-F238E27FC236}">
                <a16:creationId xmlns:a16="http://schemas.microsoft.com/office/drawing/2014/main" xmlns="" id="{C2A24FD0-54A9-4722-99E7-D41BE4891122}"/>
              </a:ext>
            </a:extLst>
          </p:cNvPr>
          <p:cNvSpPr>
            <a:spLocks noGrp="1"/>
          </p:cNvSpPr>
          <p:nvPr>
            <p:ph idx="1"/>
          </p:nvPr>
        </p:nvSpPr>
        <p:spPr>
          <a:xfrm>
            <a:off x="628650" y="1150375"/>
            <a:ext cx="7886700" cy="3421626"/>
          </a:xfrm>
        </p:spPr>
        <p:txBody>
          <a:bodyPr>
            <a:normAutofit/>
          </a:bodyPr>
          <a:lstStyle/>
          <a:p>
            <a:r>
              <a:rPr lang="en-US" dirty="0"/>
              <a:t>most familiar and widely used technique.</a:t>
            </a:r>
          </a:p>
          <a:p>
            <a:r>
              <a:rPr lang="en-US" dirty="0">
                <a:solidFill>
                  <a:srgbClr val="FF0000"/>
                </a:solidFill>
              </a:rPr>
              <a:t>A matrix developed by combining a checklist of development actions and a checklist of environmental components within a two dimensional matrix . </a:t>
            </a:r>
            <a:r>
              <a:rPr lang="en-US" dirty="0"/>
              <a:t>Also referred to as an interaction matrix.</a:t>
            </a:r>
          </a:p>
          <a:p>
            <a:pPr marL="0" indent="0">
              <a:buNone/>
            </a:pPr>
            <a:endParaRPr lang="en-US" dirty="0"/>
          </a:p>
        </p:txBody>
      </p:sp>
    </p:spTree>
    <p:extLst>
      <p:ext uri="{BB962C8B-B14F-4D97-AF65-F5344CB8AC3E}">
        <p14:creationId xmlns:p14="http://schemas.microsoft.com/office/powerpoint/2010/main" xmlns="" val="22698237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B7E5BB-9A77-403D-82B8-D636249F73E5}"/>
              </a:ext>
            </a:extLst>
          </p:cNvPr>
          <p:cNvSpPr>
            <a:spLocks noGrp="1"/>
          </p:cNvSpPr>
          <p:nvPr>
            <p:ph type="title"/>
          </p:nvPr>
        </p:nvSpPr>
        <p:spPr>
          <a:xfrm>
            <a:off x="628650" y="365126"/>
            <a:ext cx="7886700" cy="682009"/>
          </a:xfrm>
        </p:spPr>
        <p:txBody>
          <a:bodyPr>
            <a:normAutofit fontScale="90000"/>
          </a:bodyPr>
          <a:lstStyle/>
          <a:p>
            <a:r>
              <a:rPr lang="en-US" dirty="0"/>
              <a:t>Matrix Method</a:t>
            </a:r>
          </a:p>
        </p:txBody>
      </p:sp>
      <p:sp>
        <p:nvSpPr>
          <p:cNvPr id="3" name="Content Placeholder 2">
            <a:extLst>
              <a:ext uri="{FF2B5EF4-FFF2-40B4-BE49-F238E27FC236}">
                <a16:creationId xmlns:a16="http://schemas.microsoft.com/office/drawing/2014/main" xmlns="" id="{C2A24FD0-54A9-4722-99E7-D41BE4891122}"/>
              </a:ext>
            </a:extLst>
          </p:cNvPr>
          <p:cNvSpPr>
            <a:spLocks noGrp="1"/>
          </p:cNvSpPr>
          <p:nvPr>
            <p:ph idx="1"/>
          </p:nvPr>
        </p:nvSpPr>
        <p:spPr>
          <a:xfrm>
            <a:off x="628650" y="1150374"/>
            <a:ext cx="7886700" cy="5515897"/>
          </a:xfrm>
        </p:spPr>
        <p:txBody>
          <a:bodyPr>
            <a:normAutofit/>
          </a:bodyPr>
          <a:lstStyle/>
          <a:p>
            <a:r>
              <a:rPr lang="en-US" dirty="0"/>
              <a:t>The activities linked to the project are listed on one axis: </a:t>
            </a:r>
            <a:r>
              <a:rPr lang="en-US" dirty="0" err="1"/>
              <a:t>eg</a:t>
            </a:r>
            <a:r>
              <a:rPr lang="en-US" dirty="0"/>
              <a:t> </a:t>
            </a:r>
          </a:p>
          <a:p>
            <a:pPr lvl="1"/>
            <a:r>
              <a:rPr lang="en-US" dirty="0"/>
              <a:t>raw material production, </a:t>
            </a:r>
          </a:p>
          <a:p>
            <a:pPr lvl="1"/>
            <a:r>
              <a:rPr lang="en-US" dirty="0"/>
              <a:t>building construction, </a:t>
            </a:r>
          </a:p>
          <a:p>
            <a:pPr lvl="1"/>
            <a:r>
              <a:rPr lang="en-US" dirty="0"/>
              <a:t>water supply, </a:t>
            </a:r>
          </a:p>
          <a:p>
            <a:pPr lvl="1"/>
            <a:r>
              <a:rPr lang="en-US" dirty="0"/>
              <a:t>energy supply, </a:t>
            </a:r>
          </a:p>
          <a:p>
            <a:pPr lvl="1"/>
            <a:r>
              <a:rPr lang="en-US" dirty="0"/>
              <a:t>raw material preparation, </a:t>
            </a:r>
          </a:p>
          <a:p>
            <a:pPr lvl="1"/>
            <a:r>
              <a:rPr lang="en-US" dirty="0"/>
              <a:t>gaseous emissions, </a:t>
            </a:r>
          </a:p>
          <a:p>
            <a:pPr lvl="1"/>
            <a:r>
              <a:rPr lang="en-US" dirty="0"/>
              <a:t>liquid effluents, </a:t>
            </a:r>
          </a:p>
          <a:p>
            <a:pPr lvl="1"/>
            <a:r>
              <a:rPr lang="en-US" dirty="0"/>
              <a:t>cooling water discharges, </a:t>
            </a:r>
          </a:p>
          <a:p>
            <a:pPr lvl="1"/>
            <a:r>
              <a:rPr lang="en-US" dirty="0"/>
              <a:t>solid wastes treatment and disposal, </a:t>
            </a:r>
            <a:r>
              <a:rPr lang="en-US" dirty="0" err="1"/>
              <a:t>etc</a:t>
            </a:r>
            <a:endParaRPr lang="en-US" dirty="0"/>
          </a:p>
          <a:p>
            <a:pPr marL="0" indent="0">
              <a:buNone/>
            </a:pPr>
            <a:endParaRPr lang="en-US" dirty="0"/>
          </a:p>
        </p:txBody>
      </p:sp>
    </p:spTree>
    <p:extLst>
      <p:ext uri="{BB962C8B-B14F-4D97-AF65-F5344CB8AC3E}">
        <p14:creationId xmlns:p14="http://schemas.microsoft.com/office/powerpoint/2010/main" xmlns="" val="10934108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B7E5BB-9A77-403D-82B8-D636249F73E5}"/>
              </a:ext>
            </a:extLst>
          </p:cNvPr>
          <p:cNvSpPr>
            <a:spLocks noGrp="1"/>
          </p:cNvSpPr>
          <p:nvPr>
            <p:ph type="title"/>
          </p:nvPr>
        </p:nvSpPr>
        <p:spPr>
          <a:xfrm>
            <a:off x="628650" y="365126"/>
            <a:ext cx="7886700" cy="682009"/>
          </a:xfrm>
        </p:spPr>
        <p:txBody>
          <a:bodyPr>
            <a:normAutofit fontScale="90000"/>
          </a:bodyPr>
          <a:lstStyle/>
          <a:p>
            <a:r>
              <a:rPr lang="en-US" dirty="0"/>
              <a:t>Matrix Method</a:t>
            </a:r>
          </a:p>
        </p:txBody>
      </p:sp>
      <p:sp>
        <p:nvSpPr>
          <p:cNvPr id="3" name="Content Placeholder 2">
            <a:extLst>
              <a:ext uri="{FF2B5EF4-FFF2-40B4-BE49-F238E27FC236}">
                <a16:creationId xmlns:a16="http://schemas.microsoft.com/office/drawing/2014/main" xmlns="" id="{C2A24FD0-54A9-4722-99E7-D41BE4891122}"/>
              </a:ext>
            </a:extLst>
          </p:cNvPr>
          <p:cNvSpPr>
            <a:spLocks noGrp="1"/>
          </p:cNvSpPr>
          <p:nvPr>
            <p:ph idx="1"/>
          </p:nvPr>
        </p:nvSpPr>
        <p:spPr>
          <a:xfrm>
            <a:off x="628650" y="1150374"/>
            <a:ext cx="7886700" cy="5515897"/>
          </a:xfrm>
        </p:spPr>
        <p:txBody>
          <a:bodyPr>
            <a:normAutofit/>
          </a:bodyPr>
          <a:lstStyle/>
          <a:p>
            <a:pPr marL="0" indent="0">
              <a:buNone/>
            </a:pPr>
            <a:r>
              <a:rPr lang="en-US" dirty="0"/>
              <a:t>The environmental and social conditions are listed on the other axis, and divided in major groups: </a:t>
            </a:r>
          </a:p>
          <a:p>
            <a:pPr lvl="1"/>
            <a:r>
              <a:rPr lang="en-US" dirty="0"/>
              <a:t>physical conditions: soil, water, air…, </a:t>
            </a:r>
          </a:p>
          <a:p>
            <a:pPr lvl="1"/>
            <a:r>
              <a:rPr lang="en-US" dirty="0"/>
              <a:t>biological conditions: fauna, flora, ecosystems…, </a:t>
            </a:r>
          </a:p>
          <a:p>
            <a:pPr lvl="1"/>
            <a:r>
              <a:rPr lang="en-US" dirty="0"/>
              <a:t>social and cultural conditions: land use, historical and cultural issues, populations, economy… </a:t>
            </a:r>
            <a:r>
              <a:rPr lang="en-US" dirty="0" err="1"/>
              <a:t>etc</a:t>
            </a:r>
            <a:endParaRPr lang="en-US" dirty="0"/>
          </a:p>
          <a:p>
            <a:r>
              <a:rPr lang="en-US" dirty="0">
                <a:solidFill>
                  <a:srgbClr val="FF0000"/>
                </a:solidFill>
              </a:rPr>
              <a:t>The result is an identification of potential impacts</a:t>
            </a:r>
            <a:r>
              <a:rPr lang="en-US" dirty="0"/>
              <a:t>.</a:t>
            </a:r>
          </a:p>
          <a:p>
            <a:r>
              <a:rPr lang="en-US" dirty="0"/>
              <a:t>The completed matrix clearly shows the impacts and provides Initial guidance for extensive study.</a:t>
            </a:r>
          </a:p>
          <a:p>
            <a:endParaRPr lang="en-US" dirty="0"/>
          </a:p>
        </p:txBody>
      </p:sp>
    </p:spTree>
    <p:extLst>
      <p:ext uri="{BB962C8B-B14F-4D97-AF65-F5344CB8AC3E}">
        <p14:creationId xmlns:p14="http://schemas.microsoft.com/office/powerpoint/2010/main" xmlns="" val="137114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AA063D-73FF-4ED4-B497-E1B03BE27434}"/>
              </a:ext>
            </a:extLst>
          </p:cNvPr>
          <p:cNvSpPr>
            <a:spLocks noGrp="1"/>
          </p:cNvSpPr>
          <p:nvPr>
            <p:ph type="title"/>
          </p:nvPr>
        </p:nvSpPr>
        <p:spPr>
          <a:xfrm>
            <a:off x="628650" y="143900"/>
            <a:ext cx="7886700" cy="726255"/>
          </a:xfrm>
        </p:spPr>
        <p:txBody>
          <a:bodyPr/>
          <a:lstStyle/>
          <a:p>
            <a:r>
              <a:rPr lang="en-US" dirty="0"/>
              <a:t>Sample Matrix</a:t>
            </a:r>
          </a:p>
        </p:txBody>
      </p:sp>
      <p:pic>
        <p:nvPicPr>
          <p:cNvPr id="10" name="Content Placeholder 5">
            <a:extLst>
              <a:ext uri="{FF2B5EF4-FFF2-40B4-BE49-F238E27FC236}">
                <a16:creationId xmlns:a16="http://schemas.microsoft.com/office/drawing/2014/main" xmlns="" id="{22F94FEA-96E0-4589-950D-731B9A243A49}"/>
              </a:ext>
            </a:extLst>
          </p:cNvPr>
          <p:cNvPicPr>
            <a:picLocks noGrp="1" noChangeAspect="1"/>
          </p:cNvPicPr>
          <p:nvPr>
            <p:ph idx="1"/>
          </p:nvPr>
        </p:nvPicPr>
        <p:blipFill rotWithShape="1">
          <a:blip r:embed="rId2">
            <a:extLst>
              <a:ext uri="{28A0092B-C50C-407E-A947-70E740481C1C}">
                <a14:useLocalDpi xmlns:a14="http://schemas.microsoft.com/office/drawing/2010/main" xmlns="" val="0"/>
              </a:ext>
            </a:extLst>
          </a:blip>
          <a:srcRect b="13333"/>
          <a:stretch/>
        </p:blipFill>
        <p:spPr>
          <a:xfrm>
            <a:off x="996050" y="1806677"/>
            <a:ext cx="5817705" cy="3163529"/>
          </a:xfrm>
        </p:spPr>
      </p:pic>
    </p:spTree>
    <p:extLst>
      <p:ext uri="{BB962C8B-B14F-4D97-AF65-F5344CB8AC3E}">
        <p14:creationId xmlns:p14="http://schemas.microsoft.com/office/powerpoint/2010/main" xmlns="" val="241037777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9AF3C0DB-5FF9-475A-BDF4-92D0428676F9}"/>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03240" y="914400"/>
            <a:ext cx="9040760" cy="5648632"/>
          </a:xfrm>
        </p:spPr>
      </p:pic>
      <p:sp>
        <p:nvSpPr>
          <p:cNvPr id="3" name="Title 1">
            <a:extLst>
              <a:ext uri="{FF2B5EF4-FFF2-40B4-BE49-F238E27FC236}">
                <a16:creationId xmlns:a16="http://schemas.microsoft.com/office/drawing/2014/main" xmlns="" id="{3A397639-9326-4F5C-8C9E-5A2C20A206A9}"/>
              </a:ext>
            </a:extLst>
          </p:cNvPr>
          <p:cNvSpPr>
            <a:spLocks noGrp="1"/>
          </p:cNvSpPr>
          <p:nvPr>
            <p:ph type="title"/>
          </p:nvPr>
        </p:nvSpPr>
        <p:spPr>
          <a:xfrm>
            <a:off x="628650" y="143900"/>
            <a:ext cx="7886700" cy="726255"/>
          </a:xfrm>
        </p:spPr>
        <p:txBody>
          <a:bodyPr/>
          <a:lstStyle/>
          <a:p>
            <a:r>
              <a:rPr lang="en-US" dirty="0"/>
              <a:t>Sample Matrix</a:t>
            </a:r>
          </a:p>
        </p:txBody>
      </p:sp>
    </p:spTree>
    <p:extLst>
      <p:ext uri="{BB962C8B-B14F-4D97-AF65-F5344CB8AC3E}">
        <p14:creationId xmlns:p14="http://schemas.microsoft.com/office/powerpoint/2010/main" xmlns="" val="11816222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7E4A55-56E8-4F25-9EDA-8F2BABF0E4BE}"/>
              </a:ext>
            </a:extLst>
          </p:cNvPr>
          <p:cNvSpPr>
            <a:spLocks noGrp="1"/>
          </p:cNvSpPr>
          <p:nvPr>
            <p:ph type="title"/>
          </p:nvPr>
        </p:nvSpPr>
        <p:spPr>
          <a:xfrm>
            <a:off x="628650" y="365127"/>
            <a:ext cx="7886700" cy="549274"/>
          </a:xfrm>
        </p:spPr>
        <p:txBody>
          <a:bodyPr>
            <a:normAutofit fontScale="90000"/>
          </a:bodyPr>
          <a:lstStyle/>
          <a:p>
            <a:r>
              <a:rPr lang="en-US" dirty="0"/>
              <a:t>Network Method</a:t>
            </a:r>
          </a:p>
        </p:txBody>
      </p:sp>
      <p:sp>
        <p:nvSpPr>
          <p:cNvPr id="3" name="Content Placeholder 2">
            <a:extLst>
              <a:ext uri="{FF2B5EF4-FFF2-40B4-BE49-F238E27FC236}">
                <a16:creationId xmlns:a16="http://schemas.microsoft.com/office/drawing/2014/main" xmlns="" id="{8F1E6E9B-E02D-4DC4-9671-385A4773ECD9}"/>
              </a:ext>
            </a:extLst>
          </p:cNvPr>
          <p:cNvSpPr>
            <a:spLocks noGrp="1"/>
          </p:cNvSpPr>
          <p:nvPr>
            <p:ph idx="1"/>
          </p:nvPr>
        </p:nvSpPr>
        <p:spPr>
          <a:xfrm>
            <a:off x="628650" y="1386348"/>
            <a:ext cx="7886700" cy="5106525"/>
          </a:xfrm>
        </p:spPr>
        <p:txBody>
          <a:bodyPr>
            <a:normAutofit/>
          </a:bodyPr>
          <a:lstStyle/>
          <a:p>
            <a:r>
              <a:rPr lang="en-US" dirty="0"/>
              <a:t>The network method Is </a:t>
            </a:r>
            <a:r>
              <a:rPr lang="en-US" dirty="0">
                <a:solidFill>
                  <a:srgbClr val="FF0000"/>
                </a:solidFill>
              </a:rPr>
              <a:t>an expanded form of matrix method</a:t>
            </a:r>
            <a:r>
              <a:rPr lang="en-US" dirty="0"/>
              <a:t> and it reflects the interrelationship between cause, condition and effect. </a:t>
            </a:r>
          </a:p>
          <a:p>
            <a:r>
              <a:rPr lang="en-US" dirty="0"/>
              <a:t>Networks are usually in the form of flow charts or radiation diagrams, as illustrated below</a:t>
            </a:r>
          </a:p>
          <a:p>
            <a:r>
              <a:rPr lang="en-US" dirty="0"/>
              <a:t>Helps to explain </a:t>
            </a:r>
            <a:r>
              <a:rPr lang="en-US" dirty="0">
                <a:solidFill>
                  <a:srgbClr val="FF0000"/>
                </a:solidFill>
              </a:rPr>
              <a:t>linkages</a:t>
            </a:r>
            <a:r>
              <a:rPr lang="en-US" dirty="0"/>
              <a:t> between different environmental aspects.</a:t>
            </a:r>
          </a:p>
          <a:p>
            <a:r>
              <a:rPr lang="en-US" dirty="0"/>
              <a:t>It is solely used to illustrate and understand primary, secondary and tertiary impacts of a developmental activity.</a:t>
            </a:r>
          </a:p>
        </p:txBody>
      </p:sp>
    </p:spTree>
    <p:extLst>
      <p:ext uri="{BB962C8B-B14F-4D97-AF65-F5344CB8AC3E}">
        <p14:creationId xmlns:p14="http://schemas.microsoft.com/office/powerpoint/2010/main" xmlns="" val="20044276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7E4A55-56E8-4F25-9EDA-8F2BABF0E4BE}"/>
              </a:ext>
            </a:extLst>
          </p:cNvPr>
          <p:cNvSpPr>
            <a:spLocks noGrp="1"/>
          </p:cNvSpPr>
          <p:nvPr>
            <p:ph type="title"/>
          </p:nvPr>
        </p:nvSpPr>
        <p:spPr>
          <a:xfrm>
            <a:off x="628650" y="365127"/>
            <a:ext cx="7886700" cy="549274"/>
          </a:xfrm>
        </p:spPr>
        <p:txBody>
          <a:bodyPr>
            <a:normAutofit fontScale="90000"/>
          </a:bodyPr>
          <a:lstStyle/>
          <a:p>
            <a:r>
              <a:rPr lang="en-US" dirty="0"/>
              <a:t>Network Method</a:t>
            </a:r>
          </a:p>
        </p:txBody>
      </p:sp>
      <p:sp>
        <p:nvSpPr>
          <p:cNvPr id="3" name="Content Placeholder 2">
            <a:extLst>
              <a:ext uri="{FF2B5EF4-FFF2-40B4-BE49-F238E27FC236}">
                <a16:creationId xmlns:a16="http://schemas.microsoft.com/office/drawing/2014/main" xmlns="" id="{8F1E6E9B-E02D-4DC4-9671-385A4773ECD9}"/>
              </a:ext>
            </a:extLst>
          </p:cNvPr>
          <p:cNvSpPr>
            <a:spLocks noGrp="1"/>
          </p:cNvSpPr>
          <p:nvPr>
            <p:ph idx="1"/>
          </p:nvPr>
        </p:nvSpPr>
        <p:spPr>
          <a:xfrm>
            <a:off x="628650" y="1386348"/>
            <a:ext cx="7886700" cy="5106525"/>
          </a:xfrm>
        </p:spPr>
        <p:txBody>
          <a:bodyPr>
            <a:normAutofit/>
          </a:bodyPr>
          <a:lstStyle/>
          <a:p>
            <a:r>
              <a:rPr lang="en-US" dirty="0"/>
              <a:t>This method may also be described as an </a:t>
            </a:r>
            <a:r>
              <a:rPr lang="en-US" dirty="0">
                <a:solidFill>
                  <a:srgbClr val="FF0000"/>
                </a:solidFill>
              </a:rPr>
              <a:t>"Impact Tree”.</a:t>
            </a:r>
          </a:p>
          <a:p>
            <a:r>
              <a:rPr lang="en-US" dirty="0"/>
              <a:t>Since the environmental impacts are generally complex, the network approach is quite useful for studying such impacts. </a:t>
            </a:r>
          </a:p>
          <a:p>
            <a:r>
              <a:rPr lang="en-US" dirty="0"/>
              <a:t>Networks </a:t>
            </a:r>
            <a:r>
              <a:rPr lang="en-US" b="1" dirty="0"/>
              <a:t>help us follow the chain of events</a:t>
            </a:r>
            <a:r>
              <a:rPr lang="en-US" dirty="0"/>
              <a:t> of a developmental projects, and its associated impacts.</a:t>
            </a:r>
          </a:p>
          <a:p>
            <a:r>
              <a:rPr lang="en-US" dirty="0"/>
              <a:t>It can </a:t>
            </a:r>
            <a:r>
              <a:rPr lang="en-US" b="1" dirty="0"/>
              <a:t>assess multiple impacts at the same time</a:t>
            </a:r>
            <a:endParaRPr lang="en-US" dirty="0"/>
          </a:p>
        </p:txBody>
      </p:sp>
    </p:spTree>
    <p:extLst>
      <p:ext uri="{BB962C8B-B14F-4D97-AF65-F5344CB8AC3E}">
        <p14:creationId xmlns:p14="http://schemas.microsoft.com/office/powerpoint/2010/main" xmlns="" val="19335413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7E4A55-56E8-4F25-9EDA-8F2BABF0E4BE}"/>
              </a:ext>
            </a:extLst>
          </p:cNvPr>
          <p:cNvSpPr>
            <a:spLocks noGrp="1"/>
          </p:cNvSpPr>
          <p:nvPr>
            <p:ph type="title"/>
          </p:nvPr>
        </p:nvSpPr>
        <p:spPr>
          <a:xfrm>
            <a:off x="628650" y="365126"/>
            <a:ext cx="7886700" cy="578771"/>
          </a:xfrm>
        </p:spPr>
        <p:txBody>
          <a:bodyPr>
            <a:normAutofit fontScale="90000"/>
          </a:bodyPr>
          <a:lstStyle/>
          <a:p>
            <a:r>
              <a:rPr lang="en-US" dirty="0"/>
              <a:t>Network Method</a:t>
            </a:r>
          </a:p>
        </p:txBody>
      </p:sp>
      <p:pic>
        <p:nvPicPr>
          <p:cNvPr id="7" name="Content Placeholder 6">
            <a:extLst>
              <a:ext uri="{FF2B5EF4-FFF2-40B4-BE49-F238E27FC236}">
                <a16:creationId xmlns:a16="http://schemas.microsoft.com/office/drawing/2014/main" xmlns="" id="{76347262-2670-4327-B390-9C0BFC58E508}"/>
              </a:ext>
            </a:extLst>
          </p:cNvPr>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471948" y="1076632"/>
            <a:ext cx="7403691" cy="5129828"/>
          </a:xfrm>
        </p:spPr>
      </p:pic>
    </p:spTree>
    <p:extLst>
      <p:ext uri="{BB962C8B-B14F-4D97-AF65-F5344CB8AC3E}">
        <p14:creationId xmlns:p14="http://schemas.microsoft.com/office/powerpoint/2010/main" xmlns="" val="2057298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A7D5D5B-8921-449E-A2B5-5D431FFC5C1A}"/>
              </a:ext>
            </a:extLst>
          </p:cNvPr>
          <p:cNvSpPr>
            <a:spLocks noGrp="1"/>
          </p:cNvSpPr>
          <p:nvPr>
            <p:ph type="title"/>
          </p:nvPr>
        </p:nvSpPr>
        <p:spPr/>
        <p:txBody>
          <a:bodyPr/>
          <a:lstStyle/>
          <a:p>
            <a:r>
              <a:rPr lang="en-US" dirty="0"/>
              <a:t>Concept</a:t>
            </a:r>
          </a:p>
        </p:txBody>
      </p:sp>
      <p:sp>
        <p:nvSpPr>
          <p:cNvPr id="3" name="Content Placeholder 2">
            <a:extLst>
              <a:ext uri="{FF2B5EF4-FFF2-40B4-BE49-F238E27FC236}">
                <a16:creationId xmlns:a16="http://schemas.microsoft.com/office/drawing/2014/main" xmlns="" id="{66D50784-56EA-47FF-B1C3-78C9E05E8A31}"/>
              </a:ext>
            </a:extLst>
          </p:cNvPr>
          <p:cNvSpPr>
            <a:spLocks noGrp="1"/>
          </p:cNvSpPr>
          <p:nvPr>
            <p:ph idx="1"/>
          </p:nvPr>
        </p:nvSpPr>
        <p:spPr/>
        <p:txBody>
          <a:bodyPr>
            <a:normAutofit/>
          </a:bodyPr>
          <a:lstStyle/>
          <a:p>
            <a:r>
              <a:rPr lang="en-US" dirty="0"/>
              <a:t>A tool to minimize negative impact of human activities on the environment. </a:t>
            </a:r>
          </a:p>
          <a:p>
            <a:r>
              <a:rPr lang="en-US" dirty="0"/>
              <a:t>Assesses environmental impacts to minimize engineering biases</a:t>
            </a:r>
          </a:p>
          <a:p>
            <a:r>
              <a:rPr lang="en-US" dirty="0"/>
              <a:t>A bridge between economic prosperity and environmental sustainability</a:t>
            </a:r>
          </a:p>
          <a:p>
            <a:endParaRPr lang="en-US" dirty="0"/>
          </a:p>
        </p:txBody>
      </p:sp>
    </p:spTree>
    <p:extLst>
      <p:ext uri="{BB962C8B-B14F-4D97-AF65-F5344CB8AC3E}">
        <p14:creationId xmlns:p14="http://schemas.microsoft.com/office/powerpoint/2010/main" xmlns="" val="33472214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9A6C06-7285-45E7-8F0E-CAE07F3A6B26}"/>
              </a:ext>
            </a:extLst>
          </p:cNvPr>
          <p:cNvSpPr>
            <a:spLocks noGrp="1"/>
          </p:cNvSpPr>
          <p:nvPr>
            <p:ph type="title"/>
          </p:nvPr>
        </p:nvSpPr>
        <p:spPr/>
        <p:txBody>
          <a:bodyPr/>
          <a:lstStyle/>
          <a:p>
            <a:r>
              <a:rPr lang="en-US" dirty="0"/>
              <a:t>Other methods</a:t>
            </a:r>
          </a:p>
        </p:txBody>
      </p:sp>
      <p:sp>
        <p:nvSpPr>
          <p:cNvPr id="3" name="Content Placeholder 2">
            <a:extLst>
              <a:ext uri="{FF2B5EF4-FFF2-40B4-BE49-F238E27FC236}">
                <a16:creationId xmlns:a16="http://schemas.microsoft.com/office/drawing/2014/main" xmlns="" id="{A494756F-A18C-40AB-8299-15A8B253AED3}"/>
              </a:ext>
            </a:extLst>
          </p:cNvPr>
          <p:cNvSpPr>
            <a:spLocks noGrp="1"/>
          </p:cNvSpPr>
          <p:nvPr>
            <p:ph idx="1"/>
          </p:nvPr>
        </p:nvSpPr>
        <p:spPr/>
        <p:txBody>
          <a:bodyPr/>
          <a:lstStyle/>
          <a:p>
            <a:r>
              <a:rPr lang="en-US" dirty="0"/>
              <a:t>Expert judgement</a:t>
            </a:r>
          </a:p>
          <a:p>
            <a:r>
              <a:rPr lang="en-US" dirty="0"/>
              <a:t>Experiences from similar project</a:t>
            </a:r>
          </a:p>
        </p:txBody>
      </p:sp>
    </p:spTree>
    <p:extLst>
      <p:ext uri="{BB962C8B-B14F-4D97-AF65-F5344CB8AC3E}">
        <p14:creationId xmlns:p14="http://schemas.microsoft.com/office/powerpoint/2010/main" xmlns="" val="11832886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9F8C40-2D07-423A-9FC2-70AA359205C3}"/>
              </a:ext>
            </a:extLst>
          </p:cNvPr>
          <p:cNvSpPr>
            <a:spLocks noGrp="1"/>
          </p:cNvSpPr>
          <p:nvPr>
            <p:ph type="title"/>
          </p:nvPr>
        </p:nvSpPr>
        <p:spPr/>
        <p:txBody>
          <a:bodyPr/>
          <a:lstStyle/>
          <a:p>
            <a:r>
              <a:rPr lang="en-US" dirty="0"/>
              <a:t>Impact prediction</a:t>
            </a:r>
          </a:p>
        </p:txBody>
      </p:sp>
      <p:sp>
        <p:nvSpPr>
          <p:cNvPr id="3" name="Content Placeholder 2">
            <a:extLst>
              <a:ext uri="{FF2B5EF4-FFF2-40B4-BE49-F238E27FC236}">
                <a16:creationId xmlns:a16="http://schemas.microsoft.com/office/drawing/2014/main" xmlns="" id="{F456ED1B-C253-4D9A-8FB8-27A01507FE87}"/>
              </a:ext>
            </a:extLst>
          </p:cNvPr>
          <p:cNvSpPr>
            <a:spLocks noGrp="1"/>
          </p:cNvSpPr>
          <p:nvPr>
            <p:ph idx="1"/>
          </p:nvPr>
        </p:nvSpPr>
        <p:spPr/>
        <p:txBody>
          <a:bodyPr>
            <a:normAutofit lnSpcReduction="10000"/>
          </a:bodyPr>
          <a:lstStyle/>
          <a:p>
            <a:r>
              <a:rPr lang="en-US" dirty="0"/>
              <a:t>The next step after Impact identification is to predict the magnitude, extent and duration of the Impact on the basis of available baseline data on environmental conditions.</a:t>
            </a:r>
          </a:p>
          <a:p>
            <a:r>
              <a:rPr lang="en-US" dirty="0"/>
              <a:t>For describing the impacts, following should be undertaken: </a:t>
            </a:r>
          </a:p>
          <a:p>
            <a:pPr lvl="1"/>
            <a:r>
              <a:rPr lang="en-US" dirty="0"/>
              <a:t>Determine initial or basic environmental condition</a:t>
            </a:r>
          </a:p>
          <a:p>
            <a:pPr lvl="1"/>
            <a:r>
              <a:rPr lang="en-US" dirty="0"/>
              <a:t>Predict the future environmental condition if the project is not implemented</a:t>
            </a:r>
          </a:p>
          <a:p>
            <a:pPr lvl="1"/>
            <a:r>
              <a:rPr lang="en-US" dirty="0"/>
              <a:t>Estimate the future environmental condition if the project is implemented</a:t>
            </a:r>
          </a:p>
          <a:p>
            <a:endParaRPr lang="en-US" dirty="0"/>
          </a:p>
        </p:txBody>
      </p:sp>
    </p:spTree>
    <p:extLst>
      <p:ext uri="{BB962C8B-B14F-4D97-AF65-F5344CB8AC3E}">
        <p14:creationId xmlns:p14="http://schemas.microsoft.com/office/powerpoint/2010/main" xmlns="" val="35075825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B3E7C6-D977-43EC-A25E-9FA24F8F6F9F}"/>
              </a:ext>
            </a:extLst>
          </p:cNvPr>
          <p:cNvSpPr>
            <a:spLocks noGrp="1"/>
          </p:cNvSpPr>
          <p:nvPr>
            <p:ph type="title"/>
          </p:nvPr>
        </p:nvSpPr>
        <p:spPr/>
        <p:txBody>
          <a:bodyPr/>
          <a:lstStyle/>
          <a:p>
            <a:r>
              <a:rPr lang="en-US" dirty="0"/>
              <a:t>Considerations during Impact prediction </a:t>
            </a:r>
          </a:p>
        </p:txBody>
      </p:sp>
      <p:sp>
        <p:nvSpPr>
          <p:cNvPr id="3" name="Content Placeholder 2">
            <a:extLst>
              <a:ext uri="{FF2B5EF4-FFF2-40B4-BE49-F238E27FC236}">
                <a16:creationId xmlns:a16="http://schemas.microsoft.com/office/drawing/2014/main" xmlns="" id="{C97C1F78-0C7D-4D5E-A5BB-C6928AF80747}"/>
              </a:ext>
            </a:extLst>
          </p:cNvPr>
          <p:cNvSpPr>
            <a:spLocks noGrp="1"/>
          </p:cNvSpPr>
          <p:nvPr>
            <p:ph idx="1"/>
          </p:nvPr>
        </p:nvSpPr>
        <p:spPr/>
        <p:txBody>
          <a:bodyPr/>
          <a:lstStyle/>
          <a:p>
            <a:r>
              <a:rPr lang="en-US" dirty="0"/>
              <a:t>Magnitude of impact- on the basis of severity of each impact (reversible/irreversible, High/moderate/minor)</a:t>
            </a:r>
          </a:p>
          <a:p>
            <a:r>
              <a:rPr lang="en-US" dirty="0"/>
              <a:t>Extent of impact (Zone of influence- Site specific, Local (within watershed), Regional (beyond watershed) National/Transboundary)</a:t>
            </a:r>
          </a:p>
          <a:p>
            <a:r>
              <a:rPr lang="en-US" dirty="0"/>
              <a:t>Duration of impact (Short term ( up to 3 years), Medium term (&gt;3 – &lt;20 years), Long term (&gt;20 years))</a:t>
            </a:r>
          </a:p>
          <a:p>
            <a:endParaRPr lang="en-US" dirty="0"/>
          </a:p>
        </p:txBody>
      </p:sp>
    </p:spTree>
    <p:extLst>
      <p:ext uri="{BB962C8B-B14F-4D97-AF65-F5344CB8AC3E}">
        <p14:creationId xmlns:p14="http://schemas.microsoft.com/office/powerpoint/2010/main" xmlns="" val="381798897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BC7430-CEAA-41F6-ABC2-F7E7E22654B6}"/>
              </a:ext>
            </a:extLst>
          </p:cNvPr>
          <p:cNvSpPr>
            <a:spLocks noGrp="1"/>
          </p:cNvSpPr>
          <p:nvPr>
            <p:ph type="title"/>
          </p:nvPr>
        </p:nvSpPr>
        <p:spPr/>
        <p:txBody>
          <a:bodyPr/>
          <a:lstStyle/>
          <a:p>
            <a:r>
              <a:rPr lang="en-US" dirty="0"/>
              <a:t>Impact evaluation</a:t>
            </a:r>
          </a:p>
        </p:txBody>
      </p:sp>
      <p:sp>
        <p:nvSpPr>
          <p:cNvPr id="3" name="Content Placeholder 2">
            <a:extLst>
              <a:ext uri="{FF2B5EF4-FFF2-40B4-BE49-F238E27FC236}">
                <a16:creationId xmlns:a16="http://schemas.microsoft.com/office/drawing/2014/main" xmlns="" id="{197847DD-D173-43EB-A555-0BB0EE5302FC}"/>
              </a:ext>
            </a:extLst>
          </p:cNvPr>
          <p:cNvSpPr>
            <a:spLocks noGrp="1"/>
          </p:cNvSpPr>
          <p:nvPr>
            <p:ph idx="1"/>
          </p:nvPr>
        </p:nvSpPr>
        <p:spPr/>
        <p:txBody>
          <a:bodyPr>
            <a:normAutofit/>
          </a:bodyPr>
          <a:lstStyle/>
          <a:p>
            <a:r>
              <a:rPr lang="en-US" dirty="0"/>
              <a:t>Impacts identified and predicted should be evaluated to know their significance. </a:t>
            </a:r>
          </a:p>
          <a:p>
            <a:r>
              <a:rPr lang="en-US" dirty="0"/>
              <a:t>For the impact evaluation, the matrix method with numerical ranking is used for the quantitative ranking of the predicted impacts.</a:t>
            </a:r>
          </a:p>
          <a:p>
            <a:r>
              <a:rPr lang="en-US" dirty="0"/>
              <a:t>Normally a numerical scale should be developed in order to provide a qualitative assessment of various types of predicted impacts. </a:t>
            </a:r>
          </a:p>
        </p:txBody>
      </p:sp>
    </p:spTree>
    <p:extLst>
      <p:ext uri="{BB962C8B-B14F-4D97-AF65-F5344CB8AC3E}">
        <p14:creationId xmlns:p14="http://schemas.microsoft.com/office/powerpoint/2010/main" xmlns="" val="21455213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7EE0F0A-B7E6-4A51-9CE7-291F91EAAF0E}"/>
              </a:ext>
            </a:extLst>
          </p:cNvPr>
          <p:cNvSpPr>
            <a:spLocks noGrp="1"/>
          </p:cNvSpPr>
          <p:nvPr>
            <p:ph idx="1"/>
          </p:nvPr>
        </p:nvSpPr>
        <p:spPr>
          <a:xfrm>
            <a:off x="1769806" y="1825625"/>
            <a:ext cx="4970207" cy="1603375"/>
          </a:xfrm>
        </p:spPr>
        <p:txBody>
          <a:bodyPr>
            <a:normAutofit/>
          </a:bodyPr>
          <a:lstStyle/>
          <a:p>
            <a:pPr marL="0" indent="0" algn="ctr">
              <a:buNone/>
            </a:pPr>
            <a:r>
              <a:rPr lang="en-US" sz="4400" dirty="0"/>
              <a:t>Impact Mitigation Measures</a:t>
            </a:r>
          </a:p>
        </p:txBody>
      </p:sp>
    </p:spTree>
    <p:extLst>
      <p:ext uri="{BB962C8B-B14F-4D97-AF65-F5344CB8AC3E}">
        <p14:creationId xmlns:p14="http://schemas.microsoft.com/office/powerpoint/2010/main" xmlns="" val="177854640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822487F-3F8E-4C24-8808-273EB368D749}"/>
              </a:ext>
            </a:extLst>
          </p:cNvPr>
          <p:cNvSpPr>
            <a:spLocks noGrp="1"/>
          </p:cNvSpPr>
          <p:nvPr>
            <p:ph type="title"/>
          </p:nvPr>
        </p:nvSpPr>
        <p:spPr/>
        <p:txBody>
          <a:bodyPr/>
          <a:lstStyle/>
          <a:p>
            <a:r>
              <a:rPr lang="en-US" dirty="0"/>
              <a:t>Impact mitigation</a:t>
            </a:r>
          </a:p>
        </p:txBody>
      </p:sp>
      <p:sp>
        <p:nvSpPr>
          <p:cNvPr id="3" name="Content Placeholder 2">
            <a:extLst>
              <a:ext uri="{FF2B5EF4-FFF2-40B4-BE49-F238E27FC236}">
                <a16:creationId xmlns:a16="http://schemas.microsoft.com/office/drawing/2014/main" xmlns="" id="{E5372B51-E226-43DE-A067-42D76B6D2BF7}"/>
              </a:ext>
            </a:extLst>
          </p:cNvPr>
          <p:cNvSpPr>
            <a:spLocks noGrp="1"/>
          </p:cNvSpPr>
          <p:nvPr>
            <p:ph idx="1"/>
          </p:nvPr>
        </p:nvSpPr>
        <p:spPr/>
        <p:txBody>
          <a:bodyPr>
            <a:normAutofit fontScale="92500"/>
          </a:bodyPr>
          <a:lstStyle/>
          <a:p>
            <a:r>
              <a:rPr lang="en-US" dirty="0"/>
              <a:t>Mitigation is a critical component of the EIA process.</a:t>
            </a:r>
          </a:p>
          <a:p>
            <a:r>
              <a:rPr lang="en-US" dirty="0"/>
              <a:t>Mitigation refers to minimizing or avoiding the described impacts. </a:t>
            </a:r>
          </a:p>
          <a:p>
            <a:r>
              <a:rPr lang="en-US" dirty="0"/>
              <a:t>The purpose of mitigation is to identify measures that safeguard the environment and the community affected by the proposal. </a:t>
            </a:r>
          </a:p>
          <a:p>
            <a:r>
              <a:rPr lang="en-US" dirty="0"/>
              <a:t>It aims to prevent adverse impacts from happening and to keep those that do occur within an acceptable level. </a:t>
            </a:r>
          </a:p>
          <a:p>
            <a:r>
              <a:rPr lang="en-US" dirty="0"/>
              <a:t>Opportunities for impact mitigation will occur throughout the project cycle. </a:t>
            </a:r>
          </a:p>
          <a:p>
            <a:pPr marL="0" indent="0">
              <a:buNone/>
            </a:pPr>
            <a:endParaRPr lang="en-US" dirty="0"/>
          </a:p>
        </p:txBody>
      </p:sp>
    </p:spTree>
    <p:extLst>
      <p:ext uri="{BB962C8B-B14F-4D97-AF65-F5344CB8AC3E}">
        <p14:creationId xmlns:p14="http://schemas.microsoft.com/office/powerpoint/2010/main" xmlns="" val="38041440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EE7ADB-841B-4FB7-8AF9-38FB60463BCC}"/>
              </a:ext>
            </a:extLst>
          </p:cNvPr>
          <p:cNvSpPr>
            <a:spLocks noGrp="1"/>
          </p:cNvSpPr>
          <p:nvPr>
            <p:ph type="title"/>
          </p:nvPr>
        </p:nvSpPr>
        <p:spPr/>
        <p:txBody>
          <a:bodyPr/>
          <a:lstStyle/>
          <a:p>
            <a:r>
              <a:rPr lang="en-US" dirty="0"/>
              <a:t>Impact mitigation measures</a:t>
            </a:r>
          </a:p>
        </p:txBody>
      </p:sp>
      <p:sp>
        <p:nvSpPr>
          <p:cNvPr id="3" name="Content Placeholder 2">
            <a:extLst>
              <a:ext uri="{FF2B5EF4-FFF2-40B4-BE49-F238E27FC236}">
                <a16:creationId xmlns:a16="http://schemas.microsoft.com/office/drawing/2014/main" xmlns="" id="{C6DEAD71-C698-4BC5-91B5-2D94442C452E}"/>
              </a:ext>
            </a:extLst>
          </p:cNvPr>
          <p:cNvSpPr>
            <a:spLocks noGrp="1"/>
          </p:cNvSpPr>
          <p:nvPr>
            <p:ph idx="1"/>
          </p:nvPr>
        </p:nvSpPr>
        <p:spPr/>
        <p:txBody>
          <a:bodyPr/>
          <a:lstStyle/>
          <a:p>
            <a:r>
              <a:rPr lang="en-US" dirty="0"/>
              <a:t>Mitigation can be carried out by:</a:t>
            </a:r>
          </a:p>
          <a:p>
            <a:pPr lvl="1"/>
            <a:r>
              <a:rPr lang="en-US" dirty="0">
                <a:solidFill>
                  <a:schemeClr val="accent2"/>
                </a:solidFill>
              </a:rPr>
              <a:t>structural measures</a:t>
            </a:r>
            <a:r>
              <a:rPr lang="en-US" dirty="0"/>
              <a:t>, such as design or location changes, engineering modifications and landscape or site treatment; and </a:t>
            </a:r>
          </a:p>
          <a:p>
            <a:pPr lvl="1"/>
            <a:r>
              <a:rPr lang="en-US" dirty="0">
                <a:solidFill>
                  <a:schemeClr val="accent2"/>
                </a:solidFill>
              </a:rPr>
              <a:t>non-structural measures</a:t>
            </a:r>
            <a:r>
              <a:rPr lang="en-US" dirty="0"/>
              <a:t>, such as economic incentives, legal, institutional and policy instruments, provision of community services and training and capacity building.</a:t>
            </a:r>
          </a:p>
        </p:txBody>
      </p:sp>
    </p:spTree>
    <p:extLst>
      <p:ext uri="{BB962C8B-B14F-4D97-AF65-F5344CB8AC3E}">
        <p14:creationId xmlns:p14="http://schemas.microsoft.com/office/powerpoint/2010/main" xmlns="" val="21741342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0CA668-F7B6-4342-8B39-6C60DA0AD65F}"/>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xmlns="" id="{EEB53A17-FA66-481B-A282-B937DBDB03D3}"/>
              </a:ext>
            </a:extLst>
          </p:cNvPr>
          <p:cNvSpPr>
            <a:spLocks noGrp="1"/>
          </p:cNvSpPr>
          <p:nvPr>
            <p:ph idx="1"/>
          </p:nvPr>
        </p:nvSpPr>
        <p:spPr/>
        <p:txBody>
          <a:bodyPr>
            <a:normAutofit/>
          </a:bodyPr>
          <a:lstStyle/>
          <a:p>
            <a:pPr marL="0" indent="0">
              <a:buNone/>
            </a:pPr>
            <a:r>
              <a:rPr lang="en-US" dirty="0"/>
              <a:t>The elements of mitigation are organized into a hierarchy of actions:  </a:t>
            </a:r>
          </a:p>
          <a:p>
            <a:pPr lvl="1"/>
            <a:r>
              <a:rPr lang="en-US" dirty="0"/>
              <a:t>first, avoid adverse impacts as far as possible by use of preventative measures; </a:t>
            </a:r>
            <a:r>
              <a:rPr lang="en-US" dirty="0">
                <a:solidFill>
                  <a:schemeClr val="accent2"/>
                </a:solidFill>
              </a:rPr>
              <a:t>(avoidance or prevention measures)</a:t>
            </a:r>
          </a:p>
          <a:p>
            <a:pPr lvl="1"/>
            <a:r>
              <a:rPr lang="en-US" dirty="0"/>
              <a:t>second, minimize or reduce adverse impacts to ‘as low as practicable’ levels; and </a:t>
            </a:r>
            <a:r>
              <a:rPr lang="en-US" dirty="0">
                <a:solidFill>
                  <a:schemeClr val="accent2"/>
                </a:solidFill>
              </a:rPr>
              <a:t>(Correction measures)</a:t>
            </a:r>
          </a:p>
          <a:p>
            <a:pPr lvl="1"/>
            <a:r>
              <a:rPr lang="en-US" dirty="0"/>
              <a:t>third, remedy or compensate for adverse residual impacts, which are unavoidable and cannot be reduced further. </a:t>
            </a:r>
            <a:r>
              <a:rPr lang="en-US" dirty="0">
                <a:solidFill>
                  <a:schemeClr val="accent2"/>
                </a:solidFill>
              </a:rPr>
              <a:t>(compensation measures)</a:t>
            </a:r>
          </a:p>
        </p:txBody>
      </p:sp>
    </p:spTree>
    <p:extLst>
      <p:ext uri="{BB962C8B-B14F-4D97-AF65-F5344CB8AC3E}">
        <p14:creationId xmlns:p14="http://schemas.microsoft.com/office/powerpoint/2010/main" xmlns="" val="368379222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4B135D-5EF7-457A-9EE1-9C58AD37C09E}"/>
              </a:ext>
            </a:extLst>
          </p:cNvPr>
          <p:cNvSpPr>
            <a:spLocks noGrp="1"/>
          </p:cNvSpPr>
          <p:nvPr>
            <p:ph type="title"/>
          </p:nvPr>
        </p:nvSpPr>
        <p:spPr/>
        <p:txBody>
          <a:bodyPr/>
          <a:lstStyle/>
          <a:p>
            <a:r>
              <a:rPr lang="en-US" dirty="0"/>
              <a:t>Mitigation Measures</a:t>
            </a:r>
          </a:p>
        </p:txBody>
      </p:sp>
      <p:sp>
        <p:nvSpPr>
          <p:cNvPr id="3" name="Content Placeholder 2">
            <a:extLst>
              <a:ext uri="{FF2B5EF4-FFF2-40B4-BE49-F238E27FC236}">
                <a16:creationId xmlns:a16="http://schemas.microsoft.com/office/drawing/2014/main" xmlns="" id="{3DA1D7A5-136D-4FBD-946A-0D54C0004BE3}"/>
              </a:ext>
            </a:extLst>
          </p:cNvPr>
          <p:cNvSpPr>
            <a:spLocks noGrp="1"/>
          </p:cNvSpPr>
          <p:nvPr>
            <p:ph idx="1"/>
          </p:nvPr>
        </p:nvSpPr>
        <p:spPr>
          <a:xfrm>
            <a:off x="628650" y="1825625"/>
            <a:ext cx="7886700" cy="4351338"/>
          </a:xfrm>
        </p:spPr>
        <p:txBody>
          <a:bodyPr/>
          <a:lstStyle/>
          <a:p>
            <a:pPr marL="0" indent="0">
              <a:buNone/>
            </a:pPr>
            <a:endParaRPr lang="en-US" dirty="0"/>
          </a:p>
          <a:p>
            <a:endParaRPr lang="en-US" dirty="0"/>
          </a:p>
          <a:p>
            <a:endParaRPr lang="en-US" dirty="0"/>
          </a:p>
        </p:txBody>
      </p:sp>
      <p:pic>
        <p:nvPicPr>
          <p:cNvPr id="4" name="Picture 3">
            <a:extLst>
              <a:ext uri="{FF2B5EF4-FFF2-40B4-BE49-F238E27FC236}">
                <a16:creationId xmlns:a16="http://schemas.microsoft.com/office/drawing/2014/main" xmlns="" id="{EF84767B-4D3C-44CC-8F1A-6A5EB8F06924}"/>
              </a:ext>
            </a:extLst>
          </p:cNvPr>
          <p:cNvPicPr>
            <a:picLocks noChangeAspect="1"/>
          </p:cNvPicPr>
          <p:nvPr/>
        </p:nvPicPr>
        <p:blipFill>
          <a:blip r:embed="rId2"/>
          <a:stretch>
            <a:fillRect/>
          </a:stretch>
        </p:blipFill>
        <p:spPr>
          <a:xfrm>
            <a:off x="628650" y="1690689"/>
            <a:ext cx="7512460" cy="4802185"/>
          </a:xfrm>
          <a:prstGeom prst="rect">
            <a:avLst/>
          </a:prstGeom>
        </p:spPr>
      </p:pic>
    </p:spTree>
    <p:extLst>
      <p:ext uri="{BB962C8B-B14F-4D97-AF65-F5344CB8AC3E}">
        <p14:creationId xmlns:p14="http://schemas.microsoft.com/office/powerpoint/2010/main" xmlns="" val="5339924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4B135D-5EF7-457A-9EE1-9C58AD37C09E}"/>
              </a:ext>
            </a:extLst>
          </p:cNvPr>
          <p:cNvSpPr>
            <a:spLocks noGrp="1"/>
          </p:cNvSpPr>
          <p:nvPr>
            <p:ph type="title"/>
          </p:nvPr>
        </p:nvSpPr>
        <p:spPr/>
        <p:txBody>
          <a:bodyPr/>
          <a:lstStyle/>
          <a:p>
            <a:r>
              <a:rPr lang="en-US" dirty="0"/>
              <a:t>Types of Mitigation Measures</a:t>
            </a:r>
          </a:p>
        </p:txBody>
      </p:sp>
      <p:sp>
        <p:nvSpPr>
          <p:cNvPr id="3" name="Content Placeholder 2">
            <a:extLst>
              <a:ext uri="{FF2B5EF4-FFF2-40B4-BE49-F238E27FC236}">
                <a16:creationId xmlns:a16="http://schemas.microsoft.com/office/drawing/2014/main" xmlns="" id="{3DA1D7A5-136D-4FBD-946A-0D54C0004BE3}"/>
              </a:ext>
            </a:extLst>
          </p:cNvPr>
          <p:cNvSpPr>
            <a:spLocks noGrp="1"/>
          </p:cNvSpPr>
          <p:nvPr>
            <p:ph idx="1"/>
          </p:nvPr>
        </p:nvSpPr>
        <p:spPr>
          <a:xfrm>
            <a:off x="628650" y="1825625"/>
            <a:ext cx="7886700" cy="4351338"/>
          </a:xfrm>
        </p:spPr>
        <p:txBody>
          <a:bodyPr/>
          <a:lstStyle/>
          <a:p>
            <a:r>
              <a:rPr lang="en-US" dirty="0"/>
              <a:t>Consideration of alternatives</a:t>
            </a:r>
          </a:p>
          <a:p>
            <a:r>
              <a:rPr lang="en-US" dirty="0"/>
              <a:t>Preventive measures</a:t>
            </a:r>
          </a:p>
          <a:p>
            <a:r>
              <a:rPr lang="en-US" dirty="0"/>
              <a:t>Corrective measures</a:t>
            </a:r>
          </a:p>
          <a:p>
            <a:r>
              <a:rPr lang="en-US" dirty="0"/>
              <a:t>Compensatory measures</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xmlns="" val="3615918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8C85541-06E2-49C2-A23B-38C46D8EDCFE}"/>
              </a:ext>
            </a:extLst>
          </p:cNvPr>
          <p:cNvSpPr>
            <a:spLocks noGrp="1"/>
          </p:cNvSpPr>
          <p:nvPr>
            <p:ph type="title"/>
          </p:nvPr>
        </p:nvSpPr>
        <p:spPr/>
        <p:txBody>
          <a:bodyPr/>
          <a:lstStyle/>
          <a:p>
            <a:r>
              <a:rPr lang="en-US" dirty="0"/>
              <a:t>Planning and Decision making tool</a:t>
            </a:r>
          </a:p>
        </p:txBody>
      </p:sp>
      <p:sp>
        <p:nvSpPr>
          <p:cNvPr id="3" name="Content Placeholder 2">
            <a:extLst>
              <a:ext uri="{FF2B5EF4-FFF2-40B4-BE49-F238E27FC236}">
                <a16:creationId xmlns:a16="http://schemas.microsoft.com/office/drawing/2014/main" xmlns="" id="{6B3B2EA8-A81C-4762-B1EB-DB954129FF49}"/>
              </a:ext>
            </a:extLst>
          </p:cNvPr>
          <p:cNvSpPr>
            <a:spLocks noGrp="1"/>
          </p:cNvSpPr>
          <p:nvPr>
            <p:ph idx="1"/>
          </p:nvPr>
        </p:nvSpPr>
        <p:spPr/>
        <p:txBody>
          <a:bodyPr/>
          <a:lstStyle/>
          <a:p>
            <a:r>
              <a:rPr lang="en-US" dirty="0"/>
              <a:t>EIA is both a planning tool and a decision-making tool.</a:t>
            </a:r>
          </a:p>
          <a:p>
            <a:r>
              <a:rPr lang="en-US" dirty="0"/>
              <a:t>As a planning tool, EIA presents methodologies and techniques for identifying, predicting, and evaluating potential environmental impacts of projects as per the project cycle. </a:t>
            </a:r>
          </a:p>
          <a:p>
            <a:r>
              <a:rPr lang="en-US" dirty="0"/>
              <a:t>As a decision-making tool, it provides information that promotes policy-making and actions that ensure sustainability in the implemented projects.</a:t>
            </a:r>
          </a:p>
        </p:txBody>
      </p:sp>
    </p:spTree>
    <p:extLst>
      <p:ext uri="{BB962C8B-B14F-4D97-AF65-F5344CB8AC3E}">
        <p14:creationId xmlns:p14="http://schemas.microsoft.com/office/powerpoint/2010/main" xmlns="" val="166448872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A69D03-B560-49AD-9FDB-597E09E59927}"/>
              </a:ext>
            </a:extLst>
          </p:cNvPr>
          <p:cNvSpPr>
            <a:spLocks noGrp="1"/>
          </p:cNvSpPr>
          <p:nvPr>
            <p:ph type="title"/>
          </p:nvPr>
        </p:nvSpPr>
        <p:spPr/>
        <p:txBody>
          <a:bodyPr/>
          <a:lstStyle/>
          <a:p>
            <a:r>
              <a:rPr lang="en-US" dirty="0"/>
              <a:t>Consideration of alternatives</a:t>
            </a:r>
          </a:p>
        </p:txBody>
      </p:sp>
      <p:sp>
        <p:nvSpPr>
          <p:cNvPr id="3" name="Content Placeholder 2">
            <a:extLst>
              <a:ext uri="{FF2B5EF4-FFF2-40B4-BE49-F238E27FC236}">
                <a16:creationId xmlns:a16="http://schemas.microsoft.com/office/drawing/2014/main" xmlns="" id="{A9441315-E7CA-41A3-B8F6-191AFD59F717}"/>
              </a:ext>
            </a:extLst>
          </p:cNvPr>
          <p:cNvSpPr>
            <a:spLocks noGrp="1"/>
          </p:cNvSpPr>
          <p:nvPr>
            <p:ph idx="1"/>
          </p:nvPr>
        </p:nvSpPr>
        <p:spPr/>
        <p:txBody>
          <a:bodyPr>
            <a:normAutofit lnSpcReduction="10000"/>
          </a:bodyPr>
          <a:lstStyle/>
          <a:p>
            <a:r>
              <a:rPr lang="en-US" dirty="0"/>
              <a:t>The development of alternatives to a proposed project is part of a comprehensive approach to mitigation. </a:t>
            </a:r>
          </a:p>
          <a:p>
            <a:r>
              <a:rPr lang="en-US" dirty="0"/>
              <a:t>A broad range of alternatives can be generated at the earliest stages of project planning and design, when the process is still flexible. </a:t>
            </a:r>
          </a:p>
          <a:p>
            <a:r>
              <a:rPr lang="en-US" dirty="0"/>
              <a:t>The project must consider the alternatives of the following aspects: (1) scale, (2) technology, (3) location, (4) fuel, (5) mitigation measures, (6) raw materials, (7) design, (8) time schedule, (9) economic aspects</a:t>
            </a:r>
          </a:p>
          <a:p>
            <a:endParaRPr lang="en-US" dirty="0"/>
          </a:p>
        </p:txBody>
      </p:sp>
    </p:spTree>
    <p:extLst>
      <p:ext uri="{BB962C8B-B14F-4D97-AF65-F5344CB8AC3E}">
        <p14:creationId xmlns:p14="http://schemas.microsoft.com/office/powerpoint/2010/main" xmlns="" val="21050213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15B756-468D-4495-801D-933DD6A30449}"/>
              </a:ext>
            </a:extLst>
          </p:cNvPr>
          <p:cNvSpPr>
            <a:spLocks noGrp="1"/>
          </p:cNvSpPr>
          <p:nvPr>
            <p:ph type="title"/>
          </p:nvPr>
        </p:nvSpPr>
        <p:spPr/>
        <p:txBody>
          <a:bodyPr/>
          <a:lstStyle/>
          <a:p>
            <a:r>
              <a:rPr lang="en-US" dirty="0"/>
              <a:t>Preventive Measures</a:t>
            </a:r>
          </a:p>
        </p:txBody>
      </p:sp>
      <p:sp>
        <p:nvSpPr>
          <p:cNvPr id="3" name="Content Placeholder 2">
            <a:extLst>
              <a:ext uri="{FF2B5EF4-FFF2-40B4-BE49-F238E27FC236}">
                <a16:creationId xmlns:a16="http://schemas.microsoft.com/office/drawing/2014/main" xmlns="" id="{5CC20CCA-254A-4AF9-8074-28226824DF37}"/>
              </a:ext>
            </a:extLst>
          </p:cNvPr>
          <p:cNvSpPr>
            <a:spLocks noGrp="1"/>
          </p:cNvSpPr>
          <p:nvPr>
            <p:ph idx="1"/>
          </p:nvPr>
        </p:nvSpPr>
        <p:spPr/>
        <p:txBody>
          <a:bodyPr>
            <a:normAutofit/>
          </a:bodyPr>
          <a:lstStyle/>
          <a:p>
            <a:r>
              <a:rPr lang="en-US" dirty="0"/>
              <a:t>Most effective when applied at early phase of the project</a:t>
            </a:r>
          </a:p>
          <a:p>
            <a:r>
              <a:rPr lang="en-US" dirty="0"/>
              <a:t>Such measures help to avoid the occurrence of impacts and harm or even produce positive outcomes.</a:t>
            </a:r>
          </a:p>
          <a:p>
            <a:r>
              <a:rPr lang="en-US" dirty="0"/>
              <a:t>Preventive measures are as follows:</a:t>
            </a:r>
          </a:p>
          <a:p>
            <a:pPr lvl="1">
              <a:buFontTx/>
              <a:buChar char="-"/>
            </a:pPr>
            <a:r>
              <a:rPr lang="en-US" dirty="0"/>
              <a:t>Implementation of health education </a:t>
            </a:r>
          </a:p>
          <a:p>
            <a:pPr lvl="1">
              <a:buFontTx/>
              <a:buChar char="-"/>
            </a:pPr>
            <a:r>
              <a:rPr lang="en-US" dirty="0"/>
              <a:t>public awareness </a:t>
            </a:r>
            <a:r>
              <a:rPr lang="en-US" dirty="0" err="1"/>
              <a:t>programme</a:t>
            </a:r>
            <a:r>
              <a:rPr lang="en-US" dirty="0"/>
              <a:t>.</a:t>
            </a:r>
          </a:p>
        </p:txBody>
      </p:sp>
    </p:spTree>
    <p:extLst>
      <p:ext uri="{BB962C8B-B14F-4D97-AF65-F5344CB8AC3E}">
        <p14:creationId xmlns:p14="http://schemas.microsoft.com/office/powerpoint/2010/main" xmlns="" val="3192934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E42E9E-3A73-4B8B-82ED-362DFF701E9B}"/>
              </a:ext>
            </a:extLst>
          </p:cNvPr>
          <p:cNvSpPr>
            <a:spLocks noGrp="1"/>
          </p:cNvSpPr>
          <p:nvPr>
            <p:ph type="title"/>
          </p:nvPr>
        </p:nvSpPr>
        <p:spPr/>
        <p:txBody>
          <a:bodyPr/>
          <a:lstStyle/>
          <a:p>
            <a:r>
              <a:rPr lang="en-US" b="1" dirty="0"/>
              <a:t>Corrective Measures</a:t>
            </a:r>
          </a:p>
        </p:txBody>
      </p:sp>
      <p:sp>
        <p:nvSpPr>
          <p:cNvPr id="3" name="Content Placeholder 2">
            <a:extLst>
              <a:ext uri="{FF2B5EF4-FFF2-40B4-BE49-F238E27FC236}">
                <a16:creationId xmlns:a16="http://schemas.microsoft.com/office/drawing/2014/main" xmlns="" id="{4206862C-E7A7-4363-A46D-31D75F08B688}"/>
              </a:ext>
            </a:extLst>
          </p:cNvPr>
          <p:cNvSpPr>
            <a:spLocks noGrp="1"/>
          </p:cNvSpPr>
          <p:nvPr>
            <p:ph idx="1"/>
          </p:nvPr>
        </p:nvSpPr>
        <p:spPr/>
        <p:txBody>
          <a:bodyPr>
            <a:normAutofit/>
          </a:bodyPr>
          <a:lstStyle/>
          <a:p>
            <a:r>
              <a:rPr lang="en-US" dirty="0"/>
              <a:t>Corrective measures should be adopted to reduce adverse impacts to acceptable levels. </a:t>
            </a:r>
          </a:p>
          <a:p>
            <a:r>
              <a:rPr lang="en-US" dirty="0"/>
              <a:t>to limit or reduce the degree, extent, magnitude, or duration of adverse impacts</a:t>
            </a:r>
          </a:p>
          <a:p>
            <a:r>
              <a:rPr lang="en-US" dirty="0"/>
              <a:t>Redesigning certain elements of the project or using supplementary measures</a:t>
            </a:r>
          </a:p>
          <a:p>
            <a:r>
              <a:rPr lang="en-US" dirty="0" err="1"/>
              <a:t>Eg</a:t>
            </a:r>
            <a:endParaRPr lang="en-US" dirty="0"/>
          </a:p>
          <a:p>
            <a:pPr lvl="1">
              <a:buFont typeface="Wingdings" panose="05000000000000000000" pitchFamily="2" charset="2"/>
              <a:buChar char="Ø"/>
            </a:pPr>
            <a:r>
              <a:rPr lang="en-US" dirty="0"/>
              <a:t>Installation of pollution control devices,</a:t>
            </a:r>
          </a:p>
          <a:p>
            <a:pPr lvl="1">
              <a:buFont typeface="Wingdings" panose="05000000000000000000" pitchFamily="2" charset="2"/>
              <a:buChar char="Ø"/>
            </a:pPr>
            <a:r>
              <a:rPr lang="en-US" dirty="0"/>
              <a:t>construction of polluted water treatment 	 	plants, </a:t>
            </a:r>
          </a:p>
        </p:txBody>
      </p:sp>
    </p:spTree>
    <p:extLst>
      <p:ext uri="{BB962C8B-B14F-4D97-AF65-F5344CB8AC3E}">
        <p14:creationId xmlns:p14="http://schemas.microsoft.com/office/powerpoint/2010/main" xmlns="" val="276031811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9492F9-52C2-47CC-8B62-E01788D33E70}"/>
              </a:ext>
            </a:extLst>
          </p:cNvPr>
          <p:cNvSpPr>
            <a:spLocks noGrp="1"/>
          </p:cNvSpPr>
          <p:nvPr>
            <p:ph type="title"/>
          </p:nvPr>
        </p:nvSpPr>
        <p:spPr/>
        <p:txBody>
          <a:bodyPr/>
          <a:lstStyle/>
          <a:p>
            <a:r>
              <a:rPr lang="en-US" dirty="0"/>
              <a:t>Compensatory measures</a:t>
            </a:r>
          </a:p>
        </p:txBody>
      </p:sp>
      <p:sp>
        <p:nvSpPr>
          <p:cNvPr id="3" name="Content Placeholder 2">
            <a:extLst>
              <a:ext uri="{FF2B5EF4-FFF2-40B4-BE49-F238E27FC236}">
                <a16:creationId xmlns:a16="http://schemas.microsoft.com/office/drawing/2014/main" xmlns="" id="{9FE2E0C2-2510-457A-B12E-2B6912A71D5E}"/>
              </a:ext>
            </a:extLst>
          </p:cNvPr>
          <p:cNvSpPr>
            <a:spLocks noGrp="1"/>
          </p:cNvSpPr>
          <p:nvPr>
            <p:ph idx="1"/>
          </p:nvPr>
        </p:nvSpPr>
        <p:spPr/>
        <p:txBody>
          <a:bodyPr>
            <a:normAutofit/>
          </a:bodyPr>
          <a:lstStyle/>
          <a:p>
            <a:r>
              <a:rPr lang="en-US" dirty="0"/>
              <a:t>Compensatory measures are actions which are undertaken </a:t>
            </a:r>
            <a:r>
              <a:rPr lang="en-US" dirty="0">
                <a:solidFill>
                  <a:srgbClr val="FF0000"/>
                </a:solidFill>
              </a:rPr>
              <a:t>to compensate for unavoidable  adverse impacts that can not be reduced further.</a:t>
            </a:r>
          </a:p>
          <a:p>
            <a:r>
              <a:rPr lang="en-US" dirty="0"/>
              <a:t>It may be monetary payment, in kind measures, a resettlement plan </a:t>
            </a:r>
            <a:r>
              <a:rPr lang="en-US" dirty="0" err="1"/>
              <a:t>etc</a:t>
            </a:r>
            <a:endParaRPr lang="en-US" dirty="0"/>
          </a:p>
          <a:p>
            <a:r>
              <a:rPr lang="en-US" dirty="0"/>
              <a:t>Compensatory measures must specifically include the following activities:</a:t>
            </a:r>
          </a:p>
          <a:p>
            <a:pPr lvl="1">
              <a:buFont typeface="Wingdings" panose="05000000000000000000" pitchFamily="2" charset="2"/>
              <a:buChar char="Ø"/>
            </a:pPr>
            <a:r>
              <a:rPr lang="en-US" dirty="0"/>
              <a:t>Restoration of damaged natural resources,</a:t>
            </a:r>
          </a:p>
          <a:p>
            <a:pPr lvl="1">
              <a:buFont typeface="Wingdings" panose="05000000000000000000" pitchFamily="2" charset="2"/>
              <a:buChar char="Ø"/>
            </a:pPr>
            <a:r>
              <a:rPr lang="en-US" dirty="0"/>
              <a:t>rehabilitation of displaced settlements, and</a:t>
            </a:r>
          </a:p>
          <a:p>
            <a:pPr lvl="1">
              <a:buFont typeface="Wingdings" panose="05000000000000000000" pitchFamily="2" charset="2"/>
              <a:buChar char="Ø"/>
            </a:pPr>
            <a:r>
              <a:rPr lang="en-US" dirty="0"/>
              <a:t>compensation to affected persons.</a:t>
            </a:r>
          </a:p>
        </p:txBody>
      </p:sp>
    </p:spTree>
    <p:extLst>
      <p:ext uri="{BB962C8B-B14F-4D97-AF65-F5344CB8AC3E}">
        <p14:creationId xmlns:p14="http://schemas.microsoft.com/office/powerpoint/2010/main" xmlns="" val="7330460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9492F9-52C2-47CC-8B62-E01788D33E70}"/>
              </a:ext>
            </a:extLst>
          </p:cNvPr>
          <p:cNvSpPr>
            <a:spLocks noGrp="1"/>
          </p:cNvSpPr>
          <p:nvPr>
            <p:ph type="title"/>
          </p:nvPr>
        </p:nvSpPr>
        <p:spPr/>
        <p:txBody>
          <a:bodyPr/>
          <a:lstStyle/>
          <a:p>
            <a:r>
              <a:rPr lang="en-US" dirty="0"/>
              <a:t>Other compensatory measures</a:t>
            </a:r>
          </a:p>
        </p:txBody>
      </p:sp>
      <p:sp>
        <p:nvSpPr>
          <p:cNvPr id="3" name="Content Placeholder 2">
            <a:extLst>
              <a:ext uri="{FF2B5EF4-FFF2-40B4-BE49-F238E27FC236}">
                <a16:creationId xmlns:a16="http://schemas.microsoft.com/office/drawing/2014/main" xmlns="" id="{9FE2E0C2-2510-457A-B12E-2B6912A71D5E}"/>
              </a:ext>
            </a:extLst>
          </p:cNvPr>
          <p:cNvSpPr>
            <a:spLocks noGrp="1"/>
          </p:cNvSpPr>
          <p:nvPr>
            <p:ph idx="1"/>
          </p:nvPr>
        </p:nvSpPr>
        <p:spPr/>
        <p:txBody>
          <a:bodyPr/>
          <a:lstStyle/>
          <a:p>
            <a:r>
              <a:rPr lang="en-US" dirty="0"/>
              <a:t>Providing relevant training/skills to local people</a:t>
            </a:r>
          </a:p>
          <a:p>
            <a:r>
              <a:rPr lang="en-US" dirty="0"/>
              <a:t>Priority to local people for employment in project construction/operation works</a:t>
            </a:r>
          </a:p>
          <a:p>
            <a:r>
              <a:rPr lang="en-US" dirty="0"/>
              <a:t>Construction/rehabilitation of some public facilities such as taps, schools, health care centers, temples etc.</a:t>
            </a:r>
          </a:p>
        </p:txBody>
      </p:sp>
    </p:spTree>
    <p:extLst>
      <p:ext uri="{BB962C8B-B14F-4D97-AF65-F5344CB8AC3E}">
        <p14:creationId xmlns:p14="http://schemas.microsoft.com/office/powerpoint/2010/main" xmlns="" val="11642220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B0CD66-CA89-42CE-960E-F6E57352BDAC}"/>
              </a:ext>
            </a:extLst>
          </p:cNvPr>
          <p:cNvSpPr>
            <a:spLocks noGrp="1"/>
          </p:cNvSpPr>
          <p:nvPr>
            <p:ph type="title"/>
          </p:nvPr>
        </p:nvSpPr>
        <p:spPr/>
        <p:txBody>
          <a:bodyPr/>
          <a:lstStyle/>
          <a:p>
            <a:r>
              <a:rPr lang="en-US" dirty="0"/>
              <a:t>Implementation of Mitigation Measures</a:t>
            </a:r>
          </a:p>
        </p:txBody>
      </p:sp>
      <p:sp>
        <p:nvSpPr>
          <p:cNvPr id="3" name="Content Placeholder 2">
            <a:extLst>
              <a:ext uri="{FF2B5EF4-FFF2-40B4-BE49-F238E27FC236}">
                <a16:creationId xmlns:a16="http://schemas.microsoft.com/office/drawing/2014/main" xmlns="" id="{1529E805-0703-4B1D-A93F-DDA74D248EA3}"/>
              </a:ext>
            </a:extLst>
          </p:cNvPr>
          <p:cNvSpPr>
            <a:spLocks noGrp="1"/>
          </p:cNvSpPr>
          <p:nvPr>
            <p:ph idx="1"/>
          </p:nvPr>
        </p:nvSpPr>
        <p:spPr/>
        <p:txBody>
          <a:bodyPr>
            <a:normAutofit/>
          </a:bodyPr>
          <a:lstStyle/>
          <a:p>
            <a:pPr marL="0" indent="0">
              <a:buNone/>
            </a:pPr>
            <a:r>
              <a:rPr lang="en-US" dirty="0"/>
              <a:t>As implementation of mitigation measures requires</a:t>
            </a:r>
          </a:p>
          <a:p>
            <a:pPr lvl="1"/>
            <a:r>
              <a:rPr lang="en-US" dirty="0"/>
              <a:t>funding, </a:t>
            </a:r>
          </a:p>
          <a:p>
            <a:pPr lvl="1"/>
            <a:r>
              <a:rPr lang="en-US" dirty="0">
                <a:solidFill>
                  <a:srgbClr val="FF0000"/>
                </a:solidFill>
              </a:rPr>
              <a:t>a statement of estimated expenditure </a:t>
            </a:r>
            <a:r>
              <a:rPr lang="en-US" dirty="0"/>
              <a:t>must be included in the EIA report. </a:t>
            </a:r>
          </a:p>
          <a:p>
            <a:pPr lvl="1"/>
            <a:r>
              <a:rPr lang="en-US" dirty="0">
                <a:solidFill>
                  <a:srgbClr val="FF0000"/>
                </a:solidFill>
              </a:rPr>
              <a:t>All proposed mitigation measures must be integrated in the project design </a:t>
            </a:r>
            <a:r>
              <a:rPr lang="en-US" dirty="0"/>
              <a:t>so that these measures may automatically form a part of the construction and operational phases of the project.</a:t>
            </a:r>
          </a:p>
          <a:p>
            <a:pPr marL="0" indent="0">
              <a:buNone/>
            </a:pPr>
            <a:r>
              <a:rPr lang="en-US" dirty="0"/>
              <a:t>This is </a:t>
            </a:r>
            <a:r>
              <a:rPr lang="en-US" dirty="0">
                <a:solidFill>
                  <a:srgbClr val="FF0000"/>
                </a:solidFill>
              </a:rPr>
              <a:t>a more cost-effective approach </a:t>
            </a:r>
            <a:r>
              <a:rPr lang="en-US" dirty="0"/>
              <a:t>than adding mitigation measures to an existing project.</a:t>
            </a:r>
          </a:p>
        </p:txBody>
      </p:sp>
    </p:spTree>
    <p:extLst>
      <p:ext uri="{BB962C8B-B14F-4D97-AF65-F5344CB8AC3E}">
        <p14:creationId xmlns:p14="http://schemas.microsoft.com/office/powerpoint/2010/main" xmlns="" val="332166033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1B5DF4-5B84-4B91-8F15-7C98E2075F9C}"/>
              </a:ext>
            </a:extLst>
          </p:cNvPr>
          <p:cNvSpPr>
            <a:spLocks noGrp="1"/>
          </p:cNvSpPr>
          <p:nvPr>
            <p:ph type="title"/>
          </p:nvPr>
        </p:nvSpPr>
        <p:spPr/>
        <p:txBody>
          <a:bodyPr/>
          <a:lstStyle/>
          <a:p>
            <a:r>
              <a:rPr lang="en-US" dirty="0"/>
              <a:t>Environmental Management Plan (EMP)</a:t>
            </a:r>
          </a:p>
        </p:txBody>
      </p:sp>
      <p:sp>
        <p:nvSpPr>
          <p:cNvPr id="3" name="Content Placeholder 2">
            <a:extLst>
              <a:ext uri="{FF2B5EF4-FFF2-40B4-BE49-F238E27FC236}">
                <a16:creationId xmlns:a16="http://schemas.microsoft.com/office/drawing/2014/main" xmlns="" id="{3A68BEC7-43F5-4B4F-B009-AEA8345143CC}"/>
              </a:ext>
            </a:extLst>
          </p:cNvPr>
          <p:cNvSpPr>
            <a:spLocks noGrp="1"/>
          </p:cNvSpPr>
          <p:nvPr>
            <p:ph idx="1"/>
          </p:nvPr>
        </p:nvSpPr>
        <p:spPr/>
        <p:txBody>
          <a:bodyPr/>
          <a:lstStyle/>
          <a:p>
            <a:r>
              <a:rPr lang="en-US" dirty="0"/>
              <a:t>A plan to ensure systematic integration of all proposed mitigation measures with the project construction/operation activities. </a:t>
            </a:r>
          </a:p>
          <a:p>
            <a:r>
              <a:rPr lang="en-US" dirty="0"/>
              <a:t>It translates recommended mitigation and monitoring measures into specific actions that will be carried out by the proponent. </a:t>
            </a:r>
          </a:p>
          <a:p>
            <a:r>
              <a:rPr lang="en-US" dirty="0"/>
              <a:t>the basis for impact management during project construction and operation.</a:t>
            </a:r>
          </a:p>
        </p:txBody>
      </p:sp>
    </p:spTree>
    <p:extLst>
      <p:ext uri="{BB962C8B-B14F-4D97-AF65-F5344CB8AC3E}">
        <p14:creationId xmlns:p14="http://schemas.microsoft.com/office/powerpoint/2010/main" xmlns="" val="93729568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118C61-D804-4928-ACE0-230E6EAAEE34}"/>
              </a:ext>
            </a:extLst>
          </p:cNvPr>
          <p:cNvSpPr>
            <a:spLocks noGrp="1"/>
          </p:cNvSpPr>
          <p:nvPr>
            <p:ph type="title"/>
          </p:nvPr>
        </p:nvSpPr>
        <p:spPr>
          <a:xfrm>
            <a:off x="628650" y="335629"/>
            <a:ext cx="7886700" cy="1325563"/>
          </a:xfrm>
        </p:spPr>
        <p:txBody>
          <a:bodyPr/>
          <a:lstStyle/>
          <a:p>
            <a:r>
              <a:rPr lang="en-US" dirty="0"/>
              <a:t>Environmental Management Plan</a:t>
            </a:r>
          </a:p>
        </p:txBody>
      </p:sp>
      <p:sp>
        <p:nvSpPr>
          <p:cNvPr id="3" name="Content Placeholder 2">
            <a:extLst>
              <a:ext uri="{FF2B5EF4-FFF2-40B4-BE49-F238E27FC236}">
                <a16:creationId xmlns:a16="http://schemas.microsoft.com/office/drawing/2014/main" xmlns="" id="{B3F71CE7-DA9C-4301-85DE-0718CEF14BAB}"/>
              </a:ext>
            </a:extLst>
          </p:cNvPr>
          <p:cNvSpPr>
            <a:spLocks noGrp="1"/>
          </p:cNvSpPr>
          <p:nvPr>
            <p:ph idx="1"/>
          </p:nvPr>
        </p:nvSpPr>
        <p:spPr/>
        <p:txBody>
          <a:bodyPr/>
          <a:lstStyle/>
          <a:p>
            <a:r>
              <a:rPr lang="en-US" dirty="0"/>
              <a:t>Helps in Project Management for Environmental Protection Measures (EPM) Implementation</a:t>
            </a:r>
          </a:p>
          <a:p>
            <a:r>
              <a:rPr lang="en-US" dirty="0"/>
              <a:t>Helps to formulate Monitoring Plan</a:t>
            </a:r>
          </a:p>
          <a:p>
            <a:r>
              <a:rPr lang="en-US" dirty="0"/>
              <a:t>Helps to formulate Auditing plan</a:t>
            </a:r>
          </a:p>
        </p:txBody>
      </p:sp>
    </p:spTree>
    <p:extLst>
      <p:ext uri="{BB962C8B-B14F-4D97-AF65-F5344CB8AC3E}">
        <p14:creationId xmlns:p14="http://schemas.microsoft.com/office/powerpoint/2010/main" xmlns="" val="21811471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A3FBCC-BDF8-45C8-8322-3C69DC0638C1}"/>
              </a:ext>
            </a:extLst>
          </p:cNvPr>
          <p:cNvSpPr>
            <a:spLocks noGrp="1"/>
          </p:cNvSpPr>
          <p:nvPr>
            <p:ph type="title"/>
          </p:nvPr>
        </p:nvSpPr>
        <p:spPr/>
        <p:txBody>
          <a:bodyPr/>
          <a:lstStyle/>
          <a:p>
            <a:r>
              <a:rPr lang="en-US" dirty="0"/>
              <a:t>Components of EMP</a:t>
            </a:r>
          </a:p>
        </p:txBody>
      </p:sp>
      <p:sp>
        <p:nvSpPr>
          <p:cNvPr id="3" name="Content Placeholder 2">
            <a:extLst>
              <a:ext uri="{FF2B5EF4-FFF2-40B4-BE49-F238E27FC236}">
                <a16:creationId xmlns:a16="http://schemas.microsoft.com/office/drawing/2014/main" xmlns="" id="{E22D645E-A6F0-4094-9D4A-40F8A932D0F1}"/>
              </a:ext>
            </a:extLst>
          </p:cNvPr>
          <p:cNvSpPr>
            <a:spLocks noGrp="1"/>
          </p:cNvSpPr>
          <p:nvPr>
            <p:ph idx="1"/>
          </p:nvPr>
        </p:nvSpPr>
        <p:spPr/>
        <p:txBody>
          <a:bodyPr>
            <a:normAutofit/>
          </a:bodyPr>
          <a:lstStyle/>
          <a:p>
            <a:pPr marL="0" indent="0">
              <a:buNone/>
            </a:pPr>
            <a:r>
              <a:rPr lang="en-US" dirty="0"/>
              <a:t>the EMP should contain the following: </a:t>
            </a:r>
          </a:p>
          <a:p>
            <a:r>
              <a:rPr lang="en-US" dirty="0"/>
              <a:t>summary of the potential impacts of the proposal;</a:t>
            </a:r>
          </a:p>
          <a:p>
            <a:r>
              <a:rPr lang="en-US" dirty="0"/>
              <a:t>description of the recommended mitigation measures;  </a:t>
            </a:r>
          </a:p>
          <a:p>
            <a:r>
              <a:rPr lang="en-US" dirty="0"/>
              <a:t>Description of monitoring </a:t>
            </a:r>
            <a:r>
              <a:rPr lang="en-US" dirty="0" err="1"/>
              <a:t>programme</a:t>
            </a:r>
            <a:r>
              <a:rPr lang="en-US" dirty="0"/>
              <a:t>;  </a:t>
            </a:r>
          </a:p>
          <a:p>
            <a:r>
              <a:rPr lang="en-US" dirty="0"/>
              <a:t>Institutional </a:t>
            </a:r>
            <a:r>
              <a:rPr lang="en-US" dirty="0" err="1"/>
              <a:t>arrangments</a:t>
            </a:r>
            <a:endParaRPr lang="en-US" dirty="0"/>
          </a:p>
          <a:p>
            <a:r>
              <a:rPr lang="en-US" dirty="0"/>
              <a:t>Implementation schedule and reporting procedures</a:t>
            </a:r>
          </a:p>
          <a:p>
            <a:r>
              <a:rPr lang="en-US" dirty="0"/>
              <a:t>Cost estimate and source of fund</a:t>
            </a:r>
          </a:p>
        </p:txBody>
      </p:sp>
    </p:spTree>
    <p:extLst>
      <p:ext uri="{BB962C8B-B14F-4D97-AF65-F5344CB8AC3E}">
        <p14:creationId xmlns:p14="http://schemas.microsoft.com/office/powerpoint/2010/main" xmlns="" val="67863942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90728D-51E8-4D41-AF70-E04218DFB802}"/>
              </a:ext>
            </a:extLst>
          </p:cNvPr>
          <p:cNvSpPr>
            <a:spLocks noGrp="1"/>
          </p:cNvSpPr>
          <p:nvPr>
            <p:ph type="title"/>
          </p:nvPr>
        </p:nvSpPr>
        <p:spPr>
          <a:xfrm>
            <a:off x="835127" y="2533139"/>
            <a:ext cx="7886700" cy="1325563"/>
          </a:xfrm>
        </p:spPr>
        <p:txBody>
          <a:bodyPr/>
          <a:lstStyle/>
          <a:p>
            <a:pPr algn="ctr"/>
            <a:r>
              <a:rPr lang="en-US" dirty="0"/>
              <a:t>Environmental monitoring and auditing</a:t>
            </a:r>
          </a:p>
        </p:txBody>
      </p:sp>
    </p:spTree>
    <p:extLst>
      <p:ext uri="{BB962C8B-B14F-4D97-AF65-F5344CB8AC3E}">
        <p14:creationId xmlns:p14="http://schemas.microsoft.com/office/powerpoint/2010/main" xmlns="" val="3652718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C4F597-F65D-43E1-ACC3-2ED2DED4CF61}"/>
              </a:ext>
            </a:extLst>
          </p:cNvPr>
          <p:cNvSpPr>
            <a:spLocks noGrp="1"/>
          </p:cNvSpPr>
          <p:nvPr>
            <p:ph type="title"/>
          </p:nvPr>
        </p:nvSpPr>
        <p:spPr>
          <a:xfrm>
            <a:off x="628650" y="365127"/>
            <a:ext cx="7886700" cy="785248"/>
          </a:xfrm>
        </p:spPr>
        <p:txBody>
          <a:bodyPr/>
          <a:lstStyle/>
          <a:p>
            <a:r>
              <a:rPr lang="en-US" dirty="0"/>
              <a:t>What EIA actually do ?</a:t>
            </a:r>
          </a:p>
        </p:txBody>
      </p:sp>
      <p:sp>
        <p:nvSpPr>
          <p:cNvPr id="3" name="Content Placeholder 2">
            <a:extLst>
              <a:ext uri="{FF2B5EF4-FFF2-40B4-BE49-F238E27FC236}">
                <a16:creationId xmlns:a16="http://schemas.microsoft.com/office/drawing/2014/main" xmlns="" id="{E97377F6-3264-4FE0-AD14-712095BE3E13}"/>
              </a:ext>
            </a:extLst>
          </p:cNvPr>
          <p:cNvSpPr>
            <a:spLocks noGrp="1"/>
          </p:cNvSpPr>
          <p:nvPr>
            <p:ph idx="1"/>
          </p:nvPr>
        </p:nvSpPr>
        <p:spPr>
          <a:xfrm>
            <a:off x="628650" y="1486411"/>
            <a:ext cx="7886700" cy="5006461"/>
          </a:xfrm>
        </p:spPr>
        <p:txBody>
          <a:bodyPr>
            <a:normAutofit fontScale="85000" lnSpcReduction="20000"/>
          </a:bodyPr>
          <a:lstStyle/>
          <a:p>
            <a:r>
              <a:rPr lang="en-US" dirty="0"/>
              <a:t>Identifies environmental risks, </a:t>
            </a:r>
          </a:p>
          <a:p>
            <a:r>
              <a:rPr lang="en-US" dirty="0"/>
              <a:t>Examines the significance of environmental implications</a:t>
            </a:r>
          </a:p>
          <a:p>
            <a:r>
              <a:rPr lang="en-US" dirty="0"/>
              <a:t>Assesses whether environmental impacts can be mitigated</a:t>
            </a:r>
          </a:p>
          <a:p>
            <a:r>
              <a:rPr lang="en-US" dirty="0"/>
              <a:t>Recommends preventive and mitigative measures</a:t>
            </a:r>
          </a:p>
          <a:p>
            <a:r>
              <a:rPr lang="en-US" dirty="0"/>
              <a:t>Advises whether developmental projects should proceed</a:t>
            </a:r>
          </a:p>
          <a:p>
            <a:r>
              <a:rPr lang="en-US" dirty="0"/>
              <a:t>informs decision-makers and interested parties about environmental implications of the project</a:t>
            </a:r>
          </a:p>
          <a:p>
            <a:r>
              <a:rPr lang="en-US" dirty="0"/>
              <a:t>lessens conflicts by promoting community participation, </a:t>
            </a:r>
          </a:p>
          <a:p>
            <a:r>
              <a:rPr lang="en-US" dirty="0"/>
              <a:t>helps lay the base for environmentally sound projects.</a:t>
            </a:r>
          </a:p>
          <a:p>
            <a:r>
              <a:rPr lang="en-US" dirty="0"/>
              <a:t>minimizes adverse environmental effects,</a:t>
            </a:r>
          </a:p>
          <a:p>
            <a:r>
              <a:rPr lang="en-US" dirty="0"/>
              <a:t>Reduces the overall cost of the project and maximizes project benefits</a:t>
            </a:r>
          </a:p>
          <a:p>
            <a:r>
              <a:rPr lang="en-US" dirty="0"/>
              <a:t>Makes development projects environmentally sustainable</a:t>
            </a:r>
          </a:p>
        </p:txBody>
      </p:sp>
    </p:spTree>
    <p:extLst>
      <p:ext uri="{BB962C8B-B14F-4D97-AF65-F5344CB8AC3E}">
        <p14:creationId xmlns:p14="http://schemas.microsoft.com/office/powerpoint/2010/main" xmlns="" val="161775170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D66723-439C-4218-AD45-7626917BFA83}"/>
              </a:ext>
            </a:extLst>
          </p:cNvPr>
          <p:cNvSpPr>
            <a:spLocks noGrp="1"/>
          </p:cNvSpPr>
          <p:nvPr>
            <p:ph type="title"/>
          </p:nvPr>
        </p:nvSpPr>
        <p:spPr/>
        <p:txBody>
          <a:bodyPr/>
          <a:lstStyle/>
          <a:p>
            <a:r>
              <a:rPr lang="en-US" dirty="0"/>
              <a:t>Objectives of Environmental monitoring and auditing</a:t>
            </a:r>
          </a:p>
        </p:txBody>
      </p:sp>
      <p:sp>
        <p:nvSpPr>
          <p:cNvPr id="5" name="Rectangle 2">
            <a:extLst>
              <a:ext uri="{FF2B5EF4-FFF2-40B4-BE49-F238E27FC236}">
                <a16:creationId xmlns:a16="http://schemas.microsoft.com/office/drawing/2014/main" xmlns="" id="{C3FF4107-E160-4338-AD01-0AB856274B19}"/>
              </a:ext>
            </a:extLst>
          </p:cNvPr>
          <p:cNvSpPr>
            <a:spLocks noGrp="1" noChangeArrowheads="1"/>
          </p:cNvSpPr>
          <p:nvPr>
            <p:ph idx="1"/>
          </p:nvPr>
        </p:nvSpPr>
        <p:spPr bwMode="auto">
          <a:xfrm>
            <a:off x="766916" y="1906573"/>
            <a:ext cx="7197213" cy="417037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lnSpc>
                <a:spcPct val="100000"/>
              </a:lnSpc>
            </a:pPr>
            <a:r>
              <a:rPr lang="en-US" altLang="en-US" sz="2000" dirty="0">
                <a:solidFill>
                  <a:srgbClr val="000000"/>
                </a:solidFill>
                <a:latin typeface="&amp;quot"/>
              </a:rPr>
              <a:t>T</a:t>
            </a:r>
            <a:r>
              <a:rPr kumimoji="0" lang="en-US" altLang="en-US" sz="2000" b="0" i="0" u="none" strike="noStrike" cap="none" normalizeH="0" baseline="0" dirty="0">
                <a:ln>
                  <a:noFill/>
                </a:ln>
                <a:solidFill>
                  <a:srgbClr val="000000"/>
                </a:solidFill>
                <a:effectLst/>
                <a:latin typeface="&amp;quot"/>
              </a:rPr>
              <a:t>o clarify and identify sources of pollution, impact and nuisance from the works;</a:t>
            </a:r>
            <a:endParaRPr kumimoji="0" lang="en-US" altLang="en-US" sz="1100" b="0" i="0" u="none" strike="noStrike" cap="none" normalizeH="0" baseline="0" dirty="0">
              <a:ln>
                <a:noFill/>
              </a:ln>
              <a:solidFill>
                <a:schemeClr val="tx1"/>
              </a:solidFill>
              <a:effectLst/>
            </a:endParaRPr>
          </a:p>
          <a:p>
            <a:pPr algn="just">
              <a:lnSpc>
                <a:spcPct val="100000"/>
              </a:lnSpc>
            </a:pPr>
            <a:r>
              <a:rPr lang="en-US" altLang="en-US" sz="2000" dirty="0">
                <a:solidFill>
                  <a:srgbClr val="000000"/>
                </a:solidFill>
                <a:latin typeface="&amp;quot"/>
              </a:rPr>
              <a:t>T</a:t>
            </a:r>
            <a:r>
              <a:rPr kumimoji="0" lang="en-US" altLang="en-US" sz="2000" b="0" i="0" u="none" strike="noStrike" cap="none" normalizeH="0" baseline="0" dirty="0">
                <a:ln>
                  <a:noFill/>
                </a:ln>
                <a:solidFill>
                  <a:srgbClr val="000000"/>
                </a:solidFill>
                <a:effectLst/>
                <a:latin typeface="&amp;quot"/>
              </a:rPr>
              <a:t>o establish a record of change associated with the implementation of a project;</a:t>
            </a:r>
            <a:endParaRPr kumimoji="0" lang="en-US" altLang="en-US" sz="1100" b="0" i="0" u="none" strike="noStrike" cap="none" normalizeH="0" baseline="0" dirty="0">
              <a:ln>
                <a:noFill/>
              </a:ln>
              <a:solidFill>
                <a:schemeClr val="tx1"/>
              </a:solidFill>
              <a:effectLst/>
            </a:endParaRPr>
          </a:p>
          <a:p>
            <a:pPr algn="just">
              <a:lnSpc>
                <a:spcPct val="100000"/>
              </a:lnSpc>
            </a:pPr>
            <a:r>
              <a:rPr kumimoji="0" lang="en-US" altLang="en-US" sz="2000" b="0" i="0" u="none" strike="noStrike" cap="none" normalizeH="0" baseline="0" dirty="0">
                <a:ln>
                  <a:noFill/>
                </a:ln>
                <a:solidFill>
                  <a:srgbClr val="000000"/>
                </a:solidFill>
                <a:effectLst/>
                <a:latin typeface="&amp;quot"/>
              </a:rPr>
              <a:t>To verify all or selected parameters measured are in compliance with legal and contract specifications, internal policies and standards;</a:t>
            </a:r>
            <a:endParaRPr kumimoji="0" lang="en-US" altLang="en-US" sz="1100" b="0" i="0" u="none" strike="noStrike" cap="none" normalizeH="0" baseline="0" dirty="0">
              <a:ln>
                <a:noFill/>
              </a:ln>
              <a:solidFill>
                <a:schemeClr val="tx1"/>
              </a:solidFill>
              <a:effectLst/>
            </a:endParaRPr>
          </a:p>
          <a:p>
            <a:pPr algn="just">
              <a:lnSpc>
                <a:spcPct val="100000"/>
              </a:lnSpc>
            </a:pPr>
            <a:r>
              <a:rPr lang="en-US" altLang="en-US" sz="2000" dirty="0">
                <a:solidFill>
                  <a:srgbClr val="000000"/>
                </a:solidFill>
                <a:latin typeface="&amp;quot"/>
              </a:rPr>
              <a:t>T</a:t>
            </a:r>
            <a:r>
              <a:rPr kumimoji="0" lang="en-US" altLang="en-US" sz="2000" b="0" i="0" u="none" strike="noStrike" cap="none" normalizeH="0" baseline="0" dirty="0">
                <a:ln>
                  <a:noFill/>
                </a:ln>
                <a:solidFill>
                  <a:srgbClr val="000000"/>
                </a:solidFill>
                <a:effectLst/>
                <a:latin typeface="&amp;quot"/>
              </a:rPr>
              <a:t>o provide an early warning system for impact prevention;</a:t>
            </a:r>
            <a:endParaRPr kumimoji="0" lang="en-US" altLang="en-US" sz="1100" b="0" i="0" u="none" strike="noStrike" cap="none" normalizeH="0" baseline="0" dirty="0">
              <a:ln>
                <a:noFill/>
              </a:ln>
              <a:solidFill>
                <a:schemeClr val="tx1"/>
              </a:solidFill>
              <a:effectLst/>
            </a:endParaRPr>
          </a:p>
          <a:p>
            <a:pPr algn="just">
              <a:lnSpc>
                <a:spcPct val="100000"/>
              </a:lnSpc>
            </a:pPr>
            <a:r>
              <a:rPr lang="en-US" altLang="en-US" sz="2000" dirty="0">
                <a:solidFill>
                  <a:srgbClr val="000000"/>
                </a:solidFill>
                <a:latin typeface="&amp;quot"/>
              </a:rPr>
              <a:t>T</a:t>
            </a:r>
            <a:r>
              <a:rPr kumimoji="0" lang="en-US" altLang="en-US" sz="2000" b="0" i="0" u="none" strike="noStrike" cap="none" normalizeH="0" baseline="0" dirty="0">
                <a:ln>
                  <a:noFill/>
                </a:ln>
                <a:solidFill>
                  <a:srgbClr val="000000"/>
                </a:solidFill>
                <a:effectLst/>
                <a:latin typeface="&amp;quot"/>
              </a:rPr>
              <a:t>o provide a database of environmental parameters against which to determine any short term or long term environmental impacts;</a:t>
            </a:r>
          </a:p>
          <a:p>
            <a:pPr algn="just">
              <a:lnSpc>
                <a:spcPct val="100000"/>
              </a:lnSpc>
            </a:pPr>
            <a:r>
              <a:rPr lang="en-US" altLang="en-US" sz="2000" dirty="0">
                <a:solidFill>
                  <a:srgbClr val="000000"/>
                </a:solidFill>
                <a:latin typeface="&amp;quot"/>
              </a:rPr>
              <a:t>to propose timely, cost-effective and viable solutions to actual or potential environmental issues;</a:t>
            </a:r>
            <a:endParaRPr lang="en-US" altLang="en-US" sz="1200" dirty="0"/>
          </a:p>
          <a:p>
            <a:pPr marL="0" indent="0" algn="just">
              <a:lnSpc>
                <a:spcPct val="100000"/>
              </a:lnSpc>
              <a:buNone/>
            </a:pPr>
            <a:endParaRPr kumimoji="0" lang="en-US" altLang="en-US" sz="2000" b="0" i="0" u="none" strike="noStrike" cap="none" normalizeH="0" baseline="0" dirty="0">
              <a:ln>
                <a:noFill/>
              </a:ln>
              <a:solidFill>
                <a:schemeClr val="tx1"/>
              </a:solidFill>
              <a:effectLst/>
            </a:endParaRPr>
          </a:p>
          <a:p>
            <a:pPr marL="0" indent="0" algn="just">
              <a:lnSpc>
                <a:spcPct val="100000"/>
              </a:lnSpc>
              <a:buNone/>
            </a:pPr>
            <a:endParaRPr kumimoji="0" lang="en-US" altLang="en-US" sz="11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xmlns="" val="103661312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D66723-439C-4218-AD45-7626917BFA83}"/>
              </a:ext>
            </a:extLst>
          </p:cNvPr>
          <p:cNvSpPr>
            <a:spLocks noGrp="1"/>
          </p:cNvSpPr>
          <p:nvPr>
            <p:ph type="title"/>
          </p:nvPr>
        </p:nvSpPr>
        <p:spPr/>
        <p:txBody>
          <a:bodyPr/>
          <a:lstStyle/>
          <a:p>
            <a:r>
              <a:rPr lang="en-US" dirty="0"/>
              <a:t>Objectives of Environmental monitoring and auditing (contd..)</a:t>
            </a:r>
          </a:p>
        </p:txBody>
      </p:sp>
      <p:sp>
        <p:nvSpPr>
          <p:cNvPr id="5" name="Rectangle 2">
            <a:extLst>
              <a:ext uri="{FF2B5EF4-FFF2-40B4-BE49-F238E27FC236}">
                <a16:creationId xmlns:a16="http://schemas.microsoft.com/office/drawing/2014/main" xmlns="" id="{C3FF4107-E160-4338-AD01-0AB856274B19}"/>
              </a:ext>
            </a:extLst>
          </p:cNvPr>
          <p:cNvSpPr>
            <a:spLocks noGrp="1" noChangeArrowheads="1"/>
          </p:cNvSpPr>
          <p:nvPr>
            <p:ph idx="1"/>
          </p:nvPr>
        </p:nvSpPr>
        <p:spPr bwMode="auto">
          <a:xfrm>
            <a:off x="973394" y="1685704"/>
            <a:ext cx="7226710" cy="473975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chemeClr val="tx1"/>
              </a:solidFill>
              <a:effectLst/>
            </a:endParaRPr>
          </a:p>
          <a:p>
            <a:pPr algn="just">
              <a:lnSpc>
                <a:spcPct val="100000"/>
              </a:lnSpc>
            </a:pPr>
            <a:r>
              <a:rPr kumimoji="0" lang="en-US" altLang="en-US" sz="2400" b="0" i="0" u="none" strike="noStrike" cap="none" normalizeH="0" baseline="0" dirty="0">
                <a:ln>
                  <a:noFill/>
                </a:ln>
                <a:solidFill>
                  <a:srgbClr val="000000"/>
                </a:solidFill>
                <a:effectLst/>
                <a:latin typeface="&amp;quot"/>
              </a:rPr>
              <a:t>to setup event and action plans and determine the degree and scope of any</a:t>
            </a:r>
            <a:r>
              <a:rPr kumimoji="0" lang="en-US" altLang="en-US" sz="2400" b="0" i="0" u="sng" strike="noStrike" cap="none" normalizeH="0" baseline="0" dirty="0">
                <a:ln>
                  <a:noFill/>
                </a:ln>
                <a:solidFill>
                  <a:srgbClr val="000000"/>
                </a:solidFill>
                <a:effectLst/>
                <a:latin typeface="&amp;quot"/>
              </a:rPr>
              <a:t> </a:t>
            </a:r>
            <a:r>
              <a:rPr kumimoji="0" lang="en-US" altLang="en-US" sz="2400" b="0" i="0" u="none" strike="noStrike" cap="none" normalizeH="0" baseline="0" dirty="0">
                <a:ln>
                  <a:noFill/>
                </a:ln>
                <a:solidFill>
                  <a:srgbClr val="000000"/>
                </a:solidFill>
                <a:effectLst/>
                <a:latin typeface="&amp;quot"/>
              </a:rPr>
              <a:t>necessary remedial measures in case of exceedance of compliance</a:t>
            </a:r>
            <a:endParaRPr kumimoji="0" lang="en-US" altLang="en-US" sz="1200" b="0" i="0" u="none" strike="noStrike" cap="none" normalizeH="0" baseline="0" dirty="0">
              <a:ln>
                <a:noFill/>
              </a:ln>
              <a:solidFill>
                <a:schemeClr val="tx1"/>
              </a:solidFill>
              <a:effectLst/>
            </a:endParaRPr>
          </a:p>
          <a:p>
            <a:pPr algn="just">
              <a:lnSpc>
                <a:spcPct val="100000"/>
              </a:lnSpc>
            </a:pPr>
            <a:r>
              <a:rPr kumimoji="0" lang="en-US" altLang="en-US" sz="2400" b="0" i="0" u="none" strike="noStrike" cap="none" normalizeH="0" baseline="0" dirty="0">
                <a:ln>
                  <a:noFill/>
                </a:ln>
                <a:solidFill>
                  <a:srgbClr val="000000"/>
                </a:solidFill>
                <a:effectLst/>
                <a:latin typeface="&amp;quot"/>
              </a:rPr>
              <a:t>to monitor performance of the mitigation measures </a:t>
            </a:r>
            <a:r>
              <a:rPr kumimoji="0" lang="en-GB" altLang="en-US" sz="2400" b="0" i="0" u="none" strike="noStrike" cap="none" normalizeH="0" baseline="0" dirty="0">
                <a:ln>
                  <a:noFill/>
                </a:ln>
                <a:solidFill>
                  <a:srgbClr val="000000"/>
                </a:solidFill>
                <a:effectLst/>
                <a:latin typeface="&amp;quot"/>
              </a:rPr>
              <a:t>and to assess their effectiveness and, whenever necessary, identify any further need for additional measures;</a:t>
            </a:r>
            <a:endParaRPr lang="en-GB" altLang="en-US" sz="1200" dirty="0"/>
          </a:p>
          <a:p>
            <a:pPr algn="just">
              <a:lnSpc>
                <a:spcPct val="100000"/>
              </a:lnSpc>
            </a:pPr>
            <a:r>
              <a:rPr kumimoji="0" lang="en-GB" altLang="en-US" sz="2400" b="0" i="0" u="none" strike="noStrike" cap="none" normalizeH="0" baseline="0" dirty="0">
                <a:ln>
                  <a:noFill/>
                </a:ln>
                <a:solidFill>
                  <a:srgbClr val="000000"/>
                </a:solidFill>
                <a:effectLst/>
                <a:latin typeface="&amp;quot"/>
              </a:rPr>
              <a:t>to verify the EIA predicted impacts and compare the impact predictions with actual impacts for the purpose of assessing accuracy of impact predictions in EIA;</a:t>
            </a:r>
            <a:endParaRPr kumimoji="0" lang="en-GB" altLang="en-US" sz="1200" b="0" i="0" u="none" strike="noStrike" cap="none" normalizeH="0" baseline="0" dirty="0">
              <a:ln>
                <a:noFill/>
              </a:ln>
              <a:solidFill>
                <a:schemeClr val="tx1"/>
              </a:solidFill>
              <a:effectLst/>
            </a:endParaRPr>
          </a:p>
          <a:p>
            <a:pPr algn="just">
              <a:lnSpc>
                <a:spcPct val="100000"/>
              </a:lnSpc>
            </a:pPr>
            <a:r>
              <a:rPr kumimoji="0" lang="en-GB" altLang="en-US" sz="2400" b="0" i="0" u="none" strike="noStrike" cap="none" normalizeH="0" baseline="0" dirty="0">
                <a:ln>
                  <a:noFill/>
                </a:ln>
                <a:solidFill>
                  <a:srgbClr val="000000"/>
                </a:solidFill>
                <a:effectLst/>
                <a:latin typeface="&amp;quot"/>
              </a:rPr>
              <a:t>to collate information and evidence for use in public and Government consultation; and</a:t>
            </a:r>
            <a:endParaRPr kumimoji="0" lang="en-GB" altLang="en-US" sz="1200" b="0" i="0" u="none" strike="noStrike" cap="none" normalizeH="0" baseline="0" dirty="0">
              <a:ln>
                <a:noFill/>
              </a:ln>
              <a:solidFill>
                <a:schemeClr val="tx1"/>
              </a:solidFill>
              <a:effectLst/>
            </a:endParaRPr>
          </a:p>
          <a:p>
            <a:pPr algn="just">
              <a:lnSpc>
                <a:spcPct val="100000"/>
              </a:lnSpc>
            </a:pPr>
            <a:r>
              <a:rPr kumimoji="0" lang="en-GB" altLang="en-US" sz="2400" b="0" i="0" u="none" strike="noStrike" cap="none" normalizeH="0" baseline="0" dirty="0">
                <a:ln>
                  <a:noFill/>
                </a:ln>
                <a:solidFill>
                  <a:srgbClr val="000000"/>
                </a:solidFill>
                <a:effectLst/>
                <a:latin typeface="&amp;quot"/>
              </a:rPr>
              <a:t>to audit the environmental performance.      </a:t>
            </a:r>
            <a:r>
              <a:rPr kumimoji="0" lang="en-GB" altLang="en-US" sz="1800" b="0" i="0" u="none" strike="noStrike" cap="none" normalizeH="0" baseline="0" dirty="0">
                <a:ln>
                  <a:noFill/>
                </a:ln>
                <a:solidFill>
                  <a:srgbClr val="000000"/>
                </a:solidFill>
                <a:effectLst/>
                <a:latin typeface="&amp;quot"/>
              </a:rPr>
              <a:t>   </a:t>
            </a:r>
            <a:endParaRPr kumimoji="0" lang="en-GB" altLang="en-US" sz="105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latin typeface="&amp;quot"/>
              </a:rPr>
              <a:t> </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xmlns="" val="229802199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F93D18-260A-47E2-9102-98E136E42DCA}"/>
              </a:ext>
            </a:extLst>
          </p:cNvPr>
          <p:cNvSpPr>
            <a:spLocks noGrp="1"/>
          </p:cNvSpPr>
          <p:nvPr>
            <p:ph type="title"/>
          </p:nvPr>
        </p:nvSpPr>
        <p:spPr/>
        <p:txBody>
          <a:bodyPr/>
          <a:lstStyle/>
          <a:p>
            <a:r>
              <a:rPr lang="en-US" dirty="0"/>
              <a:t>Environmental monitoring</a:t>
            </a:r>
          </a:p>
        </p:txBody>
      </p:sp>
      <p:sp>
        <p:nvSpPr>
          <p:cNvPr id="3" name="Content Placeholder 2">
            <a:extLst>
              <a:ext uri="{FF2B5EF4-FFF2-40B4-BE49-F238E27FC236}">
                <a16:creationId xmlns:a16="http://schemas.microsoft.com/office/drawing/2014/main" xmlns="" id="{A1A6710D-78E7-43E2-9D1B-66101EDAB040}"/>
              </a:ext>
            </a:extLst>
          </p:cNvPr>
          <p:cNvSpPr>
            <a:spLocks noGrp="1"/>
          </p:cNvSpPr>
          <p:nvPr>
            <p:ph idx="1"/>
          </p:nvPr>
        </p:nvSpPr>
        <p:spPr/>
        <p:txBody>
          <a:bodyPr>
            <a:normAutofit/>
          </a:bodyPr>
          <a:lstStyle/>
          <a:p>
            <a:r>
              <a:rPr lang="en-US" dirty="0">
                <a:solidFill>
                  <a:schemeClr val="accent2"/>
                </a:solidFill>
              </a:rPr>
              <a:t>Ensuring that impacts do not exceed the legal standards </a:t>
            </a:r>
          </a:p>
          <a:p>
            <a:r>
              <a:rPr lang="en-US" dirty="0"/>
              <a:t>checking the implementation of mitigation measures in the manner described in the EIA report </a:t>
            </a:r>
          </a:p>
          <a:p>
            <a:r>
              <a:rPr lang="en-US" dirty="0"/>
              <a:t>providing early warning of potential environmental damages </a:t>
            </a:r>
          </a:p>
          <a:p>
            <a:pPr marL="0" indent="0">
              <a:buNone/>
            </a:pPr>
            <a:endParaRPr lang="en-US" dirty="0"/>
          </a:p>
        </p:txBody>
      </p:sp>
    </p:spTree>
    <p:extLst>
      <p:ext uri="{BB962C8B-B14F-4D97-AF65-F5344CB8AC3E}">
        <p14:creationId xmlns:p14="http://schemas.microsoft.com/office/powerpoint/2010/main" xmlns="" val="165591393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59C714-B65D-4C99-A56E-AB8001A54D8F}"/>
              </a:ext>
            </a:extLst>
          </p:cNvPr>
          <p:cNvSpPr>
            <a:spLocks noGrp="1"/>
          </p:cNvSpPr>
          <p:nvPr>
            <p:ph type="title"/>
          </p:nvPr>
        </p:nvSpPr>
        <p:spPr/>
        <p:txBody>
          <a:bodyPr/>
          <a:lstStyle/>
          <a:p>
            <a:r>
              <a:rPr lang="en-US" dirty="0"/>
              <a:t>Environmental monitoring (contd..)</a:t>
            </a:r>
          </a:p>
        </p:txBody>
      </p:sp>
      <p:sp>
        <p:nvSpPr>
          <p:cNvPr id="3" name="Content Placeholder 2">
            <a:extLst>
              <a:ext uri="{FF2B5EF4-FFF2-40B4-BE49-F238E27FC236}">
                <a16:creationId xmlns:a16="http://schemas.microsoft.com/office/drawing/2014/main" xmlns="" id="{2AE932AA-7551-499B-9460-B2CA3C404E68}"/>
              </a:ext>
            </a:extLst>
          </p:cNvPr>
          <p:cNvSpPr>
            <a:spLocks noGrp="1"/>
          </p:cNvSpPr>
          <p:nvPr>
            <p:ph idx="1"/>
          </p:nvPr>
        </p:nvSpPr>
        <p:spPr/>
        <p:txBody>
          <a:bodyPr>
            <a:normAutofit/>
          </a:bodyPr>
          <a:lstStyle/>
          <a:p>
            <a:r>
              <a:rPr lang="en-US" dirty="0"/>
              <a:t>Must be carried out regularly to obtain necessary data and information in order to draw accurate conclusions</a:t>
            </a:r>
          </a:p>
          <a:p>
            <a:r>
              <a:rPr lang="en-US" dirty="0"/>
              <a:t>Provides information required to ensure that project implementation has the least possible adverse impacts on the people and environment</a:t>
            </a:r>
          </a:p>
        </p:txBody>
      </p:sp>
    </p:spTree>
    <p:extLst>
      <p:ext uri="{BB962C8B-B14F-4D97-AF65-F5344CB8AC3E}">
        <p14:creationId xmlns:p14="http://schemas.microsoft.com/office/powerpoint/2010/main" xmlns="" val="230265880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39B87E-C77C-43D8-B5ED-8EBD1BC1DFDA}"/>
              </a:ext>
            </a:extLst>
          </p:cNvPr>
          <p:cNvSpPr>
            <a:spLocks noGrp="1"/>
          </p:cNvSpPr>
          <p:nvPr>
            <p:ph type="title"/>
          </p:nvPr>
        </p:nvSpPr>
        <p:spPr/>
        <p:txBody>
          <a:bodyPr/>
          <a:lstStyle/>
          <a:p>
            <a:r>
              <a:rPr lang="en-US" dirty="0"/>
              <a:t>Types of Monitoring</a:t>
            </a:r>
          </a:p>
        </p:txBody>
      </p:sp>
      <p:sp>
        <p:nvSpPr>
          <p:cNvPr id="3" name="Content Placeholder 2">
            <a:extLst>
              <a:ext uri="{FF2B5EF4-FFF2-40B4-BE49-F238E27FC236}">
                <a16:creationId xmlns:a16="http://schemas.microsoft.com/office/drawing/2014/main" xmlns="" id="{79EA34B7-DB60-41E7-963C-9E828C379080}"/>
              </a:ext>
            </a:extLst>
          </p:cNvPr>
          <p:cNvSpPr>
            <a:spLocks noGrp="1"/>
          </p:cNvSpPr>
          <p:nvPr>
            <p:ph idx="1"/>
          </p:nvPr>
        </p:nvSpPr>
        <p:spPr/>
        <p:txBody>
          <a:bodyPr/>
          <a:lstStyle/>
          <a:p>
            <a:r>
              <a:rPr lang="en-US" dirty="0"/>
              <a:t>Baseline Monitoring</a:t>
            </a:r>
          </a:p>
          <a:p>
            <a:r>
              <a:rPr lang="en-US" dirty="0"/>
              <a:t>Compliance Monitoring</a:t>
            </a:r>
          </a:p>
          <a:p>
            <a:r>
              <a:rPr lang="en-US" dirty="0"/>
              <a:t>Impact Monitoring</a:t>
            </a:r>
          </a:p>
        </p:txBody>
      </p:sp>
    </p:spTree>
    <p:extLst>
      <p:ext uri="{BB962C8B-B14F-4D97-AF65-F5344CB8AC3E}">
        <p14:creationId xmlns:p14="http://schemas.microsoft.com/office/powerpoint/2010/main" xmlns="" val="292365864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1391DE-D860-4F48-B798-00F3C4BFE0D5}"/>
              </a:ext>
            </a:extLst>
          </p:cNvPr>
          <p:cNvSpPr>
            <a:spLocks noGrp="1"/>
          </p:cNvSpPr>
          <p:nvPr>
            <p:ph type="title"/>
          </p:nvPr>
        </p:nvSpPr>
        <p:spPr>
          <a:xfrm>
            <a:off x="628650" y="129152"/>
            <a:ext cx="7886700" cy="696758"/>
          </a:xfrm>
        </p:spPr>
        <p:txBody>
          <a:bodyPr/>
          <a:lstStyle/>
          <a:p>
            <a:r>
              <a:rPr lang="en-US" dirty="0"/>
              <a:t>Types of monitoring</a:t>
            </a:r>
          </a:p>
        </p:txBody>
      </p:sp>
      <p:graphicFrame>
        <p:nvGraphicFramePr>
          <p:cNvPr id="4" name="Content Placeholder 3">
            <a:extLst>
              <a:ext uri="{FF2B5EF4-FFF2-40B4-BE49-F238E27FC236}">
                <a16:creationId xmlns:a16="http://schemas.microsoft.com/office/drawing/2014/main" xmlns="" id="{E3F876AF-57D9-4A33-ABB7-E21070CFA88F}"/>
              </a:ext>
            </a:extLst>
          </p:cNvPr>
          <p:cNvGraphicFramePr>
            <a:graphicFrameLocks noGrp="1"/>
          </p:cNvGraphicFramePr>
          <p:nvPr>
            <p:ph idx="1"/>
            <p:extLst>
              <p:ext uri="{D42A27DB-BD31-4B8C-83A1-F6EECF244321}">
                <p14:modId xmlns:p14="http://schemas.microsoft.com/office/powerpoint/2010/main" xmlns="" val="3130447860"/>
              </p:ext>
            </p:extLst>
          </p:nvPr>
        </p:nvGraphicFramePr>
        <p:xfrm>
          <a:off x="213851" y="1076632"/>
          <a:ext cx="8716297" cy="5400040"/>
        </p:xfrm>
        <a:graphic>
          <a:graphicData uri="http://schemas.openxmlformats.org/drawingml/2006/table">
            <a:tbl>
              <a:tblPr firstRow="1" bandRow="1">
                <a:tableStyleId>{5C22544A-7EE6-4342-B048-85BDC9FD1C3A}</a:tableStyleId>
              </a:tblPr>
              <a:tblGrid>
                <a:gridCol w="2391111">
                  <a:extLst>
                    <a:ext uri="{9D8B030D-6E8A-4147-A177-3AD203B41FA5}">
                      <a16:colId xmlns:a16="http://schemas.microsoft.com/office/drawing/2014/main" xmlns="" val="1187695697"/>
                    </a:ext>
                  </a:extLst>
                </a:gridCol>
                <a:gridCol w="2624011">
                  <a:extLst>
                    <a:ext uri="{9D8B030D-6E8A-4147-A177-3AD203B41FA5}">
                      <a16:colId xmlns:a16="http://schemas.microsoft.com/office/drawing/2014/main" xmlns="" val="2568362755"/>
                    </a:ext>
                  </a:extLst>
                </a:gridCol>
                <a:gridCol w="3701175">
                  <a:extLst>
                    <a:ext uri="{9D8B030D-6E8A-4147-A177-3AD203B41FA5}">
                      <a16:colId xmlns:a16="http://schemas.microsoft.com/office/drawing/2014/main" xmlns="" val="2727346020"/>
                    </a:ext>
                  </a:extLst>
                </a:gridCol>
              </a:tblGrid>
              <a:tr h="370840">
                <a:tc>
                  <a:txBody>
                    <a:bodyPr/>
                    <a:lstStyle/>
                    <a:p>
                      <a:r>
                        <a:rPr lang="en-US" dirty="0"/>
                        <a:t>Baseline monitoring</a:t>
                      </a:r>
                    </a:p>
                  </a:txBody>
                  <a:tcPr/>
                </a:tc>
                <a:tc>
                  <a:txBody>
                    <a:bodyPr/>
                    <a:lstStyle/>
                    <a:p>
                      <a:r>
                        <a:rPr lang="en-US" dirty="0"/>
                        <a:t>Compliance monitoring</a:t>
                      </a:r>
                    </a:p>
                  </a:txBody>
                  <a:tcPr/>
                </a:tc>
                <a:tc>
                  <a:txBody>
                    <a:bodyPr/>
                    <a:lstStyle/>
                    <a:p>
                      <a:r>
                        <a:rPr lang="en-US" dirty="0"/>
                        <a:t>Impact monitoring</a:t>
                      </a:r>
                    </a:p>
                  </a:txBody>
                  <a:tcPr/>
                </a:tc>
                <a:extLst>
                  <a:ext uri="{0D108BD9-81ED-4DB2-BD59-A6C34878D82A}">
                    <a16:rowId xmlns:a16="http://schemas.microsoft.com/office/drawing/2014/main" xmlns="" val="3890285152"/>
                  </a:ext>
                </a:extLst>
              </a:tr>
              <a:tr h="370840">
                <a:tc>
                  <a:txBody>
                    <a:bodyPr/>
                    <a:lstStyle/>
                    <a:p>
                      <a:pPr marL="285750" indent="-285750">
                        <a:buFont typeface="Arial" panose="020B0604020202020204" pitchFamily="34" charset="0"/>
                        <a:buChar char="•"/>
                      </a:pPr>
                      <a:r>
                        <a:rPr lang="en-US" dirty="0"/>
                        <a:t>Carried out </a:t>
                      </a:r>
                      <a:r>
                        <a:rPr lang="en-US" dirty="0">
                          <a:solidFill>
                            <a:schemeClr val="accent2"/>
                          </a:solidFill>
                        </a:rPr>
                        <a:t>prior to the initiation of construction activities</a:t>
                      </a:r>
                      <a:r>
                        <a:rPr lang="en-US" dirty="0"/>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accent2"/>
                          </a:solidFill>
                        </a:rPr>
                        <a:t>Surveys of construction site and basic environmental parameters </a:t>
                      </a:r>
                      <a:r>
                        <a:rPr lang="en-US" dirty="0"/>
                        <a:t>of the surrounding areas.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accent2"/>
                          </a:solidFill>
                        </a:rPr>
                        <a:t>Help subsequent monitoring </a:t>
                      </a:r>
                      <a:r>
                        <a:rPr lang="en-US" dirty="0"/>
                        <a:t>to identify changes in those parameters compared to the baseline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285750" indent="-285750">
                        <a:buFont typeface="Arial" panose="020B0604020202020204" pitchFamily="34" charset="0"/>
                        <a:buChar char="•"/>
                      </a:pPr>
                      <a:endParaRPr lang="en-US" dirty="0"/>
                    </a:p>
                  </a:txBody>
                  <a:tcPr/>
                </a:tc>
                <a:tc>
                  <a:txBody>
                    <a:bodyPr/>
                    <a:lstStyle/>
                    <a:p>
                      <a:pPr marL="285750" indent="-285750">
                        <a:buFont typeface="Arial" panose="020B0604020202020204" pitchFamily="34" charset="0"/>
                        <a:buChar char="•"/>
                      </a:pPr>
                      <a:r>
                        <a:rPr lang="en-US" dirty="0"/>
                        <a:t>Periodic sampling or continuous recording of specific environmental quality indicators or pollution levels </a:t>
                      </a:r>
                      <a:r>
                        <a:rPr lang="en-US" dirty="0">
                          <a:solidFill>
                            <a:schemeClr val="accent2"/>
                          </a:solidFill>
                        </a:rPr>
                        <a:t>to ensure project compliance with recommended protection standards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Helps to ensure fulfillment of </a:t>
                      </a:r>
                      <a:r>
                        <a:rPr lang="en-US" dirty="0">
                          <a:solidFill>
                            <a:schemeClr val="accent2"/>
                          </a:solidFill>
                        </a:rPr>
                        <a:t>all conditions set forth and commitments </a:t>
                      </a:r>
                      <a:r>
                        <a:rPr lang="en-US" dirty="0"/>
                        <a:t>made in the approved EIA report</a:t>
                      </a:r>
                    </a:p>
                    <a:p>
                      <a:pPr marL="0" indent="0">
                        <a:buFont typeface="Arial" panose="020B0604020202020204" pitchFamily="34" charset="0"/>
                        <a:buNone/>
                      </a:pPr>
                      <a:endParaRPr lang="en-US" dirty="0"/>
                    </a:p>
                  </a:txBody>
                  <a:tcPr/>
                </a:tc>
                <a:tc>
                  <a:txBody>
                    <a:bodyPr/>
                    <a:lstStyle/>
                    <a:p>
                      <a:pPr marL="285750" indent="-285750">
                        <a:buFont typeface="Arial" panose="020B0604020202020204" pitchFamily="34" charset="0"/>
                        <a:buChar char="•"/>
                      </a:pPr>
                      <a:r>
                        <a:rPr lang="en-US" dirty="0"/>
                        <a:t>The ecological, social and economic, and public health parameters measured during the project construction and operation phases  to detect environmental changes </a:t>
                      </a:r>
                    </a:p>
                    <a:p>
                      <a:pPr marL="285750" indent="-285750">
                        <a:buFont typeface="Arial" panose="020B0604020202020204" pitchFamily="34" charset="0"/>
                        <a:buChar char="•"/>
                      </a:pPr>
                      <a:r>
                        <a:rPr lang="en-US" dirty="0"/>
                        <a:t>To ensure that the actual impacts in the field are well within the manageable limit and set standards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To detect any unexpected damages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To provide early warning to the responsible agencies for undertaking corrective/additional measures to avert/minimize such unanticipated impacts</a:t>
                      </a:r>
                    </a:p>
                    <a:p>
                      <a:pPr marL="285750" indent="-285750">
                        <a:buFont typeface="Arial" panose="020B0604020202020204" pitchFamily="34" charset="0"/>
                        <a:buChar char="•"/>
                      </a:pPr>
                      <a:endParaRPr lang="en-US" dirty="0"/>
                    </a:p>
                  </a:txBody>
                  <a:tcPr/>
                </a:tc>
                <a:extLst>
                  <a:ext uri="{0D108BD9-81ED-4DB2-BD59-A6C34878D82A}">
                    <a16:rowId xmlns:a16="http://schemas.microsoft.com/office/drawing/2014/main" xmlns="" val="3203537010"/>
                  </a:ext>
                </a:extLst>
              </a:tr>
            </a:tbl>
          </a:graphicData>
        </a:graphic>
      </p:graphicFrame>
    </p:spTree>
    <p:extLst>
      <p:ext uri="{BB962C8B-B14F-4D97-AF65-F5344CB8AC3E}">
        <p14:creationId xmlns:p14="http://schemas.microsoft.com/office/powerpoint/2010/main" xmlns="" val="330967751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55CC27-D940-4BCD-9558-031C46234D3D}"/>
              </a:ext>
            </a:extLst>
          </p:cNvPr>
          <p:cNvSpPr>
            <a:spLocks noGrp="1"/>
          </p:cNvSpPr>
          <p:nvPr>
            <p:ph type="title"/>
          </p:nvPr>
        </p:nvSpPr>
        <p:spPr/>
        <p:txBody>
          <a:bodyPr/>
          <a:lstStyle/>
          <a:p>
            <a:r>
              <a:rPr lang="en-US" dirty="0"/>
              <a:t>Environmental Impact Auditing</a:t>
            </a:r>
          </a:p>
        </p:txBody>
      </p:sp>
      <p:sp>
        <p:nvSpPr>
          <p:cNvPr id="3" name="Content Placeholder 2">
            <a:extLst>
              <a:ext uri="{FF2B5EF4-FFF2-40B4-BE49-F238E27FC236}">
                <a16:creationId xmlns:a16="http://schemas.microsoft.com/office/drawing/2014/main" xmlns="" id="{53B41DA0-73A4-4B83-8AB0-1A7181986C51}"/>
              </a:ext>
            </a:extLst>
          </p:cNvPr>
          <p:cNvSpPr>
            <a:spLocks noGrp="1"/>
          </p:cNvSpPr>
          <p:nvPr>
            <p:ph idx="1"/>
          </p:nvPr>
        </p:nvSpPr>
        <p:spPr/>
        <p:txBody>
          <a:bodyPr>
            <a:normAutofit fontScale="92500"/>
          </a:bodyPr>
          <a:lstStyle/>
          <a:p>
            <a:r>
              <a:rPr lang="en-US" dirty="0"/>
              <a:t>It must be undertaken </a:t>
            </a:r>
            <a:r>
              <a:rPr lang="en-US" dirty="0">
                <a:solidFill>
                  <a:schemeClr val="accent2"/>
                </a:solidFill>
              </a:rPr>
              <a:t>after the project has been operational for some time </a:t>
            </a:r>
            <a:r>
              <a:rPr lang="en-US" dirty="0"/>
              <a:t>(usually at the end of the project)</a:t>
            </a:r>
          </a:p>
          <a:p>
            <a:r>
              <a:rPr lang="en-US" dirty="0">
                <a:solidFill>
                  <a:schemeClr val="accent2"/>
                </a:solidFill>
              </a:rPr>
              <a:t>Examines critically the methods and approach adopted </a:t>
            </a:r>
            <a:r>
              <a:rPr lang="en-US" dirty="0"/>
              <a:t>during the environmental impact assessment study.</a:t>
            </a:r>
          </a:p>
          <a:p>
            <a:r>
              <a:rPr lang="en-US" dirty="0"/>
              <a:t>The environmental impact auditing assesses </a:t>
            </a:r>
          </a:p>
          <a:p>
            <a:pPr lvl="1"/>
            <a:r>
              <a:rPr lang="en-US" dirty="0"/>
              <a:t>actual environmental impact, </a:t>
            </a:r>
          </a:p>
          <a:p>
            <a:pPr lvl="1"/>
            <a:r>
              <a:rPr lang="en-US" dirty="0"/>
              <a:t>accuracy of impact prediction, </a:t>
            </a:r>
          </a:p>
          <a:p>
            <a:pPr lvl="1"/>
            <a:r>
              <a:rPr lang="en-US" dirty="0"/>
              <a:t>effectiveness of  impact mitigation/enhancement measures and</a:t>
            </a:r>
          </a:p>
          <a:p>
            <a:pPr lvl="1"/>
            <a:r>
              <a:rPr lang="en-US" dirty="0"/>
              <a:t>Functioning of monitoring mechanisms.</a:t>
            </a:r>
          </a:p>
        </p:txBody>
      </p:sp>
    </p:spTree>
    <p:extLst>
      <p:ext uri="{BB962C8B-B14F-4D97-AF65-F5344CB8AC3E}">
        <p14:creationId xmlns:p14="http://schemas.microsoft.com/office/powerpoint/2010/main" xmlns="" val="210350751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76CAAF-6E2E-41E0-8B78-E6328BA66B5E}"/>
              </a:ext>
            </a:extLst>
          </p:cNvPr>
          <p:cNvSpPr>
            <a:spLocks noGrp="1"/>
          </p:cNvSpPr>
          <p:nvPr>
            <p:ph type="title"/>
          </p:nvPr>
        </p:nvSpPr>
        <p:spPr/>
        <p:txBody>
          <a:bodyPr/>
          <a:lstStyle/>
          <a:p>
            <a:r>
              <a:rPr lang="en-US" dirty="0"/>
              <a:t>Environmental Impact Auditing</a:t>
            </a:r>
          </a:p>
        </p:txBody>
      </p:sp>
      <p:sp>
        <p:nvSpPr>
          <p:cNvPr id="3" name="Content Placeholder 2">
            <a:extLst>
              <a:ext uri="{FF2B5EF4-FFF2-40B4-BE49-F238E27FC236}">
                <a16:creationId xmlns:a16="http://schemas.microsoft.com/office/drawing/2014/main" xmlns="" id="{56250857-81F9-4CE9-97A1-592E584319CE}"/>
              </a:ext>
            </a:extLst>
          </p:cNvPr>
          <p:cNvSpPr>
            <a:spLocks noGrp="1"/>
          </p:cNvSpPr>
          <p:nvPr>
            <p:ph idx="1"/>
          </p:nvPr>
        </p:nvSpPr>
        <p:spPr/>
        <p:txBody>
          <a:bodyPr>
            <a:normAutofit/>
          </a:bodyPr>
          <a:lstStyle/>
          <a:p>
            <a:r>
              <a:rPr lang="en-US" dirty="0"/>
              <a:t>In the course of environmental auditing, </a:t>
            </a:r>
            <a:r>
              <a:rPr lang="en-US" dirty="0">
                <a:solidFill>
                  <a:schemeClr val="accent2"/>
                </a:solidFill>
              </a:rPr>
              <a:t>monitoring and evaluation results should be compared with data generated during the pre-project period</a:t>
            </a:r>
            <a:r>
              <a:rPr lang="en-US" dirty="0"/>
              <a:t>.</a:t>
            </a:r>
          </a:p>
          <a:p>
            <a:r>
              <a:rPr lang="en-US" dirty="0">
                <a:solidFill>
                  <a:schemeClr val="accent2"/>
                </a:solidFill>
              </a:rPr>
              <a:t>Comparisons made between predicted impacts and actual impacts help to evaluate the accuracy and adequacy</a:t>
            </a:r>
            <a:r>
              <a:rPr lang="en-US" dirty="0"/>
              <a:t> of environmental impact assessment predictions.</a:t>
            </a:r>
          </a:p>
        </p:txBody>
      </p:sp>
    </p:spTree>
    <p:extLst>
      <p:ext uri="{BB962C8B-B14F-4D97-AF65-F5344CB8AC3E}">
        <p14:creationId xmlns:p14="http://schemas.microsoft.com/office/powerpoint/2010/main" xmlns="" val="38550764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643920-66DA-4BB7-818F-E092C4B3ADD6}"/>
              </a:ext>
            </a:extLst>
          </p:cNvPr>
          <p:cNvSpPr>
            <a:spLocks noGrp="1"/>
          </p:cNvSpPr>
          <p:nvPr>
            <p:ph type="title"/>
          </p:nvPr>
        </p:nvSpPr>
        <p:spPr/>
        <p:txBody>
          <a:bodyPr/>
          <a:lstStyle/>
          <a:p>
            <a:r>
              <a:rPr lang="en-US" dirty="0"/>
              <a:t>Impact Auditing Agency and Timing</a:t>
            </a:r>
          </a:p>
        </p:txBody>
      </p:sp>
      <p:sp>
        <p:nvSpPr>
          <p:cNvPr id="3" name="Content Placeholder 2">
            <a:extLst>
              <a:ext uri="{FF2B5EF4-FFF2-40B4-BE49-F238E27FC236}">
                <a16:creationId xmlns:a16="http://schemas.microsoft.com/office/drawing/2014/main" xmlns="" id="{6BBADD88-7E9B-4E16-ACBE-54788B92E633}"/>
              </a:ext>
            </a:extLst>
          </p:cNvPr>
          <p:cNvSpPr>
            <a:spLocks noGrp="1"/>
          </p:cNvSpPr>
          <p:nvPr>
            <p:ph idx="1"/>
          </p:nvPr>
        </p:nvSpPr>
        <p:spPr/>
        <p:txBody>
          <a:bodyPr>
            <a:normAutofit/>
          </a:bodyPr>
          <a:lstStyle/>
          <a:p>
            <a:r>
              <a:rPr lang="en-US" dirty="0">
                <a:solidFill>
                  <a:schemeClr val="accent2"/>
                </a:solidFill>
              </a:rPr>
              <a:t>Carried out by the government agency approving the project </a:t>
            </a:r>
            <a:r>
              <a:rPr lang="en-US" dirty="0"/>
              <a:t>with the assistance of relevant government agencies and non-government organizations, as necessary.</a:t>
            </a:r>
          </a:p>
          <a:p>
            <a:r>
              <a:rPr lang="en-US" dirty="0"/>
              <a:t>Carried out </a:t>
            </a:r>
            <a:r>
              <a:rPr lang="en-US" dirty="0">
                <a:solidFill>
                  <a:schemeClr val="accent2"/>
                </a:solidFill>
              </a:rPr>
              <a:t>immediately after completion of the project or whenever necessary</a:t>
            </a:r>
            <a:r>
              <a:rPr lang="en-US" dirty="0"/>
              <a:t>.</a:t>
            </a:r>
          </a:p>
          <a:p>
            <a:r>
              <a:rPr lang="en-US" dirty="0"/>
              <a:t>The </a:t>
            </a:r>
            <a:r>
              <a:rPr lang="en-US" dirty="0">
                <a:solidFill>
                  <a:schemeClr val="accent2"/>
                </a:solidFill>
              </a:rPr>
              <a:t>result should be made available to the project proponent and concerned agencies</a:t>
            </a:r>
            <a:r>
              <a:rPr lang="en-US" dirty="0"/>
              <a:t>.</a:t>
            </a:r>
          </a:p>
        </p:txBody>
      </p:sp>
    </p:spTree>
    <p:extLst>
      <p:ext uri="{BB962C8B-B14F-4D97-AF65-F5344CB8AC3E}">
        <p14:creationId xmlns:p14="http://schemas.microsoft.com/office/powerpoint/2010/main" xmlns="" val="182301557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55CC27-D940-4BCD-9558-031C46234D3D}"/>
              </a:ext>
            </a:extLst>
          </p:cNvPr>
          <p:cNvSpPr>
            <a:spLocks noGrp="1"/>
          </p:cNvSpPr>
          <p:nvPr>
            <p:ph type="title"/>
          </p:nvPr>
        </p:nvSpPr>
        <p:spPr/>
        <p:txBody>
          <a:bodyPr/>
          <a:lstStyle/>
          <a:p>
            <a:r>
              <a:rPr lang="en-US" dirty="0"/>
              <a:t>Environmental Impact Auditing requirements Nepal (EPR 1997)</a:t>
            </a:r>
          </a:p>
        </p:txBody>
      </p:sp>
      <p:sp>
        <p:nvSpPr>
          <p:cNvPr id="3" name="Content Placeholder 2">
            <a:extLst>
              <a:ext uri="{FF2B5EF4-FFF2-40B4-BE49-F238E27FC236}">
                <a16:creationId xmlns:a16="http://schemas.microsoft.com/office/drawing/2014/main" xmlns="" id="{53B41DA0-73A4-4B83-8AB0-1A7181986C51}"/>
              </a:ext>
            </a:extLst>
          </p:cNvPr>
          <p:cNvSpPr>
            <a:spLocks noGrp="1"/>
          </p:cNvSpPr>
          <p:nvPr>
            <p:ph idx="1"/>
          </p:nvPr>
        </p:nvSpPr>
        <p:spPr/>
        <p:txBody>
          <a:bodyPr>
            <a:normAutofit/>
          </a:bodyPr>
          <a:lstStyle/>
          <a:p>
            <a:r>
              <a:rPr lang="en-US" dirty="0">
                <a:solidFill>
                  <a:schemeClr val="accent2"/>
                </a:solidFill>
              </a:rPr>
              <a:t>Once for each project after two years</a:t>
            </a:r>
            <a:r>
              <a:rPr lang="en-US" dirty="0"/>
              <a:t> of commencement of project operation</a:t>
            </a:r>
          </a:p>
          <a:p>
            <a:r>
              <a:rPr lang="en-US" dirty="0">
                <a:solidFill>
                  <a:schemeClr val="accent2"/>
                </a:solidFill>
              </a:rPr>
              <a:t>Responsibility of Ministry of Environment</a:t>
            </a:r>
          </a:p>
          <a:p>
            <a:endParaRPr lang="en-US" dirty="0"/>
          </a:p>
          <a:p>
            <a:pPr marL="0" indent="0">
              <a:buNone/>
            </a:pPr>
            <a:r>
              <a:rPr lang="en-US" dirty="0"/>
              <a:t>	</a:t>
            </a:r>
          </a:p>
        </p:txBody>
      </p:sp>
    </p:spTree>
    <p:extLst>
      <p:ext uri="{BB962C8B-B14F-4D97-AF65-F5344CB8AC3E}">
        <p14:creationId xmlns:p14="http://schemas.microsoft.com/office/powerpoint/2010/main" xmlns="" val="12538952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1914</TotalTime>
  <Words>6812</Words>
  <Application>Microsoft Office PowerPoint</Application>
  <PresentationFormat>On-screen Show (4:3)</PresentationFormat>
  <Paragraphs>610</Paragraphs>
  <Slides>127</Slides>
  <Notes>2</Notes>
  <HiddenSlides>1</HiddenSlides>
  <MMClips>0</MMClips>
  <ScaleCrop>false</ScaleCrop>
  <HeadingPairs>
    <vt:vector size="4" baseType="variant">
      <vt:variant>
        <vt:lpstr>Theme</vt:lpstr>
      </vt:variant>
      <vt:variant>
        <vt:i4>1</vt:i4>
      </vt:variant>
      <vt:variant>
        <vt:lpstr>Slide Titles</vt:lpstr>
      </vt:variant>
      <vt:variant>
        <vt:i4>127</vt:i4>
      </vt:variant>
    </vt:vector>
  </HeadingPairs>
  <TitlesOfParts>
    <vt:vector size="128" baseType="lpstr">
      <vt:lpstr>Office Theme</vt:lpstr>
      <vt:lpstr>Environmental Impact Assessment</vt:lpstr>
      <vt:lpstr>Background</vt:lpstr>
      <vt:lpstr>Definition</vt:lpstr>
      <vt:lpstr>Definition</vt:lpstr>
      <vt:lpstr>Definition</vt:lpstr>
      <vt:lpstr>Concept</vt:lpstr>
      <vt:lpstr>Concept</vt:lpstr>
      <vt:lpstr>Planning and Decision making tool</vt:lpstr>
      <vt:lpstr>What EIA actually do ?</vt:lpstr>
      <vt:lpstr>Aim</vt:lpstr>
      <vt:lpstr>Key Elements</vt:lpstr>
      <vt:lpstr>Who are involved in EIA</vt:lpstr>
      <vt:lpstr>EIA in Nepal</vt:lpstr>
      <vt:lpstr>EIA in Nepal</vt:lpstr>
      <vt:lpstr>Law related to IEE/EIA</vt:lpstr>
      <vt:lpstr>Some other Sectoral Laws</vt:lpstr>
      <vt:lpstr>National EIA Guideline</vt:lpstr>
      <vt:lpstr>Slide 18</vt:lpstr>
      <vt:lpstr>Steps of EIA </vt:lpstr>
      <vt:lpstr>Steps</vt:lpstr>
      <vt:lpstr>Steps</vt:lpstr>
      <vt:lpstr>Steps (sum up)</vt:lpstr>
      <vt:lpstr>Slide 23</vt:lpstr>
      <vt:lpstr>Screening</vt:lpstr>
      <vt:lpstr>Project Screening</vt:lpstr>
      <vt:lpstr>Project Screening</vt:lpstr>
      <vt:lpstr>Project screening criteria</vt:lpstr>
      <vt:lpstr>Project screening criteria</vt:lpstr>
      <vt:lpstr>Initial Environmental Examination</vt:lpstr>
      <vt:lpstr>Timing for Project Screening and Initial Environmental Examination </vt:lpstr>
      <vt:lpstr>Difference between IEE and EIA</vt:lpstr>
      <vt:lpstr>Slide 32</vt:lpstr>
      <vt:lpstr>Scoping for Environmental Impact Assessment</vt:lpstr>
      <vt:lpstr>Objectives of scoping</vt:lpstr>
      <vt:lpstr>Methods for Scoping </vt:lpstr>
      <vt:lpstr>Scoping requirement in Nepal</vt:lpstr>
      <vt:lpstr>Public Notice for Scoping</vt:lpstr>
      <vt:lpstr>Public Notice for Scoping</vt:lpstr>
      <vt:lpstr>Who is involved in scoping ?</vt:lpstr>
      <vt:lpstr>Timing for scoping</vt:lpstr>
      <vt:lpstr>TOR</vt:lpstr>
      <vt:lpstr>Objectives of preparation of TOR</vt:lpstr>
      <vt:lpstr>Format for TOR (EPR 1997, Schedule 4)</vt:lpstr>
      <vt:lpstr>Format for TOR (EPR 1997, Schedule 4)</vt:lpstr>
      <vt:lpstr>Format for TOR (EPR 1997, Schedule 4)</vt:lpstr>
      <vt:lpstr>Baseline Information and its methods of collection</vt:lpstr>
      <vt:lpstr>Baseline Information</vt:lpstr>
      <vt:lpstr>Methods used in the study</vt:lpstr>
      <vt:lpstr>Information collection</vt:lpstr>
      <vt:lpstr>Physical environment</vt:lpstr>
      <vt:lpstr>Socio-economic environment</vt:lpstr>
      <vt:lpstr>Cultural environment</vt:lpstr>
      <vt:lpstr>Biological environment</vt:lpstr>
      <vt:lpstr>Slide 54</vt:lpstr>
      <vt:lpstr>Slide 55</vt:lpstr>
      <vt:lpstr>Slide 56</vt:lpstr>
      <vt:lpstr>Types of Impact</vt:lpstr>
      <vt:lpstr>Methods of impact identification and comparison</vt:lpstr>
      <vt:lpstr>Checklist method</vt:lpstr>
      <vt:lpstr>Checklist method</vt:lpstr>
      <vt:lpstr>Checklist method</vt:lpstr>
      <vt:lpstr>Matrix Method</vt:lpstr>
      <vt:lpstr>Matrix Method</vt:lpstr>
      <vt:lpstr>Matrix Method</vt:lpstr>
      <vt:lpstr>Sample Matrix</vt:lpstr>
      <vt:lpstr>Sample Matrix</vt:lpstr>
      <vt:lpstr>Network Method</vt:lpstr>
      <vt:lpstr>Network Method</vt:lpstr>
      <vt:lpstr>Network Method</vt:lpstr>
      <vt:lpstr>Other methods</vt:lpstr>
      <vt:lpstr>Impact prediction</vt:lpstr>
      <vt:lpstr>Considerations during Impact prediction </vt:lpstr>
      <vt:lpstr>Impact evaluation</vt:lpstr>
      <vt:lpstr>Slide 74</vt:lpstr>
      <vt:lpstr>Impact mitigation</vt:lpstr>
      <vt:lpstr>Impact mitigation measures</vt:lpstr>
      <vt:lpstr>Slide 77</vt:lpstr>
      <vt:lpstr>Mitigation Measures</vt:lpstr>
      <vt:lpstr>Types of Mitigation Measures</vt:lpstr>
      <vt:lpstr>Consideration of alternatives</vt:lpstr>
      <vt:lpstr>Preventive Measures</vt:lpstr>
      <vt:lpstr>Corrective Measures</vt:lpstr>
      <vt:lpstr>Compensatory measures</vt:lpstr>
      <vt:lpstr>Other compensatory measures</vt:lpstr>
      <vt:lpstr>Implementation of Mitigation Measures</vt:lpstr>
      <vt:lpstr>Environmental Management Plan (EMP)</vt:lpstr>
      <vt:lpstr>Environmental Management Plan</vt:lpstr>
      <vt:lpstr>Components of EMP</vt:lpstr>
      <vt:lpstr>Environmental monitoring and auditing</vt:lpstr>
      <vt:lpstr>Objectives of Environmental monitoring and auditing</vt:lpstr>
      <vt:lpstr>Objectives of Environmental monitoring and auditing (contd..)</vt:lpstr>
      <vt:lpstr>Environmental monitoring</vt:lpstr>
      <vt:lpstr>Environmental monitoring (contd..)</vt:lpstr>
      <vt:lpstr>Types of Monitoring</vt:lpstr>
      <vt:lpstr>Types of monitoring</vt:lpstr>
      <vt:lpstr>Environmental Impact Auditing</vt:lpstr>
      <vt:lpstr>Environmental Impact Auditing</vt:lpstr>
      <vt:lpstr>Impact Auditing Agency and Timing</vt:lpstr>
      <vt:lpstr>Environmental Impact Auditing requirements Nepal (EPR 1997)</vt:lpstr>
      <vt:lpstr>Public consultation and participation</vt:lpstr>
      <vt:lpstr>Community participation</vt:lpstr>
      <vt:lpstr>Benefits of Community Participation</vt:lpstr>
      <vt:lpstr>Time for Community Participation</vt:lpstr>
      <vt:lpstr>Individuals, Groups and Agencies to be Involved during public participation</vt:lpstr>
      <vt:lpstr>Methods for Public Involvement</vt:lpstr>
      <vt:lpstr>Public Hearing</vt:lpstr>
      <vt:lpstr>Public Hearing Notice</vt:lpstr>
      <vt:lpstr>EIA Report Outline</vt:lpstr>
      <vt:lpstr>EIA Report outline</vt:lpstr>
      <vt:lpstr>Slide 110</vt:lpstr>
      <vt:lpstr>Environmental clearance procedure</vt:lpstr>
      <vt:lpstr>Stage 1</vt:lpstr>
      <vt:lpstr>Stage 2</vt:lpstr>
      <vt:lpstr>Legal provisions regarding IEE/EIA  in EPA (1997) and EPR (1997)</vt:lpstr>
      <vt:lpstr>EPA 1997</vt:lpstr>
      <vt:lpstr>EPA 1997 (contd..)</vt:lpstr>
      <vt:lpstr>EPA 1997 (contd..)</vt:lpstr>
      <vt:lpstr>EPA 1997 (contd..)</vt:lpstr>
      <vt:lpstr>EPA 1997 (contd..)</vt:lpstr>
      <vt:lpstr>Environmental Protection Rule (EPR) 1997</vt:lpstr>
      <vt:lpstr>Environmental Protection Rule (EPR) 1997</vt:lpstr>
      <vt:lpstr>IEE and EIA procedures in Environmental Protection Rule (EPR) 1997</vt:lpstr>
      <vt:lpstr>Slide 123</vt:lpstr>
      <vt:lpstr>Slide 124</vt:lpstr>
      <vt:lpstr>Slide 125</vt:lpstr>
      <vt:lpstr>Slide 126</vt:lpstr>
      <vt:lpstr>Slide 127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Impact Assessment</dc:title>
  <dc:creator>kirti</dc:creator>
  <cp:lastModifiedBy>samu</cp:lastModifiedBy>
  <cp:revision>457</cp:revision>
  <dcterms:created xsi:type="dcterms:W3CDTF">2019-07-14T14:55:05Z</dcterms:created>
  <dcterms:modified xsi:type="dcterms:W3CDTF">2021-05-02T02:05:07Z</dcterms:modified>
</cp:coreProperties>
</file>