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6" r:id="rId15"/>
    <p:sldId id="278" r:id="rId16"/>
    <p:sldId id="275" r:id="rId17"/>
    <p:sldId id="281" r:id="rId18"/>
    <p:sldId id="280" r:id="rId19"/>
    <p:sldId id="279"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16175"/>
            <a:ext cx="7772400" cy="1470025"/>
          </a:xfrm>
        </p:spPr>
        <p:txBody>
          <a:bodyPr/>
          <a:lstStyle/>
          <a:p>
            <a:r>
              <a:rPr lang="en-US" dirty="0" smtClean="0"/>
              <a:t>Pregnancy and Emergency Child Birth</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dirty="0" smtClean="0"/>
              <a:t>Third Trimester</a:t>
            </a:r>
            <a:endParaRPr lang="en-US" sz="4000" dirty="0"/>
          </a:p>
        </p:txBody>
      </p:sp>
      <p:sp>
        <p:nvSpPr>
          <p:cNvPr id="3" name="Content Placeholder 2"/>
          <p:cNvSpPr>
            <a:spLocks noGrp="1"/>
          </p:cNvSpPr>
          <p:nvPr>
            <p:ph idx="1"/>
          </p:nvPr>
        </p:nvSpPr>
        <p:spPr>
          <a:xfrm>
            <a:off x="457200" y="1143000"/>
            <a:ext cx="8229600" cy="5486400"/>
          </a:xfrm>
        </p:spPr>
        <p:txBody>
          <a:bodyPr>
            <a:normAutofit fontScale="92500" lnSpcReduction="20000"/>
          </a:bodyPr>
          <a:lstStyle/>
          <a:p>
            <a:r>
              <a:rPr lang="en-US" dirty="0" smtClean="0"/>
              <a:t>Some of the same discomfort in second trimester will continue.</a:t>
            </a:r>
          </a:p>
          <a:p>
            <a:r>
              <a:rPr lang="en-US" dirty="0" smtClean="0"/>
              <a:t>Find breathing difficulty and notice have to go to the bathroom more often. This because the baby is getting bigger and it is putting more pressures on organs</a:t>
            </a:r>
          </a:p>
          <a:p>
            <a:r>
              <a:rPr lang="en-US" dirty="0" smtClean="0"/>
              <a:t>Some new body changes might notice in third trimester include: </a:t>
            </a:r>
            <a:endParaRPr lang="en-US" dirty="0" smtClean="0"/>
          </a:p>
          <a:p>
            <a:pPr>
              <a:buFontTx/>
              <a:buChar char="-"/>
            </a:pPr>
            <a:r>
              <a:rPr lang="en-US" dirty="0" smtClean="0"/>
              <a:t>Shortness </a:t>
            </a:r>
            <a:r>
              <a:rPr lang="en-US" dirty="0" smtClean="0"/>
              <a:t>of breath </a:t>
            </a:r>
            <a:endParaRPr lang="en-US" dirty="0" smtClean="0"/>
          </a:p>
          <a:p>
            <a:pPr>
              <a:buFontTx/>
              <a:buChar char="-"/>
            </a:pPr>
            <a:r>
              <a:rPr lang="en-US" dirty="0" smtClean="0"/>
              <a:t>Heartburn </a:t>
            </a:r>
          </a:p>
          <a:p>
            <a:pPr>
              <a:buFontTx/>
              <a:buChar char="-"/>
            </a:pPr>
            <a:r>
              <a:rPr lang="en-US" dirty="0" smtClean="0"/>
              <a:t>Swelling </a:t>
            </a:r>
            <a:r>
              <a:rPr lang="en-US" dirty="0" smtClean="0"/>
              <a:t>of the ankle, finger and face </a:t>
            </a:r>
            <a:endParaRPr lang="en-US" dirty="0" smtClean="0"/>
          </a:p>
          <a:p>
            <a:pPr>
              <a:buFontTx/>
              <a:buChar char="-"/>
            </a:pPr>
            <a:r>
              <a:rPr lang="en-US" dirty="0" smtClean="0"/>
              <a:t>Belly </a:t>
            </a:r>
            <a:r>
              <a:rPr lang="en-US" dirty="0" smtClean="0"/>
              <a:t>button may stick out </a:t>
            </a:r>
            <a:endParaRPr lang="en-US" dirty="0" smtClean="0"/>
          </a:p>
          <a:p>
            <a:pPr>
              <a:buFontTx/>
              <a:buChar char="-"/>
            </a:pPr>
            <a:r>
              <a:rPr lang="en-US" dirty="0" smtClean="0"/>
              <a:t>Trouble </a:t>
            </a:r>
            <a:r>
              <a:rPr lang="en-US" dirty="0" smtClean="0"/>
              <a:t>sleeping</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First aid for emergency childbirth</a:t>
            </a:r>
            <a:endParaRPr lang="en-US" sz="3600" dirty="0"/>
          </a:p>
        </p:txBody>
      </p:sp>
      <p:sp>
        <p:nvSpPr>
          <p:cNvPr id="3" name="Content Placeholder 2"/>
          <p:cNvSpPr>
            <a:spLocks noGrp="1"/>
          </p:cNvSpPr>
          <p:nvPr>
            <p:ph idx="1"/>
          </p:nvPr>
        </p:nvSpPr>
        <p:spPr>
          <a:xfrm>
            <a:off x="457200" y="1447800"/>
            <a:ext cx="8229600" cy="4678363"/>
          </a:xfrm>
        </p:spPr>
        <p:txBody>
          <a:bodyPr>
            <a:normAutofit fontScale="92500" lnSpcReduction="20000"/>
          </a:bodyPr>
          <a:lstStyle/>
          <a:p>
            <a:r>
              <a:rPr lang="en-US" dirty="0" smtClean="0"/>
              <a:t>The safest place for the mother who is about to deliver her baby is in the maternity hospital or birthing center, sometimes this is not possible and pre-hospital delivery of the baby is necessary it is also home delivery.</a:t>
            </a:r>
          </a:p>
          <a:p>
            <a:r>
              <a:rPr lang="en-US" dirty="0" smtClean="0"/>
              <a:t>Remember that women have been performing the function of childbirth for a long time, and the process is natural. </a:t>
            </a:r>
          </a:p>
          <a:p>
            <a:r>
              <a:rPr lang="en-US" dirty="0" smtClean="0"/>
              <a:t>First aiders are there to provide any help that may be required during a process that is controlled by the mother. Your active intervention is necessary only in extreme situations.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normAutofit/>
          </a:bodyPr>
          <a:lstStyle/>
          <a:p>
            <a:r>
              <a:rPr lang="en-US" sz="3600" dirty="0" smtClean="0"/>
              <a:t>First aid for emergency childbirth</a:t>
            </a:r>
            <a:endParaRPr lang="en-US" sz="3600" dirty="0"/>
          </a:p>
        </p:txBody>
      </p:sp>
      <p:sp>
        <p:nvSpPr>
          <p:cNvPr id="3" name="Content Placeholder 2"/>
          <p:cNvSpPr>
            <a:spLocks noGrp="1"/>
          </p:cNvSpPr>
          <p:nvPr>
            <p:ph idx="1"/>
          </p:nvPr>
        </p:nvSpPr>
        <p:spPr>
          <a:xfrm>
            <a:off x="152400" y="990600"/>
            <a:ext cx="8763000" cy="5410200"/>
          </a:xfrm>
        </p:spPr>
        <p:txBody>
          <a:bodyPr>
            <a:noAutofit/>
          </a:bodyPr>
          <a:lstStyle/>
          <a:p>
            <a:pPr fontAlgn="base">
              <a:buNone/>
            </a:pPr>
            <a:r>
              <a:rPr lang="en-US" sz="2300" dirty="0" smtClean="0"/>
              <a:t>The initial step is to decide what has happened &amp; what stage of delivery the mother is at. Attempt to determine if any of the following are present:</a:t>
            </a:r>
          </a:p>
          <a:p>
            <a:pPr lvl="0" fontAlgn="base"/>
            <a:r>
              <a:rPr lang="en-US" sz="2300" b="1" dirty="0" smtClean="0">
                <a:solidFill>
                  <a:srgbClr val="FF0000"/>
                </a:solidFill>
              </a:rPr>
              <a:t>Show-</a:t>
            </a:r>
            <a:r>
              <a:rPr lang="en-US" sz="2300" dirty="0" smtClean="0"/>
              <a:t>This is a loss of mucus, often blood stained, from the plug that keeps the cervix closed. </a:t>
            </a:r>
            <a:r>
              <a:rPr lang="en-US" sz="2300" dirty="0" err="1" smtClean="0"/>
              <a:t>Labour</a:t>
            </a:r>
            <a:r>
              <a:rPr lang="en-US" sz="2300" dirty="0" smtClean="0"/>
              <a:t> can start any time after this although it could be as long as a few days.</a:t>
            </a:r>
          </a:p>
          <a:p>
            <a:pPr lvl="0" fontAlgn="base"/>
            <a:r>
              <a:rPr lang="en-US" sz="2300" b="1" dirty="0" smtClean="0">
                <a:solidFill>
                  <a:srgbClr val="FF0000"/>
                </a:solidFill>
              </a:rPr>
              <a:t>Waters have broken- </a:t>
            </a:r>
            <a:r>
              <a:rPr lang="en-US" sz="2300" dirty="0" smtClean="0"/>
              <a:t>This means the membranes holding the amniotic sac, which contains the baby &amp; the amniotic fluid, have started to leak. It can happen suddenly, but is more likely to be a gradual trickle.</a:t>
            </a:r>
          </a:p>
          <a:p>
            <a:pPr lvl="0" fontAlgn="base"/>
            <a:r>
              <a:rPr lang="en-US" sz="2300" b="1" dirty="0" smtClean="0">
                <a:solidFill>
                  <a:srgbClr val="FF0000"/>
                </a:solidFill>
              </a:rPr>
              <a:t>Intermittent pain- </a:t>
            </a:r>
            <a:r>
              <a:rPr lang="en-US" sz="2300" dirty="0" smtClean="0"/>
              <a:t>There is usually pain accompanying contractions of the uterus. It’s probably </a:t>
            </a:r>
            <a:r>
              <a:rPr lang="en-US" sz="2300" dirty="0" err="1" smtClean="0"/>
              <a:t>labour</a:t>
            </a:r>
            <a:r>
              <a:rPr lang="en-US" sz="2300" dirty="0" smtClean="0"/>
              <a:t> if the contractions last more than 40 seconds and are occurring about every three or four minutes.</a:t>
            </a:r>
          </a:p>
          <a:p>
            <a:pPr lvl="0" fontAlgn="base"/>
            <a:r>
              <a:rPr lang="en-US" sz="2300" b="1" dirty="0" smtClean="0">
                <a:solidFill>
                  <a:srgbClr val="FF0000"/>
                </a:solidFill>
              </a:rPr>
              <a:t>Bleeding-</a:t>
            </a:r>
            <a:r>
              <a:rPr lang="en-US" sz="2300" dirty="0" smtClean="0"/>
              <a:t> There is a possibility of vaginal bleeding before, during &amp; after </a:t>
            </a:r>
            <a:r>
              <a:rPr lang="en-US" sz="2300" dirty="0" err="1" smtClean="0"/>
              <a:t>labour</a:t>
            </a:r>
            <a:r>
              <a:rPr lang="en-US" sz="2300" dirty="0" smtClean="0"/>
              <a:t>. This should not be confused with the show</a:t>
            </a:r>
          </a:p>
          <a:p>
            <a:endParaRPr lang="en-US" sz="2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err="1" smtClean="0"/>
              <a:t>Labour</a:t>
            </a:r>
            <a:r>
              <a:rPr lang="en-US" dirty="0" smtClean="0"/>
              <a:t> Stages</a:t>
            </a:r>
            <a:endParaRPr lang="en-US" dirty="0"/>
          </a:p>
        </p:txBody>
      </p:sp>
      <p:sp>
        <p:nvSpPr>
          <p:cNvPr id="3" name="Content Placeholder 2"/>
          <p:cNvSpPr>
            <a:spLocks noGrp="1"/>
          </p:cNvSpPr>
          <p:nvPr>
            <p:ph idx="1"/>
          </p:nvPr>
        </p:nvSpPr>
        <p:spPr>
          <a:xfrm>
            <a:off x="457200" y="1371600"/>
            <a:ext cx="8229600" cy="4525963"/>
          </a:xfrm>
        </p:spPr>
        <p:txBody>
          <a:bodyPr/>
          <a:lstStyle/>
          <a:p>
            <a:pPr fontAlgn="base"/>
            <a:r>
              <a:rPr lang="en-US" dirty="0" err="1" smtClean="0"/>
              <a:t>Labour</a:t>
            </a:r>
            <a:r>
              <a:rPr lang="en-US" dirty="0" smtClean="0"/>
              <a:t> is divided into three stages:</a:t>
            </a:r>
          </a:p>
          <a:p>
            <a:pPr fontAlgn="base">
              <a:buFontTx/>
              <a:buChar char="-"/>
            </a:pPr>
            <a:r>
              <a:rPr lang="en-US" b="1" dirty="0" smtClean="0">
                <a:solidFill>
                  <a:srgbClr val="FF0000"/>
                </a:solidFill>
              </a:rPr>
              <a:t>First stage – </a:t>
            </a:r>
            <a:r>
              <a:rPr lang="en-US" dirty="0" smtClean="0"/>
              <a:t>the womb contracts and the baby moves into the birth canal</a:t>
            </a:r>
          </a:p>
          <a:p>
            <a:pPr fontAlgn="base">
              <a:buFontTx/>
              <a:buChar char="-"/>
            </a:pPr>
            <a:r>
              <a:rPr lang="en-US" b="1" dirty="0" smtClean="0">
                <a:solidFill>
                  <a:srgbClr val="FF0000"/>
                </a:solidFill>
              </a:rPr>
              <a:t>Second stage</a:t>
            </a:r>
            <a:r>
              <a:rPr lang="en-US" dirty="0" smtClean="0">
                <a:solidFill>
                  <a:srgbClr val="FF0000"/>
                </a:solidFill>
              </a:rPr>
              <a:t> – </a:t>
            </a:r>
            <a:r>
              <a:rPr lang="en-US" dirty="0" smtClean="0"/>
              <a:t>the mother pushes with the contractions of the womb to help the baby through the birth canal and out</a:t>
            </a:r>
          </a:p>
          <a:p>
            <a:pPr fontAlgn="base">
              <a:buFontTx/>
              <a:buChar char="-"/>
            </a:pPr>
            <a:r>
              <a:rPr lang="en-US" b="1" dirty="0" smtClean="0">
                <a:solidFill>
                  <a:srgbClr val="FF0000"/>
                </a:solidFill>
              </a:rPr>
              <a:t>Third Stage</a:t>
            </a:r>
            <a:r>
              <a:rPr lang="en-US" dirty="0" smtClean="0">
                <a:solidFill>
                  <a:srgbClr val="FF0000"/>
                </a:solidFill>
              </a:rPr>
              <a:t> – </a:t>
            </a:r>
            <a:r>
              <a:rPr lang="en-US" dirty="0" smtClean="0"/>
              <a:t>the placenta is expelled</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Signs of Emergency Child Birth</a:t>
            </a:r>
            <a:endParaRPr lang="en-US" sz="4000" dirty="0"/>
          </a:p>
        </p:txBody>
      </p:sp>
      <p:sp>
        <p:nvSpPr>
          <p:cNvPr id="3" name="Content Placeholder 2"/>
          <p:cNvSpPr>
            <a:spLocks noGrp="1"/>
          </p:cNvSpPr>
          <p:nvPr>
            <p:ph idx="1"/>
          </p:nvPr>
        </p:nvSpPr>
        <p:spPr>
          <a:xfrm>
            <a:off x="457200" y="1447800"/>
            <a:ext cx="8229600" cy="4678363"/>
          </a:xfrm>
        </p:spPr>
        <p:txBody>
          <a:bodyPr/>
          <a:lstStyle/>
          <a:p>
            <a:r>
              <a:rPr lang="en-US" dirty="0" smtClean="0"/>
              <a:t>Very strong contractions, 2 to 3 minutes apart</a:t>
            </a:r>
          </a:p>
          <a:p>
            <a:r>
              <a:rPr lang="en-US" dirty="0" smtClean="0"/>
              <a:t>Water bag or the amniotic fluid has broken</a:t>
            </a:r>
          </a:p>
          <a:p>
            <a:r>
              <a:rPr lang="en-US" dirty="0" smtClean="0"/>
              <a:t>An urge to push down the baby</a:t>
            </a:r>
          </a:p>
          <a:p>
            <a:r>
              <a:rPr lang="en-US" dirty="0" smtClean="0"/>
              <a:t>The woman says the birth will happen very soon</a:t>
            </a:r>
          </a:p>
          <a:p>
            <a:r>
              <a:rPr lang="en-US" dirty="0" smtClean="0"/>
              <a:t>A bit of blood running from the vagina</a:t>
            </a: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3200" dirty="0" smtClean="0"/>
              <a:t>How to Deliver a Baby in an Emergency</a:t>
            </a:r>
            <a:endParaRPr lang="en-US" sz="3200" dirty="0"/>
          </a:p>
        </p:txBody>
      </p:sp>
      <p:sp>
        <p:nvSpPr>
          <p:cNvPr id="3" name="Content Placeholder 2"/>
          <p:cNvSpPr>
            <a:spLocks noGrp="1"/>
          </p:cNvSpPr>
          <p:nvPr>
            <p:ph idx="1"/>
          </p:nvPr>
        </p:nvSpPr>
        <p:spPr>
          <a:xfrm>
            <a:off x="304800" y="990600"/>
            <a:ext cx="8610600" cy="5410200"/>
          </a:xfrm>
        </p:spPr>
        <p:txBody>
          <a:bodyPr>
            <a:normAutofit fontScale="62500" lnSpcReduction="20000"/>
          </a:bodyPr>
          <a:lstStyle/>
          <a:p>
            <a:pPr>
              <a:buNone/>
            </a:pPr>
            <a:r>
              <a:rPr lang="en-US" sz="3700" dirty="0" smtClean="0"/>
              <a:t>What to Do If You Have to Deliver a Baby-</a:t>
            </a:r>
          </a:p>
          <a:p>
            <a:pPr>
              <a:buNone/>
            </a:pPr>
            <a:r>
              <a:rPr lang="en-US" sz="3700" dirty="0" smtClean="0"/>
              <a:t>When you read these instructions you will find that they read more as </a:t>
            </a:r>
          </a:p>
          <a:p>
            <a:pPr>
              <a:buNone/>
            </a:pPr>
            <a:r>
              <a:rPr lang="en-US" sz="3700" dirty="0" smtClean="0"/>
              <a:t>A list of what not to do. That's because childbirth is a normal event, &amp; </a:t>
            </a:r>
          </a:p>
          <a:p>
            <a:pPr>
              <a:buNone/>
            </a:pPr>
            <a:r>
              <a:rPr lang="en-US" sz="3700" dirty="0" smtClean="0"/>
              <a:t>Rarely an illness.</a:t>
            </a:r>
          </a:p>
          <a:p>
            <a:pPr marL="514350" indent="-514350">
              <a:buFont typeface="+mj-lt"/>
              <a:buAutoNum type="arabicPeriod"/>
            </a:pPr>
            <a:r>
              <a:rPr lang="en-US" sz="3700" dirty="0" smtClean="0"/>
              <a:t>Don't panic. Remaining calm can help you focus on the birth, even if you are alone</a:t>
            </a:r>
          </a:p>
          <a:p>
            <a:pPr marL="514350" indent="-514350">
              <a:buFont typeface="+mj-lt"/>
              <a:buAutoNum type="arabicPeriod"/>
            </a:pPr>
            <a:r>
              <a:rPr lang="en-US" sz="3700" b="1" dirty="0" smtClean="0"/>
              <a:t>Call for an ambulance</a:t>
            </a:r>
            <a:r>
              <a:rPr lang="en-US" sz="3700" dirty="0" smtClean="0"/>
              <a:t> or have someone else call.</a:t>
            </a:r>
          </a:p>
          <a:p>
            <a:pPr marL="514350" indent="-514350">
              <a:buFont typeface="+mj-lt"/>
              <a:buAutoNum type="arabicPeriod"/>
            </a:pPr>
            <a:r>
              <a:rPr lang="en-US" sz="3700" dirty="0" smtClean="0"/>
              <a:t>Place a plastic sheet or towel or paper sheets and </a:t>
            </a:r>
            <a:r>
              <a:rPr lang="en-US" sz="3700" b="1" dirty="0" smtClean="0"/>
              <a:t>help the woman lie down</a:t>
            </a:r>
            <a:r>
              <a:rPr lang="en-US" sz="3700" dirty="0" smtClean="0"/>
              <a:t> with her back supported by a pillow and her legs apart.</a:t>
            </a:r>
          </a:p>
          <a:p>
            <a:pPr marL="514350" indent="-514350">
              <a:buFont typeface="+mj-lt"/>
              <a:buAutoNum type="arabicPeriod"/>
            </a:pPr>
            <a:r>
              <a:rPr lang="en-US" sz="3700" dirty="0" smtClean="0"/>
              <a:t>Let the woman decide which</a:t>
            </a:r>
            <a:r>
              <a:rPr lang="en-US" sz="3700" b="1" dirty="0" smtClean="0"/>
              <a:t> position is comfortable</a:t>
            </a:r>
            <a:r>
              <a:rPr lang="en-US" sz="3700" dirty="0" smtClean="0"/>
              <a:t> for her.</a:t>
            </a:r>
          </a:p>
          <a:p>
            <a:pPr marL="514350" indent="-514350">
              <a:buFont typeface="+mj-lt"/>
              <a:buAutoNum type="arabicPeriod"/>
            </a:pPr>
            <a:r>
              <a:rPr lang="en-US" sz="3700" b="1" dirty="0" smtClean="0"/>
              <a:t>Reassure the mother</a:t>
            </a:r>
            <a:r>
              <a:rPr lang="en-US" sz="3700" dirty="0" smtClean="0"/>
              <a:t> that help is on the way. There is usually enough of time to get to the hospital or get help.</a:t>
            </a:r>
          </a:p>
          <a:p>
            <a:pPr marL="514350" indent="-514350">
              <a:buFont typeface="+mj-lt"/>
              <a:buAutoNum type="arabicPeriod"/>
            </a:pPr>
            <a:r>
              <a:rPr lang="en-US" sz="3700" b="1" dirty="0" smtClean="0"/>
              <a:t>Keep the mother at rest</a:t>
            </a:r>
            <a:r>
              <a:rPr lang="en-US" sz="3700" dirty="0" smtClean="0"/>
              <a:t>, and tell her to try to stop pushing with each contraction and slow the baby’s progress down to the birth canal.</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600" dirty="0" smtClean="0"/>
              <a:t>How to Deliver a Baby in an Emergency</a:t>
            </a:r>
            <a:endParaRPr lang="en-US" sz="3600" dirty="0"/>
          </a:p>
        </p:txBody>
      </p:sp>
      <p:sp>
        <p:nvSpPr>
          <p:cNvPr id="3" name="Content Placeholder 2"/>
          <p:cNvSpPr>
            <a:spLocks noGrp="1"/>
          </p:cNvSpPr>
          <p:nvPr>
            <p:ph idx="1"/>
          </p:nvPr>
        </p:nvSpPr>
        <p:spPr>
          <a:xfrm>
            <a:off x="228600" y="914400"/>
            <a:ext cx="8610600" cy="5715000"/>
          </a:xfrm>
        </p:spPr>
        <p:txBody>
          <a:bodyPr>
            <a:normAutofit fontScale="40000" lnSpcReduction="20000"/>
          </a:bodyPr>
          <a:lstStyle/>
          <a:p>
            <a:pPr>
              <a:buNone/>
            </a:pPr>
            <a:r>
              <a:rPr lang="en-US" sz="5300" b="1" dirty="0" smtClean="0"/>
              <a:t>If medical professionals or a midwife has not yet arrived</a:t>
            </a:r>
            <a:r>
              <a:rPr lang="en-US" sz="5300" dirty="0" smtClean="0"/>
              <a:t> and the baby’s </a:t>
            </a:r>
          </a:p>
          <a:p>
            <a:pPr>
              <a:buNone/>
            </a:pPr>
            <a:r>
              <a:rPr lang="en-US" sz="5300" dirty="0" smtClean="0"/>
              <a:t>Head is already visible in the vagina opening, assist the mother, as the birth is </a:t>
            </a:r>
          </a:p>
          <a:p>
            <a:pPr>
              <a:buNone/>
            </a:pPr>
            <a:r>
              <a:rPr lang="en-US" sz="5300" dirty="0" smtClean="0"/>
              <a:t>about  to happen very soon. </a:t>
            </a:r>
            <a:r>
              <a:rPr lang="en-US" sz="5300" b="1" dirty="0" smtClean="0"/>
              <a:t>Do not try to deliver the baby</a:t>
            </a:r>
            <a:r>
              <a:rPr lang="en-US" sz="5300" dirty="0" smtClean="0"/>
              <a:t>, the birth will </a:t>
            </a:r>
          </a:p>
          <a:p>
            <a:pPr>
              <a:buNone/>
            </a:pPr>
            <a:r>
              <a:rPr lang="en-US" sz="5300" dirty="0" smtClean="0"/>
              <a:t>Naturally happen without intervention. Your role is to comfort and assist the </a:t>
            </a:r>
          </a:p>
          <a:p>
            <a:pPr>
              <a:buNone/>
            </a:pPr>
            <a:r>
              <a:rPr lang="en-US" sz="5300" dirty="0" smtClean="0"/>
              <a:t>mother.</a:t>
            </a:r>
          </a:p>
          <a:p>
            <a:pPr marL="514350" indent="-514350">
              <a:buFont typeface="+mj-lt"/>
              <a:buAutoNum type="arabicPeriod"/>
            </a:pPr>
            <a:r>
              <a:rPr lang="en-US" sz="5300" dirty="0" smtClean="0"/>
              <a:t>Wash your hands and use disposable gloves if available.</a:t>
            </a:r>
          </a:p>
          <a:p>
            <a:pPr marL="514350" indent="-514350">
              <a:buFont typeface="+mj-lt"/>
              <a:buAutoNum type="arabicPeriod"/>
            </a:pPr>
            <a:r>
              <a:rPr lang="en-US" sz="5300" dirty="0" smtClean="0"/>
              <a:t>Do not pull the baby’s head. Let the woman push the baby out. Encourage the woman to push.</a:t>
            </a:r>
          </a:p>
          <a:p>
            <a:pPr marL="514350" indent="-514350">
              <a:buFont typeface="+mj-lt"/>
              <a:buAutoNum type="arabicPeriod"/>
            </a:pPr>
            <a:r>
              <a:rPr lang="en-US" sz="5300" dirty="0" smtClean="0"/>
              <a:t>Assist the baby by supporting the head and shoulders. Do not pull the baby.</a:t>
            </a:r>
          </a:p>
          <a:p>
            <a:pPr marL="514350" indent="-514350">
              <a:buFont typeface="+mj-lt"/>
              <a:buAutoNum type="arabicPeriod"/>
            </a:pPr>
            <a:r>
              <a:rPr lang="en-US" sz="5300" dirty="0" smtClean="0"/>
              <a:t>Be extra careful as the baby is slippery. Gently wipe off the membrane coverings from the mouth and nose with a clean cloth.</a:t>
            </a:r>
          </a:p>
          <a:p>
            <a:pPr marL="514350" indent="-514350">
              <a:buFont typeface="+mj-lt"/>
              <a:buAutoNum type="arabicPeriod"/>
            </a:pPr>
            <a:r>
              <a:rPr lang="en-US" sz="5300" dirty="0" smtClean="0"/>
              <a:t>Give the baby to the mother and do not remove the coating from the baby’s body.</a:t>
            </a:r>
          </a:p>
          <a:p>
            <a:pPr marL="514350" indent="-514350">
              <a:buFont typeface="+mj-lt"/>
              <a:buAutoNum type="arabicPeriod"/>
            </a:pPr>
            <a:r>
              <a:rPr lang="en-US" sz="5300" dirty="0" smtClean="0"/>
              <a:t>Support the mother as she delivers the afterbirth. Keep the placenta and the umbilical cord intact, do not cut the cord.</a:t>
            </a:r>
          </a:p>
          <a:p>
            <a:pPr marL="514350" indent="-514350">
              <a:buFont typeface="+mj-lt"/>
              <a:buAutoNum type="arabicPeriod"/>
            </a:pPr>
            <a:r>
              <a:rPr lang="en-US" sz="5300" dirty="0" smtClean="0"/>
              <a:t>If there is severe pain or bleeding, treat for shock. Help the mother to lie down and raise her legs and keep her warm.</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image.jpg"/>
          <p:cNvPicPr>
            <a:picLocks noGrp="1" noChangeAspect="1" noChangeArrowheads="1"/>
          </p:cNvPicPr>
          <p:nvPr>
            <p:ph idx="1"/>
          </p:nvPr>
        </p:nvPicPr>
        <p:blipFill>
          <a:blip r:embed="rId2"/>
          <a:srcRect/>
          <a:stretch>
            <a:fillRect/>
          </a:stretch>
        </p:blipFill>
        <p:spPr bwMode="auto">
          <a:xfrm>
            <a:off x="990600" y="1143000"/>
            <a:ext cx="7239000" cy="48006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dirty="0" smtClean="0"/>
              <a:t>How to Deliver a Baby in an Emergency</a:t>
            </a:r>
            <a:endParaRPr lang="en-US" sz="3600" dirty="0"/>
          </a:p>
        </p:txBody>
      </p:sp>
      <p:sp>
        <p:nvSpPr>
          <p:cNvPr id="3" name="Content Placeholder 2"/>
          <p:cNvSpPr>
            <a:spLocks noGrp="1"/>
          </p:cNvSpPr>
          <p:nvPr>
            <p:ph idx="1"/>
          </p:nvPr>
        </p:nvSpPr>
        <p:spPr>
          <a:xfrm>
            <a:off x="304800" y="1219200"/>
            <a:ext cx="8534400" cy="4906963"/>
          </a:xfrm>
        </p:spPr>
        <p:txBody>
          <a:bodyPr>
            <a:normAutofit fontScale="85000" lnSpcReduction="20000"/>
          </a:bodyPr>
          <a:lstStyle/>
          <a:p>
            <a:r>
              <a:rPr lang="en-US" dirty="0" smtClean="0"/>
              <a:t>After birth, a clamp is put on the </a:t>
            </a:r>
            <a:r>
              <a:rPr lang="en-US" b="1" dirty="0" smtClean="0"/>
              <a:t>cord</a:t>
            </a:r>
            <a:r>
              <a:rPr lang="en-US" dirty="0" smtClean="0"/>
              <a:t>, and it is </a:t>
            </a:r>
            <a:r>
              <a:rPr lang="en-US" b="1" dirty="0" smtClean="0"/>
              <a:t>cut</a:t>
            </a:r>
            <a:r>
              <a:rPr lang="en-US" dirty="0" smtClean="0"/>
              <a:t> so that the baby is no longer attached to the placenta.</a:t>
            </a:r>
          </a:p>
          <a:p>
            <a:r>
              <a:rPr lang="en-US" dirty="0" smtClean="0"/>
              <a:t>Routinely </a:t>
            </a:r>
            <a:r>
              <a:rPr lang="en-US" b="1" dirty="0" smtClean="0"/>
              <a:t>cut</a:t>
            </a:r>
            <a:r>
              <a:rPr lang="en-US" dirty="0" smtClean="0"/>
              <a:t> the baby's </a:t>
            </a:r>
            <a:r>
              <a:rPr lang="en-US" b="1" dirty="0" smtClean="0"/>
              <a:t>umbilical cord </a:t>
            </a:r>
            <a:r>
              <a:rPr lang="en-US" dirty="0" smtClean="0"/>
              <a:t>almost immediately after birth because it's thought to lower the risk of severe bleeding in the mother. ... If left alone, the </a:t>
            </a:r>
            <a:r>
              <a:rPr lang="en-US" b="1" dirty="0" smtClean="0"/>
              <a:t>cord</a:t>
            </a:r>
            <a:r>
              <a:rPr lang="en-US" dirty="0" smtClean="0"/>
              <a:t> will continue to pulse for a few minutes as blood flows from the placenta to the baby.</a:t>
            </a:r>
          </a:p>
          <a:p>
            <a:r>
              <a:rPr lang="en-US" b="1" dirty="0" smtClean="0"/>
              <a:t>Delayed cord clamping</a:t>
            </a:r>
            <a:r>
              <a:rPr lang="en-US" dirty="0" smtClean="0"/>
              <a:t> is a birth practice where the </a:t>
            </a:r>
            <a:r>
              <a:rPr lang="en-US" b="1" dirty="0" smtClean="0"/>
              <a:t>umbilical cord</a:t>
            </a:r>
            <a:r>
              <a:rPr lang="en-US" dirty="0" smtClean="0"/>
              <a:t> is not </a:t>
            </a:r>
            <a:r>
              <a:rPr lang="en-US" b="1" dirty="0" smtClean="0"/>
              <a:t>clamped</a:t>
            </a:r>
            <a:r>
              <a:rPr lang="en-US" dirty="0" smtClean="0"/>
              <a:t> or cut until after pulsations have ceased, or until after the placenta is delivered. ... When your baby is born, the </a:t>
            </a:r>
            <a:r>
              <a:rPr lang="en-US" b="1" dirty="0" smtClean="0"/>
              <a:t>cord</a:t>
            </a:r>
            <a:r>
              <a:rPr lang="en-US" dirty="0" smtClean="0"/>
              <a:t> and placenta system will contain about one third of your baby's blood, whilst the remaining two thirds is in the baby.</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images.jpg"/>
          <p:cNvPicPr>
            <a:picLocks noGrp="1" noChangeAspect="1" noChangeArrowheads="1"/>
          </p:cNvPicPr>
          <p:nvPr>
            <p:ph idx="1"/>
          </p:nvPr>
        </p:nvPicPr>
        <p:blipFill>
          <a:blip r:embed="rId2"/>
          <a:srcRect/>
          <a:stretch>
            <a:fillRect/>
          </a:stretch>
        </p:blipFill>
        <p:spPr bwMode="auto">
          <a:xfrm>
            <a:off x="1066800" y="1295400"/>
            <a:ext cx="7315200" cy="44196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lstStyle/>
          <a:p>
            <a:r>
              <a:rPr lang="en-US" dirty="0" smtClean="0"/>
              <a:t>Pregnancy</a:t>
            </a:r>
            <a:endParaRPr lang="en-US" dirty="0"/>
          </a:p>
        </p:txBody>
      </p:sp>
      <p:sp>
        <p:nvSpPr>
          <p:cNvPr id="3" name="Content Placeholder 2"/>
          <p:cNvSpPr>
            <a:spLocks noGrp="1"/>
          </p:cNvSpPr>
          <p:nvPr>
            <p:ph idx="1"/>
          </p:nvPr>
        </p:nvSpPr>
        <p:spPr>
          <a:xfrm>
            <a:off x="228600" y="1066800"/>
            <a:ext cx="8686800" cy="5410200"/>
          </a:xfrm>
        </p:spPr>
        <p:txBody>
          <a:bodyPr>
            <a:normAutofit fontScale="92500" lnSpcReduction="10000"/>
          </a:bodyPr>
          <a:lstStyle/>
          <a:p>
            <a:r>
              <a:rPr lang="en-US" dirty="0" smtClean="0"/>
              <a:t>The period from conception to birth.</a:t>
            </a:r>
          </a:p>
          <a:p>
            <a:r>
              <a:rPr lang="en-US" dirty="0" smtClean="0"/>
              <a:t>After the egg is fertilize by a sperm and then implanted in the lining of the uterus, it develops into the placenta and embryo, and later into the fetus.</a:t>
            </a:r>
          </a:p>
          <a:p>
            <a:r>
              <a:rPr lang="en-US" dirty="0" smtClean="0"/>
              <a:t>Pregnancy usually lasts 40 weeks, beginning from the first day of the woman’s last menstrual period, and is divided into three trimester, each lasting three months.</a:t>
            </a:r>
          </a:p>
          <a:p>
            <a:r>
              <a:rPr lang="en-US" dirty="0" smtClean="0"/>
              <a:t>An egg goes down the fallopian tube after ovulation; if a sperm makes its way from the vagina through the uterus to the egg within 24 hours, conception is likely to occur.</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4000" dirty="0" smtClean="0"/>
              <a:t>Potential Complications</a:t>
            </a:r>
            <a:endParaRPr lang="en-US" sz="4000" dirty="0"/>
          </a:p>
        </p:txBody>
      </p:sp>
      <p:sp>
        <p:nvSpPr>
          <p:cNvPr id="3" name="Content Placeholder 2"/>
          <p:cNvSpPr>
            <a:spLocks noGrp="1"/>
          </p:cNvSpPr>
          <p:nvPr>
            <p:ph idx="1"/>
          </p:nvPr>
        </p:nvSpPr>
        <p:spPr>
          <a:xfrm>
            <a:off x="228600" y="1295401"/>
            <a:ext cx="8686800" cy="4419600"/>
          </a:xfrm>
        </p:spPr>
        <p:txBody>
          <a:bodyPr>
            <a:normAutofit fontScale="92500"/>
          </a:bodyPr>
          <a:lstStyle/>
          <a:p>
            <a:pPr>
              <a:buNone/>
            </a:pPr>
            <a:r>
              <a:rPr lang="en-US" dirty="0" smtClean="0"/>
              <a:t>If there are any potential complications, such as</a:t>
            </a:r>
          </a:p>
          <a:p>
            <a:pPr>
              <a:buFontTx/>
              <a:buChar char="-"/>
            </a:pPr>
            <a:r>
              <a:rPr lang="en-US" dirty="0" smtClean="0"/>
              <a:t>Severe vaginal bleeding, </a:t>
            </a:r>
          </a:p>
          <a:p>
            <a:pPr>
              <a:buFontTx/>
              <a:buChar char="-"/>
            </a:pPr>
            <a:r>
              <a:rPr lang="en-US" dirty="0" smtClean="0"/>
              <a:t>Prolapsed cord (cord protruding from the vagina), </a:t>
            </a:r>
          </a:p>
          <a:p>
            <a:pPr>
              <a:buFontTx/>
              <a:buChar char="-"/>
            </a:pPr>
            <a:r>
              <a:rPr lang="en-US" dirty="0" smtClean="0"/>
              <a:t>Continuous abdominal pain, </a:t>
            </a:r>
          </a:p>
          <a:p>
            <a:pPr>
              <a:buFontTx/>
              <a:buChar char="-"/>
            </a:pPr>
            <a:r>
              <a:rPr lang="en-US" dirty="0" smtClean="0"/>
              <a:t>Presentation of part of the baby other than the head</a:t>
            </a:r>
          </a:p>
          <a:p>
            <a:pPr>
              <a:buNone/>
            </a:pPr>
            <a:r>
              <a:rPr lang="en-US" dirty="0" smtClean="0"/>
              <a:t>Then immediately request for further medical assistance</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dirty="0" smtClean="0"/>
              <a:t>Pregnancy Facts </a:t>
            </a:r>
            <a:endParaRPr lang="en-US" sz="3600" dirty="0"/>
          </a:p>
        </p:txBody>
      </p:sp>
      <p:sp>
        <p:nvSpPr>
          <p:cNvPr id="3" name="Content Placeholder 2"/>
          <p:cNvSpPr>
            <a:spLocks noGrp="1"/>
          </p:cNvSpPr>
          <p:nvPr>
            <p:ph idx="1"/>
          </p:nvPr>
        </p:nvSpPr>
        <p:spPr>
          <a:xfrm>
            <a:off x="304800" y="1066800"/>
            <a:ext cx="8534400" cy="5562600"/>
          </a:xfrm>
        </p:spPr>
        <p:txBody>
          <a:bodyPr>
            <a:normAutofit fontScale="92500" lnSpcReduction="10000"/>
          </a:bodyPr>
          <a:lstStyle/>
          <a:p>
            <a:r>
              <a:rPr lang="en-US" dirty="0" smtClean="0"/>
              <a:t>A normal pregnancy lasts about 40 weeks and is grouped into three trimester</a:t>
            </a:r>
          </a:p>
          <a:p>
            <a:r>
              <a:rPr lang="en-US" dirty="0" smtClean="0"/>
              <a:t>Symptoms of early pregnancy include the absence of menstrual period, breast changes, tiredness, nausea, mood swings or other symptoms</a:t>
            </a:r>
          </a:p>
          <a:p>
            <a:r>
              <a:rPr lang="en-US" dirty="0" smtClean="0"/>
              <a:t>A pregnancy test measures the hormones human chorionic </a:t>
            </a:r>
            <a:r>
              <a:rPr lang="en-US" dirty="0" err="1" smtClean="0"/>
              <a:t>gonadotropin</a:t>
            </a:r>
            <a:r>
              <a:rPr lang="en-US" dirty="0" smtClean="0"/>
              <a:t> in the urine or blood.</a:t>
            </a:r>
          </a:p>
          <a:p>
            <a:r>
              <a:rPr lang="en-US" dirty="0" smtClean="0"/>
              <a:t>By the end of 37 weeks, a baby is considered full term and its organs are ready to function on their own.</a:t>
            </a:r>
          </a:p>
          <a:p>
            <a:r>
              <a:rPr lang="en-US" dirty="0" smtClean="0"/>
              <a:t>Babies at birth typically weight between 2500 gm to 4 kg</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dirty="0" smtClean="0"/>
              <a:t>NINE Signs of Pregnancy</a:t>
            </a:r>
            <a:endParaRPr lang="en-US" sz="3600" dirty="0"/>
          </a:p>
        </p:txBody>
      </p:sp>
      <p:sp>
        <p:nvSpPr>
          <p:cNvPr id="3" name="Content Placeholder 2"/>
          <p:cNvSpPr>
            <a:spLocks noGrp="1"/>
          </p:cNvSpPr>
          <p:nvPr>
            <p:ph idx="1"/>
          </p:nvPr>
        </p:nvSpPr>
        <p:spPr>
          <a:xfrm>
            <a:off x="457200" y="1295400"/>
            <a:ext cx="8229600" cy="5181600"/>
          </a:xfrm>
        </p:spPr>
        <p:txBody>
          <a:bodyPr>
            <a:normAutofit fontScale="85000" lnSpcReduction="20000"/>
          </a:bodyPr>
          <a:lstStyle/>
          <a:p>
            <a:r>
              <a:rPr lang="en-US" b="1" dirty="0" smtClean="0">
                <a:solidFill>
                  <a:srgbClr val="FF0000"/>
                </a:solidFill>
              </a:rPr>
              <a:t>Food Craving- </a:t>
            </a:r>
            <a:r>
              <a:rPr lang="en-US" dirty="0" smtClean="0"/>
              <a:t>Do not rely on them as a sure symptoms (it maybe all in your head) but if craving are accompanied by some of the other symptoms on this list, start counting the days from your last period.</a:t>
            </a:r>
          </a:p>
          <a:p>
            <a:r>
              <a:rPr lang="en-US" b="1" dirty="0" smtClean="0">
                <a:solidFill>
                  <a:srgbClr val="FF0000"/>
                </a:solidFill>
              </a:rPr>
              <a:t>Darkening of Your Areolas- </a:t>
            </a:r>
            <a:r>
              <a:rPr lang="en-US" dirty="0" smtClean="0"/>
              <a:t>If your skin around your nipples get darker, you may have successfully conceived, though this may also signal of a hormonal imbalance unrelated to pregnancy or be the left over effect from previous pregnancy.</a:t>
            </a:r>
          </a:p>
          <a:p>
            <a:r>
              <a:rPr lang="en-US" b="1" dirty="0" smtClean="0">
                <a:solidFill>
                  <a:srgbClr val="FF0000"/>
                </a:solidFill>
              </a:rPr>
              <a:t>Implantation Bleeding or Cramping- </a:t>
            </a:r>
            <a:r>
              <a:rPr lang="en-US" dirty="0" smtClean="0"/>
              <a:t>About 8 days after ovulation, they may experience implantation spotting, a slight staining of a pink or brown color, as well as some cramping. This is cause by the burrowing into the endometrial lining.</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NINE Signs of Pregnancy</a:t>
            </a:r>
            <a:endParaRPr lang="en-US" sz="3600" dirty="0"/>
          </a:p>
        </p:txBody>
      </p:sp>
      <p:sp>
        <p:nvSpPr>
          <p:cNvPr id="3" name="Content Placeholder 2"/>
          <p:cNvSpPr>
            <a:spLocks noGrp="1"/>
          </p:cNvSpPr>
          <p:nvPr>
            <p:ph idx="1"/>
          </p:nvPr>
        </p:nvSpPr>
        <p:spPr>
          <a:xfrm>
            <a:off x="457200" y="1295400"/>
            <a:ext cx="8229600" cy="5105400"/>
          </a:xfrm>
        </p:spPr>
        <p:txBody>
          <a:bodyPr>
            <a:normAutofit fontScale="85000" lnSpcReduction="20000"/>
          </a:bodyPr>
          <a:lstStyle/>
          <a:p>
            <a:r>
              <a:rPr lang="en-US" b="1" dirty="0" smtClean="0">
                <a:solidFill>
                  <a:srgbClr val="FF0000"/>
                </a:solidFill>
              </a:rPr>
              <a:t>Frequent Urination- </a:t>
            </a:r>
            <a:r>
              <a:rPr lang="en-US" dirty="0" smtClean="0"/>
              <a:t>Once the embryo implants and begins producing the hormone human chorionic </a:t>
            </a:r>
            <a:r>
              <a:rPr lang="en-US" dirty="0" err="1" smtClean="0"/>
              <a:t>gonadotropin</a:t>
            </a:r>
            <a:r>
              <a:rPr lang="en-US" dirty="0" smtClean="0"/>
              <a:t> (</a:t>
            </a:r>
            <a:r>
              <a:rPr lang="en-US" dirty="0" err="1" smtClean="0"/>
              <a:t>hCG</a:t>
            </a:r>
            <a:r>
              <a:rPr lang="en-US" dirty="0" smtClean="0"/>
              <a:t>), she may find herself going to the bathroom more often.</a:t>
            </a:r>
          </a:p>
          <a:p>
            <a:r>
              <a:rPr lang="en-US" b="1" dirty="0" smtClean="0">
                <a:solidFill>
                  <a:srgbClr val="FF0000"/>
                </a:solidFill>
              </a:rPr>
              <a:t>Fatigue-</a:t>
            </a:r>
            <a:r>
              <a:rPr lang="en-US" dirty="0" smtClean="0"/>
              <a:t> Feeling tired? No, make that exhausted. High level of hormone progesterone can make women feel as if they’ve run a marathon when all they’ve done is put in a day at the office. Fatigue is a hallmark of early pregnancy.</a:t>
            </a:r>
          </a:p>
          <a:p>
            <a:r>
              <a:rPr lang="en-US" b="1" dirty="0" smtClean="0">
                <a:solidFill>
                  <a:srgbClr val="FF0000"/>
                </a:solidFill>
              </a:rPr>
              <a:t>Tender, Swollen Breasts- </a:t>
            </a:r>
            <a:r>
              <a:rPr lang="en-US" dirty="0" smtClean="0"/>
              <a:t>If a woman pregnant, her breast will probably become increasingly tender to the touch, similar to the way they feel before her period, only more so. Once her body grows accustomed to the hormone surge, the pain will subside.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3600" dirty="0" smtClean="0"/>
              <a:t>NINE Signs of Pregnancy</a:t>
            </a:r>
            <a:endParaRPr lang="en-US" sz="3600" dirty="0"/>
          </a:p>
        </p:txBody>
      </p:sp>
      <p:sp>
        <p:nvSpPr>
          <p:cNvPr id="3" name="Content Placeholder 2"/>
          <p:cNvSpPr>
            <a:spLocks noGrp="1"/>
          </p:cNvSpPr>
          <p:nvPr>
            <p:ph idx="1"/>
          </p:nvPr>
        </p:nvSpPr>
        <p:spPr>
          <a:xfrm>
            <a:off x="457200" y="1219200"/>
            <a:ext cx="8229600" cy="5257800"/>
          </a:xfrm>
        </p:spPr>
        <p:txBody>
          <a:bodyPr>
            <a:normAutofit fontScale="85000" lnSpcReduction="10000"/>
          </a:bodyPr>
          <a:lstStyle/>
          <a:p>
            <a:r>
              <a:rPr lang="en-US" b="1" dirty="0" smtClean="0">
                <a:solidFill>
                  <a:srgbClr val="FF0000"/>
                </a:solidFill>
              </a:rPr>
              <a:t>Altered Sense of Taste- </a:t>
            </a:r>
            <a:r>
              <a:rPr lang="en-US" dirty="0" smtClean="0"/>
              <a:t>Women may notice that their sense of taste changes. Some women say they have a metallic taste in their mouth, others that may cannot stand the taste of coffee, tea or food they usually like.</a:t>
            </a:r>
          </a:p>
          <a:p>
            <a:r>
              <a:rPr lang="en-US" b="1" dirty="0" smtClean="0">
                <a:solidFill>
                  <a:srgbClr val="FF0000"/>
                </a:solidFill>
              </a:rPr>
              <a:t>Morning Sickness- </a:t>
            </a:r>
            <a:r>
              <a:rPr lang="en-US" dirty="0" smtClean="0"/>
              <a:t>if a woman lucky, morning sickness won’t hit her until a few weeks after conception. But as early as a couple of days following conception, she may begins feeling nauseated and queasy. </a:t>
            </a:r>
          </a:p>
          <a:p>
            <a:r>
              <a:rPr lang="en-US" b="1" dirty="0" smtClean="0">
                <a:solidFill>
                  <a:srgbClr val="FF0000"/>
                </a:solidFill>
              </a:rPr>
              <a:t>A Missed Period- </a:t>
            </a:r>
            <a:r>
              <a:rPr lang="en-US" dirty="0" smtClean="0"/>
              <a:t>If women are usually pretty regular and their period are late, it is worth trying pregnancy test. A missed period is the surest sign of pregnancy in a woman of childbearing age who usually has regular periods.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Stages of Pregnancy</a:t>
            </a:r>
            <a:endParaRPr lang="en-US" sz="3600" dirty="0"/>
          </a:p>
        </p:txBody>
      </p:sp>
      <p:sp>
        <p:nvSpPr>
          <p:cNvPr id="3" name="Content Placeholder 2"/>
          <p:cNvSpPr>
            <a:spLocks noGrp="1"/>
          </p:cNvSpPr>
          <p:nvPr>
            <p:ph idx="1"/>
          </p:nvPr>
        </p:nvSpPr>
        <p:spPr>
          <a:xfrm>
            <a:off x="457200" y="1371600"/>
            <a:ext cx="8229600" cy="4754563"/>
          </a:xfrm>
        </p:spPr>
        <p:txBody>
          <a:bodyPr/>
          <a:lstStyle/>
          <a:p>
            <a:r>
              <a:rPr lang="en-US" b="1" dirty="0" smtClean="0">
                <a:solidFill>
                  <a:srgbClr val="FF0000"/>
                </a:solidFill>
              </a:rPr>
              <a:t>First Trimester- </a:t>
            </a:r>
            <a:r>
              <a:rPr lang="en-US" dirty="0" smtClean="0"/>
              <a:t>Week 1- Week 12</a:t>
            </a:r>
          </a:p>
          <a:p>
            <a:r>
              <a:rPr lang="en-US" b="1" dirty="0" smtClean="0">
                <a:solidFill>
                  <a:srgbClr val="FF0000"/>
                </a:solidFill>
              </a:rPr>
              <a:t>Second Trimester- </a:t>
            </a:r>
            <a:r>
              <a:rPr lang="en-US" dirty="0" smtClean="0"/>
              <a:t>Week 12 – Week 28</a:t>
            </a:r>
          </a:p>
          <a:p>
            <a:r>
              <a:rPr lang="en-US" b="1" dirty="0" smtClean="0">
                <a:solidFill>
                  <a:srgbClr val="FF0000"/>
                </a:solidFill>
              </a:rPr>
              <a:t>Third Trimester- </a:t>
            </a:r>
            <a:r>
              <a:rPr lang="en-US" dirty="0" smtClean="0"/>
              <a:t>Week 29- Week 40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4000" dirty="0" smtClean="0"/>
              <a:t>First Trimester</a:t>
            </a:r>
            <a:endParaRPr lang="en-US" sz="4000" dirty="0"/>
          </a:p>
        </p:txBody>
      </p:sp>
      <p:sp>
        <p:nvSpPr>
          <p:cNvPr id="3" name="Content Placeholder 2"/>
          <p:cNvSpPr>
            <a:spLocks noGrp="1"/>
          </p:cNvSpPr>
          <p:nvPr>
            <p:ph idx="1"/>
          </p:nvPr>
        </p:nvSpPr>
        <p:spPr>
          <a:xfrm>
            <a:off x="457200" y="1066800"/>
            <a:ext cx="8229600" cy="5791200"/>
          </a:xfrm>
        </p:spPr>
        <p:txBody>
          <a:bodyPr>
            <a:normAutofit fontScale="85000" lnSpcReduction="10000"/>
          </a:bodyPr>
          <a:lstStyle/>
          <a:p>
            <a:r>
              <a:rPr lang="en-US" dirty="0" smtClean="0"/>
              <a:t>Body undergoes many changes. Hormonal changes effect almost every organ system in your body.</a:t>
            </a:r>
          </a:p>
          <a:p>
            <a:r>
              <a:rPr lang="en-US" dirty="0" smtClean="0"/>
              <a:t>Period stopping is a clear sign of pregnancy.</a:t>
            </a:r>
          </a:p>
          <a:p>
            <a:r>
              <a:rPr lang="en-US" dirty="0" smtClean="0"/>
              <a:t>Other changes may include: </a:t>
            </a:r>
            <a:endParaRPr lang="en-US" dirty="0" smtClean="0"/>
          </a:p>
          <a:p>
            <a:pPr>
              <a:buFontTx/>
              <a:buChar char="-"/>
            </a:pPr>
            <a:r>
              <a:rPr lang="en-US" dirty="0" smtClean="0"/>
              <a:t>Extreme </a:t>
            </a:r>
            <a:r>
              <a:rPr lang="en-US" dirty="0" smtClean="0"/>
              <a:t>tiredness Tender, </a:t>
            </a:r>
            <a:endParaRPr lang="en-US" dirty="0" smtClean="0"/>
          </a:p>
          <a:p>
            <a:pPr>
              <a:buFontTx/>
              <a:buChar char="-"/>
            </a:pPr>
            <a:r>
              <a:rPr lang="en-US" dirty="0" smtClean="0"/>
              <a:t>Swollen </a:t>
            </a:r>
            <a:r>
              <a:rPr lang="en-US" dirty="0" smtClean="0"/>
              <a:t>breast </a:t>
            </a:r>
            <a:endParaRPr lang="en-US" dirty="0" smtClean="0"/>
          </a:p>
          <a:p>
            <a:pPr>
              <a:buFontTx/>
              <a:buChar char="-"/>
            </a:pPr>
            <a:r>
              <a:rPr lang="en-US" dirty="0" smtClean="0"/>
              <a:t>Upset </a:t>
            </a:r>
            <a:r>
              <a:rPr lang="en-US" dirty="0" smtClean="0"/>
              <a:t>stomach </a:t>
            </a:r>
            <a:endParaRPr lang="en-US" dirty="0" smtClean="0"/>
          </a:p>
          <a:p>
            <a:pPr>
              <a:buFontTx/>
              <a:buChar char="-"/>
            </a:pPr>
            <a:r>
              <a:rPr lang="en-US" dirty="0" smtClean="0"/>
              <a:t>Craving </a:t>
            </a:r>
            <a:r>
              <a:rPr lang="en-US" dirty="0" smtClean="0"/>
              <a:t>for certain </a:t>
            </a:r>
            <a:r>
              <a:rPr lang="en-US" dirty="0" smtClean="0"/>
              <a:t>foods, </a:t>
            </a:r>
          </a:p>
          <a:p>
            <a:pPr>
              <a:buFontTx/>
              <a:buChar char="-"/>
            </a:pPr>
            <a:r>
              <a:rPr lang="en-US" dirty="0" smtClean="0"/>
              <a:t>Mood </a:t>
            </a:r>
            <a:r>
              <a:rPr lang="en-US" dirty="0" smtClean="0"/>
              <a:t>swing </a:t>
            </a:r>
            <a:r>
              <a:rPr lang="en-US" dirty="0" smtClean="0"/>
              <a:t>headache, </a:t>
            </a:r>
          </a:p>
          <a:p>
            <a:pPr>
              <a:buFontTx/>
              <a:buChar char="-"/>
            </a:pPr>
            <a:r>
              <a:rPr lang="en-US" dirty="0" smtClean="0"/>
              <a:t>heartburn</a:t>
            </a:r>
            <a:endParaRPr lang="en-US" dirty="0" smtClean="0"/>
          </a:p>
          <a:p>
            <a:r>
              <a:rPr lang="en-US" dirty="0" smtClean="0"/>
              <a:t>Might need to make changes to daily routine. Fortunately, most of this discomfort will go away as pregnancy progresses.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Trimester</a:t>
            </a:r>
            <a:endParaRPr lang="en-US" dirty="0"/>
          </a:p>
        </p:txBody>
      </p:sp>
      <p:sp>
        <p:nvSpPr>
          <p:cNvPr id="3" name="Content Placeholder 2"/>
          <p:cNvSpPr>
            <a:spLocks noGrp="1"/>
          </p:cNvSpPr>
          <p:nvPr>
            <p:ph idx="1"/>
          </p:nvPr>
        </p:nvSpPr>
        <p:spPr>
          <a:xfrm>
            <a:off x="457200" y="1295400"/>
            <a:ext cx="8229600" cy="5029200"/>
          </a:xfrm>
        </p:spPr>
        <p:txBody>
          <a:bodyPr>
            <a:normAutofit fontScale="85000" lnSpcReduction="10000"/>
          </a:bodyPr>
          <a:lstStyle/>
          <a:p>
            <a:r>
              <a:rPr lang="en-US" dirty="0" smtClean="0"/>
              <a:t>The symptoms like nausea and fatigue are going away.</a:t>
            </a:r>
          </a:p>
          <a:p>
            <a:r>
              <a:rPr lang="en-US" dirty="0" smtClean="0"/>
              <a:t>Abdomen will expand as the baby continues to grow.</a:t>
            </a:r>
          </a:p>
          <a:p>
            <a:r>
              <a:rPr lang="en-US" dirty="0" smtClean="0"/>
              <a:t>Before this trimester is over, the movement of the baby can be feel.</a:t>
            </a:r>
          </a:p>
          <a:p>
            <a:r>
              <a:rPr lang="en-US" dirty="0" smtClean="0"/>
              <a:t>As body changes to make room for growing baby, may have: </a:t>
            </a:r>
            <a:endParaRPr lang="en-US" dirty="0" smtClean="0"/>
          </a:p>
          <a:p>
            <a:pPr>
              <a:buFontTx/>
              <a:buChar char="-"/>
            </a:pPr>
            <a:r>
              <a:rPr lang="en-US" dirty="0" smtClean="0"/>
              <a:t>Body aches, </a:t>
            </a:r>
          </a:p>
          <a:p>
            <a:pPr>
              <a:buFontTx/>
              <a:buChar char="-"/>
            </a:pPr>
            <a:r>
              <a:rPr lang="en-US" dirty="0" smtClean="0"/>
              <a:t>Stretch </a:t>
            </a:r>
            <a:r>
              <a:rPr lang="en-US" dirty="0" smtClean="0"/>
              <a:t>mark on </a:t>
            </a:r>
            <a:r>
              <a:rPr lang="en-US" dirty="0" smtClean="0"/>
              <a:t>abdomen, breast</a:t>
            </a:r>
            <a:r>
              <a:rPr lang="en-US" dirty="0" smtClean="0"/>
              <a:t>, thigh or </a:t>
            </a:r>
            <a:r>
              <a:rPr lang="en-US" dirty="0" smtClean="0"/>
              <a:t>buttock,</a:t>
            </a:r>
          </a:p>
          <a:p>
            <a:pPr>
              <a:buFontTx/>
              <a:buChar char="-"/>
            </a:pPr>
            <a:r>
              <a:rPr lang="en-US" dirty="0" smtClean="0"/>
              <a:t>Darkening </a:t>
            </a:r>
            <a:r>
              <a:rPr lang="en-US" dirty="0" smtClean="0"/>
              <a:t>of skin around </a:t>
            </a:r>
            <a:r>
              <a:rPr lang="en-US" dirty="0" smtClean="0"/>
              <a:t>nipple, </a:t>
            </a:r>
          </a:p>
          <a:p>
            <a:pPr>
              <a:buFontTx/>
              <a:buChar char="-"/>
            </a:pPr>
            <a:r>
              <a:rPr lang="en-US" dirty="0" smtClean="0"/>
              <a:t>Numb </a:t>
            </a:r>
            <a:r>
              <a:rPr lang="en-US" dirty="0" smtClean="0"/>
              <a:t>or tingling </a:t>
            </a:r>
            <a:r>
              <a:rPr lang="en-US" dirty="0" smtClean="0"/>
              <a:t>hand, </a:t>
            </a:r>
          </a:p>
          <a:p>
            <a:pPr>
              <a:buFontTx/>
              <a:buChar char="-"/>
            </a:pPr>
            <a:r>
              <a:rPr lang="en-US" dirty="0" smtClean="0"/>
              <a:t>Itching </a:t>
            </a:r>
            <a:r>
              <a:rPr lang="en-US" dirty="0" smtClean="0"/>
              <a:t>on abdomen, palms and sole of the feet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1264</Words>
  <Application>Microsoft Office PowerPoint</Application>
  <PresentationFormat>On-screen Show (4:3)</PresentationFormat>
  <Paragraphs>114</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Pregnancy and Emergency Child Birth</vt:lpstr>
      <vt:lpstr>Pregnancy</vt:lpstr>
      <vt:lpstr>Pregnancy Facts </vt:lpstr>
      <vt:lpstr>NINE Signs of Pregnancy</vt:lpstr>
      <vt:lpstr>NINE Signs of Pregnancy</vt:lpstr>
      <vt:lpstr>NINE Signs of Pregnancy</vt:lpstr>
      <vt:lpstr>Stages of Pregnancy</vt:lpstr>
      <vt:lpstr>First Trimester</vt:lpstr>
      <vt:lpstr>Second Trimester</vt:lpstr>
      <vt:lpstr>Third Trimester</vt:lpstr>
      <vt:lpstr>First aid for emergency childbirth</vt:lpstr>
      <vt:lpstr>First aid for emergency childbirth</vt:lpstr>
      <vt:lpstr>Labour Stages</vt:lpstr>
      <vt:lpstr>Signs of Emergency Child Birth</vt:lpstr>
      <vt:lpstr>How to Deliver a Baby in an Emergency</vt:lpstr>
      <vt:lpstr>How to Deliver a Baby in an Emergency</vt:lpstr>
      <vt:lpstr>Slide 17</vt:lpstr>
      <vt:lpstr>How to Deliver a Baby in an Emergency</vt:lpstr>
      <vt:lpstr>Slide 19</vt:lpstr>
      <vt:lpstr>Potential Complications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33</cp:revision>
  <dcterms:created xsi:type="dcterms:W3CDTF">2006-08-16T00:00:00Z</dcterms:created>
  <dcterms:modified xsi:type="dcterms:W3CDTF">2018-06-26T06:48:29Z</dcterms:modified>
</cp:coreProperties>
</file>