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5"/>
  </p:notesMasterIdLst>
  <p:handoutMasterIdLst>
    <p:handoutMasterId r:id="rId36"/>
  </p:handoutMasterIdLst>
  <p:sldIdLst>
    <p:sldId id="256" r:id="rId2"/>
    <p:sldId id="280" r:id="rId3"/>
    <p:sldId id="257" r:id="rId4"/>
    <p:sldId id="281" r:id="rId5"/>
    <p:sldId id="282" r:id="rId6"/>
    <p:sldId id="261" r:id="rId7"/>
    <p:sldId id="262" r:id="rId8"/>
    <p:sldId id="260" r:id="rId9"/>
    <p:sldId id="293" r:id="rId10"/>
    <p:sldId id="259" r:id="rId11"/>
    <p:sldId id="264" r:id="rId12"/>
    <p:sldId id="265" r:id="rId13"/>
    <p:sldId id="270" r:id="rId14"/>
    <p:sldId id="267" r:id="rId15"/>
    <p:sldId id="268" r:id="rId16"/>
    <p:sldId id="269" r:id="rId17"/>
    <p:sldId id="271" r:id="rId18"/>
    <p:sldId id="284" r:id="rId19"/>
    <p:sldId id="272" r:id="rId20"/>
    <p:sldId id="273" r:id="rId21"/>
    <p:sldId id="275" r:id="rId22"/>
    <p:sldId id="277" r:id="rId23"/>
    <p:sldId id="276" r:id="rId24"/>
    <p:sldId id="278" r:id="rId25"/>
    <p:sldId id="287" r:id="rId26"/>
    <p:sldId id="286" r:id="rId27"/>
    <p:sldId id="285" r:id="rId28"/>
    <p:sldId id="288" r:id="rId29"/>
    <p:sldId id="290" r:id="rId30"/>
    <p:sldId id="289" r:id="rId31"/>
    <p:sldId id="263" r:id="rId32"/>
    <p:sldId id="266" r:id="rId33"/>
    <p:sldId id="283"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50000" saltData="xcQC75PU8Ur8rG5TaNXlGA" hashData="+VbIIPFjbBrnFJkOjkFz+kh+pZI" cryptProvider="" algIdExt="0" algIdExtSource="" cryptProviderTypeExt="0" cryptProviderTypeExtSourc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10"/>
  <c:chart>
    <c:title>
      <c:tx>
        <c:rich>
          <a:bodyPr/>
          <a:lstStyle/>
          <a:p>
            <a:pPr>
              <a:defRPr/>
            </a:pPr>
            <a:r>
              <a:rPr lang="en-US" dirty="0" smtClean="0"/>
              <a:t>Energy</a:t>
            </a:r>
            <a:r>
              <a:rPr lang="en-US" baseline="0" dirty="0" smtClean="0"/>
              <a:t> value of food(Kcal/gm) </a:t>
            </a:r>
            <a:endParaRPr lang="en-US" dirty="0"/>
          </a:p>
        </c:rich>
      </c:tx>
    </c:title>
    <c:view3D>
      <c:rotX val="75"/>
      <c:depthPercent val="100"/>
      <c:perspective val="30"/>
    </c:view3D>
    <c:plotArea>
      <c:layout/>
      <c:pie3DChart>
        <c:varyColors val="1"/>
        <c:ser>
          <c:idx val="0"/>
          <c:order val="0"/>
          <c:tx>
            <c:strRef>
              <c:f>Sheet1!$B$1</c:f>
              <c:strCache>
                <c:ptCount val="1"/>
                <c:pt idx="0">
                  <c:v>Sales</c:v>
                </c:pt>
              </c:strCache>
            </c:strRef>
          </c:tx>
          <c:explosion val="14"/>
          <c:dLbls>
            <c:showVal val="1"/>
            <c:showPercent val="1"/>
            <c:separator>; </c:separator>
          </c:dLbls>
          <c:cat>
            <c:strRef>
              <c:f>Sheet1!$A$2:$A$5</c:f>
              <c:strCache>
                <c:ptCount val="4"/>
                <c:pt idx="0">
                  <c:v>Protein</c:v>
                </c:pt>
                <c:pt idx="1">
                  <c:v>Fat</c:v>
                </c:pt>
                <c:pt idx="2">
                  <c:v>Carbohydrate</c:v>
                </c:pt>
                <c:pt idx="3">
                  <c:v>others</c:v>
                </c:pt>
              </c:strCache>
            </c:strRef>
          </c:cat>
          <c:val>
            <c:numRef>
              <c:f>Sheet1!$B$2:$B$5</c:f>
              <c:numCache>
                <c:formatCode>General</c:formatCode>
                <c:ptCount val="4"/>
                <c:pt idx="0">
                  <c:v>5.6499999999999995</c:v>
                </c:pt>
                <c:pt idx="1">
                  <c:v>9.4500000000000028</c:v>
                </c:pt>
                <c:pt idx="2">
                  <c:v>4.0999999999999996</c:v>
                </c:pt>
                <c:pt idx="3">
                  <c:v>0</c:v>
                </c:pt>
              </c:numCache>
            </c:numRef>
          </c:val>
        </c:ser>
      </c:pie3DChart>
    </c:plotArea>
    <c:legend>
      <c:legendPos val="t"/>
    </c:legend>
    <c:plotVisOnly val="1"/>
  </c:chart>
  <c:spPr>
    <a:effectLst>
      <a:innerShdw blurRad="63500" dist="50800" dir="13500000">
        <a:prstClr val="black">
          <a:alpha val="50000"/>
        </a:prstClr>
      </a:innerShdw>
    </a:effectLst>
  </c:spPr>
  <c:txPr>
    <a:bodyPr/>
    <a:lstStyle/>
    <a:p>
      <a:pPr>
        <a:defRPr sz="1800"/>
      </a:pPr>
      <a:endParaRPr lang="en-US"/>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994A8D4-BAE9-4E33-BB55-170D68181728}" type="datetimeFigureOut">
              <a:rPr lang="en-US" smtClean="0"/>
              <a:pPr/>
              <a:t>11/5/2017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9FEA296-2F65-4ADD-B841-D2A01B1D40AC}"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191269-4B84-4380-898D-9BFF43B0BA0D}" type="datetimeFigureOut">
              <a:rPr lang="en-US" smtClean="0"/>
              <a:pPr/>
              <a:t>11/5/2017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3541AD-7A1C-4C12-AD65-1B04C4E6FB1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93541AD-7A1C-4C12-AD65-1B04C4E6FB1E}" type="slidenum">
              <a:rPr lang="en-US" smtClean="0"/>
              <a:pPr/>
              <a:t>16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3541AD-7A1C-4C12-AD65-1B04C4E6FB1E}" type="slidenum">
              <a:rPr lang="en-US" smtClean="0"/>
              <a:pPr/>
              <a:t>22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311DEBEA-42EF-4798-8C59-F4CDBF5664BF}" type="datetime1">
              <a:rPr lang="en-US" smtClean="0"/>
              <a:pPr/>
              <a:t>11/5/2017</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5E7198E-6633-484F-8866-99227A6BB5A0}" type="datetime1">
              <a:rPr lang="en-US" smtClean="0"/>
              <a:pPr/>
              <a:t>11/5/2017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98CA9CC-3391-4CA1-90CA-CBBE606FD0A2}" type="datetime1">
              <a:rPr lang="en-US" smtClean="0"/>
              <a:pPr/>
              <a:t>11/5/2017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ED8B3B19-B188-44BF-8A00-581AB6C6C6CF}" type="datetime1">
              <a:rPr lang="en-US" smtClean="0"/>
              <a:pPr/>
              <a:t>11/5/2017</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CBE78E35-2F22-4ABB-96CC-8ACF4AAD7326}" type="datetime1">
              <a:rPr lang="en-US" smtClean="0"/>
              <a:pPr/>
              <a:t>11/5/2017</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0A171D91-C458-471A-BECB-247891AB68D1}" type="datetime1">
              <a:rPr lang="en-US" smtClean="0"/>
              <a:pPr/>
              <a:t>11/5/2017</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EEE2D8A3-C232-47E4-B374-AFD221BC0B5A}" type="datetime1">
              <a:rPr lang="en-US" smtClean="0"/>
              <a:pPr/>
              <a:t>11/5/2017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B6F15528-21DE-4FAA-801E-634DDDAF4B2B}"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3B1EC3D9-0148-4BB8-BD01-75376589693D}" type="datetime1">
              <a:rPr lang="en-US" smtClean="0"/>
              <a:pPr/>
              <a:t>11/5/2017</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E3AA023-5E54-45AD-9FCB-DED99727E592}" type="datetime1">
              <a:rPr lang="en-US" smtClean="0"/>
              <a:pPr/>
              <a:t>11/5/2017</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1526A57-D263-4E5B-B155-75BA8B039822}" type="datetime1">
              <a:rPr lang="en-US" smtClean="0"/>
              <a:pPr/>
              <a:t>11/5/2017</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CDAA42F0-FE7D-4EE7-A83B-BC754935F78A}" type="datetime1">
              <a:rPr lang="en-US" smtClean="0"/>
              <a:pPr/>
              <a:t>11/5/2017</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32DA6A16-6878-4E36-ADED-CB93C7A25283}" type="datetime1">
              <a:rPr lang="en-US" smtClean="0"/>
              <a:pPr/>
              <a:t>11/5/2017</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6F15528-21DE-4FAA-801E-634DDDAF4B2B}"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nrv.gov.au/glossary"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moh.gov.my/images/gallery/rni/2_chat.pdf" TargetMode="External"/><Relationship Id="rId2" Type="http://schemas.openxmlformats.org/officeDocument/2006/relationships/hyperlink" Target="http://www.fao.org/docrep/007/y5686e/y5686e04.htm" TargetMode="External"/><Relationship Id="rId1" Type="http://schemas.openxmlformats.org/officeDocument/2006/relationships/slideLayout" Target="../slideLayouts/slideLayout2.xml"/><Relationship Id="rId4" Type="http://schemas.openxmlformats.org/officeDocument/2006/relationships/hyperlink" Target="http://www.who.in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590800"/>
            <a:ext cx="7162800" cy="1981199"/>
          </a:xfrm>
        </p:spPr>
        <p:txBody>
          <a:bodyPr>
            <a:normAutofit/>
          </a:bodyPr>
          <a:lstStyle/>
          <a:p>
            <a:r>
              <a:rPr lang="en-US" b="1" i="1" dirty="0" smtClean="0">
                <a:latin typeface="Times New Roman" pitchFamily="18" charset="0"/>
                <a:cs typeface="Times New Roman" pitchFamily="18" charset="0"/>
              </a:rPr>
              <a:t>ENERGY : CONCEPT AND   REQUIREMENT </a:t>
            </a:r>
            <a:endParaRPr lang="en-US" b="1" i="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latin typeface="Times New Roman" pitchFamily="18" charset="0"/>
                <a:cs typeface="Times New Roman" pitchFamily="18" charset="0"/>
              </a:rPr>
              <a:t>Importance </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r>
              <a:rPr lang="en-US" sz="2800" dirty="0" smtClean="0">
                <a:latin typeface="Times New Roman" pitchFamily="18" charset="0"/>
                <a:cs typeface="Times New Roman" pitchFamily="18" charset="0"/>
              </a:rPr>
              <a:t>The importance of the energy are as follows:</a:t>
            </a:r>
          </a:p>
          <a:p>
            <a:pPr>
              <a:buFont typeface="Wingdings" pitchFamily="2" charset="2"/>
              <a:buChar char="v"/>
            </a:pPr>
            <a:r>
              <a:rPr lang="en-US" sz="2800" dirty="0" smtClean="0">
                <a:latin typeface="Times New Roman" pitchFamily="18" charset="0"/>
                <a:cs typeface="Times New Roman" pitchFamily="18" charset="0"/>
              </a:rPr>
              <a:t>Basal Metabolism</a:t>
            </a:r>
          </a:p>
          <a:p>
            <a:pPr>
              <a:buFont typeface="Wingdings" pitchFamily="2" charset="2"/>
              <a:buChar char="v"/>
            </a:pPr>
            <a:r>
              <a:rPr lang="en-US" sz="2800" dirty="0" smtClean="0">
                <a:latin typeface="Times New Roman" pitchFamily="18" charset="0"/>
                <a:cs typeface="Times New Roman" pitchFamily="18" charset="0"/>
              </a:rPr>
              <a:t>Body Composition</a:t>
            </a:r>
          </a:p>
          <a:p>
            <a:pPr>
              <a:buFont typeface="Wingdings" pitchFamily="2" charset="2"/>
              <a:buChar char="v"/>
            </a:pPr>
            <a:r>
              <a:rPr lang="en-US" sz="2800" dirty="0" smtClean="0">
                <a:latin typeface="Times New Roman" pitchFamily="18" charset="0"/>
                <a:cs typeface="Times New Roman" pitchFamily="18" charset="0"/>
              </a:rPr>
              <a:t>Digestion and Absorption</a:t>
            </a:r>
          </a:p>
          <a:p>
            <a:pPr>
              <a:buFont typeface="Wingdings" pitchFamily="2" charset="2"/>
              <a:buChar char="v"/>
            </a:pPr>
            <a:r>
              <a:rPr lang="en-US" sz="2800" dirty="0" smtClean="0">
                <a:latin typeface="Times New Roman" pitchFamily="18" charset="0"/>
                <a:cs typeface="Times New Roman" pitchFamily="18" charset="0"/>
              </a:rPr>
              <a:t>Physical Energy</a:t>
            </a:r>
          </a:p>
          <a:p>
            <a:pPr>
              <a:buFont typeface="Wingdings" pitchFamily="2" charset="2"/>
              <a:buChar char="v"/>
            </a:pPr>
            <a:r>
              <a:rPr lang="en-US" sz="2800" dirty="0" smtClean="0">
                <a:latin typeface="Times New Roman" pitchFamily="18" charset="0"/>
                <a:cs typeface="Times New Roman" pitchFamily="18" charset="0"/>
              </a:rPr>
              <a:t>Mental Energy</a:t>
            </a:r>
          </a:p>
        </p:txBody>
      </p:sp>
      <p:sp>
        <p:nvSpPr>
          <p:cNvPr id="4" name="Date Placeholder 3"/>
          <p:cNvSpPr>
            <a:spLocks noGrp="1"/>
          </p:cNvSpPr>
          <p:nvPr>
            <p:ph type="dt" sz="half" idx="10"/>
          </p:nvPr>
        </p:nvSpPr>
        <p:spPr/>
        <p:txBody>
          <a:bodyPr/>
          <a:lstStyle/>
          <a:p>
            <a:fld id="{3BB4447A-8B47-4F1C-A89E-70034972D758}"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838200"/>
          </a:xfrm>
        </p:spPr>
        <p:txBody>
          <a:bodyPr>
            <a:normAutofit fontScale="90000"/>
          </a:bodyPr>
          <a:lstStyle/>
          <a:p>
            <a:pPr algn="ctr"/>
            <a:r>
              <a:rPr lang="en-US" dirty="0" smtClean="0">
                <a:latin typeface="Times New Roman" pitchFamily="18" charset="0"/>
                <a:cs typeface="Times New Roman" pitchFamily="18" charset="0"/>
              </a:rPr>
              <a:t>Factors affecting energy requirement </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228600" y="1600200"/>
            <a:ext cx="8458200" cy="4525963"/>
          </a:xfrm>
        </p:spPr>
        <p:txBody>
          <a:bodyPr>
            <a:normAutofit/>
          </a:bodyPr>
          <a:lstStyle/>
          <a:p>
            <a:pPr>
              <a:buNone/>
            </a:pPr>
            <a:r>
              <a:rPr lang="en-US" sz="2800" dirty="0" smtClean="0">
                <a:latin typeface="Times New Roman" pitchFamily="18" charset="0"/>
                <a:cs typeface="Times New Roman" pitchFamily="18" charset="0"/>
              </a:rPr>
              <a:t>Many factors are assemble in energy requirement which are as follows</a:t>
            </a:r>
          </a:p>
          <a:p>
            <a:r>
              <a:rPr lang="en-US" sz="2800" dirty="0" smtClean="0">
                <a:latin typeface="Times New Roman" pitchFamily="18" charset="0"/>
                <a:cs typeface="Times New Roman" pitchFamily="18" charset="0"/>
              </a:rPr>
              <a:t>Vulnerable group: pregnant and lactating mothers, infants and children, adolescence, adults.</a:t>
            </a:r>
          </a:p>
          <a:p>
            <a:r>
              <a:rPr lang="en-US" sz="2800" dirty="0" smtClean="0">
                <a:latin typeface="Times New Roman" pitchFamily="18" charset="0"/>
                <a:cs typeface="Times New Roman" pitchFamily="18" charset="0"/>
              </a:rPr>
              <a:t>Pregnant women requires additional 300 kcal daily and lactating mother requires additional 550 kcal daily for first 6 months and additional 400 kcal daily during next six months of lactating period </a:t>
            </a:r>
          </a:p>
        </p:txBody>
      </p:sp>
      <p:sp>
        <p:nvSpPr>
          <p:cNvPr id="4" name="Date Placeholder 3"/>
          <p:cNvSpPr>
            <a:spLocks noGrp="1"/>
          </p:cNvSpPr>
          <p:nvPr>
            <p:ph type="dt" sz="half" idx="10"/>
          </p:nvPr>
        </p:nvSpPr>
        <p:spPr/>
        <p:txBody>
          <a:bodyPr/>
          <a:lstStyle/>
          <a:p>
            <a:fld id="{BE8A5AC4-CF54-4A64-B186-49BD4112F0C3}"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latin typeface="Times New Roman" pitchFamily="18" charset="0"/>
                <a:cs typeface="Times New Roman" pitchFamily="18" charset="0"/>
              </a:rPr>
              <a:t>Contd.. </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800" dirty="0" smtClean="0">
                <a:latin typeface="Times New Roman" pitchFamily="18" charset="0"/>
                <a:cs typeface="Times New Roman" pitchFamily="18" charset="0"/>
              </a:rPr>
              <a:t>Growing children need more energy for their better development.</a:t>
            </a:r>
          </a:p>
          <a:p>
            <a:pPr>
              <a:buNone/>
            </a:pPr>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Energy requirement in the adults depends upon their physical activities</a:t>
            </a:r>
          </a:p>
          <a:p>
            <a:endParaRPr lang="en-US" sz="28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C4FC74E6-59F4-47C8-BF83-D183B3D61402}" type="datetime1">
              <a:rPr lang="en-US" smtClean="0"/>
              <a:pPr/>
              <a:t>11/5/2017</a:t>
            </a:fld>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itchFamily="18" charset="0"/>
                <a:cs typeface="Times New Roman" pitchFamily="18" charset="0"/>
              </a:rPr>
              <a:t>Components of energy requirement</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304800" y="1295400"/>
            <a:ext cx="8686800" cy="5334000"/>
          </a:xfrm>
        </p:spPr>
        <p:txBody>
          <a:bodyPr>
            <a:normAutofit lnSpcReduction="10000"/>
          </a:bodyPr>
          <a:lstStyle/>
          <a:p>
            <a:r>
              <a:rPr lang="en-US" sz="2800" dirty="0" smtClean="0">
                <a:latin typeface="Times New Roman" pitchFamily="18" charset="0"/>
                <a:cs typeface="Times New Roman" pitchFamily="18" charset="0"/>
              </a:rPr>
              <a:t>Basal metabolism</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Metabolic response to food.</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Physical activity.</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Growth.</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Pregnancy. </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Lactation.</a:t>
            </a:r>
            <a:endParaRPr lang="en-US" sz="28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26E384BA-84FC-4A84-A70A-6DCAE04229C6}"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81000" y="457200"/>
            <a:ext cx="8229600" cy="933450"/>
          </a:xfrm>
        </p:spPr>
        <p:txBody>
          <a:bodyPr>
            <a:normAutofit/>
          </a:bodyPr>
          <a:lstStyle/>
          <a:p>
            <a:pPr algn="ctr"/>
            <a:r>
              <a:rPr lang="en-US" sz="3200" dirty="0" smtClean="0">
                <a:latin typeface="Times New Roman" pitchFamily="18" charset="0"/>
                <a:cs typeface="Times New Roman" pitchFamily="18" charset="0"/>
              </a:rPr>
              <a:t>ENERGY REQUIREMENT</a:t>
            </a:r>
          </a:p>
        </p:txBody>
      </p:sp>
      <p:sp>
        <p:nvSpPr>
          <p:cNvPr id="4" name="Date Placeholder 3"/>
          <p:cNvSpPr>
            <a:spLocks noGrp="1"/>
          </p:cNvSpPr>
          <p:nvPr>
            <p:ph type="dt" sz="half" idx="10"/>
          </p:nvPr>
        </p:nvSpPr>
        <p:spPr/>
        <p:txBody>
          <a:bodyPr/>
          <a:lstStyle/>
          <a:p>
            <a:pPr>
              <a:defRPr/>
            </a:pPr>
            <a:fld id="{D47C3251-2CE5-41BE-BCB6-D30B378A2AF8}" type="datetime1">
              <a:rPr lang="en-US" smtClean="0">
                <a:latin typeface="Times New Roman" pitchFamily="18" charset="0"/>
                <a:cs typeface="Times New Roman" pitchFamily="18" charset="0"/>
              </a:rPr>
              <a:pPr>
                <a:defRPr/>
              </a:pPr>
              <a:t>11/5/2017</a:t>
            </a:fld>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pPr>
              <a:defRPr/>
            </a:pPr>
            <a:fld id="{55683582-6209-490A-89DA-59982698B14B}" type="slidenum">
              <a:rPr lang="en-US">
                <a:latin typeface="Times New Roman" pitchFamily="18" charset="0"/>
                <a:cs typeface="Times New Roman" pitchFamily="18" charset="0"/>
              </a:rPr>
              <a:pPr>
                <a:defRPr/>
              </a:pPr>
              <a:t>14</a:t>
            </a:fld>
            <a:endParaRPr lang="en-US" dirty="0">
              <a:latin typeface="Times New Roman" pitchFamily="18" charset="0"/>
              <a:cs typeface="Times New Roman" pitchFamily="18" charset="0"/>
            </a:endParaRPr>
          </a:p>
        </p:txBody>
      </p:sp>
      <p:graphicFrame>
        <p:nvGraphicFramePr>
          <p:cNvPr id="6" name="Table 5"/>
          <p:cNvGraphicFramePr>
            <a:graphicFrameLocks noGrp="1"/>
          </p:cNvGraphicFramePr>
          <p:nvPr/>
        </p:nvGraphicFramePr>
        <p:xfrm>
          <a:off x="381000" y="2057400"/>
          <a:ext cx="8229601" cy="3925824"/>
        </p:xfrm>
        <a:graphic>
          <a:graphicData uri="http://schemas.openxmlformats.org/drawingml/2006/table">
            <a:tbl>
              <a:tblPr/>
              <a:tblGrid>
                <a:gridCol w="1783080"/>
                <a:gridCol w="2255520"/>
                <a:gridCol w="2133600"/>
                <a:gridCol w="2057401"/>
              </a:tblGrid>
              <a:tr h="0">
                <a:tc>
                  <a:txBody>
                    <a:bodyPr/>
                    <a:lstStyle/>
                    <a:p>
                      <a:pPr marL="0" marR="0" algn="just">
                        <a:lnSpc>
                          <a:spcPct val="115000"/>
                        </a:lnSpc>
                        <a:spcBef>
                          <a:spcPts val="0"/>
                        </a:spcBef>
                        <a:spcAft>
                          <a:spcPts val="0"/>
                        </a:spcAft>
                      </a:pPr>
                      <a:r>
                        <a:rPr lang="en-US" sz="3200" dirty="0">
                          <a:latin typeface="Times New Roman"/>
                          <a:ea typeface="Times New Roman"/>
                        </a:rPr>
                        <a:t>Group</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3200" dirty="0">
                          <a:latin typeface="Times New Roman"/>
                          <a:ea typeface="Times New Roman"/>
                        </a:rPr>
                        <a:t>Age </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3200" dirty="0">
                          <a:latin typeface="Times New Roman"/>
                          <a:ea typeface="Times New Roman"/>
                        </a:rPr>
                        <a:t>Body </a:t>
                      </a:r>
                      <a:r>
                        <a:rPr lang="en-US" sz="3200" dirty="0" smtClean="0">
                          <a:latin typeface="Times New Roman"/>
                          <a:ea typeface="Times New Roman"/>
                        </a:rPr>
                        <a:t>Wt. </a:t>
                      </a:r>
                      <a:r>
                        <a:rPr lang="en-US" sz="3200" dirty="0">
                          <a:latin typeface="Times New Roman"/>
                          <a:ea typeface="Times New Roman"/>
                        </a:rPr>
                        <a:t>(Kg.)</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3200" dirty="0">
                          <a:latin typeface="Times New Roman"/>
                          <a:ea typeface="Times New Roman"/>
                        </a:rPr>
                        <a:t>RDA</a:t>
                      </a:r>
                    </a:p>
                    <a:p>
                      <a:pPr marL="0" marR="0" algn="ctr">
                        <a:lnSpc>
                          <a:spcPct val="115000"/>
                        </a:lnSpc>
                        <a:spcBef>
                          <a:spcPts val="0"/>
                        </a:spcBef>
                        <a:spcAft>
                          <a:spcPts val="0"/>
                        </a:spcAft>
                      </a:pPr>
                      <a:r>
                        <a:rPr lang="en-US" sz="3200" dirty="0">
                          <a:latin typeface="Times New Roman"/>
                          <a:ea typeface="Times New Roman"/>
                        </a:rPr>
                        <a:t>(Kcal/day)</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55077">
                <a:tc>
                  <a:txBody>
                    <a:bodyPr/>
                    <a:lstStyle/>
                    <a:p>
                      <a:pPr marL="0" marR="0" algn="just">
                        <a:lnSpc>
                          <a:spcPct val="115000"/>
                        </a:lnSpc>
                        <a:spcBef>
                          <a:spcPts val="0"/>
                        </a:spcBef>
                        <a:spcAft>
                          <a:spcPts val="0"/>
                        </a:spcAft>
                      </a:pPr>
                      <a:r>
                        <a:rPr lang="en-US" sz="3200" dirty="0">
                          <a:latin typeface="Times New Roman"/>
                          <a:ea typeface="Times New Roman"/>
                        </a:rPr>
                        <a:t>Infancy                </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3200" dirty="0">
                          <a:latin typeface="Times New Roman"/>
                          <a:ea typeface="Times New Roman"/>
                        </a:rPr>
                        <a:t>0-6 </a:t>
                      </a:r>
                      <a:r>
                        <a:rPr lang="en-US" sz="3200" dirty="0" smtClean="0">
                          <a:latin typeface="Times New Roman"/>
                          <a:ea typeface="Times New Roman"/>
                        </a:rPr>
                        <a:t>months                           </a:t>
                      </a:r>
                      <a:endParaRPr lang="en-US" sz="3200" dirty="0">
                        <a:latin typeface="Times New Roman"/>
                        <a:ea typeface="Times New Roman"/>
                      </a:endParaRPr>
                    </a:p>
                    <a:p>
                      <a:pPr marL="0" marR="0">
                        <a:lnSpc>
                          <a:spcPct val="115000"/>
                        </a:lnSpc>
                        <a:spcBef>
                          <a:spcPts val="0"/>
                        </a:spcBef>
                        <a:spcAft>
                          <a:spcPts val="0"/>
                        </a:spcAft>
                      </a:pPr>
                      <a:r>
                        <a:rPr lang="en-US" sz="3200" dirty="0">
                          <a:latin typeface="Times New Roman"/>
                          <a:ea typeface="Times New Roman"/>
                        </a:rPr>
                        <a:t>7-12 </a:t>
                      </a:r>
                      <a:r>
                        <a:rPr lang="en-US" sz="3200" dirty="0" smtClean="0">
                          <a:latin typeface="Times New Roman"/>
                          <a:ea typeface="Times New Roman"/>
                        </a:rPr>
                        <a:t>months</a:t>
                      </a:r>
                      <a:endParaRPr lang="en-US" sz="3200" dirty="0">
                        <a:latin typeface="Times New Roman"/>
                        <a:ea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3200" b="1" dirty="0">
                          <a:latin typeface="Times New Roman"/>
                          <a:ea typeface="Times New Roman"/>
                        </a:rPr>
                        <a:t>      -</a:t>
                      </a:r>
                      <a:endParaRPr lang="en-US" sz="3200" dirty="0">
                        <a:latin typeface="Times New Roman"/>
                        <a:ea typeface="Times New Roman"/>
                      </a:endParaRPr>
                    </a:p>
                    <a:p>
                      <a:pPr marL="0" marR="0" algn="ctr">
                        <a:lnSpc>
                          <a:spcPct val="115000"/>
                        </a:lnSpc>
                        <a:spcBef>
                          <a:spcPts val="0"/>
                        </a:spcBef>
                        <a:spcAft>
                          <a:spcPts val="0"/>
                        </a:spcAft>
                      </a:pPr>
                      <a:r>
                        <a:rPr lang="en-US" sz="3200" b="1" dirty="0">
                          <a:latin typeface="Times New Roman"/>
                          <a:ea typeface="Times New Roman"/>
                        </a:rPr>
                        <a:t>      -  </a:t>
                      </a:r>
                      <a:endParaRPr lang="en-US" sz="3200" dirty="0">
                        <a:latin typeface="Times New Roman"/>
                        <a:ea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02870" algn="ctr">
                        <a:lnSpc>
                          <a:spcPct val="115000"/>
                        </a:lnSpc>
                        <a:spcBef>
                          <a:spcPts val="0"/>
                        </a:spcBef>
                        <a:spcAft>
                          <a:spcPts val="0"/>
                        </a:spcAft>
                      </a:pPr>
                      <a:r>
                        <a:rPr lang="en-US" sz="3200" dirty="0">
                          <a:latin typeface="Times New Roman"/>
                          <a:ea typeface="Times New Roman"/>
                        </a:rPr>
                        <a:t>118 /kg</a:t>
                      </a:r>
                    </a:p>
                    <a:p>
                      <a:pPr marL="0" marR="0" indent="102870" algn="ctr">
                        <a:lnSpc>
                          <a:spcPct val="115000"/>
                        </a:lnSpc>
                        <a:spcBef>
                          <a:spcPts val="0"/>
                        </a:spcBef>
                        <a:spcAft>
                          <a:spcPts val="0"/>
                        </a:spcAft>
                      </a:pPr>
                      <a:r>
                        <a:rPr lang="en-US" sz="3200" dirty="0">
                          <a:latin typeface="Times New Roman"/>
                          <a:ea typeface="Times New Roman"/>
                        </a:rPr>
                        <a:t>108 /kg</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82615">
                <a:tc>
                  <a:txBody>
                    <a:bodyPr/>
                    <a:lstStyle/>
                    <a:p>
                      <a:pPr marL="0" marR="0" algn="just">
                        <a:lnSpc>
                          <a:spcPct val="115000"/>
                        </a:lnSpc>
                        <a:spcBef>
                          <a:spcPts val="0"/>
                        </a:spcBef>
                        <a:spcAft>
                          <a:spcPts val="0"/>
                        </a:spcAft>
                      </a:pPr>
                      <a:r>
                        <a:rPr lang="en-US" sz="3200" dirty="0">
                          <a:latin typeface="Times New Roman"/>
                          <a:ea typeface="Times New Roman"/>
                        </a:rPr>
                        <a:t>Children             </a:t>
                      </a:r>
                    </a:p>
                    <a:p>
                      <a:pPr marL="0" marR="0" algn="just">
                        <a:lnSpc>
                          <a:spcPct val="115000"/>
                        </a:lnSpc>
                        <a:spcBef>
                          <a:spcPts val="0"/>
                        </a:spcBef>
                        <a:spcAft>
                          <a:spcPts val="0"/>
                        </a:spcAft>
                      </a:pPr>
                      <a:r>
                        <a:rPr lang="en-US" sz="3200" dirty="0">
                          <a:latin typeface="Times New Roman"/>
                          <a:ea typeface="Times New Roman"/>
                        </a:rPr>
                        <a:t>                           </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3200" dirty="0">
                          <a:latin typeface="Times New Roman"/>
                          <a:ea typeface="Times New Roman"/>
                        </a:rPr>
                        <a:t>1-3 yrs.                           </a:t>
                      </a:r>
                    </a:p>
                    <a:p>
                      <a:pPr marL="0" marR="0">
                        <a:lnSpc>
                          <a:spcPct val="115000"/>
                        </a:lnSpc>
                        <a:spcBef>
                          <a:spcPts val="0"/>
                        </a:spcBef>
                        <a:spcAft>
                          <a:spcPts val="0"/>
                        </a:spcAft>
                      </a:pPr>
                      <a:r>
                        <a:rPr lang="en-US" sz="3200" dirty="0">
                          <a:latin typeface="Times New Roman"/>
                          <a:ea typeface="Times New Roman"/>
                        </a:rPr>
                        <a:t>4-6 yrs. </a:t>
                      </a:r>
                    </a:p>
                    <a:p>
                      <a:pPr marL="0" marR="0">
                        <a:lnSpc>
                          <a:spcPct val="115000"/>
                        </a:lnSpc>
                        <a:spcBef>
                          <a:spcPts val="0"/>
                        </a:spcBef>
                        <a:spcAft>
                          <a:spcPts val="0"/>
                        </a:spcAft>
                      </a:pPr>
                      <a:r>
                        <a:rPr lang="en-US" sz="3200" dirty="0">
                          <a:latin typeface="Times New Roman"/>
                          <a:ea typeface="Times New Roman"/>
                        </a:rPr>
                        <a:t>7-9 yrs.</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82880" algn="ctr">
                        <a:lnSpc>
                          <a:spcPct val="115000"/>
                        </a:lnSpc>
                        <a:spcBef>
                          <a:spcPts val="0"/>
                        </a:spcBef>
                        <a:spcAft>
                          <a:spcPts val="0"/>
                        </a:spcAft>
                      </a:pPr>
                      <a:r>
                        <a:rPr lang="en-US" sz="3200" dirty="0" smtClean="0">
                          <a:latin typeface="Times New Roman"/>
                          <a:ea typeface="Times New Roman"/>
                        </a:rPr>
                        <a:t>12</a:t>
                      </a:r>
                      <a:endParaRPr lang="en-US" sz="3200" dirty="0">
                        <a:latin typeface="Times New Roman"/>
                        <a:ea typeface="Times New Roman"/>
                      </a:endParaRPr>
                    </a:p>
                    <a:p>
                      <a:pPr marL="0" marR="0" indent="182880" algn="ctr">
                        <a:lnSpc>
                          <a:spcPct val="115000"/>
                        </a:lnSpc>
                        <a:spcBef>
                          <a:spcPts val="0"/>
                        </a:spcBef>
                        <a:spcAft>
                          <a:spcPts val="0"/>
                        </a:spcAft>
                      </a:pPr>
                      <a:r>
                        <a:rPr lang="en-US" sz="3200" dirty="0">
                          <a:latin typeface="Times New Roman"/>
                          <a:ea typeface="Times New Roman"/>
                        </a:rPr>
                        <a:t>18</a:t>
                      </a:r>
                    </a:p>
                    <a:p>
                      <a:pPr marL="0" marR="0" indent="182880" algn="ctr">
                        <a:lnSpc>
                          <a:spcPct val="115000"/>
                        </a:lnSpc>
                        <a:spcBef>
                          <a:spcPts val="0"/>
                        </a:spcBef>
                        <a:spcAft>
                          <a:spcPts val="0"/>
                        </a:spcAft>
                      </a:pPr>
                      <a:r>
                        <a:rPr lang="en-US" sz="3200" dirty="0">
                          <a:latin typeface="Times New Roman"/>
                          <a:ea typeface="Times New Roman"/>
                        </a:rPr>
                        <a:t>26</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02870" algn="ctr">
                        <a:lnSpc>
                          <a:spcPct val="115000"/>
                        </a:lnSpc>
                        <a:spcBef>
                          <a:spcPts val="0"/>
                        </a:spcBef>
                        <a:spcAft>
                          <a:spcPts val="0"/>
                        </a:spcAft>
                      </a:pPr>
                      <a:r>
                        <a:rPr lang="en-US" sz="3200" dirty="0">
                          <a:latin typeface="Times New Roman"/>
                          <a:ea typeface="Times New Roman"/>
                        </a:rPr>
                        <a:t>1240</a:t>
                      </a:r>
                    </a:p>
                    <a:p>
                      <a:pPr marL="0" marR="0" indent="102870" algn="ctr">
                        <a:lnSpc>
                          <a:spcPct val="115000"/>
                        </a:lnSpc>
                        <a:spcBef>
                          <a:spcPts val="0"/>
                        </a:spcBef>
                        <a:spcAft>
                          <a:spcPts val="0"/>
                        </a:spcAft>
                      </a:pPr>
                      <a:r>
                        <a:rPr lang="en-US" sz="3200" dirty="0">
                          <a:latin typeface="Times New Roman"/>
                          <a:ea typeface="Times New Roman"/>
                        </a:rPr>
                        <a:t>1690</a:t>
                      </a:r>
                    </a:p>
                    <a:p>
                      <a:pPr marL="0" marR="0" indent="102870" algn="ctr">
                        <a:lnSpc>
                          <a:spcPct val="115000"/>
                        </a:lnSpc>
                        <a:spcBef>
                          <a:spcPts val="0"/>
                        </a:spcBef>
                        <a:spcAft>
                          <a:spcPts val="0"/>
                        </a:spcAft>
                      </a:pPr>
                      <a:r>
                        <a:rPr lang="en-US" sz="3200" dirty="0">
                          <a:latin typeface="Times New Roman"/>
                          <a:ea typeface="Times New Roman"/>
                        </a:rPr>
                        <a:t>1950</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304800" y="304800"/>
            <a:ext cx="8686800" cy="1676400"/>
          </a:xfrm>
        </p:spPr>
        <p:txBody>
          <a:bodyPr>
            <a:normAutofit/>
          </a:bodyPr>
          <a:lstStyle/>
          <a:p>
            <a:pPr algn="ctr"/>
            <a:r>
              <a:rPr lang="en-US" sz="3200" dirty="0" smtClean="0">
                <a:latin typeface="Times New Roman" pitchFamily="18" charset="0"/>
                <a:cs typeface="Times New Roman" pitchFamily="18" charset="0"/>
              </a:rPr>
              <a:t>ENERGY REQUIREMENT</a:t>
            </a:r>
            <a:br>
              <a:rPr lang="en-US" sz="3200" dirty="0" smtClean="0">
                <a:latin typeface="Times New Roman" pitchFamily="18" charset="0"/>
                <a:cs typeface="Times New Roman" pitchFamily="18" charset="0"/>
              </a:rPr>
            </a:br>
            <a:endParaRPr lang="en-US" sz="3200" dirty="0" smtClean="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pPr>
              <a:defRPr/>
            </a:pPr>
            <a:fld id="{EFA9024D-ADED-467A-95A8-DD22190E8768}" type="datetime1">
              <a:rPr lang="en-US" smtClean="0"/>
              <a:pPr>
                <a:defRPr/>
              </a:pPr>
              <a:t>11/5/2017</a:t>
            </a:fld>
            <a:endParaRPr lang="en-US" dirty="0"/>
          </a:p>
        </p:txBody>
      </p:sp>
      <p:sp>
        <p:nvSpPr>
          <p:cNvPr id="5" name="Slide Number Placeholder 4"/>
          <p:cNvSpPr>
            <a:spLocks noGrp="1"/>
          </p:cNvSpPr>
          <p:nvPr>
            <p:ph type="sldNum" sz="quarter" idx="12"/>
          </p:nvPr>
        </p:nvSpPr>
        <p:spPr/>
        <p:txBody>
          <a:bodyPr/>
          <a:lstStyle/>
          <a:p>
            <a:pPr>
              <a:defRPr/>
            </a:pPr>
            <a:fld id="{33931943-9290-4A9D-989C-B0467962C46A}" type="slidenum">
              <a:rPr lang="en-US"/>
              <a:pPr>
                <a:defRPr/>
              </a:pPr>
              <a:t>15</a:t>
            </a:fld>
            <a:endParaRPr lang="en-US" dirty="0"/>
          </a:p>
        </p:txBody>
      </p:sp>
      <p:graphicFrame>
        <p:nvGraphicFramePr>
          <p:cNvPr id="6" name="Table 5"/>
          <p:cNvGraphicFramePr>
            <a:graphicFrameLocks noGrp="1"/>
          </p:cNvGraphicFramePr>
          <p:nvPr/>
        </p:nvGraphicFramePr>
        <p:xfrm>
          <a:off x="533400" y="1828800"/>
          <a:ext cx="8229601" cy="3352800"/>
        </p:xfrm>
        <a:graphic>
          <a:graphicData uri="http://schemas.openxmlformats.org/drawingml/2006/table">
            <a:tbl>
              <a:tblPr/>
              <a:tblGrid>
                <a:gridCol w="1447799"/>
                <a:gridCol w="2941321"/>
                <a:gridCol w="1577340"/>
                <a:gridCol w="2263141"/>
              </a:tblGrid>
              <a:tr h="3352800">
                <a:tc>
                  <a:txBody>
                    <a:bodyPr/>
                    <a:lstStyle/>
                    <a:p>
                      <a:pPr marL="0" marR="0" algn="ctr">
                        <a:lnSpc>
                          <a:spcPct val="115000"/>
                        </a:lnSpc>
                        <a:spcBef>
                          <a:spcPts val="0"/>
                        </a:spcBef>
                        <a:spcAft>
                          <a:spcPts val="0"/>
                        </a:spcAft>
                      </a:pPr>
                      <a:r>
                        <a:rPr lang="en-US" sz="2800" dirty="0">
                          <a:latin typeface="Times New Roman"/>
                          <a:ea typeface="Times New Roman"/>
                        </a:rPr>
                        <a:t>Adolescents    </a:t>
                      </a:r>
                    </a:p>
                    <a:p>
                      <a:pPr marL="0" marR="0" algn="just">
                        <a:lnSpc>
                          <a:spcPct val="115000"/>
                        </a:lnSpc>
                        <a:spcBef>
                          <a:spcPts val="0"/>
                        </a:spcBef>
                        <a:spcAft>
                          <a:spcPts val="0"/>
                        </a:spcAft>
                      </a:pPr>
                      <a:r>
                        <a:rPr lang="en-US" sz="2800" dirty="0">
                          <a:latin typeface="Times New Roman"/>
                          <a:ea typeface="Times New Roman"/>
                        </a:rPr>
                        <a:t>                                       </a:t>
                      </a:r>
                    </a:p>
                    <a:p>
                      <a:pPr marL="0" marR="0" algn="just">
                        <a:lnSpc>
                          <a:spcPct val="115000"/>
                        </a:lnSpc>
                        <a:spcBef>
                          <a:spcPts val="0"/>
                        </a:spcBef>
                        <a:spcAft>
                          <a:spcPts val="0"/>
                        </a:spcAft>
                      </a:pPr>
                      <a:r>
                        <a:rPr lang="en-US" sz="2800" dirty="0">
                          <a:latin typeface="Times New Roman"/>
                          <a:ea typeface="Times New Roman"/>
                        </a:rPr>
                        <a:t>                          </a:t>
                      </a:r>
                    </a:p>
                    <a:p>
                      <a:pPr marL="0" marR="0" algn="just">
                        <a:lnSpc>
                          <a:spcPct val="115000"/>
                        </a:lnSpc>
                        <a:spcBef>
                          <a:spcPts val="0"/>
                        </a:spcBef>
                        <a:spcAft>
                          <a:spcPts val="0"/>
                        </a:spcAft>
                      </a:pPr>
                      <a:r>
                        <a:rPr lang="en-US" sz="2800" dirty="0">
                          <a:latin typeface="Times New Roman"/>
                          <a:ea typeface="Times New Roman"/>
                        </a:rPr>
                        <a:t>                                       </a:t>
                      </a:r>
                    </a:p>
                  </a:txBody>
                  <a:tcPr marL="60237" marR="60237"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3890" marR="0" indent="-643890">
                        <a:lnSpc>
                          <a:spcPct val="115000"/>
                        </a:lnSpc>
                        <a:spcBef>
                          <a:spcPts val="0"/>
                        </a:spcBef>
                        <a:spcAft>
                          <a:spcPts val="0"/>
                        </a:spcAft>
                      </a:pPr>
                      <a:r>
                        <a:rPr lang="fr-FR" sz="2800" dirty="0">
                          <a:latin typeface="Times New Roman"/>
                          <a:ea typeface="Times New Roman"/>
                        </a:rPr>
                        <a:t>10-12 </a:t>
                      </a:r>
                      <a:r>
                        <a:rPr lang="fr-FR" sz="2800" dirty="0" smtClean="0">
                          <a:latin typeface="Times New Roman"/>
                          <a:ea typeface="Times New Roman"/>
                        </a:rPr>
                        <a:t>years M                  </a:t>
                      </a:r>
                      <a:endParaRPr lang="en-US" sz="2800" dirty="0">
                        <a:latin typeface="Times New Roman"/>
                        <a:ea typeface="Times New Roman"/>
                      </a:endParaRPr>
                    </a:p>
                    <a:p>
                      <a:pPr marL="643890" marR="0" indent="-643890">
                        <a:lnSpc>
                          <a:spcPct val="115000"/>
                        </a:lnSpc>
                        <a:spcBef>
                          <a:spcPts val="0"/>
                        </a:spcBef>
                        <a:spcAft>
                          <a:spcPts val="0"/>
                        </a:spcAft>
                      </a:pPr>
                      <a:r>
                        <a:rPr lang="fr-FR" sz="2800" dirty="0">
                          <a:latin typeface="Times New Roman"/>
                          <a:ea typeface="Times New Roman"/>
                        </a:rPr>
                        <a:t>10-12 </a:t>
                      </a:r>
                      <a:r>
                        <a:rPr lang="fr-FR" sz="2800" dirty="0" smtClean="0">
                          <a:latin typeface="Times New Roman"/>
                          <a:ea typeface="Times New Roman"/>
                        </a:rPr>
                        <a:t>years F</a:t>
                      </a:r>
                      <a:endParaRPr lang="en-US" sz="2800" dirty="0">
                        <a:latin typeface="Times New Roman"/>
                        <a:ea typeface="Times New Roman"/>
                      </a:endParaRPr>
                    </a:p>
                    <a:p>
                      <a:pPr marL="0" marR="0">
                        <a:lnSpc>
                          <a:spcPct val="115000"/>
                        </a:lnSpc>
                        <a:spcBef>
                          <a:spcPts val="0"/>
                        </a:spcBef>
                        <a:spcAft>
                          <a:spcPts val="0"/>
                        </a:spcAft>
                      </a:pPr>
                      <a:r>
                        <a:rPr lang="fr-FR" sz="2800" dirty="0">
                          <a:latin typeface="Times New Roman"/>
                          <a:ea typeface="Times New Roman"/>
                        </a:rPr>
                        <a:t>13-15 </a:t>
                      </a:r>
                      <a:r>
                        <a:rPr lang="fr-FR" sz="2800" dirty="0" smtClean="0">
                          <a:latin typeface="Times New Roman"/>
                          <a:ea typeface="Times New Roman"/>
                        </a:rPr>
                        <a:t>years M</a:t>
                      </a:r>
                      <a:endParaRPr lang="en-US" sz="2800" dirty="0">
                        <a:latin typeface="Times New Roman"/>
                        <a:ea typeface="Times New Roman"/>
                      </a:endParaRPr>
                    </a:p>
                    <a:p>
                      <a:pPr marL="0" marR="0" algn="just">
                        <a:lnSpc>
                          <a:spcPct val="115000"/>
                        </a:lnSpc>
                        <a:spcBef>
                          <a:spcPts val="0"/>
                        </a:spcBef>
                        <a:spcAft>
                          <a:spcPts val="0"/>
                        </a:spcAft>
                      </a:pPr>
                      <a:r>
                        <a:rPr lang="fr-FR" sz="2800" dirty="0">
                          <a:latin typeface="Times New Roman"/>
                          <a:ea typeface="Times New Roman"/>
                        </a:rPr>
                        <a:t>13-15 </a:t>
                      </a:r>
                      <a:r>
                        <a:rPr lang="fr-FR" sz="2800" dirty="0" smtClean="0">
                          <a:latin typeface="Times New Roman"/>
                          <a:ea typeface="Times New Roman"/>
                        </a:rPr>
                        <a:t>years F</a:t>
                      </a:r>
                      <a:endParaRPr lang="en-US" sz="2800" dirty="0">
                        <a:latin typeface="Times New Roman"/>
                        <a:ea typeface="Times New Roman"/>
                      </a:endParaRPr>
                    </a:p>
                    <a:p>
                      <a:pPr marL="0" marR="0">
                        <a:lnSpc>
                          <a:spcPct val="115000"/>
                        </a:lnSpc>
                        <a:spcBef>
                          <a:spcPts val="0"/>
                        </a:spcBef>
                        <a:spcAft>
                          <a:spcPts val="0"/>
                        </a:spcAft>
                      </a:pPr>
                      <a:r>
                        <a:rPr lang="en-US" sz="2800" dirty="0">
                          <a:latin typeface="Times New Roman"/>
                          <a:ea typeface="Times New Roman"/>
                        </a:rPr>
                        <a:t>16-18 </a:t>
                      </a:r>
                      <a:r>
                        <a:rPr lang="en-US" sz="2800" dirty="0" smtClean="0">
                          <a:latin typeface="Times New Roman"/>
                          <a:ea typeface="Times New Roman"/>
                        </a:rPr>
                        <a:t>years </a:t>
                      </a:r>
                      <a:r>
                        <a:rPr lang="en-US" sz="2800" dirty="0">
                          <a:latin typeface="Times New Roman"/>
                          <a:ea typeface="Times New Roman"/>
                        </a:rPr>
                        <a:t>M </a:t>
                      </a:r>
                    </a:p>
                    <a:p>
                      <a:pPr marL="0" marR="0">
                        <a:lnSpc>
                          <a:spcPct val="115000"/>
                        </a:lnSpc>
                        <a:spcBef>
                          <a:spcPts val="0"/>
                        </a:spcBef>
                        <a:spcAft>
                          <a:spcPts val="0"/>
                        </a:spcAft>
                      </a:pPr>
                      <a:r>
                        <a:rPr lang="en-US" sz="2800" dirty="0">
                          <a:latin typeface="Times New Roman"/>
                          <a:ea typeface="Times New Roman"/>
                        </a:rPr>
                        <a:t>16-18 </a:t>
                      </a:r>
                      <a:r>
                        <a:rPr lang="en-US" sz="2800" dirty="0" smtClean="0">
                          <a:latin typeface="Times New Roman"/>
                          <a:ea typeface="Times New Roman"/>
                        </a:rPr>
                        <a:t>years </a:t>
                      </a:r>
                      <a:r>
                        <a:rPr lang="en-US" sz="2800" dirty="0">
                          <a:latin typeface="Times New Roman"/>
                          <a:ea typeface="Times New Roman"/>
                        </a:rPr>
                        <a:t>F                                 </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82880" algn="ctr">
                        <a:lnSpc>
                          <a:spcPct val="115000"/>
                        </a:lnSpc>
                        <a:spcBef>
                          <a:spcPts val="0"/>
                        </a:spcBef>
                        <a:spcAft>
                          <a:spcPts val="0"/>
                        </a:spcAft>
                      </a:pPr>
                      <a:r>
                        <a:rPr lang="en-US" sz="2800" dirty="0">
                          <a:latin typeface="Times New Roman"/>
                          <a:ea typeface="Times New Roman"/>
                        </a:rPr>
                        <a:t>35.5</a:t>
                      </a:r>
                    </a:p>
                    <a:p>
                      <a:pPr marL="0" marR="0" indent="182880" algn="ctr">
                        <a:lnSpc>
                          <a:spcPct val="115000"/>
                        </a:lnSpc>
                        <a:spcBef>
                          <a:spcPts val="0"/>
                        </a:spcBef>
                        <a:spcAft>
                          <a:spcPts val="0"/>
                        </a:spcAft>
                      </a:pPr>
                      <a:r>
                        <a:rPr lang="en-US" sz="2800" dirty="0">
                          <a:latin typeface="Times New Roman"/>
                          <a:ea typeface="Times New Roman"/>
                        </a:rPr>
                        <a:t>31.5</a:t>
                      </a:r>
                    </a:p>
                    <a:p>
                      <a:pPr marL="0" marR="0" indent="182880" algn="ctr">
                        <a:lnSpc>
                          <a:spcPct val="115000"/>
                        </a:lnSpc>
                        <a:spcBef>
                          <a:spcPts val="0"/>
                        </a:spcBef>
                        <a:spcAft>
                          <a:spcPts val="0"/>
                        </a:spcAft>
                      </a:pPr>
                      <a:r>
                        <a:rPr lang="en-US" sz="2800" dirty="0">
                          <a:latin typeface="Times New Roman"/>
                          <a:ea typeface="Times New Roman"/>
                        </a:rPr>
                        <a:t>47.8</a:t>
                      </a:r>
                    </a:p>
                    <a:p>
                      <a:pPr marL="0" marR="0" indent="182880" algn="ctr">
                        <a:lnSpc>
                          <a:spcPct val="115000"/>
                        </a:lnSpc>
                        <a:spcBef>
                          <a:spcPts val="0"/>
                        </a:spcBef>
                        <a:spcAft>
                          <a:spcPts val="0"/>
                        </a:spcAft>
                      </a:pPr>
                      <a:r>
                        <a:rPr lang="en-US" sz="2800" dirty="0">
                          <a:latin typeface="Times New Roman"/>
                          <a:ea typeface="Times New Roman"/>
                        </a:rPr>
                        <a:t>46.7</a:t>
                      </a:r>
                    </a:p>
                    <a:p>
                      <a:pPr marL="0" marR="0" indent="182880" algn="ctr">
                        <a:lnSpc>
                          <a:spcPct val="115000"/>
                        </a:lnSpc>
                        <a:spcBef>
                          <a:spcPts val="0"/>
                        </a:spcBef>
                        <a:spcAft>
                          <a:spcPts val="0"/>
                        </a:spcAft>
                      </a:pPr>
                      <a:r>
                        <a:rPr lang="en-US" sz="2800" dirty="0">
                          <a:latin typeface="Times New Roman"/>
                          <a:ea typeface="Times New Roman"/>
                        </a:rPr>
                        <a:t>57</a:t>
                      </a:r>
                    </a:p>
                    <a:p>
                      <a:pPr marL="0" marR="0" indent="182880" algn="ctr">
                        <a:lnSpc>
                          <a:spcPct val="115000"/>
                        </a:lnSpc>
                        <a:spcBef>
                          <a:spcPts val="0"/>
                        </a:spcBef>
                        <a:spcAft>
                          <a:spcPts val="0"/>
                        </a:spcAft>
                      </a:pPr>
                      <a:r>
                        <a:rPr lang="en-US" sz="2800" dirty="0">
                          <a:latin typeface="Times New Roman"/>
                          <a:ea typeface="Times New Roman"/>
                        </a:rPr>
                        <a:t>49.9</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02870" algn="ctr">
                        <a:lnSpc>
                          <a:spcPct val="115000"/>
                        </a:lnSpc>
                        <a:spcBef>
                          <a:spcPts val="0"/>
                        </a:spcBef>
                        <a:spcAft>
                          <a:spcPts val="0"/>
                        </a:spcAft>
                      </a:pPr>
                      <a:r>
                        <a:rPr lang="en-US" sz="2800" dirty="0">
                          <a:latin typeface="Times New Roman"/>
                          <a:ea typeface="Times New Roman"/>
                        </a:rPr>
                        <a:t>2190</a:t>
                      </a:r>
                    </a:p>
                    <a:p>
                      <a:pPr marL="0" marR="0" indent="102870" algn="ctr">
                        <a:lnSpc>
                          <a:spcPct val="115000"/>
                        </a:lnSpc>
                        <a:spcBef>
                          <a:spcPts val="0"/>
                        </a:spcBef>
                        <a:spcAft>
                          <a:spcPts val="0"/>
                        </a:spcAft>
                      </a:pPr>
                      <a:r>
                        <a:rPr lang="en-US" sz="2800" dirty="0">
                          <a:latin typeface="Times New Roman"/>
                          <a:ea typeface="Times New Roman"/>
                        </a:rPr>
                        <a:t>1970</a:t>
                      </a:r>
                    </a:p>
                    <a:p>
                      <a:pPr marL="0" marR="0" indent="102870" algn="ctr">
                        <a:lnSpc>
                          <a:spcPct val="115000"/>
                        </a:lnSpc>
                        <a:spcBef>
                          <a:spcPts val="0"/>
                        </a:spcBef>
                        <a:spcAft>
                          <a:spcPts val="0"/>
                        </a:spcAft>
                      </a:pPr>
                      <a:r>
                        <a:rPr lang="en-US" sz="2800" dirty="0">
                          <a:latin typeface="Times New Roman"/>
                          <a:ea typeface="Times New Roman"/>
                        </a:rPr>
                        <a:t>2450</a:t>
                      </a:r>
                    </a:p>
                    <a:p>
                      <a:pPr marL="0" marR="0" indent="102870" algn="ctr">
                        <a:lnSpc>
                          <a:spcPct val="115000"/>
                        </a:lnSpc>
                        <a:spcBef>
                          <a:spcPts val="0"/>
                        </a:spcBef>
                        <a:spcAft>
                          <a:spcPts val="0"/>
                        </a:spcAft>
                      </a:pPr>
                      <a:r>
                        <a:rPr lang="en-US" sz="2800" dirty="0">
                          <a:latin typeface="Times New Roman"/>
                          <a:ea typeface="Times New Roman"/>
                        </a:rPr>
                        <a:t>2060</a:t>
                      </a:r>
                    </a:p>
                    <a:p>
                      <a:pPr marL="0" marR="0" indent="102870" algn="ctr">
                        <a:lnSpc>
                          <a:spcPct val="115000"/>
                        </a:lnSpc>
                        <a:spcBef>
                          <a:spcPts val="0"/>
                        </a:spcBef>
                        <a:spcAft>
                          <a:spcPts val="0"/>
                        </a:spcAft>
                      </a:pPr>
                      <a:r>
                        <a:rPr lang="en-US" sz="2800" dirty="0">
                          <a:latin typeface="Times New Roman"/>
                          <a:ea typeface="Times New Roman"/>
                        </a:rPr>
                        <a:t>2640</a:t>
                      </a:r>
                    </a:p>
                    <a:p>
                      <a:pPr marL="0" marR="0" indent="102870" algn="ctr">
                        <a:lnSpc>
                          <a:spcPct val="115000"/>
                        </a:lnSpc>
                        <a:spcBef>
                          <a:spcPts val="0"/>
                        </a:spcBef>
                        <a:spcAft>
                          <a:spcPts val="0"/>
                        </a:spcAft>
                      </a:pPr>
                      <a:r>
                        <a:rPr lang="en-US" sz="2800" dirty="0">
                          <a:latin typeface="Times New Roman"/>
                          <a:ea typeface="Times New Roman"/>
                        </a:rPr>
                        <a:t>2060</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381000" y="0"/>
            <a:ext cx="8229600" cy="1143000"/>
          </a:xfrm>
        </p:spPr>
        <p:txBody>
          <a:bodyPr>
            <a:normAutofit/>
          </a:bodyPr>
          <a:lstStyle/>
          <a:p>
            <a:pPr algn="ctr"/>
            <a:r>
              <a:rPr lang="en-US" sz="3200" b="1" dirty="0" smtClean="0">
                <a:latin typeface="Times New Roman" pitchFamily="18" charset="0"/>
                <a:cs typeface="Times New Roman" pitchFamily="18" charset="0"/>
              </a:rPr>
              <a:t>ENERGY REQUIREMENT</a:t>
            </a:r>
            <a:endParaRPr lang="en-US" sz="3200" dirty="0" smtClean="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pPr>
              <a:defRPr/>
            </a:pPr>
            <a:fld id="{5DDE07FB-B06B-4447-91BF-AC3F89B970D9}" type="datetime1">
              <a:rPr lang="en-US" smtClean="0"/>
              <a:pPr>
                <a:defRPr/>
              </a:pPr>
              <a:t>11/5/2017</a:t>
            </a:fld>
            <a:endParaRPr lang="en-US" dirty="0"/>
          </a:p>
        </p:txBody>
      </p:sp>
      <p:sp>
        <p:nvSpPr>
          <p:cNvPr id="5" name="Slide Number Placeholder 4"/>
          <p:cNvSpPr>
            <a:spLocks noGrp="1"/>
          </p:cNvSpPr>
          <p:nvPr>
            <p:ph type="sldNum" sz="quarter" idx="12"/>
          </p:nvPr>
        </p:nvSpPr>
        <p:spPr/>
        <p:txBody>
          <a:bodyPr/>
          <a:lstStyle/>
          <a:p>
            <a:pPr>
              <a:defRPr/>
            </a:pPr>
            <a:fld id="{922AB656-4EF3-426D-98E0-3ADA16747C38}" type="slidenum">
              <a:rPr lang="en-US"/>
              <a:pPr>
                <a:defRPr/>
              </a:pPr>
              <a:t>16</a:t>
            </a:fld>
            <a:endParaRPr lang="en-US" dirty="0"/>
          </a:p>
        </p:txBody>
      </p:sp>
      <p:graphicFrame>
        <p:nvGraphicFramePr>
          <p:cNvPr id="6" name="Table 5"/>
          <p:cNvGraphicFramePr>
            <a:graphicFrameLocks noGrp="1"/>
          </p:cNvGraphicFramePr>
          <p:nvPr/>
        </p:nvGraphicFramePr>
        <p:xfrm>
          <a:off x="304800" y="1450975"/>
          <a:ext cx="8382001" cy="4924251"/>
        </p:xfrm>
        <a:graphic>
          <a:graphicData uri="http://schemas.openxmlformats.org/drawingml/2006/table">
            <a:tbl>
              <a:tblPr/>
              <a:tblGrid>
                <a:gridCol w="1911684"/>
                <a:gridCol w="2866799"/>
                <a:gridCol w="1521485"/>
                <a:gridCol w="2082033"/>
              </a:tblGrid>
              <a:tr h="1600200">
                <a:tc>
                  <a:txBody>
                    <a:bodyPr/>
                    <a:lstStyle/>
                    <a:p>
                      <a:pPr marL="0" marR="0" algn="just">
                        <a:lnSpc>
                          <a:spcPct val="115000"/>
                        </a:lnSpc>
                        <a:spcBef>
                          <a:spcPts val="0"/>
                        </a:spcBef>
                        <a:spcAft>
                          <a:spcPts val="0"/>
                        </a:spcAft>
                      </a:pPr>
                      <a:r>
                        <a:rPr lang="en-US" sz="2800" dirty="0">
                          <a:latin typeface="Times New Roman"/>
                          <a:ea typeface="Times New Roman"/>
                        </a:rPr>
                        <a:t>Adult </a:t>
                      </a:r>
                      <a:endParaRPr lang="en-US" sz="2800" dirty="0" smtClean="0">
                        <a:latin typeface="Times New Roman"/>
                        <a:ea typeface="Times New Roman"/>
                      </a:endParaRPr>
                    </a:p>
                    <a:p>
                      <a:pPr marL="0" marR="0" algn="just">
                        <a:lnSpc>
                          <a:spcPct val="115000"/>
                        </a:lnSpc>
                        <a:spcBef>
                          <a:spcPts val="0"/>
                        </a:spcBef>
                        <a:spcAft>
                          <a:spcPts val="0"/>
                        </a:spcAft>
                      </a:pPr>
                      <a:r>
                        <a:rPr lang="en-US" sz="2800" dirty="0" smtClean="0">
                          <a:latin typeface="Times New Roman"/>
                          <a:ea typeface="Times New Roman"/>
                        </a:rPr>
                        <a:t>Male </a:t>
                      </a:r>
                      <a:endParaRPr lang="en-US" sz="2800" dirty="0">
                        <a:latin typeface="Times New Roman"/>
                        <a:ea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dirty="0">
                          <a:latin typeface="Times New Roman"/>
                          <a:ea typeface="Times New Roman"/>
                        </a:rPr>
                        <a:t>Light work          </a:t>
                      </a:r>
                    </a:p>
                    <a:p>
                      <a:pPr marL="0" marR="0">
                        <a:lnSpc>
                          <a:spcPct val="115000"/>
                        </a:lnSpc>
                        <a:spcBef>
                          <a:spcPts val="0"/>
                        </a:spcBef>
                        <a:spcAft>
                          <a:spcPts val="0"/>
                        </a:spcAft>
                      </a:pPr>
                      <a:r>
                        <a:rPr lang="en-US" sz="2800" dirty="0">
                          <a:latin typeface="Times New Roman"/>
                          <a:ea typeface="Times New Roman"/>
                        </a:rPr>
                        <a:t>Moderate work</a:t>
                      </a:r>
                    </a:p>
                    <a:p>
                      <a:pPr marL="0" marR="0">
                        <a:lnSpc>
                          <a:spcPct val="115000"/>
                        </a:lnSpc>
                        <a:spcBef>
                          <a:spcPts val="0"/>
                        </a:spcBef>
                        <a:spcAft>
                          <a:spcPts val="0"/>
                        </a:spcAft>
                      </a:pPr>
                      <a:r>
                        <a:rPr lang="en-US" sz="2800" dirty="0">
                          <a:latin typeface="Times New Roman"/>
                          <a:ea typeface="Times New Roman"/>
                        </a:rPr>
                        <a:t>Heavy work</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82880">
                        <a:lnSpc>
                          <a:spcPct val="115000"/>
                        </a:lnSpc>
                        <a:spcBef>
                          <a:spcPts val="0"/>
                        </a:spcBef>
                        <a:spcAft>
                          <a:spcPts val="0"/>
                        </a:spcAft>
                      </a:pPr>
                      <a:r>
                        <a:rPr lang="en-US" sz="2800" dirty="0">
                          <a:latin typeface="Times New Roman"/>
                          <a:ea typeface="Times New Roman"/>
                        </a:rPr>
                        <a:t>60 </a:t>
                      </a:r>
                    </a:p>
                    <a:p>
                      <a:pPr marL="0" marR="0" indent="182880">
                        <a:lnSpc>
                          <a:spcPct val="115000"/>
                        </a:lnSpc>
                        <a:spcBef>
                          <a:spcPts val="0"/>
                        </a:spcBef>
                        <a:spcAft>
                          <a:spcPts val="0"/>
                        </a:spcAft>
                      </a:pPr>
                      <a:r>
                        <a:rPr lang="en-US" sz="2800" dirty="0">
                          <a:latin typeface="Times New Roman"/>
                          <a:ea typeface="Times New Roman"/>
                        </a:rPr>
                        <a:t>60 </a:t>
                      </a:r>
                    </a:p>
                    <a:p>
                      <a:pPr marL="0" marR="0" indent="182880">
                        <a:lnSpc>
                          <a:spcPct val="115000"/>
                        </a:lnSpc>
                        <a:spcBef>
                          <a:spcPts val="0"/>
                        </a:spcBef>
                        <a:spcAft>
                          <a:spcPts val="0"/>
                        </a:spcAft>
                      </a:pPr>
                      <a:r>
                        <a:rPr lang="en-US" sz="2800" dirty="0">
                          <a:latin typeface="Times New Roman"/>
                          <a:ea typeface="Times New Roman"/>
                        </a:rPr>
                        <a:t>60 </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02870">
                        <a:lnSpc>
                          <a:spcPct val="115000"/>
                        </a:lnSpc>
                        <a:spcBef>
                          <a:spcPts val="0"/>
                        </a:spcBef>
                        <a:spcAft>
                          <a:spcPts val="0"/>
                        </a:spcAft>
                      </a:pPr>
                      <a:r>
                        <a:rPr lang="en-US" sz="2800" dirty="0">
                          <a:latin typeface="Times New Roman"/>
                          <a:ea typeface="Times New Roman"/>
                        </a:rPr>
                        <a:t>2425</a:t>
                      </a:r>
                    </a:p>
                    <a:p>
                      <a:pPr marL="0" marR="0" indent="102870">
                        <a:lnSpc>
                          <a:spcPct val="115000"/>
                        </a:lnSpc>
                        <a:spcBef>
                          <a:spcPts val="0"/>
                        </a:spcBef>
                        <a:spcAft>
                          <a:spcPts val="0"/>
                        </a:spcAft>
                      </a:pPr>
                      <a:r>
                        <a:rPr lang="en-US" sz="2800" dirty="0">
                          <a:latin typeface="Times New Roman"/>
                          <a:ea typeface="Times New Roman"/>
                        </a:rPr>
                        <a:t>2875</a:t>
                      </a:r>
                    </a:p>
                    <a:p>
                      <a:pPr marL="0" marR="0" indent="102870">
                        <a:lnSpc>
                          <a:spcPct val="115000"/>
                        </a:lnSpc>
                        <a:spcBef>
                          <a:spcPts val="0"/>
                        </a:spcBef>
                        <a:spcAft>
                          <a:spcPts val="0"/>
                        </a:spcAft>
                      </a:pPr>
                      <a:r>
                        <a:rPr lang="en-US" sz="2800" dirty="0">
                          <a:latin typeface="Times New Roman"/>
                          <a:ea typeface="Times New Roman"/>
                        </a:rPr>
                        <a:t>3800</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75410">
                <a:tc>
                  <a:txBody>
                    <a:bodyPr/>
                    <a:lstStyle/>
                    <a:p>
                      <a:pPr marL="0" marR="0" algn="just">
                        <a:lnSpc>
                          <a:spcPct val="115000"/>
                        </a:lnSpc>
                        <a:spcBef>
                          <a:spcPts val="0"/>
                        </a:spcBef>
                        <a:spcAft>
                          <a:spcPts val="0"/>
                        </a:spcAft>
                      </a:pPr>
                      <a:r>
                        <a:rPr lang="en-US" sz="2800" dirty="0">
                          <a:latin typeface="Times New Roman"/>
                          <a:ea typeface="Times New Roman"/>
                        </a:rPr>
                        <a:t>Adult </a:t>
                      </a:r>
                      <a:endParaRPr lang="en-US" sz="2800" dirty="0" smtClean="0">
                        <a:latin typeface="Times New Roman"/>
                        <a:ea typeface="Times New Roman"/>
                      </a:endParaRPr>
                    </a:p>
                    <a:p>
                      <a:pPr marL="0" marR="0" algn="just">
                        <a:lnSpc>
                          <a:spcPct val="115000"/>
                        </a:lnSpc>
                        <a:spcBef>
                          <a:spcPts val="0"/>
                        </a:spcBef>
                        <a:spcAft>
                          <a:spcPts val="0"/>
                        </a:spcAft>
                      </a:pPr>
                      <a:r>
                        <a:rPr lang="en-US" sz="2800" dirty="0" smtClean="0">
                          <a:latin typeface="Times New Roman"/>
                          <a:ea typeface="Times New Roman"/>
                        </a:rPr>
                        <a:t>Female </a:t>
                      </a:r>
                      <a:endParaRPr lang="en-US" sz="2800" dirty="0">
                        <a:latin typeface="Times New Roman"/>
                        <a:ea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dirty="0">
                          <a:latin typeface="Times New Roman"/>
                          <a:ea typeface="Times New Roman"/>
                        </a:rPr>
                        <a:t>Light work          </a:t>
                      </a:r>
                    </a:p>
                    <a:p>
                      <a:pPr marL="0" marR="0">
                        <a:lnSpc>
                          <a:spcPct val="115000"/>
                        </a:lnSpc>
                        <a:spcBef>
                          <a:spcPts val="0"/>
                        </a:spcBef>
                        <a:spcAft>
                          <a:spcPts val="0"/>
                        </a:spcAft>
                      </a:pPr>
                      <a:r>
                        <a:rPr lang="en-US" sz="2800" dirty="0">
                          <a:latin typeface="Times New Roman"/>
                          <a:ea typeface="Times New Roman"/>
                        </a:rPr>
                        <a:t>Moderate work</a:t>
                      </a:r>
                    </a:p>
                    <a:p>
                      <a:pPr marL="0" marR="0">
                        <a:lnSpc>
                          <a:spcPct val="115000"/>
                        </a:lnSpc>
                        <a:spcBef>
                          <a:spcPts val="0"/>
                        </a:spcBef>
                        <a:spcAft>
                          <a:spcPts val="0"/>
                        </a:spcAft>
                      </a:pPr>
                      <a:r>
                        <a:rPr lang="en-US" sz="2800" dirty="0">
                          <a:latin typeface="Times New Roman"/>
                          <a:ea typeface="Times New Roman"/>
                        </a:rPr>
                        <a:t>Heavy work</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82880">
                        <a:lnSpc>
                          <a:spcPct val="115000"/>
                        </a:lnSpc>
                        <a:spcBef>
                          <a:spcPts val="0"/>
                        </a:spcBef>
                        <a:spcAft>
                          <a:spcPts val="0"/>
                        </a:spcAft>
                      </a:pPr>
                      <a:r>
                        <a:rPr lang="en-US" sz="2800" dirty="0">
                          <a:latin typeface="Times New Roman"/>
                          <a:ea typeface="Times New Roman"/>
                        </a:rPr>
                        <a:t>50 </a:t>
                      </a:r>
                    </a:p>
                    <a:p>
                      <a:pPr marL="0" marR="0" indent="182880">
                        <a:lnSpc>
                          <a:spcPct val="115000"/>
                        </a:lnSpc>
                        <a:spcBef>
                          <a:spcPts val="0"/>
                        </a:spcBef>
                        <a:spcAft>
                          <a:spcPts val="0"/>
                        </a:spcAft>
                      </a:pPr>
                      <a:r>
                        <a:rPr lang="en-US" sz="2800" dirty="0">
                          <a:latin typeface="Times New Roman"/>
                          <a:ea typeface="Times New Roman"/>
                        </a:rPr>
                        <a:t>50 </a:t>
                      </a:r>
                    </a:p>
                    <a:p>
                      <a:pPr marL="0" marR="0" indent="182880">
                        <a:lnSpc>
                          <a:spcPct val="115000"/>
                        </a:lnSpc>
                        <a:spcBef>
                          <a:spcPts val="0"/>
                        </a:spcBef>
                        <a:spcAft>
                          <a:spcPts val="0"/>
                        </a:spcAft>
                      </a:pPr>
                      <a:r>
                        <a:rPr lang="en-US" sz="2800" dirty="0">
                          <a:latin typeface="Times New Roman"/>
                          <a:ea typeface="Times New Roman"/>
                        </a:rPr>
                        <a:t>50 </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02870">
                        <a:lnSpc>
                          <a:spcPct val="115000"/>
                        </a:lnSpc>
                        <a:spcBef>
                          <a:spcPts val="0"/>
                        </a:spcBef>
                        <a:spcAft>
                          <a:spcPts val="0"/>
                        </a:spcAft>
                      </a:pPr>
                      <a:r>
                        <a:rPr lang="en-US" sz="2800" dirty="0">
                          <a:latin typeface="Times New Roman"/>
                          <a:ea typeface="Times New Roman"/>
                        </a:rPr>
                        <a:t>1875</a:t>
                      </a:r>
                    </a:p>
                    <a:p>
                      <a:pPr marL="0" marR="0" indent="102870">
                        <a:lnSpc>
                          <a:spcPct val="115000"/>
                        </a:lnSpc>
                        <a:spcBef>
                          <a:spcPts val="0"/>
                        </a:spcBef>
                        <a:spcAft>
                          <a:spcPts val="0"/>
                        </a:spcAft>
                      </a:pPr>
                      <a:r>
                        <a:rPr lang="en-US" sz="2800" dirty="0">
                          <a:latin typeface="Times New Roman"/>
                          <a:ea typeface="Times New Roman"/>
                        </a:rPr>
                        <a:t>2225</a:t>
                      </a:r>
                    </a:p>
                    <a:p>
                      <a:pPr marL="0" marR="0" indent="102870">
                        <a:lnSpc>
                          <a:spcPct val="115000"/>
                        </a:lnSpc>
                        <a:spcBef>
                          <a:spcPts val="0"/>
                        </a:spcBef>
                        <a:spcAft>
                          <a:spcPts val="0"/>
                        </a:spcAft>
                      </a:pPr>
                      <a:r>
                        <a:rPr lang="en-US" sz="2800" dirty="0">
                          <a:latin typeface="Times New Roman"/>
                          <a:ea typeface="Times New Roman"/>
                        </a:rPr>
                        <a:t>2925</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7185">
                <a:tc>
                  <a:txBody>
                    <a:bodyPr/>
                    <a:lstStyle/>
                    <a:p>
                      <a:pPr marL="0" marR="0" algn="just">
                        <a:lnSpc>
                          <a:spcPct val="115000"/>
                        </a:lnSpc>
                        <a:spcBef>
                          <a:spcPts val="0"/>
                        </a:spcBef>
                        <a:spcAft>
                          <a:spcPts val="0"/>
                        </a:spcAft>
                      </a:pPr>
                      <a:r>
                        <a:rPr lang="en-US" sz="2800" dirty="0">
                          <a:latin typeface="Times New Roman"/>
                          <a:ea typeface="Times New Roman"/>
                        </a:rPr>
                        <a:t>Pregnancy </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2800" dirty="0">
                          <a:latin typeface="Times New Roman"/>
                          <a:ea typeface="Times New Roman"/>
                        </a:rPr>
                        <a:t>Pregnancy  </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2800" b="1" dirty="0">
                          <a:latin typeface="Times New Roman"/>
                          <a:ea typeface="Times New Roman"/>
                        </a:rPr>
                        <a:t>      -</a:t>
                      </a:r>
                      <a:endParaRPr lang="en-US" sz="2800" dirty="0">
                        <a:latin typeface="Times New Roman"/>
                        <a:ea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02870">
                        <a:lnSpc>
                          <a:spcPct val="115000"/>
                        </a:lnSpc>
                        <a:spcBef>
                          <a:spcPts val="0"/>
                        </a:spcBef>
                        <a:spcAft>
                          <a:spcPts val="0"/>
                        </a:spcAft>
                      </a:pPr>
                      <a:r>
                        <a:rPr lang="en-US" sz="2800" dirty="0">
                          <a:latin typeface="Times New Roman"/>
                          <a:ea typeface="Times New Roman"/>
                        </a:rPr>
                        <a:t>+ 300</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9044">
                <a:tc>
                  <a:txBody>
                    <a:bodyPr/>
                    <a:lstStyle/>
                    <a:p>
                      <a:pPr marL="0" marR="0" algn="just">
                        <a:lnSpc>
                          <a:spcPct val="115000"/>
                        </a:lnSpc>
                        <a:spcBef>
                          <a:spcPts val="0"/>
                        </a:spcBef>
                        <a:spcAft>
                          <a:spcPts val="0"/>
                        </a:spcAft>
                      </a:pPr>
                      <a:r>
                        <a:rPr lang="en-US" sz="2800" dirty="0">
                          <a:latin typeface="Times New Roman"/>
                          <a:ea typeface="Times New Roman"/>
                        </a:rPr>
                        <a:t>Lactation </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800" dirty="0">
                          <a:latin typeface="Times New Roman"/>
                          <a:ea typeface="Times New Roman"/>
                        </a:rPr>
                        <a:t>First 6months </a:t>
                      </a:r>
                    </a:p>
                    <a:p>
                      <a:pPr marL="0" marR="0">
                        <a:lnSpc>
                          <a:spcPct val="115000"/>
                        </a:lnSpc>
                        <a:spcBef>
                          <a:spcPts val="0"/>
                        </a:spcBef>
                        <a:spcAft>
                          <a:spcPts val="0"/>
                        </a:spcAft>
                      </a:pPr>
                      <a:r>
                        <a:rPr lang="en-US" sz="2800" dirty="0">
                          <a:latin typeface="Times New Roman"/>
                          <a:ea typeface="Times New Roman"/>
                        </a:rPr>
                        <a:t>6-12 months</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2800" b="1" dirty="0">
                          <a:latin typeface="Times New Roman"/>
                          <a:ea typeface="Times New Roman"/>
                        </a:rPr>
                        <a:t>      -</a:t>
                      </a:r>
                      <a:endParaRPr lang="en-US" sz="2800" dirty="0">
                        <a:latin typeface="Times New Roman"/>
                        <a:ea typeface="Times New Roman"/>
                      </a:endParaRPr>
                    </a:p>
                    <a:p>
                      <a:pPr marL="0" marR="0" algn="just">
                        <a:lnSpc>
                          <a:spcPct val="115000"/>
                        </a:lnSpc>
                        <a:spcBef>
                          <a:spcPts val="0"/>
                        </a:spcBef>
                        <a:spcAft>
                          <a:spcPts val="0"/>
                        </a:spcAft>
                      </a:pPr>
                      <a:r>
                        <a:rPr lang="en-US" sz="2800" b="1" dirty="0">
                          <a:latin typeface="Times New Roman"/>
                          <a:ea typeface="Times New Roman"/>
                        </a:rPr>
                        <a:t>      -</a:t>
                      </a:r>
                      <a:endParaRPr lang="en-US" sz="2800" dirty="0">
                        <a:latin typeface="Times New Roman"/>
                        <a:ea typeface="Times New Roman"/>
                      </a:endParaRP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102870">
                        <a:lnSpc>
                          <a:spcPct val="115000"/>
                        </a:lnSpc>
                        <a:spcBef>
                          <a:spcPts val="0"/>
                        </a:spcBef>
                        <a:spcAft>
                          <a:spcPts val="0"/>
                        </a:spcAft>
                      </a:pPr>
                      <a:r>
                        <a:rPr lang="en-US" sz="2800" dirty="0">
                          <a:latin typeface="Times New Roman"/>
                          <a:ea typeface="Times New Roman"/>
                        </a:rPr>
                        <a:t>+550</a:t>
                      </a:r>
                    </a:p>
                    <a:p>
                      <a:pPr marL="0" marR="0" indent="102870">
                        <a:lnSpc>
                          <a:spcPct val="115000"/>
                        </a:lnSpc>
                        <a:spcBef>
                          <a:spcPts val="0"/>
                        </a:spcBef>
                        <a:spcAft>
                          <a:spcPts val="0"/>
                        </a:spcAft>
                      </a:pPr>
                      <a:r>
                        <a:rPr lang="en-US" sz="2800" dirty="0">
                          <a:latin typeface="Times New Roman"/>
                          <a:ea typeface="Times New Roman"/>
                        </a:rPr>
                        <a:t>+400</a:t>
                      </a:r>
                    </a:p>
                  </a:txBody>
                  <a:tcPr marL="60237" marR="60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Energy value of food </a:t>
            </a:r>
            <a:endParaRPr lang="en-US" dirty="0"/>
          </a:p>
        </p:txBody>
      </p:sp>
      <p:sp>
        <p:nvSpPr>
          <p:cNvPr id="4" name="Date Placeholder 3"/>
          <p:cNvSpPr>
            <a:spLocks noGrp="1"/>
          </p:cNvSpPr>
          <p:nvPr>
            <p:ph type="dt" sz="half" idx="10"/>
          </p:nvPr>
        </p:nvSpPr>
        <p:spPr/>
        <p:txBody>
          <a:bodyPr/>
          <a:lstStyle/>
          <a:p>
            <a:fld id="{FD7A9875-DF63-4875-8D0E-3EFF23F4A3BF}"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17</a:t>
            </a:fld>
            <a:endParaRPr lang="en-US"/>
          </a:p>
        </p:txBody>
      </p:sp>
      <p:graphicFrame>
        <p:nvGraphicFramePr>
          <p:cNvPr id="6" name="Chart 5"/>
          <p:cNvGraphicFramePr/>
          <p:nvPr/>
        </p:nvGraphicFramePr>
        <p:xfrm>
          <a:off x="0" y="1371600"/>
          <a:ext cx="9144000" cy="5486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Contd…</a:t>
            </a:r>
            <a:endParaRPr lang="en-US" dirty="0"/>
          </a:p>
        </p:txBody>
      </p:sp>
      <p:sp>
        <p:nvSpPr>
          <p:cNvPr id="3" name="Content Placeholder 2"/>
          <p:cNvSpPr>
            <a:spLocks noGrp="1"/>
          </p:cNvSpPr>
          <p:nvPr>
            <p:ph idx="1"/>
          </p:nvPr>
        </p:nvSpPr>
        <p:spPr/>
        <p:txBody>
          <a:bodyPr>
            <a:normAutofit/>
          </a:bodyPr>
          <a:lstStyle/>
          <a:p>
            <a:pPr>
              <a:buNone/>
            </a:pPr>
            <a:r>
              <a:rPr lang="en-US" sz="2800" dirty="0" smtClean="0">
                <a:latin typeface="Times New Roman" pitchFamily="18" charset="0"/>
                <a:cs typeface="Times New Roman" pitchFamily="18" charset="0"/>
              </a:rPr>
              <a:t>The average amount of energy released ranges from approximately are as follows:</a:t>
            </a:r>
          </a:p>
          <a:p>
            <a:r>
              <a:rPr lang="en-US" sz="2800" dirty="0" smtClean="0">
                <a:latin typeface="Times New Roman" pitchFamily="18" charset="0"/>
                <a:cs typeface="Times New Roman" pitchFamily="18" charset="0"/>
              </a:rPr>
              <a:t>  16.7 kJ/g for carbohydrates or protein to 29.3 kJ/g for alcohol </a:t>
            </a:r>
          </a:p>
          <a:p>
            <a:r>
              <a:rPr lang="en-US" sz="2800" dirty="0" smtClean="0">
                <a:latin typeface="Times New Roman" pitchFamily="18" charset="0"/>
                <a:cs typeface="Times New Roman" pitchFamily="18" charset="0"/>
              </a:rPr>
              <a:t> 37.7 kJ/g for fats</a:t>
            </a:r>
          </a:p>
          <a:p>
            <a:pPr>
              <a:buNone/>
            </a:pPr>
            <a:r>
              <a:rPr lang="en-US"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hlinkClick r:id="rId2" tooltip="Food and Agricultural Organization of the United Nations&#10;"/>
              </a:rPr>
              <a:t>FAO</a:t>
            </a:r>
            <a:r>
              <a:rPr lang="en-US" sz="2800"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hlinkClick r:id="rId2" tooltip="World Health Organization of the United Nations&#10;"/>
              </a:rPr>
              <a:t>WHO</a:t>
            </a:r>
            <a:r>
              <a:rPr lang="en-US" sz="2800" dirty="0" smtClean="0">
                <a:latin typeface="Times New Roman" pitchFamily="18" charset="0"/>
                <a:cs typeface="Times New Roman" pitchFamily="18" charset="0"/>
              </a:rPr>
              <a:t>:UNU 2004).</a:t>
            </a:r>
            <a:endParaRPr lang="en-US" sz="28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74EBC5A4-AE75-42C8-BA15-7C47B20B43CB}"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Carbohydrate    requirement</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800" dirty="0" smtClean="0">
                <a:latin typeface="Times New Roman" pitchFamily="18" charset="0"/>
                <a:cs typeface="Times New Roman" pitchFamily="18" charset="0"/>
              </a:rPr>
              <a:t>Recommended carbohydrate is about 50-70% of total energy providing materials.</a:t>
            </a:r>
          </a:p>
          <a:p>
            <a:pPr>
              <a:buNone/>
            </a:pPr>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In SEAR region the energy provide by the carbohydrate is about 90% which may imbalance in diet and cause different consequences.</a:t>
            </a:r>
          </a:p>
          <a:p>
            <a:endParaRPr lang="en-US" sz="28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DDA5BDAD-E549-47B8-8B8E-7534F970B2EA}"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Contents</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r>
              <a:rPr lang="en-US" sz="2800" dirty="0" smtClean="0">
                <a:latin typeface="Times New Roman" pitchFamily="18" charset="0"/>
                <a:cs typeface="Times New Roman" pitchFamily="18" charset="0"/>
              </a:rPr>
              <a:t>Introduction</a:t>
            </a:r>
          </a:p>
          <a:p>
            <a:r>
              <a:rPr lang="en-US" sz="2800" dirty="0" smtClean="0">
                <a:latin typeface="Times New Roman" pitchFamily="18" charset="0"/>
                <a:cs typeface="Times New Roman" pitchFamily="18" charset="0"/>
              </a:rPr>
              <a:t>Objective</a:t>
            </a:r>
          </a:p>
          <a:p>
            <a:r>
              <a:rPr lang="en-US" sz="2800" dirty="0" smtClean="0">
                <a:latin typeface="Times New Roman" pitchFamily="18" charset="0"/>
                <a:cs typeface="Times New Roman" pitchFamily="18" charset="0"/>
              </a:rPr>
              <a:t>Methodology </a:t>
            </a:r>
          </a:p>
          <a:p>
            <a:r>
              <a:rPr lang="en-US" sz="2800" dirty="0" smtClean="0">
                <a:latin typeface="Times New Roman" pitchFamily="18" charset="0"/>
                <a:cs typeface="Times New Roman" pitchFamily="18" charset="0"/>
              </a:rPr>
              <a:t>Energy requirement</a:t>
            </a:r>
          </a:p>
          <a:p>
            <a:r>
              <a:rPr lang="en-US" sz="2800" dirty="0" smtClean="0">
                <a:latin typeface="Times New Roman" pitchFamily="18" charset="0"/>
                <a:cs typeface="Times New Roman" pitchFamily="18" charset="0"/>
              </a:rPr>
              <a:t>Importance</a:t>
            </a:r>
          </a:p>
          <a:p>
            <a:r>
              <a:rPr lang="en-US" sz="2800" dirty="0" smtClean="0">
                <a:latin typeface="Times New Roman" pitchFamily="18" charset="0"/>
                <a:cs typeface="Times New Roman" pitchFamily="18" charset="0"/>
              </a:rPr>
              <a:t>Factors affecting ER</a:t>
            </a:r>
          </a:p>
          <a:p>
            <a:r>
              <a:rPr lang="en-US" sz="2800" dirty="0" smtClean="0">
                <a:latin typeface="Times New Roman" pitchFamily="18" charset="0"/>
                <a:cs typeface="Times New Roman" pitchFamily="18" charset="0"/>
              </a:rPr>
              <a:t>Components of ER</a:t>
            </a:r>
          </a:p>
          <a:p>
            <a:r>
              <a:rPr lang="en-US" sz="2800" dirty="0" smtClean="0">
                <a:latin typeface="Times New Roman" pitchFamily="18" charset="0"/>
                <a:cs typeface="Times New Roman" pitchFamily="18" charset="0"/>
              </a:rPr>
              <a:t>ER of different ages</a:t>
            </a:r>
          </a:p>
          <a:p>
            <a:r>
              <a:rPr lang="en-US" sz="2800" dirty="0" smtClean="0">
                <a:latin typeface="Times New Roman" pitchFamily="18" charset="0"/>
                <a:cs typeface="Times New Roman" pitchFamily="18" charset="0"/>
              </a:rPr>
              <a:t>Energy value of food </a:t>
            </a:r>
          </a:p>
          <a:p>
            <a:r>
              <a:rPr lang="en-US" sz="2800" dirty="0" smtClean="0">
                <a:latin typeface="Times New Roman" pitchFamily="18" charset="0"/>
                <a:cs typeface="Times New Roman" pitchFamily="18" charset="0"/>
              </a:rPr>
              <a:t>Conclusion </a:t>
            </a:r>
          </a:p>
          <a:p>
            <a:endParaRPr lang="en-US" sz="28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endParaRPr lang="en-US" sz="2800" dirty="0" smtClean="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CC89A420-FF8B-4B07-A24E-C5BD9C289204}"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Protein requirement  </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800" dirty="0" smtClean="0">
                <a:solidFill>
                  <a:schemeClr val="tx1"/>
                </a:solidFill>
                <a:latin typeface="Times New Roman" pitchFamily="18" charset="0"/>
                <a:cs typeface="Times New Roman" pitchFamily="18" charset="0"/>
              </a:rPr>
              <a:t>The requirement of protein for each individual differs on the basis of various factors like age, sex, physiological activities and the infection, worm infestation and the emotional disturbances.</a:t>
            </a:r>
          </a:p>
          <a:p>
            <a:endParaRPr lang="en-US" sz="28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B6A1FF9D-1391-4469-8567-6FFC9BC50AB2}"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Protein Energy ratio for different age groups</a:t>
            </a:r>
            <a:endParaRPr lang="en-US" dirty="0"/>
          </a:p>
        </p:txBody>
      </p:sp>
      <p:sp>
        <p:nvSpPr>
          <p:cNvPr id="3" name="Content Placeholder 2"/>
          <p:cNvSpPr>
            <a:spLocks noGrp="1"/>
          </p:cNvSpPr>
          <p:nvPr>
            <p:ph idx="1"/>
          </p:nvPr>
        </p:nvSpPr>
        <p:spPr>
          <a:xfrm>
            <a:off x="228600" y="1554162"/>
            <a:ext cx="8686800" cy="4922838"/>
          </a:xfrm>
        </p:spPr>
        <p:txBody>
          <a:bodyPr>
            <a:normAutofit/>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
        <p:nvSpPr>
          <p:cNvPr id="4" name="Date Placeholder 3"/>
          <p:cNvSpPr>
            <a:spLocks noGrp="1"/>
          </p:cNvSpPr>
          <p:nvPr>
            <p:ph type="dt" sz="half" idx="10"/>
          </p:nvPr>
        </p:nvSpPr>
        <p:spPr/>
        <p:txBody>
          <a:bodyPr/>
          <a:lstStyle/>
          <a:p>
            <a:fld id="{64D10BAB-28D8-4ED9-9ACB-8F85E2F5252C}"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21</a:t>
            </a:fld>
            <a:endParaRPr lang="en-US"/>
          </a:p>
        </p:txBody>
      </p:sp>
      <p:graphicFrame>
        <p:nvGraphicFramePr>
          <p:cNvPr id="6" name="Table 5"/>
          <p:cNvGraphicFramePr>
            <a:graphicFrameLocks noGrp="1"/>
          </p:cNvGraphicFramePr>
          <p:nvPr/>
        </p:nvGraphicFramePr>
        <p:xfrm>
          <a:off x="304800" y="1524000"/>
          <a:ext cx="8534400" cy="4114800"/>
        </p:xfrm>
        <a:graphic>
          <a:graphicData uri="http://schemas.openxmlformats.org/drawingml/2006/table">
            <a:tbl>
              <a:tblPr/>
              <a:tblGrid>
                <a:gridCol w="1981200"/>
                <a:gridCol w="2244268"/>
                <a:gridCol w="2556332"/>
                <a:gridCol w="1752600"/>
              </a:tblGrid>
              <a:tr h="1798637">
                <a:tc>
                  <a:txBody>
                    <a:bodyPr/>
                    <a:lstStyle/>
                    <a:p>
                      <a:pPr marL="0" marR="0" fontAlgn="base">
                        <a:spcBef>
                          <a:spcPts val="430"/>
                        </a:spcBef>
                        <a:spcAft>
                          <a:spcPts val="0"/>
                        </a:spcAft>
                      </a:pPr>
                      <a:r>
                        <a:rPr lang="en-US" sz="2800" b="1" kern="1200" dirty="0">
                          <a:latin typeface="Times New Roman"/>
                          <a:ea typeface="Times New Roman"/>
                        </a:rPr>
                        <a:t>Group</a:t>
                      </a:r>
                      <a:endParaRPr lang="en-US" sz="2800" dirty="0">
                        <a:latin typeface="Times New Roman"/>
                        <a:ea typeface="Times New Roman"/>
                      </a:endParaRPr>
                    </a:p>
                  </a:txBody>
                  <a:tcPr marL="87294" marR="87294" marT="43647" marB="436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a:spcBef>
                          <a:spcPts val="430"/>
                        </a:spcBef>
                        <a:spcAft>
                          <a:spcPts val="0"/>
                        </a:spcAft>
                      </a:pPr>
                      <a:r>
                        <a:rPr lang="en-US" sz="2800" b="1" kern="1200" dirty="0">
                          <a:latin typeface="Times New Roman"/>
                          <a:ea typeface="Times New Roman"/>
                        </a:rPr>
                        <a:t>Recommended protein </a:t>
                      </a:r>
                      <a:r>
                        <a:rPr lang="en-US" sz="2800" b="1" kern="1200" dirty="0" smtClean="0">
                          <a:latin typeface="Times New Roman"/>
                          <a:ea typeface="Times New Roman"/>
                        </a:rPr>
                        <a:t>intake g/day</a:t>
                      </a:r>
                      <a:endParaRPr lang="en-US" sz="2800" dirty="0">
                        <a:latin typeface="Times New Roman"/>
                        <a:ea typeface="Times New Roman"/>
                      </a:endParaRPr>
                    </a:p>
                  </a:txBody>
                  <a:tcPr marL="87294" marR="87294" marT="43647" marB="436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a:spcBef>
                          <a:spcPts val="430"/>
                        </a:spcBef>
                        <a:spcAft>
                          <a:spcPts val="0"/>
                        </a:spcAft>
                      </a:pPr>
                      <a:r>
                        <a:rPr lang="en-US" sz="2800" b="1" kern="1200" dirty="0">
                          <a:latin typeface="Times New Roman"/>
                          <a:ea typeface="Times New Roman"/>
                        </a:rPr>
                        <a:t>Recommended energy intake kcal/day</a:t>
                      </a:r>
                      <a:endParaRPr lang="en-US" sz="2800" dirty="0">
                        <a:latin typeface="Times New Roman"/>
                        <a:ea typeface="Times New Roman"/>
                      </a:endParaRPr>
                    </a:p>
                  </a:txBody>
                  <a:tcPr marL="87294" marR="87294" marT="43647" marB="436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fontAlgn="base">
                        <a:spcBef>
                          <a:spcPts val="430"/>
                        </a:spcBef>
                        <a:spcAft>
                          <a:spcPts val="0"/>
                        </a:spcAft>
                      </a:pPr>
                      <a:r>
                        <a:rPr lang="en-US" sz="2800" b="1" kern="1200" dirty="0">
                          <a:latin typeface="Times New Roman"/>
                          <a:ea typeface="Times New Roman"/>
                        </a:rPr>
                        <a:t>PE Ratio (%)</a:t>
                      </a:r>
                      <a:endParaRPr lang="en-US" sz="2800" dirty="0">
                        <a:latin typeface="Times New Roman"/>
                        <a:ea typeface="Times New Roman"/>
                      </a:endParaRPr>
                    </a:p>
                  </a:txBody>
                  <a:tcPr marL="87294" marR="87294" marT="43647" marB="436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04183">
                <a:tc>
                  <a:txBody>
                    <a:bodyPr/>
                    <a:lstStyle/>
                    <a:p>
                      <a:pPr marL="0" marR="0" fontAlgn="base">
                        <a:spcBef>
                          <a:spcPts val="430"/>
                        </a:spcBef>
                        <a:spcAft>
                          <a:spcPts val="0"/>
                        </a:spcAft>
                      </a:pPr>
                      <a:r>
                        <a:rPr lang="en-US" sz="2800" kern="1200" dirty="0" smtClean="0">
                          <a:latin typeface="Times New Roman"/>
                          <a:ea typeface="Times New Roman"/>
                        </a:rPr>
                        <a:t>Man*</a:t>
                      </a:r>
                      <a:endParaRPr lang="en-US" sz="2800" dirty="0">
                        <a:latin typeface="Times New Roman"/>
                        <a:ea typeface="Times New Roman"/>
                      </a:endParaRPr>
                    </a:p>
                    <a:p>
                      <a:pPr marL="0" marR="0" fontAlgn="base">
                        <a:spcBef>
                          <a:spcPts val="430"/>
                        </a:spcBef>
                        <a:spcAft>
                          <a:spcPts val="0"/>
                        </a:spcAft>
                      </a:pPr>
                      <a:r>
                        <a:rPr lang="en-US" sz="2800" kern="1200" dirty="0" smtClean="0">
                          <a:latin typeface="Times New Roman"/>
                          <a:ea typeface="Times New Roman"/>
                        </a:rPr>
                        <a:t>Woman*</a:t>
                      </a:r>
                      <a:endParaRPr lang="en-US" sz="2800" dirty="0">
                        <a:latin typeface="Times New Roman"/>
                        <a:ea typeface="Times New Roman"/>
                      </a:endParaRPr>
                    </a:p>
                  </a:txBody>
                  <a:tcPr marL="87294" marR="87294" marT="43647" marB="436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base">
                        <a:spcBef>
                          <a:spcPts val="430"/>
                        </a:spcBef>
                        <a:spcAft>
                          <a:spcPts val="0"/>
                        </a:spcAft>
                      </a:pPr>
                      <a:r>
                        <a:rPr lang="en-US" sz="2800" kern="1200" dirty="0" smtClean="0">
                          <a:latin typeface="Times New Roman"/>
                          <a:ea typeface="Times New Roman"/>
                        </a:rPr>
                        <a:t>60</a:t>
                      </a:r>
                      <a:endParaRPr lang="en-US" sz="28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50</a:t>
                      </a:r>
                      <a:endParaRPr lang="en-US" sz="2800" dirty="0">
                        <a:latin typeface="Times New Roman"/>
                        <a:ea typeface="Times New Roman"/>
                      </a:endParaRPr>
                    </a:p>
                  </a:txBody>
                  <a:tcPr marL="87294" marR="87294" marT="43647" marB="436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base">
                        <a:spcBef>
                          <a:spcPts val="430"/>
                        </a:spcBef>
                        <a:spcAft>
                          <a:spcPts val="0"/>
                        </a:spcAft>
                      </a:pPr>
                      <a:r>
                        <a:rPr lang="en-US" sz="2800" kern="1200" dirty="0" smtClean="0">
                          <a:latin typeface="Times New Roman"/>
                          <a:ea typeface="Times New Roman"/>
                        </a:rPr>
                        <a:t>2900</a:t>
                      </a:r>
                      <a:endParaRPr lang="en-US" sz="28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2200</a:t>
                      </a:r>
                      <a:endParaRPr lang="en-US" sz="2800" dirty="0">
                        <a:latin typeface="Times New Roman"/>
                        <a:ea typeface="Times New Roman"/>
                      </a:endParaRPr>
                    </a:p>
                  </a:txBody>
                  <a:tcPr marL="87294" marR="87294" marT="43647" marB="436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base">
                        <a:spcBef>
                          <a:spcPts val="430"/>
                        </a:spcBef>
                        <a:spcAft>
                          <a:spcPts val="0"/>
                        </a:spcAft>
                      </a:pPr>
                      <a:r>
                        <a:rPr lang="en-US" sz="2800" kern="1200" dirty="0" smtClean="0">
                          <a:latin typeface="Times New Roman"/>
                          <a:ea typeface="Times New Roman"/>
                        </a:rPr>
                        <a:t>8.3</a:t>
                      </a:r>
                      <a:endParaRPr lang="en-US" sz="28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9.1</a:t>
                      </a:r>
                      <a:endParaRPr lang="en-US" sz="2800" dirty="0">
                        <a:latin typeface="Times New Roman"/>
                        <a:ea typeface="Times New Roman"/>
                      </a:endParaRPr>
                    </a:p>
                  </a:txBody>
                  <a:tcPr marL="87294" marR="87294" marT="43647" marB="436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1980">
                <a:tc>
                  <a:txBody>
                    <a:bodyPr/>
                    <a:lstStyle/>
                    <a:p>
                      <a:pPr marL="0" marR="0" fontAlgn="base">
                        <a:spcBef>
                          <a:spcPts val="430"/>
                        </a:spcBef>
                        <a:spcAft>
                          <a:spcPts val="0"/>
                        </a:spcAft>
                      </a:pPr>
                      <a:r>
                        <a:rPr lang="en-US" sz="2800" kern="1200" dirty="0">
                          <a:latin typeface="Times New Roman"/>
                          <a:ea typeface="Times New Roman"/>
                        </a:rPr>
                        <a:t>Pregnant </a:t>
                      </a:r>
                      <a:endParaRPr lang="en-US" sz="2800" dirty="0">
                        <a:latin typeface="Times New Roman"/>
                        <a:ea typeface="Times New Roman"/>
                      </a:endParaRPr>
                    </a:p>
                    <a:p>
                      <a:pPr marL="0" marR="0" fontAlgn="base">
                        <a:spcBef>
                          <a:spcPts val="430"/>
                        </a:spcBef>
                        <a:spcAft>
                          <a:spcPts val="0"/>
                        </a:spcAft>
                      </a:pPr>
                      <a:r>
                        <a:rPr lang="en-US" sz="2800" kern="1200" dirty="0" smtClean="0">
                          <a:latin typeface="Times New Roman"/>
                          <a:ea typeface="Times New Roman"/>
                        </a:rPr>
                        <a:t>Lactating</a:t>
                      </a:r>
                      <a:endParaRPr lang="en-US" sz="2800" dirty="0">
                        <a:latin typeface="Times New Roman"/>
                        <a:ea typeface="Times New Roman"/>
                      </a:endParaRPr>
                    </a:p>
                  </a:txBody>
                  <a:tcPr marL="87294" marR="87294" marT="43647" marB="436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base">
                        <a:spcBef>
                          <a:spcPts val="430"/>
                        </a:spcBef>
                        <a:spcAft>
                          <a:spcPts val="0"/>
                        </a:spcAft>
                      </a:pPr>
                      <a:r>
                        <a:rPr lang="en-US" sz="2800" kern="1200" dirty="0">
                          <a:latin typeface="Times New Roman"/>
                          <a:ea typeface="Times New Roman"/>
                        </a:rPr>
                        <a:t>65</a:t>
                      </a:r>
                      <a:endParaRPr lang="en-US" sz="28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75</a:t>
                      </a:r>
                      <a:endParaRPr lang="en-US" sz="2800" dirty="0">
                        <a:latin typeface="Times New Roman"/>
                        <a:ea typeface="Times New Roman"/>
                      </a:endParaRPr>
                    </a:p>
                  </a:txBody>
                  <a:tcPr marL="87294" marR="87294" marT="43647" marB="436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base">
                        <a:spcBef>
                          <a:spcPts val="430"/>
                        </a:spcBef>
                        <a:spcAft>
                          <a:spcPts val="0"/>
                        </a:spcAft>
                      </a:pPr>
                      <a:r>
                        <a:rPr lang="en-US" sz="2800" kern="1200" dirty="0">
                          <a:latin typeface="Times New Roman"/>
                          <a:ea typeface="Times New Roman"/>
                        </a:rPr>
                        <a:t>2500</a:t>
                      </a:r>
                      <a:endParaRPr lang="en-US" sz="28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2750</a:t>
                      </a:r>
                      <a:endParaRPr lang="en-US" sz="2800" dirty="0">
                        <a:latin typeface="Times New Roman"/>
                        <a:ea typeface="Times New Roman"/>
                      </a:endParaRPr>
                    </a:p>
                  </a:txBody>
                  <a:tcPr marL="87294" marR="87294" marT="43647" marB="436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base">
                        <a:spcBef>
                          <a:spcPts val="430"/>
                        </a:spcBef>
                        <a:spcAft>
                          <a:spcPts val="0"/>
                        </a:spcAft>
                      </a:pPr>
                      <a:r>
                        <a:rPr lang="en-US" sz="2800" kern="1200" dirty="0">
                          <a:latin typeface="Times New Roman"/>
                          <a:ea typeface="Times New Roman"/>
                        </a:rPr>
                        <a:t>10.4</a:t>
                      </a:r>
                      <a:endParaRPr lang="en-US" sz="28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10.9</a:t>
                      </a:r>
                      <a:endParaRPr lang="en-US" sz="2800" dirty="0">
                        <a:latin typeface="Times New Roman"/>
                        <a:ea typeface="Times New Roman"/>
                      </a:endParaRPr>
                    </a:p>
                  </a:txBody>
                  <a:tcPr marL="87294" marR="87294" marT="43647" marB="436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 name="Table 6"/>
          <p:cNvGraphicFramePr>
            <a:graphicFrameLocks noGrp="1"/>
          </p:cNvGraphicFramePr>
          <p:nvPr/>
        </p:nvGraphicFramePr>
        <p:xfrm>
          <a:off x="304800" y="5715001"/>
          <a:ext cx="8609428" cy="685799"/>
        </p:xfrm>
        <a:graphic>
          <a:graphicData uri="http://schemas.openxmlformats.org/drawingml/2006/table">
            <a:tbl>
              <a:tblPr/>
              <a:tblGrid>
                <a:gridCol w="8609428"/>
              </a:tblGrid>
              <a:tr h="685799">
                <a:tc>
                  <a:txBody>
                    <a:bodyPr/>
                    <a:lstStyle/>
                    <a:p>
                      <a:r>
                        <a:rPr lang="en-US" sz="2800" dirty="0" smtClean="0"/>
                        <a:t>Reference for moderate</a:t>
                      </a:r>
                      <a:r>
                        <a:rPr lang="en-US" sz="2800" baseline="0" dirty="0" smtClean="0"/>
                        <a:t> working adult only</a:t>
                      </a:r>
                      <a:endParaRPr lang="en-US" sz="2800" dirty="0"/>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857250"/>
          </a:xfrm>
        </p:spPr>
        <p:txBody>
          <a:bodyPr>
            <a:normAutofit fontScale="90000"/>
          </a:bodyPr>
          <a:lstStyle/>
          <a:p>
            <a:pPr eaLnBrk="1" fontAlgn="auto" hangingPunct="1">
              <a:spcAft>
                <a:spcPts val="0"/>
              </a:spcAft>
              <a:defRPr/>
            </a:pP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b="1" dirty="0" smtClean="0">
                <a:latin typeface="Times New Roman" pitchFamily="18" charset="0"/>
                <a:cs typeface="Times New Roman" pitchFamily="18" charset="0"/>
              </a:rPr>
              <a:t>PROTEIN ENERGY RATIO</a:t>
            </a:r>
            <a:endParaRPr lang="en-US" dirty="0">
              <a:latin typeface="Times New Roman" pitchFamily="18" charset="0"/>
              <a:cs typeface="Times New Roman" pitchFamily="18" charset="0"/>
            </a:endParaRPr>
          </a:p>
        </p:txBody>
      </p:sp>
      <p:sp>
        <p:nvSpPr>
          <p:cNvPr id="4" name="Date Placeholder 3"/>
          <p:cNvSpPr>
            <a:spLocks noGrp="1"/>
          </p:cNvSpPr>
          <p:nvPr>
            <p:ph type="dt" sz="quarter" idx="10"/>
          </p:nvPr>
        </p:nvSpPr>
        <p:spPr/>
        <p:txBody>
          <a:bodyPr/>
          <a:lstStyle/>
          <a:p>
            <a:pPr>
              <a:defRPr/>
            </a:pPr>
            <a:fld id="{FEB97A9F-CC2D-49E7-8307-D79F219E74A2}" type="datetime1">
              <a:rPr lang="en-US" smtClean="0">
                <a:latin typeface="Times New Roman" pitchFamily="18" charset="0"/>
                <a:cs typeface="Times New Roman" pitchFamily="18" charset="0"/>
              </a:rPr>
              <a:pPr>
                <a:defRPr/>
              </a:pPr>
              <a:t>11/5/2017</a:t>
            </a:fld>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pPr>
              <a:defRPr/>
            </a:pPr>
            <a:fld id="{F849626D-1105-49D8-8350-7F3974E7FD57}" type="slidenum">
              <a:rPr lang="en-US">
                <a:latin typeface="Times New Roman" pitchFamily="18" charset="0"/>
                <a:cs typeface="Times New Roman" pitchFamily="18" charset="0"/>
              </a:rPr>
              <a:pPr>
                <a:defRPr/>
              </a:pPr>
              <a:t>22</a:t>
            </a:fld>
            <a:endParaRPr lang="en-US" dirty="0">
              <a:latin typeface="Times New Roman" pitchFamily="18" charset="0"/>
              <a:cs typeface="Times New Roman" pitchFamily="18" charset="0"/>
            </a:endParaRPr>
          </a:p>
        </p:txBody>
      </p:sp>
      <p:graphicFrame>
        <p:nvGraphicFramePr>
          <p:cNvPr id="6" name="Table 5"/>
          <p:cNvGraphicFramePr>
            <a:graphicFrameLocks noGrp="1"/>
          </p:cNvGraphicFramePr>
          <p:nvPr/>
        </p:nvGraphicFramePr>
        <p:xfrm>
          <a:off x="304800" y="1397000"/>
          <a:ext cx="8458200" cy="4370668"/>
        </p:xfrm>
        <a:graphic>
          <a:graphicData uri="http://schemas.openxmlformats.org/drawingml/2006/table">
            <a:tbl>
              <a:tblPr/>
              <a:tblGrid>
                <a:gridCol w="3352800"/>
                <a:gridCol w="1371600"/>
                <a:gridCol w="1981200"/>
                <a:gridCol w="1752600"/>
              </a:tblGrid>
              <a:tr h="1850371">
                <a:tc>
                  <a:txBody>
                    <a:bodyPr/>
                    <a:lstStyle/>
                    <a:p>
                      <a:pPr marL="0" marR="0" fontAlgn="base">
                        <a:spcBef>
                          <a:spcPts val="430"/>
                        </a:spcBef>
                        <a:spcAft>
                          <a:spcPts val="0"/>
                        </a:spcAft>
                      </a:pPr>
                      <a:r>
                        <a:rPr lang="en-US" sz="2800" kern="1200" dirty="0">
                          <a:latin typeface="Times New Roman"/>
                          <a:ea typeface="Times New Roman"/>
                        </a:rPr>
                        <a:t>Preschool children</a:t>
                      </a:r>
                      <a:endParaRPr lang="en-US" sz="2800" dirty="0">
                        <a:latin typeface="Times New Roman"/>
                        <a:ea typeface="Times New Roman"/>
                      </a:endParaRPr>
                    </a:p>
                    <a:p>
                      <a:pPr marL="0" marR="0" fontAlgn="base">
                        <a:spcBef>
                          <a:spcPts val="430"/>
                        </a:spcBef>
                        <a:spcAft>
                          <a:spcPts val="0"/>
                        </a:spcAft>
                      </a:pPr>
                      <a:r>
                        <a:rPr lang="en-US" sz="2800" kern="1200" dirty="0">
                          <a:latin typeface="Times New Roman"/>
                          <a:ea typeface="Times New Roman"/>
                        </a:rPr>
                        <a:t>1-3 yrs.</a:t>
                      </a:r>
                      <a:endParaRPr lang="en-US" sz="2800" dirty="0">
                        <a:latin typeface="Times New Roman"/>
                        <a:ea typeface="Times New Roman"/>
                      </a:endParaRPr>
                    </a:p>
                    <a:p>
                      <a:pPr marL="0" marR="0" fontAlgn="base">
                        <a:spcBef>
                          <a:spcPts val="430"/>
                        </a:spcBef>
                        <a:spcAft>
                          <a:spcPts val="0"/>
                        </a:spcAft>
                      </a:pPr>
                      <a:r>
                        <a:rPr lang="en-US" sz="2800" kern="1200" dirty="0">
                          <a:latin typeface="Times New Roman"/>
                          <a:ea typeface="Times New Roman"/>
                        </a:rPr>
                        <a:t>4-6 yrs.</a:t>
                      </a:r>
                      <a:endParaRPr lang="en-US" sz="2800" dirty="0">
                        <a:latin typeface="Times New Roman"/>
                        <a:ea typeface="Times New Roman"/>
                      </a:endParaRPr>
                    </a:p>
                    <a:p>
                      <a:pPr marL="0" marR="0" fontAlgn="base">
                        <a:spcBef>
                          <a:spcPts val="430"/>
                        </a:spcBef>
                        <a:spcAft>
                          <a:spcPts val="0"/>
                        </a:spcAft>
                      </a:pPr>
                      <a:r>
                        <a:rPr lang="en-US" sz="2800" kern="1200" dirty="0">
                          <a:latin typeface="Times New Roman"/>
                          <a:ea typeface="Times New Roman"/>
                        </a:rPr>
                        <a:t>7-9 yrs.</a:t>
                      </a:r>
                      <a:endParaRPr lang="en-US" sz="2800" dirty="0">
                        <a:latin typeface="Times New Roman"/>
                        <a:ea typeface="Times New Roman"/>
                      </a:endParaRPr>
                    </a:p>
                  </a:txBody>
                  <a:tcPr marL="87294" marR="87294" marT="43647" marB="436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base">
                        <a:spcBef>
                          <a:spcPts val="430"/>
                        </a:spcBef>
                        <a:spcAft>
                          <a:spcPts val="0"/>
                        </a:spcAft>
                      </a:pPr>
                      <a:endParaRPr lang="en-US" sz="2800" kern="12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21</a:t>
                      </a:r>
                      <a:endParaRPr lang="en-US" sz="28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29</a:t>
                      </a:r>
                      <a:endParaRPr lang="en-US" sz="28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40</a:t>
                      </a:r>
                      <a:endParaRPr lang="en-US" sz="2800" dirty="0">
                        <a:latin typeface="Times New Roman"/>
                        <a:ea typeface="Times New Roman"/>
                      </a:endParaRPr>
                    </a:p>
                  </a:txBody>
                  <a:tcPr marL="87294" marR="87294" marT="43647" marB="436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base">
                        <a:spcBef>
                          <a:spcPts val="430"/>
                        </a:spcBef>
                        <a:spcAft>
                          <a:spcPts val="0"/>
                        </a:spcAft>
                      </a:pPr>
                      <a:endParaRPr lang="en-US" sz="2800" kern="12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1240</a:t>
                      </a:r>
                      <a:endParaRPr lang="en-US" sz="28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1690</a:t>
                      </a:r>
                      <a:endParaRPr lang="en-US" sz="28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1950</a:t>
                      </a:r>
                      <a:endParaRPr lang="en-US" sz="2800" dirty="0">
                        <a:latin typeface="Times New Roman"/>
                        <a:ea typeface="Times New Roman"/>
                      </a:endParaRPr>
                    </a:p>
                  </a:txBody>
                  <a:tcPr marL="87294" marR="87294" marT="43647" marB="436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base">
                        <a:spcBef>
                          <a:spcPts val="430"/>
                        </a:spcBef>
                        <a:spcAft>
                          <a:spcPts val="0"/>
                        </a:spcAft>
                      </a:pPr>
                      <a:endParaRPr lang="en-US" sz="2800" kern="12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6.8</a:t>
                      </a:r>
                      <a:endParaRPr lang="en-US" sz="28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6.9</a:t>
                      </a:r>
                      <a:endParaRPr lang="en-US" sz="28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8.2</a:t>
                      </a:r>
                      <a:endParaRPr lang="en-US" sz="2800" dirty="0">
                        <a:latin typeface="Times New Roman"/>
                        <a:ea typeface="Times New Roman"/>
                      </a:endParaRPr>
                    </a:p>
                  </a:txBody>
                  <a:tcPr marL="87294" marR="87294" marT="43647" marB="436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9070">
                <a:tc>
                  <a:txBody>
                    <a:bodyPr/>
                    <a:lstStyle/>
                    <a:p>
                      <a:pPr marL="0" marR="0" fontAlgn="base">
                        <a:spcBef>
                          <a:spcPts val="430"/>
                        </a:spcBef>
                        <a:spcAft>
                          <a:spcPts val="0"/>
                        </a:spcAft>
                      </a:pPr>
                      <a:r>
                        <a:rPr lang="en-US" sz="2800" kern="1200" dirty="0">
                          <a:latin typeface="Times New Roman"/>
                          <a:ea typeface="Times New Roman"/>
                        </a:rPr>
                        <a:t>Adolescents</a:t>
                      </a:r>
                      <a:endParaRPr lang="en-US" sz="2800" dirty="0">
                        <a:latin typeface="Times New Roman"/>
                        <a:ea typeface="Times New Roman"/>
                      </a:endParaRPr>
                    </a:p>
                    <a:p>
                      <a:pPr marL="0" marR="0" fontAlgn="base">
                        <a:spcBef>
                          <a:spcPts val="430"/>
                        </a:spcBef>
                        <a:spcAft>
                          <a:spcPts val="0"/>
                        </a:spcAft>
                      </a:pPr>
                      <a:r>
                        <a:rPr lang="en-US" sz="2800" kern="1200" dirty="0">
                          <a:latin typeface="Times New Roman"/>
                          <a:ea typeface="Times New Roman"/>
                        </a:rPr>
                        <a:t>13-15 yrs.  Boys</a:t>
                      </a:r>
                      <a:endParaRPr lang="en-US" sz="2800" dirty="0">
                        <a:latin typeface="Times New Roman"/>
                        <a:ea typeface="Times New Roman"/>
                      </a:endParaRPr>
                    </a:p>
                    <a:p>
                      <a:pPr marL="0" marR="0" fontAlgn="base">
                        <a:spcBef>
                          <a:spcPts val="430"/>
                        </a:spcBef>
                        <a:spcAft>
                          <a:spcPts val="0"/>
                        </a:spcAft>
                      </a:pPr>
                      <a:r>
                        <a:rPr lang="en-US" sz="2800" kern="1200" dirty="0" smtClean="0">
                          <a:latin typeface="Times New Roman"/>
                          <a:ea typeface="Times New Roman"/>
                        </a:rPr>
                        <a:t>                  Girls</a:t>
                      </a:r>
                      <a:endParaRPr lang="en-US" sz="2800" dirty="0">
                        <a:latin typeface="Times New Roman"/>
                        <a:ea typeface="Times New Roman"/>
                      </a:endParaRPr>
                    </a:p>
                    <a:p>
                      <a:pPr marL="0" marR="0" fontAlgn="base">
                        <a:spcBef>
                          <a:spcPts val="430"/>
                        </a:spcBef>
                        <a:spcAft>
                          <a:spcPts val="0"/>
                        </a:spcAft>
                      </a:pPr>
                      <a:r>
                        <a:rPr lang="en-US" sz="2800" kern="1200" dirty="0">
                          <a:latin typeface="Times New Roman"/>
                          <a:ea typeface="Times New Roman"/>
                        </a:rPr>
                        <a:t>16-18 yrs. Boys</a:t>
                      </a:r>
                      <a:endParaRPr lang="en-US" sz="2800" dirty="0">
                        <a:latin typeface="Times New Roman"/>
                        <a:ea typeface="Times New Roman"/>
                      </a:endParaRPr>
                    </a:p>
                    <a:p>
                      <a:pPr marL="0" marR="0" fontAlgn="base">
                        <a:spcBef>
                          <a:spcPts val="430"/>
                        </a:spcBef>
                        <a:spcAft>
                          <a:spcPts val="0"/>
                        </a:spcAft>
                      </a:pPr>
                      <a:r>
                        <a:rPr lang="en-US" sz="2800" kern="1200" dirty="0">
                          <a:latin typeface="Times New Roman"/>
                          <a:ea typeface="Times New Roman"/>
                        </a:rPr>
                        <a:t> </a:t>
                      </a:r>
                      <a:r>
                        <a:rPr lang="en-US" sz="2800" kern="1200" dirty="0" smtClean="0">
                          <a:latin typeface="Times New Roman"/>
                          <a:ea typeface="Times New Roman"/>
                        </a:rPr>
                        <a:t>                 Girls</a:t>
                      </a:r>
                      <a:endParaRPr lang="en-US" sz="2800" dirty="0">
                        <a:latin typeface="Times New Roman"/>
                        <a:ea typeface="Times New Roman"/>
                      </a:endParaRPr>
                    </a:p>
                  </a:txBody>
                  <a:tcPr marL="87294" marR="87294" marT="43647" marB="436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base">
                        <a:spcBef>
                          <a:spcPts val="430"/>
                        </a:spcBef>
                        <a:spcAft>
                          <a:spcPts val="0"/>
                        </a:spcAft>
                      </a:pPr>
                      <a:endParaRPr lang="en-US" sz="2800" kern="12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67</a:t>
                      </a:r>
                      <a:endParaRPr lang="en-US" sz="28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62</a:t>
                      </a:r>
                      <a:endParaRPr lang="en-US" sz="28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75</a:t>
                      </a:r>
                      <a:endParaRPr lang="en-US" sz="28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60</a:t>
                      </a:r>
                      <a:endParaRPr lang="en-US" sz="2800" dirty="0">
                        <a:latin typeface="Times New Roman"/>
                        <a:ea typeface="Times New Roman"/>
                      </a:endParaRPr>
                    </a:p>
                  </a:txBody>
                  <a:tcPr marL="87294" marR="87294" marT="43647" marB="436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base">
                        <a:spcBef>
                          <a:spcPts val="430"/>
                        </a:spcBef>
                        <a:spcAft>
                          <a:spcPts val="0"/>
                        </a:spcAft>
                      </a:pPr>
                      <a:endParaRPr lang="en-US" sz="2800" kern="12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2450</a:t>
                      </a:r>
                      <a:endParaRPr lang="en-US" sz="28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2060</a:t>
                      </a:r>
                      <a:endParaRPr lang="en-US" sz="28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2640</a:t>
                      </a:r>
                      <a:endParaRPr lang="en-US" sz="28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2060</a:t>
                      </a:r>
                      <a:endParaRPr lang="en-US" sz="2800" dirty="0">
                        <a:latin typeface="Times New Roman"/>
                        <a:ea typeface="Times New Roman"/>
                      </a:endParaRPr>
                    </a:p>
                  </a:txBody>
                  <a:tcPr marL="87294" marR="87294" marT="43647" marB="436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base">
                        <a:spcBef>
                          <a:spcPts val="430"/>
                        </a:spcBef>
                        <a:spcAft>
                          <a:spcPts val="0"/>
                        </a:spcAft>
                      </a:pPr>
                      <a:endParaRPr lang="en-US" sz="2800" kern="12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10.9</a:t>
                      </a:r>
                      <a:endParaRPr lang="en-US" sz="28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12.0</a:t>
                      </a:r>
                      <a:endParaRPr lang="en-US" sz="28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11.4</a:t>
                      </a:r>
                      <a:endParaRPr lang="en-US" sz="2800" dirty="0">
                        <a:latin typeface="Times New Roman"/>
                        <a:ea typeface="Times New Roman"/>
                      </a:endParaRPr>
                    </a:p>
                    <a:p>
                      <a:pPr marL="0" marR="0" algn="ctr" fontAlgn="base">
                        <a:spcBef>
                          <a:spcPts val="430"/>
                        </a:spcBef>
                        <a:spcAft>
                          <a:spcPts val="0"/>
                        </a:spcAft>
                      </a:pPr>
                      <a:r>
                        <a:rPr lang="en-US" sz="2800" kern="1200" dirty="0">
                          <a:latin typeface="Times New Roman"/>
                          <a:ea typeface="Times New Roman"/>
                        </a:rPr>
                        <a:t>11.7</a:t>
                      </a:r>
                      <a:endParaRPr lang="en-US" sz="2800" dirty="0">
                        <a:latin typeface="Times New Roman"/>
                        <a:ea typeface="Times New Roman"/>
                      </a:endParaRPr>
                    </a:p>
                  </a:txBody>
                  <a:tcPr marL="87294" marR="87294" marT="43647" marB="436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Fat requirement </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800" dirty="0" smtClean="0">
                <a:latin typeface="Times New Roman" pitchFamily="18" charset="0"/>
                <a:cs typeface="Times New Roman" pitchFamily="18" charset="0"/>
              </a:rPr>
              <a:t>The requirement of fat is unknown certainly.</a:t>
            </a:r>
          </a:p>
          <a:p>
            <a:pPr>
              <a:buNone/>
            </a:pPr>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During infancy it contributes about 50% of total energy.</a:t>
            </a:r>
          </a:p>
          <a:p>
            <a:pPr marL="274320" indent="-274320">
              <a:buClr>
                <a:schemeClr val="accent3"/>
              </a:buClr>
              <a:buFont typeface="Wingdings 2"/>
              <a:buChar char=""/>
              <a:defRPr/>
            </a:pPr>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The scale of fat is 20% of total energy requirement for adult . Among them 50% should be gain from unsaturated fats i.e. vegetables oils rich in essential fatty acids.</a:t>
            </a:r>
          </a:p>
          <a:p>
            <a:pPr>
              <a:buNone/>
            </a:pPr>
            <a:r>
              <a:rPr lang="en-US"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88EE8F7B-05B8-48FA-B77D-4BBB9327A539}"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457200" y="457200"/>
            <a:ext cx="8305800" cy="781050"/>
          </a:xfrm>
        </p:spPr>
        <p:txBody>
          <a:bodyPr>
            <a:noAutofit/>
          </a:bodyPr>
          <a:lstStyle/>
          <a:p>
            <a:pPr eaLnBrk="1" hangingPunct="1"/>
            <a:r>
              <a:rPr lang="en-US" sz="3200" b="1" dirty="0" smtClean="0">
                <a:latin typeface="Times New Roman" pitchFamily="18" charset="0"/>
                <a:cs typeface="Times New Roman" pitchFamily="18" charset="0"/>
              </a:rPr>
              <a:t>SUGGESTED DAILY </a:t>
            </a:r>
            <a:br>
              <a:rPr lang="en-US" sz="3200" b="1" dirty="0" smtClean="0">
                <a:latin typeface="Times New Roman" pitchFamily="18" charset="0"/>
                <a:cs typeface="Times New Roman" pitchFamily="18" charset="0"/>
              </a:rPr>
            </a:br>
            <a:r>
              <a:rPr lang="en-US" sz="3200" b="1" dirty="0" smtClean="0">
                <a:latin typeface="Times New Roman" pitchFamily="18" charset="0"/>
                <a:cs typeface="Times New Roman" pitchFamily="18" charset="0"/>
              </a:rPr>
              <a:t>INTAKE OF DIETARY FATS</a:t>
            </a:r>
            <a:endParaRPr lang="en-US" sz="3200" dirty="0" smtClean="0">
              <a:latin typeface="Times New Roman" pitchFamily="18" charset="0"/>
              <a:cs typeface="Times New Roman" pitchFamily="18" charset="0"/>
            </a:endParaRPr>
          </a:p>
        </p:txBody>
      </p:sp>
      <p:sp>
        <p:nvSpPr>
          <p:cNvPr id="4" name="Date Placeholder 3"/>
          <p:cNvSpPr>
            <a:spLocks noGrp="1"/>
          </p:cNvSpPr>
          <p:nvPr>
            <p:ph type="dt" sz="quarter" idx="10"/>
          </p:nvPr>
        </p:nvSpPr>
        <p:spPr/>
        <p:txBody>
          <a:bodyPr/>
          <a:lstStyle/>
          <a:p>
            <a:pPr>
              <a:defRPr/>
            </a:pPr>
            <a:fld id="{8D967398-CA6F-41C1-A1D2-45CB6D25824C}" type="datetime1">
              <a:rPr lang="en-US" smtClean="0"/>
              <a:pPr>
                <a:defRPr/>
              </a:pPr>
              <a:t>11/5/2017</a:t>
            </a:fld>
            <a:endParaRPr lang="en-US" dirty="0"/>
          </a:p>
        </p:txBody>
      </p:sp>
      <p:sp>
        <p:nvSpPr>
          <p:cNvPr id="5" name="Slide Number Placeholder 4"/>
          <p:cNvSpPr>
            <a:spLocks noGrp="1"/>
          </p:cNvSpPr>
          <p:nvPr>
            <p:ph type="sldNum" sz="quarter" idx="12"/>
          </p:nvPr>
        </p:nvSpPr>
        <p:spPr/>
        <p:txBody>
          <a:bodyPr/>
          <a:lstStyle/>
          <a:p>
            <a:pPr>
              <a:defRPr/>
            </a:pPr>
            <a:fld id="{2CB526B5-2E54-4406-B1AF-3DD193B58F3C}" type="slidenum">
              <a:rPr lang="en-US"/>
              <a:pPr>
                <a:defRPr/>
              </a:pPr>
              <a:t>24</a:t>
            </a:fld>
            <a:endParaRPr lang="en-US" dirty="0"/>
          </a:p>
        </p:txBody>
      </p:sp>
      <p:graphicFrame>
        <p:nvGraphicFramePr>
          <p:cNvPr id="6" name="Table 5"/>
          <p:cNvGraphicFramePr>
            <a:graphicFrameLocks noGrp="1"/>
          </p:cNvGraphicFramePr>
          <p:nvPr/>
        </p:nvGraphicFramePr>
        <p:xfrm>
          <a:off x="457200" y="1447800"/>
          <a:ext cx="8381999" cy="4615544"/>
        </p:xfrm>
        <a:graphic>
          <a:graphicData uri="http://schemas.openxmlformats.org/drawingml/2006/table">
            <a:tbl>
              <a:tblPr/>
              <a:tblGrid>
                <a:gridCol w="2731564"/>
                <a:gridCol w="1873073"/>
                <a:gridCol w="1795028"/>
                <a:gridCol w="1982334"/>
              </a:tblGrid>
              <a:tr h="620486">
                <a:tc rowSpan="2">
                  <a:txBody>
                    <a:bodyPr/>
                    <a:lstStyle/>
                    <a:p>
                      <a:pPr marL="0" marR="0" algn="ctr">
                        <a:spcBef>
                          <a:spcPts val="0"/>
                        </a:spcBef>
                        <a:spcAft>
                          <a:spcPts val="0"/>
                        </a:spcAft>
                      </a:pPr>
                      <a:r>
                        <a:rPr lang="en-US" sz="2800" dirty="0">
                          <a:latin typeface="Times New Roman"/>
                          <a:ea typeface="Times New Roman"/>
                        </a:rPr>
                        <a:t>Particulars</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2800" dirty="0">
                          <a:latin typeface="Times New Roman"/>
                          <a:ea typeface="Times New Roman"/>
                        </a:rPr>
                        <a:t>Fat intake </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rowSpan="2">
                  <a:txBody>
                    <a:bodyPr/>
                    <a:lstStyle/>
                    <a:p>
                      <a:pPr marL="0" marR="0" algn="ctr">
                        <a:spcBef>
                          <a:spcPts val="0"/>
                        </a:spcBef>
                        <a:spcAft>
                          <a:spcPts val="0"/>
                        </a:spcAft>
                      </a:pPr>
                      <a:r>
                        <a:rPr lang="en-US" sz="2800" dirty="0">
                          <a:latin typeface="Times New Roman"/>
                          <a:ea typeface="Times New Roman"/>
                        </a:rPr>
                        <a:t>Essential fatty acids energy </a:t>
                      </a:r>
                      <a:r>
                        <a:rPr lang="en-US" sz="2800" dirty="0" smtClean="0">
                          <a:latin typeface="Times New Roman"/>
                          <a:ea typeface="Times New Roman"/>
                        </a:rPr>
                        <a:t>%</a:t>
                      </a:r>
                      <a:endParaRPr lang="en-US" sz="2800" dirty="0">
                        <a:latin typeface="Times New Roman"/>
                        <a:ea typeface="Times New Roman"/>
                      </a:endParaRP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0486">
                <a:tc vMerge="1">
                  <a:txBody>
                    <a:bodyPr/>
                    <a:lstStyle/>
                    <a:p>
                      <a:endParaRPr lang="en-US"/>
                    </a:p>
                  </a:txBody>
                  <a:tcPr/>
                </a:tc>
                <a:tc>
                  <a:txBody>
                    <a:bodyPr/>
                    <a:lstStyle/>
                    <a:p>
                      <a:pPr marL="0" marR="0" algn="ctr">
                        <a:spcBef>
                          <a:spcPts val="0"/>
                        </a:spcBef>
                        <a:spcAft>
                          <a:spcPts val="0"/>
                        </a:spcAft>
                      </a:pPr>
                      <a:r>
                        <a:rPr lang="en-US" sz="2800" dirty="0">
                          <a:latin typeface="Times New Roman"/>
                          <a:ea typeface="Times New Roman"/>
                        </a:rPr>
                        <a:t>Gram/Day</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dirty="0" smtClean="0">
                          <a:latin typeface="Times New Roman"/>
                          <a:ea typeface="Times New Roman"/>
                        </a:rPr>
                        <a:t>Energy %</a:t>
                      </a:r>
                      <a:endParaRPr lang="en-US" sz="2800" dirty="0">
                        <a:latin typeface="Times New Roman"/>
                        <a:ea typeface="Times New Roman"/>
                      </a:endParaRP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620486">
                <a:tc>
                  <a:txBody>
                    <a:bodyPr/>
                    <a:lstStyle/>
                    <a:p>
                      <a:pPr marL="0" marR="0" algn="just">
                        <a:spcBef>
                          <a:spcPts val="0"/>
                        </a:spcBef>
                        <a:spcAft>
                          <a:spcPts val="0"/>
                        </a:spcAft>
                      </a:pPr>
                      <a:r>
                        <a:rPr lang="en-US" sz="2800" dirty="0">
                          <a:latin typeface="Times New Roman"/>
                          <a:ea typeface="Times New Roman"/>
                        </a:rPr>
                        <a:t>Adults: Male and Female</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dirty="0">
                          <a:latin typeface="Times New Roman"/>
                          <a:ea typeface="Times New Roman"/>
                        </a:rPr>
                        <a:t> 20*</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dirty="0">
                          <a:latin typeface="Times New Roman"/>
                          <a:ea typeface="Times New Roman"/>
                        </a:rPr>
                        <a:t>9.0</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dirty="0">
                          <a:latin typeface="Times New Roman"/>
                          <a:ea typeface="Times New Roman"/>
                        </a:rPr>
                        <a:t>3.0</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0486">
                <a:tc>
                  <a:txBody>
                    <a:bodyPr/>
                    <a:lstStyle/>
                    <a:p>
                      <a:pPr marL="0" marR="0" algn="just">
                        <a:spcBef>
                          <a:spcPts val="0"/>
                        </a:spcBef>
                        <a:spcAft>
                          <a:spcPts val="0"/>
                        </a:spcAft>
                      </a:pPr>
                      <a:r>
                        <a:rPr lang="en-US" sz="2800" dirty="0">
                          <a:latin typeface="Times New Roman"/>
                          <a:ea typeface="Times New Roman"/>
                        </a:rPr>
                        <a:t>Pregnant women</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dirty="0">
                          <a:latin typeface="Times New Roman"/>
                          <a:ea typeface="Times New Roman"/>
                        </a:rPr>
                        <a:t>30</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dirty="0">
                          <a:latin typeface="Times New Roman"/>
                          <a:ea typeface="Times New Roman"/>
                        </a:rPr>
                        <a:t>12.5</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dirty="0">
                          <a:latin typeface="Times New Roman"/>
                          <a:ea typeface="Times New Roman"/>
                        </a:rPr>
                        <a:t>4.5</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0486">
                <a:tc>
                  <a:txBody>
                    <a:bodyPr/>
                    <a:lstStyle/>
                    <a:p>
                      <a:pPr marL="0" marR="0" algn="just">
                        <a:spcBef>
                          <a:spcPts val="0"/>
                        </a:spcBef>
                        <a:spcAft>
                          <a:spcPts val="0"/>
                        </a:spcAft>
                      </a:pPr>
                      <a:r>
                        <a:rPr lang="en-US" sz="2800" dirty="0">
                          <a:latin typeface="Times New Roman"/>
                          <a:ea typeface="Times New Roman"/>
                        </a:rPr>
                        <a:t>Lactating mother</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dirty="0">
                          <a:latin typeface="Times New Roman"/>
                          <a:ea typeface="Times New Roman"/>
                        </a:rPr>
                        <a:t>45</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dirty="0">
                          <a:latin typeface="Times New Roman"/>
                          <a:ea typeface="Times New Roman"/>
                        </a:rPr>
                        <a:t>17.5</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dirty="0">
                          <a:latin typeface="Times New Roman"/>
                          <a:ea typeface="Times New Roman"/>
                        </a:rPr>
                        <a:t>5.7</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0486">
                <a:tc>
                  <a:txBody>
                    <a:bodyPr/>
                    <a:lstStyle/>
                    <a:p>
                      <a:pPr marL="0" marR="0" algn="just">
                        <a:spcBef>
                          <a:spcPts val="0"/>
                        </a:spcBef>
                        <a:spcAft>
                          <a:spcPts val="0"/>
                        </a:spcAft>
                      </a:pPr>
                      <a:r>
                        <a:rPr lang="en-US" sz="2800" dirty="0">
                          <a:latin typeface="Times New Roman"/>
                          <a:ea typeface="Times New Roman"/>
                        </a:rPr>
                        <a:t>Older children</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dirty="0">
                          <a:latin typeface="Times New Roman"/>
                          <a:ea typeface="Times New Roman"/>
                        </a:rPr>
                        <a:t>22</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dirty="0">
                          <a:latin typeface="Times New Roman"/>
                          <a:ea typeface="Times New Roman"/>
                        </a:rPr>
                        <a:t>9.0</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dirty="0">
                          <a:latin typeface="Times New Roman"/>
                          <a:ea typeface="Times New Roman"/>
                        </a:rPr>
                        <a:t>3.0</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0486">
                <a:tc>
                  <a:txBody>
                    <a:bodyPr/>
                    <a:lstStyle/>
                    <a:p>
                      <a:pPr marL="0" marR="0" algn="just">
                        <a:spcBef>
                          <a:spcPts val="0"/>
                        </a:spcBef>
                        <a:spcAft>
                          <a:spcPts val="0"/>
                        </a:spcAft>
                      </a:pPr>
                      <a:r>
                        <a:rPr lang="en-US" sz="2800" dirty="0">
                          <a:latin typeface="Times New Roman"/>
                          <a:ea typeface="Times New Roman"/>
                        </a:rPr>
                        <a:t>Young children </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dirty="0">
                          <a:latin typeface="Times New Roman"/>
                          <a:ea typeface="Times New Roman"/>
                        </a:rPr>
                        <a:t>25</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dirty="0">
                          <a:latin typeface="Times New Roman"/>
                          <a:ea typeface="Times New Roman"/>
                        </a:rPr>
                        <a:t>15.0</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800" dirty="0">
                          <a:latin typeface="Times New Roman"/>
                          <a:ea typeface="Times New Roman"/>
                        </a:rPr>
                        <a:t>3.0</a:t>
                      </a:r>
                    </a:p>
                  </a:txBody>
                  <a:tcPr marL="68112" marR="681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9740" name="Rectangle 1"/>
          <p:cNvSpPr>
            <a:spLocks noChangeArrowheads="1"/>
          </p:cNvSpPr>
          <p:nvPr/>
        </p:nvSpPr>
        <p:spPr bwMode="auto">
          <a:xfrm>
            <a:off x="0" y="6096000"/>
            <a:ext cx="8909050" cy="461963"/>
          </a:xfrm>
          <a:prstGeom prst="rect">
            <a:avLst/>
          </a:prstGeom>
          <a:noFill/>
          <a:ln w="9525">
            <a:noFill/>
            <a:miter lim="800000"/>
            <a:headEnd/>
            <a:tailEnd/>
          </a:ln>
        </p:spPr>
        <p:txBody>
          <a:bodyPr wrap="none" anchor="ctr">
            <a:spAutoFit/>
          </a:bodyPr>
          <a:lstStyle/>
          <a:p>
            <a:pPr algn="just"/>
            <a:r>
              <a:rPr lang="en-US" sz="2400" b="1">
                <a:latin typeface="Times New Roman" pitchFamily="18" charset="0"/>
                <a:cs typeface="Times New Roman" pitchFamily="18" charset="0"/>
              </a:rPr>
              <a:t>*</a:t>
            </a:r>
            <a:r>
              <a:rPr lang="en-US" sz="2400">
                <a:latin typeface="Times New Roman" pitchFamily="18" charset="0"/>
                <a:cs typeface="Times New Roman" pitchFamily="18" charset="0"/>
              </a:rPr>
              <a:t>about half of this fat will come from invisible fat present in the foods.</a:t>
            </a:r>
            <a:endParaRPr lang="en-US" sz="3600">
              <a:latin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 difference in nutrient intake</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r>
              <a:rPr lang="en-US" sz="2800" dirty="0" smtClean="0">
                <a:latin typeface="Times New Roman" pitchFamily="18" charset="0"/>
                <a:cs typeface="Times New Roman" pitchFamily="18" charset="0"/>
              </a:rPr>
              <a:t>Recommendations for energy intake differ from those for nutrient intake in that:</a:t>
            </a:r>
          </a:p>
          <a:p>
            <a:r>
              <a:rPr lang="en-US" sz="2800" dirty="0" smtClean="0">
                <a:latin typeface="Times New Roman" pitchFamily="18" charset="0"/>
                <a:cs typeface="Times New Roman" pitchFamily="18" charset="0"/>
              </a:rPr>
              <a:t>They are not increased to cover the needs of most members of the group or population, as this level of intake would lead to overweight or obesity in most people.</a:t>
            </a:r>
          </a:p>
          <a:p>
            <a:endParaRPr lang="en-US" sz="28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38CBE3E7-4CBD-4DD2-AEFD-4F3DD2D9CAD0}"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3200" dirty="0" smtClean="0">
                <a:latin typeface="Times New Roman" pitchFamily="18" charset="0"/>
                <a:cs typeface="Times New Roman" pitchFamily="18" charset="0"/>
              </a:rPr>
              <a:t>Contd…</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800" dirty="0" smtClean="0">
                <a:latin typeface="Times New Roman" pitchFamily="18" charset="0"/>
                <a:cs typeface="Times New Roman" pitchFamily="18" charset="0"/>
              </a:rPr>
              <a:t>There are differences between the actual energy requirements needed to maintain current body size and level of physical activity and the desirable energy requirements needed to maintain body size and levels of physical activity consistent with good health. </a:t>
            </a:r>
          </a:p>
          <a:p>
            <a:r>
              <a:rPr lang="en-US" sz="2800" dirty="0" smtClean="0">
                <a:latin typeface="Times New Roman" pitchFamily="18" charset="0"/>
                <a:cs typeface="Times New Roman" pitchFamily="18" charset="0"/>
              </a:rPr>
              <a:t>Desirable energy requirements may be lower than actual requirements for people who are overweight or obese. </a:t>
            </a:r>
          </a:p>
          <a:p>
            <a:r>
              <a:rPr lang="en-US" sz="2800" dirty="0" smtClean="0">
                <a:latin typeface="Times New Roman" pitchFamily="18" charset="0"/>
                <a:cs typeface="Times New Roman" pitchFamily="18" charset="0"/>
              </a:rPr>
              <a:t>Desirable requirements may be higher than actual for inactive people. </a:t>
            </a:r>
          </a:p>
          <a:p>
            <a:endParaRPr lang="en-US" sz="28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E404D031-F1B2-4025-9FE6-8C8E13478083}" type="datetime1">
              <a:rPr lang="en-US" smtClean="0"/>
              <a:pPr/>
              <a:t>11/5/2017</a:t>
            </a:fld>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Contd.. </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r>
              <a:rPr lang="en-US" sz="2800" dirty="0" smtClean="0">
                <a:latin typeface="Times New Roman" pitchFamily="18" charset="0"/>
                <a:cs typeface="Times New Roman" pitchFamily="18" charset="0"/>
              </a:rPr>
              <a:t>For people who are both overweight/obese and physically inactive, the difference between actual and desirable will depend on the balance between degree of overweight and level of inactivity.</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They can be applied cautiously to individuals, using estimates of energy expenditure. However, predictive estimates are much less accurate for individuals than for groups, and variations in energy expenditure can be large, even between apparently similar individuals.</a:t>
            </a:r>
          </a:p>
          <a:p>
            <a:endParaRPr lang="en-US" sz="28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F1CCFD79-5D4F-4403-9CC7-D81B1165EBCC}"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Contd..</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800" dirty="0" smtClean="0">
                <a:latin typeface="Times New Roman" pitchFamily="18" charset="0"/>
                <a:cs typeface="Times New Roman" pitchFamily="18" charset="0"/>
              </a:rPr>
              <a:t>There is wide inter-individual variation in the behavioral, physiologic and metabolic components of energy needs. The average energy intake recommended for a defined group cannot be applied to other groups or individuals who differ from the defined group average in gender, age, body size, activity level and possibly other factors.</a:t>
            </a:r>
          </a:p>
          <a:p>
            <a:endParaRPr lang="en-US" sz="28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44E89088-14D7-4922-86E1-4BC121DB4390}"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                 Energy requirement</a:t>
            </a:r>
            <a:endParaRPr lang="en-US" sz="3200" dirty="0">
              <a:latin typeface="Times New Roman" pitchFamily="18" charset="0"/>
              <a:cs typeface="Times New Roman" pitchFamily="18" charset="0"/>
            </a:endParaRPr>
          </a:p>
        </p:txBody>
      </p:sp>
      <p:pic>
        <p:nvPicPr>
          <p:cNvPr id="6" name="Content Placeholder 5" descr="C:\Users\Lenovo\Desktop\shusmita folder\Human energy requirements_files\y5686e00.gif"/>
          <p:cNvPicPr>
            <a:picLocks noGrp="1"/>
          </p:cNvPicPr>
          <p:nvPr>
            <p:ph sz="half" idx="1"/>
          </p:nvPr>
        </p:nvPicPr>
        <p:blipFill>
          <a:blip r:embed="rId2"/>
          <a:stretch>
            <a:fillRect/>
          </a:stretch>
        </p:blipFill>
        <p:spPr bwMode="auto">
          <a:xfrm>
            <a:off x="304800" y="1371600"/>
            <a:ext cx="8534400" cy="4495800"/>
          </a:xfrm>
          <a:prstGeom prst="rect">
            <a:avLst/>
          </a:prstGeom>
          <a:noFill/>
          <a:ln w="9525">
            <a:noFill/>
            <a:miter lim="800000"/>
            <a:headEnd/>
            <a:tailEnd/>
          </a:ln>
        </p:spPr>
      </p:pic>
      <p:sp>
        <p:nvSpPr>
          <p:cNvPr id="7" name="Content Placeholder 6"/>
          <p:cNvSpPr>
            <a:spLocks noGrp="1"/>
          </p:cNvSpPr>
          <p:nvPr>
            <p:ph sz="half" idx="2"/>
          </p:nvPr>
        </p:nvSpPr>
        <p:spPr>
          <a:xfrm>
            <a:off x="7010400" y="6019800"/>
            <a:ext cx="1981200" cy="381000"/>
          </a:xfrm>
        </p:spPr>
        <p:txBody>
          <a:bodyPr>
            <a:normAutofit fontScale="77500" lnSpcReduction="20000"/>
          </a:bodyPr>
          <a:lstStyle/>
          <a:p>
            <a:r>
              <a:rPr lang="en-US" dirty="0" smtClean="0"/>
              <a:t>WHO, 1985</a:t>
            </a:r>
            <a:endParaRPr lang="en-US" dirty="0"/>
          </a:p>
        </p:txBody>
      </p:sp>
      <p:sp>
        <p:nvSpPr>
          <p:cNvPr id="4" name="Date Placeholder 3"/>
          <p:cNvSpPr>
            <a:spLocks noGrp="1"/>
          </p:cNvSpPr>
          <p:nvPr>
            <p:ph type="dt" sz="half" idx="10"/>
          </p:nvPr>
        </p:nvSpPr>
        <p:spPr/>
        <p:txBody>
          <a:bodyPr/>
          <a:lstStyle/>
          <a:p>
            <a:fld id="{ED8B3B19-B188-44BF-8A00-581AB6C6C6CF}"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Introduction </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pPr algn="just">
              <a:buNone/>
            </a:pPr>
            <a:r>
              <a:rPr lang="en-US" sz="2800" i="1" dirty="0" smtClean="0">
                <a:latin typeface="Times New Roman" pitchFamily="18" charset="0"/>
                <a:cs typeface="Times New Roman" pitchFamily="18" charset="0"/>
              </a:rPr>
              <a:t>Energy</a:t>
            </a:r>
            <a:r>
              <a:rPr lang="en-US" sz="2800" dirty="0" smtClean="0">
                <a:latin typeface="Times New Roman" pitchFamily="18" charset="0"/>
                <a:cs typeface="Times New Roman" pitchFamily="18" charset="0"/>
              </a:rPr>
              <a:t> is from Greek word</a:t>
            </a:r>
          </a:p>
          <a:p>
            <a:pPr algn="just"/>
            <a:r>
              <a:rPr lang="en-US" sz="2800" dirty="0" smtClean="0">
                <a:latin typeface="Times New Roman" pitchFamily="18" charset="0"/>
                <a:cs typeface="Times New Roman" pitchFamily="18" charset="0"/>
              </a:rPr>
              <a:t> </a:t>
            </a:r>
            <a:r>
              <a:rPr lang="en-US" sz="2800" i="1" dirty="0" smtClean="0">
                <a:latin typeface="Times New Roman" pitchFamily="18" charset="0"/>
                <a:cs typeface="Times New Roman" pitchFamily="18" charset="0"/>
              </a:rPr>
              <a:t>energeia -</a:t>
            </a:r>
            <a:r>
              <a:rPr lang="en-US" sz="2800" dirty="0" smtClean="0">
                <a:latin typeface="Times New Roman" pitchFamily="18" charset="0"/>
                <a:cs typeface="Times New Roman" pitchFamily="18" charset="0"/>
              </a:rPr>
              <a:t> "activity, operation," </a:t>
            </a:r>
          </a:p>
          <a:p>
            <a:pPr algn="just"/>
            <a:r>
              <a:rPr lang="en-US" sz="2800" dirty="0" smtClean="0">
                <a:latin typeface="Times New Roman" pitchFamily="18" charset="0"/>
                <a:cs typeface="Times New Roman" pitchFamily="18" charset="0"/>
              </a:rPr>
              <a:t> </a:t>
            </a:r>
            <a:r>
              <a:rPr lang="en-US" sz="2800" i="1" dirty="0" smtClean="0">
                <a:latin typeface="Times New Roman" pitchFamily="18" charset="0"/>
                <a:cs typeface="Times New Roman" pitchFamily="18" charset="0"/>
              </a:rPr>
              <a:t>energos -</a:t>
            </a:r>
            <a:r>
              <a:rPr lang="en-US" sz="2800" dirty="0" smtClean="0">
                <a:latin typeface="Times New Roman" pitchFamily="18" charset="0"/>
                <a:cs typeface="Times New Roman" pitchFamily="18" charset="0"/>
              </a:rPr>
              <a:t> "active, effective," </a:t>
            </a:r>
          </a:p>
          <a:p>
            <a:pPr algn="just"/>
            <a:r>
              <a:rPr lang="en-US" sz="2800" dirty="0" smtClean="0">
                <a:latin typeface="Times New Roman" pitchFamily="18" charset="0"/>
                <a:cs typeface="Times New Roman" pitchFamily="18" charset="0"/>
              </a:rPr>
              <a:t> </a:t>
            </a:r>
            <a:r>
              <a:rPr lang="en-US" sz="2800" i="1" dirty="0" smtClean="0">
                <a:latin typeface="Times New Roman" pitchFamily="18" charset="0"/>
                <a:cs typeface="Times New Roman" pitchFamily="18" charset="0"/>
              </a:rPr>
              <a:t>en</a:t>
            </a:r>
            <a:r>
              <a:rPr lang="en-US" sz="2800" dirty="0" smtClean="0">
                <a:latin typeface="Times New Roman" pitchFamily="18" charset="0"/>
                <a:cs typeface="Times New Roman" pitchFamily="18" charset="0"/>
              </a:rPr>
              <a:t> "in" plus </a:t>
            </a:r>
            <a:r>
              <a:rPr lang="en-US" sz="2800" i="1" dirty="0" smtClean="0">
                <a:latin typeface="Times New Roman" pitchFamily="18" charset="0"/>
                <a:cs typeface="Times New Roman" pitchFamily="18" charset="0"/>
              </a:rPr>
              <a:t>ergon</a:t>
            </a:r>
            <a:r>
              <a:rPr lang="en-US" sz="2800" dirty="0" smtClean="0">
                <a:latin typeface="Times New Roman" pitchFamily="18" charset="0"/>
                <a:cs typeface="Times New Roman" pitchFamily="18" charset="0"/>
              </a:rPr>
              <a:t> "work.“</a:t>
            </a:r>
          </a:p>
          <a:p>
            <a:pPr algn="just">
              <a:buNone/>
            </a:pPr>
            <a:r>
              <a:rPr lang="en-US" sz="2800" dirty="0" smtClean="0">
                <a:latin typeface="Times New Roman" pitchFamily="18" charset="0"/>
                <a:cs typeface="Times New Roman" pitchFamily="18" charset="0"/>
              </a:rPr>
              <a:t>   Energy is the ability to be active, the physical or mental strength that allows you to do things. The general meaning of energy is the ability to be active or the capacity for activity or the exertion of power. Energy is the</a:t>
            </a:r>
            <a:r>
              <a:rPr lang="en-US" sz="2800" b="1"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power and ability to be physically and mentally active.</a:t>
            </a:r>
            <a:endParaRPr lang="en-US" sz="28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8CB89F47-F064-46A1-A580-FD1F74EB9B5E}"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Conclusion </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r>
              <a:rPr lang="en-US" sz="2800" dirty="0" smtClean="0">
                <a:latin typeface="Times New Roman" pitchFamily="18" charset="0"/>
                <a:cs typeface="Times New Roman" pitchFamily="18" charset="0"/>
              </a:rPr>
              <a:t>It is concluded that</a:t>
            </a:r>
          </a:p>
          <a:p>
            <a:pPr marL="514350" indent="-514350">
              <a:buFont typeface="+mj-lt"/>
              <a:buAutoNum type="alphaLcPeriod"/>
            </a:pPr>
            <a:r>
              <a:rPr lang="en-US" sz="2800" dirty="0" smtClean="0">
                <a:latin typeface="Times New Roman" pitchFamily="18" charset="0"/>
                <a:cs typeface="Times New Roman" pitchFamily="18" charset="0"/>
              </a:rPr>
              <a:t>Energy is the basic unit for living.</a:t>
            </a:r>
          </a:p>
          <a:p>
            <a:pPr marL="514350" indent="-514350">
              <a:buFont typeface="+mj-lt"/>
              <a:buAutoNum type="alphaLcPeriod"/>
            </a:pPr>
            <a:r>
              <a:rPr lang="en-US" sz="2800" dirty="0" smtClean="0">
                <a:latin typeface="Times New Roman" pitchFamily="18" charset="0"/>
                <a:cs typeface="Times New Roman" pitchFamily="18" charset="0"/>
              </a:rPr>
              <a:t>Energy requirement varies with the age, sex and work done.</a:t>
            </a:r>
          </a:p>
          <a:p>
            <a:pPr marL="514350" indent="-514350">
              <a:buFont typeface="+mj-lt"/>
              <a:buAutoNum type="alphaLcPeriod"/>
            </a:pPr>
            <a:r>
              <a:rPr lang="en-US" sz="2800" dirty="0" smtClean="0">
                <a:latin typeface="Times New Roman" pitchFamily="18" charset="0"/>
                <a:cs typeface="Times New Roman" pitchFamily="18" charset="0"/>
              </a:rPr>
              <a:t>Average  need should be fulfilled according  to the estimation basis. </a:t>
            </a:r>
          </a:p>
          <a:p>
            <a:pPr marL="514350" indent="-514350">
              <a:buFont typeface="+mj-lt"/>
              <a:buAutoNum type="alphaLcPeriod"/>
            </a:pPr>
            <a:r>
              <a:rPr lang="en-US" sz="2800" dirty="0" smtClean="0">
                <a:latin typeface="Times New Roman" pitchFamily="18" charset="0"/>
                <a:cs typeface="Times New Roman" pitchFamily="18" charset="0"/>
              </a:rPr>
              <a:t>Energy is important for daily activities. </a:t>
            </a:r>
          </a:p>
          <a:p>
            <a:pPr marL="514350" indent="-514350">
              <a:buFont typeface="+mj-lt"/>
              <a:buAutoNum type="alphaLcPeriod"/>
            </a:pPr>
            <a:endParaRPr lang="en-US" sz="28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ED8B3B19-B188-44BF-8A00-581AB6C6C6CF}"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Facts of Energy Requirement  </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800" dirty="0" smtClean="0">
                <a:latin typeface="Times New Roman" pitchFamily="18" charset="0"/>
                <a:cs typeface="Times New Roman" pitchFamily="18" charset="0"/>
              </a:rPr>
              <a:t>Sex – males release energy from their food 5–7% faster than females.</a:t>
            </a:r>
          </a:p>
          <a:p>
            <a:r>
              <a:rPr lang="en-US" sz="2800" dirty="0" smtClean="0">
                <a:latin typeface="Times New Roman" pitchFamily="18" charset="0"/>
                <a:cs typeface="Times New Roman" pitchFamily="18" charset="0"/>
              </a:rPr>
              <a:t>Size – the more surface energy a person has, the greater is the RMR.</a:t>
            </a:r>
          </a:p>
          <a:p>
            <a:r>
              <a:rPr lang="en-US" sz="2800" dirty="0" smtClean="0">
                <a:latin typeface="Times New Roman" pitchFamily="18" charset="0"/>
                <a:cs typeface="Times New Roman" pitchFamily="18" charset="0"/>
              </a:rPr>
              <a:t>Body composition – the higher the ratio of lean tissue to fat tissue, the higher is the RMR.</a:t>
            </a:r>
          </a:p>
          <a:p>
            <a:r>
              <a:rPr lang="en-US" sz="2800" dirty="0" smtClean="0">
                <a:latin typeface="Times New Roman" pitchFamily="18" charset="0"/>
                <a:cs typeface="Times New Roman" pitchFamily="18" charset="0"/>
              </a:rPr>
              <a:t>Thyroid hormone – this hormone stimulates resting metabolism . Too little and the RMR drops.</a:t>
            </a:r>
          </a:p>
          <a:p>
            <a:endParaRPr lang="en-US" sz="28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E4B8B22A-6A0B-4B3F-9244-315A301B3B33}"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Contd..</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800" dirty="0" smtClean="0">
                <a:latin typeface="Times New Roman" pitchFamily="18" charset="0"/>
                <a:cs typeface="Times New Roman" pitchFamily="18" charset="0"/>
              </a:rPr>
              <a:t>Age – the younger the individual, the higher is the RMR for a given size and sex.</a:t>
            </a:r>
          </a:p>
          <a:p>
            <a:r>
              <a:rPr lang="en-US" sz="2800" dirty="0" smtClean="0">
                <a:latin typeface="Times New Roman" pitchFamily="18" charset="0"/>
                <a:cs typeface="Times New Roman" pitchFamily="18" charset="0"/>
              </a:rPr>
              <a:t>Other factors – fever, certain drugs like caffeine, pregnancy, lactation and emotions all increase the RMR</a:t>
            </a:r>
          </a:p>
          <a:p>
            <a:r>
              <a:rPr lang="en-US" sz="2800" dirty="0" smtClean="0">
                <a:latin typeface="Times New Roman" pitchFamily="18" charset="0"/>
                <a:cs typeface="Times New Roman" pitchFamily="18" charset="0"/>
              </a:rPr>
              <a:t>Energy requirement is decreased by 5% after 40 years per decade and 10%  after 60 years.</a:t>
            </a:r>
          </a:p>
          <a:p>
            <a:endParaRPr lang="en-US" sz="28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16F9123E-69BC-4243-A326-32B5891E7E57}"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latin typeface="Times New Roman" pitchFamily="18" charset="0"/>
                <a:cs typeface="Times New Roman" pitchFamily="18" charset="0"/>
              </a:rPr>
              <a:t>refrences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800" dirty="0" smtClean="0">
                <a:latin typeface="Times New Roman" pitchFamily="18" charset="0"/>
                <a:cs typeface="Times New Roman" pitchFamily="18" charset="0"/>
              </a:rPr>
              <a:t>A text book of social and preventive medicine</a:t>
            </a:r>
          </a:p>
          <a:p>
            <a:pPr lvl="0"/>
            <a:r>
              <a:rPr lang="en-US" sz="2800" u="sng" dirty="0" smtClean="0">
                <a:latin typeface="Times New Roman" pitchFamily="18" charset="0"/>
                <a:cs typeface="Times New Roman" pitchFamily="18" charset="0"/>
                <a:hlinkClick r:id="rId2"/>
              </a:rPr>
              <a:t>http://www.fao.org/docrep/007/y5686e/y5686e04.htm</a:t>
            </a:r>
            <a:endParaRPr lang="en-US" sz="2800" dirty="0" smtClean="0">
              <a:latin typeface="Times New Roman" pitchFamily="18" charset="0"/>
              <a:cs typeface="Times New Roman" pitchFamily="18" charset="0"/>
            </a:endParaRPr>
          </a:p>
          <a:p>
            <a:pPr lvl="0"/>
            <a:r>
              <a:rPr lang="en-US" sz="2800" u="sng" dirty="0" smtClean="0">
                <a:latin typeface="Times New Roman" pitchFamily="18" charset="0"/>
                <a:cs typeface="Times New Roman" pitchFamily="18" charset="0"/>
                <a:hlinkClick r:id="rId3"/>
              </a:rPr>
              <a:t>http://www.moh.gov.my/images/gallery/rni/2_chat.pdf</a:t>
            </a:r>
            <a:endParaRPr lang="en-US" sz="2800" dirty="0" smtClean="0">
              <a:latin typeface="Times New Roman" pitchFamily="18" charset="0"/>
              <a:cs typeface="Times New Roman" pitchFamily="18" charset="0"/>
            </a:endParaRPr>
          </a:p>
          <a:p>
            <a:pPr lvl="0"/>
            <a:r>
              <a:rPr lang="en-US" sz="2800" u="sng" dirty="0" smtClean="0">
                <a:latin typeface="Times New Roman" pitchFamily="18" charset="0"/>
                <a:cs typeface="Times New Roman" pitchFamily="18" charset="0"/>
                <a:hlinkClick r:id="rId4"/>
              </a:rPr>
              <a:t>www.who.int</a:t>
            </a:r>
            <a:endParaRPr lang="en-US" sz="2800" dirty="0" smtClean="0">
              <a:latin typeface="Times New Roman" pitchFamily="18" charset="0"/>
              <a:cs typeface="Times New Roman" pitchFamily="18" charset="0"/>
            </a:endParaRPr>
          </a:p>
          <a:p>
            <a:pPr lvl="0"/>
            <a:r>
              <a:rPr lang="en-US" sz="2800" dirty="0" smtClean="0">
                <a:latin typeface="Times New Roman" pitchFamily="18" charset="0"/>
                <a:cs typeface="Times New Roman" pitchFamily="18" charset="0"/>
              </a:rPr>
              <a:t>A text book of food and nutrition volume 1 </a:t>
            </a:r>
          </a:p>
          <a:p>
            <a:pPr lvl="0"/>
            <a:r>
              <a:rPr lang="en-US" sz="2800" dirty="0" smtClean="0">
                <a:latin typeface="Times New Roman" pitchFamily="18" charset="0"/>
                <a:cs typeface="Times New Roman" pitchFamily="18" charset="0"/>
              </a:rPr>
              <a:t>Lectures note </a:t>
            </a:r>
          </a:p>
          <a:p>
            <a:endParaRPr lang="en-US" sz="2800" dirty="0" smtClean="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646EB09-67CB-48D6-AABA-0061D15DED0B}"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33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latin typeface="Times New Roman" pitchFamily="18" charset="0"/>
                <a:cs typeface="Times New Roman" pitchFamily="18" charset="0"/>
              </a:rPr>
              <a:t>Objective </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r>
              <a:rPr lang="en-US" sz="2800" dirty="0" smtClean="0">
                <a:latin typeface="Times New Roman" pitchFamily="18" charset="0"/>
                <a:cs typeface="Times New Roman" pitchFamily="18" charset="0"/>
              </a:rPr>
              <a:t>The objective of the study are as follows:</a:t>
            </a:r>
          </a:p>
          <a:p>
            <a:pPr>
              <a:buNone/>
            </a:pPr>
            <a:endParaRPr lang="en-US" sz="2800" dirty="0" smtClean="0">
              <a:latin typeface="Times New Roman" pitchFamily="18" charset="0"/>
              <a:cs typeface="Times New Roman" pitchFamily="18" charset="0"/>
            </a:endParaRPr>
          </a:p>
          <a:p>
            <a:pPr>
              <a:buFont typeface="Wingdings" pitchFamily="2" charset="2"/>
              <a:buChar char="v"/>
            </a:pPr>
            <a:r>
              <a:rPr lang="en-US" sz="2800" dirty="0" smtClean="0">
                <a:latin typeface="Times New Roman" pitchFamily="18" charset="0"/>
                <a:cs typeface="Times New Roman" pitchFamily="18" charset="0"/>
              </a:rPr>
              <a:t>To know the importance of the energy requirement</a:t>
            </a:r>
          </a:p>
          <a:p>
            <a:pPr>
              <a:buFont typeface="Wingdings" pitchFamily="2" charset="2"/>
              <a:buChar char="v"/>
            </a:pPr>
            <a:endParaRPr lang="en-US" sz="2800" dirty="0" smtClean="0">
              <a:latin typeface="Times New Roman" pitchFamily="18" charset="0"/>
              <a:cs typeface="Times New Roman" pitchFamily="18" charset="0"/>
            </a:endParaRPr>
          </a:p>
          <a:p>
            <a:pPr>
              <a:buFont typeface="Wingdings" pitchFamily="2" charset="2"/>
              <a:buChar char="v"/>
            </a:pPr>
            <a:r>
              <a:rPr lang="en-US" sz="2800" dirty="0" smtClean="0">
                <a:latin typeface="Times New Roman" pitchFamily="18" charset="0"/>
                <a:cs typeface="Times New Roman" pitchFamily="18" charset="0"/>
              </a:rPr>
              <a:t>To know the total energy requirements for the different groups.</a:t>
            </a:r>
          </a:p>
          <a:p>
            <a:pPr>
              <a:buFont typeface="Wingdings" pitchFamily="2" charset="2"/>
              <a:buChar char="v"/>
            </a:pPr>
            <a:endParaRPr lang="en-US" sz="28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3A98301C-C462-4D9F-94D9-61A6CB680A45}"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latin typeface="Times New Roman" pitchFamily="18" charset="0"/>
                <a:cs typeface="Times New Roman" pitchFamily="18" charset="0"/>
              </a:rPr>
              <a:t>methodology</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r>
              <a:rPr lang="en-US" sz="2800" dirty="0" smtClean="0">
                <a:latin typeface="Times New Roman" pitchFamily="18" charset="0"/>
                <a:cs typeface="Times New Roman" pitchFamily="18" charset="0"/>
              </a:rPr>
              <a:t>Different method are used during the preparation of the topic which are as follows:</a:t>
            </a:r>
          </a:p>
          <a:p>
            <a:r>
              <a:rPr lang="en-US" sz="2800" dirty="0" smtClean="0">
                <a:latin typeface="Times New Roman" pitchFamily="18" charset="0"/>
                <a:cs typeface="Times New Roman" pitchFamily="18" charset="0"/>
              </a:rPr>
              <a:t>Group discussion</a:t>
            </a:r>
          </a:p>
          <a:p>
            <a:r>
              <a:rPr lang="en-US" sz="2800" dirty="0" smtClean="0">
                <a:latin typeface="Times New Roman" pitchFamily="18" charset="0"/>
                <a:cs typeface="Times New Roman" pitchFamily="18" charset="0"/>
              </a:rPr>
              <a:t>Lectures notes </a:t>
            </a:r>
          </a:p>
          <a:p>
            <a:r>
              <a:rPr lang="en-US" sz="2800" dirty="0" smtClean="0">
                <a:latin typeface="Times New Roman" pitchFamily="18" charset="0"/>
                <a:cs typeface="Times New Roman" pitchFamily="18" charset="0"/>
              </a:rPr>
              <a:t>Secondary data from different websites </a:t>
            </a:r>
          </a:p>
        </p:txBody>
      </p:sp>
      <p:sp>
        <p:nvSpPr>
          <p:cNvPr id="4" name="Date Placeholder 3"/>
          <p:cNvSpPr>
            <a:spLocks noGrp="1"/>
          </p:cNvSpPr>
          <p:nvPr>
            <p:ph type="dt" sz="half" idx="10"/>
          </p:nvPr>
        </p:nvSpPr>
        <p:spPr/>
        <p:txBody>
          <a:bodyPr/>
          <a:lstStyle/>
          <a:p>
            <a:fld id="{13A8489C-6F10-4C24-BAFD-8F9494724B80}"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normAutofit/>
          </a:bodyPr>
          <a:lstStyle/>
          <a:p>
            <a:r>
              <a:rPr lang="en-US" sz="3200" dirty="0" smtClean="0">
                <a:latin typeface="Times New Roman" pitchFamily="18" charset="0"/>
                <a:cs typeface="Times New Roman" pitchFamily="18" charset="0"/>
              </a:rPr>
              <a:t>Energy requirement </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304800" y="914400"/>
            <a:ext cx="8229600" cy="5943600"/>
          </a:xfrm>
        </p:spPr>
        <p:txBody>
          <a:bodyPr>
            <a:normAutofit/>
          </a:bodyPr>
          <a:lstStyle/>
          <a:p>
            <a:r>
              <a:rPr lang="en-US" sz="2800" b="1" i="1" dirty="0" smtClean="0">
                <a:latin typeface="Times New Roman" pitchFamily="18" charset="0"/>
                <a:cs typeface="Times New Roman" pitchFamily="18" charset="0"/>
              </a:rPr>
              <a:t>Energy requirement</a:t>
            </a:r>
            <a:r>
              <a:rPr lang="en-US" sz="2800" dirty="0" smtClean="0">
                <a:latin typeface="Times New Roman" pitchFamily="18" charset="0"/>
                <a:cs typeface="Times New Roman" pitchFamily="18" charset="0"/>
              </a:rPr>
              <a:t> is the amount of food energy needed to balance energy expenditure in order to maintain body size, body composition and a level of necessary and desirable physical activity consistent with long-term good health.</a:t>
            </a:r>
          </a:p>
          <a:p>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 This includes the energy needed for the optimal growth and development of children, for the deposition of tissues during pregnancy, and for the secretion of milk during lactation consistent with the good health of mother and child.</a:t>
            </a:r>
          </a:p>
          <a:p>
            <a:endParaRPr lang="en-US" sz="2800" dirty="0" smtClean="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4695B8C1-3B72-470A-BBBE-31B6A7BE7729}"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latin typeface="Times New Roman" pitchFamily="18" charset="0"/>
                <a:cs typeface="Times New Roman" pitchFamily="18" charset="0"/>
              </a:rPr>
              <a:t>Contd. </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800" b="1" i="1" dirty="0" smtClean="0">
                <a:latin typeface="Times New Roman" pitchFamily="18" charset="0"/>
                <a:cs typeface="Times New Roman" pitchFamily="18" charset="0"/>
              </a:rPr>
              <a:t>The recommended level of dietary energy intake</a:t>
            </a:r>
            <a:r>
              <a:rPr lang="en-US" sz="2800" dirty="0" smtClean="0">
                <a:latin typeface="Times New Roman" pitchFamily="18" charset="0"/>
                <a:cs typeface="Times New Roman" pitchFamily="18" charset="0"/>
              </a:rPr>
              <a:t> for a population group is the mean energy requirement of the healthy, well-nourished individuals who constitute that group.</a:t>
            </a:r>
          </a:p>
          <a:p>
            <a:r>
              <a:rPr lang="en-US" sz="2800" dirty="0" smtClean="0">
                <a:latin typeface="Times New Roman" pitchFamily="18" charset="0"/>
                <a:cs typeface="Times New Roman" pitchFamily="18" charset="0"/>
              </a:rPr>
              <a:t>Energy requirement are based on different consideration of sub-population</a:t>
            </a:r>
          </a:p>
          <a:p>
            <a:pPr>
              <a:buNone/>
            </a:pPr>
            <a:r>
              <a:rPr lang="en-US" sz="2800" dirty="0" smtClean="0">
                <a:latin typeface="Times New Roman" pitchFamily="18" charset="0"/>
                <a:cs typeface="Times New Roman" pitchFamily="18" charset="0"/>
              </a:rPr>
              <a:t>  a) Daily energy requirements and daily energy intakes</a:t>
            </a:r>
          </a:p>
          <a:p>
            <a:pPr>
              <a:buNone/>
            </a:pPr>
            <a:r>
              <a:rPr lang="en-US" sz="2800" dirty="0" smtClean="0">
                <a:latin typeface="Times New Roman" pitchFamily="18" charset="0"/>
                <a:cs typeface="Times New Roman" pitchFamily="18" charset="0"/>
              </a:rPr>
              <a:t>  b) Average requirement and inter-individual variation</a:t>
            </a:r>
          </a:p>
          <a:p>
            <a:pPr>
              <a:buNone/>
            </a:pPr>
            <a:endParaRPr lang="en-US" dirty="0"/>
          </a:p>
        </p:txBody>
      </p:sp>
      <p:sp>
        <p:nvSpPr>
          <p:cNvPr id="4" name="Date Placeholder 3"/>
          <p:cNvSpPr>
            <a:spLocks noGrp="1"/>
          </p:cNvSpPr>
          <p:nvPr>
            <p:ph type="dt" sz="half" idx="10"/>
          </p:nvPr>
        </p:nvSpPr>
        <p:spPr/>
        <p:txBody>
          <a:bodyPr/>
          <a:lstStyle/>
          <a:p>
            <a:fld id="{05415084-A2E1-41E1-8631-B81D50D4EFD1}"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latin typeface="Times New Roman" pitchFamily="18" charset="0"/>
                <a:cs typeface="Times New Roman" pitchFamily="18" charset="0"/>
              </a:rPr>
              <a:t>Contd.. </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r>
              <a:rPr lang="en-US" sz="2800" dirty="0" smtClean="0">
                <a:latin typeface="Times New Roman" pitchFamily="18" charset="0"/>
                <a:cs typeface="Times New Roman" pitchFamily="18" charset="0"/>
              </a:rPr>
              <a:t>Energy requirement are based on following three basis:</a:t>
            </a:r>
          </a:p>
          <a:p>
            <a:pPr marL="274320" indent="-274320" fontAlgn="auto">
              <a:spcAft>
                <a:spcPts val="0"/>
              </a:spcAft>
              <a:buClr>
                <a:schemeClr val="accent3"/>
              </a:buClr>
              <a:buFont typeface="Wingdings 2"/>
              <a:buChar char=""/>
              <a:defRPr/>
            </a:pPr>
            <a:r>
              <a:rPr lang="en-US" sz="2800" dirty="0" smtClean="0">
                <a:latin typeface="Times New Roman" pitchFamily="18" charset="0"/>
                <a:cs typeface="Times New Roman" pitchFamily="18" charset="0"/>
              </a:rPr>
              <a:t>Energy requirement for basal metabolism: 1 kcal/kg body wt/hour for an adult.</a:t>
            </a:r>
          </a:p>
          <a:p>
            <a:pPr marL="274320" indent="-274320" fontAlgn="auto">
              <a:spcAft>
                <a:spcPts val="0"/>
              </a:spcAft>
              <a:buClr>
                <a:schemeClr val="accent3"/>
              </a:buClr>
              <a:buFont typeface="Wingdings 2"/>
              <a:buChar char=""/>
              <a:defRPr/>
            </a:pPr>
            <a:r>
              <a:rPr lang="en-US" sz="2800" dirty="0" smtClean="0">
                <a:latin typeface="Times New Roman" pitchFamily="18" charset="0"/>
                <a:cs typeface="Times New Roman" pitchFamily="18" charset="0"/>
              </a:rPr>
              <a:t>Energy required for daily activities such as walking, sitting, standing, climbing stairs etc.</a:t>
            </a:r>
          </a:p>
          <a:p>
            <a:pPr marL="274320" indent="-274320" fontAlgn="auto">
              <a:spcAft>
                <a:spcPts val="0"/>
              </a:spcAft>
              <a:buClr>
                <a:schemeClr val="accent3"/>
              </a:buClr>
              <a:buFont typeface="Wingdings 2"/>
              <a:buChar char=""/>
              <a:defRPr/>
            </a:pPr>
            <a:r>
              <a:rPr lang="en-US" sz="2800" dirty="0" smtClean="0">
                <a:latin typeface="Times New Roman" pitchFamily="18" charset="0"/>
                <a:cs typeface="Times New Roman" pitchFamily="18" charset="0"/>
              </a:rPr>
              <a:t>Energy required for occupational works: Light (official), Moderate and Heavy (manually operated) works.</a:t>
            </a:r>
          </a:p>
          <a:p>
            <a:pPr>
              <a:buFont typeface="Wingdings" pitchFamily="2" charset="2"/>
              <a:buChar char="v"/>
            </a:pPr>
            <a:endParaRPr lang="en-US" sz="28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D52950F8-6283-4B29-A58E-9242A605EDC0}"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Source of dietary energy</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800" dirty="0" smtClean="0">
                <a:latin typeface="Times New Roman" pitchFamily="18" charset="0"/>
                <a:cs typeface="Times New Roman" pitchFamily="18" charset="0"/>
              </a:rPr>
              <a:t>Macronutrients like carbohydrate, fats, and proteins are the main sources of energy. </a:t>
            </a:r>
          </a:p>
          <a:p>
            <a:pPr>
              <a:buNone/>
            </a:pPr>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After ingestion of food , chemical energy release thermic and mechanic form of energy  </a:t>
            </a:r>
            <a:endParaRPr lang="en-US" sz="2800" dirty="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ED8B3B19-B188-44BF-8A00-581AB6C6C6CF}" type="datetime1">
              <a:rPr lang="en-US" smtClean="0"/>
              <a:pPr/>
              <a:t>11/5/2017</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9</a:t>
            </a:fld>
            <a:endParaRPr lang="en-US"/>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1041</TotalTime>
  <Words>1499</Words>
  <Application>Microsoft Office PowerPoint</Application>
  <PresentationFormat>On-screen Show (4:3)</PresentationFormat>
  <Paragraphs>373</Paragraphs>
  <Slides>33</Slides>
  <Notes>2</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Trek</vt:lpstr>
      <vt:lpstr>ENERGY : CONCEPT AND   REQUIREMENT </vt:lpstr>
      <vt:lpstr>Contents</vt:lpstr>
      <vt:lpstr>Introduction </vt:lpstr>
      <vt:lpstr>Objective </vt:lpstr>
      <vt:lpstr>methodology</vt:lpstr>
      <vt:lpstr>Energy requirement </vt:lpstr>
      <vt:lpstr>Contd. </vt:lpstr>
      <vt:lpstr>Contd.. </vt:lpstr>
      <vt:lpstr>Source of dietary energy</vt:lpstr>
      <vt:lpstr>Importance </vt:lpstr>
      <vt:lpstr>Factors affecting energy requirement </vt:lpstr>
      <vt:lpstr>Contd.. </vt:lpstr>
      <vt:lpstr>Components of energy requirement</vt:lpstr>
      <vt:lpstr>ENERGY REQUIREMENT</vt:lpstr>
      <vt:lpstr>ENERGY REQUIREMENT </vt:lpstr>
      <vt:lpstr>ENERGY REQUIREMENT</vt:lpstr>
      <vt:lpstr>Energy value of food </vt:lpstr>
      <vt:lpstr>                              Contd…</vt:lpstr>
      <vt:lpstr>Carbohydrate    requirement</vt:lpstr>
      <vt:lpstr>Protein requirement  </vt:lpstr>
      <vt:lpstr>Protein Energy ratio for different age groups</vt:lpstr>
      <vt:lpstr>  PROTEIN ENERGY RATIO</vt:lpstr>
      <vt:lpstr>Fat requirement </vt:lpstr>
      <vt:lpstr>SUGGESTED DAILY  INTAKE OF DIETARY FATS</vt:lpstr>
      <vt:lpstr> difference in nutrient intake</vt:lpstr>
      <vt:lpstr>Contd…</vt:lpstr>
      <vt:lpstr>Contd.. </vt:lpstr>
      <vt:lpstr>Contd..</vt:lpstr>
      <vt:lpstr>                 Energy requirement</vt:lpstr>
      <vt:lpstr>Conclusion </vt:lpstr>
      <vt:lpstr>Facts of Energy Requirement  </vt:lpstr>
      <vt:lpstr>Contd..</vt:lpstr>
      <vt:lpstr>refrences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 CONCEPT AND REQUIREMENT</dc:title>
  <dc:creator>Ashwin kancha</dc:creator>
  <cp:lastModifiedBy>acer</cp:lastModifiedBy>
  <cp:revision>28</cp:revision>
  <dcterms:created xsi:type="dcterms:W3CDTF">2006-08-16T00:00:00Z</dcterms:created>
  <dcterms:modified xsi:type="dcterms:W3CDTF">2017-11-05T08:59:06Z</dcterms:modified>
</cp:coreProperties>
</file>