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5"/>
  </p:notesMasterIdLst>
  <p:sldIdLst>
    <p:sldId id="257" r:id="rId2"/>
    <p:sldId id="259" r:id="rId3"/>
    <p:sldId id="320" r:id="rId4"/>
    <p:sldId id="322" r:id="rId5"/>
    <p:sldId id="321" r:id="rId6"/>
    <p:sldId id="327" r:id="rId7"/>
    <p:sldId id="331" r:id="rId8"/>
    <p:sldId id="332" r:id="rId9"/>
    <p:sldId id="323" r:id="rId10"/>
    <p:sldId id="324" r:id="rId11"/>
    <p:sldId id="325" r:id="rId12"/>
    <p:sldId id="313" r:id="rId13"/>
    <p:sldId id="314" r:id="rId14"/>
    <p:sldId id="315" r:id="rId15"/>
    <p:sldId id="316" r:id="rId16"/>
    <p:sldId id="317" r:id="rId17"/>
    <p:sldId id="333" r:id="rId18"/>
    <p:sldId id="334" r:id="rId19"/>
    <p:sldId id="335" r:id="rId20"/>
    <p:sldId id="291" r:id="rId21"/>
    <p:sldId id="264" r:id="rId22"/>
    <p:sldId id="265" r:id="rId23"/>
    <p:sldId id="266" r:id="rId24"/>
    <p:sldId id="383" r:id="rId25"/>
    <p:sldId id="384" r:id="rId26"/>
    <p:sldId id="385" r:id="rId27"/>
    <p:sldId id="267" r:id="rId28"/>
    <p:sldId id="268" r:id="rId29"/>
    <p:sldId id="269" r:id="rId30"/>
    <p:sldId id="270" r:id="rId31"/>
    <p:sldId id="271" r:id="rId32"/>
    <p:sldId id="339" r:id="rId33"/>
    <p:sldId id="292" r:id="rId34"/>
    <p:sldId id="272" r:id="rId35"/>
    <p:sldId id="361" r:id="rId36"/>
    <p:sldId id="362" r:id="rId37"/>
    <p:sldId id="363" r:id="rId38"/>
    <p:sldId id="388" r:id="rId39"/>
    <p:sldId id="389" r:id="rId40"/>
    <p:sldId id="390" r:id="rId41"/>
    <p:sldId id="393" r:id="rId42"/>
    <p:sldId id="394" r:id="rId43"/>
    <p:sldId id="395" r:id="rId44"/>
    <p:sldId id="396" r:id="rId45"/>
    <p:sldId id="391" r:id="rId46"/>
    <p:sldId id="392" r:id="rId47"/>
    <p:sldId id="397" r:id="rId48"/>
    <p:sldId id="364" r:id="rId49"/>
    <p:sldId id="273" r:id="rId50"/>
    <p:sldId id="274" r:id="rId51"/>
    <p:sldId id="277" r:id="rId52"/>
    <p:sldId id="278" r:id="rId53"/>
    <p:sldId id="281" r:id="rId54"/>
    <p:sldId id="282" r:id="rId55"/>
    <p:sldId id="336" r:id="rId56"/>
    <p:sldId id="337" r:id="rId57"/>
    <p:sldId id="338" r:id="rId58"/>
    <p:sldId id="366" r:id="rId59"/>
    <p:sldId id="367" r:id="rId60"/>
    <p:sldId id="368" r:id="rId61"/>
    <p:sldId id="369" r:id="rId62"/>
    <p:sldId id="370" r:id="rId63"/>
    <p:sldId id="371" r:id="rId64"/>
    <p:sldId id="372" r:id="rId65"/>
    <p:sldId id="373" r:id="rId66"/>
    <p:sldId id="374" r:id="rId67"/>
    <p:sldId id="375" r:id="rId68"/>
    <p:sldId id="376" r:id="rId69"/>
    <p:sldId id="377" r:id="rId70"/>
    <p:sldId id="378" r:id="rId71"/>
    <p:sldId id="379" r:id="rId72"/>
    <p:sldId id="380" r:id="rId73"/>
    <p:sldId id="381" r:id="rId74"/>
    <p:sldId id="285" r:id="rId75"/>
    <p:sldId id="286" r:id="rId76"/>
    <p:sldId id="398" r:id="rId77"/>
    <p:sldId id="399" r:id="rId78"/>
    <p:sldId id="400" r:id="rId79"/>
    <p:sldId id="287" r:id="rId80"/>
    <p:sldId id="288" r:id="rId81"/>
    <p:sldId id="352" r:id="rId82"/>
    <p:sldId id="353" r:id="rId83"/>
    <p:sldId id="354" r:id="rId84"/>
    <p:sldId id="355" r:id="rId85"/>
    <p:sldId id="356" r:id="rId86"/>
    <p:sldId id="357" r:id="rId87"/>
    <p:sldId id="358" r:id="rId88"/>
    <p:sldId id="359" r:id="rId89"/>
    <p:sldId id="360" r:id="rId90"/>
    <p:sldId id="289" r:id="rId91"/>
    <p:sldId id="290" r:id="rId92"/>
    <p:sldId id="340" r:id="rId93"/>
    <p:sldId id="342" r:id="rId94"/>
    <p:sldId id="343" r:id="rId95"/>
    <p:sldId id="344" r:id="rId96"/>
    <p:sldId id="345" r:id="rId97"/>
    <p:sldId id="349" r:id="rId98"/>
    <p:sldId id="350" r:id="rId99"/>
    <p:sldId id="293" r:id="rId100"/>
    <p:sldId id="294" r:id="rId101"/>
    <p:sldId id="295" r:id="rId102"/>
    <p:sldId id="297" r:id="rId103"/>
    <p:sldId id="298" r:id="rId104"/>
    <p:sldId id="299" r:id="rId105"/>
    <p:sldId id="296" r:id="rId106"/>
    <p:sldId id="263" r:id="rId107"/>
    <p:sldId id="300" r:id="rId108"/>
    <p:sldId id="301" r:id="rId109"/>
    <p:sldId id="302" r:id="rId110"/>
    <p:sldId id="303" r:id="rId111"/>
    <p:sldId id="328" r:id="rId112"/>
    <p:sldId id="329" r:id="rId113"/>
    <p:sldId id="312" r:id="rId1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SECjMCEA3qTCNzmUowNmag==" hashData="Lq3Ar9HOvtct4Hu6Nh9l1HI6MygHeD4+M7RDr88zk6qvJk79586xf8m7g+t9Aca3drtBupfqjI2eO0X50KNQo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93883" autoAdjust="0"/>
  </p:normalViewPr>
  <p:slideViewPr>
    <p:cSldViewPr snapToGrid="0">
      <p:cViewPr varScale="1">
        <p:scale>
          <a:sx n="63" d="100"/>
          <a:sy n="63" d="100"/>
        </p:scale>
        <p:origin x="816"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EAE815-7801-44BB-BBAE-4ED7A87251D7}" type="doc">
      <dgm:prSet loTypeId="urn:microsoft.com/office/officeart/2005/8/layout/pyramid1" loCatId="pyramid" qsTypeId="urn:microsoft.com/office/officeart/2005/8/quickstyle/3d4" qsCatId="3D" csTypeId="urn:microsoft.com/office/officeart/2005/8/colors/accent1_5" csCatId="accent1" phldr="1"/>
      <dgm:spPr/>
    </dgm:pt>
    <dgm:pt modelId="{7C6B883D-BADC-44EB-BAAE-8B109E3CAD8B}">
      <dgm:prSet phldrT="[Text]"/>
      <dgm:spPr/>
      <dgm:t>
        <a:bodyPr/>
        <a:lstStyle/>
        <a:p>
          <a:r>
            <a:rPr lang="en-US" b="1" dirty="0" smtClean="0"/>
            <a:t>Verbal Symbol (Lecture)</a:t>
          </a:r>
          <a:endParaRPr lang="en-US" b="1" dirty="0"/>
        </a:p>
      </dgm:t>
    </dgm:pt>
    <dgm:pt modelId="{B64D7FC5-6EFD-425D-A9AA-97C757F353B4}" type="parTrans" cxnId="{DDF00898-BD74-415A-A5F2-8364D3814315}">
      <dgm:prSet/>
      <dgm:spPr/>
      <dgm:t>
        <a:bodyPr/>
        <a:lstStyle/>
        <a:p>
          <a:endParaRPr lang="en-US" b="1">
            <a:solidFill>
              <a:schemeClr val="tx1"/>
            </a:solidFill>
          </a:endParaRPr>
        </a:p>
      </dgm:t>
    </dgm:pt>
    <dgm:pt modelId="{23EEFF2B-6E99-4BF5-AE12-C0042D39E82D}" type="sibTrans" cxnId="{DDF00898-BD74-415A-A5F2-8364D3814315}">
      <dgm:prSet/>
      <dgm:spPr/>
      <dgm:t>
        <a:bodyPr/>
        <a:lstStyle/>
        <a:p>
          <a:endParaRPr lang="en-US" b="1">
            <a:solidFill>
              <a:schemeClr val="tx1"/>
            </a:solidFill>
          </a:endParaRPr>
        </a:p>
      </dgm:t>
    </dgm:pt>
    <dgm:pt modelId="{9C02199F-1E50-410C-8029-82A7C76D915E}">
      <dgm:prSet phldrT="[Text]"/>
      <dgm:spPr/>
      <dgm:t>
        <a:bodyPr/>
        <a:lstStyle/>
        <a:p>
          <a:r>
            <a:rPr lang="en-US" b="1" smtClean="0"/>
            <a:t>Study Trip</a:t>
          </a:r>
          <a:endParaRPr lang="en-US" b="1" dirty="0"/>
        </a:p>
      </dgm:t>
    </dgm:pt>
    <dgm:pt modelId="{80FD0875-A414-40F7-BFA6-E22C06FEDCB4}" type="parTrans" cxnId="{07E1EFC6-E4DA-4F4D-A80A-62BD0F9355B4}">
      <dgm:prSet/>
      <dgm:spPr/>
      <dgm:t>
        <a:bodyPr/>
        <a:lstStyle/>
        <a:p>
          <a:endParaRPr lang="en-US" b="1">
            <a:solidFill>
              <a:schemeClr val="tx1"/>
            </a:solidFill>
          </a:endParaRPr>
        </a:p>
      </dgm:t>
    </dgm:pt>
    <dgm:pt modelId="{ED6B1E41-C7C5-41B0-8EEE-3B6ED595FE63}" type="sibTrans" cxnId="{07E1EFC6-E4DA-4F4D-A80A-62BD0F9355B4}">
      <dgm:prSet/>
      <dgm:spPr/>
      <dgm:t>
        <a:bodyPr/>
        <a:lstStyle/>
        <a:p>
          <a:endParaRPr lang="en-US" b="1">
            <a:solidFill>
              <a:schemeClr val="tx1"/>
            </a:solidFill>
          </a:endParaRPr>
        </a:p>
      </dgm:t>
    </dgm:pt>
    <dgm:pt modelId="{7120E4B1-EFFD-47B6-8AE0-0BEB77CA2365}">
      <dgm:prSet phldrT="[Text]"/>
      <dgm:spPr/>
      <dgm:t>
        <a:bodyPr/>
        <a:lstStyle/>
        <a:p>
          <a:r>
            <a:rPr lang="en-US" b="1" smtClean="0"/>
            <a:t>Demonstration</a:t>
          </a:r>
          <a:endParaRPr lang="en-US" b="1" dirty="0"/>
        </a:p>
      </dgm:t>
    </dgm:pt>
    <dgm:pt modelId="{3D44EB17-DDF2-4EDA-9BD3-5DB70DD8018E}" type="parTrans" cxnId="{69ACC275-79F3-483E-9CAF-8F43090D5764}">
      <dgm:prSet/>
      <dgm:spPr/>
      <dgm:t>
        <a:bodyPr/>
        <a:lstStyle/>
        <a:p>
          <a:endParaRPr lang="en-US" b="1">
            <a:solidFill>
              <a:schemeClr val="tx1"/>
            </a:solidFill>
          </a:endParaRPr>
        </a:p>
      </dgm:t>
    </dgm:pt>
    <dgm:pt modelId="{CA3AB22F-2E75-4373-9315-6F937530B788}" type="sibTrans" cxnId="{69ACC275-79F3-483E-9CAF-8F43090D5764}">
      <dgm:prSet/>
      <dgm:spPr/>
      <dgm:t>
        <a:bodyPr/>
        <a:lstStyle/>
        <a:p>
          <a:endParaRPr lang="en-US" b="1">
            <a:solidFill>
              <a:schemeClr val="tx1"/>
            </a:solidFill>
          </a:endParaRPr>
        </a:p>
      </dgm:t>
    </dgm:pt>
    <dgm:pt modelId="{D64FED32-06D8-4372-830D-986324529306}">
      <dgm:prSet/>
      <dgm:spPr/>
      <dgm:t>
        <a:bodyPr/>
        <a:lstStyle/>
        <a:p>
          <a:r>
            <a:rPr lang="en-US" b="1" smtClean="0"/>
            <a:t>Dramatized Experience (Role Playing)</a:t>
          </a:r>
          <a:endParaRPr lang="en-US" b="1" dirty="0"/>
        </a:p>
      </dgm:t>
    </dgm:pt>
    <dgm:pt modelId="{E1D43B90-288D-42AB-BD7A-0A2EDD717292}" type="parTrans" cxnId="{876A7A6E-26B7-41B1-A633-C58F41BB5CAC}">
      <dgm:prSet/>
      <dgm:spPr/>
      <dgm:t>
        <a:bodyPr/>
        <a:lstStyle/>
        <a:p>
          <a:endParaRPr lang="en-US" b="1">
            <a:solidFill>
              <a:schemeClr val="tx1"/>
            </a:solidFill>
          </a:endParaRPr>
        </a:p>
      </dgm:t>
    </dgm:pt>
    <dgm:pt modelId="{62D6F942-DAF7-45AB-9000-75391208D2E0}" type="sibTrans" cxnId="{876A7A6E-26B7-41B1-A633-C58F41BB5CAC}">
      <dgm:prSet/>
      <dgm:spPr/>
      <dgm:t>
        <a:bodyPr/>
        <a:lstStyle/>
        <a:p>
          <a:endParaRPr lang="en-US" b="1">
            <a:solidFill>
              <a:schemeClr val="tx1"/>
            </a:solidFill>
          </a:endParaRPr>
        </a:p>
      </dgm:t>
    </dgm:pt>
    <dgm:pt modelId="{7BC34E0D-03EB-4194-AEDA-687ECDC48864}">
      <dgm:prSet/>
      <dgm:spPr/>
      <dgm:t>
        <a:bodyPr/>
        <a:lstStyle/>
        <a:p>
          <a:r>
            <a:rPr lang="en-US" b="1" dirty="0" smtClean="0"/>
            <a:t>Visual Symbols (Poster, Pamphlets)</a:t>
          </a:r>
          <a:endParaRPr lang="en-US" b="1" dirty="0"/>
        </a:p>
      </dgm:t>
    </dgm:pt>
    <dgm:pt modelId="{96B9D156-957E-4DAD-9776-C516ECD69630}" type="parTrans" cxnId="{C3D0585C-3FE1-49F7-8AB2-E1E143BBE0D6}">
      <dgm:prSet/>
      <dgm:spPr/>
      <dgm:t>
        <a:bodyPr/>
        <a:lstStyle/>
        <a:p>
          <a:endParaRPr lang="en-US" b="1">
            <a:solidFill>
              <a:schemeClr val="tx1"/>
            </a:solidFill>
          </a:endParaRPr>
        </a:p>
      </dgm:t>
    </dgm:pt>
    <dgm:pt modelId="{902D9D53-4001-4D57-BDD9-3B76D46FF2D7}" type="sibTrans" cxnId="{C3D0585C-3FE1-49F7-8AB2-E1E143BBE0D6}">
      <dgm:prSet/>
      <dgm:spPr/>
      <dgm:t>
        <a:bodyPr/>
        <a:lstStyle/>
        <a:p>
          <a:endParaRPr lang="en-US" b="1">
            <a:solidFill>
              <a:schemeClr val="tx1"/>
            </a:solidFill>
          </a:endParaRPr>
        </a:p>
      </dgm:t>
    </dgm:pt>
    <dgm:pt modelId="{D45E7B22-EF04-4A4D-81E5-BC0BE55605DD}">
      <dgm:prSet/>
      <dgm:spPr/>
      <dgm:t>
        <a:bodyPr/>
        <a:lstStyle/>
        <a:p>
          <a:r>
            <a:rPr lang="en-US" b="1" dirty="0" smtClean="0"/>
            <a:t>Recording, radio, Still Pictures</a:t>
          </a:r>
          <a:endParaRPr lang="en-US" b="1" dirty="0"/>
        </a:p>
      </dgm:t>
    </dgm:pt>
    <dgm:pt modelId="{E1FB72BB-98AA-4CC8-8060-B75E06E7D7C3}" type="parTrans" cxnId="{CE1E0261-F8F2-440D-8414-A4F87124B34E}">
      <dgm:prSet/>
      <dgm:spPr/>
      <dgm:t>
        <a:bodyPr/>
        <a:lstStyle/>
        <a:p>
          <a:endParaRPr lang="en-US" b="1">
            <a:solidFill>
              <a:schemeClr val="tx1"/>
            </a:solidFill>
          </a:endParaRPr>
        </a:p>
      </dgm:t>
    </dgm:pt>
    <dgm:pt modelId="{A4D10F5D-7272-42A1-810E-186D630B3FBF}" type="sibTrans" cxnId="{CE1E0261-F8F2-440D-8414-A4F87124B34E}">
      <dgm:prSet/>
      <dgm:spPr/>
      <dgm:t>
        <a:bodyPr/>
        <a:lstStyle/>
        <a:p>
          <a:endParaRPr lang="en-US" b="1">
            <a:solidFill>
              <a:schemeClr val="tx1"/>
            </a:solidFill>
          </a:endParaRPr>
        </a:p>
      </dgm:t>
    </dgm:pt>
    <dgm:pt modelId="{B801FA45-48BE-4D43-A4C9-EF544F8A5F0E}">
      <dgm:prSet/>
      <dgm:spPr/>
      <dgm:t>
        <a:bodyPr/>
        <a:lstStyle/>
        <a:p>
          <a:r>
            <a:rPr lang="en-US" b="1" dirty="0" smtClean="0"/>
            <a:t>Motion Picture (Film)</a:t>
          </a:r>
          <a:endParaRPr lang="en-US" b="1" dirty="0"/>
        </a:p>
      </dgm:t>
    </dgm:pt>
    <dgm:pt modelId="{4C3E733D-2FAB-4034-9FB4-9283AF532A4A}" type="parTrans" cxnId="{E7D9F4B7-695A-4185-B54A-C8811767ABD3}">
      <dgm:prSet/>
      <dgm:spPr/>
      <dgm:t>
        <a:bodyPr/>
        <a:lstStyle/>
        <a:p>
          <a:endParaRPr lang="en-US" b="1">
            <a:solidFill>
              <a:schemeClr val="tx1"/>
            </a:solidFill>
          </a:endParaRPr>
        </a:p>
      </dgm:t>
    </dgm:pt>
    <dgm:pt modelId="{7B827C56-4E2D-4C52-B16A-C3CCF43B553B}" type="sibTrans" cxnId="{E7D9F4B7-695A-4185-B54A-C8811767ABD3}">
      <dgm:prSet/>
      <dgm:spPr/>
      <dgm:t>
        <a:bodyPr/>
        <a:lstStyle/>
        <a:p>
          <a:endParaRPr lang="en-US" b="1">
            <a:solidFill>
              <a:schemeClr val="tx1"/>
            </a:solidFill>
          </a:endParaRPr>
        </a:p>
      </dgm:t>
    </dgm:pt>
    <dgm:pt modelId="{159608D2-AA1C-4293-8BD8-1DCA7C424702}">
      <dgm:prSet/>
      <dgm:spPr/>
      <dgm:t>
        <a:bodyPr/>
        <a:lstStyle/>
        <a:p>
          <a:r>
            <a:rPr lang="en-US" b="1" dirty="0" smtClean="0"/>
            <a:t>Educational Television</a:t>
          </a:r>
          <a:endParaRPr lang="en-US" b="1" dirty="0"/>
        </a:p>
      </dgm:t>
    </dgm:pt>
    <dgm:pt modelId="{90CEC753-EA0E-4667-9684-5D343D85E8BC}" type="parTrans" cxnId="{CC4B5FAB-9ED8-44EC-9655-DDFB7E4FB1BD}">
      <dgm:prSet/>
      <dgm:spPr/>
      <dgm:t>
        <a:bodyPr/>
        <a:lstStyle/>
        <a:p>
          <a:endParaRPr lang="en-US" b="1">
            <a:solidFill>
              <a:schemeClr val="tx1"/>
            </a:solidFill>
          </a:endParaRPr>
        </a:p>
      </dgm:t>
    </dgm:pt>
    <dgm:pt modelId="{CFED51F9-ADC1-4E4A-ABA7-524953F635FD}" type="sibTrans" cxnId="{CC4B5FAB-9ED8-44EC-9655-DDFB7E4FB1BD}">
      <dgm:prSet/>
      <dgm:spPr/>
      <dgm:t>
        <a:bodyPr/>
        <a:lstStyle/>
        <a:p>
          <a:endParaRPr lang="en-US" b="1">
            <a:solidFill>
              <a:schemeClr val="tx1"/>
            </a:solidFill>
          </a:endParaRPr>
        </a:p>
      </dgm:t>
    </dgm:pt>
    <dgm:pt modelId="{AAF20363-E653-40B1-9843-A7C802E365F5}">
      <dgm:prSet/>
      <dgm:spPr/>
      <dgm:t>
        <a:bodyPr/>
        <a:lstStyle/>
        <a:p>
          <a:r>
            <a:rPr lang="en-US" b="1" smtClean="0"/>
            <a:t>Exhibition</a:t>
          </a:r>
          <a:endParaRPr lang="en-US" b="1" dirty="0"/>
        </a:p>
      </dgm:t>
    </dgm:pt>
    <dgm:pt modelId="{53A677CE-D235-48DA-A964-F221EF3823A8}" type="parTrans" cxnId="{D9F442F8-1358-4009-B86B-30FCCCF3C0C2}">
      <dgm:prSet/>
      <dgm:spPr/>
      <dgm:t>
        <a:bodyPr/>
        <a:lstStyle/>
        <a:p>
          <a:endParaRPr lang="en-US" b="1">
            <a:solidFill>
              <a:schemeClr val="tx1"/>
            </a:solidFill>
          </a:endParaRPr>
        </a:p>
      </dgm:t>
    </dgm:pt>
    <dgm:pt modelId="{5F39B677-9A6A-4066-B287-EB80433D3033}" type="sibTrans" cxnId="{D9F442F8-1358-4009-B86B-30FCCCF3C0C2}">
      <dgm:prSet/>
      <dgm:spPr/>
      <dgm:t>
        <a:bodyPr/>
        <a:lstStyle/>
        <a:p>
          <a:endParaRPr lang="en-US" b="1">
            <a:solidFill>
              <a:schemeClr val="tx1"/>
            </a:solidFill>
          </a:endParaRPr>
        </a:p>
      </dgm:t>
    </dgm:pt>
    <dgm:pt modelId="{1B5841BD-89A6-4F4D-91FC-235E7AC930E0}">
      <dgm:prSet/>
      <dgm:spPr/>
      <dgm:t>
        <a:bodyPr/>
        <a:lstStyle/>
        <a:p>
          <a:r>
            <a:rPr lang="en-US" b="1" dirty="0" smtClean="0"/>
            <a:t>Direct Purposeful Learning (project, Learning by Doing)</a:t>
          </a:r>
          <a:endParaRPr lang="en-US" b="1" dirty="0"/>
        </a:p>
      </dgm:t>
    </dgm:pt>
    <dgm:pt modelId="{3F550AD2-3C66-4A1F-8BBC-E0FE6C52029D}" type="parTrans" cxnId="{C7E70359-CECE-4A97-BEC4-A73E33DC44C8}">
      <dgm:prSet/>
      <dgm:spPr/>
      <dgm:t>
        <a:bodyPr/>
        <a:lstStyle/>
        <a:p>
          <a:endParaRPr lang="en-US" b="1">
            <a:solidFill>
              <a:schemeClr val="tx1"/>
            </a:solidFill>
          </a:endParaRPr>
        </a:p>
      </dgm:t>
    </dgm:pt>
    <dgm:pt modelId="{F5CEAAEC-6679-4A46-9D56-C9E267C0BCBF}" type="sibTrans" cxnId="{C7E70359-CECE-4A97-BEC4-A73E33DC44C8}">
      <dgm:prSet/>
      <dgm:spPr/>
      <dgm:t>
        <a:bodyPr/>
        <a:lstStyle/>
        <a:p>
          <a:endParaRPr lang="en-US" b="1">
            <a:solidFill>
              <a:schemeClr val="tx1"/>
            </a:solidFill>
          </a:endParaRPr>
        </a:p>
      </dgm:t>
    </dgm:pt>
    <dgm:pt modelId="{E28FADF0-866F-41DB-A63B-974A2927E3C4}" type="pres">
      <dgm:prSet presAssocID="{B6EAE815-7801-44BB-BBAE-4ED7A87251D7}" presName="Name0" presStyleCnt="0">
        <dgm:presLayoutVars>
          <dgm:dir/>
          <dgm:animLvl val="lvl"/>
          <dgm:resizeHandles val="exact"/>
        </dgm:presLayoutVars>
      </dgm:prSet>
      <dgm:spPr/>
    </dgm:pt>
    <dgm:pt modelId="{282D1914-FDCC-4ED9-8CAE-FC9E45F28B07}" type="pres">
      <dgm:prSet presAssocID="{7C6B883D-BADC-44EB-BAAE-8B109E3CAD8B}" presName="Name8" presStyleCnt="0"/>
      <dgm:spPr/>
    </dgm:pt>
    <dgm:pt modelId="{28594734-CE71-49CD-A738-A392628DB86D}" type="pres">
      <dgm:prSet presAssocID="{7C6B883D-BADC-44EB-BAAE-8B109E3CAD8B}" presName="level" presStyleLbl="node1" presStyleIdx="0" presStyleCnt="10">
        <dgm:presLayoutVars>
          <dgm:chMax val="1"/>
          <dgm:bulletEnabled val="1"/>
        </dgm:presLayoutVars>
      </dgm:prSet>
      <dgm:spPr/>
      <dgm:t>
        <a:bodyPr/>
        <a:lstStyle/>
        <a:p>
          <a:endParaRPr lang="en-US"/>
        </a:p>
      </dgm:t>
    </dgm:pt>
    <dgm:pt modelId="{71293BD4-A574-44C6-9D5B-492DF9EFDE2D}" type="pres">
      <dgm:prSet presAssocID="{7C6B883D-BADC-44EB-BAAE-8B109E3CAD8B}" presName="levelTx" presStyleLbl="revTx" presStyleIdx="0" presStyleCnt="0">
        <dgm:presLayoutVars>
          <dgm:chMax val="1"/>
          <dgm:bulletEnabled val="1"/>
        </dgm:presLayoutVars>
      </dgm:prSet>
      <dgm:spPr/>
      <dgm:t>
        <a:bodyPr/>
        <a:lstStyle/>
        <a:p>
          <a:endParaRPr lang="en-US"/>
        </a:p>
      </dgm:t>
    </dgm:pt>
    <dgm:pt modelId="{6B2D0B80-29FE-4093-920E-BA5DEE849F37}" type="pres">
      <dgm:prSet presAssocID="{7BC34E0D-03EB-4194-AEDA-687ECDC48864}" presName="Name8" presStyleCnt="0"/>
      <dgm:spPr/>
    </dgm:pt>
    <dgm:pt modelId="{28B9084C-1688-4A51-AB58-3679B6AF65F3}" type="pres">
      <dgm:prSet presAssocID="{7BC34E0D-03EB-4194-AEDA-687ECDC48864}" presName="level" presStyleLbl="node1" presStyleIdx="1" presStyleCnt="10">
        <dgm:presLayoutVars>
          <dgm:chMax val="1"/>
          <dgm:bulletEnabled val="1"/>
        </dgm:presLayoutVars>
      </dgm:prSet>
      <dgm:spPr/>
      <dgm:t>
        <a:bodyPr/>
        <a:lstStyle/>
        <a:p>
          <a:endParaRPr lang="en-US"/>
        </a:p>
      </dgm:t>
    </dgm:pt>
    <dgm:pt modelId="{5C89FCEC-98D6-4305-A972-C2BD479E4E5B}" type="pres">
      <dgm:prSet presAssocID="{7BC34E0D-03EB-4194-AEDA-687ECDC48864}" presName="levelTx" presStyleLbl="revTx" presStyleIdx="0" presStyleCnt="0">
        <dgm:presLayoutVars>
          <dgm:chMax val="1"/>
          <dgm:bulletEnabled val="1"/>
        </dgm:presLayoutVars>
      </dgm:prSet>
      <dgm:spPr/>
      <dgm:t>
        <a:bodyPr/>
        <a:lstStyle/>
        <a:p>
          <a:endParaRPr lang="en-US"/>
        </a:p>
      </dgm:t>
    </dgm:pt>
    <dgm:pt modelId="{E1A6C3AA-2409-4EAB-ABA4-802D3352ED8B}" type="pres">
      <dgm:prSet presAssocID="{D45E7B22-EF04-4A4D-81E5-BC0BE55605DD}" presName="Name8" presStyleCnt="0"/>
      <dgm:spPr/>
    </dgm:pt>
    <dgm:pt modelId="{FC7B7CD4-8F4C-4C1A-B2EF-A0B9CE9B49F0}" type="pres">
      <dgm:prSet presAssocID="{D45E7B22-EF04-4A4D-81E5-BC0BE55605DD}" presName="level" presStyleLbl="node1" presStyleIdx="2" presStyleCnt="10">
        <dgm:presLayoutVars>
          <dgm:chMax val="1"/>
          <dgm:bulletEnabled val="1"/>
        </dgm:presLayoutVars>
      </dgm:prSet>
      <dgm:spPr/>
      <dgm:t>
        <a:bodyPr/>
        <a:lstStyle/>
        <a:p>
          <a:endParaRPr lang="en-US"/>
        </a:p>
      </dgm:t>
    </dgm:pt>
    <dgm:pt modelId="{52BDD12F-36C1-4551-B851-997198EDEF49}" type="pres">
      <dgm:prSet presAssocID="{D45E7B22-EF04-4A4D-81E5-BC0BE55605DD}" presName="levelTx" presStyleLbl="revTx" presStyleIdx="0" presStyleCnt="0">
        <dgm:presLayoutVars>
          <dgm:chMax val="1"/>
          <dgm:bulletEnabled val="1"/>
        </dgm:presLayoutVars>
      </dgm:prSet>
      <dgm:spPr/>
      <dgm:t>
        <a:bodyPr/>
        <a:lstStyle/>
        <a:p>
          <a:endParaRPr lang="en-US"/>
        </a:p>
      </dgm:t>
    </dgm:pt>
    <dgm:pt modelId="{BAD01DEB-BBE2-4A79-96B2-46AE10DB12D3}" type="pres">
      <dgm:prSet presAssocID="{B801FA45-48BE-4D43-A4C9-EF544F8A5F0E}" presName="Name8" presStyleCnt="0"/>
      <dgm:spPr/>
    </dgm:pt>
    <dgm:pt modelId="{B6B729A6-8D27-4EEB-8E08-8573B8D6D9E1}" type="pres">
      <dgm:prSet presAssocID="{B801FA45-48BE-4D43-A4C9-EF544F8A5F0E}" presName="level" presStyleLbl="node1" presStyleIdx="3" presStyleCnt="10">
        <dgm:presLayoutVars>
          <dgm:chMax val="1"/>
          <dgm:bulletEnabled val="1"/>
        </dgm:presLayoutVars>
      </dgm:prSet>
      <dgm:spPr/>
      <dgm:t>
        <a:bodyPr/>
        <a:lstStyle/>
        <a:p>
          <a:endParaRPr lang="en-US"/>
        </a:p>
      </dgm:t>
    </dgm:pt>
    <dgm:pt modelId="{F14A876B-E88D-4D80-BE98-958F849D9A1E}" type="pres">
      <dgm:prSet presAssocID="{B801FA45-48BE-4D43-A4C9-EF544F8A5F0E}" presName="levelTx" presStyleLbl="revTx" presStyleIdx="0" presStyleCnt="0">
        <dgm:presLayoutVars>
          <dgm:chMax val="1"/>
          <dgm:bulletEnabled val="1"/>
        </dgm:presLayoutVars>
      </dgm:prSet>
      <dgm:spPr/>
      <dgm:t>
        <a:bodyPr/>
        <a:lstStyle/>
        <a:p>
          <a:endParaRPr lang="en-US"/>
        </a:p>
      </dgm:t>
    </dgm:pt>
    <dgm:pt modelId="{111E01B0-6643-4495-A53B-4BE6C19C9982}" type="pres">
      <dgm:prSet presAssocID="{159608D2-AA1C-4293-8BD8-1DCA7C424702}" presName="Name8" presStyleCnt="0"/>
      <dgm:spPr/>
    </dgm:pt>
    <dgm:pt modelId="{826074FB-BD46-4E5D-BA01-6FE7C3ADC8FC}" type="pres">
      <dgm:prSet presAssocID="{159608D2-AA1C-4293-8BD8-1DCA7C424702}" presName="level" presStyleLbl="node1" presStyleIdx="4" presStyleCnt="10">
        <dgm:presLayoutVars>
          <dgm:chMax val="1"/>
          <dgm:bulletEnabled val="1"/>
        </dgm:presLayoutVars>
      </dgm:prSet>
      <dgm:spPr/>
      <dgm:t>
        <a:bodyPr/>
        <a:lstStyle/>
        <a:p>
          <a:endParaRPr lang="en-US"/>
        </a:p>
      </dgm:t>
    </dgm:pt>
    <dgm:pt modelId="{BF78189F-DD55-4E2E-85A3-527E89CB2115}" type="pres">
      <dgm:prSet presAssocID="{159608D2-AA1C-4293-8BD8-1DCA7C424702}" presName="levelTx" presStyleLbl="revTx" presStyleIdx="0" presStyleCnt="0">
        <dgm:presLayoutVars>
          <dgm:chMax val="1"/>
          <dgm:bulletEnabled val="1"/>
        </dgm:presLayoutVars>
      </dgm:prSet>
      <dgm:spPr/>
      <dgm:t>
        <a:bodyPr/>
        <a:lstStyle/>
        <a:p>
          <a:endParaRPr lang="en-US"/>
        </a:p>
      </dgm:t>
    </dgm:pt>
    <dgm:pt modelId="{2196A56A-DF9E-4EB3-9F21-5DF0781EC955}" type="pres">
      <dgm:prSet presAssocID="{AAF20363-E653-40B1-9843-A7C802E365F5}" presName="Name8" presStyleCnt="0"/>
      <dgm:spPr/>
    </dgm:pt>
    <dgm:pt modelId="{BF520DA7-AD89-4C45-B1E3-603795539957}" type="pres">
      <dgm:prSet presAssocID="{AAF20363-E653-40B1-9843-A7C802E365F5}" presName="level" presStyleLbl="node1" presStyleIdx="5" presStyleCnt="10">
        <dgm:presLayoutVars>
          <dgm:chMax val="1"/>
          <dgm:bulletEnabled val="1"/>
        </dgm:presLayoutVars>
      </dgm:prSet>
      <dgm:spPr/>
      <dgm:t>
        <a:bodyPr/>
        <a:lstStyle/>
        <a:p>
          <a:endParaRPr lang="en-US"/>
        </a:p>
      </dgm:t>
    </dgm:pt>
    <dgm:pt modelId="{44CC1B8A-5B96-4D73-8AB7-EF1F98569D99}" type="pres">
      <dgm:prSet presAssocID="{AAF20363-E653-40B1-9843-A7C802E365F5}" presName="levelTx" presStyleLbl="revTx" presStyleIdx="0" presStyleCnt="0">
        <dgm:presLayoutVars>
          <dgm:chMax val="1"/>
          <dgm:bulletEnabled val="1"/>
        </dgm:presLayoutVars>
      </dgm:prSet>
      <dgm:spPr/>
      <dgm:t>
        <a:bodyPr/>
        <a:lstStyle/>
        <a:p>
          <a:endParaRPr lang="en-US"/>
        </a:p>
      </dgm:t>
    </dgm:pt>
    <dgm:pt modelId="{EC508CC1-1FDE-44E9-8BF4-4985FF82FF0A}" type="pres">
      <dgm:prSet presAssocID="{9C02199F-1E50-410C-8029-82A7C76D915E}" presName="Name8" presStyleCnt="0"/>
      <dgm:spPr/>
    </dgm:pt>
    <dgm:pt modelId="{314552FF-5751-4EF9-979B-E254BDCF087E}" type="pres">
      <dgm:prSet presAssocID="{9C02199F-1E50-410C-8029-82A7C76D915E}" presName="level" presStyleLbl="node1" presStyleIdx="6" presStyleCnt="10">
        <dgm:presLayoutVars>
          <dgm:chMax val="1"/>
          <dgm:bulletEnabled val="1"/>
        </dgm:presLayoutVars>
      </dgm:prSet>
      <dgm:spPr/>
      <dgm:t>
        <a:bodyPr/>
        <a:lstStyle/>
        <a:p>
          <a:endParaRPr lang="en-US"/>
        </a:p>
      </dgm:t>
    </dgm:pt>
    <dgm:pt modelId="{DA7DBD5E-87F2-4A4A-9454-4CDF2D161AB3}" type="pres">
      <dgm:prSet presAssocID="{9C02199F-1E50-410C-8029-82A7C76D915E}" presName="levelTx" presStyleLbl="revTx" presStyleIdx="0" presStyleCnt="0">
        <dgm:presLayoutVars>
          <dgm:chMax val="1"/>
          <dgm:bulletEnabled val="1"/>
        </dgm:presLayoutVars>
      </dgm:prSet>
      <dgm:spPr/>
      <dgm:t>
        <a:bodyPr/>
        <a:lstStyle/>
        <a:p>
          <a:endParaRPr lang="en-US"/>
        </a:p>
      </dgm:t>
    </dgm:pt>
    <dgm:pt modelId="{7E522BE0-97C8-4433-857F-720895AB4852}" type="pres">
      <dgm:prSet presAssocID="{7120E4B1-EFFD-47B6-8AE0-0BEB77CA2365}" presName="Name8" presStyleCnt="0"/>
      <dgm:spPr/>
    </dgm:pt>
    <dgm:pt modelId="{1A43E2DC-AD92-487E-BB0D-F128D31DCE03}" type="pres">
      <dgm:prSet presAssocID="{7120E4B1-EFFD-47B6-8AE0-0BEB77CA2365}" presName="level" presStyleLbl="node1" presStyleIdx="7" presStyleCnt="10">
        <dgm:presLayoutVars>
          <dgm:chMax val="1"/>
          <dgm:bulletEnabled val="1"/>
        </dgm:presLayoutVars>
      </dgm:prSet>
      <dgm:spPr/>
      <dgm:t>
        <a:bodyPr/>
        <a:lstStyle/>
        <a:p>
          <a:endParaRPr lang="en-US"/>
        </a:p>
      </dgm:t>
    </dgm:pt>
    <dgm:pt modelId="{A0E66771-3A6F-4A72-A6FC-174BE71D81D0}" type="pres">
      <dgm:prSet presAssocID="{7120E4B1-EFFD-47B6-8AE0-0BEB77CA2365}" presName="levelTx" presStyleLbl="revTx" presStyleIdx="0" presStyleCnt="0">
        <dgm:presLayoutVars>
          <dgm:chMax val="1"/>
          <dgm:bulletEnabled val="1"/>
        </dgm:presLayoutVars>
      </dgm:prSet>
      <dgm:spPr/>
      <dgm:t>
        <a:bodyPr/>
        <a:lstStyle/>
        <a:p>
          <a:endParaRPr lang="en-US"/>
        </a:p>
      </dgm:t>
    </dgm:pt>
    <dgm:pt modelId="{664CC245-2990-47D0-90B4-0C7B70A6FCEA}" type="pres">
      <dgm:prSet presAssocID="{D64FED32-06D8-4372-830D-986324529306}" presName="Name8" presStyleCnt="0"/>
      <dgm:spPr/>
    </dgm:pt>
    <dgm:pt modelId="{3C81626A-30A3-4E4C-B881-58DD29E72647}" type="pres">
      <dgm:prSet presAssocID="{D64FED32-06D8-4372-830D-986324529306}" presName="level" presStyleLbl="node1" presStyleIdx="8" presStyleCnt="10">
        <dgm:presLayoutVars>
          <dgm:chMax val="1"/>
          <dgm:bulletEnabled val="1"/>
        </dgm:presLayoutVars>
      </dgm:prSet>
      <dgm:spPr/>
      <dgm:t>
        <a:bodyPr/>
        <a:lstStyle/>
        <a:p>
          <a:endParaRPr lang="en-US"/>
        </a:p>
      </dgm:t>
    </dgm:pt>
    <dgm:pt modelId="{E15B077B-E0E0-4CC7-9EFE-32122C2C0A27}" type="pres">
      <dgm:prSet presAssocID="{D64FED32-06D8-4372-830D-986324529306}" presName="levelTx" presStyleLbl="revTx" presStyleIdx="0" presStyleCnt="0">
        <dgm:presLayoutVars>
          <dgm:chMax val="1"/>
          <dgm:bulletEnabled val="1"/>
        </dgm:presLayoutVars>
      </dgm:prSet>
      <dgm:spPr/>
      <dgm:t>
        <a:bodyPr/>
        <a:lstStyle/>
        <a:p>
          <a:endParaRPr lang="en-US"/>
        </a:p>
      </dgm:t>
    </dgm:pt>
    <dgm:pt modelId="{8A628EDB-FB2F-47D4-A350-8EFB8B39A7A5}" type="pres">
      <dgm:prSet presAssocID="{1B5841BD-89A6-4F4D-91FC-235E7AC930E0}" presName="Name8" presStyleCnt="0"/>
      <dgm:spPr/>
    </dgm:pt>
    <dgm:pt modelId="{7C9CCB2A-2AF0-401E-8D7C-5F9D060DB78C}" type="pres">
      <dgm:prSet presAssocID="{1B5841BD-89A6-4F4D-91FC-235E7AC930E0}" presName="level" presStyleLbl="node1" presStyleIdx="9" presStyleCnt="10">
        <dgm:presLayoutVars>
          <dgm:chMax val="1"/>
          <dgm:bulletEnabled val="1"/>
        </dgm:presLayoutVars>
      </dgm:prSet>
      <dgm:spPr/>
      <dgm:t>
        <a:bodyPr/>
        <a:lstStyle/>
        <a:p>
          <a:endParaRPr lang="en-US"/>
        </a:p>
      </dgm:t>
    </dgm:pt>
    <dgm:pt modelId="{CCF092FB-FA7E-4540-8D82-517A4BB05277}" type="pres">
      <dgm:prSet presAssocID="{1B5841BD-89A6-4F4D-91FC-235E7AC930E0}" presName="levelTx" presStyleLbl="revTx" presStyleIdx="0" presStyleCnt="0">
        <dgm:presLayoutVars>
          <dgm:chMax val="1"/>
          <dgm:bulletEnabled val="1"/>
        </dgm:presLayoutVars>
      </dgm:prSet>
      <dgm:spPr/>
      <dgm:t>
        <a:bodyPr/>
        <a:lstStyle/>
        <a:p>
          <a:endParaRPr lang="en-US"/>
        </a:p>
      </dgm:t>
    </dgm:pt>
  </dgm:ptLst>
  <dgm:cxnLst>
    <dgm:cxn modelId="{6B2C52DA-4A9F-4D97-B9C0-B373878B68CB}" type="presOf" srcId="{AAF20363-E653-40B1-9843-A7C802E365F5}" destId="{BF520DA7-AD89-4C45-B1E3-603795539957}" srcOrd="0" destOrd="0" presId="urn:microsoft.com/office/officeart/2005/8/layout/pyramid1"/>
    <dgm:cxn modelId="{D9F442F8-1358-4009-B86B-30FCCCF3C0C2}" srcId="{B6EAE815-7801-44BB-BBAE-4ED7A87251D7}" destId="{AAF20363-E653-40B1-9843-A7C802E365F5}" srcOrd="5" destOrd="0" parTransId="{53A677CE-D235-48DA-A964-F221EF3823A8}" sibTransId="{5F39B677-9A6A-4066-B287-EB80433D3033}"/>
    <dgm:cxn modelId="{F78083FA-BCD6-4D13-AA8E-790BECE42EE3}" type="presOf" srcId="{1B5841BD-89A6-4F4D-91FC-235E7AC930E0}" destId="{CCF092FB-FA7E-4540-8D82-517A4BB05277}" srcOrd="1" destOrd="0" presId="urn:microsoft.com/office/officeart/2005/8/layout/pyramid1"/>
    <dgm:cxn modelId="{ABEEFC7B-C491-45F1-83FB-D367A7FC1170}" type="presOf" srcId="{B6EAE815-7801-44BB-BBAE-4ED7A87251D7}" destId="{E28FADF0-866F-41DB-A63B-974A2927E3C4}" srcOrd="0" destOrd="0" presId="urn:microsoft.com/office/officeart/2005/8/layout/pyramid1"/>
    <dgm:cxn modelId="{13FC8F5F-3635-46BE-939D-F3B8CA22BCC0}" type="presOf" srcId="{B801FA45-48BE-4D43-A4C9-EF544F8A5F0E}" destId="{B6B729A6-8D27-4EEB-8E08-8573B8D6D9E1}" srcOrd="0" destOrd="0" presId="urn:microsoft.com/office/officeart/2005/8/layout/pyramid1"/>
    <dgm:cxn modelId="{90B6BCD1-C3E0-4A0E-8580-8DEEB4AAD1F0}" type="presOf" srcId="{D64FED32-06D8-4372-830D-986324529306}" destId="{E15B077B-E0E0-4CC7-9EFE-32122C2C0A27}" srcOrd="1" destOrd="0" presId="urn:microsoft.com/office/officeart/2005/8/layout/pyramid1"/>
    <dgm:cxn modelId="{CE1E0261-F8F2-440D-8414-A4F87124B34E}" srcId="{B6EAE815-7801-44BB-BBAE-4ED7A87251D7}" destId="{D45E7B22-EF04-4A4D-81E5-BC0BE55605DD}" srcOrd="2" destOrd="0" parTransId="{E1FB72BB-98AA-4CC8-8060-B75E06E7D7C3}" sibTransId="{A4D10F5D-7272-42A1-810E-186D630B3FBF}"/>
    <dgm:cxn modelId="{69ACC275-79F3-483E-9CAF-8F43090D5764}" srcId="{B6EAE815-7801-44BB-BBAE-4ED7A87251D7}" destId="{7120E4B1-EFFD-47B6-8AE0-0BEB77CA2365}" srcOrd="7" destOrd="0" parTransId="{3D44EB17-DDF2-4EDA-9BD3-5DB70DD8018E}" sibTransId="{CA3AB22F-2E75-4373-9315-6F937530B788}"/>
    <dgm:cxn modelId="{876A7A6E-26B7-41B1-A633-C58F41BB5CAC}" srcId="{B6EAE815-7801-44BB-BBAE-4ED7A87251D7}" destId="{D64FED32-06D8-4372-830D-986324529306}" srcOrd="8" destOrd="0" parTransId="{E1D43B90-288D-42AB-BD7A-0A2EDD717292}" sibTransId="{62D6F942-DAF7-45AB-9000-75391208D2E0}"/>
    <dgm:cxn modelId="{6EC888FB-519D-45B1-8C5B-D52CE8E2862C}" type="presOf" srcId="{7C6B883D-BADC-44EB-BAAE-8B109E3CAD8B}" destId="{28594734-CE71-49CD-A738-A392628DB86D}" srcOrd="0" destOrd="0" presId="urn:microsoft.com/office/officeart/2005/8/layout/pyramid1"/>
    <dgm:cxn modelId="{E7D9F4B7-695A-4185-B54A-C8811767ABD3}" srcId="{B6EAE815-7801-44BB-BBAE-4ED7A87251D7}" destId="{B801FA45-48BE-4D43-A4C9-EF544F8A5F0E}" srcOrd="3" destOrd="0" parTransId="{4C3E733D-2FAB-4034-9FB4-9283AF532A4A}" sibTransId="{7B827C56-4E2D-4C52-B16A-C3CCF43B553B}"/>
    <dgm:cxn modelId="{B5681E81-910E-4115-94BE-B6022E4B5320}" type="presOf" srcId="{159608D2-AA1C-4293-8BD8-1DCA7C424702}" destId="{BF78189F-DD55-4E2E-85A3-527E89CB2115}" srcOrd="1" destOrd="0" presId="urn:microsoft.com/office/officeart/2005/8/layout/pyramid1"/>
    <dgm:cxn modelId="{53FCECCC-40D2-4080-AEC0-23EAAF4952A7}" type="presOf" srcId="{B801FA45-48BE-4D43-A4C9-EF544F8A5F0E}" destId="{F14A876B-E88D-4D80-BE98-958F849D9A1E}" srcOrd="1" destOrd="0" presId="urn:microsoft.com/office/officeart/2005/8/layout/pyramid1"/>
    <dgm:cxn modelId="{C7E70359-CECE-4A97-BEC4-A73E33DC44C8}" srcId="{B6EAE815-7801-44BB-BBAE-4ED7A87251D7}" destId="{1B5841BD-89A6-4F4D-91FC-235E7AC930E0}" srcOrd="9" destOrd="0" parTransId="{3F550AD2-3C66-4A1F-8BBC-E0FE6C52029D}" sibTransId="{F5CEAAEC-6679-4A46-9D56-C9E267C0BCBF}"/>
    <dgm:cxn modelId="{33BAAD4E-1219-4BCD-9254-225EE2CAAE7D}" type="presOf" srcId="{7BC34E0D-03EB-4194-AEDA-687ECDC48864}" destId="{5C89FCEC-98D6-4305-A972-C2BD479E4E5B}" srcOrd="1" destOrd="0" presId="urn:microsoft.com/office/officeart/2005/8/layout/pyramid1"/>
    <dgm:cxn modelId="{74EDF207-85D1-4F5E-B5AA-1AB50CB39A14}" type="presOf" srcId="{AAF20363-E653-40B1-9843-A7C802E365F5}" destId="{44CC1B8A-5B96-4D73-8AB7-EF1F98569D99}" srcOrd="1" destOrd="0" presId="urn:microsoft.com/office/officeart/2005/8/layout/pyramid1"/>
    <dgm:cxn modelId="{7CF0750D-832D-4ACB-B999-5C9D89997663}" type="presOf" srcId="{159608D2-AA1C-4293-8BD8-1DCA7C424702}" destId="{826074FB-BD46-4E5D-BA01-6FE7C3ADC8FC}" srcOrd="0" destOrd="0" presId="urn:microsoft.com/office/officeart/2005/8/layout/pyramid1"/>
    <dgm:cxn modelId="{4CB26B98-8684-481D-8570-5E9D35D5D91A}" type="presOf" srcId="{9C02199F-1E50-410C-8029-82A7C76D915E}" destId="{DA7DBD5E-87F2-4A4A-9454-4CDF2D161AB3}" srcOrd="1" destOrd="0" presId="urn:microsoft.com/office/officeart/2005/8/layout/pyramid1"/>
    <dgm:cxn modelId="{4F77C6DF-EA70-4B76-8B5A-61EBF16AE6C7}" type="presOf" srcId="{7C6B883D-BADC-44EB-BAAE-8B109E3CAD8B}" destId="{71293BD4-A574-44C6-9D5B-492DF9EFDE2D}" srcOrd="1" destOrd="0" presId="urn:microsoft.com/office/officeart/2005/8/layout/pyramid1"/>
    <dgm:cxn modelId="{ED635ECE-8989-4AAC-B5B4-9DA7C38755AA}" type="presOf" srcId="{D45E7B22-EF04-4A4D-81E5-BC0BE55605DD}" destId="{FC7B7CD4-8F4C-4C1A-B2EF-A0B9CE9B49F0}" srcOrd="0" destOrd="0" presId="urn:microsoft.com/office/officeart/2005/8/layout/pyramid1"/>
    <dgm:cxn modelId="{D9C150C5-3FF0-4ED7-9CC4-29BA85A6BE4F}" type="presOf" srcId="{7BC34E0D-03EB-4194-AEDA-687ECDC48864}" destId="{28B9084C-1688-4A51-AB58-3679B6AF65F3}" srcOrd="0" destOrd="0" presId="urn:microsoft.com/office/officeart/2005/8/layout/pyramid1"/>
    <dgm:cxn modelId="{DDF00898-BD74-415A-A5F2-8364D3814315}" srcId="{B6EAE815-7801-44BB-BBAE-4ED7A87251D7}" destId="{7C6B883D-BADC-44EB-BAAE-8B109E3CAD8B}" srcOrd="0" destOrd="0" parTransId="{B64D7FC5-6EFD-425D-A9AA-97C757F353B4}" sibTransId="{23EEFF2B-6E99-4BF5-AE12-C0042D39E82D}"/>
    <dgm:cxn modelId="{C3D0585C-3FE1-49F7-8AB2-E1E143BBE0D6}" srcId="{B6EAE815-7801-44BB-BBAE-4ED7A87251D7}" destId="{7BC34E0D-03EB-4194-AEDA-687ECDC48864}" srcOrd="1" destOrd="0" parTransId="{96B9D156-957E-4DAD-9776-C516ECD69630}" sibTransId="{902D9D53-4001-4D57-BDD9-3B76D46FF2D7}"/>
    <dgm:cxn modelId="{464FF275-3CC8-41ED-BADD-5447F7EBF1F5}" type="presOf" srcId="{7120E4B1-EFFD-47B6-8AE0-0BEB77CA2365}" destId="{A0E66771-3A6F-4A72-A6FC-174BE71D81D0}" srcOrd="1" destOrd="0" presId="urn:microsoft.com/office/officeart/2005/8/layout/pyramid1"/>
    <dgm:cxn modelId="{09E432F6-85BC-4954-8945-72C042C9D66B}" type="presOf" srcId="{D45E7B22-EF04-4A4D-81E5-BC0BE55605DD}" destId="{52BDD12F-36C1-4551-B851-997198EDEF49}" srcOrd="1" destOrd="0" presId="urn:microsoft.com/office/officeart/2005/8/layout/pyramid1"/>
    <dgm:cxn modelId="{07E1EFC6-E4DA-4F4D-A80A-62BD0F9355B4}" srcId="{B6EAE815-7801-44BB-BBAE-4ED7A87251D7}" destId="{9C02199F-1E50-410C-8029-82A7C76D915E}" srcOrd="6" destOrd="0" parTransId="{80FD0875-A414-40F7-BFA6-E22C06FEDCB4}" sibTransId="{ED6B1E41-C7C5-41B0-8EEE-3B6ED595FE63}"/>
    <dgm:cxn modelId="{FF005A43-1242-4C1D-8CCC-AB1BFD75EA79}" type="presOf" srcId="{1B5841BD-89A6-4F4D-91FC-235E7AC930E0}" destId="{7C9CCB2A-2AF0-401E-8D7C-5F9D060DB78C}" srcOrd="0" destOrd="0" presId="urn:microsoft.com/office/officeart/2005/8/layout/pyramid1"/>
    <dgm:cxn modelId="{CC4B5FAB-9ED8-44EC-9655-DDFB7E4FB1BD}" srcId="{B6EAE815-7801-44BB-BBAE-4ED7A87251D7}" destId="{159608D2-AA1C-4293-8BD8-1DCA7C424702}" srcOrd="4" destOrd="0" parTransId="{90CEC753-EA0E-4667-9684-5D343D85E8BC}" sibTransId="{CFED51F9-ADC1-4E4A-ABA7-524953F635FD}"/>
    <dgm:cxn modelId="{5E65B316-CAC8-403D-B84B-0F8B14FA1B1B}" type="presOf" srcId="{9C02199F-1E50-410C-8029-82A7C76D915E}" destId="{314552FF-5751-4EF9-979B-E254BDCF087E}" srcOrd="0" destOrd="0" presId="urn:microsoft.com/office/officeart/2005/8/layout/pyramid1"/>
    <dgm:cxn modelId="{CA9DAD1A-CC2B-4618-A547-13ABBD4B83DF}" type="presOf" srcId="{7120E4B1-EFFD-47B6-8AE0-0BEB77CA2365}" destId="{1A43E2DC-AD92-487E-BB0D-F128D31DCE03}" srcOrd="0" destOrd="0" presId="urn:microsoft.com/office/officeart/2005/8/layout/pyramid1"/>
    <dgm:cxn modelId="{7A93D624-A675-4229-AB22-077BE7099511}" type="presOf" srcId="{D64FED32-06D8-4372-830D-986324529306}" destId="{3C81626A-30A3-4E4C-B881-58DD29E72647}" srcOrd="0" destOrd="0" presId="urn:microsoft.com/office/officeart/2005/8/layout/pyramid1"/>
    <dgm:cxn modelId="{B7E35A8E-1D35-46C7-8BFA-A5EFD59EBD4E}" type="presParOf" srcId="{E28FADF0-866F-41DB-A63B-974A2927E3C4}" destId="{282D1914-FDCC-4ED9-8CAE-FC9E45F28B07}" srcOrd="0" destOrd="0" presId="urn:microsoft.com/office/officeart/2005/8/layout/pyramid1"/>
    <dgm:cxn modelId="{27ACE1DE-2C31-493D-B64E-9B11A9CEDFB7}" type="presParOf" srcId="{282D1914-FDCC-4ED9-8CAE-FC9E45F28B07}" destId="{28594734-CE71-49CD-A738-A392628DB86D}" srcOrd="0" destOrd="0" presId="urn:microsoft.com/office/officeart/2005/8/layout/pyramid1"/>
    <dgm:cxn modelId="{7F00102F-A098-4FBF-96CB-FE62937F9A38}" type="presParOf" srcId="{282D1914-FDCC-4ED9-8CAE-FC9E45F28B07}" destId="{71293BD4-A574-44C6-9D5B-492DF9EFDE2D}" srcOrd="1" destOrd="0" presId="urn:microsoft.com/office/officeart/2005/8/layout/pyramid1"/>
    <dgm:cxn modelId="{41868E6B-6771-4E83-BF06-A1A93B8B51DE}" type="presParOf" srcId="{E28FADF0-866F-41DB-A63B-974A2927E3C4}" destId="{6B2D0B80-29FE-4093-920E-BA5DEE849F37}" srcOrd="1" destOrd="0" presId="urn:microsoft.com/office/officeart/2005/8/layout/pyramid1"/>
    <dgm:cxn modelId="{8BA37049-ECF4-4AA8-912B-89332D252623}" type="presParOf" srcId="{6B2D0B80-29FE-4093-920E-BA5DEE849F37}" destId="{28B9084C-1688-4A51-AB58-3679B6AF65F3}" srcOrd="0" destOrd="0" presId="urn:microsoft.com/office/officeart/2005/8/layout/pyramid1"/>
    <dgm:cxn modelId="{7E778A5C-FDC5-4FD1-805D-30AD46391575}" type="presParOf" srcId="{6B2D0B80-29FE-4093-920E-BA5DEE849F37}" destId="{5C89FCEC-98D6-4305-A972-C2BD479E4E5B}" srcOrd="1" destOrd="0" presId="urn:microsoft.com/office/officeart/2005/8/layout/pyramid1"/>
    <dgm:cxn modelId="{CB4F106B-45D0-4B70-9052-C227E1223FC3}" type="presParOf" srcId="{E28FADF0-866F-41DB-A63B-974A2927E3C4}" destId="{E1A6C3AA-2409-4EAB-ABA4-802D3352ED8B}" srcOrd="2" destOrd="0" presId="urn:microsoft.com/office/officeart/2005/8/layout/pyramid1"/>
    <dgm:cxn modelId="{AF9AE3ED-E16F-4158-A42E-7B2F0938EDCB}" type="presParOf" srcId="{E1A6C3AA-2409-4EAB-ABA4-802D3352ED8B}" destId="{FC7B7CD4-8F4C-4C1A-B2EF-A0B9CE9B49F0}" srcOrd="0" destOrd="0" presId="urn:microsoft.com/office/officeart/2005/8/layout/pyramid1"/>
    <dgm:cxn modelId="{2BA0A94C-EDAA-4C4F-AF2D-E26AD739F178}" type="presParOf" srcId="{E1A6C3AA-2409-4EAB-ABA4-802D3352ED8B}" destId="{52BDD12F-36C1-4551-B851-997198EDEF49}" srcOrd="1" destOrd="0" presId="urn:microsoft.com/office/officeart/2005/8/layout/pyramid1"/>
    <dgm:cxn modelId="{4D572249-1B1E-412C-9454-88F96E153703}" type="presParOf" srcId="{E28FADF0-866F-41DB-A63B-974A2927E3C4}" destId="{BAD01DEB-BBE2-4A79-96B2-46AE10DB12D3}" srcOrd="3" destOrd="0" presId="urn:microsoft.com/office/officeart/2005/8/layout/pyramid1"/>
    <dgm:cxn modelId="{ED818E26-5D66-4C9E-A5E9-D6EBCC8C041F}" type="presParOf" srcId="{BAD01DEB-BBE2-4A79-96B2-46AE10DB12D3}" destId="{B6B729A6-8D27-4EEB-8E08-8573B8D6D9E1}" srcOrd="0" destOrd="0" presId="urn:microsoft.com/office/officeart/2005/8/layout/pyramid1"/>
    <dgm:cxn modelId="{26711C66-4798-4B88-B369-83631F7E44A3}" type="presParOf" srcId="{BAD01DEB-BBE2-4A79-96B2-46AE10DB12D3}" destId="{F14A876B-E88D-4D80-BE98-958F849D9A1E}" srcOrd="1" destOrd="0" presId="urn:microsoft.com/office/officeart/2005/8/layout/pyramid1"/>
    <dgm:cxn modelId="{CE7BB797-F40D-4023-BC4B-ED31F0C88820}" type="presParOf" srcId="{E28FADF0-866F-41DB-A63B-974A2927E3C4}" destId="{111E01B0-6643-4495-A53B-4BE6C19C9982}" srcOrd="4" destOrd="0" presId="urn:microsoft.com/office/officeart/2005/8/layout/pyramid1"/>
    <dgm:cxn modelId="{5D117E5D-669F-4917-9FC0-45AD06E4651E}" type="presParOf" srcId="{111E01B0-6643-4495-A53B-4BE6C19C9982}" destId="{826074FB-BD46-4E5D-BA01-6FE7C3ADC8FC}" srcOrd="0" destOrd="0" presId="urn:microsoft.com/office/officeart/2005/8/layout/pyramid1"/>
    <dgm:cxn modelId="{1999992B-F074-4A61-AC8C-69BBA0B7B346}" type="presParOf" srcId="{111E01B0-6643-4495-A53B-4BE6C19C9982}" destId="{BF78189F-DD55-4E2E-85A3-527E89CB2115}" srcOrd="1" destOrd="0" presId="urn:microsoft.com/office/officeart/2005/8/layout/pyramid1"/>
    <dgm:cxn modelId="{3D7B3FAD-6C44-4F7E-AD39-26531A047E6F}" type="presParOf" srcId="{E28FADF0-866F-41DB-A63B-974A2927E3C4}" destId="{2196A56A-DF9E-4EB3-9F21-5DF0781EC955}" srcOrd="5" destOrd="0" presId="urn:microsoft.com/office/officeart/2005/8/layout/pyramid1"/>
    <dgm:cxn modelId="{50A76AED-8727-42A8-B97D-3028489B0A96}" type="presParOf" srcId="{2196A56A-DF9E-4EB3-9F21-5DF0781EC955}" destId="{BF520DA7-AD89-4C45-B1E3-603795539957}" srcOrd="0" destOrd="0" presId="urn:microsoft.com/office/officeart/2005/8/layout/pyramid1"/>
    <dgm:cxn modelId="{B45DD6D8-F522-4557-94DA-9886101476EE}" type="presParOf" srcId="{2196A56A-DF9E-4EB3-9F21-5DF0781EC955}" destId="{44CC1B8A-5B96-4D73-8AB7-EF1F98569D99}" srcOrd="1" destOrd="0" presId="urn:microsoft.com/office/officeart/2005/8/layout/pyramid1"/>
    <dgm:cxn modelId="{04EE80FA-3F0D-4233-B91B-70108FB0DDEF}" type="presParOf" srcId="{E28FADF0-866F-41DB-A63B-974A2927E3C4}" destId="{EC508CC1-1FDE-44E9-8BF4-4985FF82FF0A}" srcOrd="6" destOrd="0" presId="urn:microsoft.com/office/officeart/2005/8/layout/pyramid1"/>
    <dgm:cxn modelId="{6F03B6CA-A2C5-480B-BA14-115C03047F1D}" type="presParOf" srcId="{EC508CC1-1FDE-44E9-8BF4-4985FF82FF0A}" destId="{314552FF-5751-4EF9-979B-E254BDCF087E}" srcOrd="0" destOrd="0" presId="urn:microsoft.com/office/officeart/2005/8/layout/pyramid1"/>
    <dgm:cxn modelId="{B585A97E-05B1-41C3-AD40-7452ABCC918A}" type="presParOf" srcId="{EC508CC1-1FDE-44E9-8BF4-4985FF82FF0A}" destId="{DA7DBD5E-87F2-4A4A-9454-4CDF2D161AB3}" srcOrd="1" destOrd="0" presId="urn:microsoft.com/office/officeart/2005/8/layout/pyramid1"/>
    <dgm:cxn modelId="{156B9C0A-43A0-4D3D-9885-A6E28B58DA03}" type="presParOf" srcId="{E28FADF0-866F-41DB-A63B-974A2927E3C4}" destId="{7E522BE0-97C8-4433-857F-720895AB4852}" srcOrd="7" destOrd="0" presId="urn:microsoft.com/office/officeart/2005/8/layout/pyramid1"/>
    <dgm:cxn modelId="{36BD3869-B10B-407B-A8D7-72C5A829C7BA}" type="presParOf" srcId="{7E522BE0-97C8-4433-857F-720895AB4852}" destId="{1A43E2DC-AD92-487E-BB0D-F128D31DCE03}" srcOrd="0" destOrd="0" presId="urn:microsoft.com/office/officeart/2005/8/layout/pyramid1"/>
    <dgm:cxn modelId="{28E1E354-7AE8-4654-86A0-018F9E751139}" type="presParOf" srcId="{7E522BE0-97C8-4433-857F-720895AB4852}" destId="{A0E66771-3A6F-4A72-A6FC-174BE71D81D0}" srcOrd="1" destOrd="0" presId="urn:microsoft.com/office/officeart/2005/8/layout/pyramid1"/>
    <dgm:cxn modelId="{07CA68F7-F37C-4E20-880E-DCE07171B4BB}" type="presParOf" srcId="{E28FADF0-866F-41DB-A63B-974A2927E3C4}" destId="{664CC245-2990-47D0-90B4-0C7B70A6FCEA}" srcOrd="8" destOrd="0" presId="urn:microsoft.com/office/officeart/2005/8/layout/pyramid1"/>
    <dgm:cxn modelId="{7F82B21E-71EC-448F-BC04-BC824E18CF77}" type="presParOf" srcId="{664CC245-2990-47D0-90B4-0C7B70A6FCEA}" destId="{3C81626A-30A3-4E4C-B881-58DD29E72647}" srcOrd="0" destOrd="0" presId="urn:microsoft.com/office/officeart/2005/8/layout/pyramid1"/>
    <dgm:cxn modelId="{55F25F6A-71D0-49B4-BC9B-EF3B2C4C8032}" type="presParOf" srcId="{664CC245-2990-47D0-90B4-0C7B70A6FCEA}" destId="{E15B077B-E0E0-4CC7-9EFE-32122C2C0A27}" srcOrd="1" destOrd="0" presId="urn:microsoft.com/office/officeart/2005/8/layout/pyramid1"/>
    <dgm:cxn modelId="{E990A376-F8CF-4648-AFCA-3EEC710B77F3}" type="presParOf" srcId="{E28FADF0-866F-41DB-A63B-974A2927E3C4}" destId="{8A628EDB-FB2F-47D4-A350-8EFB8B39A7A5}" srcOrd="9" destOrd="0" presId="urn:microsoft.com/office/officeart/2005/8/layout/pyramid1"/>
    <dgm:cxn modelId="{603CCFB8-5F90-44C2-B160-D29EB8BAB0A1}" type="presParOf" srcId="{8A628EDB-FB2F-47D4-A350-8EFB8B39A7A5}" destId="{7C9CCB2A-2AF0-401E-8D7C-5F9D060DB78C}" srcOrd="0" destOrd="0" presId="urn:microsoft.com/office/officeart/2005/8/layout/pyramid1"/>
    <dgm:cxn modelId="{5C34DCEB-3434-4E80-A7A1-F2ED90A52DCF}" type="presParOf" srcId="{8A628EDB-FB2F-47D4-A350-8EFB8B39A7A5}" destId="{CCF092FB-FA7E-4540-8D82-517A4BB05277}" srcOrd="1" destOrd="0" presId="urn:microsoft.com/office/officeart/2005/8/layout/pyramid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4A9910-2F99-40A2-9D95-3170F5DE7D33}" type="doc">
      <dgm:prSet loTypeId="urn:microsoft.com/office/officeart/2005/8/layout/pyramid1" loCatId="pyramid" qsTypeId="urn:microsoft.com/office/officeart/2005/8/quickstyle/simple1" qsCatId="simple" csTypeId="urn:microsoft.com/office/officeart/2005/8/colors/accent1_2" csCatId="accent1" phldr="1"/>
      <dgm:spPr/>
    </dgm:pt>
    <dgm:pt modelId="{D4FBAB04-2789-40B6-BD91-1E291A1CC4E0}">
      <dgm:prSet phldrT="[Text]"/>
      <dgm:spPr/>
      <dgm:t>
        <a:bodyPr/>
        <a:lstStyle/>
        <a:p>
          <a:r>
            <a:rPr lang="en-US" dirty="0" smtClean="0"/>
            <a:t>Words and Pictures</a:t>
          </a:r>
          <a:endParaRPr lang="en-US" dirty="0"/>
        </a:p>
      </dgm:t>
    </dgm:pt>
    <dgm:pt modelId="{7660F2DF-E7FD-466F-AF52-C1495EEE5F84}" type="parTrans" cxnId="{76293885-6DD5-4338-AB84-E7EBAD244E16}">
      <dgm:prSet/>
      <dgm:spPr/>
      <dgm:t>
        <a:bodyPr/>
        <a:lstStyle/>
        <a:p>
          <a:endParaRPr lang="en-US"/>
        </a:p>
      </dgm:t>
    </dgm:pt>
    <dgm:pt modelId="{2FB03153-FE82-470B-A1C6-7C78C9C86E30}" type="sibTrans" cxnId="{76293885-6DD5-4338-AB84-E7EBAD244E16}">
      <dgm:prSet/>
      <dgm:spPr/>
      <dgm:t>
        <a:bodyPr/>
        <a:lstStyle/>
        <a:p>
          <a:endParaRPr lang="en-US"/>
        </a:p>
      </dgm:t>
    </dgm:pt>
    <dgm:pt modelId="{3E9F635E-23C5-4C75-863D-94D066D8EEAB}">
      <dgm:prSet phldrT="[Text]"/>
      <dgm:spPr/>
      <dgm:t>
        <a:bodyPr/>
        <a:lstStyle/>
        <a:p>
          <a:r>
            <a:rPr lang="en-US" dirty="0" smtClean="0"/>
            <a:t>Words, Pictures and Actions</a:t>
          </a:r>
          <a:endParaRPr lang="en-US" dirty="0"/>
        </a:p>
      </dgm:t>
    </dgm:pt>
    <dgm:pt modelId="{E65EEBDB-613F-45DC-BC40-5DA6EB3BFC3A}" type="parTrans" cxnId="{AF190E1E-4C3B-4352-9443-C0CB64163DCE}">
      <dgm:prSet/>
      <dgm:spPr/>
      <dgm:t>
        <a:bodyPr/>
        <a:lstStyle/>
        <a:p>
          <a:endParaRPr lang="en-US"/>
        </a:p>
      </dgm:t>
    </dgm:pt>
    <dgm:pt modelId="{58BCEE99-993F-4703-8DB4-09D16C73C365}" type="sibTrans" cxnId="{AF190E1E-4C3B-4352-9443-C0CB64163DCE}">
      <dgm:prSet/>
      <dgm:spPr/>
      <dgm:t>
        <a:bodyPr/>
        <a:lstStyle/>
        <a:p>
          <a:endParaRPr lang="en-US"/>
        </a:p>
      </dgm:t>
    </dgm:pt>
    <dgm:pt modelId="{8230D912-AFEB-49D0-8107-6321C9344D1E}">
      <dgm:prSet phldrT="[Text]"/>
      <dgm:spPr/>
      <dgm:t>
        <a:bodyPr/>
        <a:lstStyle/>
        <a:p>
          <a:r>
            <a:rPr lang="en-US" dirty="0" smtClean="0"/>
            <a:t>Self Discovery</a:t>
          </a:r>
          <a:endParaRPr lang="en-US" dirty="0"/>
        </a:p>
      </dgm:t>
    </dgm:pt>
    <dgm:pt modelId="{62B142E8-36F8-472F-899E-109B2D3C21C3}" type="parTrans" cxnId="{1450A38D-1A6E-4D61-B3B2-8912AC49E7BF}">
      <dgm:prSet/>
      <dgm:spPr/>
      <dgm:t>
        <a:bodyPr/>
        <a:lstStyle/>
        <a:p>
          <a:endParaRPr lang="en-US"/>
        </a:p>
      </dgm:t>
    </dgm:pt>
    <dgm:pt modelId="{FB78E62F-91E0-47B0-B0D5-294B4C3728D4}" type="sibTrans" cxnId="{1450A38D-1A6E-4D61-B3B2-8912AC49E7BF}">
      <dgm:prSet/>
      <dgm:spPr/>
      <dgm:t>
        <a:bodyPr/>
        <a:lstStyle/>
        <a:p>
          <a:endParaRPr lang="en-US"/>
        </a:p>
      </dgm:t>
    </dgm:pt>
    <dgm:pt modelId="{94773C63-869A-4CD8-AD9B-BB66283FF766}">
      <dgm:prSet/>
      <dgm:spPr/>
      <dgm:t>
        <a:bodyPr/>
        <a:lstStyle/>
        <a:p>
          <a:r>
            <a:rPr lang="en-US" dirty="0" smtClean="0"/>
            <a:t>Words</a:t>
          </a:r>
          <a:endParaRPr lang="en-US" dirty="0"/>
        </a:p>
      </dgm:t>
    </dgm:pt>
    <dgm:pt modelId="{153A1636-24E4-485A-BDF5-B9D1892CEE57}" type="parTrans" cxnId="{92AFF022-6177-462A-86D6-9D02B178E6C6}">
      <dgm:prSet/>
      <dgm:spPr/>
      <dgm:t>
        <a:bodyPr/>
        <a:lstStyle/>
        <a:p>
          <a:endParaRPr lang="en-US"/>
        </a:p>
      </dgm:t>
    </dgm:pt>
    <dgm:pt modelId="{B6BA207E-3133-4277-AC14-22880D7BAC50}" type="sibTrans" cxnId="{92AFF022-6177-462A-86D6-9D02B178E6C6}">
      <dgm:prSet/>
      <dgm:spPr/>
      <dgm:t>
        <a:bodyPr/>
        <a:lstStyle/>
        <a:p>
          <a:endParaRPr lang="en-US"/>
        </a:p>
      </dgm:t>
    </dgm:pt>
    <dgm:pt modelId="{4EE77B1C-8C11-46E8-9AD3-2DD5C7F0A736}">
      <dgm:prSet/>
      <dgm:spPr/>
      <dgm:t>
        <a:bodyPr/>
        <a:lstStyle/>
        <a:p>
          <a:r>
            <a:rPr lang="en-US" dirty="0" smtClean="0"/>
            <a:t>Pictures</a:t>
          </a:r>
          <a:endParaRPr lang="en-US" dirty="0"/>
        </a:p>
      </dgm:t>
    </dgm:pt>
    <dgm:pt modelId="{590C12FB-1583-4144-9A2F-DB867E7CA20C}" type="parTrans" cxnId="{A8343A8A-DC8F-4EFE-8E02-3D4DF3F7CD9B}">
      <dgm:prSet/>
      <dgm:spPr/>
      <dgm:t>
        <a:bodyPr/>
        <a:lstStyle/>
        <a:p>
          <a:endParaRPr lang="en-US"/>
        </a:p>
      </dgm:t>
    </dgm:pt>
    <dgm:pt modelId="{AD97B4D7-81A6-40F9-8645-90F942D15FD0}" type="sibTrans" cxnId="{A8343A8A-DC8F-4EFE-8E02-3D4DF3F7CD9B}">
      <dgm:prSet/>
      <dgm:spPr/>
      <dgm:t>
        <a:bodyPr/>
        <a:lstStyle/>
        <a:p>
          <a:endParaRPr lang="en-US"/>
        </a:p>
      </dgm:t>
    </dgm:pt>
    <dgm:pt modelId="{0A7B0BCF-DCAB-435D-8FFF-D3E3F4701210}" type="pres">
      <dgm:prSet presAssocID="{814A9910-2F99-40A2-9D95-3170F5DE7D33}" presName="Name0" presStyleCnt="0">
        <dgm:presLayoutVars>
          <dgm:dir/>
          <dgm:animLvl val="lvl"/>
          <dgm:resizeHandles val="exact"/>
        </dgm:presLayoutVars>
      </dgm:prSet>
      <dgm:spPr/>
    </dgm:pt>
    <dgm:pt modelId="{3FC2D2D6-B73F-4279-8377-82C2E6BAC7D9}" type="pres">
      <dgm:prSet presAssocID="{94773C63-869A-4CD8-AD9B-BB66283FF766}" presName="Name8" presStyleCnt="0"/>
      <dgm:spPr/>
    </dgm:pt>
    <dgm:pt modelId="{0890330B-BBCE-4842-AEC9-3B5E9CC9501A}" type="pres">
      <dgm:prSet presAssocID="{94773C63-869A-4CD8-AD9B-BB66283FF766}" presName="level" presStyleLbl="node1" presStyleIdx="0" presStyleCnt="5">
        <dgm:presLayoutVars>
          <dgm:chMax val="1"/>
          <dgm:bulletEnabled val="1"/>
        </dgm:presLayoutVars>
      </dgm:prSet>
      <dgm:spPr/>
      <dgm:t>
        <a:bodyPr/>
        <a:lstStyle/>
        <a:p>
          <a:endParaRPr lang="en-US"/>
        </a:p>
      </dgm:t>
    </dgm:pt>
    <dgm:pt modelId="{F448927B-CCDA-4606-AFE9-6E119293A349}" type="pres">
      <dgm:prSet presAssocID="{94773C63-869A-4CD8-AD9B-BB66283FF766}" presName="levelTx" presStyleLbl="revTx" presStyleIdx="0" presStyleCnt="0">
        <dgm:presLayoutVars>
          <dgm:chMax val="1"/>
          <dgm:bulletEnabled val="1"/>
        </dgm:presLayoutVars>
      </dgm:prSet>
      <dgm:spPr/>
      <dgm:t>
        <a:bodyPr/>
        <a:lstStyle/>
        <a:p>
          <a:endParaRPr lang="en-US"/>
        </a:p>
      </dgm:t>
    </dgm:pt>
    <dgm:pt modelId="{EA255FD8-3747-4C4A-8E78-0DF4AB055F05}" type="pres">
      <dgm:prSet presAssocID="{4EE77B1C-8C11-46E8-9AD3-2DD5C7F0A736}" presName="Name8" presStyleCnt="0"/>
      <dgm:spPr/>
    </dgm:pt>
    <dgm:pt modelId="{DC693DAC-0D9D-4CC5-ACFB-78129C8D53F4}" type="pres">
      <dgm:prSet presAssocID="{4EE77B1C-8C11-46E8-9AD3-2DD5C7F0A736}" presName="level" presStyleLbl="node1" presStyleIdx="1" presStyleCnt="5">
        <dgm:presLayoutVars>
          <dgm:chMax val="1"/>
          <dgm:bulletEnabled val="1"/>
        </dgm:presLayoutVars>
      </dgm:prSet>
      <dgm:spPr/>
      <dgm:t>
        <a:bodyPr/>
        <a:lstStyle/>
        <a:p>
          <a:endParaRPr lang="en-US"/>
        </a:p>
      </dgm:t>
    </dgm:pt>
    <dgm:pt modelId="{32B39E49-3237-405B-9A4A-A9F251066B4D}" type="pres">
      <dgm:prSet presAssocID="{4EE77B1C-8C11-46E8-9AD3-2DD5C7F0A736}" presName="levelTx" presStyleLbl="revTx" presStyleIdx="0" presStyleCnt="0">
        <dgm:presLayoutVars>
          <dgm:chMax val="1"/>
          <dgm:bulletEnabled val="1"/>
        </dgm:presLayoutVars>
      </dgm:prSet>
      <dgm:spPr/>
      <dgm:t>
        <a:bodyPr/>
        <a:lstStyle/>
        <a:p>
          <a:endParaRPr lang="en-US"/>
        </a:p>
      </dgm:t>
    </dgm:pt>
    <dgm:pt modelId="{07D00F40-A39C-4476-A6A3-CE0E29047CE0}" type="pres">
      <dgm:prSet presAssocID="{D4FBAB04-2789-40B6-BD91-1E291A1CC4E0}" presName="Name8" presStyleCnt="0"/>
      <dgm:spPr/>
    </dgm:pt>
    <dgm:pt modelId="{0347AA92-D070-4728-8B03-6CA7E7637CA4}" type="pres">
      <dgm:prSet presAssocID="{D4FBAB04-2789-40B6-BD91-1E291A1CC4E0}" presName="level" presStyleLbl="node1" presStyleIdx="2" presStyleCnt="5">
        <dgm:presLayoutVars>
          <dgm:chMax val="1"/>
          <dgm:bulletEnabled val="1"/>
        </dgm:presLayoutVars>
      </dgm:prSet>
      <dgm:spPr/>
      <dgm:t>
        <a:bodyPr/>
        <a:lstStyle/>
        <a:p>
          <a:endParaRPr lang="en-US"/>
        </a:p>
      </dgm:t>
    </dgm:pt>
    <dgm:pt modelId="{F761D67D-ED88-4FC8-91B9-598CF3A847AF}" type="pres">
      <dgm:prSet presAssocID="{D4FBAB04-2789-40B6-BD91-1E291A1CC4E0}" presName="levelTx" presStyleLbl="revTx" presStyleIdx="0" presStyleCnt="0">
        <dgm:presLayoutVars>
          <dgm:chMax val="1"/>
          <dgm:bulletEnabled val="1"/>
        </dgm:presLayoutVars>
      </dgm:prSet>
      <dgm:spPr/>
      <dgm:t>
        <a:bodyPr/>
        <a:lstStyle/>
        <a:p>
          <a:endParaRPr lang="en-US"/>
        </a:p>
      </dgm:t>
    </dgm:pt>
    <dgm:pt modelId="{4DBF38E3-4141-4EFD-B736-40B7031BDABE}" type="pres">
      <dgm:prSet presAssocID="{3E9F635E-23C5-4C75-863D-94D066D8EEAB}" presName="Name8" presStyleCnt="0"/>
      <dgm:spPr/>
    </dgm:pt>
    <dgm:pt modelId="{025FD20B-9C76-4B7E-B5F9-FC7DE31A6B33}" type="pres">
      <dgm:prSet presAssocID="{3E9F635E-23C5-4C75-863D-94D066D8EEAB}" presName="level" presStyleLbl="node1" presStyleIdx="3" presStyleCnt="5">
        <dgm:presLayoutVars>
          <dgm:chMax val="1"/>
          <dgm:bulletEnabled val="1"/>
        </dgm:presLayoutVars>
      </dgm:prSet>
      <dgm:spPr/>
      <dgm:t>
        <a:bodyPr/>
        <a:lstStyle/>
        <a:p>
          <a:endParaRPr lang="en-US"/>
        </a:p>
      </dgm:t>
    </dgm:pt>
    <dgm:pt modelId="{2F0C5CA1-9DF0-48C9-B34C-4C36A6BDAFF6}" type="pres">
      <dgm:prSet presAssocID="{3E9F635E-23C5-4C75-863D-94D066D8EEAB}" presName="levelTx" presStyleLbl="revTx" presStyleIdx="0" presStyleCnt="0">
        <dgm:presLayoutVars>
          <dgm:chMax val="1"/>
          <dgm:bulletEnabled val="1"/>
        </dgm:presLayoutVars>
      </dgm:prSet>
      <dgm:spPr/>
      <dgm:t>
        <a:bodyPr/>
        <a:lstStyle/>
        <a:p>
          <a:endParaRPr lang="en-US"/>
        </a:p>
      </dgm:t>
    </dgm:pt>
    <dgm:pt modelId="{43F3D73F-3261-468D-AC80-F9104CB119C2}" type="pres">
      <dgm:prSet presAssocID="{8230D912-AFEB-49D0-8107-6321C9344D1E}" presName="Name8" presStyleCnt="0"/>
      <dgm:spPr/>
    </dgm:pt>
    <dgm:pt modelId="{CEBEFBCC-BA1F-4FD8-8D37-B57CE9757DE2}" type="pres">
      <dgm:prSet presAssocID="{8230D912-AFEB-49D0-8107-6321C9344D1E}" presName="level" presStyleLbl="node1" presStyleIdx="4" presStyleCnt="5">
        <dgm:presLayoutVars>
          <dgm:chMax val="1"/>
          <dgm:bulletEnabled val="1"/>
        </dgm:presLayoutVars>
      </dgm:prSet>
      <dgm:spPr/>
      <dgm:t>
        <a:bodyPr/>
        <a:lstStyle/>
        <a:p>
          <a:endParaRPr lang="en-US"/>
        </a:p>
      </dgm:t>
    </dgm:pt>
    <dgm:pt modelId="{95C9697D-9B4F-4E36-A7E8-D907170C70C9}" type="pres">
      <dgm:prSet presAssocID="{8230D912-AFEB-49D0-8107-6321C9344D1E}" presName="levelTx" presStyleLbl="revTx" presStyleIdx="0" presStyleCnt="0">
        <dgm:presLayoutVars>
          <dgm:chMax val="1"/>
          <dgm:bulletEnabled val="1"/>
        </dgm:presLayoutVars>
      </dgm:prSet>
      <dgm:spPr/>
      <dgm:t>
        <a:bodyPr/>
        <a:lstStyle/>
        <a:p>
          <a:endParaRPr lang="en-US"/>
        </a:p>
      </dgm:t>
    </dgm:pt>
  </dgm:ptLst>
  <dgm:cxnLst>
    <dgm:cxn modelId="{09A78188-BA17-4676-AFA9-94AEAC26C33C}" type="presOf" srcId="{8230D912-AFEB-49D0-8107-6321C9344D1E}" destId="{95C9697D-9B4F-4E36-A7E8-D907170C70C9}" srcOrd="1" destOrd="0" presId="urn:microsoft.com/office/officeart/2005/8/layout/pyramid1"/>
    <dgm:cxn modelId="{A8343A8A-DC8F-4EFE-8E02-3D4DF3F7CD9B}" srcId="{814A9910-2F99-40A2-9D95-3170F5DE7D33}" destId="{4EE77B1C-8C11-46E8-9AD3-2DD5C7F0A736}" srcOrd="1" destOrd="0" parTransId="{590C12FB-1583-4144-9A2F-DB867E7CA20C}" sibTransId="{AD97B4D7-81A6-40F9-8645-90F942D15FD0}"/>
    <dgm:cxn modelId="{1014A558-9BF5-4BF2-B23D-DD62089797C6}" type="presOf" srcId="{3E9F635E-23C5-4C75-863D-94D066D8EEAB}" destId="{025FD20B-9C76-4B7E-B5F9-FC7DE31A6B33}" srcOrd="0" destOrd="0" presId="urn:microsoft.com/office/officeart/2005/8/layout/pyramid1"/>
    <dgm:cxn modelId="{CA5C787D-A59E-45C0-80CF-9D0A11882EDD}" type="presOf" srcId="{94773C63-869A-4CD8-AD9B-BB66283FF766}" destId="{0890330B-BBCE-4842-AEC9-3B5E9CC9501A}" srcOrd="0" destOrd="0" presId="urn:microsoft.com/office/officeart/2005/8/layout/pyramid1"/>
    <dgm:cxn modelId="{BBA4BD48-1D40-47D9-A8FF-DAFF3D70DF36}" type="presOf" srcId="{D4FBAB04-2789-40B6-BD91-1E291A1CC4E0}" destId="{0347AA92-D070-4728-8B03-6CA7E7637CA4}" srcOrd="0" destOrd="0" presId="urn:microsoft.com/office/officeart/2005/8/layout/pyramid1"/>
    <dgm:cxn modelId="{76293885-6DD5-4338-AB84-E7EBAD244E16}" srcId="{814A9910-2F99-40A2-9D95-3170F5DE7D33}" destId="{D4FBAB04-2789-40B6-BD91-1E291A1CC4E0}" srcOrd="2" destOrd="0" parTransId="{7660F2DF-E7FD-466F-AF52-C1495EEE5F84}" sibTransId="{2FB03153-FE82-470B-A1C6-7C78C9C86E30}"/>
    <dgm:cxn modelId="{D209B961-CCCD-4E22-90B3-7AAFE3DBDF7B}" type="presOf" srcId="{D4FBAB04-2789-40B6-BD91-1E291A1CC4E0}" destId="{F761D67D-ED88-4FC8-91B9-598CF3A847AF}" srcOrd="1" destOrd="0" presId="urn:microsoft.com/office/officeart/2005/8/layout/pyramid1"/>
    <dgm:cxn modelId="{C0D681B6-8A15-4EE1-A673-F2D039C7A590}" type="presOf" srcId="{8230D912-AFEB-49D0-8107-6321C9344D1E}" destId="{CEBEFBCC-BA1F-4FD8-8D37-B57CE9757DE2}" srcOrd="0" destOrd="0" presId="urn:microsoft.com/office/officeart/2005/8/layout/pyramid1"/>
    <dgm:cxn modelId="{1450A38D-1A6E-4D61-B3B2-8912AC49E7BF}" srcId="{814A9910-2F99-40A2-9D95-3170F5DE7D33}" destId="{8230D912-AFEB-49D0-8107-6321C9344D1E}" srcOrd="4" destOrd="0" parTransId="{62B142E8-36F8-472F-899E-109B2D3C21C3}" sibTransId="{FB78E62F-91E0-47B0-B0D5-294B4C3728D4}"/>
    <dgm:cxn modelId="{3C9C0A99-CE3C-4D63-8FFD-C521109DC4E1}" type="presOf" srcId="{94773C63-869A-4CD8-AD9B-BB66283FF766}" destId="{F448927B-CCDA-4606-AFE9-6E119293A349}" srcOrd="1" destOrd="0" presId="urn:microsoft.com/office/officeart/2005/8/layout/pyramid1"/>
    <dgm:cxn modelId="{5B6C72F2-A42F-469C-BA21-F8DDA6BC1D3B}" type="presOf" srcId="{3E9F635E-23C5-4C75-863D-94D066D8EEAB}" destId="{2F0C5CA1-9DF0-48C9-B34C-4C36A6BDAFF6}" srcOrd="1" destOrd="0" presId="urn:microsoft.com/office/officeart/2005/8/layout/pyramid1"/>
    <dgm:cxn modelId="{A10AC800-6F78-49F8-A441-AC697F781D39}" type="presOf" srcId="{814A9910-2F99-40A2-9D95-3170F5DE7D33}" destId="{0A7B0BCF-DCAB-435D-8FFF-D3E3F4701210}" srcOrd="0" destOrd="0" presId="urn:microsoft.com/office/officeart/2005/8/layout/pyramid1"/>
    <dgm:cxn modelId="{92AFF022-6177-462A-86D6-9D02B178E6C6}" srcId="{814A9910-2F99-40A2-9D95-3170F5DE7D33}" destId="{94773C63-869A-4CD8-AD9B-BB66283FF766}" srcOrd="0" destOrd="0" parTransId="{153A1636-24E4-485A-BDF5-B9D1892CEE57}" sibTransId="{B6BA207E-3133-4277-AC14-22880D7BAC50}"/>
    <dgm:cxn modelId="{8117971D-EA14-44DA-9754-BA2ABE3DDD37}" type="presOf" srcId="{4EE77B1C-8C11-46E8-9AD3-2DD5C7F0A736}" destId="{32B39E49-3237-405B-9A4A-A9F251066B4D}" srcOrd="1" destOrd="0" presId="urn:microsoft.com/office/officeart/2005/8/layout/pyramid1"/>
    <dgm:cxn modelId="{AF190E1E-4C3B-4352-9443-C0CB64163DCE}" srcId="{814A9910-2F99-40A2-9D95-3170F5DE7D33}" destId="{3E9F635E-23C5-4C75-863D-94D066D8EEAB}" srcOrd="3" destOrd="0" parTransId="{E65EEBDB-613F-45DC-BC40-5DA6EB3BFC3A}" sibTransId="{58BCEE99-993F-4703-8DB4-09D16C73C365}"/>
    <dgm:cxn modelId="{AB93058C-D97F-449E-897C-2DB7740D4B33}" type="presOf" srcId="{4EE77B1C-8C11-46E8-9AD3-2DD5C7F0A736}" destId="{DC693DAC-0D9D-4CC5-ACFB-78129C8D53F4}" srcOrd="0" destOrd="0" presId="urn:microsoft.com/office/officeart/2005/8/layout/pyramid1"/>
    <dgm:cxn modelId="{77D728D1-659E-49AA-8868-3E87B16D734D}" type="presParOf" srcId="{0A7B0BCF-DCAB-435D-8FFF-D3E3F4701210}" destId="{3FC2D2D6-B73F-4279-8377-82C2E6BAC7D9}" srcOrd="0" destOrd="0" presId="urn:microsoft.com/office/officeart/2005/8/layout/pyramid1"/>
    <dgm:cxn modelId="{911CF54D-5700-4D3B-8B53-8C2B363AAD63}" type="presParOf" srcId="{3FC2D2D6-B73F-4279-8377-82C2E6BAC7D9}" destId="{0890330B-BBCE-4842-AEC9-3B5E9CC9501A}" srcOrd="0" destOrd="0" presId="urn:microsoft.com/office/officeart/2005/8/layout/pyramid1"/>
    <dgm:cxn modelId="{390A5A48-54E4-4B3A-A287-81B09AB76A79}" type="presParOf" srcId="{3FC2D2D6-B73F-4279-8377-82C2E6BAC7D9}" destId="{F448927B-CCDA-4606-AFE9-6E119293A349}" srcOrd="1" destOrd="0" presId="urn:microsoft.com/office/officeart/2005/8/layout/pyramid1"/>
    <dgm:cxn modelId="{DBAFCDCD-2472-4E9F-819C-811FB0C5892D}" type="presParOf" srcId="{0A7B0BCF-DCAB-435D-8FFF-D3E3F4701210}" destId="{EA255FD8-3747-4C4A-8E78-0DF4AB055F05}" srcOrd="1" destOrd="0" presId="urn:microsoft.com/office/officeart/2005/8/layout/pyramid1"/>
    <dgm:cxn modelId="{9566A681-15DE-4A05-A275-305DB04A13D0}" type="presParOf" srcId="{EA255FD8-3747-4C4A-8E78-0DF4AB055F05}" destId="{DC693DAC-0D9D-4CC5-ACFB-78129C8D53F4}" srcOrd="0" destOrd="0" presId="urn:microsoft.com/office/officeart/2005/8/layout/pyramid1"/>
    <dgm:cxn modelId="{FF8E57D4-63EA-4707-86AA-F7E6913D3C96}" type="presParOf" srcId="{EA255FD8-3747-4C4A-8E78-0DF4AB055F05}" destId="{32B39E49-3237-405B-9A4A-A9F251066B4D}" srcOrd="1" destOrd="0" presId="urn:microsoft.com/office/officeart/2005/8/layout/pyramid1"/>
    <dgm:cxn modelId="{F7E21D0D-6901-4C32-B797-6B1F17DDCE51}" type="presParOf" srcId="{0A7B0BCF-DCAB-435D-8FFF-D3E3F4701210}" destId="{07D00F40-A39C-4476-A6A3-CE0E29047CE0}" srcOrd="2" destOrd="0" presId="urn:microsoft.com/office/officeart/2005/8/layout/pyramid1"/>
    <dgm:cxn modelId="{71D9E8A8-9C71-4E8D-A8CF-1A344CD34757}" type="presParOf" srcId="{07D00F40-A39C-4476-A6A3-CE0E29047CE0}" destId="{0347AA92-D070-4728-8B03-6CA7E7637CA4}" srcOrd="0" destOrd="0" presId="urn:microsoft.com/office/officeart/2005/8/layout/pyramid1"/>
    <dgm:cxn modelId="{831E5A2C-0C47-4044-8F24-A58A8F26E653}" type="presParOf" srcId="{07D00F40-A39C-4476-A6A3-CE0E29047CE0}" destId="{F761D67D-ED88-4FC8-91B9-598CF3A847AF}" srcOrd="1" destOrd="0" presId="urn:microsoft.com/office/officeart/2005/8/layout/pyramid1"/>
    <dgm:cxn modelId="{6974376B-E26E-41A6-BB98-2563A2DA64C6}" type="presParOf" srcId="{0A7B0BCF-DCAB-435D-8FFF-D3E3F4701210}" destId="{4DBF38E3-4141-4EFD-B736-40B7031BDABE}" srcOrd="3" destOrd="0" presId="urn:microsoft.com/office/officeart/2005/8/layout/pyramid1"/>
    <dgm:cxn modelId="{9041E1C1-2E2A-4C71-9FDF-BCAE607C612E}" type="presParOf" srcId="{4DBF38E3-4141-4EFD-B736-40B7031BDABE}" destId="{025FD20B-9C76-4B7E-B5F9-FC7DE31A6B33}" srcOrd="0" destOrd="0" presId="urn:microsoft.com/office/officeart/2005/8/layout/pyramid1"/>
    <dgm:cxn modelId="{6E370F53-3C74-4CD2-B04D-47F29DDFA8A0}" type="presParOf" srcId="{4DBF38E3-4141-4EFD-B736-40B7031BDABE}" destId="{2F0C5CA1-9DF0-48C9-B34C-4C36A6BDAFF6}" srcOrd="1" destOrd="0" presId="urn:microsoft.com/office/officeart/2005/8/layout/pyramid1"/>
    <dgm:cxn modelId="{A80E3398-5CC9-4CA9-904C-D70877403522}" type="presParOf" srcId="{0A7B0BCF-DCAB-435D-8FFF-D3E3F4701210}" destId="{43F3D73F-3261-468D-AC80-F9104CB119C2}" srcOrd="4" destOrd="0" presId="urn:microsoft.com/office/officeart/2005/8/layout/pyramid1"/>
    <dgm:cxn modelId="{F6BE0D62-DDBF-488B-BA07-654A0F27A98D}" type="presParOf" srcId="{43F3D73F-3261-468D-AC80-F9104CB119C2}" destId="{CEBEFBCC-BA1F-4FD8-8D37-B57CE9757DE2}" srcOrd="0" destOrd="0" presId="urn:microsoft.com/office/officeart/2005/8/layout/pyramid1"/>
    <dgm:cxn modelId="{99736A06-400D-4574-BE14-5E20841429D7}" type="presParOf" srcId="{43F3D73F-3261-468D-AC80-F9104CB119C2}" destId="{95C9697D-9B4F-4E36-A7E8-D907170C70C9}"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594734-CE71-49CD-A738-A392628DB86D}">
      <dsp:nvSpPr>
        <dsp:cNvPr id="0" name=""/>
        <dsp:cNvSpPr/>
      </dsp:nvSpPr>
      <dsp:spPr>
        <a:xfrm>
          <a:off x="5467514" y="0"/>
          <a:ext cx="1215003" cy="685800"/>
        </a:xfrm>
        <a:prstGeom prst="trapezoid">
          <a:avLst>
            <a:gd name="adj" fmla="val 88583"/>
          </a:avLst>
        </a:prstGeom>
        <a:solidFill>
          <a:schemeClr val="accent1">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Verbal Symbol (Lecture)</a:t>
          </a:r>
          <a:endParaRPr lang="en-US" sz="1600" b="1" kern="1200" dirty="0"/>
        </a:p>
      </dsp:txBody>
      <dsp:txXfrm>
        <a:off x="5467514" y="0"/>
        <a:ext cx="1215003" cy="685800"/>
      </dsp:txXfrm>
    </dsp:sp>
    <dsp:sp modelId="{28B9084C-1688-4A51-AB58-3679B6AF65F3}">
      <dsp:nvSpPr>
        <dsp:cNvPr id="0" name=""/>
        <dsp:cNvSpPr/>
      </dsp:nvSpPr>
      <dsp:spPr>
        <a:xfrm>
          <a:off x="4860013" y="685800"/>
          <a:ext cx="2430006" cy="685800"/>
        </a:xfrm>
        <a:prstGeom prst="trapezoid">
          <a:avLst>
            <a:gd name="adj" fmla="val 88583"/>
          </a:avLst>
        </a:prstGeom>
        <a:solidFill>
          <a:schemeClr val="accent1">
            <a:alpha val="90000"/>
            <a:hueOff val="0"/>
            <a:satOff val="0"/>
            <a:lumOff val="0"/>
            <a:alphaOff val="-4444"/>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Visual Symbols (Poster, Pamphlets)</a:t>
          </a:r>
          <a:endParaRPr lang="en-US" sz="1600" b="1" kern="1200" dirty="0"/>
        </a:p>
      </dsp:txBody>
      <dsp:txXfrm>
        <a:off x="5285264" y="685800"/>
        <a:ext cx="1579504" cy="685800"/>
      </dsp:txXfrm>
    </dsp:sp>
    <dsp:sp modelId="{FC7B7CD4-8F4C-4C1A-B2EF-A0B9CE9B49F0}">
      <dsp:nvSpPr>
        <dsp:cNvPr id="0" name=""/>
        <dsp:cNvSpPr/>
      </dsp:nvSpPr>
      <dsp:spPr>
        <a:xfrm>
          <a:off x="4252511" y="1371600"/>
          <a:ext cx="3645009" cy="685800"/>
        </a:xfrm>
        <a:prstGeom prst="trapezoid">
          <a:avLst>
            <a:gd name="adj" fmla="val 88583"/>
          </a:avLst>
        </a:prstGeom>
        <a:solidFill>
          <a:schemeClr val="accent1">
            <a:alpha val="90000"/>
            <a:hueOff val="0"/>
            <a:satOff val="0"/>
            <a:lumOff val="0"/>
            <a:alphaOff val="-8889"/>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Recording, radio, Still Pictures</a:t>
          </a:r>
          <a:endParaRPr lang="en-US" sz="1600" b="1" kern="1200" dirty="0"/>
        </a:p>
      </dsp:txBody>
      <dsp:txXfrm>
        <a:off x="4890388" y="1371600"/>
        <a:ext cx="2369256" cy="685800"/>
      </dsp:txXfrm>
    </dsp:sp>
    <dsp:sp modelId="{B6B729A6-8D27-4EEB-8E08-8573B8D6D9E1}">
      <dsp:nvSpPr>
        <dsp:cNvPr id="0" name=""/>
        <dsp:cNvSpPr/>
      </dsp:nvSpPr>
      <dsp:spPr>
        <a:xfrm>
          <a:off x="3645009" y="2057400"/>
          <a:ext cx="4860013" cy="685800"/>
        </a:xfrm>
        <a:prstGeom prst="trapezoid">
          <a:avLst>
            <a:gd name="adj" fmla="val 88583"/>
          </a:avLst>
        </a:prstGeom>
        <a:solidFill>
          <a:schemeClr val="accent1">
            <a:alpha val="90000"/>
            <a:hueOff val="0"/>
            <a:satOff val="0"/>
            <a:lumOff val="0"/>
            <a:alphaOff val="-13333"/>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Motion Picture (Film)</a:t>
          </a:r>
          <a:endParaRPr lang="en-US" sz="1600" b="1" kern="1200" dirty="0"/>
        </a:p>
      </dsp:txBody>
      <dsp:txXfrm>
        <a:off x="4495512" y="2057400"/>
        <a:ext cx="3159008" cy="685800"/>
      </dsp:txXfrm>
    </dsp:sp>
    <dsp:sp modelId="{826074FB-BD46-4E5D-BA01-6FE7C3ADC8FC}">
      <dsp:nvSpPr>
        <dsp:cNvPr id="0" name=""/>
        <dsp:cNvSpPr/>
      </dsp:nvSpPr>
      <dsp:spPr>
        <a:xfrm>
          <a:off x="3037508" y="2743199"/>
          <a:ext cx="6075016" cy="685800"/>
        </a:xfrm>
        <a:prstGeom prst="trapezoid">
          <a:avLst>
            <a:gd name="adj" fmla="val 88583"/>
          </a:avLst>
        </a:prstGeom>
        <a:solidFill>
          <a:schemeClr val="accent1">
            <a:alpha val="90000"/>
            <a:hueOff val="0"/>
            <a:satOff val="0"/>
            <a:lumOff val="0"/>
            <a:alphaOff val="-17778"/>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Educational Television</a:t>
          </a:r>
          <a:endParaRPr lang="en-US" sz="1600" b="1" kern="1200" dirty="0"/>
        </a:p>
      </dsp:txBody>
      <dsp:txXfrm>
        <a:off x="4100636" y="2743199"/>
        <a:ext cx="3948760" cy="685800"/>
      </dsp:txXfrm>
    </dsp:sp>
    <dsp:sp modelId="{BF520DA7-AD89-4C45-B1E3-603795539957}">
      <dsp:nvSpPr>
        <dsp:cNvPr id="0" name=""/>
        <dsp:cNvSpPr/>
      </dsp:nvSpPr>
      <dsp:spPr>
        <a:xfrm>
          <a:off x="2430006" y="3428999"/>
          <a:ext cx="7290019" cy="685800"/>
        </a:xfrm>
        <a:prstGeom prst="trapezoid">
          <a:avLst>
            <a:gd name="adj" fmla="val 88583"/>
          </a:avLst>
        </a:prstGeom>
        <a:solidFill>
          <a:schemeClr val="accent1">
            <a:alpha val="90000"/>
            <a:hueOff val="0"/>
            <a:satOff val="0"/>
            <a:lumOff val="0"/>
            <a:alphaOff val="-22222"/>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smtClean="0"/>
            <a:t>Exhibition</a:t>
          </a:r>
          <a:endParaRPr lang="en-US" sz="1600" b="1" kern="1200" dirty="0"/>
        </a:p>
      </dsp:txBody>
      <dsp:txXfrm>
        <a:off x="3705760" y="3428999"/>
        <a:ext cx="4738512" cy="685800"/>
      </dsp:txXfrm>
    </dsp:sp>
    <dsp:sp modelId="{314552FF-5751-4EF9-979B-E254BDCF087E}">
      <dsp:nvSpPr>
        <dsp:cNvPr id="0" name=""/>
        <dsp:cNvSpPr/>
      </dsp:nvSpPr>
      <dsp:spPr>
        <a:xfrm>
          <a:off x="1822504" y="4114799"/>
          <a:ext cx="8505023" cy="685800"/>
        </a:xfrm>
        <a:prstGeom prst="trapezoid">
          <a:avLst>
            <a:gd name="adj" fmla="val 88583"/>
          </a:avLst>
        </a:prstGeom>
        <a:solidFill>
          <a:schemeClr val="accent1">
            <a:alpha val="90000"/>
            <a:hueOff val="0"/>
            <a:satOff val="0"/>
            <a:lumOff val="0"/>
            <a:alphaOff val="-26667"/>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smtClean="0"/>
            <a:t>Study Trip</a:t>
          </a:r>
          <a:endParaRPr lang="en-US" sz="1600" b="1" kern="1200" dirty="0"/>
        </a:p>
      </dsp:txBody>
      <dsp:txXfrm>
        <a:off x="3310883" y="4114799"/>
        <a:ext cx="5528265" cy="685800"/>
      </dsp:txXfrm>
    </dsp:sp>
    <dsp:sp modelId="{1A43E2DC-AD92-487E-BB0D-F128D31DCE03}">
      <dsp:nvSpPr>
        <dsp:cNvPr id="0" name=""/>
        <dsp:cNvSpPr/>
      </dsp:nvSpPr>
      <dsp:spPr>
        <a:xfrm>
          <a:off x="1215003" y="4800600"/>
          <a:ext cx="9720026" cy="685800"/>
        </a:xfrm>
        <a:prstGeom prst="trapezoid">
          <a:avLst>
            <a:gd name="adj" fmla="val 88583"/>
          </a:avLst>
        </a:prstGeom>
        <a:solidFill>
          <a:schemeClr val="accent1">
            <a:alpha val="90000"/>
            <a:hueOff val="0"/>
            <a:satOff val="0"/>
            <a:lumOff val="0"/>
            <a:alphaOff val="-31111"/>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smtClean="0"/>
            <a:t>Demonstration</a:t>
          </a:r>
          <a:endParaRPr lang="en-US" sz="1600" b="1" kern="1200" dirty="0"/>
        </a:p>
      </dsp:txBody>
      <dsp:txXfrm>
        <a:off x="2916007" y="4800600"/>
        <a:ext cx="6318017" cy="685800"/>
      </dsp:txXfrm>
    </dsp:sp>
    <dsp:sp modelId="{3C81626A-30A3-4E4C-B881-58DD29E72647}">
      <dsp:nvSpPr>
        <dsp:cNvPr id="0" name=""/>
        <dsp:cNvSpPr/>
      </dsp:nvSpPr>
      <dsp:spPr>
        <a:xfrm>
          <a:off x="607501" y="5486400"/>
          <a:ext cx="10935029" cy="685800"/>
        </a:xfrm>
        <a:prstGeom prst="trapezoid">
          <a:avLst>
            <a:gd name="adj" fmla="val 88583"/>
          </a:avLst>
        </a:prstGeom>
        <a:solidFill>
          <a:schemeClr val="accent1">
            <a:alpha val="90000"/>
            <a:hueOff val="0"/>
            <a:satOff val="0"/>
            <a:lumOff val="0"/>
            <a:alphaOff val="-35556"/>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smtClean="0"/>
            <a:t>Dramatized Experience (Role Playing)</a:t>
          </a:r>
          <a:endParaRPr lang="en-US" sz="1600" b="1" kern="1200" dirty="0"/>
        </a:p>
      </dsp:txBody>
      <dsp:txXfrm>
        <a:off x="2521131" y="5486400"/>
        <a:ext cx="7107769" cy="685800"/>
      </dsp:txXfrm>
    </dsp:sp>
    <dsp:sp modelId="{7C9CCB2A-2AF0-401E-8D7C-5F9D060DB78C}">
      <dsp:nvSpPr>
        <dsp:cNvPr id="0" name=""/>
        <dsp:cNvSpPr/>
      </dsp:nvSpPr>
      <dsp:spPr>
        <a:xfrm>
          <a:off x="0" y="6172200"/>
          <a:ext cx="12150033" cy="685800"/>
        </a:xfrm>
        <a:prstGeom prst="trapezoid">
          <a:avLst>
            <a:gd name="adj" fmla="val 88583"/>
          </a:avLst>
        </a:prstGeom>
        <a:solidFill>
          <a:schemeClr val="accent1">
            <a:alpha val="90000"/>
            <a:hueOff val="0"/>
            <a:satOff val="0"/>
            <a:lumOff val="0"/>
            <a:alpha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Direct Purposeful Learning (project, Learning by Doing)</a:t>
          </a:r>
          <a:endParaRPr lang="en-US" sz="1600" b="1" kern="1200" dirty="0"/>
        </a:p>
      </dsp:txBody>
      <dsp:txXfrm>
        <a:off x="2126255" y="6172200"/>
        <a:ext cx="7897521" cy="685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0330B-BBCE-4842-AEC9-3B5E9CC9501A}">
      <dsp:nvSpPr>
        <dsp:cNvPr id="0" name=""/>
        <dsp:cNvSpPr/>
      </dsp:nvSpPr>
      <dsp:spPr>
        <a:xfrm>
          <a:off x="4023360" y="0"/>
          <a:ext cx="2011680" cy="810260"/>
        </a:xfrm>
        <a:prstGeom prst="trapezoid">
          <a:avLst>
            <a:gd name="adj" fmla="val 12413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Words</a:t>
          </a:r>
          <a:endParaRPr lang="en-US" sz="3100" kern="1200" dirty="0"/>
        </a:p>
      </dsp:txBody>
      <dsp:txXfrm>
        <a:off x="4023360" y="0"/>
        <a:ext cx="2011680" cy="810260"/>
      </dsp:txXfrm>
    </dsp:sp>
    <dsp:sp modelId="{DC693DAC-0D9D-4CC5-ACFB-78129C8D53F4}">
      <dsp:nvSpPr>
        <dsp:cNvPr id="0" name=""/>
        <dsp:cNvSpPr/>
      </dsp:nvSpPr>
      <dsp:spPr>
        <a:xfrm>
          <a:off x="3017519" y="810260"/>
          <a:ext cx="4023360" cy="810260"/>
        </a:xfrm>
        <a:prstGeom prst="trapezoid">
          <a:avLst>
            <a:gd name="adj" fmla="val 12413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Pictures</a:t>
          </a:r>
          <a:endParaRPr lang="en-US" sz="3100" kern="1200" dirty="0"/>
        </a:p>
      </dsp:txBody>
      <dsp:txXfrm>
        <a:off x="3721607" y="810260"/>
        <a:ext cx="2615184" cy="810260"/>
      </dsp:txXfrm>
    </dsp:sp>
    <dsp:sp modelId="{0347AA92-D070-4728-8B03-6CA7E7637CA4}">
      <dsp:nvSpPr>
        <dsp:cNvPr id="0" name=""/>
        <dsp:cNvSpPr/>
      </dsp:nvSpPr>
      <dsp:spPr>
        <a:xfrm>
          <a:off x="2011680" y="1620520"/>
          <a:ext cx="6035039" cy="810260"/>
        </a:xfrm>
        <a:prstGeom prst="trapezoid">
          <a:avLst>
            <a:gd name="adj" fmla="val 12413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Words and Pictures</a:t>
          </a:r>
          <a:endParaRPr lang="en-US" sz="3100" kern="1200" dirty="0"/>
        </a:p>
      </dsp:txBody>
      <dsp:txXfrm>
        <a:off x="3067811" y="1620520"/>
        <a:ext cx="3922776" cy="810260"/>
      </dsp:txXfrm>
    </dsp:sp>
    <dsp:sp modelId="{025FD20B-9C76-4B7E-B5F9-FC7DE31A6B33}">
      <dsp:nvSpPr>
        <dsp:cNvPr id="0" name=""/>
        <dsp:cNvSpPr/>
      </dsp:nvSpPr>
      <dsp:spPr>
        <a:xfrm>
          <a:off x="1005840" y="2430780"/>
          <a:ext cx="8046720" cy="810260"/>
        </a:xfrm>
        <a:prstGeom prst="trapezoid">
          <a:avLst>
            <a:gd name="adj" fmla="val 12413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Words, Pictures and Actions</a:t>
          </a:r>
          <a:endParaRPr lang="en-US" sz="3100" kern="1200" dirty="0"/>
        </a:p>
      </dsp:txBody>
      <dsp:txXfrm>
        <a:off x="2414015" y="2430780"/>
        <a:ext cx="5230368" cy="810260"/>
      </dsp:txXfrm>
    </dsp:sp>
    <dsp:sp modelId="{CEBEFBCC-BA1F-4FD8-8D37-B57CE9757DE2}">
      <dsp:nvSpPr>
        <dsp:cNvPr id="0" name=""/>
        <dsp:cNvSpPr/>
      </dsp:nvSpPr>
      <dsp:spPr>
        <a:xfrm>
          <a:off x="0" y="3241040"/>
          <a:ext cx="10058399" cy="810260"/>
        </a:xfrm>
        <a:prstGeom prst="trapezoid">
          <a:avLst>
            <a:gd name="adj" fmla="val 12413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Self Discovery</a:t>
          </a:r>
          <a:endParaRPr lang="en-US" sz="3100" kern="1200" dirty="0"/>
        </a:p>
      </dsp:txBody>
      <dsp:txXfrm>
        <a:off x="1760219" y="3241040"/>
        <a:ext cx="6537960" cy="81026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ADBD83-C982-4A8B-9B8D-8937E8352975}" type="datetimeFigureOut">
              <a:rPr lang="en-US" smtClean="0"/>
              <a:pPr/>
              <a:t>1/27/2025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52C0D6-09DD-4002-8C13-FEC4B8EF6D6B}" type="slidenum">
              <a:rPr lang="en-US" smtClean="0"/>
              <a:pPr/>
              <a:t>‹#›</a:t>
            </a:fld>
            <a:endParaRPr lang="en-US"/>
          </a:p>
        </p:txBody>
      </p:sp>
    </p:spTree>
    <p:extLst>
      <p:ext uri="{BB962C8B-B14F-4D97-AF65-F5344CB8AC3E}">
        <p14:creationId xmlns:p14="http://schemas.microsoft.com/office/powerpoint/2010/main" val="593843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1</a:t>
            </a:fld>
            <a:endParaRPr lang="en-US"/>
          </a:p>
        </p:txBody>
      </p:sp>
    </p:spTree>
    <p:extLst>
      <p:ext uri="{BB962C8B-B14F-4D97-AF65-F5344CB8AC3E}">
        <p14:creationId xmlns:p14="http://schemas.microsoft.com/office/powerpoint/2010/main" val="2976404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5. </a:t>
            </a:r>
            <a:r>
              <a:rPr lang="en-US" sz="1200" b="0" i="0" kern="1200" dirty="0" smtClean="0">
                <a:solidFill>
                  <a:schemeClr val="tx1"/>
                </a:solidFill>
                <a:effectLst/>
                <a:latin typeface="+mn-lt"/>
                <a:ea typeface="+mn-ea"/>
                <a:cs typeface="+mn-cs"/>
              </a:rPr>
              <a:t>Depending on the complexity and experience level of the panelists, consider holding a rehearsal session to help them feel comfortable with the format and effectively deliver their insights.</a:t>
            </a:r>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56</a:t>
            </a:fld>
            <a:endParaRPr lang="en-US"/>
          </a:p>
        </p:txBody>
      </p:sp>
    </p:spTree>
    <p:extLst>
      <p:ext uri="{BB962C8B-B14F-4D97-AF65-F5344CB8AC3E}">
        <p14:creationId xmlns:p14="http://schemas.microsoft.com/office/powerpoint/2010/main" val="3813227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Bogged down–get stuck. </a:t>
            </a:r>
            <a:endParaRPr lang="en-US" dirty="0"/>
          </a:p>
        </p:txBody>
      </p:sp>
      <p:sp>
        <p:nvSpPr>
          <p:cNvPr id="4" name="Slide Number Placeholder 3"/>
          <p:cNvSpPr>
            <a:spLocks noGrp="1"/>
          </p:cNvSpPr>
          <p:nvPr>
            <p:ph type="sldNum" sz="quarter" idx="10"/>
          </p:nvPr>
        </p:nvSpPr>
        <p:spPr/>
        <p:txBody>
          <a:bodyPr/>
          <a:lstStyle/>
          <a:p>
            <a:fld id="{38362A44-7B04-483C-8D7F-81679B12CF3C}" type="slidenum">
              <a:rPr lang="en-US" smtClean="0"/>
              <a:t>73</a:t>
            </a:fld>
            <a:endParaRPr lang="en-US"/>
          </a:p>
        </p:txBody>
      </p:sp>
    </p:spTree>
    <p:extLst>
      <p:ext uri="{BB962C8B-B14F-4D97-AF65-F5344CB8AC3E}">
        <p14:creationId xmlns:p14="http://schemas.microsoft.com/office/powerpoint/2010/main" val="2011658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https://ctb.ku.edu/en/table-of-contents/structure/training-and-technical-assistance/workshops/main </a:t>
            </a:r>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77</a:t>
            </a:fld>
            <a:endParaRPr lang="en-US"/>
          </a:p>
        </p:txBody>
      </p:sp>
    </p:spTree>
    <p:extLst>
      <p:ext uri="{BB962C8B-B14F-4D97-AF65-F5344CB8AC3E}">
        <p14:creationId xmlns:p14="http://schemas.microsoft.com/office/powerpoint/2010/main" val="3798395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104</a:t>
            </a:fld>
            <a:endParaRPr lang="en-US"/>
          </a:p>
        </p:txBody>
      </p:sp>
    </p:spTree>
    <p:extLst>
      <p:ext uri="{BB962C8B-B14F-4D97-AF65-F5344CB8AC3E}">
        <p14:creationId xmlns:p14="http://schemas.microsoft.com/office/powerpoint/2010/main" val="1077593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2</a:t>
            </a:fld>
            <a:endParaRPr lang="en-US"/>
          </a:p>
        </p:txBody>
      </p:sp>
    </p:spTree>
    <p:extLst>
      <p:ext uri="{BB962C8B-B14F-4D97-AF65-F5344CB8AC3E}">
        <p14:creationId xmlns:p14="http://schemas.microsoft.com/office/powerpoint/2010/main" val="3643899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7</a:t>
            </a:fld>
            <a:endParaRPr lang="en-US"/>
          </a:p>
        </p:txBody>
      </p:sp>
    </p:spTree>
    <p:extLst>
      <p:ext uri="{BB962C8B-B14F-4D97-AF65-F5344CB8AC3E}">
        <p14:creationId xmlns:p14="http://schemas.microsoft.com/office/powerpoint/2010/main" val="4004215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act or process of gaining knowledge or understanding of your abilities, character, and feelings. own journey. Realization of self through </a:t>
            </a:r>
            <a:r>
              <a:rPr lang="en-US" sz="1200" b="0" i="0" kern="1200" smtClean="0">
                <a:solidFill>
                  <a:schemeClr val="tx1"/>
                </a:solidFill>
                <a:effectLst/>
                <a:latin typeface="+mn-lt"/>
                <a:ea typeface="+mn-ea"/>
                <a:cs typeface="+mn-cs"/>
              </a:rPr>
              <a:t>self realization</a:t>
            </a:r>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16</a:t>
            </a:fld>
            <a:endParaRPr lang="en-US"/>
          </a:p>
        </p:txBody>
      </p:sp>
    </p:spTree>
    <p:extLst>
      <p:ext uri="{BB962C8B-B14F-4D97-AF65-F5344CB8AC3E}">
        <p14:creationId xmlns:p14="http://schemas.microsoft.com/office/powerpoint/2010/main" val="2961167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22</a:t>
            </a:fld>
            <a:endParaRPr lang="en-US"/>
          </a:p>
        </p:txBody>
      </p:sp>
    </p:spTree>
    <p:extLst>
      <p:ext uri="{BB962C8B-B14F-4D97-AF65-F5344CB8AC3E}">
        <p14:creationId xmlns:p14="http://schemas.microsoft.com/office/powerpoint/2010/main" val="2818493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Tedious -boring</a:t>
            </a:r>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28</a:t>
            </a:fld>
            <a:endParaRPr lang="en-US"/>
          </a:p>
        </p:txBody>
      </p:sp>
    </p:spTree>
    <p:extLst>
      <p:ext uri="{BB962C8B-B14F-4D97-AF65-F5344CB8AC3E}">
        <p14:creationId xmlns:p14="http://schemas.microsoft.com/office/powerpoint/2010/main" val="2265313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34</a:t>
            </a:fld>
            <a:endParaRPr lang="en-US"/>
          </a:p>
        </p:txBody>
      </p:sp>
    </p:spTree>
    <p:extLst>
      <p:ext uri="{BB962C8B-B14F-4D97-AF65-F5344CB8AC3E}">
        <p14:creationId xmlns:p14="http://schemas.microsoft.com/office/powerpoint/2010/main" val="500811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49</a:t>
            </a:fld>
            <a:endParaRPr lang="en-US"/>
          </a:p>
        </p:txBody>
      </p:sp>
    </p:spTree>
    <p:extLst>
      <p:ext uri="{BB962C8B-B14F-4D97-AF65-F5344CB8AC3E}">
        <p14:creationId xmlns:p14="http://schemas.microsoft.com/office/powerpoint/2010/main" val="1797116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3-5 </a:t>
            </a:r>
            <a:r>
              <a:rPr lang="en-GB" dirty="0" err="1" smtClean="0"/>
              <a:t>panelist</a:t>
            </a:r>
            <a:endParaRPr lang="en-US" dirty="0"/>
          </a:p>
        </p:txBody>
      </p:sp>
      <p:sp>
        <p:nvSpPr>
          <p:cNvPr id="4" name="Slide Number Placeholder 3"/>
          <p:cNvSpPr>
            <a:spLocks noGrp="1"/>
          </p:cNvSpPr>
          <p:nvPr>
            <p:ph type="sldNum" sz="quarter" idx="10"/>
          </p:nvPr>
        </p:nvSpPr>
        <p:spPr/>
        <p:txBody>
          <a:bodyPr/>
          <a:lstStyle/>
          <a:p>
            <a:fld id="{CB52C0D6-09DD-4002-8C13-FEC4B8EF6D6B}" type="slidenum">
              <a:rPr lang="en-US" smtClean="0"/>
              <a:pPr/>
              <a:t>53</a:t>
            </a:fld>
            <a:endParaRPr lang="en-US"/>
          </a:p>
        </p:txBody>
      </p:sp>
    </p:spTree>
    <p:extLst>
      <p:ext uri="{BB962C8B-B14F-4D97-AF65-F5344CB8AC3E}">
        <p14:creationId xmlns:p14="http://schemas.microsoft.com/office/powerpoint/2010/main" val="169067540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cstate="print">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cstate="print">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cstate="print">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32BC628-0042-4CBA-BEBB-8C6E9BE39193}" type="datetime1">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EF88F1E9-A9E1-4947-9BD4-DCF9D535B08A}" type="slidenum">
              <a:rPr lang="en-US" smtClean="0"/>
              <a:pPr/>
              <a:t>‹#›</a:t>
            </a:fld>
            <a:endParaRPr lang="en-US"/>
          </a:p>
        </p:txBody>
      </p:sp>
    </p:spTree>
    <p:extLst>
      <p:ext uri="{BB962C8B-B14F-4D97-AF65-F5344CB8AC3E}">
        <p14:creationId xmlns:p14="http://schemas.microsoft.com/office/powerpoint/2010/main" val="410626059"/>
      </p:ext>
    </p:extLst>
  </p:cSld>
  <p:clrMapOvr>
    <a:masterClrMapping/>
  </p:clrMapOvr>
  <p:transition advClick="0" advTm="1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90D09A-CC53-4943-8CD8-240131731EB2}" type="datetime1">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4168135087"/>
      </p:ext>
    </p:extLst>
  </p:cSld>
  <p:clrMapOvr>
    <a:masterClrMapping/>
  </p:clrMapOvr>
  <p:transition advClick="0" advTm="1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60147-BCD3-4269-A83E-7C7DB793E3F6}" type="datetime1">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1939953084"/>
      </p:ext>
    </p:extLst>
  </p:cSld>
  <p:clrMapOvr>
    <a:masterClrMapping/>
  </p:clrMapOvr>
  <p:transition advClick="0" advTm="1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9B1B893-DE5A-4B61-B05F-EFC3A5ED5E25}" type="datetime1">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869287510"/>
      </p:ext>
    </p:extLst>
  </p:cSld>
  <p:clrMapOvr>
    <a:masterClrMapping/>
  </p:clrMapOvr>
  <p:transition advClick="0" advTm="100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cstate="print">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B68DC4F0-1D98-4338-941B-58ABF5E139DA}" type="datetime1">
              <a:rPr lang="en-US" smtClean="0"/>
              <a:pPr/>
              <a:t>1/27/2025</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EF88F1E9-A9E1-4947-9BD4-DCF9D535B08A}" type="slidenum">
              <a:rPr lang="en-US" smtClean="0"/>
              <a:pPr/>
              <a:t>‹#›</a:t>
            </a:fld>
            <a:endParaRPr lang="en-US"/>
          </a:p>
        </p:txBody>
      </p:sp>
    </p:spTree>
    <p:extLst>
      <p:ext uri="{BB962C8B-B14F-4D97-AF65-F5344CB8AC3E}">
        <p14:creationId xmlns:p14="http://schemas.microsoft.com/office/powerpoint/2010/main" val="1326313594"/>
      </p:ext>
    </p:extLst>
  </p:cSld>
  <p:clrMapOvr>
    <a:masterClrMapping/>
  </p:clrMapOvr>
  <p:transition advClick="0" advTm="1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28DB072-4750-4746-A2C7-C9BB412B7545}" type="datetime1">
              <a:rPr lang="en-US" smtClean="0"/>
              <a:pPr/>
              <a:t>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2026952609"/>
      </p:ext>
    </p:extLst>
  </p:cSld>
  <p:clrMapOvr>
    <a:masterClrMapping/>
  </p:clrMapOvr>
  <p:transition advClick="0" advTm="1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41E2215-5C72-4A96-ADC5-CBF0106CD202}" type="datetime1">
              <a:rPr lang="en-US" smtClean="0"/>
              <a:pPr/>
              <a:t>1/27/2025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1356781986"/>
      </p:ext>
    </p:extLst>
  </p:cSld>
  <p:clrMapOvr>
    <a:masterClrMapping/>
  </p:clrMapOvr>
  <p:transition advClick="0" advTm="1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0B640D4-B881-4141-9F73-12227F94BEFB}" type="datetime1">
              <a:rPr lang="en-US" smtClean="0"/>
              <a:pPr/>
              <a:t>1/27/2025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519411849"/>
      </p:ext>
    </p:extLst>
  </p:cSld>
  <p:clrMapOvr>
    <a:masterClrMapping/>
  </p:clrMapOvr>
  <p:transition advClick="0" advTm="1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935778-5EF3-4CB8-A683-CAAD3C8079E4}" type="datetime1">
              <a:rPr lang="en-US" smtClean="0"/>
              <a:pPr/>
              <a:t>1/27/2025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2279353327"/>
      </p:ext>
    </p:extLst>
  </p:cSld>
  <p:clrMapOvr>
    <a:masterClrMapping/>
  </p:clrMapOvr>
  <p:transition advClick="0" advTm="100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cstate="print">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AC7D37D-F1BF-45D8-8BDF-E16A23B5D8DB}" type="datetime1">
              <a:rPr lang="en-US" smtClean="0"/>
              <a:pPr/>
              <a:t>1/27/2025</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3685324012"/>
      </p:ext>
    </p:extLst>
  </p:cSld>
  <p:clrMapOvr>
    <a:masterClrMapping/>
  </p:clrMapOvr>
  <p:transition advClick="0" advTm="1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cstate="print">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B73A3AF-2CE9-4F6D-B22A-BB5401E10877}" type="datetime1">
              <a:rPr lang="en-US" smtClean="0"/>
              <a:pPr/>
              <a:t>1/27/2025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F88F1E9-A9E1-4947-9BD4-DCF9D535B08A}" type="slidenum">
              <a:rPr lang="en-US" smtClean="0"/>
              <a:pPr/>
              <a:t>‹#›</a:t>
            </a:fld>
            <a:endParaRPr lang="en-US"/>
          </a:p>
        </p:txBody>
      </p:sp>
    </p:spTree>
    <p:extLst>
      <p:ext uri="{BB962C8B-B14F-4D97-AF65-F5344CB8AC3E}">
        <p14:creationId xmlns:p14="http://schemas.microsoft.com/office/powerpoint/2010/main" val="2634826360"/>
      </p:ext>
    </p:extLst>
  </p:cSld>
  <p:clrMapOvr>
    <a:masterClrMapping/>
  </p:clrMapOvr>
  <p:transition advClick="0" advTm="1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7CACAA23-A4D8-4B70-BBB1-D43FF5E0118D}" type="datetime1">
              <a:rPr lang="en-US" smtClean="0"/>
              <a:pPr/>
              <a:t>1/27/2025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cstate="print">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EF88F1E9-A9E1-4947-9BD4-DCF9D535B08A}" type="slidenum">
              <a:rPr lang="en-US" smtClean="0"/>
              <a:pPr/>
              <a:t>‹#›</a:t>
            </a:fld>
            <a:endParaRPr lang="en-US"/>
          </a:p>
        </p:txBody>
      </p:sp>
    </p:spTree>
    <p:extLst>
      <p:ext uri="{BB962C8B-B14F-4D97-AF65-F5344CB8AC3E}">
        <p14:creationId xmlns:p14="http://schemas.microsoft.com/office/powerpoint/2010/main" val="3069124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Click="0" advTm="1000"/>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hyperlink" Target="H.Ed.%20Methods.xlsx" TargetMode="Externa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Ed.%20Methods.xlsx" TargetMode="External"/><Relationship Id="rId2" Type="http://schemas.openxmlformats.org/officeDocument/2006/relationships/hyperlink" Target="Choosing%20Health%20Educational%20Method.docx"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8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0421" y="1573566"/>
            <a:ext cx="9966960" cy="3035808"/>
          </a:xfrm>
        </p:spPr>
        <p:txBody>
          <a:bodyPr/>
          <a:lstStyle/>
          <a:p>
            <a:pPr algn="ctr"/>
            <a:r>
              <a:rPr lang="en-US" sz="6600" dirty="0" smtClean="0"/>
              <a:t>UNIT IV</a:t>
            </a:r>
            <a:br>
              <a:rPr lang="en-US" sz="6600" dirty="0" smtClean="0"/>
            </a:br>
            <a:r>
              <a:rPr lang="en-US" sz="6600" dirty="0" smtClean="0"/>
              <a:t>Health Education Methods</a:t>
            </a:r>
            <a:endParaRPr lang="en-US" sz="6600" dirty="0"/>
          </a:p>
        </p:txBody>
      </p:sp>
      <p:sp>
        <p:nvSpPr>
          <p:cNvPr id="3" name="Subtitle 2"/>
          <p:cNvSpPr>
            <a:spLocks noGrp="1"/>
          </p:cNvSpPr>
          <p:nvPr>
            <p:ph type="subTitle" idx="1"/>
          </p:nvPr>
        </p:nvSpPr>
        <p:spPr>
          <a:xfrm>
            <a:off x="2672079" y="4289334"/>
            <a:ext cx="6679873" cy="2568666"/>
          </a:xfrm>
        </p:spPr>
        <p:txBody>
          <a:bodyPr>
            <a:normAutofit/>
          </a:bodyPr>
          <a:lstStyle/>
          <a:p>
            <a:pPr algn="ctr"/>
            <a:r>
              <a:rPr lang="en-US" sz="3500" b="1" u="sng" dirty="0" smtClean="0"/>
              <a:t>Prepared By</a:t>
            </a:r>
          </a:p>
          <a:p>
            <a:pPr algn="ctr"/>
            <a:r>
              <a:rPr lang="en-US" b="1" dirty="0" smtClean="0"/>
              <a:t>Sushila </a:t>
            </a:r>
            <a:r>
              <a:rPr lang="en-US" b="1" dirty="0" err="1" smtClean="0"/>
              <a:t>Baral</a:t>
            </a:r>
            <a:r>
              <a:rPr lang="en-US" b="1" dirty="0" smtClean="0"/>
              <a:t> </a:t>
            </a:r>
          </a:p>
          <a:p>
            <a:pPr algn="ctr"/>
            <a:r>
              <a:rPr lang="en-US" b="1" dirty="0" smtClean="0"/>
              <a:t>Assistant Professor</a:t>
            </a:r>
          </a:p>
          <a:p>
            <a:pPr algn="ctr"/>
            <a:r>
              <a:rPr lang="en-US" b="1" dirty="0" smtClean="0"/>
              <a:t>Health Promotion education</a:t>
            </a:r>
          </a:p>
          <a:p>
            <a:pPr algn="ctr"/>
            <a:r>
              <a:rPr lang="en-US" b="1" dirty="0" smtClean="0"/>
              <a:t>5</a:t>
            </a:r>
            <a:r>
              <a:rPr lang="en-US" b="1" baseline="30000" dirty="0" smtClean="0"/>
              <a:t>th</a:t>
            </a:r>
            <a:r>
              <a:rPr lang="en-US" b="1" dirty="0" smtClean="0"/>
              <a:t> semester </a:t>
            </a:r>
          </a:p>
        </p:txBody>
      </p:sp>
      <p:sp>
        <p:nvSpPr>
          <p:cNvPr id="4" name="Slide Number Placeholder 3"/>
          <p:cNvSpPr>
            <a:spLocks noGrp="1"/>
          </p:cNvSpPr>
          <p:nvPr>
            <p:ph type="sldNum" sz="quarter" idx="12"/>
          </p:nvPr>
        </p:nvSpPr>
        <p:spPr/>
        <p:txBody>
          <a:bodyPr/>
          <a:lstStyle/>
          <a:p>
            <a:r>
              <a:rPr lang="en-US" sz="1800" dirty="0" smtClean="0"/>
              <a:t>Total: 63 </a:t>
            </a:r>
          </a:p>
        </p:txBody>
      </p:sp>
    </p:spTree>
    <p:extLst>
      <p:ext uri="{BB962C8B-B14F-4D97-AF65-F5344CB8AC3E}">
        <p14:creationId xmlns:p14="http://schemas.microsoft.com/office/powerpoint/2010/main" val="2964199881"/>
      </p:ext>
    </p:extLst>
  </p:cSld>
  <p:clrMapOvr>
    <a:masterClrMapping/>
  </p:clrMapOvr>
  <p:transition advClick="0" advTm="1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Overhead projector</a:t>
            </a:r>
          </a:p>
          <a:p>
            <a:r>
              <a:rPr lang="en-US" dirty="0" smtClean="0"/>
              <a:t>Slide projectors</a:t>
            </a:r>
          </a:p>
          <a:p>
            <a:r>
              <a:rPr lang="en-US" dirty="0" smtClean="0"/>
              <a:t>LCD projector</a:t>
            </a:r>
          </a:p>
          <a:p>
            <a:r>
              <a:rPr lang="en-US" dirty="0" smtClean="0"/>
              <a:t>Television</a:t>
            </a:r>
          </a:p>
          <a:p>
            <a:r>
              <a:rPr lang="en-US" dirty="0" smtClean="0"/>
              <a:t>Film/documents</a:t>
            </a:r>
          </a:p>
          <a:p>
            <a:pPr>
              <a:buNone/>
            </a:pPr>
            <a:endParaRPr lang="en-US" dirty="0"/>
          </a:p>
        </p:txBody>
      </p:sp>
      <p:sp>
        <p:nvSpPr>
          <p:cNvPr id="2" name="Title 1"/>
          <p:cNvSpPr>
            <a:spLocks noGrp="1"/>
          </p:cNvSpPr>
          <p:nvPr>
            <p:ph type="title"/>
          </p:nvPr>
        </p:nvSpPr>
        <p:spPr/>
        <p:txBody>
          <a:bodyPr>
            <a:normAutofit/>
          </a:bodyPr>
          <a:lstStyle/>
          <a:p>
            <a:r>
              <a:rPr lang="en-US" dirty="0" smtClean="0"/>
              <a:t>Projected Aids (need for projection)</a:t>
            </a:r>
            <a:endParaRPr lang="en-US" dirty="0"/>
          </a:p>
        </p:txBody>
      </p:sp>
    </p:spTree>
    <p:extLst>
      <p:ext uri="{BB962C8B-B14F-4D97-AF65-F5344CB8AC3E}">
        <p14:creationId xmlns:p14="http://schemas.microsoft.com/office/powerpoint/2010/main" val="384925156"/>
      </p:ext>
    </p:extLst>
  </p:cSld>
  <p:clrMapOvr>
    <a:masterClrMapping/>
  </p:clrMapOvr>
  <p:transition advClick="0" advTm="1000"/>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928116"/>
          </a:xfrm>
        </p:spPr>
        <p:txBody>
          <a:bodyPr/>
          <a:lstStyle/>
          <a:p>
            <a:r>
              <a:rPr lang="en-US" dirty="0" smtClean="0">
                <a:solidFill>
                  <a:srgbClr val="00B0F0"/>
                </a:solidFill>
              </a:rPr>
              <a:t>Mass Methods</a:t>
            </a:r>
            <a:endParaRPr lang="en-US" dirty="0">
              <a:solidFill>
                <a:srgbClr val="00B0F0"/>
              </a:solidFill>
            </a:endParaRPr>
          </a:p>
        </p:txBody>
      </p:sp>
      <p:sp>
        <p:nvSpPr>
          <p:cNvPr id="3" name="Content Placeholder 2"/>
          <p:cNvSpPr>
            <a:spLocks noGrp="1"/>
          </p:cNvSpPr>
          <p:nvPr>
            <p:ph idx="1"/>
          </p:nvPr>
        </p:nvSpPr>
        <p:spPr>
          <a:xfrm>
            <a:off x="365760" y="1412748"/>
            <a:ext cx="11585448" cy="4050792"/>
          </a:xfrm>
        </p:spPr>
        <p:txBody>
          <a:bodyPr>
            <a:noAutofit/>
          </a:bodyPr>
          <a:lstStyle/>
          <a:p>
            <a:pPr marL="0" indent="0">
              <a:buNone/>
            </a:pPr>
            <a:r>
              <a:rPr lang="en-US" sz="2800" b="1" dirty="0" smtClean="0"/>
              <a:t>Characteristics</a:t>
            </a:r>
          </a:p>
          <a:p>
            <a:r>
              <a:rPr lang="en-US" sz="2800" dirty="0" smtClean="0">
                <a:latin typeface="Times New Roman" panose="02020603050405020304" pitchFamily="18" charset="0"/>
                <a:cs typeface="Times New Roman" panose="02020603050405020304" pitchFamily="18" charset="0"/>
              </a:rPr>
              <a:t>Especially </a:t>
            </a:r>
            <a:r>
              <a:rPr lang="en-US" sz="2800" dirty="0">
                <a:latin typeface="Times New Roman" panose="02020603050405020304" pitchFamily="18" charset="0"/>
                <a:cs typeface="Times New Roman" panose="02020603050405020304" pitchFamily="18" charset="0"/>
              </a:rPr>
              <a:t>meant for a large number of heterogeneous </a:t>
            </a:r>
            <a:r>
              <a:rPr lang="en-US" sz="2800" dirty="0" smtClean="0">
                <a:latin typeface="Times New Roman" panose="02020603050405020304" pitchFamily="18" charset="0"/>
                <a:cs typeface="Times New Roman" panose="02020603050405020304" pitchFamily="18" charset="0"/>
              </a:rPr>
              <a:t>people commonly called as mass</a:t>
            </a:r>
          </a:p>
          <a:p>
            <a:r>
              <a:rPr lang="en-US" sz="2800" dirty="0" smtClean="0">
                <a:latin typeface="Times New Roman" panose="02020603050405020304" pitchFamily="18" charset="0"/>
                <a:cs typeface="Times New Roman" panose="02020603050405020304" pitchFamily="18" charset="0"/>
              </a:rPr>
              <a:t>Little interaction or exchange of experience between the members of the mass</a:t>
            </a:r>
          </a:p>
          <a:p>
            <a:r>
              <a:rPr lang="en-US" sz="2800" dirty="0" smtClean="0">
                <a:latin typeface="Times New Roman" panose="02020603050405020304" pitchFamily="18" charset="0"/>
                <a:cs typeface="Times New Roman" panose="02020603050405020304" pitchFamily="18" charset="0"/>
              </a:rPr>
              <a:t>No two way communication </a:t>
            </a:r>
          </a:p>
          <a:p>
            <a:r>
              <a:rPr lang="en-US" sz="2800" dirty="0" smtClean="0">
                <a:latin typeface="Times New Roman" panose="02020603050405020304" pitchFamily="18" charset="0"/>
                <a:cs typeface="Times New Roman" panose="02020603050405020304" pitchFamily="18" charset="0"/>
              </a:rPr>
              <a:t>Best applied in the situation when there is lack of resources and adequate time</a:t>
            </a:r>
          </a:p>
          <a:p>
            <a:r>
              <a:rPr lang="en-US" sz="2800" dirty="0" smtClean="0">
                <a:latin typeface="Times New Roman" panose="02020603050405020304" pitchFamily="18" charset="0"/>
                <a:cs typeface="Times New Roman" panose="02020603050405020304" pitchFamily="18" charset="0"/>
              </a:rPr>
              <a:t>This methods helps in reaching broad section of the target population at a time </a:t>
            </a: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r>
              <a:rPr lang="en-US" sz="2800" b="1" dirty="0" smtClean="0">
                <a:latin typeface="Times New Roman" panose="02020603050405020304" pitchFamily="18" charset="0"/>
                <a:cs typeface="Times New Roman" panose="02020603050405020304" pitchFamily="18" charset="0"/>
              </a:rPr>
              <a:t>Examples:</a:t>
            </a:r>
          </a:p>
          <a:p>
            <a:pPr marL="0" indent="0">
              <a:buNone/>
            </a:pPr>
            <a:r>
              <a:rPr lang="en-US" sz="2800" dirty="0" smtClean="0">
                <a:latin typeface="Times New Roman" panose="02020603050405020304" pitchFamily="18" charset="0"/>
                <a:cs typeface="Times New Roman" panose="02020603050405020304" pitchFamily="18" charset="0"/>
              </a:rPr>
              <a:t>Lecture, Exhibition, Campaign</a:t>
            </a:r>
            <a:endParaRPr lang="en-US" sz="2800" dirty="0" smtClean="0"/>
          </a:p>
          <a:p>
            <a:pPr marL="0" indent="0">
              <a:buNone/>
            </a:pPr>
            <a:endParaRPr lang="en-US" sz="2800"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100</a:t>
            </a:fld>
            <a:endParaRPr lang="en-US"/>
          </a:p>
        </p:txBody>
      </p:sp>
    </p:spTree>
    <p:extLst>
      <p:ext uri="{BB962C8B-B14F-4D97-AF65-F5344CB8AC3E}">
        <p14:creationId xmlns:p14="http://schemas.microsoft.com/office/powerpoint/2010/main" val="3012111970"/>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536192"/>
          </a:xfrm>
        </p:spPr>
        <p:txBody>
          <a:bodyPr>
            <a:normAutofit/>
          </a:bodyPr>
          <a:lstStyle/>
          <a:p>
            <a:r>
              <a:rPr lang="en-US" sz="3200" dirty="0" smtClean="0"/>
              <a:t>Mass Method </a:t>
            </a:r>
            <a:r>
              <a:rPr lang="en-US" sz="3200" dirty="0" smtClean="0">
                <a:solidFill>
                  <a:srgbClr val="00B0F0"/>
                </a:solidFill>
              </a:rPr>
              <a:t>(Lecture)</a:t>
            </a:r>
            <a:endParaRPr lang="en-US" sz="3200" dirty="0">
              <a:solidFill>
                <a:srgbClr val="00B0F0"/>
              </a:solidFill>
            </a:endParaRPr>
          </a:p>
        </p:txBody>
      </p:sp>
      <p:sp>
        <p:nvSpPr>
          <p:cNvPr id="3" name="Content Placeholder 2"/>
          <p:cNvSpPr>
            <a:spLocks noGrp="1"/>
          </p:cNvSpPr>
          <p:nvPr>
            <p:ph idx="1"/>
          </p:nvPr>
        </p:nvSpPr>
        <p:spPr>
          <a:xfrm>
            <a:off x="160020" y="1805940"/>
            <a:ext cx="11791188" cy="4366260"/>
          </a:xfrm>
        </p:spPr>
        <p:txBody>
          <a:bodyPr>
            <a:noAutofit/>
          </a:bodyPr>
          <a:lstStyle/>
          <a:p>
            <a:pPr marL="0" indent="0" algn="just">
              <a:buNone/>
            </a:pPr>
            <a:r>
              <a:rPr lang="en-US" sz="2800" b="1" dirty="0" smtClean="0"/>
              <a:t>Characteristics</a:t>
            </a:r>
          </a:p>
          <a:p>
            <a:pPr algn="just"/>
            <a:r>
              <a:rPr lang="en-US" sz="2800" dirty="0" smtClean="0">
                <a:latin typeface="Times New Roman" panose="02020603050405020304" pitchFamily="18" charset="0"/>
                <a:cs typeface="Times New Roman" panose="02020603050405020304" pitchFamily="18" charset="0"/>
              </a:rPr>
              <a:t>Oral </a:t>
            </a:r>
            <a:r>
              <a:rPr lang="en-US" sz="2800" dirty="0">
                <a:latin typeface="Times New Roman" panose="02020603050405020304" pitchFamily="18" charset="0"/>
                <a:cs typeface="Times New Roman" panose="02020603050405020304" pitchFamily="18" charset="0"/>
              </a:rPr>
              <a:t>presentation of </a:t>
            </a:r>
            <a:r>
              <a:rPr lang="en-US" sz="2800" dirty="0" smtClean="0">
                <a:latin typeface="Times New Roman" panose="02020603050405020304" pitchFamily="18" charset="0"/>
                <a:cs typeface="Times New Roman" panose="02020603050405020304" pitchFamily="18" charset="0"/>
              </a:rPr>
              <a:t>information and </a:t>
            </a:r>
            <a:r>
              <a:rPr lang="en-US" sz="2800" dirty="0">
                <a:latin typeface="Times New Roman" panose="02020603050405020304" pitchFamily="18" charset="0"/>
                <a:cs typeface="Times New Roman" panose="02020603050405020304" pitchFamily="18" charset="0"/>
              </a:rPr>
              <a:t>ideas </a:t>
            </a:r>
            <a:endParaRPr lang="en-US" sz="2800" dirty="0" smtClean="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by </a:t>
            </a:r>
            <a:r>
              <a:rPr lang="en-US" sz="2800" dirty="0">
                <a:latin typeface="Times New Roman" panose="02020603050405020304" pitchFamily="18" charset="0"/>
                <a:cs typeface="Times New Roman" panose="02020603050405020304" pitchFamily="18" charset="0"/>
              </a:rPr>
              <a:t>a person to a large group of </a:t>
            </a:r>
            <a:r>
              <a:rPr lang="en-US" sz="2800" dirty="0" smtClean="0">
                <a:latin typeface="Times New Roman" panose="02020603050405020304" pitchFamily="18" charset="0"/>
                <a:cs typeface="Times New Roman" panose="02020603050405020304" pitchFamily="18" charset="0"/>
              </a:rPr>
              <a:t>people (heterogeneous) at </a:t>
            </a:r>
            <a:r>
              <a:rPr lang="en-US" sz="2800" dirty="0">
                <a:latin typeface="Times New Roman" panose="02020603050405020304" pitchFamily="18" charset="0"/>
                <a:cs typeface="Times New Roman" panose="02020603050405020304" pitchFamily="18" charset="0"/>
              </a:rPr>
              <a:t>a particular place.</a:t>
            </a:r>
          </a:p>
          <a:p>
            <a:pPr algn="just"/>
            <a:r>
              <a:rPr lang="en-US" sz="2800" dirty="0" smtClean="0">
                <a:latin typeface="Times New Roman" panose="02020603050405020304" pitchFamily="18" charset="0"/>
                <a:cs typeface="Times New Roman" panose="02020603050405020304" pitchFamily="18" charset="0"/>
              </a:rPr>
              <a:t>Mostly no any other teaching aids are used</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Lecture is organized at a particular time usually for the people who come together for common purpose. </a:t>
            </a:r>
          </a:p>
          <a:p>
            <a:pPr algn="just"/>
            <a:r>
              <a:rPr lang="en-US" sz="2800" dirty="0">
                <a:latin typeface="Times New Roman" panose="02020603050405020304" pitchFamily="18" charset="0"/>
                <a:cs typeface="Times New Roman" panose="02020603050405020304" pitchFamily="18" charset="0"/>
              </a:rPr>
              <a:t>Though it is face to face presentation there is no adequate opportunity for interpersonal reaction between the speaker and audience.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Based on traditional model of communication</a:t>
            </a:r>
          </a:p>
          <a:p>
            <a:pPr algn="just"/>
            <a:r>
              <a:rPr lang="en-US" sz="2800" dirty="0" smtClean="0">
                <a:latin typeface="Times New Roman" panose="02020603050405020304" pitchFamily="18" charset="0"/>
                <a:cs typeface="Times New Roman" panose="02020603050405020304" pitchFamily="18" charset="0"/>
              </a:rPr>
              <a:t>Also called as Pedagogy model; where student only listen</a:t>
            </a:r>
            <a:endParaRPr lang="en-US" sz="2800" dirty="0">
              <a:latin typeface="Times New Roman" panose="02020603050405020304" pitchFamily="18" charset="0"/>
              <a:cs typeface="Times New Roman" panose="02020603050405020304" pitchFamily="18" charset="0"/>
            </a:endParaRPr>
          </a:p>
          <a:p>
            <a:pPr marL="0" indent="0" algn="just">
              <a:buNone/>
            </a:pPr>
            <a:endParaRPr lang="en-US" sz="2800"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101</a:t>
            </a:fld>
            <a:endParaRPr lang="en-US"/>
          </a:p>
        </p:txBody>
      </p:sp>
      <p:pic>
        <p:nvPicPr>
          <p:cNvPr id="6146" name="Picture 2" descr="https://images.reference.com/reference-production-images/question/aq/1400px-788px/definition-lecture-method_3c6bb0c8e22ac3d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9153" y="45720"/>
            <a:ext cx="4844935" cy="27270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208209"/>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534" y="155448"/>
            <a:ext cx="10058400" cy="909828"/>
          </a:xfrm>
        </p:spPr>
        <p:txBody>
          <a:bodyPr>
            <a:normAutofit fontScale="90000"/>
          </a:bodyPr>
          <a:lstStyle/>
          <a:p>
            <a:r>
              <a:rPr lang="en-US" sz="6000" dirty="0" smtClean="0"/>
              <a:t>Mass Method </a:t>
            </a:r>
            <a:r>
              <a:rPr lang="en-US" sz="6000" dirty="0" smtClean="0">
                <a:solidFill>
                  <a:srgbClr val="00B0F0"/>
                </a:solidFill>
              </a:rPr>
              <a:t>(Lecture)</a:t>
            </a:r>
            <a:endParaRPr lang="en-US" sz="6000" dirty="0">
              <a:solidFill>
                <a:srgbClr val="00B0F0"/>
              </a:solidFill>
            </a:endParaRPr>
          </a:p>
        </p:txBody>
      </p:sp>
      <p:sp>
        <p:nvSpPr>
          <p:cNvPr id="3" name="Content Placeholder 2"/>
          <p:cNvSpPr>
            <a:spLocks noGrp="1"/>
          </p:cNvSpPr>
          <p:nvPr>
            <p:ph idx="1"/>
          </p:nvPr>
        </p:nvSpPr>
        <p:spPr>
          <a:xfrm>
            <a:off x="114300" y="1142999"/>
            <a:ext cx="12031980" cy="5494909"/>
          </a:xfrm>
        </p:spPr>
        <p:txBody>
          <a:bodyPr>
            <a:noAutofit/>
          </a:bodyPr>
          <a:lstStyle/>
          <a:p>
            <a:pPr marL="0" indent="0" algn="just">
              <a:buNone/>
            </a:pPr>
            <a:r>
              <a:rPr lang="en-US" sz="3200" b="1" dirty="0" smtClean="0"/>
              <a:t>Techniques of  giving Lecture</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cs typeface="Times New Roman" panose="02020603050405020304" pitchFamily="18" charset="0"/>
              </a:rPr>
              <a:t>subject of the lecture should be related to the needs and interest of the target audience. </a:t>
            </a:r>
          </a:p>
          <a:p>
            <a:pPr marL="514350" indent="-514350">
              <a:buFont typeface="+mj-lt"/>
              <a:buAutoNum type="arabicPeriod"/>
            </a:pPr>
            <a:r>
              <a:rPr lang="en-US" sz="3200" dirty="0">
                <a:latin typeface="Times New Roman" panose="02020603050405020304" pitchFamily="18" charset="0"/>
                <a:cs typeface="Times New Roman" panose="02020603050405020304" pitchFamily="18" charset="0"/>
              </a:rPr>
              <a:t>S</a:t>
            </a:r>
            <a:r>
              <a:rPr lang="en-US" sz="3200" dirty="0" smtClean="0">
                <a:latin typeface="Times New Roman" panose="02020603050405020304" pitchFamily="18" charset="0"/>
                <a:cs typeface="Times New Roman" panose="02020603050405020304" pitchFamily="18" charset="0"/>
              </a:rPr>
              <a:t>peaker </a:t>
            </a:r>
            <a:r>
              <a:rPr lang="en-US" sz="3200" dirty="0">
                <a:latin typeface="Times New Roman" panose="02020603050405020304" pitchFamily="18" charset="0"/>
                <a:cs typeface="Times New Roman" panose="02020603050405020304" pitchFamily="18" charset="0"/>
              </a:rPr>
              <a:t>should </a:t>
            </a:r>
            <a:r>
              <a:rPr lang="en-US" sz="3200" dirty="0" smtClean="0">
                <a:latin typeface="Times New Roman" panose="02020603050405020304" pitchFamily="18" charset="0"/>
                <a:cs typeface="Times New Roman" panose="02020603050405020304" pitchFamily="18" charset="0"/>
              </a:rPr>
              <a:t>get </a:t>
            </a:r>
            <a:r>
              <a:rPr lang="en-US" sz="3200" dirty="0">
                <a:latin typeface="Times New Roman" panose="02020603050405020304" pitchFamily="18" charset="0"/>
                <a:cs typeface="Times New Roman" panose="02020603050405020304" pitchFamily="18" charset="0"/>
              </a:rPr>
              <a:t>thorough </a:t>
            </a:r>
            <a:r>
              <a:rPr lang="en-US" sz="3200" dirty="0" smtClean="0">
                <a:latin typeface="Times New Roman" panose="02020603050405020304" pitchFamily="18" charset="0"/>
                <a:cs typeface="Times New Roman" panose="02020603050405020304" pitchFamily="18" charset="0"/>
              </a:rPr>
              <a:t>&amp; up to </a:t>
            </a:r>
            <a:r>
              <a:rPr lang="en-US" sz="3200" dirty="0">
                <a:latin typeface="Times New Roman" panose="02020603050405020304" pitchFamily="18" charset="0"/>
                <a:cs typeface="Times New Roman" panose="02020603050405020304" pitchFamily="18" charset="0"/>
              </a:rPr>
              <a:t>date knowledge of the content. </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cs typeface="Times New Roman" panose="02020603050405020304" pitchFamily="18" charset="0"/>
              </a:rPr>
              <a:t>language should be correct, simple, clear and understandable. </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Avoid </a:t>
            </a:r>
            <a:r>
              <a:rPr lang="en-US" sz="3200" dirty="0">
                <a:latin typeface="Times New Roman" panose="02020603050405020304" pitchFamily="18" charset="0"/>
                <a:cs typeface="Times New Roman" panose="02020603050405020304" pitchFamily="18" charset="0"/>
              </a:rPr>
              <a:t>monotony in voice. </a:t>
            </a:r>
            <a:endParaRPr lang="en-US" sz="32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cs typeface="Times New Roman" panose="02020603050405020304" pitchFamily="18" charset="0"/>
              </a:rPr>
              <a:t>speaker can raise his voice while expressing important </a:t>
            </a:r>
            <a:r>
              <a:rPr lang="en-US" sz="3200" dirty="0" smtClean="0">
                <a:latin typeface="Times New Roman" panose="02020603050405020304" pitchFamily="18" charset="0"/>
                <a:cs typeface="Times New Roman" panose="02020603050405020304" pitchFamily="18" charset="0"/>
              </a:rPr>
              <a:t>points.</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cs typeface="Times New Roman" panose="02020603050405020304" pitchFamily="18" charset="0"/>
              </a:rPr>
              <a:t>lecturer should try to know the feedback of the audience by watching their gestures. </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cs typeface="Times New Roman" panose="02020603050405020304" pitchFamily="18" charset="0"/>
              </a:rPr>
              <a:t>speaker should be sincere, pleasing and properly dressed up. </a:t>
            </a:r>
          </a:p>
          <a:p>
            <a:pPr marL="514350" indent="-514350" algn="just">
              <a:buFont typeface="+mj-lt"/>
              <a:buAutoNum type="arabicPeriod"/>
            </a:pPr>
            <a:endParaRPr lang="en-US" sz="3200" b="1" dirty="0" smtClean="0"/>
          </a:p>
        </p:txBody>
      </p:sp>
      <p:sp>
        <p:nvSpPr>
          <p:cNvPr id="4" name="Slide Number Placeholder 3"/>
          <p:cNvSpPr>
            <a:spLocks noGrp="1"/>
          </p:cNvSpPr>
          <p:nvPr>
            <p:ph type="sldNum" sz="quarter" idx="12"/>
          </p:nvPr>
        </p:nvSpPr>
        <p:spPr/>
        <p:txBody>
          <a:bodyPr/>
          <a:lstStyle/>
          <a:p>
            <a:fld id="{EF88F1E9-A9E1-4947-9BD4-DCF9D535B08A}" type="slidenum">
              <a:rPr lang="en-US" smtClean="0"/>
              <a:pPr/>
              <a:t>102</a:t>
            </a:fld>
            <a:endParaRPr lang="en-US"/>
          </a:p>
        </p:txBody>
      </p:sp>
    </p:spTree>
    <p:extLst>
      <p:ext uri="{BB962C8B-B14F-4D97-AF65-F5344CB8AC3E}">
        <p14:creationId xmlns:p14="http://schemas.microsoft.com/office/powerpoint/2010/main" val="2303670702"/>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96012"/>
            <a:ext cx="10058400" cy="1609344"/>
          </a:xfrm>
        </p:spPr>
        <p:txBody>
          <a:bodyPr/>
          <a:lstStyle/>
          <a:p>
            <a:pPr algn="ctr"/>
            <a:r>
              <a:rPr lang="en-US" dirty="0"/>
              <a:t>Mass Method </a:t>
            </a:r>
            <a:r>
              <a:rPr lang="en-US" dirty="0">
                <a:solidFill>
                  <a:srgbClr val="00B0F0"/>
                </a:solidFill>
              </a:rPr>
              <a:t>(Lecture)</a:t>
            </a:r>
            <a:endParaRPr lang="en-US" dirty="0"/>
          </a:p>
        </p:txBody>
      </p:sp>
      <p:sp>
        <p:nvSpPr>
          <p:cNvPr id="3" name="Text Placeholder 2"/>
          <p:cNvSpPr>
            <a:spLocks noGrp="1"/>
          </p:cNvSpPr>
          <p:nvPr>
            <p:ph type="body" idx="1"/>
          </p:nvPr>
        </p:nvSpPr>
        <p:spPr>
          <a:xfrm>
            <a:off x="1069848" y="1275588"/>
            <a:ext cx="4754880" cy="640080"/>
          </a:xfrm>
        </p:spPr>
        <p:txBody>
          <a:bodyPr/>
          <a:lstStyle/>
          <a:p>
            <a:pPr algn="ctr"/>
            <a:r>
              <a:rPr lang="en-US" sz="2800" dirty="0" smtClean="0"/>
              <a:t>Advantages</a:t>
            </a:r>
            <a:endParaRPr lang="en-US" sz="2800" dirty="0"/>
          </a:p>
        </p:txBody>
      </p:sp>
      <p:sp>
        <p:nvSpPr>
          <p:cNvPr id="4" name="Content Placeholder 3"/>
          <p:cNvSpPr>
            <a:spLocks noGrp="1"/>
          </p:cNvSpPr>
          <p:nvPr>
            <p:ph sz="half" idx="2"/>
          </p:nvPr>
        </p:nvSpPr>
        <p:spPr>
          <a:xfrm>
            <a:off x="525780" y="1718056"/>
            <a:ext cx="5298948" cy="3291840"/>
          </a:xfrm>
        </p:spPr>
        <p:txBody>
          <a:bodyPr>
            <a:noAutofit/>
          </a:bodyPr>
          <a:lstStyle/>
          <a:p>
            <a:pPr algn="just"/>
            <a:r>
              <a:rPr lang="en-US" sz="2800" dirty="0" smtClean="0"/>
              <a:t>One person can provide health education to many at a time</a:t>
            </a:r>
          </a:p>
          <a:p>
            <a:pPr algn="just"/>
            <a:r>
              <a:rPr lang="en-US" sz="2800" dirty="0" smtClean="0"/>
              <a:t>No need of teaching aids</a:t>
            </a:r>
          </a:p>
          <a:p>
            <a:pPr algn="just"/>
            <a:r>
              <a:rPr lang="en-US" sz="2800" dirty="0" smtClean="0"/>
              <a:t>Not expensive</a:t>
            </a:r>
          </a:p>
          <a:p>
            <a:pPr algn="just"/>
            <a:r>
              <a:rPr lang="en-US" sz="2800" dirty="0" smtClean="0"/>
              <a:t>Can be adopted at different settings</a:t>
            </a:r>
          </a:p>
          <a:p>
            <a:pPr algn="just"/>
            <a:r>
              <a:rPr lang="en-US" sz="2800" dirty="0" smtClean="0"/>
              <a:t>Message can be made systematic for presentation in case of written speech</a:t>
            </a:r>
            <a:endParaRPr lang="en-US" sz="2800" dirty="0"/>
          </a:p>
        </p:txBody>
      </p:sp>
      <p:sp>
        <p:nvSpPr>
          <p:cNvPr id="5" name="Text Placeholder 4"/>
          <p:cNvSpPr>
            <a:spLocks noGrp="1"/>
          </p:cNvSpPr>
          <p:nvPr>
            <p:ph type="body" sz="quarter" idx="3"/>
          </p:nvPr>
        </p:nvSpPr>
        <p:spPr>
          <a:xfrm>
            <a:off x="6362700" y="1211072"/>
            <a:ext cx="4754880" cy="640080"/>
          </a:xfrm>
        </p:spPr>
        <p:txBody>
          <a:bodyPr>
            <a:normAutofit/>
          </a:bodyPr>
          <a:lstStyle/>
          <a:p>
            <a:pPr algn="ctr"/>
            <a:r>
              <a:rPr lang="en-US" sz="2800" dirty="0" smtClean="0"/>
              <a:t>Disadvantages</a:t>
            </a:r>
            <a:endParaRPr lang="en-US" sz="2800" dirty="0"/>
          </a:p>
        </p:txBody>
      </p:sp>
      <p:sp>
        <p:nvSpPr>
          <p:cNvPr id="6" name="Content Placeholder 5"/>
          <p:cNvSpPr>
            <a:spLocks noGrp="1"/>
          </p:cNvSpPr>
          <p:nvPr>
            <p:ph sz="quarter" idx="4"/>
          </p:nvPr>
        </p:nvSpPr>
        <p:spPr>
          <a:xfrm>
            <a:off x="6362700" y="1851152"/>
            <a:ext cx="5586984" cy="3291840"/>
          </a:xfrm>
        </p:spPr>
        <p:txBody>
          <a:bodyPr>
            <a:noAutofit/>
          </a:bodyPr>
          <a:lstStyle/>
          <a:p>
            <a:r>
              <a:rPr lang="en-US" sz="2800" dirty="0" smtClean="0"/>
              <a:t>One way communication method</a:t>
            </a:r>
          </a:p>
          <a:p>
            <a:r>
              <a:rPr lang="en-US" sz="2800" dirty="0" smtClean="0"/>
              <a:t>Learners are passive and no interaction</a:t>
            </a:r>
          </a:p>
          <a:p>
            <a:r>
              <a:rPr lang="en-US" sz="2800" dirty="0" smtClean="0"/>
              <a:t>Message learnt will be retained for short period of time so not suitable for behavior change</a:t>
            </a:r>
          </a:p>
          <a:p>
            <a:r>
              <a:rPr lang="en-US" sz="2800" dirty="0" smtClean="0"/>
              <a:t>No evaluation system of knowledge and practice</a:t>
            </a:r>
          </a:p>
          <a:p>
            <a:r>
              <a:rPr lang="en-US" sz="2800" dirty="0" smtClean="0"/>
              <a:t>Difficult to draw attention for longer period of time</a:t>
            </a:r>
          </a:p>
          <a:p>
            <a:endParaRPr lang="en-US" sz="2800"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103</a:t>
            </a:fld>
            <a:endParaRPr lang="en-US"/>
          </a:p>
        </p:txBody>
      </p:sp>
    </p:spTree>
    <p:extLst>
      <p:ext uri="{BB962C8B-B14F-4D97-AF65-F5344CB8AC3E}">
        <p14:creationId xmlns:p14="http://schemas.microsoft.com/office/powerpoint/2010/main" val="2989741711"/>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fade">
                                      <p:cBhvr>
                                        <p:cTn id="35" dur="500"/>
                                        <p:tgtEl>
                                          <p:spTgt spid="5">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fade">
                                      <p:cBhvr>
                                        <p:cTn id="38" dur="500"/>
                                        <p:tgtEl>
                                          <p:spTgt spid="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fade">
                                      <p:cBhvr>
                                        <p:cTn id="43" dur="500"/>
                                        <p:tgtEl>
                                          <p:spTgt spid="6">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
                                            <p:txEl>
                                              <p:pRg st="3" end="3"/>
                                            </p:txEl>
                                          </p:spTgt>
                                        </p:tgtEl>
                                        <p:attrNameLst>
                                          <p:attrName>style.visibility</p:attrName>
                                        </p:attrNameLst>
                                      </p:cBhvr>
                                      <p:to>
                                        <p:strVal val="visible"/>
                                      </p:to>
                                    </p:set>
                                    <p:animEffect transition="in" filter="fade">
                                      <p:cBhvr>
                                        <p:cTn id="53" dur="500"/>
                                        <p:tgtEl>
                                          <p:spTgt spid="6">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xEl>
                                              <p:pRg st="4" end="4"/>
                                            </p:txEl>
                                          </p:spTgt>
                                        </p:tgtEl>
                                        <p:attrNameLst>
                                          <p:attrName>style.visibility</p:attrName>
                                        </p:attrNameLst>
                                      </p:cBhvr>
                                      <p:to>
                                        <p:strVal val="visible"/>
                                      </p:to>
                                    </p:set>
                                    <p:animEffect transition="in" filter="fade">
                                      <p:cBhvr>
                                        <p:cTn id="5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534" y="155448"/>
            <a:ext cx="10058400" cy="909828"/>
          </a:xfrm>
        </p:spPr>
        <p:txBody>
          <a:bodyPr>
            <a:normAutofit/>
          </a:bodyPr>
          <a:lstStyle/>
          <a:p>
            <a:r>
              <a:rPr lang="en-US" sz="4400" dirty="0" smtClean="0"/>
              <a:t>Method </a:t>
            </a:r>
            <a:r>
              <a:rPr lang="en-US" sz="4400" dirty="0" smtClean="0">
                <a:solidFill>
                  <a:srgbClr val="00B0F0"/>
                </a:solidFill>
              </a:rPr>
              <a:t>(Lecture)</a:t>
            </a:r>
            <a:endParaRPr lang="en-US" sz="4400" dirty="0">
              <a:solidFill>
                <a:srgbClr val="00B0F0"/>
              </a:solidFill>
            </a:endParaRPr>
          </a:p>
        </p:txBody>
      </p:sp>
      <p:sp>
        <p:nvSpPr>
          <p:cNvPr id="3" name="Content Placeholder 2"/>
          <p:cNvSpPr>
            <a:spLocks noGrp="1"/>
          </p:cNvSpPr>
          <p:nvPr>
            <p:ph idx="1"/>
          </p:nvPr>
        </p:nvSpPr>
        <p:spPr>
          <a:xfrm>
            <a:off x="114300" y="1142999"/>
            <a:ext cx="12031980" cy="5494909"/>
          </a:xfrm>
        </p:spPr>
        <p:txBody>
          <a:bodyPr>
            <a:noAutofit/>
          </a:bodyPr>
          <a:lstStyle/>
          <a:p>
            <a:pPr marL="0" indent="0" algn="just">
              <a:buNone/>
            </a:pPr>
            <a:r>
              <a:rPr lang="en-US" sz="3200" b="1" dirty="0" smtClean="0"/>
              <a:t>Mini Lecture</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Teaching aids can be used</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Maintain feedback system</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Maintain eye contact</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Study the gesture of audience</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Interaction between teacher and learner</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Breaks the culture of silence and helps learn critically with full understanding (Principle of </a:t>
            </a:r>
            <a:r>
              <a:rPr lang="en-US" sz="3200" dirty="0" err="1" smtClean="0">
                <a:latin typeface="Times New Roman" panose="02020603050405020304" pitchFamily="18" charset="0"/>
                <a:cs typeface="Times New Roman" panose="02020603050405020304" pitchFamily="18" charset="0"/>
              </a:rPr>
              <a:t>Conscentization</a:t>
            </a:r>
            <a:r>
              <a:rPr lang="en-US" sz="3200" dirty="0" smtClean="0">
                <a:latin typeface="Times New Roman" panose="02020603050405020304" pitchFamily="18" charset="0"/>
                <a:cs typeface="Times New Roman" panose="02020603050405020304" pitchFamily="18" charset="0"/>
              </a:rPr>
              <a:t>-Paulo Freire)</a:t>
            </a:r>
            <a:r>
              <a:rPr lang="en-US" sz="3200" dirty="0">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endParaRPr>
          </a:p>
          <a:p>
            <a:pPr marL="0" indent="0">
              <a:buNone/>
            </a:pPr>
            <a:r>
              <a:rPr lang="en-US" sz="3200" b="1" dirty="0" smtClean="0">
                <a:latin typeface="Times New Roman" panose="02020603050405020304" pitchFamily="18" charset="0"/>
                <a:cs typeface="Times New Roman" panose="02020603050405020304" pitchFamily="18" charset="0"/>
              </a:rPr>
              <a:t>Participants: </a:t>
            </a:r>
            <a:r>
              <a:rPr lang="en-US" sz="3200" dirty="0" smtClean="0">
                <a:latin typeface="Times New Roman" panose="02020603050405020304" pitchFamily="18" charset="0"/>
                <a:cs typeface="Times New Roman" panose="02020603050405020304" pitchFamily="18" charset="0"/>
              </a:rPr>
              <a:t>30</a:t>
            </a:r>
          </a:p>
          <a:p>
            <a:pPr marL="0" indent="0">
              <a:buNone/>
            </a:pPr>
            <a:r>
              <a:rPr lang="en-US" sz="3200" b="1" dirty="0" smtClean="0">
                <a:latin typeface="Times New Roman" panose="02020603050405020304" pitchFamily="18" charset="0"/>
                <a:cs typeface="Times New Roman" panose="02020603050405020304" pitchFamily="18" charset="0"/>
              </a:rPr>
              <a:t>Time Duration: </a:t>
            </a:r>
            <a:r>
              <a:rPr lang="en-US" sz="3200" dirty="0" smtClean="0">
                <a:latin typeface="Times New Roman" panose="02020603050405020304" pitchFamily="18" charset="0"/>
                <a:cs typeface="Times New Roman" panose="02020603050405020304" pitchFamily="18" charset="0"/>
              </a:rPr>
              <a:t>15 minutes</a:t>
            </a:r>
            <a:endParaRPr lang="en-US" sz="3200" dirty="0">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sz="3200" b="1" dirty="0" smtClean="0"/>
          </a:p>
        </p:txBody>
      </p:sp>
      <p:sp>
        <p:nvSpPr>
          <p:cNvPr id="4" name="Slide Number Placeholder 3"/>
          <p:cNvSpPr>
            <a:spLocks noGrp="1"/>
          </p:cNvSpPr>
          <p:nvPr>
            <p:ph type="sldNum" sz="quarter" idx="12"/>
          </p:nvPr>
        </p:nvSpPr>
        <p:spPr/>
        <p:txBody>
          <a:bodyPr/>
          <a:lstStyle/>
          <a:p>
            <a:fld id="{EF88F1E9-A9E1-4947-9BD4-DCF9D535B08A}" type="slidenum">
              <a:rPr lang="en-US" smtClean="0"/>
              <a:pPr/>
              <a:t>104</a:t>
            </a:fld>
            <a:endParaRPr lang="en-US"/>
          </a:p>
        </p:txBody>
      </p:sp>
      <p:pic>
        <p:nvPicPr>
          <p:cNvPr id="10244" name="Picture 4"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8915" y="351692"/>
            <a:ext cx="4908041" cy="41781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045015"/>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500"/>
                                        <p:tgtEl>
                                          <p:spTgt spid="102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534" y="224028"/>
            <a:ext cx="10058400" cy="1536192"/>
          </a:xfrm>
        </p:spPr>
        <p:txBody>
          <a:bodyPr>
            <a:normAutofit/>
          </a:bodyPr>
          <a:lstStyle/>
          <a:p>
            <a:r>
              <a:rPr lang="en-US" sz="6000" dirty="0" smtClean="0"/>
              <a:t>Mass Method </a:t>
            </a:r>
            <a:r>
              <a:rPr lang="en-US" sz="6000" dirty="0" smtClean="0">
                <a:solidFill>
                  <a:srgbClr val="00B0F0"/>
                </a:solidFill>
              </a:rPr>
              <a:t>(Lecture)</a:t>
            </a:r>
            <a:endParaRPr lang="en-US" sz="6000" dirty="0">
              <a:solidFill>
                <a:srgbClr val="00B0F0"/>
              </a:solidFill>
            </a:endParaRPr>
          </a:p>
        </p:txBody>
      </p:sp>
      <p:sp>
        <p:nvSpPr>
          <p:cNvPr id="3" name="Content Placeholder 2"/>
          <p:cNvSpPr>
            <a:spLocks noGrp="1"/>
          </p:cNvSpPr>
          <p:nvPr>
            <p:ph idx="1"/>
          </p:nvPr>
        </p:nvSpPr>
        <p:spPr>
          <a:xfrm>
            <a:off x="160020" y="1920240"/>
            <a:ext cx="11791188" cy="4366260"/>
          </a:xfrm>
        </p:spPr>
        <p:txBody>
          <a:bodyPr>
            <a:noAutofit/>
          </a:bodyPr>
          <a:lstStyle/>
          <a:p>
            <a:pPr marL="0" indent="0" algn="just">
              <a:buNone/>
            </a:pPr>
            <a:r>
              <a:rPr lang="en-US" sz="3200" b="1" dirty="0" smtClean="0"/>
              <a:t>Types of Lecture</a:t>
            </a:r>
          </a:p>
          <a:p>
            <a:pPr marL="742950" indent="-742950" algn="just">
              <a:buFont typeface="+mj-lt"/>
              <a:buAutoNum type="arabicPeriod"/>
            </a:pPr>
            <a:r>
              <a:rPr lang="en-US" sz="3200" b="1" dirty="0" smtClean="0">
                <a:latin typeface="Times New Roman" panose="02020603050405020304" pitchFamily="18" charset="0"/>
                <a:cs typeface="Times New Roman" panose="02020603050405020304" pitchFamily="18" charset="0"/>
              </a:rPr>
              <a:t>Extempore Talk: </a:t>
            </a:r>
            <a:r>
              <a:rPr lang="en-US" sz="3200" dirty="0" smtClean="0">
                <a:latin typeface="Times New Roman" panose="02020603050405020304" pitchFamily="18" charset="0"/>
                <a:cs typeface="Times New Roman" panose="02020603050405020304" pitchFamily="18" charset="0"/>
              </a:rPr>
              <a:t>Lecture without previous preparation</a:t>
            </a:r>
          </a:p>
          <a:p>
            <a:pPr marL="742950" indent="-742950" algn="just">
              <a:buFont typeface="+mj-lt"/>
              <a:buAutoNum type="arabicPeriod"/>
            </a:pPr>
            <a:r>
              <a:rPr lang="en-US" sz="3200" b="1" dirty="0" smtClean="0">
                <a:latin typeface="Times New Roman" panose="02020603050405020304" pitchFamily="18" charset="0"/>
                <a:cs typeface="Times New Roman" panose="02020603050405020304" pitchFamily="18" charset="0"/>
              </a:rPr>
              <a:t>Impromptu Talk: </a:t>
            </a:r>
            <a:r>
              <a:rPr lang="en-US" sz="3200" dirty="0" smtClean="0">
                <a:latin typeface="Times New Roman" panose="02020603050405020304" pitchFamily="18" charset="0"/>
                <a:cs typeface="Times New Roman" panose="02020603050405020304" pitchFamily="18" charset="0"/>
              </a:rPr>
              <a:t>Provides lecture immediately, when any events occurs</a:t>
            </a:r>
          </a:p>
          <a:p>
            <a:pPr marL="742950" indent="-742950" algn="just">
              <a:buFont typeface="+mj-lt"/>
              <a:buAutoNum type="arabicPeriod"/>
            </a:pPr>
            <a:r>
              <a:rPr lang="en-US" sz="3200" b="1" dirty="0" smtClean="0">
                <a:latin typeface="Times New Roman" panose="02020603050405020304" pitchFamily="18" charset="0"/>
                <a:cs typeface="Times New Roman" panose="02020603050405020304" pitchFamily="18" charset="0"/>
              </a:rPr>
              <a:t>Memorized Speech: </a:t>
            </a:r>
            <a:r>
              <a:rPr lang="en-US" sz="3200" dirty="0" smtClean="0">
                <a:latin typeface="Times New Roman" panose="02020603050405020304" pitchFamily="18" charset="0"/>
                <a:cs typeface="Times New Roman" panose="02020603050405020304" pitchFamily="18" charset="0"/>
              </a:rPr>
              <a:t>Lecture based on prepared speech which is memorized</a:t>
            </a:r>
          </a:p>
          <a:p>
            <a:pPr marL="742950" indent="-742950" algn="just">
              <a:buFont typeface="+mj-lt"/>
              <a:buAutoNum type="arabicPeriod"/>
            </a:pPr>
            <a:r>
              <a:rPr lang="en-US" sz="3200" b="1" dirty="0" smtClean="0">
                <a:latin typeface="Times New Roman" panose="02020603050405020304" pitchFamily="18" charset="0"/>
                <a:cs typeface="Times New Roman" panose="02020603050405020304" pitchFamily="18" charset="0"/>
              </a:rPr>
              <a:t>Read Speech: </a:t>
            </a:r>
            <a:r>
              <a:rPr lang="en-US" sz="3200" dirty="0" smtClean="0">
                <a:latin typeface="Times New Roman" panose="02020603050405020304" pitchFamily="18" charset="0"/>
                <a:cs typeface="Times New Roman" panose="02020603050405020304" pitchFamily="18" charset="0"/>
              </a:rPr>
              <a:t>Written message is read out before the audience</a:t>
            </a:r>
          </a:p>
        </p:txBody>
      </p:sp>
      <p:sp>
        <p:nvSpPr>
          <p:cNvPr id="4" name="Slide Number Placeholder 3"/>
          <p:cNvSpPr>
            <a:spLocks noGrp="1"/>
          </p:cNvSpPr>
          <p:nvPr>
            <p:ph type="sldNum" sz="quarter" idx="12"/>
          </p:nvPr>
        </p:nvSpPr>
        <p:spPr/>
        <p:txBody>
          <a:bodyPr/>
          <a:lstStyle/>
          <a:p>
            <a:fld id="{EF88F1E9-A9E1-4947-9BD4-DCF9D535B08A}" type="slidenum">
              <a:rPr lang="en-US" smtClean="0"/>
              <a:pPr/>
              <a:t>105</a:t>
            </a:fld>
            <a:endParaRPr lang="en-US"/>
          </a:p>
        </p:txBody>
      </p:sp>
    </p:spTree>
    <p:extLst>
      <p:ext uri="{BB962C8B-B14F-4D97-AF65-F5344CB8AC3E}">
        <p14:creationId xmlns:p14="http://schemas.microsoft.com/office/powerpoint/2010/main" val="2913353443"/>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F88F1E9-A9E1-4947-9BD4-DCF9D535B08A}" type="slidenum">
              <a:rPr lang="en-US" smtClean="0"/>
              <a:pPr/>
              <a:t>106</a:t>
            </a:fld>
            <a:endParaRPr lang="en-US"/>
          </a:p>
        </p:txBody>
      </p:sp>
      <p:pic>
        <p:nvPicPr>
          <p:cNvPr id="3" name="Picture 2"/>
          <p:cNvPicPr>
            <a:picLocks noChangeAspect="1"/>
          </p:cNvPicPr>
          <p:nvPr/>
        </p:nvPicPr>
        <p:blipFill>
          <a:blip r:embed="rId2" cstate="print"/>
          <a:stretch>
            <a:fillRect/>
          </a:stretch>
        </p:blipFill>
        <p:spPr>
          <a:xfrm>
            <a:off x="456936" y="1"/>
            <a:ext cx="10854192" cy="6858000"/>
          </a:xfrm>
          <a:prstGeom prst="rect">
            <a:avLst/>
          </a:prstGeom>
        </p:spPr>
      </p:pic>
    </p:spTree>
    <p:extLst>
      <p:ext uri="{BB962C8B-B14F-4D97-AF65-F5344CB8AC3E}">
        <p14:creationId xmlns:p14="http://schemas.microsoft.com/office/powerpoint/2010/main" val="2210078605"/>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534" y="155448"/>
            <a:ext cx="10058400" cy="909828"/>
          </a:xfrm>
        </p:spPr>
        <p:txBody>
          <a:bodyPr>
            <a:normAutofit fontScale="90000"/>
          </a:bodyPr>
          <a:lstStyle/>
          <a:p>
            <a:r>
              <a:rPr lang="en-US" sz="6000" dirty="0" smtClean="0"/>
              <a:t>Mass Method </a:t>
            </a:r>
            <a:r>
              <a:rPr lang="en-US" sz="6000" dirty="0" smtClean="0">
                <a:solidFill>
                  <a:srgbClr val="00B0F0"/>
                </a:solidFill>
              </a:rPr>
              <a:t>(Exhibition)</a:t>
            </a:r>
            <a:endParaRPr lang="en-US" sz="6000" dirty="0">
              <a:solidFill>
                <a:srgbClr val="00B0F0"/>
              </a:solidFill>
            </a:endParaRPr>
          </a:p>
        </p:txBody>
      </p:sp>
      <p:sp>
        <p:nvSpPr>
          <p:cNvPr id="3" name="Content Placeholder 2"/>
          <p:cNvSpPr>
            <a:spLocks noGrp="1"/>
          </p:cNvSpPr>
          <p:nvPr>
            <p:ph idx="1"/>
          </p:nvPr>
        </p:nvSpPr>
        <p:spPr>
          <a:xfrm>
            <a:off x="114300" y="1028699"/>
            <a:ext cx="12031980" cy="5494909"/>
          </a:xfrm>
        </p:spPr>
        <p:txBody>
          <a:bodyPr>
            <a:noAutofit/>
          </a:bodyPr>
          <a:lstStyle/>
          <a:p>
            <a:pPr marL="0" indent="0">
              <a:buNone/>
            </a:pPr>
            <a:r>
              <a:rPr lang="en-US" sz="2800" b="1" dirty="0" smtClean="0">
                <a:latin typeface="Times New Roman" panose="02020603050405020304" pitchFamily="18" charset="0"/>
                <a:cs typeface="Times New Roman" panose="02020603050405020304" pitchFamily="18" charset="0"/>
              </a:rPr>
              <a:t>Characteristics</a:t>
            </a:r>
          </a:p>
          <a:p>
            <a:r>
              <a:rPr lang="en-US" sz="2800" dirty="0" smtClean="0">
                <a:latin typeface="Times New Roman" panose="02020603050405020304" pitchFamily="18" charset="0"/>
                <a:cs typeface="Times New Roman" panose="02020603050405020304" pitchFamily="18" charset="0"/>
              </a:rPr>
              <a:t>It </a:t>
            </a:r>
            <a:r>
              <a:rPr lang="en-US" sz="2800" dirty="0">
                <a:latin typeface="Times New Roman" panose="02020603050405020304" pitchFamily="18" charset="0"/>
                <a:cs typeface="Times New Roman" panose="02020603050405020304" pitchFamily="18" charset="0"/>
              </a:rPr>
              <a:t>is systematic and meaningful display of educational materials with an intention to educate large number of people within a limited period of time and at a particular place. </a:t>
            </a:r>
          </a:p>
          <a:p>
            <a:r>
              <a:rPr lang="en-US" sz="2800" dirty="0">
                <a:latin typeface="Times New Roman" panose="02020603050405020304" pitchFamily="18" charset="0"/>
                <a:cs typeface="Times New Roman" panose="02020603050405020304" pitchFamily="18" charset="0"/>
              </a:rPr>
              <a:t>Exhibition can sometimes be organized to provide health education to the community people</a:t>
            </a:r>
            <a:r>
              <a:rPr lang="en-US" sz="2800" dirty="0" smtClean="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U</a:t>
            </a:r>
            <a:r>
              <a:rPr lang="en-US" sz="2800" dirty="0" smtClean="0">
                <a:latin typeface="Times New Roman" panose="02020603050405020304" pitchFamily="18" charset="0"/>
                <a:cs typeface="Times New Roman" panose="02020603050405020304" pitchFamily="18" charset="0"/>
              </a:rPr>
              <a:t>se of different teaching materials and methods </a:t>
            </a:r>
          </a:p>
          <a:p>
            <a:r>
              <a:rPr lang="en-US" sz="2800" dirty="0" smtClean="0">
                <a:latin typeface="Times New Roman" panose="02020603050405020304" pitchFamily="18" charset="0"/>
                <a:cs typeface="Times New Roman" panose="02020603050405020304" pitchFamily="18" charset="0"/>
              </a:rPr>
              <a:t>Posters, charts, graphs, real objects, cassette/ </a:t>
            </a:r>
          </a:p>
          <a:p>
            <a:pPr marL="0" indent="0">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video playing health messages, demonstration</a:t>
            </a:r>
          </a:p>
          <a:p>
            <a:r>
              <a:rPr lang="en-US" sz="2800" dirty="0" smtClean="0">
                <a:latin typeface="Times New Roman" panose="02020603050405020304" pitchFamily="18" charset="0"/>
                <a:cs typeface="Times New Roman" panose="02020603050405020304" pitchFamily="18" charset="0"/>
              </a:rPr>
              <a:t>It should be self explanatory </a:t>
            </a:r>
          </a:p>
          <a:p>
            <a:r>
              <a:rPr lang="en-US" sz="2800" dirty="0" smtClean="0">
                <a:latin typeface="Times New Roman" panose="02020603050405020304" pitchFamily="18" charset="0"/>
                <a:cs typeface="Times New Roman" panose="02020603050405020304" pitchFamily="18" charset="0"/>
              </a:rPr>
              <a:t>In some case; Interpreter for better learning</a:t>
            </a:r>
            <a:endParaRPr lang="en-US" sz="2800" dirty="0">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sz="2800" b="1" dirty="0" smtClean="0"/>
          </a:p>
        </p:txBody>
      </p:sp>
      <p:sp>
        <p:nvSpPr>
          <p:cNvPr id="4" name="Slide Number Placeholder 3"/>
          <p:cNvSpPr>
            <a:spLocks noGrp="1"/>
          </p:cNvSpPr>
          <p:nvPr>
            <p:ph type="sldNum" sz="quarter" idx="12"/>
          </p:nvPr>
        </p:nvSpPr>
        <p:spPr/>
        <p:txBody>
          <a:bodyPr/>
          <a:lstStyle/>
          <a:p>
            <a:fld id="{EF88F1E9-A9E1-4947-9BD4-DCF9D535B08A}" type="slidenum">
              <a:rPr lang="en-US" smtClean="0"/>
              <a:pPr/>
              <a:t>107</a:t>
            </a:fld>
            <a:endParaRPr lang="en-US"/>
          </a:p>
        </p:txBody>
      </p:sp>
      <p:pic>
        <p:nvPicPr>
          <p:cNvPr id="5"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9445" y="3337560"/>
            <a:ext cx="4841783" cy="3474720"/>
          </a:xfrm>
          <a:prstGeom prst="rect">
            <a:avLst/>
          </a:prstGeom>
          <a:ln>
            <a:noFill/>
          </a:ln>
          <a:effectLst>
            <a:softEdge rad="112500"/>
          </a:effectLst>
        </p:spPr>
      </p:pic>
    </p:spTree>
    <p:extLst>
      <p:ext uri="{BB962C8B-B14F-4D97-AF65-F5344CB8AC3E}">
        <p14:creationId xmlns:p14="http://schemas.microsoft.com/office/powerpoint/2010/main" val="811319256"/>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32588"/>
            <a:ext cx="10058400" cy="1609344"/>
          </a:xfrm>
        </p:spPr>
        <p:txBody>
          <a:bodyPr/>
          <a:lstStyle/>
          <a:p>
            <a:pPr algn="ctr"/>
            <a:r>
              <a:rPr lang="en-US" dirty="0"/>
              <a:t>Mass Method </a:t>
            </a:r>
            <a:r>
              <a:rPr lang="en-US" dirty="0" smtClean="0">
                <a:solidFill>
                  <a:srgbClr val="00B0F0"/>
                </a:solidFill>
              </a:rPr>
              <a:t>(Exhibition)</a:t>
            </a:r>
            <a:endParaRPr lang="en-US" dirty="0"/>
          </a:p>
        </p:txBody>
      </p:sp>
      <p:sp>
        <p:nvSpPr>
          <p:cNvPr id="3" name="Text Placeholder 2"/>
          <p:cNvSpPr>
            <a:spLocks noGrp="1"/>
          </p:cNvSpPr>
          <p:nvPr>
            <p:ph type="body" idx="1"/>
          </p:nvPr>
        </p:nvSpPr>
        <p:spPr>
          <a:xfrm>
            <a:off x="1066800" y="1316736"/>
            <a:ext cx="4754880" cy="640080"/>
          </a:xfrm>
        </p:spPr>
        <p:txBody>
          <a:bodyPr/>
          <a:lstStyle/>
          <a:p>
            <a:pPr algn="ctr"/>
            <a:r>
              <a:rPr lang="en-US" sz="2800" dirty="0" smtClean="0"/>
              <a:t>Advantages</a:t>
            </a:r>
            <a:endParaRPr lang="en-US" sz="2800" dirty="0"/>
          </a:p>
        </p:txBody>
      </p:sp>
      <p:sp>
        <p:nvSpPr>
          <p:cNvPr id="4" name="Content Placeholder 3"/>
          <p:cNvSpPr>
            <a:spLocks noGrp="1"/>
          </p:cNvSpPr>
          <p:nvPr>
            <p:ph sz="half" idx="2"/>
          </p:nvPr>
        </p:nvSpPr>
        <p:spPr>
          <a:xfrm>
            <a:off x="205740" y="1874519"/>
            <a:ext cx="5618988" cy="4763389"/>
          </a:xfrm>
        </p:spPr>
        <p:txBody>
          <a:bodyPr>
            <a:noAutofit/>
          </a:bodyPr>
          <a:lstStyle/>
          <a:p>
            <a:pPr algn="just"/>
            <a:r>
              <a:rPr lang="en-US" sz="2400" dirty="0">
                <a:latin typeface="Times New Roman" panose="02020603050405020304" pitchFamily="18" charset="0"/>
                <a:cs typeface="Times New Roman" panose="02020603050405020304" pitchFamily="18" charset="0"/>
              </a:rPr>
              <a:t>Provides better learning through varieties of experiences like hearing, seeing, touching, feeling and tasting. </a:t>
            </a:r>
          </a:p>
          <a:p>
            <a:pPr algn="just"/>
            <a:r>
              <a:rPr lang="en-US" sz="2400" dirty="0">
                <a:latin typeface="Times New Roman" panose="02020603050405020304" pitchFamily="18" charset="0"/>
                <a:cs typeface="Times New Roman" panose="02020603050405020304" pitchFamily="18" charset="0"/>
              </a:rPr>
              <a:t> Opportunity may be provided for practical learning through demonstration, manipulation of objects and through practice.</a:t>
            </a:r>
          </a:p>
          <a:p>
            <a:pPr algn="just"/>
            <a:r>
              <a:rPr lang="en-US" sz="2400" dirty="0">
                <a:latin typeface="Times New Roman" panose="02020603050405020304" pitchFamily="18" charset="0"/>
                <a:cs typeface="Times New Roman" panose="02020603050405020304" pitchFamily="18" charset="0"/>
              </a:rPr>
              <a:t>  Interesting and attractive because of decorations, good setting, and other lively displays. </a:t>
            </a:r>
          </a:p>
          <a:p>
            <a:pPr algn="just"/>
            <a:r>
              <a:rPr lang="en-US" sz="2400" dirty="0">
                <a:latin typeface="Times New Roman" panose="02020603050405020304" pitchFamily="18" charset="0"/>
                <a:cs typeface="Times New Roman" panose="02020603050405020304" pitchFamily="18" charset="0"/>
              </a:rPr>
              <a:t> Helps students to develop creativity.</a:t>
            </a:r>
          </a:p>
          <a:p>
            <a:pPr algn="just"/>
            <a:r>
              <a:rPr lang="en-US" sz="2400" dirty="0">
                <a:latin typeface="Times New Roman" panose="02020603050405020304" pitchFamily="18" charset="0"/>
                <a:cs typeface="Times New Roman" panose="02020603050405020304" pitchFamily="18" charset="0"/>
              </a:rPr>
              <a:t> Organizing exhibition can also help learn some new knowledge and skills. </a:t>
            </a:r>
          </a:p>
        </p:txBody>
      </p:sp>
      <p:sp>
        <p:nvSpPr>
          <p:cNvPr id="5" name="Text Placeholder 4"/>
          <p:cNvSpPr>
            <a:spLocks noGrp="1"/>
          </p:cNvSpPr>
          <p:nvPr>
            <p:ph type="body" sz="quarter" idx="3"/>
          </p:nvPr>
        </p:nvSpPr>
        <p:spPr>
          <a:xfrm>
            <a:off x="6364224" y="1316736"/>
            <a:ext cx="4754880" cy="640080"/>
          </a:xfrm>
        </p:spPr>
        <p:txBody>
          <a:bodyPr>
            <a:normAutofit/>
          </a:bodyPr>
          <a:lstStyle/>
          <a:p>
            <a:pPr algn="ctr"/>
            <a:r>
              <a:rPr lang="en-US" sz="2800" dirty="0" smtClean="0"/>
              <a:t>Disadvantages</a:t>
            </a:r>
            <a:endParaRPr lang="en-US" sz="2800" dirty="0"/>
          </a:p>
        </p:txBody>
      </p:sp>
      <p:sp>
        <p:nvSpPr>
          <p:cNvPr id="6" name="Content Placeholder 5"/>
          <p:cNvSpPr>
            <a:spLocks noGrp="1"/>
          </p:cNvSpPr>
          <p:nvPr>
            <p:ph sz="quarter" idx="4"/>
          </p:nvPr>
        </p:nvSpPr>
        <p:spPr>
          <a:xfrm>
            <a:off x="6364224" y="1874520"/>
            <a:ext cx="5586984" cy="4398264"/>
          </a:xfrm>
        </p:spPr>
        <p:txBody>
          <a:bodyPr>
            <a:normAutofit/>
          </a:bodyPr>
          <a:lstStyle/>
          <a:p>
            <a:pPr algn="just"/>
            <a:r>
              <a:rPr lang="en-US" sz="2400" dirty="0">
                <a:latin typeface="Times New Roman" panose="02020603050405020304" pitchFamily="18" charset="0"/>
                <a:cs typeface="Times New Roman" panose="02020603050405020304" pitchFamily="18" charset="0"/>
              </a:rPr>
              <a:t>Difficult to organize in terms of </a:t>
            </a:r>
            <a:r>
              <a:rPr lang="en-US" sz="2400" dirty="0" smtClean="0">
                <a:latin typeface="Times New Roman" panose="02020603050405020304" pitchFamily="18" charset="0"/>
                <a:cs typeface="Times New Roman" panose="02020603050405020304" pitchFamily="18" charset="0"/>
              </a:rPr>
              <a:t>money, materials </a:t>
            </a:r>
            <a:r>
              <a:rPr lang="en-US" sz="2400" dirty="0">
                <a:latin typeface="Times New Roman" panose="02020603050405020304" pitchFamily="18" charset="0"/>
                <a:cs typeface="Times New Roman" panose="02020603050405020304" pitchFamily="18" charset="0"/>
              </a:rPr>
              <a:t>and manpower.</a:t>
            </a:r>
          </a:p>
          <a:p>
            <a:pPr algn="just"/>
            <a:r>
              <a:rPr lang="en-US" sz="2400" dirty="0">
                <a:latin typeface="Times New Roman" panose="02020603050405020304" pitchFamily="18" charset="0"/>
                <a:cs typeface="Times New Roman" panose="02020603050405020304" pitchFamily="18" charset="0"/>
              </a:rPr>
              <a:t>  Difficult to organize to suit different kinds of people with different needs, background, interest ,etc. </a:t>
            </a:r>
          </a:p>
          <a:p>
            <a:pPr algn="just"/>
            <a:r>
              <a:rPr lang="en-US" sz="2400" dirty="0">
                <a:latin typeface="Times New Roman" panose="02020603050405020304" pitchFamily="18" charset="0"/>
                <a:cs typeface="Times New Roman" panose="02020603050405020304" pitchFamily="18" charset="0"/>
              </a:rPr>
              <a:t> Difficult to get appropriate place and adjust to the available time due to lack of resources, unfavorable weather, </a:t>
            </a:r>
            <a:r>
              <a:rPr lang="en-US" sz="2400" dirty="0" smtClean="0">
                <a:latin typeface="Times New Roman" panose="02020603050405020304" pitchFamily="18" charset="0"/>
                <a:cs typeface="Times New Roman" panose="02020603050405020304" pitchFamily="18" charset="0"/>
              </a:rPr>
              <a:t>etc</a:t>
            </a:r>
            <a:r>
              <a:rPr lang="en-US" sz="2400" dirty="0" smtClean="0"/>
              <a:t>.</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EF88F1E9-A9E1-4947-9BD4-DCF9D535B08A}" type="slidenum">
              <a:rPr lang="en-US" smtClean="0"/>
              <a:pPr/>
              <a:t>108</a:t>
            </a:fld>
            <a:endParaRPr lang="en-US"/>
          </a:p>
        </p:txBody>
      </p:sp>
    </p:spTree>
    <p:extLst>
      <p:ext uri="{BB962C8B-B14F-4D97-AF65-F5344CB8AC3E}">
        <p14:creationId xmlns:p14="http://schemas.microsoft.com/office/powerpoint/2010/main" val="1963200914"/>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fade">
                                      <p:cBhvr>
                                        <p:cTn id="35" dur="500"/>
                                        <p:tgtEl>
                                          <p:spTgt spid="5">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fade">
                                      <p:cBhvr>
                                        <p:cTn id="38" dur="500"/>
                                        <p:tgtEl>
                                          <p:spTgt spid="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fade">
                                      <p:cBhvr>
                                        <p:cTn id="43" dur="500"/>
                                        <p:tgtEl>
                                          <p:spTgt spid="6">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534" y="155448"/>
            <a:ext cx="10058400" cy="909828"/>
          </a:xfrm>
        </p:spPr>
        <p:txBody>
          <a:bodyPr>
            <a:normAutofit/>
          </a:bodyPr>
          <a:lstStyle/>
          <a:p>
            <a:r>
              <a:rPr lang="en-US" sz="3200" dirty="0" smtClean="0"/>
              <a:t>Mass Method </a:t>
            </a:r>
            <a:r>
              <a:rPr lang="en-US" sz="3200" dirty="0" smtClean="0">
                <a:solidFill>
                  <a:srgbClr val="00B0F0"/>
                </a:solidFill>
              </a:rPr>
              <a:t>(Campaign)</a:t>
            </a:r>
            <a:endParaRPr lang="en-US" sz="3200" dirty="0">
              <a:solidFill>
                <a:srgbClr val="00B0F0"/>
              </a:solidFill>
            </a:endParaRPr>
          </a:p>
        </p:txBody>
      </p:sp>
      <p:sp>
        <p:nvSpPr>
          <p:cNvPr id="3" name="Content Placeholder 2"/>
          <p:cNvSpPr>
            <a:spLocks noGrp="1"/>
          </p:cNvSpPr>
          <p:nvPr>
            <p:ph idx="1"/>
          </p:nvPr>
        </p:nvSpPr>
        <p:spPr>
          <a:xfrm>
            <a:off x="342900" y="1028699"/>
            <a:ext cx="11361420" cy="5609210"/>
          </a:xfrm>
        </p:spPr>
        <p:txBody>
          <a:bodyPr>
            <a:noAutofit/>
          </a:bodyPr>
          <a:lstStyle/>
          <a:p>
            <a:pPr marL="0" indent="0" algn="just">
              <a:buNone/>
            </a:pPr>
            <a:r>
              <a:rPr lang="en-US" sz="2400" b="1" dirty="0" smtClean="0">
                <a:latin typeface="Times New Roman" panose="02020603050405020304" pitchFamily="18" charset="0"/>
                <a:cs typeface="Times New Roman" panose="02020603050405020304" pitchFamily="18" charset="0"/>
              </a:rPr>
              <a:t>Characteristics</a:t>
            </a:r>
          </a:p>
          <a:p>
            <a:pPr algn="just"/>
            <a:r>
              <a:rPr lang="en-US" dirty="0" smtClean="0"/>
              <a:t>Organized to create public awareness</a:t>
            </a:r>
          </a:p>
          <a:p>
            <a:pPr algn="just"/>
            <a:r>
              <a:rPr lang="en-US" dirty="0" smtClean="0"/>
              <a:t>Conducted on mass scale with an intention of motivating large number of community people to take necessary actions to solve their health problems</a:t>
            </a:r>
          </a:p>
          <a:p>
            <a:pPr algn="just"/>
            <a:r>
              <a:rPr lang="en-US" dirty="0" smtClean="0"/>
              <a:t>It encourages people by which active participation is observed in the program conducted in community</a:t>
            </a:r>
          </a:p>
          <a:p>
            <a:pPr algn="just"/>
            <a:r>
              <a:rPr lang="en-US" dirty="0" smtClean="0"/>
              <a:t>Various methods and media are used to deliver health message like: Lecture, poster, pamphlets, street drama, role play, radio broadcast, television broadcast, newspaper, exhibition, demonstrations, rallies, etc.</a:t>
            </a:r>
          </a:p>
          <a:p>
            <a:pPr algn="just"/>
            <a:r>
              <a:rPr lang="en-US" dirty="0" smtClean="0"/>
              <a:t>Coordinated and cooperative approach among different </a:t>
            </a:r>
          </a:p>
          <a:p>
            <a:pPr marL="0" indent="0" algn="just">
              <a:buNone/>
            </a:pPr>
            <a:r>
              <a:rPr lang="en-US" dirty="0"/>
              <a:t> </a:t>
            </a:r>
            <a:r>
              <a:rPr lang="en-US" dirty="0" smtClean="0"/>
              <a:t>  stakeholders is required</a:t>
            </a:r>
            <a:endParaRPr lang="en-US" dirty="0"/>
          </a:p>
          <a:p>
            <a:pPr marL="0" indent="0" algn="just">
              <a:buNone/>
            </a:pPr>
            <a:endParaRPr lang="en-US" b="1" dirty="0" smtClean="0"/>
          </a:p>
          <a:p>
            <a:pPr marL="0" indent="0" algn="just">
              <a:buNone/>
            </a:pPr>
            <a:r>
              <a:rPr lang="en-US" b="1" dirty="0" smtClean="0"/>
              <a:t>Examples of campaigns:</a:t>
            </a:r>
          </a:p>
          <a:p>
            <a:pPr algn="just"/>
            <a:r>
              <a:rPr lang="en-US" dirty="0" smtClean="0"/>
              <a:t>No smoking campaign, child nutrition campaign, Toilet construction campaign, Child immunization campaign, Cleaning campaign, etc.</a:t>
            </a:r>
          </a:p>
        </p:txBody>
      </p:sp>
      <p:sp>
        <p:nvSpPr>
          <p:cNvPr id="4" name="Slide Number Placeholder 3"/>
          <p:cNvSpPr>
            <a:spLocks noGrp="1"/>
          </p:cNvSpPr>
          <p:nvPr>
            <p:ph type="sldNum" sz="quarter" idx="12"/>
          </p:nvPr>
        </p:nvSpPr>
        <p:spPr/>
        <p:txBody>
          <a:bodyPr/>
          <a:lstStyle/>
          <a:p>
            <a:fld id="{EF88F1E9-A9E1-4947-9BD4-DCF9D535B08A}" type="slidenum">
              <a:rPr lang="en-US" smtClean="0"/>
              <a:pPr/>
              <a:t>109</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9813" y="-114298"/>
            <a:ext cx="4848564" cy="2259203"/>
          </a:xfrm>
          <a:prstGeom prst="rect">
            <a:avLst/>
          </a:prstGeom>
          <a:ln>
            <a:noFill/>
          </a:ln>
          <a:effectLst>
            <a:softEdge rad="112500"/>
          </a:effectLst>
        </p:spPr>
      </p:pic>
      <p:pic>
        <p:nvPicPr>
          <p:cNvPr id="7" name="Picture 2" descr="Image result for campaig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3377" y="4118161"/>
            <a:ext cx="3974387" cy="18625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300723"/>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Poster</a:t>
            </a:r>
          </a:p>
          <a:p>
            <a:r>
              <a:rPr lang="en-US" dirty="0" smtClean="0"/>
              <a:t>Flip chart</a:t>
            </a:r>
          </a:p>
          <a:p>
            <a:r>
              <a:rPr lang="en-US" dirty="0" smtClean="0"/>
              <a:t>Flash cards</a:t>
            </a:r>
          </a:p>
          <a:p>
            <a:r>
              <a:rPr lang="en-US" dirty="0" smtClean="0"/>
              <a:t>Flannel graphs</a:t>
            </a:r>
          </a:p>
          <a:p>
            <a:r>
              <a:rPr lang="en-US" dirty="0" smtClean="0"/>
              <a:t>Pamphlets</a:t>
            </a:r>
          </a:p>
          <a:p>
            <a:r>
              <a:rPr lang="en-US" dirty="0" smtClean="0"/>
              <a:t>Wall chart/Flipchart/clip chart</a:t>
            </a:r>
          </a:p>
          <a:p>
            <a:r>
              <a:rPr lang="en-US" dirty="0" smtClean="0"/>
              <a:t>Black/white board</a:t>
            </a:r>
          </a:p>
          <a:p>
            <a:r>
              <a:rPr lang="en-US" dirty="0" smtClean="0"/>
              <a:t>Models/puppets/pictures</a:t>
            </a:r>
          </a:p>
          <a:p>
            <a:r>
              <a:rPr lang="en-US" dirty="0" smtClean="0"/>
              <a:t>Handout/Books/Magazines/journals etc.</a:t>
            </a:r>
          </a:p>
          <a:p>
            <a:endParaRPr lang="en-US" dirty="0"/>
          </a:p>
        </p:txBody>
      </p:sp>
      <p:sp>
        <p:nvSpPr>
          <p:cNvPr id="2" name="Title 1"/>
          <p:cNvSpPr>
            <a:spLocks noGrp="1"/>
          </p:cNvSpPr>
          <p:nvPr>
            <p:ph type="title"/>
          </p:nvPr>
        </p:nvSpPr>
        <p:spPr/>
        <p:txBody>
          <a:bodyPr>
            <a:normAutofit/>
          </a:bodyPr>
          <a:lstStyle/>
          <a:p>
            <a:r>
              <a:rPr lang="en-US" dirty="0" smtClean="0"/>
              <a:t>Non-projected	</a:t>
            </a:r>
            <a:endParaRPr lang="en-US" dirty="0"/>
          </a:p>
        </p:txBody>
      </p:sp>
    </p:spTree>
    <p:extLst>
      <p:ext uri="{BB962C8B-B14F-4D97-AF65-F5344CB8AC3E}">
        <p14:creationId xmlns:p14="http://schemas.microsoft.com/office/powerpoint/2010/main" val="2328325114"/>
      </p:ext>
    </p:extLst>
  </p:cSld>
  <p:clrMapOvr>
    <a:masterClrMapping/>
  </p:clrMapOvr>
  <p:transition advClick="0" advTm="1000"/>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32588"/>
            <a:ext cx="10058400" cy="1609344"/>
          </a:xfrm>
        </p:spPr>
        <p:txBody>
          <a:bodyPr/>
          <a:lstStyle/>
          <a:p>
            <a:pPr algn="ctr"/>
            <a:r>
              <a:rPr lang="en-US" dirty="0"/>
              <a:t>Mass Method </a:t>
            </a:r>
            <a:r>
              <a:rPr lang="en-US" dirty="0" smtClean="0">
                <a:solidFill>
                  <a:srgbClr val="00B0F0"/>
                </a:solidFill>
              </a:rPr>
              <a:t>(Campaign)</a:t>
            </a:r>
            <a:endParaRPr lang="en-US" dirty="0"/>
          </a:p>
        </p:txBody>
      </p:sp>
      <p:sp>
        <p:nvSpPr>
          <p:cNvPr id="3" name="Text Placeholder 2"/>
          <p:cNvSpPr>
            <a:spLocks noGrp="1"/>
          </p:cNvSpPr>
          <p:nvPr>
            <p:ph type="body" idx="1"/>
          </p:nvPr>
        </p:nvSpPr>
        <p:spPr>
          <a:xfrm>
            <a:off x="1066800" y="1316736"/>
            <a:ext cx="4754880" cy="640080"/>
          </a:xfrm>
        </p:spPr>
        <p:txBody>
          <a:bodyPr/>
          <a:lstStyle/>
          <a:p>
            <a:pPr algn="ctr"/>
            <a:r>
              <a:rPr lang="en-US" sz="2800" dirty="0" smtClean="0"/>
              <a:t>Advantages</a:t>
            </a:r>
            <a:endParaRPr lang="en-US" sz="2800" dirty="0"/>
          </a:p>
        </p:txBody>
      </p:sp>
      <p:sp>
        <p:nvSpPr>
          <p:cNvPr id="4" name="Content Placeholder 3"/>
          <p:cNvSpPr>
            <a:spLocks noGrp="1"/>
          </p:cNvSpPr>
          <p:nvPr>
            <p:ph sz="half" idx="2"/>
          </p:nvPr>
        </p:nvSpPr>
        <p:spPr>
          <a:xfrm>
            <a:off x="205740" y="1874519"/>
            <a:ext cx="5618988" cy="4763389"/>
          </a:xfrm>
        </p:spPr>
        <p:txBody>
          <a:bodyPr>
            <a:noAutofit/>
          </a:bodyPr>
          <a:lstStyle/>
          <a:p>
            <a:pPr algn="just"/>
            <a:r>
              <a:rPr lang="en-US" sz="2800" dirty="0" smtClean="0">
                <a:latin typeface="Times New Roman" panose="02020603050405020304" pitchFamily="18" charset="0"/>
                <a:cs typeface="Times New Roman" panose="02020603050405020304" pitchFamily="18" charset="0"/>
              </a:rPr>
              <a:t>Reaches many people quickly</a:t>
            </a:r>
          </a:p>
          <a:p>
            <a:pPr algn="just"/>
            <a:r>
              <a:rPr lang="en-US" sz="2800" dirty="0" smtClean="0">
                <a:latin typeface="Times New Roman" panose="02020603050405020304" pitchFamily="18" charset="0"/>
                <a:cs typeface="Times New Roman" panose="02020603050405020304" pitchFamily="18" charset="0"/>
              </a:rPr>
              <a:t>Stronger voice and wider reach of message</a:t>
            </a:r>
          </a:p>
          <a:p>
            <a:pPr algn="just"/>
            <a:r>
              <a:rPr lang="en-US" sz="2800" dirty="0" smtClean="0">
                <a:latin typeface="Times New Roman" panose="02020603050405020304" pitchFamily="18" charset="0"/>
                <a:cs typeface="Times New Roman" panose="02020603050405020304" pitchFamily="18" charset="0"/>
              </a:rPr>
              <a:t>Low cost per person reached (social media)</a:t>
            </a:r>
          </a:p>
          <a:p>
            <a:pPr algn="just"/>
            <a:r>
              <a:rPr lang="en-US" sz="2800" dirty="0" smtClean="0">
                <a:latin typeface="Times New Roman" panose="02020603050405020304" pitchFamily="18" charset="0"/>
                <a:cs typeface="Times New Roman" panose="02020603050405020304" pitchFamily="18" charset="0"/>
              </a:rPr>
              <a:t>People works together and can modify their behavior</a:t>
            </a:r>
          </a:p>
          <a:p>
            <a:pPr algn="just"/>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6364224" y="1316736"/>
            <a:ext cx="4754880" cy="640080"/>
          </a:xfrm>
        </p:spPr>
        <p:txBody>
          <a:bodyPr>
            <a:normAutofit/>
          </a:bodyPr>
          <a:lstStyle/>
          <a:p>
            <a:pPr algn="ctr"/>
            <a:r>
              <a:rPr lang="en-US" sz="2800" dirty="0" smtClean="0"/>
              <a:t>Disadvantages</a:t>
            </a:r>
            <a:endParaRPr lang="en-US" sz="2800" dirty="0"/>
          </a:p>
        </p:txBody>
      </p:sp>
      <p:sp>
        <p:nvSpPr>
          <p:cNvPr id="6" name="Content Placeholder 5"/>
          <p:cNvSpPr>
            <a:spLocks noGrp="1"/>
          </p:cNvSpPr>
          <p:nvPr>
            <p:ph sz="quarter" idx="4"/>
          </p:nvPr>
        </p:nvSpPr>
        <p:spPr>
          <a:xfrm>
            <a:off x="6364224" y="1874520"/>
            <a:ext cx="5586984" cy="4398264"/>
          </a:xfrm>
        </p:spPr>
        <p:txBody>
          <a:bodyPr>
            <a:normAutofit/>
          </a:bodyPr>
          <a:lstStyle/>
          <a:p>
            <a:pPr algn="just"/>
            <a:r>
              <a:rPr lang="en-US" sz="2800" dirty="0" smtClean="0">
                <a:latin typeface="Times New Roman" panose="02020603050405020304" pitchFamily="18" charset="0"/>
                <a:cs typeface="Times New Roman" panose="02020603050405020304" pitchFamily="18" charset="0"/>
              </a:rPr>
              <a:t>Fixed message</a:t>
            </a:r>
          </a:p>
          <a:p>
            <a:pPr algn="just"/>
            <a:r>
              <a:rPr lang="en-US" sz="2800" dirty="0" smtClean="0">
                <a:latin typeface="Times New Roman" panose="02020603050405020304" pitchFamily="18" charset="0"/>
                <a:cs typeface="Times New Roman" panose="02020603050405020304" pitchFamily="18" charset="0"/>
              </a:rPr>
              <a:t>One way communication</a:t>
            </a:r>
          </a:p>
          <a:p>
            <a:pPr algn="just"/>
            <a:r>
              <a:rPr lang="en-US" sz="2800" dirty="0" smtClean="0">
                <a:latin typeface="Times New Roman" panose="02020603050405020304" pitchFamily="18" charset="0"/>
                <a:cs typeface="Times New Roman" panose="02020603050405020304" pitchFamily="18" charset="0"/>
              </a:rPr>
              <a:t>Language might not be friendly (sometime)</a:t>
            </a:r>
          </a:p>
          <a:p>
            <a:pPr algn="just"/>
            <a:r>
              <a:rPr lang="en-US" sz="2800" dirty="0" smtClean="0">
                <a:latin typeface="Times New Roman" panose="02020603050405020304" pitchFamily="18" charset="0"/>
                <a:cs typeface="Times New Roman" panose="02020603050405020304" pitchFamily="18" charset="0"/>
              </a:rPr>
              <a:t>Community participation might be a questionable</a:t>
            </a:r>
            <a:endParaRPr lang="en-US" sz="28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EF88F1E9-A9E1-4947-9BD4-DCF9D535B08A}" type="slidenum">
              <a:rPr lang="en-US" smtClean="0"/>
              <a:pPr/>
              <a:t>110</a:t>
            </a:fld>
            <a:endParaRPr lang="en-US"/>
          </a:p>
        </p:txBody>
      </p:sp>
    </p:spTree>
    <p:extLst>
      <p:ext uri="{BB962C8B-B14F-4D97-AF65-F5344CB8AC3E}">
        <p14:creationId xmlns:p14="http://schemas.microsoft.com/office/powerpoint/2010/main" val="3401962940"/>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500"/>
                                        <p:tgtEl>
                                          <p:spTgt spid="5">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fade">
                                      <p:cBhvr>
                                        <p:cTn id="33" dur="500"/>
                                        <p:tgtEl>
                                          <p:spTgt spid="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Effect transition="in" filter="fade">
                                      <p:cBhvr>
                                        <p:cTn id="38" dur="500"/>
                                        <p:tgtEl>
                                          <p:spTgt spid="6">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fade">
                                      <p:cBhvr>
                                        <p:cTn id="43" dur="500"/>
                                        <p:tgtEl>
                                          <p:spTgt spid="6">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3" end="3"/>
                                            </p:txEl>
                                          </p:spTgt>
                                        </p:tgtEl>
                                        <p:attrNameLst>
                                          <p:attrName>style.visibility</p:attrName>
                                        </p:attrNameLst>
                                      </p:cBhvr>
                                      <p:to>
                                        <p:strVal val="visible"/>
                                      </p:to>
                                    </p:set>
                                    <p:animEffect transition="in" filter="fade">
                                      <p:cBhvr>
                                        <p:cTn id="48"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Example of Use of Health education Methods</a:t>
            </a:r>
          </a:p>
        </p:txBody>
      </p:sp>
      <p:sp>
        <p:nvSpPr>
          <p:cNvPr id="3" name="Text Placeholder 2"/>
          <p:cNvSpPr>
            <a:spLocks noGrp="1"/>
          </p:cNvSpPr>
          <p:nvPr>
            <p:ph type="body" idx="1"/>
          </p:nvPr>
        </p:nvSpPr>
        <p:spPr/>
        <p:txBody>
          <a:bodyPr>
            <a:normAutofit/>
          </a:bodyPr>
          <a:lstStyle/>
          <a:p>
            <a:pPr algn="ctr"/>
            <a:r>
              <a:rPr lang="en-US" sz="4400" dirty="0" err="1" smtClean="0">
                <a:hlinkClick r:id="rId2" action="ppaction://hlinkfile"/>
              </a:rPr>
              <a:t>H.Ed</a:t>
            </a:r>
            <a:r>
              <a:rPr lang="en-US" sz="4400" dirty="0" smtClean="0">
                <a:hlinkClick r:id="rId2" action="ppaction://hlinkfile"/>
              </a:rPr>
              <a:t>. Methods.xlsx</a:t>
            </a:r>
            <a:endParaRPr lang="en-US" sz="4400"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111</a:t>
            </a:fld>
            <a:endParaRPr lang="en-US"/>
          </a:p>
        </p:txBody>
      </p:sp>
    </p:spTree>
    <p:extLst>
      <p:ext uri="{BB962C8B-B14F-4D97-AF65-F5344CB8AC3E}">
        <p14:creationId xmlns:p14="http://schemas.microsoft.com/office/powerpoint/2010/main" val="587545778"/>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algn="just"/>
            <a:r>
              <a:rPr lang="en-US" dirty="0" smtClean="0"/>
              <a:t>Abraham </a:t>
            </a:r>
            <a:r>
              <a:rPr lang="en-US" dirty="0" err="1" smtClean="0"/>
              <a:t>Tamirat</a:t>
            </a:r>
            <a:r>
              <a:rPr lang="en-US" dirty="0" smtClean="0"/>
              <a:t>, Health Education Methods and Materials, Dec 8, 2015</a:t>
            </a:r>
            <a:r>
              <a:rPr lang="en-US" dirty="0"/>
              <a:t>, Available at https://</a:t>
            </a:r>
            <a:r>
              <a:rPr lang="en-US" dirty="0" smtClean="0"/>
              <a:t>www.slideshare.net/abrish777/health-education-methods-and-materials2015</a:t>
            </a:r>
          </a:p>
          <a:p>
            <a:pPr algn="just"/>
            <a:r>
              <a:rPr lang="en-US" dirty="0" smtClean="0"/>
              <a:t>Hari Bhakta Pradhan, Methods and Media of Heath Education, A text book of Health Education, Page 70-117, 2009</a:t>
            </a:r>
          </a:p>
          <a:p>
            <a:pPr algn="just"/>
            <a:r>
              <a:rPr lang="en-US" dirty="0"/>
              <a:t>Robert Gordon University, Tertiary level teaching, Selecting appropriate teaching/ learning methods, page 24, Available at: http://</a:t>
            </a:r>
            <a:r>
              <a:rPr lang="en-US" dirty="0" smtClean="0"/>
              <a:t>www2.rgu.ac.uk/celt/pgcerttlt/selecting/select24.htm</a:t>
            </a:r>
          </a:p>
          <a:p>
            <a:pPr algn="just"/>
            <a:r>
              <a:rPr lang="en-US" dirty="0" smtClean="0"/>
              <a:t>Anthony William (tony) Bates, Models for methods and media selection, Teaching in a digital age, </a:t>
            </a:r>
            <a:r>
              <a:rPr lang="en-US" dirty="0"/>
              <a:t> Available at: https://opentextbc.ca/teachinginadigitalage</a:t>
            </a:r>
            <a:r>
              <a:rPr lang="en-US" dirty="0" smtClean="0"/>
              <a:t>/</a:t>
            </a:r>
          </a:p>
          <a:p>
            <a:pPr algn="just"/>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112</a:t>
            </a:fld>
            <a:endParaRPr lang="en-US"/>
          </a:p>
        </p:txBody>
      </p:sp>
    </p:spTree>
    <p:extLst>
      <p:ext uri="{BB962C8B-B14F-4D97-AF65-F5344CB8AC3E}">
        <p14:creationId xmlns:p14="http://schemas.microsoft.com/office/powerpoint/2010/main" val="4144406916"/>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F88F1E9-A9E1-4947-9BD4-DCF9D535B08A}" type="slidenum">
              <a:rPr lang="en-US" smtClean="0"/>
              <a:pPr/>
              <a:t>113</a:t>
            </a:fld>
            <a:endParaRPr lang="en-US"/>
          </a:p>
        </p:txBody>
      </p:sp>
      <p:sp>
        <p:nvSpPr>
          <p:cNvPr id="3" name="Rectangle 2"/>
          <p:cNvSpPr/>
          <p:nvPr/>
        </p:nvSpPr>
        <p:spPr>
          <a:xfrm>
            <a:off x="3475733" y="2745655"/>
            <a:ext cx="5240538" cy="1200329"/>
          </a:xfrm>
          <a:prstGeom prst="rect">
            <a:avLst/>
          </a:prstGeom>
          <a:noFill/>
        </p:spPr>
        <p:txBody>
          <a:bodyPr wrap="none" lIns="91440" tIns="45720" rIns="91440" bIns="45720">
            <a:spAutoFit/>
          </a:bodyPr>
          <a:lstStyle/>
          <a:p>
            <a:pPr algn="ctr"/>
            <a:r>
              <a:rPr lang="en-US" sz="7200" b="1" spc="50" dirty="0" smtClean="0">
                <a:ln w="9525" cmpd="sng">
                  <a:solidFill>
                    <a:schemeClr val="accent1"/>
                  </a:solidFill>
                  <a:prstDash val="solid"/>
                </a:ln>
                <a:solidFill>
                  <a:srgbClr val="92D050"/>
                </a:solidFill>
                <a:effectLst>
                  <a:glow rad="38100">
                    <a:schemeClr val="accent1">
                      <a:alpha val="40000"/>
                    </a:schemeClr>
                  </a:glow>
                  <a:outerShdw blurRad="50800" dist="38100" dir="8100000" algn="tr" rotWithShape="0">
                    <a:prstClr val="black">
                      <a:alpha val="40000"/>
                    </a:prstClr>
                  </a:outerShdw>
                </a:effectLst>
              </a:rPr>
              <a:t>Thank You!</a:t>
            </a:r>
            <a:endParaRPr lang="en-US" sz="7200" b="1" spc="50" dirty="0">
              <a:ln w="9525" cmpd="sng">
                <a:solidFill>
                  <a:schemeClr val="accent1"/>
                </a:solidFill>
                <a:prstDash val="solid"/>
              </a:ln>
              <a:solidFill>
                <a:srgbClr val="92D050"/>
              </a:solidFill>
              <a:effectLst>
                <a:glow rad="38100">
                  <a:schemeClr val="accent1">
                    <a:alpha val="40000"/>
                  </a:schemeClr>
                </a:glow>
                <a:outerShdw blurRad="50800" dist="38100" dir="8100000" algn="tr" rotWithShape="0">
                  <a:prstClr val="black">
                    <a:alpha val="40000"/>
                  </a:prstClr>
                </a:outerShdw>
              </a:effectLst>
            </a:endParaRPr>
          </a:p>
        </p:txBody>
      </p:sp>
    </p:spTree>
    <p:extLst>
      <p:ext uri="{BB962C8B-B14F-4D97-AF65-F5344CB8AC3E}">
        <p14:creationId xmlns:p14="http://schemas.microsoft.com/office/powerpoint/2010/main" val="3785796758"/>
      </p:ext>
    </p:extLst>
  </p:cSld>
  <p:clrMapOvr>
    <a:masterClrMapping/>
  </p:clrMapOvr>
  <p:transition advClick="0" advTm="1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Criteria for Choosing Health Education Method</a:t>
            </a: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12</a:t>
            </a:fld>
            <a:r>
              <a:rPr lang="en-US" dirty="0" smtClean="0"/>
              <a:t>-20</a:t>
            </a:r>
            <a:endParaRPr lang="en-US" dirty="0"/>
          </a:p>
        </p:txBody>
      </p:sp>
    </p:spTree>
    <p:extLst>
      <p:ext uri="{BB962C8B-B14F-4D97-AF65-F5344CB8AC3E}">
        <p14:creationId xmlns:p14="http://schemas.microsoft.com/office/powerpoint/2010/main" val="1474751732"/>
      </p:ext>
    </p:extLst>
  </p:cSld>
  <p:clrMapOvr>
    <a:masterClrMapping/>
  </p:clrMapOvr>
  <p:transition advClick="0" advTm="1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706582"/>
            <a:ext cx="11155680" cy="5465618"/>
          </a:xfrm>
        </p:spPr>
        <p:txBody>
          <a:bodyPr/>
          <a:lstStyle/>
          <a:p>
            <a:pPr marL="0" indent="0">
              <a:buNone/>
            </a:pPr>
            <a:r>
              <a:rPr lang="en-US" dirty="0" smtClean="0">
                <a:hlinkClick r:id="rId2" action="ppaction://hlinkfile"/>
              </a:rPr>
              <a:t>Choosing Health Educational Method.docx</a:t>
            </a:r>
            <a:r>
              <a:rPr lang="en-US" dirty="0" smtClean="0"/>
              <a:t> 		</a:t>
            </a:r>
            <a:r>
              <a:rPr lang="en-US" dirty="0" err="1" smtClean="0">
                <a:hlinkClick r:id="rId3" action="ppaction://hlinkfile"/>
              </a:rPr>
              <a:t>H.Ed</a:t>
            </a:r>
            <a:r>
              <a:rPr lang="en-US" dirty="0" smtClean="0">
                <a:hlinkClick r:id="rId3" action="ppaction://hlinkfile"/>
              </a:rPr>
              <a:t>. Methods.xlsx</a:t>
            </a:r>
            <a:endParaRPr lang="en-US" dirty="0" smtClean="0"/>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F88F1E9-A9E1-4947-9BD4-DCF9D535B08A}" type="slidenum">
              <a:rPr lang="en-US" smtClean="0"/>
              <a:pPr/>
              <a:t>13</a:t>
            </a:fld>
            <a:endParaRPr lang="en-US"/>
          </a:p>
        </p:txBody>
      </p:sp>
      <p:sp>
        <p:nvSpPr>
          <p:cNvPr id="5" name="Title 1"/>
          <p:cNvSpPr>
            <a:spLocks noGrp="1"/>
          </p:cNvSpPr>
          <p:nvPr>
            <p:ph type="title"/>
          </p:nvPr>
        </p:nvSpPr>
        <p:spPr>
          <a:xfrm>
            <a:off x="0" y="64147"/>
            <a:ext cx="12192000" cy="642435"/>
          </a:xfrm>
        </p:spPr>
        <p:txBody>
          <a:bodyPr>
            <a:noAutofit/>
          </a:bodyPr>
          <a:lstStyle/>
          <a:p>
            <a:pPr algn="ctr"/>
            <a:r>
              <a:rPr lang="en-US" sz="4000" b="1" dirty="0" smtClean="0"/>
              <a:t>Criteria For Selecting Appropriate Method</a:t>
            </a:r>
            <a:endParaRPr lang="en-US" sz="4000" b="1" dirty="0"/>
          </a:p>
        </p:txBody>
      </p:sp>
      <p:pic>
        <p:nvPicPr>
          <p:cNvPr id="6" name="Picture 5"/>
          <p:cNvPicPr>
            <a:picLocks noChangeAspect="1"/>
          </p:cNvPicPr>
          <p:nvPr/>
        </p:nvPicPr>
        <p:blipFill>
          <a:blip r:embed="rId4" cstate="print"/>
          <a:stretch>
            <a:fillRect/>
          </a:stretch>
        </p:blipFill>
        <p:spPr>
          <a:xfrm>
            <a:off x="297180" y="1074420"/>
            <a:ext cx="11654028" cy="5683925"/>
          </a:xfrm>
          <a:prstGeom prst="rect">
            <a:avLst/>
          </a:prstGeom>
        </p:spPr>
      </p:pic>
      <p:sp>
        <p:nvSpPr>
          <p:cNvPr id="7" name="TextBox 6"/>
          <p:cNvSpPr txBox="1"/>
          <p:nvPr/>
        </p:nvSpPr>
        <p:spPr>
          <a:xfrm>
            <a:off x="818388" y="6355372"/>
            <a:ext cx="3543300" cy="369332"/>
          </a:xfrm>
          <a:prstGeom prst="rect">
            <a:avLst/>
          </a:prstGeom>
          <a:noFill/>
        </p:spPr>
        <p:txBody>
          <a:bodyPr wrap="square" rtlCol="0">
            <a:spAutoFit/>
          </a:bodyPr>
          <a:lstStyle/>
          <a:p>
            <a:r>
              <a:rPr lang="en-US" b="1" i="1" dirty="0" smtClean="0"/>
              <a:t>Anthony Williams (Tony) Bates</a:t>
            </a:r>
            <a:endParaRPr lang="en-US" b="1" i="1" dirty="0"/>
          </a:p>
        </p:txBody>
      </p:sp>
      <p:sp>
        <p:nvSpPr>
          <p:cNvPr id="2" name="Rectangle 1"/>
          <p:cNvSpPr/>
          <p:nvPr/>
        </p:nvSpPr>
        <p:spPr>
          <a:xfrm>
            <a:off x="4996206" y="1442302"/>
            <a:ext cx="2007909" cy="5561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smtClean="0"/>
              <a:t>1.Audience</a:t>
            </a:r>
            <a:endParaRPr lang="en-US" dirty="0"/>
          </a:p>
        </p:txBody>
      </p:sp>
    </p:spTree>
    <p:extLst>
      <p:ext uri="{BB962C8B-B14F-4D97-AF65-F5344CB8AC3E}">
        <p14:creationId xmlns:p14="http://schemas.microsoft.com/office/powerpoint/2010/main" val="3509563766"/>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4147"/>
            <a:ext cx="12192000" cy="642435"/>
          </a:xfrm>
        </p:spPr>
        <p:txBody>
          <a:bodyPr>
            <a:noAutofit/>
          </a:bodyPr>
          <a:lstStyle/>
          <a:p>
            <a:pPr algn="ctr"/>
            <a:r>
              <a:rPr lang="en-US" sz="4000" b="1" dirty="0" smtClean="0"/>
              <a:t>Criteria For Selecting Appropriate Method</a:t>
            </a:r>
            <a:endParaRPr lang="en-US" sz="4000" b="1" dirty="0"/>
          </a:p>
        </p:txBody>
      </p:sp>
      <p:sp>
        <p:nvSpPr>
          <p:cNvPr id="3" name="Content Placeholder 2"/>
          <p:cNvSpPr>
            <a:spLocks noGrp="1"/>
          </p:cNvSpPr>
          <p:nvPr>
            <p:ph idx="1"/>
          </p:nvPr>
        </p:nvSpPr>
        <p:spPr>
          <a:xfrm>
            <a:off x="388620" y="861050"/>
            <a:ext cx="11247120" cy="4869180"/>
          </a:xfrm>
        </p:spPr>
        <p:txBody>
          <a:bodyPr>
            <a:noAutofit/>
          </a:bodyPr>
          <a:lstStyle/>
          <a:p>
            <a:pPr marL="457200" indent="-457200" algn="just">
              <a:buFont typeface="+mj-lt"/>
              <a:buAutoNum type="arabicPeriod"/>
            </a:pPr>
            <a:r>
              <a:rPr lang="en-US" sz="2200" b="1" u="sng" dirty="0" smtClean="0">
                <a:latin typeface="Times New Roman" panose="02020603050405020304" pitchFamily="18" charset="0"/>
                <a:cs typeface="Times New Roman" panose="02020603050405020304" pitchFamily="18" charset="0"/>
              </a:rPr>
              <a:t>Feasibility </a:t>
            </a:r>
            <a:r>
              <a:rPr lang="en-US" sz="2200" b="1" u="sng" dirty="0">
                <a:latin typeface="Times New Roman" panose="02020603050405020304" pitchFamily="18" charset="0"/>
                <a:cs typeface="Times New Roman" panose="02020603050405020304" pitchFamily="18" charset="0"/>
              </a:rPr>
              <a:t>or practicability</a:t>
            </a:r>
            <a:r>
              <a:rPr lang="en-US" sz="2200" dirty="0">
                <a:latin typeface="Times New Roman" panose="02020603050405020304" pitchFamily="18" charset="0"/>
                <a:cs typeface="Times New Roman" panose="02020603050405020304" pitchFamily="18" charset="0"/>
              </a:rPr>
              <a:t>: A </a:t>
            </a:r>
            <a:r>
              <a:rPr lang="en-US" sz="2200" dirty="0" smtClean="0">
                <a:latin typeface="Times New Roman" panose="02020603050405020304" pitchFamily="18" charset="0"/>
                <a:cs typeface="Times New Roman" panose="02020603050405020304" pitchFamily="18" charset="0"/>
              </a:rPr>
              <a:t>method </a:t>
            </a:r>
            <a:r>
              <a:rPr lang="en-US" sz="2200" dirty="0">
                <a:latin typeface="Times New Roman" panose="02020603050405020304" pitchFamily="18" charset="0"/>
                <a:cs typeface="Times New Roman" panose="02020603050405020304" pitchFamily="18" charset="0"/>
              </a:rPr>
              <a:t>should be feasible to apply from the point of view of </a:t>
            </a:r>
            <a:r>
              <a:rPr lang="en-US" sz="2200" dirty="0" smtClean="0">
                <a:latin typeface="Times New Roman" panose="02020603050405020304" pitchFamily="18" charset="0"/>
                <a:cs typeface="Times New Roman" panose="02020603050405020304" pitchFamily="18" charset="0"/>
              </a:rPr>
              <a:t>transportation (geographical), </a:t>
            </a:r>
            <a:r>
              <a:rPr lang="en-US" sz="2200" dirty="0">
                <a:latin typeface="Times New Roman" panose="02020603050405020304" pitchFamily="18" charset="0"/>
                <a:cs typeface="Times New Roman" panose="02020603050405020304" pitchFamily="18" charset="0"/>
              </a:rPr>
              <a:t>economic factor, availability of necessary equipment and other facilities</a:t>
            </a:r>
            <a:r>
              <a:rPr lang="en-US" sz="2200" dirty="0" smtClean="0">
                <a:latin typeface="Times New Roman" panose="02020603050405020304" pitchFamily="18" charset="0"/>
                <a:cs typeface="Times New Roman" panose="02020603050405020304" pitchFamily="18" charset="0"/>
              </a:rPr>
              <a:t>.</a:t>
            </a:r>
            <a:endParaRPr lang="en-US" sz="2200" dirty="0" smtClean="0"/>
          </a:p>
          <a:p>
            <a:pPr marL="457200" indent="-457200" algn="just">
              <a:buFont typeface="+mj-lt"/>
              <a:buAutoNum type="arabicPeriod"/>
            </a:pPr>
            <a:r>
              <a:rPr lang="en-US" sz="2200" b="1" u="sng" dirty="0">
                <a:latin typeface="Times New Roman" panose="02020603050405020304" pitchFamily="18" charset="0"/>
                <a:cs typeface="Times New Roman" panose="02020603050405020304" pitchFamily="18" charset="0"/>
              </a:rPr>
              <a:t>Nature of the audience</a:t>
            </a:r>
            <a:r>
              <a:rPr lang="en-US" sz="2200" dirty="0">
                <a:latin typeface="Times New Roman" panose="02020603050405020304" pitchFamily="18" charset="0"/>
                <a:cs typeface="Times New Roman" panose="02020603050405020304" pitchFamily="18" charset="0"/>
              </a:rPr>
              <a:t>: A method </a:t>
            </a:r>
            <a:r>
              <a:rPr lang="en-US" sz="2200" dirty="0" smtClean="0">
                <a:latin typeface="Times New Roman" panose="02020603050405020304" pitchFamily="18" charset="0"/>
                <a:cs typeface="Times New Roman" panose="02020603050405020304" pitchFamily="18" charset="0"/>
              </a:rPr>
              <a:t>should </a:t>
            </a:r>
            <a:r>
              <a:rPr lang="en-US" sz="2200" dirty="0">
                <a:latin typeface="Times New Roman" panose="02020603050405020304" pitchFamily="18" charset="0"/>
                <a:cs typeface="Times New Roman" panose="02020603050405020304" pitchFamily="18" charset="0"/>
              </a:rPr>
              <a:t>be chosen to suit the educational status, culture </a:t>
            </a:r>
            <a:r>
              <a:rPr lang="en-US" sz="2200" dirty="0" smtClean="0">
                <a:latin typeface="Times New Roman" panose="02020603050405020304" pitchFamily="18" charset="0"/>
                <a:cs typeface="Times New Roman" panose="02020603050405020304" pitchFamily="18" charset="0"/>
              </a:rPr>
              <a:t>etc. </a:t>
            </a:r>
            <a:r>
              <a:rPr lang="en-US" sz="2200" dirty="0">
                <a:latin typeface="Times New Roman" panose="02020603050405020304" pitchFamily="18" charset="0"/>
                <a:cs typeface="Times New Roman" panose="02020603050405020304" pitchFamily="18" charset="0"/>
              </a:rPr>
              <a:t>of the target group. </a:t>
            </a:r>
          </a:p>
          <a:p>
            <a:pPr marL="457200" indent="-457200" algn="just">
              <a:buFont typeface="+mj-lt"/>
              <a:buAutoNum type="arabicPeriod"/>
            </a:pPr>
            <a:r>
              <a:rPr lang="en-US" sz="2200" b="1" u="sng" dirty="0" smtClean="0">
                <a:latin typeface="Times New Roman" panose="02020603050405020304" pitchFamily="18" charset="0"/>
                <a:cs typeface="Times New Roman" panose="02020603050405020304" pitchFamily="18" charset="0"/>
              </a:rPr>
              <a:t>People’s </a:t>
            </a:r>
            <a:r>
              <a:rPr lang="en-US" sz="2200" b="1" u="sng" dirty="0">
                <a:latin typeface="Times New Roman" panose="02020603050405020304" pitchFamily="18" charset="0"/>
                <a:cs typeface="Times New Roman" panose="02020603050405020304" pitchFamily="18" charset="0"/>
              </a:rPr>
              <a:t>attitude and belief on the method</a:t>
            </a:r>
            <a:r>
              <a:rPr lang="en-US" sz="2200" dirty="0">
                <a:latin typeface="Times New Roman" panose="02020603050405020304" pitchFamily="18" charset="0"/>
                <a:cs typeface="Times New Roman" panose="02020603050405020304" pitchFamily="18" charset="0"/>
              </a:rPr>
              <a:t>: People have different kinds of interest for different kinds of </a:t>
            </a:r>
            <a:r>
              <a:rPr lang="en-US" sz="2200" dirty="0" smtClean="0">
                <a:latin typeface="Times New Roman" panose="02020603050405020304" pitchFamily="18" charset="0"/>
                <a:cs typeface="Times New Roman" panose="02020603050405020304" pitchFamily="18" charset="0"/>
              </a:rPr>
              <a:t>methods. </a:t>
            </a:r>
            <a:r>
              <a:rPr lang="en-US" sz="2200" dirty="0">
                <a:latin typeface="Times New Roman" panose="02020603050405020304" pitchFamily="18" charset="0"/>
                <a:cs typeface="Times New Roman" panose="02020603050405020304" pitchFamily="18" charset="0"/>
              </a:rPr>
              <a:t>So, each method </a:t>
            </a:r>
            <a:r>
              <a:rPr lang="en-US" sz="2200" dirty="0" smtClean="0">
                <a:latin typeface="Times New Roman" panose="02020603050405020304" pitchFamily="18" charset="0"/>
                <a:cs typeface="Times New Roman" panose="02020603050405020304" pitchFamily="18" charset="0"/>
              </a:rPr>
              <a:t>should </a:t>
            </a:r>
            <a:r>
              <a:rPr lang="en-US" sz="2200" dirty="0">
                <a:latin typeface="Times New Roman" panose="02020603050405020304" pitchFamily="18" charset="0"/>
                <a:cs typeface="Times New Roman" panose="02020603050405020304" pitchFamily="18" charset="0"/>
              </a:rPr>
              <a:t>be chosen according to the interest and belief of people on them</a:t>
            </a:r>
            <a:r>
              <a:rPr lang="en-US" sz="2200" dirty="0" smtClean="0">
                <a:latin typeface="Times New Roman" panose="02020603050405020304" pitchFamily="18" charset="0"/>
                <a:cs typeface="Times New Roman" panose="02020603050405020304" pitchFamily="18" charset="0"/>
              </a:rPr>
              <a:t>. E.g.: TV and radio broadcast, government published report/ posters, etc. considered valid </a:t>
            </a:r>
          </a:p>
          <a:p>
            <a:pPr marL="457200" indent="-457200" algn="just">
              <a:buFont typeface="+mj-lt"/>
              <a:buAutoNum type="arabicPeriod"/>
            </a:pPr>
            <a:r>
              <a:rPr lang="en-US" sz="2200" b="1" u="sng" dirty="0" smtClean="0">
                <a:latin typeface="Times New Roman" panose="02020603050405020304" pitchFamily="18" charset="0"/>
                <a:cs typeface="Times New Roman" panose="02020603050405020304" pitchFamily="18" charset="0"/>
              </a:rPr>
              <a:t>Accessibility</a:t>
            </a:r>
            <a:r>
              <a:rPr lang="en-US" sz="2200" dirty="0">
                <a:latin typeface="Times New Roman" panose="02020603050405020304" pitchFamily="18" charset="0"/>
                <a:cs typeface="Times New Roman" panose="02020603050405020304" pitchFamily="18" charset="0"/>
              </a:rPr>
              <a:t>: The method  that a health educator chooses must be able to reach to the people concerned. In fact a health education program or message should be accessible to each member of the target group in the community</a:t>
            </a:r>
            <a:r>
              <a:rPr lang="en-US" sz="2200" dirty="0" smtClean="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US" sz="2200" b="1" u="sng" dirty="0">
                <a:latin typeface="Times New Roman" panose="02020603050405020304" pitchFamily="18" charset="0"/>
                <a:cs typeface="Times New Roman" panose="02020603050405020304" pitchFamily="18" charset="0"/>
              </a:rPr>
              <a:t> Subject or purpose of teachings</a:t>
            </a:r>
            <a:r>
              <a:rPr lang="en-US" sz="2200" dirty="0">
                <a:latin typeface="Times New Roman" panose="02020603050405020304" pitchFamily="18" charset="0"/>
                <a:cs typeface="Times New Roman" panose="02020603050405020304" pitchFamily="18" charset="0"/>
              </a:rPr>
              <a:t>: The purpose of teaching also affects in the selection of particular </a:t>
            </a:r>
            <a:r>
              <a:rPr lang="en-US" sz="2200" dirty="0" smtClean="0">
                <a:latin typeface="Times New Roman" panose="02020603050405020304" pitchFamily="18" charset="0"/>
                <a:cs typeface="Times New Roman" panose="02020603050405020304" pitchFamily="18" charset="0"/>
              </a:rPr>
              <a:t>method. </a:t>
            </a:r>
            <a:r>
              <a:rPr lang="en-US" sz="2200" dirty="0">
                <a:latin typeface="Times New Roman" panose="02020603050405020304" pitchFamily="18" charset="0"/>
                <a:cs typeface="Times New Roman" panose="02020603050405020304" pitchFamily="18" charset="0"/>
              </a:rPr>
              <a:t>The subject and purpose of the teaching will be based on audience need. If it is for conveying some health message or knowledge a lecture can help but when there is a need of skill and attitude development, demonstration method has to be applied.</a:t>
            </a:r>
          </a:p>
          <a:p>
            <a:pPr marL="457200" indent="-457200" algn="just">
              <a:buFont typeface="+mj-lt"/>
              <a:buAutoNum type="arabicPeriod"/>
            </a:pPr>
            <a:endParaRPr lang="en-US" sz="22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US" sz="22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F88F1E9-A9E1-4947-9BD4-DCF9D535B08A}" type="slidenum">
              <a:rPr lang="en-US" smtClean="0"/>
              <a:pPr/>
              <a:t>14</a:t>
            </a:fld>
            <a:endParaRPr lang="en-US"/>
          </a:p>
        </p:txBody>
      </p:sp>
    </p:spTree>
    <p:extLst>
      <p:ext uri="{BB962C8B-B14F-4D97-AF65-F5344CB8AC3E}">
        <p14:creationId xmlns:p14="http://schemas.microsoft.com/office/powerpoint/2010/main" val="422387680"/>
      </p:ext>
    </p:extLst>
  </p:cSld>
  <p:clrMapOvr>
    <a:masterClrMapping/>
  </p:clrMapOvr>
  <p:transition advClick="0" advTm="1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521" y="1251483"/>
            <a:ext cx="3474443" cy="424919"/>
          </a:xfrm>
        </p:spPr>
        <p:txBody>
          <a:bodyPr>
            <a:normAutofit fontScale="90000"/>
          </a:bodyPr>
          <a:lstStyle/>
          <a:p>
            <a:pPr algn="ctr"/>
            <a:r>
              <a:rPr lang="en-US" sz="4000" dirty="0" smtClean="0"/>
              <a:t>Effectiveness of Different Methods</a:t>
            </a:r>
            <a:endParaRPr lang="en-US"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42477636"/>
              </p:ext>
            </p:extLst>
          </p:nvPr>
        </p:nvGraphicFramePr>
        <p:xfrm>
          <a:off x="41966" y="14068"/>
          <a:ext cx="12150033"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EF88F1E9-A9E1-4947-9BD4-DCF9D535B08A}" type="slidenum">
              <a:rPr lang="en-US" smtClean="0"/>
              <a:pPr/>
              <a:t>15</a:t>
            </a:fld>
            <a:endParaRPr lang="en-US"/>
          </a:p>
        </p:txBody>
      </p:sp>
      <p:sp>
        <p:nvSpPr>
          <p:cNvPr id="6" name="TextBox 5"/>
          <p:cNvSpPr txBox="1"/>
          <p:nvPr/>
        </p:nvSpPr>
        <p:spPr>
          <a:xfrm>
            <a:off x="10075156" y="4308766"/>
            <a:ext cx="2028583" cy="523220"/>
          </a:xfrm>
          <a:prstGeom prst="rect">
            <a:avLst/>
          </a:prstGeom>
          <a:noFill/>
        </p:spPr>
        <p:txBody>
          <a:bodyPr wrap="square" rtlCol="0">
            <a:spAutoFit/>
          </a:bodyPr>
          <a:lstStyle/>
          <a:p>
            <a:pPr algn="r"/>
            <a:r>
              <a:rPr lang="en-US" sz="1400" b="1" i="1" dirty="0" smtClean="0"/>
              <a:t>Dale’s Cone of Experience</a:t>
            </a:r>
            <a:endParaRPr lang="en-US" sz="1400" b="1" i="1" dirty="0"/>
          </a:p>
        </p:txBody>
      </p:sp>
    </p:spTree>
    <p:extLst>
      <p:ext uri="{BB962C8B-B14F-4D97-AF65-F5344CB8AC3E}">
        <p14:creationId xmlns:p14="http://schemas.microsoft.com/office/powerpoint/2010/main" val="2251331057"/>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655" y="253218"/>
            <a:ext cx="10058400" cy="623768"/>
          </a:xfrm>
        </p:spPr>
        <p:txBody>
          <a:bodyPr>
            <a:normAutofit fontScale="90000"/>
          </a:bodyPr>
          <a:lstStyle/>
          <a:p>
            <a:pPr algn="ctr"/>
            <a:r>
              <a:rPr lang="en-US" dirty="0" smtClean="0"/>
              <a:t>Retention of Learned Messages</a:t>
            </a:r>
            <a:endParaRPr lang="en-US" dirty="0"/>
          </a:p>
        </p:txBody>
      </p:sp>
      <p:graphicFrame>
        <p:nvGraphicFramePr>
          <p:cNvPr id="5" name="Content Placeholder 4"/>
          <p:cNvGraphicFramePr>
            <a:graphicFrameLocks noGrp="1"/>
          </p:cNvGraphicFramePr>
          <p:nvPr>
            <p:ph idx="1"/>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EF88F1E9-A9E1-4947-9BD4-DCF9D535B08A}" type="slidenum">
              <a:rPr lang="en-US" smtClean="0"/>
              <a:pPr/>
              <a:t>16</a:t>
            </a:fld>
            <a:endParaRPr lang="en-US"/>
          </a:p>
        </p:txBody>
      </p:sp>
      <p:graphicFrame>
        <p:nvGraphicFramePr>
          <p:cNvPr id="6" name="Table 5"/>
          <p:cNvGraphicFramePr>
            <a:graphicFrameLocks noGrp="1"/>
          </p:cNvGraphicFramePr>
          <p:nvPr>
            <p:extLst/>
          </p:nvPr>
        </p:nvGraphicFramePr>
        <p:xfrm>
          <a:off x="1052944" y="2120900"/>
          <a:ext cx="10075303" cy="4072082"/>
        </p:xfrm>
        <a:graphic>
          <a:graphicData uri="http://schemas.openxmlformats.org/drawingml/2006/table">
            <a:tbl>
              <a:tblPr/>
              <a:tblGrid>
                <a:gridCol w="10075303">
                  <a:extLst>
                    <a:ext uri="{9D8B030D-6E8A-4147-A177-3AD203B41FA5}">
                      <a16:colId xmlns:a16="http://schemas.microsoft.com/office/drawing/2014/main" val="206266245"/>
                    </a:ext>
                  </a:extLst>
                </a:gridCol>
              </a:tblGrid>
              <a:tr h="4072082">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901705332"/>
                  </a:ext>
                </a:extLst>
              </a:tr>
            </a:tbl>
          </a:graphicData>
        </a:graphic>
      </p:graphicFrame>
      <p:graphicFrame>
        <p:nvGraphicFramePr>
          <p:cNvPr id="7" name="Table 6"/>
          <p:cNvGraphicFramePr>
            <a:graphicFrameLocks noGrp="1"/>
          </p:cNvGraphicFramePr>
          <p:nvPr>
            <p:extLst/>
          </p:nvPr>
        </p:nvGraphicFramePr>
        <p:xfrm>
          <a:off x="1080655" y="2120901"/>
          <a:ext cx="10047592" cy="830118"/>
        </p:xfrm>
        <a:graphic>
          <a:graphicData uri="http://schemas.openxmlformats.org/drawingml/2006/table">
            <a:tbl>
              <a:tblPr/>
              <a:tblGrid>
                <a:gridCol w="10047592">
                  <a:extLst>
                    <a:ext uri="{9D8B030D-6E8A-4147-A177-3AD203B41FA5}">
                      <a16:colId xmlns:a16="http://schemas.microsoft.com/office/drawing/2014/main" val="3963420133"/>
                    </a:ext>
                  </a:extLst>
                </a:gridCol>
              </a:tblGrid>
              <a:tr h="830118">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44564866"/>
                  </a:ext>
                </a:extLst>
              </a:tr>
            </a:tbl>
          </a:graphicData>
        </a:graphic>
      </p:graphicFrame>
      <p:graphicFrame>
        <p:nvGraphicFramePr>
          <p:cNvPr id="8" name="Table 7"/>
          <p:cNvGraphicFramePr>
            <a:graphicFrameLocks noGrp="1"/>
          </p:cNvGraphicFramePr>
          <p:nvPr>
            <p:extLst/>
          </p:nvPr>
        </p:nvGraphicFramePr>
        <p:xfrm>
          <a:off x="1052816" y="2977943"/>
          <a:ext cx="10047592" cy="762784"/>
        </p:xfrm>
        <a:graphic>
          <a:graphicData uri="http://schemas.openxmlformats.org/drawingml/2006/table">
            <a:tbl>
              <a:tblPr/>
              <a:tblGrid>
                <a:gridCol w="10047592">
                  <a:extLst>
                    <a:ext uri="{9D8B030D-6E8A-4147-A177-3AD203B41FA5}">
                      <a16:colId xmlns:a16="http://schemas.microsoft.com/office/drawing/2014/main" val="3963420133"/>
                    </a:ext>
                  </a:extLst>
                </a:gridCol>
              </a:tblGrid>
              <a:tr h="762784">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44564866"/>
                  </a:ext>
                </a:extLst>
              </a:tr>
            </a:tbl>
          </a:graphicData>
        </a:graphic>
      </p:graphicFrame>
      <p:graphicFrame>
        <p:nvGraphicFramePr>
          <p:cNvPr id="9" name="Table 8"/>
          <p:cNvGraphicFramePr>
            <a:graphicFrameLocks noGrp="1"/>
          </p:cNvGraphicFramePr>
          <p:nvPr>
            <p:extLst/>
          </p:nvPr>
        </p:nvGraphicFramePr>
        <p:xfrm>
          <a:off x="1052816" y="3749920"/>
          <a:ext cx="10047592" cy="827068"/>
        </p:xfrm>
        <a:graphic>
          <a:graphicData uri="http://schemas.openxmlformats.org/drawingml/2006/table">
            <a:tbl>
              <a:tblPr/>
              <a:tblGrid>
                <a:gridCol w="10047592">
                  <a:extLst>
                    <a:ext uri="{9D8B030D-6E8A-4147-A177-3AD203B41FA5}">
                      <a16:colId xmlns:a16="http://schemas.microsoft.com/office/drawing/2014/main" val="3963420133"/>
                    </a:ext>
                  </a:extLst>
                </a:gridCol>
              </a:tblGrid>
              <a:tr h="827068">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44564866"/>
                  </a:ext>
                </a:extLst>
              </a:tr>
            </a:tbl>
          </a:graphicData>
        </a:graphic>
      </p:graphicFrame>
      <p:graphicFrame>
        <p:nvGraphicFramePr>
          <p:cNvPr id="10" name="Table 9"/>
          <p:cNvGraphicFramePr>
            <a:graphicFrameLocks noGrp="1"/>
          </p:cNvGraphicFramePr>
          <p:nvPr>
            <p:extLst/>
          </p:nvPr>
        </p:nvGraphicFramePr>
        <p:xfrm>
          <a:off x="1052816" y="4597770"/>
          <a:ext cx="10047592" cy="763939"/>
        </p:xfrm>
        <a:graphic>
          <a:graphicData uri="http://schemas.openxmlformats.org/drawingml/2006/table">
            <a:tbl>
              <a:tblPr/>
              <a:tblGrid>
                <a:gridCol w="10047592">
                  <a:extLst>
                    <a:ext uri="{9D8B030D-6E8A-4147-A177-3AD203B41FA5}">
                      <a16:colId xmlns:a16="http://schemas.microsoft.com/office/drawing/2014/main" val="3963420133"/>
                    </a:ext>
                  </a:extLst>
                </a:gridCol>
              </a:tblGrid>
              <a:tr h="763939">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44564866"/>
                  </a:ext>
                </a:extLst>
              </a:tr>
            </a:tbl>
          </a:graphicData>
        </a:graphic>
      </p:graphicFrame>
      <p:sp>
        <p:nvSpPr>
          <p:cNvPr id="11" name="TextBox 10"/>
          <p:cNvSpPr txBox="1"/>
          <p:nvPr/>
        </p:nvSpPr>
        <p:spPr>
          <a:xfrm>
            <a:off x="4572000" y="2431286"/>
            <a:ext cx="748146" cy="369332"/>
          </a:xfrm>
          <a:prstGeom prst="rect">
            <a:avLst/>
          </a:prstGeom>
          <a:noFill/>
        </p:spPr>
        <p:txBody>
          <a:bodyPr wrap="square" rtlCol="0">
            <a:spAutoFit/>
          </a:bodyPr>
          <a:lstStyle/>
          <a:p>
            <a:r>
              <a:rPr lang="en-US" b="1" dirty="0" smtClean="0"/>
              <a:t>30%</a:t>
            </a:r>
            <a:endParaRPr lang="en-US" b="1" dirty="0"/>
          </a:p>
        </p:txBody>
      </p:sp>
      <p:sp>
        <p:nvSpPr>
          <p:cNvPr id="12" name="TextBox 11"/>
          <p:cNvSpPr txBox="1"/>
          <p:nvPr/>
        </p:nvSpPr>
        <p:spPr>
          <a:xfrm>
            <a:off x="10549128" y="5408013"/>
            <a:ext cx="748146" cy="369332"/>
          </a:xfrm>
          <a:prstGeom prst="rect">
            <a:avLst/>
          </a:prstGeom>
          <a:noFill/>
        </p:spPr>
        <p:txBody>
          <a:bodyPr wrap="square" rtlCol="0">
            <a:spAutoFit/>
          </a:bodyPr>
          <a:lstStyle/>
          <a:p>
            <a:r>
              <a:rPr lang="en-US" b="1" dirty="0"/>
              <a:t>9</a:t>
            </a:r>
            <a:r>
              <a:rPr lang="en-US" b="1" dirty="0" smtClean="0"/>
              <a:t>0%</a:t>
            </a:r>
            <a:endParaRPr lang="en-US" b="1" dirty="0"/>
          </a:p>
        </p:txBody>
      </p:sp>
      <p:sp>
        <p:nvSpPr>
          <p:cNvPr id="13" name="TextBox 12"/>
          <p:cNvSpPr txBox="1"/>
          <p:nvPr/>
        </p:nvSpPr>
        <p:spPr>
          <a:xfrm>
            <a:off x="9978253" y="4788268"/>
            <a:ext cx="748146" cy="369332"/>
          </a:xfrm>
          <a:prstGeom prst="rect">
            <a:avLst/>
          </a:prstGeom>
          <a:noFill/>
        </p:spPr>
        <p:txBody>
          <a:bodyPr wrap="square" rtlCol="0">
            <a:spAutoFit/>
          </a:bodyPr>
          <a:lstStyle/>
          <a:p>
            <a:r>
              <a:rPr lang="en-US" b="1" dirty="0"/>
              <a:t>8</a:t>
            </a:r>
            <a:r>
              <a:rPr lang="en-US" b="1" dirty="0" smtClean="0"/>
              <a:t>0%</a:t>
            </a:r>
            <a:endParaRPr lang="en-US" b="1" dirty="0"/>
          </a:p>
        </p:txBody>
      </p:sp>
      <p:sp>
        <p:nvSpPr>
          <p:cNvPr id="14" name="TextBox 13"/>
          <p:cNvSpPr txBox="1"/>
          <p:nvPr/>
        </p:nvSpPr>
        <p:spPr>
          <a:xfrm>
            <a:off x="8908472" y="3947266"/>
            <a:ext cx="748146" cy="369332"/>
          </a:xfrm>
          <a:prstGeom prst="rect">
            <a:avLst/>
          </a:prstGeom>
          <a:noFill/>
        </p:spPr>
        <p:txBody>
          <a:bodyPr wrap="square" rtlCol="0">
            <a:spAutoFit/>
          </a:bodyPr>
          <a:lstStyle/>
          <a:p>
            <a:r>
              <a:rPr lang="en-US" b="1" dirty="0" smtClean="0"/>
              <a:t>70%</a:t>
            </a:r>
            <a:endParaRPr lang="en-US" b="1" dirty="0"/>
          </a:p>
        </p:txBody>
      </p:sp>
      <p:sp>
        <p:nvSpPr>
          <p:cNvPr id="15" name="TextBox 14"/>
          <p:cNvSpPr txBox="1"/>
          <p:nvPr/>
        </p:nvSpPr>
        <p:spPr>
          <a:xfrm>
            <a:off x="7952509" y="3227924"/>
            <a:ext cx="748146" cy="369332"/>
          </a:xfrm>
          <a:prstGeom prst="rect">
            <a:avLst/>
          </a:prstGeom>
          <a:noFill/>
        </p:spPr>
        <p:txBody>
          <a:bodyPr wrap="square" rtlCol="0">
            <a:spAutoFit/>
          </a:bodyPr>
          <a:lstStyle/>
          <a:p>
            <a:r>
              <a:rPr lang="en-US" b="1" dirty="0" smtClean="0"/>
              <a:t>20%</a:t>
            </a:r>
            <a:endParaRPr lang="en-US" b="1" dirty="0"/>
          </a:p>
        </p:txBody>
      </p:sp>
      <p:sp>
        <p:nvSpPr>
          <p:cNvPr id="16" name="TextBox 15"/>
          <p:cNvSpPr txBox="1"/>
          <p:nvPr/>
        </p:nvSpPr>
        <p:spPr>
          <a:xfrm>
            <a:off x="7065818" y="2427369"/>
            <a:ext cx="748146" cy="369332"/>
          </a:xfrm>
          <a:prstGeom prst="rect">
            <a:avLst/>
          </a:prstGeom>
          <a:noFill/>
        </p:spPr>
        <p:txBody>
          <a:bodyPr wrap="square" rtlCol="0">
            <a:spAutoFit/>
          </a:bodyPr>
          <a:lstStyle/>
          <a:p>
            <a:r>
              <a:rPr lang="en-US" b="1" dirty="0"/>
              <a:t>1</a:t>
            </a:r>
            <a:r>
              <a:rPr lang="en-US" b="1" dirty="0" smtClean="0"/>
              <a:t>0%</a:t>
            </a:r>
            <a:endParaRPr lang="en-US" b="1" dirty="0"/>
          </a:p>
        </p:txBody>
      </p:sp>
      <p:sp>
        <p:nvSpPr>
          <p:cNvPr id="17" name="TextBox 16"/>
          <p:cNvSpPr txBox="1"/>
          <p:nvPr/>
        </p:nvSpPr>
        <p:spPr>
          <a:xfrm>
            <a:off x="3609109" y="3209881"/>
            <a:ext cx="748146" cy="369332"/>
          </a:xfrm>
          <a:prstGeom prst="rect">
            <a:avLst/>
          </a:prstGeom>
          <a:noFill/>
        </p:spPr>
        <p:txBody>
          <a:bodyPr wrap="square" rtlCol="0">
            <a:spAutoFit/>
          </a:bodyPr>
          <a:lstStyle/>
          <a:p>
            <a:r>
              <a:rPr lang="en-US" b="1" dirty="0"/>
              <a:t>6</a:t>
            </a:r>
            <a:r>
              <a:rPr lang="en-US" b="1" dirty="0" smtClean="0"/>
              <a:t>0%</a:t>
            </a:r>
            <a:endParaRPr lang="en-US" b="1" dirty="0"/>
          </a:p>
        </p:txBody>
      </p:sp>
      <p:sp>
        <p:nvSpPr>
          <p:cNvPr id="18" name="TextBox 17"/>
          <p:cNvSpPr txBox="1"/>
          <p:nvPr/>
        </p:nvSpPr>
        <p:spPr>
          <a:xfrm>
            <a:off x="2576945" y="4020805"/>
            <a:ext cx="748146" cy="369332"/>
          </a:xfrm>
          <a:prstGeom prst="rect">
            <a:avLst/>
          </a:prstGeom>
          <a:noFill/>
        </p:spPr>
        <p:txBody>
          <a:bodyPr wrap="square" rtlCol="0">
            <a:spAutoFit/>
          </a:bodyPr>
          <a:lstStyle/>
          <a:p>
            <a:r>
              <a:rPr lang="en-US" b="1" dirty="0"/>
              <a:t>8</a:t>
            </a:r>
            <a:r>
              <a:rPr lang="en-US" b="1" dirty="0" smtClean="0"/>
              <a:t>0%</a:t>
            </a:r>
            <a:endParaRPr lang="en-US" b="1" dirty="0"/>
          </a:p>
        </p:txBody>
      </p:sp>
      <p:sp>
        <p:nvSpPr>
          <p:cNvPr id="19" name="TextBox 18"/>
          <p:cNvSpPr txBox="1"/>
          <p:nvPr/>
        </p:nvSpPr>
        <p:spPr>
          <a:xfrm>
            <a:off x="1676400" y="4793009"/>
            <a:ext cx="748146" cy="369332"/>
          </a:xfrm>
          <a:prstGeom prst="rect">
            <a:avLst/>
          </a:prstGeom>
          <a:noFill/>
        </p:spPr>
        <p:txBody>
          <a:bodyPr wrap="square" rtlCol="0">
            <a:spAutoFit/>
          </a:bodyPr>
          <a:lstStyle/>
          <a:p>
            <a:r>
              <a:rPr lang="en-US" b="1" dirty="0"/>
              <a:t>9</a:t>
            </a:r>
            <a:r>
              <a:rPr lang="en-US" b="1" dirty="0" smtClean="0"/>
              <a:t>0%</a:t>
            </a:r>
            <a:endParaRPr lang="en-US" b="1" dirty="0"/>
          </a:p>
        </p:txBody>
      </p:sp>
      <p:sp>
        <p:nvSpPr>
          <p:cNvPr id="20" name="TextBox 19"/>
          <p:cNvSpPr txBox="1"/>
          <p:nvPr/>
        </p:nvSpPr>
        <p:spPr>
          <a:xfrm>
            <a:off x="1080655" y="5408013"/>
            <a:ext cx="748146" cy="369332"/>
          </a:xfrm>
          <a:prstGeom prst="rect">
            <a:avLst/>
          </a:prstGeom>
          <a:noFill/>
        </p:spPr>
        <p:txBody>
          <a:bodyPr wrap="square" rtlCol="0">
            <a:spAutoFit/>
          </a:bodyPr>
          <a:lstStyle/>
          <a:p>
            <a:r>
              <a:rPr lang="en-US" b="1" dirty="0" smtClean="0"/>
              <a:t>99%</a:t>
            </a:r>
            <a:endParaRPr lang="en-US" b="1" dirty="0"/>
          </a:p>
        </p:txBody>
      </p:sp>
      <p:graphicFrame>
        <p:nvGraphicFramePr>
          <p:cNvPr id="21" name="Table 20"/>
          <p:cNvGraphicFramePr>
            <a:graphicFrameLocks noGrp="1"/>
          </p:cNvGraphicFramePr>
          <p:nvPr>
            <p:extLst/>
          </p:nvPr>
        </p:nvGraphicFramePr>
        <p:xfrm>
          <a:off x="1052816" y="1303504"/>
          <a:ext cx="10047592" cy="830118"/>
        </p:xfrm>
        <a:graphic>
          <a:graphicData uri="http://schemas.openxmlformats.org/drawingml/2006/table">
            <a:tbl>
              <a:tblPr/>
              <a:tblGrid>
                <a:gridCol w="10047592">
                  <a:extLst>
                    <a:ext uri="{9D8B030D-6E8A-4147-A177-3AD203B41FA5}">
                      <a16:colId xmlns:a16="http://schemas.microsoft.com/office/drawing/2014/main" val="3963420133"/>
                    </a:ext>
                  </a:extLst>
                </a:gridCol>
              </a:tblGrid>
              <a:tr h="830118">
                <a:tc>
                  <a:txBody>
                    <a:bodyPr/>
                    <a:lstStyle/>
                    <a:p>
                      <a:pPr algn="l"/>
                      <a:r>
                        <a:rPr lang="en-US" sz="2800" b="1" dirty="0" smtClean="0"/>
                        <a:t>               After 3 Hours</a:t>
                      </a:r>
                      <a:endParaRPr lang="en-US" sz="28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644564866"/>
                  </a:ext>
                </a:extLst>
              </a:tr>
            </a:tbl>
          </a:graphicData>
        </a:graphic>
      </p:graphicFrame>
      <p:cxnSp>
        <p:nvCxnSpPr>
          <p:cNvPr id="24" name="Straight Connector 23"/>
          <p:cNvCxnSpPr/>
          <p:nvPr/>
        </p:nvCxnSpPr>
        <p:spPr>
          <a:xfrm flipV="1">
            <a:off x="6090467" y="1303504"/>
            <a:ext cx="0" cy="830118"/>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28" name="TextBox 27"/>
          <p:cNvSpPr txBox="1"/>
          <p:nvPr/>
        </p:nvSpPr>
        <p:spPr>
          <a:xfrm>
            <a:off x="6090467" y="1314045"/>
            <a:ext cx="5009813" cy="523220"/>
          </a:xfrm>
          <a:prstGeom prst="rect">
            <a:avLst/>
          </a:prstGeom>
          <a:noFill/>
        </p:spPr>
        <p:txBody>
          <a:bodyPr wrap="square" rtlCol="0">
            <a:spAutoFit/>
          </a:bodyPr>
          <a:lstStyle/>
          <a:p>
            <a:pPr algn="ctr"/>
            <a:r>
              <a:rPr lang="en-US" sz="2800" b="1" dirty="0" smtClean="0"/>
              <a:t>After 3 Days</a:t>
            </a:r>
            <a:endParaRPr lang="en-US" sz="2800" b="1" dirty="0"/>
          </a:p>
        </p:txBody>
      </p:sp>
    </p:spTree>
    <p:extLst>
      <p:ext uri="{BB962C8B-B14F-4D97-AF65-F5344CB8AC3E}">
        <p14:creationId xmlns:p14="http://schemas.microsoft.com/office/powerpoint/2010/main" val="377003074"/>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1000"/>
                                        <p:tgtEl>
                                          <p:spTgt spid="13"/>
                                        </p:tgtEl>
                                      </p:cBhvr>
                                    </p:animEffect>
                                    <p:anim calcmode="lin" valueType="num">
                                      <p:cBhvr>
                                        <p:cTn id="58" dur="1000" fill="hold"/>
                                        <p:tgtEl>
                                          <p:spTgt spid="13"/>
                                        </p:tgtEl>
                                        <p:attrNameLst>
                                          <p:attrName>ppt_x</p:attrName>
                                        </p:attrNameLst>
                                      </p:cBhvr>
                                      <p:tavLst>
                                        <p:tav tm="0">
                                          <p:val>
                                            <p:strVal val="#ppt_x"/>
                                          </p:val>
                                        </p:tav>
                                        <p:tav tm="100000">
                                          <p:val>
                                            <p:strVal val="#ppt_x"/>
                                          </p:val>
                                        </p:tav>
                                      </p:tavLst>
                                    </p:anim>
                                    <p:anim calcmode="lin" valueType="num">
                                      <p:cBhvr>
                                        <p:cTn id="59" dur="1000" fill="hold"/>
                                        <p:tgtEl>
                                          <p:spTgt spid="13"/>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1000"/>
                                        <p:tgtEl>
                                          <p:spTgt spid="14"/>
                                        </p:tgtEl>
                                      </p:cBhvr>
                                    </p:animEffect>
                                    <p:anim calcmode="lin" valueType="num">
                                      <p:cBhvr>
                                        <p:cTn id="63" dur="1000" fill="hold"/>
                                        <p:tgtEl>
                                          <p:spTgt spid="14"/>
                                        </p:tgtEl>
                                        <p:attrNameLst>
                                          <p:attrName>ppt_x</p:attrName>
                                        </p:attrNameLst>
                                      </p:cBhvr>
                                      <p:tavLst>
                                        <p:tav tm="0">
                                          <p:val>
                                            <p:strVal val="#ppt_x"/>
                                          </p:val>
                                        </p:tav>
                                        <p:tav tm="100000">
                                          <p:val>
                                            <p:strVal val="#ppt_x"/>
                                          </p:val>
                                        </p:tav>
                                      </p:tavLst>
                                    </p:anim>
                                    <p:anim calcmode="lin" valueType="num">
                                      <p:cBhvr>
                                        <p:cTn id="64" dur="1000" fill="hold"/>
                                        <p:tgtEl>
                                          <p:spTgt spid="1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1000"/>
                                        <p:tgtEl>
                                          <p:spTgt spid="15"/>
                                        </p:tgtEl>
                                      </p:cBhvr>
                                    </p:animEffect>
                                    <p:anim calcmode="lin" valueType="num">
                                      <p:cBhvr>
                                        <p:cTn id="68" dur="1000" fill="hold"/>
                                        <p:tgtEl>
                                          <p:spTgt spid="15"/>
                                        </p:tgtEl>
                                        <p:attrNameLst>
                                          <p:attrName>ppt_x</p:attrName>
                                        </p:attrNameLst>
                                      </p:cBhvr>
                                      <p:tavLst>
                                        <p:tav tm="0">
                                          <p:val>
                                            <p:strVal val="#ppt_x"/>
                                          </p:val>
                                        </p:tav>
                                        <p:tav tm="100000">
                                          <p:val>
                                            <p:strVal val="#ppt_x"/>
                                          </p:val>
                                        </p:tav>
                                      </p:tavLst>
                                    </p:anim>
                                    <p:anim calcmode="lin" valueType="num">
                                      <p:cBhvr>
                                        <p:cTn id="69" dur="1000" fill="hold"/>
                                        <p:tgtEl>
                                          <p:spTgt spid="15"/>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1000"/>
                                        <p:tgtEl>
                                          <p:spTgt spid="16"/>
                                        </p:tgtEl>
                                      </p:cBhvr>
                                    </p:animEffect>
                                    <p:anim calcmode="lin" valueType="num">
                                      <p:cBhvr>
                                        <p:cTn id="73" dur="1000" fill="hold"/>
                                        <p:tgtEl>
                                          <p:spTgt spid="16"/>
                                        </p:tgtEl>
                                        <p:attrNameLst>
                                          <p:attrName>ppt_x</p:attrName>
                                        </p:attrNameLst>
                                      </p:cBhvr>
                                      <p:tavLst>
                                        <p:tav tm="0">
                                          <p:val>
                                            <p:strVal val="#ppt_x"/>
                                          </p:val>
                                        </p:tav>
                                        <p:tav tm="100000">
                                          <p:val>
                                            <p:strVal val="#ppt_x"/>
                                          </p:val>
                                        </p:tav>
                                      </p:tavLst>
                                    </p:anim>
                                    <p:anim calcmode="lin" valueType="num">
                                      <p:cBhvr>
                                        <p:cTn id="74" dur="1000" fill="hold"/>
                                        <p:tgtEl>
                                          <p:spTgt spid="16"/>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0"/>
                                        <p:tgtEl>
                                          <p:spTgt spid="17"/>
                                        </p:tgtEl>
                                      </p:cBhvr>
                                    </p:animEffect>
                                    <p:anim calcmode="lin" valueType="num">
                                      <p:cBhvr>
                                        <p:cTn id="78" dur="1000" fill="hold"/>
                                        <p:tgtEl>
                                          <p:spTgt spid="17"/>
                                        </p:tgtEl>
                                        <p:attrNameLst>
                                          <p:attrName>ppt_x</p:attrName>
                                        </p:attrNameLst>
                                      </p:cBhvr>
                                      <p:tavLst>
                                        <p:tav tm="0">
                                          <p:val>
                                            <p:strVal val="#ppt_x"/>
                                          </p:val>
                                        </p:tav>
                                        <p:tav tm="100000">
                                          <p:val>
                                            <p:strVal val="#ppt_x"/>
                                          </p:val>
                                        </p:tav>
                                      </p:tavLst>
                                    </p:anim>
                                    <p:anim calcmode="lin" valueType="num">
                                      <p:cBhvr>
                                        <p:cTn id="79" dur="1000" fill="hold"/>
                                        <p:tgtEl>
                                          <p:spTgt spid="17"/>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1000"/>
                                        <p:tgtEl>
                                          <p:spTgt spid="18"/>
                                        </p:tgtEl>
                                      </p:cBhvr>
                                    </p:animEffect>
                                    <p:anim calcmode="lin" valueType="num">
                                      <p:cBhvr>
                                        <p:cTn id="83" dur="1000" fill="hold"/>
                                        <p:tgtEl>
                                          <p:spTgt spid="18"/>
                                        </p:tgtEl>
                                        <p:attrNameLst>
                                          <p:attrName>ppt_x</p:attrName>
                                        </p:attrNameLst>
                                      </p:cBhvr>
                                      <p:tavLst>
                                        <p:tav tm="0">
                                          <p:val>
                                            <p:strVal val="#ppt_x"/>
                                          </p:val>
                                        </p:tav>
                                        <p:tav tm="100000">
                                          <p:val>
                                            <p:strVal val="#ppt_x"/>
                                          </p:val>
                                        </p:tav>
                                      </p:tavLst>
                                    </p:anim>
                                    <p:anim calcmode="lin" valueType="num">
                                      <p:cBhvr>
                                        <p:cTn id="84" dur="1000" fill="hold"/>
                                        <p:tgtEl>
                                          <p:spTgt spid="18"/>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1000"/>
                                        <p:tgtEl>
                                          <p:spTgt spid="19"/>
                                        </p:tgtEl>
                                      </p:cBhvr>
                                    </p:animEffect>
                                    <p:anim calcmode="lin" valueType="num">
                                      <p:cBhvr>
                                        <p:cTn id="88" dur="1000" fill="hold"/>
                                        <p:tgtEl>
                                          <p:spTgt spid="19"/>
                                        </p:tgtEl>
                                        <p:attrNameLst>
                                          <p:attrName>ppt_x</p:attrName>
                                        </p:attrNameLst>
                                      </p:cBhvr>
                                      <p:tavLst>
                                        <p:tav tm="0">
                                          <p:val>
                                            <p:strVal val="#ppt_x"/>
                                          </p:val>
                                        </p:tav>
                                        <p:tav tm="100000">
                                          <p:val>
                                            <p:strVal val="#ppt_x"/>
                                          </p:val>
                                        </p:tav>
                                      </p:tavLst>
                                    </p:anim>
                                    <p:anim calcmode="lin" valueType="num">
                                      <p:cBhvr>
                                        <p:cTn id="89" dur="1000" fill="hold"/>
                                        <p:tgtEl>
                                          <p:spTgt spid="19"/>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1000"/>
                                        <p:tgtEl>
                                          <p:spTgt spid="20"/>
                                        </p:tgtEl>
                                      </p:cBhvr>
                                    </p:animEffect>
                                    <p:anim calcmode="lin" valueType="num">
                                      <p:cBhvr>
                                        <p:cTn id="93" dur="1000" fill="hold"/>
                                        <p:tgtEl>
                                          <p:spTgt spid="20"/>
                                        </p:tgtEl>
                                        <p:attrNameLst>
                                          <p:attrName>ppt_x</p:attrName>
                                        </p:attrNameLst>
                                      </p:cBhvr>
                                      <p:tavLst>
                                        <p:tav tm="0">
                                          <p:val>
                                            <p:strVal val="#ppt_x"/>
                                          </p:val>
                                        </p:tav>
                                        <p:tav tm="100000">
                                          <p:val>
                                            <p:strVal val="#ppt_x"/>
                                          </p:val>
                                        </p:tav>
                                      </p:tavLst>
                                    </p:anim>
                                    <p:anim calcmode="lin" valueType="num">
                                      <p:cBhvr>
                                        <p:cTn id="94" dur="1000" fill="hold"/>
                                        <p:tgtEl>
                                          <p:spTgt spid="20"/>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1000"/>
                                        <p:tgtEl>
                                          <p:spTgt spid="21"/>
                                        </p:tgtEl>
                                      </p:cBhvr>
                                    </p:animEffect>
                                    <p:anim calcmode="lin" valueType="num">
                                      <p:cBhvr>
                                        <p:cTn id="98" dur="1000" fill="hold"/>
                                        <p:tgtEl>
                                          <p:spTgt spid="21"/>
                                        </p:tgtEl>
                                        <p:attrNameLst>
                                          <p:attrName>ppt_x</p:attrName>
                                        </p:attrNameLst>
                                      </p:cBhvr>
                                      <p:tavLst>
                                        <p:tav tm="0">
                                          <p:val>
                                            <p:strVal val="#ppt_x"/>
                                          </p:val>
                                        </p:tav>
                                        <p:tav tm="100000">
                                          <p:val>
                                            <p:strVal val="#ppt_x"/>
                                          </p:val>
                                        </p:tav>
                                      </p:tavLst>
                                    </p:anim>
                                    <p:anim calcmode="lin" valueType="num">
                                      <p:cBhvr>
                                        <p:cTn id="99" dur="1000" fill="hold"/>
                                        <p:tgtEl>
                                          <p:spTgt spid="21"/>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1000"/>
                                        <p:tgtEl>
                                          <p:spTgt spid="24"/>
                                        </p:tgtEl>
                                      </p:cBhvr>
                                    </p:animEffect>
                                    <p:anim calcmode="lin" valueType="num">
                                      <p:cBhvr>
                                        <p:cTn id="103" dur="1000" fill="hold"/>
                                        <p:tgtEl>
                                          <p:spTgt spid="24"/>
                                        </p:tgtEl>
                                        <p:attrNameLst>
                                          <p:attrName>ppt_x</p:attrName>
                                        </p:attrNameLst>
                                      </p:cBhvr>
                                      <p:tavLst>
                                        <p:tav tm="0">
                                          <p:val>
                                            <p:strVal val="#ppt_x"/>
                                          </p:val>
                                        </p:tav>
                                        <p:tav tm="100000">
                                          <p:val>
                                            <p:strVal val="#ppt_x"/>
                                          </p:val>
                                        </p:tav>
                                      </p:tavLst>
                                    </p:anim>
                                    <p:anim calcmode="lin" valueType="num">
                                      <p:cBhvr>
                                        <p:cTn id="104" dur="1000" fill="hold"/>
                                        <p:tgtEl>
                                          <p:spTgt spid="24"/>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fade">
                                      <p:cBhvr>
                                        <p:cTn id="107" dur="1000"/>
                                        <p:tgtEl>
                                          <p:spTgt spid="28"/>
                                        </p:tgtEl>
                                      </p:cBhvr>
                                    </p:animEffect>
                                    <p:anim calcmode="lin" valueType="num">
                                      <p:cBhvr>
                                        <p:cTn id="108" dur="1000" fill="hold"/>
                                        <p:tgtEl>
                                          <p:spTgt spid="28"/>
                                        </p:tgtEl>
                                        <p:attrNameLst>
                                          <p:attrName>ppt_x</p:attrName>
                                        </p:attrNameLst>
                                      </p:cBhvr>
                                      <p:tavLst>
                                        <p:tav tm="0">
                                          <p:val>
                                            <p:strVal val="#ppt_x"/>
                                          </p:val>
                                        </p:tav>
                                        <p:tav tm="100000">
                                          <p:val>
                                            <p:strVal val="#ppt_x"/>
                                          </p:val>
                                        </p:tav>
                                      </p:tavLst>
                                    </p:anim>
                                    <p:anim calcmode="lin" valueType="num">
                                      <p:cBhvr>
                                        <p:cTn id="10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4" grpId="0"/>
      <p:bldP spid="11" grpId="0"/>
      <p:bldP spid="12" grpId="0"/>
      <p:bldP spid="13" grpId="0"/>
      <p:bldP spid="14" grpId="0"/>
      <p:bldP spid="15" grpId="0"/>
      <p:bldP spid="16" grpId="0"/>
      <p:bldP spid="17" grpId="0"/>
      <p:bldP spid="18" grpId="0"/>
      <p:bldP spid="19" grpId="0"/>
      <p:bldP spid="20"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idx="1"/>
          </p:nvPr>
        </p:nvSpPr>
        <p:spPr>
          <a:xfrm>
            <a:off x="1686560" y="1193800"/>
            <a:ext cx="10068560" cy="5410200"/>
          </a:xfrm>
        </p:spPr>
        <p:txBody>
          <a:bodyPr>
            <a:noAutofit/>
          </a:bodyPr>
          <a:lstStyle/>
          <a:p>
            <a:pPr>
              <a:lnSpc>
                <a:spcPct val="90000"/>
              </a:lnSpc>
              <a:buFont typeface="Arial" pitchFamily="34" charset="0"/>
              <a:buChar char="•"/>
            </a:pPr>
            <a:r>
              <a:rPr lang="en-US" altLang="zh-CN" sz="2400" dirty="0">
                <a:ea typeface="宋体" charset="-122"/>
              </a:rPr>
              <a:t>Consider the audience (status interest &amp; objective)</a:t>
            </a:r>
          </a:p>
          <a:p>
            <a:pPr>
              <a:lnSpc>
                <a:spcPct val="90000"/>
              </a:lnSpc>
              <a:buFont typeface="Arial" pitchFamily="34" charset="0"/>
              <a:buChar char="•"/>
            </a:pPr>
            <a:endParaRPr lang="en-US" altLang="zh-CN" sz="700" dirty="0">
              <a:ea typeface="宋体" charset="-122"/>
            </a:endParaRPr>
          </a:p>
          <a:p>
            <a:pPr>
              <a:lnSpc>
                <a:spcPct val="90000"/>
              </a:lnSpc>
              <a:buFont typeface="Arial" pitchFamily="34" charset="0"/>
              <a:buChar char="•"/>
            </a:pPr>
            <a:r>
              <a:rPr lang="en-US" altLang="zh-CN" sz="2400" dirty="0">
                <a:ea typeface="宋体" charset="-122"/>
              </a:rPr>
              <a:t>Easy to use see &amp; understand</a:t>
            </a:r>
          </a:p>
          <a:p>
            <a:pPr>
              <a:lnSpc>
                <a:spcPct val="90000"/>
              </a:lnSpc>
              <a:buFont typeface="Arial" pitchFamily="34" charset="0"/>
              <a:buChar char="•"/>
            </a:pPr>
            <a:endParaRPr lang="en-US" altLang="zh-CN" sz="700" dirty="0">
              <a:ea typeface="宋体" charset="-122"/>
            </a:endParaRPr>
          </a:p>
          <a:p>
            <a:pPr>
              <a:lnSpc>
                <a:spcPct val="90000"/>
              </a:lnSpc>
              <a:buFont typeface="Arial" pitchFamily="34" charset="0"/>
              <a:buChar char="•"/>
            </a:pPr>
            <a:r>
              <a:rPr lang="en-US" altLang="zh-CN" sz="2400" dirty="0">
                <a:ea typeface="宋体" charset="-122"/>
              </a:rPr>
              <a:t>It should be simple and direct.</a:t>
            </a:r>
          </a:p>
          <a:p>
            <a:pPr>
              <a:lnSpc>
                <a:spcPct val="90000"/>
              </a:lnSpc>
              <a:buFont typeface="Arial" pitchFamily="34" charset="0"/>
              <a:buChar char="•"/>
            </a:pPr>
            <a:endParaRPr lang="en-US" altLang="zh-CN" sz="700" dirty="0">
              <a:ea typeface="宋体" charset="-122"/>
            </a:endParaRPr>
          </a:p>
          <a:p>
            <a:pPr>
              <a:lnSpc>
                <a:spcPct val="90000"/>
              </a:lnSpc>
              <a:buFont typeface="Arial" pitchFamily="34" charset="0"/>
              <a:buChar char="•"/>
            </a:pPr>
            <a:r>
              <a:rPr lang="en-US" altLang="zh-CN" sz="2400" dirty="0">
                <a:ea typeface="宋体" charset="-122"/>
              </a:rPr>
              <a:t>Easy to handle and transport.</a:t>
            </a:r>
          </a:p>
          <a:p>
            <a:pPr>
              <a:lnSpc>
                <a:spcPct val="90000"/>
              </a:lnSpc>
              <a:buFont typeface="Arial" pitchFamily="34" charset="0"/>
              <a:buChar char="•"/>
            </a:pPr>
            <a:endParaRPr lang="en-US" altLang="zh-CN" sz="700" dirty="0">
              <a:ea typeface="宋体" charset="-122"/>
            </a:endParaRPr>
          </a:p>
          <a:p>
            <a:pPr>
              <a:lnSpc>
                <a:spcPct val="90000"/>
              </a:lnSpc>
              <a:buFont typeface="Arial" pitchFamily="34" charset="0"/>
              <a:buChar char="•"/>
            </a:pPr>
            <a:r>
              <a:rPr lang="en-US" altLang="zh-CN" sz="2400" dirty="0">
                <a:ea typeface="宋体" charset="-122"/>
              </a:rPr>
              <a:t>Attractive, clean and good working condition.</a:t>
            </a:r>
          </a:p>
          <a:p>
            <a:pPr>
              <a:lnSpc>
                <a:spcPct val="90000"/>
              </a:lnSpc>
              <a:buFont typeface="Arial" pitchFamily="34" charset="0"/>
              <a:buChar char="•"/>
            </a:pPr>
            <a:endParaRPr lang="en-US" altLang="zh-CN" sz="700" dirty="0">
              <a:ea typeface="宋体" charset="-122"/>
            </a:endParaRPr>
          </a:p>
          <a:p>
            <a:pPr>
              <a:lnSpc>
                <a:spcPct val="90000"/>
              </a:lnSpc>
              <a:buFont typeface="Arial" pitchFamily="34" charset="0"/>
              <a:buChar char="•"/>
            </a:pPr>
            <a:r>
              <a:rPr lang="en-US" altLang="zh-CN" sz="2400" dirty="0">
                <a:ea typeface="宋体" charset="-122"/>
              </a:rPr>
              <a:t>Briefly of (Attitude of) audience on media.</a:t>
            </a:r>
          </a:p>
          <a:p>
            <a:pPr>
              <a:lnSpc>
                <a:spcPct val="90000"/>
              </a:lnSpc>
              <a:buFont typeface="Arial" pitchFamily="34" charset="0"/>
              <a:buChar char="•"/>
            </a:pPr>
            <a:endParaRPr lang="en-US" altLang="zh-CN" sz="700" dirty="0">
              <a:ea typeface="宋体" charset="-122"/>
            </a:endParaRPr>
          </a:p>
          <a:p>
            <a:pPr>
              <a:lnSpc>
                <a:spcPct val="90000"/>
              </a:lnSpc>
              <a:buFont typeface="Arial" pitchFamily="34" charset="0"/>
              <a:buChar char="•"/>
            </a:pPr>
            <a:r>
              <a:rPr lang="en-US" altLang="zh-CN" sz="2400" dirty="0">
                <a:ea typeface="宋体" charset="-122"/>
              </a:rPr>
              <a:t>It should be appropriate according to time and place.</a:t>
            </a:r>
          </a:p>
          <a:p>
            <a:pPr>
              <a:lnSpc>
                <a:spcPct val="90000"/>
              </a:lnSpc>
              <a:buFont typeface="Arial" pitchFamily="34" charset="0"/>
              <a:buChar char="•"/>
            </a:pPr>
            <a:endParaRPr lang="en-US" altLang="zh-CN" sz="700" dirty="0">
              <a:ea typeface="宋体" charset="-122"/>
            </a:endParaRPr>
          </a:p>
          <a:p>
            <a:pPr>
              <a:lnSpc>
                <a:spcPct val="90000"/>
              </a:lnSpc>
              <a:buFont typeface="Arial" pitchFamily="34" charset="0"/>
              <a:buChar char="•"/>
            </a:pPr>
            <a:r>
              <a:rPr lang="en-US" altLang="zh-CN" sz="2400" dirty="0">
                <a:ea typeface="宋体" charset="-122"/>
              </a:rPr>
              <a:t>It should be cost effective.</a:t>
            </a:r>
            <a:endParaRPr lang="en-US" sz="2400" dirty="0"/>
          </a:p>
        </p:txBody>
      </p:sp>
      <p:sp>
        <p:nvSpPr>
          <p:cNvPr id="116738" name="Rectangle 2"/>
          <p:cNvSpPr>
            <a:spLocks noGrp="1" noChangeArrowheads="1"/>
          </p:cNvSpPr>
          <p:nvPr>
            <p:ph type="title"/>
          </p:nvPr>
        </p:nvSpPr>
        <p:spPr>
          <a:xfrm>
            <a:off x="1371600" y="0"/>
            <a:ext cx="10271760" cy="1524000"/>
          </a:xfrm>
        </p:spPr>
        <p:txBody>
          <a:bodyPr>
            <a:normAutofit/>
          </a:bodyPr>
          <a:lstStyle/>
          <a:p>
            <a:r>
              <a:rPr lang="en-US" altLang="zh-CN" sz="4000" dirty="0" smtClean="0">
                <a:ea typeface="宋体" charset="-122"/>
              </a:rPr>
              <a:t>Criteria of Selection and Use of Appropriate Media </a:t>
            </a:r>
            <a:endParaRPr lang="en-US" sz="4000" dirty="0" smtClean="0"/>
          </a:p>
        </p:txBody>
      </p:sp>
    </p:spTree>
    <p:extLst>
      <p:ext uri="{BB962C8B-B14F-4D97-AF65-F5344CB8AC3E}">
        <p14:creationId xmlns:p14="http://schemas.microsoft.com/office/powerpoint/2010/main" val="4006872070"/>
      </p:ext>
    </p:extLst>
  </p:cSld>
  <p:clrMapOvr>
    <a:masterClrMapping/>
  </p:clrMapOvr>
  <p:transition advClick="0"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9848" y="1572768"/>
            <a:ext cx="10058400" cy="4050792"/>
          </a:xfrm>
        </p:spPr>
        <p:txBody>
          <a:bodyPr>
            <a:normAutofit/>
          </a:bodyPr>
          <a:lstStyle/>
          <a:p>
            <a:pPr>
              <a:buNone/>
            </a:pPr>
            <a:r>
              <a:rPr lang="en-US" sz="2800" dirty="0"/>
              <a:t>Research has been shown that media help a learner to;</a:t>
            </a:r>
          </a:p>
          <a:p>
            <a:r>
              <a:rPr lang="en-US" sz="2800" dirty="0"/>
              <a:t>learn more and faster, </a:t>
            </a:r>
          </a:p>
          <a:p>
            <a:r>
              <a:rPr lang="en-US" sz="2800" dirty="0"/>
              <a:t>remember longer, complete; and permanent, </a:t>
            </a:r>
          </a:p>
          <a:p>
            <a:r>
              <a:rPr lang="en-US" sz="2800" dirty="0"/>
              <a:t>arose and hold interest,</a:t>
            </a:r>
          </a:p>
          <a:p>
            <a:r>
              <a:rPr lang="en-US" sz="2800" dirty="0" smtClean="0"/>
              <a:t>over </a:t>
            </a:r>
            <a:r>
              <a:rPr lang="en-US" sz="2800" dirty="0"/>
              <a:t>come language barriers, </a:t>
            </a:r>
          </a:p>
          <a:p>
            <a:r>
              <a:rPr lang="en-US" sz="2800" dirty="0"/>
              <a:t>make active learning, </a:t>
            </a:r>
          </a:p>
          <a:p>
            <a:r>
              <a:rPr lang="en-US" sz="2800" dirty="0"/>
              <a:t>save time and help sharing the experience.</a:t>
            </a:r>
          </a:p>
          <a:p>
            <a:endParaRPr lang="en-US" sz="2800" dirty="0"/>
          </a:p>
        </p:txBody>
      </p:sp>
      <p:sp>
        <p:nvSpPr>
          <p:cNvPr id="2" name="Title 1"/>
          <p:cNvSpPr>
            <a:spLocks noGrp="1"/>
          </p:cNvSpPr>
          <p:nvPr>
            <p:ph type="title"/>
          </p:nvPr>
        </p:nvSpPr>
        <p:spPr>
          <a:xfrm>
            <a:off x="1069848" y="484632"/>
            <a:ext cx="10058400" cy="1303528"/>
          </a:xfrm>
        </p:spPr>
        <p:txBody>
          <a:bodyPr>
            <a:normAutofit/>
          </a:bodyPr>
          <a:lstStyle/>
          <a:p>
            <a:r>
              <a:rPr lang="en-US" sz="3600" dirty="0" smtClean="0"/>
              <a:t>Importance of the media in teaching learning situation</a:t>
            </a:r>
            <a:endParaRPr lang="en-US" sz="3600" dirty="0"/>
          </a:p>
        </p:txBody>
      </p:sp>
    </p:spTree>
    <p:extLst>
      <p:ext uri="{BB962C8B-B14F-4D97-AF65-F5344CB8AC3E}">
        <p14:creationId xmlns:p14="http://schemas.microsoft.com/office/powerpoint/2010/main" val="2050257251"/>
      </p:ext>
    </p:extLst>
  </p:cSld>
  <p:clrMapOvr>
    <a:masterClrMapping/>
  </p:clrMapOvr>
  <p:transition advClick="0" advTm="1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a:t>Regarding the importance of media </a:t>
            </a:r>
            <a:r>
              <a:rPr lang="en-US" sz="2800" dirty="0" smtClean="0"/>
              <a:t>, proverb:</a:t>
            </a:r>
          </a:p>
          <a:p>
            <a:r>
              <a:rPr lang="en-US" sz="2400" dirty="0" smtClean="0"/>
              <a:t>If </a:t>
            </a:r>
            <a:r>
              <a:rPr lang="en-US" sz="2400" dirty="0"/>
              <a:t>I hear it, I forget it.</a:t>
            </a:r>
          </a:p>
          <a:p>
            <a:pPr lvl="1"/>
            <a:r>
              <a:rPr lang="en-US" sz="2400" dirty="0"/>
              <a:t>If I see it, I remember it.</a:t>
            </a:r>
          </a:p>
          <a:p>
            <a:pPr lvl="1"/>
            <a:r>
              <a:rPr lang="en-US" sz="2400" dirty="0" smtClean="0"/>
              <a:t>If </a:t>
            </a:r>
            <a:r>
              <a:rPr lang="en-US" sz="2400" dirty="0"/>
              <a:t>I do it, I know it.</a:t>
            </a:r>
          </a:p>
          <a:p>
            <a:pPr lvl="1"/>
            <a:r>
              <a:rPr lang="en-US" sz="2400" dirty="0"/>
              <a:t>If I research it I use it.</a:t>
            </a:r>
          </a:p>
          <a:p>
            <a:endParaRPr lang="en-US" sz="2800"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006076809"/>
      </p:ext>
    </p:extLst>
  </p:cSld>
  <p:clrMapOvr>
    <a:masterClrMapping/>
  </p:clrMapOvr>
  <p:transition advClick="0" advTm="1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pPr marL="457200" indent="-457200">
              <a:buClrTx/>
              <a:buFont typeface="+mj-lt"/>
              <a:buAutoNum type="arabicPeriod"/>
            </a:pPr>
            <a:r>
              <a:rPr lang="en-US" dirty="0" smtClean="0"/>
              <a:t>Meaning </a:t>
            </a:r>
          </a:p>
          <a:p>
            <a:pPr marL="457200" indent="-457200">
              <a:buClrTx/>
              <a:buFont typeface="+mj-lt"/>
              <a:buAutoNum type="arabicPeriod"/>
            </a:pPr>
            <a:r>
              <a:rPr lang="en-US" dirty="0" smtClean="0"/>
              <a:t>Types</a:t>
            </a:r>
          </a:p>
          <a:p>
            <a:pPr marL="457200" indent="-457200">
              <a:buClrTx/>
              <a:buFont typeface="+mj-lt"/>
              <a:buAutoNum type="arabicPeriod"/>
            </a:pPr>
            <a:r>
              <a:rPr lang="en-US" dirty="0" smtClean="0"/>
              <a:t>Importance</a:t>
            </a:r>
          </a:p>
          <a:p>
            <a:pPr marL="457200" indent="-457200">
              <a:buClrTx/>
              <a:buFont typeface="+mj-lt"/>
              <a:buAutoNum type="arabicPeriod"/>
            </a:pPr>
            <a:r>
              <a:rPr lang="en-US" dirty="0" smtClean="0"/>
              <a:t>Selection </a:t>
            </a:r>
            <a:r>
              <a:rPr lang="en-US" dirty="0"/>
              <a:t>criteria </a:t>
            </a:r>
            <a:endParaRPr lang="en-US" dirty="0" smtClean="0"/>
          </a:p>
          <a:p>
            <a:pPr marL="457200" indent="-457200">
              <a:buClrTx/>
              <a:buFont typeface="+mj-lt"/>
              <a:buAutoNum type="arabicPeriod"/>
            </a:pPr>
            <a:r>
              <a:rPr lang="en-US" dirty="0" smtClean="0"/>
              <a:t>Examples </a:t>
            </a:r>
          </a:p>
          <a:p>
            <a:pPr marL="457200" indent="-457200">
              <a:buClrTx/>
              <a:buFont typeface="+mj-lt"/>
              <a:buAutoNum type="arabicPeriod"/>
            </a:pPr>
            <a:r>
              <a:rPr lang="en-US" dirty="0" smtClean="0"/>
              <a:t>References</a:t>
            </a: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2</a:t>
            </a:fld>
            <a:endParaRPr lang="en-US"/>
          </a:p>
        </p:txBody>
      </p:sp>
    </p:spTree>
    <p:extLst>
      <p:ext uri="{BB962C8B-B14F-4D97-AF65-F5344CB8AC3E}">
        <p14:creationId xmlns:p14="http://schemas.microsoft.com/office/powerpoint/2010/main" val="2649174811"/>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rgbClr val="92D050"/>
                </a:solidFill>
              </a:rPr>
              <a:t>Individual Methods of health education</a:t>
            </a:r>
            <a:endParaRPr lang="en-US" dirty="0">
              <a:solidFill>
                <a:srgbClr val="92D050"/>
              </a:solidFill>
            </a:endParaRPr>
          </a:p>
        </p:txBody>
      </p:sp>
      <p:sp>
        <p:nvSpPr>
          <p:cNvPr id="4" name="Slide Number Placeholder 3"/>
          <p:cNvSpPr>
            <a:spLocks noGrp="1"/>
          </p:cNvSpPr>
          <p:nvPr>
            <p:ph type="sldNum" sz="quarter" idx="12"/>
          </p:nvPr>
        </p:nvSpPr>
        <p:spPr/>
        <p:txBody>
          <a:bodyPr/>
          <a:lstStyle/>
          <a:p>
            <a:fld id="{EF88F1E9-A9E1-4947-9BD4-DCF9D535B08A}" type="slidenum">
              <a:rPr lang="en-US" smtClean="0"/>
              <a:pPr/>
              <a:t>20</a:t>
            </a:fld>
            <a:r>
              <a:rPr lang="en-US" dirty="0" smtClean="0"/>
              <a:t>-28</a:t>
            </a:r>
            <a:endParaRPr lang="en-US" dirty="0"/>
          </a:p>
        </p:txBody>
      </p:sp>
    </p:spTree>
    <p:extLst>
      <p:ext uri="{BB962C8B-B14F-4D97-AF65-F5344CB8AC3E}">
        <p14:creationId xmlns:p14="http://schemas.microsoft.com/office/powerpoint/2010/main" val="2427224428"/>
      </p:ext>
    </p:extLst>
  </p:cSld>
  <p:clrMapOvr>
    <a:masterClrMapping/>
  </p:clrMapOvr>
  <p:transition advClick="0" advTm="1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92D050"/>
                </a:solidFill>
              </a:rPr>
              <a:t>Individual Methods</a:t>
            </a:r>
            <a:endParaRPr lang="en-US" dirty="0">
              <a:solidFill>
                <a:srgbClr val="92D050"/>
              </a:solidFill>
            </a:endParaRPr>
          </a:p>
        </p:txBody>
      </p:sp>
      <p:sp>
        <p:nvSpPr>
          <p:cNvPr id="3" name="Content Placeholder 2"/>
          <p:cNvSpPr>
            <a:spLocks noGrp="1"/>
          </p:cNvSpPr>
          <p:nvPr>
            <p:ph idx="1"/>
          </p:nvPr>
        </p:nvSpPr>
        <p:spPr>
          <a:xfrm>
            <a:off x="1069848" y="1805939"/>
            <a:ext cx="10058400" cy="4831969"/>
          </a:xfrm>
        </p:spPr>
        <p:txBody>
          <a:bodyPr>
            <a:normAutofit/>
          </a:bodyPr>
          <a:lstStyle/>
          <a:p>
            <a:pPr marL="0" indent="0">
              <a:buNone/>
            </a:pPr>
            <a:r>
              <a:rPr lang="en-US" sz="2800" b="1" dirty="0" smtClean="0"/>
              <a:t>Characteristics</a:t>
            </a:r>
          </a:p>
          <a:p>
            <a:r>
              <a:rPr lang="en-US" sz="2800" dirty="0">
                <a:latin typeface="Times New Roman" panose="02020603050405020304" pitchFamily="18" charset="0"/>
                <a:cs typeface="Times New Roman" panose="02020603050405020304" pitchFamily="18" charset="0"/>
              </a:rPr>
              <a:t>Person to person or face to face communication</a:t>
            </a:r>
          </a:p>
          <a:p>
            <a:r>
              <a:rPr lang="en-US" sz="2800" dirty="0">
                <a:latin typeface="Times New Roman" panose="02020603050405020304" pitchFamily="18" charset="0"/>
                <a:cs typeface="Times New Roman" panose="02020603050405020304" pitchFamily="18" charset="0"/>
              </a:rPr>
              <a:t>Provides maximum opportunity for two way flow of ideas, knowledge and information.</a:t>
            </a:r>
          </a:p>
          <a:p>
            <a:r>
              <a:rPr lang="en-US" sz="2800" dirty="0">
                <a:latin typeface="Times New Roman" panose="02020603050405020304" pitchFamily="18" charset="0"/>
                <a:cs typeface="Times New Roman" panose="02020603050405020304" pitchFamily="18" charset="0"/>
              </a:rPr>
              <a:t>Feedback and interaction is maximum</a:t>
            </a:r>
          </a:p>
          <a:p>
            <a:endParaRPr lang="en-US" sz="2800" dirty="0" smtClean="0"/>
          </a:p>
          <a:p>
            <a:pPr marL="0" indent="0">
              <a:buNone/>
            </a:pPr>
            <a:r>
              <a:rPr lang="en-US" sz="2800" b="1" dirty="0" smtClean="0"/>
              <a:t>Examples:</a:t>
            </a:r>
          </a:p>
          <a:p>
            <a:r>
              <a:rPr lang="en-US" sz="2800" dirty="0" smtClean="0"/>
              <a:t>Interview</a:t>
            </a:r>
          </a:p>
          <a:p>
            <a:r>
              <a:rPr lang="en-US" sz="2800" dirty="0" smtClean="0"/>
              <a:t>Counselling</a:t>
            </a:r>
          </a:p>
          <a:p>
            <a:endParaRPr lang="en-US" sz="2800" dirty="0" smtClean="0"/>
          </a:p>
        </p:txBody>
      </p:sp>
      <p:sp>
        <p:nvSpPr>
          <p:cNvPr id="4" name="Slide Number Placeholder 3"/>
          <p:cNvSpPr>
            <a:spLocks noGrp="1"/>
          </p:cNvSpPr>
          <p:nvPr>
            <p:ph type="sldNum" sz="quarter" idx="12"/>
          </p:nvPr>
        </p:nvSpPr>
        <p:spPr/>
        <p:txBody>
          <a:bodyPr/>
          <a:lstStyle/>
          <a:p>
            <a:fld id="{EF88F1E9-A9E1-4947-9BD4-DCF9D535B08A}" type="slidenum">
              <a:rPr lang="en-US" smtClean="0"/>
              <a:pPr/>
              <a:t>21</a:t>
            </a:fld>
            <a:endParaRPr lang="en-US"/>
          </a:p>
        </p:txBody>
      </p:sp>
    </p:spTree>
    <p:extLst>
      <p:ext uri="{BB962C8B-B14F-4D97-AF65-F5344CB8AC3E}">
        <p14:creationId xmlns:p14="http://schemas.microsoft.com/office/powerpoint/2010/main" val="3001146412"/>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7432"/>
            <a:ext cx="10058400" cy="1609344"/>
          </a:xfrm>
        </p:spPr>
        <p:txBody>
          <a:bodyPr/>
          <a:lstStyle/>
          <a:p>
            <a:r>
              <a:rPr lang="en-US" dirty="0" smtClean="0"/>
              <a:t>Individual Method </a:t>
            </a:r>
            <a:r>
              <a:rPr lang="en-US" dirty="0" smtClean="0">
                <a:solidFill>
                  <a:srgbClr val="92D050"/>
                </a:solidFill>
              </a:rPr>
              <a:t>(Interview)</a:t>
            </a:r>
            <a:endParaRPr lang="en-US" dirty="0">
              <a:solidFill>
                <a:srgbClr val="92D050"/>
              </a:solidFill>
            </a:endParaRPr>
          </a:p>
        </p:txBody>
      </p:sp>
      <p:sp>
        <p:nvSpPr>
          <p:cNvPr id="3" name="Content Placeholder 2"/>
          <p:cNvSpPr>
            <a:spLocks noGrp="1"/>
          </p:cNvSpPr>
          <p:nvPr>
            <p:ph idx="1"/>
          </p:nvPr>
        </p:nvSpPr>
        <p:spPr>
          <a:xfrm>
            <a:off x="1069848" y="1636777"/>
            <a:ext cx="10058400" cy="5001132"/>
          </a:xfrm>
        </p:spPr>
        <p:txBody>
          <a:bodyPr>
            <a:normAutofit lnSpcReduction="10000"/>
          </a:bodyPr>
          <a:lstStyle/>
          <a:p>
            <a:pPr marL="0" indent="0">
              <a:buNone/>
            </a:pPr>
            <a:r>
              <a:rPr lang="en-US" b="1" dirty="0" smtClean="0"/>
              <a:t>Interview</a:t>
            </a:r>
          </a:p>
          <a:p>
            <a:pPr marL="0" indent="0">
              <a:buNone/>
            </a:pPr>
            <a:r>
              <a:rPr lang="en-US" dirty="0"/>
              <a:t>Interview is to meet and talk each other and collect information and ideas.</a:t>
            </a:r>
            <a:endParaRPr lang="en-US" dirty="0" smtClean="0"/>
          </a:p>
          <a:p>
            <a:r>
              <a:rPr lang="en-US" dirty="0">
                <a:latin typeface="Times New Roman" panose="02020603050405020304" pitchFamily="18" charset="0"/>
                <a:cs typeface="Times New Roman" panose="02020603050405020304" pitchFamily="18" charset="0"/>
              </a:rPr>
              <a:t>Two way communication</a:t>
            </a:r>
          </a:p>
          <a:p>
            <a:r>
              <a:rPr lang="en-US" dirty="0">
                <a:latin typeface="Times New Roman" panose="02020603050405020304" pitchFamily="18" charset="0"/>
                <a:cs typeface="Times New Roman" panose="02020603050405020304" pitchFamily="18" charset="0"/>
              </a:rPr>
              <a:t>Questioning and answering process occurred between the health educator and the learners</a:t>
            </a:r>
          </a:p>
          <a:p>
            <a:r>
              <a:rPr lang="en-US" dirty="0" smtClean="0">
                <a:latin typeface="Times New Roman" panose="02020603050405020304" pitchFamily="18" charset="0"/>
                <a:cs typeface="Times New Roman" panose="02020603050405020304" pitchFamily="18" charset="0"/>
              </a:rPr>
              <a:t>Interviewee’s knowledge</a:t>
            </a:r>
            <a:r>
              <a:rPr lang="en-US" dirty="0">
                <a:latin typeface="Times New Roman" panose="02020603050405020304" pitchFamily="18" charset="0"/>
                <a:cs typeface="Times New Roman" panose="02020603050405020304" pitchFamily="18" charset="0"/>
              </a:rPr>
              <a:t>, attitude, feeling and health practices are studied and essential suggestions </a:t>
            </a:r>
            <a:r>
              <a:rPr lang="en-US" dirty="0" smtClean="0">
                <a:latin typeface="Times New Roman" panose="02020603050405020304" pitchFamily="18" charset="0"/>
                <a:cs typeface="Times New Roman" panose="02020603050405020304" pitchFamily="18" charset="0"/>
              </a:rPr>
              <a:t>are provided </a:t>
            </a:r>
            <a:r>
              <a:rPr lang="en-US" dirty="0">
                <a:latin typeface="Times New Roman" panose="02020603050405020304" pitchFamily="18" charset="0"/>
                <a:cs typeface="Times New Roman" panose="02020603050405020304" pitchFamily="18" charset="0"/>
              </a:rPr>
              <a:t>to bring about the positive change</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Examples:  </a:t>
            </a:r>
            <a:r>
              <a:rPr lang="en-US" dirty="0" smtClean="0">
                <a:latin typeface="Times New Roman" panose="02020603050405020304" pitchFamily="18" charset="0"/>
                <a:cs typeface="Times New Roman" panose="02020603050405020304" pitchFamily="18" charset="0"/>
              </a:rPr>
              <a:t>Could occur in Doctor’s consultation room,</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in home, in school, etc.</a:t>
            </a:r>
            <a:endParaRPr lang="en-US" dirty="0">
              <a:latin typeface="Times New Roman" panose="02020603050405020304" pitchFamily="18" charset="0"/>
              <a:cs typeface="Times New Roman" panose="02020603050405020304" pitchFamily="18" charset="0"/>
            </a:endParaRPr>
          </a:p>
          <a:p>
            <a:endParaRPr lang="en-US" dirty="0" smtClean="0"/>
          </a:p>
          <a:p>
            <a:pPr marL="0" indent="0">
              <a:buNone/>
            </a:pPr>
            <a:r>
              <a:rPr lang="en-US" b="1" dirty="0" smtClean="0"/>
              <a:t>Types of Interview</a:t>
            </a:r>
          </a:p>
          <a:p>
            <a:pPr marL="457200" indent="-457200">
              <a:buFont typeface="+mj-lt"/>
              <a:buAutoNum type="arabicPeriod"/>
            </a:pPr>
            <a:r>
              <a:rPr lang="en-US" dirty="0" smtClean="0"/>
              <a:t>Planned/ Structured / Formal Interview</a:t>
            </a:r>
          </a:p>
          <a:p>
            <a:pPr marL="457200" indent="-457200">
              <a:buFont typeface="+mj-lt"/>
              <a:buAutoNum type="arabicPeriod"/>
            </a:pPr>
            <a:r>
              <a:rPr lang="en-US" dirty="0" smtClean="0"/>
              <a:t>Spontaneous/ Unstructured/ Informal Interview</a:t>
            </a: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22</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7855" y="3608360"/>
            <a:ext cx="4691829" cy="3141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49404732"/>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fade">
                                      <p:cBhvr>
                                        <p:cTn id="40" dur="500"/>
                                        <p:tgtEl>
                                          <p:spTgt spid="3">
                                            <p:txEl>
                                              <p:pRg st="11" end="1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 Method </a:t>
            </a:r>
            <a:r>
              <a:rPr lang="en-US" dirty="0" smtClean="0">
                <a:solidFill>
                  <a:srgbClr val="92D050"/>
                </a:solidFill>
              </a:rPr>
              <a:t>(Interview)</a:t>
            </a:r>
            <a:endParaRPr lang="en-US" dirty="0">
              <a:solidFill>
                <a:srgbClr val="92D050"/>
              </a:solidFill>
            </a:endParaRPr>
          </a:p>
        </p:txBody>
      </p:sp>
      <p:sp>
        <p:nvSpPr>
          <p:cNvPr id="3" name="Content Placeholder 2"/>
          <p:cNvSpPr>
            <a:spLocks noGrp="1"/>
          </p:cNvSpPr>
          <p:nvPr>
            <p:ph idx="1"/>
          </p:nvPr>
        </p:nvSpPr>
        <p:spPr>
          <a:xfrm>
            <a:off x="1069848" y="1760219"/>
            <a:ext cx="10058400" cy="4877689"/>
          </a:xfrm>
        </p:spPr>
        <p:txBody>
          <a:bodyPr/>
          <a:lstStyle/>
          <a:p>
            <a:pPr marL="0" indent="0">
              <a:buNone/>
            </a:pPr>
            <a:r>
              <a:rPr lang="en-US" sz="2800" b="1" dirty="0" smtClean="0"/>
              <a:t>Types of Interview</a:t>
            </a:r>
          </a:p>
          <a:p>
            <a:pPr marL="457200" indent="-457200">
              <a:buFont typeface="+mj-lt"/>
              <a:buAutoNum type="arabicPeriod"/>
            </a:pPr>
            <a:r>
              <a:rPr lang="en-US" b="1" dirty="0" smtClean="0"/>
              <a:t>Planned</a:t>
            </a:r>
            <a:r>
              <a:rPr lang="en-US" b="1" dirty="0"/>
              <a:t>/ Structured / Formal </a:t>
            </a:r>
            <a:r>
              <a:rPr lang="en-US" b="1" dirty="0" smtClean="0"/>
              <a:t>Interview</a:t>
            </a:r>
          </a:p>
          <a:p>
            <a:pPr lvl="1"/>
            <a:r>
              <a:rPr lang="en-US" dirty="0">
                <a:latin typeface="Times New Roman" panose="02020603050405020304" pitchFamily="18" charset="0"/>
                <a:cs typeface="Times New Roman" panose="02020603050405020304" pitchFamily="18" charset="0"/>
              </a:rPr>
              <a:t>Set of designed questions are used</a:t>
            </a:r>
          </a:p>
          <a:p>
            <a:pPr lvl="1"/>
            <a:r>
              <a:rPr lang="en-US" dirty="0">
                <a:latin typeface="Times New Roman" panose="02020603050405020304" pitchFamily="18" charset="0"/>
                <a:cs typeface="Times New Roman" panose="02020603050405020304" pitchFamily="18" charset="0"/>
              </a:rPr>
              <a:t>Based on structured, closed-ended questions</a:t>
            </a:r>
            <a:r>
              <a:rPr lang="en-US" dirty="0" smtClean="0">
                <a:latin typeface="Times New Roman" panose="02020603050405020304" pitchFamily="18" charset="0"/>
                <a:cs typeface="Times New Roman" panose="02020603050405020304" pitchFamily="18" charset="0"/>
              </a:rPr>
              <a:t>.</a:t>
            </a:r>
          </a:p>
          <a:p>
            <a:pPr lvl="1"/>
            <a:r>
              <a:rPr lang="en-US" dirty="0" smtClean="0">
                <a:latin typeface="Times New Roman" panose="02020603050405020304" pitchFamily="18" charset="0"/>
                <a:cs typeface="Times New Roman" panose="02020603050405020304" pitchFamily="18" charset="0"/>
              </a:rPr>
              <a:t>Along with collection of information and data, some relevant health teaching could also be done</a:t>
            </a:r>
            <a:endParaRPr lang="en-US"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b="1" dirty="0" smtClean="0"/>
          </a:p>
          <a:p>
            <a:pPr marL="457200" indent="-457200">
              <a:buFont typeface="+mj-lt"/>
              <a:buAutoNum type="arabicPeriod"/>
            </a:pPr>
            <a:r>
              <a:rPr lang="en-US" b="1" dirty="0" smtClean="0"/>
              <a:t>Spontaneous</a:t>
            </a:r>
            <a:r>
              <a:rPr lang="en-US" b="1" dirty="0"/>
              <a:t>/ Unstructured/ Informal </a:t>
            </a:r>
            <a:r>
              <a:rPr lang="en-US" b="1" dirty="0" smtClean="0"/>
              <a:t>Interview</a:t>
            </a:r>
          </a:p>
          <a:p>
            <a:pPr lvl="1"/>
            <a:r>
              <a:rPr lang="en-US" dirty="0">
                <a:latin typeface="Times New Roman" panose="02020603050405020304" pitchFamily="18" charset="0"/>
                <a:cs typeface="Times New Roman" panose="02020603050405020304" pitchFamily="18" charset="0"/>
              </a:rPr>
              <a:t>No predetermined set of questions.</a:t>
            </a:r>
          </a:p>
          <a:p>
            <a:pPr lvl="1"/>
            <a:r>
              <a:rPr lang="en-US" dirty="0">
                <a:latin typeface="Times New Roman" panose="02020603050405020304" pitchFamily="18" charset="0"/>
                <a:cs typeface="Times New Roman" panose="02020603050405020304" pitchFamily="18" charset="0"/>
              </a:rPr>
              <a:t>Open-ended questions that can be asked in any order.</a:t>
            </a:r>
          </a:p>
          <a:p>
            <a:pPr lvl="1"/>
            <a:r>
              <a:rPr lang="en-US" dirty="0">
                <a:latin typeface="Times New Roman" panose="02020603050405020304" pitchFamily="18" charset="0"/>
                <a:cs typeface="Times New Roman" panose="02020603050405020304" pitchFamily="18" charset="0"/>
              </a:rPr>
              <a:t>Discussion is made on the basis of problems .</a:t>
            </a:r>
          </a:p>
          <a:p>
            <a:pPr lvl="1"/>
            <a:r>
              <a:rPr lang="en-US" dirty="0" smtClean="0">
                <a:latin typeface="Times New Roman" panose="02020603050405020304" pitchFamily="18" charset="0"/>
                <a:cs typeface="Times New Roman" panose="02020603050405020304" pitchFamily="18" charset="0"/>
              </a:rPr>
              <a:t>Allows </a:t>
            </a:r>
            <a:r>
              <a:rPr lang="en-US" dirty="0">
                <a:latin typeface="Times New Roman" panose="02020603050405020304" pitchFamily="18" charset="0"/>
                <a:cs typeface="Times New Roman" panose="02020603050405020304" pitchFamily="18" charset="0"/>
              </a:rPr>
              <a:t>people to express what they think in their own words</a:t>
            </a:r>
            <a:r>
              <a:rPr lang="en-US" dirty="0" smtClean="0">
                <a:latin typeface="Times New Roman" panose="02020603050405020304" pitchFamily="18" charset="0"/>
                <a:cs typeface="Times New Roman" panose="02020603050405020304" pitchFamily="18" charset="0"/>
              </a:rPr>
              <a:t>.</a:t>
            </a:r>
          </a:p>
          <a:p>
            <a:pPr lvl="1"/>
            <a:r>
              <a:rPr lang="en-US" dirty="0" smtClean="0">
                <a:latin typeface="Times New Roman" panose="02020603050405020304" pitchFamily="18" charset="0"/>
                <a:cs typeface="Times New Roman" panose="02020603050405020304" pitchFamily="18" charset="0"/>
              </a:rPr>
              <a:t>E.g.: Interview with the mother of a child  or with patients by physician in hospital</a:t>
            </a:r>
            <a:endParaRPr lang="en-US"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23</a:t>
            </a:fld>
            <a:endParaRPr lang="en-US"/>
          </a:p>
        </p:txBody>
      </p:sp>
    </p:spTree>
    <p:extLst>
      <p:ext uri="{BB962C8B-B14F-4D97-AF65-F5344CB8AC3E}">
        <p14:creationId xmlns:p14="http://schemas.microsoft.com/office/powerpoint/2010/main" val="2031392545"/>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500"/>
                                        <p:tgtEl>
                                          <p:spTgt spid="3">
                                            <p:txEl>
                                              <p:pRg st="9" end="9"/>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fade">
                                      <p:cBhvr>
                                        <p:cTn id="38" dur="500"/>
                                        <p:tgtEl>
                                          <p:spTgt spid="3">
                                            <p:txEl>
                                              <p:pRg st="10" end="1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Effect transition="in" filter="fade">
                                      <p:cBhvr>
                                        <p:cTn id="4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206" y="115664"/>
            <a:ext cx="10058400" cy="846863"/>
          </a:xfrm>
        </p:spPr>
        <p:txBody>
          <a:bodyPr/>
          <a:lstStyle/>
          <a:p>
            <a:r>
              <a:rPr lang="en-GB" dirty="0" smtClean="0"/>
              <a:t>Types of Interviews</a:t>
            </a:r>
            <a:endParaRPr lang="en-US" dirty="0"/>
          </a:p>
        </p:txBody>
      </p:sp>
      <p:sp>
        <p:nvSpPr>
          <p:cNvPr id="3" name="Content Placeholder 2"/>
          <p:cNvSpPr>
            <a:spLocks noGrp="1"/>
          </p:cNvSpPr>
          <p:nvPr>
            <p:ph idx="1"/>
          </p:nvPr>
        </p:nvSpPr>
        <p:spPr>
          <a:xfrm>
            <a:off x="444205" y="962527"/>
            <a:ext cx="11330699" cy="5675382"/>
          </a:xfrm>
        </p:spPr>
        <p:txBody>
          <a:bodyPr>
            <a:normAutofit fontScale="92500"/>
          </a:bodyPr>
          <a:lstStyle/>
          <a:p>
            <a:pPr marL="0" indent="0">
              <a:lnSpc>
                <a:spcPct val="150000"/>
              </a:lnSpc>
              <a:buNone/>
            </a:pPr>
            <a:r>
              <a:rPr lang="en-GB" b="1" dirty="0" smtClean="0"/>
              <a:t>On the basis of Structure </a:t>
            </a:r>
          </a:p>
          <a:p>
            <a:pPr marL="457200" indent="-457200">
              <a:lnSpc>
                <a:spcPct val="150000"/>
              </a:lnSpc>
              <a:buAutoNum type="arabicPeriod"/>
            </a:pPr>
            <a:r>
              <a:rPr lang="en-GB" dirty="0" smtClean="0"/>
              <a:t>Structured Interview : </a:t>
            </a:r>
            <a:r>
              <a:rPr lang="en-US" dirty="0"/>
              <a:t>Pre-defined questions with no deviation.</a:t>
            </a:r>
            <a:endParaRPr lang="en-GB" dirty="0" smtClean="0"/>
          </a:p>
          <a:p>
            <a:pPr marL="457200" indent="-457200">
              <a:lnSpc>
                <a:spcPct val="150000"/>
              </a:lnSpc>
              <a:buAutoNum type="arabicPeriod"/>
            </a:pPr>
            <a:r>
              <a:rPr lang="en-GB" dirty="0" smtClean="0"/>
              <a:t>Semi-structured Interview :</a:t>
            </a:r>
            <a:r>
              <a:rPr lang="en-US" dirty="0"/>
              <a:t>Some set questions with flexibility to probe deeper.</a:t>
            </a:r>
            <a:endParaRPr lang="en-GB" dirty="0" smtClean="0"/>
          </a:p>
          <a:p>
            <a:pPr marL="457200" indent="-457200">
              <a:lnSpc>
                <a:spcPct val="150000"/>
              </a:lnSpc>
              <a:buAutoNum type="arabicPeriod"/>
            </a:pPr>
            <a:r>
              <a:rPr lang="en-GB" dirty="0"/>
              <a:t> </a:t>
            </a:r>
            <a:r>
              <a:rPr lang="en-GB" dirty="0" smtClean="0"/>
              <a:t>Unstructured Interview : </a:t>
            </a:r>
            <a:r>
              <a:rPr lang="en-US" dirty="0"/>
              <a:t>Open-ended, free-flowing </a:t>
            </a:r>
            <a:r>
              <a:rPr lang="en-US" dirty="0" smtClean="0"/>
              <a:t>conversations</a:t>
            </a:r>
            <a:endParaRPr lang="en-GB" dirty="0" smtClean="0"/>
          </a:p>
          <a:p>
            <a:pPr marL="0" indent="0">
              <a:lnSpc>
                <a:spcPct val="150000"/>
              </a:lnSpc>
              <a:buNone/>
            </a:pPr>
            <a:r>
              <a:rPr lang="en-GB" b="1" dirty="0" smtClean="0"/>
              <a:t>On basis of the information and purpose </a:t>
            </a:r>
          </a:p>
          <a:p>
            <a:pPr marL="457200" indent="-457200">
              <a:lnSpc>
                <a:spcPct val="150000"/>
              </a:lnSpc>
              <a:buAutoNum type="arabicPeriod"/>
            </a:pPr>
            <a:r>
              <a:rPr lang="en-GB" dirty="0" err="1" smtClean="0"/>
              <a:t>Indepth</a:t>
            </a:r>
            <a:r>
              <a:rPr lang="en-GB" dirty="0" smtClean="0"/>
              <a:t> Interview: </a:t>
            </a:r>
            <a:r>
              <a:rPr lang="en-US" dirty="0"/>
              <a:t>A one-on-one, detailed conversation aimed at exploring the participant's personal experiences, opinions, beliefs, or behaviors.</a:t>
            </a:r>
            <a:endParaRPr lang="en-GB" dirty="0" smtClean="0"/>
          </a:p>
          <a:p>
            <a:pPr marL="457200" indent="-457200">
              <a:lnSpc>
                <a:spcPct val="150000"/>
              </a:lnSpc>
              <a:buAutoNum type="arabicPeriod"/>
            </a:pPr>
            <a:r>
              <a:rPr lang="en-GB" dirty="0" smtClean="0"/>
              <a:t> Key informant Interview (KII):</a:t>
            </a:r>
            <a:r>
              <a:rPr lang="en-US" dirty="0"/>
              <a:t>A structured or semi-structured interview with an individual who has specialized knowledge, expertise, or a unique position relevant to the research topic.</a:t>
            </a:r>
            <a:endParaRPr lang="en-GB" dirty="0" smtClean="0"/>
          </a:p>
          <a:p>
            <a:pPr marL="457200" indent="-457200">
              <a:lnSpc>
                <a:spcPct val="150000"/>
              </a:lnSpc>
              <a:buAutoNum type="arabicPeriod"/>
            </a:pPr>
            <a:r>
              <a:rPr lang="en-GB" dirty="0"/>
              <a:t> </a:t>
            </a:r>
            <a:r>
              <a:rPr lang="en-GB" dirty="0" smtClean="0"/>
              <a:t>Case Interviews : </a:t>
            </a:r>
            <a:r>
              <a:rPr lang="en-US" dirty="0"/>
              <a:t>Focused on problem-solving or specific scenarios.</a:t>
            </a:r>
            <a:endParaRPr lang="en-GB"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24</a:t>
            </a:fld>
            <a:endParaRPr lang="en-US"/>
          </a:p>
        </p:txBody>
      </p:sp>
    </p:spTree>
    <p:extLst>
      <p:ext uri="{BB962C8B-B14F-4D97-AF65-F5344CB8AC3E}">
        <p14:creationId xmlns:p14="http://schemas.microsoft.com/office/powerpoint/2010/main" val="1259820684"/>
      </p:ext>
    </p:extLst>
  </p:cSld>
  <p:clrMapOvr>
    <a:masterClrMapping/>
  </p:clrMapOvr>
  <p:transition advClick="0" advTm="1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smtClean="0"/>
              <a:t>On basis of mode of delivery </a:t>
            </a:r>
          </a:p>
          <a:p>
            <a:pPr marL="457200" indent="-457200">
              <a:buAutoNum type="arabicPeriod"/>
            </a:pPr>
            <a:r>
              <a:rPr lang="en-GB" dirty="0" smtClean="0"/>
              <a:t>Face to Face Interviews</a:t>
            </a:r>
          </a:p>
          <a:p>
            <a:pPr marL="457200" indent="-457200">
              <a:buAutoNum type="arabicPeriod"/>
            </a:pPr>
            <a:r>
              <a:rPr lang="en-GB" dirty="0"/>
              <a:t> </a:t>
            </a:r>
            <a:r>
              <a:rPr lang="en-GB" dirty="0" smtClean="0"/>
              <a:t>Telephone Interviews </a:t>
            </a:r>
          </a:p>
          <a:p>
            <a:pPr marL="457200" indent="-457200">
              <a:buAutoNum type="arabicPeriod"/>
            </a:pPr>
            <a:r>
              <a:rPr lang="en-GB" dirty="0" smtClean="0"/>
              <a:t>Online/virtual Interviews</a:t>
            </a:r>
          </a:p>
          <a:p>
            <a:pPr marL="457200" indent="-457200">
              <a:buAutoNum type="arabicPeriod"/>
            </a:pPr>
            <a:r>
              <a:rPr lang="en-GB" dirty="0" smtClean="0"/>
              <a:t>Asynchronous Interviews</a:t>
            </a:r>
          </a:p>
          <a:p>
            <a:pPr marL="457200" indent="-457200">
              <a:buAutoNum type="arabicPeriod"/>
            </a:pPr>
            <a:endParaRPr lang="en-GB" dirty="0"/>
          </a:p>
          <a:p>
            <a:pPr marL="0" indent="0">
              <a:buNone/>
            </a:pPr>
            <a:r>
              <a:rPr lang="en-GB" dirty="0" smtClean="0"/>
              <a:t>On the basis of Interaction setting </a:t>
            </a:r>
          </a:p>
          <a:p>
            <a:pPr marL="457200" indent="-457200">
              <a:buAutoNum type="arabicPeriod"/>
            </a:pPr>
            <a:r>
              <a:rPr lang="en-GB" dirty="0" smtClean="0"/>
              <a:t>one-on-one interview</a:t>
            </a:r>
          </a:p>
          <a:p>
            <a:pPr marL="457200" indent="-457200">
              <a:buAutoNum type="arabicPeriod"/>
            </a:pPr>
            <a:r>
              <a:rPr lang="en-GB" dirty="0" smtClean="0"/>
              <a:t>Panel interview</a:t>
            </a:r>
          </a:p>
          <a:p>
            <a:pPr marL="457200" indent="-457200">
              <a:buAutoNum type="arabicPeriod"/>
            </a:pPr>
            <a:r>
              <a:rPr lang="en-GB" dirty="0" smtClean="0"/>
              <a:t>Walkthrough interview </a:t>
            </a: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25</a:t>
            </a:fld>
            <a:endParaRPr lang="en-US"/>
          </a:p>
        </p:txBody>
      </p:sp>
    </p:spTree>
    <p:extLst>
      <p:ext uri="{BB962C8B-B14F-4D97-AF65-F5344CB8AC3E}">
        <p14:creationId xmlns:p14="http://schemas.microsoft.com/office/powerpoint/2010/main" val="3835363474"/>
      </p:ext>
    </p:extLst>
  </p:cSld>
  <p:clrMapOvr>
    <a:masterClrMapping/>
  </p:clrMapOvr>
  <p:transition advClick="0" advTm="1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GB" dirty="0" smtClean="0"/>
              <a:t>On the basis of Recording or Documentation </a:t>
            </a:r>
          </a:p>
          <a:p>
            <a:pPr marL="0" indent="0">
              <a:buNone/>
            </a:pPr>
            <a:r>
              <a:rPr lang="en-GB" dirty="0" smtClean="0"/>
              <a:t>1.Recorded Interviews :</a:t>
            </a:r>
            <a:r>
              <a:rPr lang="en-US" dirty="0"/>
              <a:t>Audio or video recorded for later transcription and analysis.</a:t>
            </a:r>
            <a:endParaRPr lang="en-GB" dirty="0" smtClean="0"/>
          </a:p>
          <a:p>
            <a:pPr marL="0" indent="0">
              <a:buNone/>
            </a:pPr>
            <a:r>
              <a:rPr lang="en-GB" dirty="0" smtClean="0"/>
              <a:t>2. Non-Recorded Interviews : </a:t>
            </a:r>
            <a:r>
              <a:rPr lang="en-US" dirty="0" smtClean="0"/>
              <a:t>Notes </a:t>
            </a:r>
            <a:r>
              <a:rPr lang="en-US" dirty="0"/>
              <a:t>taken during or after the interview.</a:t>
            </a:r>
          </a:p>
          <a:p>
            <a:pPr marL="0" indent="0">
              <a:buNone/>
            </a:pPr>
            <a:endParaRPr lang="en-GB" dirty="0" smtClean="0"/>
          </a:p>
          <a:p>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26</a:t>
            </a:fld>
            <a:endParaRPr lang="en-US"/>
          </a:p>
        </p:txBody>
      </p:sp>
    </p:spTree>
    <p:extLst>
      <p:ext uri="{BB962C8B-B14F-4D97-AF65-F5344CB8AC3E}">
        <p14:creationId xmlns:p14="http://schemas.microsoft.com/office/powerpoint/2010/main" val="1628518738"/>
      </p:ext>
    </p:extLst>
  </p:cSld>
  <p:clrMapOvr>
    <a:masterClrMapping/>
  </p:clrMapOvr>
  <p:transition advClick="0" advTm="1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64592"/>
            <a:ext cx="10058400" cy="955548"/>
          </a:xfrm>
        </p:spPr>
        <p:txBody>
          <a:bodyPr>
            <a:normAutofit/>
          </a:bodyPr>
          <a:lstStyle/>
          <a:p>
            <a:r>
              <a:rPr lang="en-US" dirty="0" smtClean="0"/>
              <a:t>Individual Method </a:t>
            </a:r>
            <a:r>
              <a:rPr lang="en-US" dirty="0" smtClean="0">
                <a:solidFill>
                  <a:srgbClr val="92D050"/>
                </a:solidFill>
              </a:rPr>
              <a:t>(Interview)</a:t>
            </a:r>
            <a:endParaRPr lang="en-US" dirty="0">
              <a:solidFill>
                <a:srgbClr val="92D050"/>
              </a:solidFill>
            </a:endParaRPr>
          </a:p>
        </p:txBody>
      </p:sp>
      <p:sp>
        <p:nvSpPr>
          <p:cNvPr id="3" name="Content Placeholder 2"/>
          <p:cNvSpPr>
            <a:spLocks noGrp="1"/>
          </p:cNvSpPr>
          <p:nvPr>
            <p:ph idx="1"/>
          </p:nvPr>
        </p:nvSpPr>
        <p:spPr>
          <a:xfrm>
            <a:off x="365760" y="1120141"/>
            <a:ext cx="10762488" cy="5517768"/>
          </a:xfrm>
        </p:spPr>
        <p:txBody>
          <a:bodyPr>
            <a:normAutofit/>
          </a:bodyPr>
          <a:lstStyle/>
          <a:p>
            <a:pPr marL="0" indent="0">
              <a:buNone/>
            </a:pPr>
            <a:r>
              <a:rPr lang="en-US" sz="2800" b="1" dirty="0" smtClean="0"/>
              <a:t>Stages of Interview</a:t>
            </a:r>
          </a:p>
          <a:p>
            <a:pPr marL="0" indent="0">
              <a:buNone/>
            </a:pPr>
            <a:r>
              <a:rPr lang="en-US" b="1" dirty="0">
                <a:latin typeface="Times New Roman" panose="02020603050405020304" pitchFamily="18" charset="0"/>
                <a:cs typeface="Times New Roman" panose="02020603050405020304" pitchFamily="18" charset="0"/>
              </a:rPr>
              <a:t>(a) Preparation of interview</a:t>
            </a:r>
          </a:p>
          <a:p>
            <a:pPr>
              <a:buClrTx/>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Adequate knowledge and information about the subject matter</a:t>
            </a:r>
          </a:p>
          <a:p>
            <a:pPr>
              <a:buClrTx/>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Decide the participants</a:t>
            </a:r>
          </a:p>
          <a:p>
            <a:pPr>
              <a:buClrTx/>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Develop the question schedule</a:t>
            </a:r>
          </a:p>
          <a:p>
            <a:pPr>
              <a:buClrTx/>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Decide the place and time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b) </a:t>
            </a:r>
            <a:r>
              <a:rPr lang="en-US" b="1" dirty="0" smtClean="0">
                <a:latin typeface="Times New Roman" panose="02020603050405020304" pitchFamily="18" charset="0"/>
                <a:cs typeface="Times New Roman" panose="02020603050405020304" pitchFamily="18" charset="0"/>
              </a:rPr>
              <a:t>Conducting </a:t>
            </a:r>
            <a:r>
              <a:rPr lang="en-US" b="1" dirty="0">
                <a:latin typeface="Times New Roman" panose="02020603050405020304" pitchFamily="18" charset="0"/>
                <a:cs typeface="Times New Roman" panose="02020603050405020304" pitchFamily="18" charset="0"/>
              </a:rPr>
              <a:t>the </a:t>
            </a:r>
            <a:r>
              <a:rPr lang="en-US" b="1" dirty="0" smtClean="0">
                <a:latin typeface="Times New Roman" panose="02020603050405020304" pitchFamily="18" charset="0"/>
                <a:cs typeface="Times New Roman" panose="02020603050405020304" pitchFamily="18" charset="0"/>
              </a:rPr>
              <a:t>interview</a:t>
            </a:r>
          </a:p>
          <a:p>
            <a:pPr marL="0" indent="0">
              <a:buNone/>
            </a:pPr>
            <a:endParaRPr lang="en-US" b="1"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b="1" dirty="0" smtClean="0"/>
          </a:p>
        </p:txBody>
      </p:sp>
      <p:sp>
        <p:nvSpPr>
          <p:cNvPr id="4" name="Slide Number Placeholder 3"/>
          <p:cNvSpPr>
            <a:spLocks noGrp="1"/>
          </p:cNvSpPr>
          <p:nvPr>
            <p:ph type="sldNum" sz="quarter" idx="12"/>
          </p:nvPr>
        </p:nvSpPr>
        <p:spPr/>
        <p:txBody>
          <a:bodyPr/>
          <a:lstStyle/>
          <a:p>
            <a:fld id="{EF88F1E9-A9E1-4947-9BD4-DCF9D535B08A}" type="slidenum">
              <a:rPr lang="en-US" smtClean="0"/>
              <a:pPr/>
              <a:t>27</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332032125"/>
              </p:ext>
            </p:extLst>
          </p:nvPr>
        </p:nvGraphicFramePr>
        <p:xfrm>
          <a:off x="449115" y="4592974"/>
          <a:ext cx="10038080" cy="1920240"/>
        </p:xfrm>
        <a:graphic>
          <a:graphicData uri="http://schemas.openxmlformats.org/drawingml/2006/table">
            <a:tbl>
              <a:tblPr firstRow="1" bandRow="1">
                <a:tableStyleId>{5C22544A-7EE6-4342-B048-85BDC9FD1C3A}</a:tableStyleId>
              </a:tblPr>
              <a:tblGrid>
                <a:gridCol w="5019040">
                  <a:extLst>
                    <a:ext uri="{9D8B030D-6E8A-4147-A177-3AD203B41FA5}">
                      <a16:colId xmlns:a16="http://schemas.microsoft.com/office/drawing/2014/main" val="2154623978"/>
                    </a:ext>
                  </a:extLst>
                </a:gridCol>
                <a:gridCol w="5019040">
                  <a:extLst>
                    <a:ext uri="{9D8B030D-6E8A-4147-A177-3AD203B41FA5}">
                      <a16:colId xmlns:a16="http://schemas.microsoft.com/office/drawing/2014/main" val="3112770944"/>
                    </a:ext>
                  </a:extLst>
                </a:gridCol>
              </a:tblGrid>
              <a:tr h="1589194">
                <a:tc>
                  <a:txBody>
                    <a:bodyPr/>
                    <a:lstStyle/>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Rapport building</a:t>
                      </a:r>
                    </a:p>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Sharing about the purpose and importance of interview</a:t>
                      </a:r>
                    </a:p>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Start interview politely and sequentially</a:t>
                      </a:r>
                    </a:p>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Do not put embarrassing comment</a:t>
                      </a:r>
                    </a:p>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Control the subject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Make clear conclusion and provide necessary suggestions.</a:t>
                      </a:r>
                    </a:p>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Close the interview and thanks them</a:t>
                      </a:r>
                    </a:p>
                    <a:p>
                      <a:pPr marL="285750" indent="-285750">
                        <a:buFont typeface="Arial" panose="020B0604020202020204" pitchFamily="34" charset="0"/>
                        <a:buChar char="•"/>
                      </a:pPr>
                      <a:r>
                        <a:rPr lang="en-US" sz="2000" b="0" dirty="0" smtClean="0">
                          <a:solidFill>
                            <a:schemeClr val="tx1"/>
                          </a:solidFill>
                          <a:latin typeface="Times New Roman" panose="02020603050405020304" pitchFamily="18" charset="0"/>
                          <a:cs typeface="Times New Roman" panose="02020603050405020304" pitchFamily="18" charset="0"/>
                        </a:rPr>
                        <a:t>Make report of results</a:t>
                      </a:r>
                    </a:p>
                    <a:p>
                      <a:endParaRPr lang="en-US" sz="20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34070038"/>
                  </a:ext>
                </a:extLst>
              </a:tr>
            </a:tbl>
          </a:graphicData>
        </a:graphic>
      </p:graphicFrame>
    </p:spTree>
    <p:extLst>
      <p:ext uri="{BB962C8B-B14F-4D97-AF65-F5344CB8AC3E}">
        <p14:creationId xmlns:p14="http://schemas.microsoft.com/office/powerpoint/2010/main" val="3823727498"/>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wipe(down)">
                                      <p:cBhvr>
                                        <p:cTn id="29" dur="5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141732"/>
            <a:ext cx="11539728" cy="1092708"/>
          </a:xfrm>
        </p:spPr>
        <p:txBody>
          <a:bodyPr>
            <a:normAutofit/>
          </a:bodyPr>
          <a:lstStyle/>
          <a:p>
            <a:pPr algn="ctr"/>
            <a:r>
              <a:rPr lang="en-US" dirty="0"/>
              <a:t>Individual Method </a:t>
            </a:r>
            <a:r>
              <a:rPr lang="en-US" dirty="0">
                <a:solidFill>
                  <a:srgbClr val="92D050"/>
                </a:solidFill>
              </a:rPr>
              <a:t>(Interview)</a:t>
            </a:r>
          </a:p>
        </p:txBody>
      </p:sp>
      <p:sp>
        <p:nvSpPr>
          <p:cNvPr id="3" name="Text Placeholder 2"/>
          <p:cNvSpPr>
            <a:spLocks noGrp="1"/>
          </p:cNvSpPr>
          <p:nvPr>
            <p:ph type="body" idx="1"/>
          </p:nvPr>
        </p:nvSpPr>
        <p:spPr>
          <a:xfrm>
            <a:off x="1066800" y="1088136"/>
            <a:ext cx="4754880" cy="640080"/>
          </a:xfrm>
        </p:spPr>
        <p:txBody>
          <a:bodyPr>
            <a:normAutofit/>
          </a:bodyPr>
          <a:lstStyle/>
          <a:p>
            <a:pPr algn="ctr"/>
            <a:r>
              <a:rPr lang="en-US" sz="2800" dirty="0" smtClean="0"/>
              <a:t>Advantages</a:t>
            </a:r>
            <a:endParaRPr lang="en-US" sz="2800" dirty="0"/>
          </a:p>
        </p:txBody>
      </p:sp>
      <p:sp>
        <p:nvSpPr>
          <p:cNvPr id="4" name="Content Placeholder 3"/>
          <p:cNvSpPr>
            <a:spLocks noGrp="1"/>
          </p:cNvSpPr>
          <p:nvPr>
            <p:ph sz="half" idx="2"/>
          </p:nvPr>
        </p:nvSpPr>
        <p:spPr>
          <a:xfrm>
            <a:off x="388620" y="1783080"/>
            <a:ext cx="5715000" cy="4960620"/>
          </a:xfrm>
        </p:spPr>
        <p:txBody>
          <a:bodyPr>
            <a:noAutofit/>
          </a:bodyPr>
          <a:lstStyle/>
          <a:p>
            <a:r>
              <a:rPr lang="en-US" sz="2800" dirty="0">
                <a:latin typeface="Times New Roman" panose="02020603050405020304" pitchFamily="18" charset="0"/>
                <a:cs typeface="Times New Roman" panose="02020603050405020304" pitchFamily="18" charset="0"/>
              </a:rPr>
              <a:t>Help to know knowledge, attitude </a:t>
            </a:r>
            <a:r>
              <a:rPr lang="en-US" sz="2800" dirty="0" smtClean="0">
                <a:latin typeface="Times New Roman" panose="02020603050405020304" pitchFamily="18" charset="0"/>
                <a:cs typeface="Times New Roman" panose="02020603050405020304" pitchFamily="18" charset="0"/>
              </a:rPr>
              <a:t>&amp; </a:t>
            </a:r>
            <a:r>
              <a:rPr lang="en-US" sz="2800" dirty="0">
                <a:latin typeface="Times New Roman" panose="02020603050405020304" pitchFamily="18" charset="0"/>
                <a:cs typeface="Times New Roman" panose="02020603050405020304" pitchFamily="18" charset="0"/>
              </a:rPr>
              <a:t>practice.</a:t>
            </a:r>
          </a:p>
          <a:p>
            <a:r>
              <a:rPr lang="en-US" sz="2800" dirty="0">
                <a:latin typeface="Times New Roman" panose="02020603050405020304" pitchFamily="18" charset="0"/>
                <a:cs typeface="Times New Roman" panose="02020603050405020304" pitchFamily="18" charset="0"/>
              </a:rPr>
              <a:t>Help to reach a better conclusion for solution of a problem.</a:t>
            </a:r>
          </a:p>
          <a:p>
            <a:r>
              <a:rPr lang="en-US" sz="2800" dirty="0">
                <a:latin typeface="Times New Roman" panose="02020603050405020304" pitchFamily="18" charset="0"/>
                <a:cs typeface="Times New Roman" panose="02020603050405020304" pitchFamily="18" charset="0"/>
              </a:rPr>
              <a:t>Easy to conduct with less cost and limited facilities.</a:t>
            </a:r>
          </a:p>
          <a:p>
            <a:r>
              <a:rPr lang="en-US" sz="2800" dirty="0">
                <a:latin typeface="Times New Roman" panose="02020603050405020304" pitchFamily="18" charset="0"/>
                <a:cs typeface="Times New Roman" panose="02020603050405020304" pitchFamily="18" charset="0"/>
              </a:rPr>
              <a:t>Even illiterate persons can be interviewed and taught.</a:t>
            </a:r>
          </a:p>
          <a:p>
            <a:r>
              <a:rPr lang="en-US" sz="2800" dirty="0">
                <a:latin typeface="Times New Roman" panose="02020603050405020304" pitchFamily="18" charset="0"/>
                <a:cs typeface="Times New Roman" panose="02020603050405020304" pitchFamily="18" charset="0"/>
              </a:rPr>
              <a:t>Easy to make follow-up </a:t>
            </a:r>
          </a:p>
          <a:p>
            <a:r>
              <a:rPr lang="en-US" sz="2800" dirty="0">
                <a:latin typeface="Times New Roman" panose="02020603050405020304" pitchFamily="18" charset="0"/>
                <a:cs typeface="Times New Roman" panose="02020603050405020304" pitchFamily="18" charset="0"/>
              </a:rPr>
              <a:t>The expression </a:t>
            </a:r>
            <a:r>
              <a:rPr lang="en-US" sz="2800" dirty="0" smtClean="0">
                <a:latin typeface="Times New Roman" panose="02020603050405020304" pitchFamily="18" charset="0"/>
                <a:cs typeface="Times New Roman" panose="02020603050405020304" pitchFamily="18" charset="0"/>
              </a:rPr>
              <a:t>&amp; </a:t>
            </a:r>
            <a:r>
              <a:rPr lang="en-US" sz="2800" dirty="0">
                <a:latin typeface="Times New Roman" panose="02020603050405020304" pitchFamily="18" charset="0"/>
                <a:cs typeface="Times New Roman" panose="02020603050405020304" pitchFamily="18" charset="0"/>
              </a:rPr>
              <a:t>gestures can be observed</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6364224" y="1088136"/>
            <a:ext cx="4754880" cy="640080"/>
          </a:xfrm>
        </p:spPr>
        <p:txBody>
          <a:bodyPr>
            <a:normAutofit/>
          </a:bodyPr>
          <a:lstStyle/>
          <a:p>
            <a:pPr algn="ctr"/>
            <a:r>
              <a:rPr lang="en-US" sz="2800" dirty="0" smtClean="0"/>
              <a:t>Disadvantages</a:t>
            </a:r>
            <a:endParaRPr lang="en-US" sz="2800" dirty="0"/>
          </a:p>
        </p:txBody>
      </p:sp>
      <p:sp>
        <p:nvSpPr>
          <p:cNvPr id="6" name="Content Placeholder 5"/>
          <p:cNvSpPr>
            <a:spLocks noGrp="1"/>
          </p:cNvSpPr>
          <p:nvPr>
            <p:ph sz="quarter" idx="4"/>
          </p:nvPr>
        </p:nvSpPr>
        <p:spPr>
          <a:xfrm>
            <a:off x="6364224" y="1783080"/>
            <a:ext cx="5564124" cy="4960620"/>
          </a:xfrm>
        </p:spPr>
        <p:txBody>
          <a:bodyPr>
            <a:normAutofit/>
          </a:bodyPr>
          <a:lstStyle/>
          <a:p>
            <a:r>
              <a:rPr lang="en-US" sz="2800" dirty="0">
                <a:latin typeface="Times New Roman" panose="02020603050405020304" pitchFamily="18" charset="0"/>
                <a:cs typeface="Times New Roman" panose="02020603050405020304" pitchFamily="18" charset="0"/>
              </a:rPr>
              <a:t>Time consuming</a:t>
            </a:r>
          </a:p>
          <a:p>
            <a:r>
              <a:rPr lang="en-US" sz="2800" dirty="0">
                <a:latin typeface="Times New Roman" panose="02020603050405020304" pitchFamily="18" charset="0"/>
                <a:cs typeface="Times New Roman" panose="02020603050405020304" pitchFamily="18" charset="0"/>
              </a:rPr>
              <a:t> Difficult to cover wide range of target people</a:t>
            </a:r>
          </a:p>
          <a:p>
            <a:r>
              <a:rPr lang="en-US" sz="2800" dirty="0">
                <a:latin typeface="Times New Roman" panose="02020603050405020304" pitchFamily="18" charset="0"/>
                <a:cs typeface="Times New Roman" panose="02020603050405020304" pitchFamily="18" charset="0"/>
              </a:rPr>
              <a:t> Limited manpower</a:t>
            </a:r>
          </a:p>
          <a:p>
            <a:r>
              <a:rPr lang="en-US" sz="2800" dirty="0">
                <a:latin typeface="Times New Roman" panose="02020603050405020304" pitchFamily="18" charset="0"/>
                <a:cs typeface="Times New Roman" panose="02020603050405020304" pitchFamily="18" charset="0"/>
              </a:rPr>
              <a:t>Tedious if has to be repeated for too many peoples</a:t>
            </a:r>
            <a:r>
              <a:rPr lang="en-US" sz="2800" dirty="0" smtClean="0"/>
              <a:t>.</a:t>
            </a:r>
            <a:endParaRPr lang="en-US" sz="2800"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28</a:t>
            </a:fld>
            <a:endParaRPr lang="en-US"/>
          </a:p>
        </p:txBody>
      </p:sp>
    </p:spTree>
    <p:extLst>
      <p:ext uri="{BB962C8B-B14F-4D97-AF65-F5344CB8AC3E}">
        <p14:creationId xmlns:p14="http://schemas.microsoft.com/office/powerpoint/2010/main" val="2196917320"/>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42" dur="500"/>
                                        <p:tgtEl>
                                          <p:spTgt spid="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Effect transition="in" filter="fade">
                                      <p:cBhvr>
                                        <p:cTn id="47" dur="500"/>
                                        <p:tgtEl>
                                          <p:spTgt spid="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1" end="1"/>
                                            </p:txEl>
                                          </p:spTgt>
                                        </p:tgtEl>
                                        <p:attrNameLst>
                                          <p:attrName>style.visibility</p:attrName>
                                        </p:attrNameLst>
                                      </p:cBhvr>
                                      <p:to>
                                        <p:strVal val="visible"/>
                                      </p:to>
                                    </p:set>
                                    <p:animEffect transition="in" filter="fade">
                                      <p:cBhvr>
                                        <p:cTn id="52" dur="500"/>
                                        <p:tgtEl>
                                          <p:spTgt spid="6">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500"/>
                                        <p:tgtEl>
                                          <p:spTgt spid="6">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3" end="3"/>
                                            </p:txEl>
                                          </p:spTgt>
                                        </p:tgtEl>
                                        <p:attrNameLst>
                                          <p:attrName>style.visibility</p:attrName>
                                        </p:attrNameLst>
                                      </p:cBhvr>
                                      <p:to>
                                        <p:strVal val="visible"/>
                                      </p:to>
                                    </p:set>
                                    <p:animEffect transition="in" filter="fade">
                                      <p:cBhvr>
                                        <p:cTn id="6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87452"/>
            <a:ext cx="10058400" cy="1138428"/>
          </a:xfrm>
        </p:spPr>
        <p:txBody>
          <a:bodyPr>
            <a:normAutofit/>
          </a:bodyPr>
          <a:lstStyle/>
          <a:p>
            <a:pPr algn="ctr"/>
            <a:r>
              <a:rPr lang="en-US" dirty="0" smtClean="0"/>
              <a:t>Individual Method </a:t>
            </a:r>
            <a:r>
              <a:rPr lang="en-US" dirty="0" smtClean="0">
                <a:solidFill>
                  <a:srgbClr val="92D050"/>
                </a:solidFill>
              </a:rPr>
              <a:t>(Counselling)</a:t>
            </a:r>
            <a:endParaRPr lang="en-US" dirty="0">
              <a:solidFill>
                <a:srgbClr val="92D050"/>
              </a:solidFill>
            </a:endParaRPr>
          </a:p>
        </p:txBody>
      </p:sp>
      <p:sp>
        <p:nvSpPr>
          <p:cNvPr id="3" name="Content Placeholder 2"/>
          <p:cNvSpPr>
            <a:spLocks noGrp="1"/>
          </p:cNvSpPr>
          <p:nvPr>
            <p:ph idx="1"/>
          </p:nvPr>
        </p:nvSpPr>
        <p:spPr>
          <a:xfrm>
            <a:off x="640080" y="1143001"/>
            <a:ext cx="11132820" cy="5472048"/>
          </a:xfrm>
        </p:spPr>
        <p:txBody>
          <a:bodyPr>
            <a:noAutofit/>
          </a:bodyPr>
          <a:lstStyle/>
          <a:p>
            <a:pPr marL="0" indent="0" algn="just">
              <a:buNone/>
            </a:pPr>
            <a:r>
              <a:rPr lang="en-US" sz="2800" b="1" dirty="0">
                <a:latin typeface="Times New Roman" panose="02020603050405020304" pitchFamily="18" charset="0"/>
                <a:cs typeface="Times New Roman" panose="02020603050405020304" pitchFamily="18" charset="0"/>
              </a:rPr>
              <a:t>Counselling</a:t>
            </a:r>
          </a:p>
          <a:p>
            <a:pPr algn="just"/>
            <a:r>
              <a:rPr lang="en-US" dirty="0">
                <a:latin typeface="Times New Roman" panose="02020603050405020304" pitchFamily="18" charset="0"/>
                <a:cs typeface="Times New Roman" panose="02020603050405020304" pitchFamily="18" charset="0"/>
              </a:rPr>
              <a:t>Encouraging and helping an individual in identifying his or her health problem, the cause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problem, the ways of its solution and also encourage to take necessary actions to solve it.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Decision of action is made on his/ her choice with advice or direction from counsellor</a:t>
            </a:r>
          </a:p>
          <a:p>
            <a:pPr algn="just">
              <a:lnSpc>
                <a:spcPct val="100000"/>
              </a:lnSpc>
            </a:pPr>
            <a:r>
              <a:rPr lang="en-US" dirty="0" smtClean="0">
                <a:latin typeface="Times New Roman" panose="02020603050405020304" pitchFamily="18" charset="0"/>
                <a:cs typeface="Times New Roman" panose="02020603050405020304" pitchFamily="18" charset="0"/>
              </a:rPr>
              <a:t>Best </a:t>
            </a:r>
            <a:r>
              <a:rPr lang="en-US" dirty="0">
                <a:latin typeface="Times New Roman" panose="02020603050405020304" pitchFamily="18" charset="0"/>
                <a:cs typeface="Times New Roman" panose="02020603050405020304" pitchFamily="18" charset="0"/>
              </a:rPr>
              <a:t>approaches of health education</a:t>
            </a:r>
            <a:r>
              <a:rPr lang="en-US" dirty="0" smtClean="0">
                <a:latin typeface="Times New Roman" panose="02020603050405020304" pitchFamily="18" charset="0"/>
                <a:cs typeface="Times New Roman" panose="02020603050405020304" pitchFamily="18" charset="0"/>
              </a:rPr>
              <a:t>.</a:t>
            </a:r>
          </a:p>
          <a:p>
            <a:pPr algn="just">
              <a:lnSpc>
                <a:spcPct val="100000"/>
              </a:lnSpc>
            </a:pPr>
            <a:r>
              <a:rPr lang="en-US" dirty="0" smtClean="0">
                <a:latin typeface="Times New Roman" panose="02020603050405020304" pitchFamily="18" charset="0"/>
                <a:cs typeface="Times New Roman" panose="02020603050405020304" pitchFamily="18" charset="0"/>
              </a:rPr>
              <a:t>E.g.: For mental patient, drug users, AIDS patient. </a:t>
            </a:r>
            <a:r>
              <a:rPr lang="en-US" dirty="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tc.</a:t>
            </a:r>
            <a:endParaRPr lang="en-US" dirty="0"/>
          </a:p>
          <a:p>
            <a:pPr marL="0" indent="0" algn="just">
              <a:buNone/>
            </a:pPr>
            <a:r>
              <a:rPr lang="en-US" sz="2800" b="1" dirty="0">
                <a:latin typeface="Times New Roman" panose="02020603050405020304" pitchFamily="18" charset="0"/>
                <a:cs typeface="Times New Roman" panose="02020603050405020304" pitchFamily="18" charset="0"/>
              </a:rPr>
              <a:t>Characteristics of counselor</a:t>
            </a:r>
          </a:p>
          <a:p>
            <a:pPr algn="just"/>
            <a:r>
              <a:rPr lang="en-US" dirty="0">
                <a:latin typeface="Times New Roman" panose="02020603050405020304" pitchFamily="18" charset="0"/>
                <a:cs typeface="Times New Roman" panose="02020603050405020304" pitchFamily="18" charset="0"/>
              </a:rPr>
              <a:t>Friendly and sincere</a:t>
            </a:r>
          </a:p>
          <a:p>
            <a:pPr algn="just"/>
            <a:r>
              <a:rPr lang="en-US" dirty="0">
                <a:latin typeface="Times New Roman" panose="02020603050405020304" pitchFamily="18" charset="0"/>
                <a:cs typeface="Times New Roman" panose="02020603050405020304" pitchFamily="18" charset="0"/>
              </a:rPr>
              <a:t>Co-operative</a:t>
            </a:r>
          </a:p>
          <a:p>
            <a:pPr algn="just"/>
            <a:r>
              <a:rPr lang="en-US" dirty="0">
                <a:latin typeface="Times New Roman" panose="02020603050405020304" pitchFamily="18" charset="0"/>
                <a:cs typeface="Times New Roman" panose="02020603050405020304" pitchFamily="18" charset="0"/>
              </a:rPr>
              <a:t>Capacity of judging</a:t>
            </a:r>
          </a:p>
          <a:p>
            <a:pPr algn="just"/>
            <a:r>
              <a:rPr lang="en-US" dirty="0">
                <a:latin typeface="Times New Roman" panose="02020603050405020304" pitchFamily="18" charset="0"/>
                <a:cs typeface="Times New Roman" panose="02020603050405020304" pitchFamily="18" charset="0"/>
              </a:rPr>
              <a:t>Patience to listen</a:t>
            </a:r>
          </a:p>
          <a:p>
            <a:pPr algn="just"/>
            <a:r>
              <a:rPr lang="en-US" dirty="0">
                <a:latin typeface="Times New Roman" panose="02020603050405020304" pitchFamily="18" charset="0"/>
                <a:cs typeface="Times New Roman" panose="02020603050405020304" pitchFamily="18" charset="0"/>
              </a:rPr>
              <a:t>Respect to clients</a:t>
            </a:r>
          </a:p>
          <a:p>
            <a:pPr algn="just"/>
            <a:r>
              <a:rPr lang="en-US" dirty="0">
                <a:latin typeface="Times New Roman" panose="02020603050405020304" pitchFamily="18" charset="0"/>
                <a:cs typeface="Times New Roman" panose="02020603050405020304" pitchFamily="18" charset="0"/>
              </a:rPr>
              <a:t>Skill of communication and interpretation</a:t>
            </a:r>
          </a:p>
          <a:p>
            <a:pPr marL="0" indent="0" algn="just">
              <a:buNone/>
            </a:pP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29</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9261" y="3094668"/>
            <a:ext cx="5267931" cy="36347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8427031"/>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500"/>
                                        <p:tgtEl>
                                          <p:spTgt spid="3">
                                            <p:txEl>
                                              <p:pRg st="11" end="1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740853"/>
          </a:xfrm>
        </p:spPr>
        <p:txBody>
          <a:bodyPr>
            <a:normAutofit fontScale="90000"/>
          </a:bodyPr>
          <a:lstStyle/>
          <a:p>
            <a:r>
              <a:rPr lang="en-GB" dirty="0" smtClean="0"/>
              <a:t>Concept of method and media </a:t>
            </a:r>
            <a:endParaRPr lang="en-US" dirty="0"/>
          </a:p>
        </p:txBody>
      </p:sp>
      <p:sp>
        <p:nvSpPr>
          <p:cNvPr id="3" name="Content Placeholder 2"/>
          <p:cNvSpPr>
            <a:spLocks noGrp="1"/>
          </p:cNvSpPr>
          <p:nvPr>
            <p:ph idx="1"/>
          </p:nvPr>
        </p:nvSpPr>
        <p:spPr>
          <a:xfrm>
            <a:off x="999241" y="1291848"/>
            <a:ext cx="10774835" cy="5467171"/>
          </a:xfrm>
        </p:spPr>
        <p:txBody>
          <a:bodyPr>
            <a:normAutofit/>
          </a:bodyPr>
          <a:lstStyle/>
          <a:p>
            <a:pPr algn="just">
              <a:lnSpc>
                <a:spcPct val="150000"/>
              </a:lnSpc>
            </a:pPr>
            <a:r>
              <a:rPr lang="en-GB" dirty="0" smtClean="0"/>
              <a:t>Methods of health promotion and education are techniques or ways in which series of activities are carried out to communicate ideas, information, and develop necessary attitudes and skills.  </a:t>
            </a:r>
          </a:p>
          <a:p>
            <a:pPr algn="just">
              <a:lnSpc>
                <a:spcPct val="150000"/>
              </a:lnSpc>
            </a:pPr>
            <a:r>
              <a:rPr lang="en-US" dirty="0">
                <a:cs typeface="Times New Roman" panose="02020603050405020304" pitchFamily="18" charset="0"/>
              </a:rPr>
              <a:t>In health education it is not enough to decide what will be done; by whom and when, we also need to decide how it will be done (methods).</a:t>
            </a:r>
            <a:endParaRPr lang="en-GB" dirty="0"/>
          </a:p>
          <a:p>
            <a:pPr algn="just">
              <a:lnSpc>
                <a:spcPct val="150000"/>
              </a:lnSpc>
            </a:pPr>
            <a:r>
              <a:rPr lang="en-US" dirty="0"/>
              <a:t>Media are the </a:t>
            </a:r>
            <a:r>
              <a:rPr lang="en-US" b="1" dirty="0"/>
              <a:t>teaching aids </a:t>
            </a:r>
            <a:r>
              <a:rPr lang="en-US" dirty="0"/>
              <a:t>through which knowledge, information and ideas are </a:t>
            </a:r>
            <a:endParaRPr lang="en-US" dirty="0" smtClean="0"/>
          </a:p>
          <a:p>
            <a:pPr algn="just">
              <a:lnSpc>
                <a:spcPct val="150000"/>
              </a:lnSpc>
              <a:buNone/>
            </a:pPr>
            <a:r>
              <a:rPr lang="en-US" dirty="0" smtClean="0"/>
              <a:t>communicated</a:t>
            </a:r>
            <a:r>
              <a:rPr lang="en-US" dirty="0"/>
              <a:t>.</a:t>
            </a:r>
          </a:p>
          <a:p>
            <a:pPr algn="just">
              <a:lnSpc>
                <a:spcPct val="150000"/>
              </a:lnSpc>
            </a:pPr>
            <a:r>
              <a:rPr lang="en-US" dirty="0"/>
              <a:t>Aids are facilitators of communication both for the sender and for the receiver</a:t>
            </a:r>
          </a:p>
          <a:p>
            <a:pPr algn="just">
              <a:lnSpc>
                <a:spcPct val="150000"/>
              </a:lnSpc>
            </a:pPr>
            <a:r>
              <a:rPr lang="en-US" altLang="zh-CN" dirty="0">
                <a:ea typeface="宋体" charset="-122"/>
              </a:rPr>
              <a:t>Media are </a:t>
            </a:r>
            <a:r>
              <a:rPr lang="en-US" altLang="zh-CN" b="1" dirty="0">
                <a:ea typeface="宋体" charset="-122"/>
              </a:rPr>
              <a:t>teaching learning materials</a:t>
            </a:r>
            <a:r>
              <a:rPr lang="en-US" altLang="zh-CN" dirty="0">
                <a:ea typeface="宋体" charset="-122"/>
              </a:rPr>
              <a:t>, the another name of media is </a:t>
            </a:r>
            <a:r>
              <a:rPr lang="en-US" altLang="zh-CN" b="1" dirty="0">
                <a:ea typeface="宋体" charset="-122"/>
              </a:rPr>
              <a:t>educational materials</a:t>
            </a:r>
            <a:r>
              <a:rPr lang="en-US" altLang="zh-CN" dirty="0">
                <a:ea typeface="宋体" charset="-122"/>
              </a:rPr>
              <a:t>. </a:t>
            </a:r>
          </a:p>
        </p:txBody>
      </p:sp>
      <p:sp>
        <p:nvSpPr>
          <p:cNvPr id="4" name="Slide Number Placeholder 3"/>
          <p:cNvSpPr>
            <a:spLocks noGrp="1"/>
          </p:cNvSpPr>
          <p:nvPr>
            <p:ph type="sldNum" sz="quarter" idx="12"/>
          </p:nvPr>
        </p:nvSpPr>
        <p:spPr/>
        <p:txBody>
          <a:bodyPr/>
          <a:lstStyle/>
          <a:p>
            <a:fld id="{EF88F1E9-A9E1-4947-9BD4-DCF9D535B08A}" type="slidenum">
              <a:rPr lang="en-US" smtClean="0"/>
              <a:pPr/>
              <a:t>3</a:t>
            </a:fld>
            <a:endParaRPr lang="en-US"/>
          </a:p>
        </p:txBody>
      </p:sp>
    </p:spTree>
    <p:extLst>
      <p:ext uri="{BB962C8B-B14F-4D97-AF65-F5344CB8AC3E}">
        <p14:creationId xmlns:p14="http://schemas.microsoft.com/office/powerpoint/2010/main" val="2204331916"/>
      </p:ext>
    </p:extLst>
  </p:cSld>
  <p:clrMapOvr>
    <a:masterClrMapping/>
  </p:clrMapOvr>
  <p:transition advClick="0" advTm="1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73152"/>
            <a:ext cx="10058400" cy="1138428"/>
          </a:xfrm>
        </p:spPr>
        <p:txBody>
          <a:bodyPr>
            <a:normAutofit/>
          </a:bodyPr>
          <a:lstStyle/>
          <a:p>
            <a:pPr algn="ctr"/>
            <a:r>
              <a:rPr lang="en-US" dirty="0" smtClean="0"/>
              <a:t>Individual Method </a:t>
            </a:r>
            <a:r>
              <a:rPr lang="en-US" dirty="0" smtClean="0">
                <a:solidFill>
                  <a:srgbClr val="92D050"/>
                </a:solidFill>
              </a:rPr>
              <a:t>(Counselling)</a:t>
            </a:r>
            <a:endParaRPr lang="en-US" dirty="0">
              <a:solidFill>
                <a:srgbClr val="92D050"/>
              </a:solidFill>
            </a:endParaRPr>
          </a:p>
        </p:txBody>
      </p:sp>
      <p:sp>
        <p:nvSpPr>
          <p:cNvPr id="3" name="Content Placeholder 2"/>
          <p:cNvSpPr>
            <a:spLocks noGrp="1"/>
          </p:cNvSpPr>
          <p:nvPr>
            <p:ph idx="1"/>
          </p:nvPr>
        </p:nvSpPr>
        <p:spPr>
          <a:xfrm>
            <a:off x="640080" y="1097281"/>
            <a:ext cx="11132820" cy="5760719"/>
          </a:xfrm>
        </p:spPr>
        <p:txBody>
          <a:bodyPr>
            <a:noAutofit/>
          </a:bodyPr>
          <a:lstStyle/>
          <a:p>
            <a:pPr marL="0" indent="0" algn="just">
              <a:buNone/>
            </a:pPr>
            <a:r>
              <a:rPr lang="en-US" sz="2800" b="1" dirty="0" smtClean="0">
                <a:latin typeface="Times New Roman" panose="02020603050405020304" pitchFamily="18" charset="0"/>
                <a:cs typeface="Times New Roman" panose="02020603050405020304" pitchFamily="18" charset="0"/>
              </a:rPr>
              <a:t>Settings of Counselling</a:t>
            </a:r>
            <a:endParaRPr lang="en-US" sz="2800" b="1" dirty="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At Hospital</a:t>
            </a:r>
          </a:p>
          <a:p>
            <a:pPr algn="just"/>
            <a:r>
              <a:rPr lang="en-US" sz="2400" dirty="0" smtClean="0">
                <a:latin typeface="Times New Roman" panose="02020603050405020304" pitchFamily="18" charset="0"/>
                <a:cs typeface="Times New Roman" panose="02020603050405020304" pitchFamily="18" charset="0"/>
              </a:rPr>
              <a:t>At School</a:t>
            </a:r>
          </a:p>
          <a:p>
            <a:pPr algn="just"/>
            <a:r>
              <a:rPr lang="en-US" sz="2400" dirty="0" smtClean="0">
                <a:latin typeface="Times New Roman" panose="02020603050405020304" pitchFamily="18" charset="0"/>
                <a:cs typeface="Times New Roman" panose="02020603050405020304" pitchFamily="18" charset="0"/>
              </a:rPr>
              <a:t>At Home</a:t>
            </a:r>
          </a:p>
          <a:p>
            <a:pPr marL="0" indent="0" algn="just">
              <a:buNone/>
            </a:pPr>
            <a:endParaRPr lang="en-US" dirty="0"/>
          </a:p>
          <a:p>
            <a:pPr marL="0" indent="0" algn="just">
              <a:buNone/>
            </a:pPr>
            <a:r>
              <a:rPr lang="en-US" sz="2800" b="1" dirty="0" smtClean="0">
                <a:latin typeface="Times New Roman" panose="02020603050405020304" pitchFamily="18" charset="0"/>
                <a:cs typeface="Times New Roman" panose="02020603050405020304" pitchFamily="18" charset="0"/>
              </a:rPr>
              <a:t>Techniques </a:t>
            </a:r>
            <a:r>
              <a:rPr lang="en-US" sz="2800" b="1" dirty="0">
                <a:latin typeface="Times New Roman" panose="02020603050405020304" pitchFamily="18" charset="0"/>
                <a:cs typeface="Times New Roman" panose="02020603050405020304" pitchFamily="18" charset="0"/>
              </a:rPr>
              <a:t>of Counselling</a:t>
            </a:r>
          </a:p>
          <a:p>
            <a:r>
              <a:rPr lang="en-US" sz="2400" dirty="0">
                <a:latin typeface="Times New Roman" panose="02020603050405020304" pitchFamily="18" charset="0"/>
                <a:cs typeface="Times New Roman" panose="02020603050405020304" pitchFamily="18" charset="0"/>
              </a:rPr>
              <a:t>Building rapport</a:t>
            </a:r>
          </a:p>
          <a:p>
            <a:r>
              <a:rPr lang="en-US" sz="2400" dirty="0">
                <a:latin typeface="Times New Roman" panose="02020603050405020304" pitchFamily="18" charset="0"/>
                <a:cs typeface="Times New Roman" panose="02020603050405020304" pitchFamily="18" charset="0"/>
              </a:rPr>
              <a:t>Identifying clients needs or problem</a:t>
            </a:r>
          </a:p>
          <a:p>
            <a:r>
              <a:rPr lang="en-US" sz="2400" dirty="0">
                <a:latin typeface="Times New Roman" panose="02020603050405020304" pitchFamily="18" charset="0"/>
                <a:cs typeface="Times New Roman" panose="02020603050405020304" pitchFamily="18" charset="0"/>
              </a:rPr>
              <a:t>Finding the ways to solve the problem</a:t>
            </a:r>
          </a:p>
          <a:p>
            <a:r>
              <a:rPr lang="en-US" sz="2400" dirty="0">
                <a:latin typeface="Times New Roman" panose="02020603050405020304" pitchFamily="18" charset="0"/>
                <a:cs typeface="Times New Roman" panose="02020603050405020304" pitchFamily="18" charset="0"/>
              </a:rPr>
              <a:t>Maintaining patience</a:t>
            </a:r>
          </a:p>
          <a:p>
            <a:r>
              <a:rPr lang="en-US" sz="2400" dirty="0">
                <a:latin typeface="Times New Roman" panose="02020603050405020304" pitchFamily="18" charset="0"/>
                <a:cs typeface="Times New Roman" panose="02020603050405020304" pitchFamily="18" charset="0"/>
              </a:rPr>
              <a:t>Maintain Privacy</a:t>
            </a:r>
          </a:p>
          <a:p>
            <a:r>
              <a:rPr lang="en-US" sz="2400" dirty="0">
                <a:latin typeface="Times New Roman" panose="02020603050405020304" pitchFamily="18" charset="0"/>
                <a:cs typeface="Times New Roman" panose="02020603050405020304" pitchFamily="18" charset="0"/>
              </a:rPr>
              <a:t>Follow </a:t>
            </a:r>
            <a:r>
              <a:rPr lang="en-US" sz="2400" dirty="0" smtClean="0">
                <a:latin typeface="Times New Roman" panose="02020603050405020304" pitchFamily="18" charset="0"/>
                <a:cs typeface="Times New Roman" panose="02020603050405020304" pitchFamily="18" charset="0"/>
              </a:rPr>
              <a:t>up</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F88F1E9-A9E1-4947-9BD4-DCF9D535B08A}" type="slidenum">
              <a:rPr lang="en-US" smtClean="0"/>
              <a:pPr/>
              <a:t>30</a:t>
            </a:fld>
            <a:endParaRPr lang="en-US"/>
          </a:p>
        </p:txBody>
      </p:sp>
    </p:spTree>
    <p:extLst>
      <p:ext uri="{BB962C8B-B14F-4D97-AF65-F5344CB8AC3E}">
        <p14:creationId xmlns:p14="http://schemas.microsoft.com/office/powerpoint/2010/main" val="1573329914"/>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fade">
                                      <p:cBhvr>
                                        <p:cTn id="40" dur="500"/>
                                        <p:tgtEl>
                                          <p:spTgt spid="3">
                                            <p:txEl>
                                              <p:pRg st="10" end="1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fade">
                                      <p:cBhvr>
                                        <p:cTn id="4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1110996"/>
            <a:ext cx="4754880" cy="640080"/>
          </a:xfrm>
        </p:spPr>
        <p:txBody>
          <a:bodyPr/>
          <a:lstStyle/>
          <a:p>
            <a:pPr algn="ctr"/>
            <a:r>
              <a:rPr lang="en-US" sz="2800" dirty="0" smtClean="0"/>
              <a:t>Advantages</a:t>
            </a:r>
            <a:endParaRPr lang="en-US" sz="2800" dirty="0"/>
          </a:p>
        </p:txBody>
      </p:sp>
      <p:sp>
        <p:nvSpPr>
          <p:cNvPr id="4" name="Content Placeholder 3"/>
          <p:cNvSpPr>
            <a:spLocks noGrp="1"/>
          </p:cNvSpPr>
          <p:nvPr>
            <p:ph sz="half" idx="2"/>
          </p:nvPr>
        </p:nvSpPr>
        <p:spPr>
          <a:xfrm>
            <a:off x="228600" y="1842515"/>
            <a:ext cx="6606540" cy="4726813"/>
          </a:xfrm>
        </p:spPr>
        <p:txBody>
          <a:bodyPr>
            <a:noAutofit/>
          </a:bodyPr>
          <a:lstStyle/>
          <a:p>
            <a:pPr algn="just"/>
            <a:r>
              <a:rPr lang="en-US" sz="2800" dirty="0">
                <a:latin typeface="Times New Roman" panose="02020603050405020304" pitchFamily="18" charset="0"/>
                <a:cs typeface="Times New Roman" panose="02020603050405020304" pitchFamily="18" charset="0"/>
              </a:rPr>
              <a:t> It is helpful in dealing with individual clients and motivate him to take necessary action to </a:t>
            </a:r>
            <a:r>
              <a:rPr lang="en-US" sz="2800" dirty="0" smtClean="0">
                <a:latin typeface="Times New Roman" panose="02020603050405020304" pitchFamily="18" charset="0"/>
                <a:cs typeface="Times New Roman" panose="02020603050405020304" pitchFamily="18" charset="0"/>
              </a:rPr>
              <a:t>solve </a:t>
            </a:r>
            <a:r>
              <a:rPr lang="en-US" sz="2800" dirty="0">
                <a:latin typeface="Times New Roman" panose="02020603050405020304" pitchFamily="18" charset="0"/>
                <a:cs typeface="Times New Roman" panose="02020603050405020304" pitchFamily="18" charset="0"/>
              </a:rPr>
              <a:t>his health problem.</a:t>
            </a:r>
          </a:p>
          <a:p>
            <a:pPr algn="just"/>
            <a:r>
              <a:rPr lang="en-US" sz="2800" dirty="0">
                <a:latin typeface="Times New Roman" panose="02020603050405020304" pitchFamily="18" charset="0"/>
                <a:cs typeface="Times New Roman" panose="02020603050405020304" pitchFamily="18" charset="0"/>
              </a:rPr>
              <a:t> Provides maximum opportunity for feedback.</a:t>
            </a:r>
          </a:p>
          <a:p>
            <a:pPr algn="just"/>
            <a:r>
              <a:rPr lang="en-US" sz="2800" dirty="0">
                <a:latin typeface="Times New Roman" panose="02020603050405020304" pitchFamily="18" charset="0"/>
                <a:cs typeface="Times New Roman" panose="02020603050405020304" pitchFamily="18" charset="0"/>
              </a:rPr>
              <a:t> Helps to maintain two way communications.</a:t>
            </a:r>
          </a:p>
          <a:p>
            <a:pPr algn="just"/>
            <a:r>
              <a:rPr lang="en-US" sz="2800" dirty="0">
                <a:latin typeface="Times New Roman" panose="02020603050405020304" pitchFamily="18" charset="0"/>
                <a:cs typeface="Times New Roman" panose="02020603050405020304" pitchFamily="18" charset="0"/>
              </a:rPr>
              <a:t> Illiterate people can be taught by this method.</a:t>
            </a:r>
          </a:p>
          <a:p>
            <a:pPr algn="just"/>
            <a:r>
              <a:rPr lang="en-US" sz="2800" dirty="0">
                <a:latin typeface="Times New Roman" panose="02020603050405020304" pitchFamily="18" charset="0"/>
                <a:cs typeface="Times New Roman" panose="02020603050405020304" pitchFamily="18" charset="0"/>
              </a:rPr>
              <a:t> Easy to make follow up studies on the basis of counseling records.</a:t>
            </a:r>
          </a:p>
          <a:p>
            <a:pPr algn="just"/>
            <a:endParaRPr lang="en-US" sz="2800" dirty="0"/>
          </a:p>
        </p:txBody>
      </p:sp>
      <p:sp>
        <p:nvSpPr>
          <p:cNvPr id="5" name="Text Placeholder 4"/>
          <p:cNvSpPr>
            <a:spLocks noGrp="1"/>
          </p:cNvSpPr>
          <p:nvPr>
            <p:ph type="body" sz="quarter" idx="3"/>
          </p:nvPr>
        </p:nvSpPr>
        <p:spPr>
          <a:xfrm>
            <a:off x="6364224" y="1110996"/>
            <a:ext cx="4754880" cy="640080"/>
          </a:xfrm>
        </p:spPr>
        <p:txBody>
          <a:bodyPr>
            <a:normAutofit/>
          </a:bodyPr>
          <a:lstStyle/>
          <a:p>
            <a:pPr algn="ctr"/>
            <a:r>
              <a:rPr lang="en-US" sz="2800" dirty="0" smtClean="0"/>
              <a:t>Disadvantages</a:t>
            </a:r>
            <a:endParaRPr lang="en-US" sz="2800" dirty="0"/>
          </a:p>
        </p:txBody>
      </p:sp>
      <p:sp>
        <p:nvSpPr>
          <p:cNvPr id="6" name="Content Placeholder 5"/>
          <p:cNvSpPr>
            <a:spLocks noGrp="1"/>
          </p:cNvSpPr>
          <p:nvPr>
            <p:ph sz="quarter" idx="4"/>
          </p:nvPr>
        </p:nvSpPr>
        <p:spPr>
          <a:xfrm>
            <a:off x="7018020" y="1842515"/>
            <a:ext cx="4110228" cy="4726813"/>
          </a:xfrm>
        </p:spPr>
        <p:txBody>
          <a:bodyPr>
            <a:normAutofit/>
          </a:bodyPr>
          <a:lstStyle/>
          <a:p>
            <a:pPr algn="just"/>
            <a:r>
              <a:rPr lang="en-US" sz="2800" dirty="0">
                <a:latin typeface="Times New Roman" panose="02020603050405020304" pitchFamily="18" charset="0"/>
                <a:cs typeface="Times New Roman" panose="02020603050405020304" pitchFamily="18" charset="0"/>
              </a:rPr>
              <a:t>Counseling takes long period of time.</a:t>
            </a:r>
          </a:p>
          <a:p>
            <a:pPr algn="just"/>
            <a:r>
              <a:rPr lang="en-US" sz="2800" dirty="0">
                <a:latin typeface="Times New Roman" panose="02020603050405020304" pitchFamily="18" charset="0"/>
                <a:cs typeface="Times New Roman" panose="02020603050405020304" pitchFamily="18" charset="0"/>
              </a:rPr>
              <a:t>It is difficult to cover wide range of people through </a:t>
            </a:r>
            <a:r>
              <a:rPr lang="en-US" sz="2800" dirty="0" smtClean="0">
                <a:latin typeface="Times New Roman" panose="02020603050405020304" pitchFamily="18" charset="0"/>
                <a:cs typeface="Times New Roman" panose="02020603050405020304" pitchFamily="18" charset="0"/>
              </a:rPr>
              <a:t>counseling method.</a:t>
            </a:r>
          </a:p>
          <a:p>
            <a:pPr algn="just"/>
            <a:r>
              <a:rPr lang="en-US" sz="2800" dirty="0" smtClean="0">
                <a:latin typeface="Times New Roman" panose="02020603050405020304" pitchFamily="18" charset="0"/>
                <a:cs typeface="Times New Roman" panose="02020603050405020304" pitchFamily="18" charset="0"/>
              </a:rPr>
              <a:t>Sometimes, loss of patience might make counselling failure</a:t>
            </a:r>
            <a:endParaRPr lang="en-US" sz="2800" dirty="0">
              <a:latin typeface="Times New Roman" panose="02020603050405020304" pitchFamily="18" charset="0"/>
              <a:cs typeface="Times New Roman" panose="02020603050405020304" pitchFamily="18" charset="0"/>
            </a:endParaRPr>
          </a:p>
          <a:p>
            <a:pPr algn="just"/>
            <a:endParaRPr lang="en-US" sz="2800"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31</a:t>
            </a:fld>
            <a:endParaRPr lang="en-US"/>
          </a:p>
        </p:txBody>
      </p:sp>
      <p:sp>
        <p:nvSpPr>
          <p:cNvPr id="8" name="Title 1"/>
          <p:cNvSpPr>
            <a:spLocks noGrp="1"/>
          </p:cNvSpPr>
          <p:nvPr>
            <p:ph type="title"/>
          </p:nvPr>
        </p:nvSpPr>
        <p:spPr>
          <a:xfrm>
            <a:off x="1069848" y="73152"/>
            <a:ext cx="10058400" cy="1161288"/>
          </a:xfrm>
        </p:spPr>
        <p:txBody>
          <a:bodyPr>
            <a:normAutofit/>
          </a:bodyPr>
          <a:lstStyle/>
          <a:p>
            <a:pPr algn="ctr"/>
            <a:r>
              <a:rPr lang="en-US" dirty="0" smtClean="0"/>
              <a:t>Individual Method </a:t>
            </a:r>
            <a:r>
              <a:rPr lang="en-US" dirty="0" smtClean="0">
                <a:solidFill>
                  <a:srgbClr val="92D050"/>
                </a:solidFill>
              </a:rPr>
              <a:t>(Counselling)</a:t>
            </a:r>
            <a:endParaRPr lang="en-US" dirty="0">
              <a:solidFill>
                <a:srgbClr val="92D050"/>
              </a:solidFill>
            </a:endParaRPr>
          </a:p>
        </p:txBody>
      </p:sp>
    </p:spTree>
    <p:extLst>
      <p:ext uri="{BB962C8B-B14F-4D97-AF65-F5344CB8AC3E}">
        <p14:creationId xmlns:p14="http://schemas.microsoft.com/office/powerpoint/2010/main" val="974567653"/>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down)">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fade">
                                      <p:cBhvr>
                                        <p:cTn id="42" dur="500"/>
                                        <p:tgtEl>
                                          <p:spTgt spid="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Effect transition="in" filter="fade">
                                      <p:cBhvr>
                                        <p:cTn id="47" dur="500"/>
                                        <p:tgtEl>
                                          <p:spTgt spid="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2" end="2"/>
                                            </p:txEl>
                                          </p:spTgt>
                                        </p:tgtEl>
                                        <p:attrNameLst>
                                          <p:attrName>style.visibility</p:attrName>
                                        </p:attrNameLst>
                                      </p:cBhvr>
                                      <p:to>
                                        <p:strVal val="visible"/>
                                      </p:to>
                                    </p:set>
                                    <p:animEffect transition="in" filter="fade">
                                      <p:cBhvr>
                                        <p:cTn id="5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Steps in family planning </a:t>
            </a:r>
            <a:r>
              <a:rPr lang="en-US" dirty="0" err="1" smtClean="0"/>
              <a:t>counselling</a:t>
            </a:r>
            <a:r>
              <a:rPr lang="en-US" dirty="0" smtClean="0"/>
              <a:t>: the GATHER approach</a:t>
            </a:r>
            <a:br>
              <a:rPr lang="en-US" dirty="0" smtClean="0"/>
            </a:br>
            <a:endParaRPr lang="en-US" dirty="0"/>
          </a:p>
        </p:txBody>
      </p:sp>
      <p:sp>
        <p:nvSpPr>
          <p:cNvPr id="4" name="Rectangle 3"/>
          <p:cNvSpPr/>
          <p:nvPr/>
        </p:nvSpPr>
        <p:spPr>
          <a:xfrm>
            <a:off x="1442357" y="2093976"/>
            <a:ext cx="8534400" cy="3970318"/>
          </a:xfrm>
          <a:prstGeom prst="rect">
            <a:avLst/>
          </a:prstGeom>
        </p:spPr>
        <p:txBody>
          <a:bodyPr wrap="square">
            <a:spAutoFit/>
          </a:bodyPr>
          <a:lstStyle/>
          <a:p>
            <a:r>
              <a:rPr lang="en-US" sz="2800" dirty="0">
                <a:latin typeface="Cambria" pitchFamily="18" charset="0"/>
              </a:rPr>
              <a:t>G - Greet the client respectfully.</a:t>
            </a:r>
          </a:p>
          <a:p>
            <a:r>
              <a:rPr lang="en-US" sz="2800" dirty="0">
                <a:latin typeface="Cambria" pitchFamily="18" charset="0"/>
              </a:rPr>
              <a:t>A  -Ask them about their family planning needs.</a:t>
            </a:r>
          </a:p>
          <a:p>
            <a:r>
              <a:rPr lang="en-US" sz="2800" dirty="0">
                <a:latin typeface="Cambria" pitchFamily="18" charset="0"/>
              </a:rPr>
              <a:t>T-  Tell them about different contraceptive options and 	methods.</a:t>
            </a:r>
          </a:p>
          <a:p>
            <a:r>
              <a:rPr lang="en-US" sz="2800" dirty="0">
                <a:latin typeface="Cambria" pitchFamily="18" charset="0"/>
              </a:rPr>
              <a:t>H-  Help them to make decisions about choices of 	methods.</a:t>
            </a:r>
          </a:p>
          <a:p>
            <a:r>
              <a:rPr lang="en-US" sz="2800" dirty="0">
                <a:latin typeface="Cambria" pitchFamily="18" charset="0"/>
              </a:rPr>
              <a:t>E - Explain and demonstrate how to use the methods.</a:t>
            </a:r>
          </a:p>
          <a:p>
            <a:r>
              <a:rPr lang="en-US" sz="2800" dirty="0">
                <a:latin typeface="Cambria" pitchFamily="18" charset="0"/>
              </a:rPr>
              <a:t>R-  Return/refer; schedule and carry out a return visit and 	follow up.</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32</a:t>
            </a:fld>
            <a:endParaRPr lang="en-US" dirty="0"/>
          </a:p>
        </p:txBody>
      </p:sp>
      <p:sp>
        <p:nvSpPr>
          <p:cNvPr id="7" name="Footer Placeholder 6"/>
          <p:cNvSpPr>
            <a:spLocks noGrp="1"/>
          </p:cNvSpPr>
          <p:nvPr>
            <p:ph type="ftr" sz="quarter" idx="11"/>
          </p:nvPr>
        </p:nvSpPr>
        <p:spPr/>
        <p:txBody>
          <a:bodyPr/>
          <a:lstStyle/>
          <a:p>
            <a:r>
              <a:rPr lang="en-GB" smtClean="0"/>
              <a:t>Methods &amp; Media of Health Education</a:t>
            </a:r>
            <a:endParaRPr lang="en-US" dirty="0"/>
          </a:p>
        </p:txBody>
      </p:sp>
    </p:spTree>
    <p:extLst>
      <p:ext uri="{BB962C8B-B14F-4D97-AF65-F5344CB8AC3E}">
        <p14:creationId xmlns:p14="http://schemas.microsoft.com/office/powerpoint/2010/main" val="2701724715"/>
      </p:ext>
    </p:extLst>
  </p:cSld>
  <p:clrMapOvr>
    <a:masterClrMapping/>
  </p:clrMapOvr>
  <p:transition advClick="0" advTm="1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C000"/>
                </a:solidFill>
              </a:rPr>
              <a:t>Group Methods of Health education</a:t>
            </a:r>
            <a:endParaRPr lang="en-US" dirty="0">
              <a:solidFill>
                <a:srgbClr val="FFC000"/>
              </a:solidFill>
            </a:endParaRPr>
          </a:p>
        </p:txBody>
      </p:sp>
      <p:sp>
        <p:nvSpPr>
          <p:cNvPr id="4" name="Slide Number Placeholder 3"/>
          <p:cNvSpPr>
            <a:spLocks noGrp="1"/>
          </p:cNvSpPr>
          <p:nvPr>
            <p:ph type="sldNum" sz="quarter" idx="12"/>
          </p:nvPr>
        </p:nvSpPr>
        <p:spPr/>
        <p:txBody>
          <a:bodyPr/>
          <a:lstStyle/>
          <a:p>
            <a:fld id="{EF88F1E9-A9E1-4947-9BD4-DCF9D535B08A}" type="slidenum">
              <a:rPr lang="en-US" smtClean="0"/>
              <a:pPr/>
              <a:t>33</a:t>
            </a:fld>
            <a:r>
              <a:rPr lang="en-US" smtClean="0"/>
              <a:t>-48</a:t>
            </a:r>
            <a:endParaRPr lang="en-US" dirty="0"/>
          </a:p>
        </p:txBody>
      </p:sp>
    </p:spTree>
    <p:extLst>
      <p:ext uri="{BB962C8B-B14F-4D97-AF65-F5344CB8AC3E}">
        <p14:creationId xmlns:p14="http://schemas.microsoft.com/office/powerpoint/2010/main" val="2887766742"/>
      </p:ext>
    </p:extLst>
  </p:cSld>
  <p:clrMapOvr>
    <a:masterClrMapping/>
  </p:clrMapOvr>
  <p:transition advClick="0" advTm="1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64592"/>
            <a:ext cx="10058400" cy="909828"/>
          </a:xfrm>
        </p:spPr>
        <p:txBody>
          <a:bodyPr>
            <a:normAutofit/>
          </a:bodyPr>
          <a:lstStyle/>
          <a:p>
            <a:r>
              <a:rPr lang="en-US" dirty="0" smtClean="0">
                <a:solidFill>
                  <a:srgbClr val="FFC000"/>
                </a:solidFill>
              </a:rPr>
              <a:t>Group Method</a:t>
            </a:r>
            <a:endParaRPr lang="en-US" dirty="0">
              <a:solidFill>
                <a:srgbClr val="FFC000"/>
              </a:solidFill>
            </a:endParaRPr>
          </a:p>
        </p:txBody>
      </p:sp>
      <p:sp>
        <p:nvSpPr>
          <p:cNvPr id="3" name="Content Placeholder 2"/>
          <p:cNvSpPr>
            <a:spLocks noGrp="1"/>
          </p:cNvSpPr>
          <p:nvPr>
            <p:ph idx="1"/>
          </p:nvPr>
        </p:nvSpPr>
        <p:spPr>
          <a:xfrm>
            <a:off x="457200" y="1022459"/>
            <a:ext cx="11494008" cy="5501150"/>
          </a:xfrm>
        </p:spPr>
        <p:txBody>
          <a:bodyPr>
            <a:noAutofit/>
          </a:bodyPr>
          <a:lstStyle/>
          <a:p>
            <a:pPr marL="0" indent="0">
              <a:buNone/>
            </a:pPr>
            <a:r>
              <a:rPr lang="en-US" sz="2400" b="1" dirty="0" smtClean="0">
                <a:latin typeface="Times New Roman" panose="02020603050405020304" pitchFamily="18" charset="0"/>
                <a:cs typeface="Times New Roman" panose="02020603050405020304" pitchFamily="18" charset="0"/>
              </a:rPr>
              <a:t>Characteristics</a:t>
            </a:r>
          </a:p>
          <a:p>
            <a:pPr>
              <a:lnSpc>
                <a:spcPct val="120000"/>
              </a:lnSpc>
            </a:pP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group of limited person in teaching, learning situation who have some kind of </a:t>
            </a:r>
            <a:r>
              <a:rPr lang="en-US" sz="2400" dirty="0" smtClean="0">
                <a:latin typeface="Times New Roman" panose="02020603050405020304" pitchFamily="18" charset="0"/>
                <a:cs typeface="Times New Roman" panose="02020603050405020304" pitchFamily="18" charset="0"/>
              </a:rPr>
              <a:t>need about </a:t>
            </a:r>
            <a:r>
              <a:rPr lang="en-US" sz="2400" dirty="0">
                <a:latin typeface="Times New Roman" panose="02020603050405020304" pitchFamily="18" charset="0"/>
                <a:cs typeface="Times New Roman" panose="02020603050405020304" pitchFamily="18" charset="0"/>
              </a:rPr>
              <a:t>certain health problems</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Active participation of learners is required</a:t>
            </a:r>
          </a:p>
          <a:p>
            <a:r>
              <a:rPr lang="en-US" sz="2400" dirty="0" smtClean="0">
                <a:latin typeface="Times New Roman" panose="02020603050405020304" pitchFamily="18" charset="0"/>
                <a:cs typeface="Times New Roman" panose="02020603050405020304" pitchFamily="18" charset="0"/>
              </a:rPr>
              <a:t>Provides opportunities for interaction and to share experiences</a:t>
            </a:r>
          </a:p>
          <a:p>
            <a:r>
              <a:rPr lang="en-US" sz="2400" dirty="0" smtClean="0">
                <a:latin typeface="Times New Roman" panose="02020603050405020304" pitchFamily="18" charset="0"/>
                <a:cs typeface="Times New Roman" panose="02020603050405020304" pitchFamily="18" charset="0"/>
              </a:rPr>
              <a:t>Based on </a:t>
            </a:r>
            <a:r>
              <a:rPr lang="en-US" sz="2400" dirty="0" err="1" smtClean="0">
                <a:latin typeface="Times New Roman" panose="02020603050405020304" pitchFamily="18" charset="0"/>
                <a:cs typeface="Times New Roman" panose="02020603050405020304" pitchFamily="18" charset="0"/>
              </a:rPr>
              <a:t>andragogical</a:t>
            </a:r>
            <a:r>
              <a:rPr lang="en-US" sz="2400" dirty="0" smtClean="0">
                <a:latin typeface="Times New Roman" panose="02020603050405020304" pitchFamily="18" charset="0"/>
                <a:cs typeface="Times New Roman" panose="02020603050405020304" pitchFamily="18" charset="0"/>
              </a:rPr>
              <a:t> model </a:t>
            </a:r>
          </a:p>
          <a:p>
            <a:pPr marL="0" indent="0">
              <a:buNone/>
            </a:pPr>
            <a:r>
              <a:rPr lang="en-US" sz="2400" b="1" dirty="0" smtClean="0">
                <a:latin typeface="Times New Roman" panose="02020603050405020304" pitchFamily="18" charset="0"/>
                <a:cs typeface="Times New Roman" panose="02020603050405020304" pitchFamily="18" charset="0"/>
              </a:rPr>
              <a:t>Principles</a:t>
            </a:r>
          </a:p>
          <a:p>
            <a:r>
              <a:rPr lang="en-US" sz="2400" dirty="0" smtClean="0">
                <a:latin typeface="Times New Roman" panose="02020603050405020304" pitchFamily="18" charset="0"/>
                <a:cs typeface="Times New Roman" panose="02020603050405020304" pitchFamily="18" charset="0"/>
              </a:rPr>
              <a:t>Do not impose ideas; respect others ideas as well</a:t>
            </a:r>
          </a:p>
          <a:p>
            <a:r>
              <a:rPr lang="en-US" sz="2400" dirty="0" smtClean="0">
                <a:latin typeface="Times New Roman" panose="02020603050405020304" pitchFamily="18" charset="0"/>
                <a:cs typeface="Times New Roman" panose="02020603050405020304" pitchFamily="18" charset="0"/>
              </a:rPr>
              <a:t>Do not lecture them only; try to discuss with them</a:t>
            </a:r>
          </a:p>
          <a:p>
            <a:r>
              <a:rPr lang="en-US" sz="2400" dirty="0" smtClean="0">
                <a:latin typeface="Times New Roman" panose="02020603050405020304" pitchFamily="18" charset="0"/>
                <a:cs typeface="Times New Roman" panose="02020603050405020304" pitchFamily="18" charset="0"/>
              </a:rPr>
              <a:t>Do not teach them only; try to learn from them as well</a:t>
            </a:r>
          </a:p>
          <a:p>
            <a:r>
              <a:rPr lang="en-US" sz="2400" dirty="0" smtClean="0">
                <a:latin typeface="Times New Roman" panose="02020603050405020304" pitchFamily="18" charset="0"/>
                <a:cs typeface="Times New Roman" panose="02020603050405020304" pitchFamily="18" charset="0"/>
              </a:rPr>
              <a:t>Do not advocate knowledge and practice only; adopt their </a:t>
            </a:r>
          </a:p>
          <a:p>
            <a:pPr marL="0" indent="0">
              <a:buNone/>
            </a:pPr>
            <a:r>
              <a:rPr lang="en-US" sz="2400" dirty="0" smtClean="0">
                <a:latin typeface="Times New Roman" panose="02020603050405020304" pitchFamily="18" charset="0"/>
                <a:cs typeface="Times New Roman" panose="02020603050405020304" pitchFamily="18" charset="0"/>
              </a:rPr>
              <a:t>   best knowledge and practice as well</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F88F1E9-A9E1-4947-9BD4-DCF9D535B08A}" type="slidenum">
              <a:rPr lang="en-US" smtClean="0"/>
              <a:pPr/>
              <a:t>34</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814465931"/>
              </p:ext>
            </p:extLst>
          </p:nvPr>
        </p:nvGraphicFramePr>
        <p:xfrm>
          <a:off x="7178040" y="3531697"/>
          <a:ext cx="5013960" cy="1920240"/>
        </p:xfrm>
        <a:graphic>
          <a:graphicData uri="http://schemas.openxmlformats.org/drawingml/2006/table">
            <a:tbl>
              <a:tblPr firstRow="1" bandRow="1">
                <a:tableStyleId>{5C22544A-7EE6-4342-B048-85BDC9FD1C3A}</a:tableStyleId>
              </a:tblPr>
              <a:tblGrid>
                <a:gridCol w="2506980">
                  <a:extLst>
                    <a:ext uri="{9D8B030D-6E8A-4147-A177-3AD203B41FA5}">
                      <a16:colId xmlns:a16="http://schemas.microsoft.com/office/drawing/2014/main" val="3597530972"/>
                    </a:ext>
                  </a:extLst>
                </a:gridCol>
                <a:gridCol w="2506980">
                  <a:extLst>
                    <a:ext uri="{9D8B030D-6E8A-4147-A177-3AD203B41FA5}">
                      <a16:colId xmlns:a16="http://schemas.microsoft.com/office/drawing/2014/main" val="3417035855"/>
                    </a:ext>
                  </a:extLst>
                </a:gridCol>
              </a:tblGrid>
              <a:tr h="1683129">
                <a:tc>
                  <a:txBody>
                    <a:bodyPr/>
                    <a:lstStyle/>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Demonstration</a:t>
                      </a:r>
                    </a:p>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Brainstorming </a:t>
                      </a:r>
                    </a:p>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Role Playing</a:t>
                      </a:r>
                    </a:p>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Group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Panel Discussion</a:t>
                      </a:r>
                    </a:p>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Symposium</a:t>
                      </a:r>
                    </a:p>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Workshop</a:t>
                      </a:r>
                    </a:p>
                    <a:p>
                      <a:pPr marL="514350" indent="-514350">
                        <a:buFont typeface="Arial" panose="020B0604020202020204" pitchFamily="34" charset="0"/>
                        <a:buChar char="•"/>
                      </a:pPr>
                      <a:r>
                        <a:rPr lang="en-US" sz="2400" b="0" dirty="0" smtClean="0">
                          <a:solidFill>
                            <a:schemeClr val="tx1"/>
                          </a:solidFill>
                          <a:latin typeface="Times New Roman" panose="02020603050405020304" pitchFamily="18" charset="0"/>
                          <a:cs typeface="Times New Roman" panose="02020603050405020304" pitchFamily="18" charset="0"/>
                        </a:rPr>
                        <a:t>Seminar </a:t>
                      </a:r>
                      <a:endParaRPr lang="en-US" sz="24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147757"/>
                  </a:ext>
                </a:extLst>
              </a:tr>
            </a:tbl>
          </a:graphicData>
        </a:graphic>
      </p:graphicFrame>
      <p:sp>
        <p:nvSpPr>
          <p:cNvPr id="6" name="TextBox 5"/>
          <p:cNvSpPr txBox="1"/>
          <p:nvPr/>
        </p:nvSpPr>
        <p:spPr>
          <a:xfrm>
            <a:off x="8161020" y="3069695"/>
            <a:ext cx="2779014"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Examples</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0283807"/>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500"/>
                                        <p:tgtEl>
                                          <p:spTgt spid="3">
                                            <p:txEl>
                                              <p:pRg st="8" end="8"/>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500"/>
                                        <p:tgtEl>
                                          <p:spTgt spid="3">
                                            <p:txEl>
                                              <p:pRg st="9" end="9"/>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50292"/>
            <a:ext cx="10058400" cy="818388"/>
          </a:xfrm>
        </p:spPr>
        <p:txBody>
          <a:bodyPr>
            <a:normAutofit/>
          </a:bodyPr>
          <a:lstStyle/>
          <a:p>
            <a:r>
              <a:rPr lang="en-US" sz="4800" dirty="0" smtClean="0"/>
              <a:t>Group Method </a:t>
            </a:r>
            <a:r>
              <a:rPr lang="en-US" sz="4800" dirty="0" smtClean="0">
                <a:solidFill>
                  <a:srgbClr val="FFC000"/>
                </a:solidFill>
              </a:rPr>
              <a:t>(Group Discussion)</a:t>
            </a:r>
            <a:endParaRPr lang="en-US" sz="4800" dirty="0">
              <a:solidFill>
                <a:srgbClr val="FFC000"/>
              </a:solidFill>
            </a:endParaRPr>
          </a:p>
        </p:txBody>
      </p:sp>
      <p:sp>
        <p:nvSpPr>
          <p:cNvPr id="3" name="Content Placeholder 2"/>
          <p:cNvSpPr>
            <a:spLocks noGrp="1"/>
          </p:cNvSpPr>
          <p:nvPr>
            <p:ph idx="1"/>
          </p:nvPr>
        </p:nvSpPr>
        <p:spPr>
          <a:xfrm>
            <a:off x="205740" y="845819"/>
            <a:ext cx="11745468" cy="5883530"/>
          </a:xfrm>
        </p:spPr>
        <p:txBody>
          <a:bodyPr>
            <a:noAutofit/>
          </a:bodyPr>
          <a:lstStyle/>
          <a:p>
            <a:pPr marL="0" indent="0" algn="just">
              <a:buNone/>
            </a:pPr>
            <a:r>
              <a:rPr lang="en-US" sz="2400" b="1" dirty="0" smtClean="0"/>
              <a:t>Characteristics</a:t>
            </a:r>
          </a:p>
          <a:p>
            <a:pPr algn="just"/>
            <a:r>
              <a:rPr lang="en-US" dirty="0">
                <a:latin typeface="Times New Roman" panose="02020603050405020304" pitchFamily="18" charset="0"/>
                <a:cs typeface="Times New Roman" panose="02020603050405020304" pitchFamily="18" charset="0"/>
              </a:rPr>
              <a:t>A group is an aggregation of people interacting in a face to face situation.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a two way communication where people learn by exchanging their views and experiences.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method is useful when the group have common interest and similar problems</a:t>
            </a:r>
          </a:p>
          <a:p>
            <a:pPr algn="just"/>
            <a:r>
              <a:rPr lang="en-US" dirty="0" smtClean="0">
                <a:latin typeface="Times New Roman" panose="02020603050405020304" pitchFamily="18" charset="0"/>
                <a:cs typeface="Times New Roman" panose="02020603050405020304" pitchFamily="18" charset="0"/>
              </a:rPr>
              <a:t>Commonly used in </a:t>
            </a:r>
            <a:r>
              <a:rPr lang="en-US" dirty="0">
                <a:latin typeface="Times New Roman" panose="02020603050405020304" pitchFamily="18" charset="0"/>
                <a:cs typeface="Times New Roman" panose="02020603050405020304" pitchFamily="18" charset="0"/>
              </a:rPr>
              <a:t>teaching a </a:t>
            </a:r>
            <a:r>
              <a:rPr lang="en-US" dirty="0" smtClean="0">
                <a:latin typeface="Times New Roman" panose="02020603050405020304" pitchFamily="18" charset="0"/>
                <a:cs typeface="Times New Roman" panose="02020603050405020304" pitchFamily="18" charset="0"/>
              </a:rPr>
              <a:t>group </a:t>
            </a:r>
            <a:r>
              <a:rPr lang="en-US" dirty="0">
                <a:latin typeface="Times New Roman" panose="02020603050405020304" pitchFamily="18" charset="0"/>
                <a:cs typeface="Times New Roman" panose="02020603050405020304" pitchFamily="18" charset="0"/>
              </a:rPr>
              <a:t>of people </a:t>
            </a: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identify </a:t>
            </a:r>
            <a:r>
              <a:rPr lang="en-US" dirty="0" smtClean="0">
                <a:latin typeface="Times New Roman" panose="02020603050405020304" pitchFamily="18" charset="0"/>
                <a:cs typeface="Times New Roman" panose="02020603050405020304" pitchFamily="18" charset="0"/>
              </a:rPr>
              <a:t>health </a:t>
            </a:r>
            <a:r>
              <a:rPr lang="en-US" dirty="0">
                <a:latin typeface="Times New Roman" panose="02020603050405020304" pitchFamily="18" charset="0"/>
                <a:cs typeface="Times New Roman" panose="02020603050405020304" pitchFamily="18" charset="0"/>
              </a:rPr>
              <a:t>problem and find out ways </a:t>
            </a: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solve it. </a:t>
            </a:r>
          </a:p>
          <a:p>
            <a:pPr algn="just"/>
            <a:endParaRPr lang="en-US" dirty="0" smtClean="0">
              <a:latin typeface="Times New Roman" panose="02020603050405020304" pitchFamily="18" charset="0"/>
              <a:cs typeface="Times New Roman" panose="02020603050405020304" pitchFamily="18" charset="0"/>
            </a:endParaRPr>
          </a:p>
          <a:p>
            <a:pPr marL="0" indent="0" algn="just">
              <a:buNone/>
            </a:pPr>
            <a:r>
              <a:rPr lang="en-US" sz="2400" b="1" dirty="0" smtClean="0">
                <a:latin typeface="Times New Roman" panose="02020603050405020304" pitchFamily="18" charset="0"/>
                <a:cs typeface="Times New Roman" panose="02020603050405020304" pitchFamily="18" charset="0"/>
              </a:rPr>
              <a:t>Group </a:t>
            </a:r>
            <a:r>
              <a:rPr lang="en-US" sz="2400" b="1" dirty="0">
                <a:latin typeface="Times New Roman" panose="02020603050405020304" pitchFamily="18" charset="0"/>
                <a:cs typeface="Times New Roman" panose="02020603050405020304" pitchFamily="18" charset="0"/>
              </a:rPr>
              <a:t>size </a:t>
            </a:r>
            <a:r>
              <a:rPr lang="en-US" sz="2400" b="1" dirty="0" smtClean="0">
                <a:latin typeface="Times New Roman" panose="02020603050405020304" pitchFamily="18" charset="0"/>
                <a:cs typeface="Times New Roman" panose="02020603050405020304" pitchFamily="18" charset="0"/>
              </a:rPr>
              <a:t>: </a:t>
            </a:r>
          </a:p>
          <a:p>
            <a:pPr marL="0" indent="0" algn="just">
              <a:buNone/>
            </a:pPr>
            <a:r>
              <a:rPr lang="en-US" dirty="0" smtClean="0">
                <a:latin typeface="Times New Roman" panose="02020603050405020304" pitchFamily="18" charset="0"/>
                <a:cs typeface="Times New Roman" panose="02020603050405020304" pitchFamily="18" charset="0"/>
              </a:rPr>
              <a:t>Consists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6-12 members </a:t>
            </a:r>
            <a:r>
              <a:rPr lang="en-US" dirty="0">
                <a:latin typeface="Times New Roman" panose="02020603050405020304" pitchFamily="18" charset="0"/>
                <a:cs typeface="Times New Roman" panose="02020603050405020304" pitchFamily="18" charset="0"/>
              </a:rPr>
              <a:t>depending upon the situation so that each person is able to communicate with all the others face to face to reach to a decision and achieve the common goal.</a:t>
            </a: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sz="2400" b="1" dirty="0" smtClean="0">
                <a:latin typeface="Times New Roman" panose="02020603050405020304" pitchFamily="18" charset="0"/>
                <a:cs typeface="Times New Roman" panose="02020603050405020304" pitchFamily="18" charset="0"/>
              </a:rPr>
              <a:t>Constituents of </a:t>
            </a:r>
            <a:r>
              <a:rPr lang="en-US" sz="2400" b="1" dirty="0">
                <a:latin typeface="Times New Roman" panose="02020603050405020304" pitchFamily="18" charset="0"/>
                <a:cs typeface="Times New Roman" panose="02020603050405020304" pitchFamily="18" charset="0"/>
              </a:rPr>
              <a:t>group </a:t>
            </a:r>
            <a:r>
              <a:rPr lang="en-US" sz="2400" b="1" dirty="0" smtClean="0">
                <a:latin typeface="Times New Roman" panose="02020603050405020304" pitchFamily="18" charset="0"/>
                <a:cs typeface="Times New Roman" panose="02020603050405020304" pitchFamily="18" charset="0"/>
              </a:rPr>
              <a:t>discussion: </a:t>
            </a:r>
            <a:endParaRPr lang="en-US" sz="2400" b="1"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1. Leader or chairperson </a:t>
            </a:r>
          </a:p>
          <a:p>
            <a:pPr marL="0" indent="0" algn="just">
              <a:buNone/>
            </a:pPr>
            <a:r>
              <a:rPr lang="en-US" dirty="0">
                <a:latin typeface="Times New Roman" panose="02020603050405020304" pitchFamily="18" charset="0"/>
                <a:cs typeface="Times New Roman" panose="02020603050405020304" pitchFamily="18" charset="0"/>
              </a:rPr>
              <a:t>2. Recorder </a:t>
            </a:r>
          </a:p>
          <a:p>
            <a:pPr marL="0" indent="0" algn="just">
              <a:buNone/>
            </a:pPr>
            <a:r>
              <a:rPr lang="en-US" dirty="0">
                <a:latin typeface="Times New Roman" panose="02020603050405020304" pitchFamily="18" charset="0"/>
                <a:cs typeface="Times New Roman" panose="02020603050405020304" pitchFamily="18" charset="0"/>
              </a:rPr>
              <a:t>3. General members</a:t>
            </a:r>
          </a:p>
          <a:p>
            <a:pPr marL="0" indent="0" algn="just">
              <a:buNone/>
            </a:pP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35</a:t>
            </a:fld>
            <a:endParaRPr lang="en-US"/>
          </a:p>
        </p:txBody>
      </p:sp>
      <p:pic>
        <p:nvPicPr>
          <p:cNvPr id="16386"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4689" y="4206240"/>
            <a:ext cx="3686439" cy="25231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163659"/>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fade">
                                      <p:cBhvr>
                                        <p:cTn id="57" dur="5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fade">
                                      <p:cBhvr>
                                        <p:cTn id="6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760" y="416560"/>
            <a:ext cx="10556240" cy="1229360"/>
          </a:xfrm>
        </p:spPr>
        <p:txBody>
          <a:bodyPr>
            <a:normAutofit fontScale="90000"/>
          </a:bodyPr>
          <a:lstStyle/>
          <a:p>
            <a:r>
              <a:rPr lang="en-US" b="1" dirty="0"/>
              <a:t>What to do in a </a:t>
            </a:r>
            <a:r>
              <a:rPr lang="en-US" b="1" dirty="0" smtClean="0"/>
              <a:t>Group Discussion?</a:t>
            </a:r>
            <a:endParaRPr lang="en-US" b="1" dirty="0"/>
          </a:p>
        </p:txBody>
      </p:sp>
      <p:sp>
        <p:nvSpPr>
          <p:cNvPr id="3" name="Content Placeholder 2"/>
          <p:cNvSpPr>
            <a:spLocks noGrp="1"/>
          </p:cNvSpPr>
          <p:nvPr>
            <p:ph idx="1"/>
          </p:nvPr>
        </p:nvSpPr>
        <p:spPr>
          <a:xfrm>
            <a:off x="822960" y="1869440"/>
            <a:ext cx="9977120" cy="4256724"/>
          </a:xfrm>
        </p:spPr>
        <p:txBody>
          <a:bodyPr>
            <a:normAutofit/>
          </a:bodyPr>
          <a:lstStyle/>
          <a:p>
            <a:pPr>
              <a:buFont typeface="Wingdings" pitchFamily="2" charset="2"/>
              <a:buChar char="v"/>
            </a:pPr>
            <a:r>
              <a:rPr lang="en-US" dirty="0" smtClean="0"/>
              <a:t>Speaking </a:t>
            </a:r>
            <a:r>
              <a:rPr lang="en-US" dirty="0"/>
              <a:t>is important; do not sit silently. Speak freely. </a:t>
            </a:r>
            <a:endParaRPr lang="en-US" dirty="0" smtClean="0"/>
          </a:p>
          <a:p>
            <a:pPr>
              <a:buFont typeface="Wingdings" pitchFamily="2" charset="2"/>
              <a:buChar char="v"/>
            </a:pPr>
            <a:r>
              <a:rPr lang="en-US" dirty="0" smtClean="0"/>
              <a:t>Do </a:t>
            </a:r>
            <a:r>
              <a:rPr lang="en-US" dirty="0"/>
              <a:t>not monopolize the conversation or talk too much. </a:t>
            </a:r>
            <a:endParaRPr lang="en-US" dirty="0" smtClean="0"/>
          </a:p>
          <a:p>
            <a:pPr>
              <a:buFont typeface="Wingdings" pitchFamily="2" charset="2"/>
              <a:buChar char="v"/>
            </a:pPr>
            <a:r>
              <a:rPr lang="en-US" dirty="0" smtClean="0"/>
              <a:t>Give </a:t>
            </a:r>
            <a:r>
              <a:rPr lang="en-US" dirty="0"/>
              <a:t>everyone a chance to speak. </a:t>
            </a:r>
            <a:endParaRPr lang="en-US" dirty="0" smtClean="0"/>
          </a:p>
          <a:p>
            <a:pPr>
              <a:buFont typeface="Wingdings" pitchFamily="2" charset="2"/>
              <a:buChar char="v"/>
            </a:pPr>
            <a:r>
              <a:rPr lang="en-US" dirty="0" smtClean="0"/>
              <a:t>Maintain </a:t>
            </a:r>
            <a:r>
              <a:rPr lang="en-US" dirty="0"/>
              <a:t>eye contact with everyone in the group. </a:t>
            </a:r>
            <a:r>
              <a:rPr lang="en-US" dirty="0" smtClean="0"/>
              <a:t>Show </a:t>
            </a:r>
            <a:r>
              <a:rPr lang="en-US" dirty="0"/>
              <a:t>active listening skills</a:t>
            </a:r>
            <a:r>
              <a:rPr lang="en-US" dirty="0" smtClean="0"/>
              <a:t>.</a:t>
            </a:r>
          </a:p>
          <a:p>
            <a:pPr>
              <a:buFont typeface="Wingdings" pitchFamily="2" charset="2"/>
              <a:buChar char="v"/>
            </a:pPr>
            <a:r>
              <a:rPr lang="en-US" dirty="0" smtClean="0"/>
              <a:t> Do </a:t>
            </a:r>
            <a:r>
              <a:rPr lang="en-US" dirty="0"/>
              <a:t>not interrupt anyone while they are speaking. </a:t>
            </a:r>
            <a:r>
              <a:rPr lang="en-US" dirty="0" smtClean="0"/>
              <a:t>Keep </a:t>
            </a:r>
            <a:r>
              <a:rPr lang="en-US" dirty="0"/>
              <a:t>the topic on track and don’t be irrelevant. </a:t>
            </a:r>
            <a:endParaRPr lang="en-US" dirty="0" smtClean="0"/>
          </a:p>
          <a:p>
            <a:pPr>
              <a:buFont typeface="Wingdings" pitchFamily="2" charset="2"/>
              <a:buChar char="v"/>
            </a:pPr>
            <a:r>
              <a:rPr lang="en-US" dirty="0" smtClean="0"/>
              <a:t>Encourage </a:t>
            </a:r>
            <a:r>
              <a:rPr lang="en-US" dirty="0"/>
              <a:t>someone who is silent to talk. </a:t>
            </a:r>
          </a:p>
        </p:txBody>
      </p:sp>
    </p:spTree>
    <p:extLst>
      <p:ext uri="{BB962C8B-B14F-4D97-AF65-F5344CB8AC3E}">
        <p14:creationId xmlns:p14="http://schemas.microsoft.com/office/powerpoint/2010/main" val="172506501"/>
      </p:ext>
    </p:extLst>
  </p:cSld>
  <p:clrMapOvr>
    <a:masterClrMapping/>
  </p:clrMapOvr>
  <p:transition advClick="0" advTm="1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240" y="1513840"/>
            <a:ext cx="10891520" cy="4612324"/>
          </a:xfrm>
        </p:spPr>
        <p:txBody>
          <a:bodyPr>
            <a:normAutofit/>
          </a:bodyPr>
          <a:lstStyle/>
          <a:p>
            <a:pPr>
              <a:buFont typeface="Wingdings" pitchFamily="2" charset="2"/>
              <a:buChar char="v"/>
            </a:pPr>
            <a:r>
              <a:rPr lang="en-US" dirty="0"/>
              <a:t>Do not argue with anyone. </a:t>
            </a:r>
            <a:endParaRPr lang="en-US" dirty="0" smtClean="0"/>
          </a:p>
          <a:p>
            <a:pPr>
              <a:buFont typeface="Wingdings" pitchFamily="2" charset="2"/>
              <a:buChar char="v"/>
            </a:pPr>
            <a:r>
              <a:rPr lang="en-US" dirty="0" smtClean="0"/>
              <a:t>Do </a:t>
            </a:r>
            <a:r>
              <a:rPr lang="en-US" dirty="0"/>
              <a:t>not debate with anyone, while the group looks on. </a:t>
            </a:r>
            <a:endParaRPr lang="en-US" dirty="0" smtClean="0"/>
          </a:p>
          <a:p>
            <a:pPr>
              <a:buFont typeface="Wingdings" pitchFamily="2" charset="2"/>
              <a:buChar char="v"/>
            </a:pPr>
            <a:r>
              <a:rPr lang="en-US" dirty="0" smtClean="0"/>
              <a:t>Do </a:t>
            </a:r>
            <a:r>
              <a:rPr lang="en-US" dirty="0"/>
              <a:t>not repeat what has been said; be </a:t>
            </a:r>
            <a:r>
              <a:rPr lang="en-US" dirty="0" smtClean="0"/>
              <a:t>     attentive</a:t>
            </a:r>
            <a:r>
              <a:rPr lang="en-US" dirty="0"/>
              <a:t>; try to develop on ideas expressed or give out new ideas. </a:t>
            </a:r>
            <a:endParaRPr lang="en-US" dirty="0" smtClean="0"/>
          </a:p>
          <a:p>
            <a:pPr>
              <a:buFont typeface="Wingdings" pitchFamily="2" charset="2"/>
              <a:buChar char="v"/>
            </a:pPr>
            <a:r>
              <a:rPr lang="en-US" dirty="0" smtClean="0"/>
              <a:t> </a:t>
            </a:r>
            <a:r>
              <a:rPr lang="en-US" dirty="0"/>
              <a:t>Clarify your doubts and then proceed</a:t>
            </a:r>
            <a:r>
              <a:rPr lang="en-US" dirty="0" smtClean="0"/>
              <a:t>.</a:t>
            </a:r>
          </a:p>
          <a:p>
            <a:pPr>
              <a:buFont typeface="Wingdings" pitchFamily="2" charset="2"/>
              <a:buChar char="v"/>
            </a:pPr>
            <a:r>
              <a:rPr lang="en-US" dirty="0" smtClean="0"/>
              <a:t> Be </a:t>
            </a:r>
            <a:r>
              <a:rPr lang="en-US" dirty="0"/>
              <a:t>brief</a:t>
            </a:r>
            <a:r>
              <a:rPr lang="en-US" dirty="0" smtClean="0"/>
              <a:t>.</a:t>
            </a:r>
          </a:p>
          <a:p>
            <a:pPr>
              <a:buFont typeface="Wingdings" pitchFamily="2" charset="2"/>
              <a:buChar char="v"/>
            </a:pPr>
            <a:r>
              <a:rPr lang="en-US" dirty="0" smtClean="0"/>
              <a:t> Do </a:t>
            </a:r>
            <a:r>
              <a:rPr lang="en-US" dirty="0"/>
              <a:t>not commit grammatical errors while talking</a:t>
            </a:r>
          </a:p>
          <a:p>
            <a:endParaRPr lang="en-US" dirty="0"/>
          </a:p>
          <a:p>
            <a:endParaRPr lang="en-US" dirty="0"/>
          </a:p>
        </p:txBody>
      </p:sp>
    </p:spTree>
    <p:extLst>
      <p:ext uri="{BB962C8B-B14F-4D97-AF65-F5344CB8AC3E}">
        <p14:creationId xmlns:p14="http://schemas.microsoft.com/office/powerpoint/2010/main" val="1451354440"/>
      </p:ext>
    </p:extLst>
  </p:cSld>
  <p:clrMapOvr>
    <a:masterClrMapping/>
  </p:clrMapOvr>
  <p:transition advClick="0" advTm="1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Focused Group Discussion </a:t>
            </a:r>
            <a:endParaRPr lang="en-US" dirty="0"/>
          </a:p>
        </p:txBody>
      </p:sp>
      <p:sp>
        <p:nvSpPr>
          <p:cNvPr id="3" name="Content Placeholder 2"/>
          <p:cNvSpPr>
            <a:spLocks noGrp="1"/>
          </p:cNvSpPr>
          <p:nvPr>
            <p:ph idx="1"/>
          </p:nvPr>
        </p:nvSpPr>
        <p:spPr/>
        <p:txBody>
          <a:bodyPr/>
          <a:lstStyle/>
          <a:p>
            <a:pPr marL="0" indent="0">
              <a:buNone/>
            </a:pPr>
            <a:r>
              <a:rPr lang="en-US" dirty="0" smtClean="0"/>
              <a:t>Most </a:t>
            </a:r>
            <a:r>
              <a:rPr lang="en-US" dirty="0"/>
              <a:t>commonly used qualitative research techniques that is open ended. </a:t>
            </a:r>
            <a:endParaRPr lang="en-US" dirty="0" smtClean="0"/>
          </a:p>
          <a:p>
            <a:pPr marL="0" indent="0">
              <a:buNone/>
            </a:pPr>
            <a:r>
              <a:rPr lang="en-US" dirty="0" smtClean="0"/>
              <a:t>It </a:t>
            </a:r>
            <a:r>
              <a:rPr lang="en-US" dirty="0"/>
              <a:t>allows a small </a:t>
            </a:r>
            <a:r>
              <a:rPr lang="en-US" dirty="0" smtClean="0"/>
              <a:t>group of </a:t>
            </a:r>
            <a:r>
              <a:rPr lang="en-US" dirty="0"/>
              <a:t>people to come together and share their views, under the guidance of the researcher. </a:t>
            </a:r>
            <a:endParaRPr lang="en-US" dirty="0" smtClean="0"/>
          </a:p>
          <a:p>
            <a:pPr marL="0" indent="0">
              <a:buNone/>
            </a:pPr>
            <a:r>
              <a:rPr lang="en-US" dirty="0" smtClean="0"/>
              <a:t>A group interview </a:t>
            </a:r>
            <a:r>
              <a:rPr lang="en-US" dirty="0"/>
              <a:t>guided by a </a:t>
            </a:r>
            <a:r>
              <a:rPr lang="en-US" b="1" dirty="0"/>
              <a:t>moderator</a:t>
            </a:r>
            <a:r>
              <a:rPr lang="en-US" dirty="0"/>
              <a:t> and a way of listening to people and learning from them. </a:t>
            </a:r>
            <a:r>
              <a:rPr lang="en-US" dirty="0" smtClean="0"/>
              <a:t>The sharing </a:t>
            </a:r>
            <a:r>
              <a:rPr lang="en-US" dirty="0"/>
              <a:t>acts as a ‘brainstorming’ session, generating a wide range of views and reactions. </a:t>
            </a:r>
            <a:endParaRPr lang="en-US" dirty="0" smtClean="0"/>
          </a:p>
          <a:p>
            <a:pPr marL="0" indent="0">
              <a:buNone/>
            </a:pPr>
            <a:endParaRPr lang="en-US" dirty="0"/>
          </a:p>
          <a:p>
            <a:pPr marL="0" indent="0">
              <a:buNone/>
            </a:pPr>
            <a:r>
              <a:rPr lang="en-US" dirty="0" smtClean="0"/>
              <a:t>FGD is a </a:t>
            </a:r>
            <a:r>
              <a:rPr lang="en-US" dirty="0"/>
              <a:t>discussion around a predetermined set of topics.</a:t>
            </a:r>
          </a:p>
        </p:txBody>
      </p:sp>
      <p:sp>
        <p:nvSpPr>
          <p:cNvPr id="4" name="Slide Number Placeholder 3"/>
          <p:cNvSpPr>
            <a:spLocks noGrp="1"/>
          </p:cNvSpPr>
          <p:nvPr>
            <p:ph type="sldNum" sz="quarter" idx="12"/>
          </p:nvPr>
        </p:nvSpPr>
        <p:spPr/>
        <p:txBody>
          <a:bodyPr/>
          <a:lstStyle/>
          <a:p>
            <a:fld id="{EF88F1E9-A9E1-4947-9BD4-DCF9D535B08A}" type="slidenum">
              <a:rPr lang="en-US" smtClean="0"/>
              <a:pPr/>
              <a:t>38</a:t>
            </a:fld>
            <a:endParaRPr lang="en-US"/>
          </a:p>
        </p:txBody>
      </p:sp>
    </p:spTree>
    <p:extLst>
      <p:ext uri="{BB962C8B-B14F-4D97-AF65-F5344CB8AC3E}">
        <p14:creationId xmlns:p14="http://schemas.microsoft.com/office/powerpoint/2010/main" val="2984087553"/>
      </p:ext>
    </p:extLst>
  </p:cSld>
  <p:clrMapOvr>
    <a:masterClrMapping/>
  </p:clrMapOvr>
  <p:transition advClick="0" advTm="1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EF88F1E9-A9E1-4947-9BD4-DCF9D535B08A}" type="slidenum">
              <a:rPr lang="en-US" smtClean="0"/>
              <a:pPr/>
              <a:t>39</a:t>
            </a:fld>
            <a:endParaRPr lang="en-US"/>
          </a:p>
        </p:txBody>
      </p:sp>
      <p:pic>
        <p:nvPicPr>
          <p:cNvPr id="1026" name="Picture 2" descr="How To Transcribe a Focus Group Discussion - Academic Transcription Service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69848" y="484632"/>
            <a:ext cx="10058400" cy="5687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252549"/>
      </p:ext>
    </p:extLst>
  </p:cSld>
  <p:clrMapOvr>
    <a:masterClrMapping/>
  </p:clrMapOvr>
  <p:transition advClick="0" advTm="1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806840"/>
          </a:xfrm>
        </p:spPr>
        <p:txBody>
          <a:bodyPr>
            <a:normAutofit fontScale="90000"/>
          </a:bodyPr>
          <a:lstStyle/>
          <a:p>
            <a:r>
              <a:rPr lang="en-GB" dirty="0" err="1" smtClean="0"/>
              <a:t>contd</a:t>
            </a:r>
            <a:endParaRPr lang="en-US" dirty="0"/>
          </a:p>
        </p:txBody>
      </p:sp>
      <p:sp>
        <p:nvSpPr>
          <p:cNvPr id="3" name="Content Placeholder 2"/>
          <p:cNvSpPr>
            <a:spLocks noGrp="1"/>
          </p:cNvSpPr>
          <p:nvPr>
            <p:ph idx="1"/>
          </p:nvPr>
        </p:nvSpPr>
        <p:spPr/>
        <p:txBody>
          <a:bodyPr>
            <a:normAutofit fontScale="85000" lnSpcReduction="10000"/>
          </a:bodyPr>
          <a:lstStyle/>
          <a:p>
            <a:pPr algn="just">
              <a:lnSpc>
                <a:spcPct val="150000"/>
              </a:lnSpc>
            </a:pPr>
            <a:r>
              <a:rPr lang="en-US" altLang="zh-CN" sz="2400" dirty="0">
                <a:ea typeface="宋体" charset="-122"/>
              </a:rPr>
              <a:t>Media are a channel of communication.</a:t>
            </a:r>
          </a:p>
          <a:p>
            <a:pPr algn="just">
              <a:lnSpc>
                <a:spcPct val="150000"/>
              </a:lnSpc>
            </a:pPr>
            <a:r>
              <a:rPr lang="en-US" sz="2400" dirty="0"/>
              <a:t>Communication is facilitated and strengthened or reinforced by the </a:t>
            </a:r>
            <a:r>
              <a:rPr lang="en-US" sz="2400" b="1" dirty="0"/>
              <a:t>use of suitable audio visual aids</a:t>
            </a:r>
            <a:r>
              <a:rPr lang="en-US" sz="2400" dirty="0"/>
              <a:t>.</a:t>
            </a:r>
            <a:endParaRPr lang="en-US" sz="2400" b="1" dirty="0"/>
          </a:p>
          <a:p>
            <a:pPr>
              <a:lnSpc>
                <a:spcPct val="150000"/>
              </a:lnSpc>
            </a:pPr>
            <a:r>
              <a:rPr lang="en-US" sz="2400" dirty="0" smtClean="0"/>
              <a:t>Media </a:t>
            </a:r>
            <a:r>
              <a:rPr lang="en-US" sz="2400" dirty="0"/>
              <a:t>are </a:t>
            </a:r>
            <a:r>
              <a:rPr lang="en-US" sz="2400" b="1" dirty="0"/>
              <a:t>materialistic things </a:t>
            </a:r>
            <a:r>
              <a:rPr lang="en-US" sz="2400" dirty="0"/>
              <a:t>or objectives through which a message is passed.</a:t>
            </a:r>
          </a:p>
          <a:p>
            <a:pPr>
              <a:lnSpc>
                <a:spcPct val="150000"/>
              </a:lnSpc>
            </a:pPr>
            <a:r>
              <a:rPr lang="en-US" sz="2400" dirty="0"/>
              <a:t> There is the particular means of communication employed in the method. </a:t>
            </a:r>
          </a:p>
          <a:p>
            <a:pPr>
              <a:lnSpc>
                <a:spcPct val="150000"/>
              </a:lnSpc>
            </a:pPr>
            <a:r>
              <a:rPr lang="en-US" sz="2400" dirty="0"/>
              <a:t>Media support to the method, examples of media are poster, pamphlets, computer, T.V., Radio etc.</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a:t>
            </a:fld>
            <a:endParaRPr lang="en-US"/>
          </a:p>
        </p:txBody>
      </p:sp>
    </p:spTree>
    <p:extLst>
      <p:ext uri="{BB962C8B-B14F-4D97-AF65-F5344CB8AC3E}">
        <p14:creationId xmlns:p14="http://schemas.microsoft.com/office/powerpoint/2010/main" val="2006144872"/>
      </p:ext>
    </p:extLst>
  </p:cSld>
  <p:clrMapOvr>
    <a:masterClrMapping/>
  </p:clrMapOvr>
  <p:transition advClick="0" advTm="1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a:t>Use of FGD:</a:t>
            </a:r>
          </a:p>
        </p:txBody>
      </p:sp>
      <p:sp>
        <p:nvSpPr>
          <p:cNvPr id="3" name="Content Placeholder 2"/>
          <p:cNvSpPr>
            <a:spLocks noGrp="1"/>
          </p:cNvSpPr>
          <p:nvPr>
            <p:ph idx="1"/>
          </p:nvPr>
        </p:nvSpPr>
        <p:spPr/>
        <p:txBody>
          <a:bodyPr/>
          <a:lstStyle/>
          <a:p>
            <a:r>
              <a:rPr lang="en-US" dirty="0" smtClean="0"/>
              <a:t>To </a:t>
            </a:r>
            <a:r>
              <a:rPr lang="en-US" dirty="0"/>
              <a:t>assess needs and gaps</a:t>
            </a:r>
          </a:p>
          <a:p>
            <a:r>
              <a:rPr lang="en-US" dirty="0" smtClean="0"/>
              <a:t>To </a:t>
            </a:r>
            <a:r>
              <a:rPr lang="en-US" dirty="0"/>
              <a:t>guide program development</a:t>
            </a:r>
          </a:p>
          <a:p>
            <a:r>
              <a:rPr lang="en-US" dirty="0" smtClean="0"/>
              <a:t>To </a:t>
            </a:r>
            <a:r>
              <a:rPr lang="en-US" dirty="0"/>
              <a:t>evaluate program/service visibility</a:t>
            </a:r>
          </a:p>
          <a:p>
            <a:r>
              <a:rPr lang="en-US" dirty="0" smtClean="0"/>
              <a:t>To </a:t>
            </a:r>
            <a:r>
              <a:rPr lang="en-US" dirty="0"/>
              <a:t>evaluate program/service effectiveness, strengths and weaknesses</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40</a:t>
            </a:fld>
            <a:endParaRPr lang="en-US"/>
          </a:p>
        </p:txBody>
      </p:sp>
    </p:spTree>
    <p:extLst>
      <p:ext uri="{BB962C8B-B14F-4D97-AF65-F5344CB8AC3E}">
        <p14:creationId xmlns:p14="http://schemas.microsoft.com/office/powerpoint/2010/main" val="2801375983"/>
      </p:ext>
    </p:extLst>
  </p:cSld>
  <p:clrMapOvr>
    <a:masterClrMapping/>
  </p:clrMapOvr>
  <p:transition advClick="0" advTm="1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are FGDs conducted?</a:t>
            </a:r>
          </a:p>
        </p:txBody>
      </p:sp>
      <p:sp>
        <p:nvSpPr>
          <p:cNvPr id="3" name="Content Placeholder 2"/>
          <p:cNvSpPr>
            <a:spLocks noGrp="1"/>
          </p:cNvSpPr>
          <p:nvPr>
            <p:ph idx="1"/>
          </p:nvPr>
        </p:nvSpPr>
        <p:spPr>
          <a:xfrm>
            <a:off x="1069848" y="2121408"/>
            <a:ext cx="10573512" cy="4050792"/>
          </a:xfrm>
        </p:spPr>
        <p:txBody>
          <a:bodyPr/>
          <a:lstStyle/>
          <a:p>
            <a:r>
              <a:rPr lang="en-US" dirty="0" smtClean="0"/>
              <a:t>It </a:t>
            </a:r>
            <a:r>
              <a:rPr lang="en-US" dirty="0"/>
              <a:t>comprises 8 -10 people, who have been specifically screened to match set criteria.</a:t>
            </a:r>
          </a:p>
          <a:p>
            <a:r>
              <a:rPr lang="en-US" dirty="0" smtClean="0"/>
              <a:t>They </a:t>
            </a:r>
            <a:r>
              <a:rPr lang="en-US" dirty="0"/>
              <a:t>may have similar demographic characteristics - for example, we would </a:t>
            </a:r>
            <a:r>
              <a:rPr lang="en-US" dirty="0" smtClean="0"/>
              <a:t>not generally </a:t>
            </a:r>
            <a:r>
              <a:rPr lang="en-US" dirty="0"/>
              <a:t>mix upper and lower socioeconomic people in the same group.</a:t>
            </a:r>
          </a:p>
          <a:p>
            <a:r>
              <a:rPr lang="en-US" dirty="0" smtClean="0"/>
              <a:t>Discussions </a:t>
            </a:r>
            <a:r>
              <a:rPr lang="en-US" dirty="0"/>
              <a:t>generally last around 2 hours</a:t>
            </a:r>
          </a:p>
          <a:p>
            <a:r>
              <a:rPr lang="en-US" dirty="0" smtClean="0"/>
              <a:t> </a:t>
            </a:r>
            <a:r>
              <a:rPr lang="en-US" dirty="0"/>
              <a:t>Discussion are audiotaped, and sometimes videotaped for later analysis.</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41</a:t>
            </a:fld>
            <a:endParaRPr lang="en-US"/>
          </a:p>
        </p:txBody>
      </p:sp>
    </p:spTree>
    <p:extLst>
      <p:ext uri="{BB962C8B-B14F-4D97-AF65-F5344CB8AC3E}">
        <p14:creationId xmlns:p14="http://schemas.microsoft.com/office/powerpoint/2010/main" val="3305943523"/>
      </p:ext>
    </p:extLst>
  </p:cSld>
  <p:clrMapOvr>
    <a:masterClrMapping/>
  </p:clrMapOvr>
  <p:transition advClick="0" advTm="1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Benefits of FGD:</a:t>
            </a:r>
            <a:endParaRPr lang="en-US" dirty="0"/>
          </a:p>
        </p:txBody>
      </p:sp>
      <p:sp>
        <p:nvSpPr>
          <p:cNvPr id="3" name="Content Placeholder 2"/>
          <p:cNvSpPr>
            <a:spLocks noGrp="1"/>
          </p:cNvSpPr>
          <p:nvPr>
            <p:ph idx="1"/>
          </p:nvPr>
        </p:nvSpPr>
        <p:spPr/>
        <p:txBody>
          <a:bodyPr/>
          <a:lstStyle/>
          <a:p>
            <a:r>
              <a:rPr lang="en-US" dirty="0"/>
              <a:t>Very efficient way of collecting rich information from a group of people in a short time.</a:t>
            </a:r>
          </a:p>
          <a:p>
            <a:r>
              <a:rPr lang="en-US" dirty="0" smtClean="0"/>
              <a:t>A </a:t>
            </a:r>
            <a:r>
              <a:rPr lang="en-US" dirty="0"/>
              <a:t>good tool for collecting information about people’s attitudes and perceptions.</a:t>
            </a:r>
          </a:p>
          <a:p>
            <a:r>
              <a:rPr lang="en-US" dirty="0" smtClean="0"/>
              <a:t>Group </a:t>
            </a:r>
            <a:r>
              <a:rPr lang="en-US" dirty="0"/>
              <a:t>dynamics focus on the most important issues.</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42</a:t>
            </a:fld>
            <a:endParaRPr lang="en-US"/>
          </a:p>
        </p:txBody>
      </p:sp>
    </p:spTree>
    <p:extLst>
      <p:ext uri="{BB962C8B-B14F-4D97-AF65-F5344CB8AC3E}">
        <p14:creationId xmlns:p14="http://schemas.microsoft.com/office/powerpoint/2010/main" val="4180962820"/>
      </p:ext>
    </p:extLst>
  </p:cSld>
  <p:clrMapOvr>
    <a:masterClrMapping/>
  </p:clrMapOvr>
  <p:transition advClick="0" advTm="1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Drawbacks of FGD:</a:t>
            </a:r>
          </a:p>
        </p:txBody>
      </p:sp>
      <p:sp>
        <p:nvSpPr>
          <p:cNvPr id="3" name="Content Placeholder 2"/>
          <p:cNvSpPr>
            <a:spLocks noGrp="1"/>
          </p:cNvSpPr>
          <p:nvPr>
            <p:ph idx="1"/>
          </p:nvPr>
        </p:nvSpPr>
        <p:spPr/>
        <p:txBody>
          <a:bodyPr/>
          <a:lstStyle/>
          <a:p>
            <a:r>
              <a:rPr lang="en-US" dirty="0" smtClean="0"/>
              <a:t> </a:t>
            </a:r>
            <a:r>
              <a:rPr lang="en-US" dirty="0"/>
              <a:t>Must be limited to a few questions about a small number of related topics</a:t>
            </a:r>
          </a:p>
          <a:p>
            <a:r>
              <a:rPr lang="en-US" dirty="0" smtClean="0"/>
              <a:t> </a:t>
            </a:r>
            <a:r>
              <a:rPr lang="en-US" dirty="0"/>
              <a:t>Group dynamics can make participants reluctant to share their views.</a:t>
            </a:r>
          </a:p>
          <a:p>
            <a:r>
              <a:rPr lang="en-US" dirty="0" smtClean="0"/>
              <a:t> </a:t>
            </a:r>
            <a:r>
              <a:rPr lang="en-US" dirty="0"/>
              <a:t>Data can be difficult and time consuming to analyze</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43</a:t>
            </a:fld>
            <a:endParaRPr lang="en-US"/>
          </a:p>
        </p:txBody>
      </p:sp>
    </p:spTree>
    <p:extLst>
      <p:ext uri="{BB962C8B-B14F-4D97-AF65-F5344CB8AC3E}">
        <p14:creationId xmlns:p14="http://schemas.microsoft.com/office/powerpoint/2010/main" val="404915304"/>
      </p:ext>
    </p:extLst>
  </p:cSld>
  <p:clrMapOvr>
    <a:masterClrMapping/>
  </p:clrMapOvr>
  <p:transition advClick="0" advTm="1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Components of FGD:</a:t>
            </a:r>
          </a:p>
        </p:txBody>
      </p:sp>
      <p:sp>
        <p:nvSpPr>
          <p:cNvPr id="3" name="Content Placeholder 2"/>
          <p:cNvSpPr>
            <a:spLocks noGrp="1"/>
          </p:cNvSpPr>
          <p:nvPr>
            <p:ph idx="1"/>
          </p:nvPr>
        </p:nvSpPr>
        <p:spPr/>
        <p:txBody>
          <a:bodyPr/>
          <a:lstStyle/>
          <a:p>
            <a:r>
              <a:rPr lang="en-US" dirty="0" smtClean="0"/>
              <a:t>1</a:t>
            </a:r>
            <a:r>
              <a:rPr lang="en-US" dirty="0"/>
              <a:t>. Planning</a:t>
            </a:r>
          </a:p>
          <a:p>
            <a:r>
              <a:rPr lang="en-US" dirty="0"/>
              <a:t>2. Identifying and recruiting participants</a:t>
            </a:r>
          </a:p>
          <a:p>
            <a:r>
              <a:rPr lang="en-US" dirty="0"/>
              <a:t>3. Selecting a moderator</a:t>
            </a:r>
          </a:p>
          <a:p>
            <a:r>
              <a:rPr lang="en-US" dirty="0"/>
              <a:t>4. Developing focus group questions</a:t>
            </a:r>
          </a:p>
          <a:p>
            <a:r>
              <a:rPr lang="en-US" dirty="0"/>
              <a:t>5. Analyzing and reporting results</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44</a:t>
            </a:fld>
            <a:endParaRPr lang="en-US"/>
          </a:p>
        </p:txBody>
      </p:sp>
    </p:spTree>
    <p:extLst>
      <p:ext uri="{BB962C8B-B14F-4D97-AF65-F5344CB8AC3E}">
        <p14:creationId xmlns:p14="http://schemas.microsoft.com/office/powerpoint/2010/main" val="2065785078"/>
      </p:ext>
    </p:extLst>
  </p:cSld>
  <p:clrMapOvr>
    <a:masterClrMapping/>
  </p:clrMapOvr>
  <p:transition advClick="0" advTm="100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408" y="301752"/>
            <a:ext cx="10058400" cy="460248"/>
          </a:xfrm>
        </p:spPr>
        <p:txBody>
          <a:bodyPr>
            <a:normAutofit fontScale="90000"/>
          </a:bodyPr>
          <a:lstStyle/>
          <a:p>
            <a:r>
              <a:rPr lang="en-US" b="1" dirty="0"/>
              <a:t>Steps of FGD </a:t>
            </a:r>
            <a:r>
              <a:rPr lang="en-US" b="1" dirty="0" smtClean="0"/>
              <a:t>Conduction</a:t>
            </a:r>
            <a:endParaRPr lang="en-US" b="1" dirty="0"/>
          </a:p>
        </p:txBody>
      </p:sp>
      <p:sp>
        <p:nvSpPr>
          <p:cNvPr id="3" name="Content Placeholder 2"/>
          <p:cNvSpPr>
            <a:spLocks noGrp="1"/>
          </p:cNvSpPr>
          <p:nvPr>
            <p:ph idx="1"/>
          </p:nvPr>
        </p:nvSpPr>
        <p:spPr>
          <a:xfrm>
            <a:off x="447040" y="1422400"/>
            <a:ext cx="11318240" cy="4749800"/>
          </a:xfrm>
        </p:spPr>
        <p:txBody>
          <a:bodyPr>
            <a:normAutofit/>
          </a:bodyPr>
          <a:lstStyle/>
          <a:p>
            <a:pPr marL="0" indent="0">
              <a:buNone/>
            </a:pPr>
            <a:r>
              <a:rPr lang="en-US" dirty="0" smtClean="0"/>
              <a:t>1</a:t>
            </a:r>
            <a:r>
              <a:rPr lang="en-US" dirty="0"/>
              <a:t>. Welcome participants and thank them</a:t>
            </a:r>
          </a:p>
          <a:p>
            <a:pPr marL="0" indent="0">
              <a:buNone/>
            </a:pPr>
            <a:r>
              <a:rPr lang="en-US" dirty="0"/>
              <a:t>2. Introduce yourself</a:t>
            </a:r>
          </a:p>
          <a:p>
            <a:pPr marL="0" indent="0">
              <a:buNone/>
            </a:pPr>
            <a:r>
              <a:rPr lang="en-US" dirty="0"/>
              <a:t>3. Describe the research project on and the other components of the work</a:t>
            </a:r>
          </a:p>
          <a:p>
            <a:pPr marL="0" indent="0">
              <a:buNone/>
            </a:pPr>
            <a:r>
              <a:rPr lang="en-US" dirty="0"/>
              <a:t>4. Provide an overview of the subjects to be covered</a:t>
            </a:r>
          </a:p>
          <a:p>
            <a:pPr marL="0" indent="0">
              <a:buNone/>
            </a:pPr>
            <a:r>
              <a:rPr lang="en-US" dirty="0"/>
              <a:t>5. Explain that participants need not provide personal information unless they are asked to.</a:t>
            </a:r>
          </a:p>
          <a:p>
            <a:pPr marL="0" indent="0">
              <a:buNone/>
            </a:pPr>
            <a:r>
              <a:rPr lang="en-US" dirty="0"/>
              <a:t>6. Explain that participants’ comments will be compiled with information from others in </a:t>
            </a:r>
            <a:r>
              <a:rPr lang="en-US" dirty="0" smtClean="0"/>
              <a:t>the group</a:t>
            </a:r>
            <a:endParaRPr lang="en-US" dirty="0"/>
          </a:p>
          <a:p>
            <a:pPr marL="0" indent="0">
              <a:buNone/>
            </a:pPr>
            <a:r>
              <a:rPr lang="en-US" dirty="0"/>
              <a:t>7. Explain in advance that the facilitator will guide the questions to ensure that the </a:t>
            </a:r>
            <a:r>
              <a:rPr lang="en-US" dirty="0" smtClean="0"/>
              <a:t>group stays </a:t>
            </a:r>
            <a:r>
              <a:rPr lang="en-US" dirty="0"/>
              <a:t>on one topic at a time and that some responses may need to be cut short</a:t>
            </a:r>
          </a:p>
          <a:p>
            <a:pPr marL="0" indent="0">
              <a:buNone/>
            </a:pPr>
            <a:r>
              <a:rPr lang="en-US" dirty="0"/>
              <a:t>8. Set ground rules that each participant must respect the views of other participants</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45</a:t>
            </a:fld>
            <a:endParaRPr lang="en-US"/>
          </a:p>
        </p:txBody>
      </p:sp>
    </p:spTree>
    <p:extLst>
      <p:ext uri="{BB962C8B-B14F-4D97-AF65-F5344CB8AC3E}">
        <p14:creationId xmlns:p14="http://schemas.microsoft.com/office/powerpoint/2010/main" val="1284132447"/>
      </p:ext>
    </p:extLst>
  </p:cSld>
  <p:clrMapOvr>
    <a:masterClrMapping/>
  </p:clrMapOvr>
  <p:transition advClick="0" advTm="1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521208"/>
          </a:xfrm>
        </p:spPr>
        <p:txBody>
          <a:bodyPr>
            <a:normAutofit fontScale="90000"/>
          </a:bodyPr>
          <a:lstStyle/>
          <a:p>
            <a:r>
              <a:rPr lang="en-US" b="1" dirty="0"/>
              <a:t>Developing FGD Guideline:</a:t>
            </a:r>
          </a:p>
        </p:txBody>
      </p:sp>
      <p:sp>
        <p:nvSpPr>
          <p:cNvPr id="3" name="Content Placeholder 2"/>
          <p:cNvSpPr>
            <a:spLocks noGrp="1"/>
          </p:cNvSpPr>
          <p:nvPr>
            <p:ph idx="1"/>
          </p:nvPr>
        </p:nvSpPr>
        <p:spPr>
          <a:xfrm>
            <a:off x="1069848" y="1584960"/>
            <a:ext cx="10695432" cy="4587240"/>
          </a:xfrm>
        </p:spPr>
        <p:txBody>
          <a:bodyPr>
            <a:normAutofit/>
          </a:bodyPr>
          <a:lstStyle/>
          <a:p>
            <a:pPr marL="0" indent="0">
              <a:buNone/>
            </a:pPr>
            <a:r>
              <a:rPr lang="en-US" dirty="0" smtClean="0"/>
              <a:t>1</a:t>
            </a:r>
            <a:r>
              <a:rPr lang="en-US" dirty="0"/>
              <a:t>. Isolate 3-4 major themes</a:t>
            </a:r>
          </a:p>
          <a:p>
            <a:pPr marL="0" indent="0">
              <a:buNone/>
            </a:pPr>
            <a:r>
              <a:rPr lang="en-US" dirty="0"/>
              <a:t>2. Develop 3-5 questions for each theme</a:t>
            </a:r>
          </a:p>
          <a:p>
            <a:pPr marL="0" indent="0">
              <a:buNone/>
            </a:pPr>
            <a:r>
              <a:rPr lang="en-US" dirty="0"/>
              <a:t>3. Develop probes for each question</a:t>
            </a:r>
          </a:p>
          <a:p>
            <a:pPr marL="0" indent="0">
              <a:buNone/>
            </a:pPr>
            <a:r>
              <a:rPr lang="en-US" dirty="0"/>
              <a:t>4. Allocate time for each theme</a:t>
            </a:r>
          </a:p>
          <a:p>
            <a:pPr marL="0" indent="0">
              <a:buNone/>
            </a:pPr>
            <a:r>
              <a:rPr lang="en-US" dirty="0"/>
              <a:t>5. Start with an “ice breaker”</a:t>
            </a:r>
          </a:p>
          <a:p>
            <a:pPr marL="0" indent="0">
              <a:buNone/>
            </a:pPr>
            <a:r>
              <a:rPr lang="en-US" dirty="0"/>
              <a:t>6. When possible, order questions to allow participants to begin with the “easy” or </a:t>
            </a:r>
            <a:r>
              <a:rPr lang="en-US" dirty="0" smtClean="0"/>
              <a:t>general questions</a:t>
            </a: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46</a:t>
            </a:fld>
            <a:endParaRPr lang="en-US"/>
          </a:p>
        </p:txBody>
      </p:sp>
    </p:spTree>
    <p:extLst>
      <p:ext uri="{BB962C8B-B14F-4D97-AF65-F5344CB8AC3E}">
        <p14:creationId xmlns:p14="http://schemas.microsoft.com/office/powerpoint/2010/main" val="1149107505"/>
      </p:ext>
    </p:extLst>
  </p:cSld>
  <p:clrMapOvr>
    <a:masterClrMapping/>
  </p:clrMapOvr>
  <p:transition advClick="0" advTm="1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399288"/>
          </a:xfrm>
        </p:spPr>
        <p:txBody>
          <a:bodyPr>
            <a:normAutofit fontScale="90000"/>
          </a:bodyPr>
          <a:lstStyle/>
          <a:p>
            <a:endParaRPr lang="en-US" dirty="0"/>
          </a:p>
        </p:txBody>
      </p:sp>
      <p:sp>
        <p:nvSpPr>
          <p:cNvPr id="3" name="Content Placeholder 2"/>
          <p:cNvSpPr>
            <a:spLocks noGrp="1"/>
          </p:cNvSpPr>
          <p:nvPr>
            <p:ph idx="1"/>
          </p:nvPr>
        </p:nvSpPr>
        <p:spPr>
          <a:xfrm>
            <a:off x="1069848" y="1097280"/>
            <a:ext cx="10058400" cy="5074920"/>
          </a:xfrm>
        </p:spPr>
        <p:txBody>
          <a:bodyPr>
            <a:normAutofit/>
          </a:bodyPr>
          <a:lstStyle/>
          <a:p>
            <a:pPr marL="0" indent="0">
              <a:buNone/>
            </a:pPr>
            <a:r>
              <a:rPr lang="en-US" dirty="0"/>
              <a:t>7. Positive questions should come before negative questions</a:t>
            </a:r>
          </a:p>
          <a:p>
            <a:pPr marL="0" indent="0">
              <a:buNone/>
            </a:pPr>
            <a:r>
              <a:rPr lang="en-US" dirty="0"/>
              <a:t>8. Never ask a question that gives you a “yes” or “no” answer</a:t>
            </a:r>
          </a:p>
          <a:p>
            <a:pPr marL="0" indent="0">
              <a:buNone/>
            </a:pPr>
            <a:r>
              <a:rPr lang="en-US" dirty="0"/>
              <a:t>9. Refrain from asking “why” questions</a:t>
            </a:r>
          </a:p>
          <a:p>
            <a:pPr marL="0" indent="0">
              <a:buNone/>
            </a:pPr>
            <a:r>
              <a:rPr lang="en-US" dirty="0"/>
              <a:t>10. Avoid leading or biased questions</a:t>
            </a:r>
          </a:p>
          <a:p>
            <a:pPr marL="0" indent="0">
              <a:buNone/>
            </a:pPr>
            <a:r>
              <a:rPr lang="en-US" dirty="0"/>
              <a:t>11. Avoid examples</a:t>
            </a:r>
          </a:p>
          <a:p>
            <a:pPr marL="0" indent="0">
              <a:buNone/>
            </a:pPr>
            <a:r>
              <a:rPr lang="en-US" dirty="0"/>
              <a:t>12. Keep questions simple</a:t>
            </a:r>
          </a:p>
          <a:p>
            <a:pPr marL="0" indent="0">
              <a:buNone/>
            </a:pPr>
            <a:r>
              <a:rPr lang="en-US" dirty="0"/>
              <a:t>13. Consider using “if you were in charge” questions</a:t>
            </a:r>
          </a:p>
          <a:p>
            <a:pPr marL="0" indent="0">
              <a:buNone/>
            </a:pPr>
            <a:r>
              <a:rPr lang="en-US" dirty="0"/>
              <a:t>14. Adapt the language to the level of the participants</a:t>
            </a:r>
          </a:p>
          <a:p>
            <a:pPr marL="0" indent="0">
              <a:buNone/>
            </a:pPr>
            <a:r>
              <a:rPr lang="en-US" dirty="0"/>
              <a:t>15. Consider cultural and language issues</a:t>
            </a:r>
          </a:p>
          <a:p>
            <a:pPr marL="0" indent="0">
              <a:buNone/>
            </a:pPr>
            <a:r>
              <a:rPr lang="en-US" dirty="0"/>
              <a:t>16. Repeat or rephrase the question when necessary, use probes</a:t>
            </a:r>
          </a:p>
        </p:txBody>
      </p:sp>
      <p:sp>
        <p:nvSpPr>
          <p:cNvPr id="4" name="Slide Number Placeholder 3"/>
          <p:cNvSpPr>
            <a:spLocks noGrp="1"/>
          </p:cNvSpPr>
          <p:nvPr>
            <p:ph type="sldNum" sz="quarter" idx="12"/>
          </p:nvPr>
        </p:nvSpPr>
        <p:spPr/>
        <p:txBody>
          <a:bodyPr/>
          <a:lstStyle/>
          <a:p>
            <a:fld id="{EF88F1E9-A9E1-4947-9BD4-DCF9D535B08A}" type="slidenum">
              <a:rPr lang="en-US" smtClean="0"/>
              <a:pPr/>
              <a:t>47</a:t>
            </a:fld>
            <a:endParaRPr lang="en-US"/>
          </a:p>
        </p:txBody>
      </p:sp>
    </p:spTree>
    <p:extLst>
      <p:ext uri="{BB962C8B-B14F-4D97-AF65-F5344CB8AC3E}">
        <p14:creationId xmlns:p14="http://schemas.microsoft.com/office/powerpoint/2010/main" val="3665292277"/>
      </p:ext>
    </p:extLst>
  </p:cSld>
  <p:clrMapOvr>
    <a:masterClrMapping/>
  </p:clrMapOvr>
  <p:transition advClick="0" advTm="100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18872"/>
            <a:ext cx="10058400" cy="1024128"/>
          </a:xfrm>
        </p:spPr>
        <p:txBody>
          <a:bodyPr>
            <a:normAutofit/>
          </a:bodyPr>
          <a:lstStyle/>
          <a:p>
            <a:pPr algn="ctr"/>
            <a:r>
              <a:rPr lang="en-US" dirty="0" smtClean="0"/>
              <a:t>Group Method </a:t>
            </a:r>
            <a:r>
              <a:rPr lang="en-US" dirty="0" smtClean="0">
                <a:solidFill>
                  <a:srgbClr val="FFC000"/>
                </a:solidFill>
              </a:rPr>
              <a:t>(Group Discussion)</a:t>
            </a:r>
            <a:endParaRPr lang="en-US" dirty="0">
              <a:solidFill>
                <a:srgbClr val="FFC000"/>
              </a:solidFill>
            </a:endParaRPr>
          </a:p>
        </p:txBody>
      </p:sp>
      <p:sp>
        <p:nvSpPr>
          <p:cNvPr id="3" name="Text Placeholder 2"/>
          <p:cNvSpPr>
            <a:spLocks noGrp="1"/>
          </p:cNvSpPr>
          <p:nvPr>
            <p:ph type="body" idx="1"/>
          </p:nvPr>
        </p:nvSpPr>
        <p:spPr>
          <a:xfrm>
            <a:off x="1066800" y="1088136"/>
            <a:ext cx="4754880" cy="640080"/>
          </a:xfrm>
        </p:spPr>
        <p:txBody>
          <a:bodyPr/>
          <a:lstStyle/>
          <a:p>
            <a:pPr algn="ctr"/>
            <a:r>
              <a:rPr lang="en-US" sz="2800" dirty="0" smtClean="0"/>
              <a:t>Advantages</a:t>
            </a:r>
            <a:endParaRPr lang="en-US" sz="2800" dirty="0"/>
          </a:p>
        </p:txBody>
      </p:sp>
      <p:sp>
        <p:nvSpPr>
          <p:cNvPr id="4" name="Content Placeholder 3"/>
          <p:cNvSpPr>
            <a:spLocks noGrp="1"/>
          </p:cNvSpPr>
          <p:nvPr>
            <p:ph sz="half" idx="2"/>
          </p:nvPr>
        </p:nvSpPr>
        <p:spPr>
          <a:xfrm>
            <a:off x="205740" y="1668779"/>
            <a:ext cx="6835140" cy="4809109"/>
          </a:xfrm>
        </p:spPr>
        <p:txBody>
          <a:bodyPr>
            <a:noAutofit/>
          </a:bodyPr>
          <a:lstStyle/>
          <a:p>
            <a:pPr algn="just"/>
            <a:r>
              <a:rPr lang="en-US" sz="2400" dirty="0">
                <a:latin typeface="Times New Roman" panose="02020603050405020304" pitchFamily="18" charset="0"/>
                <a:cs typeface="Times New Roman" panose="02020603050405020304" pitchFamily="18" charset="0"/>
              </a:rPr>
              <a:t>Develops creativity, confidence and ability of judgment in the members or learners. </a:t>
            </a:r>
          </a:p>
          <a:p>
            <a:pPr algn="just"/>
            <a:r>
              <a:rPr lang="en-US" sz="2400" dirty="0">
                <a:latin typeface="Times New Roman" panose="02020603050405020304" pitchFamily="18" charset="0"/>
                <a:cs typeface="Times New Roman" panose="02020603050405020304" pitchFamily="18" charset="0"/>
              </a:rPr>
              <a:t> Helps learners to come to a group decision and solve their common problem. Group decision is better than individual decision.</a:t>
            </a:r>
          </a:p>
          <a:p>
            <a:pPr algn="just"/>
            <a:r>
              <a:rPr lang="en-US" sz="2400" dirty="0">
                <a:latin typeface="Times New Roman" panose="02020603050405020304" pitchFamily="18" charset="0"/>
                <a:cs typeface="Times New Roman" panose="02020603050405020304" pitchFamily="18" charset="0"/>
              </a:rPr>
              <a:t>Helps members to become active learners and learn new knowledge, ideas and experiences about their subject of concern through a cooperative process. </a:t>
            </a:r>
            <a:endParaRPr lang="en-US" sz="2400" dirty="0" smtClean="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Provides adequate communication among all the members with exchange of ideas and experiences. </a:t>
            </a:r>
          </a:p>
          <a:p>
            <a:pPr algn="just"/>
            <a:r>
              <a:rPr lang="en-US" sz="2400" dirty="0">
                <a:latin typeface="Times New Roman" panose="02020603050405020304" pitchFamily="18" charset="0"/>
                <a:cs typeface="Times New Roman" panose="02020603050405020304" pitchFamily="18" charset="0"/>
              </a:rPr>
              <a:t> The health educator can make a closer study of the members of target group regarding their need, interest, attitude, ability and other potentialities. </a:t>
            </a:r>
          </a:p>
          <a:p>
            <a:pPr algn="just"/>
            <a:endParaRPr lang="en-US" sz="2400" dirty="0"/>
          </a:p>
        </p:txBody>
      </p:sp>
      <p:sp>
        <p:nvSpPr>
          <p:cNvPr id="5" name="Text Placeholder 4"/>
          <p:cNvSpPr>
            <a:spLocks noGrp="1"/>
          </p:cNvSpPr>
          <p:nvPr>
            <p:ph type="body" sz="quarter" idx="3"/>
          </p:nvPr>
        </p:nvSpPr>
        <p:spPr>
          <a:xfrm>
            <a:off x="6364224" y="1088136"/>
            <a:ext cx="4754880" cy="640080"/>
          </a:xfrm>
        </p:spPr>
        <p:txBody>
          <a:bodyPr>
            <a:normAutofit/>
          </a:bodyPr>
          <a:lstStyle/>
          <a:p>
            <a:pPr algn="ctr"/>
            <a:r>
              <a:rPr lang="en-US" sz="2800" dirty="0" smtClean="0"/>
              <a:t>Disadvantages</a:t>
            </a:r>
            <a:endParaRPr lang="en-US" sz="2800" dirty="0"/>
          </a:p>
        </p:txBody>
      </p:sp>
      <p:sp>
        <p:nvSpPr>
          <p:cNvPr id="6" name="Content Placeholder 5"/>
          <p:cNvSpPr>
            <a:spLocks noGrp="1"/>
          </p:cNvSpPr>
          <p:nvPr>
            <p:ph sz="quarter" idx="4"/>
          </p:nvPr>
        </p:nvSpPr>
        <p:spPr>
          <a:xfrm>
            <a:off x="7040880" y="1668780"/>
            <a:ext cx="4910328" cy="4443984"/>
          </a:xfrm>
        </p:spPr>
        <p:txBody>
          <a:bodyPr>
            <a:normAutofit/>
          </a:bodyPr>
          <a:lstStyle/>
          <a:p>
            <a:pPr algn="just"/>
            <a:r>
              <a:rPr lang="en-US" sz="2400" dirty="0">
                <a:latin typeface="Times New Roman" panose="02020603050405020304" pitchFamily="18" charset="0"/>
                <a:cs typeface="Times New Roman" panose="02020603050405020304" pitchFamily="18" charset="0"/>
              </a:rPr>
              <a:t>Some self-conscious members may not venture to bring forth their valid idea "for fear of disapproval by other members”. </a:t>
            </a:r>
          </a:p>
          <a:p>
            <a:pPr algn="just"/>
            <a:r>
              <a:rPr lang="en-US" sz="2400" dirty="0">
                <a:latin typeface="Times New Roman" panose="02020603050405020304" pitchFamily="18" charset="0"/>
                <a:cs typeface="Times New Roman" panose="02020603050405020304" pitchFamily="18" charset="0"/>
              </a:rPr>
              <a:t>Sometimes discussion may be prolonged without any fruitful result, or it may take longer time to come to the conclusion or decision. </a:t>
            </a:r>
          </a:p>
          <a:p>
            <a:pPr algn="just"/>
            <a:r>
              <a:rPr lang="en-US" sz="2400" dirty="0">
                <a:latin typeface="Times New Roman" panose="02020603050405020304" pitchFamily="18" charset="0"/>
                <a:cs typeface="Times New Roman" panose="02020603050405020304" pitchFamily="18" charset="0"/>
              </a:rPr>
              <a:t>Somebody may not feel personally responsible for the result of discussion. So, they may not participate well</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EF88F1E9-A9E1-4947-9BD4-DCF9D535B08A}" type="slidenum">
              <a:rPr lang="en-US" smtClean="0"/>
              <a:pPr/>
              <a:t>48</a:t>
            </a:fld>
            <a:endParaRPr lang="en-US"/>
          </a:p>
        </p:txBody>
      </p:sp>
    </p:spTree>
    <p:extLst>
      <p:ext uri="{BB962C8B-B14F-4D97-AF65-F5344CB8AC3E}">
        <p14:creationId xmlns:p14="http://schemas.microsoft.com/office/powerpoint/2010/main" val="3193758274"/>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down)">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fade">
                                      <p:cBhvr>
                                        <p:cTn id="42" dur="500"/>
                                        <p:tgtEl>
                                          <p:spTgt spid="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Effect transition="in" filter="fade">
                                      <p:cBhvr>
                                        <p:cTn id="47" dur="500"/>
                                        <p:tgtEl>
                                          <p:spTgt spid="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2" end="2"/>
                                            </p:txEl>
                                          </p:spTgt>
                                        </p:tgtEl>
                                        <p:attrNameLst>
                                          <p:attrName>style.visibility</p:attrName>
                                        </p:attrNameLst>
                                      </p:cBhvr>
                                      <p:to>
                                        <p:strVal val="visible"/>
                                      </p:to>
                                    </p:set>
                                    <p:animEffect transition="in" filter="fade">
                                      <p:cBhvr>
                                        <p:cTn id="5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64592"/>
            <a:ext cx="10058400" cy="680594"/>
          </a:xfrm>
        </p:spPr>
        <p:txBody>
          <a:bodyPr>
            <a:normAutofit fontScale="90000"/>
          </a:bodyPr>
          <a:lstStyle/>
          <a:p>
            <a:pPr algn="ctr"/>
            <a:r>
              <a:rPr lang="en-US" sz="4800" dirty="0" smtClean="0"/>
              <a:t>Group Method </a:t>
            </a:r>
            <a:r>
              <a:rPr lang="en-US" sz="4800" dirty="0" smtClean="0">
                <a:solidFill>
                  <a:schemeClr val="tx1"/>
                </a:solidFill>
              </a:rPr>
              <a:t>(Demonstration)</a:t>
            </a:r>
            <a:endParaRPr lang="en-US" sz="4800" dirty="0">
              <a:solidFill>
                <a:schemeClr val="tx1"/>
              </a:solidFill>
            </a:endParaRPr>
          </a:p>
        </p:txBody>
      </p:sp>
      <p:sp>
        <p:nvSpPr>
          <p:cNvPr id="3" name="Content Placeholder 2"/>
          <p:cNvSpPr>
            <a:spLocks noGrp="1"/>
          </p:cNvSpPr>
          <p:nvPr>
            <p:ph idx="1"/>
          </p:nvPr>
        </p:nvSpPr>
        <p:spPr>
          <a:xfrm>
            <a:off x="205740" y="982980"/>
            <a:ext cx="11745468" cy="5792089"/>
          </a:xfrm>
        </p:spPr>
        <p:txBody>
          <a:bodyPr>
            <a:noAutofit/>
          </a:bodyPr>
          <a:lstStyle/>
          <a:p>
            <a:pPr>
              <a:lnSpc>
                <a:spcPct val="100000"/>
              </a:lnSpc>
            </a:pPr>
            <a:r>
              <a:rPr lang="en-US" sz="2400" dirty="0">
                <a:latin typeface="Times New Roman" panose="02020603050405020304" pitchFamily="18" charset="0"/>
                <a:ea typeface="Tahoma" panose="020B0604030504040204" pitchFamily="34" charset="0"/>
                <a:cs typeface="Times New Roman" panose="02020603050405020304" pitchFamily="18" charset="0"/>
              </a:rPr>
              <a:t>Process of providing knowledge and skills as well as developing attitude of a small group of people through </a:t>
            </a:r>
            <a:r>
              <a:rPr lang="en-US" sz="2400">
                <a:latin typeface="Times New Roman" panose="02020603050405020304" pitchFamily="18" charset="0"/>
                <a:ea typeface="Tahoma" panose="020B0604030504040204" pitchFamily="34" charset="0"/>
                <a:cs typeface="Times New Roman" panose="02020603050405020304" pitchFamily="18" charset="0"/>
              </a:rPr>
              <a:t>the </a:t>
            </a:r>
            <a:r>
              <a:rPr lang="en-US" sz="2400" smtClean="0">
                <a:latin typeface="Times New Roman" panose="02020603050405020304" pitchFamily="18" charset="0"/>
                <a:ea typeface="Tahoma" panose="020B0604030504040204" pitchFamily="34" charset="0"/>
                <a:cs typeface="Times New Roman" panose="02020603050405020304" pitchFamily="18" charset="0"/>
              </a:rPr>
              <a:t>appropriate </a:t>
            </a:r>
            <a:r>
              <a:rPr lang="en-US" sz="2400" dirty="0">
                <a:latin typeface="Times New Roman" panose="02020603050405020304" pitchFamily="18" charset="0"/>
                <a:ea typeface="Tahoma" panose="020B0604030504040204" pitchFamily="34" charset="0"/>
                <a:cs typeface="Times New Roman" panose="02020603050405020304" pitchFamily="18" charset="0"/>
              </a:rPr>
              <a:t>teaching devices or materials. </a:t>
            </a:r>
          </a:p>
          <a:p>
            <a:pPr>
              <a:lnSpc>
                <a:spcPct val="100000"/>
              </a:lnSpc>
            </a:pPr>
            <a:r>
              <a:rPr lang="en-US" sz="2400" dirty="0">
                <a:latin typeface="Times New Roman" panose="02020603050405020304" pitchFamily="18" charset="0"/>
                <a:ea typeface="Tahoma" panose="020B0604030504040204" pitchFamily="34" charset="0"/>
                <a:cs typeface="Times New Roman" panose="02020603050405020304" pitchFamily="18" charset="0"/>
              </a:rPr>
              <a:t>Teaching by demonstration involves verbal and visual explanation.</a:t>
            </a:r>
          </a:p>
          <a:p>
            <a:pPr>
              <a:lnSpc>
                <a:spcPct val="100000"/>
              </a:lnSpc>
            </a:pPr>
            <a:r>
              <a:rPr lang="en-US" sz="2400" dirty="0">
                <a:latin typeface="Times New Roman" panose="02020603050405020304" pitchFamily="18" charset="0"/>
                <a:ea typeface="Tahoma" panose="020B0604030504040204" pitchFamily="34" charset="0"/>
                <a:cs typeface="Times New Roman" panose="02020603050405020304" pitchFamily="18" charset="0"/>
              </a:rPr>
              <a:t> It is a mixture of theoretical and practical teaching. </a:t>
            </a:r>
          </a:p>
          <a:p>
            <a:pPr>
              <a:lnSpc>
                <a:spcPct val="100000"/>
              </a:lnSpc>
            </a:pPr>
            <a:r>
              <a:rPr lang="en-US" sz="2400" dirty="0">
                <a:latin typeface="Times New Roman" panose="02020603050405020304" pitchFamily="18" charset="0"/>
                <a:ea typeface="Tahoma" panose="020B0604030504040204" pitchFamily="34" charset="0"/>
                <a:cs typeface="Times New Roman" panose="02020603050405020304" pitchFamily="18" charset="0"/>
              </a:rPr>
              <a:t>It is organized to teach about the specific topics </a:t>
            </a:r>
            <a:endParaRPr lang="en-US" sz="2400" dirty="0" smtClean="0">
              <a:latin typeface="Times New Roman" panose="02020603050405020304" pitchFamily="18" charset="0"/>
              <a:ea typeface="Tahoma" panose="020B0604030504040204" pitchFamily="34" charset="0"/>
              <a:cs typeface="Times New Roman" panose="02020603050405020304" pitchFamily="18" charset="0"/>
            </a:endParaRPr>
          </a:p>
          <a:p>
            <a:pPr>
              <a:lnSpc>
                <a:spcPct val="100000"/>
              </a:lnSpc>
            </a:pPr>
            <a:r>
              <a:rPr lang="en-US" sz="2400" dirty="0" smtClean="0">
                <a:latin typeface="Times New Roman" panose="02020603050405020304" pitchFamily="18" charset="0"/>
                <a:ea typeface="Tahoma" panose="020B0604030504040204" pitchFamily="34" charset="0"/>
                <a:cs typeface="Times New Roman" panose="02020603050405020304" pitchFamily="18" charset="0"/>
              </a:rPr>
              <a:t>It </a:t>
            </a:r>
            <a:r>
              <a:rPr lang="en-US" sz="2400" dirty="0">
                <a:latin typeface="Times New Roman" panose="02020603050405020304" pitchFamily="18" charset="0"/>
                <a:ea typeface="Tahoma" panose="020B0604030504040204" pitchFamily="34" charset="0"/>
                <a:cs typeface="Times New Roman" panose="02020603050405020304" pitchFamily="18" charset="0"/>
              </a:rPr>
              <a:t>takes 45 minutes to complete the demonstration but it slightly vary according to the topic. </a:t>
            </a:r>
            <a:endParaRPr lang="en-US" sz="2400" dirty="0" smtClean="0">
              <a:latin typeface="Times New Roman" panose="02020603050405020304" pitchFamily="18" charset="0"/>
              <a:ea typeface="Tahoma" panose="020B0604030504040204" pitchFamily="34" charset="0"/>
              <a:cs typeface="Times New Roman" panose="02020603050405020304" pitchFamily="18" charset="0"/>
            </a:endParaRPr>
          </a:p>
          <a:p>
            <a:pPr>
              <a:lnSpc>
                <a:spcPct val="100000"/>
              </a:lnSpc>
            </a:pPr>
            <a:r>
              <a:rPr lang="en-US" sz="2400" dirty="0">
                <a:latin typeface="Times New Roman" panose="02020603050405020304" pitchFamily="18" charset="0"/>
                <a:cs typeface="Times New Roman" panose="02020603050405020304" pitchFamily="18" charset="0"/>
              </a:rPr>
              <a:t>The numbers of learners in the group may be about 15 to the maximum. </a:t>
            </a:r>
            <a:endParaRPr lang="en-US" sz="2400" dirty="0" smtClean="0">
              <a:latin typeface="Times New Roman" panose="02020603050405020304" pitchFamily="18" charset="0"/>
              <a:cs typeface="Times New Roman" panose="02020603050405020304" pitchFamily="18" charset="0"/>
            </a:endParaRPr>
          </a:p>
          <a:p>
            <a:pPr>
              <a:lnSpc>
                <a:spcPct val="100000"/>
              </a:lnSpc>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learners are given opportunity to see and manipulate the device or materials used in demonstration and also give opportunity to practice the process </a:t>
            </a:r>
            <a:endParaRPr lang="en-US" sz="2400" dirty="0" smtClean="0">
              <a:latin typeface="Times New Roman" panose="02020603050405020304" pitchFamily="18" charset="0"/>
              <a:cs typeface="Times New Roman" panose="02020603050405020304" pitchFamily="18" charset="0"/>
            </a:endParaRPr>
          </a:p>
          <a:p>
            <a:pPr marL="0" indent="0">
              <a:lnSpc>
                <a:spcPct val="100000"/>
              </a:lnSpc>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and </a:t>
            </a:r>
            <a:r>
              <a:rPr lang="en-US" sz="2400" dirty="0">
                <a:latin typeface="Times New Roman" panose="02020603050405020304" pitchFamily="18" charset="0"/>
                <a:cs typeface="Times New Roman" panose="02020603050405020304" pitchFamily="18" charset="0"/>
              </a:rPr>
              <a:t>questions and answers to clarify </a:t>
            </a:r>
            <a:r>
              <a:rPr lang="en-US" sz="2400" dirty="0" smtClean="0">
                <a:latin typeface="Times New Roman" panose="02020603050405020304" pitchFamily="18" charset="0"/>
                <a:cs typeface="Times New Roman" panose="02020603050405020304" pitchFamily="18" charset="0"/>
              </a:rPr>
              <a:t>doubts</a:t>
            </a:r>
          </a:p>
          <a:p>
            <a:pPr>
              <a:lnSpc>
                <a:spcPct val="100000"/>
              </a:lnSpc>
            </a:pPr>
            <a:endParaRPr lang="en-US" sz="2400" dirty="0" smtClean="0">
              <a:latin typeface="Times New Roman" panose="02020603050405020304" pitchFamily="18" charset="0"/>
              <a:ea typeface="Tahoma" panose="020B0604030504040204" pitchFamily="34" charset="0"/>
              <a:cs typeface="Times New Roman" panose="02020603050405020304" pitchFamily="18" charset="0"/>
            </a:endParaRPr>
          </a:p>
          <a:p>
            <a:pPr>
              <a:lnSpc>
                <a:spcPct val="100000"/>
              </a:lnSpc>
            </a:pPr>
            <a:r>
              <a:rPr lang="en-US" sz="2400" b="1" dirty="0" smtClean="0">
                <a:latin typeface="Times New Roman" panose="02020603050405020304" pitchFamily="18" charset="0"/>
                <a:ea typeface="Tahoma" panose="020B0604030504040204" pitchFamily="34" charset="0"/>
                <a:cs typeface="Times New Roman" panose="02020603050405020304" pitchFamily="18" charset="0"/>
              </a:rPr>
              <a:t>Examples: </a:t>
            </a:r>
            <a:r>
              <a:rPr lang="en-US" sz="2400" dirty="0" smtClean="0">
                <a:latin typeface="Times New Roman" panose="02020603050405020304" pitchFamily="18" charset="0"/>
                <a:ea typeface="Tahoma" panose="020B0604030504040204" pitchFamily="34" charset="0"/>
                <a:cs typeface="Times New Roman" panose="02020603050405020304" pitchFamily="18" charset="0"/>
              </a:rPr>
              <a:t>ORS Preparation, HW awareness, CPR steps, etc.</a:t>
            </a: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endParaRPr lang="en-US" sz="2400"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49</a:t>
            </a:fld>
            <a:endParaRPr lang="en-US"/>
          </a:p>
        </p:txBody>
      </p:sp>
      <p:pic>
        <p:nvPicPr>
          <p:cNvPr id="13314" name="Picture 2"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15375" y="4879422"/>
            <a:ext cx="3307272" cy="19099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034460"/>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314"/>
                                        </p:tgtEl>
                                        <p:attrNameLst>
                                          <p:attrName>style.visibility</p:attrName>
                                        </p:attrNameLst>
                                      </p:cBhvr>
                                      <p:to>
                                        <p:strVal val="visible"/>
                                      </p:to>
                                    </p:set>
                                    <p:animEffect transition="in" filter="fade">
                                      <p:cBhvr>
                                        <p:cTn id="52"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769133"/>
          </a:xfrm>
        </p:spPr>
        <p:txBody>
          <a:bodyPr>
            <a:normAutofit/>
          </a:bodyPr>
          <a:lstStyle/>
          <a:p>
            <a:pPr lvl="1" algn="l" rtl="0">
              <a:spcBef>
                <a:spcPct val="0"/>
              </a:spcBef>
            </a:pPr>
            <a:r>
              <a:rPr lang="en-US" sz="2800" b="1" dirty="0"/>
              <a:t>Definition of method </a:t>
            </a:r>
            <a:endParaRPr lang="en-US" sz="2800" dirty="0"/>
          </a:p>
        </p:txBody>
      </p:sp>
      <p:sp>
        <p:nvSpPr>
          <p:cNvPr id="3" name="Content Placeholder 2"/>
          <p:cNvSpPr>
            <a:spLocks noGrp="1"/>
          </p:cNvSpPr>
          <p:nvPr>
            <p:ph idx="1"/>
          </p:nvPr>
        </p:nvSpPr>
        <p:spPr>
          <a:xfrm>
            <a:off x="1600984" y="1527142"/>
            <a:ext cx="9711181" cy="3862945"/>
          </a:xfrm>
        </p:spPr>
        <p:txBody>
          <a:bodyPr>
            <a:normAutofit/>
          </a:bodyPr>
          <a:lstStyle/>
          <a:p>
            <a:pPr>
              <a:buNone/>
            </a:pPr>
            <a:r>
              <a:rPr lang="en-US" b="1" dirty="0" smtClean="0"/>
              <a:t>(</a:t>
            </a:r>
            <a:r>
              <a:rPr lang="en-US" b="1" dirty="0" err="1" smtClean="0"/>
              <a:t>i</a:t>
            </a:r>
            <a:r>
              <a:rPr lang="en-US" sz="2400" b="1" dirty="0" smtClean="0"/>
              <a:t>) According to J. E. </a:t>
            </a:r>
            <a:r>
              <a:rPr lang="en-US" sz="2400" b="1" dirty="0"/>
              <a:t>E</a:t>
            </a:r>
            <a:r>
              <a:rPr lang="en-US" sz="2400" b="1" dirty="0" smtClean="0"/>
              <a:t>vent</a:t>
            </a:r>
            <a:r>
              <a:rPr lang="en-US" sz="2400" dirty="0" smtClean="0"/>
              <a:t>: "Methods are the procedures by which a goal is reached, a purpose accomplished or a result achieved."</a:t>
            </a:r>
          </a:p>
          <a:p>
            <a:pPr>
              <a:buNone/>
            </a:pPr>
            <a:endParaRPr lang="en-US" sz="2800" dirty="0"/>
          </a:p>
          <a:p>
            <a:pPr>
              <a:buNone/>
            </a:pPr>
            <a:r>
              <a:rPr lang="en-US" sz="2400" dirty="0" smtClean="0"/>
              <a:t>(ii)"The teacher's way, which causes behavioral change in pupils. " - </a:t>
            </a:r>
            <a:r>
              <a:rPr lang="en-US" sz="2400" b="1" dirty="0" err="1" smtClean="0"/>
              <a:t>Lardisbal</a:t>
            </a:r>
            <a:r>
              <a:rPr lang="en-US" sz="2400" b="1" dirty="0" smtClean="0"/>
              <a:t> and Friends</a:t>
            </a:r>
            <a:r>
              <a:rPr lang="en-US" sz="2400" dirty="0" smtClean="0"/>
              <a:t>.</a:t>
            </a:r>
          </a:p>
          <a:p>
            <a:pPr>
              <a:buNone/>
            </a:pPr>
            <a:endParaRPr lang="en-US" sz="2800" dirty="0"/>
          </a:p>
          <a:p>
            <a:pPr>
              <a:buNone/>
            </a:pPr>
            <a:r>
              <a:rPr lang="en-US" sz="2400" dirty="0" smtClean="0"/>
              <a:t>(iii)"Method is the way or path followed in imparting knowledge with the aim of securing the best possible educational result." - </a:t>
            </a:r>
            <a:r>
              <a:rPr lang="en-US" sz="2400" b="1" dirty="0" smtClean="0"/>
              <a:t>Bhatia and Bhatia.</a:t>
            </a:r>
            <a:endParaRPr lang="en-US" sz="2800" dirty="0"/>
          </a:p>
          <a:p>
            <a:endParaRPr lang="en-US"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dirty="0"/>
          </a:p>
        </p:txBody>
      </p:sp>
      <p:sp>
        <p:nvSpPr>
          <p:cNvPr id="6" name="Footer Placeholder 5"/>
          <p:cNvSpPr>
            <a:spLocks noGrp="1"/>
          </p:cNvSpPr>
          <p:nvPr>
            <p:ph type="ftr" sz="quarter" idx="11"/>
          </p:nvPr>
        </p:nvSpPr>
        <p:spPr/>
        <p:txBody>
          <a:bodyPr/>
          <a:lstStyle/>
          <a:p>
            <a:r>
              <a:rPr lang="en-GB" smtClean="0"/>
              <a:t>Methods &amp; Media of Health Education</a:t>
            </a:r>
            <a:endParaRPr lang="en-US" dirty="0"/>
          </a:p>
        </p:txBody>
      </p:sp>
    </p:spTree>
    <p:extLst>
      <p:ext uri="{BB962C8B-B14F-4D97-AF65-F5344CB8AC3E}">
        <p14:creationId xmlns:p14="http://schemas.microsoft.com/office/powerpoint/2010/main" val="815183559"/>
      </p:ext>
    </p:extLst>
  </p:cSld>
  <p:clrMapOvr>
    <a:masterClrMapping/>
  </p:clrMapOvr>
  <p:transition advClick="0" advTm="1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55141"/>
            <a:ext cx="10058400" cy="873113"/>
          </a:xfrm>
        </p:spPr>
        <p:txBody>
          <a:bodyPr>
            <a:normAutofit/>
          </a:bodyPr>
          <a:lstStyle/>
          <a:p>
            <a:pPr algn="ctr"/>
            <a:r>
              <a:rPr lang="en-US" dirty="0"/>
              <a:t>Group Method </a:t>
            </a:r>
            <a:r>
              <a:rPr lang="en-US" dirty="0">
                <a:solidFill>
                  <a:srgbClr val="FFC000"/>
                </a:solidFill>
              </a:rPr>
              <a:t>(Demonstration)</a:t>
            </a:r>
            <a:endParaRPr lang="en-US" dirty="0"/>
          </a:p>
        </p:txBody>
      </p:sp>
      <p:sp>
        <p:nvSpPr>
          <p:cNvPr id="3" name="Text Placeholder 2"/>
          <p:cNvSpPr>
            <a:spLocks noGrp="1"/>
          </p:cNvSpPr>
          <p:nvPr>
            <p:ph type="body" idx="1"/>
          </p:nvPr>
        </p:nvSpPr>
        <p:spPr>
          <a:xfrm>
            <a:off x="55415" y="939886"/>
            <a:ext cx="4754880" cy="640080"/>
          </a:xfrm>
        </p:spPr>
        <p:txBody>
          <a:bodyPr/>
          <a:lstStyle/>
          <a:p>
            <a:pPr algn="ctr"/>
            <a:r>
              <a:rPr lang="en-US" sz="2800" dirty="0" smtClean="0"/>
              <a:t>Advantages</a:t>
            </a:r>
            <a:endParaRPr lang="en-US" sz="2800" dirty="0"/>
          </a:p>
        </p:txBody>
      </p:sp>
      <p:sp>
        <p:nvSpPr>
          <p:cNvPr id="4" name="Content Placeholder 3"/>
          <p:cNvSpPr>
            <a:spLocks noGrp="1"/>
          </p:cNvSpPr>
          <p:nvPr>
            <p:ph sz="half" idx="2"/>
          </p:nvPr>
        </p:nvSpPr>
        <p:spPr>
          <a:xfrm>
            <a:off x="249382" y="1565554"/>
            <a:ext cx="7841671" cy="5181610"/>
          </a:xfrm>
        </p:spPr>
        <p:txBody>
          <a:bodyPr>
            <a:noAutofit/>
          </a:bodyPr>
          <a:lstStyle/>
          <a:p>
            <a:pPr algn="just">
              <a:lnSpc>
                <a:spcPct val="150000"/>
              </a:lnSpc>
            </a:pP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Effective </a:t>
            </a:r>
            <a:r>
              <a:rPr lang="en-US" sz="1700" dirty="0">
                <a:latin typeface="Times New Roman" panose="02020603050405020304" pitchFamily="18" charset="0"/>
                <a:cs typeface="Times New Roman" panose="02020603050405020304" pitchFamily="18" charset="0"/>
              </a:rPr>
              <a:t>teaching method which involves varied learning experiences like seeing, hearing, feeling , testing and smelling depending upon the subject of demonstration. </a:t>
            </a:r>
          </a:p>
          <a:p>
            <a:pPr algn="just">
              <a:lnSpc>
                <a:spcPct val="150000"/>
              </a:lnSpc>
            </a:pP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Interesting &amp; </a:t>
            </a:r>
            <a:r>
              <a:rPr lang="en-US" sz="1700" dirty="0">
                <a:latin typeface="Times New Roman" panose="02020603050405020304" pitchFamily="18" charset="0"/>
                <a:cs typeface="Times New Roman" panose="02020603050405020304" pitchFamily="18" charset="0"/>
              </a:rPr>
              <a:t>draws attention </a:t>
            </a:r>
            <a:r>
              <a:rPr lang="en-US" sz="1700" dirty="0" smtClean="0">
                <a:latin typeface="Times New Roman" panose="02020603050405020304" pitchFamily="18" charset="0"/>
                <a:cs typeface="Times New Roman" panose="02020603050405020304" pitchFamily="18" charset="0"/>
              </a:rPr>
              <a:t>because </a:t>
            </a:r>
            <a:r>
              <a:rPr lang="en-US" sz="1700" dirty="0">
                <a:latin typeface="Times New Roman" panose="02020603050405020304" pitchFamily="18" charset="0"/>
                <a:cs typeface="Times New Roman" panose="02020603050405020304" pitchFamily="18" charset="0"/>
              </a:rPr>
              <a:t>of the active learning process. </a:t>
            </a:r>
          </a:p>
          <a:p>
            <a:pPr algn="just">
              <a:lnSpc>
                <a:spcPct val="150000"/>
              </a:lnSpc>
            </a:pPr>
            <a:r>
              <a:rPr lang="en-US" sz="1700" dirty="0">
                <a:latin typeface="Times New Roman" panose="02020603050405020304" pitchFamily="18" charset="0"/>
                <a:cs typeface="Times New Roman" panose="02020603050405020304" pitchFamily="18" charset="0"/>
              </a:rPr>
              <a:t>H</a:t>
            </a:r>
            <a:r>
              <a:rPr lang="en-US" sz="1700" dirty="0" smtClean="0">
                <a:latin typeface="Times New Roman" panose="02020603050405020304" pitchFamily="18" charset="0"/>
                <a:cs typeface="Times New Roman" panose="02020603050405020304" pitchFamily="18" charset="0"/>
              </a:rPr>
              <a:t>elps </a:t>
            </a:r>
            <a:r>
              <a:rPr lang="en-US" sz="1700" dirty="0">
                <a:latin typeface="Times New Roman" panose="02020603050405020304" pitchFamily="18" charset="0"/>
                <a:cs typeface="Times New Roman" panose="02020603050405020304" pitchFamily="18" charset="0"/>
              </a:rPr>
              <a:t>to develop not only knowledge </a:t>
            </a:r>
            <a:r>
              <a:rPr lang="en-US" sz="1700" dirty="0" smtClean="0">
                <a:latin typeface="Times New Roman" panose="02020603050405020304" pitchFamily="18" charset="0"/>
                <a:cs typeface="Times New Roman" panose="02020603050405020304" pitchFamily="18" charset="0"/>
              </a:rPr>
              <a:t>&amp; </a:t>
            </a:r>
            <a:r>
              <a:rPr lang="en-US" sz="1700" dirty="0">
                <a:latin typeface="Times New Roman" panose="02020603050405020304" pitchFamily="18" charset="0"/>
                <a:cs typeface="Times New Roman" panose="02020603050405020304" pitchFamily="18" charset="0"/>
              </a:rPr>
              <a:t>attitude but also skills </a:t>
            </a:r>
            <a:endParaRPr lang="en-US" sz="1700" dirty="0" smtClean="0">
              <a:latin typeface="Times New Roman" panose="02020603050405020304" pitchFamily="18" charset="0"/>
              <a:cs typeface="Times New Roman" panose="02020603050405020304" pitchFamily="18" charset="0"/>
            </a:endParaRPr>
          </a:p>
          <a:p>
            <a:pPr algn="just">
              <a:lnSpc>
                <a:spcPct val="150000"/>
              </a:lnSpc>
            </a:pPr>
            <a:r>
              <a:rPr lang="en-US" sz="1700" dirty="0">
                <a:latin typeface="Times New Roman" panose="02020603050405020304" pitchFamily="18" charset="0"/>
                <a:cs typeface="Times New Roman" panose="02020603050405020304" pitchFamily="18" charset="0"/>
              </a:rPr>
              <a:t>A</a:t>
            </a:r>
            <a:r>
              <a:rPr lang="en-US" sz="1700" dirty="0" smtClean="0">
                <a:latin typeface="Times New Roman" panose="02020603050405020304" pitchFamily="18" charset="0"/>
                <a:cs typeface="Times New Roman" panose="02020603050405020304" pitchFamily="18" charset="0"/>
              </a:rPr>
              <a:t>chievement </a:t>
            </a:r>
            <a:r>
              <a:rPr lang="en-US" sz="1700" dirty="0">
                <a:latin typeface="Times New Roman" panose="02020603050405020304" pitchFamily="18" charset="0"/>
                <a:cs typeface="Times New Roman" panose="02020603050405020304" pitchFamily="18" charset="0"/>
              </a:rPr>
              <a:t>could be immediately assessed through verbal expression </a:t>
            </a:r>
            <a:r>
              <a:rPr lang="en-US" sz="1700" dirty="0" smtClean="0">
                <a:latin typeface="Times New Roman" panose="02020603050405020304" pitchFamily="18" charset="0"/>
                <a:cs typeface="Times New Roman" panose="02020603050405020304" pitchFamily="18" charset="0"/>
              </a:rPr>
              <a:t>&amp; </a:t>
            </a:r>
            <a:r>
              <a:rPr lang="en-US" sz="1700" dirty="0">
                <a:latin typeface="Times New Roman" panose="02020603050405020304" pitchFamily="18" charset="0"/>
                <a:cs typeface="Times New Roman" panose="02020603050405020304" pitchFamily="18" charset="0"/>
              </a:rPr>
              <a:t>skill practice. </a:t>
            </a:r>
            <a:endParaRPr lang="en-US" sz="1700" dirty="0" smtClean="0"/>
          </a:p>
          <a:p>
            <a:pPr algn="just">
              <a:lnSpc>
                <a:spcPct val="150000"/>
              </a:lnSpc>
            </a:pPr>
            <a:r>
              <a:rPr lang="en-US" sz="1700" dirty="0"/>
              <a:t> </a:t>
            </a:r>
            <a:r>
              <a:rPr lang="en-US" sz="1700" dirty="0">
                <a:latin typeface="Times New Roman" panose="02020603050405020304" pitchFamily="18" charset="0"/>
                <a:cs typeface="Times New Roman" panose="02020603050405020304" pitchFamily="18" charset="0"/>
              </a:rPr>
              <a:t>Provides concrete </a:t>
            </a:r>
            <a:r>
              <a:rPr lang="en-US" sz="1700" dirty="0" smtClean="0">
                <a:latin typeface="Times New Roman" panose="02020603050405020304" pitchFamily="18" charset="0"/>
                <a:cs typeface="Times New Roman" panose="02020603050405020304" pitchFamily="18" charset="0"/>
              </a:rPr>
              <a:t>&amp; </a:t>
            </a:r>
            <a:r>
              <a:rPr lang="en-US" sz="1700" dirty="0">
                <a:latin typeface="Times New Roman" panose="02020603050405020304" pitchFamily="18" charset="0"/>
                <a:cs typeface="Times New Roman" panose="02020603050405020304" pitchFamily="18" charset="0"/>
              </a:rPr>
              <a:t>realistic visual picture of what is being taught </a:t>
            </a:r>
            <a:r>
              <a:rPr lang="en-US" sz="1700" dirty="0" smtClean="0">
                <a:latin typeface="Times New Roman" panose="02020603050405020304" pitchFamily="18" charset="0"/>
                <a:cs typeface="Times New Roman" panose="02020603050405020304" pitchFamily="18" charset="0"/>
              </a:rPr>
              <a:t> with lasting </a:t>
            </a:r>
            <a:r>
              <a:rPr lang="en-US" sz="1700" dirty="0">
                <a:latin typeface="Times New Roman" panose="02020603050405020304" pitchFamily="18" charset="0"/>
                <a:cs typeface="Times New Roman" panose="02020603050405020304" pitchFamily="18" charset="0"/>
              </a:rPr>
              <a:t>impression. </a:t>
            </a:r>
          </a:p>
          <a:p>
            <a:pPr algn="just">
              <a:lnSpc>
                <a:spcPct val="150000"/>
              </a:lnSpc>
            </a:pPr>
            <a:r>
              <a:rPr lang="en-US" sz="1700" dirty="0">
                <a:latin typeface="Times New Roman" panose="02020603050405020304" pitchFamily="18" charset="0"/>
                <a:cs typeface="Times New Roman" panose="02020603050405020304" pitchFamily="18" charset="0"/>
              </a:rPr>
              <a:t> It is cheap, practicable, accessible and useful for different categories of learners. It needs only limited materials and object. It can be used at different teaching-learning situations at different places</a:t>
            </a:r>
            <a:r>
              <a:rPr lang="en-US" sz="1700" dirty="0" smtClean="0">
                <a:latin typeface="Times New Roman" panose="02020603050405020304" pitchFamily="18" charset="0"/>
                <a:cs typeface="Times New Roman" panose="02020603050405020304" pitchFamily="18" charset="0"/>
              </a:rPr>
              <a:t>.</a:t>
            </a:r>
            <a:endParaRPr lang="en-US" sz="17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7306337" y="939886"/>
            <a:ext cx="4754880" cy="640080"/>
          </a:xfrm>
        </p:spPr>
        <p:txBody>
          <a:bodyPr>
            <a:normAutofit/>
          </a:bodyPr>
          <a:lstStyle/>
          <a:p>
            <a:pPr algn="ctr"/>
            <a:r>
              <a:rPr lang="en-US" sz="2800" dirty="0" smtClean="0"/>
              <a:t>Disadvantages</a:t>
            </a:r>
            <a:endParaRPr lang="en-US" sz="2800" dirty="0"/>
          </a:p>
        </p:txBody>
      </p:sp>
      <p:sp>
        <p:nvSpPr>
          <p:cNvPr id="6" name="Content Placeholder 5"/>
          <p:cNvSpPr>
            <a:spLocks noGrp="1"/>
          </p:cNvSpPr>
          <p:nvPr>
            <p:ph sz="quarter" idx="4"/>
          </p:nvPr>
        </p:nvSpPr>
        <p:spPr>
          <a:xfrm>
            <a:off x="8091053" y="1565555"/>
            <a:ext cx="3860155" cy="4835240"/>
          </a:xfrm>
        </p:spPr>
        <p:txBody>
          <a:bodyPr>
            <a:noAutofit/>
          </a:bodyPr>
          <a:lstStyle/>
          <a:p>
            <a:pPr algn="just">
              <a:lnSpc>
                <a:spcPct val="150000"/>
              </a:lnSpc>
            </a:pPr>
            <a:r>
              <a:rPr lang="en-US" sz="1700" dirty="0">
                <a:latin typeface="Times New Roman" panose="02020603050405020304" pitchFamily="18" charset="0"/>
                <a:cs typeface="Times New Roman" panose="02020603050405020304" pitchFamily="18" charset="0"/>
              </a:rPr>
              <a:t> Sometimes it may be difficult to get necessary equipment and materials for certain demonstration. </a:t>
            </a:r>
          </a:p>
          <a:p>
            <a:pPr algn="just">
              <a:lnSpc>
                <a:spcPct val="150000"/>
              </a:lnSpc>
            </a:pPr>
            <a:r>
              <a:rPr lang="en-US" sz="1700" dirty="0">
                <a:latin typeface="Times New Roman" panose="02020603050405020304" pitchFamily="18" charset="0"/>
                <a:cs typeface="Times New Roman" panose="02020603050405020304" pitchFamily="18" charset="0"/>
              </a:rPr>
              <a:t> May not be appropriate to conduct demonstrative teaching on certain topic especially when there will be only cognitive gain.</a:t>
            </a:r>
          </a:p>
          <a:p>
            <a:pPr algn="just"/>
            <a:endParaRPr lang="en-US" sz="1700"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50</a:t>
            </a:fld>
            <a:endParaRPr lang="en-US"/>
          </a:p>
        </p:txBody>
      </p:sp>
    </p:spTree>
    <p:extLst>
      <p:ext uri="{BB962C8B-B14F-4D97-AF65-F5344CB8AC3E}">
        <p14:creationId xmlns:p14="http://schemas.microsoft.com/office/powerpoint/2010/main" val="2670952771"/>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wipe(down)">
                                      <p:cBhvr>
                                        <p:cTn id="42" dur="500"/>
                                        <p:tgtEl>
                                          <p:spTgt spid="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Effect transition="in" filter="fade">
                                      <p:cBhvr>
                                        <p:cTn id="47" dur="500"/>
                                        <p:tgtEl>
                                          <p:spTgt spid="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1" end="1"/>
                                            </p:txEl>
                                          </p:spTgt>
                                        </p:tgtEl>
                                        <p:attrNameLst>
                                          <p:attrName>style.visibility</p:attrName>
                                        </p:attrNameLst>
                                      </p:cBhvr>
                                      <p:to>
                                        <p:strVal val="visible"/>
                                      </p:to>
                                    </p:set>
                                    <p:animEffect transition="in" filter="fade">
                                      <p:cBhvr>
                                        <p:cTn id="5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33172"/>
            <a:ext cx="10058400" cy="886968"/>
          </a:xfrm>
        </p:spPr>
        <p:txBody>
          <a:bodyPr>
            <a:normAutofit/>
          </a:bodyPr>
          <a:lstStyle/>
          <a:p>
            <a:r>
              <a:rPr lang="en-US" dirty="0" smtClean="0"/>
              <a:t>Group Method </a:t>
            </a:r>
            <a:r>
              <a:rPr lang="en-US" dirty="0" smtClean="0">
                <a:solidFill>
                  <a:srgbClr val="FFC000"/>
                </a:solidFill>
              </a:rPr>
              <a:t>(Role Play)</a:t>
            </a:r>
            <a:endParaRPr lang="en-US" dirty="0">
              <a:solidFill>
                <a:srgbClr val="FFC000"/>
              </a:solidFill>
            </a:endParaRPr>
          </a:p>
        </p:txBody>
      </p:sp>
      <p:sp>
        <p:nvSpPr>
          <p:cNvPr id="3" name="Content Placeholder 2"/>
          <p:cNvSpPr>
            <a:spLocks noGrp="1"/>
          </p:cNvSpPr>
          <p:nvPr>
            <p:ph idx="1"/>
          </p:nvPr>
        </p:nvSpPr>
        <p:spPr>
          <a:xfrm>
            <a:off x="411480" y="1463039"/>
            <a:ext cx="11338560" cy="5174869"/>
          </a:xfrm>
        </p:spPr>
        <p:txBody>
          <a:bodyPr>
            <a:normAutofit fontScale="77500" lnSpcReduction="20000"/>
          </a:bodyPr>
          <a:lstStyle/>
          <a:p>
            <a:pPr marL="0" indent="0">
              <a:buNone/>
            </a:pPr>
            <a:r>
              <a:rPr lang="en-US" sz="4000" b="1" dirty="0" smtClean="0"/>
              <a:t>Characteristics</a:t>
            </a:r>
          </a:p>
          <a:p>
            <a:pPr>
              <a:lnSpc>
                <a:spcPct val="150000"/>
              </a:lnSpc>
            </a:pPr>
            <a:r>
              <a:rPr lang="en-US" sz="3400" dirty="0" smtClean="0">
                <a:latin typeface="Times New Roman" panose="02020603050405020304" pitchFamily="18" charset="0"/>
                <a:cs typeface="Times New Roman" panose="02020603050405020304" pitchFamily="18" charset="0"/>
              </a:rPr>
              <a:t>Role </a:t>
            </a:r>
            <a:r>
              <a:rPr lang="en-US" sz="3400" dirty="0">
                <a:latin typeface="Times New Roman" panose="02020603050405020304" pitchFamily="18" charset="0"/>
                <a:cs typeface="Times New Roman" panose="02020603050405020304" pitchFamily="18" charset="0"/>
              </a:rPr>
              <a:t>play is a socio drama which can be carried out by individual or a group of people taking different roles and acting out problem situation similar to that they encounter in their real life situation. </a:t>
            </a:r>
          </a:p>
          <a:p>
            <a:pPr>
              <a:lnSpc>
                <a:spcPct val="150000"/>
              </a:lnSpc>
            </a:pPr>
            <a:r>
              <a:rPr lang="en-US" sz="3400" dirty="0">
                <a:latin typeface="Times New Roman" panose="02020603050405020304" pitchFamily="18" charset="0"/>
                <a:cs typeface="Times New Roman" panose="02020603050405020304" pitchFamily="18" charset="0"/>
              </a:rPr>
              <a:t>They enact roles as they have observed or experienced and act or pretend to be a sick person, as a mother, child , health worker etc. </a:t>
            </a:r>
          </a:p>
          <a:p>
            <a:pPr>
              <a:lnSpc>
                <a:spcPct val="150000"/>
              </a:lnSpc>
            </a:pPr>
            <a:r>
              <a:rPr lang="en-US" sz="3400" dirty="0">
                <a:latin typeface="Times New Roman" panose="02020603050405020304" pitchFamily="18" charset="0"/>
                <a:cs typeface="Times New Roman" panose="02020603050405020304" pitchFamily="18" charset="0"/>
              </a:rPr>
              <a:t>In a role playing there will be about 5 to 6 characters and 15-20 audience but the number may be slightly vary according to situation . </a:t>
            </a:r>
            <a:endParaRPr lang="en-US" sz="3400" dirty="0" smtClean="0">
              <a:latin typeface="Times New Roman" panose="02020603050405020304" pitchFamily="18" charset="0"/>
              <a:cs typeface="Times New Roman" panose="02020603050405020304" pitchFamily="18" charset="0"/>
            </a:endParaRPr>
          </a:p>
          <a:p>
            <a:pPr>
              <a:lnSpc>
                <a:spcPct val="150000"/>
              </a:lnSpc>
            </a:pPr>
            <a:r>
              <a:rPr lang="en-US" sz="3400" dirty="0" smtClean="0">
                <a:latin typeface="Times New Roman" panose="02020603050405020304" pitchFamily="18" charset="0"/>
                <a:cs typeface="Times New Roman" panose="02020603050405020304" pitchFamily="18" charset="0"/>
              </a:rPr>
              <a:t>It can be of 30 minutes including few minutes of discussion</a:t>
            </a:r>
            <a:endParaRPr lang="en-US" sz="3400"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51</a:t>
            </a:fld>
            <a:endParaRPr lang="en-US"/>
          </a:p>
        </p:txBody>
      </p:sp>
      <p:pic>
        <p:nvPicPr>
          <p:cNvPr id="15362"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412" y="65501"/>
            <a:ext cx="3642756" cy="19776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232735"/>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64592"/>
            <a:ext cx="10058400" cy="658368"/>
          </a:xfrm>
        </p:spPr>
        <p:txBody>
          <a:bodyPr>
            <a:normAutofit fontScale="90000"/>
          </a:bodyPr>
          <a:lstStyle/>
          <a:p>
            <a:pPr algn="ctr"/>
            <a:r>
              <a:rPr lang="en-US" dirty="0" smtClean="0"/>
              <a:t>Group Method </a:t>
            </a:r>
            <a:r>
              <a:rPr lang="en-US" dirty="0" smtClean="0">
                <a:solidFill>
                  <a:srgbClr val="FFC000"/>
                </a:solidFill>
              </a:rPr>
              <a:t>(Role Play)</a:t>
            </a:r>
            <a:endParaRPr lang="en-US" dirty="0">
              <a:solidFill>
                <a:srgbClr val="FFC000"/>
              </a:solidFill>
            </a:endParaRPr>
          </a:p>
        </p:txBody>
      </p:sp>
      <p:sp>
        <p:nvSpPr>
          <p:cNvPr id="3" name="Text Placeholder 2"/>
          <p:cNvSpPr>
            <a:spLocks noGrp="1"/>
          </p:cNvSpPr>
          <p:nvPr>
            <p:ph type="body" idx="1"/>
          </p:nvPr>
        </p:nvSpPr>
        <p:spPr>
          <a:xfrm>
            <a:off x="1066800" y="836676"/>
            <a:ext cx="4754880" cy="640080"/>
          </a:xfrm>
        </p:spPr>
        <p:txBody>
          <a:bodyPr/>
          <a:lstStyle/>
          <a:p>
            <a:pPr algn="ctr"/>
            <a:r>
              <a:rPr lang="en-US" dirty="0" smtClean="0"/>
              <a:t>Advantages</a:t>
            </a:r>
            <a:endParaRPr lang="en-US" dirty="0"/>
          </a:p>
        </p:txBody>
      </p:sp>
      <p:sp>
        <p:nvSpPr>
          <p:cNvPr id="4" name="Content Placeholder 3"/>
          <p:cNvSpPr>
            <a:spLocks noGrp="1"/>
          </p:cNvSpPr>
          <p:nvPr>
            <p:ph sz="half" idx="2"/>
          </p:nvPr>
        </p:nvSpPr>
        <p:spPr>
          <a:xfrm>
            <a:off x="228600" y="1348739"/>
            <a:ext cx="7886700" cy="4946269"/>
          </a:xfrm>
        </p:spPr>
        <p:txBody>
          <a:bodyPr>
            <a:noAutofit/>
          </a:bodyPr>
          <a:lstStyle/>
          <a:p>
            <a:pPr algn="just"/>
            <a:r>
              <a:rPr lang="en-US" dirty="0">
                <a:latin typeface="Times New Roman" panose="02020603050405020304" pitchFamily="18" charset="0"/>
                <a:cs typeface="Times New Roman" panose="02020603050405020304" pitchFamily="18" charset="0"/>
              </a:rPr>
              <a:t>Give learners opportunity to express their ideas based on real life situation and can learn from each other.</a:t>
            </a:r>
          </a:p>
          <a:p>
            <a:pPr algn="just"/>
            <a:r>
              <a:rPr lang="en-US" dirty="0">
                <a:latin typeface="Times New Roman" panose="02020603050405020304" pitchFamily="18" charset="0"/>
                <a:cs typeface="Times New Roman" panose="02020603050405020304" pitchFamily="18" charset="0"/>
              </a:rPr>
              <a:t> Enables the learners to see things through the eyes of others. Start learning how knowledge and attitude affect health behavior. </a:t>
            </a:r>
          </a:p>
          <a:p>
            <a:pPr algn="just"/>
            <a:r>
              <a:rPr lang="en-US" dirty="0">
                <a:latin typeface="Times New Roman" panose="02020603050405020304" pitchFamily="18" charset="0"/>
                <a:cs typeface="Times New Roman" panose="02020603050405020304" pitchFamily="18" charset="0"/>
              </a:rPr>
              <a:t> Develops the power of quick thinking and expression .</a:t>
            </a:r>
          </a:p>
          <a:p>
            <a:pPr algn="just"/>
            <a:r>
              <a:rPr lang="en-US" dirty="0">
                <a:latin typeface="Times New Roman" panose="02020603050405020304" pitchFamily="18" charset="0"/>
                <a:cs typeface="Times New Roman" panose="02020603050405020304" pitchFamily="18" charset="0"/>
              </a:rPr>
              <a:t>Helps the characters to explore their potentialities and come to a better decision . They can apply those skills in their real life situation while dealing with health problems</a:t>
            </a:r>
            <a:r>
              <a:rPr lang="en-US" dirty="0" smtClean="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 Develop careful listening habit. </a:t>
            </a:r>
          </a:p>
          <a:p>
            <a:pPr algn="just"/>
            <a:r>
              <a:rPr lang="en-US" dirty="0">
                <a:latin typeface="Times New Roman" panose="02020603050405020304" pitchFamily="18" charset="0"/>
                <a:cs typeface="Times New Roman" panose="02020603050405020304" pitchFamily="18" charset="0"/>
              </a:rPr>
              <a:t> Makes people think in a more constructive way. </a:t>
            </a:r>
          </a:p>
          <a:p>
            <a:pPr algn="just"/>
            <a:r>
              <a:rPr lang="en-US" dirty="0">
                <a:latin typeface="Times New Roman" panose="02020603050405020304" pitchFamily="18" charset="0"/>
                <a:cs typeface="Times New Roman" panose="02020603050405020304" pitchFamily="18" charset="0"/>
              </a:rPr>
              <a:t> It interesting </a:t>
            </a:r>
            <a:r>
              <a:rPr lang="en-US" dirty="0" smtClean="0">
                <a:latin typeface="Times New Roman" panose="02020603050405020304" pitchFamily="18" charset="0"/>
                <a:cs typeface="Times New Roman" panose="02020603050405020304" pitchFamily="18" charset="0"/>
              </a:rPr>
              <a:t>&amp; </a:t>
            </a:r>
            <a:r>
              <a:rPr lang="en-US" dirty="0">
                <a:latin typeface="Times New Roman" panose="02020603050405020304" pitchFamily="18" charset="0"/>
                <a:cs typeface="Times New Roman" panose="02020603050405020304" pitchFamily="18" charset="0"/>
              </a:rPr>
              <a:t>provides active learning opportunity in a realistic way. </a:t>
            </a:r>
          </a:p>
          <a:p>
            <a:pPr algn="just"/>
            <a:r>
              <a:rPr lang="en-US" dirty="0">
                <a:latin typeface="Times New Roman" panose="02020603050405020304" pitchFamily="18" charset="0"/>
                <a:cs typeface="Times New Roman" panose="02020603050405020304" pitchFamily="18" charset="0"/>
              </a:rPr>
              <a:t> It simple and inexperience and can easily be conducted at different situation. </a:t>
            </a:r>
          </a:p>
          <a:p>
            <a:pPr algn="just"/>
            <a:r>
              <a:rPr lang="en-US" dirty="0">
                <a:latin typeface="Times New Roman" panose="02020603050405020304" pitchFamily="18" charset="0"/>
                <a:cs typeface="Times New Roman" panose="02020603050405020304" pitchFamily="18" charset="0"/>
              </a:rPr>
              <a:t>The best way to teach people about health in order to make them understand it.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7301484" y="836676"/>
            <a:ext cx="4754880" cy="640080"/>
          </a:xfrm>
        </p:spPr>
        <p:txBody>
          <a:bodyPr/>
          <a:lstStyle/>
          <a:p>
            <a:pPr algn="ctr"/>
            <a:r>
              <a:rPr lang="en-US" dirty="0" smtClean="0"/>
              <a:t>Disadvantages</a:t>
            </a:r>
            <a:endParaRPr lang="en-US" dirty="0"/>
          </a:p>
        </p:txBody>
      </p:sp>
      <p:sp>
        <p:nvSpPr>
          <p:cNvPr id="6" name="Content Placeholder 5"/>
          <p:cNvSpPr>
            <a:spLocks noGrp="1"/>
          </p:cNvSpPr>
          <p:nvPr>
            <p:ph sz="quarter" idx="4"/>
          </p:nvPr>
        </p:nvSpPr>
        <p:spPr>
          <a:xfrm>
            <a:off x="8292084" y="1348740"/>
            <a:ext cx="3659124" cy="4946268"/>
          </a:xfrm>
        </p:spPr>
        <p:txBody>
          <a:bodyPr/>
          <a:lstStyle/>
          <a:p>
            <a:pPr algn="just"/>
            <a:r>
              <a:rPr lang="en-US" dirty="0">
                <a:latin typeface="Times New Roman" panose="02020603050405020304" pitchFamily="18" charset="0"/>
                <a:cs typeface="Times New Roman" panose="02020603050405020304" pitchFamily="18" charset="0"/>
              </a:rPr>
              <a:t> It may lead to only a recreational activity not educational. </a:t>
            </a:r>
          </a:p>
          <a:p>
            <a:pPr algn="just"/>
            <a:r>
              <a:rPr lang="en-US" dirty="0">
                <a:latin typeface="Times New Roman" panose="02020603050405020304" pitchFamily="18" charset="0"/>
                <a:cs typeface="Times New Roman" panose="02020603050405020304" pitchFamily="18" charset="0"/>
              </a:rPr>
              <a:t> Everybody can not successfully act due to shyness , lack of experience , lack of confidence and expression skills. </a:t>
            </a:r>
          </a:p>
          <a:p>
            <a:pPr algn="just"/>
            <a:r>
              <a:rPr lang="en-US" dirty="0">
                <a:latin typeface="Times New Roman" panose="02020603050405020304" pitchFamily="18" charset="0"/>
                <a:cs typeface="Times New Roman" panose="02020603050405020304" pitchFamily="18" charset="0"/>
              </a:rPr>
              <a:t> Every learner may not get opportunity to participate as role player. </a:t>
            </a:r>
          </a:p>
        </p:txBody>
      </p:sp>
      <p:sp>
        <p:nvSpPr>
          <p:cNvPr id="7" name="Slide Number Placeholder 6"/>
          <p:cNvSpPr>
            <a:spLocks noGrp="1"/>
          </p:cNvSpPr>
          <p:nvPr>
            <p:ph type="sldNum" sz="quarter" idx="12"/>
          </p:nvPr>
        </p:nvSpPr>
        <p:spPr/>
        <p:txBody>
          <a:bodyPr/>
          <a:lstStyle/>
          <a:p>
            <a:fld id="{EF88F1E9-A9E1-4947-9BD4-DCF9D535B08A}" type="slidenum">
              <a:rPr lang="en-US" smtClean="0"/>
              <a:pPr/>
              <a:t>52</a:t>
            </a:fld>
            <a:endParaRPr lang="en-US"/>
          </a:p>
        </p:txBody>
      </p:sp>
    </p:spTree>
    <p:extLst>
      <p:ext uri="{BB962C8B-B14F-4D97-AF65-F5344CB8AC3E}">
        <p14:creationId xmlns:p14="http://schemas.microsoft.com/office/powerpoint/2010/main" val="1365548988"/>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0" end="0"/>
                                            </p:txEl>
                                          </p:spTgt>
                                        </p:tgtEl>
                                        <p:attrNameLst>
                                          <p:attrName>style.visibility</p:attrName>
                                        </p:attrNameLst>
                                      </p:cBhvr>
                                      <p:to>
                                        <p:strVal val="visible"/>
                                      </p:to>
                                    </p:set>
                                    <p:animEffect transition="in" filter="wipe(down)">
                                      <p:cBhvr>
                                        <p:cTn id="57" dur="500"/>
                                        <p:tgtEl>
                                          <p:spTgt spid="5">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0" end="0"/>
                                            </p:txEl>
                                          </p:spTgt>
                                        </p:tgtEl>
                                        <p:attrNameLst>
                                          <p:attrName>style.visibility</p:attrName>
                                        </p:attrNameLst>
                                      </p:cBhvr>
                                      <p:to>
                                        <p:strVal val="visible"/>
                                      </p:to>
                                    </p:set>
                                    <p:animEffect transition="in" filter="fade">
                                      <p:cBhvr>
                                        <p:cTn id="62" dur="500"/>
                                        <p:tgtEl>
                                          <p:spTgt spid="6">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1" end="1"/>
                                            </p:txEl>
                                          </p:spTgt>
                                        </p:tgtEl>
                                        <p:attrNameLst>
                                          <p:attrName>style.visibility</p:attrName>
                                        </p:attrNameLst>
                                      </p:cBhvr>
                                      <p:to>
                                        <p:strVal val="visible"/>
                                      </p:to>
                                    </p:set>
                                    <p:animEffect transition="in" filter="fade">
                                      <p:cBhvr>
                                        <p:cTn id="67" dur="500"/>
                                        <p:tgtEl>
                                          <p:spTgt spid="6">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2" end="2"/>
                                            </p:txEl>
                                          </p:spTgt>
                                        </p:tgtEl>
                                        <p:attrNameLst>
                                          <p:attrName>style.visibility</p:attrName>
                                        </p:attrNameLst>
                                      </p:cBhvr>
                                      <p:to>
                                        <p:strVal val="visible"/>
                                      </p:to>
                                    </p:set>
                                    <p:animEffect transition="in" filter="fade">
                                      <p:cBhvr>
                                        <p:cTn id="7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41732"/>
            <a:ext cx="10058400" cy="978408"/>
          </a:xfrm>
        </p:spPr>
        <p:txBody>
          <a:bodyPr>
            <a:normAutofit/>
          </a:bodyPr>
          <a:lstStyle/>
          <a:p>
            <a:r>
              <a:rPr lang="en-US" dirty="0" smtClean="0"/>
              <a:t>Group Method </a:t>
            </a:r>
            <a:r>
              <a:rPr lang="en-US" dirty="0" smtClean="0">
                <a:solidFill>
                  <a:srgbClr val="FFC000"/>
                </a:solidFill>
              </a:rPr>
              <a:t>(Panel Discussion)</a:t>
            </a:r>
            <a:endParaRPr lang="en-US" dirty="0">
              <a:solidFill>
                <a:srgbClr val="FFC000"/>
              </a:solidFill>
            </a:endParaRPr>
          </a:p>
        </p:txBody>
      </p:sp>
      <p:sp>
        <p:nvSpPr>
          <p:cNvPr id="3" name="Content Placeholder 2"/>
          <p:cNvSpPr>
            <a:spLocks noGrp="1"/>
          </p:cNvSpPr>
          <p:nvPr>
            <p:ph idx="1"/>
          </p:nvPr>
        </p:nvSpPr>
        <p:spPr>
          <a:xfrm>
            <a:off x="91440" y="1120139"/>
            <a:ext cx="11562588" cy="5517769"/>
          </a:xfrm>
        </p:spPr>
        <p:txBody>
          <a:bodyPr>
            <a:normAutofit/>
          </a:bodyPr>
          <a:lstStyle/>
          <a:p>
            <a:pPr marL="0" indent="0">
              <a:buNone/>
            </a:pPr>
            <a:r>
              <a:rPr lang="en-US" sz="3200" b="1" dirty="0" smtClean="0"/>
              <a:t>Characteristics</a:t>
            </a:r>
          </a:p>
          <a:p>
            <a:r>
              <a:rPr lang="en-US" sz="2800" dirty="0">
                <a:latin typeface="Times New Roman" panose="02020603050405020304" pitchFamily="18" charset="0"/>
                <a:cs typeface="Times New Roman" panose="02020603050405020304" pitchFamily="18" charset="0"/>
              </a:rPr>
              <a:t>Panel discussion is one of the methods of group teaching.</a:t>
            </a:r>
          </a:p>
          <a:p>
            <a:r>
              <a:rPr lang="en-US" sz="2800" dirty="0">
                <a:latin typeface="Times New Roman" panose="02020603050405020304" pitchFamily="18" charset="0"/>
                <a:cs typeface="Times New Roman" panose="02020603050405020304" pitchFamily="18" charset="0"/>
              </a:rPr>
              <a:t> It can be adopted both for school students and community people in order to provide health education.</a:t>
            </a:r>
          </a:p>
          <a:p>
            <a:r>
              <a:rPr lang="en-US" sz="2800" dirty="0">
                <a:latin typeface="Times New Roman" panose="02020603050405020304" pitchFamily="18" charset="0"/>
                <a:cs typeface="Times New Roman" panose="02020603050405020304" pitchFamily="18" charset="0"/>
              </a:rPr>
              <a:t>The panel members will be a group of experts normally 3 or 4 persons who themselves enter into question and answer process regarding a specific topic of discussion. </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Health educator can work as coordinator to introduce </a:t>
            </a:r>
          </a:p>
          <a:p>
            <a:pPr marL="0" indent="0">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topic, experts &amp; also helps to conduct the discussion</a:t>
            </a:r>
          </a:p>
          <a:p>
            <a:r>
              <a:rPr lang="en-US" sz="2800" dirty="0" smtClean="0">
                <a:latin typeface="Times New Roman" panose="02020603050405020304" pitchFamily="18" charset="0"/>
                <a:cs typeface="Times New Roman" panose="02020603050405020304" pitchFamily="18" charset="0"/>
              </a:rPr>
              <a:t>At end, audience ask questions and clarify their doubts</a:t>
            </a: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53</a:t>
            </a:fld>
            <a:endParaRPr lang="en-US"/>
          </a:p>
        </p:txBody>
      </p:sp>
      <p:pic>
        <p:nvPicPr>
          <p:cNvPr id="5" name="Picture 4"/>
          <p:cNvPicPr>
            <a:picLocks noChangeAspect="1"/>
          </p:cNvPicPr>
          <p:nvPr/>
        </p:nvPicPr>
        <p:blipFill>
          <a:blip r:embed="rId3" cstate="print"/>
          <a:stretch>
            <a:fillRect/>
          </a:stretch>
        </p:blipFill>
        <p:spPr>
          <a:xfrm>
            <a:off x="8174181" y="4003964"/>
            <a:ext cx="4003964" cy="2835191"/>
          </a:xfrm>
          <a:prstGeom prst="rect">
            <a:avLst/>
          </a:prstGeom>
          <a:ln>
            <a:noFill/>
          </a:ln>
          <a:effectLst>
            <a:softEdge rad="112500"/>
          </a:effectLst>
        </p:spPr>
      </p:pic>
    </p:spTree>
    <p:extLst>
      <p:ext uri="{BB962C8B-B14F-4D97-AF65-F5344CB8AC3E}">
        <p14:creationId xmlns:p14="http://schemas.microsoft.com/office/powerpoint/2010/main" val="3626511309"/>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18872"/>
            <a:ext cx="10058400" cy="1024128"/>
          </a:xfrm>
        </p:spPr>
        <p:txBody>
          <a:bodyPr>
            <a:normAutofit/>
          </a:bodyPr>
          <a:lstStyle/>
          <a:p>
            <a:pPr algn="ctr"/>
            <a:r>
              <a:rPr lang="en-US" dirty="0" smtClean="0"/>
              <a:t>Group Method </a:t>
            </a:r>
            <a:r>
              <a:rPr lang="en-US" dirty="0" smtClean="0">
                <a:solidFill>
                  <a:srgbClr val="FFC000"/>
                </a:solidFill>
              </a:rPr>
              <a:t>(Panel Discussion)</a:t>
            </a:r>
            <a:endParaRPr lang="en-US" dirty="0">
              <a:solidFill>
                <a:srgbClr val="FFC000"/>
              </a:solidFill>
            </a:endParaRPr>
          </a:p>
        </p:txBody>
      </p:sp>
      <p:sp>
        <p:nvSpPr>
          <p:cNvPr id="3" name="Text Placeholder 2"/>
          <p:cNvSpPr>
            <a:spLocks noGrp="1"/>
          </p:cNvSpPr>
          <p:nvPr>
            <p:ph type="body" idx="1"/>
          </p:nvPr>
        </p:nvSpPr>
        <p:spPr>
          <a:xfrm>
            <a:off x="1066800" y="1316736"/>
            <a:ext cx="4754880" cy="640080"/>
          </a:xfrm>
        </p:spPr>
        <p:txBody>
          <a:bodyPr/>
          <a:lstStyle/>
          <a:p>
            <a:pPr algn="ctr"/>
            <a:r>
              <a:rPr lang="en-US" sz="3200" dirty="0" smtClean="0"/>
              <a:t>Advantages</a:t>
            </a:r>
            <a:endParaRPr lang="en-US" sz="3200" dirty="0"/>
          </a:p>
        </p:txBody>
      </p:sp>
      <p:sp>
        <p:nvSpPr>
          <p:cNvPr id="4" name="Content Placeholder 3"/>
          <p:cNvSpPr>
            <a:spLocks noGrp="1"/>
          </p:cNvSpPr>
          <p:nvPr>
            <p:ph sz="half" idx="2"/>
          </p:nvPr>
        </p:nvSpPr>
        <p:spPr>
          <a:xfrm>
            <a:off x="205740" y="1965959"/>
            <a:ext cx="6158484" cy="4809109"/>
          </a:xfrm>
        </p:spPr>
        <p:txBody>
          <a:bodyPr>
            <a:noAutofit/>
          </a:bodyPr>
          <a:lstStyle/>
          <a:p>
            <a:pPr algn="just"/>
            <a:r>
              <a:rPr lang="en-US" sz="2800" dirty="0">
                <a:latin typeface="Times New Roman" panose="02020603050405020304" pitchFamily="18" charset="0"/>
                <a:cs typeface="Times New Roman" panose="02020603050405020304" pitchFamily="18" charset="0"/>
              </a:rPr>
              <a:t>Provides varied knowledge, ideas and experiences about the subject of concern to the learners. </a:t>
            </a:r>
          </a:p>
          <a:p>
            <a:pPr algn="just"/>
            <a:r>
              <a:rPr lang="en-US" sz="2800" dirty="0">
                <a:latin typeface="Times New Roman" panose="02020603050405020304" pitchFamily="18" charset="0"/>
                <a:cs typeface="Times New Roman" panose="02020603050405020304" pitchFamily="18" charset="0"/>
              </a:rPr>
              <a:t>Interesting and can draw attention of the audience or learners. </a:t>
            </a:r>
          </a:p>
          <a:p>
            <a:pPr algn="just"/>
            <a:r>
              <a:rPr lang="en-US" sz="2800" dirty="0">
                <a:latin typeface="Times New Roman" panose="02020603050405020304" pitchFamily="18" charset="0"/>
                <a:cs typeface="Times New Roman" panose="02020603050405020304" pitchFamily="18" charset="0"/>
              </a:rPr>
              <a:t>Learners get opportunity to ask questions and pass comments, which help, in teaching-learning process</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6364224" y="1316736"/>
            <a:ext cx="4754880" cy="640080"/>
          </a:xfrm>
        </p:spPr>
        <p:txBody>
          <a:bodyPr>
            <a:normAutofit/>
          </a:bodyPr>
          <a:lstStyle/>
          <a:p>
            <a:pPr algn="ctr"/>
            <a:r>
              <a:rPr lang="en-US" sz="3200" dirty="0" smtClean="0"/>
              <a:t>Disadvantages</a:t>
            </a:r>
            <a:endParaRPr lang="en-US" sz="3200" dirty="0"/>
          </a:p>
        </p:txBody>
      </p:sp>
      <p:sp>
        <p:nvSpPr>
          <p:cNvPr id="6" name="Content Placeholder 5"/>
          <p:cNvSpPr>
            <a:spLocks noGrp="1"/>
          </p:cNvSpPr>
          <p:nvPr>
            <p:ph sz="quarter" idx="4"/>
          </p:nvPr>
        </p:nvSpPr>
        <p:spPr>
          <a:xfrm>
            <a:off x="6682740" y="1965960"/>
            <a:ext cx="5268468" cy="4443984"/>
          </a:xfrm>
        </p:spPr>
        <p:txBody>
          <a:bodyPr>
            <a:normAutofit/>
          </a:bodyPr>
          <a:lstStyle/>
          <a:p>
            <a:pPr algn="just"/>
            <a:r>
              <a:rPr lang="en-US" sz="2800" dirty="0">
                <a:latin typeface="Times New Roman" panose="02020603050405020304" pitchFamily="18" charset="0"/>
                <a:cs typeface="Times New Roman" panose="02020603050405020304" pitchFamily="18" charset="0"/>
              </a:rPr>
              <a:t>Sometimes it is difficult to get the appropriate experts. </a:t>
            </a:r>
          </a:p>
          <a:p>
            <a:pPr algn="just"/>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Difficult to set definite time to suit the experts.</a:t>
            </a:r>
          </a:p>
          <a:p>
            <a:pPr algn="just"/>
            <a:endParaRPr lang="en-US" sz="28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EF88F1E9-A9E1-4947-9BD4-DCF9D535B08A}" type="slidenum">
              <a:rPr lang="en-US" smtClean="0"/>
              <a:pPr/>
              <a:t>54</a:t>
            </a:fld>
            <a:endParaRPr lang="en-US"/>
          </a:p>
        </p:txBody>
      </p:sp>
    </p:spTree>
    <p:extLst>
      <p:ext uri="{BB962C8B-B14F-4D97-AF65-F5344CB8AC3E}">
        <p14:creationId xmlns:p14="http://schemas.microsoft.com/office/powerpoint/2010/main" val="181025847"/>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69848" y="484632"/>
            <a:ext cx="10563352" cy="1609344"/>
          </a:xfrm>
        </p:spPr>
        <p:txBody>
          <a:bodyPr/>
          <a:lstStyle/>
          <a:p>
            <a:r>
              <a:rPr lang="en-GB" dirty="0" smtClean="0"/>
              <a:t>Things to ensure for panel discussion </a:t>
            </a:r>
            <a:endParaRPr lang="en-US" dirty="0"/>
          </a:p>
        </p:txBody>
      </p:sp>
      <p:sp>
        <p:nvSpPr>
          <p:cNvPr id="9" name="Content Placeholder 8"/>
          <p:cNvSpPr>
            <a:spLocks noGrp="1"/>
          </p:cNvSpPr>
          <p:nvPr>
            <p:ph idx="1"/>
          </p:nvPr>
        </p:nvSpPr>
        <p:spPr/>
        <p:txBody>
          <a:bodyPr/>
          <a:lstStyle/>
          <a:p>
            <a:pPr marL="0" indent="0">
              <a:buNone/>
            </a:pPr>
            <a:r>
              <a:rPr lang="en-GB" b="1" dirty="0" smtClean="0"/>
              <a:t>1. Define purpose of panel discussion</a:t>
            </a:r>
          </a:p>
          <a:p>
            <a:r>
              <a:rPr lang="en-GB" dirty="0"/>
              <a:t> </a:t>
            </a:r>
            <a:r>
              <a:rPr lang="en-GB" dirty="0" smtClean="0"/>
              <a:t>W</a:t>
            </a:r>
            <a:r>
              <a:rPr lang="en-US" dirty="0" smtClean="0"/>
              <a:t>hat </a:t>
            </a:r>
            <a:r>
              <a:rPr lang="en-US" dirty="0"/>
              <a:t>is the main topic or theme that we want to cover?</a:t>
            </a:r>
          </a:p>
          <a:p>
            <a:r>
              <a:rPr lang="en-US" dirty="0"/>
              <a:t>What are the key issues or questions we want to explore?</a:t>
            </a:r>
          </a:p>
          <a:p>
            <a:r>
              <a:rPr lang="en-US" dirty="0"/>
              <a:t>What is the goal of the panel discussion? Is it to educate the audience, spark conversation or debate, share diverse perspectives, or inspire action?</a:t>
            </a:r>
          </a:p>
          <a:p>
            <a:r>
              <a:rPr lang="en-US" dirty="0"/>
              <a:t>Who is our target audience? What do they want to learn or gain from the panel discussion?</a:t>
            </a:r>
          </a:p>
          <a:p>
            <a:r>
              <a:rPr lang="en-US" dirty="0"/>
              <a:t>What are the key takeaways we want the audience to leave with?</a:t>
            </a:r>
          </a:p>
          <a:p>
            <a:endParaRPr lang="en-US"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55</a:t>
            </a:fld>
            <a:endParaRPr lang="en-US"/>
          </a:p>
        </p:txBody>
      </p:sp>
    </p:spTree>
    <p:extLst>
      <p:ext uri="{BB962C8B-B14F-4D97-AF65-F5344CB8AC3E}">
        <p14:creationId xmlns:p14="http://schemas.microsoft.com/office/powerpoint/2010/main" val="416759886"/>
      </p:ext>
    </p:extLst>
  </p:cSld>
  <p:clrMapOvr>
    <a:masterClrMapping/>
  </p:clrMapOvr>
  <p:transition advClick="0" advTm="100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069848"/>
          </a:xfrm>
        </p:spPr>
        <p:txBody>
          <a:bodyPr/>
          <a:lstStyle/>
          <a:p>
            <a:r>
              <a:rPr lang="en-GB" dirty="0" smtClean="0"/>
              <a:t>Contd..</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GB" dirty="0" smtClean="0"/>
              <a:t>2. </a:t>
            </a:r>
            <a:r>
              <a:rPr lang="en-US" b="1" dirty="0"/>
              <a:t>Choose panelists with diverse perspectives and expertise</a:t>
            </a:r>
          </a:p>
          <a:p>
            <a:pPr marL="0" indent="0">
              <a:buNone/>
            </a:pPr>
            <a:r>
              <a:rPr lang="en-US" dirty="0"/>
              <a:t>With the topic in hand, carefully select and prepare panelists to ensure that they deliver valuable insights and engage in a productive discussion</a:t>
            </a:r>
            <a:r>
              <a:rPr lang="en-US" dirty="0" smtClean="0"/>
              <a:t>.</a:t>
            </a:r>
          </a:p>
          <a:p>
            <a:pPr marL="0" indent="0">
              <a:buNone/>
            </a:pPr>
            <a:endParaRPr lang="en-GB" dirty="0"/>
          </a:p>
          <a:p>
            <a:pPr marL="0" indent="0">
              <a:buNone/>
            </a:pPr>
            <a:r>
              <a:rPr lang="en-US" b="1" dirty="0"/>
              <a:t>S</a:t>
            </a:r>
            <a:r>
              <a:rPr lang="en-US" b="1" dirty="0" smtClean="0"/>
              <a:t>electing </a:t>
            </a:r>
            <a:r>
              <a:rPr lang="en-US" b="1" dirty="0"/>
              <a:t>and preparing panelists for a productive discussion</a:t>
            </a:r>
            <a:r>
              <a:rPr lang="en-US" b="1" dirty="0" smtClean="0"/>
              <a:t>:</a:t>
            </a:r>
          </a:p>
          <a:p>
            <a:pPr marL="457200" indent="-457200">
              <a:buAutoNum type="arabicPeriod"/>
            </a:pPr>
            <a:r>
              <a:rPr lang="en-GB" b="1" dirty="0" smtClean="0"/>
              <a:t>Shortlist the panellists (Based on knowledge on topic)</a:t>
            </a:r>
          </a:p>
          <a:p>
            <a:pPr marL="457200" indent="-457200">
              <a:buAutoNum type="arabicPeriod"/>
            </a:pPr>
            <a:r>
              <a:rPr lang="en-GB" b="1" dirty="0"/>
              <a:t> </a:t>
            </a:r>
            <a:r>
              <a:rPr lang="en-GB" b="1" dirty="0" smtClean="0"/>
              <a:t>Do your research (Search the expertise credential </a:t>
            </a:r>
          </a:p>
          <a:p>
            <a:pPr marL="457200" indent="-457200">
              <a:buAutoNum type="arabicPeriod"/>
            </a:pPr>
            <a:r>
              <a:rPr lang="en-GB" b="1" dirty="0"/>
              <a:t> </a:t>
            </a:r>
            <a:r>
              <a:rPr lang="en-GB" b="1" dirty="0" smtClean="0"/>
              <a:t>Set clear expectations</a:t>
            </a:r>
          </a:p>
          <a:p>
            <a:pPr marL="457200" indent="-457200">
              <a:buAutoNum type="arabicPeriod"/>
            </a:pPr>
            <a:r>
              <a:rPr lang="en-GB" b="1" dirty="0"/>
              <a:t> </a:t>
            </a:r>
            <a:r>
              <a:rPr lang="en-GB" b="1" dirty="0" smtClean="0"/>
              <a:t>Hold a pre panel discussion </a:t>
            </a:r>
          </a:p>
          <a:p>
            <a:pPr marL="457200" indent="-457200">
              <a:buAutoNum type="arabicPeriod"/>
            </a:pPr>
            <a:r>
              <a:rPr lang="en-GB" b="1" dirty="0"/>
              <a:t> </a:t>
            </a:r>
            <a:r>
              <a:rPr lang="en-GB" b="1" dirty="0" smtClean="0"/>
              <a:t>Consider rehearsals </a:t>
            </a:r>
            <a:endParaRPr lang="en-US" b="1"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56</a:t>
            </a:fld>
            <a:endParaRPr lang="en-US"/>
          </a:p>
        </p:txBody>
      </p:sp>
    </p:spTree>
    <p:extLst>
      <p:ext uri="{BB962C8B-B14F-4D97-AF65-F5344CB8AC3E}">
        <p14:creationId xmlns:p14="http://schemas.microsoft.com/office/powerpoint/2010/main" val="3623689993"/>
      </p:ext>
    </p:extLst>
  </p:cSld>
  <p:clrMapOvr>
    <a:masterClrMapping/>
  </p:clrMapOvr>
  <p:transition advClick="0" advTm="100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120648"/>
          </a:xfrm>
        </p:spPr>
        <p:txBody>
          <a:bodyPr/>
          <a:lstStyle/>
          <a:p>
            <a:endParaRPr lang="en-US" dirty="0"/>
          </a:p>
        </p:txBody>
      </p:sp>
      <p:sp>
        <p:nvSpPr>
          <p:cNvPr id="3" name="Content Placeholder 2"/>
          <p:cNvSpPr>
            <a:spLocks noGrp="1"/>
          </p:cNvSpPr>
          <p:nvPr>
            <p:ph idx="1"/>
          </p:nvPr>
        </p:nvSpPr>
        <p:spPr/>
        <p:txBody>
          <a:bodyPr>
            <a:normAutofit lnSpcReduction="10000"/>
          </a:bodyPr>
          <a:lstStyle/>
          <a:p>
            <a:pPr marL="0" indent="0">
              <a:buNone/>
            </a:pPr>
            <a:r>
              <a:rPr lang="en-GB" dirty="0" smtClean="0"/>
              <a:t>3. Structure the discussion for focus and productivity </a:t>
            </a:r>
            <a:r>
              <a:rPr lang="en-US" dirty="0" smtClean="0"/>
              <a:t> (Aim for Agenda)</a:t>
            </a:r>
            <a:endParaRPr lang="en-GB" dirty="0"/>
          </a:p>
          <a:p>
            <a:pPr marL="0" indent="0">
              <a:buNone/>
            </a:pPr>
            <a:r>
              <a:rPr lang="en-GB" dirty="0" smtClean="0"/>
              <a:t>   Determine the format</a:t>
            </a:r>
          </a:p>
          <a:p>
            <a:pPr marL="0" indent="0">
              <a:buNone/>
            </a:pPr>
            <a:r>
              <a:rPr lang="en-GB" dirty="0"/>
              <a:t> </a:t>
            </a:r>
            <a:r>
              <a:rPr lang="en-GB" dirty="0" smtClean="0"/>
              <a:t>  Outline Key discussion points</a:t>
            </a:r>
          </a:p>
          <a:p>
            <a:pPr marL="0" indent="0">
              <a:buNone/>
            </a:pPr>
            <a:r>
              <a:rPr lang="en-GB" dirty="0"/>
              <a:t> </a:t>
            </a:r>
            <a:r>
              <a:rPr lang="en-GB" dirty="0" smtClean="0"/>
              <a:t>  Provide context </a:t>
            </a:r>
          </a:p>
          <a:p>
            <a:pPr marL="0" indent="0">
              <a:buNone/>
            </a:pPr>
            <a:r>
              <a:rPr lang="en-GB" dirty="0" smtClean="0"/>
              <a:t>4. Moderate the discussion for focus and productivity </a:t>
            </a:r>
          </a:p>
          <a:p>
            <a:pPr marL="0" indent="0">
              <a:buNone/>
            </a:pPr>
            <a:r>
              <a:rPr lang="en-GB" dirty="0" smtClean="0"/>
              <a:t>5. Encourage audience engagement and interaction</a:t>
            </a:r>
          </a:p>
          <a:p>
            <a:pPr marL="0" indent="0">
              <a:buNone/>
            </a:pPr>
            <a:r>
              <a:rPr lang="en-GB" dirty="0" smtClean="0"/>
              <a:t>6. Evaluate the success of the panel discussion</a:t>
            </a:r>
          </a:p>
          <a:p>
            <a:pPr marL="0" indent="0">
              <a:buNone/>
            </a:pPr>
            <a:r>
              <a:rPr lang="en-GB" dirty="0"/>
              <a:t> </a:t>
            </a:r>
            <a:r>
              <a:rPr lang="en-GB" dirty="0" smtClean="0"/>
              <a:t>     Gather feedback from the panel discussion</a:t>
            </a:r>
          </a:p>
          <a:p>
            <a:pPr marL="0" indent="0">
              <a:buNone/>
            </a:pPr>
            <a:r>
              <a:rPr lang="en-GB" dirty="0"/>
              <a:t> </a:t>
            </a:r>
            <a:r>
              <a:rPr lang="en-GB" dirty="0" smtClean="0"/>
              <a:t>      Track key performance indicators</a:t>
            </a:r>
          </a:p>
          <a:p>
            <a:pPr marL="0" indent="0">
              <a:buNone/>
            </a:pPr>
            <a:r>
              <a:rPr lang="en-GB" dirty="0"/>
              <a:t> </a:t>
            </a:r>
            <a:r>
              <a:rPr lang="en-GB" dirty="0" smtClean="0"/>
              <a:t>      </a:t>
            </a:r>
          </a:p>
        </p:txBody>
      </p:sp>
      <p:sp>
        <p:nvSpPr>
          <p:cNvPr id="4" name="Slide Number Placeholder 3"/>
          <p:cNvSpPr>
            <a:spLocks noGrp="1"/>
          </p:cNvSpPr>
          <p:nvPr>
            <p:ph type="sldNum" sz="quarter" idx="12"/>
          </p:nvPr>
        </p:nvSpPr>
        <p:spPr/>
        <p:txBody>
          <a:bodyPr/>
          <a:lstStyle/>
          <a:p>
            <a:fld id="{EF88F1E9-A9E1-4947-9BD4-DCF9D535B08A}" type="slidenum">
              <a:rPr lang="en-US" smtClean="0"/>
              <a:pPr/>
              <a:t>57</a:t>
            </a:fld>
            <a:endParaRPr lang="en-US"/>
          </a:p>
        </p:txBody>
      </p:sp>
    </p:spTree>
    <p:extLst>
      <p:ext uri="{BB962C8B-B14F-4D97-AF65-F5344CB8AC3E}">
        <p14:creationId xmlns:p14="http://schemas.microsoft.com/office/powerpoint/2010/main" val="517055661"/>
      </p:ext>
    </p:extLst>
  </p:cSld>
  <p:clrMapOvr>
    <a:masterClrMapping/>
  </p:clrMapOvr>
  <p:transition advClick="0" advTm="100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4189" y="144380"/>
            <a:ext cx="9930063" cy="2574720"/>
          </a:xfrm>
          <a:solidFill>
            <a:schemeClr val="accent1">
              <a:lumMod val="75000"/>
            </a:schemeClr>
          </a:solidFill>
          <a:ln>
            <a:noFill/>
          </a:ln>
        </p:spPr>
        <p:txBody>
          <a:bodyPr/>
          <a:lstStyle/>
          <a:p>
            <a:r>
              <a:rPr lang="en-US" b="1" dirty="0" smtClean="0">
                <a:solidFill>
                  <a:schemeClr val="bg1"/>
                </a:solidFill>
              </a:rPr>
              <a:t>Fish Bowl Session</a:t>
            </a:r>
            <a:endParaRPr lang="en-US" b="1" dirty="0">
              <a:solidFill>
                <a:schemeClr val="bg1"/>
              </a:solidFill>
            </a:endParaRPr>
          </a:p>
        </p:txBody>
      </p:sp>
      <p:pic>
        <p:nvPicPr>
          <p:cNvPr id="8194" name="Picture 2" descr="mage result for fish bowl se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7410" y="2478353"/>
            <a:ext cx="4716652" cy="3537489"/>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31894010"/>
      </p:ext>
    </p:extLst>
  </p:cSld>
  <p:clrMapOvr>
    <a:masterClrMapping/>
  </p:clrMapOvr>
  <p:transition advClick="0" advTm="100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rPr>
              <a:t>What is Fish Bowl Session ?</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t>It is a </a:t>
            </a:r>
            <a:r>
              <a:rPr lang="en-US" b="1" dirty="0" smtClean="0"/>
              <a:t>tool</a:t>
            </a:r>
            <a:r>
              <a:rPr lang="en-US" dirty="0" smtClean="0"/>
              <a:t> for </a:t>
            </a:r>
            <a:r>
              <a:rPr lang="en-US" b="1" dirty="0" smtClean="0"/>
              <a:t>facilitating dialogue between Experts </a:t>
            </a:r>
            <a:r>
              <a:rPr lang="en-US" dirty="0" smtClean="0"/>
              <a:t>in a way that exposes others to their knowledge while expanding the collective understanding of a subject</a:t>
            </a:r>
          </a:p>
          <a:p>
            <a:r>
              <a:rPr lang="en-US" dirty="0" smtClean="0"/>
              <a:t>Knowledgeable people (</a:t>
            </a:r>
            <a:r>
              <a:rPr lang="en-US" dirty="0" smtClean="0">
                <a:solidFill>
                  <a:schemeClr val="accent2">
                    <a:lumMod val="75000"/>
                  </a:schemeClr>
                </a:solidFill>
              </a:rPr>
              <a:t>THE FISH</a:t>
            </a:r>
            <a:r>
              <a:rPr lang="en-US" dirty="0" smtClean="0"/>
              <a:t>) sit in circle to discuss a series of directional questions, surrounded by a larger group of observers in an outer circle (</a:t>
            </a:r>
            <a:r>
              <a:rPr lang="en-US" dirty="0" smtClean="0">
                <a:solidFill>
                  <a:schemeClr val="accent2">
                    <a:lumMod val="75000"/>
                  </a:schemeClr>
                </a:solidFill>
              </a:rPr>
              <a:t>THE BOWL</a:t>
            </a:r>
            <a:r>
              <a:rPr lang="en-US" dirty="0" smtClean="0"/>
              <a:t>)</a:t>
            </a:r>
            <a:endParaRPr lang="en-US" dirty="0"/>
          </a:p>
        </p:txBody>
      </p:sp>
      <p:pic>
        <p:nvPicPr>
          <p:cNvPr id="1026" name="Picture 2" desc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91" y="3936569"/>
            <a:ext cx="5867309" cy="2921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996221"/>
      </p:ext>
    </p:extLst>
  </p:cSld>
  <p:clrMapOvr>
    <a:masterClrMapping/>
  </p:clrMapOvr>
  <p:transition advClick="0" advTm="1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Types of methods </a:t>
            </a:r>
            <a:endParaRPr lang="en-US" dirty="0"/>
          </a:p>
        </p:txBody>
      </p:sp>
      <p:sp>
        <p:nvSpPr>
          <p:cNvPr id="3" name="Content Placeholder 2"/>
          <p:cNvSpPr>
            <a:spLocks noGrp="1"/>
          </p:cNvSpPr>
          <p:nvPr>
            <p:ph idx="1"/>
          </p:nvPr>
        </p:nvSpPr>
        <p:spPr/>
        <p:txBody>
          <a:bodyPr/>
          <a:lstStyle/>
          <a:p>
            <a:pPr>
              <a:lnSpc>
                <a:spcPct val="150000"/>
              </a:lnSpc>
            </a:pPr>
            <a:r>
              <a:rPr lang="en-US" dirty="0" smtClean="0"/>
              <a:t>There are three types of Health promotion and Education methods</a:t>
            </a:r>
          </a:p>
          <a:p>
            <a:pPr lvl="1">
              <a:lnSpc>
                <a:spcPct val="150000"/>
              </a:lnSpc>
              <a:buNone/>
            </a:pPr>
            <a:r>
              <a:rPr lang="en-US" b="1" dirty="0" smtClean="0"/>
              <a:t>1. Individual methods</a:t>
            </a:r>
          </a:p>
          <a:p>
            <a:pPr lvl="1">
              <a:lnSpc>
                <a:spcPct val="150000"/>
              </a:lnSpc>
              <a:buNone/>
            </a:pPr>
            <a:r>
              <a:rPr lang="en-US" b="1" dirty="0" smtClean="0"/>
              <a:t>2. Group methods</a:t>
            </a:r>
          </a:p>
          <a:p>
            <a:pPr lvl="1">
              <a:lnSpc>
                <a:spcPct val="150000"/>
              </a:lnSpc>
              <a:buNone/>
            </a:pPr>
            <a:r>
              <a:rPr lang="en-US" b="1" dirty="0" smtClean="0"/>
              <a:t>3. Mass methods</a:t>
            </a:r>
            <a:endParaRPr lang="en-US" b="1"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dirty="0"/>
          </a:p>
        </p:txBody>
      </p:sp>
      <p:sp>
        <p:nvSpPr>
          <p:cNvPr id="6" name="Footer Placeholder 5"/>
          <p:cNvSpPr>
            <a:spLocks noGrp="1"/>
          </p:cNvSpPr>
          <p:nvPr>
            <p:ph type="ftr" sz="quarter" idx="11"/>
          </p:nvPr>
        </p:nvSpPr>
        <p:spPr/>
        <p:txBody>
          <a:bodyPr/>
          <a:lstStyle/>
          <a:p>
            <a:r>
              <a:rPr lang="en-GB" smtClean="0"/>
              <a:t>Methods &amp; Media of Health Education</a:t>
            </a:r>
            <a:endParaRPr lang="en-US" dirty="0"/>
          </a:p>
        </p:txBody>
      </p:sp>
    </p:spTree>
    <p:extLst>
      <p:ext uri="{BB962C8B-B14F-4D97-AF65-F5344CB8AC3E}">
        <p14:creationId xmlns:p14="http://schemas.microsoft.com/office/powerpoint/2010/main" val="1542136704"/>
      </p:ext>
    </p:extLst>
  </p:cSld>
  <p:clrMapOvr>
    <a:masterClrMapping/>
  </p:clrMapOvr>
  <p:transition advClick="0" advTm="100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a:solidFill>
                  <a:schemeClr val="bg1"/>
                </a:solidFill>
              </a:rPr>
              <a:t>What is Fish Bowl Session ?</a:t>
            </a:r>
            <a:endParaRPr lang="en-US" dirty="0"/>
          </a:p>
        </p:txBody>
      </p:sp>
      <p:sp>
        <p:nvSpPr>
          <p:cNvPr id="3" name="Content Placeholder 2"/>
          <p:cNvSpPr>
            <a:spLocks noGrp="1"/>
          </p:cNvSpPr>
          <p:nvPr>
            <p:ph idx="1"/>
          </p:nvPr>
        </p:nvSpPr>
        <p:spPr/>
        <p:txBody>
          <a:bodyPr/>
          <a:lstStyle/>
          <a:p>
            <a:r>
              <a:rPr lang="en-US" dirty="0" smtClean="0"/>
              <a:t>The </a:t>
            </a:r>
            <a:r>
              <a:rPr lang="en-US" dirty="0" smtClean="0">
                <a:solidFill>
                  <a:schemeClr val="accent2">
                    <a:lumMod val="75000"/>
                  </a:schemeClr>
                </a:solidFill>
              </a:rPr>
              <a:t>inner circle </a:t>
            </a:r>
            <a:r>
              <a:rPr lang="en-US" dirty="0" smtClean="0"/>
              <a:t>is the stage for </a:t>
            </a:r>
            <a:r>
              <a:rPr lang="en-US" b="1" dirty="0" smtClean="0"/>
              <a:t>speaking and contributing</a:t>
            </a:r>
          </a:p>
          <a:p>
            <a:r>
              <a:rPr lang="en-US" dirty="0" smtClean="0"/>
              <a:t>Those in the outer circle must listen actively and move into the role of fish when they wish to participate in the conversation</a:t>
            </a:r>
            <a:endParaRPr lang="en-US" dirty="0"/>
          </a:p>
        </p:txBody>
      </p:sp>
      <p:pic>
        <p:nvPicPr>
          <p:cNvPr id="2050" name="Picture 2" descr="ishbowl Discu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3150" y="3122909"/>
            <a:ext cx="4980122" cy="3735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537091"/>
      </p:ext>
    </p:extLst>
  </p:cSld>
  <p:clrMapOvr>
    <a:masterClrMapping/>
  </p:clrMapOvr>
  <p:transition advClick="0" advTm="100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rPr>
              <a:t>When to </a:t>
            </a:r>
            <a:r>
              <a:rPr lang="en-US" smtClean="0">
                <a:solidFill>
                  <a:schemeClr val="bg1"/>
                </a:solidFill>
              </a:rPr>
              <a:t>Use it ?</a:t>
            </a:r>
            <a:endParaRPr lang="en-US" dirty="0">
              <a:solidFill>
                <a:schemeClr val="bg1"/>
              </a:solidFill>
            </a:endParaRPr>
          </a:p>
        </p:txBody>
      </p:sp>
      <p:pic>
        <p:nvPicPr>
          <p:cNvPr id="4" name="Picture 3"/>
          <p:cNvPicPr>
            <a:picLocks noChangeAspect="1"/>
          </p:cNvPicPr>
          <p:nvPr/>
        </p:nvPicPr>
        <p:blipFill>
          <a:blip r:embed="rId2"/>
          <a:stretch>
            <a:fillRect/>
          </a:stretch>
        </p:blipFill>
        <p:spPr>
          <a:xfrm>
            <a:off x="6151205" y="1825625"/>
            <a:ext cx="5853631" cy="5032375"/>
          </a:xfrm>
          <a:prstGeom prst="rect">
            <a:avLst/>
          </a:prstGeom>
        </p:spPr>
      </p:pic>
      <p:sp>
        <p:nvSpPr>
          <p:cNvPr id="3" name="Content Placeholder 2"/>
          <p:cNvSpPr>
            <a:spLocks noGrp="1"/>
          </p:cNvSpPr>
          <p:nvPr>
            <p:ph idx="1"/>
          </p:nvPr>
        </p:nvSpPr>
        <p:spPr/>
        <p:txBody>
          <a:bodyPr/>
          <a:lstStyle/>
          <a:p>
            <a:r>
              <a:rPr lang="en-US" dirty="0" smtClean="0"/>
              <a:t>As an </a:t>
            </a:r>
            <a:r>
              <a:rPr lang="en-US" dirty="0" smtClean="0">
                <a:solidFill>
                  <a:schemeClr val="accent2">
                    <a:lumMod val="75000"/>
                  </a:schemeClr>
                </a:solidFill>
              </a:rPr>
              <a:t>alternative to traditional debates</a:t>
            </a:r>
          </a:p>
          <a:p>
            <a:r>
              <a:rPr lang="en-US" dirty="0" smtClean="0"/>
              <a:t>As a </a:t>
            </a:r>
            <a:r>
              <a:rPr lang="en-US" dirty="0" smtClean="0">
                <a:solidFill>
                  <a:srgbClr val="0070C0"/>
                </a:solidFill>
              </a:rPr>
              <a:t>substitute for panel discussions</a:t>
            </a:r>
          </a:p>
          <a:p>
            <a:r>
              <a:rPr lang="en-US" dirty="0" smtClean="0"/>
              <a:t>To </a:t>
            </a:r>
            <a:r>
              <a:rPr lang="en-US" dirty="0" smtClean="0">
                <a:solidFill>
                  <a:schemeClr val="accent2">
                    <a:lumMod val="75000"/>
                  </a:schemeClr>
                </a:solidFill>
              </a:rPr>
              <a:t>foster dynamic participation</a:t>
            </a:r>
          </a:p>
          <a:p>
            <a:r>
              <a:rPr lang="en-US" dirty="0" smtClean="0"/>
              <a:t>To </a:t>
            </a:r>
            <a:r>
              <a:rPr lang="en-US" dirty="0" smtClean="0">
                <a:solidFill>
                  <a:srgbClr val="0070C0"/>
                </a:solidFill>
              </a:rPr>
              <a:t>address controversial topics</a:t>
            </a:r>
          </a:p>
          <a:p>
            <a:r>
              <a:rPr lang="en-US" dirty="0" smtClean="0"/>
              <a:t>To </a:t>
            </a:r>
            <a:r>
              <a:rPr lang="en-US" dirty="0" smtClean="0">
                <a:solidFill>
                  <a:schemeClr val="accent2">
                    <a:lumMod val="75000"/>
                  </a:schemeClr>
                </a:solidFill>
              </a:rPr>
              <a:t>avoid lengthy presentations</a:t>
            </a:r>
            <a:endParaRPr lang="en-US" dirty="0">
              <a:solidFill>
                <a:schemeClr val="accent2">
                  <a:lumMod val="75000"/>
                </a:schemeClr>
              </a:solidFill>
            </a:endParaRPr>
          </a:p>
        </p:txBody>
      </p:sp>
    </p:spTree>
    <p:extLst>
      <p:ext uri="{BB962C8B-B14F-4D97-AF65-F5344CB8AC3E}">
        <p14:creationId xmlns:p14="http://schemas.microsoft.com/office/powerpoint/2010/main" val="2729665942"/>
      </p:ext>
    </p:extLst>
  </p:cSld>
  <p:clrMapOvr>
    <a:masterClrMapping/>
  </p:clrMapOvr>
  <p:transition advClick="0" advTm="100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rPr>
              <a:t>How is it applied?</a:t>
            </a:r>
            <a:endParaRPr lang="en-US" dirty="0">
              <a:solidFill>
                <a:schemeClr val="bg1"/>
              </a:solidFill>
            </a:endParaRPr>
          </a:p>
        </p:txBody>
      </p:sp>
      <p:pic>
        <p:nvPicPr>
          <p:cNvPr id="5" name="Picture 4"/>
          <p:cNvPicPr>
            <a:picLocks noChangeAspect="1"/>
          </p:cNvPicPr>
          <p:nvPr/>
        </p:nvPicPr>
        <p:blipFill>
          <a:blip r:embed="rId2"/>
          <a:stretch>
            <a:fillRect/>
          </a:stretch>
        </p:blipFill>
        <p:spPr>
          <a:xfrm>
            <a:off x="7134504" y="2495227"/>
            <a:ext cx="3923752" cy="4362773"/>
          </a:xfrm>
          <a:prstGeom prst="rect">
            <a:avLst/>
          </a:prstGeom>
        </p:spPr>
      </p:pic>
      <p:sp>
        <p:nvSpPr>
          <p:cNvPr id="3" name="Content Placeholder 2"/>
          <p:cNvSpPr>
            <a:spLocks noGrp="1"/>
          </p:cNvSpPr>
          <p:nvPr>
            <p:ph idx="1"/>
          </p:nvPr>
        </p:nvSpPr>
        <p:spPr/>
        <p:txBody>
          <a:bodyPr/>
          <a:lstStyle/>
          <a:p>
            <a:r>
              <a:rPr lang="en-US" dirty="0" smtClean="0"/>
              <a:t>Identify </a:t>
            </a:r>
            <a:r>
              <a:rPr lang="en-US" b="1" dirty="0" smtClean="0"/>
              <a:t>2-3 experts </a:t>
            </a:r>
            <a:r>
              <a:rPr lang="en-US" dirty="0" smtClean="0"/>
              <a:t>and </a:t>
            </a:r>
            <a:r>
              <a:rPr lang="en-US" b="1" dirty="0" smtClean="0"/>
              <a:t>brief</a:t>
            </a:r>
            <a:r>
              <a:rPr lang="en-US" dirty="0" smtClean="0"/>
              <a:t> them on the </a:t>
            </a:r>
            <a:r>
              <a:rPr lang="en-US" b="1" dirty="0" smtClean="0"/>
              <a:t>Fishbowl Process</a:t>
            </a:r>
          </a:p>
          <a:p>
            <a:r>
              <a:rPr lang="en-US" b="1" dirty="0" smtClean="0"/>
              <a:t>Setup a small circle of chairs </a:t>
            </a:r>
            <a:r>
              <a:rPr lang="en-US" dirty="0" smtClean="0"/>
              <a:t>surrounded by a larger circle with 3-4 additional chairs to facilitate mobility</a:t>
            </a:r>
          </a:p>
          <a:p>
            <a:r>
              <a:rPr lang="en-US" dirty="0" smtClean="0"/>
              <a:t>Explain </a:t>
            </a:r>
            <a:r>
              <a:rPr lang="en-US" b="1" dirty="0" smtClean="0"/>
              <a:t>process</a:t>
            </a:r>
            <a:r>
              <a:rPr lang="en-US" dirty="0" smtClean="0"/>
              <a:t>, </a:t>
            </a:r>
            <a:r>
              <a:rPr lang="en-US" b="1" dirty="0" smtClean="0"/>
              <a:t>objectives</a:t>
            </a:r>
            <a:r>
              <a:rPr lang="en-US" dirty="0" smtClean="0"/>
              <a:t> and the </a:t>
            </a:r>
            <a:r>
              <a:rPr lang="en-US" b="1" dirty="0" smtClean="0"/>
              <a:t>issue</a:t>
            </a:r>
            <a:endParaRPr lang="en-US" b="1" dirty="0"/>
          </a:p>
        </p:txBody>
      </p:sp>
    </p:spTree>
    <p:extLst>
      <p:ext uri="{BB962C8B-B14F-4D97-AF65-F5344CB8AC3E}">
        <p14:creationId xmlns:p14="http://schemas.microsoft.com/office/powerpoint/2010/main" val="1345219789"/>
      </p:ext>
    </p:extLst>
  </p:cSld>
  <p:clrMapOvr>
    <a:masterClrMapping/>
  </p:clrMapOvr>
  <p:transition advClick="0" advTm="1000"/>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rPr>
              <a:t>Use Either </a:t>
            </a:r>
            <a:r>
              <a:rPr lang="en-US" dirty="0" smtClean="0">
                <a:solidFill>
                  <a:srgbClr val="FFC000"/>
                </a:solidFill>
              </a:rPr>
              <a:t>Open </a:t>
            </a:r>
            <a:r>
              <a:rPr lang="en-US" dirty="0" smtClean="0">
                <a:solidFill>
                  <a:schemeClr val="bg1"/>
                </a:solidFill>
              </a:rPr>
              <a:t>or </a:t>
            </a:r>
            <a:r>
              <a:rPr lang="en-US" dirty="0" smtClean="0">
                <a:solidFill>
                  <a:srgbClr val="FFC000"/>
                </a:solidFill>
              </a:rPr>
              <a:t>Closed</a:t>
            </a:r>
            <a:r>
              <a:rPr lang="en-US" dirty="0" smtClean="0">
                <a:solidFill>
                  <a:schemeClr val="bg1"/>
                </a:solidFill>
              </a:rPr>
              <a:t> Fishbowl</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t>An </a:t>
            </a:r>
            <a:r>
              <a:rPr lang="en-US" dirty="0" smtClean="0">
                <a:solidFill>
                  <a:schemeClr val="accent2">
                    <a:lumMod val="75000"/>
                  </a:schemeClr>
                </a:solidFill>
              </a:rPr>
              <a:t>Open Fishbowl</a:t>
            </a:r>
          </a:p>
          <a:p>
            <a:pPr lvl="1"/>
            <a:r>
              <a:rPr lang="en-US" dirty="0" smtClean="0"/>
              <a:t>Contains several empty chairs in the center circle from the outset</a:t>
            </a:r>
          </a:p>
          <a:p>
            <a:pPr lvl="1"/>
            <a:r>
              <a:rPr lang="en-US" dirty="0" smtClean="0"/>
              <a:t>Any member of the audience can </a:t>
            </a:r>
            <a:r>
              <a:rPr lang="en-US" u="sng" dirty="0" smtClean="0"/>
              <a:t>join the discussion by occupying an empty chair</a:t>
            </a:r>
            <a:r>
              <a:rPr lang="en-US" dirty="0" smtClean="0"/>
              <a:t> at any time</a:t>
            </a:r>
          </a:p>
          <a:p>
            <a:pPr lvl="1"/>
            <a:r>
              <a:rPr lang="en-US" dirty="0" smtClean="0"/>
              <a:t>A </a:t>
            </a:r>
            <a:r>
              <a:rPr lang="en-US" b="1" dirty="0" smtClean="0">
                <a:solidFill>
                  <a:srgbClr val="0070C0"/>
                </a:solidFill>
              </a:rPr>
              <a:t>”FISH”</a:t>
            </a:r>
            <a:r>
              <a:rPr lang="en-US" dirty="0" smtClean="0"/>
              <a:t> must voluntarily leave the center circle to free a chair</a:t>
            </a:r>
          </a:p>
          <a:p>
            <a:pPr lvl="1"/>
            <a:r>
              <a:rPr lang="en-US" dirty="0" smtClean="0"/>
              <a:t>The discussion continues either by entering/leaving the Fishbowl</a:t>
            </a:r>
          </a:p>
          <a:p>
            <a:pPr lvl="1"/>
            <a:r>
              <a:rPr lang="en-US" dirty="0" smtClean="0"/>
              <a:t>Participants can have more than one opportunity to move into the inner circle</a:t>
            </a:r>
            <a:endParaRPr lang="en-US" dirty="0"/>
          </a:p>
        </p:txBody>
      </p:sp>
      <p:pic>
        <p:nvPicPr>
          <p:cNvPr id="5122" name="Picture 2" descr="mage result for fish bowl se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143" y="4546396"/>
            <a:ext cx="4684040" cy="2311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503172"/>
      </p:ext>
    </p:extLst>
  </p:cSld>
  <p:clrMapOvr>
    <a:masterClrMapping/>
  </p:clrMapOvr>
  <p:transition advClick="0" advTm="100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age result for fish bowl sess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5057" y="4712134"/>
            <a:ext cx="3217190" cy="21458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rPr>
              <a:t>Use Either Open or Closed Fishbowl</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solidFill>
                  <a:schemeClr val="accent2">
                    <a:lumMod val="75000"/>
                  </a:schemeClr>
                </a:solidFill>
              </a:rPr>
              <a:t>Closed Fishbowl </a:t>
            </a:r>
          </a:p>
          <a:p>
            <a:pPr lvl="1"/>
            <a:r>
              <a:rPr lang="en-US" dirty="0" smtClean="0"/>
              <a:t>Facilitator </a:t>
            </a:r>
            <a:r>
              <a:rPr lang="en-US" b="1" dirty="0" smtClean="0"/>
              <a:t>splits</a:t>
            </a:r>
            <a:r>
              <a:rPr lang="en-US" dirty="0" smtClean="0"/>
              <a:t> the participants into </a:t>
            </a:r>
            <a:r>
              <a:rPr lang="en-US" b="1" dirty="0" smtClean="0"/>
              <a:t>two groups </a:t>
            </a:r>
            <a:r>
              <a:rPr lang="en-US" dirty="0" smtClean="0"/>
              <a:t>and assigns </a:t>
            </a:r>
            <a:r>
              <a:rPr lang="en-US" u="sng" dirty="0" smtClean="0"/>
              <a:t>the role of speakers to one group</a:t>
            </a:r>
            <a:r>
              <a:rPr lang="en-US" dirty="0" smtClean="0"/>
              <a:t>, and </a:t>
            </a:r>
            <a:r>
              <a:rPr lang="en-US" u="sng" dirty="0" smtClean="0"/>
              <a:t>the role of the observers to the other</a:t>
            </a:r>
          </a:p>
          <a:p>
            <a:pPr lvl="1"/>
            <a:r>
              <a:rPr lang="en-US" dirty="0" smtClean="0"/>
              <a:t>The initial participants in the inner circle speak for some time about the chosen subject</a:t>
            </a:r>
          </a:p>
          <a:p>
            <a:pPr lvl="1"/>
            <a:r>
              <a:rPr lang="en-US" dirty="0" smtClean="0"/>
              <a:t>When the </a:t>
            </a:r>
            <a:r>
              <a:rPr lang="en-US" b="1" dirty="0" smtClean="0"/>
              <a:t>time runs out</a:t>
            </a:r>
            <a:r>
              <a:rPr lang="en-US" dirty="0" smtClean="0"/>
              <a:t>, the </a:t>
            </a:r>
            <a:r>
              <a:rPr lang="en-US" u="sng" dirty="0" smtClean="0"/>
              <a:t>first group of participants leaves the fish bowl </a:t>
            </a:r>
            <a:r>
              <a:rPr lang="en-US" dirty="0" smtClean="0"/>
              <a:t>and a </a:t>
            </a:r>
            <a:r>
              <a:rPr lang="en-US" u="sng" dirty="0" smtClean="0"/>
              <a:t>new group from the audience enters</a:t>
            </a:r>
          </a:p>
          <a:p>
            <a:pPr lvl="1"/>
            <a:r>
              <a:rPr lang="en-US" dirty="0" smtClean="0"/>
              <a:t>Useful when all the participants have some knowledge on the topic</a:t>
            </a:r>
            <a:endParaRPr lang="en-US" dirty="0"/>
          </a:p>
        </p:txBody>
      </p:sp>
    </p:spTree>
    <p:extLst>
      <p:ext uri="{BB962C8B-B14F-4D97-AF65-F5344CB8AC3E}">
        <p14:creationId xmlns:p14="http://schemas.microsoft.com/office/powerpoint/2010/main" val="2728583941"/>
      </p:ext>
    </p:extLst>
  </p:cSld>
  <p:clrMapOvr>
    <a:masterClrMapping/>
  </p:clrMapOvr>
  <p:transition advClick="0" advTm="100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rPr>
              <a:t>How is it concluded</a:t>
            </a:r>
            <a:endParaRPr lang="en-US" dirty="0">
              <a:solidFill>
                <a:schemeClr val="bg1"/>
              </a:solidFill>
            </a:endParaRPr>
          </a:p>
        </p:txBody>
      </p:sp>
      <p:pic>
        <p:nvPicPr>
          <p:cNvPr id="4" name="Picture 2" desc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0346" y="1895980"/>
            <a:ext cx="5241654" cy="421062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838200" y="1825625"/>
            <a:ext cx="6678478" cy="4351338"/>
          </a:xfrm>
        </p:spPr>
        <p:txBody>
          <a:bodyPr>
            <a:normAutofit/>
          </a:bodyPr>
          <a:lstStyle/>
          <a:p>
            <a:r>
              <a:rPr lang="en-US" dirty="0" smtClean="0"/>
              <a:t>The </a:t>
            </a:r>
            <a:r>
              <a:rPr lang="en-US" u="sng" dirty="0" smtClean="0"/>
              <a:t>outer circle must always observe silently</a:t>
            </a:r>
            <a:r>
              <a:rPr lang="en-US" dirty="0" smtClean="0"/>
              <a:t> and </a:t>
            </a:r>
            <a:r>
              <a:rPr lang="en-US" u="sng" dirty="0" smtClean="0"/>
              <a:t>prepare questions and comments</a:t>
            </a:r>
          </a:p>
          <a:p>
            <a:r>
              <a:rPr lang="en-US" dirty="0" smtClean="0"/>
              <a:t>Once the </a:t>
            </a:r>
            <a:r>
              <a:rPr lang="en-US" b="1" dirty="0" smtClean="0"/>
              <a:t>topics or the time allocated is covered</a:t>
            </a:r>
            <a:r>
              <a:rPr lang="en-US" dirty="0" smtClean="0"/>
              <a:t>, the </a:t>
            </a:r>
            <a:r>
              <a:rPr lang="en-US" u="sng" dirty="0" smtClean="0"/>
              <a:t>facilitator should summarize </a:t>
            </a:r>
            <a:r>
              <a:rPr lang="en-US" dirty="0" smtClean="0"/>
              <a:t>the discussion and open floor for a debriefing</a:t>
            </a:r>
          </a:p>
          <a:p>
            <a:r>
              <a:rPr lang="en-US" dirty="0" smtClean="0"/>
              <a:t>Finally, the </a:t>
            </a:r>
            <a:r>
              <a:rPr lang="en-US" u="sng" dirty="0" smtClean="0"/>
              <a:t>facilitator should provide overview </a:t>
            </a:r>
            <a:r>
              <a:rPr lang="en-US" dirty="0" smtClean="0"/>
              <a:t>of the discussion, lessons learned and key resources that can be helpful after the discussion</a:t>
            </a:r>
            <a:endParaRPr lang="en-US" dirty="0"/>
          </a:p>
        </p:txBody>
      </p:sp>
    </p:spTree>
    <p:extLst>
      <p:ext uri="{BB962C8B-B14F-4D97-AF65-F5344CB8AC3E}">
        <p14:creationId xmlns:p14="http://schemas.microsoft.com/office/powerpoint/2010/main" val="3396536772"/>
      </p:ext>
    </p:extLst>
  </p:cSld>
  <p:clrMapOvr>
    <a:masterClrMapping/>
  </p:clrMapOvr>
  <p:transition advClick="0" advTm="100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rPr>
              <a:t>Key Considerations</a:t>
            </a:r>
            <a:endParaRPr lang="en-US" dirty="0">
              <a:solidFill>
                <a:schemeClr val="bg1"/>
              </a:solidFill>
            </a:endParaRPr>
          </a:p>
        </p:txBody>
      </p:sp>
      <p:sp>
        <p:nvSpPr>
          <p:cNvPr id="3" name="Content Placeholder 2"/>
          <p:cNvSpPr>
            <a:spLocks noGrp="1"/>
          </p:cNvSpPr>
          <p:nvPr>
            <p:ph idx="1"/>
          </p:nvPr>
        </p:nvSpPr>
        <p:spPr>
          <a:xfrm>
            <a:off x="838200" y="1825625"/>
            <a:ext cx="6507997" cy="4351338"/>
          </a:xfrm>
        </p:spPr>
        <p:txBody>
          <a:bodyPr/>
          <a:lstStyle/>
          <a:p>
            <a:r>
              <a:rPr lang="en-US" dirty="0" smtClean="0"/>
              <a:t>Brief the experts in the process so that they know the Fishbowl is for conversations and not for presentations</a:t>
            </a:r>
          </a:p>
          <a:p>
            <a:r>
              <a:rPr lang="en-US" dirty="0" smtClean="0"/>
              <a:t>Consider setting a time limit for any speaker in the Fishbowl</a:t>
            </a:r>
          </a:p>
          <a:p>
            <a:r>
              <a:rPr lang="en-US" dirty="0" smtClean="0"/>
              <a:t>To maintain focus and clarity, ensure all conversation in the room takes place in the Fishbowl</a:t>
            </a:r>
            <a:endParaRPr lang="en-US" dirty="0"/>
          </a:p>
        </p:txBody>
      </p:sp>
      <p:pic>
        <p:nvPicPr>
          <p:cNvPr id="4" name="Picture 3"/>
          <p:cNvPicPr>
            <a:picLocks noChangeAspect="1"/>
          </p:cNvPicPr>
          <p:nvPr/>
        </p:nvPicPr>
        <p:blipFill>
          <a:blip r:embed="rId2"/>
          <a:stretch>
            <a:fillRect/>
          </a:stretch>
        </p:blipFill>
        <p:spPr>
          <a:xfrm>
            <a:off x="7014597" y="2286794"/>
            <a:ext cx="4610100" cy="3429000"/>
          </a:xfrm>
          <a:prstGeom prst="rect">
            <a:avLst/>
          </a:prstGeom>
        </p:spPr>
      </p:pic>
    </p:spTree>
    <p:extLst>
      <p:ext uri="{BB962C8B-B14F-4D97-AF65-F5344CB8AC3E}">
        <p14:creationId xmlns:p14="http://schemas.microsoft.com/office/powerpoint/2010/main" val="611411980"/>
      </p:ext>
    </p:extLst>
  </p:cSld>
  <p:clrMapOvr>
    <a:masterClrMapping/>
  </p:clrMapOvr>
  <p:transition advClick="0" advTm="1000"/>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BUZZ SESSION</a:t>
            </a:r>
            <a:endParaRPr lang="en-US" dirty="0"/>
          </a:p>
        </p:txBody>
      </p:sp>
    </p:spTree>
    <p:extLst>
      <p:ext uri="{BB962C8B-B14F-4D97-AF65-F5344CB8AC3E}">
        <p14:creationId xmlns:p14="http://schemas.microsoft.com/office/powerpoint/2010/main" val="531965392"/>
      </p:ext>
    </p:extLst>
  </p:cSld>
  <p:clrMapOvr>
    <a:masterClrMapping/>
  </p:clrMapOvr>
  <p:transition advClick="0" advTm="1000"/>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smtClean="0"/>
              <a:t>A very short discussion on a narrow topic that involves simultaneous small group work (usually in pairs) and stimulates contribution from each member of the participant group.</a:t>
            </a:r>
          </a:p>
          <a:p>
            <a:endParaRPr lang="en-GB" dirty="0"/>
          </a:p>
          <a:p>
            <a:pPr marL="0" indent="0">
              <a:buNone/>
            </a:pPr>
            <a:r>
              <a:rPr lang="en-GB" dirty="0" smtClean="0"/>
              <a:t>A brief meeting of the few people to bring quick ideas and help the group to make a decision. </a:t>
            </a:r>
          </a:p>
        </p:txBody>
      </p:sp>
    </p:spTree>
    <p:extLst>
      <p:ext uri="{BB962C8B-B14F-4D97-AF65-F5344CB8AC3E}">
        <p14:creationId xmlns:p14="http://schemas.microsoft.com/office/powerpoint/2010/main" val="2993474276"/>
      </p:ext>
    </p:extLst>
  </p:cSld>
  <p:clrMapOvr>
    <a:masterClrMapping/>
  </p:clrMapOvr>
  <p:transition advClick="0" advTm="1000"/>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9458960" cy="780288"/>
          </a:xfrm>
        </p:spPr>
        <p:txBody>
          <a:bodyPr>
            <a:normAutofit fontScale="90000"/>
          </a:bodyPr>
          <a:lstStyle/>
          <a:p>
            <a:r>
              <a:rPr lang="en-US" sz="3100" dirty="0"/>
              <a:t>       </a:t>
            </a:r>
            <a:r>
              <a:rPr lang="en-US" dirty="0" smtClean="0"/>
              <a:t>A BUZZ SESSION MAY BE ORGANIZED </a:t>
            </a:r>
            <a:endParaRPr lang="en-US" dirty="0"/>
          </a:p>
        </p:txBody>
      </p:sp>
      <p:sp>
        <p:nvSpPr>
          <p:cNvPr id="3" name="Content Placeholder 2"/>
          <p:cNvSpPr>
            <a:spLocks noGrp="1"/>
          </p:cNvSpPr>
          <p:nvPr>
            <p:ph idx="1"/>
          </p:nvPr>
        </p:nvSpPr>
        <p:spPr>
          <a:xfrm>
            <a:off x="1069848" y="1654048"/>
            <a:ext cx="10058400" cy="4050792"/>
          </a:xfrm>
        </p:spPr>
        <p:txBody>
          <a:bodyPr>
            <a:normAutofit fontScale="92500" lnSpcReduction="20000"/>
          </a:bodyPr>
          <a:lstStyle/>
          <a:p>
            <a:pPr marL="0" indent="0" algn="just">
              <a:lnSpc>
                <a:spcPct val="150000"/>
              </a:lnSpc>
              <a:buNone/>
            </a:pPr>
            <a:r>
              <a:rPr lang="en-GB" dirty="0"/>
              <a:t>The </a:t>
            </a:r>
            <a:r>
              <a:rPr lang="en-GB" b="1" dirty="0"/>
              <a:t>whole group </a:t>
            </a:r>
            <a:r>
              <a:rPr lang="en-GB" dirty="0"/>
              <a:t>is divided into </a:t>
            </a:r>
            <a:r>
              <a:rPr lang="en-GB" b="1" dirty="0"/>
              <a:t>smaller buzz groups</a:t>
            </a:r>
            <a:r>
              <a:rPr lang="en-GB" dirty="0"/>
              <a:t> to buzz together about a problem and produce some ideas to solve it. </a:t>
            </a:r>
            <a:endParaRPr lang="en-US" dirty="0" smtClean="0"/>
          </a:p>
          <a:p>
            <a:pPr algn="just">
              <a:lnSpc>
                <a:spcPct val="150000"/>
              </a:lnSpc>
              <a:buNone/>
            </a:pPr>
            <a:r>
              <a:rPr lang="en-GB" dirty="0"/>
              <a:t> </a:t>
            </a:r>
            <a:r>
              <a:rPr lang="en-GB" dirty="0" smtClean="0"/>
              <a:t>The collected ideas are brought forth to the original group by the leader of each buzz group where further judgement will be made. No experts will be available to the buzz session. </a:t>
            </a:r>
          </a:p>
          <a:p>
            <a:pPr algn="just">
              <a:lnSpc>
                <a:spcPct val="150000"/>
              </a:lnSpc>
              <a:buNone/>
            </a:pPr>
            <a:endParaRPr lang="en-GB" dirty="0"/>
          </a:p>
          <a:p>
            <a:pPr algn="just">
              <a:lnSpc>
                <a:spcPct val="150000"/>
              </a:lnSpc>
              <a:buNone/>
            </a:pPr>
            <a:r>
              <a:rPr lang="en-GB" dirty="0" smtClean="0"/>
              <a:t>The health educator can adopt this method of buzz session to encourage the learners to think and express quickly. It is also a good teaching method with learner’s active participation. </a:t>
            </a:r>
            <a:endParaRPr lang="en-GB" dirty="0"/>
          </a:p>
        </p:txBody>
      </p:sp>
    </p:spTree>
    <p:extLst>
      <p:ext uri="{BB962C8B-B14F-4D97-AF65-F5344CB8AC3E}">
        <p14:creationId xmlns:p14="http://schemas.microsoft.com/office/powerpoint/2010/main" val="187331010"/>
      </p:ext>
    </p:extLst>
  </p:cSld>
  <p:clrMapOvr>
    <a:masterClrMapping/>
  </p:clrMapOvr>
  <p:transition advClick="0" advTm="1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7527" y="401509"/>
            <a:ext cx="10363200" cy="831550"/>
          </a:xfrm>
          <a:solidFill>
            <a:schemeClr val="tx2">
              <a:lumMod val="40000"/>
              <a:lumOff val="60000"/>
            </a:schemeClr>
          </a:solidFill>
          <a:ln>
            <a:solidFill>
              <a:schemeClr val="tx1"/>
            </a:solidFill>
          </a:ln>
        </p:spPr>
        <p:txBody>
          <a:bodyPr>
            <a:normAutofit fontScale="90000"/>
          </a:bodyPr>
          <a:lstStyle/>
          <a:p>
            <a:pPr algn="ctr"/>
            <a:r>
              <a:rPr lang="en-US" dirty="0" smtClean="0"/>
              <a:t>Types of health Education</a:t>
            </a:r>
            <a:r>
              <a:rPr lang="en-US" dirty="0"/>
              <a:t> Methods</a:t>
            </a:r>
          </a:p>
        </p:txBody>
      </p:sp>
      <p:sp>
        <p:nvSpPr>
          <p:cNvPr id="4" name="Slide Number Placeholder 3"/>
          <p:cNvSpPr>
            <a:spLocks noGrp="1"/>
          </p:cNvSpPr>
          <p:nvPr>
            <p:ph type="sldNum" sz="quarter" idx="12"/>
          </p:nvPr>
        </p:nvSpPr>
        <p:spPr>
          <a:ln>
            <a:noFill/>
          </a:ln>
        </p:spPr>
        <p:txBody>
          <a:bodyPr/>
          <a:lstStyle/>
          <a:p>
            <a:fld id="{EF88F1E9-A9E1-4947-9BD4-DCF9D535B08A}" type="slidenum">
              <a:rPr lang="en-US" smtClean="0"/>
              <a:pPr/>
              <a:t>7</a:t>
            </a:fld>
            <a:endParaRPr lang="en-US"/>
          </a:p>
        </p:txBody>
      </p:sp>
      <p:sp>
        <p:nvSpPr>
          <p:cNvPr id="9" name="TextBox 8"/>
          <p:cNvSpPr txBox="1"/>
          <p:nvPr/>
        </p:nvSpPr>
        <p:spPr>
          <a:xfrm>
            <a:off x="997527" y="1866259"/>
            <a:ext cx="1759527" cy="461665"/>
          </a:xfrm>
          <a:prstGeom prst="rect">
            <a:avLst/>
          </a:prstGeom>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2400" dirty="0" smtClean="0">
                <a:ln w="0"/>
                <a:solidFill>
                  <a:schemeClr val="tx1"/>
                </a:solidFill>
                <a:effectLst>
                  <a:outerShdw blurRad="38100" dist="19050" dir="2700000" algn="tl" rotWithShape="0">
                    <a:schemeClr val="dk1">
                      <a:alpha val="40000"/>
                    </a:schemeClr>
                  </a:outerShdw>
                </a:effectLst>
              </a:rPr>
              <a:t>Individual</a:t>
            </a:r>
            <a:endParaRPr lang="en-US" sz="2400" dirty="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p:nvSpPr>
        <p:spPr>
          <a:xfrm>
            <a:off x="5112327" y="1823791"/>
            <a:ext cx="2244437" cy="461665"/>
          </a:xfrm>
          <a:prstGeom prst="rect">
            <a:avLst/>
          </a:prstGeom>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2400" dirty="0" smtClean="0">
                <a:ln w="0"/>
                <a:solidFill>
                  <a:schemeClr val="tx1"/>
                </a:solidFill>
                <a:effectLst>
                  <a:outerShdw blurRad="38100" dist="19050" dir="2700000" algn="tl" rotWithShape="0">
                    <a:schemeClr val="dk1">
                      <a:alpha val="40000"/>
                    </a:schemeClr>
                  </a:outerShdw>
                </a:effectLst>
              </a:rPr>
              <a:t>Group</a:t>
            </a:r>
            <a:endParaRPr lang="en-US" sz="2400" dirty="0">
              <a:ln w="0"/>
              <a:solidFill>
                <a:schemeClr val="tx1"/>
              </a:solidFill>
              <a:effectLst>
                <a:outerShdw blurRad="38100" dist="19050" dir="2700000" algn="tl" rotWithShape="0">
                  <a:schemeClr val="dk1">
                    <a:alpha val="40000"/>
                  </a:schemeClr>
                </a:outerShdw>
              </a:effectLst>
            </a:endParaRPr>
          </a:p>
        </p:txBody>
      </p:sp>
      <p:sp>
        <p:nvSpPr>
          <p:cNvPr id="11" name="TextBox 10"/>
          <p:cNvSpPr txBox="1"/>
          <p:nvPr/>
        </p:nvSpPr>
        <p:spPr>
          <a:xfrm>
            <a:off x="9559636" y="1866259"/>
            <a:ext cx="1801091" cy="461665"/>
          </a:xfrm>
          <a:prstGeom prst="rect">
            <a:avLst/>
          </a:prstGeom>
          <a:solidFill>
            <a:srgbClr val="00B0F0"/>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2400" dirty="0" smtClean="0">
                <a:ln w="0"/>
                <a:solidFill>
                  <a:schemeClr val="tx1"/>
                </a:solidFill>
                <a:effectLst>
                  <a:outerShdw blurRad="38100" dist="19050" dir="2700000" algn="tl" rotWithShape="0">
                    <a:schemeClr val="dk1">
                      <a:alpha val="40000"/>
                    </a:schemeClr>
                  </a:outerShdw>
                </a:effectLst>
              </a:rPr>
              <a:t>Mass</a:t>
            </a:r>
            <a:endParaRPr lang="en-US" sz="2400" dirty="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p:nvSpPr>
        <p:spPr>
          <a:xfrm>
            <a:off x="1177636" y="3746728"/>
            <a:ext cx="1468582"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Counselling</a:t>
            </a:r>
            <a:endParaRPr lang="en-US" dirty="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p:nvSpPr>
        <p:spPr>
          <a:xfrm>
            <a:off x="1177636" y="2883109"/>
            <a:ext cx="1468582" cy="374073"/>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Interview</a:t>
            </a:r>
            <a:endParaRPr lang="en-US" dirty="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p:nvSpPr>
        <p:spPr>
          <a:xfrm>
            <a:off x="3841590" y="2553422"/>
            <a:ext cx="1783356"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Demonstration</a:t>
            </a:r>
            <a:endParaRPr lang="en-US" dirty="0">
              <a:ln w="0"/>
              <a:solidFill>
                <a:schemeClr val="tx1"/>
              </a:solidFill>
              <a:effectLst>
                <a:outerShdw blurRad="38100" dist="19050" dir="2700000" algn="tl" rotWithShape="0">
                  <a:schemeClr val="dk1">
                    <a:alpha val="40000"/>
                  </a:schemeClr>
                </a:outerShdw>
              </a:effectLst>
            </a:endParaRPr>
          </a:p>
        </p:txBody>
      </p:sp>
      <p:sp>
        <p:nvSpPr>
          <p:cNvPr id="15" name="TextBox 14"/>
          <p:cNvSpPr txBox="1"/>
          <p:nvPr/>
        </p:nvSpPr>
        <p:spPr>
          <a:xfrm>
            <a:off x="3841590" y="3141539"/>
            <a:ext cx="1783356"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Role Play</a:t>
            </a:r>
            <a:endParaRPr lang="en-US" dirty="0">
              <a:ln w="0"/>
              <a:solidFill>
                <a:schemeClr val="tx1"/>
              </a:solidFill>
              <a:effectLst>
                <a:outerShdw blurRad="38100" dist="19050" dir="2700000" algn="tl" rotWithShape="0">
                  <a:schemeClr val="dk1">
                    <a:alpha val="40000"/>
                  </a:schemeClr>
                </a:outerShdw>
              </a:effectLst>
            </a:endParaRPr>
          </a:p>
        </p:txBody>
      </p:sp>
      <p:sp>
        <p:nvSpPr>
          <p:cNvPr id="16" name="TextBox 15"/>
          <p:cNvSpPr txBox="1"/>
          <p:nvPr/>
        </p:nvSpPr>
        <p:spPr>
          <a:xfrm>
            <a:off x="3841590" y="3692793"/>
            <a:ext cx="1783356" cy="646331"/>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Group Discussion</a:t>
            </a:r>
            <a:endParaRPr lang="en-US" dirty="0">
              <a:ln w="0"/>
              <a:solidFill>
                <a:schemeClr val="tx1"/>
              </a:solidFill>
              <a:effectLst>
                <a:outerShdw blurRad="38100" dist="19050" dir="2700000" algn="tl" rotWithShape="0">
                  <a:schemeClr val="dk1">
                    <a:alpha val="40000"/>
                  </a:schemeClr>
                </a:outerShdw>
              </a:effectLst>
            </a:endParaRPr>
          </a:p>
        </p:txBody>
      </p:sp>
      <p:sp>
        <p:nvSpPr>
          <p:cNvPr id="17" name="TextBox 16"/>
          <p:cNvSpPr txBox="1"/>
          <p:nvPr/>
        </p:nvSpPr>
        <p:spPr>
          <a:xfrm>
            <a:off x="3841590" y="4525682"/>
            <a:ext cx="1783356" cy="646331"/>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Panel Discussion</a:t>
            </a:r>
            <a:endParaRPr lang="en-US" dirty="0">
              <a:ln w="0"/>
              <a:solidFill>
                <a:schemeClr val="tx1"/>
              </a:solidFill>
              <a:effectLst>
                <a:outerShdw blurRad="38100" dist="19050" dir="2700000" algn="tl" rotWithShape="0">
                  <a:schemeClr val="dk1">
                    <a:alpha val="40000"/>
                  </a:schemeClr>
                </a:outerShdw>
              </a:effectLst>
            </a:endParaRPr>
          </a:p>
        </p:txBody>
      </p:sp>
      <p:sp>
        <p:nvSpPr>
          <p:cNvPr id="18" name="TextBox 17"/>
          <p:cNvSpPr txBox="1"/>
          <p:nvPr/>
        </p:nvSpPr>
        <p:spPr>
          <a:xfrm>
            <a:off x="3825726" y="5358571"/>
            <a:ext cx="1799220"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Case Study</a:t>
            </a:r>
            <a:endParaRPr lang="en-US" dirty="0">
              <a:ln w="0"/>
              <a:solidFill>
                <a:schemeClr val="tx1"/>
              </a:solidFill>
              <a:effectLst>
                <a:outerShdw blurRad="38100" dist="19050" dir="2700000" algn="tl" rotWithShape="0">
                  <a:schemeClr val="dk1">
                    <a:alpha val="40000"/>
                  </a:schemeClr>
                </a:outerShdw>
              </a:effectLst>
            </a:endParaRPr>
          </a:p>
        </p:txBody>
      </p:sp>
      <p:sp>
        <p:nvSpPr>
          <p:cNvPr id="19" name="TextBox 18"/>
          <p:cNvSpPr txBox="1"/>
          <p:nvPr/>
        </p:nvSpPr>
        <p:spPr>
          <a:xfrm>
            <a:off x="3825726" y="5967463"/>
            <a:ext cx="1799220" cy="646331"/>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Project Assignment</a:t>
            </a:r>
            <a:endParaRPr lang="en-US" dirty="0">
              <a:ln w="0"/>
              <a:solidFill>
                <a:schemeClr val="tx1"/>
              </a:solidFill>
              <a:effectLst>
                <a:outerShdw blurRad="38100" dist="19050" dir="2700000" algn="tl" rotWithShape="0">
                  <a:schemeClr val="dk1">
                    <a:alpha val="40000"/>
                  </a:schemeClr>
                </a:outerShdw>
              </a:effectLst>
            </a:endParaRPr>
          </a:p>
        </p:txBody>
      </p:sp>
      <p:sp>
        <p:nvSpPr>
          <p:cNvPr id="20" name="TextBox 19"/>
          <p:cNvSpPr txBox="1"/>
          <p:nvPr/>
        </p:nvSpPr>
        <p:spPr>
          <a:xfrm>
            <a:off x="6956783" y="2545754"/>
            <a:ext cx="1482436"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Symposium</a:t>
            </a:r>
            <a:endParaRPr lang="en-US" dirty="0">
              <a:ln w="0"/>
              <a:solidFill>
                <a:schemeClr val="tx1"/>
              </a:solidFill>
              <a:effectLst>
                <a:outerShdw blurRad="38100" dist="19050" dir="2700000" algn="tl" rotWithShape="0">
                  <a:schemeClr val="dk1">
                    <a:alpha val="40000"/>
                  </a:schemeClr>
                </a:outerShdw>
              </a:effectLst>
            </a:endParaRPr>
          </a:p>
        </p:txBody>
      </p:sp>
      <p:sp>
        <p:nvSpPr>
          <p:cNvPr id="21" name="TextBox 20"/>
          <p:cNvSpPr txBox="1"/>
          <p:nvPr/>
        </p:nvSpPr>
        <p:spPr>
          <a:xfrm>
            <a:off x="6956783" y="3063211"/>
            <a:ext cx="1482436" cy="646331"/>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Brain Storming</a:t>
            </a:r>
            <a:endParaRPr lang="en-US" dirty="0">
              <a:ln w="0"/>
              <a:solidFill>
                <a:schemeClr val="tx1"/>
              </a:solidFill>
              <a:effectLst>
                <a:outerShdw blurRad="38100" dist="19050" dir="2700000" algn="tl" rotWithShape="0">
                  <a:schemeClr val="dk1">
                    <a:alpha val="40000"/>
                  </a:schemeClr>
                </a:outerShdw>
              </a:effectLst>
            </a:endParaRPr>
          </a:p>
        </p:txBody>
      </p:sp>
      <p:sp>
        <p:nvSpPr>
          <p:cNvPr id="22" name="TextBox 21"/>
          <p:cNvSpPr txBox="1"/>
          <p:nvPr/>
        </p:nvSpPr>
        <p:spPr>
          <a:xfrm>
            <a:off x="6956783" y="3841179"/>
            <a:ext cx="1482436" cy="646331"/>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Buzz Session</a:t>
            </a:r>
            <a:endParaRPr lang="en-US" dirty="0">
              <a:ln w="0"/>
              <a:solidFill>
                <a:schemeClr val="tx1"/>
              </a:solidFill>
              <a:effectLst>
                <a:outerShdw blurRad="38100" dist="19050" dir="2700000" algn="tl" rotWithShape="0">
                  <a:schemeClr val="dk1">
                    <a:alpha val="40000"/>
                  </a:schemeClr>
                </a:outerShdw>
              </a:effectLst>
            </a:endParaRPr>
          </a:p>
        </p:txBody>
      </p:sp>
      <p:sp>
        <p:nvSpPr>
          <p:cNvPr id="23" name="TextBox 22"/>
          <p:cNvSpPr txBox="1"/>
          <p:nvPr/>
        </p:nvSpPr>
        <p:spPr>
          <a:xfrm>
            <a:off x="6956783" y="4608866"/>
            <a:ext cx="1482436" cy="646331"/>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Workshop/ Seminar</a:t>
            </a:r>
            <a:endParaRPr lang="en-US" dirty="0">
              <a:ln w="0"/>
              <a:solidFill>
                <a:schemeClr val="tx1"/>
              </a:solidFill>
              <a:effectLst>
                <a:outerShdw blurRad="38100" dist="19050" dir="2700000" algn="tl" rotWithShape="0">
                  <a:schemeClr val="dk1">
                    <a:alpha val="40000"/>
                  </a:schemeClr>
                </a:outerShdw>
              </a:effectLst>
            </a:endParaRPr>
          </a:p>
        </p:txBody>
      </p:sp>
      <p:sp>
        <p:nvSpPr>
          <p:cNvPr id="24" name="TextBox 23"/>
          <p:cNvSpPr txBox="1"/>
          <p:nvPr/>
        </p:nvSpPr>
        <p:spPr>
          <a:xfrm>
            <a:off x="6956783" y="5404263"/>
            <a:ext cx="1482436"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Study Trip </a:t>
            </a:r>
            <a:endParaRPr lang="en-US" dirty="0">
              <a:ln w="0"/>
              <a:solidFill>
                <a:schemeClr val="tx1"/>
              </a:solidFill>
              <a:effectLst>
                <a:outerShdw blurRad="38100" dist="19050" dir="2700000" algn="tl" rotWithShape="0">
                  <a:schemeClr val="dk1">
                    <a:alpha val="40000"/>
                  </a:schemeClr>
                </a:outerShdw>
              </a:effectLst>
            </a:endParaRPr>
          </a:p>
        </p:txBody>
      </p:sp>
      <p:sp>
        <p:nvSpPr>
          <p:cNvPr id="25" name="TextBox 24"/>
          <p:cNvSpPr txBox="1"/>
          <p:nvPr/>
        </p:nvSpPr>
        <p:spPr>
          <a:xfrm>
            <a:off x="9878291" y="2513777"/>
            <a:ext cx="1482436"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Lecture</a:t>
            </a:r>
            <a:endParaRPr lang="en-US" dirty="0">
              <a:ln w="0"/>
              <a:solidFill>
                <a:schemeClr val="tx1"/>
              </a:solidFill>
              <a:effectLst>
                <a:outerShdw blurRad="38100" dist="19050" dir="2700000" algn="tl" rotWithShape="0">
                  <a:schemeClr val="dk1">
                    <a:alpha val="40000"/>
                  </a:schemeClr>
                </a:outerShdw>
              </a:effectLst>
            </a:endParaRPr>
          </a:p>
        </p:txBody>
      </p:sp>
      <p:sp>
        <p:nvSpPr>
          <p:cNvPr id="26" name="TextBox 25"/>
          <p:cNvSpPr txBox="1"/>
          <p:nvPr/>
        </p:nvSpPr>
        <p:spPr>
          <a:xfrm>
            <a:off x="9878291" y="3070145"/>
            <a:ext cx="1482436"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Exhibition</a:t>
            </a:r>
            <a:endParaRPr lang="en-US" dirty="0">
              <a:ln w="0"/>
              <a:solidFill>
                <a:schemeClr val="tx1"/>
              </a:solidFill>
              <a:effectLst>
                <a:outerShdw blurRad="38100" dist="19050" dir="2700000" algn="tl" rotWithShape="0">
                  <a:schemeClr val="dk1">
                    <a:alpha val="40000"/>
                  </a:schemeClr>
                </a:outerShdw>
              </a:effectLst>
            </a:endParaRPr>
          </a:p>
        </p:txBody>
      </p:sp>
      <p:sp>
        <p:nvSpPr>
          <p:cNvPr id="27" name="TextBox 26"/>
          <p:cNvSpPr txBox="1"/>
          <p:nvPr/>
        </p:nvSpPr>
        <p:spPr>
          <a:xfrm>
            <a:off x="9893947" y="3626513"/>
            <a:ext cx="1482436" cy="369332"/>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Campaigns</a:t>
            </a:r>
            <a:endParaRPr lang="en-US" dirty="0">
              <a:ln w="0"/>
              <a:solidFill>
                <a:schemeClr val="tx1"/>
              </a:solidFill>
              <a:effectLst>
                <a:outerShdw blurRad="38100" dist="19050" dir="2700000" algn="tl" rotWithShape="0">
                  <a:schemeClr val="dk1">
                    <a:alpha val="40000"/>
                  </a:schemeClr>
                </a:outerShdw>
              </a:effectLst>
            </a:endParaRPr>
          </a:p>
        </p:txBody>
      </p:sp>
      <p:sp>
        <p:nvSpPr>
          <p:cNvPr id="28" name="TextBox 27"/>
          <p:cNvSpPr txBox="1"/>
          <p:nvPr/>
        </p:nvSpPr>
        <p:spPr>
          <a:xfrm>
            <a:off x="6956783" y="5967462"/>
            <a:ext cx="1482436" cy="646331"/>
          </a:xfrm>
          <a:prstGeom prst="rect">
            <a:avLst/>
          </a:prstGeom>
          <a:solidFill>
            <a:schemeClr val="tx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smtClean="0">
                <a:ln w="0"/>
                <a:solidFill>
                  <a:schemeClr val="tx1"/>
                </a:solidFill>
                <a:effectLst>
                  <a:outerShdw blurRad="38100" dist="19050" dir="2700000" algn="tl" rotWithShape="0">
                    <a:schemeClr val="dk1">
                      <a:alpha val="40000"/>
                    </a:schemeClr>
                  </a:outerShdw>
                </a:effectLst>
              </a:rPr>
              <a:t>Mini Lecture </a:t>
            </a:r>
            <a:endParaRPr lang="en-US" dirty="0">
              <a:ln w="0"/>
              <a:solidFill>
                <a:schemeClr val="tx1"/>
              </a:solidFill>
              <a:effectLst>
                <a:outerShdw blurRad="38100" dist="19050" dir="2700000" algn="tl" rotWithShape="0">
                  <a:schemeClr val="dk1">
                    <a:alpha val="40000"/>
                  </a:schemeClr>
                </a:outerShdw>
              </a:effectLst>
            </a:endParaRPr>
          </a:p>
        </p:txBody>
      </p:sp>
      <p:cxnSp>
        <p:nvCxnSpPr>
          <p:cNvPr id="31" name="Straight Connector 30"/>
          <p:cNvCxnSpPr>
            <a:stCxn id="9" idx="0"/>
            <a:endCxn id="2" idx="2"/>
          </p:cNvCxnSpPr>
          <p:nvPr/>
        </p:nvCxnSpPr>
        <p:spPr>
          <a:xfrm flipV="1">
            <a:off x="1877291" y="1233059"/>
            <a:ext cx="4301836" cy="633200"/>
          </a:xfrm>
          <a:prstGeom prst="line">
            <a:avLst/>
          </a:prstGeom>
        </p:spPr>
        <p:style>
          <a:lnRef idx="2">
            <a:schemeClr val="dk1"/>
          </a:lnRef>
          <a:fillRef idx="0">
            <a:schemeClr val="dk1"/>
          </a:fillRef>
          <a:effectRef idx="1">
            <a:schemeClr val="dk1"/>
          </a:effectRef>
          <a:fontRef idx="minor">
            <a:schemeClr val="tx1"/>
          </a:fontRef>
        </p:style>
      </p:cxnSp>
      <p:cxnSp>
        <p:nvCxnSpPr>
          <p:cNvPr id="33" name="Straight Connector 32"/>
          <p:cNvCxnSpPr>
            <a:stCxn id="2" idx="2"/>
            <a:endCxn id="11" idx="0"/>
          </p:cNvCxnSpPr>
          <p:nvPr/>
        </p:nvCxnSpPr>
        <p:spPr>
          <a:xfrm>
            <a:off x="6179127" y="1233059"/>
            <a:ext cx="4281055" cy="633200"/>
          </a:xfrm>
          <a:prstGeom prst="line">
            <a:avLst/>
          </a:prstGeom>
        </p:spPr>
        <p:style>
          <a:lnRef idx="2">
            <a:schemeClr val="dk1"/>
          </a:lnRef>
          <a:fillRef idx="0">
            <a:schemeClr val="dk1"/>
          </a:fillRef>
          <a:effectRef idx="1">
            <a:schemeClr val="dk1"/>
          </a:effectRef>
          <a:fontRef idx="minor">
            <a:schemeClr val="tx1"/>
          </a:fontRef>
        </p:style>
      </p:cxnSp>
      <p:cxnSp>
        <p:nvCxnSpPr>
          <p:cNvPr id="41" name="Straight Connector 40"/>
          <p:cNvCxnSpPr>
            <a:stCxn id="2" idx="2"/>
          </p:cNvCxnSpPr>
          <p:nvPr/>
        </p:nvCxnSpPr>
        <p:spPr>
          <a:xfrm>
            <a:off x="6179127" y="1233059"/>
            <a:ext cx="0" cy="457196"/>
          </a:xfrm>
          <a:prstGeom prst="line">
            <a:avLst/>
          </a:prstGeom>
        </p:spPr>
        <p:style>
          <a:lnRef idx="2">
            <a:schemeClr val="dk1"/>
          </a:lnRef>
          <a:fillRef idx="0">
            <a:schemeClr val="dk1"/>
          </a:fillRef>
          <a:effectRef idx="1">
            <a:schemeClr val="dk1"/>
          </a:effectRef>
          <a:fontRef idx="minor">
            <a:schemeClr val="tx1"/>
          </a:fontRef>
        </p:style>
      </p:cxnSp>
      <p:cxnSp>
        <p:nvCxnSpPr>
          <p:cNvPr id="43" name="Straight Connector 42"/>
          <p:cNvCxnSpPr/>
          <p:nvPr/>
        </p:nvCxnSpPr>
        <p:spPr>
          <a:xfrm>
            <a:off x="997527" y="2327924"/>
            <a:ext cx="0" cy="1603470"/>
          </a:xfrm>
          <a:prstGeom prst="line">
            <a:avLst/>
          </a:prstGeom>
        </p:spPr>
        <p:style>
          <a:lnRef idx="2">
            <a:schemeClr val="dk1"/>
          </a:lnRef>
          <a:fillRef idx="0">
            <a:schemeClr val="dk1"/>
          </a:fillRef>
          <a:effectRef idx="1">
            <a:schemeClr val="dk1"/>
          </a:effectRef>
          <a:fontRef idx="minor">
            <a:schemeClr val="tx1"/>
          </a:fontRef>
        </p:style>
      </p:cxnSp>
      <p:cxnSp>
        <p:nvCxnSpPr>
          <p:cNvPr id="47" name="Straight Arrow Connector 46"/>
          <p:cNvCxnSpPr>
            <a:endCxn id="12" idx="1"/>
          </p:cNvCxnSpPr>
          <p:nvPr/>
        </p:nvCxnSpPr>
        <p:spPr>
          <a:xfrm>
            <a:off x="997527" y="3931394"/>
            <a:ext cx="180109"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9" name="Straight Arrow Connector 48"/>
          <p:cNvCxnSpPr>
            <a:endCxn id="13" idx="1"/>
          </p:cNvCxnSpPr>
          <p:nvPr/>
        </p:nvCxnSpPr>
        <p:spPr>
          <a:xfrm>
            <a:off x="997527" y="3063211"/>
            <a:ext cx="180109" cy="693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1" name="Straight Connector 50"/>
          <p:cNvCxnSpPr>
            <a:stCxn id="10" idx="2"/>
          </p:cNvCxnSpPr>
          <p:nvPr/>
        </p:nvCxnSpPr>
        <p:spPr>
          <a:xfrm flipH="1">
            <a:off x="6234544" y="2285456"/>
            <a:ext cx="2" cy="3987328"/>
          </a:xfrm>
          <a:prstGeom prst="line">
            <a:avLst/>
          </a:prstGeom>
        </p:spPr>
        <p:style>
          <a:lnRef idx="2">
            <a:schemeClr val="dk1"/>
          </a:lnRef>
          <a:fillRef idx="0">
            <a:schemeClr val="dk1"/>
          </a:fillRef>
          <a:effectRef idx="1">
            <a:schemeClr val="dk1"/>
          </a:effectRef>
          <a:fontRef idx="minor">
            <a:schemeClr val="tx1"/>
          </a:fontRef>
        </p:style>
      </p:cxnSp>
      <p:cxnSp>
        <p:nvCxnSpPr>
          <p:cNvPr id="54" name="Straight Arrow Connector 53"/>
          <p:cNvCxnSpPr>
            <a:endCxn id="14" idx="3"/>
          </p:cNvCxnSpPr>
          <p:nvPr/>
        </p:nvCxnSpPr>
        <p:spPr>
          <a:xfrm flipH="1">
            <a:off x="5624946" y="2738088"/>
            <a:ext cx="60959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p:cNvCxnSpPr>
            <a:endCxn id="15" idx="3"/>
          </p:cNvCxnSpPr>
          <p:nvPr/>
        </p:nvCxnSpPr>
        <p:spPr>
          <a:xfrm flipH="1">
            <a:off x="5624946" y="3326205"/>
            <a:ext cx="60959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8" name="Straight Arrow Connector 57"/>
          <p:cNvCxnSpPr/>
          <p:nvPr/>
        </p:nvCxnSpPr>
        <p:spPr>
          <a:xfrm>
            <a:off x="6249926" y="2744275"/>
            <a:ext cx="70685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0" name="Straight Arrow Connector 69"/>
          <p:cNvCxnSpPr/>
          <p:nvPr/>
        </p:nvCxnSpPr>
        <p:spPr>
          <a:xfrm>
            <a:off x="6249921" y="3326162"/>
            <a:ext cx="70685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1" name="Straight Arrow Connector 70"/>
          <p:cNvCxnSpPr/>
          <p:nvPr/>
        </p:nvCxnSpPr>
        <p:spPr>
          <a:xfrm>
            <a:off x="6234543" y="4164344"/>
            <a:ext cx="70685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2" name="Straight Arrow Connector 71"/>
          <p:cNvCxnSpPr/>
          <p:nvPr/>
        </p:nvCxnSpPr>
        <p:spPr>
          <a:xfrm>
            <a:off x="6234542" y="4932031"/>
            <a:ext cx="70685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3" name="Straight Arrow Connector 72"/>
          <p:cNvCxnSpPr/>
          <p:nvPr/>
        </p:nvCxnSpPr>
        <p:spPr>
          <a:xfrm>
            <a:off x="6234541" y="5588929"/>
            <a:ext cx="70685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4" name="Straight Arrow Connector 73"/>
          <p:cNvCxnSpPr/>
          <p:nvPr/>
        </p:nvCxnSpPr>
        <p:spPr>
          <a:xfrm>
            <a:off x="6234540" y="6260004"/>
            <a:ext cx="70685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5" name="Straight Arrow Connector 74"/>
          <p:cNvCxnSpPr/>
          <p:nvPr/>
        </p:nvCxnSpPr>
        <p:spPr>
          <a:xfrm flipH="1">
            <a:off x="5624943" y="4017072"/>
            <a:ext cx="60959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6" name="Straight Arrow Connector 75"/>
          <p:cNvCxnSpPr/>
          <p:nvPr/>
        </p:nvCxnSpPr>
        <p:spPr>
          <a:xfrm flipH="1">
            <a:off x="5624942" y="4822252"/>
            <a:ext cx="60959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7" name="Straight Arrow Connector 76"/>
          <p:cNvCxnSpPr/>
          <p:nvPr/>
        </p:nvCxnSpPr>
        <p:spPr>
          <a:xfrm flipH="1">
            <a:off x="5624941" y="5588929"/>
            <a:ext cx="60959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8" name="Straight Arrow Connector 77"/>
          <p:cNvCxnSpPr/>
          <p:nvPr/>
        </p:nvCxnSpPr>
        <p:spPr>
          <a:xfrm flipH="1">
            <a:off x="5624940" y="6264032"/>
            <a:ext cx="60959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Connector 79"/>
          <p:cNvCxnSpPr/>
          <p:nvPr/>
        </p:nvCxnSpPr>
        <p:spPr>
          <a:xfrm>
            <a:off x="9559636" y="2327924"/>
            <a:ext cx="0" cy="1483255"/>
          </a:xfrm>
          <a:prstGeom prst="line">
            <a:avLst/>
          </a:prstGeom>
        </p:spPr>
        <p:style>
          <a:lnRef idx="2">
            <a:schemeClr val="dk1"/>
          </a:lnRef>
          <a:fillRef idx="0">
            <a:schemeClr val="dk1"/>
          </a:fillRef>
          <a:effectRef idx="1">
            <a:schemeClr val="dk1"/>
          </a:effectRef>
          <a:fontRef idx="minor">
            <a:schemeClr val="tx1"/>
          </a:fontRef>
        </p:style>
      </p:cxnSp>
      <p:cxnSp>
        <p:nvCxnSpPr>
          <p:cNvPr id="82" name="Straight Arrow Connector 81"/>
          <p:cNvCxnSpPr/>
          <p:nvPr/>
        </p:nvCxnSpPr>
        <p:spPr>
          <a:xfrm>
            <a:off x="9559636" y="2706459"/>
            <a:ext cx="318655" cy="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6" name="Straight Arrow Connector 85"/>
          <p:cNvCxnSpPr/>
          <p:nvPr/>
        </p:nvCxnSpPr>
        <p:spPr>
          <a:xfrm>
            <a:off x="9566560" y="3811178"/>
            <a:ext cx="31865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9559636" y="3237561"/>
            <a:ext cx="318655" cy="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091342949"/>
      </p:ext>
    </p:extLst>
  </p:cSld>
  <p:clrMapOvr>
    <a:masterClrMapping/>
  </p:clrMapOvr>
  <p:transition advClick="0" advTm="1000"/>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558800" y="1295400"/>
            <a:ext cx="11318240" cy="4272280"/>
          </a:xfrm>
        </p:spPr>
        <p:txBody>
          <a:bodyPr>
            <a:normAutofit/>
          </a:bodyPr>
          <a:lstStyle/>
          <a:p>
            <a:r>
              <a:rPr lang="en-US" dirty="0" smtClean="0"/>
              <a:t>HOW TO USE IT </a:t>
            </a:r>
          </a:p>
          <a:p>
            <a:pPr>
              <a:lnSpc>
                <a:spcPct val="150000"/>
              </a:lnSpc>
              <a:buNone/>
            </a:pPr>
            <a:r>
              <a:rPr lang="en-US" dirty="0" smtClean="0"/>
              <a:t>» Carefully consider the outcomes you seek from a buzz session. Here are some examples of how to use a buzz session effectively: </a:t>
            </a:r>
          </a:p>
          <a:p>
            <a:pPr>
              <a:lnSpc>
                <a:spcPct val="150000"/>
              </a:lnSpc>
              <a:buNone/>
            </a:pPr>
            <a:r>
              <a:rPr lang="en-US" dirty="0" smtClean="0"/>
              <a:t>› Follow a presentation with a buzz session. </a:t>
            </a:r>
          </a:p>
          <a:p>
            <a:pPr>
              <a:lnSpc>
                <a:spcPct val="150000"/>
              </a:lnSpc>
              <a:buNone/>
            </a:pPr>
            <a:r>
              <a:rPr lang="en-US" dirty="0" smtClean="0"/>
              <a:t>Ask audience members to talk for five to ten minutes to the person next to them about how key points in the presentation relate to their own experiences. </a:t>
            </a:r>
          </a:p>
          <a:p>
            <a:pPr>
              <a:lnSpc>
                <a:spcPct val="150000"/>
              </a:lnSpc>
              <a:buNone/>
            </a:pPr>
            <a:r>
              <a:rPr lang="en-US" dirty="0" smtClean="0"/>
              <a:t>This dialogue will bring out new perspectives and may also reduce questions</a:t>
            </a:r>
            <a:r>
              <a:rPr lang="en-US" dirty="0"/>
              <a:t> </a:t>
            </a:r>
            <a:r>
              <a:rPr lang="en-US" dirty="0" smtClean="0"/>
              <a:t>and increase active participation. </a:t>
            </a:r>
          </a:p>
        </p:txBody>
      </p:sp>
    </p:spTree>
    <p:extLst>
      <p:ext uri="{BB962C8B-B14F-4D97-AF65-F5344CB8AC3E}">
        <p14:creationId xmlns:p14="http://schemas.microsoft.com/office/powerpoint/2010/main" val="1813486631"/>
      </p:ext>
    </p:extLst>
  </p:cSld>
  <p:clrMapOvr>
    <a:masterClrMapping/>
  </p:clrMapOvr>
  <p:transition advClick="0" advTm="1000"/>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Structure a buzz session so that two to three participants take turns interviewing each other. </a:t>
            </a:r>
          </a:p>
          <a:p>
            <a:pPr>
              <a:buNone/>
            </a:pPr>
            <a:r>
              <a:rPr lang="en-US" dirty="0" smtClean="0"/>
              <a:t>The facilitator(s) may instruct participants to allow each to talk for three to five minutes without interruption and then have a five minute discussion as a group.</a:t>
            </a:r>
          </a:p>
          <a:p>
            <a:pPr>
              <a:buNone/>
            </a:pPr>
            <a:r>
              <a:rPr lang="en-US" dirty="0" smtClean="0"/>
              <a:t> </a:t>
            </a:r>
            <a:endParaRPr lang="en-US" dirty="0"/>
          </a:p>
        </p:txBody>
      </p:sp>
    </p:spTree>
    <p:extLst>
      <p:ext uri="{BB962C8B-B14F-4D97-AF65-F5344CB8AC3E}">
        <p14:creationId xmlns:p14="http://schemas.microsoft.com/office/powerpoint/2010/main" val="1257099814"/>
      </p:ext>
    </p:extLst>
  </p:cSld>
  <p:clrMapOvr>
    <a:masterClrMapping/>
  </p:clrMapOvr>
  <p:transition advClick="0" advTm="1000"/>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a:t>
            </a:r>
            <a:endParaRPr lang="en-US" dirty="0"/>
          </a:p>
        </p:txBody>
      </p:sp>
      <p:sp>
        <p:nvSpPr>
          <p:cNvPr id="3" name="Content Placeholder 2"/>
          <p:cNvSpPr>
            <a:spLocks noGrp="1"/>
          </p:cNvSpPr>
          <p:nvPr>
            <p:ph idx="1"/>
          </p:nvPr>
        </p:nvSpPr>
        <p:spPr/>
        <p:txBody>
          <a:bodyPr/>
          <a:lstStyle/>
          <a:p>
            <a:pPr>
              <a:buNone/>
            </a:pPr>
            <a:r>
              <a:rPr lang="en-US" dirty="0" smtClean="0"/>
              <a:t>» tap into the knowledge and experience of each participant. </a:t>
            </a:r>
          </a:p>
          <a:p>
            <a:pPr>
              <a:buNone/>
            </a:pPr>
            <a:r>
              <a:rPr lang="en-US" dirty="0" smtClean="0"/>
              <a:t>» energize the group </a:t>
            </a:r>
          </a:p>
          <a:p>
            <a:pPr>
              <a:buNone/>
            </a:pPr>
            <a:r>
              <a:rPr lang="en-US" dirty="0" smtClean="0"/>
              <a:t>» identify needs/solicit quick feedback on a narrow topic. </a:t>
            </a:r>
          </a:p>
          <a:p>
            <a:pPr>
              <a:buNone/>
            </a:pPr>
            <a:r>
              <a:rPr lang="en-US" dirty="0" smtClean="0"/>
              <a:t>» support to generate large number of ideas</a:t>
            </a:r>
            <a:r>
              <a:rPr lang="en-US" dirty="0"/>
              <a:t> </a:t>
            </a:r>
            <a:r>
              <a:rPr lang="en-US" dirty="0" smtClean="0"/>
              <a:t>from different members of learning group.</a:t>
            </a:r>
          </a:p>
          <a:p>
            <a:pPr>
              <a:buNone/>
            </a:pPr>
            <a:r>
              <a:rPr lang="en-GB" dirty="0" smtClean="0"/>
              <a:t>Help to reach to fruitful group decision. </a:t>
            </a:r>
          </a:p>
          <a:p>
            <a:pPr>
              <a:buNone/>
            </a:pPr>
            <a:r>
              <a:rPr lang="en-GB" dirty="0" smtClean="0"/>
              <a:t>Practicable to conduct. No need of special arrangement and pre planning. </a:t>
            </a:r>
          </a:p>
          <a:p>
            <a:pPr>
              <a:buNone/>
            </a:pPr>
            <a:endParaRPr lang="en-US" dirty="0" smtClean="0"/>
          </a:p>
          <a:p>
            <a:pPr>
              <a:buNone/>
            </a:pPr>
            <a:endParaRPr lang="en-US" dirty="0" smtClean="0"/>
          </a:p>
          <a:p>
            <a:pPr>
              <a:buNone/>
            </a:pPr>
            <a:endParaRPr lang="en-US" dirty="0"/>
          </a:p>
        </p:txBody>
      </p:sp>
    </p:spTree>
    <p:extLst>
      <p:ext uri="{BB962C8B-B14F-4D97-AF65-F5344CB8AC3E}">
        <p14:creationId xmlns:p14="http://schemas.microsoft.com/office/powerpoint/2010/main" val="3781752620"/>
      </p:ext>
    </p:extLst>
  </p:cSld>
  <p:clrMapOvr>
    <a:masterClrMapping/>
  </p:clrMapOvr>
  <p:transition advClick="0" advTm="1000"/>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 Buzz groups can easily get off-track or bogged-down. </a:t>
            </a:r>
          </a:p>
          <a:p>
            <a:pPr>
              <a:buFont typeface="Wingdings" pitchFamily="2" charset="2"/>
              <a:buChar char="Ø"/>
            </a:pPr>
            <a:endParaRPr lang="en-US" dirty="0" smtClean="0"/>
          </a:p>
          <a:p>
            <a:pPr>
              <a:buFont typeface="Wingdings" pitchFamily="2" charset="2"/>
              <a:buChar char="Ø"/>
            </a:pPr>
            <a:r>
              <a:rPr lang="en-US" dirty="0" smtClean="0"/>
              <a:t>Buzz groups can produce “pooled ignorance”, invalid assumptions, and cannot be relied upon to reach viable conclusions. </a:t>
            </a:r>
          </a:p>
          <a:p>
            <a:pPr>
              <a:buFont typeface="Wingdings" pitchFamily="2" charset="2"/>
              <a:buChar char="Ø"/>
            </a:pPr>
            <a:endParaRPr lang="en-US" dirty="0" smtClean="0"/>
          </a:p>
          <a:p>
            <a:pPr>
              <a:buFont typeface="Wingdings" pitchFamily="2" charset="2"/>
              <a:buChar char="Ø"/>
            </a:pPr>
            <a:r>
              <a:rPr lang="en-US" dirty="0" smtClean="0"/>
              <a:t>To be most effective, buzz groups should have experienced leaders and “idea recorders” to produce accurate, unbiased reports.</a:t>
            </a:r>
          </a:p>
          <a:p>
            <a:pPr marL="0" indent="0">
              <a:buNone/>
            </a:pPr>
            <a:endParaRPr lang="en-US" dirty="0" smtClean="0"/>
          </a:p>
          <a:p>
            <a:pPr>
              <a:buFont typeface="Wingdings" pitchFamily="2" charset="2"/>
              <a:buChar char="Ø"/>
            </a:pPr>
            <a:r>
              <a:rPr lang="en-GB" dirty="0"/>
              <a:t> </a:t>
            </a:r>
            <a:r>
              <a:rPr lang="en-GB" dirty="0" err="1" smtClean="0"/>
              <a:t>Doesnot</a:t>
            </a:r>
            <a:r>
              <a:rPr lang="en-GB" dirty="0" smtClean="0"/>
              <a:t> provide adequate time to think and discuss. </a:t>
            </a:r>
            <a:endParaRPr lang="en-US" dirty="0"/>
          </a:p>
        </p:txBody>
      </p:sp>
    </p:spTree>
    <p:extLst>
      <p:ext uri="{BB962C8B-B14F-4D97-AF65-F5344CB8AC3E}">
        <p14:creationId xmlns:p14="http://schemas.microsoft.com/office/powerpoint/2010/main" val="639670724"/>
      </p:ext>
    </p:extLst>
  </p:cSld>
  <p:clrMapOvr>
    <a:masterClrMapping/>
  </p:clrMapOvr>
  <p:transition advClick="0" advTm="1000"/>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18872"/>
            <a:ext cx="10058400" cy="978408"/>
          </a:xfrm>
        </p:spPr>
        <p:txBody>
          <a:bodyPr>
            <a:normAutofit/>
          </a:bodyPr>
          <a:lstStyle/>
          <a:p>
            <a:r>
              <a:rPr lang="en-US" sz="2800" dirty="0" smtClean="0"/>
              <a:t>Group Method </a:t>
            </a:r>
            <a:r>
              <a:rPr lang="en-US" sz="2800" dirty="0" smtClean="0">
                <a:solidFill>
                  <a:srgbClr val="FFC000"/>
                </a:solidFill>
              </a:rPr>
              <a:t>(</a:t>
            </a:r>
            <a:r>
              <a:rPr lang="en-US" sz="2800" dirty="0" smtClean="0">
                <a:solidFill>
                  <a:srgbClr val="FF0000"/>
                </a:solidFill>
              </a:rPr>
              <a:t>Workshop)</a:t>
            </a:r>
            <a:endParaRPr lang="en-US" sz="2800" dirty="0">
              <a:solidFill>
                <a:srgbClr val="FF0000"/>
              </a:solidFill>
            </a:endParaRPr>
          </a:p>
        </p:txBody>
      </p:sp>
      <p:sp>
        <p:nvSpPr>
          <p:cNvPr id="3" name="Content Placeholder 2"/>
          <p:cNvSpPr>
            <a:spLocks noGrp="1"/>
          </p:cNvSpPr>
          <p:nvPr>
            <p:ph idx="1"/>
          </p:nvPr>
        </p:nvSpPr>
        <p:spPr>
          <a:xfrm>
            <a:off x="228600" y="982980"/>
            <a:ext cx="11722608" cy="5257800"/>
          </a:xfrm>
        </p:spPr>
        <p:txBody>
          <a:bodyPr>
            <a:noAutofit/>
          </a:bodyPr>
          <a:lstStyle/>
          <a:p>
            <a:pPr marL="0" indent="0">
              <a:buNone/>
            </a:pPr>
            <a:r>
              <a:rPr lang="en-US" sz="2800" b="1" dirty="0" smtClean="0"/>
              <a:t>Characteristics</a:t>
            </a:r>
          </a:p>
          <a:p>
            <a:r>
              <a:rPr lang="en-US" sz="2100" dirty="0" smtClean="0">
                <a:latin typeface="Times New Roman" panose="02020603050405020304" pitchFamily="18" charset="0"/>
                <a:cs typeface="Times New Roman" panose="02020603050405020304" pitchFamily="18" charset="0"/>
              </a:rPr>
              <a:t>Educate a group of people who belong to a specific discipline</a:t>
            </a:r>
          </a:p>
          <a:p>
            <a:r>
              <a:rPr lang="en-US" sz="2100" dirty="0" smtClean="0">
                <a:latin typeface="Times New Roman" panose="02020603050405020304" pitchFamily="18" charset="0"/>
                <a:cs typeface="Times New Roman" panose="02020603050405020304" pitchFamily="18" charset="0"/>
              </a:rPr>
              <a:t>Organized for people with previous experience with objective </a:t>
            </a:r>
          </a:p>
          <a:p>
            <a:pPr marL="0" indent="0">
              <a:buNone/>
            </a:pPr>
            <a:r>
              <a:rPr lang="en-US" sz="2100" dirty="0">
                <a:latin typeface="Times New Roman" panose="02020603050405020304" pitchFamily="18" charset="0"/>
                <a:cs typeface="Times New Roman" panose="02020603050405020304" pitchFamily="18" charset="0"/>
              </a:rPr>
              <a:t> </a:t>
            </a:r>
            <a:r>
              <a:rPr lang="en-US" sz="2100" dirty="0" smtClean="0">
                <a:latin typeface="Times New Roman" panose="02020603050405020304" pitchFamily="18" charset="0"/>
                <a:cs typeface="Times New Roman" panose="02020603050405020304" pitchFamily="18" charset="0"/>
              </a:rPr>
              <a:t>    to enhance or update knowledge and skills</a:t>
            </a:r>
          </a:p>
          <a:p>
            <a:r>
              <a:rPr lang="en-US" sz="2100" dirty="0" smtClean="0">
                <a:latin typeface="Times New Roman" panose="02020603050405020304" pitchFamily="18" charset="0"/>
                <a:cs typeface="Times New Roman" panose="02020603050405020304" pitchFamily="18" charset="0"/>
              </a:rPr>
              <a:t>Experienced consultants and participants interacts each other</a:t>
            </a:r>
          </a:p>
          <a:p>
            <a:r>
              <a:rPr lang="en-US" sz="2100" dirty="0" smtClean="0">
                <a:latin typeface="Times New Roman" panose="02020603050405020304" pitchFamily="18" charset="0"/>
                <a:cs typeface="Times New Roman" panose="02020603050405020304" pitchFamily="18" charset="0"/>
              </a:rPr>
              <a:t>To </a:t>
            </a:r>
            <a:r>
              <a:rPr lang="en-US" sz="2100" dirty="0">
                <a:latin typeface="Times New Roman" panose="02020603050405020304" pitchFamily="18" charset="0"/>
                <a:cs typeface="Times New Roman" panose="02020603050405020304" pitchFamily="18" charset="0"/>
              </a:rPr>
              <a:t>work </a:t>
            </a:r>
            <a:r>
              <a:rPr lang="en-US" sz="2100" dirty="0" smtClean="0">
                <a:latin typeface="Times New Roman" panose="02020603050405020304" pitchFamily="18" charset="0"/>
                <a:cs typeface="Times New Roman" panose="02020603050405020304" pitchFamily="18" charset="0"/>
              </a:rPr>
              <a:t>&amp; </a:t>
            </a:r>
            <a:r>
              <a:rPr lang="en-US" sz="2100" dirty="0">
                <a:latin typeface="Times New Roman" panose="02020603050405020304" pitchFamily="18" charset="0"/>
                <a:cs typeface="Times New Roman" panose="02020603050405020304" pitchFamily="18" charset="0"/>
              </a:rPr>
              <a:t>to learn from practical experience is the theme of workshop</a:t>
            </a:r>
            <a:r>
              <a:rPr lang="en-US" sz="2100" dirty="0" smtClean="0">
                <a:latin typeface="Times New Roman" panose="02020603050405020304" pitchFamily="18" charset="0"/>
                <a:cs typeface="Times New Roman" panose="02020603050405020304" pitchFamily="18" charset="0"/>
              </a:rPr>
              <a:t>.</a:t>
            </a:r>
            <a:endParaRPr lang="en-US" sz="2100" dirty="0">
              <a:latin typeface="Times New Roman" panose="02020603050405020304" pitchFamily="18" charset="0"/>
              <a:cs typeface="Times New Roman" panose="02020603050405020304" pitchFamily="18" charset="0"/>
            </a:endParaRPr>
          </a:p>
          <a:p>
            <a:r>
              <a:rPr lang="en-US" sz="2100" dirty="0">
                <a:latin typeface="Times New Roman" panose="02020603050405020304" pitchFamily="18" charset="0"/>
                <a:cs typeface="Times New Roman" panose="02020603050405020304" pitchFamily="18" charset="0"/>
              </a:rPr>
              <a:t> It consists of a series of meeting with emphasis on individual work within a group with the help of consultants and resource personnel. </a:t>
            </a:r>
          </a:p>
          <a:p>
            <a:r>
              <a:rPr lang="en-US" sz="2100" dirty="0">
                <a:latin typeface="Times New Roman" panose="02020603050405020304" pitchFamily="18" charset="0"/>
                <a:cs typeface="Times New Roman" panose="02020603050405020304" pitchFamily="18" charset="0"/>
              </a:rPr>
              <a:t>The total workshop may be divided </a:t>
            </a:r>
            <a:r>
              <a:rPr lang="en-US" sz="2100" dirty="0" smtClean="0">
                <a:latin typeface="Times New Roman" panose="02020603050405020304" pitchFamily="18" charset="0"/>
                <a:cs typeface="Times New Roman" panose="02020603050405020304" pitchFamily="18" charset="0"/>
              </a:rPr>
              <a:t>into </a:t>
            </a:r>
            <a:r>
              <a:rPr lang="en-US" sz="2100" dirty="0">
                <a:latin typeface="Times New Roman" panose="02020603050405020304" pitchFamily="18" charset="0"/>
                <a:cs typeface="Times New Roman" panose="02020603050405020304" pitchFamily="18" charset="0"/>
              </a:rPr>
              <a:t>small group and each group will choose a chairman and recorder. </a:t>
            </a:r>
          </a:p>
          <a:p>
            <a:r>
              <a:rPr lang="en-US" sz="2100" dirty="0">
                <a:latin typeface="Times New Roman" panose="02020603050405020304" pitchFamily="18" charset="0"/>
                <a:cs typeface="Times New Roman" panose="02020603050405020304" pitchFamily="18" charset="0"/>
              </a:rPr>
              <a:t>In workshop, the individuals work, solve a part of problem through their personal effort with the help of consultants which will contribute to the group work for solving problems.</a:t>
            </a:r>
          </a:p>
          <a:p>
            <a:r>
              <a:rPr lang="en-US" sz="2100" dirty="0">
                <a:latin typeface="Times New Roman" panose="02020603050405020304" pitchFamily="18" charset="0"/>
                <a:cs typeface="Times New Roman" panose="02020603050405020304" pitchFamily="18" charset="0"/>
              </a:rPr>
              <a:t> Learning in workshop takes place in a friendly, happy and democratic atmosphere under expert guidance. </a:t>
            </a:r>
            <a:endParaRPr lang="en-US" sz="2100" dirty="0" smtClean="0">
              <a:latin typeface="Times New Roman" panose="02020603050405020304" pitchFamily="18" charset="0"/>
              <a:cs typeface="Times New Roman" panose="02020603050405020304" pitchFamily="18" charset="0"/>
            </a:endParaRPr>
          </a:p>
          <a:p>
            <a:r>
              <a:rPr lang="en-US" sz="2100" b="1" dirty="0" smtClean="0">
                <a:latin typeface="Times New Roman" panose="02020603050405020304" pitchFamily="18" charset="0"/>
                <a:cs typeface="Times New Roman" panose="02020603050405020304" pitchFamily="18" charset="0"/>
              </a:rPr>
              <a:t>Workshop group: </a:t>
            </a:r>
            <a:r>
              <a:rPr lang="en-US" sz="2100" dirty="0" smtClean="0">
                <a:latin typeface="Times New Roman" panose="02020603050405020304" pitchFamily="18" charset="0"/>
                <a:cs typeface="Times New Roman" panose="02020603050405020304" pitchFamily="18" charset="0"/>
              </a:rPr>
              <a:t>About 15 members</a:t>
            </a:r>
          </a:p>
          <a:p>
            <a:r>
              <a:rPr lang="en-US" sz="2100" b="1" dirty="0" smtClean="0">
                <a:latin typeface="Times New Roman" panose="02020603050405020304" pitchFamily="18" charset="0"/>
                <a:cs typeface="Times New Roman" panose="02020603050405020304" pitchFamily="18" charset="0"/>
              </a:rPr>
              <a:t>Workshop Duration: </a:t>
            </a:r>
            <a:r>
              <a:rPr lang="en-US" sz="2100" dirty="0" smtClean="0">
                <a:latin typeface="Times New Roman" panose="02020603050405020304" pitchFamily="18" charset="0"/>
                <a:cs typeface="Times New Roman" panose="02020603050405020304" pitchFamily="18" charset="0"/>
              </a:rPr>
              <a:t>Few days- 1 or 2 weeks</a:t>
            </a:r>
            <a:endParaRPr lang="en-US" sz="2100" dirty="0">
              <a:latin typeface="Times New Roman" panose="02020603050405020304" pitchFamily="18" charset="0"/>
              <a:cs typeface="Times New Roman" panose="02020603050405020304" pitchFamily="18" charset="0"/>
            </a:endParaRPr>
          </a:p>
          <a:p>
            <a:pPr marL="0" indent="0">
              <a:buNone/>
            </a:pPr>
            <a:endParaRPr lang="en-US" sz="2100"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74</a:t>
            </a:fld>
            <a:endParaRPr lang="en-US"/>
          </a:p>
        </p:txBody>
      </p:sp>
      <p:pic>
        <p:nvPicPr>
          <p:cNvPr id="6" name="Picture 2" descr="http://booktwo.org/wp-content/uploads/2012/07/worksho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4968" y="73883"/>
            <a:ext cx="4384548" cy="32408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719002"/>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fade">
                                      <p:cBhvr>
                                        <p:cTn id="50" dur="5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fade">
                                      <p:cBhvr>
                                        <p:cTn id="55" dur="500"/>
                                        <p:tgtEl>
                                          <p:spTgt spid="3">
                                            <p:txEl>
                                              <p:pRg st="10" end="10"/>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3">
                                            <p:txEl>
                                              <p:pRg st="11" end="11"/>
                                            </p:txEl>
                                          </p:spTgt>
                                        </p:tgtEl>
                                        <p:attrNameLst>
                                          <p:attrName>style.visibility</p:attrName>
                                        </p:attrNameLst>
                                      </p:cBhvr>
                                      <p:to>
                                        <p:strVal val="visible"/>
                                      </p:to>
                                    </p:set>
                                    <p:animEffect transition="in" filter="fade">
                                      <p:cBhvr>
                                        <p:cTn id="5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63452"/>
            <a:ext cx="10058400" cy="978408"/>
          </a:xfrm>
        </p:spPr>
        <p:txBody>
          <a:bodyPr>
            <a:normAutofit/>
          </a:bodyPr>
          <a:lstStyle/>
          <a:p>
            <a:r>
              <a:rPr lang="en-US" dirty="0" smtClean="0"/>
              <a:t>Group Method </a:t>
            </a:r>
            <a:r>
              <a:rPr lang="en-US" dirty="0" smtClean="0">
                <a:solidFill>
                  <a:srgbClr val="FFC000"/>
                </a:solidFill>
              </a:rPr>
              <a:t>(Workshop)</a:t>
            </a:r>
            <a:endParaRPr lang="en-US" dirty="0">
              <a:solidFill>
                <a:srgbClr val="FFC000"/>
              </a:solidFill>
            </a:endParaRPr>
          </a:p>
        </p:txBody>
      </p:sp>
      <p:sp>
        <p:nvSpPr>
          <p:cNvPr id="3" name="Content Placeholder 2"/>
          <p:cNvSpPr>
            <a:spLocks noGrp="1"/>
          </p:cNvSpPr>
          <p:nvPr>
            <p:ph idx="1"/>
          </p:nvPr>
        </p:nvSpPr>
        <p:spPr>
          <a:xfrm>
            <a:off x="228600" y="924100"/>
            <a:ext cx="11722608" cy="5372100"/>
          </a:xfrm>
        </p:spPr>
        <p:txBody>
          <a:bodyPr>
            <a:noAutofit/>
          </a:bodyPr>
          <a:lstStyle/>
          <a:p>
            <a:pPr marL="0" indent="0">
              <a:buNone/>
            </a:pPr>
            <a:r>
              <a:rPr lang="en-US" sz="2800" b="1" dirty="0" smtClean="0"/>
              <a:t>Techniques/ Steps to conduct Workshop</a:t>
            </a:r>
          </a:p>
          <a:p>
            <a:endParaRPr lang="en-US" sz="2100" dirty="0" smtClean="0">
              <a:latin typeface="Times New Roman" panose="02020603050405020304" pitchFamily="18" charset="0"/>
              <a:cs typeface="Times New Roman" panose="02020603050405020304" pitchFamily="18" charset="0"/>
            </a:endParaRPr>
          </a:p>
          <a:p>
            <a:endParaRPr lang="en-US" sz="2100" dirty="0">
              <a:latin typeface="Times New Roman" panose="02020603050405020304" pitchFamily="18" charset="0"/>
              <a:cs typeface="Times New Roman" panose="02020603050405020304" pitchFamily="18" charset="0"/>
            </a:endParaRPr>
          </a:p>
          <a:p>
            <a:pPr marL="0" indent="0">
              <a:buNone/>
            </a:pPr>
            <a:endParaRPr lang="en-US" sz="2100"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75</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43481836"/>
              </p:ext>
            </p:extLst>
          </p:nvPr>
        </p:nvGraphicFramePr>
        <p:xfrm>
          <a:off x="386080" y="1519766"/>
          <a:ext cx="11496548" cy="5212080"/>
        </p:xfrm>
        <a:graphic>
          <a:graphicData uri="http://schemas.openxmlformats.org/drawingml/2006/table">
            <a:tbl>
              <a:tblPr firstRow="1" bandRow="1">
                <a:tableStyleId>{5C22544A-7EE6-4342-B048-85BDC9FD1C3A}</a:tableStyleId>
              </a:tblPr>
              <a:tblGrid>
                <a:gridCol w="6197600">
                  <a:extLst>
                    <a:ext uri="{9D8B030D-6E8A-4147-A177-3AD203B41FA5}">
                      <a16:colId xmlns:a16="http://schemas.microsoft.com/office/drawing/2014/main" val="1464157382"/>
                    </a:ext>
                  </a:extLst>
                </a:gridCol>
                <a:gridCol w="5298948">
                  <a:extLst>
                    <a:ext uri="{9D8B030D-6E8A-4147-A177-3AD203B41FA5}">
                      <a16:colId xmlns:a16="http://schemas.microsoft.com/office/drawing/2014/main" val="887652536"/>
                    </a:ext>
                  </a:extLst>
                </a:gridCol>
              </a:tblGrid>
              <a:tr h="4949614">
                <a:tc>
                  <a:txBody>
                    <a:bodyPr/>
                    <a:lstStyle/>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Advertisement/ Information on workshop conduction</a:t>
                      </a:r>
                    </a:p>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Application and sorting of participants</a:t>
                      </a:r>
                    </a:p>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Organizer receives the participants</a:t>
                      </a:r>
                    </a:p>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Sharing objectives of workshop </a:t>
                      </a:r>
                    </a:p>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Introduction among participants</a:t>
                      </a:r>
                    </a:p>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Selection of chairperson from participants</a:t>
                      </a:r>
                    </a:p>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Important information and skills delivery by consultant </a:t>
                      </a:r>
                    </a:p>
                    <a:p>
                      <a:pPr marL="342900" indent="-342900">
                        <a:buFont typeface="+mj-lt"/>
                        <a:buAutoNum type="arabicPeriod"/>
                      </a:pPr>
                      <a:r>
                        <a:rPr lang="en-US" sz="2800" b="0" dirty="0" smtClean="0">
                          <a:solidFill>
                            <a:schemeClr val="tx1"/>
                          </a:solidFill>
                          <a:latin typeface="Times New Roman" panose="02020603050405020304" pitchFamily="18" charset="0"/>
                          <a:cs typeface="Times New Roman" panose="02020603050405020304" pitchFamily="18" charset="0"/>
                        </a:rPr>
                        <a:t>Group division and discussion on specific topic</a:t>
                      </a:r>
                    </a:p>
                  </a:txBody>
                  <a:tcPr>
                    <a:solidFill>
                      <a:schemeClr val="bg1"/>
                    </a:solidFill>
                  </a:tcPr>
                </a:tc>
                <a:tc>
                  <a:txBody>
                    <a:bodyPr/>
                    <a:lstStyle/>
                    <a:p>
                      <a:pPr marL="342900" indent="-342900">
                        <a:buFont typeface="+mj-lt"/>
                        <a:buAutoNum type="arabicPeriod" startAt="9"/>
                      </a:pPr>
                      <a:r>
                        <a:rPr lang="en-US" sz="2800" b="0" dirty="0" smtClean="0">
                          <a:solidFill>
                            <a:schemeClr val="tx1"/>
                          </a:solidFill>
                          <a:latin typeface="Times New Roman" panose="02020603050405020304" pitchFamily="18" charset="0"/>
                          <a:cs typeface="Times New Roman" panose="02020603050405020304" pitchFamily="18" charset="0"/>
                        </a:rPr>
                        <a:t>Group leader will share their discussion points</a:t>
                      </a:r>
                    </a:p>
                    <a:p>
                      <a:pPr marL="342900" indent="-342900">
                        <a:buFont typeface="+mj-lt"/>
                        <a:buAutoNum type="arabicPeriod" startAt="9"/>
                      </a:pPr>
                      <a:r>
                        <a:rPr lang="en-US" sz="2800" b="0" dirty="0" smtClean="0">
                          <a:solidFill>
                            <a:schemeClr val="tx1"/>
                          </a:solidFill>
                          <a:latin typeface="Times New Roman" panose="02020603050405020304" pitchFamily="18" charset="0"/>
                          <a:cs typeface="Times New Roman" panose="02020603050405020304" pitchFamily="18" charset="0"/>
                        </a:rPr>
                        <a:t>Massive discussion will be carried out</a:t>
                      </a:r>
                    </a:p>
                    <a:p>
                      <a:pPr marL="342900" indent="-342900">
                        <a:buFont typeface="+mj-lt"/>
                        <a:buAutoNum type="arabicPeriod" startAt="9"/>
                      </a:pPr>
                      <a:r>
                        <a:rPr lang="en-US" sz="2800" b="0" dirty="0" smtClean="0">
                          <a:solidFill>
                            <a:schemeClr val="tx1"/>
                          </a:solidFill>
                          <a:latin typeface="Times New Roman" panose="02020603050405020304" pitchFamily="18" charset="0"/>
                          <a:cs typeface="Times New Roman" panose="02020603050405020304" pitchFamily="18" charset="0"/>
                        </a:rPr>
                        <a:t>Brainstorming for new idea creation</a:t>
                      </a:r>
                    </a:p>
                    <a:p>
                      <a:pPr marL="342900" indent="-342900">
                        <a:buFont typeface="+mj-lt"/>
                        <a:buAutoNum type="arabicPeriod" startAt="9"/>
                      </a:pPr>
                      <a:r>
                        <a:rPr lang="en-US" sz="2800" b="0" dirty="0" smtClean="0">
                          <a:solidFill>
                            <a:schemeClr val="tx1"/>
                          </a:solidFill>
                          <a:latin typeface="Times New Roman" panose="02020603050405020304" pitchFamily="18" charset="0"/>
                          <a:cs typeface="Times New Roman" panose="02020603050405020304" pitchFamily="18" charset="0"/>
                        </a:rPr>
                        <a:t>Refreshment activities</a:t>
                      </a:r>
                    </a:p>
                    <a:p>
                      <a:pPr marL="342900" indent="-342900">
                        <a:buFont typeface="+mj-lt"/>
                        <a:buAutoNum type="arabicPeriod" startAt="9"/>
                      </a:pPr>
                      <a:r>
                        <a:rPr lang="en-US" sz="2800" b="0" dirty="0" smtClean="0">
                          <a:solidFill>
                            <a:schemeClr val="tx1"/>
                          </a:solidFill>
                          <a:latin typeface="Times New Roman" panose="02020603050405020304" pitchFamily="18" charset="0"/>
                          <a:cs typeface="Times New Roman" panose="02020603050405020304" pitchFamily="18" charset="0"/>
                        </a:rPr>
                        <a:t>Common understanding/ Conclusion</a:t>
                      </a:r>
                    </a:p>
                    <a:p>
                      <a:pPr marL="342900" indent="-342900">
                        <a:buFont typeface="+mj-lt"/>
                        <a:buAutoNum type="arabicPeriod" startAt="9"/>
                      </a:pPr>
                      <a:r>
                        <a:rPr lang="en-US" sz="2800" b="0" dirty="0" smtClean="0">
                          <a:solidFill>
                            <a:schemeClr val="tx1"/>
                          </a:solidFill>
                          <a:latin typeface="Times New Roman" panose="02020603050405020304" pitchFamily="18" charset="0"/>
                          <a:cs typeface="Times New Roman" panose="02020603050405020304" pitchFamily="18" charset="0"/>
                        </a:rPr>
                        <a:t>Workshop report preparation</a:t>
                      </a:r>
                    </a:p>
                    <a:p>
                      <a:pPr marL="342900" indent="-342900">
                        <a:buFont typeface="+mj-lt"/>
                        <a:buAutoNum type="arabicPeriod" startAt="9"/>
                      </a:pPr>
                      <a:r>
                        <a:rPr lang="en-US" sz="2800" b="0" dirty="0" smtClean="0">
                          <a:solidFill>
                            <a:schemeClr val="tx1"/>
                          </a:solidFill>
                          <a:latin typeface="Times New Roman" panose="02020603050405020304" pitchFamily="18" charset="0"/>
                          <a:cs typeface="Times New Roman" panose="02020603050405020304" pitchFamily="18" charset="0"/>
                        </a:rPr>
                        <a:t>Closing of workshop </a:t>
                      </a:r>
                    </a:p>
                    <a:p>
                      <a:endParaRPr lang="en-US" sz="2800" b="0" dirty="0">
                        <a:solidFill>
                          <a:schemeClr val="tx1"/>
                        </a:solidFill>
                      </a:endParaRPr>
                    </a:p>
                  </a:txBody>
                  <a:tcPr>
                    <a:solidFill>
                      <a:schemeClr val="bg1"/>
                    </a:solidFill>
                  </a:tcPr>
                </a:tc>
                <a:extLst>
                  <a:ext uri="{0D108BD9-81ED-4DB2-BD59-A6C34878D82A}">
                    <a16:rowId xmlns:a16="http://schemas.microsoft.com/office/drawing/2014/main" val="1628398772"/>
                  </a:ext>
                </a:extLst>
              </a:tr>
            </a:tbl>
          </a:graphicData>
        </a:graphic>
      </p:graphicFrame>
    </p:spTree>
    <p:extLst>
      <p:ext uri="{BB962C8B-B14F-4D97-AF65-F5344CB8AC3E}">
        <p14:creationId xmlns:p14="http://schemas.microsoft.com/office/powerpoint/2010/main" val="1279875193"/>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CONDUCT a </a:t>
            </a:r>
            <a:r>
              <a:rPr lang="en-GB" dirty="0" err="1" smtClean="0"/>
              <a:t>WorkSHOP</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1. Planning </a:t>
            </a:r>
          </a:p>
          <a:p>
            <a:pPr marL="0" indent="0">
              <a:buNone/>
            </a:pPr>
            <a:r>
              <a:rPr lang="en-GB" dirty="0"/>
              <a:t> </a:t>
            </a:r>
            <a:r>
              <a:rPr lang="en-GB" dirty="0" smtClean="0"/>
              <a:t> Consider your topic </a:t>
            </a:r>
          </a:p>
          <a:p>
            <a:pPr marL="0" indent="0">
              <a:buNone/>
            </a:pPr>
            <a:r>
              <a:rPr lang="en-GB" dirty="0"/>
              <a:t> </a:t>
            </a:r>
            <a:r>
              <a:rPr lang="en-GB" dirty="0" smtClean="0"/>
              <a:t>  Consider your audience </a:t>
            </a:r>
          </a:p>
          <a:p>
            <a:pPr marL="0" indent="0">
              <a:buNone/>
            </a:pPr>
            <a:r>
              <a:rPr lang="en-GB" dirty="0" smtClean="0"/>
              <a:t>    Consider the workshop size</a:t>
            </a:r>
          </a:p>
          <a:p>
            <a:pPr marL="0" indent="0">
              <a:buNone/>
            </a:pPr>
            <a:r>
              <a:rPr lang="en-GB" dirty="0"/>
              <a:t> </a:t>
            </a:r>
            <a:r>
              <a:rPr lang="en-GB" dirty="0" smtClean="0"/>
              <a:t>    Consider the time available </a:t>
            </a:r>
          </a:p>
          <a:p>
            <a:pPr marL="0" indent="0">
              <a:buNone/>
            </a:pPr>
            <a:r>
              <a:rPr lang="en-GB" dirty="0"/>
              <a:t> </a:t>
            </a:r>
            <a:r>
              <a:rPr lang="en-GB" dirty="0" smtClean="0"/>
              <a:t>     Vary activities </a:t>
            </a:r>
          </a:p>
          <a:p>
            <a:pPr marL="0" indent="0">
              <a:buNone/>
            </a:pPr>
            <a:r>
              <a:rPr lang="en-GB" dirty="0"/>
              <a:t> </a:t>
            </a:r>
            <a:r>
              <a:rPr lang="en-GB" dirty="0" smtClean="0"/>
              <a:t>     Plan a break </a:t>
            </a:r>
          </a:p>
          <a:p>
            <a:pPr marL="0" indent="0">
              <a:buNone/>
            </a:pPr>
            <a:r>
              <a:rPr lang="en-GB" dirty="0"/>
              <a:t> </a:t>
            </a:r>
            <a:r>
              <a:rPr lang="en-GB" dirty="0" smtClean="0"/>
              <a:t>     Participants need time to talk and connect with one another </a:t>
            </a:r>
          </a:p>
          <a:p>
            <a:pPr marL="0" indent="0">
              <a:buNone/>
            </a:pPr>
            <a:r>
              <a:rPr lang="en-GB" dirty="0"/>
              <a:t> </a:t>
            </a:r>
            <a:r>
              <a:rPr lang="en-GB" dirty="0" smtClean="0"/>
              <a:t>      Consider the purposes of the workshop </a:t>
            </a:r>
          </a:p>
          <a:p>
            <a:pPr marL="0" indent="0">
              <a:buNone/>
            </a:pPr>
            <a:r>
              <a:rPr lang="en-GB" dirty="0"/>
              <a:t> </a:t>
            </a:r>
            <a:r>
              <a:rPr lang="en-GB" dirty="0" smtClean="0"/>
              <a:t>       Consider your presentation </a:t>
            </a:r>
          </a:p>
          <a:p>
            <a:pPr marL="0" indent="0">
              <a:buNone/>
            </a:pPr>
            <a:r>
              <a:rPr lang="en-GB" dirty="0"/>
              <a:t> </a:t>
            </a:r>
            <a:r>
              <a:rPr lang="en-GB" dirty="0" smtClean="0"/>
              <a:t>       </a:t>
            </a:r>
          </a:p>
          <a:p>
            <a:pPr marL="0" indent="0">
              <a:buNone/>
            </a:pP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76</a:t>
            </a:fld>
            <a:endParaRPr lang="en-US"/>
          </a:p>
        </p:txBody>
      </p:sp>
    </p:spTree>
    <p:extLst>
      <p:ext uri="{BB962C8B-B14F-4D97-AF65-F5344CB8AC3E}">
        <p14:creationId xmlns:p14="http://schemas.microsoft.com/office/powerpoint/2010/main" val="4182958906"/>
      </p:ext>
    </p:extLst>
  </p:cSld>
  <p:clrMapOvr>
    <a:masterClrMapping/>
  </p:clrMapOvr>
  <p:transition advClick="0" advTm="1000"/>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2. Preparation</a:t>
            </a:r>
          </a:p>
          <a:p>
            <a:pPr marL="0" indent="0">
              <a:buNone/>
            </a:pPr>
            <a:r>
              <a:rPr lang="en-GB" dirty="0"/>
              <a:t> </a:t>
            </a:r>
            <a:r>
              <a:rPr lang="en-GB" dirty="0" smtClean="0"/>
              <a:t>   Find out about the space you will be using, if possible </a:t>
            </a:r>
          </a:p>
          <a:p>
            <a:pPr marL="0" indent="0">
              <a:buNone/>
            </a:pPr>
            <a:r>
              <a:rPr lang="en-GB" dirty="0"/>
              <a:t> </a:t>
            </a:r>
            <a:r>
              <a:rPr lang="en-GB" dirty="0" smtClean="0"/>
              <a:t>    Bring everything you need </a:t>
            </a:r>
          </a:p>
          <a:p>
            <a:pPr marL="0" indent="0">
              <a:buNone/>
            </a:pPr>
            <a:r>
              <a:rPr lang="en-GB" dirty="0"/>
              <a:t> </a:t>
            </a:r>
            <a:r>
              <a:rPr lang="en-GB" dirty="0" smtClean="0"/>
              <a:t>    Arrange well beforehand for any equipment you’ll need </a:t>
            </a:r>
          </a:p>
          <a:p>
            <a:pPr marL="0" indent="0">
              <a:buNone/>
            </a:pPr>
            <a:r>
              <a:rPr lang="en-GB" dirty="0"/>
              <a:t> </a:t>
            </a:r>
            <a:r>
              <a:rPr lang="en-GB" dirty="0" smtClean="0"/>
              <a:t>    Make materials and hand-outs as attractive and interesting as possible so that participants will return to them. </a:t>
            </a:r>
          </a:p>
          <a:p>
            <a:pPr marL="0" indent="0">
              <a:buNone/>
            </a:pPr>
            <a:r>
              <a:rPr lang="en-GB" dirty="0"/>
              <a:t> </a:t>
            </a:r>
            <a:r>
              <a:rPr lang="en-GB" dirty="0" smtClean="0"/>
              <a:t>Be prepared </a:t>
            </a:r>
          </a:p>
          <a:p>
            <a:pPr marL="0" indent="0">
              <a:buNone/>
            </a:pPr>
            <a:r>
              <a:rPr lang="en-GB" dirty="0" smtClean="0"/>
              <a:t>Make up an evaluation form </a:t>
            </a:r>
          </a:p>
          <a:p>
            <a:pPr marL="0" indent="0">
              <a:buNone/>
            </a:pPr>
            <a:endParaRPr lang="en-GB" dirty="0"/>
          </a:p>
          <a:p>
            <a:pPr marL="0" indent="0">
              <a:buNone/>
            </a:pPr>
            <a:endParaRPr lang="en-GB" dirty="0" smtClean="0"/>
          </a:p>
          <a:p>
            <a:pPr marL="0" indent="0">
              <a:buNone/>
            </a:pPr>
            <a:endParaRPr lang="en-GB" dirty="0" smtClean="0"/>
          </a:p>
          <a:p>
            <a:pPr marL="0" indent="0">
              <a:buNone/>
            </a:pPr>
            <a:r>
              <a:rPr lang="en-GB" dirty="0" smtClean="0"/>
              <a:t> </a:t>
            </a: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77</a:t>
            </a:fld>
            <a:endParaRPr lang="en-US"/>
          </a:p>
        </p:txBody>
      </p:sp>
    </p:spTree>
    <p:extLst>
      <p:ext uri="{BB962C8B-B14F-4D97-AF65-F5344CB8AC3E}">
        <p14:creationId xmlns:p14="http://schemas.microsoft.com/office/powerpoint/2010/main" val="3524134437"/>
      </p:ext>
    </p:extLst>
  </p:cSld>
  <p:clrMapOvr>
    <a:masterClrMapping/>
  </p:clrMapOvr>
  <p:transition advClick="0" advTm="1000"/>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GB" dirty="0" smtClean="0"/>
              <a:t>3. Implementation </a:t>
            </a:r>
          </a:p>
          <a:p>
            <a:r>
              <a:rPr lang="en-GB" dirty="0" smtClean="0"/>
              <a:t>   Introduction of the program</a:t>
            </a:r>
          </a:p>
          <a:p>
            <a:r>
              <a:rPr lang="en-GB" dirty="0"/>
              <a:t> </a:t>
            </a:r>
            <a:r>
              <a:rPr lang="en-GB" dirty="0" smtClean="0"/>
              <a:t>Objectives of the conducting workshop</a:t>
            </a:r>
          </a:p>
          <a:p>
            <a:r>
              <a:rPr lang="en-GB" dirty="0"/>
              <a:t> </a:t>
            </a:r>
            <a:r>
              <a:rPr lang="en-GB" dirty="0" smtClean="0"/>
              <a:t>Contents and Hands on training/ developing skill</a:t>
            </a:r>
          </a:p>
          <a:p>
            <a:r>
              <a:rPr lang="en-GB" dirty="0"/>
              <a:t> </a:t>
            </a:r>
            <a:r>
              <a:rPr lang="en-GB" dirty="0" smtClean="0"/>
              <a:t>Conclusion</a:t>
            </a:r>
          </a:p>
          <a:p>
            <a:endParaRPr lang="en-GB" dirty="0" smtClean="0"/>
          </a:p>
          <a:p>
            <a:endParaRPr lang="en-GB"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78</a:t>
            </a:fld>
            <a:endParaRPr lang="en-US"/>
          </a:p>
        </p:txBody>
      </p:sp>
    </p:spTree>
    <p:extLst>
      <p:ext uri="{BB962C8B-B14F-4D97-AF65-F5344CB8AC3E}">
        <p14:creationId xmlns:p14="http://schemas.microsoft.com/office/powerpoint/2010/main" val="4049844051"/>
      </p:ext>
    </p:extLst>
  </p:cSld>
  <p:clrMapOvr>
    <a:masterClrMapping/>
  </p:clrMapOvr>
  <p:transition advClick="0" advTm="1000"/>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18872"/>
            <a:ext cx="10058400" cy="1024128"/>
          </a:xfrm>
        </p:spPr>
        <p:txBody>
          <a:bodyPr>
            <a:normAutofit/>
          </a:bodyPr>
          <a:lstStyle/>
          <a:p>
            <a:pPr algn="ctr"/>
            <a:r>
              <a:rPr lang="en-US" dirty="0" smtClean="0"/>
              <a:t>Group Method </a:t>
            </a:r>
            <a:r>
              <a:rPr lang="en-US" dirty="0" smtClean="0">
                <a:solidFill>
                  <a:srgbClr val="FFC000"/>
                </a:solidFill>
              </a:rPr>
              <a:t>(Workshop)</a:t>
            </a:r>
            <a:endParaRPr lang="en-US" dirty="0">
              <a:solidFill>
                <a:srgbClr val="FFC000"/>
              </a:solidFill>
            </a:endParaRPr>
          </a:p>
        </p:txBody>
      </p:sp>
      <p:sp>
        <p:nvSpPr>
          <p:cNvPr id="3" name="Text Placeholder 2"/>
          <p:cNvSpPr>
            <a:spLocks noGrp="1"/>
          </p:cNvSpPr>
          <p:nvPr>
            <p:ph type="body" idx="1"/>
          </p:nvPr>
        </p:nvSpPr>
        <p:spPr>
          <a:xfrm>
            <a:off x="1066800" y="1316736"/>
            <a:ext cx="4754880" cy="640080"/>
          </a:xfrm>
        </p:spPr>
        <p:txBody>
          <a:bodyPr/>
          <a:lstStyle/>
          <a:p>
            <a:pPr algn="ctr"/>
            <a:r>
              <a:rPr lang="en-US" sz="3200" dirty="0" smtClean="0"/>
              <a:t>Advantages</a:t>
            </a:r>
            <a:endParaRPr lang="en-US" sz="3200" dirty="0"/>
          </a:p>
        </p:txBody>
      </p:sp>
      <p:sp>
        <p:nvSpPr>
          <p:cNvPr id="4" name="Content Placeholder 3"/>
          <p:cNvSpPr>
            <a:spLocks noGrp="1"/>
          </p:cNvSpPr>
          <p:nvPr>
            <p:ph sz="half" idx="2"/>
          </p:nvPr>
        </p:nvSpPr>
        <p:spPr>
          <a:xfrm>
            <a:off x="205740" y="1943099"/>
            <a:ext cx="6158484" cy="4809109"/>
          </a:xfrm>
        </p:spPr>
        <p:txBody>
          <a:bodyPr>
            <a:noAutofit/>
          </a:bodyPr>
          <a:lstStyle/>
          <a:p>
            <a:r>
              <a:rPr lang="en-US" sz="2800" dirty="0">
                <a:latin typeface="Times New Roman" panose="02020603050405020304" pitchFamily="18" charset="0"/>
                <a:cs typeface="Times New Roman" panose="02020603050405020304" pitchFamily="18" charset="0"/>
              </a:rPr>
              <a:t> Helps to provide up-to-date knowledge and skills as well as to develop appropriate attitude. </a:t>
            </a:r>
          </a:p>
          <a:p>
            <a:r>
              <a:rPr lang="en-US" sz="2800" dirty="0">
                <a:latin typeface="Times New Roman" panose="02020603050405020304" pitchFamily="18" charset="0"/>
                <a:cs typeface="Times New Roman" panose="02020603050405020304" pitchFamily="18" charset="0"/>
              </a:rPr>
              <a:t>Provide varied learning experiences like listening, speaking, discussion etc. </a:t>
            </a:r>
          </a:p>
          <a:p>
            <a:r>
              <a:rPr lang="en-US" sz="2800" dirty="0">
                <a:latin typeface="Times New Roman" panose="02020603050405020304" pitchFamily="18" charset="0"/>
                <a:cs typeface="Times New Roman" panose="02020603050405020304" pitchFamily="18" charset="0"/>
              </a:rPr>
              <a:t>Enhances participant’s power of thinking and critical learning.</a:t>
            </a:r>
          </a:p>
        </p:txBody>
      </p:sp>
      <p:sp>
        <p:nvSpPr>
          <p:cNvPr id="5" name="Text Placeholder 4"/>
          <p:cNvSpPr>
            <a:spLocks noGrp="1"/>
          </p:cNvSpPr>
          <p:nvPr>
            <p:ph type="body" sz="quarter" idx="3"/>
          </p:nvPr>
        </p:nvSpPr>
        <p:spPr>
          <a:xfrm>
            <a:off x="6364224" y="1316736"/>
            <a:ext cx="4754880" cy="640080"/>
          </a:xfrm>
        </p:spPr>
        <p:txBody>
          <a:bodyPr>
            <a:normAutofit/>
          </a:bodyPr>
          <a:lstStyle/>
          <a:p>
            <a:pPr algn="ctr"/>
            <a:r>
              <a:rPr lang="en-US" sz="3200" dirty="0" smtClean="0"/>
              <a:t>Disadvantages</a:t>
            </a:r>
            <a:endParaRPr lang="en-US" sz="3200" dirty="0"/>
          </a:p>
        </p:txBody>
      </p:sp>
      <p:sp>
        <p:nvSpPr>
          <p:cNvPr id="6" name="Content Placeholder 5"/>
          <p:cNvSpPr>
            <a:spLocks noGrp="1"/>
          </p:cNvSpPr>
          <p:nvPr>
            <p:ph sz="quarter" idx="4"/>
          </p:nvPr>
        </p:nvSpPr>
        <p:spPr>
          <a:xfrm>
            <a:off x="6682740" y="1943100"/>
            <a:ext cx="5268468" cy="4443984"/>
          </a:xfrm>
        </p:spPr>
        <p:txBody>
          <a:bodyPr>
            <a:normAutofit/>
          </a:bodyPr>
          <a:lstStyle/>
          <a:p>
            <a:r>
              <a:rPr lang="en-US" sz="2800" dirty="0">
                <a:latin typeface="Times New Roman" panose="02020603050405020304" pitchFamily="18" charset="0"/>
                <a:cs typeface="Times New Roman" panose="02020603050405020304" pitchFamily="18" charset="0"/>
              </a:rPr>
              <a:t>Take long time to organize the workshop. It might take weeks or even months. </a:t>
            </a:r>
          </a:p>
          <a:p>
            <a:r>
              <a:rPr lang="en-US" sz="2800" dirty="0">
                <a:latin typeface="Times New Roman" panose="02020603050405020304" pitchFamily="18" charset="0"/>
                <a:cs typeface="Times New Roman" panose="02020603050405020304" pitchFamily="18" charset="0"/>
              </a:rPr>
              <a:t> Needs more money, materials and physical facilities. </a:t>
            </a:r>
          </a:p>
          <a:p>
            <a:r>
              <a:rPr lang="en-US" sz="2800" dirty="0">
                <a:latin typeface="Times New Roman" panose="02020603050405020304" pitchFamily="18" charset="0"/>
                <a:cs typeface="Times New Roman" panose="02020603050405020304" pitchFamily="18" charset="0"/>
              </a:rPr>
              <a:t>Sometimes it may be difficult to get appropriate consultant</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EF88F1E9-A9E1-4947-9BD4-DCF9D535B08A}" type="slidenum">
              <a:rPr lang="en-US" smtClean="0"/>
              <a:pPr/>
              <a:t>79</a:t>
            </a:fld>
            <a:endParaRPr lang="en-US"/>
          </a:p>
        </p:txBody>
      </p:sp>
    </p:spTree>
    <p:extLst>
      <p:ext uri="{BB962C8B-B14F-4D97-AF65-F5344CB8AC3E}">
        <p14:creationId xmlns:p14="http://schemas.microsoft.com/office/powerpoint/2010/main" val="1744790563"/>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fade">
                                      <p:cBhvr>
                                        <p:cTn id="33" dur="500"/>
                                        <p:tgtEl>
                                          <p:spTgt spid="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553212"/>
            <a:ext cx="10058400" cy="658368"/>
          </a:xfrm>
        </p:spPr>
        <p:txBody>
          <a:bodyPr>
            <a:normAutofit fontScale="90000"/>
          </a:bodyPr>
          <a:lstStyle/>
          <a:p>
            <a:pPr algn="ctr"/>
            <a:r>
              <a:rPr lang="en-US" dirty="0"/>
              <a:t>Common teaching method in health education</a:t>
            </a:r>
          </a:p>
        </p:txBody>
      </p:sp>
      <p:sp>
        <p:nvSpPr>
          <p:cNvPr id="3" name="Content Placeholder 2"/>
          <p:cNvSpPr>
            <a:spLocks noGrp="1"/>
          </p:cNvSpPr>
          <p:nvPr>
            <p:ph sz="half" idx="1"/>
          </p:nvPr>
        </p:nvSpPr>
        <p:spPr>
          <a:xfrm>
            <a:off x="1069848" y="1783079"/>
            <a:ext cx="4754880" cy="4854829"/>
          </a:xfrm>
        </p:spPr>
        <p:txBody>
          <a:bodyPr>
            <a:normAutofit/>
          </a:bodyPr>
          <a:lstStyle/>
          <a:p>
            <a:pPr marL="0" indent="0">
              <a:buNone/>
            </a:pPr>
            <a:r>
              <a:rPr lang="en-US" sz="2800" b="1" dirty="0" smtClean="0"/>
              <a:t>Informal methods</a:t>
            </a:r>
          </a:p>
          <a:p>
            <a:pPr marL="457200" indent="-457200">
              <a:buAutoNum type="arabicPeriod"/>
            </a:pPr>
            <a:r>
              <a:rPr lang="en-US" sz="2800" dirty="0" smtClean="0"/>
              <a:t>Health </a:t>
            </a:r>
            <a:r>
              <a:rPr lang="en-US" sz="2800" dirty="0"/>
              <a:t>talk </a:t>
            </a:r>
            <a:endParaRPr lang="en-US" sz="2800" dirty="0" smtClean="0"/>
          </a:p>
          <a:p>
            <a:pPr marL="457200" indent="-457200">
              <a:buAutoNum type="arabicPeriod"/>
            </a:pPr>
            <a:r>
              <a:rPr lang="en-US" sz="2800" dirty="0" smtClean="0"/>
              <a:t>Brainstorming </a:t>
            </a:r>
          </a:p>
          <a:p>
            <a:pPr marL="457200" indent="-457200">
              <a:buAutoNum type="arabicPeriod"/>
            </a:pPr>
            <a:r>
              <a:rPr lang="en-US" sz="2800" dirty="0" smtClean="0"/>
              <a:t>Group </a:t>
            </a:r>
            <a:r>
              <a:rPr lang="en-US" sz="2800" dirty="0"/>
              <a:t>discussion </a:t>
            </a:r>
          </a:p>
          <a:p>
            <a:pPr marL="457200" indent="-457200">
              <a:buAutoNum type="arabicPeriod"/>
            </a:pPr>
            <a:r>
              <a:rPr lang="en-US" sz="2800" dirty="0" smtClean="0"/>
              <a:t>Buzz </a:t>
            </a:r>
            <a:r>
              <a:rPr lang="en-US" sz="2800" dirty="0"/>
              <a:t>group discussion </a:t>
            </a:r>
          </a:p>
          <a:p>
            <a:pPr marL="457200" indent="-457200">
              <a:buAutoNum type="arabicPeriod"/>
            </a:pPr>
            <a:r>
              <a:rPr lang="en-US" sz="2800" dirty="0" smtClean="0"/>
              <a:t>Demonstration </a:t>
            </a:r>
          </a:p>
          <a:p>
            <a:pPr marL="457200" indent="-457200">
              <a:buAutoNum type="arabicPeriod"/>
            </a:pPr>
            <a:r>
              <a:rPr lang="en-US" sz="2800" dirty="0" smtClean="0"/>
              <a:t>Role </a:t>
            </a:r>
            <a:r>
              <a:rPr lang="en-US" sz="2800" dirty="0"/>
              <a:t>play </a:t>
            </a:r>
          </a:p>
          <a:p>
            <a:pPr marL="457200" indent="-457200">
              <a:buAutoNum type="arabicPeriod"/>
            </a:pPr>
            <a:r>
              <a:rPr lang="en-US" sz="2800" dirty="0" smtClean="0"/>
              <a:t>Drama </a:t>
            </a:r>
          </a:p>
          <a:p>
            <a:pPr marL="457200" indent="-457200">
              <a:buAutoNum type="arabicPeriod"/>
            </a:pPr>
            <a:r>
              <a:rPr lang="en-US" sz="2800" dirty="0" smtClean="0"/>
              <a:t>Case </a:t>
            </a:r>
            <a:r>
              <a:rPr lang="en-US" sz="2800" dirty="0"/>
              <a:t>studies </a:t>
            </a:r>
          </a:p>
          <a:p>
            <a:endParaRPr lang="en-US" sz="2800" dirty="0"/>
          </a:p>
        </p:txBody>
      </p:sp>
      <p:sp>
        <p:nvSpPr>
          <p:cNvPr id="4" name="Content Placeholder 3"/>
          <p:cNvSpPr>
            <a:spLocks noGrp="1"/>
          </p:cNvSpPr>
          <p:nvPr>
            <p:ph sz="half" idx="2"/>
          </p:nvPr>
        </p:nvSpPr>
        <p:spPr>
          <a:xfrm>
            <a:off x="6364224" y="1783079"/>
            <a:ext cx="4754880" cy="4854829"/>
          </a:xfrm>
          <a:solidFill>
            <a:srgbClr val="92D050">
              <a:alpha val="2000"/>
            </a:srgbClr>
          </a:solidFill>
        </p:spPr>
        <p:txBody>
          <a:bodyPr>
            <a:normAutofit/>
          </a:bodyPr>
          <a:lstStyle/>
          <a:p>
            <a:pPr marL="0" indent="0">
              <a:buNone/>
            </a:pPr>
            <a:r>
              <a:rPr lang="en-US" sz="2800" b="1" dirty="0"/>
              <a:t>Formal methods </a:t>
            </a:r>
          </a:p>
          <a:p>
            <a:pPr marL="457200" indent="-457200">
              <a:buFont typeface="+mj-lt"/>
              <a:buAutoNum type="arabicPeriod"/>
            </a:pPr>
            <a:r>
              <a:rPr lang="en-US" sz="2800" dirty="0" smtClean="0"/>
              <a:t>Conference </a:t>
            </a:r>
          </a:p>
          <a:p>
            <a:pPr marL="457200" indent="-457200">
              <a:buFont typeface="+mj-lt"/>
              <a:buAutoNum type="arabicPeriod"/>
            </a:pPr>
            <a:r>
              <a:rPr lang="en-US" sz="2800" dirty="0"/>
              <a:t>W</a:t>
            </a:r>
            <a:r>
              <a:rPr lang="en-US" sz="2800" dirty="0" smtClean="0"/>
              <a:t>orkshop </a:t>
            </a:r>
          </a:p>
          <a:p>
            <a:pPr marL="457200" indent="-457200">
              <a:buFont typeface="+mj-lt"/>
              <a:buAutoNum type="arabicPeriod"/>
            </a:pPr>
            <a:r>
              <a:rPr lang="en-US" sz="2800" dirty="0" smtClean="0"/>
              <a:t>Seminar </a:t>
            </a:r>
          </a:p>
          <a:p>
            <a:pPr marL="457200" indent="-457200">
              <a:buFont typeface="+mj-lt"/>
              <a:buAutoNum type="arabicPeriod"/>
            </a:pPr>
            <a:r>
              <a:rPr lang="en-US" sz="2800" dirty="0" smtClean="0"/>
              <a:t>Panel </a:t>
            </a:r>
            <a:r>
              <a:rPr lang="en-US" sz="2800" dirty="0"/>
              <a:t>discussion </a:t>
            </a:r>
          </a:p>
          <a:p>
            <a:pPr marL="457200" indent="-457200">
              <a:buFont typeface="+mj-lt"/>
              <a:buAutoNum type="arabicPeriod"/>
            </a:pPr>
            <a:r>
              <a:rPr lang="en-US" sz="2800" dirty="0" smtClean="0"/>
              <a:t>Symposium</a:t>
            </a:r>
            <a:endParaRPr lang="en-US" sz="2800" dirty="0"/>
          </a:p>
        </p:txBody>
      </p:sp>
      <p:sp>
        <p:nvSpPr>
          <p:cNvPr id="5" name="Slide Number Placeholder 4"/>
          <p:cNvSpPr>
            <a:spLocks noGrp="1"/>
          </p:cNvSpPr>
          <p:nvPr>
            <p:ph type="sldNum" sz="quarter" idx="12"/>
          </p:nvPr>
        </p:nvSpPr>
        <p:spPr/>
        <p:txBody>
          <a:bodyPr/>
          <a:lstStyle/>
          <a:p>
            <a:fld id="{EF88F1E9-A9E1-4947-9BD4-DCF9D535B08A}" type="slidenum">
              <a:rPr lang="en-US" smtClean="0"/>
              <a:pPr/>
              <a:t>8</a:t>
            </a:fld>
            <a:endParaRPr lang="en-US"/>
          </a:p>
        </p:txBody>
      </p:sp>
      <p:sp>
        <p:nvSpPr>
          <p:cNvPr id="6" name="Rectangle 5"/>
          <p:cNvSpPr/>
          <p:nvPr/>
        </p:nvSpPr>
        <p:spPr>
          <a:xfrm>
            <a:off x="8599913" y="6283313"/>
            <a:ext cx="2835071" cy="369332"/>
          </a:xfrm>
          <a:prstGeom prst="rect">
            <a:avLst/>
          </a:prstGeom>
        </p:spPr>
        <p:txBody>
          <a:bodyPr wrap="none">
            <a:spAutoFit/>
          </a:bodyPr>
          <a:lstStyle/>
          <a:p>
            <a:r>
              <a:rPr lang="en-US" b="1" i="1" dirty="0"/>
              <a:t>Abraham </a:t>
            </a:r>
            <a:r>
              <a:rPr lang="en-US" b="1" i="1" dirty="0" err="1" smtClean="0"/>
              <a:t>Tamirat</a:t>
            </a:r>
            <a:r>
              <a:rPr lang="en-US" b="1" i="1" dirty="0" smtClean="0"/>
              <a:t>, 2015</a:t>
            </a:r>
            <a:endParaRPr lang="en-US" b="1" i="1" dirty="0"/>
          </a:p>
        </p:txBody>
      </p:sp>
    </p:spTree>
    <p:extLst>
      <p:ext uri="{BB962C8B-B14F-4D97-AF65-F5344CB8AC3E}">
        <p14:creationId xmlns:p14="http://schemas.microsoft.com/office/powerpoint/2010/main" val="1389786022"/>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bg/>
                                          </p:spTgt>
                                        </p:tgtEl>
                                        <p:attrNameLst>
                                          <p:attrName>style.visibility</p:attrName>
                                        </p:attrNameLst>
                                      </p:cBhvr>
                                      <p:to>
                                        <p:strVal val="visible"/>
                                      </p:to>
                                    </p:set>
                                    <p:animEffect transition="in" filter="fade">
                                      <p:cBhvr>
                                        <p:cTn id="57" dur="500"/>
                                        <p:tgtEl>
                                          <p:spTgt spid="4">
                                            <p:bg/>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0" end="0"/>
                                            </p:txEl>
                                          </p:spTgt>
                                        </p:tgtEl>
                                        <p:attrNameLst>
                                          <p:attrName>style.visibility</p:attrName>
                                        </p:attrNameLst>
                                      </p:cBhvr>
                                      <p:to>
                                        <p:strVal val="visible"/>
                                      </p:to>
                                    </p:set>
                                    <p:animEffect transition="in" filter="fade">
                                      <p:cBhvr>
                                        <p:cTn id="62" dur="500"/>
                                        <p:tgtEl>
                                          <p:spTgt spid="4">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1" end="1"/>
                                            </p:txEl>
                                          </p:spTgt>
                                        </p:tgtEl>
                                        <p:attrNameLst>
                                          <p:attrName>style.visibility</p:attrName>
                                        </p:attrNameLst>
                                      </p:cBhvr>
                                      <p:to>
                                        <p:strVal val="visible"/>
                                      </p:to>
                                    </p:set>
                                    <p:animEffect transition="in" filter="fade">
                                      <p:cBhvr>
                                        <p:cTn id="67" dur="500"/>
                                        <p:tgtEl>
                                          <p:spTgt spid="4">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2" end="2"/>
                                            </p:txEl>
                                          </p:spTgt>
                                        </p:tgtEl>
                                        <p:attrNameLst>
                                          <p:attrName>style.visibility</p:attrName>
                                        </p:attrNameLst>
                                      </p:cBhvr>
                                      <p:to>
                                        <p:strVal val="visible"/>
                                      </p:to>
                                    </p:set>
                                    <p:animEffect transition="in" filter="fade">
                                      <p:cBhvr>
                                        <p:cTn id="72" dur="500"/>
                                        <p:tgtEl>
                                          <p:spTgt spid="4">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xEl>
                                              <p:pRg st="3" end="3"/>
                                            </p:txEl>
                                          </p:spTgt>
                                        </p:tgtEl>
                                        <p:attrNameLst>
                                          <p:attrName>style.visibility</p:attrName>
                                        </p:attrNameLst>
                                      </p:cBhvr>
                                      <p:to>
                                        <p:strVal val="visible"/>
                                      </p:to>
                                    </p:set>
                                    <p:animEffect transition="in" filter="fade">
                                      <p:cBhvr>
                                        <p:cTn id="77" dur="500"/>
                                        <p:tgtEl>
                                          <p:spTgt spid="4">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
                                            <p:txEl>
                                              <p:pRg st="4" end="4"/>
                                            </p:txEl>
                                          </p:spTgt>
                                        </p:tgtEl>
                                        <p:attrNameLst>
                                          <p:attrName>style.visibility</p:attrName>
                                        </p:attrNameLst>
                                      </p:cBhvr>
                                      <p:to>
                                        <p:strVal val="visible"/>
                                      </p:to>
                                    </p:set>
                                    <p:animEffect transition="in" filter="fade">
                                      <p:cBhvr>
                                        <p:cTn id="82" dur="500"/>
                                        <p:tgtEl>
                                          <p:spTgt spid="4">
                                            <p:txEl>
                                              <p:pRg st="4" end="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
                                            <p:txEl>
                                              <p:pRg st="5" end="5"/>
                                            </p:txEl>
                                          </p:spTgt>
                                        </p:tgtEl>
                                        <p:attrNameLst>
                                          <p:attrName>style.visibility</p:attrName>
                                        </p:attrNameLst>
                                      </p:cBhvr>
                                      <p:to>
                                        <p:strVal val="visible"/>
                                      </p:to>
                                    </p:set>
                                    <p:animEffect transition="in" filter="fade">
                                      <p:cBhvr>
                                        <p:cTn id="8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301752"/>
            <a:ext cx="10058400" cy="977456"/>
          </a:xfrm>
        </p:spPr>
        <p:txBody>
          <a:bodyPr/>
          <a:lstStyle/>
          <a:p>
            <a:r>
              <a:rPr lang="en-US" dirty="0" smtClean="0"/>
              <a:t>Group Method </a:t>
            </a:r>
            <a:r>
              <a:rPr lang="en-US" dirty="0" smtClean="0">
                <a:solidFill>
                  <a:srgbClr val="FFC000"/>
                </a:solidFill>
              </a:rPr>
              <a:t>(Seminar)</a:t>
            </a:r>
            <a:endParaRPr lang="en-US" dirty="0">
              <a:solidFill>
                <a:srgbClr val="FFC000"/>
              </a:solidFill>
            </a:endParaRPr>
          </a:p>
        </p:txBody>
      </p:sp>
      <p:sp>
        <p:nvSpPr>
          <p:cNvPr id="3" name="Content Placeholder 2"/>
          <p:cNvSpPr>
            <a:spLocks noGrp="1"/>
          </p:cNvSpPr>
          <p:nvPr>
            <p:ph idx="1"/>
          </p:nvPr>
        </p:nvSpPr>
        <p:spPr>
          <a:xfrm>
            <a:off x="502920" y="1347787"/>
            <a:ext cx="7543800" cy="5290121"/>
          </a:xfrm>
        </p:spPr>
        <p:txBody>
          <a:bodyPr>
            <a:noAutofit/>
          </a:bodyPr>
          <a:lstStyle/>
          <a:p>
            <a:pPr marL="0" indent="0" algn="just">
              <a:buNone/>
            </a:pPr>
            <a:r>
              <a:rPr lang="en-US" sz="3200" b="1" dirty="0" smtClean="0"/>
              <a:t>Characteristics</a:t>
            </a:r>
          </a:p>
          <a:p>
            <a:pPr marL="0" indent="0" algn="just">
              <a:buNone/>
            </a:pPr>
            <a:r>
              <a:rPr lang="en-US" sz="2800" dirty="0" smtClean="0"/>
              <a:t>Seminars </a:t>
            </a:r>
            <a:r>
              <a:rPr lang="en-US" sz="2800" dirty="0"/>
              <a:t>are simply a group of people coming together for the discussion &amp; learning of specific techniques &amp; topics. </a:t>
            </a:r>
            <a:endParaRPr lang="en-US" sz="2800" dirty="0" smtClean="0"/>
          </a:p>
          <a:p>
            <a:pPr marL="0" indent="0" algn="just">
              <a:buNone/>
            </a:pPr>
            <a:r>
              <a:rPr lang="en-US" sz="2800" dirty="0"/>
              <a:t>Seminar is a teaching technique for higher learning. A specific subject or topic is delivered as an article or report in the seminar. </a:t>
            </a:r>
            <a:endParaRPr lang="en-US" sz="2800" dirty="0" smtClean="0"/>
          </a:p>
          <a:p>
            <a:pPr marL="0" indent="0" algn="just">
              <a:buNone/>
            </a:pPr>
            <a:r>
              <a:rPr lang="en-US" sz="2800" dirty="0" smtClean="0"/>
              <a:t>The </a:t>
            </a:r>
            <a:r>
              <a:rPr lang="en-US" sz="2800" dirty="0"/>
              <a:t>article and its concepts submitted in the seminar are analyzed and discussed through group discussion to arrive a final decision or concept.</a:t>
            </a:r>
          </a:p>
        </p:txBody>
      </p:sp>
      <p:sp>
        <p:nvSpPr>
          <p:cNvPr id="4" name="Slide Number Placeholder 3"/>
          <p:cNvSpPr>
            <a:spLocks noGrp="1"/>
          </p:cNvSpPr>
          <p:nvPr>
            <p:ph type="sldNum" sz="quarter" idx="12"/>
          </p:nvPr>
        </p:nvSpPr>
        <p:spPr/>
        <p:txBody>
          <a:bodyPr/>
          <a:lstStyle/>
          <a:p>
            <a:fld id="{EF88F1E9-A9E1-4947-9BD4-DCF9D535B08A}" type="slidenum">
              <a:rPr lang="en-US" smtClean="0"/>
              <a:pPr/>
              <a:t>80</a:t>
            </a:fld>
            <a:endParaRPr lang="en-US"/>
          </a:p>
        </p:txBody>
      </p:sp>
      <p:pic>
        <p:nvPicPr>
          <p:cNvPr id="2050" name="Picture 2" descr="https://www.csss.washington.edu/assets/seminar@1x.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46720" y="1462088"/>
            <a:ext cx="4130040" cy="45958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123458"/>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31520"/>
            <a:ext cx="10515600" cy="5419686"/>
          </a:xfrm>
          <a:ln>
            <a:solidFill>
              <a:srgbClr val="7030A0"/>
            </a:solidFill>
          </a:ln>
        </p:spPr>
        <p:txBody>
          <a:bodyPr>
            <a:normAutofit/>
          </a:bodyPr>
          <a:lstStyle/>
          <a:p>
            <a:pPr>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The word seminar is derived from the </a:t>
            </a:r>
            <a:r>
              <a:rPr lang="en-US" sz="2800" dirty="0" err="1" smtClean="0">
                <a:latin typeface="Times New Roman" panose="02020603050405020304" pitchFamily="18" charset="0"/>
                <a:cs typeface="Times New Roman" panose="02020603050405020304" pitchFamily="18" charset="0"/>
              </a:rPr>
              <a:t>latin</a:t>
            </a:r>
            <a:r>
              <a:rPr lang="en-US" sz="2800" dirty="0" smtClean="0">
                <a:latin typeface="Times New Roman" panose="02020603050405020304" pitchFamily="18" charset="0"/>
                <a:cs typeface="Times New Roman" panose="02020603050405020304" pitchFamily="18" charset="0"/>
              </a:rPr>
              <a:t> word </a:t>
            </a:r>
            <a:r>
              <a:rPr lang="ne-NP" sz="2800"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seminarian</a:t>
            </a:r>
            <a:r>
              <a:rPr lang="ne-NP" sz="2800"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 meaning seed plot.</a:t>
            </a:r>
            <a:endParaRPr 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800" dirty="0" smtClean="0">
                <a:latin typeface="Times New Roman" panose="02020603050405020304" pitchFamily="18" charset="0"/>
                <a:cs typeface="Times New Roman" panose="02020603050405020304" pitchFamily="18" charset="0"/>
              </a:rPr>
              <a:t>It is the group method of health promotion and education.</a:t>
            </a:r>
          </a:p>
          <a:p>
            <a:pPr>
              <a:buFont typeface="Wingdings" panose="05000000000000000000" pitchFamily="2" charset="2"/>
              <a:buChar char="q"/>
            </a:pPr>
            <a:r>
              <a:rPr lang="en-US" sz="2800" dirty="0" smtClean="0">
                <a:latin typeface="Times New Roman" panose="02020603050405020304" pitchFamily="18" charset="0"/>
                <a:cs typeface="Times New Roman" panose="02020603050405020304" pitchFamily="18" charset="0"/>
              </a:rPr>
              <a:t>Seminar is generally ,a form of educational instruction at an academic institution or in commercial or professional organization.</a:t>
            </a:r>
          </a:p>
          <a:p>
            <a:pPr>
              <a:buFont typeface="Wingdings" panose="05000000000000000000" pitchFamily="2" charset="2"/>
              <a:buChar char="q"/>
            </a:pPr>
            <a:r>
              <a:rPr lang="en-US" sz="2800" dirty="0" smtClean="0">
                <a:latin typeface="Times New Roman" panose="02020603050405020304" pitchFamily="18" charset="0"/>
                <a:cs typeface="Times New Roman" panose="02020603050405020304" pitchFamily="18" charset="0"/>
              </a:rPr>
              <a:t>It is the functions of bringing together small groups for recurring meetings ,focusing each time on some particular subject ,in which everyone present is supposed to actively participate.</a:t>
            </a:r>
          </a:p>
        </p:txBody>
      </p:sp>
    </p:spTree>
    <p:extLst>
      <p:ext uri="{BB962C8B-B14F-4D97-AF65-F5344CB8AC3E}">
        <p14:creationId xmlns:p14="http://schemas.microsoft.com/office/powerpoint/2010/main" val="1059368479"/>
      </p:ext>
    </p:extLst>
  </p:cSld>
  <p:clrMapOvr>
    <a:masterClrMapping/>
  </p:clrMapOvr>
  <p:transition advClick="0" advTm="1000"/>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068" y="196312"/>
            <a:ext cx="10515600" cy="1325563"/>
          </a:xfrm>
          <a:blipFill>
            <a:blip r:embed="rId2"/>
            <a:tile tx="0" ty="0" sx="100000" sy="100000" flip="none" algn="tl"/>
          </a:blipFill>
          <a:ln>
            <a:solidFill>
              <a:srgbClr val="7030A0"/>
            </a:solidFill>
          </a:ln>
        </p:spPr>
        <p:txBody>
          <a:bodyPr>
            <a:normAutofit/>
          </a:bodyPr>
          <a:lstStyle/>
          <a:p>
            <a:r>
              <a:rPr lang="en-US" sz="3600" dirty="0" smtClean="0">
                <a:latin typeface="Times New Roman" panose="02020603050405020304" pitchFamily="18" charset="0"/>
                <a:cs typeface="Times New Roman" panose="02020603050405020304" pitchFamily="18" charset="0"/>
              </a:rPr>
              <a:t>Types of seminar</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solidFill>
              <a:srgbClr val="7030A0"/>
            </a:solidFill>
          </a:ln>
        </p:spPr>
        <p:txBody>
          <a:bodyPr/>
          <a:lstStyle/>
          <a:p>
            <a:pPr marL="0" indent="0">
              <a:buNone/>
            </a:pPr>
            <a:r>
              <a:rPr lang="en-US" dirty="0" smtClean="0">
                <a:latin typeface="Times New Roman" panose="02020603050405020304" pitchFamily="18" charset="0"/>
                <a:cs typeface="Times New Roman" panose="02020603050405020304" pitchFamily="18" charset="0"/>
              </a:rPr>
              <a:t>Seminars are conducted in various stages . Based on the size and organizational aspects the seminar can be classified into four types:</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Mini seminar</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Major seminar</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National seminar                     </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International seminar    </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1718" y="2971800"/>
            <a:ext cx="3495674" cy="306308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7250" y="2971799"/>
            <a:ext cx="2857500" cy="3063081"/>
          </a:xfrm>
          <a:prstGeom prst="rect">
            <a:avLst/>
          </a:prstGeom>
        </p:spPr>
      </p:pic>
    </p:spTree>
    <p:extLst>
      <p:ext uri="{BB962C8B-B14F-4D97-AF65-F5344CB8AC3E}">
        <p14:creationId xmlns:p14="http://schemas.microsoft.com/office/powerpoint/2010/main" val="386014260"/>
      </p:ext>
    </p:extLst>
  </p:cSld>
  <p:clrMapOvr>
    <a:masterClrMapping/>
  </p:clrMapOvr>
  <p:transition advClick="0" advTm="1000"/>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2922"/>
            <a:ext cx="10515600" cy="1231855"/>
          </a:xfrm>
          <a:blipFill>
            <a:blip r:embed="rId2"/>
            <a:tile tx="0" ty="0" sx="100000" sy="100000" flip="none" algn="tl"/>
          </a:blipFill>
          <a:ln>
            <a:solidFill>
              <a:srgbClr val="7030A0"/>
            </a:solidFill>
          </a:ln>
        </p:spPr>
        <p:txBody>
          <a:bodyPr>
            <a:normAutofit/>
          </a:bodyPr>
          <a:lstStyle/>
          <a:p>
            <a:r>
              <a:rPr lang="en-US" sz="3600" dirty="0" smtClean="0">
                <a:latin typeface="Times New Roman" panose="02020603050405020304" pitchFamily="18" charset="0"/>
                <a:cs typeface="Times New Roman" panose="02020603050405020304" pitchFamily="18" charset="0"/>
              </a:rPr>
              <a:t>Process</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solidFill>
              <a:srgbClr val="7030A0"/>
            </a:solidFill>
          </a:ln>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There are a number of activities that are involved in preparing seminar these activities can be categorized in three stages:</a:t>
            </a: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Preparation</a:t>
            </a:r>
          </a:p>
          <a:p>
            <a:pPr marL="514350" indent="-514350">
              <a:buFont typeface="+mj-lt"/>
              <a:buAutoNum type="arabicPeriod"/>
            </a:pP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Implementation</a:t>
            </a:r>
          </a:p>
          <a:p>
            <a:pPr marL="514350" indent="-514350">
              <a:buFont typeface="+mj-lt"/>
              <a:buAutoNum type="arabicPeriod"/>
            </a:pP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Evaluation</a:t>
            </a: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5583" y="3012141"/>
            <a:ext cx="6128217" cy="3164822"/>
          </a:xfrm>
          <a:prstGeom prst="rect">
            <a:avLst/>
          </a:prstGeom>
        </p:spPr>
      </p:pic>
    </p:spTree>
    <p:extLst>
      <p:ext uri="{BB962C8B-B14F-4D97-AF65-F5344CB8AC3E}">
        <p14:creationId xmlns:p14="http://schemas.microsoft.com/office/powerpoint/2010/main" val="229690074"/>
      </p:ext>
    </p:extLst>
  </p:cSld>
  <p:clrMapOvr>
    <a:masterClrMapping/>
  </p:clrMapOvr>
  <p:transition advClick="0" advTm="1000"/>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3219"/>
            <a:ext cx="10515600" cy="1325563"/>
          </a:xfrm>
          <a:blipFill>
            <a:blip r:embed="rId2"/>
            <a:tile tx="0" ty="0" sx="100000" sy="100000" flip="none" algn="tl"/>
          </a:blipFill>
          <a:ln>
            <a:solidFill>
              <a:srgbClr val="7030A0"/>
            </a:solidFill>
          </a:ln>
        </p:spPr>
        <p:txBody>
          <a:bodyPr>
            <a:normAutofit/>
          </a:bodyPr>
          <a:lstStyle/>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PREPARATION</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solidFill>
              <a:srgbClr val="7030A0"/>
            </a:solidFill>
          </a:ln>
        </p:spPr>
        <p:txBody>
          <a:bodyPr/>
          <a:lstStyle/>
          <a:p>
            <a:pPr marL="0" indent="0">
              <a:buNone/>
            </a:pPr>
            <a:r>
              <a:rPr lang="en-US" dirty="0" smtClean="0">
                <a:latin typeface="Times New Roman" panose="02020603050405020304" pitchFamily="18" charset="0"/>
                <a:cs typeface="Times New Roman" panose="02020603050405020304" pitchFamily="18" charset="0"/>
              </a:rPr>
              <a:t>Preparation for the seminar involves a number of activities listed below:</a:t>
            </a:r>
          </a:p>
          <a:p>
            <a:pPr marL="571500" indent="-571500">
              <a:buFont typeface="+mj-lt"/>
              <a:buAutoNum type="romanLcPeriod"/>
            </a:pPr>
            <a:r>
              <a:rPr lang="en-US" dirty="0" smtClean="0">
                <a:latin typeface="Times New Roman" panose="02020603050405020304" pitchFamily="18" charset="0"/>
                <a:cs typeface="Times New Roman" panose="02020603050405020304" pitchFamily="18" charset="0"/>
              </a:rPr>
              <a:t>Determine the </a:t>
            </a:r>
            <a:r>
              <a:rPr lang="en-US" dirty="0" smtClean="0">
                <a:solidFill>
                  <a:schemeClr val="accent5"/>
                </a:solidFill>
                <a:latin typeface="Times New Roman" panose="02020603050405020304" pitchFamily="18" charset="0"/>
                <a:cs typeface="Times New Roman" panose="02020603050405020304" pitchFamily="18" charset="0"/>
              </a:rPr>
              <a:t>budget </a:t>
            </a:r>
            <a:r>
              <a:rPr lang="en-US" dirty="0" smtClean="0">
                <a:latin typeface="Times New Roman" panose="02020603050405020304" pitchFamily="18" charset="0"/>
                <a:cs typeface="Times New Roman" panose="02020603050405020304" pitchFamily="18" charset="0"/>
              </a:rPr>
              <a:t>available to host event.</a:t>
            </a:r>
          </a:p>
          <a:p>
            <a:pPr marL="571500" indent="-571500">
              <a:buFont typeface="+mj-lt"/>
              <a:buAutoNum type="romanLcPeriod"/>
            </a:pPr>
            <a:r>
              <a:rPr lang="en-US" dirty="0" smtClean="0">
                <a:latin typeface="Times New Roman" panose="02020603050405020304" pitchFamily="18" charset="0"/>
                <a:cs typeface="Times New Roman" panose="02020603050405020304" pitchFamily="18" charset="0"/>
              </a:rPr>
              <a:t>Determine the </a:t>
            </a:r>
            <a:r>
              <a:rPr lang="en-US" dirty="0" smtClean="0">
                <a:solidFill>
                  <a:schemeClr val="accent5"/>
                </a:solidFill>
                <a:latin typeface="Times New Roman" panose="02020603050405020304" pitchFamily="18" charset="0"/>
                <a:cs typeface="Times New Roman" panose="02020603050405020304" pitchFamily="18" charset="0"/>
              </a:rPr>
              <a:t>theme/topic </a:t>
            </a:r>
            <a:r>
              <a:rPr lang="en-US" dirty="0" smtClean="0">
                <a:latin typeface="Times New Roman" panose="02020603050405020304" pitchFamily="18" charset="0"/>
                <a:cs typeface="Times New Roman" panose="02020603050405020304" pitchFamily="18" charset="0"/>
              </a:rPr>
              <a:t>to be discussed at the seminar or workshop.</a:t>
            </a:r>
          </a:p>
          <a:p>
            <a:pPr marL="571500" indent="-571500">
              <a:buFont typeface="+mj-lt"/>
              <a:buAutoNum type="romanLcPeriod"/>
            </a:pPr>
            <a:r>
              <a:rPr lang="en-US" dirty="0" smtClean="0">
                <a:latin typeface="Times New Roman" panose="02020603050405020304" pitchFamily="18" charset="0"/>
                <a:cs typeface="Times New Roman" panose="02020603050405020304" pitchFamily="18" charset="0"/>
              </a:rPr>
              <a:t>Conduct and secure the relevant </a:t>
            </a:r>
            <a:r>
              <a:rPr lang="en-US" dirty="0" smtClean="0">
                <a:solidFill>
                  <a:schemeClr val="accent5"/>
                </a:solidFill>
                <a:latin typeface="Times New Roman" panose="02020603050405020304" pitchFamily="18" charset="0"/>
                <a:cs typeface="Times New Roman" panose="02020603050405020304" pitchFamily="18" charset="0"/>
              </a:rPr>
              <a:t>Presenter.</a:t>
            </a:r>
            <a:endParaRPr lang="en-US" dirty="0" smtClean="0">
              <a:latin typeface="Times New Roman" panose="02020603050405020304" pitchFamily="18" charset="0"/>
              <a:cs typeface="Times New Roman" panose="02020603050405020304" pitchFamily="18" charset="0"/>
            </a:endParaRPr>
          </a:p>
          <a:p>
            <a:pPr marL="571500" indent="-571500">
              <a:buFont typeface="+mj-lt"/>
              <a:buAutoNum type="romanLcPeriod"/>
            </a:pPr>
            <a:r>
              <a:rPr lang="en-US" dirty="0" smtClean="0">
                <a:latin typeface="Times New Roman" panose="02020603050405020304" pitchFamily="18" charset="0"/>
                <a:cs typeface="Times New Roman" panose="02020603050405020304" pitchFamily="18" charset="0"/>
              </a:rPr>
              <a:t>Identify </a:t>
            </a:r>
            <a:r>
              <a:rPr lang="en-US" dirty="0" smtClean="0">
                <a:solidFill>
                  <a:schemeClr val="accent5"/>
                </a:solidFill>
                <a:latin typeface="Times New Roman" panose="02020603050405020304" pitchFamily="18" charset="0"/>
                <a:cs typeface="Times New Roman" panose="02020603050405020304" pitchFamily="18" charset="0"/>
              </a:rPr>
              <a:t>target group </a:t>
            </a:r>
            <a:r>
              <a:rPr lang="en-US" dirty="0" smtClean="0">
                <a:latin typeface="Times New Roman" panose="02020603050405020304" pitchFamily="18" charset="0"/>
                <a:cs typeface="Times New Roman" panose="02020603050405020304" pitchFamily="18" charset="0"/>
              </a:rPr>
              <a:t>and number of participant required.</a:t>
            </a:r>
          </a:p>
          <a:p>
            <a:pPr marL="571500" indent="-571500">
              <a:buFont typeface="+mj-lt"/>
              <a:buAutoNum type="romanLcPeriod"/>
            </a:pPr>
            <a:r>
              <a:rPr lang="en-US" dirty="0" smtClean="0">
                <a:solidFill>
                  <a:schemeClr val="accent5"/>
                </a:solidFill>
                <a:latin typeface="Times New Roman" panose="02020603050405020304" pitchFamily="18" charset="0"/>
                <a:cs typeface="Times New Roman" panose="02020603050405020304" pitchFamily="18" charset="0"/>
              </a:rPr>
              <a:t>Secure venue</a:t>
            </a:r>
          </a:p>
          <a:p>
            <a:pPr marL="571500" indent="-571500">
              <a:buFont typeface="+mj-lt"/>
              <a:buAutoNum type="romanLcPeriod"/>
            </a:pPr>
            <a:r>
              <a:rPr lang="en-US" dirty="0" smtClean="0">
                <a:solidFill>
                  <a:schemeClr val="accent5"/>
                </a:solidFill>
                <a:latin typeface="Times New Roman" panose="02020603050405020304" pitchFamily="18" charset="0"/>
                <a:cs typeface="Times New Roman" panose="02020603050405020304" pitchFamily="18" charset="0"/>
              </a:rPr>
              <a:t>Finalize details events</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a:solidFill>
                <a:schemeClr val="accent5"/>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4747702"/>
      </p:ext>
    </p:extLst>
  </p:cSld>
  <p:clrMapOvr>
    <a:masterClrMapping/>
  </p:clrMapOvr>
  <p:transition advClick="0" advTm="1000"/>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6313"/>
            <a:ext cx="10515600" cy="1325563"/>
          </a:xfrm>
          <a:blipFill>
            <a:blip r:embed="rId2"/>
            <a:tile tx="0" ty="0" sx="100000" sy="100000" flip="none" algn="tl"/>
          </a:blipFill>
          <a:ln>
            <a:solidFill>
              <a:srgbClr val="7030A0"/>
            </a:solidFill>
          </a:ln>
        </p:spPr>
        <p:txBody>
          <a:bodyPr/>
          <a:lstStyle/>
          <a:p>
            <a:r>
              <a:rPr lang="en-US" dirty="0" smtClean="0"/>
              <a:t> </a:t>
            </a:r>
            <a:r>
              <a:rPr lang="en-US" sz="3600" dirty="0" smtClean="0">
                <a:latin typeface="Times New Roman" panose="02020603050405020304" pitchFamily="18" charset="0"/>
                <a:cs typeface="Times New Roman" panose="02020603050405020304" pitchFamily="18" charset="0"/>
              </a:rPr>
              <a:t>Preparation (</a:t>
            </a:r>
            <a:r>
              <a:rPr lang="en-US" sz="3600" dirty="0" err="1" smtClean="0">
                <a:latin typeface="Times New Roman" panose="02020603050405020304" pitchFamily="18" charset="0"/>
                <a:cs typeface="Times New Roman" panose="02020603050405020304" pitchFamily="18" charset="0"/>
              </a:rPr>
              <a:t>contd</a:t>
            </a:r>
            <a:r>
              <a:rPr lang="en-US" sz="3600" dirty="0" smtClean="0">
                <a:latin typeface="Times New Roman" panose="02020603050405020304" pitchFamily="18" charset="0"/>
                <a:cs typeface="Times New Roman" panose="02020603050405020304" pitchFamily="18" charset="0"/>
              </a:rPr>
              <a:t>…)</a:t>
            </a:r>
            <a:endParaRPr lang="en-US" dirty="0"/>
          </a:p>
        </p:txBody>
      </p:sp>
      <p:sp>
        <p:nvSpPr>
          <p:cNvPr id="3" name="Content Placeholder 2"/>
          <p:cNvSpPr>
            <a:spLocks noGrp="1"/>
          </p:cNvSpPr>
          <p:nvPr>
            <p:ph idx="1"/>
          </p:nvPr>
        </p:nvSpPr>
        <p:spPr>
          <a:ln>
            <a:solidFill>
              <a:srgbClr val="7030A0"/>
            </a:solidFill>
          </a:ln>
        </p:spPr>
        <p:txBody>
          <a:bodyPr/>
          <a:lstStyle/>
          <a:p>
            <a:pPr marL="571500" indent="-571500">
              <a:buFont typeface="+mj-lt"/>
              <a:buAutoNum type="romanLcPeriod" startAt="7"/>
            </a:pPr>
            <a:r>
              <a:rPr lang="en-US" dirty="0" smtClean="0">
                <a:latin typeface="Times New Roman" panose="02020603050405020304" pitchFamily="18" charset="0"/>
                <a:cs typeface="Times New Roman" panose="02020603050405020304" pitchFamily="18" charset="0"/>
              </a:rPr>
              <a:t>Contact </a:t>
            </a:r>
            <a:r>
              <a:rPr lang="en-US" dirty="0" smtClean="0">
                <a:solidFill>
                  <a:schemeClr val="accent5"/>
                </a:solidFill>
                <a:latin typeface="Times New Roman" panose="02020603050405020304" pitchFamily="18" charset="0"/>
                <a:cs typeface="Times New Roman" panose="02020603050405020304" pitchFamily="18" charset="0"/>
              </a:rPr>
              <a:t>relevant departments/participants.</a:t>
            </a:r>
          </a:p>
          <a:p>
            <a:pPr marL="571500" indent="-571500">
              <a:buFont typeface="+mj-lt"/>
              <a:buAutoNum type="romanLcPeriod" startAt="7"/>
            </a:pPr>
            <a:r>
              <a:rPr lang="en-US" dirty="0" smtClean="0">
                <a:solidFill>
                  <a:schemeClr val="accent5"/>
                </a:solidFill>
                <a:latin typeface="Times New Roman" panose="02020603050405020304" pitchFamily="18" charset="0"/>
                <a:cs typeface="Times New Roman" panose="02020603050405020304" pitchFamily="18" charset="0"/>
              </a:rPr>
              <a:t>Follow up </a:t>
            </a:r>
            <a:r>
              <a:rPr lang="en-US" dirty="0" smtClean="0">
                <a:latin typeface="Times New Roman" panose="02020603050405020304" pitchFamily="18" charset="0"/>
                <a:cs typeface="Times New Roman" panose="02020603050405020304" pitchFamily="18" charset="0"/>
              </a:rPr>
              <a:t>to ensure the information was received.</a:t>
            </a:r>
          </a:p>
          <a:p>
            <a:pPr marL="571500" indent="-571500">
              <a:buFont typeface="+mj-lt"/>
              <a:buAutoNum type="romanLcPeriod" startAt="7"/>
            </a:pPr>
            <a:r>
              <a:rPr lang="en-US" dirty="0" smtClean="0">
                <a:solidFill>
                  <a:schemeClr val="accent5"/>
                </a:solidFill>
                <a:latin typeface="Times New Roman" panose="02020603050405020304" pitchFamily="18" charset="0"/>
                <a:cs typeface="Times New Roman" panose="02020603050405020304" pitchFamily="18" charset="0"/>
              </a:rPr>
              <a:t>Finalize list </a:t>
            </a:r>
            <a:r>
              <a:rPr lang="en-US" dirty="0" smtClean="0">
                <a:latin typeface="Times New Roman" panose="02020603050405020304" pitchFamily="18" charset="0"/>
                <a:cs typeface="Times New Roman" panose="02020603050405020304" pitchFamily="18" charset="0"/>
              </a:rPr>
              <a:t>of </a:t>
            </a:r>
            <a:r>
              <a:rPr lang="en-US" dirty="0" smtClean="0">
                <a:solidFill>
                  <a:schemeClr val="accent5"/>
                </a:solidFill>
                <a:latin typeface="Times New Roman" panose="02020603050405020304" pitchFamily="18" charset="0"/>
                <a:cs typeface="Times New Roman" panose="02020603050405020304" pitchFamily="18" charset="0"/>
              </a:rPr>
              <a:t>person attending </a:t>
            </a:r>
            <a:endParaRPr lang="en-US" dirty="0" smtClean="0">
              <a:latin typeface="Times New Roman" panose="02020603050405020304" pitchFamily="18" charset="0"/>
              <a:cs typeface="Times New Roman" panose="02020603050405020304" pitchFamily="18" charset="0"/>
            </a:endParaRPr>
          </a:p>
          <a:p>
            <a:pPr marL="571500" indent="-571500">
              <a:buFont typeface="+mj-lt"/>
              <a:buAutoNum type="romanLcPeriod" startAt="7"/>
            </a:pPr>
            <a:r>
              <a:rPr lang="en-US" dirty="0" smtClean="0">
                <a:latin typeface="Times New Roman" panose="02020603050405020304" pitchFamily="18" charset="0"/>
                <a:cs typeface="Times New Roman" panose="02020603050405020304" pitchFamily="18" charset="0"/>
              </a:rPr>
              <a:t>Source and prepare all necessary </a:t>
            </a:r>
            <a:r>
              <a:rPr lang="en-US" dirty="0" smtClean="0">
                <a:solidFill>
                  <a:schemeClr val="accent5"/>
                </a:solidFill>
                <a:latin typeface="Times New Roman" panose="02020603050405020304" pitchFamily="18" charset="0"/>
                <a:cs typeface="Times New Roman" panose="02020603050405020304" pitchFamily="18" charset="0"/>
              </a:rPr>
              <a:t>resources </a:t>
            </a:r>
            <a:r>
              <a:rPr lang="en-US" dirty="0" smtClean="0">
                <a:latin typeface="Times New Roman" panose="02020603050405020304" pitchFamily="18" charset="0"/>
                <a:cs typeface="Times New Roman" panose="02020603050405020304" pitchFamily="18" charset="0"/>
              </a:rPr>
              <a:t>needed by organizer and presenter.</a:t>
            </a:r>
          </a:p>
          <a:p>
            <a:pPr marL="571500" indent="-571500">
              <a:buFont typeface="+mj-lt"/>
              <a:buAutoNum type="romanLcPeriod" startAt="7"/>
            </a:pPr>
            <a:r>
              <a:rPr lang="en-US" dirty="0" smtClean="0">
                <a:solidFill>
                  <a:schemeClr val="accent5"/>
                </a:solidFill>
                <a:latin typeface="Times New Roman" panose="02020603050405020304" pitchFamily="18" charset="0"/>
                <a:cs typeface="Times New Roman" panose="02020603050405020304" pitchFamily="18" charset="0"/>
              </a:rPr>
              <a:t>Secure caterer </a:t>
            </a:r>
            <a:r>
              <a:rPr lang="en-US" dirty="0" smtClean="0">
                <a:latin typeface="Times New Roman" panose="02020603050405020304" pitchFamily="18" charset="0"/>
                <a:cs typeface="Times New Roman" panose="02020603050405020304" pitchFamily="18" charset="0"/>
              </a:rPr>
              <a:t>to provide meals if not included in venue package.</a:t>
            </a:r>
          </a:p>
          <a:p>
            <a:pPr marL="571500" indent="-571500">
              <a:buFont typeface="+mj-lt"/>
              <a:buAutoNum type="romanLcPeriod" startAt="7"/>
            </a:pPr>
            <a:r>
              <a:rPr lang="en-US" dirty="0" smtClean="0">
                <a:latin typeface="Times New Roman" panose="02020603050405020304" pitchFamily="18" charset="0"/>
                <a:cs typeface="Times New Roman" panose="02020603050405020304" pitchFamily="18" charset="0"/>
              </a:rPr>
              <a:t>Contact Accountant and request a </a:t>
            </a:r>
            <a:r>
              <a:rPr lang="en-US" dirty="0" smtClean="0">
                <a:solidFill>
                  <a:schemeClr val="accent5"/>
                </a:solidFill>
                <a:latin typeface="Times New Roman" panose="02020603050405020304" pitchFamily="18" charset="0"/>
                <a:cs typeface="Times New Roman" panose="02020603050405020304" pitchFamily="18" charset="0"/>
              </a:rPr>
              <a:t>local purchase order.</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3715934"/>
      </p:ext>
    </p:extLst>
  </p:cSld>
  <p:clrMapOvr>
    <a:masterClrMapping/>
  </p:clrMapOvr>
  <p:transition advClick="0" advTm="1000"/>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2584"/>
            <a:ext cx="10515600" cy="1325563"/>
          </a:xfrm>
          <a:blipFill>
            <a:blip r:embed="rId2"/>
            <a:tile tx="0" ty="0" sx="100000" sy="100000" flip="none" algn="tl"/>
          </a:blipFill>
          <a:ln>
            <a:solidFill>
              <a:srgbClr val="7030A0"/>
            </a:solidFill>
          </a:ln>
        </p:spPr>
        <p:txBody>
          <a:bodyPr>
            <a:normAutofit/>
          </a:bodyPr>
          <a:lstStyle/>
          <a:p>
            <a:pPr marL="514350" indent="-514350">
              <a:buFont typeface="+mj-lt"/>
              <a:buAutoNum type="arabicPeriod" startAt="2"/>
            </a:pPr>
            <a:r>
              <a:rPr lang="en-US" sz="3200" dirty="0" smtClean="0">
                <a:latin typeface="Times New Roman" panose="02020603050405020304" pitchFamily="18" charset="0"/>
                <a:cs typeface="Times New Roman" panose="02020603050405020304" pitchFamily="18" charset="0"/>
              </a:rPr>
              <a:t>IMPLEMENTATION</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solidFill>
              <a:srgbClr val="7030A0"/>
            </a:solidFill>
          </a:ln>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This is the phase where actual conducting of seminar takes place .</a:t>
            </a:r>
          </a:p>
          <a:p>
            <a:pPr marL="571500" indent="-571500">
              <a:buFont typeface="+mj-lt"/>
              <a:buAutoNum type="romanLcPeriod"/>
            </a:pPr>
            <a:r>
              <a:rPr lang="en-US" dirty="0" smtClean="0">
                <a:solidFill>
                  <a:schemeClr val="accent5"/>
                </a:solidFill>
                <a:latin typeface="Times New Roman" panose="02020603050405020304" pitchFamily="18" charset="0"/>
                <a:cs typeface="Times New Roman" panose="02020603050405020304" pitchFamily="18" charset="0"/>
              </a:rPr>
              <a:t>Arrive early at venue </a:t>
            </a:r>
            <a:r>
              <a:rPr lang="en-US" dirty="0" smtClean="0">
                <a:latin typeface="Times New Roman" panose="02020603050405020304" pitchFamily="18" charset="0"/>
                <a:cs typeface="Times New Roman" panose="02020603050405020304" pitchFamily="18" charset="0"/>
              </a:rPr>
              <a:t>to ensure the following:</a:t>
            </a:r>
          </a:p>
          <a:p>
            <a:r>
              <a:rPr lang="en-US" dirty="0">
                <a:latin typeface="Times New Roman" panose="02020603050405020304" pitchFamily="18" charset="0"/>
                <a:cs typeface="Times New Roman" panose="02020603050405020304" pitchFamily="18" charset="0"/>
              </a:rPr>
              <a:t>F</a:t>
            </a:r>
            <a:r>
              <a:rPr lang="en-US" dirty="0" smtClean="0">
                <a:latin typeface="Times New Roman" panose="02020603050405020304" pitchFamily="18" charset="0"/>
                <a:cs typeface="Times New Roman" panose="02020603050405020304" pitchFamily="18" charset="0"/>
              </a:rPr>
              <a:t>urniture is arranged at desired.</a:t>
            </a:r>
          </a:p>
          <a:p>
            <a:r>
              <a:rPr lang="en-US" dirty="0" smtClean="0">
                <a:latin typeface="Times New Roman" panose="02020603050405020304" pitchFamily="18" charset="0"/>
                <a:cs typeface="Times New Roman" panose="02020603050405020304" pitchFamily="18" charset="0"/>
              </a:rPr>
              <a:t>Name  tags of participants are laid out. </a:t>
            </a:r>
          </a:p>
          <a:p>
            <a:r>
              <a:rPr lang="en-US" dirty="0" smtClean="0">
                <a:latin typeface="Times New Roman" panose="02020603050405020304" pitchFamily="18" charset="0"/>
                <a:cs typeface="Times New Roman" panose="02020603050405020304" pitchFamily="18" charset="0"/>
              </a:rPr>
              <a:t>Participants informational packet are laid out.</a:t>
            </a:r>
          </a:p>
          <a:p>
            <a:r>
              <a:rPr lang="en-US" dirty="0" smtClean="0">
                <a:latin typeface="Times New Roman" panose="02020603050405020304" pitchFamily="18" charset="0"/>
                <a:cs typeface="Times New Roman" panose="02020603050405020304" pitchFamily="18" charset="0"/>
              </a:rPr>
              <a:t>Equipment and material required by presenter are ready and working .</a:t>
            </a:r>
          </a:p>
          <a:p>
            <a:r>
              <a:rPr lang="en-US" dirty="0" smtClean="0">
                <a:latin typeface="Times New Roman" panose="02020603050405020304" pitchFamily="18" charset="0"/>
                <a:cs typeface="Times New Roman" panose="02020603050405020304" pitchFamily="18" charset="0"/>
              </a:rPr>
              <a:t>Completion of Registration form if necessary.</a:t>
            </a:r>
          </a:p>
        </p:txBody>
      </p:sp>
    </p:spTree>
    <p:extLst>
      <p:ext uri="{BB962C8B-B14F-4D97-AF65-F5344CB8AC3E}">
        <p14:creationId xmlns:p14="http://schemas.microsoft.com/office/powerpoint/2010/main" val="943914246"/>
      </p:ext>
    </p:extLst>
  </p:cSld>
  <p:clrMapOvr>
    <a:masterClrMapping/>
  </p:clrMapOvr>
  <p:transition advClick="0" advTm="1000"/>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8516"/>
            <a:ext cx="10515600" cy="1325563"/>
          </a:xfrm>
          <a:blipFill>
            <a:blip r:embed="rId2"/>
            <a:tile tx="0" ty="0" sx="100000" sy="100000" flip="none" algn="tl"/>
          </a:blipFill>
          <a:ln>
            <a:solidFill>
              <a:srgbClr val="7030A0"/>
            </a:solidFill>
          </a:ln>
        </p:spPr>
        <p:txBody>
          <a:bodyPr>
            <a:normAutofit/>
          </a:bodyPr>
          <a:lstStyle/>
          <a:p>
            <a:r>
              <a:rPr lang="en-US" sz="3200" dirty="0" smtClean="0">
                <a:latin typeface="Times New Roman" panose="02020603050405020304" pitchFamily="18" charset="0"/>
                <a:cs typeface="Times New Roman" panose="02020603050405020304" pitchFamily="18" charset="0"/>
              </a:rPr>
              <a:t>Implementation (</a:t>
            </a:r>
            <a:r>
              <a:rPr lang="en-US" sz="3200" dirty="0" err="1" smtClean="0">
                <a:latin typeface="Times New Roman" panose="02020603050405020304" pitchFamily="18" charset="0"/>
                <a:cs typeface="Times New Roman" panose="02020603050405020304" pitchFamily="18" charset="0"/>
              </a:rPr>
              <a:t>contd</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solidFill>
              <a:srgbClr val="7030A0"/>
            </a:solidFill>
          </a:ln>
        </p:spPr>
        <p:txBody>
          <a:bodyPr>
            <a:normAutofit/>
          </a:bodyPr>
          <a:lstStyle/>
          <a:p>
            <a:pPr marL="571500" indent="-571500">
              <a:buFont typeface="+mj-lt"/>
              <a:buAutoNum type="romanLcPeriod" startAt="2"/>
            </a:pPr>
            <a:r>
              <a:rPr lang="en-US" dirty="0" smtClean="0">
                <a:solidFill>
                  <a:schemeClr val="accent5"/>
                </a:solidFill>
                <a:latin typeface="Times New Roman" panose="02020603050405020304" pitchFamily="18" charset="0"/>
                <a:cs typeface="Times New Roman" panose="02020603050405020304" pitchFamily="18" charset="0"/>
              </a:rPr>
              <a:t>Welcome address and introduction of presenter:</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facilitator formally welcome all participants to the seminar.</a:t>
            </a:r>
          </a:p>
          <a:p>
            <a:r>
              <a:rPr lang="en-US" dirty="0" smtClean="0">
                <a:latin typeface="Times New Roman" panose="02020603050405020304" pitchFamily="18" charset="0"/>
                <a:cs typeface="Times New Roman" panose="02020603050405020304" pitchFamily="18" charset="0"/>
              </a:rPr>
              <a:t>The facilitator gives a brief synopsis of the seminar.</a:t>
            </a:r>
          </a:p>
          <a:p>
            <a:r>
              <a:rPr lang="en-US" dirty="0" smtClean="0">
                <a:latin typeface="Times New Roman" panose="02020603050405020304" pitchFamily="18" charset="0"/>
                <a:cs typeface="Times New Roman" panose="02020603050405020304" pitchFamily="18" charset="0"/>
              </a:rPr>
              <a:t>Explanation of role in the seminar.</a:t>
            </a:r>
          </a:p>
          <a:p>
            <a:r>
              <a:rPr lang="en-US" dirty="0" smtClean="0">
                <a:latin typeface="Times New Roman" panose="02020603050405020304" pitchFamily="18" charset="0"/>
                <a:cs typeface="Times New Roman" panose="02020603050405020304" pitchFamily="18" charset="0"/>
              </a:rPr>
              <a:t>Answers any queries the participants may have </a:t>
            </a:r>
          </a:p>
          <a:p>
            <a:r>
              <a:rPr lang="en-US" dirty="0" smtClean="0">
                <a:latin typeface="Times New Roman" panose="02020603050405020304" pitchFamily="18" charset="0"/>
                <a:cs typeface="Times New Roman" panose="02020603050405020304" pitchFamily="18" charset="0"/>
              </a:rPr>
              <a:t>Introduce the presenter and gives an insight into his backgrounds.</a:t>
            </a:r>
          </a:p>
          <a:p>
            <a:r>
              <a:rPr lang="en-US" dirty="0" smtClean="0">
                <a:latin typeface="Times New Roman" panose="02020603050405020304" pitchFamily="18" charset="0"/>
                <a:cs typeface="Times New Roman" panose="02020603050405020304" pitchFamily="18" charset="0"/>
              </a:rPr>
              <a:t>Hands over the seminar to the presenter.</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553386"/>
      </p:ext>
    </p:extLst>
  </p:cSld>
  <p:clrMapOvr>
    <a:masterClrMapping/>
  </p:clrMapOvr>
  <p:transition advClick="0" advTm="1000"/>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8515"/>
            <a:ext cx="10515600" cy="1325563"/>
          </a:xfrm>
          <a:blipFill>
            <a:blip r:embed="rId2"/>
            <a:tile tx="0" ty="0" sx="100000" sy="100000" flip="none" algn="tl"/>
          </a:blipFill>
          <a:ln>
            <a:solidFill>
              <a:srgbClr val="7030A0"/>
            </a:solidFill>
          </a:ln>
        </p:spPr>
        <p:txBody>
          <a:bodyPr>
            <a:normAutofit/>
          </a:bodyPr>
          <a:lstStyle/>
          <a:p>
            <a:r>
              <a:rPr lang="en-US" sz="3200" dirty="0" smtClean="0">
                <a:latin typeface="Times New Roman" panose="02020603050405020304" pitchFamily="18" charset="0"/>
                <a:cs typeface="Times New Roman" panose="02020603050405020304" pitchFamily="18" charset="0"/>
              </a:rPr>
              <a:t>Implementation (</a:t>
            </a:r>
            <a:r>
              <a:rPr lang="en-US" sz="3200" dirty="0" err="1">
                <a:latin typeface="Times New Roman" panose="02020603050405020304" pitchFamily="18" charset="0"/>
                <a:cs typeface="Times New Roman" panose="02020603050405020304" pitchFamily="18" charset="0"/>
              </a:rPr>
              <a:t>c</a:t>
            </a:r>
            <a:r>
              <a:rPr lang="en-US" sz="3200" dirty="0" err="1" smtClean="0">
                <a:latin typeface="Times New Roman" panose="02020603050405020304" pitchFamily="18" charset="0"/>
                <a:cs typeface="Times New Roman" panose="02020603050405020304" pitchFamily="18" charset="0"/>
              </a:rPr>
              <a:t>ontd</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solidFill>
              <a:srgbClr val="7030A0"/>
            </a:solidFill>
          </a:ln>
        </p:spPr>
        <p:txBody>
          <a:bodyPr/>
          <a:lstStyle/>
          <a:p>
            <a:pPr marL="571500" indent="-571500">
              <a:buFont typeface="+mj-lt"/>
              <a:buAutoNum type="romanLcPeriod" startAt="3"/>
            </a:pPr>
            <a:r>
              <a:rPr lang="en-US" dirty="0" smtClean="0">
                <a:solidFill>
                  <a:schemeClr val="accent5"/>
                </a:solidFill>
                <a:latin typeface="Times New Roman" panose="02020603050405020304" pitchFamily="18" charset="0"/>
                <a:cs typeface="Times New Roman" panose="02020603050405020304" pitchFamily="18" charset="0"/>
              </a:rPr>
              <a:t>Conducting the seminar</a:t>
            </a:r>
          </a:p>
          <a:p>
            <a:pPr marL="0" indent="0">
              <a:buNone/>
            </a:pPr>
            <a:r>
              <a:rPr lang="en-US" dirty="0" smtClean="0">
                <a:latin typeface="Times New Roman" panose="02020603050405020304" pitchFamily="18" charset="0"/>
                <a:cs typeface="Times New Roman" panose="02020603050405020304" pitchFamily="18" charset="0"/>
              </a:rPr>
              <a:t>The Presenter should consider the following :</a:t>
            </a:r>
          </a:p>
          <a:p>
            <a:r>
              <a:rPr lang="en-US" dirty="0" smtClean="0">
                <a:latin typeface="Times New Roman" panose="02020603050405020304" pitchFamily="18" charset="0"/>
                <a:cs typeface="Times New Roman" panose="02020603050405020304" pitchFamily="18" charset="0"/>
              </a:rPr>
              <a:t>Seating arrangement </a:t>
            </a:r>
          </a:p>
          <a:p>
            <a:r>
              <a:rPr lang="en-US" dirty="0" smtClean="0">
                <a:latin typeface="Times New Roman" panose="02020603050405020304" pitchFamily="18" charset="0"/>
                <a:cs typeface="Times New Roman" panose="02020603050405020304" pitchFamily="18" charset="0"/>
              </a:rPr>
              <a:t>Presentation style</a:t>
            </a:r>
          </a:p>
          <a:p>
            <a:r>
              <a:rPr lang="en-US" dirty="0" smtClean="0">
                <a:latin typeface="Times New Roman" panose="02020603050405020304" pitchFamily="18" charset="0"/>
                <a:cs typeface="Times New Roman" panose="02020603050405020304" pitchFamily="18" charset="0"/>
              </a:rPr>
              <a:t>Workshops method </a:t>
            </a:r>
          </a:p>
          <a:p>
            <a:r>
              <a:rPr lang="en-US" dirty="0" smtClean="0">
                <a:latin typeface="Times New Roman" panose="02020603050405020304" pitchFamily="18" charset="0"/>
                <a:cs typeface="Times New Roman" panose="02020603050405020304" pitchFamily="18" charset="0"/>
              </a:rPr>
              <a:t>Visual Aids</a:t>
            </a:r>
          </a:p>
          <a:p>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2379" y="2796987"/>
            <a:ext cx="6211421" cy="3379976"/>
          </a:xfrm>
          <a:prstGeom prst="rect">
            <a:avLst/>
          </a:prstGeom>
        </p:spPr>
      </p:pic>
    </p:spTree>
    <p:extLst>
      <p:ext uri="{BB962C8B-B14F-4D97-AF65-F5344CB8AC3E}">
        <p14:creationId xmlns:p14="http://schemas.microsoft.com/office/powerpoint/2010/main" val="2352487129"/>
      </p:ext>
    </p:extLst>
  </p:cSld>
  <p:clrMapOvr>
    <a:masterClrMapping/>
  </p:clrMapOvr>
  <p:transition advClick="0" advTm="1000"/>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0380"/>
            <a:ext cx="10515600" cy="1325563"/>
          </a:xfrm>
          <a:blipFill>
            <a:blip r:embed="rId2"/>
            <a:tile tx="0" ty="0" sx="100000" sy="100000" flip="none" algn="tl"/>
          </a:blipFill>
          <a:ln>
            <a:solidFill>
              <a:srgbClr val="7030A0"/>
            </a:solidFill>
          </a:ln>
        </p:spPr>
        <p:txBody>
          <a:bodyPr>
            <a:normAutofit/>
          </a:bodyPr>
          <a:lstStyle/>
          <a:p>
            <a:pPr marL="742950" indent="-742950">
              <a:buFont typeface="+mj-lt"/>
              <a:buAutoNum type="arabicPeriod" startAt="3"/>
            </a:pPr>
            <a:r>
              <a:rPr lang="en-US" sz="3600" dirty="0" smtClean="0">
                <a:latin typeface="Times New Roman" panose="02020603050405020304" pitchFamily="18" charset="0"/>
                <a:cs typeface="Times New Roman" panose="02020603050405020304" pitchFamily="18" charset="0"/>
              </a:rPr>
              <a:t>EVALUATION</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solidFill>
              <a:srgbClr val="7030A0"/>
            </a:solidFill>
          </a:ln>
        </p:spPr>
        <p:txBody>
          <a:bodyPr>
            <a:normAutofit/>
          </a:bodyPr>
          <a:lstStyle/>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Seminar can be evaluated using formal and informal methods .</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The evaluation must be made to get the immediate feedback from the speaker and participants regarding the seminar paper and other seminar details.</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The objectivity of the paper presented ,the view of audience also need to be evaluated.</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The observation schedule , questionnaire can be used as evaluation tools for seminar.</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The information obtained through the evaluation tools must be a feedback for paper presentations.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7182793"/>
      </p:ext>
    </p:extLst>
  </p:cSld>
  <p:clrMapOvr>
    <a:masterClrMapping/>
  </p:clrMapOvr>
  <p:transition advClick="0" advTm="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9848" y="1414021"/>
            <a:ext cx="10058400" cy="4758179"/>
          </a:xfrm>
        </p:spPr>
        <p:txBody>
          <a:bodyPr>
            <a:normAutofit/>
          </a:bodyPr>
          <a:lstStyle/>
          <a:p>
            <a:pPr>
              <a:buNone/>
            </a:pPr>
            <a:r>
              <a:rPr lang="en-US" b="1" dirty="0" smtClean="0"/>
              <a:t>1. </a:t>
            </a:r>
            <a:r>
              <a:rPr lang="en-US" sz="2400" b="1" dirty="0" smtClean="0"/>
              <a:t>First Ways of Classification</a:t>
            </a:r>
          </a:p>
          <a:p>
            <a:r>
              <a:rPr lang="en-US" sz="2400" dirty="0" smtClean="0"/>
              <a:t>Audio Aids</a:t>
            </a:r>
          </a:p>
          <a:p>
            <a:r>
              <a:rPr lang="en-US" sz="2400" dirty="0" smtClean="0"/>
              <a:t>Video aids</a:t>
            </a:r>
          </a:p>
          <a:p>
            <a:r>
              <a:rPr lang="en-US" sz="2400" dirty="0" smtClean="0"/>
              <a:t>Audio-visual aids</a:t>
            </a:r>
          </a:p>
          <a:p>
            <a:pPr>
              <a:buNone/>
            </a:pPr>
            <a:r>
              <a:rPr lang="en-US" sz="2400" b="1" dirty="0" smtClean="0"/>
              <a:t>1. Second way of classification</a:t>
            </a:r>
          </a:p>
          <a:p>
            <a:r>
              <a:rPr lang="en-US" sz="2400" dirty="0" smtClean="0"/>
              <a:t>Projected Aids (need of power for projection)</a:t>
            </a:r>
          </a:p>
          <a:p>
            <a:r>
              <a:rPr lang="en-US" sz="2400" dirty="0" smtClean="0"/>
              <a:t>Non-projected(does not head power for projection)</a:t>
            </a:r>
          </a:p>
          <a:p>
            <a:endParaRPr lang="en-US" sz="2400" dirty="0"/>
          </a:p>
        </p:txBody>
      </p:sp>
      <p:sp>
        <p:nvSpPr>
          <p:cNvPr id="2" name="Title 1"/>
          <p:cNvSpPr>
            <a:spLocks noGrp="1"/>
          </p:cNvSpPr>
          <p:nvPr>
            <p:ph type="title"/>
          </p:nvPr>
        </p:nvSpPr>
        <p:spPr>
          <a:xfrm>
            <a:off x="1069848" y="484632"/>
            <a:ext cx="10058400" cy="929389"/>
          </a:xfrm>
        </p:spPr>
        <p:txBody>
          <a:bodyPr/>
          <a:lstStyle/>
          <a:p>
            <a:r>
              <a:rPr lang="en-US" dirty="0" smtClean="0"/>
              <a:t>Types of media</a:t>
            </a:r>
            <a:endParaRPr lang="en-US" dirty="0"/>
          </a:p>
        </p:txBody>
      </p:sp>
    </p:spTree>
    <p:extLst>
      <p:ext uri="{BB962C8B-B14F-4D97-AF65-F5344CB8AC3E}">
        <p14:creationId xmlns:p14="http://schemas.microsoft.com/office/powerpoint/2010/main" val="3140078636"/>
      </p:ext>
    </p:extLst>
  </p:cSld>
  <p:clrMapOvr>
    <a:masterClrMapping/>
  </p:clrMapOvr>
  <p:transition advClick="0" advTm="1000"/>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18872"/>
            <a:ext cx="10058400" cy="1024128"/>
          </a:xfrm>
        </p:spPr>
        <p:txBody>
          <a:bodyPr/>
          <a:lstStyle/>
          <a:p>
            <a:pPr algn="ctr"/>
            <a:r>
              <a:rPr lang="en-US" dirty="0" smtClean="0"/>
              <a:t>Group Method </a:t>
            </a:r>
            <a:r>
              <a:rPr lang="en-US" dirty="0" smtClean="0">
                <a:solidFill>
                  <a:srgbClr val="FFC000"/>
                </a:solidFill>
              </a:rPr>
              <a:t>(Seminar)</a:t>
            </a:r>
            <a:endParaRPr lang="en-US" dirty="0">
              <a:solidFill>
                <a:srgbClr val="FFC000"/>
              </a:solidFill>
            </a:endParaRPr>
          </a:p>
        </p:txBody>
      </p:sp>
      <p:sp>
        <p:nvSpPr>
          <p:cNvPr id="3" name="Text Placeholder 2"/>
          <p:cNvSpPr>
            <a:spLocks noGrp="1"/>
          </p:cNvSpPr>
          <p:nvPr>
            <p:ph type="body" idx="1"/>
          </p:nvPr>
        </p:nvSpPr>
        <p:spPr>
          <a:xfrm>
            <a:off x="1066800" y="1316736"/>
            <a:ext cx="4754880" cy="640080"/>
          </a:xfrm>
        </p:spPr>
        <p:txBody>
          <a:bodyPr/>
          <a:lstStyle/>
          <a:p>
            <a:pPr algn="ctr"/>
            <a:r>
              <a:rPr lang="en-US" sz="3200" dirty="0" smtClean="0"/>
              <a:t>Advantages</a:t>
            </a:r>
            <a:endParaRPr lang="en-US" sz="3200" dirty="0"/>
          </a:p>
        </p:txBody>
      </p:sp>
      <p:sp>
        <p:nvSpPr>
          <p:cNvPr id="4" name="Content Placeholder 3"/>
          <p:cNvSpPr>
            <a:spLocks noGrp="1"/>
          </p:cNvSpPr>
          <p:nvPr>
            <p:ph sz="half" idx="2"/>
          </p:nvPr>
        </p:nvSpPr>
        <p:spPr>
          <a:xfrm>
            <a:off x="205740" y="1943099"/>
            <a:ext cx="6158484" cy="4809109"/>
          </a:xfrm>
        </p:spPr>
        <p:txBody>
          <a:bodyPr>
            <a:noAutofit/>
          </a:bodyPr>
          <a:lstStyle/>
          <a:p>
            <a:r>
              <a:rPr lang="en-US" sz="2800" dirty="0">
                <a:latin typeface="Times New Roman" panose="02020603050405020304" pitchFamily="18" charset="0"/>
                <a:cs typeface="Times New Roman" panose="02020603050405020304" pitchFamily="18" charset="0"/>
              </a:rPr>
              <a:t> </a:t>
            </a:r>
            <a:r>
              <a:rPr lang="en-US" dirty="0"/>
              <a:t>Regulate the creating and organizing of facts and </a:t>
            </a:r>
            <a:r>
              <a:rPr lang="en-US" dirty="0" smtClean="0"/>
              <a:t>information</a:t>
            </a:r>
          </a:p>
          <a:p>
            <a:r>
              <a:rPr lang="en-US" dirty="0"/>
              <a:t>Seminar is always subject / theme specific, so that sufficient knowledge about the concerned subject can be developed</a:t>
            </a:r>
            <a:r>
              <a:rPr lang="en-US" dirty="0" smtClean="0"/>
              <a:t>.</a:t>
            </a:r>
          </a:p>
          <a:p>
            <a:r>
              <a:rPr lang="en-US" dirty="0"/>
              <a:t>M</a:t>
            </a:r>
            <a:r>
              <a:rPr lang="en-US" dirty="0" smtClean="0"/>
              <a:t>akes </a:t>
            </a:r>
            <a:r>
              <a:rPr lang="en-US" dirty="0"/>
              <a:t>teaching and learning process </a:t>
            </a:r>
            <a:r>
              <a:rPr lang="en-US" dirty="0" smtClean="0"/>
              <a:t>lively</a:t>
            </a:r>
          </a:p>
          <a:p>
            <a:r>
              <a:rPr lang="en-US" dirty="0"/>
              <a:t>Ensures the understandability and enhances the capability of the students learning</a:t>
            </a:r>
            <a:endParaRPr lang="en-US" sz="28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6364224" y="1316736"/>
            <a:ext cx="4754880" cy="640080"/>
          </a:xfrm>
        </p:spPr>
        <p:txBody>
          <a:bodyPr>
            <a:normAutofit/>
          </a:bodyPr>
          <a:lstStyle/>
          <a:p>
            <a:pPr algn="ctr"/>
            <a:r>
              <a:rPr lang="en-US" sz="3200" dirty="0" smtClean="0"/>
              <a:t>Disadvantages</a:t>
            </a:r>
            <a:endParaRPr lang="en-US" sz="3200" dirty="0"/>
          </a:p>
        </p:txBody>
      </p:sp>
      <p:sp>
        <p:nvSpPr>
          <p:cNvPr id="6" name="Content Placeholder 5"/>
          <p:cNvSpPr>
            <a:spLocks noGrp="1"/>
          </p:cNvSpPr>
          <p:nvPr>
            <p:ph sz="quarter" idx="4"/>
          </p:nvPr>
        </p:nvSpPr>
        <p:spPr>
          <a:xfrm>
            <a:off x="6682740" y="1943100"/>
            <a:ext cx="5268468" cy="4443984"/>
          </a:xfrm>
        </p:spPr>
        <p:txBody>
          <a:bodyPr>
            <a:normAutofit fontScale="85000" lnSpcReduction="10000"/>
          </a:bodyPr>
          <a:lstStyle/>
          <a:p>
            <a:r>
              <a:rPr lang="en-US" sz="2800" dirty="0" smtClean="0">
                <a:latin typeface="Times New Roman" panose="02020603050405020304" pitchFamily="18" charset="0"/>
                <a:cs typeface="Times New Roman" panose="02020603050405020304" pitchFamily="18" charset="0"/>
              </a:rPr>
              <a:t> </a:t>
            </a:r>
            <a:r>
              <a:rPr lang="en-US" dirty="0"/>
              <a:t>Costly</a:t>
            </a:r>
          </a:p>
          <a:p>
            <a:r>
              <a:rPr lang="en-US" dirty="0"/>
              <a:t>Rely on resource person </a:t>
            </a:r>
            <a:r>
              <a:rPr lang="en-US" dirty="0" smtClean="0"/>
              <a:t>knowledge.</a:t>
            </a:r>
          </a:p>
          <a:p>
            <a:r>
              <a:rPr lang="en-US" dirty="0" smtClean="0"/>
              <a:t>Setting </a:t>
            </a:r>
            <a:r>
              <a:rPr lang="en-US" dirty="0"/>
              <a:t>of seminar for every topic in the Text is not feasible.</a:t>
            </a:r>
          </a:p>
          <a:p>
            <a:r>
              <a:rPr lang="en-US" dirty="0"/>
              <a:t>The subject area to be taught must be relevant to the theme seminar .</a:t>
            </a:r>
          </a:p>
          <a:p>
            <a:r>
              <a:rPr lang="en-US" dirty="0"/>
              <a:t>The seminar themes must confirm the learning experience to be inculcated to the student .</a:t>
            </a:r>
          </a:p>
          <a:p>
            <a:r>
              <a:rPr lang="en-US" dirty="0"/>
              <a:t>This method found fit for higher learning only.</a:t>
            </a:r>
          </a:p>
          <a:p>
            <a:r>
              <a:rPr lang="en-US" dirty="0"/>
              <a:t>Implementation of this method for lower classes is cumbersome.</a:t>
            </a:r>
          </a:p>
          <a:p>
            <a:r>
              <a:rPr lang="en-US" dirty="0"/>
              <a:t>Time management is somewhat difficult.</a:t>
            </a:r>
          </a:p>
          <a:p>
            <a:r>
              <a:rPr lang="en-US" dirty="0"/>
              <a:t>Passive observations without interaction also make seminar dull and worthless.</a:t>
            </a:r>
          </a:p>
          <a:p>
            <a:endParaRPr lang="en-US"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90</a:t>
            </a:fld>
            <a:endParaRPr lang="en-US"/>
          </a:p>
        </p:txBody>
      </p:sp>
    </p:spTree>
    <p:extLst>
      <p:ext uri="{BB962C8B-B14F-4D97-AF65-F5344CB8AC3E}">
        <p14:creationId xmlns:p14="http://schemas.microsoft.com/office/powerpoint/2010/main" val="185019797"/>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500"/>
                                        <p:tgtEl>
                                          <p:spTgt spid="5">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fade">
                                      <p:cBhvr>
                                        <p:cTn id="33" dur="500"/>
                                        <p:tgtEl>
                                          <p:spTgt spid="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Effect transition="in" filter="fade">
                                      <p:cBhvr>
                                        <p:cTn id="38" dur="500"/>
                                        <p:tgtEl>
                                          <p:spTgt spid="6">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fade">
                                      <p:cBhvr>
                                        <p:cTn id="43" dur="500"/>
                                        <p:tgtEl>
                                          <p:spTgt spid="6">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3" end="3"/>
                                            </p:txEl>
                                          </p:spTgt>
                                        </p:tgtEl>
                                        <p:attrNameLst>
                                          <p:attrName>style.visibility</p:attrName>
                                        </p:attrNameLst>
                                      </p:cBhvr>
                                      <p:to>
                                        <p:strVal val="visible"/>
                                      </p:to>
                                    </p:set>
                                    <p:animEffect transition="in" filter="fade">
                                      <p:cBhvr>
                                        <p:cTn id="48" dur="500"/>
                                        <p:tgtEl>
                                          <p:spTgt spid="6">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
                                            <p:txEl>
                                              <p:pRg st="4" end="4"/>
                                            </p:txEl>
                                          </p:spTgt>
                                        </p:tgtEl>
                                        <p:attrNameLst>
                                          <p:attrName>style.visibility</p:attrName>
                                        </p:attrNameLst>
                                      </p:cBhvr>
                                      <p:to>
                                        <p:strVal val="visible"/>
                                      </p:to>
                                    </p:set>
                                    <p:animEffect transition="in" filter="fade">
                                      <p:cBhvr>
                                        <p:cTn id="53" dur="500"/>
                                        <p:tgtEl>
                                          <p:spTgt spid="6">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xEl>
                                              <p:pRg st="5" end="5"/>
                                            </p:txEl>
                                          </p:spTgt>
                                        </p:tgtEl>
                                        <p:attrNameLst>
                                          <p:attrName>style.visibility</p:attrName>
                                        </p:attrNameLst>
                                      </p:cBhvr>
                                      <p:to>
                                        <p:strVal val="visible"/>
                                      </p:to>
                                    </p:set>
                                    <p:animEffect transition="in" filter="fade">
                                      <p:cBhvr>
                                        <p:cTn id="58" dur="500"/>
                                        <p:tgtEl>
                                          <p:spTgt spid="6">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
                                            <p:txEl>
                                              <p:pRg st="6" end="6"/>
                                            </p:txEl>
                                          </p:spTgt>
                                        </p:tgtEl>
                                        <p:attrNameLst>
                                          <p:attrName>style.visibility</p:attrName>
                                        </p:attrNameLst>
                                      </p:cBhvr>
                                      <p:to>
                                        <p:strVal val="visible"/>
                                      </p:to>
                                    </p:set>
                                    <p:animEffect transition="in" filter="fade">
                                      <p:cBhvr>
                                        <p:cTn id="63" dur="500"/>
                                        <p:tgtEl>
                                          <p:spTgt spid="6">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6">
                                            <p:txEl>
                                              <p:pRg st="7" end="7"/>
                                            </p:txEl>
                                          </p:spTgt>
                                        </p:tgtEl>
                                        <p:attrNameLst>
                                          <p:attrName>style.visibility</p:attrName>
                                        </p:attrNameLst>
                                      </p:cBhvr>
                                      <p:to>
                                        <p:strVal val="visible"/>
                                      </p:to>
                                    </p:set>
                                    <p:animEffect transition="in" filter="fade">
                                      <p:cBhvr>
                                        <p:cTn id="68" dur="500"/>
                                        <p:tgtEl>
                                          <p:spTgt spid="6">
                                            <p:txEl>
                                              <p:pRg st="7" end="7"/>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6">
                                            <p:txEl>
                                              <p:pRg st="8" end="8"/>
                                            </p:txEl>
                                          </p:spTgt>
                                        </p:tgtEl>
                                        <p:attrNameLst>
                                          <p:attrName>style.visibility</p:attrName>
                                        </p:attrNameLst>
                                      </p:cBhvr>
                                      <p:to>
                                        <p:strVal val="visible"/>
                                      </p:to>
                                    </p:set>
                                    <p:animEffect transition="in" filter="fade">
                                      <p:cBhvr>
                                        <p:cTn id="73"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 y="-18288"/>
            <a:ext cx="11745468" cy="887159"/>
          </a:xfrm>
        </p:spPr>
        <p:txBody>
          <a:bodyPr>
            <a:noAutofit/>
          </a:bodyPr>
          <a:lstStyle/>
          <a:p>
            <a:pPr algn="ctr"/>
            <a:r>
              <a:rPr lang="en-US" sz="4400" dirty="0" smtClean="0"/>
              <a:t>Difference Between Seminar and Lecture Method</a:t>
            </a:r>
            <a:endParaRPr lang="en-US" sz="4400" dirty="0"/>
          </a:p>
        </p:txBody>
      </p:sp>
      <p:pic>
        <p:nvPicPr>
          <p:cNvPr id="5" name="Content Placeholder 4"/>
          <p:cNvPicPr>
            <a:picLocks noGrp="1" noChangeAspect="1"/>
          </p:cNvPicPr>
          <p:nvPr>
            <p:ph idx="1"/>
          </p:nvPr>
        </p:nvPicPr>
        <p:blipFill>
          <a:blip r:embed="rId2" cstate="print"/>
          <a:stretch>
            <a:fillRect/>
          </a:stretch>
        </p:blipFill>
        <p:spPr>
          <a:xfrm>
            <a:off x="68580" y="754571"/>
            <a:ext cx="6063806" cy="2952750"/>
          </a:xfrm>
          <a:prstGeom prst="rect">
            <a:avLst/>
          </a:prstGeom>
        </p:spPr>
      </p:pic>
      <p:sp>
        <p:nvSpPr>
          <p:cNvPr id="4" name="Slide Number Placeholder 3"/>
          <p:cNvSpPr>
            <a:spLocks noGrp="1"/>
          </p:cNvSpPr>
          <p:nvPr>
            <p:ph type="sldNum" sz="quarter" idx="12"/>
          </p:nvPr>
        </p:nvSpPr>
        <p:spPr/>
        <p:txBody>
          <a:bodyPr/>
          <a:lstStyle/>
          <a:p>
            <a:fld id="{EF88F1E9-A9E1-4947-9BD4-DCF9D535B08A}" type="slidenum">
              <a:rPr lang="en-US" smtClean="0"/>
              <a:pPr/>
              <a:t>91</a:t>
            </a:fld>
            <a:endParaRPr lang="en-US"/>
          </a:p>
        </p:txBody>
      </p:sp>
      <p:pic>
        <p:nvPicPr>
          <p:cNvPr id="6" name="Picture 5"/>
          <p:cNvPicPr>
            <a:picLocks noChangeAspect="1"/>
          </p:cNvPicPr>
          <p:nvPr/>
        </p:nvPicPr>
        <p:blipFill>
          <a:blip r:embed="rId3" cstate="print"/>
          <a:stretch>
            <a:fillRect/>
          </a:stretch>
        </p:blipFill>
        <p:spPr>
          <a:xfrm>
            <a:off x="1988820" y="3839464"/>
            <a:ext cx="8435340" cy="2867025"/>
          </a:xfrm>
          <a:prstGeom prst="rect">
            <a:avLst/>
          </a:prstGeom>
        </p:spPr>
      </p:pic>
      <p:pic>
        <p:nvPicPr>
          <p:cNvPr id="7" name="Picture 6"/>
          <p:cNvPicPr>
            <a:picLocks noChangeAspect="1"/>
          </p:cNvPicPr>
          <p:nvPr/>
        </p:nvPicPr>
        <p:blipFill>
          <a:blip r:embed="rId4" cstate="print"/>
          <a:stretch>
            <a:fillRect/>
          </a:stretch>
        </p:blipFill>
        <p:spPr>
          <a:xfrm>
            <a:off x="6315266" y="769525"/>
            <a:ext cx="5818822" cy="2937796"/>
          </a:xfrm>
          <a:prstGeom prst="rect">
            <a:avLst/>
          </a:prstGeom>
        </p:spPr>
      </p:pic>
    </p:spTree>
    <p:extLst>
      <p:ext uri="{BB962C8B-B14F-4D97-AF65-F5344CB8AC3E}">
        <p14:creationId xmlns:p14="http://schemas.microsoft.com/office/powerpoint/2010/main" val="3371954009"/>
      </p:ext>
    </p:extLst>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 lecture</a:t>
            </a:r>
            <a:endParaRPr lang="en-US" dirty="0"/>
          </a:p>
        </p:txBody>
      </p:sp>
      <p:sp>
        <p:nvSpPr>
          <p:cNvPr id="3" name="Content Placeholder 2"/>
          <p:cNvSpPr>
            <a:spLocks noGrp="1"/>
          </p:cNvSpPr>
          <p:nvPr>
            <p:ph idx="1"/>
          </p:nvPr>
        </p:nvSpPr>
        <p:spPr/>
        <p:txBody>
          <a:bodyPr/>
          <a:lstStyle/>
          <a:p>
            <a:r>
              <a:rPr lang="en-US" dirty="0"/>
              <a:t>Mini lecture is an overview of a topic for quick and efficient understanding of the subject and improved learning</a:t>
            </a:r>
            <a:r>
              <a:rPr lang="en-US" dirty="0" smtClean="0"/>
              <a:t>.</a:t>
            </a:r>
          </a:p>
          <a:p>
            <a:endParaRPr lang="en-US" dirty="0" smtClean="0"/>
          </a:p>
          <a:p>
            <a:r>
              <a:rPr lang="en-US" dirty="0"/>
              <a:t> </a:t>
            </a:r>
            <a:r>
              <a:rPr lang="en-US" dirty="0" smtClean="0"/>
              <a:t>Brief lecture can be given to smaller group called as Mini lecture. </a:t>
            </a:r>
          </a:p>
          <a:p>
            <a:r>
              <a:rPr lang="en-US" dirty="0" smtClean="0"/>
              <a:t>The number of audience in a mini lecture may be about thirty persons to the most. </a:t>
            </a:r>
          </a:p>
          <a:p>
            <a:endParaRPr lang="en-US" dirty="0"/>
          </a:p>
          <a:p>
            <a:r>
              <a:rPr lang="en-US" dirty="0" smtClean="0"/>
              <a:t> A mini lecture deals with only a specific topic, or a unit of topic and so it can be completed in a short period of time, about fifteen minutes. </a:t>
            </a:r>
          </a:p>
          <a:p>
            <a:r>
              <a:rPr lang="en-US" dirty="0" smtClean="0"/>
              <a:t>Other salient features of the lecture resembles with mini lecture.  </a:t>
            </a:r>
            <a:endParaRPr lang="en-US" dirty="0"/>
          </a:p>
        </p:txBody>
      </p:sp>
      <p:sp>
        <p:nvSpPr>
          <p:cNvPr id="4" name="Slide Number Placeholder 3"/>
          <p:cNvSpPr>
            <a:spLocks noGrp="1"/>
          </p:cNvSpPr>
          <p:nvPr>
            <p:ph type="sldNum" sz="quarter" idx="12"/>
          </p:nvPr>
        </p:nvSpPr>
        <p:spPr/>
        <p:txBody>
          <a:bodyPr/>
          <a:lstStyle/>
          <a:p>
            <a:fld id="{EF88F1E9-A9E1-4947-9BD4-DCF9D535B08A}" type="slidenum">
              <a:rPr lang="en-US" smtClean="0"/>
              <a:pPr/>
              <a:t>92</a:t>
            </a:fld>
            <a:endParaRPr lang="en-US"/>
          </a:p>
        </p:txBody>
      </p:sp>
    </p:spTree>
    <p:extLst>
      <p:ext uri="{BB962C8B-B14F-4D97-AF65-F5344CB8AC3E}">
        <p14:creationId xmlns:p14="http://schemas.microsoft.com/office/powerpoint/2010/main" val="1589640724"/>
      </p:ext>
    </p:extLst>
  </p:cSld>
  <p:clrMapOvr>
    <a:masterClrMapping/>
  </p:clrMapOvr>
  <p:transition advClick="0" advTm="1000"/>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1069848" y="684405"/>
            <a:ext cx="4754880" cy="640080"/>
          </a:xfrm>
        </p:spPr>
        <p:txBody>
          <a:bodyPr/>
          <a:lstStyle/>
          <a:p>
            <a:r>
              <a:rPr lang="en-US" sz="2800" dirty="0" smtClean="0"/>
              <a:t>Advantages</a:t>
            </a:r>
            <a:r>
              <a:rPr lang="en-US" dirty="0" smtClean="0"/>
              <a:t> </a:t>
            </a:r>
            <a:endParaRPr lang="en-US" dirty="0"/>
          </a:p>
        </p:txBody>
      </p:sp>
      <p:sp>
        <p:nvSpPr>
          <p:cNvPr id="10" name="Content Placeholder 9"/>
          <p:cNvSpPr>
            <a:spLocks noGrp="1"/>
          </p:cNvSpPr>
          <p:nvPr>
            <p:ph sz="half" idx="2"/>
          </p:nvPr>
        </p:nvSpPr>
        <p:spPr>
          <a:xfrm>
            <a:off x="480447" y="1324485"/>
            <a:ext cx="5344281" cy="4710555"/>
          </a:xfrm>
        </p:spPr>
        <p:txBody>
          <a:bodyPr>
            <a:normAutofit/>
          </a:bodyPr>
          <a:lstStyle/>
          <a:p>
            <a:r>
              <a:rPr lang="en-US" sz="2800" dirty="0"/>
              <a:t>There is interaction between the teachers and learners by breaking the culture of silence and traditional learning.</a:t>
            </a:r>
          </a:p>
          <a:p>
            <a:r>
              <a:rPr lang="en-US" sz="2800" dirty="0"/>
              <a:t>It encourages critical learning through active participation of learners. </a:t>
            </a:r>
          </a:p>
          <a:p>
            <a:r>
              <a:rPr lang="en-US" sz="2800" dirty="0"/>
              <a:t>It is not expensive and is usually given to a group of community people, students, mothers, etc.</a:t>
            </a:r>
          </a:p>
        </p:txBody>
      </p:sp>
      <p:sp>
        <p:nvSpPr>
          <p:cNvPr id="11" name="Text Placeholder 10"/>
          <p:cNvSpPr>
            <a:spLocks noGrp="1"/>
          </p:cNvSpPr>
          <p:nvPr>
            <p:ph type="body" sz="quarter" idx="3"/>
          </p:nvPr>
        </p:nvSpPr>
        <p:spPr>
          <a:xfrm>
            <a:off x="6178245" y="684405"/>
            <a:ext cx="4754880" cy="640080"/>
          </a:xfrm>
        </p:spPr>
        <p:txBody>
          <a:bodyPr>
            <a:normAutofit/>
          </a:bodyPr>
          <a:lstStyle/>
          <a:p>
            <a:r>
              <a:rPr lang="en-US" sz="2800" dirty="0" smtClean="0"/>
              <a:t>Disadvantages</a:t>
            </a:r>
            <a:endParaRPr lang="en-US" sz="2800" dirty="0"/>
          </a:p>
        </p:txBody>
      </p:sp>
      <p:sp>
        <p:nvSpPr>
          <p:cNvPr id="12" name="Content Placeholder 11"/>
          <p:cNvSpPr>
            <a:spLocks noGrp="1"/>
          </p:cNvSpPr>
          <p:nvPr>
            <p:ph sz="quarter" idx="4"/>
          </p:nvPr>
        </p:nvSpPr>
        <p:spPr>
          <a:xfrm>
            <a:off x="6364224" y="1324485"/>
            <a:ext cx="4754880" cy="4710555"/>
          </a:xfrm>
        </p:spPr>
        <p:txBody>
          <a:bodyPr>
            <a:normAutofit/>
          </a:bodyPr>
          <a:lstStyle/>
          <a:p>
            <a:r>
              <a:rPr lang="en-US" sz="2400" dirty="0"/>
              <a:t>It does not cover a large group of audience and is limited to a specific group only.</a:t>
            </a:r>
          </a:p>
        </p:txBody>
      </p:sp>
      <p:sp>
        <p:nvSpPr>
          <p:cNvPr id="4" name="Slide Number Placeholder 3"/>
          <p:cNvSpPr>
            <a:spLocks noGrp="1"/>
          </p:cNvSpPr>
          <p:nvPr>
            <p:ph type="sldNum" sz="quarter" idx="12"/>
          </p:nvPr>
        </p:nvSpPr>
        <p:spPr/>
        <p:txBody>
          <a:bodyPr/>
          <a:lstStyle/>
          <a:p>
            <a:fld id="{EF88F1E9-A9E1-4947-9BD4-DCF9D535B08A}" type="slidenum">
              <a:rPr lang="en-US" smtClean="0"/>
              <a:pPr/>
              <a:t>93</a:t>
            </a:fld>
            <a:endParaRPr lang="en-US"/>
          </a:p>
        </p:txBody>
      </p:sp>
    </p:spTree>
    <p:extLst>
      <p:ext uri="{BB962C8B-B14F-4D97-AF65-F5344CB8AC3E}">
        <p14:creationId xmlns:p14="http://schemas.microsoft.com/office/powerpoint/2010/main" val="9550866"/>
      </p:ext>
    </p:extLst>
  </p:cSld>
  <p:clrMapOvr>
    <a:masterClrMapping/>
  </p:clrMapOvr>
  <p:transition advClick="0" advTm="1000"/>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Field trip </a:t>
            </a:r>
            <a:endParaRPr lang="en-US" dirty="0"/>
          </a:p>
        </p:txBody>
      </p:sp>
      <p:sp>
        <p:nvSpPr>
          <p:cNvPr id="9" name="Content Placeholder 8"/>
          <p:cNvSpPr>
            <a:spLocks noGrp="1"/>
          </p:cNvSpPr>
          <p:nvPr>
            <p:ph idx="1"/>
          </p:nvPr>
        </p:nvSpPr>
        <p:spPr/>
        <p:txBody>
          <a:bodyPr/>
          <a:lstStyle/>
          <a:p>
            <a:r>
              <a:rPr lang="en-US" dirty="0" smtClean="0"/>
              <a:t>A planned visit to the place outside the classroom to provide practical knowledge in real situation. </a:t>
            </a:r>
          </a:p>
          <a:p>
            <a:r>
              <a:rPr lang="en-US" dirty="0" smtClean="0"/>
              <a:t>It is also called study trip, educational excursion or an educational tour. </a:t>
            </a:r>
          </a:p>
          <a:p>
            <a:r>
              <a:rPr lang="en-GB" dirty="0" smtClean="0"/>
              <a:t> The participants of a study trip are primarily observers. A successful trip also provide an active exploratory experience of taking notes, sketching, taking pictures, collecting specimen. </a:t>
            </a:r>
            <a:endParaRPr lang="en-GB"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94</a:t>
            </a:fld>
            <a:endParaRPr lang="en-US"/>
          </a:p>
        </p:txBody>
      </p:sp>
    </p:spTree>
    <p:extLst>
      <p:ext uri="{BB962C8B-B14F-4D97-AF65-F5344CB8AC3E}">
        <p14:creationId xmlns:p14="http://schemas.microsoft.com/office/powerpoint/2010/main" val="1595069860"/>
      </p:ext>
    </p:extLst>
  </p:cSld>
  <p:clrMapOvr>
    <a:masterClrMapping/>
  </p:clrMapOvr>
  <p:transition advClick="0" advTm="1000"/>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995680" y="371856"/>
            <a:ext cx="4829048" cy="640080"/>
          </a:xfrm>
        </p:spPr>
        <p:txBody>
          <a:bodyPr/>
          <a:lstStyle/>
          <a:p>
            <a:r>
              <a:rPr lang="en-GB" dirty="0" smtClean="0"/>
              <a:t>Advantages </a:t>
            </a:r>
            <a:endParaRPr lang="en-US" dirty="0"/>
          </a:p>
        </p:txBody>
      </p:sp>
      <p:sp>
        <p:nvSpPr>
          <p:cNvPr id="7" name="Content Placeholder 6"/>
          <p:cNvSpPr>
            <a:spLocks noGrp="1"/>
          </p:cNvSpPr>
          <p:nvPr>
            <p:ph sz="half" idx="2"/>
          </p:nvPr>
        </p:nvSpPr>
        <p:spPr>
          <a:xfrm>
            <a:off x="995680" y="1087120"/>
            <a:ext cx="4829048" cy="4947920"/>
          </a:xfrm>
        </p:spPr>
        <p:txBody>
          <a:bodyPr>
            <a:normAutofit fontScale="92500" lnSpcReduction="10000"/>
          </a:bodyPr>
          <a:lstStyle/>
          <a:p>
            <a:pPr>
              <a:buFont typeface="Wingdings" panose="05000000000000000000" pitchFamily="2" charset="2"/>
              <a:buChar char="Ø"/>
            </a:pPr>
            <a:r>
              <a:rPr lang="en-US" dirty="0"/>
              <a:t>It allows students to have a real-world experience . </a:t>
            </a:r>
          </a:p>
          <a:p>
            <a:pPr>
              <a:buFont typeface="Wingdings" panose="05000000000000000000" pitchFamily="2" charset="2"/>
              <a:buChar char="Ø"/>
            </a:pPr>
            <a:r>
              <a:rPr lang="en-US" dirty="0"/>
              <a:t>Participants make active co-operation. </a:t>
            </a:r>
          </a:p>
          <a:p>
            <a:pPr>
              <a:buFont typeface="Wingdings" panose="05000000000000000000" pitchFamily="2" charset="2"/>
              <a:buChar char="Ø"/>
            </a:pPr>
            <a:r>
              <a:rPr lang="en-US" dirty="0"/>
              <a:t>Helps to develop knowledge and skills in certain aspects . </a:t>
            </a:r>
          </a:p>
          <a:p>
            <a:pPr>
              <a:buFont typeface="Wingdings" panose="05000000000000000000" pitchFamily="2" charset="2"/>
              <a:buChar char="Ø"/>
            </a:pPr>
            <a:r>
              <a:rPr lang="en-US" dirty="0"/>
              <a:t>It promotes better understanding between participants and teachers.</a:t>
            </a:r>
          </a:p>
          <a:p>
            <a:pPr>
              <a:buFont typeface="Wingdings" panose="05000000000000000000" pitchFamily="2" charset="2"/>
              <a:buChar char="Ø"/>
            </a:pPr>
            <a:r>
              <a:rPr lang="en-US" dirty="0"/>
              <a:t>Enables students to relate what they learnt in classroom with the reality inside.</a:t>
            </a:r>
          </a:p>
          <a:p>
            <a:pPr>
              <a:buFont typeface="Wingdings" panose="05000000000000000000" pitchFamily="2" charset="2"/>
              <a:buChar char="Ø"/>
            </a:pPr>
            <a:r>
              <a:rPr lang="en-US" dirty="0"/>
              <a:t>Creates interest and curiosity for learning.</a:t>
            </a:r>
          </a:p>
          <a:p>
            <a:pPr>
              <a:buFont typeface="Wingdings" panose="05000000000000000000" pitchFamily="2" charset="2"/>
              <a:buChar char="Ø"/>
            </a:pPr>
            <a:r>
              <a:rPr lang="en-US" dirty="0"/>
              <a:t>Develop self confidence.</a:t>
            </a:r>
          </a:p>
          <a:p>
            <a:pPr>
              <a:buFont typeface="Wingdings" panose="05000000000000000000" pitchFamily="2" charset="2"/>
              <a:buChar char="Ø"/>
            </a:pPr>
            <a:r>
              <a:rPr lang="en-US" dirty="0"/>
              <a:t>Learners may get the good opportunity to manipulate and practices things.</a:t>
            </a:r>
          </a:p>
        </p:txBody>
      </p:sp>
      <p:sp>
        <p:nvSpPr>
          <p:cNvPr id="8" name="Text Placeholder 7"/>
          <p:cNvSpPr>
            <a:spLocks noGrp="1"/>
          </p:cNvSpPr>
          <p:nvPr>
            <p:ph type="body" sz="quarter" idx="3"/>
          </p:nvPr>
        </p:nvSpPr>
        <p:spPr>
          <a:xfrm>
            <a:off x="6252464" y="371856"/>
            <a:ext cx="4866640" cy="640080"/>
          </a:xfrm>
        </p:spPr>
        <p:txBody>
          <a:bodyPr/>
          <a:lstStyle/>
          <a:p>
            <a:r>
              <a:rPr lang="en-GB" dirty="0" smtClean="0"/>
              <a:t>Disadvantages</a:t>
            </a:r>
            <a:endParaRPr lang="en-US" dirty="0"/>
          </a:p>
        </p:txBody>
      </p:sp>
      <p:sp>
        <p:nvSpPr>
          <p:cNvPr id="9" name="Content Placeholder 8"/>
          <p:cNvSpPr>
            <a:spLocks noGrp="1"/>
          </p:cNvSpPr>
          <p:nvPr>
            <p:ph sz="quarter" idx="4"/>
          </p:nvPr>
        </p:nvSpPr>
        <p:spPr>
          <a:xfrm>
            <a:off x="6364224" y="1087120"/>
            <a:ext cx="4754880" cy="4947920"/>
          </a:xfrm>
        </p:spPr>
        <p:txBody>
          <a:bodyPr>
            <a:normAutofit lnSpcReduction="10000"/>
          </a:bodyPr>
          <a:lstStyle/>
          <a:p>
            <a:pPr>
              <a:buFont typeface="Wingdings" panose="05000000000000000000" pitchFamily="2" charset="2"/>
              <a:buChar char="Ø"/>
            </a:pPr>
            <a:r>
              <a:rPr lang="en-US" dirty="0"/>
              <a:t>More expensive to the institute.</a:t>
            </a:r>
          </a:p>
          <a:p>
            <a:pPr>
              <a:buFont typeface="Wingdings" panose="05000000000000000000" pitchFamily="2" charset="2"/>
              <a:buChar char="Ø"/>
            </a:pPr>
            <a:r>
              <a:rPr lang="en-US" dirty="0"/>
              <a:t>If unplanned , will not be effective. </a:t>
            </a:r>
          </a:p>
          <a:p>
            <a:pPr>
              <a:buFont typeface="Wingdings" panose="05000000000000000000" pitchFamily="2" charset="2"/>
              <a:buChar char="Ø"/>
            </a:pPr>
            <a:r>
              <a:rPr lang="en-US" dirty="0"/>
              <a:t>It is difficult to manage proper facilities like transport ,</a:t>
            </a:r>
            <a:r>
              <a:rPr lang="en-US" dirty="0" err="1"/>
              <a:t>fooding</a:t>
            </a:r>
            <a:r>
              <a:rPr lang="en-US" dirty="0"/>
              <a:t> and lodging . </a:t>
            </a:r>
          </a:p>
          <a:p>
            <a:pPr>
              <a:buFont typeface="Wingdings" panose="05000000000000000000" pitchFamily="2" charset="2"/>
              <a:buChar char="Ø"/>
            </a:pPr>
            <a:r>
              <a:rPr lang="en-US" dirty="0"/>
              <a:t>Sometimes difficult to adjust in new place.</a:t>
            </a:r>
          </a:p>
          <a:p>
            <a:pPr>
              <a:buFont typeface="Wingdings" panose="05000000000000000000" pitchFamily="2" charset="2"/>
              <a:buChar char="Ø"/>
            </a:pPr>
            <a:r>
              <a:rPr lang="en-US" dirty="0"/>
              <a:t>Sometimes conflict may arise due to lack of good leadership and creates frustration.</a:t>
            </a:r>
          </a:p>
          <a:p>
            <a:pPr>
              <a:buFont typeface="Wingdings" panose="05000000000000000000" pitchFamily="2" charset="2"/>
              <a:buChar char="Ø"/>
            </a:pPr>
            <a:r>
              <a:rPr lang="en-US" dirty="0"/>
              <a:t>Accidents , unusual incidents may occur. </a:t>
            </a:r>
          </a:p>
          <a:p>
            <a:pPr>
              <a:buFont typeface="Wingdings" panose="05000000000000000000" pitchFamily="2" charset="2"/>
              <a:buChar char="Ø"/>
            </a:pPr>
            <a:r>
              <a:rPr lang="en-US" dirty="0"/>
              <a:t>Cannot be organized for every kind of learning group , topic and in all situations.   </a:t>
            </a:r>
          </a:p>
        </p:txBody>
      </p:sp>
      <p:sp>
        <p:nvSpPr>
          <p:cNvPr id="4" name="Slide Number Placeholder 3"/>
          <p:cNvSpPr>
            <a:spLocks noGrp="1"/>
          </p:cNvSpPr>
          <p:nvPr>
            <p:ph type="sldNum" sz="quarter" idx="12"/>
          </p:nvPr>
        </p:nvSpPr>
        <p:spPr/>
        <p:txBody>
          <a:bodyPr/>
          <a:lstStyle/>
          <a:p>
            <a:fld id="{EF88F1E9-A9E1-4947-9BD4-DCF9D535B08A}" type="slidenum">
              <a:rPr lang="en-US" smtClean="0"/>
              <a:pPr/>
              <a:t>95</a:t>
            </a:fld>
            <a:endParaRPr lang="en-US"/>
          </a:p>
        </p:txBody>
      </p:sp>
    </p:spTree>
    <p:extLst>
      <p:ext uri="{BB962C8B-B14F-4D97-AF65-F5344CB8AC3E}">
        <p14:creationId xmlns:p14="http://schemas.microsoft.com/office/powerpoint/2010/main" val="3223742786"/>
      </p:ext>
    </p:extLst>
  </p:cSld>
  <p:clrMapOvr>
    <a:masterClrMapping/>
  </p:clrMapOvr>
  <p:transition advClick="0" advTm="1000"/>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8640" y="300736"/>
            <a:ext cx="4754880" cy="640080"/>
          </a:xfrm>
        </p:spPr>
        <p:txBody>
          <a:bodyPr/>
          <a:lstStyle/>
          <a:p>
            <a:r>
              <a:rPr lang="en-GB" dirty="0" smtClean="0"/>
              <a:t>What should be done during study trip?</a:t>
            </a:r>
            <a:endParaRPr lang="en-US" dirty="0"/>
          </a:p>
        </p:txBody>
      </p:sp>
      <p:sp>
        <p:nvSpPr>
          <p:cNvPr id="4" name="Content Placeholder 3"/>
          <p:cNvSpPr>
            <a:spLocks noGrp="1"/>
          </p:cNvSpPr>
          <p:nvPr>
            <p:ph sz="half" idx="2"/>
          </p:nvPr>
        </p:nvSpPr>
        <p:spPr>
          <a:xfrm>
            <a:off x="792480" y="1158240"/>
            <a:ext cx="5032248" cy="4876800"/>
          </a:xfrm>
        </p:spPr>
        <p:txBody>
          <a:bodyPr/>
          <a:lstStyle/>
          <a:p>
            <a:r>
              <a:rPr lang="en-GB" dirty="0" smtClean="0"/>
              <a:t> Brief on purpose of trip</a:t>
            </a:r>
          </a:p>
          <a:p>
            <a:r>
              <a:rPr lang="en-GB" dirty="0"/>
              <a:t> </a:t>
            </a:r>
            <a:r>
              <a:rPr lang="en-GB" dirty="0" smtClean="0"/>
              <a:t>Clarify the doubts of students.</a:t>
            </a:r>
          </a:p>
          <a:p>
            <a:r>
              <a:rPr lang="en-GB" dirty="0"/>
              <a:t> </a:t>
            </a:r>
            <a:r>
              <a:rPr lang="en-GB" dirty="0" smtClean="0"/>
              <a:t>Check if nobody ( any students) is left behind. </a:t>
            </a:r>
          </a:p>
          <a:p>
            <a:r>
              <a:rPr lang="en-GB" dirty="0" smtClean="0"/>
              <a:t>Short rest after the tour so that students properly gather the information, check notes. </a:t>
            </a:r>
          </a:p>
          <a:p>
            <a:r>
              <a:rPr lang="en-GB" dirty="0"/>
              <a:t> </a:t>
            </a:r>
            <a:r>
              <a:rPr lang="en-GB" dirty="0" smtClean="0"/>
              <a:t>Arrange on-the –spot discussion during trip to exchange knowledge , ideas and experiences. Students can clarify their doubts, misunderstanding right on the spot. </a:t>
            </a:r>
            <a:endParaRPr lang="en-US" dirty="0"/>
          </a:p>
        </p:txBody>
      </p:sp>
      <p:sp>
        <p:nvSpPr>
          <p:cNvPr id="5" name="Text Placeholder 4"/>
          <p:cNvSpPr>
            <a:spLocks noGrp="1"/>
          </p:cNvSpPr>
          <p:nvPr>
            <p:ph type="body" sz="quarter" idx="3"/>
          </p:nvPr>
        </p:nvSpPr>
        <p:spPr>
          <a:xfrm>
            <a:off x="6445504" y="371856"/>
            <a:ext cx="4754880" cy="640080"/>
          </a:xfrm>
        </p:spPr>
        <p:txBody>
          <a:bodyPr/>
          <a:lstStyle/>
          <a:p>
            <a:r>
              <a:rPr lang="en-GB" dirty="0"/>
              <a:t>What should be done </a:t>
            </a:r>
            <a:r>
              <a:rPr lang="en-GB" dirty="0" smtClean="0"/>
              <a:t>after </a:t>
            </a:r>
            <a:r>
              <a:rPr lang="en-GB" dirty="0"/>
              <a:t>study trip?</a:t>
            </a:r>
            <a:endParaRPr lang="en-US" dirty="0"/>
          </a:p>
        </p:txBody>
      </p:sp>
      <p:sp>
        <p:nvSpPr>
          <p:cNvPr id="6" name="Content Placeholder 5"/>
          <p:cNvSpPr>
            <a:spLocks noGrp="1"/>
          </p:cNvSpPr>
          <p:nvPr>
            <p:ph sz="quarter" idx="4"/>
          </p:nvPr>
        </p:nvSpPr>
        <p:spPr>
          <a:xfrm>
            <a:off x="6364224" y="1158240"/>
            <a:ext cx="5157216" cy="4876800"/>
          </a:xfrm>
        </p:spPr>
        <p:txBody>
          <a:bodyPr/>
          <a:lstStyle/>
          <a:p>
            <a:r>
              <a:rPr lang="en-GB" dirty="0" smtClean="0"/>
              <a:t> organize follow up discussion to evaluate achievements.</a:t>
            </a:r>
          </a:p>
          <a:p>
            <a:r>
              <a:rPr lang="en-GB" dirty="0"/>
              <a:t> </a:t>
            </a:r>
            <a:r>
              <a:rPr lang="en-GB" dirty="0" smtClean="0"/>
              <a:t>Encourage students to put into practice what they have learnt. </a:t>
            </a:r>
          </a:p>
          <a:p>
            <a:r>
              <a:rPr lang="en-GB" dirty="0"/>
              <a:t> </a:t>
            </a:r>
            <a:r>
              <a:rPr lang="en-GB" dirty="0" smtClean="0"/>
              <a:t>Prepare a brief report of trip to improve future trip. </a:t>
            </a:r>
            <a:endParaRPr lang="en-US"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96</a:t>
            </a:fld>
            <a:endParaRPr lang="en-US"/>
          </a:p>
        </p:txBody>
      </p:sp>
    </p:spTree>
    <p:extLst>
      <p:ext uri="{BB962C8B-B14F-4D97-AF65-F5344CB8AC3E}">
        <p14:creationId xmlns:p14="http://schemas.microsoft.com/office/powerpoint/2010/main" val="3098240671"/>
      </p:ext>
    </p:extLst>
  </p:cSld>
  <p:clrMapOvr>
    <a:masterClrMapping/>
  </p:clrMapOvr>
  <p:transition advClick="0" advTm="1000"/>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studies</a:t>
            </a:r>
            <a:endParaRPr lang="en-US" dirty="0"/>
          </a:p>
        </p:txBody>
      </p:sp>
      <p:sp>
        <p:nvSpPr>
          <p:cNvPr id="4" name="Content Placeholder 3"/>
          <p:cNvSpPr>
            <a:spLocks noGrp="1"/>
          </p:cNvSpPr>
          <p:nvPr>
            <p:ph sz="half" idx="2"/>
          </p:nvPr>
        </p:nvSpPr>
        <p:spPr>
          <a:xfrm>
            <a:off x="1069848" y="1960880"/>
            <a:ext cx="10390632" cy="4074160"/>
          </a:xfrm>
        </p:spPr>
        <p:txBody>
          <a:bodyPr>
            <a:normAutofit lnSpcReduction="10000"/>
          </a:bodyPr>
          <a:lstStyle/>
          <a:p>
            <a:r>
              <a:rPr lang="en-GB" dirty="0" smtClean="0"/>
              <a:t>Case study is the restatement </a:t>
            </a:r>
            <a:r>
              <a:rPr lang="en-US" dirty="0" smtClean="0"/>
              <a:t>of </a:t>
            </a:r>
            <a:r>
              <a:rPr lang="en-US" dirty="0"/>
              <a:t>event occurred in a </a:t>
            </a:r>
            <a:r>
              <a:rPr lang="en-US" dirty="0" smtClean="0"/>
              <a:t>community to </a:t>
            </a:r>
            <a:r>
              <a:rPr lang="en-US" dirty="0"/>
              <a:t>a person, group or family. It is based on facts and present that really happened. A teacher or a health </a:t>
            </a:r>
            <a:r>
              <a:rPr lang="en-US" dirty="0" smtClean="0"/>
              <a:t>educator hypothetically </a:t>
            </a:r>
            <a:r>
              <a:rPr lang="en-US" dirty="0"/>
              <a:t>can narrate simple, relevant and </a:t>
            </a:r>
            <a:r>
              <a:rPr lang="en-US" dirty="0" smtClean="0"/>
              <a:t>practical stories  of </a:t>
            </a:r>
            <a:r>
              <a:rPr lang="en-US" dirty="0"/>
              <a:t>such events to the children in the form of case studies. The case study should fit to the real life situation of the </a:t>
            </a:r>
            <a:r>
              <a:rPr lang="en-US" dirty="0" smtClean="0"/>
              <a:t>learners</a:t>
            </a:r>
            <a:endParaRPr lang="en-US" dirty="0"/>
          </a:p>
          <a:p>
            <a:r>
              <a:rPr lang="en-US" dirty="0"/>
              <a:t>Case study can be read and discussed in the group. Even students can be given opportunity to read it before their fellow learners. If feasible, its copies can be distributed to every learner. Otherwise they can share the limited copies in pairs.</a:t>
            </a:r>
          </a:p>
          <a:p>
            <a:endParaRPr lang="en-US" dirty="0"/>
          </a:p>
          <a:p>
            <a:r>
              <a:rPr lang="en-US" dirty="0"/>
              <a:t>Case study should be short and related to the need of the group. The essence of case study is to provide knowledge and encourage taking necessary actions to solve problems. The conclusion of the discussion should be made clear to every member of the learning group.</a:t>
            </a:r>
          </a:p>
          <a:p>
            <a:pPr marL="0" indent="0">
              <a:buNone/>
            </a:pPr>
            <a:endParaRPr lang="en-US"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97</a:t>
            </a:fld>
            <a:endParaRPr lang="en-US"/>
          </a:p>
        </p:txBody>
      </p:sp>
    </p:spTree>
    <p:extLst>
      <p:ext uri="{BB962C8B-B14F-4D97-AF65-F5344CB8AC3E}">
        <p14:creationId xmlns:p14="http://schemas.microsoft.com/office/powerpoint/2010/main" val="284230077"/>
      </p:ext>
    </p:extLst>
  </p:cSld>
  <p:clrMapOvr>
    <a:masterClrMapping/>
  </p:clrMapOvr>
  <p:transition advClick="0" advTm="1000"/>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680" y="361696"/>
            <a:ext cx="4754880" cy="640080"/>
          </a:xfrm>
        </p:spPr>
        <p:txBody>
          <a:bodyPr/>
          <a:lstStyle/>
          <a:p>
            <a:r>
              <a:rPr lang="en-GB" dirty="0" smtClean="0"/>
              <a:t>Advantages</a:t>
            </a:r>
            <a:endParaRPr lang="en-US" dirty="0"/>
          </a:p>
        </p:txBody>
      </p:sp>
      <p:sp>
        <p:nvSpPr>
          <p:cNvPr id="4" name="Content Placeholder 3"/>
          <p:cNvSpPr>
            <a:spLocks noGrp="1"/>
          </p:cNvSpPr>
          <p:nvPr>
            <p:ph sz="half" idx="2"/>
          </p:nvPr>
        </p:nvSpPr>
        <p:spPr>
          <a:xfrm>
            <a:off x="1080008" y="1001776"/>
            <a:ext cx="5162296" cy="4704080"/>
          </a:xfrm>
        </p:spPr>
        <p:txBody>
          <a:bodyPr>
            <a:normAutofit fontScale="70000" lnSpcReduction="20000"/>
          </a:bodyPr>
          <a:lstStyle/>
          <a:p>
            <a:pPr marL="0" indent="0">
              <a:lnSpc>
                <a:spcPct val="170000"/>
              </a:lnSpc>
              <a:buNone/>
            </a:pPr>
            <a:r>
              <a:rPr lang="en-US" sz="2300" dirty="0" smtClean="0"/>
              <a:t>1. Helps to provide valuable knowledge based on real life experience.</a:t>
            </a:r>
          </a:p>
          <a:p>
            <a:pPr marL="0" indent="0">
              <a:lnSpc>
                <a:spcPct val="170000"/>
              </a:lnSpc>
              <a:buNone/>
            </a:pPr>
            <a:r>
              <a:rPr lang="en-US" sz="2300" dirty="0" smtClean="0"/>
              <a:t>2. Is interesting and can draw attention.</a:t>
            </a:r>
          </a:p>
          <a:p>
            <a:pPr marL="0" indent="0">
              <a:lnSpc>
                <a:spcPct val="170000"/>
              </a:lnSpc>
              <a:buNone/>
            </a:pPr>
            <a:r>
              <a:rPr lang="en-US" sz="2300" dirty="0" smtClean="0"/>
              <a:t>3. Is impressive. Ideas learnt will be retained for longer period of time.</a:t>
            </a:r>
          </a:p>
          <a:p>
            <a:pPr marL="0" indent="0">
              <a:lnSpc>
                <a:spcPct val="170000"/>
              </a:lnSpc>
              <a:buNone/>
            </a:pPr>
            <a:r>
              <a:rPr lang="en-US" sz="2300" dirty="0" smtClean="0"/>
              <a:t>4.  Students can relate the knowledge and ideas learnt to their real life situation. They will learn the ways and means of solving their health problem.</a:t>
            </a:r>
          </a:p>
          <a:p>
            <a:pPr marL="0" indent="0">
              <a:lnSpc>
                <a:spcPct val="170000"/>
              </a:lnSpc>
              <a:buNone/>
            </a:pPr>
            <a:r>
              <a:rPr lang="en-US" sz="2300" dirty="0" smtClean="0"/>
              <a:t>5. Develops students' reasoning power or increase the power of critical judgement.</a:t>
            </a:r>
          </a:p>
          <a:p>
            <a:endParaRPr lang="en-US" dirty="0"/>
          </a:p>
        </p:txBody>
      </p:sp>
      <p:sp>
        <p:nvSpPr>
          <p:cNvPr id="5" name="Text Placeholder 4"/>
          <p:cNvSpPr>
            <a:spLocks noGrp="1"/>
          </p:cNvSpPr>
          <p:nvPr>
            <p:ph type="body" sz="quarter" idx="3"/>
          </p:nvPr>
        </p:nvSpPr>
        <p:spPr>
          <a:xfrm>
            <a:off x="6242304" y="249936"/>
            <a:ext cx="4754880" cy="640080"/>
          </a:xfrm>
        </p:spPr>
        <p:txBody>
          <a:bodyPr/>
          <a:lstStyle/>
          <a:p>
            <a:r>
              <a:rPr lang="en-GB" dirty="0" smtClean="0"/>
              <a:t>Disadvantages </a:t>
            </a:r>
            <a:endParaRPr lang="en-US" dirty="0"/>
          </a:p>
        </p:txBody>
      </p:sp>
      <p:sp>
        <p:nvSpPr>
          <p:cNvPr id="6" name="Content Placeholder 5"/>
          <p:cNvSpPr>
            <a:spLocks noGrp="1"/>
          </p:cNvSpPr>
          <p:nvPr>
            <p:ph sz="quarter" idx="4"/>
          </p:nvPr>
        </p:nvSpPr>
        <p:spPr>
          <a:xfrm>
            <a:off x="6364224" y="1001776"/>
            <a:ext cx="4754880" cy="5033264"/>
          </a:xfrm>
        </p:spPr>
        <p:txBody>
          <a:bodyPr>
            <a:normAutofit/>
          </a:bodyPr>
          <a:lstStyle/>
          <a:p>
            <a:pPr marL="0" indent="0">
              <a:buNone/>
            </a:pPr>
            <a:r>
              <a:rPr lang="en-US" dirty="0" smtClean="0"/>
              <a:t>1</a:t>
            </a:r>
            <a:r>
              <a:rPr lang="en-US" dirty="0"/>
              <a:t>. Sometimes a health educator may not find appropriate case study when needed.</a:t>
            </a:r>
          </a:p>
          <a:p>
            <a:pPr marL="0" indent="0">
              <a:buNone/>
            </a:pPr>
            <a:r>
              <a:rPr lang="en-US" dirty="0" smtClean="0"/>
              <a:t>2</a:t>
            </a:r>
            <a:r>
              <a:rPr lang="en-US" dirty="0"/>
              <a:t>. Good for providing only knowledge.</a:t>
            </a:r>
          </a:p>
          <a:p>
            <a:pPr marL="0" indent="0">
              <a:buNone/>
            </a:pPr>
            <a:endParaRPr lang="en-US" dirty="0"/>
          </a:p>
        </p:txBody>
      </p:sp>
      <p:sp>
        <p:nvSpPr>
          <p:cNvPr id="7" name="Slide Number Placeholder 6"/>
          <p:cNvSpPr>
            <a:spLocks noGrp="1"/>
          </p:cNvSpPr>
          <p:nvPr>
            <p:ph type="sldNum" sz="quarter" idx="12"/>
          </p:nvPr>
        </p:nvSpPr>
        <p:spPr/>
        <p:txBody>
          <a:bodyPr/>
          <a:lstStyle/>
          <a:p>
            <a:fld id="{EF88F1E9-A9E1-4947-9BD4-DCF9D535B08A}" type="slidenum">
              <a:rPr lang="en-US" smtClean="0"/>
              <a:pPr/>
              <a:t>98</a:t>
            </a:fld>
            <a:endParaRPr lang="en-US"/>
          </a:p>
        </p:txBody>
      </p:sp>
    </p:spTree>
    <p:extLst>
      <p:ext uri="{BB962C8B-B14F-4D97-AF65-F5344CB8AC3E}">
        <p14:creationId xmlns:p14="http://schemas.microsoft.com/office/powerpoint/2010/main" val="3843799077"/>
      </p:ext>
    </p:extLst>
  </p:cSld>
  <p:clrMapOvr>
    <a:masterClrMapping/>
  </p:clrMapOvr>
  <p:transition advClick="0" advTm="1000"/>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B0F0"/>
                </a:solidFill>
              </a:rPr>
              <a:t>Mass Methods of Health education</a:t>
            </a:r>
            <a:endParaRPr lang="en-US" dirty="0">
              <a:solidFill>
                <a:srgbClr val="00B0F0"/>
              </a:solidFill>
            </a:endParaRPr>
          </a:p>
        </p:txBody>
      </p:sp>
      <p:sp>
        <p:nvSpPr>
          <p:cNvPr id="4" name="Slide Number Placeholder 3"/>
          <p:cNvSpPr>
            <a:spLocks noGrp="1"/>
          </p:cNvSpPr>
          <p:nvPr>
            <p:ph type="sldNum" sz="quarter" idx="12"/>
          </p:nvPr>
        </p:nvSpPr>
        <p:spPr/>
        <p:txBody>
          <a:bodyPr/>
          <a:lstStyle/>
          <a:p>
            <a:fld id="{EF88F1E9-A9E1-4947-9BD4-DCF9D535B08A}" type="slidenum">
              <a:rPr lang="en-US" smtClean="0"/>
              <a:pPr/>
              <a:t>99</a:t>
            </a:fld>
            <a:r>
              <a:rPr lang="en-US" dirty="0" smtClean="0"/>
              <a:t>-47</a:t>
            </a:r>
            <a:endParaRPr lang="en-US" dirty="0"/>
          </a:p>
        </p:txBody>
      </p:sp>
    </p:spTree>
    <p:extLst>
      <p:ext uri="{BB962C8B-B14F-4D97-AF65-F5344CB8AC3E}">
        <p14:creationId xmlns:p14="http://schemas.microsoft.com/office/powerpoint/2010/main" val="4293099059"/>
      </p:ext>
    </p:extLst>
  </p:cSld>
  <p:clrMapOvr>
    <a:masterClrMapping/>
  </p:clrMapOvr>
  <p:transition advClick="0" advTm="100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7060</TotalTime>
  <Words>7732</Words>
  <Application>Microsoft Office PowerPoint</Application>
  <PresentationFormat>Widescreen</PresentationFormat>
  <Paragraphs>998</Paragraphs>
  <Slides>113</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113</vt:i4>
      </vt:variant>
    </vt:vector>
  </HeadingPairs>
  <TitlesOfParts>
    <vt:vector size="123" baseType="lpstr">
      <vt:lpstr>宋体</vt:lpstr>
      <vt:lpstr>Arial</vt:lpstr>
      <vt:lpstr>Calibri</vt:lpstr>
      <vt:lpstr>Cambria</vt:lpstr>
      <vt:lpstr>Rockwell</vt:lpstr>
      <vt:lpstr>Rockwell Condensed</vt:lpstr>
      <vt:lpstr>Tahoma</vt:lpstr>
      <vt:lpstr>Times New Roman</vt:lpstr>
      <vt:lpstr>Wingdings</vt:lpstr>
      <vt:lpstr>Wood Type</vt:lpstr>
      <vt:lpstr>UNIT IV Health Education Methods</vt:lpstr>
      <vt:lpstr>Contents</vt:lpstr>
      <vt:lpstr>Concept of method and media </vt:lpstr>
      <vt:lpstr>contd</vt:lpstr>
      <vt:lpstr>Definition of method </vt:lpstr>
      <vt:lpstr>Types of methods </vt:lpstr>
      <vt:lpstr>Types of health Education Methods</vt:lpstr>
      <vt:lpstr>Common teaching method in health education</vt:lpstr>
      <vt:lpstr>Types of media</vt:lpstr>
      <vt:lpstr>Projected Aids (need for projection)</vt:lpstr>
      <vt:lpstr>Non-projected </vt:lpstr>
      <vt:lpstr>Criteria for Choosing Health Education Method</vt:lpstr>
      <vt:lpstr>Criteria For Selecting Appropriate Method</vt:lpstr>
      <vt:lpstr>Criteria For Selecting Appropriate Method</vt:lpstr>
      <vt:lpstr>Effectiveness of Different Methods</vt:lpstr>
      <vt:lpstr>Retention of Learned Messages</vt:lpstr>
      <vt:lpstr>Criteria of Selection and Use of Appropriate Media </vt:lpstr>
      <vt:lpstr>Importance of the media in teaching learning situation</vt:lpstr>
      <vt:lpstr>PowerPoint Presentation</vt:lpstr>
      <vt:lpstr>Individual Methods of health education</vt:lpstr>
      <vt:lpstr>Individual Methods</vt:lpstr>
      <vt:lpstr>Individual Method (Interview)</vt:lpstr>
      <vt:lpstr>Individual Method (Interview)</vt:lpstr>
      <vt:lpstr>Types of Interviews</vt:lpstr>
      <vt:lpstr>PowerPoint Presentation</vt:lpstr>
      <vt:lpstr>PowerPoint Presentation</vt:lpstr>
      <vt:lpstr>Individual Method (Interview)</vt:lpstr>
      <vt:lpstr>Individual Method (Interview)</vt:lpstr>
      <vt:lpstr>Individual Method (Counselling)</vt:lpstr>
      <vt:lpstr>Individual Method (Counselling)</vt:lpstr>
      <vt:lpstr>Individual Method (Counselling)</vt:lpstr>
      <vt:lpstr>Steps in family planning counselling: the GATHER approach </vt:lpstr>
      <vt:lpstr>Group Methods of Health education</vt:lpstr>
      <vt:lpstr>Group Method</vt:lpstr>
      <vt:lpstr>Group Method (Group Discussion)</vt:lpstr>
      <vt:lpstr>What to do in a Group Discussion?</vt:lpstr>
      <vt:lpstr>PowerPoint Presentation</vt:lpstr>
      <vt:lpstr>Focused Group Discussion </vt:lpstr>
      <vt:lpstr>PowerPoint Presentation</vt:lpstr>
      <vt:lpstr>Use of FGD:</vt:lpstr>
      <vt:lpstr>How are FGDs conducted?</vt:lpstr>
      <vt:lpstr>Benefits of FGD:</vt:lpstr>
      <vt:lpstr>Drawbacks of FGD:</vt:lpstr>
      <vt:lpstr>Components of FGD:</vt:lpstr>
      <vt:lpstr>Steps of FGD Conduction</vt:lpstr>
      <vt:lpstr>Developing FGD Guideline:</vt:lpstr>
      <vt:lpstr>PowerPoint Presentation</vt:lpstr>
      <vt:lpstr>Group Method (Group Discussion)</vt:lpstr>
      <vt:lpstr>Group Method (Demonstration)</vt:lpstr>
      <vt:lpstr>Group Method (Demonstration)</vt:lpstr>
      <vt:lpstr>Group Method (Role Play)</vt:lpstr>
      <vt:lpstr>Group Method (Role Play)</vt:lpstr>
      <vt:lpstr>Group Method (Panel Discussion)</vt:lpstr>
      <vt:lpstr>Group Method (Panel Discussion)</vt:lpstr>
      <vt:lpstr>Things to ensure for panel discussion </vt:lpstr>
      <vt:lpstr>Contd..</vt:lpstr>
      <vt:lpstr>PowerPoint Presentation</vt:lpstr>
      <vt:lpstr>Fish Bowl Session</vt:lpstr>
      <vt:lpstr>What is Fish Bowl Session ?</vt:lpstr>
      <vt:lpstr>What is Fish Bowl Session ?</vt:lpstr>
      <vt:lpstr>When to Use it ?</vt:lpstr>
      <vt:lpstr>How is it applied?</vt:lpstr>
      <vt:lpstr>Use Either Open or Closed Fishbowl</vt:lpstr>
      <vt:lpstr>Use Either Open or Closed Fishbowl</vt:lpstr>
      <vt:lpstr>How is it concluded</vt:lpstr>
      <vt:lpstr>Key Considerations</vt:lpstr>
      <vt:lpstr>BUZZ SESSION</vt:lpstr>
      <vt:lpstr>Introduction</vt:lpstr>
      <vt:lpstr>       A BUZZ SESSION MAY BE ORGANIZED </vt:lpstr>
      <vt:lpstr>PowerPoint Presentation</vt:lpstr>
      <vt:lpstr>PowerPoint Presentation</vt:lpstr>
      <vt:lpstr>Advantages</vt:lpstr>
      <vt:lpstr>Disadvantages</vt:lpstr>
      <vt:lpstr>Group Method (Workshop)</vt:lpstr>
      <vt:lpstr>Group Method (Workshop)</vt:lpstr>
      <vt:lpstr>HOW TO CONDUCT a WorkSHOP</vt:lpstr>
      <vt:lpstr>PowerPoint Presentation</vt:lpstr>
      <vt:lpstr>PowerPoint Presentation</vt:lpstr>
      <vt:lpstr>Group Method (Workshop)</vt:lpstr>
      <vt:lpstr>Group Method (Seminar)</vt:lpstr>
      <vt:lpstr>PowerPoint Presentation</vt:lpstr>
      <vt:lpstr>Types of seminar</vt:lpstr>
      <vt:lpstr>Process</vt:lpstr>
      <vt:lpstr>PREPARATION</vt:lpstr>
      <vt:lpstr> Preparation (contd…)</vt:lpstr>
      <vt:lpstr>IMPLEMENTATION</vt:lpstr>
      <vt:lpstr>Implementation (contd…)</vt:lpstr>
      <vt:lpstr>Implementation (contd…)</vt:lpstr>
      <vt:lpstr>EVALUATION</vt:lpstr>
      <vt:lpstr>Group Method (Seminar)</vt:lpstr>
      <vt:lpstr>Difference Between Seminar and Lecture Method</vt:lpstr>
      <vt:lpstr>Mini lecture</vt:lpstr>
      <vt:lpstr>PowerPoint Presentation</vt:lpstr>
      <vt:lpstr>Field trip </vt:lpstr>
      <vt:lpstr>PowerPoint Presentation</vt:lpstr>
      <vt:lpstr>PowerPoint Presentation</vt:lpstr>
      <vt:lpstr>Case studies</vt:lpstr>
      <vt:lpstr>PowerPoint Presentation</vt:lpstr>
      <vt:lpstr>Mass Methods of Health education</vt:lpstr>
      <vt:lpstr>Mass Methods</vt:lpstr>
      <vt:lpstr>Mass Method (Lecture)</vt:lpstr>
      <vt:lpstr>Mass Method (Lecture)</vt:lpstr>
      <vt:lpstr>Mass Method (Lecture)</vt:lpstr>
      <vt:lpstr>Method (Lecture)</vt:lpstr>
      <vt:lpstr>Mass Method (Lecture)</vt:lpstr>
      <vt:lpstr>PowerPoint Presentation</vt:lpstr>
      <vt:lpstr>Mass Method (Exhibition)</vt:lpstr>
      <vt:lpstr>Mass Method (Exhibition)</vt:lpstr>
      <vt:lpstr>Mass Method (Campaign)</vt:lpstr>
      <vt:lpstr>Mass Method (Campaign)</vt:lpstr>
      <vt:lpstr>Example of Use of Health education Methods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Sushila Baral</dc:creator>
  <cp:lastModifiedBy>Hp</cp:lastModifiedBy>
  <cp:revision>202</cp:revision>
  <dcterms:created xsi:type="dcterms:W3CDTF">2018-10-06T03:46:16Z</dcterms:created>
  <dcterms:modified xsi:type="dcterms:W3CDTF">2025-01-27T05:02:15Z</dcterms:modified>
</cp:coreProperties>
</file>