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86" r:id="rId10"/>
    <p:sldId id="28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3582" y="3621785"/>
            <a:ext cx="2118360" cy="2118360"/>
          </a:xfrm>
          <a:custGeom>
            <a:avLst/>
            <a:gdLst/>
            <a:ahLst/>
            <a:cxnLst/>
            <a:rect l="l" t="t" r="r" b="b"/>
            <a:pathLst>
              <a:path w="2118360" h="2118360">
                <a:moveTo>
                  <a:pt x="1059179" y="0"/>
                </a:moveTo>
                <a:lnTo>
                  <a:pt x="1010697" y="1089"/>
                </a:lnTo>
                <a:lnTo>
                  <a:pt x="962774" y="4328"/>
                </a:lnTo>
                <a:lnTo>
                  <a:pt x="915457" y="9669"/>
                </a:lnTo>
                <a:lnTo>
                  <a:pt x="868792" y="17065"/>
                </a:lnTo>
                <a:lnTo>
                  <a:pt x="822828" y="26469"/>
                </a:lnTo>
                <a:lnTo>
                  <a:pt x="777610" y="37835"/>
                </a:lnTo>
                <a:lnTo>
                  <a:pt x="733185" y="51116"/>
                </a:lnTo>
                <a:lnTo>
                  <a:pt x="689600" y="66265"/>
                </a:lnTo>
                <a:lnTo>
                  <a:pt x="646902" y="83236"/>
                </a:lnTo>
                <a:lnTo>
                  <a:pt x="605137" y="101982"/>
                </a:lnTo>
                <a:lnTo>
                  <a:pt x="564352" y="122455"/>
                </a:lnTo>
                <a:lnTo>
                  <a:pt x="524594" y="144610"/>
                </a:lnTo>
                <a:lnTo>
                  <a:pt x="485910" y="168400"/>
                </a:lnTo>
                <a:lnTo>
                  <a:pt x="448346" y="193777"/>
                </a:lnTo>
                <a:lnTo>
                  <a:pt x="411949" y="220695"/>
                </a:lnTo>
                <a:lnTo>
                  <a:pt x="376766" y="249108"/>
                </a:lnTo>
                <a:lnTo>
                  <a:pt x="342844" y="278968"/>
                </a:lnTo>
                <a:lnTo>
                  <a:pt x="310229" y="310229"/>
                </a:lnTo>
                <a:lnTo>
                  <a:pt x="278968" y="342844"/>
                </a:lnTo>
                <a:lnTo>
                  <a:pt x="249108" y="376766"/>
                </a:lnTo>
                <a:lnTo>
                  <a:pt x="220695" y="411949"/>
                </a:lnTo>
                <a:lnTo>
                  <a:pt x="193777" y="448346"/>
                </a:lnTo>
                <a:lnTo>
                  <a:pt x="168400" y="485910"/>
                </a:lnTo>
                <a:lnTo>
                  <a:pt x="144610" y="524594"/>
                </a:lnTo>
                <a:lnTo>
                  <a:pt x="122455" y="564352"/>
                </a:lnTo>
                <a:lnTo>
                  <a:pt x="101982" y="605137"/>
                </a:lnTo>
                <a:lnTo>
                  <a:pt x="83236" y="646902"/>
                </a:lnTo>
                <a:lnTo>
                  <a:pt x="66265" y="689600"/>
                </a:lnTo>
                <a:lnTo>
                  <a:pt x="51116" y="733185"/>
                </a:lnTo>
                <a:lnTo>
                  <a:pt x="37835" y="777610"/>
                </a:lnTo>
                <a:lnTo>
                  <a:pt x="26469" y="822828"/>
                </a:lnTo>
                <a:lnTo>
                  <a:pt x="17065" y="868792"/>
                </a:lnTo>
                <a:lnTo>
                  <a:pt x="9669" y="915457"/>
                </a:lnTo>
                <a:lnTo>
                  <a:pt x="4328" y="962774"/>
                </a:lnTo>
                <a:lnTo>
                  <a:pt x="1089" y="1010697"/>
                </a:lnTo>
                <a:lnTo>
                  <a:pt x="0" y="1059180"/>
                </a:lnTo>
                <a:lnTo>
                  <a:pt x="1089" y="1107662"/>
                </a:lnTo>
                <a:lnTo>
                  <a:pt x="4328" y="1155585"/>
                </a:lnTo>
                <a:lnTo>
                  <a:pt x="9669" y="1202902"/>
                </a:lnTo>
                <a:lnTo>
                  <a:pt x="17065" y="1249567"/>
                </a:lnTo>
                <a:lnTo>
                  <a:pt x="26469" y="1295531"/>
                </a:lnTo>
                <a:lnTo>
                  <a:pt x="37835" y="1340749"/>
                </a:lnTo>
                <a:lnTo>
                  <a:pt x="51116" y="1385174"/>
                </a:lnTo>
                <a:lnTo>
                  <a:pt x="66265" y="1428759"/>
                </a:lnTo>
                <a:lnTo>
                  <a:pt x="83236" y="1471457"/>
                </a:lnTo>
                <a:lnTo>
                  <a:pt x="101982" y="1513222"/>
                </a:lnTo>
                <a:lnTo>
                  <a:pt x="122455" y="1554007"/>
                </a:lnTo>
                <a:lnTo>
                  <a:pt x="144610" y="1593765"/>
                </a:lnTo>
                <a:lnTo>
                  <a:pt x="168400" y="1632449"/>
                </a:lnTo>
                <a:lnTo>
                  <a:pt x="193777" y="1670013"/>
                </a:lnTo>
                <a:lnTo>
                  <a:pt x="220695" y="1706410"/>
                </a:lnTo>
                <a:lnTo>
                  <a:pt x="249108" y="1741593"/>
                </a:lnTo>
                <a:lnTo>
                  <a:pt x="278968" y="1775515"/>
                </a:lnTo>
                <a:lnTo>
                  <a:pt x="310229" y="1808130"/>
                </a:lnTo>
                <a:lnTo>
                  <a:pt x="342844" y="1839391"/>
                </a:lnTo>
                <a:lnTo>
                  <a:pt x="376766" y="1869251"/>
                </a:lnTo>
                <a:lnTo>
                  <a:pt x="411949" y="1897664"/>
                </a:lnTo>
                <a:lnTo>
                  <a:pt x="448346" y="1924582"/>
                </a:lnTo>
                <a:lnTo>
                  <a:pt x="485910" y="1949959"/>
                </a:lnTo>
                <a:lnTo>
                  <a:pt x="524594" y="1973749"/>
                </a:lnTo>
                <a:lnTo>
                  <a:pt x="564352" y="1995904"/>
                </a:lnTo>
                <a:lnTo>
                  <a:pt x="605137" y="2016377"/>
                </a:lnTo>
                <a:lnTo>
                  <a:pt x="646902" y="2035123"/>
                </a:lnTo>
                <a:lnTo>
                  <a:pt x="689600" y="2052094"/>
                </a:lnTo>
                <a:lnTo>
                  <a:pt x="733185" y="2067243"/>
                </a:lnTo>
                <a:lnTo>
                  <a:pt x="777610" y="2080524"/>
                </a:lnTo>
                <a:lnTo>
                  <a:pt x="822828" y="2091890"/>
                </a:lnTo>
                <a:lnTo>
                  <a:pt x="868792" y="2101294"/>
                </a:lnTo>
                <a:lnTo>
                  <a:pt x="915457" y="2108690"/>
                </a:lnTo>
                <a:lnTo>
                  <a:pt x="962774" y="2114031"/>
                </a:lnTo>
                <a:lnTo>
                  <a:pt x="1010697" y="2117270"/>
                </a:lnTo>
                <a:lnTo>
                  <a:pt x="1059179" y="2118360"/>
                </a:lnTo>
                <a:lnTo>
                  <a:pt x="1107662" y="2117270"/>
                </a:lnTo>
                <a:lnTo>
                  <a:pt x="1155585" y="2114031"/>
                </a:lnTo>
                <a:lnTo>
                  <a:pt x="1202902" y="2108690"/>
                </a:lnTo>
                <a:lnTo>
                  <a:pt x="1249567" y="2101294"/>
                </a:lnTo>
                <a:lnTo>
                  <a:pt x="1295531" y="2091890"/>
                </a:lnTo>
                <a:lnTo>
                  <a:pt x="1340749" y="2080524"/>
                </a:lnTo>
                <a:lnTo>
                  <a:pt x="1385174" y="2067243"/>
                </a:lnTo>
                <a:lnTo>
                  <a:pt x="1428759" y="2052094"/>
                </a:lnTo>
                <a:lnTo>
                  <a:pt x="1471457" y="2035123"/>
                </a:lnTo>
                <a:lnTo>
                  <a:pt x="1513222" y="2016377"/>
                </a:lnTo>
                <a:lnTo>
                  <a:pt x="1554007" y="1995904"/>
                </a:lnTo>
                <a:lnTo>
                  <a:pt x="1593765" y="1973749"/>
                </a:lnTo>
                <a:lnTo>
                  <a:pt x="1632449" y="1949959"/>
                </a:lnTo>
                <a:lnTo>
                  <a:pt x="1670013" y="1924582"/>
                </a:lnTo>
                <a:lnTo>
                  <a:pt x="1706410" y="1897664"/>
                </a:lnTo>
                <a:lnTo>
                  <a:pt x="1741593" y="1869251"/>
                </a:lnTo>
                <a:lnTo>
                  <a:pt x="1775515" y="1839391"/>
                </a:lnTo>
                <a:lnTo>
                  <a:pt x="1808130" y="1808130"/>
                </a:lnTo>
                <a:lnTo>
                  <a:pt x="1839391" y="1775515"/>
                </a:lnTo>
                <a:lnTo>
                  <a:pt x="1869251" y="1741593"/>
                </a:lnTo>
                <a:lnTo>
                  <a:pt x="1897664" y="1706410"/>
                </a:lnTo>
                <a:lnTo>
                  <a:pt x="1924582" y="1670013"/>
                </a:lnTo>
                <a:lnTo>
                  <a:pt x="1949959" y="1632449"/>
                </a:lnTo>
                <a:lnTo>
                  <a:pt x="1973749" y="1593765"/>
                </a:lnTo>
                <a:lnTo>
                  <a:pt x="1995904" y="1554007"/>
                </a:lnTo>
                <a:lnTo>
                  <a:pt x="2016377" y="1513222"/>
                </a:lnTo>
                <a:lnTo>
                  <a:pt x="2035123" y="1471457"/>
                </a:lnTo>
                <a:lnTo>
                  <a:pt x="2052094" y="1428759"/>
                </a:lnTo>
                <a:lnTo>
                  <a:pt x="2067243" y="1385174"/>
                </a:lnTo>
                <a:lnTo>
                  <a:pt x="2080524" y="1340749"/>
                </a:lnTo>
                <a:lnTo>
                  <a:pt x="2091890" y="1295531"/>
                </a:lnTo>
                <a:lnTo>
                  <a:pt x="2101294" y="1249567"/>
                </a:lnTo>
                <a:lnTo>
                  <a:pt x="2108690" y="1202902"/>
                </a:lnTo>
                <a:lnTo>
                  <a:pt x="2114031" y="1155585"/>
                </a:lnTo>
                <a:lnTo>
                  <a:pt x="2117270" y="1107662"/>
                </a:lnTo>
                <a:lnTo>
                  <a:pt x="2118359" y="1059180"/>
                </a:lnTo>
                <a:lnTo>
                  <a:pt x="2117270" y="1010697"/>
                </a:lnTo>
                <a:lnTo>
                  <a:pt x="2114031" y="962774"/>
                </a:lnTo>
                <a:lnTo>
                  <a:pt x="2108690" y="915457"/>
                </a:lnTo>
                <a:lnTo>
                  <a:pt x="2101294" y="868792"/>
                </a:lnTo>
                <a:lnTo>
                  <a:pt x="2091890" y="822828"/>
                </a:lnTo>
                <a:lnTo>
                  <a:pt x="2080524" y="777610"/>
                </a:lnTo>
                <a:lnTo>
                  <a:pt x="2067243" y="733185"/>
                </a:lnTo>
                <a:lnTo>
                  <a:pt x="2052094" y="689600"/>
                </a:lnTo>
                <a:lnTo>
                  <a:pt x="2035123" y="646902"/>
                </a:lnTo>
                <a:lnTo>
                  <a:pt x="2016377" y="605137"/>
                </a:lnTo>
                <a:lnTo>
                  <a:pt x="1995904" y="564352"/>
                </a:lnTo>
                <a:lnTo>
                  <a:pt x="1973749" y="524594"/>
                </a:lnTo>
                <a:lnTo>
                  <a:pt x="1949959" y="485910"/>
                </a:lnTo>
                <a:lnTo>
                  <a:pt x="1924582" y="448346"/>
                </a:lnTo>
                <a:lnTo>
                  <a:pt x="1897664" y="411949"/>
                </a:lnTo>
                <a:lnTo>
                  <a:pt x="1869251" y="376766"/>
                </a:lnTo>
                <a:lnTo>
                  <a:pt x="1839391" y="342844"/>
                </a:lnTo>
                <a:lnTo>
                  <a:pt x="1808130" y="310229"/>
                </a:lnTo>
                <a:lnTo>
                  <a:pt x="1775515" y="278968"/>
                </a:lnTo>
                <a:lnTo>
                  <a:pt x="1741593" y="249108"/>
                </a:lnTo>
                <a:lnTo>
                  <a:pt x="1706410" y="220695"/>
                </a:lnTo>
                <a:lnTo>
                  <a:pt x="1670013" y="193777"/>
                </a:lnTo>
                <a:lnTo>
                  <a:pt x="1632449" y="168400"/>
                </a:lnTo>
                <a:lnTo>
                  <a:pt x="1593765" y="144610"/>
                </a:lnTo>
                <a:lnTo>
                  <a:pt x="1554007" y="122455"/>
                </a:lnTo>
                <a:lnTo>
                  <a:pt x="1513222" y="101982"/>
                </a:lnTo>
                <a:lnTo>
                  <a:pt x="1471457" y="83236"/>
                </a:lnTo>
                <a:lnTo>
                  <a:pt x="1428759" y="66265"/>
                </a:lnTo>
                <a:lnTo>
                  <a:pt x="1385174" y="51116"/>
                </a:lnTo>
                <a:lnTo>
                  <a:pt x="1340749" y="37835"/>
                </a:lnTo>
                <a:lnTo>
                  <a:pt x="1295531" y="26469"/>
                </a:lnTo>
                <a:lnTo>
                  <a:pt x="1249567" y="17065"/>
                </a:lnTo>
                <a:lnTo>
                  <a:pt x="1202902" y="9669"/>
                </a:lnTo>
                <a:lnTo>
                  <a:pt x="1155585" y="4328"/>
                </a:lnTo>
                <a:lnTo>
                  <a:pt x="1107662" y="1089"/>
                </a:lnTo>
                <a:lnTo>
                  <a:pt x="105917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513582" y="3621785"/>
            <a:ext cx="2118360" cy="2118360"/>
          </a:xfrm>
          <a:custGeom>
            <a:avLst/>
            <a:gdLst/>
            <a:ahLst/>
            <a:cxnLst/>
            <a:rect l="l" t="t" r="r" b="b"/>
            <a:pathLst>
              <a:path w="2118360" h="2118360">
                <a:moveTo>
                  <a:pt x="0" y="1059180"/>
                </a:moveTo>
                <a:lnTo>
                  <a:pt x="1089" y="1010697"/>
                </a:lnTo>
                <a:lnTo>
                  <a:pt x="4328" y="962774"/>
                </a:lnTo>
                <a:lnTo>
                  <a:pt x="9669" y="915457"/>
                </a:lnTo>
                <a:lnTo>
                  <a:pt x="17065" y="868792"/>
                </a:lnTo>
                <a:lnTo>
                  <a:pt x="26469" y="822828"/>
                </a:lnTo>
                <a:lnTo>
                  <a:pt x="37835" y="777610"/>
                </a:lnTo>
                <a:lnTo>
                  <a:pt x="51116" y="733185"/>
                </a:lnTo>
                <a:lnTo>
                  <a:pt x="66265" y="689600"/>
                </a:lnTo>
                <a:lnTo>
                  <a:pt x="83236" y="646902"/>
                </a:lnTo>
                <a:lnTo>
                  <a:pt x="101982" y="605137"/>
                </a:lnTo>
                <a:lnTo>
                  <a:pt x="122455" y="564352"/>
                </a:lnTo>
                <a:lnTo>
                  <a:pt x="144610" y="524594"/>
                </a:lnTo>
                <a:lnTo>
                  <a:pt x="168400" y="485910"/>
                </a:lnTo>
                <a:lnTo>
                  <a:pt x="193777" y="448346"/>
                </a:lnTo>
                <a:lnTo>
                  <a:pt x="220695" y="411949"/>
                </a:lnTo>
                <a:lnTo>
                  <a:pt x="249108" y="376766"/>
                </a:lnTo>
                <a:lnTo>
                  <a:pt x="278968" y="342844"/>
                </a:lnTo>
                <a:lnTo>
                  <a:pt x="310229" y="310229"/>
                </a:lnTo>
                <a:lnTo>
                  <a:pt x="342844" y="278968"/>
                </a:lnTo>
                <a:lnTo>
                  <a:pt x="376766" y="249108"/>
                </a:lnTo>
                <a:lnTo>
                  <a:pt x="411949" y="220695"/>
                </a:lnTo>
                <a:lnTo>
                  <a:pt x="448346" y="193777"/>
                </a:lnTo>
                <a:lnTo>
                  <a:pt x="485910" y="168400"/>
                </a:lnTo>
                <a:lnTo>
                  <a:pt x="524594" y="144610"/>
                </a:lnTo>
                <a:lnTo>
                  <a:pt x="564352" y="122455"/>
                </a:lnTo>
                <a:lnTo>
                  <a:pt x="605137" y="101982"/>
                </a:lnTo>
                <a:lnTo>
                  <a:pt x="646902" y="83236"/>
                </a:lnTo>
                <a:lnTo>
                  <a:pt x="689600" y="66265"/>
                </a:lnTo>
                <a:lnTo>
                  <a:pt x="733185" y="51116"/>
                </a:lnTo>
                <a:lnTo>
                  <a:pt x="777610" y="37835"/>
                </a:lnTo>
                <a:lnTo>
                  <a:pt x="822828" y="26469"/>
                </a:lnTo>
                <a:lnTo>
                  <a:pt x="868792" y="17065"/>
                </a:lnTo>
                <a:lnTo>
                  <a:pt x="915457" y="9669"/>
                </a:lnTo>
                <a:lnTo>
                  <a:pt x="962774" y="4328"/>
                </a:lnTo>
                <a:lnTo>
                  <a:pt x="1010697" y="1089"/>
                </a:lnTo>
                <a:lnTo>
                  <a:pt x="1059179" y="0"/>
                </a:lnTo>
                <a:lnTo>
                  <a:pt x="1107662" y="1089"/>
                </a:lnTo>
                <a:lnTo>
                  <a:pt x="1155585" y="4328"/>
                </a:lnTo>
                <a:lnTo>
                  <a:pt x="1202902" y="9669"/>
                </a:lnTo>
                <a:lnTo>
                  <a:pt x="1249567" y="17065"/>
                </a:lnTo>
                <a:lnTo>
                  <a:pt x="1295531" y="26469"/>
                </a:lnTo>
                <a:lnTo>
                  <a:pt x="1340749" y="37835"/>
                </a:lnTo>
                <a:lnTo>
                  <a:pt x="1385174" y="51116"/>
                </a:lnTo>
                <a:lnTo>
                  <a:pt x="1428759" y="66265"/>
                </a:lnTo>
                <a:lnTo>
                  <a:pt x="1471457" y="83236"/>
                </a:lnTo>
                <a:lnTo>
                  <a:pt x="1513222" y="101982"/>
                </a:lnTo>
                <a:lnTo>
                  <a:pt x="1554007" y="122455"/>
                </a:lnTo>
                <a:lnTo>
                  <a:pt x="1593765" y="144610"/>
                </a:lnTo>
                <a:lnTo>
                  <a:pt x="1632449" y="168400"/>
                </a:lnTo>
                <a:lnTo>
                  <a:pt x="1670013" y="193777"/>
                </a:lnTo>
                <a:lnTo>
                  <a:pt x="1706410" y="220695"/>
                </a:lnTo>
                <a:lnTo>
                  <a:pt x="1741593" y="249108"/>
                </a:lnTo>
                <a:lnTo>
                  <a:pt x="1775515" y="278968"/>
                </a:lnTo>
                <a:lnTo>
                  <a:pt x="1808130" y="310229"/>
                </a:lnTo>
                <a:lnTo>
                  <a:pt x="1839391" y="342844"/>
                </a:lnTo>
                <a:lnTo>
                  <a:pt x="1869251" y="376766"/>
                </a:lnTo>
                <a:lnTo>
                  <a:pt x="1897664" y="411949"/>
                </a:lnTo>
                <a:lnTo>
                  <a:pt x="1924582" y="448346"/>
                </a:lnTo>
                <a:lnTo>
                  <a:pt x="1949959" y="485910"/>
                </a:lnTo>
                <a:lnTo>
                  <a:pt x="1973749" y="524594"/>
                </a:lnTo>
                <a:lnTo>
                  <a:pt x="1995904" y="564352"/>
                </a:lnTo>
                <a:lnTo>
                  <a:pt x="2016377" y="605137"/>
                </a:lnTo>
                <a:lnTo>
                  <a:pt x="2035123" y="646902"/>
                </a:lnTo>
                <a:lnTo>
                  <a:pt x="2052094" y="689600"/>
                </a:lnTo>
                <a:lnTo>
                  <a:pt x="2067243" y="733185"/>
                </a:lnTo>
                <a:lnTo>
                  <a:pt x="2080524" y="777610"/>
                </a:lnTo>
                <a:lnTo>
                  <a:pt x="2091890" y="822828"/>
                </a:lnTo>
                <a:lnTo>
                  <a:pt x="2101294" y="868792"/>
                </a:lnTo>
                <a:lnTo>
                  <a:pt x="2108690" y="915457"/>
                </a:lnTo>
                <a:lnTo>
                  <a:pt x="2114031" y="962774"/>
                </a:lnTo>
                <a:lnTo>
                  <a:pt x="2117270" y="1010697"/>
                </a:lnTo>
                <a:lnTo>
                  <a:pt x="2118359" y="1059180"/>
                </a:lnTo>
                <a:lnTo>
                  <a:pt x="2117270" y="1107662"/>
                </a:lnTo>
                <a:lnTo>
                  <a:pt x="2114031" y="1155585"/>
                </a:lnTo>
                <a:lnTo>
                  <a:pt x="2108690" y="1202902"/>
                </a:lnTo>
                <a:lnTo>
                  <a:pt x="2101294" y="1249567"/>
                </a:lnTo>
                <a:lnTo>
                  <a:pt x="2091890" y="1295531"/>
                </a:lnTo>
                <a:lnTo>
                  <a:pt x="2080524" y="1340749"/>
                </a:lnTo>
                <a:lnTo>
                  <a:pt x="2067243" y="1385174"/>
                </a:lnTo>
                <a:lnTo>
                  <a:pt x="2052094" y="1428759"/>
                </a:lnTo>
                <a:lnTo>
                  <a:pt x="2035123" y="1471457"/>
                </a:lnTo>
                <a:lnTo>
                  <a:pt x="2016377" y="1513222"/>
                </a:lnTo>
                <a:lnTo>
                  <a:pt x="1995904" y="1554007"/>
                </a:lnTo>
                <a:lnTo>
                  <a:pt x="1973749" y="1593765"/>
                </a:lnTo>
                <a:lnTo>
                  <a:pt x="1949959" y="1632449"/>
                </a:lnTo>
                <a:lnTo>
                  <a:pt x="1924582" y="1670013"/>
                </a:lnTo>
                <a:lnTo>
                  <a:pt x="1897664" y="1706410"/>
                </a:lnTo>
                <a:lnTo>
                  <a:pt x="1869251" y="1741593"/>
                </a:lnTo>
                <a:lnTo>
                  <a:pt x="1839391" y="1775515"/>
                </a:lnTo>
                <a:lnTo>
                  <a:pt x="1808130" y="1808130"/>
                </a:lnTo>
                <a:lnTo>
                  <a:pt x="1775515" y="1839391"/>
                </a:lnTo>
                <a:lnTo>
                  <a:pt x="1741593" y="1869251"/>
                </a:lnTo>
                <a:lnTo>
                  <a:pt x="1706410" y="1897664"/>
                </a:lnTo>
                <a:lnTo>
                  <a:pt x="1670013" y="1924582"/>
                </a:lnTo>
                <a:lnTo>
                  <a:pt x="1632449" y="1949959"/>
                </a:lnTo>
                <a:lnTo>
                  <a:pt x="1593765" y="1973749"/>
                </a:lnTo>
                <a:lnTo>
                  <a:pt x="1554007" y="1995904"/>
                </a:lnTo>
                <a:lnTo>
                  <a:pt x="1513222" y="2016377"/>
                </a:lnTo>
                <a:lnTo>
                  <a:pt x="1471457" y="2035123"/>
                </a:lnTo>
                <a:lnTo>
                  <a:pt x="1428759" y="2052094"/>
                </a:lnTo>
                <a:lnTo>
                  <a:pt x="1385174" y="2067243"/>
                </a:lnTo>
                <a:lnTo>
                  <a:pt x="1340749" y="2080524"/>
                </a:lnTo>
                <a:lnTo>
                  <a:pt x="1295531" y="2091890"/>
                </a:lnTo>
                <a:lnTo>
                  <a:pt x="1249567" y="2101294"/>
                </a:lnTo>
                <a:lnTo>
                  <a:pt x="1202902" y="2108690"/>
                </a:lnTo>
                <a:lnTo>
                  <a:pt x="1155585" y="2114031"/>
                </a:lnTo>
                <a:lnTo>
                  <a:pt x="1107662" y="2117270"/>
                </a:lnTo>
                <a:lnTo>
                  <a:pt x="1059179" y="2118360"/>
                </a:lnTo>
                <a:lnTo>
                  <a:pt x="1010697" y="2117270"/>
                </a:lnTo>
                <a:lnTo>
                  <a:pt x="962774" y="2114031"/>
                </a:lnTo>
                <a:lnTo>
                  <a:pt x="915457" y="2108690"/>
                </a:lnTo>
                <a:lnTo>
                  <a:pt x="868792" y="2101294"/>
                </a:lnTo>
                <a:lnTo>
                  <a:pt x="822828" y="2091890"/>
                </a:lnTo>
                <a:lnTo>
                  <a:pt x="777610" y="2080524"/>
                </a:lnTo>
                <a:lnTo>
                  <a:pt x="733185" y="2067243"/>
                </a:lnTo>
                <a:lnTo>
                  <a:pt x="689600" y="2052094"/>
                </a:lnTo>
                <a:lnTo>
                  <a:pt x="646902" y="2035123"/>
                </a:lnTo>
                <a:lnTo>
                  <a:pt x="605137" y="2016377"/>
                </a:lnTo>
                <a:lnTo>
                  <a:pt x="564352" y="1995904"/>
                </a:lnTo>
                <a:lnTo>
                  <a:pt x="524594" y="1973749"/>
                </a:lnTo>
                <a:lnTo>
                  <a:pt x="485910" y="1949959"/>
                </a:lnTo>
                <a:lnTo>
                  <a:pt x="448346" y="1924582"/>
                </a:lnTo>
                <a:lnTo>
                  <a:pt x="411949" y="1897664"/>
                </a:lnTo>
                <a:lnTo>
                  <a:pt x="376766" y="1869251"/>
                </a:lnTo>
                <a:lnTo>
                  <a:pt x="342844" y="1839391"/>
                </a:lnTo>
                <a:lnTo>
                  <a:pt x="310229" y="1808130"/>
                </a:lnTo>
                <a:lnTo>
                  <a:pt x="278968" y="1775515"/>
                </a:lnTo>
                <a:lnTo>
                  <a:pt x="249108" y="1741593"/>
                </a:lnTo>
                <a:lnTo>
                  <a:pt x="220695" y="1706410"/>
                </a:lnTo>
                <a:lnTo>
                  <a:pt x="193777" y="1670013"/>
                </a:lnTo>
                <a:lnTo>
                  <a:pt x="168400" y="1632449"/>
                </a:lnTo>
                <a:lnTo>
                  <a:pt x="144610" y="1593765"/>
                </a:lnTo>
                <a:lnTo>
                  <a:pt x="122455" y="1554007"/>
                </a:lnTo>
                <a:lnTo>
                  <a:pt x="101982" y="1513222"/>
                </a:lnTo>
                <a:lnTo>
                  <a:pt x="83236" y="1471457"/>
                </a:lnTo>
                <a:lnTo>
                  <a:pt x="66265" y="1428759"/>
                </a:lnTo>
                <a:lnTo>
                  <a:pt x="51116" y="1385174"/>
                </a:lnTo>
                <a:lnTo>
                  <a:pt x="37835" y="1340749"/>
                </a:lnTo>
                <a:lnTo>
                  <a:pt x="26469" y="1295531"/>
                </a:lnTo>
                <a:lnTo>
                  <a:pt x="17065" y="1249567"/>
                </a:lnTo>
                <a:lnTo>
                  <a:pt x="9669" y="1202902"/>
                </a:lnTo>
                <a:lnTo>
                  <a:pt x="4328" y="1155585"/>
                </a:lnTo>
                <a:lnTo>
                  <a:pt x="1089" y="1107662"/>
                </a:lnTo>
                <a:lnTo>
                  <a:pt x="0" y="105918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8235" y="324053"/>
            <a:ext cx="2827528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2119" y="1509941"/>
            <a:ext cx="8239760" cy="412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9462" y="527049"/>
            <a:ext cx="73285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5" dirty="0"/>
              <a:t>HUMAN </a:t>
            </a:r>
            <a:r>
              <a:rPr sz="4000" spc="-670" dirty="0"/>
              <a:t>RESOURCE</a:t>
            </a:r>
            <a:r>
              <a:rPr sz="4000" spc="-665" dirty="0"/>
              <a:t> </a:t>
            </a:r>
            <a:r>
              <a:rPr sz="4000" spc="-370" dirty="0"/>
              <a:t>MANAGEMENT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65682" y="5642559"/>
            <a:ext cx="6859270" cy="84899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592705" marR="5080" indent="-2580640">
              <a:lnSpc>
                <a:spcPts val="2880"/>
              </a:lnSpc>
              <a:spcBef>
                <a:spcPts val="795"/>
              </a:spcBef>
            </a:pPr>
            <a:r>
              <a:rPr sz="3000" spc="-160" dirty="0">
                <a:solidFill>
                  <a:srgbClr val="888888"/>
                </a:solidFill>
                <a:latin typeface="Arial"/>
                <a:cs typeface="Arial"/>
              </a:rPr>
              <a:t>Personnel, </a:t>
            </a:r>
            <a:r>
              <a:rPr sz="3000" spc="-175" dirty="0">
                <a:solidFill>
                  <a:srgbClr val="888888"/>
                </a:solidFill>
                <a:latin typeface="Arial"/>
                <a:cs typeface="Arial"/>
              </a:rPr>
              <a:t>People </a:t>
            </a:r>
            <a:r>
              <a:rPr sz="3000" spc="-45" dirty="0">
                <a:solidFill>
                  <a:srgbClr val="888888"/>
                </a:solidFill>
                <a:latin typeface="Arial"/>
                <a:cs typeface="Arial"/>
              </a:rPr>
              <a:t>at </a:t>
            </a:r>
            <a:r>
              <a:rPr sz="3000" spc="-65" dirty="0">
                <a:solidFill>
                  <a:srgbClr val="888888"/>
                </a:solidFill>
                <a:latin typeface="Arial"/>
                <a:cs typeface="Arial"/>
              </a:rPr>
              <a:t>work, </a:t>
            </a:r>
            <a:r>
              <a:rPr sz="3000" spc="-110" dirty="0">
                <a:solidFill>
                  <a:srgbClr val="888888"/>
                </a:solidFill>
                <a:latin typeface="Arial"/>
                <a:cs typeface="Arial"/>
              </a:rPr>
              <a:t>Manpower,</a:t>
            </a:r>
            <a:r>
              <a:rPr sz="3000" spc="-38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3000" spc="-145" dirty="0">
                <a:solidFill>
                  <a:srgbClr val="888888"/>
                </a:solidFill>
                <a:latin typeface="Arial"/>
                <a:cs typeface="Arial"/>
              </a:rPr>
              <a:t>Staff,  </a:t>
            </a:r>
            <a:r>
              <a:rPr sz="3000" spc="-150" dirty="0">
                <a:solidFill>
                  <a:srgbClr val="888888"/>
                </a:solidFill>
                <a:latin typeface="Arial"/>
                <a:cs typeface="Arial"/>
              </a:rPr>
              <a:t>employees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219200"/>
            <a:ext cx="7772400" cy="397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0559" y="552450"/>
            <a:ext cx="53657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HRM</a:t>
            </a:r>
            <a:r>
              <a:rPr spc="-75" dirty="0"/>
              <a:t> </a:t>
            </a:r>
            <a:r>
              <a:rPr spc="-5" dirty="0"/>
              <a:t>Components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0559" y="1708150"/>
            <a:ext cx="8086725" cy="422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2960" marR="49530">
              <a:lnSpc>
                <a:spcPct val="100000"/>
              </a:lnSpc>
              <a:spcBef>
                <a:spcPts val="100"/>
              </a:spcBef>
            </a:pPr>
            <a:r>
              <a:rPr sz="25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Pay </a:t>
            </a:r>
            <a:r>
              <a:rPr sz="2500" b="1" i="1" dirty="0">
                <a:solidFill>
                  <a:srgbClr val="660033"/>
                </a:solidFill>
                <a:latin typeface="Times New Roman"/>
                <a:cs typeface="Times New Roman"/>
              </a:rPr>
              <a:t>and </a:t>
            </a:r>
            <a:r>
              <a:rPr sz="25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Benefits: </a:t>
            </a:r>
            <a:r>
              <a:rPr sz="2500" spc="-5" dirty="0">
                <a:latin typeface="Times New Roman"/>
                <a:cs typeface="Times New Roman"/>
              </a:rPr>
              <a:t>high </a:t>
            </a:r>
            <a:r>
              <a:rPr sz="2500" spc="-10" dirty="0">
                <a:latin typeface="Times New Roman"/>
                <a:cs typeface="Times New Roman"/>
              </a:rPr>
              <a:t>performing </a:t>
            </a:r>
            <a:r>
              <a:rPr sz="2500" spc="-5" dirty="0">
                <a:latin typeface="Times New Roman"/>
                <a:cs typeface="Times New Roman"/>
              </a:rPr>
              <a:t>employees should </a:t>
            </a:r>
            <a:r>
              <a:rPr sz="2500" dirty="0">
                <a:latin typeface="Times New Roman"/>
                <a:cs typeface="Times New Roman"/>
              </a:rPr>
              <a:t>be  </a:t>
            </a:r>
            <a:r>
              <a:rPr sz="2500" spc="-10" dirty="0">
                <a:latin typeface="Times New Roman"/>
                <a:cs typeface="Times New Roman"/>
              </a:rPr>
              <a:t>rewarded </a:t>
            </a:r>
            <a:r>
              <a:rPr sz="2500" spc="-5" dirty="0">
                <a:latin typeface="Times New Roman"/>
                <a:cs typeface="Times New Roman"/>
              </a:rPr>
              <a:t>with raises, bonuses.</a:t>
            </a:r>
            <a:endParaRPr sz="2500">
              <a:latin typeface="Times New Roman"/>
              <a:cs typeface="Times New Roman"/>
            </a:endParaRPr>
          </a:p>
          <a:p>
            <a:pPr marL="1206500" indent="-255270">
              <a:lnSpc>
                <a:spcPct val="100000"/>
              </a:lnSpc>
              <a:spcBef>
                <a:spcPts val="570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206500" algn="l"/>
              </a:tabLst>
            </a:pPr>
            <a:r>
              <a:rPr sz="2300" spc="-5" dirty="0">
                <a:latin typeface="Times New Roman"/>
                <a:cs typeface="Times New Roman"/>
              </a:rPr>
              <a:t>Increased </a:t>
            </a:r>
            <a:r>
              <a:rPr sz="2300" dirty="0">
                <a:latin typeface="Times New Roman"/>
                <a:cs typeface="Times New Roman"/>
              </a:rPr>
              <a:t>pay provides </a:t>
            </a:r>
            <a:r>
              <a:rPr sz="2300" spc="-5" dirty="0">
                <a:latin typeface="Times New Roman"/>
                <a:cs typeface="Times New Roman"/>
              </a:rPr>
              <a:t>additional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incentive.</a:t>
            </a:r>
            <a:endParaRPr sz="2300">
              <a:latin typeface="Times New Roman"/>
              <a:cs typeface="Times New Roman"/>
            </a:endParaRPr>
          </a:p>
          <a:p>
            <a:pPr marL="1206500" marR="154940" indent="-255270">
              <a:lnSpc>
                <a:spcPct val="100000"/>
              </a:lnSpc>
              <a:spcBef>
                <a:spcPts val="570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206500" algn="l"/>
              </a:tabLst>
            </a:pPr>
            <a:r>
              <a:rPr sz="2300" spc="-5" dirty="0">
                <a:latin typeface="Times New Roman"/>
                <a:cs typeface="Times New Roman"/>
              </a:rPr>
              <a:t>Benefits, </a:t>
            </a:r>
            <a:r>
              <a:rPr sz="2300" dirty="0">
                <a:latin typeface="Times New Roman"/>
                <a:cs typeface="Times New Roman"/>
              </a:rPr>
              <a:t>such </a:t>
            </a:r>
            <a:r>
              <a:rPr sz="2300" spc="-5" dirty="0">
                <a:latin typeface="Times New Roman"/>
                <a:cs typeface="Times New Roman"/>
              </a:rPr>
              <a:t>as health insurance, reward membership in  firm.</a:t>
            </a:r>
            <a:endParaRPr sz="2300">
              <a:latin typeface="Times New Roman"/>
              <a:cs typeface="Times New Roman"/>
            </a:endParaRPr>
          </a:p>
          <a:p>
            <a:pPr marL="822960" marR="30480">
              <a:lnSpc>
                <a:spcPct val="100000"/>
              </a:lnSpc>
              <a:spcBef>
                <a:spcPts val="620"/>
              </a:spcBef>
            </a:pPr>
            <a:r>
              <a:rPr sz="25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Labor relations: </a:t>
            </a:r>
            <a:r>
              <a:rPr sz="2500" spc="-10" dirty="0">
                <a:latin typeface="Times New Roman"/>
                <a:cs typeface="Times New Roman"/>
              </a:rPr>
              <a:t>managers </a:t>
            </a:r>
            <a:r>
              <a:rPr sz="2500" spc="-5" dirty="0">
                <a:latin typeface="Times New Roman"/>
                <a:cs typeface="Times New Roman"/>
              </a:rPr>
              <a:t>need an effective relationship  with labor unions that represent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workers.</a:t>
            </a:r>
            <a:endParaRPr sz="2500">
              <a:latin typeface="Times New Roman"/>
              <a:cs typeface="Times New Roman"/>
            </a:endParaRPr>
          </a:p>
          <a:p>
            <a:pPr marL="1206500" indent="-255270">
              <a:lnSpc>
                <a:spcPct val="100000"/>
              </a:lnSpc>
              <a:spcBef>
                <a:spcPts val="570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206500" algn="l"/>
              </a:tabLst>
            </a:pPr>
            <a:r>
              <a:rPr sz="2300" dirty="0">
                <a:latin typeface="Times New Roman"/>
                <a:cs typeface="Times New Roman"/>
              </a:rPr>
              <a:t>Unions help </a:t>
            </a:r>
            <a:r>
              <a:rPr sz="2300" spc="-5" dirty="0">
                <a:latin typeface="Times New Roman"/>
                <a:cs typeface="Times New Roman"/>
              </a:rPr>
              <a:t>establish </a:t>
            </a:r>
            <a:r>
              <a:rPr sz="2300" dirty="0">
                <a:latin typeface="Times New Roman"/>
                <a:cs typeface="Times New Roman"/>
              </a:rPr>
              <a:t>pay, </a:t>
            </a:r>
            <a:r>
              <a:rPr sz="2300" spc="-5" dirty="0">
                <a:latin typeface="Times New Roman"/>
                <a:cs typeface="Times New Roman"/>
              </a:rPr>
              <a:t>and </a:t>
            </a:r>
            <a:r>
              <a:rPr sz="2300" dirty="0">
                <a:latin typeface="Times New Roman"/>
                <a:cs typeface="Times New Roman"/>
              </a:rPr>
              <a:t>working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conditions.</a:t>
            </a:r>
            <a:endParaRPr sz="2300">
              <a:latin typeface="Times New Roman"/>
              <a:cs typeface="Times New Roman"/>
            </a:endParaRPr>
          </a:p>
          <a:p>
            <a:pPr marL="38100" marR="512445" indent="19050">
              <a:lnSpc>
                <a:spcPts val="3450"/>
              </a:lnSpc>
              <a:spcBef>
                <a:spcPts val="850"/>
              </a:spcBef>
            </a:pPr>
            <a:r>
              <a:rPr sz="3200" b="1" dirty="0">
                <a:solidFill>
                  <a:srgbClr val="4F0092"/>
                </a:solidFill>
                <a:latin typeface="Times New Roman"/>
                <a:cs typeface="Times New Roman"/>
              </a:rPr>
              <a:t>If </a:t>
            </a:r>
            <a:r>
              <a:rPr sz="3200" b="1" spc="5" dirty="0">
                <a:solidFill>
                  <a:srgbClr val="4F0092"/>
                </a:solidFill>
                <a:latin typeface="Times New Roman"/>
                <a:cs typeface="Times New Roman"/>
              </a:rPr>
              <a:t>management moves </a:t>
            </a:r>
            <a:r>
              <a:rPr sz="3200" b="1" spc="-5" dirty="0">
                <a:solidFill>
                  <a:srgbClr val="4F0092"/>
                </a:solidFill>
                <a:latin typeface="Times New Roman"/>
                <a:cs typeface="Times New Roman"/>
              </a:rPr>
              <a:t>to </a:t>
            </a:r>
            <a:r>
              <a:rPr sz="3200" b="1" dirty="0">
                <a:solidFill>
                  <a:srgbClr val="4F0092"/>
                </a:solidFill>
                <a:latin typeface="Times New Roman"/>
                <a:cs typeface="Times New Roman"/>
              </a:rPr>
              <a:t>a decentralized  structure, </a:t>
            </a:r>
            <a:r>
              <a:rPr sz="3200" b="1" spc="-5" dirty="0">
                <a:solidFill>
                  <a:srgbClr val="4F0092"/>
                </a:solidFill>
                <a:latin typeface="Times New Roman"/>
                <a:cs typeface="Times New Roman"/>
              </a:rPr>
              <a:t>HRM should be </a:t>
            </a:r>
            <a:r>
              <a:rPr sz="3200" b="1" dirty="0">
                <a:solidFill>
                  <a:srgbClr val="4F0092"/>
                </a:solidFill>
                <a:latin typeface="Times New Roman"/>
                <a:cs typeface="Times New Roman"/>
              </a:rPr>
              <a:t>adjusted as</a:t>
            </a:r>
            <a:r>
              <a:rPr sz="3200" b="1" spc="25" dirty="0">
                <a:solidFill>
                  <a:srgbClr val="4F0092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4F0092"/>
                </a:solidFill>
                <a:latin typeface="Times New Roman"/>
                <a:cs typeface="Times New Roman"/>
              </a:rPr>
              <a:t>well.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459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0289" y="324053"/>
            <a:ext cx="45046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Importance </a:t>
            </a:r>
            <a:r>
              <a:rPr spc="-5" dirty="0"/>
              <a:t>of</a:t>
            </a:r>
            <a:r>
              <a:rPr spc="-365" dirty="0"/>
              <a:t> </a:t>
            </a:r>
            <a:r>
              <a:rPr spc="-380" dirty="0"/>
              <a:t>HRM</a:t>
            </a:r>
          </a:p>
        </p:txBody>
      </p:sp>
      <p:sp>
        <p:nvSpPr>
          <p:cNvPr id="3" name="object 3"/>
          <p:cNvSpPr/>
          <p:nvPr/>
        </p:nvSpPr>
        <p:spPr>
          <a:xfrm>
            <a:off x="686562" y="2515361"/>
            <a:ext cx="2590800" cy="1066800"/>
          </a:xfrm>
          <a:custGeom>
            <a:avLst/>
            <a:gdLst/>
            <a:ahLst/>
            <a:cxnLst/>
            <a:rect l="l" t="t" r="r" b="b"/>
            <a:pathLst>
              <a:path w="2590800" h="1066800">
                <a:moveTo>
                  <a:pt x="0" y="266700"/>
                </a:moveTo>
                <a:lnTo>
                  <a:pt x="2057400" y="266700"/>
                </a:lnTo>
                <a:lnTo>
                  <a:pt x="2057400" y="0"/>
                </a:lnTo>
                <a:lnTo>
                  <a:pt x="2590800" y="533400"/>
                </a:lnTo>
                <a:lnTo>
                  <a:pt x="2057400" y="1066800"/>
                </a:lnTo>
                <a:lnTo>
                  <a:pt x="2057400" y="800100"/>
                </a:lnTo>
                <a:lnTo>
                  <a:pt x="0" y="800100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806" y="2714370"/>
            <a:ext cx="18656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6400">
              <a:lnSpc>
                <a:spcPct val="100000"/>
              </a:lnSpc>
              <a:spcBef>
                <a:spcPts val="105"/>
              </a:spcBef>
            </a:pPr>
            <a:r>
              <a:rPr sz="2000" b="1" spc="-220" dirty="0">
                <a:latin typeface="Arial"/>
                <a:cs typeface="Arial"/>
              </a:rPr>
              <a:t>GOOD </a:t>
            </a:r>
            <a:r>
              <a:rPr sz="2000" b="1" spc="-250" dirty="0">
                <a:latin typeface="Arial"/>
                <a:cs typeface="Arial"/>
              </a:rPr>
              <a:t>HR  </a:t>
            </a:r>
            <a:r>
              <a:rPr sz="2000" b="1" spc="-295" dirty="0">
                <a:latin typeface="Arial"/>
                <a:cs typeface="Arial"/>
              </a:rPr>
              <a:t>PRACTICES</a:t>
            </a:r>
            <a:r>
              <a:rPr sz="2000" b="1" spc="-190" dirty="0">
                <a:latin typeface="Arial"/>
                <a:cs typeface="Arial"/>
              </a:rPr>
              <a:t> </a:t>
            </a:r>
            <a:r>
              <a:rPr sz="2000" b="1" spc="-315" dirty="0">
                <a:latin typeface="Arial"/>
                <a:cs typeface="Arial"/>
              </a:rPr>
              <a:t>HELPS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53561" y="1296161"/>
            <a:ext cx="4724400" cy="4343400"/>
          </a:xfrm>
          <a:custGeom>
            <a:avLst/>
            <a:gdLst/>
            <a:ahLst/>
            <a:cxnLst/>
            <a:rect l="l" t="t" r="r" b="b"/>
            <a:pathLst>
              <a:path w="4724400" h="4343400">
                <a:moveTo>
                  <a:pt x="0" y="4343400"/>
                </a:moveTo>
                <a:lnTo>
                  <a:pt x="4724399" y="4343400"/>
                </a:lnTo>
                <a:lnTo>
                  <a:pt x="4724399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32175" y="1240282"/>
            <a:ext cx="446468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spc="-45" dirty="0">
                <a:latin typeface="Arial"/>
                <a:cs typeface="Arial"/>
              </a:rPr>
              <a:t>Attract </a:t>
            </a:r>
            <a:r>
              <a:rPr sz="2400" spc="35" dirty="0">
                <a:latin typeface="Arial"/>
                <a:cs typeface="Arial"/>
              </a:rPr>
              <a:t>&amp; </a:t>
            </a:r>
            <a:r>
              <a:rPr sz="2400" spc="-50" dirty="0">
                <a:latin typeface="Arial"/>
                <a:cs typeface="Arial"/>
              </a:rPr>
              <a:t>retain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talent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140" dirty="0">
                <a:latin typeface="Arial"/>
                <a:cs typeface="Arial"/>
              </a:rPr>
              <a:t>Train </a:t>
            </a:r>
            <a:r>
              <a:rPr sz="2400" spc="-85" dirty="0">
                <a:latin typeface="Arial"/>
                <a:cs typeface="Arial"/>
              </a:rPr>
              <a:t>people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100" dirty="0">
                <a:latin typeface="Arial"/>
                <a:cs typeface="Arial"/>
              </a:rPr>
              <a:t>challenging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roles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Develop </a:t>
            </a:r>
            <a:r>
              <a:rPr sz="2400" spc="-105" dirty="0">
                <a:latin typeface="Arial"/>
                <a:cs typeface="Arial"/>
              </a:rPr>
              <a:t>skills </a:t>
            </a:r>
            <a:r>
              <a:rPr sz="2400" spc="35" dirty="0">
                <a:latin typeface="Arial"/>
                <a:cs typeface="Arial"/>
              </a:rPr>
              <a:t>&amp;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competencies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95" dirty="0">
                <a:latin typeface="Arial"/>
                <a:cs typeface="Arial"/>
              </a:rPr>
              <a:t>Promote </a:t>
            </a:r>
            <a:r>
              <a:rPr sz="2400" spc="-75" dirty="0">
                <a:latin typeface="Arial"/>
                <a:cs typeface="Arial"/>
              </a:rPr>
              <a:t>team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spirit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Develop </a:t>
            </a:r>
            <a:r>
              <a:rPr sz="2400" spc="-55" dirty="0">
                <a:latin typeface="Arial"/>
                <a:cs typeface="Arial"/>
              </a:rPr>
              <a:t>loyalty </a:t>
            </a:r>
            <a:r>
              <a:rPr sz="2400" spc="35" dirty="0">
                <a:latin typeface="Arial"/>
                <a:cs typeface="Arial"/>
              </a:rPr>
              <a:t>&amp;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commitment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135" dirty="0">
                <a:latin typeface="Arial"/>
                <a:cs typeface="Arial"/>
              </a:rPr>
              <a:t>Increase </a:t>
            </a:r>
            <a:r>
              <a:rPr sz="2400" spc="-40" dirty="0">
                <a:latin typeface="Arial"/>
                <a:cs typeface="Arial"/>
              </a:rPr>
              <a:t>productivity </a:t>
            </a:r>
            <a:r>
              <a:rPr sz="2400" spc="35" dirty="0">
                <a:latin typeface="Arial"/>
                <a:cs typeface="Arial"/>
              </a:rPr>
              <a:t>&amp;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profits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2400" spc="-90" dirty="0">
                <a:latin typeface="Arial"/>
                <a:cs typeface="Arial"/>
              </a:rPr>
              <a:t>Improve </a:t>
            </a:r>
            <a:r>
              <a:rPr sz="2400" spc="-40" dirty="0">
                <a:latin typeface="Arial"/>
                <a:cs typeface="Arial"/>
              </a:rPr>
              <a:t>job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satisfaction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170" dirty="0">
                <a:latin typeface="Arial"/>
                <a:cs typeface="Arial"/>
              </a:rPr>
              <a:t>Enhance </a:t>
            </a:r>
            <a:r>
              <a:rPr sz="2400" spc="-100" dirty="0">
                <a:latin typeface="Arial"/>
                <a:cs typeface="Arial"/>
              </a:rPr>
              <a:t>standard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living</a:t>
            </a:r>
            <a:endParaRPr sz="2400">
              <a:latin typeface="Arial"/>
              <a:cs typeface="Arial"/>
            </a:endParaRPr>
          </a:p>
          <a:p>
            <a:pPr marL="355600" marR="130238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120" dirty="0">
                <a:latin typeface="Arial"/>
                <a:cs typeface="Arial"/>
              </a:rPr>
              <a:t>Generate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employment  </a:t>
            </a:r>
            <a:r>
              <a:rPr sz="2400" spc="-25" dirty="0">
                <a:latin typeface="Arial"/>
                <a:cs typeface="Arial"/>
              </a:rPr>
              <a:t>opportunity</a:t>
            </a:r>
            <a:endParaRPr sz="2400">
              <a:latin typeface="Arial"/>
              <a:cs typeface="Arial"/>
            </a:endParaRPr>
          </a:p>
          <a:p>
            <a:pPr marL="397510" indent="-385445">
              <a:lnSpc>
                <a:spcPct val="100000"/>
              </a:lnSpc>
              <a:buAutoNum type="arabicPeriod"/>
              <a:tabLst>
                <a:tab pos="398145" algn="l"/>
              </a:tabLst>
            </a:pPr>
            <a:r>
              <a:rPr sz="2400" spc="-100" dirty="0">
                <a:latin typeface="Arial"/>
                <a:cs typeface="Arial"/>
              </a:rPr>
              <a:t>Greater </a:t>
            </a:r>
            <a:r>
              <a:rPr sz="2400" spc="-10" dirty="0">
                <a:latin typeface="Arial"/>
                <a:cs typeface="Arial"/>
              </a:rPr>
              <a:t>trust </a:t>
            </a:r>
            <a:r>
              <a:rPr sz="2400" spc="35" dirty="0">
                <a:latin typeface="Arial"/>
                <a:cs typeface="Arial"/>
              </a:rPr>
              <a:t>&amp;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respect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581400"/>
            <a:ext cx="4648200" cy="3276600"/>
            <a:chOff x="0" y="3581400"/>
            <a:chExt cx="4648200" cy="3276600"/>
          </a:xfrm>
        </p:grpSpPr>
        <p:sp>
          <p:nvSpPr>
            <p:cNvPr id="8" name="object 8"/>
            <p:cNvSpPr/>
            <p:nvPr/>
          </p:nvSpPr>
          <p:spPr>
            <a:xfrm>
              <a:off x="0" y="5114543"/>
              <a:ext cx="2619756" cy="17434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81400"/>
              <a:ext cx="2590800" cy="1581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10611" y="5714999"/>
              <a:ext cx="2037588" cy="1142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85953"/>
            <a:ext cx="55753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5" dirty="0"/>
              <a:t>Qualities </a:t>
            </a:r>
            <a:r>
              <a:rPr spc="-5" dirty="0"/>
              <a:t>of </a:t>
            </a:r>
            <a:r>
              <a:rPr spc="-610" dirty="0"/>
              <a:t>HR</a:t>
            </a:r>
            <a:r>
              <a:rPr spc="-630" dirty="0"/>
              <a:t> </a:t>
            </a:r>
            <a:r>
              <a:rPr spc="-185" dirty="0"/>
              <a:t>Manager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03452"/>
            <a:ext cx="7999095" cy="53987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500" spc="-114" dirty="0">
                <a:latin typeface="Arial"/>
                <a:cs typeface="Arial"/>
              </a:rPr>
              <a:t>Henry </a:t>
            </a:r>
            <a:r>
              <a:rPr sz="2500" spc="-90" dirty="0">
                <a:latin typeface="Arial"/>
                <a:cs typeface="Arial"/>
              </a:rPr>
              <a:t>fayol </a:t>
            </a:r>
            <a:r>
              <a:rPr sz="2500" spc="-114" dirty="0">
                <a:latin typeface="Arial"/>
                <a:cs typeface="Arial"/>
              </a:rPr>
              <a:t>categorized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235" dirty="0">
                <a:latin typeface="Arial"/>
                <a:cs typeface="Arial"/>
              </a:rPr>
              <a:t>as</a:t>
            </a:r>
            <a:endParaRPr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sz="2500" spc="-155" dirty="0">
                <a:latin typeface="Arial"/>
                <a:cs typeface="Arial"/>
              </a:rPr>
              <a:t>Physical- </a:t>
            </a:r>
            <a:r>
              <a:rPr sz="2500" spc="-65" dirty="0">
                <a:latin typeface="Arial"/>
                <a:cs typeface="Arial"/>
              </a:rPr>
              <a:t>health, </a:t>
            </a:r>
            <a:r>
              <a:rPr sz="2500" spc="-75" dirty="0">
                <a:latin typeface="Arial"/>
                <a:cs typeface="Arial"/>
              </a:rPr>
              <a:t>vigor </a:t>
            </a:r>
            <a:r>
              <a:rPr sz="2500" spc="-135" dirty="0">
                <a:latin typeface="Arial"/>
                <a:cs typeface="Arial"/>
              </a:rPr>
              <a:t>(energy, </a:t>
            </a:r>
            <a:r>
              <a:rPr sz="2500" spc="-75" dirty="0">
                <a:latin typeface="Arial"/>
                <a:cs typeface="Arial"/>
              </a:rPr>
              <a:t>strength),</a:t>
            </a:r>
            <a:r>
              <a:rPr sz="2500" spc="-190" dirty="0">
                <a:latin typeface="Arial"/>
                <a:cs typeface="Arial"/>
              </a:rPr>
              <a:t> </a:t>
            </a:r>
            <a:r>
              <a:rPr sz="2500" spc="-150" dirty="0">
                <a:latin typeface="Arial"/>
                <a:cs typeface="Arial"/>
              </a:rPr>
              <a:t>address</a:t>
            </a:r>
            <a:endParaRPr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sz="2500" spc="-50" dirty="0">
                <a:latin typeface="Arial"/>
                <a:cs typeface="Arial"/>
              </a:rPr>
              <a:t>Mental-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ability</a:t>
            </a:r>
            <a:r>
              <a:rPr sz="2500" spc="-125" dirty="0">
                <a:latin typeface="Arial"/>
                <a:cs typeface="Arial"/>
              </a:rPr>
              <a:t> </a:t>
            </a:r>
            <a:r>
              <a:rPr sz="2500" spc="20" dirty="0">
                <a:latin typeface="Arial"/>
                <a:cs typeface="Arial"/>
              </a:rPr>
              <a:t>to</a:t>
            </a:r>
            <a:r>
              <a:rPr sz="2500" spc="-135" dirty="0">
                <a:latin typeface="Arial"/>
                <a:cs typeface="Arial"/>
              </a:rPr>
              <a:t> </a:t>
            </a:r>
            <a:r>
              <a:rPr sz="2500" spc="-95" dirty="0">
                <a:latin typeface="Arial"/>
                <a:cs typeface="Arial"/>
              </a:rPr>
              <a:t>understand,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75" dirty="0">
                <a:latin typeface="Arial"/>
                <a:cs typeface="Arial"/>
              </a:rPr>
              <a:t>learn,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105" dirty="0">
                <a:latin typeface="Arial"/>
                <a:cs typeface="Arial"/>
              </a:rPr>
              <a:t>judge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35" dirty="0">
                <a:latin typeface="Arial"/>
                <a:cs typeface="Arial"/>
              </a:rPr>
              <a:t>&amp;</a:t>
            </a:r>
            <a:r>
              <a:rPr sz="2500" spc="-145" dirty="0">
                <a:latin typeface="Arial"/>
                <a:cs typeface="Arial"/>
              </a:rPr>
              <a:t> </a:t>
            </a:r>
            <a:r>
              <a:rPr sz="2500" spc="-100" dirty="0">
                <a:latin typeface="Arial"/>
                <a:cs typeface="Arial"/>
              </a:rPr>
              <a:t>adaptable</a:t>
            </a:r>
            <a:endParaRPr sz="2500">
              <a:latin typeface="Arial"/>
              <a:cs typeface="Arial"/>
            </a:endParaRPr>
          </a:p>
          <a:p>
            <a:pPr marL="469900" marR="34290" indent="-457200">
              <a:lnSpc>
                <a:spcPts val="2700"/>
              </a:lnSpc>
              <a:spcBef>
                <a:spcPts val="64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sz="2500" spc="-45" dirty="0">
                <a:latin typeface="Arial"/>
                <a:cs typeface="Arial"/>
              </a:rPr>
              <a:t>Moral </a:t>
            </a:r>
            <a:r>
              <a:rPr sz="2500" spc="-150" dirty="0">
                <a:latin typeface="Arial"/>
                <a:cs typeface="Arial"/>
              </a:rPr>
              <a:t>– </a:t>
            </a:r>
            <a:r>
              <a:rPr sz="2500" spc="-95" dirty="0">
                <a:latin typeface="Arial"/>
                <a:cs typeface="Arial"/>
              </a:rPr>
              <a:t>firmness, </a:t>
            </a:r>
            <a:r>
              <a:rPr sz="2500" spc="-100" dirty="0">
                <a:latin typeface="Arial"/>
                <a:cs typeface="Arial"/>
              </a:rPr>
              <a:t>responsible, </a:t>
            </a:r>
            <a:r>
              <a:rPr sz="2500" spc="-30" dirty="0">
                <a:latin typeface="Arial"/>
                <a:cs typeface="Arial"/>
              </a:rPr>
              <a:t>initiative, </a:t>
            </a:r>
            <a:r>
              <a:rPr sz="2500" spc="-80" dirty="0">
                <a:latin typeface="Arial"/>
                <a:cs typeface="Arial"/>
              </a:rPr>
              <a:t>loyal, </a:t>
            </a:r>
            <a:r>
              <a:rPr sz="2500" spc="-50" dirty="0">
                <a:latin typeface="Arial"/>
                <a:cs typeface="Arial"/>
              </a:rPr>
              <a:t>dignity</a:t>
            </a:r>
            <a:r>
              <a:rPr sz="2500" spc="-395" dirty="0">
                <a:latin typeface="Arial"/>
                <a:cs typeface="Arial"/>
              </a:rPr>
              <a:t> </a:t>
            </a:r>
            <a:r>
              <a:rPr sz="2500" spc="-90" dirty="0">
                <a:latin typeface="Arial"/>
                <a:cs typeface="Arial"/>
              </a:rPr>
              <a:t>(self  </a:t>
            </a:r>
            <a:r>
              <a:rPr sz="2500" spc="-100" dirty="0">
                <a:latin typeface="Arial"/>
                <a:cs typeface="Arial"/>
              </a:rPr>
              <a:t>respect)</a:t>
            </a:r>
            <a:endParaRPr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60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sz="2500" spc="-114" dirty="0">
                <a:latin typeface="Arial"/>
                <a:cs typeface="Arial"/>
              </a:rPr>
              <a:t>Educational- </a:t>
            </a:r>
            <a:r>
              <a:rPr sz="2500" spc="-90" dirty="0">
                <a:latin typeface="Arial"/>
                <a:cs typeface="Arial"/>
              </a:rPr>
              <a:t>subject </a:t>
            </a:r>
            <a:r>
              <a:rPr sz="2500" spc="-100" dirty="0">
                <a:latin typeface="Arial"/>
                <a:cs typeface="Arial"/>
              </a:rPr>
              <a:t>knowledge </a:t>
            </a:r>
            <a:r>
              <a:rPr sz="2500" spc="-60" dirty="0">
                <a:latin typeface="Arial"/>
                <a:cs typeface="Arial"/>
              </a:rPr>
              <a:t>about </a:t>
            </a:r>
            <a:r>
              <a:rPr sz="2500" spc="-40" dirty="0">
                <a:latin typeface="Arial"/>
                <a:cs typeface="Arial"/>
              </a:rPr>
              <a:t>function</a:t>
            </a:r>
            <a:r>
              <a:rPr sz="2500" spc="-210" dirty="0">
                <a:latin typeface="Arial"/>
                <a:cs typeface="Arial"/>
              </a:rPr>
              <a:t> </a:t>
            </a:r>
            <a:r>
              <a:rPr sz="2500" spc="-65" dirty="0">
                <a:latin typeface="Arial"/>
                <a:cs typeface="Arial"/>
              </a:rPr>
              <a:t>performed</a:t>
            </a:r>
            <a:endParaRPr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05"/>
              </a:spcBef>
              <a:buAutoNum type="alphaLcParenR"/>
              <a:tabLst>
                <a:tab pos="469265" algn="l"/>
                <a:tab pos="469900" algn="l"/>
              </a:tabLst>
            </a:pPr>
            <a:r>
              <a:rPr sz="2500" spc="-150" dirty="0">
                <a:latin typeface="Arial"/>
                <a:cs typeface="Arial"/>
              </a:rPr>
              <a:t>Technical- </a:t>
            </a:r>
            <a:r>
              <a:rPr sz="2500" spc="-85" dirty="0">
                <a:latin typeface="Arial"/>
                <a:cs typeface="Arial"/>
              </a:rPr>
              <a:t>peculiar </a:t>
            </a:r>
            <a:r>
              <a:rPr sz="2500" spc="-100" dirty="0">
                <a:latin typeface="Arial"/>
                <a:cs typeface="Arial"/>
              </a:rPr>
              <a:t>knowledge </a:t>
            </a:r>
            <a:r>
              <a:rPr sz="2500" spc="-75" dirty="0">
                <a:latin typeface="Arial"/>
                <a:cs typeface="Arial"/>
              </a:rPr>
              <a:t>on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function</a:t>
            </a:r>
            <a:endParaRPr sz="2500">
              <a:latin typeface="Arial"/>
              <a:cs typeface="Arial"/>
            </a:endParaRPr>
          </a:p>
          <a:p>
            <a:pPr marL="12700" marR="2539365">
              <a:lnSpc>
                <a:spcPct val="110000"/>
              </a:lnSpc>
              <a:buAutoNum type="alphaLcParenR"/>
              <a:tabLst>
                <a:tab pos="469265" algn="l"/>
                <a:tab pos="469900" algn="l"/>
              </a:tabLst>
            </a:pPr>
            <a:r>
              <a:rPr sz="2500" spc="-140" dirty="0">
                <a:latin typeface="Arial"/>
                <a:cs typeface="Arial"/>
              </a:rPr>
              <a:t>Experience </a:t>
            </a:r>
            <a:r>
              <a:rPr sz="2500" spc="-150" dirty="0">
                <a:latin typeface="Arial"/>
                <a:cs typeface="Arial"/>
              </a:rPr>
              <a:t>– </a:t>
            </a:r>
            <a:r>
              <a:rPr sz="2500" spc="-100" dirty="0">
                <a:latin typeface="Arial"/>
                <a:cs typeface="Arial"/>
              </a:rPr>
              <a:t>arising </a:t>
            </a:r>
            <a:r>
              <a:rPr sz="2500" spc="-30" dirty="0">
                <a:latin typeface="Arial"/>
                <a:cs typeface="Arial"/>
              </a:rPr>
              <a:t>from </a:t>
            </a:r>
            <a:r>
              <a:rPr sz="2500" spc="-50" dirty="0">
                <a:latin typeface="Arial"/>
                <a:cs typeface="Arial"/>
              </a:rPr>
              <a:t>work</a:t>
            </a:r>
            <a:r>
              <a:rPr sz="2500" spc="-215" dirty="0">
                <a:latin typeface="Arial"/>
                <a:cs typeface="Arial"/>
              </a:rPr>
              <a:t> </a:t>
            </a:r>
            <a:r>
              <a:rPr sz="2500" spc="-100" dirty="0">
                <a:latin typeface="Arial"/>
                <a:cs typeface="Arial"/>
              </a:rPr>
              <a:t>proper. </a:t>
            </a:r>
            <a:r>
              <a:rPr sz="2500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0" u="heavy" spc="-3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OTHERS:</a:t>
            </a:r>
            <a:endParaRPr sz="2500">
              <a:latin typeface="Arial"/>
              <a:cs typeface="Arial"/>
            </a:endParaRPr>
          </a:p>
          <a:p>
            <a:pPr marL="12700" marR="1690370">
              <a:lnSpc>
                <a:spcPct val="110000"/>
              </a:lnSpc>
            </a:pPr>
            <a:r>
              <a:rPr sz="2500" spc="-35" dirty="0">
                <a:latin typeface="Arial"/>
                <a:cs typeface="Arial"/>
              </a:rPr>
              <a:t>Alert </a:t>
            </a:r>
            <a:r>
              <a:rPr sz="2500" spc="-90" dirty="0">
                <a:latin typeface="Arial"/>
                <a:cs typeface="Arial"/>
              </a:rPr>
              <a:t>mentally, </a:t>
            </a:r>
            <a:r>
              <a:rPr sz="2500" spc="-70" dirty="0">
                <a:latin typeface="Arial"/>
                <a:cs typeface="Arial"/>
              </a:rPr>
              <a:t>competent </a:t>
            </a:r>
            <a:r>
              <a:rPr sz="2500" spc="20" dirty="0">
                <a:latin typeface="Arial"/>
                <a:cs typeface="Arial"/>
              </a:rPr>
              <a:t>to </a:t>
            </a:r>
            <a:r>
              <a:rPr sz="2500" spc="-110" dirty="0">
                <a:latin typeface="Arial"/>
                <a:cs typeface="Arial"/>
              </a:rPr>
              <a:t>take </a:t>
            </a:r>
            <a:r>
              <a:rPr sz="2500" spc="-95" dirty="0">
                <a:latin typeface="Arial"/>
                <a:cs typeface="Arial"/>
              </a:rPr>
              <a:t>quick</a:t>
            </a:r>
            <a:r>
              <a:rPr sz="2500" spc="-470" dirty="0">
                <a:latin typeface="Arial"/>
                <a:cs typeface="Arial"/>
              </a:rPr>
              <a:t> </a:t>
            </a:r>
            <a:r>
              <a:rPr sz="2500" spc="-105" dirty="0">
                <a:latin typeface="Arial"/>
                <a:cs typeface="Arial"/>
              </a:rPr>
              <a:t>decision,  </a:t>
            </a:r>
            <a:r>
              <a:rPr sz="2500" spc="-100" dirty="0">
                <a:latin typeface="Arial"/>
                <a:cs typeface="Arial"/>
              </a:rPr>
              <a:t>honesty </a:t>
            </a:r>
            <a:r>
              <a:rPr sz="2500" spc="35" dirty="0">
                <a:latin typeface="Arial"/>
                <a:cs typeface="Arial"/>
              </a:rPr>
              <a:t>&amp; </a:t>
            </a:r>
            <a:r>
              <a:rPr sz="2500" spc="-50" dirty="0">
                <a:latin typeface="Arial"/>
                <a:cs typeface="Arial"/>
              </a:rPr>
              <a:t>integrity, </a:t>
            </a:r>
            <a:r>
              <a:rPr sz="2500" spc="-90" dirty="0">
                <a:latin typeface="Arial"/>
                <a:cs typeface="Arial"/>
              </a:rPr>
              <a:t>patience, </a:t>
            </a:r>
            <a:r>
              <a:rPr sz="2500" spc="-114" dirty="0">
                <a:latin typeface="Arial"/>
                <a:cs typeface="Arial"/>
              </a:rPr>
              <a:t>good leader,  </a:t>
            </a:r>
            <a:r>
              <a:rPr sz="2500" spc="-105" dirty="0">
                <a:latin typeface="Arial"/>
                <a:cs typeface="Arial"/>
              </a:rPr>
              <a:t>socially </a:t>
            </a:r>
            <a:r>
              <a:rPr sz="2500" spc="-100" dirty="0">
                <a:latin typeface="Arial"/>
                <a:cs typeface="Arial"/>
              </a:rPr>
              <a:t>responsible, </a:t>
            </a:r>
            <a:r>
              <a:rPr sz="2500" spc="-114" dirty="0">
                <a:latin typeface="Arial"/>
                <a:cs typeface="Arial"/>
              </a:rPr>
              <a:t>good </a:t>
            </a:r>
            <a:r>
              <a:rPr sz="2500" spc="-100" dirty="0">
                <a:latin typeface="Arial"/>
                <a:cs typeface="Arial"/>
              </a:rPr>
              <a:t>communicator,  </a:t>
            </a:r>
            <a:r>
              <a:rPr sz="2500" spc="-90" dirty="0">
                <a:latin typeface="Arial"/>
                <a:cs typeface="Arial"/>
              </a:rPr>
              <a:t>courteous </a:t>
            </a:r>
            <a:r>
              <a:rPr sz="2500" spc="-50" dirty="0">
                <a:latin typeface="Arial"/>
                <a:cs typeface="Arial"/>
              </a:rPr>
              <a:t>(well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100" dirty="0">
                <a:latin typeface="Arial"/>
                <a:cs typeface="Arial"/>
              </a:rPr>
              <a:t>mannered)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0"/>
            <a:ext cx="30480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0800" y="3581400"/>
            <a:ext cx="2743200" cy="3276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4524" y="16700"/>
            <a:ext cx="7196455" cy="2036445"/>
            <a:chOff x="894524" y="16700"/>
            <a:chExt cx="7196455" cy="2036445"/>
          </a:xfrm>
        </p:grpSpPr>
        <p:sp>
          <p:nvSpPr>
            <p:cNvPr id="3" name="object 3"/>
            <p:cNvSpPr/>
            <p:nvPr/>
          </p:nvSpPr>
          <p:spPr>
            <a:xfrm>
              <a:off x="973073" y="1232154"/>
              <a:ext cx="7046595" cy="807720"/>
            </a:xfrm>
            <a:custGeom>
              <a:avLst/>
              <a:gdLst/>
              <a:ahLst/>
              <a:cxnLst/>
              <a:rect l="l" t="t" r="r" b="b"/>
              <a:pathLst>
                <a:path w="7046595" h="807719">
                  <a:moveTo>
                    <a:pt x="3413760" y="0"/>
                  </a:moveTo>
                  <a:lnTo>
                    <a:pt x="3413760" y="632460"/>
                  </a:lnTo>
                  <a:lnTo>
                    <a:pt x="7046595" y="632460"/>
                  </a:lnTo>
                  <a:lnTo>
                    <a:pt x="7046595" y="807720"/>
                  </a:lnTo>
                </a:path>
                <a:path w="7046595" h="807719">
                  <a:moveTo>
                    <a:pt x="3413760" y="0"/>
                  </a:moveTo>
                  <a:lnTo>
                    <a:pt x="3413760" y="603631"/>
                  </a:lnTo>
                  <a:lnTo>
                    <a:pt x="4763389" y="603631"/>
                  </a:lnTo>
                  <a:lnTo>
                    <a:pt x="4763389" y="779018"/>
                  </a:lnTo>
                </a:path>
                <a:path w="7046595" h="807719">
                  <a:moveTo>
                    <a:pt x="3413887" y="0"/>
                  </a:moveTo>
                  <a:lnTo>
                    <a:pt x="3413887" y="603631"/>
                  </a:lnTo>
                  <a:lnTo>
                    <a:pt x="2394204" y="603631"/>
                  </a:lnTo>
                  <a:lnTo>
                    <a:pt x="2394204" y="779018"/>
                  </a:lnTo>
                </a:path>
                <a:path w="7046595" h="807719">
                  <a:moveTo>
                    <a:pt x="3413633" y="0"/>
                  </a:moveTo>
                  <a:lnTo>
                    <a:pt x="3413633" y="603631"/>
                  </a:lnTo>
                  <a:lnTo>
                    <a:pt x="0" y="603631"/>
                  </a:lnTo>
                  <a:lnTo>
                    <a:pt x="0" y="779018"/>
                  </a:lnTo>
                </a:path>
              </a:pathLst>
            </a:custGeom>
            <a:ln w="25908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7541" y="29718"/>
              <a:ext cx="6960234" cy="1202690"/>
            </a:xfrm>
            <a:custGeom>
              <a:avLst/>
              <a:gdLst/>
              <a:ahLst/>
              <a:cxnLst/>
              <a:rect l="l" t="t" r="r" b="b"/>
              <a:pathLst>
                <a:path w="6960234" h="1202690">
                  <a:moveTo>
                    <a:pt x="6839838" y="0"/>
                  </a:moveTo>
                  <a:lnTo>
                    <a:pt x="120243" y="0"/>
                  </a:lnTo>
                  <a:lnTo>
                    <a:pt x="73439" y="9451"/>
                  </a:lnTo>
                  <a:lnTo>
                    <a:pt x="35218" y="35226"/>
                  </a:lnTo>
                  <a:lnTo>
                    <a:pt x="9449" y="73455"/>
                  </a:lnTo>
                  <a:lnTo>
                    <a:pt x="0" y="120268"/>
                  </a:lnTo>
                  <a:lnTo>
                    <a:pt x="0" y="1082166"/>
                  </a:lnTo>
                  <a:lnTo>
                    <a:pt x="9449" y="1128980"/>
                  </a:lnTo>
                  <a:lnTo>
                    <a:pt x="35218" y="1167209"/>
                  </a:lnTo>
                  <a:lnTo>
                    <a:pt x="73439" y="1192984"/>
                  </a:lnTo>
                  <a:lnTo>
                    <a:pt x="120243" y="1202435"/>
                  </a:lnTo>
                  <a:lnTo>
                    <a:pt x="6839838" y="1202435"/>
                  </a:lnTo>
                  <a:lnTo>
                    <a:pt x="6886652" y="1192984"/>
                  </a:lnTo>
                  <a:lnTo>
                    <a:pt x="6924881" y="1167209"/>
                  </a:lnTo>
                  <a:lnTo>
                    <a:pt x="6950656" y="1128980"/>
                  </a:lnTo>
                  <a:lnTo>
                    <a:pt x="6960108" y="1082166"/>
                  </a:lnTo>
                  <a:lnTo>
                    <a:pt x="6960108" y="120268"/>
                  </a:lnTo>
                  <a:lnTo>
                    <a:pt x="6950656" y="73455"/>
                  </a:lnTo>
                  <a:lnTo>
                    <a:pt x="6924881" y="35226"/>
                  </a:lnTo>
                  <a:lnTo>
                    <a:pt x="6886652" y="9451"/>
                  </a:lnTo>
                  <a:lnTo>
                    <a:pt x="683983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7541" y="29718"/>
              <a:ext cx="6960234" cy="1202690"/>
            </a:xfrm>
            <a:custGeom>
              <a:avLst/>
              <a:gdLst/>
              <a:ahLst/>
              <a:cxnLst/>
              <a:rect l="l" t="t" r="r" b="b"/>
              <a:pathLst>
                <a:path w="6960234" h="1202690">
                  <a:moveTo>
                    <a:pt x="0" y="120268"/>
                  </a:moveTo>
                  <a:lnTo>
                    <a:pt x="9449" y="73455"/>
                  </a:lnTo>
                  <a:lnTo>
                    <a:pt x="35218" y="35226"/>
                  </a:lnTo>
                  <a:lnTo>
                    <a:pt x="73439" y="9451"/>
                  </a:lnTo>
                  <a:lnTo>
                    <a:pt x="120243" y="0"/>
                  </a:lnTo>
                  <a:lnTo>
                    <a:pt x="6839838" y="0"/>
                  </a:lnTo>
                  <a:lnTo>
                    <a:pt x="6886652" y="9451"/>
                  </a:lnTo>
                  <a:lnTo>
                    <a:pt x="6924881" y="35226"/>
                  </a:lnTo>
                  <a:lnTo>
                    <a:pt x="6950656" y="73455"/>
                  </a:lnTo>
                  <a:lnTo>
                    <a:pt x="6960108" y="120268"/>
                  </a:lnTo>
                  <a:lnTo>
                    <a:pt x="6960108" y="1082166"/>
                  </a:lnTo>
                  <a:lnTo>
                    <a:pt x="6950656" y="1128980"/>
                  </a:lnTo>
                  <a:lnTo>
                    <a:pt x="6924881" y="1167209"/>
                  </a:lnTo>
                  <a:lnTo>
                    <a:pt x="6886652" y="1192984"/>
                  </a:lnTo>
                  <a:lnTo>
                    <a:pt x="6839838" y="1202435"/>
                  </a:lnTo>
                  <a:lnTo>
                    <a:pt x="120243" y="1202435"/>
                  </a:lnTo>
                  <a:lnTo>
                    <a:pt x="73439" y="1192984"/>
                  </a:lnTo>
                  <a:lnTo>
                    <a:pt x="35218" y="1167209"/>
                  </a:lnTo>
                  <a:lnTo>
                    <a:pt x="9449" y="1128980"/>
                  </a:lnTo>
                  <a:lnTo>
                    <a:pt x="0" y="1082166"/>
                  </a:lnTo>
                  <a:lnTo>
                    <a:pt x="0" y="1202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6329" y="229362"/>
              <a:ext cx="6962140" cy="1202690"/>
            </a:xfrm>
            <a:custGeom>
              <a:avLst/>
              <a:gdLst/>
              <a:ahLst/>
              <a:cxnLst/>
              <a:rect l="l" t="t" r="r" b="b"/>
              <a:pathLst>
                <a:path w="6962140" h="1202690">
                  <a:moveTo>
                    <a:pt x="6841363" y="0"/>
                  </a:moveTo>
                  <a:lnTo>
                    <a:pt x="120243" y="0"/>
                  </a:lnTo>
                  <a:lnTo>
                    <a:pt x="73439" y="9451"/>
                  </a:lnTo>
                  <a:lnTo>
                    <a:pt x="35218" y="35226"/>
                  </a:lnTo>
                  <a:lnTo>
                    <a:pt x="9449" y="73455"/>
                  </a:lnTo>
                  <a:lnTo>
                    <a:pt x="0" y="120269"/>
                  </a:lnTo>
                  <a:lnTo>
                    <a:pt x="0" y="1082167"/>
                  </a:lnTo>
                  <a:lnTo>
                    <a:pt x="9449" y="1128980"/>
                  </a:lnTo>
                  <a:lnTo>
                    <a:pt x="35218" y="1167209"/>
                  </a:lnTo>
                  <a:lnTo>
                    <a:pt x="73439" y="1192984"/>
                  </a:lnTo>
                  <a:lnTo>
                    <a:pt x="120243" y="1202436"/>
                  </a:lnTo>
                  <a:lnTo>
                    <a:pt x="6841363" y="1202436"/>
                  </a:lnTo>
                  <a:lnTo>
                    <a:pt x="6888176" y="1192984"/>
                  </a:lnTo>
                  <a:lnTo>
                    <a:pt x="6926405" y="1167209"/>
                  </a:lnTo>
                  <a:lnTo>
                    <a:pt x="6952180" y="1128980"/>
                  </a:lnTo>
                  <a:lnTo>
                    <a:pt x="6961632" y="1082167"/>
                  </a:lnTo>
                  <a:lnTo>
                    <a:pt x="6961632" y="120269"/>
                  </a:lnTo>
                  <a:lnTo>
                    <a:pt x="6952180" y="73455"/>
                  </a:lnTo>
                  <a:lnTo>
                    <a:pt x="6926405" y="35226"/>
                  </a:lnTo>
                  <a:lnTo>
                    <a:pt x="6888176" y="9451"/>
                  </a:lnTo>
                  <a:lnTo>
                    <a:pt x="684136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6329" y="229362"/>
              <a:ext cx="6962140" cy="1202690"/>
            </a:xfrm>
            <a:custGeom>
              <a:avLst/>
              <a:gdLst/>
              <a:ahLst/>
              <a:cxnLst/>
              <a:rect l="l" t="t" r="r" b="b"/>
              <a:pathLst>
                <a:path w="6962140" h="1202690">
                  <a:moveTo>
                    <a:pt x="0" y="120269"/>
                  </a:moveTo>
                  <a:lnTo>
                    <a:pt x="9449" y="73455"/>
                  </a:lnTo>
                  <a:lnTo>
                    <a:pt x="35218" y="35226"/>
                  </a:lnTo>
                  <a:lnTo>
                    <a:pt x="73439" y="9451"/>
                  </a:lnTo>
                  <a:lnTo>
                    <a:pt x="120243" y="0"/>
                  </a:lnTo>
                  <a:lnTo>
                    <a:pt x="6841363" y="0"/>
                  </a:lnTo>
                  <a:lnTo>
                    <a:pt x="6888176" y="9451"/>
                  </a:lnTo>
                  <a:lnTo>
                    <a:pt x="6926405" y="35226"/>
                  </a:lnTo>
                  <a:lnTo>
                    <a:pt x="6952180" y="73455"/>
                  </a:lnTo>
                  <a:lnTo>
                    <a:pt x="6961632" y="120269"/>
                  </a:lnTo>
                  <a:lnTo>
                    <a:pt x="6961632" y="1082167"/>
                  </a:lnTo>
                  <a:lnTo>
                    <a:pt x="6952180" y="1128980"/>
                  </a:lnTo>
                  <a:lnTo>
                    <a:pt x="6926405" y="1167209"/>
                  </a:lnTo>
                  <a:lnTo>
                    <a:pt x="6888176" y="1192984"/>
                  </a:lnTo>
                  <a:lnTo>
                    <a:pt x="6841363" y="1202436"/>
                  </a:lnTo>
                  <a:lnTo>
                    <a:pt x="120243" y="1202436"/>
                  </a:lnTo>
                  <a:lnTo>
                    <a:pt x="73439" y="1192984"/>
                  </a:lnTo>
                  <a:lnTo>
                    <a:pt x="35218" y="1167209"/>
                  </a:lnTo>
                  <a:lnTo>
                    <a:pt x="9449" y="1128980"/>
                  </a:lnTo>
                  <a:lnTo>
                    <a:pt x="0" y="1082167"/>
                  </a:lnTo>
                  <a:lnTo>
                    <a:pt x="0" y="12026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75994" y="300355"/>
            <a:ext cx="6241415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710180" marR="5080" indent="-2698115">
              <a:lnSpc>
                <a:spcPts val="3520"/>
              </a:lnSpc>
              <a:spcBef>
                <a:spcPts val="484"/>
              </a:spcBef>
            </a:pPr>
            <a:r>
              <a:rPr sz="3200" spc="-125" dirty="0"/>
              <a:t>Environmental </a:t>
            </a:r>
            <a:r>
              <a:rPr sz="3200" spc="-114" dirty="0"/>
              <a:t>factors </a:t>
            </a:r>
            <a:r>
              <a:rPr sz="3200" spc="-5" dirty="0"/>
              <a:t>that </a:t>
            </a:r>
            <a:r>
              <a:rPr sz="3200" spc="-120" dirty="0"/>
              <a:t>affects</a:t>
            </a:r>
            <a:r>
              <a:rPr sz="3200" spc="-420" dirty="0"/>
              <a:t> </a:t>
            </a:r>
            <a:r>
              <a:rPr sz="3200" spc="-35" dirty="0"/>
              <a:t>the  </a:t>
            </a:r>
            <a:r>
              <a:rPr sz="3200" spc="-275" dirty="0"/>
              <a:t>HRM</a:t>
            </a:r>
            <a:endParaRPr sz="3200"/>
          </a:p>
        </p:txBody>
      </p:sp>
      <p:grpSp>
        <p:nvGrpSpPr>
          <p:cNvPr id="9" name="object 9"/>
          <p:cNvGrpSpPr/>
          <p:nvPr/>
        </p:nvGrpSpPr>
        <p:grpSpPr>
          <a:xfrm>
            <a:off x="-10731" y="1997900"/>
            <a:ext cx="2178050" cy="4147185"/>
            <a:chOff x="-10731" y="1997900"/>
            <a:chExt cx="2178050" cy="4147185"/>
          </a:xfrm>
        </p:grpSpPr>
        <p:sp>
          <p:nvSpPr>
            <p:cNvPr id="10" name="object 10"/>
            <p:cNvSpPr/>
            <p:nvPr/>
          </p:nvSpPr>
          <p:spPr>
            <a:xfrm>
              <a:off x="2285" y="2010918"/>
              <a:ext cx="1941830" cy="3921760"/>
            </a:xfrm>
            <a:custGeom>
              <a:avLst/>
              <a:gdLst/>
              <a:ahLst/>
              <a:cxnLst/>
              <a:rect l="l" t="t" r="r" b="b"/>
              <a:pathLst>
                <a:path w="1941830" h="3921760">
                  <a:moveTo>
                    <a:pt x="1747393" y="0"/>
                  </a:moveTo>
                  <a:lnTo>
                    <a:pt x="194157" y="0"/>
                  </a:lnTo>
                  <a:lnTo>
                    <a:pt x="149639" y="5124"/>
                  </a:lnTo>
                  <a:lnTo>
                    <a:pt x="108772" y="19724"/>
                  </a:lnTo>
                  <a:lnTo>
                    <a:pt x="72722" y="42637"/>
                  </a:lnTo>
                  <a:lnTo>
                    <a:pt x="42654" y="72701"/>
                  </a:lnTo>
                  <a:lnTo>
                    <a:pt x="19734" y="108755"/>
                  </a:lnTo>
                  <a:lnTo>
                    <a:pt x="5127" y="149636"/>
                  </a:lnTo>
                  <a:lnTo>
                    <a:pt x="0" y="194183"/>
                  </a:lnTo>
                  <a:lnTo>
                    <a:pt x="0" y="3727094"/>
                  </a:lnTo>
                  <a:lnTo>
                    <a:pt x="5127" y="3771611"/>
                  </a:lnTo>
                  <a:lnTo>
                    <a:pt x="19734" y="3812478"/>
                  </a:lnTo>
                  <a:lnTo>
                    <a:pt x="42654" y="3848528"/>
                  </a:lnTo>
                  <a:lnTo>
                    <a:pt x="72722" y="3878596"/>
                  </a:lnTo>
                  <a:lnTo>
                    <a:pt x="108772" y="3901516"/>
                  </a:lnTo>
                  <a:lnTo>
                    <a:pt x="149639" y="3916123"/>
                  </a:lnTo>
                  <a:lnTo>
                    <a:pt x="194157" y="3921252"/>
                  </a:lnTo>
                  <a:lnTo>
                    <a:pt x="1747393" y="3921252"/>
                  </a:lnTo>
                  <a:lnTo>
                    <a:pt x="1791939" y="3916123"/>
                  </a:lnTo>
                  <a:lnTo>
                    <a:pt x="1832820" y="3901516"/>
                  </a:lnTo>
                  <a:lnTo>
                    <a:pt x="1868874" y="3878596"/>
                  </a:lnTo>
                  <a:lnTo>
                    <a:pt x="1898938" y="3848528"/>
                  </a:lnTo>
                  <a:lnTo>
                    <a:pt x="1921851" y="3812478"/>
                  </a:lnTo>
                  <a:lnTo>
                    <a:pt x="1936451" y="3771611"/>
                  </a:lnTo>
                  <a:lnTo>
                    <a:pt x="1941576" y="3727094"/>
                  </a:lnTo>
                  <a:lnTo>
                    <a:pt x="1941576" y="194183"/>
                  </a:lnTo>
                  <a:lnTo>
                    <a:pt x="1936451" y="149636"/>
                  </a:lnTo>
                  <a:lnTo>
                    <a:pt x="1921851" y="108755"/>
                  </a:lnTo>
                  <a:lnTo>
                    <a:pt x="1898938" y="72701"/>
                  </a:lnTo>
                  <a:lnTo>
                    <a:pt x="1868874" y="42637"/>
                  </a:lnTo>
                  <a:lnTo>
                    <a:pt x="1832820" y="19724"/>
                  </a:lnTo>
                  <a:lnTo>
                    <a:pt x="1791939" y="5124"/>
                  </a:lnTo>
                  <a:lnTo>
                    <a:pt x="174739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5" y="2010918"/>
              <a:ext cx="1941830" cy="3921760"/>
            </a:xfrm>
            <a:custGeom>
              <a:avLst/>
              <a:gdLst/>
              <a:ahLst/>
              <a:cxnLst/>
              <a:rect l="l" t="t" r="r" b="b"/>
              <a:pathLst>
                <a:path w="1941830" h="3921760">
                  <a:moveTo>
                    <a:pt x="0" y="194183"/>
                  </a:moveTo>
                  <a:lnTo>
                    <a:pt x="5127" y="149636"/>
                  </a:lnTo>
                  <a:lnTo>
                    <a:pt x="19734" y="108755"/>
                  </a:lnTo>
                  <a:lnTo>
                    <a:pt x="42654" y="72701"/>
                  </a:lnTo>
                  <a:lnTo>
                    <a:pt x="72722" y="42637"/>
                  </a:lnTo>
                  <a:lnTo>
                    <a:pt x="108772" y="19724"/>
                  </a:lnTo>
                  <a:lnTo>
                    <a:pt x="149639" y="5124"/>
                  </a:lnTo>
                  <a:lnTo>
                    <a:pt x="194157" y="0"/>
                  </a:lnTo>
                  <a:lnTo>
                    <a:pt x="1747393" y="0"/>
                  </a:lnTo>
                  <a:lnTo>
                    <a:pt x="1791939" y="5124"/>
                  </a:lnTo>
                  <a:lnTo>
                    <a:pt x="1832820" y="19724"/>
                  </a:lnTo>
                  <a:lnTo>
                    <a:pt x="1868874" y="42637"/>
                  </a:lnTo>
                  <a:lnTo>
                    <a:pt x="1898938" y="72701"/>
                  </a:lnTo>
                  <a:lnTo>
                    <a:pt x="1921851" y="108755"/>
                  </a:lnTo>
                  <a:lnTo>
                    <a:pt x="1936451" y="149636"/>
                  </a:lnTo>
                  <a:lnTo>
                    <a:pt x="1941576" y="194183"/>
                  </a:lnTo>
                  <a:lnTo>
                    <a:pt x="1941576" y="3727094"/>
                  </a:lnTo>
                  <a:lnTo>
                    <a:pt x="1936451" y="3771611"/>
                  </a:lnTo>
                  <a:lnTo>
                    <a:pt x="1921851" y="3812478"/>
                  </a:lnTo>
                  <a:lnTo>
                    <a:pt x="1898938" y="3848528"/>
                  </a:lnTo>
                  <a:lnTo>
                    <a:pt x="1868874" y="3878596"/>
                  </a:lnTo>
                  <a:lnTo>
                    <a:pt x="1832820" y="3901516"/>
                  </a:lnTo>
                  <a:lnTo>
                    <a:pt x="1791939" y="3916123"/>
                  </a:lnTo>
                  <a:lnTo>
                    <a:pt x="1747393" y="3921252"/>
                  </a:lnTo>
                  <a:lnTo>
                    <a:pt x="194157" y="3921252"/>
                  </a:lnTo>
                  <a:lnTo>
                    <a:pt x="149639" y="3916123"/>
                  </a:lnTo>
                  <a:lnTo>
                    <a:pt x="108772" y="3901516"/>
                  </a:lnTo>
                  <a:lnTo>
                    <a:pt x="72722" y="3878596"/>
                  </a:lnTo>
                  <a:lnTo>
                    <a:pt x="42654" y="3848528"/>
                  </a:lnTo>
                  <a:lnTo>
                    <a:pt x="19734" y="3812478"/>
                  </a:lnTo>
                  <a:lnTo>
                    <a:pt x="5127" y="3771611"/>
                  </a:lnTo>
                  <a:lnTo>
                    <a:pt x="0" y="3727094"/>
                  </a:lnTo>
                  <a:lnTo>
                    <a:pt x="0" y="19418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2597" y="2210562"/>
              <a:ext cx="1941830" cy="3921760"/>
            </a:xfrm>
            <a:custGeom>
              <a:avLst/>
              <a:gdLst/>
              <a:ahLst/>
              <a:cxnLst/>
              <a:rect l="l" t="t" r="r" b="b"/>
              <a:pathLst>
                <a:path w="1941830" h="3921760">
                  <a:moveTo>
                    <a:pt x="1747393" y="0"/>
                  </a:moveTo>
                  <a:lnTo>
                    <a:pt x="194157" y="0"/>
                  </a:lnTo>
                  <a:lnTo>
                    <a:pt x="149640" y="5124"/>
                  </a:lnTo>
                  <a:lnTo>
                    <a:pt x="108773" y="19724"/>
                  </a:lnTo>
                  <a:lnTo>
                    <a:pt x="72723" y="42637"/>
                  </a:lnTo>
                  <a:lnTo>
                    <a:pt x="42655" y="72701"/>
                  </a:lnTo>
                  <a:lnTo>
                    <a:pt x="19735" y="108755"/>
                  </a:lnTo>
                  <a:lnTo>
                    <a:pt x="5128" y="149636"/>
                  </a:lnTo>
                  <a:lnTo>
                    <a:pt x="0" y="194183"/>
                  </a:lnTo>
                  <a:lnTo>
                    <a:pt x="0" y="3727094"/>
                  </a:lnTo>
                  <a:lnTo>
                    <a:pt x="5128" y="3771611"/>
                  </a:lnTo>
                  <a:lnTo>
                    <a:pt x="19735" y="3812478"/>
                  </a:lnTo>
                  <a:lnTo>
                    <a:pt x="42655" y="3848528"/>
                  </a:lnTo>
                  <a:lnTo>
                    <a:pt x="72723" y="3878596"/>
                  </a:lnTo>
                  <a:lnTo>
                    <a:pt x="108773" y="3901516"/>
                  </a:lnTo>
                  <a:lnTo>
                    <a:pt x="149640" y="3916123"/>
                  </a:lnTo>
                  <a:lnTo>
                    <a:pt x="194157" y="3921252"/>
                  </a:lnTo>
                  <a:lnTo>
                    <a:pt x="1747393" y="3921252"/>
                  </a:lnTo>
                  <a:lnTo>
                    <a:pt x="1791939" y="3916123"/>
                  </a:lnTo>
                  <a:lnTo>
                    <a:pt x="1832820" y="3901516"/>
                  </a:lnTo>
                  <a:lnTo>
                    <a:pt x="1868874" y="3878596"/>
                  </a:lnTo>
                  <a:lnTo>
                    <a:pt x="1898938" y="3848528"/>
                  </a:lnTo>
                  <a:lnTo>
                    <a:pt x="1921851" y="3812478"/>
                  </a:lnTo>
                  <a:lnTo>
                    <a:pt x="1936451" y="3771611"/>
                  </a:lnTo>
                  <a:lnTo>
                    <a:pt x="1941576" y="3727094"/>
                  </a:lnTo>
                  <a:lnTo>
                    <a:pt x="1941576" y="194183"/>
                  </a:lnTo>
                  <a:lnTo>
                    <a:pt x="1936451" y="149636"/>
                  </a:lnTo>
                  <a:lnTo>
                    <a:pt x="1921851" y="108755"/>
                  </a:lnTo>
                  <a:lnTo>
                    <a:pt x="1898938" y="72701"/>
                  </a:lnTo>
                  <a:lnTo>
                    <a:pt x="1868874" y="42637"/>
                  </a:lnTo>
                  <a:lnTo>
                    <a:pt x="1832820" y="19724"/>
                  </a:lnTo>
                  <a:lnTo>
                    <a:pt x="1791939" y="5124"/>
                  </a:lnTo>
                  <a:lnTo>
                    <a:pt x="174739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2597" y="2210562"/>
              <a:ext cx="1941830" cy="3921760"/>
            </a:xfrm>
            <a:custGeom>
              <a:avLst/>
              <a:gdLst/>
              <a:ahLst/>
              <a:cxnLst/>
              <a:rect l="l" t="t" r="r" b="b"/>
              <a:pathLst>
                <a:path w="1941830" h="3921760">
                  <a:moveTo>
                    <a:pt x="0" y="194183"/>
                  </a:moveTo>
                  <a:lnTo>
                    <a:pt x="5128" y="149636"/>
                  </a:lnTo>
                  <a:lnTo>
                    <a:pt x="19735" y="108755"/>
                  </a:lnTo>
                  <a:lnTo>
                    <a:pt x="42655" y="72701"/>
                  </a:lnTo>
                  <a:lnTo>
                    <a:pt x="72723" y="42637"/>
                  </a:lnTo>
                  <a:lnTo>
                    <a:pt x="108773" y="19724"/>
                  </a:lnTo>
                  <a:lnTo>
                    <a:pt x="149640" y="5124"/>
                  </a:lnTo>
                  <a:lnTo>
                    <a:pt x="194157" y="0"/>
                  </a:lnTo>
                  <a:lnTo>
                    <a:pt x="1747393" y="0"/>
                  </a:lnTo>
                  <a:lnTo>
                    <a:pt x="1791939" y="5124"/>
                  </a:lnTo>
                  <a:lnTo>
                    <a:pt x="1832820" y="19724"/>
                  </a:lnTo>
                  <a:lnTo>
                    <a:pt x="1868874" y="42637"/>
                  </a:lnTo>
                  <a:lnTo>
                    <a:pt x="1898938" y="72701"/>
                  </a:lnTo>
                  <a:lnTo>
                    <a:pt x="1921851" y="108755"/>
                  </a:lnTo>
                  <a:lnTo>
                    <a:pt x="1936451" y="149636"/>
                  </a:lnTo>
                  <a:lnTo>
                    <a:pt x="1941576" y="194183"/>
                  </a:lnTo>
                  <a:lnTo>
                    <a:pt x="1941576" y="3727094"/>
                  </a:lnTo>
                  <a:lnTo>
                    <a:pt x="1936451" y="3771611"/>
                  </a:lnTo>
                  <a:lnTo>
                    <a:pt x="1921851" y="3812478"/>
                  </a:lnTo>
                  <a:lnTo>
                    <a:pt x="1898938" y="3848528"/>
                  </a:lnTo>
                  <a:lnTo>
                    <a:pt x="1868874" y="3878596"/>
                  </a:lnTo>
                  <a:lnTo>
                    <a:pt x="1832820" y="3901516"/>
                  </a:lnTo>
                  <a:lnTo>
                    <a:pt x="1791939" y="3916123"/>
                  </a:lnTo>
                  <a:lnTo>
                    <a:pt x="1747393" y="3921252"/>
                  </a:lnTo>
                  <a:lnTo>
                    <a:pt x="194157" y="3921252"/>
                  </a:lnTo>
                  <a:lnTo>
                    <a:pt x="149640" y="3916123"/>
                  </a:lnTo>
                  <a:lnTo>
                    <a:pt x="108773" y="3901516"/>
                  </a:lnTo>
                  <a:lnTo>
                    <a:pt x="72723" y="3878596"/>
                  </a:lnTo>
                  <a:lnTo>
                    <a:pt x="42655" y="3848528"/>
                  </a:lnTo>
                  <a:lnTo>
                    <a:pt x="19735" y="3812478"/>
                  </a:lnTo>
                  <a:lnTo>
                    <a:pt x="5128" y="3771611"/>
                  </a:lnTo>
                  <a:lnTo>
                    <a:pt x="0" y="3727094"/>
                  </a:lnTo>
                  <a:lnTo>
                    <a:pt x="0" y="194183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2638" y="2821305"/>
            <a:ext cx="1684655" cy="26428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67640" marR="144780" indent="175260">
              <a:lnSpc>
                <a:spcPts val="2210"/>
              </a:lnSpc>
              <a:spcBef>
                <a:spcPts val="335"/>
              </a:spcBef>
            </a:pPr>
            <a:r>
              <a:rPr sz="2000" b="1" spc="-204" dirty="0">
                <a:latin typeface="Arial"/>
                <a:cs typeface="Arial"/>
              </a:rPr>
              <a:t>Economic  </a:t>
            </a:r>
            <a:r>
              <a:rPr sz="2000" b="1" spc="-125" dirty="0">
                <a:latin typeface="Arial"/>
                <a:cs typeface="Arial"/>
              </a:rPr>
              <a:t>e</a:t>
            </a:r>
            <a:r>
              <a:rPr sz="2000" b="1" spc="-160" dirty="0">
                <a:latin typeface="Arial"/>
                <a:cs typeface="Arial"/>
              </a:rPr>
              <a:t>n</a:t>
            </a:r>
            <a:r>
              <a:rPr sz="2000" b="1" spc="-110" dirty="0">
                <a:latin typeface="Arial"/>
                <a:cs typeface="Arial"/>
              </a:rPr>
              <a:t>vi</a:t>
            </a:r>
            <a:r>
              <a:rPr sz="2000" b="1" spc="-125" dirty="0">
                <a:latin typeface="Arial"/>
                <a:cs typeface="Arial"/>
              </a:rPr>
              <a:t>r</a:t>
            </a:r>
            <a:r>
              <a:rPr sz="2000" b="1" spc="-130" dirty="0">
                <a:latin typeface="Arial"/>
                <a:cs typeface="Arial"/>
              </a:rPr>
              <a:t>on</a:t>
            </a:r>
            <a:r>
              <a:rPr sz="2000" b="1" spc="-180" dirty="0">
                <a:latin typeface="Arial"/>
                <a:cs typeface="Arial"/>
              </a:rPr>
              <a:t>m</a:t>
            </a:r>
            <a:r>
              <a:rPr sz="2000" b="1" spc="-125" dirty="0">
                <a:latin typeface="Arial"/>
                <a:cs typeface="Arial"/>
              </a:rPr>
              <a:t>e</a:t>
            </a:r>
            <a:r>
              <a:rPr sz="2000" b="1" spc="-160" dirty="0">
                <a:latin typeface="Arial"/>
                <a:cs typeface="Arial"/>
              </a:rPr>
              <a:t>n</a:t>
            </a:r>
            <a:r>
              <a:rPr sz="2000" b="1" spc="25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262255" indent="-250190">
              <a:lnSpc>
                <a:spcPts val="1730"/>
              </a:lnSpc>
              <a:spcBef>
                <a:spcPts val="685"/>
              </a:spcBef>
              <a:buAutoNum type="alphaLcParenBoth"/>
              <a:tabLst>
                <a:tab pos="262890" algn="l"/>
              </a:tabLst>
            </a:pPr>
            <a:r>
              <a:rPr sz="1500" spc="-50" dirty="0">
                <a:latin typeface="Arial"/>
                <a:cs typeface="Arial"/>
              </a:rPr>
              <a:t>Population</a:t>
            </a:r>
            <a:r>
              <a:rPr sz="1500" spc="-204" dirty="0">
                <a:latin typeface="Arial"/>
                <a:cs typeface="Arial"/>
              </a:rPr>
              <a:t> </a:t>
            </a:r>
            <a:r>
              <a:rPr sz="1500" spc="20" dirty="0">
                <a:latin typeface="Arial"/>
                <a:cs typeface="Arial"/>
              </a:rPr>
              <a:t>&amp;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500" spc="-45" dirty="0">
                <a:latin typeface="Arial"/>
                <a:cs typeface="Arial"/>
              </a:rPr>
              <a:t>workforce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660"/>
              </a:lnSpc>
              <a:spcBef>
                <a:spcPts val="650"/>
              </a:spcBef>
              <a:buAutoNum type="alphaLcParenBoth" startAt="2"/>
              <a:tabLst>
                <a:tab pos="271780" algn="l"/>
              </a:tabLst>
            </a:pPr>
            <a:r>
              <a:rPr sz="1500" spc="-55" dirty="0">
                <a:latin typeface="Arial"/>
                <a:cs typeface="Arial"/>
              </a:rPr>
              <a:t>Workforce</a:t>
            </a:r>
            <a:r>
              <a:rPr sz="1500" spc="-14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market  </a:t>
            </a:r>
            <a:r>
              <a:rPr sz="1500" spc="-30" dirty="0">
                <a:latin typeface="Arial"/>
                <a:cs typeface="Arial"/>
              </a:rPr>
              <a:t>condition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  <a:spcBef>
                <a:spcPts val="445"/>
              </a:spcBef>
            </a:pPr>
            <a:r>
              <a:rPr sz="1500" spc="-45" dirty="0">
                <a:latin typeface="Arial"/>
                <a:cs typeface="Arial"/>
              </a:rPr>
              <a:t>( </a:t>
            </a:r>
            <a:r>
              <a:rPr sz="1500" spc="-85" dirty="0">
                <a:latin typeface="Arial"/>
                <a:cs typeface="Arial"/>
              </a:rPr>
              <a:t>c) </a:t>
            </a:r>
            <a:r>
              <a:rPr sz="1500" spc="-45" dirty="0">
                <a:latin typeface="Arial"/>
                <a:cs typeface="Arial"/>
              </a:rPr>
              <a:t>National</a:t>
            </a:r>
            <a:r>
              <a:rPr sz="1500" spc="-150" dirty="0">
                <a:latin typeface="Arial"/>
                <a:cs typeface="Arial"/>
              </a:rPr>
              <a:t> </a:t>
            </a:r>
            <a:r>
              <a:rPr sz="1500" spc="-60" dirty="0">
                <a:latin typeface="Arial"/>
                <a:cs typeface="Arial"/>
              </a:rPr>
              <a:t>income-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500" spc="-100" dirty="0">
                <a:latin typeface="Arial"/>
                <a:cs typeface="Arial"/>
              </a:rPr>
              <a:t>Salary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structure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  <a:spcBef>
                <a:spcPts val="480"/>
              </a:spcBef>
            </a:pPr>
            <a:r>
              <a:rPr sz="1500" spc="-50" dirty="0">
                <a:latin typeface="Arial"/>
                <a:cs typeface="Arial"/>
              </a:rPr>
              <a:t>(d)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Inflationary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500" spc="-75" dirty="0">
                <a:latin typeface="Arial"/>
                <a:cs typeface="Arial"/>
              </a:rPr>
              <a:t>pressure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51468" y="1997900"/>
            <a:ext cx="2242185" cy="4220210"/>
            <a:chOff x="2351468" y="1997900"/>
            <a:chExt cx="2242185" cy="4220210"/>
          </a:xfrm>
        </p:grpSpPr>
        <p:sp>
          <p:nvSpPr>
            <p:cNvPr id="16" name="object 16"/>
            <p:cNvSpPr/>
            <p:nvPr/>
          </p:nvSpPr>
          <p:spPr>
            <a:xfrm>
              <a:off x="2364485" y="2010918"/>
              <a:ext cx="2005964" cy="3994785"/>
            </a:xfrm>
            <a:custGeom>
              <a:avLst/>
              <a:gdLst/>
              <a:ahLst/>
              <a:cxnLst/>
              <a:rect l="l" t="t" r="r" b="b"/>
              <a:pathLst>
                <a:path w="2005964" h="3994785">
                  <a:moveTo>
                    <a:pt x="1805051" y="0"/>
                  </a:moveTo>
                  <a:lnTo>
                    <a:pt x="200532" y="0"/>
                  </a:lnTo>
                  <a:lnTo>
                    <a:pt x="154554" y="5296"/>
                  </a:lnTo>
                  <a:lnTo>
                    <a:pt x="112346" y="20383"/>
                  </a:lnTo>
                  <a:lnTo>
                    <a:pt x="75112" y="44057"/>
                  </a:lnTo>
                  <a:lnTo>
                    <a:pt x="44057" y="75112"/>
                  </a:lnTo>
                  <a:lnTo>
                    <a:pt x="20383" y="112346"/>
                  </a:lnTo>
                  <a:lnTo>
                    <a:pt x="5296" y="154554"/>
                  </a:lnTo>
                  <a:lnTo>
                    <a:pt x="0" y="200533"/>
                  </a:lnTo>
                  <a:lnTo>
                    <a:pt x="0" y="3793845"/>
                  </a:lnTo>
                  <a:lnTo>
                    <a:pt x="5296" y="3839833"/>
                  </a:lnTo>
                  <a:lnTo>
                    <a:pt x="20383" y="3882047"/>
                  </a:lnTo>
                  <a:lnTo>
                    <a:pt x="44057" y="3919286"/>
                  </a:lnTo>
                  <a:lnTo>
                    <a:pt x="75112" y="3950344"/>
                  </a:lnTo>
                  <a:lnTo>
                    <a:pt x="112346" y="3974019"/>
                  </a:lnTo>
                  <a:lnTo>
                    <a:pt x="154554" y="3989107"/>
                  </a:lnTo>
                  <a:lnTo>
                    <a:pt x="200532" y="3994404"/>
                  </a:lnTo>
                  <a:lnTo>
                    <a:pt x="1805051" y="3994404"/>
                  </a:lnTo>
                  <a:lnTo>
                    <a:pt x="1851029" y="3989107"/>
                  </a:lnTo>
                  <a:lnTo>
                    <a:pt x="1893237" y="3974019"/>
                  </a:lnTo>
                  <a:lnTo>
                    <a:pt x="1930471" y="3950344"/>
                  </a:lnTo>
                  <a:lnTo>
                    <a:pt x="1961526" y="3919286"/>
                  </a:lnTo>
                  <a:lnTo>
                    <a:pt x="1985200" y="3882047"/>
                  </a:lnTo>
                  <a:lnTo>
                    <a:pt x="2000287" y="3839833"/>
                  </a:lnTo>
                  <a:lnTo>
                    <a:pt x="2005584" y="3793845"/>
                  </a:lnTo>
                  <a:lnTo>
                    <a:pt x="2005584" y="200533"/>
                  </a:lnTo>
                  <a:lnTo>
                    <a:pt x="2000287" y="154554"/>
                  </a:lnTo>
                  <a:lnTo>
                    <a:pt x="1985200" y="112346"/>
                  </a:lnTo>
                  <a:lnTo>
                    <a:pt x="1961526" y="75112"/>
                  </a:lnTo>
                  <a:lnTo>
                    <a:pt x="1930471" y="44057"/>
                  </a:lnTo>
                  <a:lnTo>
                    <a:pt x="1893237" y="20383"/>
                  </a:lnTo>
                  <a:lnTo>
                    <a:pt x="1851029" y="5296"/>
                  </a:lnTo>
                  <a:lnTo>
                    <a:pt x="18050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64485" y="2010918"/>
              <a:ext cx="2005964" cy="3994785"/>
            </a:xfrm>
            <a:custGeom>
              <a:avLst/>
              <a:gdLst/>
              <a:ahLst/>
              <a:cxnLst/>
              <a:rect l="l" t="t" r="r" b="b"/>
              <a:pathLst>
                <a:path w="2005964" h="3994785">
                  <a:moveTo>
                    <a:pt x="0" y="200533"/>
                  </a:moveTo>
                  <a:lnTo>
                    <a:pt x="5296" y="154554"/>
                  </a:lnTo>
                  <a:lnTo>
                    <a:pt x="20383" y="112346"/>
                  </a:lnTo>
                  <a:lnTo>
                    <a:pt x="44057" y="75112"/>
                  </a:lnTo>
                  <a:lnTo>
                    <a:pt x="75112" y="44057"/>
                  </a:lnTo>
                  <a:lnTo>
                    <a:pt x="112346" y="20383"/>
                  </a:lnTo>
                  <a:lnTo>
                    <a:pt x="154554" y="5296"/>
                  </a:lnTo>
                  <a:lnTo>
                    <a:pt x="200532" y="0"/>
                  </a:lnTo>
                  <a:lnTo>
                    <a:pt x="1805051" y="0"/>
                  </a:lnTo>
                  <a:lnTo>
                    <a:pt x="1851029" y="5296"/>
                  </a:lnTo>
                  <a:lnTo>
                    <a:pt x="1893237" y="20383"/>
                  </a:lnTo>
                  <a:lnTo>
                    <a:pt x="1930471" y="44057"/>
                  </a:lnTo>
                  <a:lnTo>
                    <a:pt x="1961526" y="75112"/>
                  </a:lnTo>
                  <a:lnTo>
                    <a:pt x="1985200" y="112346"/>
                  </a:lnTo>
                  <a:lnTo>
                    <a:pt x="2000287" y="154554"/>
                  </a:lnTo>
                  <a:lnTo>
                    <a:pt x="2005584" y="200533"/>
                  </a:lnTo>
                  <a:lnTo>
                    <a:pt x="2005584" y="3793845"/>
                  </a:lnTo>
                  <a:lnTo>
                    <a:pt x="2000287" y="3839833"/>
                  </a:lnTo>
                  <a:lnTo>
                    <a:pt x="1985200" y="3882047"/>
                  </a:lnTo>
                  <a:lnTo>
                    <a:pt x="1961526" y="3919286"/>
                  </a:lnTo>
                  <a:lnTo>
                    <a:pt x="1930471" y="3950344"/>
                  </a:lnTo>
                  <a:lnTo>
                    <a:pt x="1893237" y="3974019"/>
                  </a:lnTo>
                  <a:lnTo>
                    <a:pt x="1851029" y="3989107"/>
                  </a:lnTo>
                  <a:lnTo>
                    <a:pt x="1805051" y="3994404"/>
                  </a:lnTo>
                  <a:lnTo>
                    <a:pt x="200532" y="3994404"/>
                  </a:lnTo>
                  <a:lnTo>
                    <a:pt x="154554" y="3989107"/>
                  </a:lnTo>
                  <a:lnTo>
                    <a:pt x="112346" y="3974019"/>
                  </a:lnTo>
                  <a:lnTo>
                    <a:pt x="75112" y="3950344"/>
                  </a:lnTo>
                  <a:lnTo>
                    <a:pt x="44057" y="3919286"/>
                  </a:lnTo>
                  <a:lnTo>
                    <a:pt x="20383" y="3882047"/>
                  </a:lnTo>
                  <a:lnTo>
                    <a:pt x="5296" y="3839833"/>
                  </a:lnTo>
                  <a:lnTo>
                    <a:pt x="0" y="3793845"/>
                  </a:lnTo>
                  <a:lnTo>
                    <a:pt x="0" y="200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74797" y="2210562"/>
              <a:ext cx="2005964" cy="3994785"/>
            </a:xfrm>
            <a:custGeom>
              <a:avLst/>
              <a:gdLst/>
              <a:ahLst/>
              <a:cxnLst/>
              <a:rect l="l" t="t" r="r" b="b"/>
              <a:pathLst>
                <a:path w="2005964" h="3994785">
                  <a:moveTo>
                    <a:pt x="1805051" y="0"/>
                  </a:moveTo>
                  <a:lnTo>
                    <a:pt x="200532" y="0"/>
                  </a:lnTo>
                  <a:lnTo>
                    <a:pt x="154554" y="5296"/>
                  </a:lnTo>
                  <a:lnTo>
                    <a:pt x="112346" y="20383"/>
                  </a:lnTo>
                  <a:lnTo>
                    <a:pt x="75112" y="44057"/>
                  </a:lnTo>
                  <a:lnTo>
                    <a:pt x="44057" y="75112"/>
                  </a:lnTo>
                  <a:lnTo>
                    <a:pt x="20383" y="112346"/>
                  </a:lnTo>
                  <a:lnTo>
                    <a:pt x="5296" y="154554"/>
                  </a:lnTo>
                  <a:lnTo>
                    <a:pt x="0" y="200533"/>
                  </a:lnTo>
                  <a:lnTo>
                    <a:pt x="0" y="3793845"/>
                  </a:lnTo>
                  <a:lnTo>
                    <a:pt x="5296" y="3839833"/>
                  </a:lnTo>
                  <a:lnTo>
                    <a:pt x="20383" y="3882047"/>
                  </a:lnTo>
                  <a:lnTo>
                    <a:pt x="44057" y="3919286"/>
                  </a:lnTo>
                  <a:lnTo>
                    <a:pt x="75112" y="3950344"/>
                  </a:lnTo>
                  <a:lnTo>
                    <a:pt x="112346" y="3974019"/>
                  </a:lnTo>
                  <a:lnTo>
                    <a:pt x="154554" y="3989107"/>
                  </a:lnTo>
                  <a:lnTo>
                    <a:pt x="200532" y="3994404"/>
                  </a:lnTo>
                  <a:lnTo>
                    <a:pt x="1805051" y="3994404"/>
                  </a:lnTo>
                  <a:lnTo>
                    <a:pt x="1851029" y="3989107"/>
                  </a:lnTo>
                  <a:lnTo>
                    <a:pt x="1893237" y="3974019"/>
                  </a:lnTo>
                  <a:lnTo>
                    <a:pt x="1930471" y="3950344"/>
                  </a:lnTo>
                  <a:lnTo>
                    <a:pt x="1961526" y="3919286"/>
                  </a:lnTo>
                  <a:lnTo>
                    <a:pt x="1985200" y="3882047"/>
                  </a:lnTo>
                  <a:lnTo>
                    <a:pt x="2000287" y="3839833"/>
                  </a:lnTo>
                  <a:lnTo>
                    <a:pt x="2005584" y="3793845"/>
                  </a:lnTo>
                  <a:lnTo>
                    <a:pt x="2005584" y="200533"/>
                  </a:lnTo>
                  <a:lnTo>
                    <a:pt x="2000287" y="154554"/>
                  </a:lnTo>
                  <a:lnTo>
                    <a:pt x="1985200" y="112346"/>
                  </a:lnTo>
                  <a:lnTo>
                    <a:pt x="1961526" y="75112"/>
                  </a:lnTo>
                  <a:lnTo>
                    <a:pt x="1930471" y="44057"/>
                  </a:lnTo>
                  <a:lnTo>
                    <a:pt x="1893237" y="20383"/>
                  </a:lnTo>
                  <a:lnTo>
                    <a:pt x="1851029" y="5296"/>
                  </a:lnTo>
                  <a:lnTo>
                    <a:pt x="180505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74797" y="2210562"/>
              <a:ext cx="2005964" cy="3994785"/>
            </a:xfrm>
            <a:custGeom>
              <a:avLst/>
              <a:gdLst/>
              <a:ahLst/>
              <a:cxnLst/>
              <a:rect l="l" t="t" r="r" b="b"/>
              <a:pathLst>
                <a:path w="2005964" h="3994785">
                  <a:moveTo>
                    <a:pt x="0" y="200533"/>
                  </a:moveTo>
                  <a:lnTo>
                    <a:pt x="5296" y="154554"/>
                  </a:lnTo>
                  <a:lnTo>
                    <a:pt x="20383" y="112346"/>
                  </a:lnTo>
                  <a:lnTo>
                    <a:pt x="44057" y="75112"/>
                  </a:lnTo>
                  <a:lnTo>
                    <a:pt x="75112" y="44057"/>
                  </a:lnTo>
                  <a:lnTo>
                    <a:pt x="112346" y="20383"/>
                  </a:lnTo>
                  <a:lnTo>
                    <a:pt x="154554" y="5296"/>
                  </a:lnTo>
                  <a:lnTo>
                    <a:pt x="200532" y="0"/>
                  </a:lnTo>
                  <a:lnTo>
                    <a:pt x="1805051" y="0"/>
                  </a:lnTo>
                  <a:lnTo>
                    <a:pt x="1851029" y="5296"/>
                  </a:lnTo>
                  <a:lnTo>
                    <a:pt x="1893237" y="20383"/>
                  </a:lnTo>
                  <a:lnTo>
                    <a:pt x="1930471" y="44057"/>
                  </a:lnTo>
                  <a:lnTo>
                    <a:pt x="1961526" y="75112"/>
                  </a:lnTo>
                  <a:lnTo>
                    <a:pt x="1985200" y="112346"/>
                  </a:lnTo>
                  <a:lnTo>
                    <a:pt x="2000287" y="154554"/>
                  </a:lnTo>
                  <a:lnTo>
                    <a:pt x="2005584" y="200533"/>
                  </a:lnTo>
                  <a:lnTo>
                    <a:pt x="2005584" y="3793845"/>
                  </a:lnTo>
                  <a:lnTo>
                    <a:pt x="2000287" y="3839833"/>
                  </a:lnTo>
                  <a:lnTo>
                    <a:pt x="1985200" y="3882047"/>
                  </a:lnTo>
                  <a:lnTo>
                    <a:pt x="1961526" y="3919286"/>
                  </a:lnTo>
                  <a:lnTo>
                    <a:pt x="1930471" y="3950344"/>
                  </a:lnTo>
                  <a:lnTo>
                    <a:pt x="1893237" y="3974019"/>
                  </a:lnTo>
                  <a:lnTo>
                    <a:pt x="1851029" y="3989107"/>
                  </a:lnTo>
                  <a:lnTo>
                    <a:pt x="1805051" y="3994404"/>
                  </a:lnTo>
                  <a:lnTo>
                    <a:pt x="200532" y="3994404"/>
                  </a:lnTo>
                  <a:lnTo>
                    <a:pt x="154554" y="3989107"/>
                  </a:lnTo>
                  <a:lnTo>
                    <a:pt x="112346" y="3974019"/>
                  </a:lnTo>
                  <a:lnTo>
                    <a:pt x="75112" y="3950344"/>
                  </a:lnTo>
                  <a:lnTo>
                    <a:pt x="44057" y="3919286"/>
                  </a:lnTo>
                  <a:lnTo>
                    <a:pt x="20383" y="3882047"/>
                  </a:lnTo>
                  <a:lnTo>
                    <a:pt x="5296" y="3839833"/>
                  </a:lnTo>
                  <a:lnTo>
                    <a:pt x="0" y="3793845"/>
                  </a:lnTo>
                  <a:lnTo>
                    <a:pt x="0" y="200533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697607" y="2543682"/>
            <a:ext cx="1691005" cy="32708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96850" marR="122555" indent="412750">
              <a:lnSpc>
                <a:spcPts val="2210"/>
              </a:lnSpc>
              <a:spcBef>
                <a:spcPts val="335"/>
              </a:spcBef>
            </a:pPr>
            <a:r>
              <a:rPr sz="2000" b="1" spc="-195" dirty="0">
                <a:latin typeface="Arial"/>
                <a:cs typeface="Arial"/>
              </a:rPr>
              <a:t>Legal  </a:t>
            </a:r>
            <a:r>
              <a:rPr sz="2000" b="1" spc="-125" dirty="0">
                <a:latin typeface="Arial"/>
                <a:cs typeface="Arial"/>
              </a:rPr>
              <a:t>e</a:t>
            </a:r>
            <a:r>
              <a:rPr sz="2000" b="1" spc="-160" dirty="0">
                <a:latin typeface="Arial"/>
                <a:cs typeface="Arial"/>
              </a:rPr>
              <a:t>n</a:t>
            </a:r>
            <a:r>
              <a:rPr sz="2000" b="1" spc="-110" dirty="0">
                <a:latin typeface="Arial"/>
                <a:cs typeface="Arial"/>
              </a:rPr>
              <a:t>vi</a:t>
            </a:r>
            <a:r>
              <a:rPr sz="2000" b="1" spc="-125" dirty="0">
                <a:latin typeface="Arial"/>
                <a:cs typeface="Arial"/>
              </a:rPr>
              <a:t>r</a:t>
            </a:r>
            <a:r>
              <a:rPr sz="2000" b="1" spc="-130" dirty="0">
                <a:latin typeface="Arial"/>
                <a:cs typeface="Arial"/>
              </a:rPr>
              <a:t>on</a:t>
            </a:r>
            <a:r>
              <a:rPr sz="2000" b="1" spc="-180" dirty="0">
                <a:latin typeface="Arial"/>
                <a:cs typeface="Arial"/>
              </a:rPr>
              <a:t>m</a:t>
            </a:r>
            <a:r>
              <a:rPr sz="2000" b="1" spc="-125" dirty="0">
                <a:latin typeface="Arial"/>
                <a:cs typeface="Arial"/>
              </a:rPr>
              <a:t>e</a:t>
            </a:r>
            <a:r>
              <a:rPr sz="2000" b="1" spc="-160" dirty="0">
                <a:latin typeface="Arial"/>
                <a:cs typeface="Arial"/>
              </a:rPr>
              <a:t>n</a:t>
            </a:r>
            <a:r>
              <a:rPr sz="2000" b="1" spc="25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  <a:spcBef>
                <a:spcPts val="685"/>
              </a:spcBef>
            </a:pPr>
            <a:r>
              <a:rPr sz="1500" spc="-85" dirty="0">
                <a:latin typeface="Arial"/>
                <a:cs typeface="Arial"/>
              </a:rPr>
              <a:t>(a </a:t>
            </a:r>
            <a:r>
              <a:rPr sz="1500" spc="-45" dirty="0">
                <a:latin typeface="Arial"/>
                <a:cs typeface="Arial"/>
              </a:rPr>
              <a:t>) </a:t>
            </a:r>
            <a:r>
              <a:rPr sz="1500" spc="-80" dirty="0">
                <a:latin typeface="Arial"/>
                <a:cs typeface="Arial"/>
              </a:rPr>
              <a:t>No</a:t>
            </a:r>
            <a:r>
              <a:rPr sz="1500" spc="-140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discrimination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500" spc="-50" dirty="0">
                <a:latin typeface="Arial"/>
                <a:cs typeface="Arial"/>
              </a:rPr>
              <a:t>on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30" dirty="0">
                <a:latin typeface="Arial"/>
                <a:cs typeface="Arial"/>
              </a:rPr>
              <a:t>sex</a:t>
            </a:r>
            <a:endParaRPr sz="1500">
              <a:latin typeface="Arial"/>
              <a:cs typeface="Arial"/>
            </a:endParaRPr>
          </a:p>
          <a:p>
            <a:pPr marL="12700" marR="67945">
              <a:lnSpc>
                <a:spcPct val="91600"/>
              </a:lnSpc>
              <a:spcBef>
                <a:spcPts val="630"/>
              </a:spcBef>
            </a:pPr>
            <a:r>
              <a:rPr sz="1500" spc="-50" dirty="0">
                <a:latin typeface="Arial"/>
                <a:cs typeface="Arial"/>
              </a:rPr>
              <a:t>(b </a:t>
            </a:r>
            <a:r>
              <a:rPr sz="1500" spc="-45" dirty="0">
                <a:latin typeface="Arial"/>
                <a:cs typeface="Arial"/>
              </a:rPr>
              <a:t>) At </a:t>
            </a:r>
            <a:r>
              <a:rPr sz="1500" spc="-60" dirty="0">
                <a:latin typeface="Arial"/>
                <a:cs typeface="Arial"/>
              </a:rPr>
              <a:t>least  </a:t>
            </a:r>
            <a:r>
              <a:rPr sz="1500" spc="-55" dirty="0">
                <a:latin typeface="Arial"/>
                <a:cs typeface="Arial"/>
              </a:rPr>
              <a:t>prescribed </a:t>
            </a:r>
            <a:r>
              <a:rPr sz="1500" spc="-265" dirty="0">
                <a:latin typeface="Arial"/>
                <a:cs typeface="Arial"/>
              </a:rPr>
              <a:t>% </a:t>
            </a:r>
            <a:r>
              <a:rPr sz="1500" spc="-5" dirty="0">
                <a:latin typeface="Arial"/>
                <a:cs typeface="Arial"/>
              </a:rPr>
              <a:t>of</a:t>
            </a:r>
            <a:r>
              <a:rPr sz="1500" spc="-17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total  </a:t>
            </a:r>
            <a:r>
              <a:rPr sz="1500" spc="-75" dirty="0">
                <a:latin typeface="Arial"/>
                <a:cs typeface="Arial"/>
              </a:rPr>
              <a:t>employees </a:t>
            </a:r>
            <a:r>
              <a:rPr sz="1500" spc="-50" dirty="0">
                <a:latin typeface="Arial"/>
                <a:cs typeface="Arial"/>
              </a:rPr>
              <a:t>must  </a:t>
            </a:r>
            <a:r>
              <a:rPr sz="1500" spc="-60" dirty="0">
                <a:latin typeface="Arial"/>
                <a:cs typeface="Arial"/>
              </a:rPr>
              <a:t>belong </a:t>
            </a:r>
            <a:r>
              <a:rPr sz="1500" spc="10" dirty="0">
                <a:latin typeface="Arial"/>
                <a:cs typeface="Arial"/>
              </a:rPr>
              <a:t>to </a:t>
            </a:r>
            <a:r>
              <a:rPr sz="1500" spc="-305" dirty="0">
                <a:latin typeface="Arial"/>
                <a:cs typeface="Arial"/>
              </a:rPr>
              <a:t>SC </a:t>
            </a:r>
            <a:r>
              <a:rPr sz="1500" spc="20" dirty="0">
                <a:latin typeface="Arial"/>
                <a:cs typeface="Arial"/>
              </a:rPr>
              <a:t>&amp;  </a:t>
            </a:r>
            <a:r>
              <a:rPr sz="1500" spc="-70" dirty="0">
                <a:latin typeface="Arial"/>
                <a:cs typeface="Arial"/>
              </a:rPr>
              <a:t>physically  </a:t>
            </a:r>
            <a:r>
              <a:rPr sz="1500" spc="-65" dirty="0">
                <a:latin typeface="Arial"/>
                <a:cs typeface="Arial"/>
              </a:rPr>
              <a:t>handicapped</a:t>
            </a:r>
            <a:endParaRPr sz="1500">
              <a:latin typeface="Arial"/>
              <a:cs typeface="Arial"/>
            </a:endParaRPr>
          </a:p>
          <a:p>
            <a:pPr marL="12700" marR="170180">
              <a:lnSpc>
                <a:spcPts val="1639"/>
              </a:lnSpc>
              <a:spcBef>
                <a:spcPts val="685"/>
              </a:spcBef>
            </a:pPr>
            <a:r>
              <a:rPr sz="1500" spc="-45" dirty="0">
                <a:latin typeface="Arial"/>
                <a:cs typeface="Arial"/>
              </a:rPr>
              <a:t>( </a:t>
            </a:r>
            <a:r>
              <a:rPr sz="1500" spc="-120" dirty="0">
                <a:latin typeface="Arial"/>
                <a:cs typeface="Arial"/>
              </a:rPr>
              <a:t>c </a:t>
            </a:r>
            <a:r>
              <a:rPr sz="1500" spc="-45" dirty="0">
                <a:latin typeface="Arial"/>
                <a:cs typeface="Arial"/>
              </a:rPr>
              <a:t>) </a:t>
            </a:r>
            <a:r>
              <a:rPr sz="1500" spc="-100" dirty="0">
                <a:latin typeface="Arial"/>
                <a:cs typeface="Arial"/>
              </a:rPr>
              <a:t>Safety,</a:t>
            </a:r>
            <a:r>
              <a:rPr sz="1500" spc="-145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working  </a:t>
            </a:r>
            <a:r>
              <a:rPr sz="1500" spc="-30" dirty="0">
                <a:latin typeface="Arial"/>
                <a:cs typeface="Arial"/>
              </a:rPr>
              <a:t>condition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500" spc="-50" dirty="0">
                <a:latin typeface="Arial"/>
                <a:cs typeface="Arial"/>
              </a:rPr>
              <a:t>(d) </a:t>
            </a:r>
            <a:r>
              <a:rPr sz="1500" spc="-35" dirty="0">
                <a:latin typeface="Arial"/>
                <a:cs typeface="Arial"/>
              </a:rPr>
              <a:t>Industrial</a:t>
            </a:r>
            <a:r>
              <a:rPr sz="1500" spc="-150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relation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77676" y="1997900"/>
            <a:ext cx="2129155" cy="4267835"/>
            <a:chOff x="4777676" y="1997900"/>
            <a:chExt cx="2129155" cy="4267835"/>
          </a:xfrm>
        </p:grpSpPr>
        <p:sp>
          <p:nvSpPr>
            <p:cNvPr id="22" name="object 22"/>
            <p:cNvSpPr/>
            <p:nvPr/>
          </p:nvSpPr>
          <p:spPr>
            <a:xfrm>
              <a:off x="4790694" y="2010918"/>
              <a:ext cx="1892935" cy="4041775"/>
            </a:xfrm>
            <a:custGeom>
              <a:avLst/>
              <a:gdLst/>
              <a:ahLst/>
              <a:cxnLst/>
              <a:rect l="l" t="t" r="r" b="b"/>
              <a:pathLst>
                <a:path w="1892934" h="4041775">
                  <a:moveTo>
                    <a:pt x="1703577" y="0"/>
                  </a:moveTo>
                  <a:lnTo>
                    <a:pt x="189229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3852367"/>
                  </a:lnTo>
                  <a:lnTo>
                    <a:pt x="6758" y="3902684"/>
                  </a:lnTo>
                  <a:lnTo>
                    <a:pt x="25832" y="3947899"/>
                  </a:lnTo>
                  <a:lnTo>
                    <a:pt x="55419" y="3986207"/>
                  </a:lnTo>
                  <a:lnTo>
                    <a:pt x="93716" y="4015804"/>
                  </a:lnTo>
                  <a:lnTo>
                    <a:pt x="138920" y="4034886"/>
                  </a:lnTo>
                  <a:lnTo>
                    <a:pt x="189229" y="4041648"/>
                  </a:lnTo>
                  <a:lnTo>
                    <a:pt x="1703577" y="4041648"/>
                  </a:lnTo>
                  <a:lnTo>
                    <a:pt x="1753887" y="4034886"/>
                  </a:lnTo>
                  <a:lnTo>
                    <a:pt x="1799091" y="4015804"/>
                  </a:lnTo>
                  <a:lnTo>
                    <a:pt x="1837388" y="3986207"/>
                  </a:lnTo>
                  <a:lnTo>
                    <a:pt x="1866975" y="3947899"/>
                  </a:lnTo>
                  <a:lnTo>
                    <a:pt x="1886049" y="3902684"/>
                  </a:lnTo>
                  <a:lnTo>
                    <a:pt x="1892807" y="3852367"/>
                  </a:lnTo>
                  <a:lnTo>
                    <a:pt x="1892807" y="189230"/>
                  </a:lnTo>
                  <a:lnTo>
                    <a:pt x="1886049" y="138920"/>
                  </a:lnTo>
                  <a:lnTo>
                    <a:pt x="1866975" y="93716"/>
                  </a:lnTo>
                  <a:lnTo>
                    <a:pt x="1837388" y="55419"/>
                  </a:lnTo>
                  <a:lnTo>
                    <a:pt x="1799091" y="25832"/>
                  </a:lnTo>
                  <a:lnTo>
                    <a:pt x="1753887" y="6758"/>
                  </a:lnTo>
                  <a:lnTo>
                    <a:pt x="17035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90694" y="2010918"/>
              <a:ext cx="1892935" cy="4041775"/>
            </a:xfrm>
            <a:custGeom>
              <a:avLst/>
              <a:gdLst/>
              <a:ahLst/>
              <a:cxnLst/>
              <a:rect l="l" t="t" r="r" b="b"/>
              <a:pathLst>
                <a:path w="1892934" h="4041775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29" y="0"/>
                  </a:lnTo>
                  <a:lnTo>
                    <a:pt x="1703577" y="0"/>
                  </a:lnTo>
                  <a:lnTo>
                    <a:pt x="1753887" y="6758"/>
                  </a:lnTo>
                  <a:lnTo>
                    <a:pt x="1799091" y="25832"/>
                  </a:lnTo>
                  <a:lnTo>
                    <a:pt x="1837388" y="55419"/>
                  </a:lnTo>
                  <a:lnTo>
                    <a:pt x="1866975" y="93716"/>
                  </a:lnTo>
                  <a:lnTo>
                    <a:pt x="1886049" y="138920"/>
                  </a:lnTo>
                  <a:lnTo>
                    <a:pt x="1892807" y="189230"/>
                  </a:lnTo>
                  <a:lnTo>
                    <a:pt x="1892807" y="3852367"/>
                  </a:lnTo>
                  <a:lnTo>
                    <a:pt x="1886049" y="3902684"/>
                  </a:lnTo>
                  <a:lnTo>
                    <a:pt x="1866975" y="3947899"/>
                  </a:lnTo>
                  <a:lnTo>
                    <a:pt x="1837388" y="3986207"/>
                  </a:lnTo>
                  <a:lnTo>
                    <a:pt x="1799091" y="4015804"/>
                  </a:lnTo>
                  <a:lnTo>
                    <a:pt x="1753887" y="4034886"/>
                  </a:lnTo>
                  <a:lnTo>
                    <a:pt x="1703577" y="4041648"/>
                  </a:lnTo>
                  <a:lnTo>
                    <a:pt x="189229" y="4041648"/>
                  </a:lnTo>
                  <a:lnTo>
                    <a:pt x="138920" y="4034886"/>
                  </a:lnTo>
                  <a:lnTo>
                    <a:pt x="93716" y="4015804"/>
                  </a:lnTo>
                  <a:lnTo>
                    <a:pt x="55419" y="3986207"/>
                  </a:lnTo>
                  <a:lnTo>
                    <a:pt x="25832" y="3947899"/>
                  </a:lnTo>
                  <a:lnTo>
                    <a:pt x="6758" y="3902684"/>
                  </a:lnTo>
                  <a:lnTo>
                    <a:pt x="0" y="3852367"/>
                  </a:lnTo>
                  <a:lnTo>
                    <a:pt x="0" y="18923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01006" y="2210562"/>
              <a:ext cx="1892935" cy="4041775"/>
            </a:xfrm>
            <a:custGeom>
              <a:avLst/>
              <a:gdLst/>
              <a:ahLst/>
              <a:cxnLst/>
              <a:rect l="l" t="t" r="r" b="b"/>
              <a:pathLst>
                <a:path w="1892934" h="4041775">
                  <a:moveTo>
                    <a:pt x="1703577" y="0"/>
                  </a:moveTo>
                  <a:lnTo>
                    <a:pt x="189230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29"/>
                  </a:lnTo>
                  <a:lnTo>
                    <a:pt x="0" y="3852367"/>
                  </a:lnTo>
                  <a:lnTo>
                    <a:pt x="6758" y="3902684"/>
                  </a:lnTo>
                  <a:lnTo>
                    <a:pt x="25832" y="3947899"/>
                  </a:lnTo>
                  <a:lnTo>
                    <a:pt x="55419" y="3986207"/>
                  </a:lnTo>
                  <a:lnTo>
                    <a:pt x="93716" y="4015804"/>
                  </a:lnTo>
                  <a:lnTo>
                    <a:pt x="138920" y="4034886"/>
                  </a:lnTo>
                  <a:lnTo>
                    <a:pt x="189230" y="4041648"/>
                  </a:lnTo>
                  <a:lnTo>
                    <a:pt x="1703577" y="4041648"/>
                  </a:lnTo>
                  <a:lnTo>
                    <a:pt x="1753887" y="4034886"/>
                  </a:lnTo>
                  <a:lnTo>
                    <a:pt x="1799091" y="4015804"/>
                  </a:lnTo>
                  <a:lnTo>
                    <a:pt x="1837388" y="3986207"/>
                  </a:lnTo>
                  <a:lnTo>
                    <a:pt x="1866975" y="3947899"/>
                  </a:lnTo>
                  <a:lnTo>
                    <a:pt x="1886049" y="3902684"/>
                  </a:lnTo>
                  <a:lnTo>
                    <a:pt x="1892808" y="3852367"/>
                  </a:lnTo>
                  <a:lnTo>
                    <a:pt x="1892808" y="189229"/>
                  </a:lnTo>
                  <a:lnTo>
                    <a:pt x="1886049" y="138920"/>
                  </a:lnTo>
                  <a:lnTo>
                    <a:pt x="1866975" y="93716"/>
                  </a:lnTo>
                  <a:lnTo>
                    <a:pt x="1837388" y="55419"/>
                  </a:lnTo>
                  <a:lnTo>
                    <a:pt x="1799091" y="25832"/>
                  </a:lnTo>
                  <a:lnTo>
                    <a:pt x="1753887" y="6758"/>
                  </a:lnTo>
                  <a:lnTo>
                    <a:pt x="170357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01006" y="2210562"/>
              <a:ext cx="1892935" cy="4041775"/>
            </a:xfrm>
            <a:custGeom>
              <a:avLst/>
              <a:gdLst/>
              <a:ahLst/>
              <a:cxnLst/>
              <a:rect l="l" t="t" r="r" b="b"/>
              <a:pathLst>
                <a:path w="1892934" h="4041775">
                  <a:moveTo>
                    <a:pt x="0" y="189229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30" y="0"/>
                  </a:lnTo>
                  <a:lnTo>
                    <a:pt x="1703577" y="0"/>
                  </a:lnTo>
                  <a:lnTo>
                    <a:pt x="1753887" y="6758"/>
                  </a:lnTo>
                  <a:lnTo>
                    <a:pt x="1799091" y="25832"/>
                  </a:lnTo>
                  <a:lnTo>
                    <a:pt x="1837388" y="55419"/>
                  </a:lnTo>
                  <a:lnTo>
                    <a:pt x="1866975" y="93716"/>
                  </a:lnTo>
                  <a:lnTo>
                    <a:pt x="1886049" y="138920"/>
                  </a:lnTo>
                  <a:lnTo>
                    <a:pt x="1892808" y="189229"/>
                  </a:lnTo>
                  <a:lnTo>
                    <a:pt x="1892808" y="3852367"/>
                  </a:lnTo>
                  <a:lnTo>
                    <a:pt x="1886049" y="3902684"/>
                  </a:lnTo>
                  <a:lnTo>
                    <a:pt x="1866975" y="3947899"/>
                  </a:lnTo>
                  <a:lnTo>
                    <a:pt x="1837388" y="3986207"/>
                  </a:lnTo>
                  <a:lnTo>
                    <a:pt x="1799091" y="4015804"/>
                  </a:lnTo>
                  <a:lnTo>
                    <a:pt x="1753887" y="4034886"/>
                  </a:lnTo>
                  <a:lnTo>
                    <a:pt x="1703577" y="4041648"/>
                  </a:lnTo>
                  <a:lnTo>
                    <a:pt x="189230" y="4041648"/>
                  </a:lnTo>
                  <a:lnTo>
                    <a:pt x="138920" y="4034886"/>
                  </a:lnTo>
                  <a:lnTo>
                    <a:pt x="93716" y="4015804"/>
                  </a:lnTo>
                  <a:lnTo>
                    <a:pt x="55419" y="3986207"/>
                  </a:lnTo>
                  <a:lnTo>
                    <a:pt x="25832" y="3947899"/>
                  </a:lnTo>
                  <a:lnTo>
                    <a:pt x="6758" y="3902684"/>
                  </a:lnTo>
                  <a:lnTo>
                    <a:pt x="0" y="3852367"/>
                  </a:lnTo>
                  <a:lnTo>
                    <a:pt x="0" y="18922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119878" y="2491867"/>
            <a:ext cx="1625600" cy="30607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45415" marR="77470" indent="-30480">
              <a:lnSpc>
                <a:spcPts val="2210"/>
              </a:lnSpc>
              <a:spcBef>
                <a:spcPts val="335"/>
              </a:spcBef>
            </a:pPr>
            <a:r>
              <a:rPr sz="2000" b="1" spc="-395" dirty="0">
                <a:latin typeface="Arial"/>
                <a:cs typeface="Arial"/>
              </a:rPr>
              <a:t>T</a:t>
            </a:r>
            <a:r>
              <a:rPr sz="2000" b="1" spc="-175" dirty="0">
                <a:latin typeface="Arial"/>
                <a:cs typeface="Arial"/>
              </a:rPr>
              <a:t>ec</a:t>
            </a:r>
            <a:r>
              <a:rPr sz="2000" b="1" spc="-190" dirty="0">
                <a:latin typeface="Arial"/>
                <a:cs typeface="Arial"/>
              </a:rPr>
              <a:t>h</a:t>
            </a:r>
            <a:r>
              <a:rPr sz="2000" b="1" spc="-125" dirty="0">
                <a:latin typeface="Arial"/>
                <a:cs typeface="Arial"/>
              </a:rPr>
              <a:t>nolo</a:t>
            </a:r>
            <a:r>
              <a:rPr sz="2000" b="1" spc="-195" dirty="0">
                <a:latin typeface="Arial"/>
                <a:cs typeface="Arial"/>
              </a:rPr>
              <a:t>gi</a:t>
            </a:r>
            <a:r>
              <a:rPr sz="2000" b="1" spc="-260" dirty="0">
                <a:latin typeface="Arial"/>
                <a:cs typeface="Arial"/>
              </a:rPr>
              <a:t>c</a:t>
            </a:r>
            <a:r>
              <a:rPr sz="2000" b="1" spc="-80" dirty="0">
                <a:latin typeface="Arial"/>
                <a:cs typeface="Arial"/>
              </a:rPr>
              <a:t>al  </a:t>
            </a:r>
            <a:r>
              <a:rPr sz="2000" b="1" spc="-120" dirty="0">
                <a:latin typeface="Arial"/>
                <a:cs typeface="Arial"/>
              </a:rPr>
              <a:t>environment</a:t>
            </a:r>
            <a:endParaRPr sz="2000">
              <a:latin typeface="Arial"/>
              <a:cs typeface="Arial"/>
            </a:endParaRPr>
          </a:p>
          <a:p>
            <a:pPr marL="12700" marR="394970">
              <a:lnSpc>
                <a:spcPts val="1660"/>
              </a:lnSpc>
              <a:spcBef>
                <a:spcPts val="855"/>
              </a:spcBef>
              <a:buAutoNum type="alphaLcParenBoth"/>
              <a:tabLst>
                <a:tab pos="263525" algn="l"/>
              </a:tabLst>
            </a:pPr>
            <a:r>
              <a:rPr sz="1500" spc="-60" dirty="0">
                <a:latin typeface="Arial"/>
                <a:cs typeface="Arial"/>
              </a:rPr>
              <a:t>Electronic  </a:t>
            </a:r>
            <a:r>
              <a:rPr sz="1500" spc="-130" dirty="0">
                <a:latin typeface="Arial"/>
                <a:cs typeface="Arial"/>
              </a:rPr>
              <a:t>c</a:t>
            </a:r>
            <a:r>
              <a:rPr sz="1500" spc="-45" dirty="0">
                <a:latin typeface="Arial"/>
                <a:cs typeface="Arial"/>
              </a:rPr>
              <a:t>o</a:t>
            </a:r>
            <a:r>
              <a:rPr sz="1500" spc="-55" dirty="0">
                <a:latin typeface="Arial"/>
                <a:cs typeface="Arial"/>
              </a:rPr>
              <a:t>m</a:t>
            </a:r>
            <a:r>
              <a:rPr sz="1500" spc="-60" dirty="0">
                <a:latin typeface="Arial"/>
                <a:cs typeface="Arial"/>
              </a:rPr>
              <a:t>m</a:t>
            </a:r>
            <a:r>
              <a:rPr sz="1500" spc="-35" dirty="0">
                <a:latin typeface="Arial"/>
                <a:cs typeface="Arial"/>
              </a:rPr>
              <a:t>u</a:t>
            </a:r>
            <a:r>
              <a:rPr sz="1500" spc="-45" dirty="0">
                <a:latin typeface="Arial"/>
                <a:cs typeface="Arial"/>
              </a:rPr>
              <a:t>n</a:t>
            </a:r>
            <a:r>
              <a:rPr sz="1500" spc="-35" dirty="0">
                <a:latin typeface="Arial"/>
                <a:cs typeface="Arial"/>
              </a:rPr>
              <a:t>i</a:t>
            </a:r>
            <a:r>
              <a:rPr sz="1500" spc="-80" dirty="0">
                <a:latin typeface="Arial"/>
                <a:cs typeface="Arial"/>
              </a:rPr>
              <a:t>c</a:t>
            </a:r>
            <a:r>
              <a:rPr sz="1500" spc="-130" dirty="0">
                <a:latin typeface="Arial"/>
                <a:cs typeface="Arial"/>
              </a:rPr>
              <a:t>a</a:t>
            </a:r>
            <a:r>
              <a:rPr sz="1500" spc="50" dirty="0">
                <a:latin typeface="Arial"/>
                <a:cs typeface="Arial"/>
              </a:rPr>
              <a:t>t</a:t>
            </a:r>
            <a:r>
              <a:rPr sz="1500" spc="45" dirty="0">
                <a:latin typeface="Arial"/>
                <a:cs typeface="Arial"/>
              </a:rPr>
              <a:t>i</a:t>
            </a:r>
            <a:r>
              <a:rPr sz="1500" spc="-50" dirty="0">
                <a:latin typeface="Arial"/>
                <a:cs typeface="Arial"/>
              </a:rPr>
              <a:t>on</a:t>
            </a:r>
            <a:endParaRPr sz="1500">
              <a:latin typeface="Arial"/>
              <a:cs typeface="Arial"/>
            </a:endParaRPr>
          </a:p>
          <a:p>
            <a:pPr marL="12700" marR="11430">
              <a:lnSpc>
                <a:spcPct val="91600"/>
              </a:lnSpc>
              <a:spcBef>
                <a:spcPts val="595"/>
              </a:spcBef>
              <a:buAutoNum type="alphaLcParenBoth"/>
              <a:tabLst>
                <a:tab pos="273050" algn="l"/>
              </a:tabLst>
            </a:pPr>
            <a:r>
              <a:rPr sz="1500" spc="-90" dirty="0">
                <a:latin typeface="Arial"/>
                <a:cs typeface="Arial"/>
              </a:rPr>
              <a:t>Open </a:t>
            </a:r>
            <a:r>
              <a:rPr sz="1500" spc="-30" dirty="0">
                <a:latin typeface="Arial"/>
                <a:cs typeface="Arial"/>
              </a:rPr>
              <a:t>door</a:t>
            </a:r>
            <a:r>
              <a:rPr sz="1500" spc="-135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policy  </a:t>
            </a:r>
            <a:r>
              <a:rPr sz="1500" spc="-85" dirty="0">
                <a:latin typeface="Arial"/>
                <a:cs typeface="Arial"/>
              </a:rPr>
              <a:t>(can </a:t>
            </a:r>
            <a:r>
              <a:rPr sz="1500" spc="-60" dirty="0">
                <a:latin typeface="Arial"/>
                <a:cs typeface="Arial"/>
              </a:rPr>
              <a:t>communicate  </a:t>
            </a:r>
            <a:r>
              <a:rPr sz="1500" spc="5" dirty="0">
                <a:latin typeface="Arial"/>
                <a:cs typeface="Arial"/>
              </a:rPr>
              <a:t>with </a:t>
            </a:r>
            <a:r>
              <a:rPr sz="1500" spc="-85" dirty="0">
                <a:latin typeface="Arial"/>
                <a:cs typeface="Arial"/>
              </a:rPr>
              <a:t>any1 </a:t>
            </a:r>
            <a:r>
              <a:rPr sz="1500" spc="-20" dirty="0">
                <a:latin typeface="Arial"/>
                <a:cs typeface="Arial"/>
              </a:rPr>
              <a:t>in  </a:t>
            </a:r>
            <a:r>
              <a:rPr sz="1500" spc="-55" dirty="0">
                <a:latin typeface="Arial"/>
                <a:cs typeface="Arial"/>
              </a:rPr>
              <a:t>organization)</a:t>
            </a:r>
            <a:endParaRPr sz="1500">
              <a:latin typeface="Arial"/>
              <a:cs typeface="Arial"/>
            </a:endParaRPr>
          </a:p>
          <a:p>
            <a:pPr marL="12700" marR="741045">
              <a:lnSpc>
                <a:spcPts val="1639"/>
              </a:lnSpc>
              <a:spcBef>
                <a:spcPts val="680"/>
              </a:spcBef>
            </a:pPr>
            <a:r>
              <a:rPr sz="1500" spc="-85" dirty="0">
                <a:latin typeface="Arial"/>
                <a:cs typeface="Arial"/>
              </a:rPr>
              <a:t>(c </a:t>
            </a:r>
            <a:r>
              <a:rPr sz="1500" spc="-45" dirty="0">
                <a:latin typeface="Arial"/>
                <a:cs typeface="Arial"/>
              </a:rPr>
              <a:t>) </a:t>
            </a:r>
            <a:r>
              <a:rPr sz="1500" spc="-70" dirty="0">
                <a:latin typeface="Arial"/>
                <a:cs typeface="Arial"/>
              </a:rPr>
              <a:t>Global  </a:t>
            </a:r>
            <a:r>
              <a:rPr sz="1500" spc="-60" dirty="0">
                <a:latin typeface="Arial"/>
                <a:cs typeface="Arial"/>
              </a:rPr>
              <a:t>m</a:t>
            </a:r>
            <a:r>
              <a:rPr sz="1500" spc="-35" dirty="0">
                <a:latin typeface="Arial"/>
                <a:cs typeface="Arial"/>
              </a:rPr>
              <a:t>o</a:t>
            </a:r>
            <a:r>
              <a:rPr sz="1500" spc="-45" dirty="0">
                <a:latin typeface="Arial"/>
                <a:cs typeface="Arial"/>
              </a:rPr>
              <a:t>n</a:t>
            </a:r>
            <a:r>
              <a:rPr sz="1500" spc="40" dirty="0">
                <a:latin typeface="Arial"/>
                <a:cs typeface="Arial"/>
              </a:rPr>
              <a:t>i</a:t>
            </a:r>
            <a:r>
              <a:rPr sz="1500" spc="45" dirty="0">
                <a:latin typeface="Arial"/>
                <a:cs typeface="Arial"/>
              </a:rPr>
              <a:t>t</a:t>
            </a:r>
            <a:r>
              <a:rPr sz="1500" spc="-20" dirty="0">
                <a:latin typeface="Arial"/>
                <a:cs typeface="Arial"/>
              </a:rPr>
              <a:t>o</a:t>
            </a:r>
            <a:r>
              <a:rPr sz="1500" spc="-5" dirty="0">
                <a:latin typeface="Arial"/>
                <a:cs typeface="Arial"/>
              </a:rPr>
              <a:t>r</a:t>
            </a:r>
            <a:r>
              <a:rPr sz="1500" spc="-10" dirty="0">
                <a:latin typeface="Arial"/>
                <a:cs typeface="Arial"/>
              </a:rPr>
              <a:t>i</a:t>
            </a:r>
            <a:r>
              <a:rPr sz="1500" spc="-25" dirty="0">
                <a:latin typeface="Arial"/>
                <a:cs typeface="Arial"/>
              </a:rPr>
              <a:t>n</a:t>
            </a:r>
            <a:r>
              <a:rPr sz="1500" spc="-130" dirty="0">
                <a:latin typeface="Arial"/>
                <a:cs typeface="Arial"/>
              </a:rPr>
              <a:t>g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  <a:spcBef>
                <a:spcPts val="470"/>
              </a:spcBef>
            </a:pPr>
            <a:r>
              <a:rPr sz="1500" spc="-45" dirty="0">
                <a:latin typeface="Arial"/>
                <a:cs typeface="Arial"/>
              </a:rPr>
              <a:t>(d) </a:t>
            </a:r>
            <a:r>
              <a:rPr sz="1500" spc="-25" dirty="0">
                <a:latin typeface="Arial"/>
                <a:cs typeface="Arial"/>
              </a:rPr>
              <a:t>Virtual </a:t>
            </a:r>
            <a:r>
              <a:rPr sz="1500" spc="-30" dirty="0">
                <a:latin typeface="Arial"/>
                <a:cs typeface="Arial"/>
              </a:rPr>
              <a:t>office</a:t>
            </a:r>
            <a:r>
              <a:rPr sz="1500" spc="-310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( no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500" spc="-40" dirty="0">
                <a:latin typeface="Arial"/>
                <a:cs typeface="Arial"/>
              </a:rPr>
              <a:t>central </a:t>
            </a:r>
            <a:r>
              <a:rPr sz="1500" spc="-70" dirty="0">
                <a:latin typeface="Arial"/>
                <a:cs typeface="Arial"/>
              </a:rPr>
              <a:t>place</a:t>
            </a:r>
            <a:r>
              <a:rPr sz="1500" spc="-145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092695" y="2026920"/>
            <a:ext cx="2065020" cy="4387850"/>
            <a:chOff x="7092695" y="2026920"/>
            <a:chExt cx="2065020" cy="4387850"/>
          </a:xfrm>
        </p:grpSpPr>
        <p:sp>
          <p:nvSpPr>
            <p:cNvPr id="28" name="object 28"/>
            <p:cNvSpPr/>
            <p:nvPr/>
          </p:nvSpPr>
          <p:spPr>
            <a:xfrm>
              <a:off x="7105649" y="2039874"/>
              <a:ext cx="1828800" cy="4162425"/>
            </a:xfrm>
            <a:custGeom>
              <a:avLst/>
              <a:gdLst/>
              <a:ahLst/>
              <a:cxnLst/>
              <a:rect l="l" t="t" r="r" b="b"/>
              <a:pathLst>
                <a:path w="1828800" h="4162425">
                  <a:moveTo>
                    <a:pt x="1645920" y="0"/>
                  </a:moveTo>
                  <a:lnTo>
                    <a:pt x="182879" y="0"/>
                  </a:ln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79"/>
                  </a:lnTo>
                  <a:lnTo>
                    <a:pt x="0" y="3979164"/>
                  </a:lnTo>
                  <a:lnTo>
                    <a:pt x="6535" y="4027781"/>
                  </a:lnTo>
                  <a:lnTo>
                    <a:pt x="24976" y="4071467"/>
                  </a:lnTo>
                  <a:lnTo>
                    <a:pt x="53578" y="4108480"/>
                  </a:lnTo>
                  <a:lnTo>
                    <a:pt x="90593" y="4137075"/>
                  </a:lnTo>
                  <a:lnTo>
                    <a:pt x="134276" y="4155511"/>
                  </a:lnTo>
                  <a:lnTo>
                    <a:pt x="182879" y="4162044"/>
                  </a:lnTo>
                  <a:lnTo>
                    <a:pt x="1645920" y="4162044"/>
                  </a:lnTo>
                  <a:lnTo>
                    <a:pt x="1694523" y="4155511"/>
                  </a:lnTo>
                  <a:lnTo>
                    <a:pt x="1738206" y="4137075"/>
                  </a:lnTo>
                  <a:lnTo>
                    <a:pt x="1775221" y="4108480"/>
                  </a:lnTo>
                  <a:lnTo>
                    <a:pt x="1803823" y="4071467"/>
                  </a:lnTo>
                  <a:lnTo>
                    <a:pt x="1822264" y="4027781"/>
                  </a:lnTo>
                  <a:lnTo>
                    <a:pt x="1828800" y="3979164"/>
                  </a:lnTo>
                  <a:lnTo>
                    <a:pt x="1828800" y="182879"/>
                  </a:lnTo>
                  <a:lnTo>
                    <a:pt x="1822264" y="134276"/>
                  </a:lnTo>
                  <a:lnTo>
                    <a:pt x="1803823" y="90593"/>
                  </a:lnTo>
                  <a:lnTo>
                    <a:pt x="1775221" y="53578"/>
                  </a:lnTo>
                  <a:lnTo>
                    <a:pt x="1738206" y="24976"/>
                  </a:lnTo>
                  <a:lnTo>
                    <a:pt x="1694523" y="6535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05649" y="2039874"/>
              <a:ext cx="1828800" cy="4162425"/>
            </a:xfrm>
            <a:custGeom>
              <a:avLst/>
              <a:gdLst/>
              <a:ahLst/>
              <a:cxnLst/>
              <a:rect l="l" t="t" r="r" b="b"/>
              <a:pathLst>
                <a:path w="1828800" h="4162425">
                  <a:moveTo>
                    <a:pt x="0" y="182879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79" y="0"/>
                  </a:lnTo>
                  <a:lnTo>
                    <a:pt x="1645920" y="0"/>
                  </a:lnTo>
                  <a:lnTo>
                    <a:pt x="1694523" y="6535"/>
                  </a:lnTo>
                  <a:lnTo>
                    <a:pt x="1738206" y="24976"/>
                  </a:lnTo>
                  <a:lnTo>
                    <a:pt x="1775221" y="53578"/>
                  </a:lnTo>
                  <a:lnTo>
                    <a:pt x="1803823" y="90593"/>
                  </a:lnTo>
                  <a:lnTo>
                    <a:pt x="1822264" y="134276"/>
                  </a:lnTo>
                  <a:lnTo>
                    <a:pt x="1828800" y="182879"/>
                  </a:lnTo>
                  <a:lnTo>
                    <a:pt x="1828800" y="3979164"/>
                  </a:lnTo>
                  <a:lnTo>
                    <a:pt x="1822264" y="4027781"/>
                  </a:lnTo>
                  <a:lnTo>
                    <a:pt x="1803823" y="4071467"/>
                  </a:lnTo>
                  <a:lnTo>
                    <a:pt x="1775221" y="4108480"/>
                  </a:lnTo>
                  <a:lnTo>
                    <a:pt x="1738206" y="4137075"/>
                  </a:lnTo>
                  <a:lnTo>
                    <a:pt x="1694523" y="4155511"/>
                  </a:lnTo>
                  <a:lnTo>
                    <a:pt x="1645920" y="4162044"/>
                  </a:lnTo>
                  <a:lnTo>
                    <a:pt x="182879" y="4162044"/>
                  </a:lnTo>
                  <a:lnTo>
                    <a:pt x="134276" y="4155511"/>
                  </a:lnTo>
                  <a:lnTo>
                    <a:pt x="90593" y="4137075"/>
                  </a:lnTo>
                  <a:lnTo>
                    <a:pt x="53578" y="4108480"/>
                  </a:lnTo>
                  <a:lnTo>
                    <a:pt x="24976" y="4071467"/>
                  </a:lnTo>
                  <a:lnTo>
                    <a:pt x="6535" y="4027781"/>
                  </a:lnTo>
                  <a:lnTo>
                    <a:pt x="0" y="3979164"/>
                  </a:lnTo>
                  <a:lnTo>
                    <a:pt x="0" y="18287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15961" y="2239518"/>
              <a:ext cx="1828800" cy="4162425"/>
            </a:xfrm>
            <a:custGeom>
              <a:avLst/>
              <a:gdLst/>
              <a:ahLst/>
              <a:cxnLst/>
              <a:rect l="l" t="t" r="r" b="b"/>
              <a:pathLst>
                <a:path w="1828800" h="4162425">
                  <a:moveTo>
                    <a:pt x="1645920" y="0"/>
                  </a:moveTo>
                  <a:lnTo>
                    <a:pt x="182880" y="0"/>
                  </a:ln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0" y="3979164"/>
                  </a:lnTo>
                  <a:lnTo>
                    <a:pt x="6535" y="4027781"/>
                  </a:lnTo>
                  <a:lnTo>
                    <a:pt x="24976" y="4071467"/>
                  </a:lnTo>
                  <a:lnTo>
                    <a:pt x="53578" y="4108480"/>
                  </a:lnTo>
                  <a:lnTo>
                    <a:pt x="90593" y="4137075"/>
                  </a:lnTo>
                  <a:lnTo>
                    <a:pt x="134276" y="4155511"/>
                  </a:lnTo>
                  <a:lnTo>
                    <a:pt x="182880" y="4162044"/>
                  </a:lnTo>
                  <a:lnTo>
                    <a:pt x="1645920" y="4162044"/>
                  </a:lnTo>
                  <a:lnTo>
                    <a:pt x="1694523" y="4155511"/>
                  </a:lnTo>
                  <a:lnTo>
                    <a:pt x="1738206" y="4137075"/>
                  </a:lnTo>
                  <a:lnTo>
                    <a:pt x="1775221" y="4108480"/>
                  </a:lnTo>
                  <a:lnTo>
                    <a:pt x="1803823" y="4071467"/>
                  </a:lnTo>
                  <a:lnTo>
                    <a:pt x="1822264" y="4027781"/>
                  </a:lnTo>
                  <a:lnTo>
                    <a:pt x="1828800" y="3979164"/>
                  </a:lnTo>
                  <a:lnTo>
                    <a:pt x="1828800" y="182880"/>
                  </a:lnTo>
                  <a:lnTo>
                    <a:pt x="1822264" y="134276"/>
                  </a:lnTo>
                  <a:lnTo>
                    <a:pt x="1803823" y="90593"/>
                  </a:lnTo>
                  <a:lnTo>
                    <a:pt x="1775221" y="53578"/>
                  </a:lnTo>
                  <a:lnTo>
                    <a:pt x="1738206" y="24976"/>
                  </a:lnTo>
                  <a:lnTo>
                    <a:pt x="1694523" y="6535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15961" y="2239518"/>
              <a:ext cx="1828800" cy="4162425"/>
            </a:xfrm>
            <a:custGeom>
              <a:avLst/>
              <a:gdLst/>
              <a:ahLst/>
              <a:cxnLst/>
              <a:rect l="l" t="t" r="r" b="b"/>
              <a:pathLst>
                <a:path w="1828800" h="4162425">
                  <a:moveTo>
                    <a:pt x="0" y="182880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80" y="0"/>
                  </a:lnTo>
                  <a:lnTo>
                    <a:pt x="1645920" y="0"/>
                  </a:lnTo>
                  <a:lnTo>
                    <a:pt x="1694523" y="6535"/>
                  </a:lnTo>
                  <a:lnTo>
                    <a:pt x="1738206" y="24976"/>
                  </a:lnTo>
                  <a:lnTo>
                    <a:pt x="1775221" y="53578"/>
                  </a:lnTo>
                  <a:lnTo>
                    <a:pt x="1803823" y="90593"/>
                  </a:lnTo>
                  <a:lnTo>
                    <a:pt x="1822264" y="134276"/>
                  </a:lnTo>
                  <a:lnTo>
                    <a:pt x="1828800" y="182880"/>
                  </a:lnTo>
                  <a:lnTo>
                    <a:pt x="1828800" y="3979164"/>
                  </a:lnTo>
                  <a:lnTo>
                    <a:pt x="1822264" y="4027781"/>
                  </a:lnTo>
                  <a:lnTo>
                    <a:pt x="1803823" y="4071467"/>
                  </a:lnTo>
                  <a:lnTo>
                    <a:pt x="1775221" y="4108480"/>
                  </a:lnTo>
                  <a:lnTo>
                    <a:pt x="1738206" y="4137075"/>
                  </a:lnTo>
                  <a:lnTo>
                    <a:pt x="1694523" y="4155511"/>
                  </a:lnTo>
                  <a:lnTo>
                    <a:pt x="1645920" y="4162044"/>
                  </a:lnTo>
                  <a:lnTo>
                    <a:pt x="182880" y="4162044"/>
                  </a:lnTo>
                  <a:lnTo>
                    <a:pt x="134276" y="4155511"/>
                  </a:lnTo>
                  <a:lnTo>
                    <a:pt x="90593" y="4137075"/>
                  </a:lnTo>
                  <a:lnTo>
                    <a:pt x="53578" y="4108480"/>
                  </a:lnTo>
                  <a:lnTo>
                    <a:pt x="24976" y="4071467"/>
                  </a:lnTo>
                  <a:lnTo>
                    <a:pt x="6535" y="4027781"/>
                  </a:lnTo>
                  <a:lnTo>
                    <a:pt x="0" y="3979164"/>
                  </a:lnTo>
                  <a:lnTo>
                    <a:pt x="0" y="18288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433564" y="2470531"/>
            <a:ext cx="1561465" cy="36429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14300" marR="5080" indent="-67310">
              <a:lnSpc>
                <a:spcPts val="2210"/>
              </a:lnSpc>
              <a:spcBef>
                <a:spcPts val="335"/>
              </a:spcBef>
            </a:pPr>
            <a:r>
              <a:rPr sz="2000" b="1" spc="-180" dirty="0">
                <a:latin typeface="Arial"/>
                <a:cs typeface="Arial"/>
              </a:rPr>
              <a:t>Socio- </a:t>
            </a:r>
            <a:r>
              <a:rPr sz="2000" b="1" spc="-114" dirty="0">
                <a:latin typeface="Arial"/>
                <a:cs typeface="Arial"/>
              </a:rPr>
              <a:t>cultural  </a:t>
            </a:r>
            <a:r>
              <a:rPr sz="2000" b="1" spc="-120" dirty="0">
                <a:latin typeface="Arial"/>
                <a:cs typeface="Arial"/>
              </a:rPr>
              <a:t>environment</a:t>
            </a:r>
            <a:endParaRPr sz="2000">
              <a:latin typeface="Arial"/>
              <a:cs typeface="Arial"/>
            </a:endParaRPr>
          </a:p>
          <a:p>
            <a:pPr marL="12700" marR="180340">
              <a:lnSpc>
                <a:spcPts val="1660"/>
              </a:lnSpc>
              <a:spcBef>
                <a:spcPts val="860"/>
              </a:spcBef>
              <a:buAutoNum type="alphaLcParenBoth"/>
              <a:tabLst>
                <a:tab pos="262890" algn="l"/>
              </a:tabLst>
            </a:pPr>
            <a:r>
              <a:rPr sz="1500" spc="-65" dirty="0">
                <a:latin typeface="Arial"/>
                <a:cs typeface="Arial"/>
              </a:rPr>
              <a:t>Expectation</a:t>
            </a:r>
            <a:r>
              <a:rPr sz="1500" spc="-1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of  </a:t>
            </a:r>
            <a:r>
              <a:rPr sz="1500" spc="-60" dirty="0">
                <a:latin typeface="Arial"/>
                <a:cs typeface="Arial"/>
              </a:rPr>
              <a:t>society</a:t>
            </a:r>
            <a:endParaRPr sz="1500">
              <a:latin typeface="Arial"/>
              <a:cs typeface="Arial"/>
            </a:endParaRPr>
          </a:p>
          <a:p>
            <a:pPr marL="12700" marR="128270">
              <a:lnSpc>
                <a:spcPts val="1660"/>
              </a:lnSpc>
              <a:spcBef>
                <a:spcPts val="615"/>
              </a:spcBef>
              <a:buAutoNum type="alphaLcParenBoth"/>
              <a:tabLst>
                <a:tab pos="271780" algn="l"/>
              </a:tabLst>
            </a:pPr>
            <a:r>
              <a:rPr sz="1500" spc="-100" dirty="0">
                <a:latin typeface="Arial"/>
                <a:cs typeface="Arial"/>
              </a:rPr>
              <a:t>Social </a:t>
            </a:r>
            <a:r>
              <a:rPr sz="1500" spc="-65" dirty="0">
                <a:latin typeface="Arial"/>
                <a:cs typeface="Arial"/>
              </a:rPr>
              <a:t>status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of  </a:t>
            </a:r>
            <a:r>
              <a:rPr sz="1500" spc="-25" dirty="0">
                <a:latin typeface="Arial"/>
                <a:cs typeface="Arial"/>
              </a:rPr>
              <a:t>job</a:t>
            </a:r>
            <a:endParaRPr sz="1500">
              <a:latin typeface="Arial"/>
              <a:cs typeface="Arial"/>
            </a:endParaRPr>
          </a:p>
          <a:p>
            <a:pPr marL="12700" marR="40640">
              <a:lnSpc>
                <a:spcPts val="1660"/>
              </a:lnSpc>
              <a:spcBef>
                <a:spcPts val="615"/>
              </a:spcBef>
            </a:pPr>
            <a:r>
              <a:rPr sz="1500" spc="-85" dirty="0">
                <a:latin typeface="Arial"/>
                <a:cs typeface="Arial"/>
              </a:rPr>
              <a:t>(c </a:t>
            </a:r>
            <a:r>
              <a:rPr sz="1500" spc="-45" dirty="0">
                <a:latin typeface="Arial"/>
                <a:cs typeface="Arial"/>
              </a:rPr>
              <a:t>) </a:t>
            </a:r>
            <a:r>
              <a:rPr sz="1500" spc="-65" dirty="0">
                <a:latin typeface="Arial"/>
                <a:cs typeface="Arial"/>
              </a:rPr>
              <a:t>Achievement</a:t>
            </a:r>
            <a:r>
              <a:rPr sz="1500" spc="-17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of  </a:t>
            </a:r>
            <a:r>
              <a:rPr sz="1500" spc="-35" dirty="0">
                <a:latin typeface="Arial"/>
                <a:cs typeface="Arial"/>
              </a:rPr>
              <a:t>work</a:t>
            </a:r>
            <a:endParaRPr sz="1500">
              <a:latin typeface="Arial"/>
              <a:cs typeface="Arial"/>
            </a:endParaRPr>
          </a:p>
          <a:p>
            <a:pPr marL="12700" marR="502284">
              <a:lnSpc>
                <a:spcPts val="1660"/>
              </a:lnSpc>
              <a:spcBef>
                <a:spcPts val="620"/>
              </a:spcBef>
            </a:pPr>
            <a:r>
              <a:rPr sz="1500" spc="-50" dirty="0">
                <a:latin typeface="Arial"/>
                <a:cs typeface="Arial"/>
              </a:rPr>
              <a:t>(d </a:t>
            </a:r>
            <a:r>
              <a:rPr sz="1500" spc="-45" dirty="0">
                <a:latin typeface="Arial"/>
                <a:cs typeface="Arial"/>
              </a:rPr>
              <a:t>)</a:t>
            </a:r>
            <a:r>
              <a:rPr sz="1500" spc="-16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Authority  </a:t>
            </a:r>
            <a:r>
              <a:rPr sz="1500" spc="-35" dirty="0">
                <a:latin typeface="Arial"/>
                <a:cs typeface="Arial"/>
              </a:rPr>
              <a:t>structure</a:t>
            </a:r>
            <a:endParaRPr sz="1500">
              <a:latin typeface="Arial"/>
              <a:cs typeface="Arial"/>
            </a:endParaRPr>
          </a:p>
          <a:p>
            <a:pPr marL="12700" marR="478790">
              <a:lnSpc>
                <a:spcPts val="1639"/>
              </a:lnSpc>
              <a:spcBef>
                <a:spcPts val="640"/>
              </a:spcBef>
              <a:buAutoNum type="alphaLcParenBoth" startAt="5"/>
              <a:tabLst>
                <a:tab pos="266065" algn="l"/>
              </a:tabLst>
            </a:pPr>
            <a:r>
              <a:rPr sz="1500" spc="-155" dirty="0">
                <a:latin typeface="Arial"/>
                <a:cs typeface="Arial"/>
              </a:rPr>
              <a:t>W</a:t>
            </a:r>
            <a:r>
              <a:rPr sz="1500" spc="-20" dirty="0">
                <a:latin typeface="Arial"/>
                <a:cs typeface="Arial"/>
              </a:rPr>
              <a:t>o</a:t>
            </a:r>
            <a:r>
              <a:rPr sz="1500" spc="-10" dirty="0">
                <a:latin typeface="Arial"/>
                <a:cs typeface="Arial"/>
              </a:rPr>
              <a:t>r</a:t>
            </a:r>
            <a:r>
              <a:rPr sz="1500" spc="-20" dirty="0">
                <a:latin typeface="Arial"/>
                <a:cs typeface="Arial"/>
              </a:rPr>
              <a:t>k</a:t>
            </a:r>
            <a:r>
              <a:rPr sz="1500" spc="-50" dirty="0">
                <a:latin typeface="Arial"/>
                <a:cs typeface="Arial"/>
              </a:rPr>
              <a:t>f</a:t>
            </a:r>
            <a:r>
              <a:rPr sz="1500" spc="-20" dirty="0">
                <a:latin typeface="Arial"/>
                <a:cs typeface="Arial"/>
              </a:rPr>
              <a:t>o</a:t>
            </a:r>
            <a:r>
              <a:rPr sz="1500" spc="-30" dirty="0">
                <a:latin typeface="Arial"/>
                <a:cs typeface="Arial"/>
              </a:rPr>
              <a:t>r</a:t>
            </a:r>
            <a:r>
              <a:rPr sz="1500" spc="-80" dirty="0">
                <a:latin typeface="Arial"/>
                <a:cs typeface="Arial"/>
              </a:rPr>
              <a:t>ce  </a:t>
            </a:r>
            <a:r>
              <a:rPr sz="1500" spc="-15" dirty="0">
                <a:latin typeface="Arial"/>
                <a:cs typeface="Arial"/>
              </a:rPr>
              <a:t>mobility</a:t>
            </a:r>
            <a:endParaRPr sz="1500">
              <a:latin typeface="Arial"/>
              <a:cs typeface="Arial"/>
            </a:endParaRPr>
          </a:p>
          <a:p>
            <a:pPr marL="12700" marR="233679">
              <a:lnSpc>
                <a:spcPts val="1639"/>
              </a:lnSpc>
              <a:spcBef>
                <a:spcPts val="660"/>
              </a:spcBef>
              <a:buAutoNum type="alphaLcParenBoth" startAt="5"/>
              <a:tabLst>
                <a:tab pos="232410" algn="l"/>
              </a:tabLst>
            </a:pPr>
            <a:r>
              <a:rPr sz="1500" spc="-110" dirty="0">
                <a:latin typeface="Arial"/>
                <a:cs typeface="Arial"/>
              </a:rPr>
              <a:t>Role </a:t>
            </a:r>
            <a:r>
              <a:rPr sz="1500" spc="-5" dirty="0">
                <a:latin typeface="Arial"/>
                <a:cs typeface="Arial"/>
              </a:rPr>
              <a:t>of</a:t>
            </a:r>
            <a:r>
              <a:rPr sz="1500" spc="-110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labour  </a:t>
            </a:r>
            <a:r>
              <a:rPr sz="1500" spc="-35" dirty="0">
                <a:latin typeface="Arial"/>
                <a:cs typeface="Arial"/>
              </a:rPr>
              <a:t>union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9117" y="185115"/>
            <a:ext cx="49904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56285">
              <a:lnSpc>
                <a:spcPct val="100000"/>
              </a:lnSpc>
              <a:spcBef>
                <a:spcPts val="95"/>
              </a:spcBef>
            </a:pPr>
            <a:r>
              <a:rPr sz="2800" spc="-170" dirty="0"/>
              <a:t>Emerging </a:t>
            </a:r>
            <a:r>
              <a:rPr sz="2800" spc="-195" dirty="0"/>
              <a:t>issues </a:t>
            </a:r>
            <a:r>
              <a:rPr sz="2800" spc="-35" dirty="0"/>
              <a:t>in </a:t>
            </a:r>
            <a:r>
              <a:rPr sz="2800" spc="-250" dirty="0"/>
              <a:t>HRM  </a:t>
            </a:r>
            <a:r>
              <a:rPr sz="2800" spc="-110" dirty="0"/>
              <a:t>Future </a:t>
            </a:r>
            <a:r>
              <a:rPr sz="2800" spc="-10" dirty="0"/>
              <a:t>of </a:t>
            </a:r>
            <a:r>
              <a:rPr sz="2800" spc="-190" dirty="0"/>
              <a:t>HRM: </a:t>
            </a:r>
            <a:r>
              <a:rPr sz="2800" spc="-85" dirty="0"/>
              <a:t>influencing</a:t>
            </a:r>
            <a:r>
              <a:rPr sz="2800" spc="-190" dirty="0"/>
              <a:t> </a:t>
            </a:r>
            <a:r>
              <a:rPr sz="2800" spc="-100" dirty="0"/>
              <a:t>factors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1004061"/>
            <a:ext cx="8935085" cy="56483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527685" marR="132715" indent="-515620">
              <a:lnSpc>
                <a:spcPct val="826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700" spc="-150" dirty="0">
                <a:latin typeface="Arial"/>
                <a:cs typeface="Arial"/>
              </a:rPr>
              <a:t>Increase </a:t>
            </a:r>
            <a:r>
              <a:rPr sz="2700" spc="-35" dirty="0">
                <a:latin typeface="Arial"/>
                <a:cs typeface="Arial"/>
              </a:rPr>
              <a:t>in </a:t>
            </a:r>
            <a:r>
              <a:rPr sz="2700" spc="-195" dirty="0">
                <a:latin typeface="Arial"/>
                <a:cs typeface="Arial"/>
              </a:rPr>
              <a:t>size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60" dirty="0">
                <a:latin typeface="Arial"/>
                <a:cs typeface="Arial"/>
              </a:rPr>
              <a:t>workforce-</a:t>
            </a:r>
            <a:r>
              <a:rPr sz="1900" spc="-60" dirty="0">
                <a:latin typeface="Arial"/>
                <a:cs typeface="Arial"/>
              </a:rPr>
              <a:t>additional </a:t>
            </a:r>
            <a:r>
              <a:rPr sz="1900" spc="-110" dirty="0">
                <a:latin typeface="Arial"/>
                <a:cs typeface="Arial"/>
              </a:rPr>
              <a:t>demands </a:t>
            </a:r>
            <a:r>
              <a:rPr sz="1900" spc="-10" dirty="0">
                <a:latin typeface="Arial"/>
                <a:cs typeface="Arial"/>
              </a:rPr>
              <a:t>for </a:t>
            </a:r>
            <a:r>
              <a:rPr sz="1900" spc="-20" dirty="0">
                <a:latin typeface="Arial"/>
                <a:cs typeface="Arial"/>
              </a:rPr>
              <a:t>better</a:t>
            </a:r>
            <a:r>
              <a:rPr sz="1900" spc="-330" dirty="0">
                <a:latin typeface="Arial"/>
                <a:cs typeface="Arial"/>
              </a:rPr>
              <a:t> </a:t>
            </a:r>
            <a:r>
              <a:rPr sz="1900" spc="-135" dirty="0">
                <a:latin typeface="Arial"/>
                <a:cs typeface="Arial"/>
              </a:rPr>
              <a:t>pay, </a:t>
            </a:r>
            <a:r>
              <a:rPr sz="1900" spc="-55" dirty="0">
                <a:latin typeface="Arial"/>
                <a:cs typeface="Arial"/>
              </a:rPr>
              <a:t>benefits  </a:t>
            </a:r>
            <a:r>
              <a:rPr sz="1900" spc="25" dirty="0">
                <a:latin typeface="Arial"/>
                <a:cs typeface="Arial"/>
              </a:rPr>
              <a:t>&amp; </a:t>
            </a:r>
            <a:r>
              <a:rPr sz="1900" spc="-55" dirty="0">
                <a:latin typeface="Arial"/>
                <a:cs typeface="Arial"/>
              </a:rPr>
              <a:t>working</a:t>
            </a:r>
            <a:r>
              <a:rPr sz="1900" spc="-220" dirty="0">
                <a:latin typeface="Arial"/>
                <a:cs typeface="Arial"/>
              </a:rPr>
              <a:t> </a:t>
            </a:r>
            <a:r>
              <a:rPr sz="1900" spc="-60" dirty="0">
                <a:latin typeface="Arial"/>
                <a:cs typeface="Arial"/>
              </a:rPr>
              <a:t>conditions.</a:t>
            </a:r>
            <a:endParaRPr sz="1900">
              <a:latin typeface="Arial"/>
              <a:cs typeface="Arial"/>
            </a:endParaRPr>
          </a:p>
          <a:p>
            <a:pPr marL="527685" indent="-515620">
              <a:lnSpc>
                <a:spcPts val="3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700" spc="-105" dirty="0">
                <a:latin typeface="Arial"/>
                <a:cs typeface="Arial"/>
              </a:rPr>
              <a:t>Composition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75" dirty="0">
                <a:latin typeface="Arial"/>
                <a:cs typeface="Arial"/>
              </a:rPr>
              <a:t>workforce-</a:t>
            </a:r>
            <a:r>
              <a:rPr sz="2700" spc="-495" dirty="0">
                <a:latin typeface="Arial"/>
                <a:cs typeface="Arial"/>
              </a:rPr>
              <a:t> </a:t>
            </a:r>
            <a:r>
              <a:rPr sz="1900" spc="-140" dirty="0">
                <a:latin typeface="Arial"/>
                <a:cs typeface="Arial"/>
              </a:rPr>
              <a:t>The </a:t>
            </a:r>
            <a:r>
              <a:rPr sz="1900" spc="-80" dirty="0">
                <a:latin typeface="Arial"/>
                <a:cs typeface="Arial"/>
              </a:rPr>
              <a:t>raising </a:t>
            </a:r>
            <a:r>
              <a:rPr sz="1900" spc="-90" dirty="0">
                <a:latin typeface="Arial"/>
                <a:cs typeface="Arial"/>
              </a:rPr>
              <a:t>percentage </a:t>
            </a:r>
            <a:r>
              <a:rPr sz="1900" spc="-5" dirty="0">
                <a:latin typeface="Arial"/>
                <a:cs typeface="Arial"/>
              </a:rPr>
              <a:t>of </a:t>
            </a:r>
            <a:r>
              <a:rPr sz="1900" spc="-70" dirty="0">
                <a:latin typeface="Arial"/>
                <a:cs typeface="Arial"/>
              </a:rPr>
              <a:t>women </a:t>
            </a:r>
            <a:r>
              <a:rPr sz="1900" spc="-25" dirty="0">
                <a:latin typeface="Arial"/>
                <a:cs typeface="Arial"/>
              </a:rPr>
              <a:t>in </a:t>
            </a:r>
            <a:r>
              <a:rPr sz="1900" spc="-55" dirty="0">
                <a:latin typeface="Arial"/>
                <a:cs typeface="Arial"/>
              </a:rPr>
              <a:t>workforce,</a:t>
            </a:r>
            <a:endParaRPr sz="1900">
              <a:latin typeface="Arial"/>
              <a:cs typeface="Arial"/>
            </a:endParaRPr>
          </a:p>
          <a:p>
            <a:pPr marL="527685">
              <a:lnSpc>
                <a:spcPts val="2055"/>
              </a:lnSpc>
            </a:pPr>
            <a:r>
              <a:rPr sz="1900" spc="-90" dirty="0">
                <a:latin typeface="Arial"/>
                <a:cs typeface="Arial"/>
              </a:rPr>
              <a:t>demand </a:t>
            </a:r>
            <a:r>
              <a:rPr sz="1900" spc="-10" dirty="0">
                <a:latin typeface="Arial"/>
                <a:cs typeface="Arial"/>
              </a:rPr>
              <a:t>for </a:t>
            </a:r>
            <a:r>
              <a:rPr sz="1900" spc="-75" dirty="0">
                <a:latin typeface="Arial"/>
                <a:cs typeface="Arial"/>
              </a:rPr>
              <a:t>equal </a:t>
            </a:r>
            <a:r>
              <a:rPr sz="1900" spc="-135" dirty="0">
                <a:latin typeface="Arial"/>
                <a:cs typeface="Arial"/>
              </a:rPr>
              <a:t>pay, </a:t>
            </a:r>
            <a:r>
              <a:rPr sz="1900" spc="-85" dirty="0">
                <a:latin typeface="Arial"/>
                <a:cs typeface="Arial"/>
              </a:rPr>
              <a:t>gender</a:t>
            </a:r>
            <a:r>
              <a:rPr sz="1900" spc="-185" dirty="0">
                <a:latin typeface="Arial"/>
                <a:cs typeface="Arial"/>
              </a:rPr>
              <a:t> </a:t>
            </a:r>
            <a:r>
              <a:rPr sz="1900" spc="-40" dirty="0">
                <a:latin typeface="Arial"/>
                <a:cs typeface="Arial"/>
              </a:rPr>
              <a:t>inequality</a:t>
            </a:r>
            <a:endParaRPr sz="1900">
              <a:latin typeface="Arial"/>
              <a:cs typeface="Arial"/>
            </a:endParaRPr>
          </a:p>
          <a:p>
            <a:pPr marL="527685" marR="52705" indent="-515620">
              <a:lnSpc>
                <a:spcPct val="82600"/>
              </a:lnSpc>
              <a:spcBef>
                <a:spcPts val="550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2700" spc="-170" dirty="0">
                <a:latin typeface="Arial"/>
                <a:cs typeface="Arial"/>
              </a:rPr>
              <a:t>Employees </a:t>
            </a:r>
            <a:r>
              <a:rPr sz="2700" spc="-114" dirty="0">
                <a:latin typeface="Arial"/>
                <a:cs typeface="Arial"/>
              </a:rPr>
              <a:t>expectations-</a:t>
            </a:r>
            <a:r>
              <a:rPr sz="1900" spc="-114" dirty="0">
                <a:latin typeface="Arial"/>
                <a:cs typeface="Arial"/>
              </a:rPr>
              <a:t>as </a:t>
            </a:r>
            <a:r>
              <a:rPr sz="1900" spc="-80" dirty="0">
                <a:latin typeface="Arial"/>
                <a:cs typeface="Arial"/>
              </a:rPr>
              <a:t>workers </a:t>
            </a:r>
            <a:r>
              <a:rPr sz="1900" spc="-90" dirty="0">
                <a:latin typeface="Arial"/>
                <a:cs typeface="Arial"/>
              </a:rPr>
              <a:t>are </a:t>
            </a:r>
            <a:r>
              <a:rPr sz="1900" spc="-20" dirty="0">
                <a:latin typeface="Arial"/>
                <a:cs typeface="Arial"/>
              </a:rPr>
              <a:t>better </a:t>
            </a:r>
            <a:r>
              <a:rPr sz="1900" spc="-80" dirty="0">
                <a:latin typeface="Arial"/>
                <a:cs typeface="Arial"/>
              </a:rPr>
              <a:t>educated, </a:t>
            </a:r>
            <a:r>
              <a:rPr sz="1900" spc="-60" dirty="0">
                <a:latin typeface="Arial"/>
                <a:cs typeface="Arial"/>
              </a:rPr>
              <a:t>more </a:t>
            </a:r>
            <a:r>
              <a:rPr sz="1900" spc="-85" dirty="0">
                <a:latin typeface="Arial"/>
                <a:cs typeface="Arial"/>
              </a:rPr>
              <a:t>demanding,  </a:t>
            </a:r>
            <a:r>
              <a:rPr sz="1900" spc="-90" dirty="0">
                <a:latin typeface="Arial"/>
                <a:cs typeface="Arial"/>
              </a:rPr>
              <a:t>voice </a:t>
            </a:r>
            <a:r>
              <a:rPr sz="1900" spc="-70" dirty="0">
                <a:latin typeface="Arial"/>
                <a:cs typeface="Arial"/>
              </a:rPr>
              <a:t>strong- </a:t>
            </a:r>
            <a:r>
              <a:rPr sz="1900" spc="-60" dirty="0">
                <a:latin typeface="Arial"/>
                <a:cs typeface="Arial"/>
              </a:rPr>
              <a:t>financial </a:t>
            </a:r>
            <a:r>
              <a:rPr sz="1900" spc="25" dirty="0">
                <a:latin typeface="Arial"/>
                <a:cs typeface="Arial"/>
              </a:rPr>
              <a:t>&amp; </a:t>
            </a:r>
            <a:r>
              <a:rPr sz="1900" spc="-65" dirty="0">
                <a:latin typeface="Arial"/>
                <a:cs typeface="Arial"/>
              </a:rPr>
              <a:t>non </a:t>
            </a:r>
            <a:r>
              <a:rPr sz="1900" spc="-60" dirty="0">
                <a:latin typeface="Arial"/>
                <a:cs typeface="Arial"/>
              </a:rPr>
              <a:t>financial </a:t>
            </a:r>
            <a:r>
              <a:rPr sz="1900" spc="-110" dirty="0">
                <a:latin typeface="Arial"/>
                <a:cs typeface="Arial"/>
              </a:rPr>
              <a:t>demands </a:t>
            </a:r>
            <a:r>
              <a:rPr sz="1900" spc="-100" dirty="0">
                <a:latin typeface="Arial"/>
                <a:cs typeface="Arial"/>
              </a:rPr>
              <a:t>is </a:t>
            </a:r>
            <a:r>
              <a:rPr sz="1900" spc="-85" dirty="0">
                <a:latin typeface="Arial"/>
                <a:cs typeface="Arial"/>
              </a:rPr>
              <a:t>ever </a:t>
            </a:r>
            <a:r>
              <a:rPr sz="1900" spc="-70" dirty="0">
                <a:latin typeface="Arial"/>
                <a:cs typeface="Arial"/>
              </a:rPr>
              <a:t>growing </a:t>
            </a:r>
            <a:r>
              <a:rPr sz="1900" spc="25" dirty="0">
                <a:latin typeface="Arial"/>
                <a:cs typeface="Arial"/>
              </a:rPr>
              <a:t>&amp;</a:t>
            </a:r>
            <a:r>
              <a:rPr sz="1900" spc="-295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expanding.</a:t>
            </a:r>
            <a:endParaRPr sz="1900">
              <a:latin typeface="Arial"/>
              <a:cs typeface="Arial"/>
            </a:endParaRPr>
          </a:p>
          <a:p>
            <a:pPr marL="527685" marR="421005" indent="-515620">
              <a:lnSpc>
                <a:spcPct val="81200"/>
              </a:lnSpc>
              <a:spcBef>
                <a:spcPts val="575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2700" spc="-229" dirty="0">
                <a:latin typeface="Arial"/>
                <a:cs typeface="Arial"/>
              </a:rPr>
              <a:t>Changes </a:t>
            </a:r>
            <a:r>
              <a:rPr sz="2700" spc="-35" dirty="0">
                <a:latin typeface="Arial"/>
                <a:cs typeface="Arial"/>
              </a:rPr>
              <a:t>in </a:t>
            </a:r>
            <a:r>
              <a:rPr sz="2700" spc="-95" dirty="0">
                <a:latin typeface="Arial"/>
                <a:cs typeface="Arial"/>
              </a:rPr>
              <a:t>technology- </a:t>
            </a:r>
            <a:r>
              <a:rPr sz="2000" spc="-100" dirty="0">
                <a:latin typeface="Arial"/>
                <a:cs typeface="Arial"/>
              </a:rPr>
              <a:t>increase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45" dirty="0">
                <a:latin typeface="Arial"/>
                <a:cs typeface="Arial"/>
              </a:rPr>
              <a:t>automation, </a:t>
            </a:r>
            <a:r>
              <a:rPr sz="2000" spc="-60" dirty="0">
                <a:latin typeface="Arial"/>
                <a:cs typeface="Arial"/>
              </a:rPr>
              <a:t>modernization </a:t>
            </a:r>
            <a:r>
              <a:rPr sz="2000" spc="30" dirty="0">
                <a:latin typeface="Arial"/>
                <a:cs typeface="Arial"/>
              </a:rPr>
              <a:t>&amp;  </a:t>
            </a:r>
            <a:r>
              <a:rPr sz="2000" spc="-55" dirty="0">
                <a:latin typeface="Arial"/>
                <a:cs typeface="Arial"/>
              </a:rPr>
              <a:t>computerization. </a:t>
            </a:r>
            <a:r>
              <a:rPr sz="2000" spc="-125" dirty="0">
                <a:latin typeface="Arial"/>
                <a:cs typeface="Arial"/>
              </a:rPr>
              <a:t>Employees </a:t>
            </a:r>
            <a:r>
              <a:rPr sz="2000" spc="-65" dirty="0">
                <a:latin typeface="Arial"/>
                <a:cs typeface="Arial"/>
              </a:rPr>
              <a:t>must update </a:t>
            </a:r>
            <a:r>
              <a:rPr sz="2000" spc="-5" dirty="0">
                <a:latin typeface="Arial"/>
                <a:cs typeface="Arial"/>
              </a:rPr>
              <a:t>their </a:t>
            </a:r>
            <a:r>
              <a:rPr sz="2000" spc="-80" dirty="0">
                <a:latin typeface="Arial"/>
                <a:cs typeface="Arial"/>
              </a:rPr>
              <a:t>knowledge </a:t>
            </a:r>
            <a:r>
              <a:rPr sz="2000" spc="30" dirty="0">
                <a:latin typeface="Arial"/>
                <a:cs typeface="Arial"/>
              </a:rPr>
              <a:t>&amp;</a:t>
            </a:r>
            <a:r>
              <a:rPr sz="2000" spc="-38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skills </a:t>
            </a:r>
            <a:r>
              <a:rPr sz="2000" spc="-75" dirty="0">
                <a:latin typeface="Arial"/>
                <a:cs typeface="Arial"/>
              </a:rPr>
              <a:t>constantly.  </a:t>
            </a:r>
            <a:r>
              <a:rPr sz="2000" spc="-130" dirty="0">
                <a:latin typeface="Arial"/>
                <a:cs typeface="Arial"/>
              </a:rPr>
              <a:t>This </a:t>
            </a:r>
            <a:r>
              <a:rPr sz="2000" spc="5" dirty="0">
                <a:latin typeface="Arial"/>
                <a:cs typeface="Arial"/>
              </a:rPr>
              <a:t>will </a:t>
            </a:r>
            <a:r>
              <a:rPr sz="2000" spc="-95" dirty="0">
                <a:latin typeface="Arial"/>
                <a:cs typeface="Arial"/>
              </a:rPr>
              <a:t>necessitate </a:t>
            </a:r>
            <a:r>
              <a:rPr sz="2000" spc="-70" dirty="0">
                <a:latin typeface="Arial"/>
                <a:cs typeface="Arial"/>
              </a:rPr>
              <a:t>constant </a:t>
            </a:r>
            <a:r>
              <a:rPr sz="2000" spc="-40" dirty="0">
                <a:latin typeface="Arial"/>
                <a:cs typeface="Arial"/>
              </a:rPr>
              <a:t>training </a:t>
            </a:r>
            <a:r>
              <a:rPr sz="2000" spc="-35" dirty="0">
                <a:latin typeface="Arial"/>
                <a:cs typeface="Arial"/>
              </a:rPr>
              <a:t>at </a:t>
            </a:r>
            <a:r>
              <a:rPr sz="2000" spc="-45" dirty="0">
                <a:latin typeface="Arial"/>
                <a:cs typeface="Arial"/>
              </a:rPr>
              <a:t>all</a:t>
            </a:r>
            <a:r>
              <a:rPr sz="2000" spc="-32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levels.</a:t>
            </a:r>
            <a:endParaRPr sz="2000">
              <a:latin typeface="Arial"/>
              <a:cs typeface="Arial"/>
            </a:endParaRPr>
          </a:p>
          <a:p>
            <a:pPr marL="527685" marR="50165" indent="-515620">
              <a:lnSpc>
                <a:spcPct val="83100"/>
              </a:lnSpc>
              <a:spcBef>
                <a:spcPts val="570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3000" spc="-145" dirty="0">
                <a:latin typeface="Arial"/>
                <a:cs typeface="Arial"/>
              </a:rPr>
              <a:t>Life </a:t>
            </a:r>
            <a:r>
              <a:rPr sz="3000" spc="-100" dirty="0">
                <a:latin typeface="Arial"/>
                <a:cs typeface="Arial"/>
              </a:rPr>
              <a:t>style </a:t>
            </a:r>
            <a:r>
              <a:rPr sz="3000" spc="-190" dirty="0">
                <a:latin typeface="Arial"/>
                <a:cs typeface="Arial"/>
              </a:rPr>
              <a:t>changes-</a:t>
            </a:r>
            <a:r>
              <a:rPr sz="3000" spc="-63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people </a:t>
            </a:r>
            <a:r>
              <a:rPr sz="2000" spc="-90" dirty="0">
                <a:latin typeface="Arial"/>
                <a:cs typeface="Arial"/>
              </a:rPr>
              <a:t>are </a:t>
            </a:r>
            <a:r>
              <a:rPr sz="2000" spc="-85" dirty="0">
                <a:latin typeface="Arial"/>
                <a:cs typeface="Arial"/>
              </a:rPr>
              <a:t>ready </a:t>
            </a:r>
            <a:r>
              <a:rPr sz="2000" spc="15" dirty="0">
                <a:latin typeface="Arial"/>
                <a:cs typeface="Arial"/>
              </a:rPr>
              <a:t>to </a:t>
            </a:r>
            <a:r>
              <a:rPr sz="2000" spc="-120" dirty="0">
                <a:latin typeface="Arial"/>
                <a:cs typeface="Arial"/>
              </a:rPr>
              <a:t>change </a:t>
            </a:r>
            <a:r>
              <a:rPr sz="2000" spc="-80" dirty="0">
                <a:latin typeface="Arial"/>
                <a:cs typeface="Arial"/>
              </a:rPr>
              <a:t>jobs, </a:t>
            </a:r>
            <a:r>
              <a:rPr sz="2000" spc="-25" dirty="0">
                <a:latin typeface="Arial"/>
                <a:cs typeface="Arial"/>
              </a:rPr>
              <a:t>shift </a:t>
            </a:r>
            <a:r>
              <a:rPr sz="2000" spc="-65" dirty="0">
                <a:latin typeface="Arial"/>
                <a:cs typeface="Arial"/>
              </a:rPr>
              <a:t>locations, </a:t>
            </a:r>
            <a:r>
              <a:rPr sz="2000" spc="-35" dirty="0">
                <a:latin typeface="Arial"/>
                <a:cs typeface="Arial"/>
              </a:rPr>
              <a:t>start  </a:t>
            </a:r>
            <a:r>
              <a:rPr sz="2000" spc="-65" dirty="0">
                <a:latin typeface="Arial"/>
                <a:cs typeface="Arial"/>
              </a:rPr>
              <a:t>up </a:t>
            </a:r>
            <a:r>
              <a:rPr sz="2000" spc="-105" dirty="0">
                <a:latin typeface="Arial"/>
                <a:cs typeface="Arial"/>
              </a:rPr>
              <a:t>companies </a:t>
            </a:r>
            <a:r>
              <a:rPr sz="2000" spc="30" dirty="0">
                <a:latin typeface="Arial"/>
                <a:cs typeface="Arial"/>
              </a:rPr>
              <a:t>&amp; </a:t>
            </a:r>
            <a:r>
              <a:rPr sz="2000" spc="-110" dirty="0">
                <a:latin typeface="Arial"/>
                <a:cs typeface="Arial"/>
              </a:rPr>
              <a:t>even </a:t>
            </a:r>
            <a:r>
              <a:rPr sz="2000" spc="-60" dirty="0">
                <a:latin typeface="Arial"/>
                <a:cs typeface="Arial"/>
              </a:rPr>
              <a:t>experiment </a:t>
            </a:r>
            <a:r>
              <a:rPr sz="2000" spc="10" dirty="0">
                <a:latin typeface="Arial"/>
                <a:cs typeface="Arial"/>
              </a:rPr>
              <a:t>with</a:t>
            </a:r>
            <a:r>
              <a:rPr sz="2000" spc="-35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untested </a:t>
            </a:r>
            <a:r>
              <a:rPr sz="2000" spc="-100" dirty="0">
                <a:latin typeface="Arial"/>
                <a:cs typeface="Arial"/>
              </a:rPr>
              <a:t>ideas.</a:t>
            </a:r>
            <a:endParaRPr sz="2000">
              <a:latin typeface="Arial"/>
              <a:cs typeface="Arial"/>
            </a:endParaRPr>
          </a:p>
          <a:p>
            <a:pPr marL="527685" marR="43815" indent="-515620">
              <a:lnSpc>
                <a:spcPct val="80800"/>
              </a:lnSpc>
              <a:spcBef>
                <a:spcPts val="595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2700" spc="-105" dirty="0">
                <a:latin typeface="Arial"/>
                <a:cs typeface="Arial"/>
              </a:rPr>
              <a:t>Environmental </a:t>
            </a:r>
            <a:r>
              <a:rPr sz="2700" spc="-140" dirty="0">
                <a:latin typeface="Arial"/>
                <a:cs typeface="Arial"/>
              </a:rPr>
              <a:t>challenges- </a:t>
            </a:r>
            <a:r>
              <a:rPr sz="2000" spc="-70" dirty="0">
                <a:latin typeface="Arial"/>
                <a:cs typeface="Arial"/>
              </a:rPr>
              <a:t>Privatization </a:t>
            </a:r>
            <a:r>
              <a:rPr sz="2000" spc="-35" dirty="0">
                <a:latin typeface="Arial"/>
                <a:cs typeface="Arial"/>
              </a:rPr>
              <a:t>efforts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65" dirty="0">
                <a:latin typeface="Arial"/>
                <a:cs typeface="Arial"/>
              </a:rPr>
              <a:t>India </a:t>
            </a:r>
            <a:r>
              <a:rPr sz="2000" dirty="0">
                <a:latin typeface="Arial"/>
                <a:cs typeface="Arial"/>
              </a:rPr>
              <a:t>will </a:t>
            </a:r>
            <a:r>
              <a:rPr sz="2000" spc="-70" dirty="0">
                <a:latin typeface="Arial"/>
                <a:cs typeface="Arial"/>
              </a:rPr>
              <a:t>gather  </a:t>
            </a:r>
            <a:r>
              <a:rPr sz="2000" spc="-55" dirty="0">
                <a:latin typeface="Arial"/>
                <a:cs typeface="Arial"/>
              </a:rPr>
              <a:t>momentum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.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Burden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training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&amp;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retraining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falls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on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shoulder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80" dirty="0">
                <a:latin typeface="Arial"/>
                <a:cs typeface="Arial"/>
              </a:rPr>
              <a:t>HR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manager.  </a:t>
            </a:r>
            <a:r>
              <a:rPr sz="2000" spc="-140" dirty="0">
                <a:latin typeface="Arial"/>
                <a:cs typeface="Arial"/>
              </a:rPr>
              <a:t>Reserved </a:t>
            </a:r>
            <a:r>
              <a:rPr sz="2000" spc="-90" dirty="0">
                <a:latin typeface="Arial"/>
                <a:cs typeface="Arial"/>
              </a:rPr>
              <a:t>categories, </a:t>
            </a:r>
            <a:r>
              <a:rPr sz="2000" spc="-40" dirty="0">
                <a:latin typeface="Arial"/>
                <a:cs typeface="Arial"/>
              </a:rPr>
              <a:t>minorities </a:t>
            </a:r>
            <a:r>
              <a:rPr sz="2000" spc="5" dirty="0">
                <a:latin typeface="Arial"/>
                <a:cs typeface="Arial"/>
              </a:rPr>
              <a:t>will </a:t>
            </a:r>
            <a:r>
              <a:rPr sz="2000" spc="-100" dirty="0">
                <a:latin typeface="Arial"/>
                <a:cs typeface="Arial"/>
              </a:rPr>
              <a:t>lose </a:t>
            </a:r>
            <a:r>
              <a:rPr sz="2000" spc="-55" dirty="0">
                <a:latin typeface="Arial"/>
                <a:cs typeface="Arial"/>
              </a:rPr>
              <a:t>importance during </a:t>
            </a:r>
            <a:r>
              <a:rPr sz="2000" spc="-70" dirty="0">
                <a:latin typeface="Arial"/>
                <a:cs typeface="Arial"/>
              </a:rPr>
              <a:t>selection </a:t>
            </a:r>
            <a:r>
              <a:rPr sz="2000" spc="-5" dirty="0">
                <a:latin typeface="Arial"/>
                <a:cs typeface="Arial"/>
              </a:rPr>
              <a:t>of  </a:t>
            </a:r>
            <a:r>
              <a:rPr sz="2000" spc="-95" dirty="0">
                <a:latin typeface="Arial"/>
                <a:cs typeface="Arial"/>
              </a:rPr>
              <a:t>employees.</a:t>
            </a:r>
            <a:endParaRPr sz="2000">
              <a:latin typeface="Arial"/>
              <a:cs typeface="Arial"/>
            </a:endParaRPr>
          </a:p>
          <a:p>
            <a:pPr marL="527685" marR="106045" indent="-515620">
              <a:lnSpc>
                <a:spcPct val="81600"/>
              </a:lnSpc>
              <a:spcBef>
                <a:spcPts val="620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3000" spc="-165" dirty="0">
                <a:latin typeface="Arial"/>
                <a:cs typeface="Arial"/>
              </a:rPr>
              <a:t>Personnel </a:t>
            </a:r>
            <a:r>
              <a:rPr sz="3000" spc="-110" dirty="0">
                <a:latin typeface="Arial"/>
                <a:cs typeface="Arial"/>
              </a:rPr>
              <a:t>Function- </a:t>
            </a:r>
            <a:r>
              <a:rPr sz="2000" spc="-160" dirty="0">
                <a:latin typeface="Arial"/>
                <a:cs typeface="Arial"/>
              </a:rPr>
              <a:t>Job </a:t>
            </a:r>
            <a:r>
              <a:rPr sz="2000" spc="-90" dirty="0">
                <a:latin typeface="Arial"/>
                <a:cs typeface="Arial"/>
              </a:rPr>
              <a:t>redesign, career </a:t>
            </a:r>
            <a:r>
              <a:rPr sz="2000" spc="-35" dirty="0">
                <a:latin typeface="Arial"/>
                <a:cs typeface="Arial"/>
              </a:rPr>
              <a:t>opportunity, </a:t>
            </a:r>
            <a:r>
              <a:rPr sz="2000" spc="-60" dirty="0">
                <a:latin typeface="Arial"/>
                <a:cs typeface="Arial"/>
              </a:rPr>
              <a:t>Productivity,  </a:t>
            </a:r>
            <a:r>
              <a:rPr sz="2000" spc="-65" dirty="0">
                <a:latin typeface="Arial"/>
                <a:cs typeface="Arial"/>
              </a:rPr>
              <a:t>reward, </a:t>
            </a:r>
            <a:r>
              <a:rPr sz="2000" spc="-85" dirty="0">
                <a:latin typeface="Arial"/>
                <a:cs typeface="Arial"/>
              </a:rPr>
              <a:t>safety </a:t>
            </a:r>
            <a:r>
              <a:rPr sz="2000" spc="-90" dirty="0">
                <a:latin typeface="Arial"/>
                <a:cs typeface="Arial"/>
              </a:rPr>
              <a:t>and </a:t>
            </a:r>
            <a:r>
              <a:rPr sz="2000" spc="-60" dirty="0">
                <a:latin typeface="Arial"/>
                <a:cs typeface="Arial"/>
              </a:rPr>
              <a:t>welfare, </a:t>
            </a:r>
            <a:r>
              <a:rPr sz="2000" spc="-105" dirty="0">
                <a:latin typeface="Arial"/>
                <a:cs typeface="Arial"/>
              </a:rPr>
              <a:t>Talent </a:t>
            </a:r>
            <a:r>
              <a:rPr sz="2000" spc="-45" dirty="0">
                <a:latin typeface="Arial"/>
                <a:cs typeface="Arial"/>
              </a:rPr>
              <a:t>hunting, </a:t>
            </a:r>
            <a:r>
              <a:rPr sz="2000" spc="-80" dirty="0">
                <a:latin typeface="Arial"/>
                <a:cs typeface="Arial"/>
              </a:rPr>
              <a:t>developing </a:t>
            </a:r>
            <a:r>
              <a:rPr sz="2000" spc="30" dirty="0">
                <a:latin typeface="Arial"/>
                <a:cs typeface="Arial"/>
              </a:rPr>
              <a:t>&amp; </a:t>
            </a:r>
            <a:r>
              <a:rPr sz="2000" spc="-55" dirty="0">
                <a:latin typeface="Arial"/>
                <a:cs typeface="Arial"/>
              </a:rPr>
              <a:t>retaining, </a:t>
            </a:r>
            <a:r>
              <a:rPr sz="2000" spc="-155" dirty="0">
                <a:latin typeface="Arial"/>
                <a:cs typeface="Arial"/>
              </a:rPr>
              <a:t>Lean </a:t>
            </a:r>
            <a:r>
              <a:rPr sz="2000" spc="30" dirty="0">
                <a:latin typeface="Arial"/>
                <a:cs typeface="Arial"/>
              </a:rPr>
              <a:t>&amp;</a:t>
            </a:r>
            <a:r>
              <a:rPr sz="2000" spc="-40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mean  </a:t>
            </a:r>
            <a:r>
              <a:rPr sz="2000" spc="-120" dirty="0">
                <a:latin typeface="Arial"/>
                <a:cs typeface="Arial"/>
              </a:rPr>
              <a:t>mg </a:t>
            </a:r>
            <a:r>
              <a:rPr sz="2000" spc="-85" dirty="0">
                <a:latin typeface="Arial"/>
                <a:cs typeface="Arial"/>
              </a:rPr>
              <a:t>(good </a:t>
            </a:r>
            <a:r>
              <a:rPr sz="2000" spc="-100" dirty="0">
                <a:latin typeface="Arial"/>
                <a:cs typeface="Arial"/>
              </a:rPr>
              <a:t>bye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38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old </a:t>
            </a:r>
            <a:r>
              <a:rPr sz="2000" spc="-90" dirty="0">
                <a:latin typeface="Arial"/>
                <a:cs typeface="Arial"/>
              </a:rPr>
              <a:t>employees), </a:t>
            </a:r>
            <a:r>
              <a:rPr sz="2000" spc="-50" dirty="0">
                <a:latin typeface="Arial"/>
                <a:cs typeface="Arial"/>
              </a:rPr>
              <a:t>labour </a:t>
            </a:r>
            <a:r>
              <a:rPr sz="2000" spc="-40" dirty="0">
                <a:latin typeface="Arial"/>
                <a:cs typeface="Arial"/>
              </a:rPr>
              <a:t>relation, </a:t>
            </a:r>
            <a:r>
              <a:rPr sz="2000" spc="-70" dirty="0">
                <a:latin typeface="Arial"/>
                <a:cs typeface="Arial"/>
              </a:rPr>
              <a:t>Health </a:t>
            </a:r>
            <a:r>
              <a:rPr sz="2000" spc="-110" dirty="0">
                <a:latin typeface="Arial"/>
                <a:cs typeface="Arial"/>
              </a:rPr>
              <a:t>care </a:t>
            </a:r>
            <a:r>
              <a:rPr sz="2000" spc="-55" dirty="0">
                <a:latin typeface="Arial"/>
                <a:cs typeface="Arial"/>
              </a:rPr>
              <a:t>benefits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2800" y="0"/>
            <a:ext cx="1911857" cy="1085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0574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58826"/>
            <a:ext cx="714883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225" dirty="0"/>
              <a:t>Role </a:t>
            </a:r>
            <a:r>
              <a:rPr sz="3200" spc="50" dirty="0"/>
              <a:t>&amp; </a:t>
            </a:r>
            <a:r>
              <a:rPr sz="3200" spc="-130" dirty="0"/>
              <a:t>Responsibility </a:t>
            </a:r>
            <a:r>
              <a:rPr sz="3200" spc="-5" dirty="0"/>
              <a:t>of </a:t>
            </a:r>
            <a:r>
              <a:rPr sz="3200" spc="-450" dirty="0"/>
              <a:t>HR </a:t>
            </a:r>
            <a:r>
              <a:rPr sz="3200" spc="-145" dirty="0"/>
              <a:t>professionals </a:t>
            </a:r>
            <a:r>
              <a:rPr sz="3200" spc="-40" dirty="0"/>
              <a:t>in  </a:t>
            </a:r>
            <a:r>
              <a:rPr sz="3200" spc="-165" dirty="0"/>
              <a:t>changing</a:t>
            </a:r>
            <a:r>
              <a:rPr sz="3200" spc="-160" dirty="0"/>
              <a:t> </a:t>
            </a:r>
            <a:r>
              <a:rPr sz="3200" spc="-120" dirty="0"/>
              <a:t>Environment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374394"/>
            <a:ext cx="7906384" cy="499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3379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250" dirty="0">
                <a:latin typeface="Arial"/>
                <a:cs typeface="Arial"/>
              </a:rPr>
              <a:t>Focus </a:t>
            </a:r>
            <a:r>
              <a:rPr sz="3000" spc="-95" dirty="0">
                <a:latin typeface="Arial"/>
                <a:cs typeface="Arial"/>
              </a:rPr>
              <a:t>on </a:t>
            </a:r>
            <a:r>
              <a:rPr sz="3000" spc="-110" dirty="0">
                <a:latin typeface="Arial"/>
                <a:cs typeface="Arial"/>
              </a:rPr>
              <a:t>strategic </a:t>
            </a:r>
            <a:r>
              <a:rPr sz="3000" spc="-420" dirty="0">
                <a:latin typeface="Arial"/>
                <a:cs typeface="Arial"/>
              </a:rPr>
              <a:t>HR </a:t>
            </a:r>
            <a:r>
              <a:rPr sz="3000" spc="-180" dirty="0">
                <a:latin typeface="Arial"/>
                <a:cs typeface="Arial"/>
              </a:rPr>
              <a:t>issues: </a:t>
            </a:r>
            <a:r>
              <a:rPr sz="2000" spc="-150" dirty="0">
                <a:latin typeface="Arial"/>
                <a:cs typeface="Arial"/>
              </a:rPr>
              <a:t>Issues </a:t>
            </a:r>
            <a:r>
              <a:rPr sz="2000" spc="-125" dirty="0">
                <a:latin typeface="Arial"/>
                <a:cs typeface="Arial"/>
              </a:rPr>
              <a:t>have </a:t>
            </a:r>
            <a:r>
              <a:rPr sz="2000" spc="15" dirty="0">
                <a:latin typeface="Arial"/>
                <a:cs typeface="Arial"/>
              </a:rPr>
              <a:t>to </a:t>
            </a:r>
            <a:r>
              <a:rPr sz="2000" spc="-90" dirty="0">
                <a:latin typeface="Arial"/>
                <a:cs typeface="Arial"/>
              </a:rPr>
              <a:t>be </a:t>
            </a:r>
            <a:r>
              <a:rPr sz="2000" spc="-25" dirty="0">
                <a:latin typeface="Arial"/>
                <a:cs typeface="Arial"/>
              </a:rPr>
              <a:t>identified</a:t>
            </a:r>
            <a:r>
              <a:rPr sz="2000" spc="-38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&amp;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sz="2000" spc="-45" dirty="0">
                <a:latin typeface="Arial"/>
                <a:cs typeface="Arial"/>
              </a:rPr>
              <a:t>dealt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with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adequately.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It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will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act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as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in-build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advantage</a:t>
            </a:r>
            <a:endParaRPr sz="2000">
              <a:latin typeface="Arial"/>
              <a:cs typeface="Arial"/>
            </a:endParaRPr>
          </a:p>
          <a:p>
            <a:pPr marL="355600" marR="45085" indent="-343535">
              <a:lnSpc>
                <a:spcPct val="83100"/>
              </a:lnSpc>
              <a:spcBef>
                <a:spcPts val="59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35" dirty="0">
                <a:latin typeface="Arial"/>
                <a:cs typeface="Arial"/>
              </a:rPr>
              <a:t>Proactive </a:t>
            </a:r>
            <a:r>
              <a:rPr sz="3000" spc="-70" dirty="0">
                <a:latin typeface="Arial"/>
                <a:cs typeface="Arial"/>
              </a:rPr>
              <a:t>action:</a:t>
            </a:r>
            <a:r>
              <a:rPr sz="3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not </a:t>
            </a:r>
            <a:r>
              <a:rPr sz="2000" spc="-60" dirty="0">
                <a:latin typeface="Arial"/>
                <a:cs typeface="Arial"/>
              </a:rPr>
              <a:t>on </a:t>
            </a:r>
            <a:r>
              <a:rPr sz="2000" spc="-70" dirty="0">
                <a:latin typeface="Arial"/>
                <a:cs typeface="Arial"/>
              </a:rPr>
              <a:t>reactive </a:t>
            </a:r>
            <a:r>
              <a:rPr sz="2000" spc="-120" dirty="0">
                <a:latin typeface="Arial"/>
                <a:cs typeface="Arial"/>
              </a:rPr>
              <a:t>basis. </a:t>
            </a:r>
            <a:r>
              <a:rPr sz="2000" spc="-55" dirty="0">
                <a:latin typeface="Arial"/>
                <a:cs typeface="Arial"/>
              </a:rPr>
              <a:t>Putting </a:t>
            </a:r>
            <a:r>
              <a:rPr sz="2000" spc="-50" dirty="0">
                <a:latin typeface="Arial"/>
                <a:cs typeface="Arial"/>
              </a:rPr>
              <a:t>action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65" dirty="0">
                <a:latin typeface="Arial"/>
                <a:cs typeface="Arial"/>
              </a:rPr>
              <a:t>practice  </a:t>
            </a:r>
            <a:r>
              <a:rPr sz="2000" spc="-60" dirty="0">
                <a:latin typeface="Arial"/>
                <a:cs typeface="Arial"/>
              </a:rPr>
              <a:t>before </a:t>
            </a:r>
            <a:r>
              <a:rPr sz="2000" spc="-110" dirty="0">
                <a:latin typeface="Arial"/>
                <a:cs typeface="Arial"/>
              </a:rPr>
              <a:t>an </a:t>
            </a:r>
            <a:r>
              <a:rPr sz="2000" spc="-125" dirty="0">
                <a:latin typeface="Arial"/>
                <a:cs typeface="Arial"/>
              </a:rPr>
              <a:t>issue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arises.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ts val="3560"/>
              </a:lnSpc>
              <a:buChar char="•"/>
              <a:tabLst>
                <a:tab pos="355600" algn="l"/>
                <a:tab pos="356235" algn="l"/>
              </a:tabLst>
            </a:pPr>
            <a:r>
              <a:rPr sz="3000" spc="-140" dirty="0">
                <a:latin typeface="Arial"/>
                <a:cs typeface="Arial"/>
              </a:rPr>
              <a:t>Developing </a:t>
            </a:r>
            <a:r>
              <a:rPr sz="3000" spc="-85" dirty="0">
                <a:latin typeface="Arial"/>
                <a:cs typeface="Arial"/>
              </a:rPr>
              <a:t>integrated </a:t>
            </a:r>
            <a:r>
              <a:rPr sz="3000" spc="-420" dirty="0">
                <a:latin typeface="Arial"/>
                <a:cs typeface="Arial"/>
              </a:rPr>
              <a:t>HR</a:t>
            </a:r>
            <a:r>
              <a:rPr sz="3000" spc="-275" dirty="0">
                <a:latin typeface="Arial"/>
                <a:cs typeface="Arial"/>
              </a:rPr>
              <a:t> </a:t>
            </a:r>
            <a:r>
              <a:rPr sz="3000" spc="-160" dirty="0">
                <a:latin typeface="Arial"/>
                <a:cs typeface="Arial"/>
              </a:rPr>
              <a:t>system:</a:t>
            </a:r>
            <a:endParaRPr sz="3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000"/>
              </a:spcBef>
              <a:tabLst>
                <a:tab pos="1955800" algn="l"/>
              </a:tabLst>
            </a:pPr>
            <a:r>
              <a:rPr sz="2000" spc="-70" dirty="0">
                <a:latin typeface="Arial"/>
                <a:cs typeface="Arial"/>
              </a:rPr>
              <a:t>Well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balanced	</a:t>
            </a:r>
            <a:r>
              <a:rPr sz="2000" spc="-120" dirty="0">
                <a:latin typeface="Arial"/>
                <a:cs typeface="Arial"/>
              </a:rPr>
              <a:t>system </a:t>
            </a:r>
            <a:r>
              <a:rPr sz="2000" spc="5" dirty="0">
                <a:latin typeface="Arial"/>
                <a:cs typeface="Arial"/>
              </a:rPr>
              <a:t>without </a:t>
            </a:r>
            <a:r>
              <a:rPr sz="2000" spc="-95" dirty="0">
                <a:latin typeface="Arial"/>
                <a:cs typeface="Arial"/>
              </a:rPr>
              <a:t>lack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95" dirty="0">
                <a:latin typeface="Arial"/>
                <a:cs typeface="Arial"/>
              </a:rPr>
              <a:t>coherence </a:t>
            </a:r>
            <a:r>
              <a:rPr sz="2000" spc="-30" dirty="0">
                <a:latin typeface="Arial"/>
                <a:cs typeface="Arial"/>
              </a:rPr>
              <a:t>(unity) </a:t>
            </a:r>
            <a:r>
              <a:rPr sz="2000" spc="-25" dirty="0">
                <a:latin typeface="Arial"/>
                <a:cs typeface="Arial"/>
              </a:rPr>
              <a:t>in</a:t>
            </a:r>
            <a:r>
              <a:rPr sz="2000" spc="-39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function</a:t>
            </a:r>
            <a:endParaRPr sz="2000">
              <a:latin typeface="Arial"/>
              <a:cs typeface="Arial"/>
            </a:endParaRPr>
          </a:p>
          <a:p>
            <a:pPr marL="355600" marR="974725" indent="-343535">
              <a:lnSpc>
                <a:spcPct val="101099"/>
              </a:lnSpc>
              <a:spcBef>
                <a:spcPts val="16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20" dirty="0">
                <a:latin typeface="Arial"/>
                <a:cs typeface="Arial"/>
              </a:rPr>
              <a:t>Working </a:t>
            </a:r>
            <a:r>
              <a:rPr sz="3000" spc="-280" dirty="0">
                <a:latin typeface="Arial"/>
                <a:cs typeface="Arial"/>
              </a:rPr>
              <a:t>as </a:t>
            </a:r>
            <a:r>
              <a:rPr sz="3000" spc="-245" dirty="0">
                <a:latin typeface="Arial"/>
                <a:cs typeface="Arial"/>
              </a:rPr>
              <a:t>Change </a:t>
            </a:r>
            <a:r>
              <a:rPr sz="3000" spc="-114" dirty="0">
                <a:latin typeface="Arial"/>
                <a:cs typeface="Arial"/>
              </a:rPr>
              <a:t>agent: </a:t>
            </a:r>
            <a:r>
              <a:rPr sz="2000" spc="-65" dirty="0">
                <a:latin typeface="Arial"/>
                <a:cs typeface="Arial"/>
              </a:rPr>
              <a:t>must </a:t>
            </a:r>
            <a:r>
              <a:rPr sz="2000" spc="-85" dirty="0">
                <a:latin typeface="Arial"/>
                <a:cs typeface="Arial"/>
              </a:rPr>
              <a:t>perceive </a:t>
            </a:r>
            <a:r>
              <a:rPr sz="2000" spc="-95" dirty="0">
                <a:latin typeface="Arial"/>
                <a:cs typeface="Arial"/>
              </a:rPr>
              <a:t>need </a:t>
            </a:r>
            <a:r>
              <a:rPr sz="2000" spc="-10" dirty="0">
                <a:latin typeface="Arial"/>
                <a:cs typeface="Arial"/>
              </a:rPr>
              <a:t>for  </a:t>
            </a:r>
            <a:r>
              <a:rPr sz="2000" spc="-120" dirty="0">
                <a:latin typeface="Arial"/>
                <a:cs typeface="Arial"/>
              </a:rPr>
              <a:t>change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-15" dirty="0">
                <a:latin typeface="Arial"/>
                <a:cs typeface="Arial"/>
              </a:rPr>
              <a:t>initiate </a:t>
            </a:r>
            <a:r>
              <a:rPr sz="2000" spc="25" dirty="0">
                <a:latin typeface="Arial"/>
                <a:cs typeface="Arial"/>
              </a:rPr>
              <a:t>it. </a:t>
            </a:r>
            <a:r>
              <a:rPr sz="2000" spc="-280" dirty="0">
                <a:latin typeface="Arial"/>
                <a:cs typeface="Arial"/>
              </a:rPr>
              <a:t>HR </a:t>
            </a:r>
            <a:r>
              <a:rPr sz="2000" spc="-90" dirty="0">
                <a:latin typeface="Arial"/>
                <a:cs typeface="Arial"/>
              </a:rPr>
              <a:t>professionals </a:t>
            </a:r>
            <a:r>
              <a:rPr sz="2000" spc="-65" dirty="0">
                <a:latin typeface="Arial"/>
                <a:cs typeface="Arial"/>
              </a:rPr>
              <a:t>must </a:t>
            </a:r>
            <a:r>
              <a:rPr sz="2000" spc="-85" dirty="0">
                <a:latin typeface="Arial"/>
                <a:cs typeface="Arial"/>
              </a:rPr>
              <a:t>play </a:t>
            </a:r>
            <a:r>
              <a:rPr sz="2000" spc="-110" dirty="0">
                <a:latin typeface="Arial"/>
                <a:cs typeface="Arial"/>
              </a:rPr>
              <a:t>an </a:t>
            </a:r>
            <a:r>
              <a:rPr sz="2000" spc="-70" dirty="0">
                <a:latin typeface="Arial"/>
                <a:cs typeface="Arial"/>
              </a:rPr>
              <a:t>active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role.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ts val="3560"/>
              </a:lnSpc>
              <a:buChar char="•"/>
              <a:tabLst>
                <a:tab pos="355600" algn="l"/>
                <a:tab pos="356235" algn="l"/>
              </a:tabLst>
            </a:pPr>
            <a:r>
              <a:rPr sz="3000" spc="-80" dirty="0">
                <a:latin typeface="Arial"/>
                <a:cs typeface="Arial"/>
              </a:rPr>
              <a:t>Marketing </a:t>
            </a:r>
            <a:r>
              <a:rPr sz="3000" spc="-420" dirty="0">
                <a:latin typeface="Arial"/>
                <a:cs typeface="Arial"/>
              </a:rPr>
              <a:t>HR </a:t>
            </a:r>
            <a:r>
              <a:rPr sz="3000" spc="-45" dirty="0">
                <a:latin typeface="Arial"/>
                <a:cs typeface="Arial"/>
              </a:rPr>
              <a:t>potential: </a:t>
            </a:r>
            <a:r>
              <a:rPr sz="2000" spc="-70" dirty="0">
                <a:latin typeface="Arial"/>
                <a:cs typeface="Arial"/>
              </a:rPr>
              <a:t>must </a:t>
            </a:r>
            <a:r>
              <a:rPr sz="2000" spc="-125" dirty="0">
                <a:latin typeface="Arial"/>
                <a:cs typeface="Arial"/>
              </a:rPr>
              <a:t>have </a:t>
            </a:r>
            <a:r>
              <a:rPr sz="2000" spc="-25" dirty="0">
                <a:latin typeface="Arial"/>
                <a:cs typeface="Arial"/>
              </a:rPr>
              <a:t>ability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prove</a:t>
            </a:r>
            <a:endParaRPr sz="2000">
              <a:latin typeface="Arial"/>
              <a:cs typeface="Arial"/>
            </a:endParaRPr>
          </a:p>
          <a:p>
            <a:pPr marL="412115">
              <a:lnSpc>
                <a:spcPts val="2380"/>
              </a:lnSpc>
              <a:spcBef>
                <a:spcPts val="45"/>
              </a:spcBef>
            </a:pPr>
            <a:r>
              <a:rPr sz="2000" spc="-5" dirty="0">
                <a:latin typeface="Arial"/>
                <a:cs typeface="Arial"/>
              </a:rPr>
              <a:t>their </a:t>
            </a:r>
            <a:r>
              <a:rPr sz="2000" spc="-25" dirty="0">
                <a:latin typeface="Arial"/>
                <a:cs typeface="Arial"/>
              </a:rPr>
              <a:t>contribution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enterprise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ts val="3579"/>
              </a:lnSpc>
              <a:buChar char="•"/>
              <a:tabLst>
                <a:tab pos="355600" algn="l"/>
                <a:tab pos="356235" algn="l"/>
              </a:tabLst>
            </a:pPr>
            <a:r>
              <a:rPr sz="3000" spc="-125" dirty="0">
                <a:latin typeface="Arial"/>
                <a:cs typeface="Arial"/>
              </a:rPr>
              <a:t>Outsourcing </a:t>
            </a:r>
            <a:r>
              <a:rPr sz="3000" spc="-420" dirty="0">
                <a:latin typeface="Arial"/>
                <a:cs typeface="Arial"/>
              </a:rPr>
              <a:t>HR </a:t>
            </a:r>
            <a:r>
              <a:rPr sz="3000" spc="-70" dirty="0">
                <a:latin typeface="Arial"/>
                <a:cs typeface="Arial"/>
              </a:rPr>
              <a:t>functions: </a:t>
            </a:r>
            <a:r>
              <a:rPr sz="2200" spc="-140" dirty="0">
                <a:latin typeface="Arial"/>
                <a:cs typeface="Arial"/>
              </a:rPr>
              <a:t>business </a:t>
            </a:r>
            <a:r>
              <a:rPr sz="2200" spc="-60" dirty="0">
                <a:latin typeface="Arial"/>
                <a:cs typeface="Arial"/>
              </a:rPr>
              <a:t>instructs</a:t>
            </a:r>
            <a:r>
              <a:rPr sz="2200" spc="-380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an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0"/>
              </a:spcBef>
            </a:pPr>
            <a:r>
              <a:rPr sz="2200" spc="-70" dirty="0">
                <a:latin typeface="Arial"/>
                <a:cs typeface="Arial"/>
              </a:rPr>
              <a:t>external supplier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100" dirty="0">
                <a:latin typeface="Arial"/>
                <a:cs typeface="Arial"/>
              </a:rPr>
              <a:t>take </a:t>
            </a:r>
            <a:r>
              <a:rPr sz="2200" spc="-60" dirty="0">
                <a:latin typeface="Arial"/>
                <a:cs typeface="Arial"/>
              </a:rPr>
              <a:t>responsibility </a:t>
            </a:r>
            <a:r>
              <a:rPr sz="2200" spc="-100" dirty="0">
                <a:latin typeface="Arial"/>
                <a:cs typeface="Arial"/>
              </a:rPr>
              <a:t>(and</a:t>
            </a:r>
            <a:r>
              <a:rPr sz="2200" spc="-43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risk)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for </a:t>
            </a:r>
            <a:r>
              <a:rPr sz="2200" spc="-310" dirty="0">
                <a:latin typeface="Arial"/>
                <a:cs typeface="Arial"/>
              </a:rPr>
              <a:t>HR</a:t>
            </a:r>
            <a:r>
              <a:rPr sz="2200" spc="-21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functions.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41819" y="2514600"/>
            <a:ext cx="2202179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77911" y="0"/>
            <a:ext cx="1466088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391400" y="3657600"/>
            <a:ext cx="1752600" cy="3200400"/>
            <a:chOff x="7391400" y="3657600"/>
            <a:chExt cx="1752600" cy="3200400"/>
          </a:xfrm>
        </p:grpSpPr>
        <p:sp>
          <p:nvSpPr>
            <p:cNvPr id="7" name="object 7"/>
            <p:cNvSpPr/>
            <p:nvPr/>
          </p:nvSpPr>
          <p:spPr>
            <a:xfrm>
              <a:off x="7391400" y="5638799"/>
              <a:ext cx="1752600" cy="12191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67600" y="3657600"/>
              <a:ext cx="1676400" cy="1981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150" y="461899"/>
            <a:ext cx="71431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65" dirty="0">
                <a:latin typeface="Arial"/>
                <a:cs typeface="Arial"/>
              </a:rPr>
              <a:t>HUMAN </a:t>
            </a:r>
            <a:r>
              <a:rPr b="1" spc="-690" dirty="0">
                <a:latin typeface="Arial"/>
                <a:cs typeface="Arial"/>
              </a:rPr>
              <a:t>RESOURCE</a:t>
            </a:r>
            <a:r>
              <a:rPr b="1" spc="-254" dirty="0">
                <a:latin typeface="Arial"/>
                <a:cs typeface="Arial"/>
              </a:rPr>
              <a:t> </a:t>
            </a:r>
            <a:r>
              <a:rPr b="1" spc="-434" dirty="0">
                <a:latin typeface="Arial"/>
                <a:cs typeface="Arial"/>
              </a:rPr>
              <a:t>PLANNING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39420" indent="-343535">
              <a:lnSpc>
                <a:spcPct val="100000"/>
              </a:lnSpc>
              <a:spcBef>
                <a:spcPts val="869"/>
              </a:spcBef>
              <a:buChar char="•"/>
              <a:tabLst>
                <a:tab pos="439420" algn="l"/>
                <a:tab pos="440055" algn="l"/>
              </a:tabLst>
            </a:pPr>
            <a:r>
              <a:rPr spc="-155" dirty="0"/>
              <a:t>According </a:t>
            </a:r>
            <a:r>
              <a:rPr spc="30" dirty="0"/>
              <a:t>to</a:t>
            </a:r>
            <a:r>
              <a:rPr spc="-170" dirty="0"/>
              <a:t> </a:t>
            </a:r>
            <a:r>
              <a:rPr spc="-150" dirty="0"/>
              <a:t>Geisler-</a:t>
            </a:r>
          </a:p>
          <a:p>
            <a:pPr marL="439420" marR="5080">
              <a:lnSpc>
                <a:spcPct val="100000"/>
              </a:lnSpc>
              <a:spcBef>
                <a:spcPts val="770"/>
              </a:spcBef>
            </a:pPr>
            <a:r>
              <a:rPr spc="275" dirty="0"/>
              <a:t>“ </a:t>
            </a:r>
            <a:r>
              <a:rPr spc="-90" dirty="0"/>
              <a:t>Man </a:t>
            </a:r>
            <a:r>
              <a:rPr spc="-80" dirty="0"/>
              <a:t>power </a:t>
            </a:r>
            <a:r>
              <a:rPr spc="-114" dirty="0"/>
              <a:t>planning </a:t>
            </a:r>
            <a:r>
              <a:rPr spc="-165" dirty="0"/>
              <a:t>is </a:t>
            </a:r>
            <a:r>
              <a:rPr spc="-35" dirty="0"/>
              <a:t>the </a:t>
            </a:r>
            <a:r>
              <a:rPr spc="-195" dirty="0"/>
              <a:t>process </a:t>
            </a:r>
            <a:r>
              <a:rPr spc="-90" dirty="0"/>
              <a:t>which  </a:t>
            </a:r>
            <a:r>
              <a:rPr spc="-135" dirty="0"/>
              <a:t>includes </a:t>
            </a:r>
            <a:r>
              <a:rPr spc="-120" dirty="0"/>
              <a:t>forecasting, developing </a:t>
            </a:r>
            <a:r>
              <a:rPr spc="-80" dirty="0"/>
              <a:t>implementing,  </a:t>
            </a:r>
            <a:r>
              <a:rPr spc="-145" dirty="0"/>
              <a:t>and </a:t>
            </a:r>
            <a:r>
              <a:rPr spc="-70" dirty="0"/>
              <a:t>controlling </a:t>
            </a:r>
            <a:r>
              <a:rPr spc="-125" dirty="0"/>
              <a:t>by </a:t>
            </a:r>
            <a:r>
              <a:rPr spc="-90" dirty="0"/>
              <a:t>which </a:t>
            </a:r>
            <a:r>
              <a:rPr spc="-245" dirty="0"/>
              <a:t>a </a:t>
            </a:r>
            <a:r>
              <a:rPr spc="10" dirty="0"/>
              <a:t>firm </a:t>
            </a:r>
            <a:r>
              <a:rPr spc="-180" dirty="0"/>
              <a:t>ensures </a:t>
            </a:r>
            <a:r>
              <a:rPr spc="-5" dirty="0"/>
              <a:t>that </a:t>
            </a:r>
            <a:r>
              <a:rPr spc="100" dirty="0"/>
              <a:t>it  </a:t>
            </a:r>
            <a:r>
              <a:rPr spc="-235" dirty="0"/>
              <a:t>has </a:t>
            </a:r>
            <a:r>
              <a:rPr spc="-35" dirty="0"/>
              <a:t>the </a:t>
            </a:r>
            <a:r>
              <a:rPr spc="-30" dirty="0"/>
              <a:t>right </a:t>
            </a:r>
            <a:r>
              <a:rPr spc="-95" dirty="0"/>
              <a:t>number </a:t>
            </a:r>
            <a:r>
              <a:rPr spc="-5" dirty="0"/>
              <a:t>of </a:t>
            </a:r>
            <a:r>
              <a:rPr spc="-110" dirty="0"/>
              <a:t>people </a:t>
            </a:r>
            <a:r>
              <a:rPr spc="-150" dirty="0"/>
              <a:t>and </a:t>
            </a:r>
            <a:r>
              <a:rPr spc="-35" dirty="0"/>
              <a:t>the </a:t>
            </a:r>
            <a:r>
              <a:rPr spc="-30" dirty="0"/>
              <a:t>right  </a:t>
            </a:r>
            <a:r>
              <a:rPr spc="-85" dirty="0"/>
              <a:t>kind </a:t>
            </a:r>
            <a:r>
              <a:rPr spc="-5" dirty="0"/>
              <a:t>of </a:t>
            </a:r>
            <a:r>
              <a:rPr spc="-114" dirty="0"/>
              <a:t>people </a:t>
            </a:r>
            <a:r>
              <a:rPr spc="-40" dirty="0"/>
              <a:t>at </a:t>
            </a:r>
            <a:r>
              <a:rPr spc="-45" dirty="0"/>
              <a:t>the </a:t>
            </a:r>
            <a:r>
              <a:rPr spc="-30" dirty="0"/>
              <a:t>right </a:t>
            </a:r>
            <a:r>
              <a:rPr spc="-145" dirty="0"/>
              <a:t>place, </a:t>
            </a:r>
            <a:r>
              <a:rPr spc="-50" dirty="0"/>
              <a:t>at </a:t>
            </a:r>
            <a:r>
              <a:rPr spc="-45" dirty="0"/>
              <a:t>the </a:t>
            </a:r>
            <a:r>
              <a:rPr spc="-30" dirty="0"/>
              <a:t>right  </a:t>
            </a:r>
            <a:r>
              <a:rPr spc="-25" dirty="0"/>
              <a:t>time </a:t>
            </a:r>
            <a:r>
              <a:rPr spc="-110" dirty="0"/>
              <a:t>doing </a:t>
            </a:r>
            <a:r>
              <a:rPr spc="-60" dirty="0"/>
              <a:t>work </a:t>
            </a:r>
            <a:r>
              <a:rPr spc="-15" dirty="0"/>
              <a:t>for</a:t>
            </a:r>
            <a:r>
              <a:rPr spc="-650" dirty="0"/>
              <a:t> </a:t>
            </a:r>
            <a:r>
              <a:rPr spc="-90" dirty="0"/>
              <a:t>which </a:t>
            </a:r>
            <a:r>
              <a:rPr spc="-75" dirty="0"/>
              <a:t>they </a:t>
            </a:r>
            <a:r>
              <a:rPr spc="-140" dirty="0"/>
              <a:t>are</a:t>
            </a:r>
          </a:p>
          <a:p>
            <a:pPr marL="439420">
              <a:lnSpc>
                <a:spcPct val="100000"/>
              </a:lnSpc>
              <a:spcBef>
                <a:spcPts val="5"/>
              </a:spcBef>
            </a:pPr>
            <a:r>
              <a:rPr spc="-125" dirty="0"/>
              <a:t>economically </a:t>
            </a:r>
            <a:r>
              <a:rPr spc="-105" dirty="0"/>
              <a:t>most</a:t>
            </a:r>
            <a:r>
              <a:rPr spc="-225" dirty="0"/>
              <a:t> </a:t>
            </a:r>
            <a:r>
              <a:rPr spc="-60" dirty="0"/>
              <a:t>useful”</a:t>
            </a:r>
          </a:p>
        </p:txBody>
      </p:sp>
      <p:sp>
        <p:nvSpPr>
          <p:cNvPr id="4" name="object 4"/>
          <p:cNvSpPr/>
          <p:nvPr/>
        </p:nvSpPr>
        <p:spPr>
          <a:xfrm>
            <a:off x="6629400" y="5374389"/>
            <a:ext cx="2333244" cy="1483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938" y="530478"/>
            <a:ext cx="7486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60" dirty="0">
                <a:latin typeface="Arial"/>
                <a:cs typeface="Arial"/>
              </a:rPr>
              <a:t>Objectives </a:t>
            </a:r>
            <a:r>
              <a:rPr sz="3600" b="1" spc="-165" dirty="0">
                <a:latin typeface="Arial"/>
                <a:cs typeface="Arial"/>
              </a:rPr>
              <a:t>of </a:t>
            </a:r>
            <a:r>
              <a:rPr sz="3600" b="1" spc="-275" dirty="0">
                <a:latin typeface="Arial"/>
                <a:cs typeface="Arial"/>
              </a:rPr>
              <a:t>Human </a:t>
            </a:r>
            <a:r>
              <a:rPr sz="3600" b="1" spc="-290" dirty="0">
                <a:latin typeface="Arial"/>
                <a:cs typeface="Arial"/>
              </a:rPr>
              <a:t>resource</a:t>
            </a:r>
            <a:r>
              <a:rPr sz="3600" b="1" spc="-75" dirty="0">
                <a:latin typeface="Arial"/>
                <a:cs typeface="Arial"/>
              </a:rPr>
              <a:t> </a:t>
            </a:r>
            <a:r>
              <a:rPr sz="3600" b="1" spc="-254" dirty="0">
                <a:latin typeface="Arial"/>
                <a:cs typeface="Arial"/>
              </a:rPr>
              <a:t>planning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145794"/>
            <a:ext cx="7813675" cy="511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3000" spc="-180" dirty="0">
                <a:latin typeface="Arial"/>
                <a:cs typeface="Arial"/>
              </a:rPr>
              <a:t>Forecast </a:t>
            </a:r>
            <a:r>
              <a:rPr sz="3000" spc="-120" dirty="0">
                <a:latin typeface="Arial"/>
                <a:cs typeface="Arial"/>
              </a:rPr>
              <a:t>personnel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requirement</a:t>
            </a:r>
            <a:endParaRPr sz="30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AutoNum type="arabicParenR"/>
              <a:tabLst>
                <a:tab pos="527685" algn="l"/>
                <a:tab pos="528320" algn="l"/>
              </a:tabLst>
            </a:pPr>
            <a:r>
              <a:rPr sz="3000" spc="-360" dirty="0">
                <a:latin typeface="Arial"/>
                <a:cs typeface="Arial"/>
              </a:rPr>
              <a:t>To </a:t>
            </a:r>
            <a:r>
              <a:rPr sz="3000" spc="-150" dirty="0">
                <a:latin typeface="Arial"/>
                <a:cs typeface="Arial"/>
              </a:rPr>
              <a:t>ensure </a:t>
            </a:r>
            <a:r>
              <a:rPr sz="3000" spc="-45" dirty="0">
                <a:latin typeface="Arial"/>
                <a:cs typeface="Arial"/>
              </a:rPr>
              <a:t>optimum utilization </a:t>
            </a:r>
            <a:r>
              <a:rPr sz="3000" spc="-5" dirty="0">
                <a:latin typeface="Arial"/>
                <a:cs typeface="Arial"/>
              </a:rPr>
              <a:t>of</a:t>
            </a:r>
            <a:r>
              <a:rPr sz="3000" spc="-215" dirty="0">
                <a:latin typeface="Arial"/>
                <a:cs typeface="Arial"/>
              </a:rPr>
              <a:t> </a:t>
            </a:r>
            <a:r>
              <a:rPr sz="3000" spc="-140" dirty="0">
                <a:latin typeface="Arial"/>
                <a:cs typeface="Arial"/>
              </a:rPr>
              <a:t>resource</a:t>
            </a:r>
            <a:endParaRPr sz="30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AutoNum type="arabicParenR"/>
              <a:tabLst>
                <a:tab pos="527685" algn="l"/>
                <a:tab pos="528320" algn="l"/>
              </a:tabLst>
            </a:pPr>
            <a:r>
              <a:rPr sz="3000" spc="-250" dirty="0">
                <a:latin typeface="Arial"/>
                <a:cs typeface="Arial"/>
              </a:rPr>
              <a:t>Use </a:t>
            </a:r>
            <a:r>
              <a:rPr sz="3000" spc="-5" dirty="0">
                <a:latin typeface="Arial"/>
                <a:cs typeface="Arial"/>
              </a:rPr>
              <a:t>of </a:t>
            </a:r>
            <a:r>
              <a:rPr sz="3000" spc="-120" dirty="0">
                <a:latin typeface="Arial"/>
                <a:cs typeface="Arial"/>
              </a:rPr>
              <a:t>existing </a:t>
            </a:r>
            <a:r>
              <a:rPr sz="3000" spc="-105" dirty="0">
                <a:latin typeface="Arial"/>
                <a:cs typeface="Arial"/>
              </a:rPr>
              <a:t>manpower</a:t>
            </a:r>
            <a:r>
              <a:rPr sz="3000" spc="-280" dirty="0">
                <a:latin typeface="Arial"/>
                <a:cs typeface="Arial"/>
              </a:rPr>
              <a:t> </a:t>
            </a:r>
            <a:r>
              <a:rPr sz="3000" spc="-80" dirty="0">
                <a:latin typeface="Arial"/>
                <a:cs typeface="Arial"/>
              </a:rPr>
              <a:t>productively</a:t>
            </a:r>
            <a:endParaRPr sz="30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AutoNum type="arabicParenR"/>
              <a:tabLst>
                <a:tab pos="527685" algn="l"/>
                <a:tab pos="528320" algn="l"/>
              </a:tabLst>
            </a:pPr>
            <a:r>
              <a:rPr sz="3000" spc="-235" dirty="0">
                <a:latin typeface="Arial"/>
                <a:cs typeface="Arial"/>
              </a:rPr>
              <a:t>Cope </a:t>
            </a:r>
            <a:r>
              <a:rPr sz="3000" spc="20" dirty="0">
                <a:latin typeface="Arial"/>
                <a:cs typeface="Arial"/>
              </a:rPr>
              <a:t>with </a:t>
            </a:r>
            <a:r>
              <a:rPr sz="3000" spc="-114" dirty="0">
                <a:latin typeface="Arial"/>
                <a:cs typeface="Arial"/>
              </a:rPr>
              <a:t>changes</a:t>
            </a:r>
            <a:r>
              <a:rPr sz="2000" spc="-114" dirty="0">
                <a:latin typeface="Arial"/>
                <a:cs typeface="Arial"/>
              </a:rPr>
              <a:t>(training </a:t>
            </a:r>
            <a:r>
              <a:rPr sz="2000" spc="-45" dirty="0">
                <a:latin typeface="Arial"/>
                <a:cs typeface="Arial"/>
              </a:rPr>
              <a:t>about </a:t>
            </a:r>
            <a:r>
              <a:rPr sz="2000" spc="-70" dirty="0">
                <a:latin typeface="Arial"/>
                <a:cs typeface="Arial"/>
              </a:rPr>
              <a:t>technological</a:t>
            </a:r>
            <a:r>
              <a:rPr sz="2000" spc="-31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changes)</a:t>
            </a:r>
            <a:endParaRPr sz="2000">
              <a:latin typeface="Arial"/>
              <a:cs typeface="Arial"/>
            </a:endParaRPr>
          </a:p>
          <a:p>
            <a:pPr marL="527685" indent="-515620">
              <a:lnSpc>
                <a:spcPts val="3379"/>
              </a:lnSpc>
              <a:buAutoNum type="arabicParenR"/>
              <a:tabLst>
                <a:tab pos="527685" algn="l"/>
                <a:tab pos="528320" algn="l"/>
              </a:tabLst>
            </a:pPr>
            <a:r>
              <a:rPr sz="3000" spc="-360" dirty="0">
                <a:latin typeface="Arial"/>
                <a:cs typeface="Arial"/>
              </a:rPr>
              <a:t>To </a:t>
            </a:r>
            <a:r>
              <a:rPr sz="3000" spc="-90" dirty="0">
                <a:latin typeface="Arial"/>
                <a:cs typeface="Arial"/>
              </a:rPr>
              <a:t>provide </a:t>
            </a:r>
            <a:r>
              <a:rPr sz="3000" spc="-55" dirty="0">
                <a:latin typeface="Arial"/>
                <a:cs typeface="Arial"/>
              </a:rPr>
              <a:t>control </a:t>
            </a:r>
            <a:r>
              <a:rPr sz="3000" spc="-140" dirty="0">
                <a:latin typeface="Arial"/>
                <a:cs typeface="Arial"/>
              </a:rPr>
              <a:t>measures</a:t>
            </a:r>
            <a:r>
              <a:rPr sz="2000" spc="-140" dirty="0">
                <a:latin typeface="Arial"/>
                <a:cs typeface="Arial"/>
              </a:rPr>
              <a:t>(ensure </a:t>
            </a:r>
            <a:r>
              <a:rPr sz="2000" spc="-90" dirty="0">
                <a:latin typeface="Arial"/>
                <a:cs typeface="Arial"/>
              </a:rPr>
              <a:t>resource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availability</a:t>
            </a:r>
            <a:endParaRPr sz="2000">
              <a:latin typeface="Arial"/>
              <a:cs typeface="Arial"/>
            </a:endParaRPr>
          </a:p>
          <a:p>
            <a:pPr marL="527685">
              <a:lnSpc>
                <a:spcPts val="2160"/>
              </a:lnSpc>
            </a:pPr>
            <a:r>
              <a:rPr sz="2000" spc="-65" dirty="0">
                <a:latin typeface="Arial"/>
                <a:cs typeface="Arial"/>
              </a:rPr>
              <a:t>when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required)</a:t>
            </a:r>
            <a:endParaRPr sz="2000">
              <a:latin typeface="Arial"/>
              <a:cs typeface="Arial"/>
            </a:endParaRPr>
          </a:p>
          <a:p>
            <a:pPr marL="527685" marR="2081530" indent="-515620">
              <a:lnSpc>
                <a:spcPts val="2880"/>
              </a:lnSpc>
              <a:spcBef>
                <a:spcPts val="680"/>
              </a:spcBef>
              <a:buAutoNum type="arabicParenR" startAt="6"/>
              <a:tabLst>
                <a:tab pos="527685" algn="l"/>
                <a:tab pos="528320" algn="l"/>
              </a:tabLst>
            </a:pPr>
            <a:r>
              <a:rPr sz="3000" spc="-114" dirty="0">
                <a:latin typeface="Arial"/>
                <a:cs typeface="Arial"/>
              </a:rPr>
              <a:t>Promote </a:t>
            </a:r>
            <a:r>
              <a:rPr sz="3000" spc="-150" dirty="0">
                <a:latin typeface="Arial"/>
                <a:cs typeface="Arial"/>
              </a:rPr>
              <a:t>employees </a:t>
            </a:r>
            <a:r>
              <a:rPr sz="3000" spc="-40" dirty="0">
                <a:latin typeface="Arial"/>
                <a:cs typeface="Arial"/>
              </a:rPr>
              <a:t>in</a:t>
            </a:r>
            <a:r>
              <a:rPr sz="3000" spc="-250" dirty="0">
                <a:latin typeface="Arial"/>
                <a:cs typeface="Arial"/>
              </a:rPr>
              <a:t> </a:t>
            </a:r>
            <a:r>
              <a:rPr sz="3000" spc="-135" dirty="0">
                <a:latin typeface="Arial"/>
                <a:cs typeface="Arial"/>
              </a:rPr>
              <a:t>systematic  </a:t>
            </a:r>
            <a:r>
              <a:rPr sz="3000" spc="-75" dirty="0">
                <a:latin typeface="Arial"/>
                <a:cs typeface="Arial"/>
              </a:rPr>
              <a:t>manner</a:t>
            </a:r>
            <a:r>
              <a:rPr sz="2000" spc="-75" dirty="0">
                <a:latin typeface="Arial"/>
                <a:cs typeface="Arial"/>
              </a:rPr>
              <a:t>(promotions, </a:t>
            </a:r>
            <a:r>
              <a:rPr sz="2000" spc="-114" dirty="0">
                <a:latin typeface="Arial"/>
                <a:cs typeface="Arial"/>
              </a:rPr>
              <a:t>pay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scale)</a:t>
            </a:r>
            <a:endParaRPr sz="2000">
              <a:latin typeface="Arial"/>
              <a:cs typeface="Arial"/>
            </a:endParaRPr>
          </a:p>
          <a:p>
            <a:pPr marL="527685" marR="1850389" indent="-515620">
              <a:lnSpc>
                <a:spcPts val="2880"/>
              </a:lnSpc>
              <a:spcBef>
                <a:spcPts val="720"/>
              </a:spcBef>
              <a:buAutoNum type="arabicParenR" startAt="6"/>
              <a:tabLst>
                <a:tab pos="527685" algn="l"/>
                <a:tab pos="528320" algn="l"/>
              </a:tabLst>
            </a:pPr>
            <a:r>
              <a:rPr sz="3000" spc="-360" dirty="0">
                <a:latin typeface="Arial"/>
                <a:cs typeface="Arial"/>
              </a:rPr>
              <a:t>To </a:t>
            </a:r>
            <a:r>
              <a:rPr sz="3000" spc="-90" dirty="0">
                <a:latin typeface="Arial"/>
                <a:cs typeface="Arial"/>
              </a:rPr>
              <a:t>provide </a:t>
            </a:r>
            <a:r>
              <a:rPr sz="3000" spc="-235" dirty="0">
                <a:latin typeface="Arial"/>
                <a:cs typeface="Arial"/>
              </a:rPr>
              <a:t>a </a:t>
            </a:r>
            <a:r>
              <a:rPr sz="3000" spc="-195" dirty="0">
                <a:latin typeface="Arial"/>
                <a:cs typeface="Arial"/>
              </a:rPr>
              <a:t>basis </a:t>
            </a:r>
            <a:r>
              <a:rPr sz="3000" spc="-10" dirty="0">
                <a:latin typeface="Arial"/>
                <a:cs typeface="Arial"/>
              </a:rPr>
              <a:t>for </a:t>
            </a:r>
            <a:r>
              <a:rPr sz="3000" spc="-120" dirty="0">
                <a:latin typeface="Arial"/>
                <a:cs typeface="Arial"/>
              </a:rPr>
              <a:t>Management  Development</a:t>
            </a:r>
            <a:r>
              <a:rPr sz="3000" spc="-170" dirty="0">
                <a:latin typeface="Arial"/>
                <a:cs typeface="Arial"/>
              </a:rPr>
              <a:t> Programmes.</a:t>
            </a:r>
            <a:endParaRPr sz="30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25"/>
              </a:spcBef>
              <a:buAutoNum type="arabicParenR" startAt="6"/>
              <a:tabLst>
                <a:tab pos="527685" algn="l"/>
                <a:tab pos="528320" algn="l"/>
              </a:tabLst>
            </a:pPr>
            <a:r>
              <a:rPr sz="3000" spc="-365" dirty="0">
                <a:latin typeface="Arial"/>
                <a:cs typeface="Arial"/>
              </a:rPr>
              <a:t>To </a:t>
            </a:r>
            <a:r>
              <a:rPr sz="3000" spc="-180" dirty="0">
                <a:latin typeface="Arial"/>
                <a:cs typeface="Arial"/>
              </a:rPr>
              <a:t>assist </a:t>
            </a:r>
            <a:r>
              <a:rPr sz="3000" spc="-50" dirty="0">
                <a:latin typeface="Arial"/>
                <a:cs typeface="Arial"/>
              </a:rPr>
              <a:t>productivity </a:t>
            </a:r>
            <a:r>
              <a:rPr sz="3000" spc="-130" dirty="0">
                <a:latin typeface="Arial"/>
                <a:cs typeface="Arial"/>
              </a:rPr>
              <a:t>bargaining(good</a:t>
            </a:r>
            <a:r>
              <a:rPr sz="3000" spc="-495" dirty="0">
                <a:latin typeface="Arial"/>
                <a:cs typeface="Arial"/>
              </a:rPr>
              <a:t> </a:t>
            </a:r>
            <a:r>
              <a:rPr sz="3000" spc="-120" dirty="0">
                <a:latin typeface="Arial"/>
                <a:cs typeface="Arial"/>
              </a:rPr>
              <a:t>deal)</a:t>
            </a:r>
            <a:endParaRPr sz="30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AutoNum type="arabicParenR" startAt="6"/>
              <a:tabLst>
                <a:tab pos="527685" algn="l"/>
                <a:tab pos="528320" algn="l"/>
              </a:tabLst>
            </a:pPr>
            <a:r>
              <a:rPr sz="3000" spc="-360" dirty="0">
                <a:latin typeface="Arial"/>
                <a:cs typeface="Arial"/>
              </a:rPr>
              <a:t>To </a:t>
            </a:r>
            <a:r>
              <a:rPr sz="3000" spc="-285" dirty="0">
                <a:latin typeface="Arial"/>
                <a:cs typeface="Arial"/>
              </a:rPr>
              <a:t>assess </a:t>
            </a:r>
            <a:r>
              <a:rPr sz="3000" spc="-40" dirty="0">
                <a:latin typeface="Arial"/>
                <a:cs typeface="Arial"/>
              </a:rPr>
              <a:t>the </a:t>
            </a:r>
            <a:r>
              <a:rPr sz="3000" spc="-135" dirty="0">
                <a:latin typeface="Arial"/>
                <a:cs typeface="Arial"/>
              </a:rPr>
              <a:t>cost </a:t>
            </a:r>
            <a:r>
              <a:rPr sz="3000" spc="-5" dirty="0">
                <a:latin typeface="Arial"/>
                <a:cs typeface="Arial"/>
              </a:rPr>
              <a:t>of </a:t>
            </a:r>
            <a:r>
              <a:rPr sz="3000" spc="-145" dirty="0">
                <a:latin typeface="Arial"/>
                <a:cs typeface="Arial"/>
              </a:rPr>
              <a:t>man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power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00" y="3429000"/>
            <a:ext cx="2438398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1361" y="2286761"/>
            <a:ext cx="2514600" cy="1447800"/>
          </a:xfrm>
          <a:custGeom>
            <a:avLst/>
            <a:gdLst/>
            <a:ahLst/>
            <a:cxnLst/>
            <a:rect l="l" t="t" r="r" b="b"/>
            <a:pathLst>
              <a:path w="2514600" h="1447800">
                <a:moveTo>
                  <a:pt x="0" y="0"/>
                </a:moveTo>
                <a:lnTo>
                  <a:pt x="1790700" y="0"/>
                </a:lnTo>
                <a:lnTo>
                  <a:pt x="2514600" y="723900"/>
                </a:lnTo>
                <a:lnTo>
                  <a:pt x="17907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8646" y="2612263"/>
            <a:ext cx="18180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marR="5080" indent="-132715">
              <a:lnSpc>
                <a:spcPct val="100000"/>
              </a:lnSpc>
              <a:spcBef>
                <a:spcPts val="100"/>
              </a:spcBef>
            </a:pPr>
            <a:r>
              <a:rPr sz="2400" b="1" spc="-145" dirty="0">
                <a:latin typeface="Arial"/>
                <a:cs typeface="Arial"/>
              </a:rPr>
              <a:t>Importance</a:t>
            </a:r>
            <a:r>
              <a:rPr sz="2400" b="1" spc="-200" dirty="0">
                <a:latin typeface="Arial"/>
                <a:cs typeface="Arial"/>
              </a:rPr>
              <a:t> </a:t>
            </a:r>
            <a:r>
              <a:rPr sz="2400" b="1" spc="-110" dirty="0">
                <a:latin typeface="Arial"/>
                <a:cs typeface="Arial"/>
              </a:rPr>
              <a:t>of  </a:t>
            </a:r>
            <a:r>
              <a:rPr sz="2400" b="1" spc="-305" dirty="0">
                <a:latin typeface="Arial"/>
                <a:cs typeface="Arial"/>
              </a:rPr>
              <a:t>HR</a:t>
            </a:r>
            <a:r>
              <a:rPr sz="2400" b="1" spc="-160" dirty="0">
                <a:latin typeface="Arial"/>
                <a:cs typeface="Arial"/>
              </a:rPr>
              <a:t> </a:t>
            </a:r>
            <a:r>
              <a:rPr sz="2400" b="1" spc="-195" dirty="0">
                <a:latin typeface="Arial"/>
                <a:cs typeface="Arial"/>
              </a:rPr>
              <a:t>Planning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92944" y="749744"/>
            <a:ext cx="4979035" cy="4521835"/>
            <a:chOff x="3492944" y="749744"/>
            <a:chExt cx="4979035" cy="4521835"/>
          </a:xfrm>
        </p:grpSpPr>
        <p:sp>
          <p:nvSpPr>
            <p:cNvPr id="5" name="object 5"/>
            <p:cNvSpPr/>
            <p:nvPr/>
          </p:nvSpPr>
          <p:spPr>
            <a:xfrm>
              <a:off x="3505962" y="762761"/>
              <a:ext cx="4953000" cy="4495800"/>
            </a:xfrm>
            <a:custGeom>
              <a:avLst/>
              <a:gdLst/>
              <a:ahLst/>
              <a:cxnLst/>
              <a:rect l="l" t="t" r="r" b="b"/>
              <a:pathLst>
                <a:path w="4953000" h="4495800">
                  <a:moveTo>
                    <a:pt x="4952999" y="0"/>
                  </a:moveTo>
                  <a:lnTo>
                    <a:pt x="2247900" y="0"/>
                  </a:lnTo>
                  <a:lnTo>
                    <a:pt x="0" y="2247900"/>
                  </a:lnTo>
                  <a:lnTo>
                    <a:pt x="2247900" y="4495800"/>
                  </a:lnTo>
                  <a:lnTo>
                    <a:pt x="4952999" y="4495800"/>
                  </a:lnTo>
                  <a:lnTo>
                    <a:pt x="4952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05962" y="762761"/>
              <a:ext cx="4953000" cy="4495800"/>
            </a:xfrm>
            <a:custGeom>
              <a:avLst/>
              <a:gdLst/>
              <a:ahLst/>
              <a:cxnLst/>
              <a:rect l="l" t="t" r="r" b="b"/>
              <a:pathLst>
                <a:path w="4953000" h="4495800">
                  <a:moveTo>
                    <a:pt x="4952999" y="0"/>
                  </a:moveTo>
                  <a:lnTo>
                    <a:pt x="2247900" y="0"/>
                  </a:lnTo>
                  <a:lnTo>
                    <a:pt x="0" y="2247900"/>
                  </a:lnTo>
                  <a:lnTo>
                    <a:pt x="2247900" y="4495800"/>
                  </a:lnTo>
                  <a:lnTo>
                    <a:pt x="4952999" y="4495800"/>
                  </a:lnTo>
                  <a:lnTo>
                    <a:pt x="4952999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14340" y="1304289"/>
            <a:ext cx="3061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30" dirty="0">
                <a:latin typeface="Arial"/>
                <a:cs typeface="Arial"/>
              </a:rPr>
              <a:t>A. </a:t>
            </a:r>
            <a:r>
              <a:rPr sz="2000" b="1" spc="-160" dirty="0">
                <a:latin typeface="Arial"/>
                <a:cs typeface="Arial"/>
              </a:rPr>
              <a:t>Reservoir </a:t>
            </a:r>
            <a:r>
              <a:rPr sz="2000" b="1" spc="-90" dirty="0">
                <a:latin typeface="Arial"/>
                <a:cs typeface="Arial"/>
              </a:rPr>
              <a:t>of </a:t>
            </a:r>
            <a:r>
              <a:rPr sz="2000" b="1" spc="-75" dirty="0">
                <a:latin typeface="Arial"/>
                <a:cs typeface="Arial"/>
              </a:rPr>
              <a:t>talent-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retain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91225" y="1608785"/>
            <a:ext cx="14497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70" dirty="0"/>
              <a:t>skilled</a:t>
            </a:r>
            <a:r>
              <a:rPr sz="2000" spc="-130" dirty="0"/>
              <a:t> </a:t>
            </a:r>
            <a:r>
              <a:rPr sz="2000" spc="-70" dirty="0"/>
              <a:t>people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4753483" y="1914270"/>
            <a:ext cx="359410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7850" indent="-343535">
              <a:lnSpc>
                <a:spcPct val="100000"/>
              </a:lnSpc>
              <a:spcBef>
                <a:spcPts val="105"/>
              </a:spcBef>
              <a:buAutoNum type="alphaUcPeriod" startAt="2"/>
              <a:tabLst>
                <a:tab pos="577850" algn="l"/>
                <a:tab pos="578485" algn="l"/>
              </a:tabLst>
            </a:pPr>
            <a:r>
              <a:rPr sz="2000" b="1" spc="-140" dirty="0">
                <a:latin typeface="Arial"/>
                <a:cs typeface="Arial"/>
              </a:rPr>
              <a:t>Prepare </a:t>
            </a:r>
            <a:r>
              <a:rPr sz="2000" b="1" spc="-120" dirty="0">
                <a:latin typeface="Arial"/>
                <a:cs typeface="Arial"/>
              </a:rPr>
              <a:t>people </a:t>
            </a:r>
            <a:r>
              <a:rPr sz="2000" b="1" spc="-95" dirty="0">
                <a:latin typeface="Arial"/>
                <a:cs typeface="Arial"/>
              </a:rPr>
              <a:t>for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80" dirty="0">
                <a:latin typeface="Arial"/>
                <a:cs typeface="Arial"/>
              </a:rPr>
              <a:t>future-</a:t>
            </a:r>
            <a:endParaRPr sz="2000">
              <a:latin typeface="Arial"/>
              <a:cs typeface="Arial"/>
            </a:endParaRPr>
          </a:p>
          <a:p>
            <a:pPr marL="1301750" marR="5080" indent="-958850">
              <a:lnSpc>
                <a:spcPct val="100000"/>
              </a:lnSpc>
            </a:pPr>
            <a:r>
              <a:rPr sz="2000" spc="-40" dirty="0">
                <a:latin typeface="Arial"/>
                <a:cs typeface="Arial"/>
              </a:rPr>
              <a:t>motivated&amp; </a:t>
            </a:r>
            <a:r>
              <a:rPr sz="2000" spc="-85" dirty="0">
                <a:latin typeface="Arial"/>
                <a:cs typeface="Arial"/>
              </a:rPr>
              <a:t>developed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meet  </a:t>
            </a:r>
            <a:r>
              <a:rPr sz="2000" spc="-15" dirty="0">
                <a:latin typeface="Arial"/>
                <a:cs typeface="Arial"/>
              </a:rPr>
              <a:t>future</a:t>
            </a:r>
            <a:r>
              <a:rPr sz="2000" spc="-120" dirty="0">
                <a:latin typeface="Arial"/>
                <a:cs typeface="Arial"/>
              </a:rPr>
              <a:t> needs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AutoNum type="alphaUcPeriod" startAt="3"/>
              <a:tabLst>
                <a:tab pos="355600" algn="l"/>
                <a:tab pos="356235" algn="l"/>
              </a:tabLst>
            </a:pPr>
            <a:r>
              <a:rPr sz="2000" b="1" spc="-185" dirty="0">
                <a:latin typeface="Arial"/>
                <a:cs typeface="Arial"/>
              </a:rPr>
              <a:t>Expand </a:t>
            </a:r>
            <a:r>
              <a:rPr sz="2000" b="1" spc="-110" dirty="0">
                <a:latin typeface="Arial"/>
                <a:cs typeface="Arial"/>
              </a:rPr>
              <a:t>or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95" dirty="0">
                <a:latin typeface="Arial"/>
                <a:cs typeface="Arial"/>
              </a:rPr>
              <a:t>contract-</a:t>
            </a:r>
            <a:r>
              <a:rPr sz="2000" spc="-95" dirty="0">
                <a:latin typeface="Arial"/>
                <a:cs typeface="Arial"/>
              </a:rPr>
              <a:t>continuous</a:t>
            </a:r>
            <a:endParaRPr sz="2000">
              <a:latin typeface="Arial"/>
              <a:cs typeface="Arial"/>
            </a:endParaRPr>
          </a:p>
          <a:p>
            <a:pPr marL="331470" algn="ctr">
              <a:lnSpc>
                <a:spcPct val="100000"/>
              </a:lnSpc>
            </a:pPr>
            <a:r>
              <a:rPr sz="2000" spc="-85" dirty="0">
                <a:latin typeface="Arial"/>
                <a:cs typeface="Arial"/>
              </a:rPr>
              <a:t>supply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70" dirty="0">
                <a:latin typeface="Arial"/>
                <a:cs typeface="Arial"/>
              </a:rPr>
              <a:t>people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33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handle</a:t>
            </a:r>
            <a:endParaRPr sz="2000">
              <a:latin typeface="Arial"/>
              <a:cs typeface="Arial"/>
            </a:endParaRPr>
          </a:p>
          <a:p>
            <a:pPr marL="330835" algn="ctr">
              <a:lnSpc>
                <a:spcPct val="100000"/>
              </a:lnSpc>
            </a:pPr>
            <a:r>
              <a:rPr sz="2000" spc="-85" dirty="0">
                <a:latin typeface="Arial"/>
                <a:cs typeface="Arial"/>
              </a:rPr>
              <a:t>challenging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jobs</a:t>
            </a:r>
            <a:endParaRPr sz="2000">
              <a:latin typeface="Arial"/>
              <a:cs typeface="Arial"/>
            </a:endParaRPr>
          </a:p>
          <a:p>
            <a:pPr marL="983615" indent="-343535">
              <a:lnSpc>
                <a:spcPct val="100000"/>
              </a:lnSpc>
              <a:buAutoNum type="alphaUcPeriod" startAt="4"/>
              <a:tabLst>
                <a:tab pos="984250" algn="l"/>
              </a:tabLst>
            </a:pPr>
            <a:r>
              <a:rPr sz="2000" b="1" spc="-175" dirty="0">
                <a:latin typeface="Arial"/>
                <a:cs typeface="Arial"/>
              </a:rPr>
              <a:t>Cut </a:t>
            </a:r>
            <a:r>
              <a:rPr sz="2000" b="1" spc="-140" dirty="0">
                <a:latin typeface="Arial"/>
                <a:cs typeface="Arial"/>
              </a:rPr>
              <a:t>cost-</a:t>
            </a:r>
            <a:r>
              <a:rPr sz="2000" spc="-140" dirty="0">
                <a:latin typeface="Arial"/>
                <a:cs typeface="Arial"/>
              </a:rPr>
              <a:t>Hr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budget</a:t>
            </a:r>
            <a:endParaRPr sz="2000">
              <a:latin typeface="Arial"/>
              <a:cs typeface="Arial"/>
            </a:endParaRPr>
          </a:p>
          <a:p>
            <a:pPr marL="393700" marR="55244" indent="-335915">
              <a:lnSpc>
                <a:spcPct val="100000"/>
              </a:lnSpc>
              <a:buAutoNum type="alphaUcPeriod" startAt="4"/>
              <a:tabLst>
                <a:tab pos="401320" algn="l"/>
                <a:tab pos="401955" algn="l"/>
              </a:tabLst>
            </a:pPr>
            <a:r>
              <a:rPr sz="2000" b="1" spc="-220" dirty="0">
                <a:latin typeface="Arial"/>
                <a:cs typeface="Arial"/>
              </a:rPr>
              <a:t>Succession </a:t>
            </a:r>
            <a:r>
              <a:rPr sz="2000" b="1" spc="-130" dirty="0">
                <a:latin typeface="Arial"/>
                <a:cs typeface="Arial"/>
              </a:rPr>
              <a:t>planning- </a:t>
            </a:r>
            <a:r>
              <a:rPr sz="2000" spc="-110" dirty="0">
                <a:latin typeface="Arial"/>
                <a:cs typeface="Arial"/>
              </a:rPr>
              <a:t>stars </a:t>
            </a:r>
            <a:r>
              <a:rPr sz="2000" spc="-90" dirty="0">
                <a:latin typeface="Arial"/>
                <a:cs typeface="Arial"/>
              </a:rPr>
              <a:t>are  picked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spc="-85" dirty="0">
                <a:latin typeface="Arial"/>
                <a:cs typeface="Arial"/>
              </a:rPr>
              <a:t>challenging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projects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4495800" cy="5267325"/>
            <a:chOff x="0" y="0"/>
            <a:chExt cx="4495800" cy="5267325"/>
          </a:xfrm>
        </p:grpSpPr>
        <p:sp>
          <p:nvSpPr>
            <p:cNvPr id="11" name="object 11"/>
            <p:cNvSpPr/>
            <p:nvPr/>
          </p:nvSpPr>
          <p:spPr>
            <a:xfrm>
              <a:off x="0" y="0"/>
              <a:ext cx="2133600" cy="2209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00" y="4038600"/>
              <a:ext cx="3096768" cy="12283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4600" y="76200"/>
              <a:ext cx="1981200" cy="1828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53162" y="5563361"/>
            <a:ext cx="8382000" cy="1295400"/>
          </a:xfrm>
          <a:custGeom>
            <a:avLst/>
            <a:gdLst/>
            <a:ahLst/>
            <a:cxnLst/>
            <a:rect l="l" t="t" r="r" b="b"/>
            <a:pathLst>
              <a:path w="8382000" h="1295400">
                <a:moveTo>
                  <a:pt x="0" y="1295400"/>
                </a:moveTo>
                <a:lnTo>
                  <a:pt x="8382000" y="1295400"/>
                </a:lnTo>
                <a:lnTo>
                  <a:pt x="8382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1140" y="5691327"/>
            <a:ext cx="6978015" cy="1005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35" dirty="0">
                <a:latin typeface="Arial"/>
                <a:cs typeface="Arial"/>
              </a:rPr>
              <a:t>EFFECTIVE </a:t>
            </a:r>
            <a:r>
              <a:rPr sz="2400" b="1" spc="-145" dirty="0">
                <a:latin typeface="Arial"/>
                <a:cs typeface="Arial"/>
              </a:rPr>
              <a:t>HUMAN </a:t>
            </a:r>
            <a:r>
              <a:rPr sz="2400" b="1" spc="-375" dirty="0">
                <a:latin typeface="Arial"/>
                <a:cs typeface="Arial"/>
              </a:rPr>
              <a:t>RESOURCE</a:t>
            </a:r>
            <a:r>
              <a:rPr sz="2400" b="1" spc="-290" dirty="0">
                <a:latin typeface="Arial"/>
                <a:cs typeface="Arial"/>
              </a:rPr>
              <a:t> </a:t>
            </a:r>
            <a:r>
              <a:rPr sz="2400" b="1" spc="-229" dirty="0">
                <a:latin typeface="Arial"/>
                <a:cs typeface="Arial"/>
              </a:rPr>
              <a:t>PLANNING: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00" spc="-85" dirty="0">
                <a:latin typeface="Arial"/>
                <a:cs typeface="Arial"/>
              </a:rPr>
              <a:t>set </a:t>
            </a:r>
            <a:r>
              <a:rPr sz="2000" spc="-35" dirty="0">
                <a:latin typeface="Arial"/>
                <a:cs typeface="Arial"/>
              </a:rPr>
              <a:t>efficient </a:t>
            </a:r>
            <a:r>
              <a:rPr sz="2000" spc="-55" dirty="0">
                <a:latin typeface="Arial"/>
                <a:cs typeface="Arial"/>
              </a:rPr>
              <a:t>objective, </a:t>
            </a:r>
            <a:r>
              <a:rPr sz="2000" spc="-10" dirty="0">
                <a:latin typeface="Arial"/>
                <a:cs typeface="Arial"/>
              </a:rPr>
              <a:t>top </a:t>
            </a:r>
            <a:r>
              <a:rPr sz="2000" spc="-125" dirty="0">
                <a:latin typeface="Arial"/>
                <a:cs typeface="Arial"/>
              </a:rPr>
              <a:t>mg </a:t>
            </a:r>
            <a:r>
              <a:rPr sz="2000" spc="-50" dirty="0">
                <a:latin typeface="Arial"/>
                <a:cs typeface="Arial"/>
              </a:rPr>
              <a:t>support, </a:t>
            </a:r>
            <a:r>
              <a:rPr sz="2000" spc="-114" dirty="0">
                <a:latin typeface="Arial"/>
                <a:cs typeface="Arial"/>
              </a:rPr>
              <a:t>Employee </a:t>
            </a:r>
            <a:r>
              <a:rPr sz="2000" spc="-60" dirty="0">
                <a:latin typeface="Arial"/>
                <a:cs typeface="Arial"/>
              </a:rPr>
              <a:t>skill </a:t>
            </a:r>
            <a:r>
              <a:rPr sz="2000" spc="-65" dirty="0">
                <a:latin typeface="Arial"/>
                <a:cs typeface="Arial"/>
              </a:rPr>
              <a:t>inventory,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spc="-280" dirty="0">
                <a:latin typeface="Arial"/>
                <a:cs typeface="Arial"/>
              </a:rPr>
              <a:t>HR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35" dirty="0">
                <a:latin typeface="Arial"/>
                <a:cs typeface="Arial"/>
              </a:rPr>
              <a:t>Information </a:t>
            </a:r>
            <a:r>
              <a:rPr sz="2000" spc="-114" dirty="0">
                <a:latin typeface="Arial"/>
                <a:cs typeface="Arial"/>
              </a:rPr>
              <a:t>system,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Coordination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7825" y="530478"/>
            <a:ext cx="5847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20" dirty="0">
                <a:latin typeface="Arial"/>
                <a:cs typeface="Arial"/>
              </a:rPr>
              <a:t>HUMAN </a:t>
            </a:r>
            <a:r>
              <a:rPr sz="3600" b="1" spc="-565" dirty="0">
                <a:latin typeface="Arial"/>
                <a:cs typeface="Arial"/>
              </a:rPr>
              <a:t>RESOURCE</a:t>
            </a:r>
            <a:r>
              <a:rPr sz="3600" b="1" spc="-220" dirty="0">
                <a:latin typeface="Arial"/>
                <a:cs typeface="Arial"/>
              </a:rPr>
              <a:t> </a:t>
            </a:r>
            <a:r>
              <a:rPr sz="3600" b="1" spc="-355" dirty="0">
                <a:latin typeface="Arial"/>
                <a:cs typeface="Arial"/>
              </a:rPr>
              <a:t>PLANNING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16744" y="1589468"/>
            <a:ext cx="2312035" cy="3597275"/>
            <a:chOff x="3416744" y="1589468"/>
            <a:chExt cx="2312035" cy="3597275"/>
          </a:xfrm>
        </p:grpSpPr>
        <p:sp>
          <p:nvSpPr>
            <p:cNvPr id="4" name="object 4"/>
            <p:cNvSpPr/>
            <p:nvPr/>
          </p:nvSpPr>
          <p:spPr>
            <a:xfrm>
              <a:off x="4501134" y="3609594"/>
              <a:ext cx="0" cy="1564640"/>
            </a:xfrm>
            <a:custGeom>
              <a:avLst/>
              <a:gdLst/>
              <a:ahLst/>
              <a:cxnLst/>
              <a:rect l="l" t="t" r="r" b="b"/>
              <a:pathLst>
                <a:path h="1564639">
                  <a:moveTo>
                    <a:pt x="0" y="1190243"/>
                  </a:moveTo>
                  <a:lnTo>
                    <a:pt x="0" y="1564131"/>
                  </a:lnTo>
                </a:path>
                <a:path h="1564639">
                  <a:moveTo>
                    <a:pt x="0" y="0"/>
                  </a:moveTo>
                  <a:lnTo>
                    <a:pt x="0" y="373887"/>
                  </a:lnTo>
                </a:path>
              </a:pathLst>
            </a:custGeom>
            <a:ln w="25908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01134" y="2419350"/>
              <a:ext cx="0" cy="374015"/>
            </a:xfrm>
            <a:custGeom>
              <a:avLst/>
              <a:gdLst/>
              <a:ahLst/>
              <a:cxnLst/>
              <a:rect l="l" t="t" r="r" b="b"/>
              <a:pathLst>
                <a:path h="374014">
                  <a:moveTo>
                    <a:pt x="0" y="0"/>
                  </a:moveTo>
                  <a:lnTo>
                    <a:pt x="0" y="373888"/>
                  </a:lnTo>
                </a:path>
              </a:pathLst>
            </a:custGeom>
            <a:ln w="25908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29762" y="1602485"/>
              <a:ext cx="2143125" cy="817244"/>
            </a:xfrm>
            <a:custGeom>
              <a:avLst/>
              <a:gdLst/>
              <a:ahLst/>
              <a:cxnLst/>
              <a:rect l="l" t="t" r="r" b="b"/>
              <a:pathLst>
                <a:path w="2143125" h="817244">
                  <a:moveTo>
                    <a:pt x="2061083" y="0"/>
                  </a:moveTo>
                  <a:lnTo>
                    <a:pt x="81661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1"/>
                  </a:lnTo>
                  <a:lnTo>
                    <a:pt x="0" y="735202"/>
                  </a:lnTo>
                  <a:lnTo>
                    <a:pt x="6419" y="766982"/>
                  </a:lnTo>
                  <a:lnTo>
                    <a:pt x="23923" y="792940"/>
                  </a:lnTo>
                  <a:lnTo>
                    <a:pt x="49881" y="810444"/>
                  </a:lnTo>
                  <a:lnTo>
                    <a:pt x="81661" y="816863"/>
                  </a:lnTo>
                  <a:lnTo>
                    <a:pt x="2061083" y="816863"/>
                  </a:lnTo>
                  <a:lnTo>
                    <a:pt x="2092862" y="810444"/>
                  </a:lnTo>
                  <a:lnTo>
                    <a:pt x="2118820" y="792940"/>
                  </a:lnTo>
                  <a:lnTo>
                    <a:pt x="2136324" y="766982"/>
                  </a:lnTo>
                  <a:lnTo>
                    <a:pt x="2142743" y="735202"/>
                  </a:lnTo>
                  <a:lnTo>
                    <a:pt x="2142743" y="81661"/>
                  </a:lnTo>
                  <a:lnTo>
                    <a:pt x="2136324" y="49881"/>
                  </a:lnTo>
                  <a:lnTo>
                    <a:pt x="2118820" y="23923"/>
                  </a:lnTo>
                  <a:lnTo>
                    <a:pt x="2092862" y="6419"/>
                  </a:lnTo>
                  <a:lnTo>
                    <a:pt x="20610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9762" y="1602485"/>
              <a:ext cx="2143125" cy="817244"/>
            </a:xfrm>
            <a:custGeom>
              <a:avLst/>
              <a:gdLst/>
              <a:ahLst/>
              <a:cxnLst/>
              <a:rect l="l" t="t" r="r" b="b"/>
              <a:pathLst>
                <a:path w="2143125" h="817244">
                  <a:moveTo>
                    <a:pt x="0" y="81661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1" y="0"/>
                  </a:lnTo>
                  <a:lnTo>
                    <a:pt x="2061083" y="0"/>
                  </a:lnTo>
                  <a:lnTo>
                    <a:pt x="2092862" y="6419"/>
                  </a:lnTo>
                  <a:lnTo>
                    <a:pt x="2118820" y="23923"/>
                  </a:lnTo>
                  <a:lnTo>
                    <a:pt x="2136324" y="49881"/>
                  </a:lnTo>
                  <a:lnTo>
                    <a:pt x="2142743" y="81661"/>
                  </a:lnTo>
                  <a:lnTo>
                    <a:pt x="2142743" y="735202"/>
                  </a:lnTo>
                  <a:lnTo>
                    <a:pt x="2136324" y="766982"/>
                  </a:lnTo>
                  <a:lnTo>
                    <a:pt x="2118820" y="792940"/>
                  </a:lnTo>
                  <a:lnTo>
                    <a:pt x="2092862" y="810444"/>
                  </a:lnTo>
                  <a:lnTo>
                    <a:pt x="2061083" y="816863"/>
                  </a:lnTo>
                  <a:lnTo>
                    <a:pt x="81661" y="816863"/>
                  </a:lnTo>
                  <a:lnTo>
                    <a:pt x="49881" y="810444"/>
                  </a:lnTo>
                  <a:lnTo>
                    <a:pt x="23923" y="792940"/>
                  </a:lnTo>
                  <a:lnTo>
                    <a:pt x="6419" y="766982"/>
                  </a:lnTo>
                  <a:lnTo>
                    <a:pt x="0" y="735202"/>
                  </a:lnTo>
                  <a:lnTo>
                    <a:pt x="0" y="8166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3018" y="1738121"/>
              <a:ext cx="2143125" cy="817244"/>
            </a:xfrm>
            <a:custGeom>
              <a:avLst/>
              <a:gdLst/>
              <a:ahLst/>
              <a:cxnLst/>
              <a:rect l="l" t="t" r="r" b="b"/>
              <a:pathLst>
                <a:path w="2143125" h="817244">
                  <a:moveTo>
                    <a:pt x="2061083" y="0"/>
                  </a:moveTo>
                  <a:lnTo>
                    <a:pt x="81661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1"/>
                  </a:lnTo>
                  <a:lnTo>
                    <a:pt x="0" y="735202"/>
                  </a:lnTo>
                  <a:lnTo>
                    <a:pt x="6419" y="766982"/>
                  </a:lnTo>
                  <a:lnTo>
                    <a:pt x="23923" y="792940"/>
                  </a:lnTo>
                  <a:lnTo>
                    <a:pt x="49881" y="810444"/>
                  </a:lnTo>
                  <a:lnTo>
                    <a:pt x="81661" y="816863"/>
                  </a:lnTo>
                  <a:lnTo>
                    <a:pt x="2061083" y="816863"/>
                  </a:lnTo>
                  <a:lnTo>
                    <a:pt x="2092862" y="810444"/>
                  </a:lnTo>
                  <a:lnTo>
                    <a:pt x="2118820" y="792940"/>
                  </a:lnTo>
                  <a:lnTo>
                    <a:pt x="2136324" y="766982"/>
                  </a:lnTo>
                  <a:lnTo>
                    <a:pt x="2142744" y="735202"/>
                  </a:lnTo>
                  <a:lnTo>
                    <a:pt x="2142744" y="81661"/>
                  </a:lnTo>
                  <a:lnTo>
                    <a:pt x="2136324" y="49881"/>
                  </a:lnTo>
                  <a:lnTo>
                    <a:pt x="2118820" y="23923"/>
                  </a:lnTo>
                  <a:lnTo>
                    <a:pt x="2092862" y="6419"/>
                  </a:lnTo>
                  <a:lnTo>
                    <a:pt x="20610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73018" y="1738121"/>
              <a:ext cx="2143125" cy="817244"/>
            </a:xfrm>
            <a:custGeom>
              <a:avLst/>
              <a:gdLst/>
              <a:ahLst/>
              <a:cxnLst/>
              <a:rect l="l" t="t" r="r" b="b"/>
              <a:pathLst>
                <a:path w="2143125" h="817244">
                  <a:moveTo>
                    <a:pt x="0" y="81661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1" y="0"/>
                  </a:lnTo>
                  <a:lnTo>
                    <a:pt x="2061083" y="0"/>
                  </a:lnTo>
                  <a:lnTo>
                    <a:pt x="2092862" y="6419"/>
                  </a:lnTo>
                  <a:lnTo>
                    <a:pt x="2118820" y="23923"/>
                  </a:lnTo>
                  <a:lnTo>
                    <a:pt x="2136324" y="49881"/>
                  </a:lnTo>
                  <a:lnTo>
                    <a:pt x="2142744" y="81661"/>
                  </a:lnTo>
                  <a:lnTo>
                    <a:pt x="2142744" y="735202"/>
                  </a:lnTo>
                  <a:lnTo>
                    <a:pt x="2136324" y="766982"/>
                  </a:lnTo>
                  <a:lnTo>
                    <a:pt x="2118820" y="792940"/>
                  </a:lnTo>
                  <a:lnTo>
                    <a:pt x="2092862" y="810444"/>
                  </a:lnTo>
                  <a:lnTo>
                    <a:pt x="2061083" y="816863"/>
                  </a:lnTo>
                  <a:lnTo>
                    <a:pt x="81661" y="816863"/>
                  </a:lnTo>
                  <a:lnTo>
                    <a:pt x="49881" y="810444"/>
                  </a:lnTo>
                  <a:lnTo>
                    <a:pt x="23923" y="792940"/>
                  </a:lnTo>
                  <a:lnTo>
                    <a:pt x="6419" y="766982"/>
                  </a:lnTo>
                  <a:lnTo>
                    <a:pt x="0" y="735202"/>
                  </a:lnTo>
                  <a:lnTo>
                    <a:pt x="0" y="8166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60775" y="1996262"/>
            <a:ext cx="196659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65" dirty="0">
                <a:latin typeface="Arial"/>
                <a:cs typeface="Arial"/>
              </a:rPr>
              <a:t>Organizational</a:t>
            </a:r>
            <a:r>
              <a:rPr sz="1500" spc="-160" dirty="0">
                <a:latin typeface="Arial"/>
                <a:cs typeface="Arial"/>
              </a:rPr>
              <a:t> </a:t>
            </a:r>
            <a:r>
              <a:rPr sz="1500" spc="-55" dirty="0">
                <a:latin typeface="Arial"/>
                <a:cs typeface="Arial"/>
              </a:rPr>
              <a:t>objectives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69144" y="2779712"/>
            <a:ext cx="2007235" cy="978535"/>
            <a:chOff x="3569144" y="2779712"/>
            <a:chExt cx="2007235" cy="978535"/>
          </a:xfrm>
        </p:grpSpPr>
        <p:sp>
          <p:nvSpPr>
            <p:cNvPr id="12" name="object 12"/>
            <p:cNvSpPr/>
            <p:nvPr/>
          </p:nvSpPr>
          <p:spPr>
            <a:xfrm>
              <a:off x="3582162" y="2792729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1756283" y="0"/>
                  </a:moveTo>
                  <a:lnTo>
                    <a:pt x="81661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1"/>
                  </a:lnTo>
                  <a:lnTo>
                    <a:pt x="0" y="735203"/>
                  </a:lnTo>
                  <a:lnTo>
                    <a:pt x="6419" y="766982"/>
                  </a:lnTo>
                  <a:lnTo>
                    <a:pt x="23923" y="792940"/>
                  </a:lnTo>
                  <a:lnTo>
                    <a:pt x="49881" y="810444"/>
                  </a:lnTo>
                  <a:lnTo>
                    <a:pt x="81661" y="816864"/>
                  </a:lnTo>
                  <a:lnTo>
                    <a:pt x="1756283" y="816864"/>
                  </a:lnTo>
                  <a:lnTo>
                    <a:pt x="1788062" y="810444"/>
                  </a:lnTo>
                  <a:lnTo>
                    <a:pt x="1814020" y="792940"/>
                  </a:lnTo>
                  <a:lnTo>
                    <a:pt x="1831524" y="766982"/>
                  </a:lnTo>
                  <a:lnTo>
                    <a:pt x="1837943" y="735203"/>
                  </a:lnTo>
                  <a:lnTo>
                    <a:pt x="1837943" y="81661"/>
                  </a:lnTo>
                  <a:lnTo>
                    <a:pt x="1831524" y="49881"/>
                  </a:lnTo>
                  <a:lnTo>
                    <a:pt x="1814020" y="23923"/>
                  </a:lnTo>
                  <a:lnTo>
                    <a:pt x="1788062" y="6419"/>
                  </a:lnTo>
                  <a:lnTo>
                    <a:pt x="17562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82162" y="2792729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0" y="81661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1" y="0"/>
                  </a:lnTo>
                  <a:lnTo>
                    <a:pt x="1756283" y="0"/>
                  </a:lnTo>
                  <a:lnTo>
                    <a:pt x="1788062" y="6419"/>
                  </a:lnTo>
                  <a:lnTo>
                    <a:pt x="1814020" y="23923"/>
                  </a:lnTo>
                  <a:lnTo>
                    <a:pt x="1831524" y="49881"/>
                  </a:lnTo>
                  <a:lnTo>
                    <a:pt x="1837943" y="81661"/>
                  </a:lnTo>
                  <a:lnTo>
                    <a:pt x="1837943" y="735203"/>
                  </a:lnTo>
                  <a:lnTo>
                    <a:pt x="1831524" y="766982"/>
                  </a:lnTo>
                  <a:lnTo>
                    <a:pt x="1814020" y="792940"/>
                  </a:lnTo>
                  <a:lnTo>
                    <a:pt x="1788062" y="810444"/>
                  </a:lnTo>
                  <a:lnTo>
                    <a:pt x="1756283" y="816864"/>
                  </a:lnTo>
                  <a:lnTo>
                    <a:pt x="81661" y="816864"/>
                  </a:lnTo>
                  <a:lnTo>
                    <a:pt x="49881" y="810444"/>
                  </a:lnTo>
                  <a:lnTo>
                    <a:pt x="23923" y="792940"/>
                  </a:lnTo>
                  <a:lnTo>
                    <a:pt x="6419" y="766982"/>
                  </a:lnTo>
                  <a:lnTo>
                    <a:pt x="0" y="735203"/>
                  </a:lnTo>
                  <a:lnTo>
                    <a:pt x="0" y="8166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25418" y="2928365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1756283" y="0"/>
                  </a:moveTo>
                  <a:lnTo>
                    <a:pt x="81661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1"/>
                  </a:lnTo>
                  <a:lnTo>
                    <a:pt x="0" y="735203"/>
                  </a:lnTo>
                  <a:lnTo>
                    <a:pt x="6419" y="766982"/>
                  </a:lnTo>
                  <a:lnTo>
                    <a:pt x="23923" y="792940"/>
                  </a:lnTo>
                  <a:lnTo>
                    <a:pt x="49881" y="810444"/>
                  </a:lnTo>
                  <a:lnTo>
                    <a:pt x="81661" y="816864"/>
                  </a:lnTo>
                  <a:lnTo>
                    <a:pt x="1756283" y="816864"/>
                  </a:lnTo>
                  <a:lnTo>
                    <a:pt x="1788062" y="810444"/>
                  </a:lnTo>
                  <a:lnTo>
                    <a:pt x="1814020" y="792940"/>
                  </a:lnTo>
                  <a:lnTo>
                    <a:pt x="1831524" y="766982"/>
                  </a:lnTo>
                  <a:lnTo>
                    <a:pt x="1837944" y="735203"/>
                  </a:lnTo>
                  <a:lnTo>
                    <a:pt x="1837944" y="81661"/>
                  </a:lnTo>
                  <a:lnTo>
                    <a:pt x="1831524" y="49881"/>
                  </a:lnTo>
                  <a:lnTo>
                    <a:pt x="1814020" y="23923"/>
                  </a:lnTo>
                  <a:lnTo>
                    <a:pt x="1788062" y="6419"/>
                  </a:lnTo>
                  <a:lnTo>
                    <a:pt x="17562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25418" y="2928365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0" y="81661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1" y="0"/>
                  </a:lnTo>
                  <a:lnTo>
                    <a:pt x="1756283" y="0"/>
                  </a:lnTo>
                  <a:lnTo>
                    <a:pt x="1788062" y="6419"/>
                  </a:lnTo>
                  <a:lnTo>
                    <a:pt x="1814020" y="23923"/>
                  </a:lnTo>
                  <a:lnTo>
                    <a:pt x="1831524" y="49881"/>
                  </a:lnTo>
                  <a:lnTo>
                    <a:pt x="1837944" y="81661"/>
                  </a:lnTo>
                  <a:lnTo>
                    <a:pt x="1837944" y="735203"/>
                  </a:lnTo>
                  <a:lnTo>
                    <a:pt x="1831524" y="766982"/>
                  </a:lnTo>
                  <a:lnTo>
                    <a:pt x="1814020" y="792940"/>
                  </a:lnTo>
                  <a:lnTo>
                    <a:pt x="1788062" y="810444"/>
                  </a:lnTo>
                  <a:lnTo>
                    <a:pt x="1756283" y="816864"/>
                  </a:lnTo>
                  <a:lnTo>
                    <a:pt x="81661" y="816864"/>
                  </a:lnTo>
                  <a:lnTo>
                    <a:pt x="49881" y="810444"/>
                  </a:lnTo>
                  <a:lnTo>
                    <a:pt x="23923" y="792940"/>
                  </a:lnTo>
                  <a:lnTo>
                    <a:pt x="6419" y="766982"/>
                  </a:lnTo>
                  <a:lnTo>
                    <a:pt x="0" y="735203"/>
                  </a:lnTo>
                  <a:lnTo>
                    <a:pt x="0" y="8166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91483" y="3082544"/>
            <a:ext cx="130429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15595" marR="5080" indent="-303530">
              <a:lnSpc>
                <a:spcPts val="1639"/>
              </a:lnSpc>
              <a:spcBef>
                <a:spcPts val="285"/>
              </a:spcBef>
            </a:pPr>
            <a:r>
              <a:rPr sz="1500" spc="-85" dirty="0">
                <a:latin typeface="Arial"/>
                <a:cs typeface="Arial"/>
              </a:rPr>
              <a:t>Human</a:t>
            </a:r>
            <a:r>
              <a:rPr sz="1500" spc="-150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resource  </a:t>
            </a:r>
            <a:r>
              <a:rPr sz="1500" spc="-55" dirty="0">
                <a:latin typeface="Arial"/>
                <a:cs typeface="Arial"/>
              </a:rPr>
              <a:t>planning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69144" y="3969956"/>
            <a:ext cx="2007235" cy="978535"/>
            <a:chOff x="3569144" y="3969956"/>
            <a:chExt cx="2007235" cy="978535"/>
          </a:xfrm>
        </p:grpSpPr>
        <p:sp>
          <p:nvSpPr>
            <p:cNvPr id="18" name="object 18"/>
            <p:cNvSpPr/>
            <p:nvPr/>
          </p:nvSpPr>
          <p:spPr>
            <a:xfrm>
              <a:off x="3582162" y="3982974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1756283" y="0"/>
                  </a:moveTo>
                  <a:lnTo>
                    <a:pt x="81661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1"/>
                  </a:lnTo>
                  <a:lnTo>
                    <a:pt x="0" y="735202"/>
                  </a:lnTo>
                  <a:lnTo>
                    <a:pt x="6419" y="766982"/>
                  </a:lnTo>
                  <a:lnTo>
                    <a:pt x="23923" y="792940"/>
                  </a:lnTo>
                  <a:lnTo>
                    <a:pt x="49881" y="810444"/>
                  </a:lnTo>
                  <a:lnTo>
                    <a:pt x="81661" y="816863"/>
                  </a:lnTo>
                  <a:lnTo>
                    <a:pt x="1756283" y="816863"/>
                  </a:lnTo>
                  <a:lnTo>
                    <a:pt x="1788062" y="810444"/>
                  </a:lnTo>
                  <a:lnTo>
                    <a:pt x="1814020" y="792940"/>
                  </a:lnTo>
                  <a:lnTo>
                    <a:pt x="1831524" y="766982"/>
                  </a:lnTo>
                  <a:lnTo>
                    <a:pt x="1837943" y="735202"/>
                  </a:lnTo>
                  <a:lnTo>
                    <a:pt x="1837943" y="81661"/>
                  </a:lnTo>
                  <a:lnTo>
                    <a:pt x="1831524" y="49881"/>
                  </a:lnTo>
                  <a:lnTo>
                    <a:pt x="1814020" y="23923"/>
                  </a:lnTo>
                  <a:lnTo>
                    <a:pt x="1788062" y="6419"/>
                  </a:lnTo>
                  <a:lnTo>
                    <a:pt x="17562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82162" y="3982974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0" y="81661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1" y="0"/>
                  </a:lnTo>
                  <a:lnTo>
                    <a:pt x="1756283" y="0"/>
                  </a:lnTo>
                  <a:lnTo>
                    <a:pt x="1788062" y="6419"/>
                  </a:lnTo>
                  <a:lnTo>
                    <a:pt x="1814020" y="23923"/>
                  </a:lnTo>
                  <a:lnTo>
                    <a:pt x="1831524" y="49881"/>
                  </a:lnTo>
                  <a:lnTo>
                    <a:pt x="1837943" y="81661"/>
                  </a:lnTo>
                  <a:lnTo>
                    <a:pt x="1837943" y="735202"/>
                  </a:lnTo>
                  <a:lnTo>
                    <a:pt x="1831524" y="766982"/>
                  </a:lnTo>
                  <a:lnTo>
                    <a:pt x="1814020" y="792940"/>
                  </a:lnTo>
                  <a:lnTo>
                    <a:pt x="1788062" y="810444"/>
                  </a:lnTo>
                  <a:lnTo>
                    <a:pt x="1756283" y="816863"/>
                  </a:lnTo>
                  <a:lnTo>
                    <a:pt x="81661" y="816863"/>
                  </a:lnTo>
                  <a:lnTo>
                    <a:pt x="49881" y="810444"/>
                  </a:lnTo>
                  <a:lnTo>
                    <a:pt x="23923" y="792940"/>
                  </a:lnTo>
                  <a:lnTo>
                    <a:pt x="6419" y="766982"/>
                  </a:lnTo>
                  <a:lnTo>
                    <a:pt x="0" y="735202"/>
                  </a:lnTo>
                  <a:lnTo>
                    <a:pt x="0" y="8166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25418" y="4118610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1756283" y="0"/>
                  </a:moveTo>
                  <a:lnTo>
                    <a:pt x="81661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0"/>
                  </a:lnTo>
                  <a:lnTo>
                    <a:pt x="0" y="735202"/>
                  </a:lnTo>
                  <a:lnTo>
                    <a:pt x="6419" y="766982"/>
                  </a:lnTo>
                  <a:lnTo>
                    <a:pt x="23923" y="792940"/>
                  </a:lnTo>
                  <a:lnTo>
                    <a:pt x="49881" y="810444"/>
                  </a:lnTo>
                  <a:lnTo>
                    <a:pt x="81661" y="816863"/>
                  </a:lnTo>
                  <a:lnTo>
                    <a:pt x="1756283" y="816863"/>
                  </a:lnTo>
                  <a:lnTo>
                    <a:pt x="1788062" y="810444"/>
                  </a:lnTo>
                  <a:lnTo>
                    <a:pt x="1814020" y="792940"/>
                  </a:lnTo>
                  <a:lnTo>
                    <a:pt x="1831524" y="766982"/>
                  </a:lnTo>
                  <a:lnTo>
                    <a:pt x="1837944" y="735202"/>
                  </a:lnTo>
                  <a:lnTo>
                    <a:pt x="1837944" y="81660"/>
                  </a:lnTo>
                  <a:lnTo>
                    <a:pt x="1831524" y="49881"/>
                  </a:lnTo>
                  <a:lnTo>
                    <a:pt x="1814020" y="23923"/>
                  </a:lnTo>
                  <a:lnTo>
                    <a:pt x="1788062" y="6419"/>
                  </a:lnTo>
                  <a:lnTo>
                    <a:pt x="17562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25418" y="4118610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0" y="81660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1" y="0"/>
                  </a:lnTo>
                  <a:lnTo>
                    <a:pt x="1756283" y="0"/>
                  </a:lnTo>
                  <a:lnTo>
                    <a:pt x="1788062" y="6419"/>
                  </a:lnTo>
                  <a:lnTo>
                    <a:pt x="1814020" y="23923"/>
                  </a:lnTo>
                  <a:lnTo>
                    <a:pt x="1831524" y="49881"/>
                  </a:lnTo>
                  <a:lnTo>
                    <a:pt x="1837944" y="81660"/>
                  </a:lnTo>
                  <a:lnTo>
                    <a:pt x="1837944" y="735202"/>
                  </a:lnTo>
                  <a:lnTo>
                    <a:pt x="1831524" y="766982"/>
                  </a:lnTo>
                  <a:lnTo>
                    <a:pt x="1814020" y="792940"/>
                  </a:lnTo>
                  <a:lnTo>
                    <a:pt x="1788062" y="810444"/>
                  </a:lnTo>
                  <a:lnTo>
                    <a:pt x="1756283" y="816863"/>
                  </a:lnTo>
                  <a:lnTo>
                    <a:pt x="81661" y="816863"/>
                  </a:lnTo>
                  <a:lnTo>
                    <a:pt x="49881" y="810444"/>
                  </a:lnTo>
                  <a:lnTo>
                    <a:pt x="23923" y="792940"/>
                  </a:lnTo>
                  <a:lnTo>
                    <a:pt x="6419" y="766982"/>
                  </a:lnTo>
                  <a:lnTo>
                    <a:pt x="0" y="735202"/>
                  </a:lnTo>
                  <a:lnTo>
                    <a:pt x="0" y="8166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40607" y="4273042"/>
            <a:ext cx="160655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176530">
              <a:lnSpc>
                <a:spcPts val="1639"/>
              </a:lnSpc>
              <a:spcBef>
                <a:spcPts val="285"/>
              </a:spcBef>
            </a:pPr>
            <a:r>
              <a:rPr sz="1500" spc="-25" dirty="0">
                <a:latin typeface="Arial"/>
                <a:cs typeface="Arial"/>
              </a:rPr>
              <a:t>Identification </a:t>
            </a:r>
            <a:r>
              <a:rPr sz="1500" spc="-10" dirty="0">
                <a:latin typeface="Arial"/>
                <a:cs typeface="Arial"/>
              </a:rPr>
              <a:t>of  </a:t>
            </a:r>
            <a:r>
              <a:rPr sz="1500" spc="-65" dirty="0">
                <a:latin typeface="Arial"/>
                <a:cs typeface="Arial"/>
              </a:rPr>
              <a:t>human </a:t>
            </a:r>
            <a:r>
              <a:rPr sz="1500" spc="-70" dirty="0">
                <a:latin typeface="Arial"/>
                <a:cs typeface="Arial"/>
              </a:rPr>
              <a:t>resource</a:t>
            </a:r>
            <a:r>
              <a:rPr sz="1500" spc="-165" dirty="0">
                <a:latin typeface="Arial"/>
                <a:cs typeface="Arial"/>
              </a:rPr>
              <a:t> </a:t>
            </a:r>
            <a:r>
              <a:rPr sz="1500" spc="-105" dirty="0">
                <a:latin typeface="Arial"/>
                <a:cs typeface="Arial"/>
              </a:rPr>
              <a:t>gap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69144" y="5160200"/>
            <a:ext cx="2007235" cy="978535"/>
            <a:chOff x="3569144" y="5160200"/>
            <a:chExt cx="2007235" cy="978535"/>
          </a:xfrm>
        </p:grpSpPr>
        <p:sp>
          <p:nvSpPr>
            <p:cNvPr id="24" name="object 24"/>
            <p:cNvSpPr/>
            <p:nvPr/>
          </p:nvSpPr>
          <p:spPr>
            <a:xfrm>
              <a:off x="3582162" y="5173218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1756283" y="0"/>
                  </a:moveTo>
                  <a:lnTo>
                    <a:pt x="81661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0"/>
                  </a:lnTo>
                  <a:lnTo>
                    <a:pt x="0" y="735177"/>
                  </a:lnTo>
                  <a:lnTo>
                    <a:pt x="6419" y="766972"/>
                  </a:lnTo>
                  <a:lnTo>
                    <a:pt x="23923" y="792937"/>
                  </a:lnTo>
                  <a:lnTo>
                    <a:pt x="49881" y="810444"/>
                  </a:lnTo>
                  <a:lnTo>
                    <a:pt x="81661" y="816863"/>
                  </a:lnTo>
                  <a:lnTo>
                    <a:pt x="1756283" y="816863"/>
                  </a:lnTo>
                  <a:lnTo>
                    <a:pt x="1788062" y="810444"/>
                  </a:lnTo>
                  <a:lnTo>
                    <a:pt x="1814020" y="792937"/>
                  </a:lnTo>
                  <a:lnTo>
                    <a:pt x="1831524" y="766972"/>
                  </a:lnTo>
                  <a:lnTo>
                    <a:pt x="1837943" y="735177"/>
                  </a:lnTo>
                  <a:lnTo>
                    <a:pt x="1837943" y="81660"/>
                  </a:lnTo>
                  <a:lnTo>
                    <a:pt x="1831524" y="49881"/>
                  </a:lnTo>
                  <a:lnTo>
                    <a:pt x="1814020" y="23923"/>
                  </a:lnTo>
                  <a:lnTo>
                    <a:pt x="1788062" y="6419"/>
                  </a:lnTo>
                  <a:lnTo>
                    <a:pt x="17562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82162" y="5173218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0" y="81660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1" y="0"/>
                  </a:lnTo>
                  <a:lnTo>
                    <a:pt x="1756283" y="0"/>
                  </a:lnTo>
                  <a:lnTo>
                    <a:pt x="1788062" y="6419"/>
                  </a:lnTo>
                  <a:lnTo>
                    <a:pt x="1814020" y="23923"/>
                  </a:lnTo>
                  <a:lnTo>
                    <a:pt x="1831524" y="49881"/>
                  </a:lnTo>
                  <a:lnTo>
                    <a:pt x="1837943" y="81660"/>
                  </a:lnTo>
                  <a:lnTo>
                    <a:pt x="1837943" y="735177"/>
                  </a:lnTo>
                  <a:lnTo>
                    <a:pt x="1831524" y="766972"/>
                  </a:lnTo>
                  <a:lnTo>
                    <a:pt x="1814020" y="792937"/>
                  </a:lnTo>
                  <a:lnTo>
                    <a:pt x="1788062" y="810444"/>
                  </a:lnTo>
                  <a:lnTo>
                    <a:pt x="1756283" y="816863"/>
                  </a:lnTo>
                  <a:lnTo>
                    <a:pt x="81661" y="816863"/>
                  </a:lnTo>
                  <a:lnTo>
                    <a:pt x="49881" y="810444"/>
                  </a:lnTo>
                  <a:lnTo>
                    <a:pt x="23923" y="792937"/>
                  </a:lnTo>
                  <a:lnTo>
                    <a:pt x="6419" y="766972"/>
                  </a:lnTo>
                  <a:lnTo>
                    <a:pt x="0" y="735177"/>
                  </a:lnTo>
                  <a:lnTo>
                    <a:pt x="0" y="816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25418" y="5308854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1756283" y="0"/>
                  </a:moveTo>
                  <a:lnTo>
                    <a:pt x="81661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1"/>
                  </a:lnTo>
                  <a:lnTo>
                    <a:pt x="0" y="735177"/>
                  </a:lnTo>
                  <a:lnTo>
                    <a:pt x="6419" y="766972"/>
                  </a:lnTo>
                  <a:lnTo>
                    <a:pt x="23923" y="792937"/>
                  </a:lnTo>
                  <a:lnTo>
                    <a:pt x="49881" y="810444"/>
                  </a:lnTo>
                  <a:lnTo>
                    <a:pt x="81661" y="816864"/>
                  </a:lnTo>
                  <a:lnTo>
                    <a:pt x="1756283" y="816864"/>
                  </a:lnTo>
                  <a:lnTo>
                    <a:pt x="1788062" y="810444"/>
                  </a:lnTo>
                  <a:lnTo>
                    <a:pt x="1814020" y="792937"/>
                  </a:lnTo>
                  <a:lnTo>
                    <a:pt x="1831524" y="766972"/>
                  </a:lnTo>
                  <a:lnTo>
                    <a:pt x="1837944" y="735177"/>
                  </a:lnTo>
                  <a:lnTo>
                    <a:pt x="1837944" y="81661"/>
                  </a:lnTo>
                  <a:lnTo>
                    <a:pt x="1831524" y="49881"/>
                  </a:lnTo>
                  <a:lnTo>
                    <a:pt x="1814020" y="23923"/>
                  </a:lnTo>
                  <a:lnTo>
                    <a:pt x="1788062" y="6419"/>
                  </a:lnTo>
                  <a:lnTo>
                    <a:pt x="17562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25418" y="5308854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0" y="81661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1" y="0"/>
                  </a:lnTo>
                  <a:lnTo>
                    <a:pt x="1756283" y="0"/>
                  </a:lnTo>
                  <a:lnTo>
                    <a:pt x="1788062" y="6419"/>
                  </a:lnTo>
                  <a:lnTo>
                    <a:pt x="1814020" y="23923"/>
                  </a:lnTo>
                  <a:lnTo>
                    <a:pt x="1831524" y="49881"/>
                  </a:lnTo>
                  <a:lnTo>
                    <a:pt x="1837944" y="81661"/>
                  </a:lnTo>
                  <a:lnTo>
                    <a:pt x="1837944" y="735177"/>
                  </a:lnTo>
                  <a:lnTo>
                    <a:pt x="1831524" y="766972"/>
                  </a:lnTo>
                  <a:lnTo>
                    <a:pt x="1814020" y="792937"/>
                  </a:lnTo>
                  <a:lnTo>
                    <a:pt x="1788062" y="810444"/>
                  </a:lnTo>
                  <a:lnTo>
                    <a:pt x="1756283" y="816864"/>
                  </a:lnTo>
                  <a:lnTo>
                    <a:pt x="81661" y="816864"/>
                  </a:lnTo>
                  <a:lnTo>
                    <a:pt x="49881" y="810444"/>
                  </a:lnTo>
                  <a:lnTo>
                    <a:pt x="23923" y="792937"/>
                  </a:lnTo>
                  <a:lnTo>
                    <a:pt x="6419" y="766972"/>
                  </a:lnTo>
                  <a:lnTo>
                    <a:pt x="0" y="735177"/>
                  </a:lnTo>
                  <a:lnTo>
                    <a:pt x="0" y="81661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750333" y="5463641"/>
            <a:ext cx="1788160" cy="462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0"/>
              </a:lnSpc>
              <a:spcBef>
                <a:spcPts val="100"/>
              </a:spcBef>
            </a:pPr>
            <a:r>
              <a:rPr sz="1500" spc="-45" dirty="0">
                <a:latin typeface="Arial"/>
                <a:cs typeface="Arial"/>
              </a:rPr>
              <a:t>Action </a:t>
            </a:r>
            <a:r>
              <a:rPr sz="1500" spc="-75" dirty="0">
                <a:latin typeface="Arial"/>
                <a:cs typeface="Arial"/>
              </a:rPr>
              <a:t>plans</a:t>
            </a:r>
            <a:r>
              <a:rPr sz="1500" spc="-1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for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20"/>
              </a:lnSpc>
            </a:pPr>
            <a:r>
              <a:rPr sz="1500" spc="-45" dirty="0">
                <a:latin typeface="Arial"/>
                <a:cs typeface="Arial"/>
              </a:rPr>
              <a:t>bridging</a:t>
            </a:r>
            <a:r>
              <a:rPr sz="1500" spc="-114" dirty="0">
                <a:latin typeface="Arial"/>
                <a:cs typeface="Arial"/>
              </a:rPr>
              <a:t> </a:t>
            </a:r>
            <a:r>
              <a:rPr sz="1500" spc="-105" dirty="0">
                <a:latin typeface="Arial"/>
                <a:cs typeface="Arial"/>
              </a:rPr>
              <a:t>gap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67155" y="3401567"/>
            <a:ext cx="2380615" cy="843280"/>
            <a:chOff x="867155" y="3401567"/>
            <a:chExt cx="2380615" cy="843280"/>
          </a:xfrm>
        </p:grpSpPr>
        <p:sp>
          <p:nvSpPr>
            <p:cNvPr id="30" name="object 30"/>
            <p:cNvSpPr/>
            <p:nvPr/>
          </p:nvSpPr>
          <p:spPr>
            <a:xfrm>
              <a:off x="867155" y="3401567"/>
              <a:ext cx="2380488" cy="780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92123" y="3404615"/>
              <a:ext cx="2179320" cy="839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4399" y="3428999"/>
              <a:ext cx="2286000" cy="68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4399" y="3428999"/>
              <a:ext cx="2286000" cy="685800"/>
            </a:xfrm>
            <a:custGeom>
              <a:avLst/>
              <a:gdLst/>
              <a:ahLst/>
              <a:cxnLst/>
              <a:rect l="l" t="t" r="r" b="b"/>
              <a:pathLst>
                <a:path w="2286000" h="685800">
                  <a:moveTo>
                    <a:pt x="0" y="685800"/>
                  </a:moveTo>
                  <a:lnTo>
                    <a:pt x="2286000" y="685800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14400" y="3429000"/>
            <a:ext cx="2286000" cy="68770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862965" marR="253365" indent="-605155">
              <a:lnSpc>
                <a:spcPct val="100000"/>
              </a:lnSpc>
              <a:spcBef>
                <a:spcPts val="425"/>
              </a:spcBef>
            </a:pPr>
            <a:r>
              <a:rPr sz="1800" spc="-100" dirty="0">
                <a:latin typeface="Arial"/>
                <a:cs typeface="Arial"/>
              </a:rPr>
              <a:t>Forecasting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human  </a:t>
            </a:r>
            <a:r>
              <a:rPr sz="1800" spc="-105" dirty="0">
                <a:latin typeface="Arial"/>
                <a:cs typeface="Arial"/>
              </a:rPr>
              <a:t>needs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124955" y="3401567"/>
            <a:ext cx="2402205" cy="843280"/>
            <a:chOff x="6124955" y="3401567"/>
            <a:chExt cx="2402205" cy="843280"/>
          </a:xfrm>
        </p:grpSpPr>
        <p:sp>
          <p:nvSpPr>
            <p:cNvPr id="36" name="object 36"/>
            <p:cNvSpPr/>
            <p:nvPr/>
          </p:nvSpPr>
          <p:spPr>
            <a:xfrm>
              <a:off x="6124955" y="3401567"/>
              <a:ext cx="2380488" cy="780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52387" y="3404615"/>
              <a:ext cx="2374391" cy="839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72199" y="3428999"/>
              <a:ext cx="2286000" cy="68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172200" y="3429000"/>
            <a:ext cx="2286000" cy="68580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385445" marR="155575" indent="-224154">
              <a:lnSpc>
                <a:spcPct val="100000"/>
              </a:lnSpc>
              <a:spcBef>
                <a:spcPts val="425"/>
              </a:spcBef>
            </a:pPr>
            <a:r>
              <a:rPr sz="1800" spc="-100" dirty="0">
                <a:latin typeface="Arial"/>
                <a:cs typeface="Arial"/>
              </a:rPr>
              <a:t>Forecasting </a:t>
            </a:r>
            <a:r>
              <a:rPr sz="1800" spc="-75" dirty="0">
                <a:latin typeface="Arial"/>
                <a:cs typeface="Arial"/>
              </a:rPr>
              <a:t>supply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  </a:t>
            </a:r>
            <a:r>
              <a:rPr sz="1800" spc="-75" dirty="0">
                <a:latin typeface="Arial"/>
                <a:cs typeface="Arial"/>
              </a:rPr>
              <a:t>human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resource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90955" y="4544567"/>
            <a:ext cx="2380615" cy="843280"/>
            <a:chOff x="790955" y="4544567"/>
            <a:chExt cx="2380615" cy="843280"/>
          </a:xfrm>
        </p:grpSpPr>
        <p:sp>
          <p:nvSpPr>
            <p:cNvPr id="41" name="object 41"/>
            <p:cNvSpPr/>
            <p:nvPr/>
          </p:nvSpPr>
          <p:spPr>
            <a:xfrm>
              <a:off x="790955" y="4544567"/>
              <a:ext cx="2380488" cy="780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03375" y="4547615"/>
              <a:ext cx="1805939" cy="839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8199" y="4571999"/>
              <a:ext cx="2286000" cy="68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8199" y="4571999"/>
              <a:ext cx="2286000" cy="685800"/>
            </a:xfrm>
            <a:custGeom>
              <a:avLst/>
              <a:gdLst/>
              <a:ahLst/>
              <a:cxnLst/>
              <a:rect l="l" t="t" r="r" b="b"/>
              <a:pathLst>
                <a:path w="2286000" h="685800">
                  <a:moveTo>
                    <a:pt x="0" y="685800"/>
                  </a:moveTo>
                  <a:lnTo>
                    <a:pt x="2286000" y="685800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38200" y="4572000"/>
            <a:ext cx="2286000" cy="68580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800" spc="-105" dirty="0">
                <a:latin typeface="Arial"/>
                <a:cs typeface="Arial"/>
              </a:rPr>
              <a:t>Surplus </a:t>
            </a:r>
            <a:r>
              <a:rPr sz="1800" spc="-80" dirty="0">
                <a:latin typeface="Arial"/>
                <a:cs typeface="Arial"/>
              </a:rPr>
              <a:t>human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85" dirty="0">
                <a:latin typeface="Arial"/>
                <a:cs typeface="Arial"/>
              </a:rPr>
              <a:t>resource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124955" y="4544567"/>
            <a:ext cx="2380615" cy="843280"/>
            <a:chOff x="6124955" y="4544567"/>
            <a:chExt cx="2380615" cy="843280"/>
          </a:xfrm>
        </p:grpSpPr>
        <p:sp>
          <p:nvSpPr>
            <p:cNvPr id="47" name="object 47"/>
            <p:cNvSpPr/>
            <p:nvPr/>
          </p:nvSpPr>
          <p:spPr>
            <a:xfrm>
              <a:off x="6124955" y="4544567"/>
              <a:ext cx="2380488" cy="780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45351" y="4547615"/>
              <a:ext cx="2189988" cy="8397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72199" y="4571999"/>
              <a:ext cx="2286000" cy="68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72199" y="4571999"/>
              <a:ext cx="2286000" cy="685800"/>
            </a:xfrm>
            <a:custGeom>
              <a:avLst/>
              <a:gdLst/>
              <a:ahLst/>
              <a:cxnLst/>
              <a:rect l="l" t="t" r="r" b="b"/>
              <a:pathLst>
                <a:path w="2286000" h="685800">
                  <a:moveTo>
                    <a:pt x="0" y="685800"/>
                  </a:moveTo>
                  <a:lnTo>
                    <a:pt x="2286000" y="685800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172200" y="4572000"/>
            <a:ext cx="2286000" cy="68580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800" spc="-105" dirty="0">
                <a:latin typeface="Arial"/>
                <a:cs typeface="Arial"/>
              </a:rPr>
              <a:t>Shortage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human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85" dirty="0">
                <a:latin typeface="Arial"/>
                <a:cs typeface="Arial"/>
              </a:rPr>
              <a:t>resource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909827" y="3195827"/>
            <a:ext cx="6715125" cy="2678430"/>
            <a:chOff x="909827" y="3195827"/>
            <a:chExt cx="6715125" cy="2678430"/>
          </a:xfrm>
        </p:grpSpPr>
        <p:sp>
          <p:nvSpPr>
            <p:cNvPr id="53" name="object 53"/>
            <p:cNvSpPr/>
            <p:nvPr/>
          </p:nvSpPr>
          <p:spPr>
            <a:xfrm>
              <a:off x="914399" y="3200399"/>
              <a:ext cx="6705600" cy="1371600"/>
            </a:xfrm>
            <a:custGeom>
              <a:avLst/>
              <a:gdLst/>
              <a:ahLst/>
              <a:cxnLst/>
              <a:rect l="l" t="t" r="r" b="b"/>
              <a:pathLst>
                <a:path w="6705600" h="1371600">
                  <a:moveTo>
                    <a:pt x="4724400" y="0"/>
                  </a:moveTo>
                  <a:lnTo>
                    <a:pt x="6699758" y="0"/>
                  </a:lnTo>
                  <a:lnTo>
                    <a:pt x="6699758" y="228600"/>
                  </a:lnTo>
                  <a:lnTo>
                    <a:pt x="6705600" y="228600"/>
                  </a:lnTo>
                </a:path>
                <a:path w="6705600" h="1371600">
                  <a:moveTo>
                    <a:pt x="2667000" y="0"/>
                  </a:moveTo>
                  <a:lnTo>
                    <a:pt x="984757" y="0"/>
                  </a:lnTo>
                  <a:lnTo>
                    <a:pt x="984757" y="152400"/>
                  </a:lnTo>
                  <a:lnTo>
                    <a:pt x="990600" y="152400"/>
                  </a:lnTo>
                </a:path>
                <a:path w="6705600" h="1371600">
                  <a:moveTo>
                    <a:pt x="4648200" y="1371600"/>
                  </a:moveTo>
                  <a:lnTo>
                    <a:pt x="6637655" y="1371600"/>
                  </a:lnTo>
                  <a:lnTo>
                    <a:pt x="6637655" y="990600"/>
                  </a:lnTo>
                  <a:lnTo>
                    <a:pt x="6629400" y="990600"/>
                  </a:lnTo>
                </a:path>
                <a:path w="6705600" h="1371600">
                  <a:moveTo>
                    <a:pt x="0" y="914400"/>
                  </a:moveTo>
                  <a:lnTo>
                    <a:pt x="983614" y="914400"/>
                  </a:lnTo>
                  <a:lnTo>
                    <a:pt x="983614" y="1371600"/>
                  </a:lnTo>
                  <a:lnTo>
                    <a:pt x="2895600" y="137160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791199" y="5282310"/>
              <a:ext cx="1676400" cy="591820"/>
            </a:xfrm>
            <a:custGeom>
              <a:avLst/>
              <a:gdLst/>
              <a:ahLst/>
              <a:cxnLst/>
              <a:rect l="l" t="t" r="r" b="b"/>
              <a:pathLst>
                <a:path w="1676400" h="591820">
                  <a:moveTo>
                    <a:pt x="1605533" y="578738"/>
                  </a:moveTo>
                  <a:lnTo>
                    <a:pt x="0" y="578738"/>
                  </a:lnTo>
                  <a:lnTo>
                    <a:pt x="0" y="591438"/>
                  </a:lnTo>
                  <a:lnTo>
                    <a:pt x="1615440" y="591438"/>
                  </a:lnTo>
                  <a:lnTo>
                    <a:pt x="1618233" y="588594"/>
                  </a:lnTo>
                  <a:lnTo>
                    <a:pt x="1618233" y="585088"/>
                  </a:lnTo>
                  <a:lnTo>
                    <a:pt x="1605533" y="585088"/>
                  </a:lnTo>
                  <a:lnTo>
                    <a:pt x="1605533" y="578738"/>
                  </a:lnTo>
                  <a:close/>
                </a:path>
                <a:path w="1676400" h="591820">
                  <a:moveTo>
                    <a:pt x="1618233" y="85604"/>
                  </a:moveTo>
                  <a:lnTo>
                    <a:pt x="1605533" y="93009"/>
                  </a:lnTo>
                  <a:lnTo>
                    <a:pt x="1605533" y="585088"/>
                  </a:lnTo>
                  <a:lnTo>
                    <a:pt x="1611883" y="578738"/>
                  </a:lnTo>
                  <a:lnTo>
                    <a:pt x="1618233" y="578738"/>
                  </a:lnTo>
                  <a:lnTo>
                    <a:pt x="1618233" y="85604"/>
                  </a:lnTo>
                  <a:close/>
                </a:path>
                <a:path w="1676400" h="591820">
                  <a:moveTo>
                    <a:pt x="1618233" y="578738"/>
                  </a:moveTo>
                  <a:lnTo>
                    <a:pt x="1611883" y="578738"/>
                  </a:lnTo>
                  <a:lnTo>
                    <a:pt x="1605533" y="585088"/>
                  </a:lnTo>
                  <a:lnTo>
                    <a:pt x="1618233" y="585088"/>
                  </a:lnTo>
                  <a:lnTo>
                    <a:pt x="1618233" y="578738"/>
                  </a:lnTo>
                  <a:close/>
                </a:path>
                <a:path w="1676400" h="591820">
                  <a:moveTo>
                    <a:pt x="1605533" y="78380"/>
                  </a:moveTo>
                  <a:lnTo>
                    <a:pt x="1581403" y="92455"/>
                  </a:lnTo>
                  <a:lnTo>
                    <a:pt x="1580388" y="96265"/>
                  </a:lnTo>
                  <a:lnTo>
                    <a:pt x="1583944" y="102361"/>
                  </a:lnTo>
                  <a:lnTo>
                    <a:pt x="1587753" y="103377"/>
                  </a:lnTo>
                  <a:lnTo>
                    <a:pt x="1605533" y="93009"/>
                  </a:lnTo>
                  <a:lnTo>
                    <a:pt x="1605533" y="78380"/>
                  </a:lnTo>
                  <a:close/>
                </a:path>
                <a:path w="1676400" h="591820">
                  <a:moveTo>
                    <a:pt x="1618233" y="70971"/>
                  </a:moveTo>
                  <a:lnTo>
                    <a:pt x="1605533" y="78380"/>
                  </a:lnTo>
                  <a:lnTo>
                    <a:pt x="1605533" y="93009"/>
                  </a:lnTo>
                  <a:lnTo>
                    <a:pt x="1618233" y="85604"/>
                  </a:lnTo>
                  <a:lnTo>
                    <a:pt x="1618233" y="70971"/>
                  </a:lnTo>
                  <a:close/>
                </a:path>
                <a:path w="1676400" h="591820">
                  <a:moveTo>
                    <a:pt x="1651290" y="51688"/>
                  </a:moveTo>
                  <a:lnTo>
                    <a:pt x="1618233" y="70971"/>
                  </a:lnTo>
                  <a:lnTo>
                    <a:pt x="1618233" y="85604"/>
                  </a:lnTo>
                  <a:lnTo>
                    <a:pt x="1665509" y="58038"/>
                  </a:lnTo>
                  <a:lnTo>
                    <a:pt x="1663827" y="58038"/>
                  </a:lnTo>
                  <a:lnTo>
                    <a:pt x="1663827" y="57150"/>
                  </a:lnTo>
                  <a:lnTo>
                    <a:pt x="1660652" y="57150"/>
                  </a:lnTo>
                  <a:lnTo>
                    <a:pt x="1651290" y="51688"/>
                  </a:lnTo>
                  <a:close/>
                </a:path>
                <a:path w="1676400" h="591820">
                  <a:moveTo>
                    <a:pt x="1640404" y="45338"/>
                  </a:moveTo>
                  <a:lnTo>
                    <a:pt x="1608454" y="45338"/>
                  </a:lnTo>
                  <a:lnTo>
                    <a:pt x="1605533" y="48132"/>
                  </a:lnTo>
                  <a:lnTo>
                    <a:pt x="1605533" y="78380"/>
                  </a:lnTo>
                  <a:lnTo>
                    <a:pt x="1618233" y="70971"/>
                  </a:lnTo>
                  <a:lnTo>
                    <a:pt x="1618233" y="58038"/>
                  </a:lnTo>
                  <a:lnTo>
                    <a:pt x="1611883" y="58038"/>
                  </a:lnTo>
                  <a:lnTo>
                    <a:pt x="1618233" y="51688"/>
                  </a:lnTo>
                  <a:lnTo>
                    <a:pt x="1651290" y="51688"/>
                  </a:lnTo>
                  <a:lnTo>
                    <a:pt x="1640404" y="45338"/>
                  </a:lnTo>
                  <a:close/>
                </a:path>
                <a:path w="1676400" h="591820">
                  <a:moveTo>
                    <a:pt x="1618233" y="51688"/>
                  </a:moveTo>
                  <a:lnTo>
                    <a:pt x="1611883" y="58038"/>
                  </a:lnTo>
                  <a:lnTo>
                    <a:pt x="1618233" y="58038"/>
                  </a:lnTo>
                  <a:lnTo>
                    <a:pt x="1618233" y="51688"/>
                  </a:lnTo>
                  <a:close/>
                </a:path>
                <a:path w="1676400" h="591820">
                  <a:moveTo>
                    <a:pt x="1651290" y="51688"/>
                  </a:moveTo>
                  <a:lnTo>
                    <a:pt x="1618233" y="51688"/>
                  </a:lnTo>
                  <a:lnTo>
                    <a:pt x="1618233" y="58038"/>
                  </a:lnTo>
                  <a:lnTo>
                    <a:pt x="1640404" y="58038"/>
                  </a:lnTo>
                  <a:lnTo>
                    <a:pt x="1651290" y="51688"/>
                  </a:lnTo>
                  <a:close/>
                </a:path>
                <a:path w="1676400" h="591820">
                  <a:moveTo>
                    <a:pt x="1665509" y="45338"/>
                  </a:moveTo>
                  <a:lnTo>
                    <a:pt x="1663827" y="45338"/>
                  </a:lnTo>
                  <a:lnTo>
                    <a:pt x="1663827" y="58038"/>
                  </a:lnTo>
                  <a:lnTo>
                    <a:pt x="1665509" y="58038"/>
                  </a:lnTo>
                  <a:lnTo>
                    <a:pt x="1676400" y="51688"/>
                  </a:lnTo>
                  <a:lnTo>
                    <a:pt x="1665509" y="45338"/>
                  </a:lnTo>
                  <a:close/>
                </a:path>
                <a:path w="1676400" h="591820">
                  <a:moveTo>
                    <a:pt x="1660652" y="46227"/>
                  </a:moveTo>
                  <a:lnTo>
                    <a:pt x="1651290" y="51688"/>
                  </a:lnTo>
                  <a:lnTo>
                    <a:pt x="1660652" y="57150"/>
                  </a:lnTo>
                  <a:lnTo>
                    <a:pt x="1660652" y="46227"/>
                  </a:lnTo>
                  <a:close/>
                </a:path>
                <a:path w="1676400" h="591820">
                  <a:moveTo>
                    <a:pt x="1663827" y="46227"/>
                  </a:moveTo>
                  <a:lnTo>
                    <a:pt x="1660652" y="46227"/>
                  </a:lnTo>
                  <a:lnTo>
                    <a:pt x="1660652" y="57150"/>
                  </a:lnTo>
                  <a:lnTo>
                    <a:pt x="1663827" y="57150"/>
                  </a:lnTo>
                  <a:lnTo>
                    <a:pt x="1663827" y="46227"/>
                  </a:lnTo>
                  <a:close/>
                </a:path>
                <a:path w="1676400" h="591820">
                  <a:moveTo>
                    <a:pt x="1587753" y="0"/>
                  </a:moveTo>
                  <a:lnTo>
                    <a:pt x="1583944" y="1015"/>
                  </a:lnTo>
                  <a:lnTo>
                    <a:pt x="1580388" y="7111"/>
                  </a:lnTo>
                  <a:lnTo>
                    <a:pt x="1581403" y="10921"/>
                  </a:lnTo>
                  <a:lnTo>
                    <a:pt x="1651290" y="51688"/>
                  </a:lnTo>
                  <a:lnTo>
                    <a:pt x="1660652" y="46227"/>
                  </a:lnTo>
                  <a:lnTo>
                    <a:pt x="1663827" y="46227"/>
                  </a:lnTo>
                  <a:lnTo>
                    <a:pt x="1663827" y="45338"/>
                  </a:lnTo>
                  <a:lnTo>
                    <a:pt x="1665509" y="45338"/>
                  </a:lnTo>
                  <a:lnTo>
                    <a:pt x="1587753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917319" y="5334000"/>
              <a:ext cx="1511935" cy="533400"/>
            </a:xfrm>
            <a:custGeom>
              <a:avLst/>
              <a:gdLst/>
              <a:ahLst/>
              <a:cxnLst/>
              <a:rect l="l" t="t" r="r" b="b"/>
              <a:pathLst>
                <a:path w="1511935" h="533400">
                  <a:moveTo>
                    <a:pt x="63881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511681" y="53340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5229" y="289306"/>
            <a:ext cx="16560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5" dirty="0"/>
              <a:t>Definition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88340" y="981317"/>
            <a:ext cx="7987030" cy="184912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4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70" dirty="0">
                <a:latin typeface="Arial"/>
                <a:cs typeface="Arial"/>
              </a:rPr>
              <a:t>Human </a:t>
            </a:r>
            <a:r>
              <a:rPr sz="3000" spc="-135" dirty="0">
                <a:latin typeface="Arial"/>
                <a:cs typeface="Arial"/>
              </a:rPr>
              <a:t>resource </a:t>
            </a:r>
            <a:r>
              <a:rPr sz="3000" spc="-140" dirty="0">
                <a:latin typeface="Arial"/>
                <a:cs typeface="Arial"/>
              </a:rPr>
              <a:t>management </a:t>
            </a:r>
            <a:r>
              <a:rPr sz="3000" spc="-195" dirty="0">
                <a:latin typeface="Arial"/>
                <a:cs typeface="Arial"/>
              </a:rPr>
              <a:t>can </a:t>
            </a:r>
            <a:r>
              <a:rPr sz="3000" spc="-140" dirty="0">
                <a:latin typeface="Arial"/>
                <a:cs typeface="Arial"/>
              </a:rPr>
              <a:t>be </a:t>
            </a:r>
            <a:r>
              <a:rPr sz="3000" spc="-90" dirty="0">
                <a:latin typeface="Arial"/>
                <a:cs typeface="Arial"/>
              </a:rPr>
              <a:t>defined</a:t>
            </a:r>
            <a:r>
              <a:rPr sz="3000" spc="-225" dirty="0">
                <a:latin typeface="Arial"/>
                <a:cs typeface="Arial"/>
              </a:rPr>
              <a:t> </a:t>
            </a:r>
            <a:r>
              <a:rPr sz="3000" spc="-280" dirty="0">
                <a:latin typeface="Arial"/>
                <a:cs typeface="Arial"/>
              </a:rPr>
              <a:t>as</a:t>
            </a:r>
            <a:endParaRPr sz="30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655"/>
              </a:spcBef>
            </a:pPr>
            <a:r>
              <a:rPr sz="2600" dirty="0">
                <a:latin typeface="Arial"/>
                <a:cs typeface="Arial"/>
              </a:rPr>
              <a:t>– </a:t>
            </a:r>
            <a:r>
              <a:rPr sz="2600" spc="220" dirty="0">
                <a:latin typeface="Arial"/>
                <a:cs typeface="Arial"/>
              </a:rPr>
              <a:t>“ </a:t>
            </a:r>
            <a:r>
              <a:rPr sz="2600" spc="-90" dirty="0">
                <a:latin typeface="Arial"/>
                <a:cs typeface="Arial"/>
              </a:rPr>
              <a:t>employing people, </a:t>
            </a:r>
            <a:r>
              <a:rPr sz="2600" spc="-100" dirty="0">
                <a:latin typeface="Arial"/>
                <a:cs typeface="Arial"/>
              </a:rPr>
              <a:t>developing </a:t>
            </a:r>
            <a:r>
              <a:rPr sz="2600" spc="-5" dirty="0">
                <a:latin typeface="Arial"/>
                <a:cs typeface="Arial"/>
              </a:rPr>
              <a:t>their </a:t>
            </a:r>
            <a:r>
              <a:rPr sz="2600" spc="-114" dirty="0">
                <a:latin typeface="Arial"/>
                <a:cs typeface="Arial"/>
              </a:rPr>
              <a:t>resource,  </a:t>
            </a:r>
            <a:r>
              <a:rPr sz="2600" spc="-50" dirty="0">
                <a:latin typeface="Arial"/>
                <a:cs typeface="Arial"/>
              </a:rPr>
              <a:t>utilizing </a:t>
            </a:r>
            <a:r>
              <a:rPr sz="2600" spc="-75" dirty="0">
                <a:latin typeface="Arial"/>
                <a:cs typeface="Arial"/>
              </a:rPr>
              <a:t>maintaining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114" dirty="0">
                <a:latin typeface="Arial"/>
                <a:cs typeface="Arial"/>
              </a:rPr>
              <a:t>compensating </a:t>
            </a:r>
            <a:r>
              <a:rPr sz="2600" spc="-5" dirty="0">
                <a:latin typeface="Arial"/>
                <a:cs typeface="Arial"/>
              </a:rPr>
              <a:t>their </a:t>
            </a:r>
            <a:r>
              <a:rPr sz="2600" spc="-140" dirty="0">
                <a:latin typeface="Arial"/>
                <a:cs typeface="Arial"/>
              </a:rPr>
              <a:t>services  </a:t>
            </a:r>
            <a:r>
              <a:rPr sz="2600" spc="-30" dirty="0">
                <a:latin typeface="Arial"/>
                <a:cs typeface="Arial"/>
              </a:rPr>
              <a:t>in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tune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15" dirty="0">
                <a:latin typeface="Arial"/>
                <a:cs typeface="Arial"/>
              </a:rPr>
              <a:t>with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the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job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and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organizational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requirements”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81783" y="3216746"/>
            <a:ext cx="4626864" cy="3146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9336" y="3819080"/>
            <a:ext cx="1468120" cy="145923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sz="3700" spc="-535" dirty="0">
                <a:solidFill>
                  <a:srgbClr val="FFFFFF"/>
                </a:solidFill>
                <a:latin typeface="Arial"/>
                <a:cs typeface="Arial"/>
              </a:rPr>
              <a:t>HRP</a:t>
            </a:r>
            <a:endParaRPr sz="3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5"/>
              </a:spcBef>
            </a:pPr>
            <a:r>
              <a:rPr sz="3700" spc="-295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37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4944" y="3825176"/>
            <a:ext cx="2955925" cy="1734820"/>
            <a:chOff x="444944" y="3825176"/>
            <a:chExt cx="2955925" cy="1734820"/>
          </a:xfrm>
        </p:grpSpPr>
        <p:sp>
          <p:nvSpPr>
            <p:cNvPr id="4" name="object 4"/>
            <p:cNvSpPr/>
            <p:nvPr/>
          </p:nvSpPr>
          <p:spPr>
            <a:xfrm>
              <a:off x="1462531" y="4383786"/>
              <a:ext cx="1938020" cy="603885"/>
            </a:xfrm>
            <a:custGeom>
              <a:avLst/>
              <a:gdLst/>
              <a:ahLst/>
              <a:cxnLst/>
              <a:rect l="l" t="t" r="r" b="b"/>
              <a:pathLst>
                <a:path w="1938020" h="603885">
                  <a:moveTo>
                    <a:pt x="1634998" y="0"/>
                  </a:moveTo>
                  <a:lnTo>
                    <a:pt x="1635379" y="120650"/>
                  </a:lnTo>
                  <a:lnTo>
                    <a:pt x="0" y="126111"/>
                  </a:lnTo>
                  <a:lnTo>
                    <a:pt x="1270" y="488314"/>
                  </a:lnTo>
                  <a:lnTo>
                    <a:pt x="1636649" y="482853"/>
                  </a:lnTo>
                  <a:lnTo>
                    <a:pt x="1637030" y="603503"/>
                  </a:lnTo>
                  <a:lnTo>
                    <a:pt x="1937766" y="300736"/>
                  </a:lnTo>
                  <a:lnTo>
                    <a:pt x="1634998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61" y="3838194"/>
              <a:ext cx="2011680" cy="1708785"/>
            </a:xfrm>
            <a:custGeom>
              <a:avLst/>
              <a:gdLst/>
              <a:ahLst/>
              <a:cxnLst/>
              <a:rect l="l" t="t" r="r" b="b"/>
              <a:pathLst>
                <a:path w="2011680" h="1708785">
                  <a:moveTo>
                    <a:pt x="1840864" y="0"/>
                  </a:moveTo>
                  <a:lnTo>
                    <a:pt x="170840" y="0"/>
                  </a:lnTo>
                  <a:lnTo>
                    <a:pt x="125425" y="6100"/>
                  </a:lnTo>
                  <a:lnTo>
                    <a:pt x="84615" y="23316"/>
                  </a:lnTo>
                  <a:lnTo>
                    <a:pt x="50039" y="50022"/>
                  </a:lnTo>
                  <a:lnTo>
                    <a:pt x="23325" y="84591"/>
                  </a:lnTo>
                  <a:lnTo>
                    <a:pt x="6102" y="125397"/>
                  </a:lnTo>
                  <a:lnTo>
                    <a:pt x="0" y="170814"/>
                  </a:lnTo>
                  <a:lnTo>
                    <a:pt x="0" y="1537588"/>
                  </a:lnTo>
                  <a:lnTo>
                    <a:pt x="6102" y="1583006"/>
                  </a:lnTo>
                  <a:lnTo>
                    <a:pt x="23325" y="1623812"/>
                  </a:lnTo>
                  <a:lnTo>
                    <a:pt x="50039" y="1658381"/>
                  </a:lnTo>
                  <a:lnTo>
                    <a:pt x="84615" y="1685087"/>
                  </a:lnTo>
                  <a:lnTo>
                    <a:pt x="125425" y="1702303"/>
                  </a:lnTo>
                  <a:lnTo>
                    <a:pt x="170840" y="1708403"/>
                  </a:lnTo>
                  <a:lnTo>
                    <a:pt x="1840864" y="1708403"/>
                  </a:lnTo>
                  <a:lnTo>
                    <a:pt x="1886282" y="1702303"/>
                  </a:lnTo>
                  <a:lnTo>
                    <a:pt x="1927088" y="1685087"/>
                  </a:lnTo>
                  <a:lnTo>
                    <a:pt x="1961657" y="1658381"/>
                  </a:lnTo>
                  <a:lnTo>
                    <a:pt x="1988363" y="1623812"/>
                  </a:lnTo>
                  <a:lnTo>
                    <a:pt x="2005579" y="1583006"/>
                  </a:lnTo>
                  <a:lnTo>
                    <a:pt x="2011680" y="1537588"/>
                  </a:lnTo>
                  <a:lnTo>
                    <a:pt x="2011680" y="170814"/>
                  </a:lnTo>
                  <a:lnTo>
                    <a:pt x="2005579" y="125397"/>
                  </a:lnTo>
                  <a:lnTo>
                    <a:pt x="1988363" y="84591"/>
                  </a:lnTo>
                  <a:lnTo>
                    <a:pt x="1961657" y="50022"/>
                  </a:lnTo>
                  <a:lnTo>
                    <a:pt x="1927088" y="23316"/>
                  </a:lnTo>
                  <a:lnTo>
                    <a:pt x="1886282" y="6100"/>
                  </a:lnTo>
                  <a:lnTo>
                    <a:pt x="18408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961" y="3838194"/>
              <a:ext cx="2011680" cy="1708785"/>
            </a:xfrm>
            <a:custGeom>
              <a:avLst/>
              <a:gdLst/>
              <a:ahLst/>
              <a:cxnLst/>
              <a:rect l="l" t="t" r="r" b="b"/>
              <a:pathLst>
                <a:path w="2011680" h="1708785">
                  <a:moveTo>
                    <a:pt x="0" y="170814"/>
                  </a:moveTo>
                  <a:lnTo>
                    <a:pt x="6102" y="125397"/>
                  </a:lnTo>
                  <a:lnTo>
                    <a:pt x="23325" y="84591"/>
                  </a:lnTo>
                  <a:lnTo>
                    <a:pt x="50039" y="50022"/>
                  </a:lnTo>
                  <a:lnTo>
                    <a:pt x="84615" y="23316"/>
                  </a:lnTo>
                  <a:lnTo>
                    <a:pt x="125425" y="6100"/>
                  </a:lnTo>
                  <a:lnTo>
                    <a:pt x="170840" y="0"/>
                  </a:lnTo>
                  <a:lnTo>
                    <a:pt x="1840864" y="0"/>
                  </a:lnTo>
                  <a:lnTo>
                    <a:pt x="1886282" y="6100"/>
                  </a:lnTo>
                  <a:lnTo>
                    <a:pt x="1927088" y="23316"/>
                  </a:lnTo>
                  <a:lnTo>
                    <a:pt x="1961657" y="50022"/>
                  </a:lnTo>
                  <a:lnTo>
                    <a:pt x="1988363" y="84591"/>
                  </a:lnTo>
                  <a:lnTo>
                    <a:pt x="2005579" y="125397"/>
                  </a:lnTo>
                  <a:lnTo>
                    <a:pt x="2011680" y="170814"/>
                  </a:lnTo>
                  <a:lnTo>
                    <a:pt x="2011680" y="1537588"/>
                  </a:lnTo>
                  <a:lnTo>
                    <a:pt x="2005579" y="1583006"/>
                  </a:lnTo>
                  <a:lnTo>
                    <a:pt x="1988363" y="1623812"/>
                  </a:lnTo>
                  <a:lnTo>
                    <a:pt x="1961657" y="1658381"/>
                  </a:lnTo>
                  <a:lnTo>
                    <a:pt x="1927088" y="1685087"/>
                  </a:lnTo>
                  <a:lnTo>
                    <a:pt x="1886282" y="1702303"/>
                  </a:lnTo>
                  <a:lnTo>
                    <a:pt x="1840864" y="1708403"/>
                  </a:lnTo>
                  <a:lnTo>
                    <a:pt x="170840" y="1708403"/>
                  </a:lnTo>
                  <a:lnTo>
                    <a:pt x="125425" y="1702303"/>
                  </a:lnTo>
                  <a:lnTo>
                    <a:pt x="84615" y="1685087"/>
                  </a:lnTo>
                  <a:lnTo>
                    <a:pt x="50039" y="1658381"/>
                  </a:lnTo>
                  <a:lnTo>
                    <a:pt x="23325" y="1623812"/>
                  </a:lnTo>
                  <a:lnTo>
                    <a:pt x="6102" y="1583006"/>
                  </a:lnTo>
                  <a:lnTo>
                    <a:pt x="0" y="1537588"/>
                  </a:lnTo>
                  <a:lnTo>
                    <a:pt x="0" y="17081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1121" y="4171569"/>
            <a:ext cx="1843405" cy="97472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54635" marR="5080" indent="-242570">
              <a:lnSpc>
                <a:spcPts val="2420"/>
              </a:lnSpc>
              <a:spcBef>
                <a:spcPts val="359"/>
              </a:spcBef>
            </a:pP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(A)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Deciding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objective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  <a:p>
            <a:pPr marL="2540" algn="ctr">
              <a:lnSpc>
                <a:spcPts val="2370"/>
              </a:lnSpc>
            </a:pPr>
            <a:r>
              <a:rPr sz="2200" spc="-325" dirty="0">
                <a:solidFill>
                  <a:srgbClr val="FFFFFF"/>
                </a:solidFill>
                <a:latin typeface="Arial"/>
                <a:cs typeface="Arial"/>
              </a:rPr>
              <a:t>HRP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56296" y="1523936"/>
            <a:ext cx="2387600" cy="2328545"/>
            <a:chOff x="1356296" y="1523936"/>
            <a:chExt cx="2387600" cy="2328545"/>
          </a:xfrm>
        </p:grpSpPr>
        <p:sp>
          <p:nvSpPr>
            <p:cNvPr id="9" name="object 9"/>
            <p:cNvSpPr/>
            <p:nvPr/>
          </p:nvSpPr>
          <p:spPr>
            <a:xfrm>
              <a:off x="2246122" y="2354707"/>
              <a:ext cx="1497965" cy="1497965"/>
            </a:xfrm>
            <a:custGeom>
              <a:avLst/>
              <a:gdLst/>
              <a:ahLst/>
              <a:cxnLst/>
              <a:rect l="l" t="t" r="r" b="b"/>
              <a:pathLst>
                <a:path w="1497964" h="1497964">
                  <a:moveTo>
                    <a:pt x="256031" y="0"/>
                  </a:moveTo>
                  <a:lnTo>
                    <a:pt x="0" y="256158"/>
                  </a:lnTo>
                  <a:lnTo>
                    <a:pt x="1155953" y="1412112"/>
                  </a:lnTo>
                  <a:lnTo>
                    <a:pt x="1070610" y="1497456"/>
                  </a:lnTo>
                  <a:lnTo>
                    <a:pt x="1497456" y="1497456"/>
                  </a:lnTo>
                  <a:lnTo>
                    <a:pt x="1497456" y="1070609"/>
                  </a:lnTo>
                  <a:lnTo>
                    <a:pt x="1412113" y="1155953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69313" y="1536954"/>
              <a:ext cx="2011680" cy="1892935"/>
            </a:xfrm>
            <a:custGeom>
              <a:avLst/>
              <a:gdLst/>
              <a:ahLst/>
              <a:cxnLst/>
              <a:rect l="l" t="t" r="r" b="b"/>
              <a:pathLst>
                <a:path w="2011679" h="1892935">
                  <a:moveTo>
                    <a:pt x="1822450" y="0"/>
                  </a:moveTo>
                  <a:lnTo>
                    <a:pt x="189230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1703578"/>
                  </a:lnTo>
                  <a:lnTo>
                    <a:pt x="6758" y="1753887"/>
                  </a:lnTo>
                  <a:lnTo>
                    <a:pt x="25832" y="1799091"/>
                  </a:lnTo>
                  <a:lnTo>
                    <a:pt x="55419" y="1837388"/>
                  </a:lnTo>
                  <a:lnTo>
                    <a:pt x="93716" y="1866975"/>
                  </a:lnTo>
                  <a:lnTo>
                    <a:pt x="138920" y="1886049"/>
                  </a:lnTo>
                  <a:lnTo>
                    <a:pt x="189230" y="1892808"/>
                  </a:lnTo>
                  <a:lnTo>
                    <a:pt x="1822450" y="1892808"/>
                  </a:lnTo>
                  <a:lnTo>
                    <a:pt x="1872759" y="1886049"/>
                  </a:lnTo>
                  <a:lnTo>
                    <a:pt x="1917963" y="1866975"/>
                  </a:lnTo>
                  <a:lnTo>
                    <a:pt x="1956260" y="1837388"/>
                  </a:lnTo>
                  <a:lnTo>
                    <a:pt x="1985847" y="1799091"/>
                  </a:lnTo>
                  <a:lnTo>
                    <a:pt x="2004921" y="1753887"/>
                  </a:lnTo>
                  <a:lnTo>
                    <a:pt x="2011680" y="1703578"/>
                  </a:lnTo>
                  <a:lnTo>
                    <a:pt x="2011680" y="189230"/>
                  </a:lnTo>
                  <a:lnTo>
                    <a:pt x="2004921" y="138920"/>
                  </a:lnTo>
                  <a:lnTo>
                    <a:pt x="1985847" y="93716"/>
                  </a:lnTo>
                  <a:lnTo>
                    <a:pt x="1956260" y="55419"/>
                  </a:lnTo>
                  <a:lnTo>
                    <a:pt x="1917963" y="25832"/>
                  </a:lnTo>
                  <a:lnTo>
                    <a:pt x="1872759" y="6758"/>
                  </a:lnTo>
                  <a:lnTo>
                    <a:pt x="1822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69313" y="1536954"/>
              <a:ext cx="2011680" cy="1892935"/>
            </a:xfrm>
            <a:custGeom>
              <a:avLst/>
              <a:gdLst/>
              <a:ahLst/>
              <a:cxnLst/>
              <a:rect l="l" t="t" r="r" b="b"/>
              <a:pathLst>
                <a:path w="2011679" h="1892935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30" y="0"/>
                  </a:lnTo>
                  <a:lnTo>
                    <a:pt x="1822450" y="0"/>
                  </a:lnTo>
                  <a:lnTo>
                    <a:pt x="1872759" y="6758"/>
                  </a:lnTo>
                  <a:lnTo>
                    <a:pt x="1917963" y="25832"/>
                  </a:lnTo>
                  <a:lnTo>
                    <a:pt x="1956260" y="55419"/>
                  </a:lnTo>
                  <a:lnTo>
                    <a:pt x="1985847" y="93716"/>
                  </a:lnTo>
                  <a:lnTo>
                    <a:pt x="2004921" y="138920"/>
                  </a:lnTo>
                  <a:lnTo>
                    <a:pt x="2011680" y="189230"/>
                  </a:lnTo>
                  <a:lnTo>
                    <a:pt x="2011680" y="1703578"/>
                  </a:lnTo>
                  <a:lnTo>
                    <a:pt x="2004921" y="1753887"/>
                  </a:lnTo>
                  <a:lnTo>
                    <a:pt x="1985847" y="1799091"/>
                  </a:lnTo>
                  <a:lnTo>
                    <a:pt x="1956260" y="1837388"/>
                  </a:lnTo>
                  <a:lnTo>
                    <a:pt x="1917963" y="1866975"/>
                  </a:lnTo>
                  <a:lnTo>
                    <a:pt x="1872759" y="1886049"/>
                  </a:lnTo>
                  <a:lnTo>
                    <a:pt x="1822450" y="1892808"/>
                  </a:lnTo>
                  <a:lnTo>
                    <a:pt x="189230" y="1892808"/>
                  </a:lnTo>
                  <a:lnTo>
                    <a:pt x="138920" y="1886049"/>
                  </a:lnTo>
                  <a:lnTo>
                    <a:pt x="93716" y="1866975"/>
                  </a:lnTo>
                  <a:lnTo>
                    <a:pt x="55419" y="1837388"/>
                  </a:lnTo>
                  <a:lnTo>
                    <a:pt x="25832" y="1799091"/>
                  </a:lnTo>
                  <a:lnTo>
                    <a:pt x="6758" y="1753887"/>
                  </a:lnTo>
                  <a:lnTo>
                    <a:pt x="0" y="1703578"/>
                  </a:lnTo>
                  <a:lnTo>
                    <a:pt x="0" y="18923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61338" y="1502410"/>
            <a:ext cx="1623695" cy="189547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461009" marR="17145" indent="-434975">
              <a:lnSpc>
                <a:spcPts val="2420"/>
              </a:lnSpc>
              <a:spcBef>
                <a:spcPts val="359"/>
              </a:spcBef>
            </a:pP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(B)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Estimating 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future</a:t>
            </a:r>
            <a:endParaRPr sz="2200">
              <a:latin typeface="Arial"/>
              <a:cs typeface="Arial"/>
            </a:endParaRPr>
          </a:p>
          <a:p>
            <a:pPr marL="12700" marR="5080" algn="ctr">
              <a:lnSpc>
                <a:spcPts val="2410"/>
              </a:lnSpc>
            </a:pP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spc="-229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ani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200" spc="-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tional 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2200">
              <a:latin typeface="Arial"/>
              <a:cs typeface="Arial"/>
            </a:endParaRPr>
          </a:p>
          <a:p>
            <a:pPr marL="3175" algn="ctr">
              <a:lnSpc>
                <a:spcPts val="2270"/>
              </a:lnSpc>
            </a:pP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manpower</a:t>
            </a:r>
            <a:endParaRPr sz="2200">
              <a:latin typeface="Arial"/>
              <a:cs typeface="Arial"/>
            </a:endParaRPr>
          </a:p>
          <a:p>
            <a:pPr marL="3175" algn="ctr">
              <a:lnSpc>
                <a:spcPts val="2525"/>
              </a:lnSpc>
            </a:pP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requirement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53904" y="755840"/>
            <a:ext cx="2037714" cy="2752725"/>
            <a:chOff x="3553904" y="755840"/>
            <a:chExt cx="2037714" cy="2752725"/>
          </a:xfrm>
        </p:grpSpPr>
        <p:sp>
          <p:nvSpPr>
            <p:cNvPr id="14" name="object 14"/>
            <p:cNvSpPr/>
            <p:nvPr/>
          </p:nvSpPr>
          <p:spPr>
            <a:xfrm>
              <a:off x="4270247" y="1572767"/>
              <a:ext cx="603885" cy="1935480"/>
            </a:xfrm>
            <a:custGeom>
              <a:avLst/>
              <a:gdLst/>
              <a:ahLst/>
              <a:cxnLst/>
              <a:rect l="l" t="t" r="r" b="b"/>
              <a:pathLst>
                <a:path w="603885" h="1935479">
                  <a:moveTo>
                    <a:pt x="482853" y="0"/>
                  </a:moveTo>
                  <a:lnTo>
                    <a:pt x="120650" y="0"/>
                  </a:lnTo>
                  <a:lnTo>
                    <a:pt x="120650" y="1633728"/>
                  </a:lnTo>
                  <a:lnTo>
                    <a:pt x="0" y="1633728"/>
                  </a:lnTo>
                  <a:lnTo>
                    <a:pt x="301751" y="1935480"/>
                  </a:lnTo>
                  <a:lnTo>
                    <a:pt x="603503" y="1633728"/>
                  </a:lnTo>
                  <a:lnTo>
                    <a:pt x="482853" y="1633728"/>
                  </a:lnTo>
                  <a:lnTo>
                    <a:pt x="482853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66921" y="768857"/>
              <a:ext cx="2011680" cy="1609725"/>
            </a:xfrm>
            <a:custGeom>
              <a:avLst/>
              <a:gdLst/>
              <a:ahLst/>
              <a:cxnLst/>
              <a:rect l="l" t="t" r="r" b="b"/>
              <a:pathLst>
                <a:path w="2011679" h="1609725">
                  <a:moveTo>
                    <a:pt x="1850770" y="0"/>
                  </a:moveTo>
                  <a:lnTo>
                    <a:pt x="160908" y="0"/>
                  </a:lnTo>
                  <a:lnTo>
                    <a:pt x="118121" y="5745"/>
                  </a:lnTo>
                  <a:lnTo>
                    <a:pt x="79680" y="21961"/>
                  </a:lnTo>
                  <a:lnTo>
                    <a:pt x="47116" y="47116"/>
                  </a:lnTo>
                  <a:lnTo>
                    <a:pt x="21961" y="79680"/>
                  </a:lnTo>
                  <a:lnTo>
                    <a:pt x="5745" y="118121"/>
                  </a:lnTo>
                  <a:lnTo>
                    <a:pt x="0" y="160908"/>
                  </a:lnTo>
                  <a:lnTo>
                    <a:pt x="0" y="1448434"/>
                  </a:lnTo>
                  <a:lnTo>
                    <a:pt x="5745" y="1491222"/>
                  </a:lnTo>
                  <a:lnTo>
                    <a:pt x="21961" y="1529663"/>
                  </a:lnTo>
                  <a:lnTo>
                    <a:pt x="47116" y="1562226"/>
                  </a:lnTo>
                  <a:lnTo>
                    <a:pt x="79680" y="1587382"/>
                  </a:lnTo>
                  <a:lnTo>
                    <a:pt x="118121" y="1603598"/>
                  </a:lnTo>
                  <a:lnTo>
                    <a:pt x="160908" y="1609343"/>
                  </a:lnTo>
                  <a:lnTo>
                    <a:pt x="1850770" y="1609343"/>
                  </a:lnTo>
                  <a:lnTo>
                    <a:pt x="1893558" y="1603598"/>
                  </a:lnTo>
                  <a:lnTo>
                    <a:pt x="1931999" y="1587382"/>
                  </a:lnTo>
                  <a:lnTo>
                    <a:pt x="1964562" y="1562227"/>
                  </a:lnTo>
                  <a:lnTo>
                    <a:pt x="1989718" y="1529663"/>
                  </a:lnTo>
                  <a:lnTo>
                    <a:pt x="2005934" y="1491222"/>
                  </a:lnTo>
                  <a:lnTo>
                    <a:pt x="2011679" y="1448434"/>
                  </a:lnTo>
                  <a:lnTo>
                    <a:pt x="2011679" y="160908"/>
                  </a:lnTo>
                  <a:lnTo>
                    <a:pt x="2005934" y="118121"/>
                  </a:lnTo>
                  <a:lnTo>
                    <a:pt x="1989718" y="79680"/>
                  </a:lnTo>
                  <a:lnTo>
                    <a:pt x="1964563" y="47116"/>
                  </a:lnTo>
                  <a:lnTo>
                    <a:pt x="1931999" y="21961"/>
                  </a:lnTo>
                  <a:lnTo>
                    <a:pt x="1893558" y="5745"/>
                  </a:lnTo>
                  <a:lnTo>
                    <a:pt x="185077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66921" y="768857"/>
              <a:ext cx="2011680" cy="1609725"/>
            </a:xfrm>
            <a:custGeom>
              <a:avLst/>
              <a:gdLst/>
              <a:ahLst/>
              <a:cxnLst/>
              <a:rect l="l" t="t" r="r" b="b"/>
              <a:pathLst>
                <a:path w="2011679" h="1609725">
                  <a:moveTo>
                    <a:pt x="0" y="160908"/>
                  </a:moveTo>
                  <a:lnTo>
                    <a:pt x="5745" y="118121"/>
                  </a:lnTo>
                  <a:lnTo>
                    <a:pt x="21961" y="79680"/>
                  </a:lnTo>
                  <a:lnTo>
                    <a:pt x="47116" y="47116"/>
                  </a:lnTo>
                  <a:lnTo>
                    <a:pt x="79680" y="21961"/>
                  </a:lnTo>
                  <a:lnTo>
                    <a:pt x="118121" y="5745"/>
                  </a:lnTo>
                  <a:lnTo>
                    <a:pt x="160908" y="0"/>
                  </a:lnTo>
                  <a:lnTo>
                    <a:pt x="1850770" y="0"/>
                  </a:lnTo>
                  <a:lnTo>
                    <a:pt x="1893558" y="5745"/>
                  </a:lnTo>
                  <a:lnTo>
                    <a:pt x="1931999" y="21961"/>
                  </a:lnTo>
                  <a:lnTo>
                    <a:pt x="1964563" y="47116"/>
                  </a:lnTo>
                  <a:lnTo>
                    <a:pt x="1989718" y="79680"/>
                  </a:lnTo>
                  <a:lnTo>
                    <a:pt x="2005934" y="118121"/>
                  </a:lnTo>
                  <a:lnTo>
                    <a:pt x="2011679" y="160908"/>
                  </a:lnTo>
                  <a:lnTo>
                    <a:pt x="2011679" y="1448434"/>
                  </a:lnTo>
                  <a:lnTo>
                    <a:pt x="2005934" y="1491222"/>
                  </a:lnTo>
                  <a:lnTo>
                    <a:pt x="1989718" y="1529663"/>
                  </a:lnTo>
                  <a:lnTo>
                    <a:pt x="1964562" y="1562227"/>
                  </a:lnTo>
                  <a:lnTo>
                    <a:pt x="1931999" y="1587382"/>
                  </a:lnTo>
                  <a:lnTo>
                    <a:pt x="1893558" y="1603598"/>
                  </a:lnTo>
                  <a:lnTo>
                    <a:pt x="1850770" y="1609343"/>
                  </a:lnTo>
                  <a:lnTo>
                    <a:pt x="160908" y="1609343"/>
                  </a:lnTo>
                  <a:lnTo>
                    <a:pt x="118121" y="1603598"/>
                  </a:lnTo>
                  <a:lnTo>
                    <a:pt x="79680" y="1587382"/>
                  </a:lnTo>
                  <a:lnTo>
                    <a:pt x="47116" y="1562226"/>
                  </a:lnTo>
                  <a:lnTo>
                    <a:pt x="21961" y="1529663"/>
                  </a:lnTo>
                  <a:lnTo>
                    <a:pt x="5745" y="1491222"/>
                  </a:lnTo>
                  <a:lnTo>
                    <a:pt x="0" y="1448434"/>
                  </a:lnTo>
                  <a:lnTo>
                    <a:pt x="0" y="16090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729990" y="1205865"/>
            <a:ext cx="1684020" cy="6680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536575" marR="5080" indent="-524510">
              <a:lnSpc>
                <a:spcPts val="2420"/>
              </a:lnSpc>
              <a:spcBef>
                <a:spcPts val="359"/>
              </a:spcBef>
            </a:pP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(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c)</a:t>
            </a:r>
            <a:r>
              <a:rPr sz="22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Manpower 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Audit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00421" y="1665668"/>
            <a:ext cx="2388870" cy="2186940"/>
            <a:chOff x="5400421" y="1665668"/>
            <a:chExt cx="2388870" cy="2186940"/>
          </a:xfrm>
        </p:grpSpPr>
        <p:sp>
          <p:nvSpPr>
            <p:cNvPr id="19" name="object 19"/>
            <p:cNvSpPr/>
            <p:nvPr/>
          </p:nvSpPr>
          <p:spPr>
            <a:xfrm>
              <a:off x="5400421" y="2354706"/>
              <a:ext cx="1497965" cy="1497965"/>
            </a:xfrm>
            <a:custGeom>
              <a:avLst/>
              <a:gdLst/>
              <a:ahLst/>
              <a:cxnLst/>
              <a:rect l="l" t="t" r="r" b="b"/>
              <a:pathLst>
                <a:path w="1497965" h="1497964">
                  <a:moveTo>
                    <a:pt x="1241425" y="0"/>
                  </a:moveTo>
                  <a:lnTo>
                    <a:pt x="85343" y="1155953"/>
                  </a:lnTo>
                  <a:lnTo>
                    <a:pt x="0" y="1070609"/>
                  </a:lnTo>
                  <a:lnTo>
                    <a:pt x="0" y="1497456"/>
                  </a:lnTo>
                  <a:lnTo>
                    <a:pt x="426846" y="1497456"/>
                  </a:lnTo>
                  <a:lnTo>
                    <a:pt x="341502" y="1412112"/>
                  </a:lnTo>
                  <a:lnTo>
                    <a:pt x="1497456" y="256158"/>
                  </a:lnTo>
                  <a:lnTo>
                    <a:pt x="1241425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64530" y="1678685"/>
              <a:ext cx="2011680" cy="1609725"/>
            </a:xfrm>
            <a:custGeom>
              <a:avLst/>
              <a:gdLst/>
              <a:ahLst/>
              <a:cxnLst/>
              <a:rect l="l" t="t" r="r" b="b"/>
              <a:pathLst>
                <a:path w="2011679" h="1609725">
                  <a:moveTo>
                    <a:pt x="1850771" y="0"/>
                  </a:moveTo>
                  <a:lnTo>
                    <a:pt x="160909" y="0"/>
                  </a:lnTo>
                  <a:lnTo>
                    <a:pt x="118121" y="5745"/>
                  </a:lnTo>
                  <a:lnTo>
                    <a:pt x="79680" y="21961"/>
                  </a:lnTo>
                  <a:lnTo>
                    <a:pt x="47117" y="47116"/>
                  </a:lnTo>
                  <a:lnTo>
                    <a:pt x="21961" y="79680"/>
                  </a:lnTo>
                  <a:lnTo>
                    <a:pt x="5745" y="118121"/>
                  </a:lnTo>
                  <a:lnTo>
                    <a:pt x="0" y="160909"/>
                  </a:lnTo>
                  <a:lnTo>
                    <a:pt x="0" y="1448435"/>
                  </a:lnTo>
                  <a:lnTo>
                    <a:pt x="5745" y="1491222"/>
                  </a:lnTo>
                  <a:lnTo>
                    <a:pt x="21961" y="1529663"/>
                  </a:lnTo>
                  <a:lnTo>
                    <a:pt x="47116" y="1562227"/>
                  </a:lnTo>
                  <a:lnTo>
                    <a:pt x="79680" y="1587382"/>
                  </a:lnTo>
                  <a:lnTo>
                    <a:pt x="118121" y="1603598"/>
                  </a:lnTo>
                  <a:lnTo>
                    <a:pt x="160909" y="1609343"/>
                  </a:lnTo>
                  <a:lnTo>
                    <a:pt x="1850771" y="1609343"/>
                  </a:lnTo>
                  <a:lnTo>
                    <a:pt x="1893558" y="1603598"/>
                  </a:lnTo>
                  <a:lnTo>
                    <a:pt x="1931999" y="1587382"/>
                  </a:lnTo>
                  <a:lnTo>
                    <a:pt x="1964563" y="1562227"/>
                  </a:lnTo>
                  <a:lnTo>
                    <a:pt x="1989718" y="1529663"/>
                  </a:lnTo>
                  <a:lnTo>
                    <a:pt x="2005934" y="1491222"/>
                  </a:lnTo>
                  <a:lnTo>
                    <a:pt x="2011679" y="1448435"/>
                  </a:lnTo>
                  <a:lnTo>
                    <a:pt x="2011679" y="160909"/>
                  </a:lnTo>
                  <a:lnTo>
                    <a:pt x="2005934" y="118121"/>
                  </a:lnTo>
                  <a:lnTo>
                    <a:pt x="1989718" y="79680"/>
                  </a:lnTo>
                  <a:lnTo>
                    <a:pt x="1964562" y="47117"/>
                  </a:lnTo>
                  <a:lnTo>
                    <a:pt x="1931999" y="21961"/>
                  </a:lnTo>
                  <a:lnTo>
                    <a:pt x="1893558" y="5745"/>
                  </a:lnTo>
                  <a:lnTo>
                    <a:pt x="185077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64530" y="1678685"/>
              <a:ext cx="2011680" cy="1609725"/>
            </a:xfrm>
            <a:custGeom>
              <a:avLst/>
              <a:gdLst/>
              <a:ahLst/>
              <a:cxnLst/>
              <a:rect l="l" t="t" r="r" b="b"/>
              <a:pathLst>
                <a:path w="2011679" h="1609725">
                  <a:moveTo>
                    <a:pt x="0" y="160909"/>
                  </a:moveTo>
                  <a:lnTo>
                    <a:pt x="5745" y="118121"/>
                  </a:lnTo>
                  <a:lnTo>
                    <a:pt x="21961" y="79680"/>
                  </a:lnTo>
                  <a:lnTo>
                    <a:pt x="47117" y="47116"/>
                  </a:lnTo>
                  <a:lnTo>
                    <a:pt x="79680" y="21961"/>
                  </a:lnTo>
                  <a:lnTo>
                    <a:pt x="118121" y="5745"/>
                  </a:lnTo>
                  <a:lnTo>
                    <a:pt x="160909" y="0"/>
                  </a:lnTo>
                  <a:lnTo>
                    <a:pt x="1850771" y="0"/>
                  </a:lnTo>
                  <a:lnTo>
                    <a:pt x="1893558" y="5745"/>
                  </a:lnTo>
                  <a:lnTo>
                    <a:pt x="1931999" y="21961"/>
                  </a:lnTo>
                  <a:lnTo>
                    <a:pt x="1964562" y="47117"/>
                  </a:lnTo>
                  <a:lnTo>
                    <a:pt x="1989718" y="79680"/>
                  </a:lnTo>
                  <a:lnTo>
                    <a:pt x="2005934" y="118121"/>
                  </a:lnTo>
                  <a:lnTo>
                    <a:pt x="2011679" y="160909"/>
                  </a:lnTo>
                  <a:lnTo>
                    <a:pt x="2011679" y="1448435"/>
                  </a:lnTo>
                  <a:lnTo>
                    <a:pt x="2005934" y="1491222"/>
                  </a:lnTo>
                  <a:lnTo>
                    <a:pt x="1989718" y="1529663"/>
                  </a:lnTo>
                  <a:lnTo>
                    <a:pt x="1964563" y="1562227"/>
                  </a:lnTo>
                  <a:lnTo>
                    <a:pt x="1931999" y="1587382"/>
                  </a:lnTo>
                  <a:lnTo>
                    <a:pt x="1893558" y="1603598"/>
                  </a:lnTo>
                  <a:lnTo>
                    <a:pt x="1850771" y="1609343"/>
                  </a:lnTo>
                  <a:lnTo>
                    <a:pt x="160909" y="1609343"/>
                  </a:lnTo>
                  <a:lnTo>
                    <a:pt x="118121" y="1603598"/>
                  </a:lnTo>
                  <a:lnTo>
                    <a:pt x="79680" y="1587382"/>
                  </a:lnTo>
                  <a:lnTo>
                    <a:pt x="47116" y="1562227"/>
                  </a:lnTo>
                  <a:lnTo>
                    <a:pt x="21961" y="1529663"/>
                  </a:lnTo>
                  <a:lnTo>
                    <a:pt x="5745" y="1491222"/>
                  </a:lnTo>
                  <a:lnTo>
                    <a:pt x="0" y="1448435"/>
                  </a:lnTo>
                  <a:lnTo>
                    <a:pt x="0" y="16090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888482" y="2269998"/>
            <a:ext cx="17633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(d) 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2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43955" y="3863340"/>
            <a:ext cx="2956560" cy="1635760"/>
            <a:chOff x="5743955" y="3863340"/>
            <a:chExt cx="2956560" cy="1635760"/>
          </a:xfrm>
        </p:grpSpPr>
        <p:sp>
          <p:nvSpPr>
            <p:cNvPr id="24" name="object 24"/>
            <p:cNvSpPr/>
            <p:nvPr/>
          </p:nvSpPr>
          <p:spPr>
            <a:xfrm>
              <a:off x="5743955" y="4378452"/>
              <a:ext cx="1935480" cy="603885"/>
            </a:xfrm>
            <a:custGeom>
              <a:avLst/>
              <a:gdLst/>
              <a:ahLst/>
              <a:cxnLst/>
              <a:rect l="l" t="t" r="r" b="b"/>
              <a:pathLst>
                <a:path w="1935479" h="603885">
                  <a:moveTo>
                    <a:pt x="301752" y="0"/>
                  </a:moveTo>
                  <a:lnTo>
                    <a:pt x="0" y="301752"/>
                  </a:lnTo>
                  <a:lnTo>
                    <a:pt x="301752" y="603504"/>
                  </a:lnTo>
                  <a:lnTo>
                    <a:pt x="301752" y="482854"/>
                  </a:lnTo>
                  <a:lnTo>
                    <a:pt x="1935479" y="482854"/>
                  </a:lnTo>
                  <a:lnTo>
                    <a:pt x="1935479" y="120650"/>
                  </a:lnTo>
                  <a:lnTo>
                    <a:pt x="301752" y="120650"/>
                  </a:lnTo>
                  <a:lnTo>
                    <a:pt x="301752" y="0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74358" y="3876294"/>
              <a:ext cx="2013585" cy="1609725"/>
            </a:xfrm>
            <a:custGeom>
              <a:avLst/>
              <a:gdLst/>
              <a:ahLst/>
              <a:cxnLst/>
              <a:rect l="l" t="t" r="r" b="b"/>
              <a:pathLst>
                <a:path w="2013584" h="1609725">
                  <a:moveTo>
                    <a:pt x="1852295" y="0"/>
                  </a:moveTo>
                  <a:lnTo>
                    <a:pt x="160909" y="0"/>
                  </a:lnTo>
                  <a:lnTo>
                    <a:pt x="118121" y="5745"/>
                  </a:lnTo>
                  <a:lnTo>
                    <a:pt x="79680" y="21961"/>
                  </a:lnTo>
                  <a:lnTo>
                    <a:pt x="47117" y="47116"/>
                  </a:lnTo>
                  <a:lnTo>
                    <a:pt x="21961" y="79680"/>
                  </a:lnTo>
                  <a:lnTo>
                    <a:pt x="5745" y="118121"/>
                  </a:lnTo>
                  <a:lnTo>
                    <a:pt x="0" y="160908"/>
                  </a:lnTo>
                  <a:lnTo>
                    <a:pt x="0" y="1448434"/>
                  </a:lnTo>
                  <a:lnTo>
                    <a:pt x="5745" y="1491222"/>
                  </a:lnTo>
                  <a:lnTo>
                    <a:pt x="21961" y="1529663"/>
                  </a:lnTo>
                  <a:lnTo>
                    <a:pt x="47116" y="1562226"/>
                  </a:lnTo>
                  <a:lnTo>
                    <a:pt x="79680" y="1587382"/>
                  </a:lnTo>
                  <a:lnTo>
                    <a:pt x="118121" y="1603598"/>
                  </a:lnTo>
                  <a:lnTo>
                    <a:pt x="160909" y="1609343"/>
                  </a:lnTo>
                  <a:lnTo>
                    <a:pt x="1852295" y="1609343"/>
                  </a:lnTo>
                  <a:lnTo>
                    <a:pt x="1895082" y="1603598"/>
                  </a:lnTo>
                  <a:lnTo>
                    <a:pt x="1933523" y="1587382"/>
                  </a:lnTo>
                  <a:lnTo>
                    <a:pt x="1966087" y="1562226"/>
                  </a:lnTo>
                  <a:lnTo>
                    <a:pt x="1991242" y="1529663"/>
                  </a:lnTo>
                  <a:lnTo>
                    <a:pt x="2007458" y="1491222"/>
                  </a:lnTo>
                  <a:lnTo>
                    <a:pt x="2013203" y="1448434"/>
                  </a:lnTo>
                  <a:lnTo>
                    <a:pt x="2013203" y="160908"/>
                  </a:lnTo>
                  <a:lnTo>
                    <a:pt x="2007458" y="118121"/>
                  </a:lnTo>
                  <a:lnTo>
                    <a:pt x="1991242" y="79680"/>
                  </a:lnTo>
                  <a:lnTo>
                    <a:pt x="1966086" y="47116"/>
                  </a:lnTo>
                  <a:lnTo>
                    <a:pt x="1933523" y="21961"/>
                  </a:lnTo>
                  <a:lnTo>
                    <a:pt x="1895082" y="5745"/>
                  </a:lnTo>
                  <a:lnTo>
                    <a:pt x="18522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74358" y="3876294"/>
              <a:ext cx="2013585" cy="1609725"/>
            </a:xfrm>
            <a:custGeom>
              <a:avLst/>
              <a:gdLst/>
              <a:ahLst/>
              <a:cxnLst/>
              <a:rect l="l" t="t" r="r" b="b"/>
              <a:pathLst>
                <a:path w="2013584" h="1609725">
                  <a:moveTo>
                    <a:pt x="0" y="160908"/>
                  </a:moveTo>
                  <a:lnTo>
                    <a:pt x="5745" y="118121"/>
                  </a:lnTo>
                  <a:lnTo>
                    <a:pt x="21961" y="79680"/>
                  </a:lnTo>
                  <a:lnTo>
                    <a:pt x="47117" y="47116"/>
                  </a:lnTo>
                  <a:lnTo>
                    <a:pt x="79680" y="21961"/>
                  </a:lnTo>
                  <a:lnTo>
                    <a:pt x="118121" y="5745"/>
                  </a:lnTo>
                  <a:lnTo>
                    <a:pt x="160909" y="0"/>
                  </a:lnTo>
                  <a:lnTo>
                    <a:pt x="1852295" y="0"/>
                  </a:lnTo>
                  <a:lnTo>
                    <a:pt x="1895082" y="5745"/>
                  </a:lnTo>
                  <a:lnTo>
                    <a:pt x="1933523" y="21961"/>
                  </a:lnTo>
                  <a:lnTo>
                    <a:pt x="1966086" y="47116"/>
                  </a:lnTo>
                  <a:lnTo>
                    <a:pt x="1991242" y="79680"/>
                  </a:lnTo>
                  <a:lnTo>
                    <a:pt x="2007458" y="118121"/>
                  </a:lnTo>
                  <a:lnTo>
                    <a:pt x="2013203" y="160908"/>
                  </a:lnTo>
                  <a:lnTo>
                    <a:pt x="2013203" y="1448434"/>
                  </a:lnTo>
                  <a:lnTo>
                    <a:pt x="2007458" y="1491222"/>
                  </a:lnTo>
                  <a:lnTo>
                    <a:pt x="1991242" y="1529663"/>
                  </a:lnTo>
                  <a:lnTo>
                    <a:pt x="1966087" y="1562226"/>
                  </a:lnTo>
                  <a:lnTo>
                    <a:pt x="1933523" y="1587382"/>
                  </a:lnTo>
                  <a:lnTo>
                    <a:pt x="1895082" y="1603598"/>
                  </a:lnTo>
                  <a:lnTo>
                    <a:pt x="1852295" y="1609343"/>
                  </a:lnTo>
                  <a:lnTo>
                    <a:pt x="160909" y="1609343"/>
                  </a:lnTo>
                  <a:lnTo>
                    <a:pt x="118121" y="1603598"/>
                  </a:lnTo>
                  <a:lnTo>
                    <a:pt x="79680" y="1587382"/>
                  </a:lnTo>
                  <a:lnTo>
                    <a:pt x="47116" y="1562226"/>
                  </a:lnTo>
                  <a:lnTo>
                    <a:pt x="21961" y="1529663"/>
                  </a:lnTo>
                  <a:lnTo>
                    <a:pt x="5745" y="1491222"/>
                  </a:lnTo>
                  <a:lnTo>
                    <a:pt x="0" y="1448434"/>
                  </a:lnTo>
                  <a:lnTo>
                    <a:pt x="0" y="16090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46189" y="4161282"/>
            <a:ext cx="1670050" cy="97472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436245" marR="5080" indent="-424180">
              <a:lnSpc>
                <a:spcPts val="2420"/>
              </a:lnSpc>
              <a:spcBef>
                <a:spcPts val="359"/>
              </a:spcBef>
            </a:pP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(e)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Developing 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endParaRPr sz="2200">
              <a:latin typeface="Arial"/>
              <a:cs typeface="Arial"/>
            </a:endParaRPr>
          </a:p>
          <a:p>
            <a:pPr marL="64135">
              <a:lnSpc>
                <a:spcPts val="2370"/>
              </a:lnSpc>
            </a:pP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resource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847330" cy="7493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27685" marR="5080" indent="-515620">
              <a:lnSpc>
                <a:spcPts val="2700"/>
              </a:lnSpc>
              <a:spcBef>
                <a:spcPts val="434"/>
              </a:spcBef>
              <a:tabLst>
                <a:tab pos="527685" algn="l"/>
              </a:tabLst>
            </a:pPr>
            <a:r>
              <a:rPr sz="2500" b="1" spc="-165" dirty="0">
                <a:latin typeface="Arial"/>
                <a:cs typeface="Arial"/>
              </a:rPr>
              <a:t>A.	</a:t>
            </a:r>
            <a:r>
              <a:rPr sz="2500" b="1" spc="-160" dirty="0">
                <a:latin typeface="Arial"/>
                <a:cs typeface="Arial"/>
              </a:rPr>
              <a:t>Objective </a:t>
            </a:r>
            <a:r>
              <a:rPr sz="2500" b="1" spc="-114" dirty="0">
                <a:latin typeface="Arial"/>
                <a:cs typeface="Arial"/>
              </a:rPr>
              <a:t>of </a:t>
            </a:r>
            <a:r>
              <a:rPr sz="2500" b="1" spc="-260" dirty="0">
                <a:latin typeface="Arial"/>
                <a:cs typeface="Arial"/>
              </a:rPr>
              <a:t>HRP</a:t>
            </a:r>
            <a:r>
              <a:rPr sz="2500" spc="-260" dirty="0">
                <a:latin typeface="Arial"/>
                <a:cs typeface="Arial"/>
              </a:rPr>
              <a:t>- </a:t>
            </a:r>
            <a:r>
              <a:rPr sz="2500" spc="5" dirty="0">
                <a:latin typeface="Arial"/>
                <a:cs typeface="Arial"/>
              </a:rPr>
              <a:t>fitting </a:t>
            </a:r>
            <a:r>
              <a:rPr sz="2500" spc="-105" dirty="0">
                <a:latin typeface="Arial"/>
                <a:cs typeface="Arial"/>
              </a:rPr>
              <a:t>employee </a:t>
            </a:r>
            <a:r>
              <a:rPr sz="2500" spc="-55" dirty="0">
                <a:latin typeface="Arial"/>
                <a:cs typeface="Arial"/>
              </a:rPr>
              <a:t>abilities </a:t>
            </a:r>
            <a:r>
              <a:rPr sz="2500" spc="20" dirty="0">
                <a:latin typeface="Arial"/>
                <a:cs typeface="Arial"/>
              </a:rPr>
              <a:t>to</a:t>
            </a:r>
            <a:r>
              <a:rPr sz="2500" spc="-200" dirty="0">
                <a:latin typeface="Arial"/>
                <a:cs typeface="Arial"/>
              </a:rPr>
              <a:t> </a:t>
            </a:r>
            <a:r>
              <a:rPr sz="2500" spc="-75" dirty="0">
                <a:latin typeface="Arial"/>
                <a:cs typeface="Arial"/>
              </a:rPr>
              <a:t>enterprise  requirements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737361"/>
            <a:ext cx="8792210" cy="14484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527685" marR="5080" indent="-515620">
              <a:lnSpc>
                <a:spcPct val="89900"/>
              </a:lnSpc>
              <a:spcBef>
                <a:spcPts val="395"/>
              </a:spcBef>
              <a:tabLst>
                <a:tab pos="527685" algn="l"/>
              </a:tabLst>
            </a:pPr>
            <a:r>
              <a:rPr sz="2500" b="1" spc="-220" dirty="0">
                <a:latin typeface="Arial"/>
                <a:cs typeface="Arial"/>
              </a:rPr>
              <a:t>B.	</a:t>
            </a:r>
            <a:r>
              <a:rPr sz="2500" b="1" spc="-190" dirty="0">
                <a:latin typeface="Arial"/>
                <a:cs typeface="Arial"/>
              </a:rPr>
              <a:t>Estimating </a:t>
            </a:r>
            <a:r>
              <a:rPr sz="2500" b="1" spc="-105" dirty="0">
                <a:latin typeface="Arial"/>
                <a:cs typeface="Arial"/>
              </a:rPr>
              <a:t>future </a:t>
            </a:r>
            <a:r>
              <a:rPr sz="2500" b="1" spc="-160" dirty="0">
                <a:latin typeface="Arial"/>
                <a:cs typeface="Arial"/>
              </a:rPr>
              <a:t>organizational structure </a:t>
            </a:r>
            <a:r>
              <a:rPr sz="2500" b="1" spc="-50" dirty="0">
                <a:latin typeface="Arial"/>
                <a:cs typeface="Arial"/>
              </a:rPr>
              <a:t>&amp; </a:t>
            </a:r>
            <a:r>
              <a:rPr sz="2500" b="1" spc="-160" dirty="0">
                <a:latin typeface="Arial"/>
                <a:cs typeface="Arial"/>
              </a:rPr>
              <a:t>manpower  </a:t>
            </a:r>
            <a:r>
              <a:rPr sz="2500" b="1" spc="-130" dirty="0">
                <a:latin typeface="Arial"/>
                <a:cs typeface="Arial"/>
              </a:rPr>
              <a:t>requirement- </a:t>
            </a:r>
            <a:r>
              <a:rPr sz="2500" spc="-185" dirty="0"/>
              <a:t>The </a:t>
            </a:r>
            <a:r>
              <a:rPr sz="2500" spc="-155" dirty="0"/>
              <a:t>mg </a:t>
            </a:r>
            <a:r>
              <a:rPr sz="2500" spc="-85" dirty="0"/>
              <a:t>must </a:t>
            </a:r>
            <a:r>
              <a:rPr sz="2500" spc="-80" dirty="0"/>
              <a:t>estimate </a:t>
            </a:r>
            <a:r>
              <a:rPr sz="2500" spc="-30" dirty="0"/>
              <a:t>the </a:t>
            </a:r>
            <a:r>
              <a:rPr sz="2500" spc="-80" dirty="0"/>
              <a:t>number </a:t>
            </a:r>
            <a:r>
              <a:rPr sz="2500" spc="35" dirty="0"/>
              <a:t>&amp; </a:t>
            </a:r>
            <a:r>
              <a:rPr sz="2500" spc="-95" dirty="0"/>
              <a:t>types </a:t>
            </a:r>
            <a:r>
              <a:rPr sz="2500" spc="-10" dirty="0"/>
              <a:t>of  </a:t>
            </a:r>
            <a:r>
              <a:rPr sz="2500" spc="-125" dirty="0"/>
              <a:t>employees </a:t>
            </a:r>
            <a:r>
              <a:rPr sz="2500" spc="-150" dirty="0"/>
              <a:t>(age, </a:t>
            </a:r>
            <a:r>
              <a:rPr sz="2500" spc="-110" dirty="0"/>
              <a:t>experience, </a:t>
            </a:r>
            <a:r>
              <a:rPr sz="2500" spc="-55" dirty="0"/>
              <a:t>qualification, </a:t>
            </a:r>
            <a:r>
              <a:rPr sz="2500" spc="-125" dirty="0"/>
              <a:t>salary </a:t>
            </a:r>
            <a:r>
              <a:rPr sz="2500" spc="-90" dirty="0"/>
              <a:t>range)required  </a:t>
            </a:r>
            <a:r>
              <a:rPr sz="2500" spc="-30" dirty="0"/>
              <a:t>in </a:t>
            </a:r>
            <a:r>
              <a:rPr sz="2500" spc="-20" dirty="0"/>
              <a:t>future </a:t>
            </a:r>
            <a:r>
              <a:rPr sz="2500" spc="-110" dirty="0"/>
              <a:t>by </a:t>
            </a:r>
            <a:r>
              <a:rPr sz="2500" spc="-130" dirty="0"/>
              <a:t>analyzing </a:t>
            </a:r>
            <a:r>
              <a:rPr sz="2500" spc="-50" dirty="0"/>
              <a:t>growth, </a:t>
            </a:r>
            <a:r>
              <a:rPr sz="2500" spc="-125" dirty="0"/>
              <a:t>expansion, </a:t>
            </a:r>
            <a:r>
              <a:rPr sz="2500" spc="-55" dirty="0"/>
              <a:t>structural </a:t>
            </a:r>
            <a:r>
              <a:rPr sz="2500" spc="-175" dirty="0"/>
              <a:t>changes</a:t>
            </a:r>
            <a:r>
              <a:rPr sz="2500" spc="-440" dirty="0"/>
              <a:t> </a:t>
            </a:r>
            <a:r>
              <a:rPr sz="2600" spc="-65" dirty="0"/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199258"/>
            <a:ext cx="47580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500" b="1" spc="-260" dirty="0">
                <a:latin typeface="Arial"/>
                <a:cs typeface="Arial"/>
              </a:rPr>
              <a:t>C.	</a:t>
            </a:r>
            <a:r>
              <a:rPr sz="2500" b="1" spc="-120" dirty="0">
                <a:latin typeface="Arial"/>
                <a:cs typeface="Arial"/>
              </a:rPr>
              <a:t>Manpower </a:t>
            </a:r>
            <a:r>
              <a:rPr sz="2500" b="1" spc="-135" dirty="0">
                <a:latin typeface="Arial"/>
                <a:cs typeface="Arial"/>
              </a:rPr>
              <a:t>Audit</a:t>
            </a:r>
            <a:r>
              <a:rPr sz="2500" spc="-135" dirty="0">
                <a:latin typeface="Arial"/>
                <a:cs typeface="Arial"/>
              </a:rPr>
              <a:t>- </a:t>
            </a:r>
            <a:r>
              <a:rPr sz="2500" spc="-120" dirty="0">
                <a:latin typeface="Arial"/>
                <a:cs typeface="Arial"/>
              </a:rPr>
              <a:t>Skill</a:t>
            </a:r>
            <a:r>
              <a:rPr sz="2500" spc="-185" dirty="0">
                <a:latin typeface="Arial"/>
                <a:cs typeface="Arial"/>
              </a:rPr>
              <a:t> </a:t>
            </a:r>
            <a:r>
              <a:rPr sz="2500" spc="-60" dirty="0">
                <a:latin typeface="Arial"/>
                <a:cs typeface="Arial"/>
              </a:rPr>
              <a:t>inventory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244844"/>
            <a:ext cx="8976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80" dirty="0">
                <a:latin typeface="Arial"/>
                <a:cs typeface="Arial"/>
              </a:rPr>
              <a:t>E.Developing </a:t>
            </a:r>
            <a:r>
              <a:rPr sz="3200" spc="-135" dirty="0">
                <a:latin typeface="Arial"/>
                <a:cs typeface="Arial"/>
              </a:rPr>
              <a:t>human </a:t>
            </a:r>
            <a:r>
              <a:rPr sz="3200" spc="-145" dirty="0">
                <a:latin typeface="Arial"/>
                <a:cs typeface="Arial"/>
              </a:rPr>
              <a:t>resource </a:t>
            </a:r>
            <a:r>
              <a:rPr sz="3200" spc="-70" dirty="0">
                <a:latin typeface="Arial"/>
                <a:cs typeface="Arial"/>
              </a:rPr>
              <a:t>plan-</a:t>
            </a:r>
            <a:r>
              <a:rPr sz="2200" spc="-70" dirty="0">
                <a:latin typeface="Arial"/>
                <a:cs typeface="Arial"/>
              </a:rPr>
              <a:t>Implementation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findings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761" y="2667761"/>
            <a:ext cx="1828800" cy="1752600"/>
          </a:xfrm>
          <a:custGeom>
            <a:avLst/>
            <a:gdLst/>
            <a:ahLst/>
            <a:cxnLst/>
            <a:rect l="l" t="t" r="r" b="b"/>
            <a:pathLst>
              <a:path w="1828800" h="1752600">
                <a:moveTo>
                  <a:pt x="0" y="292100"/>
                </a:moveTo>
                <a:lnTo>
                  <a:pt x="3823" y="244727"/>
                </a:lnTo>
                <a:lnTo>
                  <a:pt x="14892" y="199786"/>
                </a:lnTo>
                <a:lnTo>
                  <a:pt x="32604" y="157877"/>
                </a:lnTo>
                <a:lnTo>
                  <a:pt x="56360" y="119603"/>
                </a:lnTo>
                <a:lnTo>
                  <a:pt x="85556" y="85566"/>
                </a:lnTo>
                <a:lnTo>
                  <a:pt x="119592" y="56367"/>
                </a:lnTo>
                <a:lnTo>
                  <a:pt x="157866" y="32609"/>
                </a:lnTo>
                <a:lnTo>
                  <a:pt x="199776" y="14894"/>
                </a:lnTo>
                <a:lnTo>
                  <a:pt x="244721" y="3823"/>
                </a:lnTo>
                <a:lnTo>
                  <a:pt x="292100" y="0"/>
                </a:lnTo>
                <a:lnTo>
                  <a:pt x="1536700" y="0"/>
                </a:lnTo>
                <a:lnTo>
                  <a:pt x="1584072" y="3823"/>
                </a:lnTo>
                <a:lnTo>
                  <a:pt x="1629013" y="14894"/>
                </a:lnTo>
                <a:lnTo>
                  <a:pt x="1670922" y="32609"/>
                </a:lnTo>
                <a:lnTo>
                  <a:pt x="1709196" y="56367"/>
                </a:lnTo>
                <a:lnTo>
                  <a:pt x="1743233" y="85566"/>
                </a:lnTo>
                <a:lnTo>
                  <a:pt x="1772432" y="119603"/>
                </a:lnTo>
                <a:lnTo>
                  <a:pt x="1796190" y="157877"/>
                </a:lnTo>
                <a:lnTo>
                  <a:pt x="1813905" y="199786"/>
                </a:lnTo>
                <a:lnTo>
                  <a:pt x="1824976" y="244727"/>
                </a:lnTo>
                <a:lnTo>
                  <a:pt x="1828800" y="292100"/>
                </a:lnTo>
                <a:lnTo>
                  <a:pt x="1828800" y="1460500"/>
                </a:lnTo>
                <a:lnTo>
                  <a:pt x="1824976" y="1507872"/>
                </a:lnTo>
                <a:lnTo>
                  <a:pt x="1813905" y="1552813"/>
                </a:lnTo>
                <a:lnTo>
                  <a:pt x="1796190" y="1594722"/>
                </a:lnTo>
                <a:lnTo>
                  <a:pt x="1772432" y="1632996"/>
                </a:lnTo>
                <a:lnTo>
                  <a:pt x="1743233" y="1667033"/>
                </a:lnTo>
                <a:lnTo>
                  <a:pt x="1709196" y="1696232"/>
                </a:lnTo>
                <a:lnTo>
                  <a:pt x="1670922" y="1719990"/>
                </a:lnTo>
                <a:lnTo>
                  <a:pt x="1629013" y="1737705"/>
                </a:lnTo>
                <a:lnTo>
                  <a:pt x="1584072" y="1748776"/>
                </a:lnTo>
                <a:lnTo>
                  <a:pt x="1536700" y="1752600"/>
                </a:lnTo>
                <a:lnTo>
                  <a:pt x="292100" y="1752600"/>
                </a:lnTo>
                <a:lnTo>
                  <a:pt x="244721" y="1748776"/>
                </a:lnTo>
                <a:lnTo>
                  <a:pt x="199776" y="1737705"/>
                </a:lnTo>
                <a:lnTo>
                  <a:pt x="157866" y="1719990"/>
                </a:lnTo>
                <a:lnTo>
                  <a:pt x="119592" y="1696232"/>
                </a:lnTo>
                <a:lnTo>
                  <a:pt x="85556" y="1667033"/>
                </a:lnTo>
                <a:lnTo>
                  <a:pt x="56360" y="1632996"/>
                </a:lnTo>
                <a:lnTo>
                  <a:pt x="32604" y="1594722"/>
                </a:lnTo>
                <a:lnTo>
                  <a:pt x="14892" y="1552813"/>
                </a:lnTo>
                <a:lnTo>
                  <a:pt x="3823" y="1507872"/>
                </a:lnTo>
                <a:lnTo>
                  <a:pt x="0" y="1460500"/>
                </a:lnTo>
                <a:lnTo>
                  <a:pt x="0" y="2921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2924" y="2830195"/>
            <a:ext cx="13036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260" dirty="0">
                <a:latin typeface="Arial"/>
                <a:cs typeface="Arial"/>
              </a:rPr>
              <a:t>PERSONAL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spc="-295" dirty="0">
                <a:latin typeface="Arial"/>
                <a:cs typeface="Arial"/>
              </a:rPr>
              <a:t>FACTORS</a:t>
            </a:r>
            <a:endParaRPr sz="1800">
              <a:latin typeface="Arial"/>
              <a:cs typeface="Arial"/>
            </a:endParaRPr>
          </a:p>
          <a:p>
            <a:pPr marL="375285" marR="365125" algn="ctr">
              <a:lnSpc>
                <a:spcPct val="100000"/>
              </a:lnSpc>
            </a:pPr>
            <a:r>
              <a:rPr sz="1800" spc="-90" dirty="0">
                <a:latin typeface="Arial"/>
                <a:cs typeface="Arial"/>
              </a:rPr>
              <a:t>Name  </a:t>
            </a:r>
            <a:r>
              <a:rPr sz="1800" spc="-145" dirty="0">
                <a:latin typeface="Arial"/>
                <a:cs typeface="Arial"/>
              </a:rPr>
              <a:t>Age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Marital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status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73744" y="2578544"/>
            <a:ext cx="2388235" cy="1931035"/>
            <a:chOff x="2273744" y="2578544"/>
            <a:chExt cx="2388235" cy="1931035"/>
          </a:xfrm>
        </p:grpSpPr>
        <p:sp>
          <p:nvSpPr>
            <p:cNvPr id="9" name="object 9"/>
            <p:cNvSpPr/>
            <p:nvPr/>
          </p:nvSpPr>
          <p:spPr>
            <a:xfrm>
              <a:off x="2286762" y="2591562"/>
              <a:ext cx="2362200" cy="1905000"/>
            </a:xfrm>
            <a:custGeom>
              <a:avLst/>
              <a:gdLst/>
              <a:ahLst/>
              <a:cxnLst/>
              <a:rect l="l" t="t" r="r" b="b"/>
              <a:pathLst>
                <a:path w="2362200" h="1905000">
                  <a:moveTo>
                    <a:pt x="2044700" y="0"/>
                  </a:moveTo>
                  <a:lnTo>
                    <a:pt x="317500" y="0"/>
                  </a:lnTo>
                  <a:lnTo>
                    <a:pt x="270573" y="3441"/>
                  </a:lnTo>
                  <a:lnTo>
                    <a:pt x="225788" y="13439"/>
                  </a:lnTo>
                  <a:lnTo>
                    <a:pt x="183634" y="29503"/>
                  </a:lnTo>
                  <a:lnTo>
                    <a:pt x="144601" y="51141"/>
                  </a:lnTo>
                  <a:lnTo>
                    <a:pt x="109181" y="77865"/>
                  </a:lnTo>
                  <a:lnTo>
                    <a:pt x="77865" y="109181"/>
                  </a:lnTo>
                  <a:lnTo>
                    <a:pt x="51141" y="144601"/>
                  </a:lnTo>
                  <a:lnTo>
                    <a:pt x="29503" y="183634"/>
                  </a:lnTo>
                  <a:lnTo>
                    <a:pt x="13439" y="225788"/>
                  </a:lnTo>
                  <a:lnTo>
                    <a:pt x="3441" y="270573"/>
                  </a:lnTo>
                  <a:lnTo>
                    <a:pt x="0" y="317500"/>
                  </a:lnTo>
                  <a:lnTo>
                    <a:pt x="0" y="1587500"/>
                  </a:lnTo>
                  <a:lnTo>
                    <a:pt x="3441" y="1634426"/>
                  </a:lnTo>
                  <a:lnTo>
                    <a:pt x="13439" y="1679211"/>
                  </a:lnTo>
                  <a:lnTo>
                    <a:pt x="29503" y="1721365"/>
                  </a:lnTo>
                  <a:lnTo>
                    <a:pt x="51141" y="1760398"/>
                  </a:lnTo>
                  <a:lnTo>
                    <a:pt x="77865" y="1795818"/>
                  </a:lnTo>
                  <a:lnTo>
                    <a:pt x="109181" y="1827134"/>
                  </a:lnTo>
                  <a:lnTo>
                    <a:pt x="144601" y="1853858"/>
                  </a:lnTo>
                  <a:lnTo>
                    <a:pt x="183634" y="1875496"/>
                  </a:lnTo>
                  <a:lnTo>
                    <a:pt x="225788" y="1891560"/>
                  </a:lnTo>
                  <a:lnTo>
                    <a:pt x="270573" y="1901558"/>
                  </a:lnTo>
                  <a:lnTo>
                    <a:pt x="317500" y="1905000"/>
                  </a:lnTo>
                  <a:lnTo>
                    <a:pt x="2044700" y="1905000"/>
                  </a:lnTo>
                  <a:lnTo>
                    <a:pt x="2091626" y="1901558"/>
                  </a:lnTo>
                  <a:lnTo>
                    <a:pt x="2136411" y="1891560"/>
                  </a:lnTo>
                  <a:lnTo>
                    <a:pt x="2178565" y="1875496"/>
                  </a:lnTo>
                  <a:lnTo>
                    <a:pt x="2217598" y="1853858"/>
                  </a:lnTo>
                  <a:lnTo>
                    <a:pt x="2253018" y="1827134"/>
                  </a:lnTo>
                  <a:lnTo>
                    <a:pt x="2284334" y="1795818"/>
                  </a:lnTo>
                  <a:lnTo>
                    <a:pt x="2311058" y="1760398"/>
                  </a:lnTo>
                  <a:lnTo>
                    <a:pt x="2332696" y="1721365"/>
                  </a:lnTo>
                  <a:lnTo>
                    <a:pt x="2348760" y="1679211"/>
                  </a:lnTo>
                  <a:lnTo>
                    <a:pt x="2358758" y="1634426"/>
                  </a:lnTo>
                  <a:lnTo>
                    <a:pt x="2362200" y="1587500"/>
                  </a:lnTo>
                  <a:lnTo>
                    <a:pt x="2362200" y="317500"/>
                  </a:lnTo>
                  <a:lnTo>
                    <a:pt x="2358758" y="270573"/>
                  </a:lnTo>
                  <a:lnTo>
                    <a:pt x="2348760" y="225788"/>
                  </a:lnTo>
                  <a:lnTo>
                    <a:pt x="2332696" y="183634"/>
                  </a:lnTo>
                  <a:lnTo>
                    <a:pt x="2311058" y="144601"/>
                  </a:lnTo>
                  <a:lnTo>
                    <a:pt x="2284334" y="109181"/>
                  </a:lnTo>
                  <a:lnTo>
                    <a:pt x="2253018" y="77865"/>
                  </a:lnTo>
                  <a:lnTo>
                    <a:pt x="2217598" y="51141"/>
                  </a:lnTo>
                  <a:lnTo>
                    <a:pt x="2178565" y="29503"/>
                  </a:lnTo>
                  <a:lnTo>
                    <a:pt x="2136411" y="13439"/>
                  </a:lnTo>
                  <a:lnTo>
                    <a:pt x="2091626" y="3441"/>
                  </a:lnTo>
                  <a:lnTo>
                    <a:pt x="2044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762" y="2591562"/>
              <a:ext cx="2362200" cy="1905000"/>
            </a:xfrm>
            <a:custGeom>
              <a:avLst/>
              <a:gdLst/>
              <a:ahLst/>
              <a:cxnLst/>
              <a:rect l="l" t="t" r="r" b="b"/>
              <a:pathLst>
                <a:path w="2362200" h="1905000">
                  <a:moveTo>
                    <a:pt x="0" y="317500"/>
                  </a:moveTo>
                  <a:lnTo>
                    <a:pt x="3441" y="270573"/>
                  </a:lnTo>
                  <a:lnTo>
                    <a:pt x="13439" y="225788"/>
                  </a:lnTo>
                  <a:lnTo>
                    <a:pt x="29503" y="183634"/>
                  </a:lnTo>
                  <a:lnTo>
                    <a:pt x="51141" y="144601"/>
                  </a:lnTo>
                  <a:lnTo>
                    <a:pt x="77865" y="109181"/>
                  </a:lnTo>
                  <a:lnTo>
                    <a:pt x="109181" y="77865"/>
                  </a:lnTo>
                  <a:lnTo>
                    <a:pt x="144601" y="51141"/>
                  </a:lnTo>
                  <a:lnTo>
                    <a:pt x="183634" y="29503"/>
                  </a:lnTo>
                  <a:lnTo>
                    <a:pt x="225788" y="13439"/>
                  </a:lnTo>
                  <a:lnTo>
                    <a:pt x="270573" y="3441"/>
                  </a:lnTo>
                  <a:lnTo>
                    <a:pt x="317500" y="0"/>
                  </a:lnTo>
                  <a:lnTo>
                    <a:pt x="2044700" y="0"/>
                  </a:lnTo>
                  <a:lnTo>
                    <a:pt x="2091626" y="3441"/>
                  </a:lnTo>
                  <a:lnTo>
                    <a:pt x="2136411" y="13439"/>
                  </a:lnTo>
                  <a:lnTo>
                    <a:pt x="2178565" y="29503"/>
                  </a:lnTo>
                  <a:lnTo>
                    <a:pt x="2217598" y="51141"/>
                  </a:lnTo>
                  <a:lnTo>
                    <a:pt x="2253018" y="77865"/>
                  </a:lnTo>
                  <a:lnTo>
                    <a:pt x="2284334" y="109181"/>
                  </a:lnTo>
                  <a:lnTo>
                    <a:pt x="2311058" y="144601"/>
                  </a:lnTo>
                  <a:lnTo>
                    <a:pt x="2332696" y="183634"/>
                  </a:lnTo>
                  <a:lnTo>
                    <a:pt x="2348760" y="225788"/>
                  </a:lnTo>
                  <a:lnTo>
                    <a:pt x="2358758" y="270573"/>
                  </a:lnTo>
                  <a:lnTo>
                    <a:pt x="2362200" y="317500"/>
                  </a:lnTo>
                  <a:lnTo>
                    <a:pt x="2362200" y="1587500"/>
                  </a:lnTo>
                  <a:lnTo>
                    <a:pt x="2358758" y="1634426"/>
                  </a:lnTo>
                  <a:lnTo>
                    <a:pt x="2348760" y="1679211"/>
                  </a:lnTo>
                  <a:lnTo>
                    <a:pt x="2332696" y="1721365"/>
                  </a:lnTo>
                  <a:lnTo>
                    <a:pt x="2311058" y="1760398"/>
                  </a:lnTo>
                  <a:lnTo>
                    <a:pt x="2284334" y="1795818"/>
                  </a:lnTo>
                  <a:lnTo>
                    <a:pt x="2253018" y="1827134"/>
                  </a:lnTo>
                  <a:lnTo>
                    <a:pt x="2217598" y="1853858"/>
                  </a:lnTo>
                  <a:lnTo>
                    <a:pt x="2178565" y="1875496"/>
                  </a:lnTo>
                  <a:lnTo>
                    <a:pt x="2136411" y="1891560"/>
                  </a:lnTo>
                  <a:lnTo>
                    <a:pt x="2091626" y="1901558"/>
                  </a:lnTo>
                  <a:lnTo>
                    <a:pt x="2044700" y="1905000"/>
                  </a:lnTo>
                  <a:lnTo>
                    <a:pt x="317500" y="1905000"/>
                  </a:lnTo>
                  <a:lnTo>
                    <a:pt x="270573" y="1901558"/>
                  </a:lnTo>
                  <a:lnTo>
                    <a:pt x="225788" y="1891560"/>
                  </a:lnTo>
                  <a:lnTo>
                    <a:pt x="183634" y="1875496"/>
                  </a:lnTo>
                  <a:lnTo>
                    <a:pt x="144601" y="1853858"/>
                  </a:lnTo>
                  <a:lnTo>
                    <a:pt x="109181" y="1827134"/>
                  </a:lnTo>
                  <a:lnTo>
                    <a:pt x="77865" y="1795818"/>
                  </a:lnTo>
                  <a:lnTo>
                    <a:pt x="51141" y="1760398"/>
                  </a:lnTo>
                  <a:lnTo>
                    <a:pt x="29503" y="1721365"/>
                  </a:lnTo>
                  <a:lnTo>
                    <a:pt x="13439" y="1679211"/>
                  </a:lnTo>
                  <a:lnTo>
                    <a:pt x="3441" y="1634426"/>
                  </a:lnTo>
                  <a:lnTo>
                    <a:pt x="0" y="1587500"/>
                  </a:lnTo>
                  <a:lnTo>
                    <a:pt x="0" y="3175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493645" y="2693034"/>
            <a:ext cx="194500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9109" marR="294640" indent="-195580">
              <a:lnSpc>
                <a:spcPct val="100000"/>
              </a:lnSpc>
              <a:spcBef>
                <a:spcPts val="100"/>
              </a:spcBef>
            </a:pPr>
            <a:r>
              <a:rPr sz="1800" b="1" spc="-210" dirty="0">
                <a:latin typeface="Arial"/>
                <a:cs typeface="Arial"/>
              </a:rPr>
              <a:t>EDUCATION </a:t>
            </a:r>
            <a:r>
              <a:rPr sz="1800" b="1" spc="-35" dirty="0">
                <a:latin typeface="Arial"/>
                <a:cs typeface="Arial"/>
              </a:rPr>
              <a:t>&amp;  </a:t>
            </a:r>
            <a:r>
              <a:rPr sz="1800" b="1" spc="-160" dirty="0">
                <a:latin typeface="Arial"/>
                <a:cs typeface="Arial"/>
              </a:rPr>
              <a:t>TRAINING</a:t>
            </a:r>
            <a:endParaRPr sz="1800">
              <a:latin typeface="Arial"/>
              <a:cs typeface="Arial"/>
            </a:endParaRPr>
          </a:p>
          <a:p>
            <a:pPr marL="666750">
              <a:lnSpc>
                <a:spcPct val="100000"/>
              </a:lnSpc>
            </a:pPr>
            <a:r>
              <a:rPr sz="1800" spc="-114" dirty="0">
                <a:latin typeface="Arial"/>
                <a:cs typeface="Arial"/>
              </a:rPr>
              <a:t>School</a:t>
            </a:r>
            <a:endParaRPr sz="1800">
              <a:latin typeface="Arial"/>
              <a:cs typeface="Arial"/>
            </a:endParaRPr>
          </a:p>
          <a:p>
            <a:pPr marL="12700" marR="5080" indent="626745">
              <a:lnSpc>
                <a:spcPct val="100000"/>
              </a:lnSpc>
            </a:pPr>
            <a:r>
              <a:rPr sz="1800" spc="-114" dirty="0">
                <a:latin typeface="Arial"/>
                <a:cs typeface="Arial"/>
              </a:rPr>
              <a:t>Degree  </a:t>
            </a:r>
            <a:r>
              <a:rPr sz="1800" spc="-100" dirty="0">
                <a:latin typeface="Arial"/>
                <a:cs typeface="Arial"/>
              </a:rPr>
              <a:t>Academic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excellence</a:t>
            </a:r>
            <a:endParaRPr sz="18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Training</a:t>
            </a:r>
            <a:r>
              <a:rPr sz="1800" spc="-90" dirty="0">
                <a:latin typeface="Arial"/>
                <a:cs typeface="Arial"/>
              </a:rPr>
              <a:t> achieved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712208" y="2578607"/>
            <a:ext cx="2388235" cy="1931035"/>
            <a:chOff x="4712208" y="2578607"/>
            <a:chExt cx="2388235" cy="1931035"/>
          </a:xfrm>
        </p:grpSpPr>
        <p:sp>
          <p:nvSpPr>
            <p:cNvPr id="13" name="object 13"/>
            <p:cNvSpPr/>
            <p:nvPr/>
          </p:nvSpPr>
          <p:spPr>
            <a:xfrm>
              <a:off x="4725162" y="2591561"/>
              <a:ext cx="2362200" cy="1905000"/>
            </a:xfrm>
            <a:custGeom>
              <a:avLst/>
              <a:gdLst/>
              <a:ahLst/>
              <a:cxnLst/>
              <a:rect l="l" t="t" r="r" b="b"/>
              <a:pathLst>
                <a:path w="2362200" h="1905000">
                  <a:moveTo>
                    <a:pt x="2044699" y="0"/>
                  </a:moveTo>
                  <a:lnTo>
                    <a:pt x="317500" y="0"/>
                  </a:lnTo>
                  <a:lnTo>
                    <a:pt x="270573" y="3441"/>
                  </a:lnTo>
                  <a:lnTo>
                    <a:pt x="225788" y="13439"/>
                  </a:lnTo>
                  <a:lnTo>
                    <a:pt x="183634" y="29503"/>
                  </a:lnTo>
                  <a:lnTo>
                    <a:pt x="144601" y="51141"/>
                  </a:lnTo>
                  <a:lnTo>
                    <a:pt x="109181" y="77865"/>
                  </a:lnTo>
                  <a:lnTo>
                    <a:pt x="77865" y="109181"/>
                  </a:lnTo>
                  <a:lnTo>
                    <a:pt x="51141" y="144601"/>
                  </a:lnTo>
                  <a:lnTo>
                    <a:pt x="29503" y="183634"/>
                  </a:lnTo>
                  <a:lnTo>
                    <a:pt x="13439" y="225788"/>
                  </a:lnTo>
                  <a:lnTo>
                    <a:pt x="3441" y="270573"/>
                  </a:lnTo>
                  <a:lnTo>
                    <a:pt x="0" y="317500"/>
                  </a:lnTo>
                  <a:lnTo>
                    <a:pt x="0" y="1587500"/>
                  </a:lnTo>
                  <a:lnTo>
                    <a:pt x="3441" y="1634426"/>
                  </a:lnTo>
                  <a:lnTo>
                    <a:pt x="13439" y="1679211"/>
                  </a:lnTo>
                  <a:lnTo>
                    <a:pt x="29503" y="1721365"/>
                  </a:lnTo>
                  <a:lnTo>
                    <a:pt x="51141" y="1760398"/>
                  </a:lnTo>
                  <a:lnTo>
                    <a:pt x="77865" y="1795818"/>
                  </a:lnTo>
                  <a:lnTo>
                    <a:pt x="109181" y="1827134"/>
                  </a:lnTo>
                  <a:lnTo>
                    <a:pt x="144601" y="1853858"/>
                  </a:lnTo>
                  <a:lnTo>
                    <a:pt x="183634" y="1875496"/>
                  </a:lnTo>
                  <a:lnTo>
                    <a:pt x="225788" y="1891560"/>
                  </a:lnTo>
                  <a:lnTo>
                    <a:pt x="270573" y="1901558"/>
                  </a:lnTo>
                  <a:lnTo>
                    <a:pt x="317500" y="1905000"/>
                  </a:lnTo>
                  <a:lnTo>
                    <a:pt x="2044699" y="1905000"/>
                  </a:lnTo>
                  <a:lnTo>
                    <a:pt x="2091626" y="1901558"/>
                  </a:lnTo>
                  <a:lnTo>
                    <a:pt x="2136411" y="1891560"/>
                  </a:lnTo>
                  <a:lnTo>
                    <a:pt x="2178565" y="1875496"/>
                  </a:lnTo>
                  <a:lnTo>
                    <a:pt x="2217598" y="1853858"/>
                  </a:lnTo>
                  <a:lnTo>
                    <a:pt x="2253018" y="1827134"/>
                  </a:lnTo>
                  <a:lnTo>
                    <a:pt x="2284334" y="1795818"/>
                  </a:lnTo>
                  <a:lnTo>
                    <a:pt x="2311058" y="1760398"/>
                  </a:lnTo>
                  <a:lnTo>
                    <a:pt x="2332696" y="1721365"/>
                  </a:lnTo>
                  <a:lnTo>
                    <a:pt x="2348760" y="1679211"/>
                  </a:lnTo>
                  <a:lnTo>
                    <a:pt x="2358758" y="1634426"/>
                  </a:lnTo>
                  <a:lnTo>
                    <a:pt x="2362199" y="1587500"/>
                  </a:lnTo>
                  <a:lnTo>
                    <a:pt x="2362199" y="317500"/>
                  </a:lnTo>
                  <a:lnTo>
                    <a:pt x="2358758" y="270573"/>
                  </a:lnTo>
                  <a:lnTo>
                    <a:pt x="2348760" y="225788"/>
                  </a:lnTo>
                  <a:lnTo>
                    <a:pt x="2332696" y="183634"/>
                  </a:lnTo>
                  <a:lnTo>
                    <a:pt x="2311058" y="144601"/>
                  </a:lnTo>
                  <a:lnTo>
                    <a:pt x="2284334" y="109181"/>
                  </a:lnTo>
                  <a:lnTo>
                    <a:pt x="2253018" y="77865"/>
                  </a:lnTo>
                  <a:lnTo>
                    <a:pt x="2217598" y="51141"/>
                  </a:lnTo>
                  <a:lnTo>
                    <a:pt x="2178565" y="29503"/>
                  </a:lnTo>
                  <a:lnTo>
                    <a:pt x="2136411" y="13439"/>
                  </a:lnTo>
                  <a:lnTo>
                    <a:pt x="2091626" y="3441"/>
                  </a:lnTo>
                  <a:lnTo>
                    <a:pt x="2044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25162" y="2591561"/>
              <a:ext cx="2362200" cy="1905000"/>
            </a:xfrm>
            <a:custGeom>
              <a:avLst/>
              <a:gdLst/>
              <a:ahLst/>
              <a:cxnLst/>
              <a:rect l="l" t="t" r="r" b="b"/>
              <a:pathLst>
                <a:path w="2362200" h="1905000">
                  <a:moveTo>
                    <a:pt x="0" y="317500"/>
                  </a:moveTo>
                  <a:lnTo>
                    <a:pt x="3441" y="270573"/>
                  </a:lnTo>
                  <a:lnTo>
                    <a:pt x="13439" y="225788"/>
                  </a:lnTo>
                  <a:lnTo>
                    <a:pt x="29503" y="183634"/>
                  </a:lnTo>
                  <a:lnTo>
                    <a:pt x="51141" y="144601"/>
                  </a:lnTo>
                  <a:lnTo>
                    <a:pt x="77865" y="109181"/>
                  </a:lnTo>
                  <a:lnTo>
                    <a:pt x="109181" y="77865"/>
                  </a:lnTo>
                  <a:lnTo>
                    <a:pt x="144601" y="51141"/>
                  </a:lnTo>
                  <a:lnTo>
                    <a:pt x="183634" y="29503"/>
                  </a:lnTo>
                  <a:lnTo>
                    <a:pt x="225788" y="13439"/>
                  </a:lnTo>
                  <a:lnTo>
                    <a:pt x="270573" y="3441"/>
                  </a:lnTo>
                  <a:lnTo>
                    <a:pt x="317500" y="0"/>
                  </a:lnTo>
                  <a:lnTo>
                    <a:pt x="2044699" y="0"/>
                  </a:lnTo>
                  <a:lnTo>
                    <a:pt x="2091626" y="3441"/>
                  </a:lnTo>
                  <a:lnTo>
                    <a:pt x="2136411" y="13439"/>
                  </a:lnTo>
                  <a:lnTo>
                    <a:pt x="2178565" y="29503"/>
                  </a:lnTo>
                  <a:lnTo>
                    <a:pt x="2217598" y="51141"/>
                  </a:lnTo>
                  <a:lnTo>
                    <a:pt x="2253018" y="77865"/>
                  </a:lnTo>
                  <a:lnTo>
                    <a:pt x="2284334" y="109181"/>
                  </a:lnTo>
                  <a:lnTo>
                    <a:pt x="2311058" y="144601"/>
                  </a:lnTo>
                  <a:lnTo>
                    <a:pt x="2332696" y="183634"/>
                  </a:lnTo>
                  <a:lnTo>
                    <a:pt x="2348760" y="225788"/>
                  </a:lnTo>
                  <a:lnTo>
                    <a:pt x="2358758" y="270573"/>
                  </a:lnTo>
                  <a:lnTo>
                    <a:pt x="2362199" y="317500"/>
                  </a:lnTo>
                  <a:lnTo>
                    <a:pt x="2362199" y="1587500"/>
                  </a:lnTo>
                  <a:lnTo>
                    <a:pt x="2358758" y="1634426"/>
                  </a:lnTo>
                  <a:lnTo>
                    <a:pt x="2348760" y="1679211"/>
                  </a:lnTo>
                  <a:lnTo>
                    <a:pt x="2332696" y="1721365"/>
                  </a:lnTo>
                  <a:lnTo>
                    <a:pt x="2311058" y="1760398"/>
                  </a:lnTo>
                  <a:lnTo>
                    <a:pt x="2284334" y="1795818"/>
                  </a:lnTo>
                  <a:lnTo>
                    <a:pt x="2253018" y="1827134"/>
                  </a:lnTo>
                  <a:lnTo>
                    <a:pt x="2217598" y="1853858"/>
                  </a:lnTo>
                  <a:lnTo>
                    <a:pt x="2178565" y="1875496"/>
                  </a:lnTo>
                  <a:lnTo>
                    <a:pt x="2136411" y="1891560"/>
                  </a:lnTo>
                  <a:lnTo>
                    <a:pt x="2091626" y="1901558"/>
                  </a:lnTo>
                  <a:lnTo>
                    <a:pt x="2044699" y="1905000"/>
                  </a:lnTo>
                  <a:lnTo>
                    <a:pt x="317500" y="1905000"/>
                  </a:lnTo>
                  <a:lnTo>
                    <a:pt x="270573" y="1901558"/>
                  </a:lnTo>
                  <a:lnTo>
                    <a:pt x="225788" y="1891560"/>
                  </a:lnTo>
                  <a:lnTo>
                    <a:pt x="183634" y="1875496"/>
                  </a:lnTo>
                  <a:lnTo>
                    <a:pt x="144601" y="1853858"/>
                  </a:lnTo>
                  <a:lnTo>
                    <a:pt x="109181" y="1827134"/>
                  </a:lnTo>
                  <a:lnTo>
                    <a:pt x="77865" y="1795818"/>
                  </a:lnTo>
                  <a:lnTo>
                    <a:pt x="51141" y="1760398"/>
                  </a:lnTo>
                  <a:lnTo>
                    <a:pt x="29503" y="1721365"/>
                  </a:lnTo>
                  <a:lnTo>
                    <a:pt x="13439" y="1679211"/>
                  </a:lnTo>
                  <a:lnTo>
                    <a:pt x="3441" y="1634426"/>
                  </a:lnTo>
                  <a:lnTo>
                    <a:pt x="0" y="1587500"/>
                  </a:lnTo>
                  <a:lnTo>
                    <a:pt x="0" y="3175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042408" y="2555875"/>
            <a:ext cx="172593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marR="169545" algn="ctr">
              <a:lnSpc>
                <a:spcPct val="100000"/>
              </a:lnSpc>
              <a:spcBef>
                <a:spcPts val="100"/>
              </a:spcBef>
            </a:pPr>
            <a:r>
              <a:rPr sz="1800" b="1" spc="-254" dirty="0">
                <a:latin typeface="Arial"/>
                <a:cs typeface="Arial"/>
              </a:rPr>
              <a:t>EXPERIENCE </a:t>
            </a:r>
            <a:r>
              <a:rPr sz="1800" b="1" spc="-35" dirty="0">
                <a:latin typeface="Arial"/>
                <a:cs typeface="Arial"/>
              </a:rPr>
              <a:t>&amp;  </a:t>
            </a:r>
            <a:r>
              <a:rPr sz="1800" b="1" spc="-290" dirty="0">
                <a:latin typeface="Arial"/>
                <a:cs typeface="Arial"/>
              </a:rPr>
              <a:t>SKILLS</a:t>
            </a:r>
            <a:endParaRPr sz="1800">
              <a:latin typeface="Arial"/>
              <a:cs typeface="Arial"/>
            </a:endParaRPr>
          </a:p>
          <a:p>
            <a:pPr marL="292735" marR="284480" indent="635" algn="ctr">
              <a:lnSpc>
                <a:spcPct val="100000"/>
              </a:lnSpc>
            </a:pPr>
            <a:r>
              <a:rPr sz="1800" spc="-145" dirty="0">
                <a:latin typeface="Arial"/>
                <a:cs typeface="Arial"/>
              </a:rPr>
              <a:t>Job </a:t>
            </a:r>
            <a:r>
              <a:rPr sz="1800" spc="-120" dirty="0">
                <a:latin typeface="Arial"/>
                <a:cs typeface="Arial"/>
              </a:rPr>
              <a:t>areas  </a:t>
            </a:r>
            <a:r>
              <a:rPr sz="1800" spc="-145" dirty="0">
                <a:latin typeface="Arial"/>
                <a:cs typeface="Arial"/>
              </a:rPr>
              <a:t>Job </a:t>
            </a:r>
            <a:r>
              <a:rPr sz="1800" spc="-15" dirty="0">
                <a:latin typeface="Arial"/>
                <a:cs typeface="Arial"/>
              </a:rPr>
              <a:t>titles  </a:t>
            </a:r>
            <a:r>
              <a:rPr sz="1800" spc="-120" dirty="0">
                <a:latin typeface="Arial"/>
                <a:cs typeface="Arial"/>
              </a:rPr>
              <a:t>Special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skills  </a:t>
            </a:r>
            <a:r>
              <a:rPr sz="1800" spc="-155" dirty="0">
                <a:latin typeface="Arial"/>
                <a:cs typeface="Arial"/>
              </a:rPr>
              <a:t>Lang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known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55" dirty="0">
                <a:latin typeface="Arial"/>
                <a:cs typeface="Arial"/>
              </a:rPr>
              <a:t>Reason </a:t>
            </a:r>
            <a:r>
              <a:rPr sz="1800" spc="-5" dirty="0">
                <a:latin typeface="Arial"/>
                <a:cs typeface="Arial"/>
              </a:rPr>
              <a:t>for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leaving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63561" y="2591561"/>
            <a:ext cx="1752600" cy="2057400"/>
          </a:xfrm>
          <a:custGeom>
            <a:avLst/>
            <a:gdLst/>
            <a:ahLst/>
            <a:cxnLst/>
            <a:rect l="l" t="t" r="r" b="b"/>
            <a:pathLst>
              <a:path w="1752600" h="2057400">
                <a:moveTo>
                  <a:pt x="0" y="292100"/>
                </a:moveTo>
                <a:lnTo>
                  <a:pt x="3823" y="244727"/>
                </a:lnTo>
                <a:lnTo>
                  <a:pt x="14894" y="199786"/>
                </a:lnTo>
                <a:lnTo>
                  <a:pt x="32609" y="157877"/>
                </a:lnTo>
                <a:lnTo>
                  <a:pt x="56367" y="119603"/>
                </a:lnTo>
                <a:lnTo>
                  <a:pt x="85566" y="85566"/>
                </a:lnTo>
                <a:lnTo>
                  <a:pt x="119603" y="56367"/>
                </a:lnTo>
                <a:lnTo>
                  <a:pt x="157877" y="32609"/>
                </a:lnTo>
                <a:lnTo>
                  <a:pt x="199786" y="14894"/>
                </a:lnTo>
                <a:lnTo>
                  <a:pt x="244727" y="3823"/>
                </a:lnTo>
                <a:lnTo>
                  <a:pt x="292100" y="0"/>
                </a:lnTo>
                <a:lnTo>
                  <a:pt x="1460500" y="0"/>
                </a:lnTo>
                <a:lnTo>
                  <a:pt x="1507872" y="3823"/>
                </a:lnTo>
                <a:lnTo>
                  <a:pt x="1552813" y="14894"/>
                </a:lnTo>
                <a:lnTo>
                  <a:pt x="1594722" y="32609"/>
                </a:lnTo>
                <a:lnTo>
                  <a:pt x="1632996" y="56367"/>
                </a:lnTo>
                <a:lnTo>
                  <a:pt x="1667033" y="85566"/>
                </a:lnTo>
                <a:lnTo>
                  <a:pt x="1696232" y="119603"/>
                </a:lnTo>
                <a:lnTo>
                  <a:pt x="1719990" y="157877"/>
                </a:lnTo>
                <a:lnTo>
                  <a:pt x="1737705" y="199786"/>
                </a:lnTo>
                <a:lnTo>
                  <a:pt x="1748776" y="244727"/>
                </a:lnTo>
                <a:lnTo>
                  <a:pt x="1752600" y="292100"/>
                </a:lnTo>
                <a:lnTo>
                  <a:pt x="1752600" y="1765300"/>
                </a:lnTo>
                <a:lnTo>
                  <a:pt x="1748776" y="1812672"/>
                </a:lnTo>
                <a:lnTo>
                  <a:pt x="1737705" y="1857613"/>
                </a:lnTo>
                <a:lnTo>
                  <a:pt x="1719990" y="1899522"/>
                </a:lnTo>
                <a:lnTo>
                  <a:pt x="1696232" y="1937796"/>
                </a:lnTo>
                <a:lnTo>
                  <a:pt x="1667033" y="1971833"/>
                </a:lnTo>
                <a:lnTo>
                  <a:pt x="1632996" y="2001032"/>
                </a:lnTo>
                <a:lnTo>
                  <a:pt x="1594722" y="2024790"/>
                </a:lnTo>
                <a:lnTo>
                  <a:pt x="1552813" y="2042505"/>
                </a:lnTo>
                <a:lnTo>
                  <a:pt x="1507872" y="2053576"/>
                </a:lnTo>
                <a:lnTo>
                  <a:pt x="1460500" y="2057400"/>
                </a:lnTo>
                <a:lnTo>
                  <a:pt x="292100" y="2057400"/>
                </a:lnTo>
                <a:lnTo>
                  <a:pt x="244727" y="2053576"/>
                </a:lnTo>
                <a:lnTo>
                  <a:pt x="199786" y="2042505"/>
                </a:lnTo>
                <a:lnTo>
                  <a:pt x="157877" y="2024790"/>
                </a:lnTo>
                <a:lnTo>
                  <a:pt x="119603" y="2001032"/>
                </a:lnTo>
                <a:lnTo>
                  <a:pt x="85566" y="1971833"/>
                </a:lnTo>
                <a:lnTo>
                  <a:pt x="56367" y="1937796"/>
                </a:lnTo>
                <a:lnTo>
                  <a:pt x="32609" y="1899522"/>
                </a:lnTo>
                <a:lnTo>
                  <a:pt x="14894" y="1857613"/>
                </a:lnTo>
                <a:lnTo>
                  <a:pt x="3823" y="1812672"/>
                </a:lnTo>
                <a:lnTo>
                  <a:pt x="0" y="1765300"/>
                </a:lnTo>
                <a:lnTo>
                  <a:pt x="0" y="2921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64983" y="2632075"/>
            <a:ext cx="134937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80" dirty="0">
                <a:latin typeface="Arial"/>
                <a:cs typeface="Arial"/>
              </a:rPr>
              <a:t>ADD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INF</a:t>
            </a:r>
            <a:endParaRPr sz="1800">
              <a:latin typeface="Arial"/>
              <a:cs typeface="Arial"/>
            </a:endParaRPr>
          </a:p>
          <a:p>
            <a:pPr marL="94615" marR="86360" indent="-635" algn="ctr">
              <a:lnSpc>
                <a:spcPct val="100000"/>
              </a:lnSpc>
            </a:pPr>
            <a:r>
              <a:rPr sz="1800" spc="-120" dirty="0">
                <a:latin typeface="Arial"/>
                <a:cs typeface="Arial"/>
              </a:rPr>
              <a:t>Salary </a:t>
            </a:r>
            <a:r>
              <a:rPr sz="1800" spc="-95" dirty="0">
                <a:latin typeface="Arial"/>
                <a:cs typeface="Arial"/>
              </a:rPr>
              <a:t>grade  </a:t>
            </a:r>
            <a:r>
              <a:rPr sz="1800" spc="-70" dirty="0">
                <a:latin typeface="Arial"/>
                <a:cs typeface="Arial"/>
              </a:rPr>
              <a:t>Disciplinary  </a:t>
            </a:r>
            <a:r>
              <a:rPr sz="1800" spc="-65" dirty="0">
                <a:latin typeface="Arial"/>
                <a:cs typeface="Arial"/>
              </a:rPr>
              <a:t>record  </a:t>
            </a:r>
            <a:r>
              <a:rPr sz="1800" spc="-114" dirty="0">
                <a:latin typeface="Arial"/>
                <a:cs typeface="Arial"/>
              </a:rPr>
              <a:t>Career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plans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85" dirty="0">
                <a:latin typeface="Arial"/>
                <a:cs typeface="Arial"/>
              </a:rPr>
              <a:t>Appraisal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data  </a:t>
            </a:r>
            <a:r>
              <a:rPr sz="1800" spc="-155" dirty="0">
                <a:latin typeface="Arial"/>
                <a:cs typeface="Arial"/>
              </a:rPr>
              <a:t>Test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results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78544" y="4559744"/>
            <a:ext cx="6579234" cy="788035"/>
            <a:chOff x="2578544" y="4559744"/>
            <a:chExt cx="6579234" cy="788035"/>
          </a:xfrm>
        </p:grpSpPr>
        <p:sp>
          <p:nvSpPr>
            <p:cNvPr id="19" name="object 19"/>
            <p:cNvSpPr/>
            <p:nvPr/>
          </p:nvSpPr>
          <p:spPr>
            <a:xfrm>
              <a:off x="2591562" y="4572762"/>
              <a:ext cx="6553200" cy="762000"/>
            </a:xfrm>
            <a:custGeom>
              <a:avLst/>
              <a:gdLst/>
              <a:ahLst/>
              <a:cxnLst/>
              <a:rect l="l" t="t" r="r" b="b"/>
              <a:pathLst>
                <a:path w="6553200" h="762000">
                  <a:moveTo>
                    <a:pt x="65532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6553200" y="762000"/>
                  </a:lnTo>
                  <a:lnTo>
                    <a:pt x="655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1562" y="4572762"/>
              <a:ext cx="6553200" cy="762000"/>
            </a:xfrm>
            <a:custGeom>
              <a:avLst/>
              <a:gdLst/>
              <a:ahLst/>
              <a:cxnLst/>
              <a:rect l="l" t="t" r="r" b="b"/>
              <a:pathLst>
                <a:path w="6553200" h="762000">
                  <a:moveTo>
                    <a:pt x="0" y="762000"/>
                  </a:moveTo>
                  <a:lnTo>
                    <a:pt x="6553200" y="762000"/>
                  </a:lnTo>
                  <a:lnTo>
                    <a:pt x="65532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670175" y="4619319"/>
            <a:ext cx="610108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14" dirty="0">
                <a:latin typeface="Arial"/>
                <a:cs typeface="Arial"/>
              </a:rPr>
              <a:t>job </a:t>
            </a:r>
            <a:r>
              <a:rPr sz="2000" b="1" spc="-110" dirty="0">
                <a:latin typeface="Arial"/>
                <a:cs typeface="Arial"/>
              </a:rPr>
              <a:t>description</a:t>
            </a:r>
            <a:r>
              <a:rPr sz="2000" spc="-110" dirty="0">
                <a:latin typeface="Arial"/>
                <a:cs typeface="Arial"/>
              </a:rPr>
              <a:t>-job </a:t>
            </a:r>
            <a:r>
              <a:rPr sz="2000" spc="-105" dirty="0">
                <a:latin typeface="Arial"/>
                <a:cs typeface="Arial"/>
              </a:rPr>
              <a:t>summary, </a:t>
            </a:r>
            <a:r>
              <a:rPr sz="2000" spc="-85" dirty="0">
                <a:latin typeface="Arial"/>
                <a:cs typeface="Arial"/>
              </a:rPr>
              <a:t>Duties </a:t>
            </a:r>
            <a:r>
              <a:rPr sz="2000" spc="-50" dirty="0">
                <a:latin typeface="Arial"/>
                <a:cs typeface="Arial"/>
              </a:rPr>
              <a:t>performed, </a:t>
            </a:r>
            <a:r>
              <a:rPr sz="2000" spc="-70" dirty="0">
                <a:latin typeface="Arial"/>
                <a:cs typeface="Arial"/>
              </a:rPr>
              <a:t>Machine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0" dirty="0">
                <a:latin typeface="Arial"/>
                <a:cs typeface="Arial"/>
              </a:rPr>
              <a:t>tools </a:t>
            </a:r>
            <a:r>
              <a:rPr sz="2000" spc="-65" dirty="0">
                <a:latin typeface="Arial"/>
                <a:cs typeface="Arial"/>
              </a:rPr>
              <a:t>,materials </a:t>
            </a:r>
            <a:r>
              <a:rPr sz="2000" spc="-60" dirty="0">
                <a:latin typeface="Arial"/>
                <a:cs typeface="Arial"/>
              </a:rPr>
              <a:t>, working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578544" y="5321744"/>
            <a:ext cx="6579234" cy="1092835"/>
            <a:chOff x="2578544" y="5321744"/>
            <a:chExt cx="6579234" cy="1092835"/>
          </a:xfrm>
        </p:grpSpPr>
        <p:sp>
          <p:nvSpPr>
            <p:cNvPr id="23" name="object 23"/>
            <p:cNvSpPr/>
            <p:nvPr/>
          </p:nvSpPr>
          <p:spPr>
            <a:xfrm>
              <a:off x="2591562" y="5334762"/>
              <a:ext cx="6553200" cy="1066800"/>
            </a:xfrm>
            <a:custGeom>
              <a:avLst/>
              <a:gdLst/>
              <a:ahLst/>
              <a:cxnLst/>
              <a:rect l="l" t="t" r="r" b="b"/>
              <a:pathLst>
                <a:path w="6553200" h="1066800">
                  <a:moveTo>
                    <a:pt x="65532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6553200" y="1066800"/>
                  </a:lnTo>
                  <a:lnTo>
                    <a:pt x="655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91562" y="5334762"/>
              <a:ext cx="6553200" cy="1066800"/>
            </a:xfrm>
            <a:custGeom>
              <a:avLst/>
              <a:gdLst/>
              <a:ahLst/>
              <a:cxnLst/>
              <a:rect l="l" t="t" r="r" b="b"/>
              <a:pathLst>
                <a:path w="6553200" h="1066800">
                  <a:moveTo>
                    <a:pt x="0" y="1066800"/>
                  </a:moveTo>
                  <a:lnTo>
                    <a:pt x="6553200" y="1066800"/>
                  </a:lnTo>
                  <a:lnTo>
                    <a:pt x="65532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670175" y="5276850"/>
            <a:ext cx="5673090" cy="8712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850" b="1" spc="-235" dirty="0">
                <a:latin typeface="Arial"/>
                <a:cs typeface="Arial"/>
              </a:rPr>
              <a:t>Job</a:t>
            </a:r>
            <a:r>
              <a:rPr sz="1850" b="1" spc="-105" dirty="0">
                <a:latin typeface="Arial"/>
                <a:cs typeface="Arial"/>
              </a:rPr>
              <a:t> </a:t>
            </a:r>
            <a:r>
              <a:rPr sz="1850" b="1" spc="-125" dirty="0">
                <a:latin typeface="Arial"/>
                <a:cs typeface="Arial"/>
              </a:rPr>
              <a:t>specification-</a:t>
            </a:r>
            <a:r>
              <a:rPr sz="1850" b="1" spc="-114" dirty="0">
                <a:latin typeface="Arial"/>
                <a:cs typeface="Arial"/>
              </a:rPr>
              <a:t> </a:t>
            </a:r>
            <a:r>
              <a:rPr sz="1850" spc="-35" dirty="0">
                <a:latin typeface="Arial"/>
                <a:cs typeface="Arial"/>
              </a:rPr>
              <a:t>what</a:t>
            </a:r>
            <a:r>
              <a:rPr sz="1850" spc="-90" dirty="0">
                <a:latin typeface="Arial"/>
                <a:cs typeface="Arial"/>
              </a:rPr>
              <a:t> </a:t>
            </a:r>
            <a:r>
              <a:rPr sz="1850" spc="-50" dirty="0">
                <a:latin typeface="Arial"/>
                <a:cs typeface="Arial"/>
              </a:rPr>
              <a:t>kind</a:t>
            </a:r>
            <a:r>
              <a:rPr sz="1850" spc="-90" dirty="0">
                <a:latin typeface="Arial"/>
                <a:cs typeface="Arial"/>
              </a:rPr>
              <a:t> </a:t>
            </a:r>
            <a:r>
              <a:rPr sz="1850" spc="-5" dirty="0">
                <a:latin typeface="Arial"/>
                <a:cs typeface="Arial"/>
              </a:rPr>
              <a:t>of</a:t>
            </a:r>
            <a:r>
              <a:rPr sz="1850" spc="-95" dirty="0">
                <a:latin typeface="Arial"/>
                <a:cs typeface="Arial"/>
              </a:rPr>
              <a:t> </a:t>
            </a:r>
            <a:r>
              <a:rPr sz="1850" spc="-85" dirty="0">
                <a:latin typeface="Arial"/>
                <a:cs typeface="Arial"/>
              </a:rPr>
              <a:t>person </a:t>
            </a:r>
            <a:r>
              <a:rPr sz="1850" spc="20" dirty="0">
                <a:latin typeface="Arial"/>
                <a:cs typeface="Arial"/>
              </a:rPr>
              <a:t>to</a:t>
            </a:r>
            <a:r>
              <a:rPr sz="1850" spc="-105" dirty="0">
                <a:latin typeface="Arial"/>
                <a:cs typeface="Arial"/>
              </a:rPr>
              <a:t> </a:t>
            </a:r>
            <a:r>
              <a:rPr sz="1850" spc="-25" dirty="0">
                <a:latin typeface="Arial"/>
                <a:cs typeface="Arial"/>
              </a:rPr>
              <a:t>recruit</a:t>
            </a:r>
            <a:r>
              <a:rPr sz="1850" spc="-80" dirty="0">
                <a:latin typeface="Arial"/>
                <a:cs typeface="Arial"/>
              </a:rPr>
              <a:t> </a:t>
            </a:r>
            <a:r>
              <a:rPr sz="1850" spc="25" dirty="0">
                <a:latin typeface="Arial"/>
                <a:cs typeface="Arial"/>
              </a:rPr>
              <a:t>&amp;</a:t>
            </a:r>
            <a:r>
              <a:rPr sz="1850" spc="-100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for</a:t>
            </a:r>
            <a:r>
              <a:rPr sz="1850" spc="-105" dirty="0">
                <a:latin typeface="Arial"/>
                <a:cs typeface="Arial"/>
              </a:rPr>
              <a:t> </a:t>
            </a:r>
            <a:r>
              <a:rPr sz="1850" spc="-35" dirty="0">
                <a:latin typeface="Arial"/>
                <a:cs typeface="Arial"/>
              </a:rPr>
              <a:t>what  </a:t>
            </a:r>
            <a:r>
              <a:rPr sz="1850" spc="-50" dirty="0">
                <a:latin typeface="Arial"/>
                <a:cs typeface="Arial"/>
              </a:rPr>
              <a:t>qualities </a:t>
            </a:r>
            <a:r>
              <a:rPr sz="1850" dirty="0">
                <a:latin typeface="Arial"/>
                <a:cs typeface="Arial"/>
              </a:rPr>
              <a:t>that </a:t>
            </a:r>
            <a:r>
              <a:rPr sz="1850" spc="-85" dirty="0">
                <a:latin typeface="Arial"/>
                <a:cs typeface="Arial"/>
              </a:rPr>
              <a:t>person </a:t>
            </a:r>
            <a:r>
              <a:rPr sz="1850" spc="-75" dirty="0">
                <a:latin typeface="Arial"/>
                <a:cs typeface="Arial"/>
              </a:rPr>
              <a:t>should </a:t>
            </a:r>
            <a:r>
              <a:rPr sz="1850" spc="-90" dirty="0">
                <a:latin typeface="Arial"/>
                <a:cs typeface="Arial"/>
              </a:rPr>
              <a:t>be </a:t>
            </a:r>
            <a:r>
              <a:rPr sz="1850" spc="-55" dirty="0">
                <a:latin typeface="Arial"/>
                <a:cs typeface="Arial"/>
              </a:rPr>
              <a:t>tested. </a:t>
            </a:r>
            <a:r>
              <a:rPr sz="1850" spc="-120" dirty="0">
                <a:latin typeface="Arial"/>
                <a:cs typeface="Arial"/>
              </a:rPr>
              <a:t>Physical </a:t>
            </a:r>
            <a:r>
              <a:rPr sz="1850" spc="-85" dirty="0">
                <a:latin typeface="Arial"/>
                <a:cs typeface="Arial"/>
              </a:rPr>
              <a:t>character,  </a:t>
            </a:r>
            <a:r>
              <a:rPr sz="1850" spc="-110" dirty="0">
                <a:latin typeface="Arial"/>
                <a:cs typeface="Arial"/>
              </a:rPr>
              <a:t>Psychological </a:t>
            </a:r>
            <a:r>
              <a:rPr sz="1850" spc="-85" dirty="0">
                <a:latin typeface="Arial"/>
                <a:cs typeface="Arial"/>
              </a:rPr>
              <a:t>character, personal character,</a:t>
            </a:r>
            <a:r>
              <a:rPr sz="1850" spc="-35" dirty="0">
                <a:latin typeface="Arial"/>
                <a:cs typeface="Arial"/>
              </a:rPr>
              <a:t> </a:t>
            </a:r>
            <a:r>
              <a:rPr sz="1850" spc="-60" dirty="0">
                <a:latin typeface="Arial"/>
                <a:cs typeface="Arial"/>
              </a:rPr>
              <a:t>responsibility,</a:t>
            </a:r>
            <a:endParaRPr sz="1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70175" y="6122314"/>
            <a:ext cx="196659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80" dirty="0">
                <a:latin typeface="Arial"/>
                <a:cs typeface="Arial"/>
              </a:rPr>
              <a:t>demographic</a:t>
            </a:r>
            <a:r>
              <a:rPr sz="1850" spc="-140" dirty="0">
                <a:latin typeface="Arial"/>
                <a:cs typeface="Arial"/>
              </a:rPr>
              <a:t> </a:t>
            </a:r>
            <a:r>
              <a:rPr sz="1850" spc="-45" dirty="0">
                <a:latin typeface="Arial"/>
                <a:cs typeface="Arial"/>
              </a:rPr>
              <a:t>nature</a:t>
            </a:r>
            <a:endParaRPr sz="18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9361" y="4496561"/>
            <a:ext cx="2362200" cy="1828800"/>
          </a:xfrm>
          <a:custGeom>
            <a:avLst/>
            <a:gdLst/>
            <a:ahLst/>
            <a:cxnLst/>
            <a:rect l="l" t="t" r="r" b="b"/>
            <a:pathLst>
              <a:path w="2362200" h="1828800">
                <a:moveTo>
                  <a:pt x="2362200" y="0"/>
                </a:moveTo>
                <a:lnTo>
                  <a:pt x="0" y="0"/>
                </a:lnTo>
                <a:lnTo>
                  <a:pt x="0" y="1828800"/>
                </a:lnTo>
                <a:lnTo>
                  <a:pt x="2362200" y="1828800"/>
                </a:lnTo>
                <a:lnTo>
                  <a:pt x="2362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9361" y="4496561"/>
            <a:ext cx="2362200" cy="182880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5"/>
              </a:spcBef>
            </a:pPr>
            <a:r>
              <a:rPr sz="2400" b="1" spc="-150" dirty="0">
                <a:latin typeface="Arial"/>
                <a:cs typeface="Arial"/>
              </a:rPr>
              <a:t>D. </a:t>
            </a:r>
            <a:r>
              <a:rPr sz="2400" b="1" spc="-305" dirty="0">
                <a:latin typeface="Arial"/>
                <a:cs typeface="Arial"/>
              </a:rPr>
              <a:t>Job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210" dirty="0">
                <a:latin typeface="Arial"/>
                <a:cs typeface="Arial"/>
              </a:rPr>
              <a:t>Analysis:</a:t>
            </a:r>
            <a:endParaRPr sz="2400">
              <a:latin typeface="Arial"/>
              <a:cs typeface="Arial"/>
            </a:endParaRPr>
          </a:p>
          <a:p>
            <a:pPr marL="90170" marR="168910">
              <a:lnSpc>
                <a:spcPct val="100000"/>
              </a:lnSpc>
              <a:spcBef>
                <a:spcPts val="35"/>
              </a:spcBef>
            </a:pPr>
            <a:r>
              <a:rPr sz="1800" spc="-85" dirty="0">
                <a:latin typeface="Arial"/>
                <a:cs typeface="Arial"/>
              </a:rPr>
              <a:t>Training, </a:t>
            </a:r>
            <a:r>
              <a:rPr sz="1800" spc="-145" dirty="0">
                <a:latin typeface="Arial"/>
                <a:cs typeface="Arial"/>
              </a:rPr>
              <a:t>Job  </a:t>
            </a:r>
            <a:r>
              <a:rPr sz="1800" spc="-60" dirty="0">
                <a:latin typeface="Arial"/>
                <a:cs typeface="Arial"/>
              </a:rPr>
              <a:t>evaluation,  </a:t>
            </a:r>
            <a:r>
              <a:rPr sz="1800" spc="-85" dirty="0">
                <a:latin typeface="Arial"/>
                <a:cs typeface="Arial"/>
              </a:rPr>
              <a:t>Performance </a:t>
            </a:r>
            <a:r>
              <a:rPr sz="1800" spc="-80" dirty="0">
                <a:latin typeface="Arial"/>
                <a:cs typeface="Arial"/>
              </a:rPr>
              <a:t>App,  </a:t>
            </a:r>
            <a:r>
              <a:rPr sz="1800" spc="-114" dirty="0">
                <a:latin typeface="Arial"/>
                <a:cs typeface="Arial"/>
              </a:rPr>
              <a:t>Career </a:t>
            </a:r>
            <a:r>
              <a:rPr sz="1800" spc="-155" dirty="0">
                <a:latin typeface="Arial"/>
                <a:cs typeface="Arial"/>
              </a:rPr>
              <a:t>Dev, </a:t>
            </a:r>
            <a:r>
              <a:rPr sz="1800" spc="-45" dirty="0">
                <a:latin typeface="Arial"/>
                <a:cs typeface="Arial"/>
              </a:rPr>
              <a:t>Induction,  </a:t>
            </a:r>
            <a:r>
              <a:rPr sz="1800" spc="-100" dirty="0">
                <a:latin typeface="Arial"/>
                <a:cs typeface="Arial"/>
              </a:rPr>
              <a:t>Counseling, </a:t>
            </a:r>
            <a:r>
              <a:rPr sz="1800" spc="-45" dirty="0">
                <a:latin typeface="Arial"/>
                <a:cs typeface="Arial"/>
              </a:rPr>
              <a:t>labor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relat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02523" y="0"/>
            <a:ext cx="1141475" cy="1112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0870" y="461899"/>
            <a:ext cx="28435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5" dirty="0"/>
              <a:t>Recruitment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018771"/>
            <a:ext cx="8022590" cy="214630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4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60" dirty="0">
                <a:latin typeface="Arial"/>
                <a:cs typeface="Arial"/>
              </a:rPr>
              <a:t>Acc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-170" dirty="0">
                <a:latin typeface="Arial"/>
                <a:cs typeface="Arial"/>
              </a:rPr>
              <a:t>Edwin </a:t>
            </a:r>
            <a:r>
              <a:rPr sz="3200" spc="-155" dirty="0">
                <a:latin typeface="Arial"/>
                <a:cs typeface="Arial"/>
              </a:rPr>
              <a:t>B.Flippo </a:t>
            </a:r>
            <a:r>
              <a:rPr sz="3200" spc="-90" dirty="0">
                <a:latin typeface="Arial"/>
                <a:cs typeface="Arial"/>
              </a:rPr>
              <a:t>defined </a:t>
            </a:r>
            <a:r>
              <a:rPr sz="3200" spc="-50" dirty="0">
                <a:latin typeface="Arial"/>
                <a:cs typeface="Arial"/>
              </a:rPr>
              <a:t>recruitment</a:t>
            </a:r>
            <a:r>
              <a:rPr sz="3200" spc="-275" dirty="0">
                <a:latin typeface="Arial"/>
                <a:cs typeface="Arial"/>
              </a:rPr>
              <a:t> </a:t>
            </a:r>
            <a:r>
              <a:rPr sz="3200" spc="-300" dirty="0"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  <a:p>
            <a:pPr marL="355600" marR="5080">
              <a:lnSpc>
                <a:spcPct val="100699"/>
              </a:lnSpc>
              <a:spcBef>
                <a:spcPts val="944"/>
              </a:spcBef>
            </a:pPr>
            <a:r>
              <a:rPr sz="3000" spc="254" dirty="0">
                <a:latin typeface="Arial"/>
                <a:cs typeface="Arial"/>
              </a:rPr>
              <a:t>“ </a:t>
            </a:r>
            <a:r>
              <a:rPr sz="3000" spc="-35" dirty="0">
                <a:latin typeface="Arial"/>
                <a:cs typeface="Arial"/>
              </a:rPr>
              <a:t>the </a:t>
            </a:r>
            <a:r>
              <a:rPr sz="3000" spc="-185" dirty="0">
                <a:latin typeface="Arial"/>
                <a:cs typeface="Arial"/>
              </a:rPr>
              <a:t>process </a:t>
            </a:r>
            <a:r>
              <a:rPr sz="3000" spc="-5" dirty="0">
                <a:latin typeface="Arial"/>
                <a:cs typeface="Arial"/>
              </a:rPr>
              <a:t>of </a:t>
            </a:r>
            <a:r>
              <a:rPr sz="3000" spc="-160" dirty="0">
                <a:latin typeface="Arial"/>
                <a:cs typeface="Arial"/>
              </a:rPr>
              <a:t>searching </a:t>
            </a:r>
            <a:r>
              <a:rPr sz="3000" spc="-10" dirty="0">
                <a:latin typeface="Arial"/>
                <a:cs typeface="Arial"/>
              </a:rPr>
              <a:t>for </a:t>
            </a:r>
            <a:r>
              <a:rPr sz="3000" spc="-114" dirty="0">
                <a:latin typeface="Arial"/>
                <a:cs typeface="Arial"/>
              </a:rPr>
              <a:t>prospective  </a:t>
            </a:r>
            <a:r>
              <a:rPr sz="3000" spc="-150" dirty="0">
                <a:latin typeface="Arial"/>
                <a:cs typeface="Arial"/>
              </a:rPr>
              <a:t>employees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140" dirty="0">
                <a:latin typeface="Arial"/>
                <a:cs typeface="Arial"/>
              </a:rPr>
              <a:t>and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stimulating</a:t>
            </a:r>
            <a:r>
              <a:rPr sz="3000" spc="-18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them</a:t>
            </a:r>
            <a:r>
              <a:rPr sz="3000" spc="-175" dirty="0">
                <a:latin typeface="Arial"/>
                <a:cs typeface="Arial"/>
              </a:rPr>
              <a:t> </a:t>
            </a:r>
            <a:r>
              <a:rPr sz="3000" spc="30" dirty="0">
                <a:latin typeface="Arial"/>
                <a:cs typeface="Arial"/>
              </a:rPr>
              <a:t>to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apply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for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120" dirty="0">
                <a:latin typeface="Arial"/>
                <a:cs typeface="Arial"/>
              </a:rPr>
              <a:t>jobs  </a:t>
            </a:r>
            <a:r>
              <a:rPr sz="3000" spc="-40" dirty="0">
                <a:latin typeface="Arial"/>
                <a:cs typeface="Arial"/>
              </a:rPr>
              <a:t>in </a:t>
            </a:r>
            <a:r>
              <a:rPr sz="3000" spc="-35" dirty="0">
                <a:latin typeface="Arial"/>
                <a:cs typeface="Arial"/>
              </a:rPr>
              <a:t>the</a:t>
            </a:r>
            <a:r>
              <a:rPr sz="3000" spc="-300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organization”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5181599"/>
            <a:ext cx="2666999" cy="1676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7402" y="3353825"/>
            <a:ext cx="5092671" cy="3484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2000" y="0"/>
            <a:ext cx="6082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45" dirty="0"/>
              <a:t>Factors </a:t>
            </a:r>
            <a:r>
              <a:rPr sz="4000" spc="-114" dirty="0"/>
              <a:t>affecting</a:t>
            </a:r>
            <a:r>
              <a:rPr sz="4000" spc="-229" dirty="0"/>
              <a:t> </a:t>
            </a:r>
            <a:r>
              <a:rPr sz="4000" spc="-135" dirty="0"/>
              <a:t>Recruitment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371856" y="771144"/>
            <a:ext cx="4064635" cy="4966970"/>
            <a:chOff x="371856" y="771144"/>
            <a:chExt cx="4064635" cy="4966970"/>
          </a:xfrm>
        </p:grpSpPr>
        <p:sp>
          <p:nvSpPr>
            <p:cNvPr id="4" name="object 4"/>
            <p:cNvSpPr/>
            <p:nvPr/>
          </p:nvSpPr>
          <p:spPr>
            <a:xfrm>
              <a:off x="461010" y="784098"/>
              <a:ext cx="3860800" cy="1195070"/>
            </a:xfrm>
            <a:custGeom>
              <a:avLst/>
              <a:gdLst/>
              <a:ahLst/>
              <a:cxnLst/>
              <a:rect l="l" t="t" r="r" b="b"/>
              <a:pathLst>
                <a:path w="3860800" h="1195070">
                  <a:moveTo>
                    <a:pt x="3860291" y="0"/>
                  </a:moveTo>
                  <a:lnTo>
                    <a:pt x="0" y="0"/>
                  </a:lnTo>
                  <a:lnTo>
                    <a:pt x="0" y="1194815"/>
                  </a:lnTo>
                  <a:lnTo>
                    <a:pt x="3860291" y="1194815"/>
                  </a:lnTo>
                  <a:lnTo>
                    <a:pt x="38602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1010" y="784098"/>
              <a:ext cx="3860800" cy="1195070"/>
            </a:xfrm>
            <a:custGeom>
              <a:avLst/>
              <a:gdLst/>
              <a:ahLst/>
              <a:cxnLst/>
              <a:rect l="l" t="t" r="r" b="b"/>
              <a:pathLst>
                <a:path w="3860800" h="1195070">
                  <a:moveTo>
                    <a:pt x="0" y="1194815"/>
                  </a:moveTo>
                  <a:lnTo>
                    <a:pt x="3860291" y="1194815"/>
                  </a:lnTo>
                  <a:lnTo>
                    <a:pt x="3860291" y="0"/>
                  </a:lnTo>
                  <a:lnTo>
                    <a:pt x="0" y="0"/>
                  </a:lnTo>
                  <a:lnTo>
                    <a:pt x="0" y="119481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810" y="1975866"/>
              <a:ext cx="4038600" cy="3749040"/>
            </a:xfrm>
            <a:custGeom>
              <a:avLst/>
              <a:gdLst/>
              <a:ahLst/>
              <a:cxnLst/>
              <a:rect l="l" t="t" r="r" b="b"/>
              <a:pathLst>
                <a:path w="4038600" h="3749040">
                  <a:moveTo>
                    <a:pt x="4038600" y="0"/>
                  </a:moveTo>
                  <a:lnTo>
                    <a:pt x="0" y="0"/>
                  </a:lnTo>
                  <a:lnTo>
                    <a:pt x="0" y="3749039"/>
                  </a:lnTo>
                  <a:lnTo>
                    <a:pt x="4038600" y="3749039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4810" y="1975866"/>
              <a:ext cx="4038600" cy="3749040"/>
            </a:xfrm>
            <a:custGeom>
              <a:avLst/>
              <a:gdLst/>
              <a:ahLst/>
              <a:cxnLst/>
              <a:rect l="l" t="t" r="r" b="b"/>
              <a:pathLst>
                <a:path w="4038600" h="3749040">
                  <a:moveTo>
                    <a:pt x="0" y="3749039"/>
                  </a:moveTo>
                  <a:lnTo>
                    <a:pt x="4038600" y="3749039"/>
                  </a:lnTo>
                  <a:lnTo>
                    <a:pt x="4038600" y="0"/>
                  </a:lnTo>
                  <a:lnTo>
                    <a:pt x="0" y="0"/>
                  </a:lnTo>
                  <a:lnTo>
                    <a:pt x="0" y="3749039"/>
                  </a:lnTo>
                  <a:close/>
                </a:path>
              </a:pathLst>
            </a:custGeom>
            <a:ln w="25908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1309" y="1066291"/>
            <a:ext cx="3714750" cy="501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100"/>
              </a:spcBef>
            </a:pPr>
            <a:r>
              <a:rPr sz="3300" spc="-365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33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spc="-55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Arial"/>
              <a:cs typeface="Arial"/>
            </a:endParaRPr>
          </a:p>
          <a:p>
            <a:pPr marL="299085" marR="1240155" indent="-287020">
              <a:lnSpc>
                <a:spcPts val="3070"/>
              </a:lnSpc>
              <a:spcBef>
                <a:spcPts val="5"/>
              </a:spcBef>
              <a:buChar char="•"/>
              <a:tabLst>
                <a:tab pos="299720" algn="l"/>
              </a:tabLst>
            </a:pPr>
            <a:r>
              <a:rPr sz="2800" spc="-185" dirty="0">
                <a:latin typeface="Arial"/>
                <a:cs typeface="Arial"/>
              </a:rPr>
              <a:t>Company’s </a:t>
            </a:r>
            <a:r>
              <a:rPr sz="2800" spc="-170" dirty="0">
                <a:latin typeface="Arial"/>
                <a:cs typeface="Arial"/>
              </a:rPr>
              <a:t>pay  </a:t>
            </a:r>
            <a:r>
              <a:rPr sz="2800" spc="-195" dirty="0">
                <a:latin typeface="Arial"/>
                <a:cs typeface="Arial"/>
              </a:rPr>
              <a:t>package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75"/>
              </a:spcBef>
              <a:buChar char="•"/>
              <a:tabLst>
                <a:tab pos="299720" algn="l"/>
              </a:tabLst>
            </a:pPr>
            <a:r>
              <a:rPr sz="2800" spc="-285" dirty="0">
                <a:latin typeface="Arial"/>
                <a:cs typeface="Arial"/>
              </a:rPr>
              <a:t>QWL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29"/>
              </a:spcBef>
              <a:buChar char="•"/>
              <a:tabLst>
                <a:tab pos="299720" algn="l"/>
              </a:tabLst>
            </a:pPr>
            <a:r>
              <a:rPr sz="2800" spc="-125" dirty="0">
                <a:latin typeface="Arial"/>
                <a:cs typeface="Arial"/>
              </a:rPr>
              <a:t>Organizational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Culture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25"/>
              </a:spcBef>
              <a:buChar char="•"/>
              <a:tabLst>
                <a:tab pos="299720" algn="l"/>
              </a:tabLst>
            </a:pPr>
            <a:r>
              <a:rPr sz="2800" spc="-175" dirty="0">
                <a:latin typeface="Arial"/>
                <a:cs typeface="Arial"/>
              </a:rPr>
              <a:t>Career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planning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29"/>
              </a:spcBef>
              <a:buChar char="•"/>
              <a:tabLst>
                <a:tab pos="299720" algn="l"/>
              </a:tabLst>
            </a:pPr>
            <a:r>
              <a:rPr sz="2800" spc="-185" dirty="0">
                <a:latin typeface="Arial"/>
                <a:cs typeface="Arial"/>
              </a:rPr>
              <a:t>Company’s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210" dirty="0">
                <a:latin typeface="Arial"/>
                <a:cs typeface="Arial"/>
              </a:rPr>
              <a:t>size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29"/>
              </a:spcBef>
              <a:buChar char="•"/>
              <a:tabLst>
                <a:tab pos="299720" algn="l"/>
              </a:tabLst>
            </a:pPr>
            <a:r>
              <a:rPr sz="2800" spc="-185" dirty="0">
                <a:latin typeface="Arial"/>
                <a:cs typeface="Arial"/>
              </a:rPr>
              <a:t>Company’s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products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29"/>
              </a:spcBef>
              <a:buChar char="•"/>
              <a:tabLst>
                <a:tab pos="299720" algn="l"/>
              </a:tabLst>
            </a:pPr>
            <a:r>
              <a:rPr sz="2800" spc="-185" dirty="0">
                <a:latin typeface="Arial"/>
                <a:cs typeface="Arial"/>
              </a:rPr>
              <a:t>Company’s </a:t>
            </a:r>
            <a:r>
              <a:rPr sz="2800" spc="-80" dirty="0">
                <a:latin typeface="Arial"/>
                <a:cs typeface="Arial"/>
              </a:rPr>
              <a:t>Growth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rate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25"/>
              </a:spcBef>
              <a:buChar char="•"/>
              <a:tabLst>
                <a:tab pos="299720" algn="l"/>
              </a:tabLst>
            </a:pPr>
            <a:r>
              <a:rPr sz="2800" spc="-204" dirty="0">
                <a:latin typeface="Arial"/>
                <a:cs typeface="Arial"/>
              </a:rPr>
              <a:t>Cost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recruitment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98491" y="786383"/>
            <a:ext cx="4002404" cy="5043170"/>
            <a:chOff x="4698491" y="786383"/>
            <a:chExt cx="4002404" cy="5043170"/>
          </a:xfrm>
        </p:grpSpPr>
        <p:sp>
          <p:nvSpPr>
            <p:cNvPr id="10" name="object 10"/>
            <p:cNvSpPr/>
            <p:nvPr/>
          </p:nvSpPr>
          <p:spPr>
            <a:xfrm>
              <a:off x="4723637" y="799337"/>
              <a:ext cx="3926204" cy="1195070"/>
            </a:xfrm>
            <a:custGeom>
              <a:avLst/>
              <a:gdLst/>
              <a:ahLst/>
              <a:cxnLst/>
              <a:rect l="l" t="t" r="r" b="b"/>
              <a:pathLst>
                <a:path w="3926204" h="1195070">
                  <a:moveTo>
                    <a:pt x="3925823" y="0"/>
                  </a:moveTo>
                  <a:lnTo>
                    <a:pt x="0" y="0"/>
                  </a:lnTo>
                  <a:lnTo>
                    <a:pt x="0" y="1194815"/>
                  </a:lnTo>
                  <a:lnTo>
                    <a:pt x="3925823" y="1194815"/>
                  </a:lnTo>
                  <a:lnTo>
                    <a:pt x="392582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23637" y="799337"/>
              <a:ext cx="3926204" cy="1195070"/>
            </a:xfrm>
            <a:custGeom>
              <a:avLst/>
              <a:gdLst/>
              <a:ahLst/>
              <a:cxnLst/>
              <a:rect l="l" t="t" r="r" b="b"/>
              <a:pathLst>
                <a:path w="3926204" h="1195070">
                  <a:moveTo>
                    <a:pt x="0" y="1194815"/>
                  </a:moveTo>
                  <a:lnTo>
                    <a:pt x="3925823" y="1194815"/>
                  </a:lnTo>
                  <a:lnTo>
                    <a:pt x="3925823" y="0"/>
                  </a:lnTo>
                  <a:lnTo>
                    <a:pt x="0" y="0"/>
                  </a:lnTo>
                  <a:lnTo>
                    <a:pt x="0" y="119481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1445" y="2000250"/>
              <a:ext cx="3976370" cy="3816350"/>
            </a:xfrm>
            <a:custGeom>
              <a:avLst/>
              <a:gdLst/>
              <a:ahLst/>
              <a:cxnLst/>
              <a:rect l="l" t="t" r="r" b="b"/>
              <a:pathLst>
                <a:path w="3976370" h="3816350">
                  <a:moveTo>
                    <a:pt x="3976115" y="0"/>
                  </a:moveTo>
                  <a:lnTo>
                    <a:pt x="0" y="0"/>
                  </a:lnTo>
                  <a:lnTo>
                    <a:pt x="0" y="3816096"/>
                  </a:lnTo>
                  <a:lnTo>
                    <a:pt x="3976115" y="3816096"/>
                  </a:lnTo>
                  <a:lnTo>
                    <a:pt x="3976115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11445" y="2000250"/>
              <a:ext cx="3976370" cy="3816350"/>
            </a:xfrm>
            <a:custGeom>
              <a:avLst/>
              <a:gdLst/>
              <a:ahLst/>
              <a:cxnLst/>
              <a:rect l="l" t="t" r="r" b="b"/>
              <a:pathLst>
                <a:path w="3976370" h="3816350">
                  <a:moveTo>
                    <a:pt x="0" y="3816096"/>
                  </a:moveTo>
                  <a:lnTo>
                    <a:pt x="3976115" y="3816096"/>
                  </a:lnTo>
                  <a:lnTo>
                    <a:pt x="3976115" y="0"/>
                  </a:lnTo>
                  <a:lnTo>
                    <a:pt x="0" y="0"/>
                  </a:lnTo>
                  <a:lnTo>
                    <a:pt x="0" y="3816096"/>
                  </a:lnTo>
                  <a:close/>
                </a:path>
              </a:pathLst>
            </a:custGeom>
            <a:ln w="25908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48605" y="1089787"/>
            <a:ext cx="3479800" cy="4890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105"/>
              </a:spcBef>
            </a:pPr>
            <a:r>
              <a:rPr sz="3200" spc="-450" dirty="0">
                <a:solidFill>
                  <a:srgbClr val="FFFFFF"/>
                </a:solidFill>
                <a:latin typeface="Arial"/>
                <a:cs typeface="Arial"/>
              </a:rPr>
              <a:t>EXTERNAL</a:t>
            </a:r>
            <a:r>
              <a:rPr sz="32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35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Arial"/>
              <a:cs typeface="Arial"/>
            </a:endParaRPr>
          </a:p>
          <a:p>
            <a:pPr marL="299085" marR="892175" indent="-287020">
              <a:lnSpc>
                <a:spcPts val="3070"/>
              </a:lnSpc>
              <a:buChar char="•"/>
              <a:tabLst>
                <a:tab pos="299720" algn="l"/>
              </a:tabLst>
            </a:pPr>
            <a:r>
              <a:rPr sz="2800" spc="-320" dirty="0">
                <a:latin typeface="Arial"/>
                <a:cs typeface="Arial"/>
              </a:rPr>
              <a:t>So</a:t>
            </a:r>
            <a:r>
              <a:rPr sz="2800" spc="-26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i</a:t>
            </a:r>
            <a:r>
              <a:rPr sz="2800" spc="-55" dirty="0">
                <a:latin typeface="Arial"/>
                <a:cs typeface="Arial"/>
              </a:rPr>
              <a:t>o</a:t>
            </a:r>
            <a:r>
              <a:rPr sz="2800" spc="-85" dirty="0">
                <a:latin typeface="Arial"/>
                <a:cs typeface="Arial"/>
              </a:rPr>
              <a:t>-</a:t>
            </a:r>
            <a:r>
              <a:rPr sz="2800" spc="-204" dirty="0">
                <a:latin typeface="Arial"/>
                <a:cs typeface="Arial"/>
              </a:rPr>
              <a:t>ec</a:t>
            </a:r>
            <a:r>
              <a:rPr sz="2800" spc="-85" dirty="0">
                <a:latin typeface="Arial"/>
                <a:cs typeface="Arial"/>
              </a:rPr>
              <a:t>ono</a:t>
            </a:r>
            <a:r>
              <a:rPr sz="2800" spc="-120" dirty="0">
                <a:latin typeface="Arial"/>
                <a:cs typeface="Arial"/>
              </a:rPr>
              <a:t>m</a:t>
            </a:r>
            <a:r>
              <a:rPr sz="2800" spc="-90" dirty="0">
                <a:latin typeface="Arial"/>
                <a:cs typeface="Arial"/>
              </a:rPr>
              <a:t>ic  </a:t>
            </a:r>
            <a:r>
              <a:rPr sz="2800" spc="-100" dirty="0">
                <a:latin typeface="Arial"/>
                <a:cs typeface="Arial"/>
              </a:rPr>
              <a:t>factors</a:t>
            </a:r>
            <a:endParaRPr sz="2800">
              <a:latin typeface="Arial"/>
              <a:cs typeface="Arial"/>
            </a:endParaRPr>
          </a:p>
          <a:p>
            <a:pPr marL="299085" marR="615315" indent="-287020">
              <a:lnSpc>
                <a:spcPts val="3070"/>
              </a:lnSpc>
              <a:spcBef>
                <a:spcPts val="525"/>
              </a:spcBef>
              <a:buChar char="•"/>
              <a:tabLst>
                <a:tab pos="299720" algn="l"/>
              </a:tabLst>
            </a:pPr>
            <a:r>
              <a:rPr sz="2800" spc="-170" dirty="0">
                <a:latin typeface="Arial"/>
                <a:cs typeface="Arial"/>
              </a:rPr>
              <a:t>Supply </a:t>
            </a:r>
            <a:r>
              <a:rPr sz="2800" spc="35" dirty="0">
                <a:latin typeface="Arial"/>
                <a:cs typeface="Arial"/>
              </a:rPr>
              <a:t>&amp;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demand  </a:t>
            </a:r>
            <a:r>
              <a:rPr sz="2800" spc="-100" dirty="0">
                <a:latin typeface="Arial"/>
                <a:cs typeface="Arial"/>
              </a:rPr>
              <a:t>factors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75"/>
              </a:spcBef>
              <a:buChar char="•"/>
              <a:tabLst>
                <a:tab pos="299720" algn="l"/>
              </a:tabLst>
            </a:pPr>
            <a:r>
              <a:rPr sz="2800" spc="-120" dirty="0">
                <a:latin typeface="Arial"/>
                <a:cs typeface="Arial"/>
              </a:rPr>
              <a:t>Employment </a:t>
            </a:r>
            <a:r>
              <a:rPr sz="2800" spc="-75" dirty="0">
                <a:latin typeface="Arial"/>
                <a:cs typeface="Arial"/>
              </a:rPr>
              <a:t>rate</a:t>
            </a:r>
            <a:endParaRPr sz="2800">
              <a:latin typeface="Arial"/>
              <a:cs typeface="Arial"/>
            </a:endParaRPr>
          </a:p>
          <a:p>
            <a:pPr marL="299085" marR="1064260" indent="-287020">
              <a:lnSpc>
                <a:spcPts val="3080"/>
              </a:lnSpc>
              <a:spcBef>
                <a:spcPts val="565"/>
              </a:spcBef>
              <a:buChar char="•"/>
              <a:tabLst>
                <a:tab pos="299720" algn="l"/>
              </a:tabLst>
            </a:pPr>
            <a:r>
              <a:rPr sz="2800" spc="-145" dirty="0">
                <a:latin typeface="Arial"/>
                <a:cs typeface="Arial"/>
              </a:rPr>
              <a:t>Labour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market  </a:t>
            </a:r>
            <a:r>
              <a:rPr sz="2800" spc="-60" dirty="0">
                <a:latin typeface="Arial"/>
                <a:cs typeface="Arial"/>
              </a:rPr>
              <a:t>condition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80"/>
              </a:spcBef>
              <a:buChar char="•"/>
              <a:tabLst>
                <a:tab pos="299720" algn="l"/>
              </a:tabLst>
            </a:pPr>
            <a:r>
              <a:rPr sz="2800" spc="-140" dirty="0">
                <a:latin typeface="Arial"/>
                <a:cs typeface="Arial"/>
              </a:rPr>
              <a:t>Reservation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360" dirty="0">
                <a:latin typeface="Arial"/>
                <a:cs typeface="Arial"/>
              </a:rPr>
              <a:t>SC/ST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29"/>
              </a:spcBef>
              <a:buChar char="•"/>
              <a:tabLst>
                <a:tab pos="299720" algn="l"/>
              </a:tabLst>
            </a:pPr>
            <a:r>
              <a:rPr sz="2800" spc="-55" dirty="0">
                <a:latin typeface="Arial"/>
                <a:cs typeface="Arial"/>
              </a:rPr>
              <a:t>Information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2204" y="25844"/>
            <a:ext cx="5735955" cy="1884680"/>
            <a:chOff x="1382204" y="25844"/>
            <a:chExt cx="5735955" cy="1884680"/>
          </a:xfrm>
        </p:grpSpPr>
        <p:sp>
          <p:nvSpPr>
            <p:cNvPr id="3" name="object 3"/>
            <p:cNvSpPr/>
            <p:nvPr/>
          </p:nvSpPr>
          <p:spPr>
            <a:xfrm>
              <a:off x="1395221" y="1181862"/>
              <a:ext cx="5709920" cy="715645"/>
            </a:xfrm>
            <a:custGeom>
              <a:avLst/>
              <a:gdLst/>
              <a:ahLst/>
              <a:cxnLst/>
              <a:rect l="l" t="t" r="r" b="b"/>
              <a:pathLst>
                <a:path w="5709920" h="715644">
                  <a:moveTo>
                    <a:pt x="3179064" y="0"/>
                  </a:moveTo>
                  <a:lnTo>
                    <a:pt x="3179064" y="548386"/>
                  </a:lnTo>
                  <a:lnTo>
                    <a:pt x="5709920" y="548386"/>
                  </a:lnTo>
                  <a:lnTo>
                    <a:pt x="5709920" y="715137"/>
                  </a:lnTo>
                </a:path>
                <a:path w="5709920" h="715644">
                  <a:moveTo>
                    <a:pt x="3179191" y="0"/>
                  </a:moveTo>
                  <a:lnTo>
                    <a:pt x="3179191" y="548386"/>
                  </a:lnTo>
                  <a:lnTo>
                    <a:pt x="2631948" y="548386"/>
                  </a:lnTo>
                  <a:lnTo>
                    <a:pt x="2631948" y="715137"/>
                  </a:lnTo>
                </a:path>
                <a:path w="5709920" h="715644">
                  <a:moveTo>
                    <a:pt x="3179826" y="0"/>
                  </a:moveTo>
                  <a:lnTo>
                    <a:pt x="3179826" y="548386"/>
                  </a:lnTo>
                  <a:lnTo>
                    <a:pt x="0" y="548386"/>
                  </a:lnTo>
                  <a:lnTo>
                    <a:pt x="0" y="715137"/>
                  </a:lnTo>
                </a:path>
              </a:pathLst>
            </a:custGeom>
            <a:ln w="25908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75125" y="38862"/>
              <a:ext cx="1800225" cy="1143000"/>
            </a:xfrm>
            <a:custGeom>
              <a:avLst/>
              <a:gdLst/>
              <a:ahLst/>
              <a:cxnLst/>
              <a:rect l="l" t="t" r="r" b="b"/>
              <a:pathLst>
                <a:path w="1800225" h="1143000">
                  <a:moveTo>
                    <a:pt x="1685544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1028700"/>
                  </a:lnTo>
                  <a:lnTo>
                    <a:pt x="8983" y="1073187"/>
                  </a:lnTo>
                  <a:lnTo>
                    <a:pt x="33480" y="1109519"/>
                  </a:lnTo>
                  <a:lnTo>
                    <a:pt x="69812" y="1134016"/>
                  </a:lnTo>
                  <a:lnTo>
                    <a:pt x="114300" y="1143000"/>
                  </a:lnTo>
                  <a:lnTo>
                    <a:pt x="1685544" y="1143000"/>
                  </a:lnTo>
                  <a:lnTo>
                    <a:pt x="1730031" y="1134016"/>
                  </a:lnTo>
                  <a:lnTo>
                    <a:pt x="1766363" y="1109519"/>
                  </a:lnTo>
                  <a:lnTo>
                    <a:pt x="1790860" y="1073187"/>
                  </a:lnTo>
                  <a:lnTo>
                    <a:pt x="1799844" y="1028700"/>
                  </a:lnTo>
                  <a:lnTo>
                    <a:pt x="1799844" y="114300"/>
                  </a:lnTo>
                  <a:lnTo>
                    <a:pt x="1790860" y="69812"/>
                  </a:lnTo>
                  <a:lnTo>
                    <a:pt x="1766363" y="33480"/>
                  </a:lnTo>
                  <a:lnTo>
                    <a:pt x="1730031" y="8983"/>
                  </a:lnTo>
                  <a:lnTo>
                    <a:pt x="16855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75125" y="38862"/>
              <a:ext cx="1800225" cy="1143000"/>
            </a:xfrm>
            <a:custGeom>
              <a:avLst/>
              <a:gdLst/>
              <a:ahLst/>
              <a:cxnLst/>
              <a:rect l="l" t="t" r="r" b="b"/>
              <a:pathLst>
                <a:path w="1800225" h="11430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685544" y="0"/>
                  </a:lnTo>
                  <a:lnTo>
                    <a:pt x="1730031" y="8983"/>
                  </a:lnTo>
                  <a:lnTo>
                    <a:pt x="1766363" y="33480"/>
                  </a:lnTo>
                  <a:lnTo>
                    <a:pt x="1790860" y="69812"/>
                  </a:lnTo>
                  <a:lnTo>
                    <a:pt x="1799844" y="114300"/>
                  </a:lnTo>
                  <a:lnTo>
                    <a:pt x="1799844" y="1028700"/>
                  </a:lnTo>
                  <a:lnTo>
                    <a:pt x="1790860" y="1073187"/>
                  </a:lnTo>
                  <a:lnTo>
                    <a:pt x="1766363" y="1109519"/>
                  </a:lnTo>
                  <a:lnTo>
                    <a:pt x="1730031" y="1134016"/>
                  </a:lnTo>
                  <a:lnTo>
                    <a:pt x="1685544" y="1143000"/>
                  </a:lnTo>
                  <a:lnTo>
                    <a:pt x="114300" y="1143000"/>
                  </a:lnTo>
                  <a:lnTo>
                    <a:pt x="69812" y="1134016"/>
                  </a:lnTo>
                  <a:lnTo>
                    <a:pt x="33480" y="1109519"/>
                  </a:lnTo>
                  <a:lnTo>
                    <a:pt x="8983" y="1073187"/>
                  </a:lnTo>
                  <a:lnTo>
                    <a:pt x="0" y="1028700"/>
                  </a:lnTo>
                  <a:lnTo>
                    <a:pt x="0" y="1143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74769" y="229361"/>
              <a:ext cx="1800225" cy="1143000"/>
            </a:xfrm>
            <a:custGeom>
              <a:avLst/>
              <a:gdLst/>
              <a:ahLst/>
              <a:cxnLst/>
              <a:rect l="l" t="t" r="r" b="b"/>
              <a:pathLst>
                <a:path w="1800225" h="1143000">
                  <a:moveTo>
                    <a:pt x="1685543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1028700"/>
                  </a:lnTo>
                  <a:lnTo>
                    <a:pt x="8983" y="1073187"/>
                  </a:lnTo>
                  <a:lnTo>
                    <a:pt x="33480" y="1109519"/>
                  </a:lnTo>
                  <a:lnTo>
                    <a:pt x="69812" y="1134016"/>
                  </a:lnTo>
                  <a:lnTo>
                    <a:pt x="114300" y="1143000"/>
                  </a:lnTo>
                  <a:lnTo>
                    <a:pt x="1685543" y="1143000"/>
                  </a:lnTo>
                  <a:lnTo>
                    <a:pt x="1730031" y="1134016"/>
                  </a:lnTo>
                  <a:lnTo>
                    <a:pt x="1766363" y="1109519"/>
                  </a:lnTo>
                  <a:lnTo>
                    <a:pt x="1790860" y="1073187"/>
                  </a:lnTo>
                  <a:lnTo>
                    <a:pt x="1799843" y="1028700"/>
                  </a:lnTo>
                  <a:lnTo>
                    <a:pt x="1799843" y="114300"/>
                  </a:lnTo>
                  <a:lnTo>
                    <a:pt x="1790860" y="69812"/>
                  </a:lnTo>
                  <a:lnTo>
                    <a:pt x="1766363" y="33480"/>
                  </a:lnTo>
                  <a:lnTo>
                    <a:pt x="1730031" y="8983"/>
                  </a:lnTo>
                  <a:lnTo>
                    <a:pt x="168554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74769" y="229361"/>
              <a:ext cx="1800225" cy="1143000"/>
            </a:xfrm>
            <a:custGeom>
              <a:avLst/>
              <a:gdLst/>
              <a:ahLst/>
              <a:cxnLst/>
              <a:rect l="l" t="t" r="r" b="b"/>
              <a:pathLst>
                <a:path w="1800225" h="11430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685543" y="0"/>
                  </a:lnTo>
                  <a:lnTo>
                    <a:pt x="1730031" y="8983"/>
                  </a:lnTo>
                  <a:lnTo>
                    <a:pt x="1766363" y="33480"/>
                  </a:lnTo>
                  <a:lnTo>
                    <a:pt x="1790860" y="69812"/>
                  </a:lnTo>
                  <a:lnTo>
                    <a:pt x="1799843" y="114300"/>
                  </a:lnTo>
                  <a:lnTo>
                    <a:pt x="1799843" y="1028700"/>
                  </a:lnTo>
                  <a:lnTo>
                    <a:pt x="1790860" y="1073187"/>
                  </a:lnTo>
                  <a:lnTo>
                    <a:pt x="1766363" y="1109519"/>
                  </a:lnTo>
                  <a:lnTo>
                    <a:pt x="1730031" y="1134016"/>
                  </a:lnTo>
                  <a:lnTo>
                    <a:pt x="1685543" y="1143000"/>
                  </a:lnTo>
                  <a:lnTo>
                    <a:pt x="114300" y="1143000"/>
                  </a:lnTo>
                  <a:lnTo>
                    <a:pt x="69812" y="1134016"/>
                  </a:lnTo>
                  <a:lnTo>
                    <a:pt x="33480" y="1109519"/>
                  </a:lnTo>
                  <a:lnTo>
                    <a:pt x="8983" y="1073187"/>
                  </a:lnTo>
                  <a:lnTo>
                    <a:pt x="0" y="1028700"/>
                  </a:lnTo>
                  <a:lnTo>
                    <a:pt x="0" y="11430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93007" y="400939"/>
            <a:ext cx="156337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126364">
              <a:lnSpc>
                <a:spcPts val="2640"/>
              </a:lnSpc>
              <a:spcBef>
                <a:spcPts val="385"/>
              </a:spcBef>
            </a:pPr>
            <a:r>
              <a:rPr sz="2400" spc="-180" dirty="0"/>
              <a:t>Sources </a:t>
            </a:r>
            <a:r>
              <a:rPr sz="2400" spc="-10" dirty="0"/>
              <a:t>of  </a:t>
            </a:r>
            <a:r>
              <a:rPr sz="2400" spc="-470" dirty="0"/>
              <a:t>R</a:t>
            </a:r>
            <a:r>
              <a:rPr sz="2400" spc="-175" dirty="0"/>
              <a:t>e</a:t>
            </a:r>
            <a:r>
              <a:rPr sz="2400" spc="-150" dirty="0"/>
              <a:t>c</a:t>
            </a:r>
            <a:r>
              <a:rPr sz="2400" spc="-20" dirty="0"/>
              <a:t>ruitme</a:t>
            </a:r>
            <a:r>
              <a:rPr sz="2400" spc="-100" dirty="0"/>
              <a:t>n</a:t>
            </a:r>
            <a:r>
              <a:rPr sz="2400" spc="135" dirty="0"/>
              <a:t>t</a:t>
            </a:r>
            <a:endParaRPr sz="2400"/>
          </a:p>
        </p:txBody>
      </p:sp>
      <p:grpSp>
        <p:nvGrpSpPr>
          <p:cNvPr id="9" name="object 9"/>
          <p:cNvGrpSpPr/>
          <p:nvPr/>
        </p:nvGrpSpPr>
        <p:grpSpPr>
          <a:xfrm>
            <a:off x="332168" y="1885124"/>
            <a:ext cx="2324735" cy="4485640"/>
            <a:chOff x="332168" y="1885124"/>
            <a:chExt cx="2324735" cy="4485640"/>
          </a:xfrm>
        </p:grpSpPr>
        <p:sp>
          <p:nvSpPr>
            <p:cNvPr id="10" name="object 10"/>
            <p:cNvSpPr/>
            <p:nvPr/>
          </p:nvSpPr>
          <p:spPr>
            <a:xfrm>
              <a:off x="345186" y="1898141"/>
              <a:ext cx="2098675" cy="4269105"/>
            </a:xfrm>
            <a:custGeom>
              <a:avLst/>
              <a:gdLst/>
              <a:ahLst/>
              <a:cxnLst/>
              <a:rect l="l" t="t" r="r" b="b"/>
              <a:pathLst>
                <a:path w="2098675" h="4269105">
                  <a:moveTo>
                    <a:pt x="1888744" y="0"/>
                  </a:moveTo>
                  <a:lnTo>
                    <a:pt x="209854" y="0"/>
                  </a:lnTo>
                  <a:lnTo>
                    <a:pt x="161736" y="5543"/>
                  </a:lnTo>
                  <a:lnTo>
                    <a:pt x="117565" y="21333"/>
                  </a:lnTo>
                  <a:lnTo>
                    <a:pt x="78601" y="46106"/>
                  </a:lnTo>
                  <a:lnTo>
                    <a:pt x="46102" y="78602"/>
                  </a:lnTo>
                  <a:lnTo>
                    <a:pt x="21329" y="117558"/>
                  </a:lnTo>
                  <a:lnTo>
                    <a:pt x="5542" y="161712"/>
                  </a:lnTo>
                  <a:lnTo>
                    <a:pt x="0" y="209804"/>
                  </a:lnTo>
                  <a:lnTo>
                    <a:pt x="0" y="4058869"/>
                  </a:lnTo>
                  <a:lnTo>
                    <a:pt x="5542" y="4106987"/>
                  </a:lnTo>
                  <a:lnTo>
                    <a:pt x="21329" y="4151158"/>
                  </a:lnTo>
                  <a:lnTo>
                    <a:pt x="46102" y="4190122"/>
                  </a:lnTo>
                  <a:lnTo>
                    <a:pt x="78601" y="4222621"/>
                  </a:lnTo>
                  <a:lnTo>
                    <a:pt x="117565" y="4247394"/>
                  </a:lnTo>
                  <a:lnTo>
                    <a:pt x="161736" y="4263181"/>
                  </a:lnTo>
                  <a:lnTo>
                    <a:pt x="209854" y="4268724"/>
                  </a:lnTo>
                  <a:lnTo>
                    <a:pt x="1888744" y="4268724"/>
                  </a:lnTo>
                  <a:lnTo>
                    <a:pt x="1936835" y="4263181"/>
                  </a:lnTo>
                  <a:lnTo>
                    <a:pt x="1980989" y="4247394"/>
                  </a:lnTo>
                  <a:lnTo>
                    <a:pt x="2019945" y="4222621"/>
                  </a:lnTo>
                  <a:lnTo>
                    <a:pt x="2052441" y="4190122"/>
                  </a:lnTo>
                  <a:lnTo>
                    <a:pt x="2077214" y="4151158"/>
                  </a:lnTo>
                  <a:lnTo>
                    <a:pt x="2093004" y="4106987"/>
                  </a:lnTo>
                  <a:lnTo>
                    <a:pt x="2098547" y="4058869"/>
                  </a:lnTo>
                  <a:lnTo>
                    <a:pt x="2098547" y="209804"/>
                  </a:lnTo>
                  <a:lnTo>
                    <a:pt x="2093004" y="161712"/>
                  </a:lnTo>
                  <a:lnTo>
                    <a:pt x="2077214" y="117558"/>
                  </a:lnTo>
                  <a:lnTo>
                    <a:pt x="2052441" y="78602"/>
                  </a:lnTo>
                  <a:lnTo>
                    <a:pt x="2019945" y="46106"/>
                  </a:lnTo>
                  <a:lnTo>
                    <a:pt x="1980989" y="21333"/>
                  </a:lnTo>
                  <a:lnTo>
                    <a:pt x="1936835" y="5543"/>
                  </a:lnTo>
                  <a:lnTo>
                    <a:pt x="18887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5186" y="1898141"/>
              <a:ext cx="2098675" cy="4269105"/>
            </a:xfrm>
            <a:custGeom>
              <a:avLst/>
              <a:gdLst/>
              <a:ahLst/>
              <a:cxnLst/>
              <a:rect l="l" t="t" r="r" b="b"/>
              <a:pathLst>
                <a:path w="2098675" h="4269105">
                  <a:moveTo>
                    <a:pt x="0" y="209804"/>
                  </a:moveTo>
                  <a:lnTo>
                    <a:pt x="5542" y="161712"/>
                  </a:lnTo>
                  <a:lnTo>
                    <a:pt x="21329" y="117558"/>
                  </a:lnTo>
                  <a:lnTo>
                    <a:pt x="46102" y="78602"/>
                  </a:lnTo>
                  <a:lnTo>
                    <a:pt x="78601" y="46106"/>
                  </a:lnTo>
                  <a:lnTo>
                    <a:pt x="117565" y="21333"/>
                  </a:lnTo>
                  <a:lnTo>
                    <a:pt x="161736" y="5543"/>
                  </a:lnTo>
                  <a:lnTo>
                    <a:pt x="209854" y="0"/>
                  </a:lnTo>
                  <a:lnTo>
                    <a:pt x="1888744" y="0"/>
                  </a:lnTo>
                  <a:lnTo>
                    <a:pt x="1936835" y="5543"/>
                  </a:lnTo>
                  <a:lnTo>
                    <a:pt x="1980989" y="21333"/>
                  </a:lnTo>
                  <a:lnTo>
                    <a:pt x="2019945" y="46106"/>
                  </a:lnTo>
                  <a:lnTo>
                    <a:pt x="2052441" y="78602"/>
                  </a:lnTo>
                  <a:lnTo>
                    <a:pt x="2077214" y="117558"/>
                  </a:lnTo>
                  <a:lnTo>
                    <a:pt x="2093004" y="161712"/>
                  </a:lnTo>
                  <a:lnTo>
                    <a:pt x="2098547" y="209804"/>
                  </a:lnTo>
                  <a:lnTo>
                    <a:pt x="2098547" y="4058869"/>
                  </a:lnTo>
                  <a:lnTo>
                    <a:pt x="2093004" y="4106987"/>
                  </a:lnTo>
                  <a:lnTo>
                    <a:pt x="2077214" y="4151158"/>
                  </a:lnTo>
                  <a:lnTo>
                    <a:pt x="2052441" y="4190122"/>
                  </a:lnTo>
                  <a:lnTo>
                    <a:pt x="2019945" y="4222621"/>
                  </a:lnTo>
                  <a:lnTo>
                    <a:pt x="1980989" y="4247394"/>
                  </a:lnTo>
                  <a:lnTo>
                    <a:pt x="1936835" y="4263181"/>
                  </a:lnTo>
                  <a:lnTo>
                    <a:pt x="1888744" y="4268724"/>
                  </a:lnTo>
                  <a:lnTo>
                    <a:pt x="209854" y="4268724"/>
                  </a:lnTo>
                  <a:lnTo>
                    <a:pt x="161736" y="4263181"/>
                  </a:lnTo>
                  <a:lnTo>
                    <a:pt x="117565" y="4247394"/>
                  </a:lnTo>
                  <a:lnTo>
                    <a:pt x="78601" y="4222621"/>
                  </a:lnTo>
                  <a:lnTo>
                    <a:pt x="46102" y="4190122"/>
                  </a:lnTo>
                  <a:lnTo>
                    <a:pt x="21329" y="4151158"/>
                  </a:lnTo>
                  <a:lnTo>
                    <a:pt x="5542" y="4106987"/>
                  </a:lnTo>
                  <a:lnTo>
                    <a:pt x="0" y="4058869"/>
                  </a:lnTo>
                  <a:lnTo>
                    <a:pt x="0" y="2098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4830" y="2087117"/>
              <a:ext cx="2098675" cy="4270375"/>
            </a:xfrm>
            <a:custGeom>
              <a:avLst/>
              <a:gdLst/>
              <a:ahLst/>
              <a:cxnLst/>
              <a:rect l="l" t="t" r="r" b="b"/>
              <a:pathLst>
                <a:path w="2098675" h="4270375">
                  <a:moveTo>
                    <a:pt x="1888744" y="0"/>
                  </a:moveTo>
                  <a:lnTo>
                    <a:pt x="209854" y="0"/>
                  </a:lnTo>
                  <a:lnTo>
                    <a:pt x="161736" y="5543"/>
                  </a:lnTo>
                  <a:lnTo>
                    <a:pt x="117565" y="21333"/>
                  </a:lnTo>
                  <a:lnTo>
                    <a:pt x="78601" y="46106"/>
                  </a:lnTo>
                  <a:lnTo>
                    <a:pt x="46102" y="78602"/>
                  </a:lnTo>
                  <a:lnTo>
                    <a:pt x="21329" y="117558"/>
                  </a:lnTo>
                  <a:lnTo>
                    <a:pt x="5542" y="161712"/>
                  </a:lnTo>
                  <a:lnTo>
                    <a:pt x="0" y="209804"/>
                  </a:lnTo>
                  <a:lnTo>
                    <a:pt x="0" y="4060393"/>
                  </a:lnTo>
                  <a:lnTo>
                    <a:pt x="5542" y="4108511"/>
                  </a:lnTo>
                  <a:lnTo>
                    <a:pt x="21329" y="4152682"/>
                  </a:lnTo>
                  <a:lnTo>
                    <a:pt x="46102" y="4191646"/>
                  </a:lnTo>
                  <a:lnTo>
                    <a:pt x="78601" y="4224145"/>
                  </a:lnTo>
                  <a:lnTo>
                    <a:pt x="117565" y="4248918"/>
                  </a:lnTo>
                  <a:lnTo>
                    <a:pt x="161736" y="4264705"/>
                  </a:lnTo>
                  <a:lnTo>
                    <a:pt x="209854" y="4270248"/>
                  </a:lnTo>
                  <a:lnTo>
                    <a:pt x="1888744" y="4270248"/>
                  </a:lnTo>
                  <a:lnTo>
                    <a:pt x="1936835" y="4264705"/>
                  </a:lnTo>
                  <a:lnTo>
                    <a:pt x="1980989" y="4248918"/>
                  </a:lnTo>
                  <a:lnTo>
                    <a:pt x="2019945" y="4224145"/>
                  </a:lnTo>
                  <a:lnTo>
                    <a:pt x="2052441" y="4191646"/>
                  </a:lnTo>
                  <a:lnTo>
                    <a:pt x="2077214" y="4152682"/>
                  </a:lnTo>
                  <a:lnTo>
                    <a:pt x="2093004" y="4108511"/>
                  </a:lnTo>
                  <a:lnTo>
                    <a:pt x="2098547" y="4060393"/>
                  </a:lnTo>
                  <a:lnTo>
                    <a:pt x="2098547" y="209804"/>
                  </a:lnTo>
                  <a:lnTo>
                    <a:pt x="2093004" y="161712"/>
                  </a:lnTo>
                  <a:lnTo>
                    <a:pt x="2077214" y="117558"/>
                  </a:lnTo>
                  <a:lnTo>
                    <a:pt x="2052441" y="78602"/>
                  </a:lnTo>
                  <a:lnTo>
                    <a:pt x="2019945" y="46106"/>
                  </a:lnTo>
                  <a:lnTo>
                    <a:pt x="1980989" y="21333"/>
                  </a:lnTo>
                  <a:lnTo>
                    <a:pt x="1936835" y="5543"/>
                  </a:lnTo>
                  <a:lnTo>
                    <a:pt x="188874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4830" y="2087117"/>
              <a:ext cx="2098675" cy="4270375"/>
            </a:xfrm>
            <a:custGeom>
              <a:avLst/>
              <a:gdLst/>
              <a:ahLst/>
              <a:cxnLst/>
              <a:rect l="l" t="t" r="r" b="b"/>
              <a:pathLst>
                <a:path w="2098675" h="4270375">
                  <a:moveTo>
                    <a:pt x="0" y="209804"/>
                  </a:moveTo>
                  <a:lnTo>
                    <a:pt x="5542" y="161712"/>
                  </a:lnTo>
                  <a:lnTo>
                    <a:pt x="21329" y="117558"/>
                  </a:lnTo>
                  <a:lnTo>
                    <a:pt x="46102" y="78602"/>
                  </a:lnTo>
                  <a:lnTo>
                    <a:pt x="78601" y="46106"/>
                  </a:lnTo>
                  <a:lnTo>
                    <a:pt x="117565" y="21333"/>
                  </a:lnTo>
                  <a:lnTo>
                    <a:pt x="161736" y="5543"/>
                  </a:lnTo>
                  <a:lnTo>
                    <a:pt x="209854" y="0"/>
                  </a:lnTo>
                  <a:lnTo>
                    <a:pt x="1888744" y="0"/>
                  </a:lnTo>
                  <a:lnTo>
                    <a:pt x="1936835" y="5543"/>
                  </a:lnTo>
                  <a:lnTo>
                    <a:pt x="1980989" y="21333"/>
                  </a:lnTo>
                  <a:lnTo>
                    <a:pt x="2019945" y="46106"/>
                  </a:lnTo>
                  <a:lnTo>
                    <a:pt x="2052441" y="78602"/>
                  </a:lnTo>
                  <a:lnTo>
                    <a:pt x="2077214" y="117558"/>
                  </a:lnTo>
                  <a:lnTo>
                    <a:pt x="2093004" y="161712"/>
                  </a:lnTo>
                  <a:lnTo>
                    <a:pt x="2098547" y="209804"/>
                  </a:lnTo>
                  <a:lnTo>
                    <a:pt x="2098547" y="4060393"/>
                  </a:lnTo>
                  <a:lnTo>
                    <a:pt x="2093004" y="4108511"/>
                  </a:lnTo>
                  <a:lnTo>
                    <a:pt x="2077214" y="4152682"/>
                  </a:lnTo>
                  <a:lnTo>
                    <a:pt x="2052441" y="4191646"/>
                  </a:lnTo>
                  <a:lnTo>
                    <a:pt x="2019945" y="4224145"/>
                  </a:lnTo>
                  <a:lnTo>
                    <a:pt x="1980989" y="4248918"/>
                  </a:lnTo>
                  <a:lnTo>
                    <a:pt x="1936835" y="4264705"/>
                  </a:lnTo>
                  <a:lnTo>
                    <a:pt x="1888744" y="4270248"/>
                  </a:lnTo>
                  <a:lnTo>
                    <a:pt x="209854" y="4270248"/>
                  </a:lnTo>
                  <a:lnTo>
                    <a:pt x="161736" y="4264705"/>
                  </a:lnTo>
                  <a:lnTo>
                    <a:pt x="117565" y="4248918"/>
                  </a:lnTo>
                  <a:lnTo>
                    <a:pt x="78601" y="4224145"/>
                  </a:lnTo>
                  <a:lnTo>
                    <a:pt x="46102" y="4191646"/>
                  </a:lnTo>
                  <a:lnTo>
                    <a:pt x="21329" y="4152682"/>
                  </a:lnTo>
                  <a:lnTo>
                    <a:pt x="5542" y="4108511"/>
                  </a:lnTo>
                  <a:lnTo>
                    <a:pt x="0" y="4060393"/>
                  </a:lnTo>
                  <a:lnTo>
                    <a:pt x="0" y="209804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79475" y="1910334"/>
            <a:ext cx="1627505" cy="43243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17500" marR="309245" algn="ctr">
              <a:lnSpc>
                <a:spcPts val="2640"/>
              </a:lnSpc>
              <a:spcBef>
                <a:spcPts val="385"/>
              </a:spcBef>
            </a:pPr>
            <a:r>
              <a:rPr sz="2400" b="1" spc="-65" dirty="0">
                <a:latin typeface="Arial"/>
                <a:cs typeface="Arial"/>
              </a:rPr>
              <a:t>I</a:t>
            </a:r>
            <a:r>
              <a:rPr sz="2400" b="1" spc="-18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114" dirty="0">
                <a:latin typeface="Arial"/>
                <a:cs typeface="Arial"/>
              </a:rPr>
              <a:t>ernal  </a:t>
            </a:r>
            <a:r>
              <a:rPr sz="2400" b="1" spc="-220" dirty="0">
                <a:latin typeface="Arial"/>
                <a:cs typeface="Arial"/>
              </a:rPr>
              <a:t>source</a:t>
            </a:r>
            <a:endParaRPr sz="2400">
              <a:latin typeface="Arial"/>
              <a:cs typeface="Arial"/>
            </a:endParaRPr>
          </a:p>
          <a:p>
            <a:pPr marL="70485" marR="63500" indent="3175" algn="ctr">
              <a:lnSpc>
                <a:spcPct val="91500"/>
              </a:lnSpc>
              <a:spcBef>
                <a:spcPts val="1025"/>
              </a:spcBef>
            </a:pPr>
            <a:r>
              <a:rPr sz="1800" b="1" spc="-140" dirty="0">
                <a:latin typeface="Arial"/>
                <a:cs typeface="Arial"/>
              </a:rPr>
              <a:t>Transfer</a:t>
            </a:r>
            <a:r>
              <a:rPr sz="1800" spc="-140" dirty="0">
                <a:latin typeface="Arial"/>
                <a:cs typeface="Arial"/>
              </a:rPr>
              <a:t>- </a:t>
            </a:r>
            <a:r>
              <a:rPr sz="1800" spc="-30" dirty="0">
                <a:latin typeface="Arial"/>
                <a:cs typeface="Arial"/>
              </a:rPr>
              <a:t>job  </a:t>
            </a:r>
            <a:r>
              <a:rPr sz="1800" spc="-20" dirty="0">
                <a:latin typeface="Arial"/>
                <a:cs typeface="Arial"/>
              </a:rPr>
              <a:t>rotation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shifting  </a:t>
            </a:r>
            <a:r>
              <a:rPr sz="1800" spc="-20" dirty="0">
                <a:latin typeface="Arial"/>
                <a:cs typeface="Arial"/>
              </a:rPr>
              <a:t>from </a:t>
            </a:r>
            <a:r>
              <a:rPr sz="1800" spc="-75" dirty="0">
                <a:latin typeface="Arial"/>
                <a:cs typeface="Arial"/>
              </a:rPr>
              <a:t>one </a:t>
            </a:r>
            <a:r>
              <a:rPr sz="1800" spc="-30" dirty="0">
                <a:latin typeface="Arial"/>
                <a:cs typeface="Arial"/>
              </a:rPr>
              <a:t>job</a:t>
            </a:r>
            <a:r>
              <a:rPr sz="1800" spc="-27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to  </a:t>
            </a:r>
            <a:r>
              <a:rPr sz="1800" spc="-40" dirty="0">
                <a:latin typeface="Arial"/>
                <a:cs typeface="Arial"/>
              </a:rPr>
              <a:t>another</a:t>
            </a:r>
            <a:endParaRPr sz="1800">
              <a:latin typeface="Arial"/>
              <a:cs typeface="Arial"/>
            </a:endParaRPr>
          </a:p>
          <a:p>
            <a:pPr marL="116205" marR="107950" indent="154940" algn="just">
              <a:lnSpc>
                <a:spcPct val="91700"/>
              </a:lnSpc>
              <a:spcBef>
                <a:spcPts val="765"/>
              </a:spcBef>
            </a:pPr>
            <a:r>
              <a:rPr sz="1800" b="1" spc="-110" dirty="0">
                <a:latin typeface="Arial"/>
                <a:cs typeface="Arial"/>
              </a:rPr>
              <a:t>Promotion-  </a:t>
            </a:r>
            <a:r>
              <a:rPr sz="1800" spc="-40" dirty="0">
                <a:latin typeface="Arial"/>
                <a:cs typeface="Arial"/>
              </a:rPr>
              <a:t>shifting </a:t>
            </a:r>
            <a:r>
              <a:rPr sz="1800" spc="-100" dirty="0">
                <a:latin typeface="Arial"/>
                <a:cs typeface="Arial"/>
              </a:rPr>
              <a:t>an  </a:t>
            </a:r>
            <a:r>
              <a:rPr sz="1800" spc="-75" dirty="0">
                <a:latin typeface="Arial"/>
                <a:cs typeface="Arial"/>
              </a:rPr>
              <a:t>employee </a:t>
            </a:r>
            <a:r>
              <a:rPr sz="1800" spc="15" dirty="0">
                <a:latin typeface="Arial"/>
                <a:cs typeface="Arial"/>
              </a:rPr>
              <a:t>to  </a:t>
            </a:r>
            <a:r>
              <a:rPr sz="1800" spc="-60" dirty="0">
                <a:latin typeface="Arial"/>
                <a:cs typeface="Arial"/>
              </a:rPr>
              <a:t>higher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position</a:t>
            </a:r>
            <a:endParaRPr sz="1800">
              <a:latin typeface="Arial"/>
              <a:cs typeface="Arial"/>
            </a:endParaRPr>
          </a:p>
          <a:p>
            <a:pPr marL="12700" marR="5080" indent="635" algn="ctr">
              <a:lnSpc>
                <a:spcPct val="91700"/>
              </a:lnSpc>
              <a:spcBef>
                <a:spcPts val="760"/>
              </a:spcBef>
            </a:pPr>
            <a:r>
              <a:rPr sz="1800" b="1" spc="-145" dirty="0">
                <a:latin typeface="Arial"/>
                <a:cs typeface="Arial"/>
              </a:rPr>
              <a:t>Employee  </a:t>
            </a:r>
            <a:r>
              <a:rPr sz="1800" b="1" spc="-105" dirty="0">
                <a:latin typeface="Arial"/>
                <a:cs typeface="Arial"/>
              </a:rPr>
              <a:t>referrals-  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30" dirty="0">
                <a:latin typeface="Arial"/>
                <a:cs typeface="Arial"/>
              </a:rPr>
              <a:t>e</a:t>
            </a:r>
            <a:r>
              <a:rPr sz="1800" spc="-135" dirty="0">
                <a:latin typeface="Arial"/>
                <a:cs typeface="Arial"/>
              </a:rPr>
              <a:t>c</a:t>
            </a:r>
            <a:r>
              <a:rPr sz="1800" spc="-80" dirty="0">
                <a:latin typeface="Arial"/>
                <a:cs typeface="Arial"/>
              </a:rPr>
              <a:t>omm</a:t>
            </a:r>
            <a:r>
              <a:rPr sz="1800" spc="-60" dirty="0">
                <a:latin typeface="Arial"/>
                <a:cs typeface="Arial"/>
              </a:rPr>
              <a:t>e</a:t>
            </a:r>
            <a:r>
              <a:rPr sz="1800" spc="-65" dirty="0">
                <a:latin typeface="Arial"/>
                <a:cs typeface="Arial"/>
              </a:rPr>
              <a:t>n</a:t>
            </a:r>
            <a:r>
              <a:rPr sz="1800" spc="-60" dirty="0">
                <a:latin typeface="Arial"/>
                <a:cs typeface="Arial"/>
              </a:rPr>
              <a:t>d</a:t>
            </a:r>
            <a:r>
              <a:rPr sz="1800" spc="-155" dirty="0">
                <a:latin typeface="Arial"/>
                <a:cs typeface="Arial"/>
              </a:rPr>
              <a:t>a</a:t>
            </a:r>
            <a:r>
              <a:rPr sz="1800" spc="60" dirty="0">
                <a:latin typeface="Arial"/>
                <a:cs typeface="Arial"/>
              </a:rPr>
              <a:t>t</a:t>
            </a:r>
            <a:r>
              <a:rPr sz="1800" spc="40" dirty="0">
                <a:latin typeface="Arial"/>
                <a:cs typeface="Arial"/>
              </a:rPr>
              <a:t>i</a:t>
            </a:r>
            <a:r>
              <a:rPr sz="1800" spc="-50" dirty="0">
                <a:latin typeface="Arial"/>
                <a:cs typeface="Arial"/>
              </a:rPr>
              <a:t>on  </a:t>
            </a:r>
            <a:r>
              <a:rPr sz="1800" spc="-20" dirty="0">
                <a:latin typeface="Arial"/>
                <a:cs typeface="Arial"/>
              </a:rPr>
              <a:t>from </a:t>
            </a:r>
            <a:r>
              <a:rPr sz="1800" spc="-40" dirty="0">
                <a:latin typeface="Arial"/>
                <a:cs typeface="Arial"/>
              </a:rPr>
              <a:t>current  </a:t>
            </a:r>
            <a:r>
              <a:rPr sz="1800" spc="-90" dirty="0">
                <a:latin typeface="Arial"/>
                <a:cs typeface="Arial"/>
              </a:rPr>
              <a:t>employees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31528" y="1885124"/>
            <a:ext cx="2592705" cy="4559935"/>
            <a:chOff x="2831528" y="1885124"/>
            <a:chExt cx="2592705" cy="4559935"/>
          </a:xfrm>
        </p:grpSpPr>
        <p:sp>
          <p:nvSpPr>
            <p:cNvPr id="16" name="object 16"/>
            <p:cNvSpPr/>
            <p:nvPr/>
          </p:nvSpPr>
          <p:spPr>
            <a:xfrm>
              <a:off x="2844546" y="1898141"/>
              <a:ext cx="2365375" cy="4343400"/>
            </a:xfrm>
            <a:custGeom>
              <a:avLst/>
              <a:gdLst/>
              <a:ahLst/>
              <a:cxnLst/>
              <a:rect l="l" t="t" r="r" b="b"/>
              <a:pathLst>
                <a:path w="2365375" h="4343400">
                  <a:moveTo>
                    <a:pt x="2128774" y="0"/>
                  </a:moveTo>
                  <a:lnTo>
                    <a:pt x="236474" y="0"/>
                  </a:lnTo>
                  <a:lnTo>
                    <a:pt x="188829" y="4806"/>
                  </a:lnTo>
                  <a:lnTo>
                    <a:pt x="144446" y="18589"/>
                  </a:lnTo>
                  <a:lnTo>
                    <a:pt x="104278" y="40397"/>
                  </a:lnTo>
                  <a:lnTo>
                    <a:pt x="69278" y="69278"/>
                  </a:lnTo>
                  <a:lnTo>
                    <a:pt x="40397" y="104278"/>
                  </a:lnTo>
                  <a:lnTo>
                    <a:pt x="18589" y="144446"/>
                  </a:lnTo>
                  <a:lnTo>
                    <a:pt x="4806" y="188829"/>
                  </a:lnTo>
                  <a:lnTo>
                    <a:pt x="0" y="236474"/>
                  </a:lnTo>
                  <a:lnTo>
                    <a:pt x="0" y="4106875"/>
                  </a:lnTo>
                  <a:lnTo>
                    <a:pt x="4806" y="4154544"/>
                  </a:lnTo>
                  <a:lnTo>
                    <a:pt x="18589" y="4198942"/>
                  </a:lnTo>
                  <a:lnTo>
                    <a:pt x="40397" y="4239119"/>
                  </a:lnTo>
                  <a:lnTo>
                    <a:pt x="69278" y="4274124"/>
                  </a:lnTo>
                  <a:lnTo>
                    <a:pt x="104278" y="4303006"/>
                  </a:lnTo>
                  <a:lnTo>
                    <a:pt x="144446" y="4324813"/>
                  </a:lnTo>
                  <a:lnTo>
                    <a:pt x="188829" y="4338594"/>
                  </a:lnTo>
                  <a:lnTo>
                    <a:pt x="236474" y="4343400"/>
                  </a:lnTo>
                  <a:lnTo>
                    <a:pt x="2128774" y="4343400"/>
                  </a:lnTo>
                  <a:lnTo>
                    <a:pt x="2176418" y="4338594"/>
                  </a:lnTo>
                  <a:lnTo>
                    <a:pt x="2220801" y="4324813"/>
                  </a:lnTo>
                  <a:lnTo>
                    <a:pt x="2260969" y="4303006"/>
                  </a:lnTo>
                  <a:lnTo>
                    <a:pt x="2295969" y="4274124"/>
                  </a:lnTo>
                  <a:lnTo>
                    <a:pt x="2324850" y="4239119"/>
                  </a:lnTo>
                  <a:lnTo>
                    <a:pt x="2346658" y="4198942"/>
                  </a:lnTo>
                  <a:lnTo>
                    <a:pt x="2360441" y="4154544"/>
                  </a:lnTo>
                  <a:lnTo>
                    <a:pt x="2365248" y="4106875"/>
                  </a:lnTo>
                  <a:lnTo>
                    <a:pt x="2365248" y="236474"/>
                  </a:lnTo>
                  <a:lnTo>
                    <a:pt x="2360441" y="188829"/>
                  </a:lnTo>
                  <a:lnTo>
                    <a:pt x="2346658" y="144446"/>
                  </a:lnTo>
                  <a:lnTo>
                    <a:pt x="2324850" y="104278"/>
                  </a:lnTo>
                  <a:lnTo>
                    <a:pt x="2295969" y="69278"/>
                  </a:lnTo>
                  <a:lnTo>
                    <a:pt x="2260969" y="40397"/>
                  </a:lnTo>
                  <a:lnTo>
                    <a:pt x="2220801" y="18589"/>
                  </a:lnTo>
                  <a:lnTo>
                    <a:pt x="2176418" y="4806"/>
                  </a:lnTo>
                  <a:lnTo>
                    <a:pt x="21287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4546" y="1898141"/>
              <a:ext cx="2365375" cy="4343400"/>
            </a:xfrm>
            <a:custGeom>
              <a:avLst/>
              <a:gdLst/>
              <a:ahLst/>
              <a:cxnLst/>
              <a:rect l="l" t="t" r="r" b="b"/>
              <a:pathLst>
                <a:path w="2365375" h="4343400">
                  <a:moveTo>
                    <a:pt x="0" y="236474"/>
                  </a:moveTo>
                  <a:lnTo>
                    <a:pt x="4806" y="188829"/>
                  </a:lnTo>
                  <a:lnTo>
                    <a:pt x="18589" y="144446"/>
                  </a:lnTo>
                  <a:lnTo>
                    <a:pt x="40397" y="104278"/>
                  </a:lnTo>
                  <a:lnTo>
                    <a:pt x="69278" y="69278"/>
                  </a:lnTo>
                  <a:lnTo>
                    <a:pt x="104278" y="40397"/>
                  </a:lnTo>
                  <a:lnTo>
                    <a:pt x="144446" y="18589"/>
                  </a:lnTo>
                  <a:lnTo>
                    <a:pt x="188829" y="4806"/>
                  </a:lnTo>
                  <a:lnTo>
                    <a:pt x="236474" y="0"/>
                  </a:lnTo>
                  <a:lnTo>
                    <a:pt x="2128774" y="0"/>
                  </a:lnTo>
                  <a:lnTo>
                    <a:pt x="2176418" y="4806"/>
                  </a:lnTo>
                  <a:lnTo>
                    <a:pt x="2220801" y="18589"/>
                  </a:lnTo>
                  <a:lnTo>
                    <a:pt x="2260969" y="40397"/>
                  </a:lnTo>
                  <a:lnTo>
                    <a:pt x="2295969" y="69278"/>
                  </a:lnTo>
                  <a:lnTo>
                    <a:pt x="2324850" y="104278"/>
                  </a:lnTo>
                  <a:lnTo>
                    <a:pt x="2346658" y="144446"/>
                  </a:lnTo>
                  <a:lnTo>
                    <a:pt x="2360441" y="188829"/>
                  </a:lnTo>
                  <a:lnTo>
                    <a:pt x="2365248" y="236474"/>
                  </a:lnTo>
                  <a:lnTo>
                    <a:pt x="2365248" y="4106875"/>
                  </a:lnTo>
                  <a:lnTo>
                    <a:pt x="2360441" y="4154544"/>
                  </a:lnTo>
                  <a:lnTo>
                    <a:pt x="2346658" y="4198942"/>
                  </a:lnTo>
                  <a:lnTo>
                    <a:pt x="2324850" y="4239119"/>
                  </a:lnTo>
                  <a:lnTo>
                    <a:pt x="2295969" y="4274124"/>
                  </a:lnTo>
                  <a:lnTo>
                    <a:pt x="2260969" y="4303006"/>
                  </a:lnTo>
                  <a:lnTo>
                    <a:pt x="2220801" y="4324813"/>
                  </a:lnTo>
                  <a:lnTo>
                    <a:pt x="2176418" y="4338594"/>
                  </a:lnTo>
                  <a:lnTo>
                    <a:pt x="2128774" y="4343400"/>
                  </a:lnTo>
                  <a:lnTo>
                    <a:pt x="236474" y="4343400"/>
                  </a:lnTo>
                  <a:lnTo>
                    <a:pt x="188829" y="4338594"/>
                  </a:lnTo>
                  <a:lnTo>
                    <a:pt x="144446" y="4324813"/>
                  </a:lnTo>
                  <a:lnTo>
                    <a:pt x="104278" y="4303006"/>
                  </a:lnTo>
                  <a:lnTo>
                    <a:pt x="69278" y="4274124"/>
                  </a:lnTo>
                  <a:lnTo>
                    <a:pt x="40397" y="4239119"/>
                  </a:lnTo>
                  <a:lnTo>
                    <a:pt x="18589" y="4198942"/>
                  </a:lnTo>
                  <a:lnTo>
                    <a:pt x="4806" y="4154544"/>
                  </a:lnTo>
                  <a:lnTo>
                    <a:pt x="0" y="4106875"/>
                  </a:lnTo>
                  <a:lnTo>
                    <a:pt x="0" y="236474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44190" y="2087117"/>
              <a:ext cx="2367280" cy="4345305"/>
            </a:xfrm>
            <a:custGeom>
              <a:avLst/>
              <a:gdLst/>
              <a:ahLst/>
              <a:cxnLst/>
              <a:rect l="l" t="t" r="r" b="b"/>
              <a:pathLst>
                <a:path w="2367279" h="4345305">
                  <a:moveTo>
                    <a:pt x="2130044" y="0"/>
                  </a:moveTo>
                  <a:lnTo>
                    <a:pt x="236727" y="0"/>
                  </a:lnTo>
                  <a:lnTo>
                    <a:pt x="188999" y="4806"/>
                  </a:lnTo>
                  <a:lnTo>
                    <a:pt x="144553" y="18593"/>
                  </a:lnTo>
                  <a:lnTo>
                    <a:pt x="104340" y="40411"/>
                  </a:lnTo>
                  <a:lnTo>
                    <a:pt x="69310" y="69310"/>
                  </a:lnTo>
                  <a:lnTo>
                    <a:pt x="40411" y="104340"/>
                  </a:lnTo>
                  <a:lnTo>
                    <a:pt x="18593" y="144553"/>
                  </a:lnTo>
                  <a:lnTo>
                    <a:pt x="4806" y="188999"/>
                  </a:lnTo>
                  <a:lnTo>
                    <a:pt x="0" y="236728"/>
                  </a:lnTo>
                  <a:lnTo>
                    <a:pt x="0" y="4108246"/>
                  </a:lnTo>
                  <a:lnTo>
                    <a:pt x="4806" y="4155944"/>
                  </a:lnTo>
                  <a:lnTo>
                    <a:pt x="18593" y="4200370"/>
                  </a:lnTo>
                  <a:lnTo>
                    <a:pt x="40411" y="4240573"/>
                  </a:lnTo>
                  <a:lnTo>
                    <a:pt x="69310" y="4275601"/>
                  </a:lnTo>
                  <a:lnTo>
                    <a:pt x="104340" y="4304501"/>
                  </a:lnTo>
                  <a:lnTo>
                    <a:pt x="144553" y="4326324"/>
                  </a:lnTo>
                  <a:lnTo>
                    <a:pt x="188999" y="4340115"/>
                  </a:lnTo>
                  <a:lnTo>
                    <a:pt x="236727" y="4344924"/>
                  </a:lnTo>
                  <a:lnTo>
                    <a:pt x="2130044" y="4344924"/>
                  </a:lnTo>
                  <a:lnTo>
                    <a:pt x="2177772" y="4340115"/>
                  </a:lnTo>
                  <a:lnTo>
                    <a:pt x="2222218" y="4326324"/>
                  </a:lnTo>
                  <a:lnTo>
                    <a:pt x="2262431" y="4304501"/>
                  </a:lnTo>
                  <a:lnTo>
                    <a:pt x="2297461" y="4275601"/>
                  </a:lnTo>
                  <a:lnTo>
                    <a:pt x="2326360" y="4240573"/>
                  </a:lnTo>
                  <a:lnTo>
                    <a:pt x="2348178" y="4200370"/>
                  </a:lnTo>
                  <a:lnTo>
                    <a:pt x="2361965" y="4155944"/>
                  </a:lnTo>
                  <a:lnTo>
                    <a:pt x="2366772" y="4108246"/>
                  </a:lnTo>
                  <a:lnTo>
                    <a:pt x="2366772" y="236728"/>
                  </a:lnTo>
                  <a:lnTo>
                    <a:pt x="2361965" y="188999"/>
                  </a:lnTo>
                  <a:lnTo>
                    <a:pt x="2348178" y="144553"/>
                  </a:lnTo>
                  <a:lnTo>
                    <a:pt x="2326360" y="104340"/>
                  </a:lnTo>
                  <a:lnTo>
                    <a:pt x="2297461" y="69310"/>
                  </a:lnTo>
                  <a:lnTo>
                    <a:pt x="2262431" y="40411"/>
                  </a:lnTo>
                  <a:lnTo>
                    <a:pt x="2222218" y="18593"/>
                  </a:lnTo>
                  <a:lnTo>
                    <a:pt x="2177772" y="4806"/>
                  </a:lnTo>
                  <a:lnTo>
                    <a:pt x="213004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4190" y="2087117"/>
              <a:ext cx="2367280" cy="4345305"/>
            </a:xfrm>
            <a:custGeom>
              <a:avLst/>
              <a:gdLst/>
              <a:ahLst/>
              <a:cxnLst/>
              <a:rect l="l" t="t" r="r" b="b"/>
              <a:pathLst>
                <a:path w="2367279" h="4345305">
                  <a:moveTo>
                    <a:pt x="0" y="236728"/>
                  </a:moveTo>
                  <a:lnTo>
                    <a:pt x="4806" y="188999"/>
                  </a:lnTo>
                  <a:lnTo>
                    <a:pt x="18593" y="144553"/>
                  </a:lnTo>
                  <a:lnTo>
                    <a:pt x="40411" y="104340"/>
                  </a:lnTo>
                  <a:lnTo>
                    <a:pt x="69310" y="69310"/>
                  </a:lnTo>
                  <a:lnTo>
                    <a:pt x="104340" y="40411"/>
                  </a:lnTo>
                  <a:lnTo>
                    <a:pt x="144553" y="18593"/>
                  </a:lnTo>
                  <a:lnTo>
                    <a:pt x="188999" y="4806"/>
                  </a:lnTo>
                  <a:lnTo>
                    <a:pt x="236727" y="0"/>
                  </a:lnTo>
                  <a:lnTo>
                    <a:pt x="2130044" y="0"/>
                  </a:lnTo>
                  <a:lnTo>
                    <a:pt x="2177772" y="4806"/>
                  </a:lnTo>
                  <a:lnTo>
                    <a:pt x="2222218" y="18593"/>
                  </a:lnTo>
                  <a:lnTo>
                    <a:pt x="2262431" y="40411"/>
                  </a:lnTo>
                  <a:lnTo>
                    <a:pt x="2297461" y="69310"/>
                  </a:lnTo>
                  <a:lnTo>
                    <a:pt x="2326360" y="104340"/>
                  </a:lnTo>
                  <a:lnTo>
                    <a:pt x="2348178" y="144553"/>
                  </a:lnTo>
                  <a:lnTo>
                    <a:pt x="2361965" y="188999"/>
                  </a:lnTo>
                  <a:lnTo>
                    <a:pt x="2366772" y="236728"/>
                  </a:lnTo>
                  <a:lnTo>
                    <a:pt x="2366772" y="4108246"/>
                  </a:lnTo>
                  <a:lnTo>
                    <a:pt x="2361965" y="4155944"/>
                  </a:lnTo>
                  <a:lnTo>
                    <a:pt x="2348178" y="4200370"/>
                  </a:lnTo>
                  <a:lnTo>
                    <a:pt x="2326360" y="4240573"/>
                  </a:lnTo>
                  <a:lnTo>
                    <a:pt x="2297461" y="4275601"/>
                  </a:lnTo>
                  <a:lnTo>
                    <a:pt x="2262431" y="4304501"/>
                  </a:lnTo>
                  <a:lnTo>
                    <a:pt x="2222218" y="4326324"/>
                  </a:lnTo>
                  <a:lnTo>
                    <a:pt x="2177772" y="4340115"/>
                  </a:lnTo>
                  <a:lnTo>
                    <a:pt x="2130044" y="4344924"/>
                  </a:lnTo>
                  <a:lnTo>
                    <a:pt x="236727" y="4344924"/>
                  </a:lnTo>
                  <a:lnTo>
                    <a:pt x="188999" y="4340115"/>
                  </a:lnTo>
                  <a:lnTo>
                    <a:pt x="144553" y="4326324"/>
                  </a:lnTo>
                  <a:lnTo>
                    <a:pt x="104340" y="4304501"/>
                  </a:lnTo>
                  <a:lnTo>
                    <a:pt x="69310" y="4275601"/>
                  </a:lnTo>
                  <a:lnTo>
                    <a:pt x="40411" y="4240573"/>
                  </a:lnTo>
                  <a:lnTo>
                    <a:pt x="18593" y="4200370"/>
                  </a:lnTo>
                  <a:lnTo>
                    <a:pt x="4806" y="4155944"/>
                  </a:lnTo>
                  <a:lnTo>
                    <a:pt x="0" y="4108246"/>
                  </a:lnTo>
                  <a:lnTo>
                    <a:pt x="0" y="236728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178810" y="1946063"/>
            <a:ext cx="2098675" cy="437388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70"/>
              </a:spcBef>
            </a:pPr>
            <a:r>
              <a:rPr sz="2400" b="1" spc="-165" dirty="0">
                <a:latin typeface="Arial"/>
                <a:cs typeface="Arial"/>
              </a:rPr>
              <a:t>External</a:t>
            </a:r>
            <a:r>
              <a:rPr sz="2400" b="1" spc="-175" dirty="0">
                <a:latin typeface="Arial"/>
                <a:cs typeface="Arial"/>
              </a:rPr>
              <a:t> </a:t>
            </a:r>
            <a:r>
              <a:rPr sz="2400" b="1" spc="-220" dirty="0">
                <a:latin typeface="Arial"/>
                <a:cs typeface="Arial"/>
              </a:rPr>
              <a:t>source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070"/>
              </a:lnSpc>
              <a:spcBef>
                <a:spcPts val="875"/>
              </a:spcBef>
            </a:pPr>
            <a:r>
              <a:rPr sz="1800" b="1" spc="-110" dirty="0">
                <a:latin typeface="Arial"/>
                <a:cs typeface="Arial"/>
              </a:rPr>
              <a:t>Direct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recruitment-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70"/>
              </a:lnSpc>
            </a:pPr>
            <a:r>
              <a:rPr sz="1800" spc="-45" dirty="0">
                <a:latin typeface="Arial"/>
                <a:cs typeface="Arial"/>
              </a:rPr>
              <a:t>(factory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gate)</a:t>
            </a:r>
            <a:endParaRPr sz="1800">
              <a:latin typeface="Arial"/>
              <a:cs typeface="Arial"/>
            </a:endParaRPr>
          </a:p>
          <a:p>
            <a:pPr marL="514350" marR="509270" algn="ctr">
              <a:lnSpc>
                <a:spcPts val="1980"/>
              </a:lnSpc>
              <a:spcBef>
                <a:spcPts val="805"/>
              </a:spcBef>
            </a:pPr>
            <a:r>
              <a:rPr sz="1800" b="1" spc="-130" dirty="0">
                <a:latin typeface="Arial"/>
                <a:cs typeface="Arial"/>
              </a:rPr>
              <a:t>Un</a:t>
            </a:r>
            <a:r>
              <a:rPr sz="1800" b="1" spc="-210" dirty="0">
                <a:latin typeface="Arial"/>
                <a:cs typeface="Arial"/>
              </a:rPr>
              <a:t>so</a:t>
            </a:r>
            <a:r>
              <a:rPr sz="1800" b="1" spc="-125" dirty="0">
                <a:latin typeface="Arial"/>
                <a:cs typeface="Arial"/>
              </a:rPr>
              <a:t>lic</a:t>
            </a:r>
            <a:r>
              <a:rPr sz="1800" b="1" spc="-20" dirty="0">
                <a:latin typeface="Arial"/>
                <a:cs typeface="Arial"/>
              </a:rPr>
              <a:t>i</a:t>
            </a:r>
            <a:r>
              <a:rPr sz="1800" b="1" spc="-45" dirty="0">
                <a:latin typeface="Arial"/>
                <a:cs typeface="Arial"/>
              </a:rPr>
              <a:t>t</a:t>
            </a:r>
            <a:r>
              <a:rPr sz="1800" b="1" spc="-95" dirty="0">
                <a:latin typeface="Arial"/>
                <a:cs typeface="Arial"/>
              </a:rPr>
              <a:t>e</a:t>
            </a:r>
            <a:r>
              <a:rPr sz="1800" b="1" spc="-85" dirty="0">
                <a:latin typeface="Arial"/>
                <a:cs typeface="Arial"/>
              </a:rPr>
              <a:t>d  </a:t>
            </a:r>
            <a:r>
              <a:rPr sz="1800" b="1" spc="-125" dirty="0">
                <a:latin typeface="Arial"/>
                <a:cs typeface="Arial"/>
              </a:rPr>
              <a:t>ap</a:t>
            </a:r>
            <a:r>
              <a:rPr sz="1800" b="1" spc="-130" dirty="0">
                <a:latin typeface="Arial"/>
                <a:cs typeface="Arial"/>
              </a:rPr>
              <a:t>p</a:t>
            </a:r>
            <a:r>
              <a:rPr sz="1800" b="1" spc="-95" dirty="0">
                <a:latin typeface="Arial"/>
                <a:cs typeface="Arial"/>
              </a:rPr>
              <a:t>li</a:t>
            </a:r>
            <a:r>
              <a:rPr sz="1800" b="1" spc="-190" dirty="0">
                <a:latin typeface="Arial"/>
                <a:cs typeface="Arial"/>
              </a:rPr>
              <a:t>c</a:t>
            </a:r>
            <a:r>
              <a:rPr sz="1800" b="1" spc="-130" dirty="0">
                <a:latin typeface="Arial"/>
                <a:cs typeface="Arial"/>
              </a:rPr>
              <a:t>a</a:t>
            </a:r>
            <a:r>
              <a:rPr sz="1800" b="1" spc="-75" dirty="0"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1800" b="1" spc="-65" dirty="0">
                <a:latin typeface="Arial"/>
                <a:cs typeface="Arial"/>
              </a:rPr>
              <a:t>Media</a:t>
            </a:r>
            <a:r>
              <a:rPr sz="1800" b="1" spc="-160" dirty="0">
                <a:latin typeface="Arial"/>
                <a:cs typeface="Arial"/>
              </a:rPr>
              <a:t> </a:t>
            </a:r>
            <a:r>
              <a:rPr sz="1800" b="1" spc="-110" dirty="0">
                <a:latin typeface="Arial"/>
                <a:cs typeface="Arial"/>
              </a:rPr>
              <a:t>Advertisement</a:t>
            </a:r>
            <a:endParaRPr sz="1800">
              <a:latin typeface="Arial"/>
              <a:cs typeface="Arial"/>
            </a:endParaRPr>
          </a:p>
          <a:p>
            <a:pPr marL="442595" marR="436245" algn="ctr">
              <a:lnSpc>
                <a:spcPts val="1980"/>
              </a:lnSpc>
              <a:spcBef>
                <a:spcPts val="805"/>
              </a:spcBef>
            </a:pPr>
            <a:r>
              <a:rPr sz="1800" b="1" spc="-120" dirty="0">
                <a:latin typeface="Arial"/>
                <a:cs typeface="Arial"/>
              </a:rPr>
              <a:t>Employment  </a:t>
            </a:r>
            <a:r>
              <a:rPr sz="1800" b="1" spc="-195" dirty="0">
                <a:latin typeface="Arial"/>
                <a:cs typeface="Arial"/>
              </a:rPr>
              <a:t>Exchange</a:t>
            </a:r>
            <a:endParaRPr sz="1800">
              <a:latin typeface="Arial"/>
              <a:cs typeface="Arial"/>
            </a:endParaRPr>
          </a:p>
          <a:p>
            <a:pPr marL="80010" marR="74930" algn="ctr">
              <a:lnSpc>
                <a:spcPts val="1970"/>
              </a:lnSpc>
              <a:spcBef>
                <a:spcPts val="775"/>
              </a:spcBef>
            </a:pPr>
            <a:r>
              <a:rPr sz="1800" b="1" spc="-90" dirty="0">
                <a:latin typeface="Arial"/>
                <a:cs typeface="Arial"/>
              </a:rPr>
              <a:t>Mg</a:t>
            </a:r>
            <a:r>
              <a:rPr sz="1800" b="1" spc="-180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consultants</a:t>
            </a:r>
            <a:r>
              <a:rPr sz="1800" spc="-114" dirty="0">
                <a:latin typeface="Arial"/>
                <a:cs typeface="Arial"/>
              </a:rPr>
              <a:t>(data  </a:t>
            </a:r>
            <a:r>
              <a:rPr sz="1800" spc="-80" dirty="0">
                <a:latin typeface="Arial"/>
                <a:cs typeface="Arial"/>
              </a:rPr>
              <a:t>bank)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800" b="1" spc="-195" dirty="0">
                <a:latin typeface="Arial"/>
                <a:cs typeface="Arial"/>
              </a:rPr>
              <a:t>Campus</a:t>
            </a:r>
            <a:r>
              <a:rPr sz="1800" b="1" spc="-130" dirty="0">
                <a:latin typeface="Arial"/>
                <a:cs typeface="Arial"/>
              </a:rPr>
              <a:t> </a:t>
            </a:r>
            <a:r>
              <a:rPr sz="1800" b="1" spc="-95" dirty="0">
                <a:latin typeface="Arial"/>
                <a:cs typeface="Arial"/>
              </a:rPr>
              <a:t>recruitment</a:t>
            </a:r>
            <a:endParaRPr sz="1800">
              <a:latin typeface="Arial"/>
              <a:cs typeface="Arial"/>
            </a:endParaRPr>
          </a:p>
          <a:p>
            <a:pPr marL="156210" marR="149225" indent="-1270" algn="ctr">
              <a:lnSpc>
                <a:spcPct val="127200"/>
              </a:lnSpc>
              <a:spcBef>
                <a:spcPts val="5"/>
              </a:spcBef>
            </a:pPr>
            <a:r>
              <a:rPr sz="1800" b="1" spc="-320" dirty="0">
                <a:latin typeface="Arial"/>
                <a:cs typeface="Arial"/>
              </a:rPr>
              <a:t>R</a:t>
            </a:r>
            <a:r>
              <a:rPr sz="1800" b="1" spc="-95" dirty="0">
                <a:latin typeface="Arial"/>
                <a:cs typeface="Arial"/>
              </a:rPr>
              <a:t>e</a:t>
            </a:r>
            <a:r>
              <a:rPr sz="1800" b="1" spc="-260" dirty="0">
                <a:latin typeface="Arial"/>
                <a:cs typeface="Arial"/>
              </a:rPr>
              <a:t>c</a:t>
            </a:r>
            <a:r>
              <a:rPr sz="1800" b="1" spc="-135" dirty="0">
                <a:latin typeface="Arial"/>
                <a:cs typeface="Arial"/>
              </a:rPr>
              <a:t>omm</a:t>
            </a:r>
            <a:r>
              <a:rPr sz="1800" b="1" spc="-90" dirty="0">
                <a:latin typeface="Arial"/>
                <a:cs typeface="Arial"/>
              </a:rPr>
              <a:t>e</a:t>
            </a:r>
            <a:r>
              <a:rPr sz="1800" b="1" spc="-135" dirty="0">
                <a:latin typeface="Arial"/>
                <a:cs typeface="Arial"/>
              </a:rPr>
              <a:t>nd</a:t>
            </a:r>
            <a:r>
              <a:rPr sz="1800" b="1" spc="-130" dirty="0">
                <a:latin typeface="Arial"/>
                <a:cs typeface="Arial"/>
              </a:rPr>
              <a:t>a</a:t>
            </a:r>
            <a:r>
              <a:rPr sz="1800" b="1" spc="-70" dirty="0">
                <a:latin typeface="Arial"/>
                <a:cs typeface="Arial"/>
              </a:rPr>
              <a:t>tio</a:t>
            </a:r>
            <a:r>
              <a:rPr sz="1800" b="1" spc="-95" dirty="0">
                <a:latin typeface="Arial"/>
                <a:cs typeface="Arial"/>
              </a:rPr>
              <a:t>n</a:t>
            </a:r>
            <a:r>
              <a:rPr sz="1800" b="1" spc="-190" dirty="0">
                <a:latin typeface="Arial"/>
                <a:cs typeface="Arial"/>
              </a:rPr>
              <a:t>s  </a:t>
            </a:r>
            <a:r>
              <a:rPr sz="1800" b="1" spc="-155" dirty="0">
                <a:latin typeface="Arial"/>
                <a:cs typeface="Arial"/>
              </a:rPr>
              <a:t>Labour</a:t>
            </a:r>
            <a:r>
              <a:rPr sz="1800" b="1" spc="-160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contractors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597588" y="1885124"/>
            <a:ext cx="3216275" cy="4680585"/>
            <a:chOff x="5597588" y="1885124"/>
            <a:chExt cx="3216275" cy="4680585"/>
          </a:xfrm>
        </p:grpSpPr>
        <p:sp>
          <p:nvSpPr>
            <p:cNvPr id="22" name="object 22"/>
            <p:cNvSpPr/>
            <p:nvPr/>
          </p:nvSpPr>
          <p:spPr>
            <a:xfrm>
              <a:off x="5610606" y="1898141"/>
              <a:ext cx="2990215" cy="4464050"/>
            </a:xfrm>
            <a:custGeom>
              <a:avLst/>
              <a:gdLst/>
              <a:ahLst/>
              <a:cxnLst/>
              <a:rect l="l" t="t" r="r" b="b"/>
              <a:pathLst>
                <a:path w="2990215" h="4464050">
                  <a:moveTo>
                    <a:pt x="2691129" y="0"/>
                  </a:moveTo>
                  <a:lnTo>
                    <a:pt x="298958" y="0"/>
                  </a:lnTo>
                  <a:lnTo>
                    <a:pt x="250467" y="3913"/>
                  </a:lnTo>
                  <a:lnTo>
                    <a:pt x="204467" y="15242"/>
                  </a:lnTo>
                  <a:lnTo>
                    <a:pt x="161573" y="33371"/>
                  </a:lnTo>
                  <a:lnTo>
                    <a:pt x="122401" y="57684"/>
                  </a:lnTo>
                  <a:lnTo>
                    <a:pt x="87566" y="87566"/>
                  </a:lnTo>
                  <a:lnTo>
                    <a:pt x="57684" y="122401"/>
                  </a:lnTo>
                  <a:lnTo>
                    <a:pt x="33371" y="161573"/>
                  </a:lnTo>
                  <a:lnTo>
                    <a:pt x="15242" y="204467"/>
                  </a:lnTo>
                  <a:lnTo>
                    <a:pt x="3913" y="250467"/>
                  </a:lnTo>
                  <a:lnTo>
                    <a:pt x="0" y="298958"/>
                  </a:lnTo>
                  <a:lnTo>
                    <a:pt x="0" y="4164787"/>
                  </a:lnTo>
                  <a:lnTo>
                    <a:pt x="3913" y="4213288"/>
                  </a:lnTo>
                  <a:lnTo>
                    <a:pt x="15242" y="4259297"/>
                  </a:lnTo>
                  <a:lnTo>
                    <a:pt x="33371" y="4302199"/>
                  </a:lnTo>
                  <a:lnTo>
                    <a:pt x="57684" y="4341377"/>
                  </a:lnTo>
                  <a:lnTo>
                    <a:pt x="87566" y="4376218"/>
                  </a:lnTo>
                  <a:lnTo>
                    <a:pt x="122401" y="4406104"/>
                  </a:lnTo>
                  <a:lnTo>
                    <a:pt x="161573" y="4430421"/>
                  </a:lnTo>
                  <a:lnTo>
                    <a:pt x="204467" y="4448552"/>
                  </a:lnTo>
                  <a:lnTo>
                    <a:pt x="250467" y="4459882"/>
                  </a:lnTo>
                  <a:lnTo>
                    <a:pt x="298958" y="4463796"/>
                  </a:lnTo>
                  <a:lnTo>
                    <a:pt x="2691129" y="4463796"/>
                  </a:lnTo>
                  <a:lnTo>
                    <a:pt x="2739620" y="4459882"/>
                  </a:lnTo>
                  <a:lnTo>
                    <a:pt x="2785620" y="4448552"/>
                  </a:lnTo>
                  <a:lnTo>
                    <a:pt x="2828514" y="4430421"/>
                  </a:lnTo>
                  <a:lnTo>
                    <a:pt x="2867686" y="4406104"/>
                  </a:lnTo>
                  <a:lnTo>
                    <a:pt x="2902521" y="4376218"/>
                  </a:lnTo>
                  <a:lnTo>
                    <a:pt x="2932403" y="4341377"/>
                  </a:lnTo>
                  <a:lnTo>
                    <a:pt x="2956716" y="4302199"/>
                  </a:lnTo>
                  <a:lnTo>
                    <a:pt x="2974845" y="4259297"/>
                  </a:lnTo>
                  <a:lnTo>
                    <a:pt x="2986174" y="4213288"/>
                  </a:lnTo>
                  <a:lnTo>
                    <a:pt x="2990088" y="4164787"/>
                  </a:lnTo>
                  <a:lnTo>
                    <a:pt x="2990088" y="298958"/>
                  </a:lnTo>
                  <a:lnTo>
                    <a:pt x="2986174" y="250467"/>
                  </a:lnTo>
                  <a:lnTo>
                    <a:pt x="2974845" y="204467"/>
                  </a:lnTo>
                  <a:lnTo>
                    <a:pt x="2956716" y="161573"/>
                  </a:lnTo>
                  <a:lnTo>
                    <a:pt x="2932403" y="122401"/>
                  </a:lnTo>
                  <a:lnTo>
                    <a:pt x="2902521" y="87566"/>
                  </a:lnTo>
                  <a:lnTo>
                    <a:pt x="2867686" y="57684"/>
                  </a:lnTo>
                  <a:lnTo>
                    <a:pt x="2828514" y="33371"/>
                  </a:lnTo>
                  <a:lnTo>
                    <a:pt x="2785620" y="15242"/>
                  </a:lnTo>
                  <a:lnTo>
                    <a:pt x="2739620" y="3913"/>
                  </a:lnTo>
                  <a:lnTo>
                    <a:pt x="269112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10606" y="1898141"/>
              <a:ext cx="2990215" cy="4464050"/>
            </a:xfrm>
            <a:custGeom>
              <a:avLst/>
              <a:gdLst/>
              <a:ahLst/>
              <a:cxnLst/>
              <a:rect l="l" t="t" r="r" b="b"/>
              <a:pathLst>
                <a:path w="2990215" h="4464050">
                  <a:moveTo>
                    <a:pt x="0" y="298958"/>
                  </a:moveTo>
                  <a:lnTo>
                    <a:pt x="3913" y="250467"/>
                  </a:lnTo>
                  <a:lnTo>
                    <a:pt x="15242" y="204467"/>
                  </a:lnTo>
                  <a:lnTo>
                    <a:pt x="33371" y="161573"/>
                  </a:lnTo>
                  <a:lnTo>
                    <a:pt x="57684" y="122401"/>
                  </a:lnTo>
                  <a:lnTo>
                    <a:pt x="87566" y="87566"/>
                  </a:lnTo>
                  <a:lnTo>
                    <a:pt x="122401" y="57684"/>
                  </a:lnTo>
                  <a:lnTo>
                    <a:pt x="161573" y="33371"/>
                  </a:lnTo>
                  <a:lnTo>
                    <a:pt x="204467" y="15242"/>
                  </a:lnTo>
                  <a:lnTo>
                    <a:pt x="250467" y="3913"/>
                  </a:lnTo>
                  <a:lnTo>
                    <a:pt x="298958" y="0"/>
                  </a:lnTo>
                  <a:lnTo>
                    <a:pt x="2691129" y="0"/>
                  </a:lnTo>
                  <a:lnTo>
                    <a:pt x="2739620" y="3913"/>
                  </a:lnTo>
                  <a:lnTo>
                    <a:pt x="2785620" y="15242"/>
                  </a:lnTo>
                  <a:lnTo>
                    <a:pt x="2828514" y="33371"/>
                  </a:lnTo>
                  <a:lnTo>
                    <a:pt x="2867686" y="57684"/>
                  </a:lnTo>
                  <a:lnTo>
                    <a:pt x="2902521" y="87566"/>
                  </a:lnTo>
                  <a:lnTo>
                    <a:pt x="2932403" y="122401"/>
                  </a:lnTo>
                  <a:lnTo>
                    <a:pt x="2956716" y="161573"/>
                  </a:lnTo>
                  <a:lnTo>
                    <a:pt x="2974845" y="204467"/>
                  </a:lnTo>
                  <a:lnTo>
                    <a:pt x="2986174" y="250467"/>
                  </a:lnTo>
                  <a:lnTo>
                    <a:pt x="2990088" y="298958"/>
                  </a:lnTo>
                  <a:lnTo>
                    <a:pt x="2990088" y="4164787"/>
                  </a:lnTo>
                  <a:lnTo>
                    <a:pt x="2986174" y="4213288"/>
                  </a:lnTo>
                  <a:lnTo>
                    <a:pt x="2974845" y="4259297"/>
                  </a:lnTo>
                  <a:lnTo>
                    <a:pt x="2956716" y="4302199"/>
                  </a:lnTo>
                  <a:lnTo>
                    <a:pt x="2932403" y="4341377"/>
                  </a:lnTo>
                  <a:lnTo>
                    <a:pt x="2902521" y="4376218"/>
                  </a:lnTo>
                  <a:lnTo>
                    <a:pt x="2867686" y="4406104"/>
                  </a:lnTo>
                  <a:lnTo>
                    <a:pt x="2828514" y="4430421"/>
                  </a:lnTo>
                  <a:lnTo>
                    <a:pt x="2785620" y="4448552"/>
                  </a:lnTo>
                  <a:lnTo>
                    <a:pt x="2739620" y="4459882"/>
                  </a:lnTo>
                  <a:lnTo>
                    <a:pt x="2691129" y="4463796"/>
                  </a:lnTo>
                  <a:lnTo>
                    <a:pt x="298958" y="4463796"/>
                  </a:lnTo>
                  <a:lnTo>
                    <a:pt x="250467" y="4459882"/>
                  </a:lnTo>
                  <a:lnTo>
                    <a:pt x="204467" y="4448552"/>
                  </a:lnTo>
                  <a:lnTo>
                    <a:pt x="161573" y="4430421"/>
                  </a:lnTo>
                  <a:lnTo>
                    <a:pt x="122401" y="4406104"/>
                  </a:lnTo>
                  <a:lnTo>
                    <a:pt x="87566" y="4376218"/>
                  </a:lnTo>
                  <a:lnTo>
                    <a:pt x="57684" y="4341377"/>
                  </a:lnTo>
                  <a:lnTo>
                    <a:pt x="33371" y="4302199"/>
                  </a:lnTo>
                  <a:lnTo>
                    <a:pt x="15242" y="4259297"/>
                  </a:lnTo>
                  <a:lnTo>
                    <a:pt x="3913" y="4213288"/>
                  </a:lnTo>
                  <a:lnTo>
                    <a:pt x="0" y="4164787"/>
                  </a:lnTo>
                  <a:lnTo>
                    <a:pt x="0" y="29895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10250" y="2087117"/>
              <a:ext cx="2990215" cy="4465320"/>
            </a:xfrm>
            <a:custGeom>
              <a:avLst/>
              <a:gdLst/>
              <a:ahLst/>
              <a:cxnLst/>
              <a:rect l="l" t="t" r="r" b="b"/>
              <a:pathLst>
                <a:path w="2990215" h="4465320">
                  <a:moveTo>
                    <a:pt x="2691129" y="0"/>
                  </a:moveTo>
                  <a:lnTo>
                    <a:pt x="298958" y="0"/>
                  </a:lnTo>
                  <a:lnTo>
                    <a:pt x="250467" y="3913"/>
                  </a:lnTo>
                  <a:lnTo>
                    <a:pt x="204467" y="15242"/>
                  </a:lnTo>
                  <a:lnTo>
                    <a:pt x="161573" y="33371"/>
                  </a:lnTo>
                  <a:lnTo>
                    <a:pt x="122401" y="57684"/>
                  </a:lnTo>
                  <a:lnTo>
                    <a:pt x="87566" y="87566"/>
                  </a:lnTo>
                  <a:lnTo>
                    <a:pt x="57684" y="122401"/>
                  </a:lnTo>
                  <a:lnTo>
                    <a:pt x="33371" y="161573"/>
                  </a:lnTo>
                  <a:lnTo>
                    <a:pt x="15242" y="204467"/>
                  </a:lnTo>
                  <a:lnTo>
                    <a:pt x="3913" y="250467"/>
                  </a:lnTo>
                  <a:lnTo>
                    <a:pt x="0" y="298958"/>
                  </a:lnTo>
                  <a:lnTo>
                    <a:pt x="0" y="4166311"/>
                  </a:lnTo>
                  <a:lnTo>
                    <a:pt x="3913" y="4214812"/>
                  </a:lnTo>
                  <a:lnTo>
                    <a:pt x="15242" y="4260821"/>
                  </a:lnTo>
                  <a:lnTo>
                    <a:pt x="33371" y="4303723"/>
                  </a:lnTo>
                  <a:lnTo>
                    <a:pt x="57684" y="4342901"/>
                  </a:lnTo>
                  <a:lnTo>
                    <a:pt x="87566" y="4377742"/>
                  </a:lnTo>
                  <a:lnTo>
                    <a:pt x="122401" y="4407628"/>
                  </a:lnTo>
                  <a:lnTo>
                    <a:pt x="161573" y="4431945"/>
                  </a:lnTo>
                  <a:lnTo>
                    <a:pt x="204467" y="4450076"/>
                  </a:lnTo>
                  <a:lnTo>
                    <a:pt x="250467" y="4461406"/>
                  </a:lnTo>
                  <a:lnTo>
                    <a:pt x="298958" y="4465320"/>
                  </a:lnTo>
                  <a:lnTo>
                    <a:pt x="2691129" y="4465320"/>
                  </a:lnTo>
                  <a:lnTo>
                    <a:pt x="2739620" y="4461406"/>
                  </a:lnTo>
                  <a:lnTo>
                    <a:pt x="2785620" y="4450076"/>
                  </a:lnTo>
                  <a:lnTo>
                    <a:pt x="2828514" y="4431945"/>
                  </a:lnTo>
                  <a:lnTo>
                    <a:pt x="2867686" y="4407628"/>
                  </a:lnTo>
                  <a:lnTo>
                    <a:pt x="2902521" y="4377742"/>
                  </a:lnTo>
                  <a:lnTo>
                    <a:pt x="2932403" y="4342901"/>
                  </a:lnTo>
                  <a:lnTo>
                    <a:pt x="2956716" y="4303723"/>
                  </a:lnTo>
                  <a:lnTo>
                    <a:pt x="2974845" y="4260821"/>
                  </a:lnTo>
                  <a:lnTo>
                    <a:pt x="2986174" y="4214812"/>
                  </a:lnTo>
                  <a:lnTo>
                    <a:pt x="2990088" y="4166311"/>
                  </a:lnTo>
                  <a:lnTo>
                    <a:pt x="2990088" y="298958"/>
                  </a:lnTo>
                  <a:lnTo>
                    <a:pt x="2986174" y="250467"/>
                  </a:lnTo>
                  <a:lnTo>
                    <a:pt x="2974845" y="204467"/>
                  </a:lnTo>
                  <a:lnTo>
                    <a:pt x="2956716" y="161573"/>
                  </a:lnTo>
                  <a:lnTo>
                    <a:pt x="2932403" y="122401"/>
                  </a:lnTo>
                  <a:lnTo>
                    <a:pt x="2902521" y="87566"/>
                  </a:lnTo>
                  <a:lnTo>
                    <a:pt x="2867686" y="57684"/>
                  </a:lnTo>
                  <a:lnTo>
                    <a:pt x="2828514" y="33371"/>
                  </a:lnTo>
                  <a:lnTo>
                    <a:pt x="2785620" y="15242"/>
                  </a:lnTo>
                  <a:lnTo>
                    <a:pt x="2739620" y="3913"/>
                  </a:lnTo>
                  <a:lnTo>
                    <a:pt x="269112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10250" y="2087117"/>
              <a:ext cx="2990215" cy="4465320"/>
            </a:xfrm>
            <a:custGeom>
              <a:avLst/>
              <a:gdLst/>
              <a:ahLst/>
              <a:cxnLst/>
              <a:rect l="l" t="t" r="r" b="b"/>
              <a:pathLst>
                <a:path w="2990215" h="4465320">
                  <a:moveTo>
                    <a:pt x="0" y="298958"/>
                  </a:moveTo>
                  <a:lnTo>
                    <a:pt x="3913" y="250467"/>
                  </a:lnTo>
                  <a:lnTo>
                    <a:pt x="15242" y="204467"/>
                  </a:lnTo>
                  <a:lnTo>
                    <a:pt x="33371" y="161573"/>
                  </a:lnTo>
                  <a:lnTo>
                    <a:pt x="57684" y="122401"/>
                  </a:lnTo>
                  <a:lnTo>
                    <a:pt x="87566" y="87566"/>
                  </a:lnTo>
                  <a:lnTo>
                    <a:pt x="122401" y="57684"/>
                  </a:lnTo>
                  <a:lnTo>
                    <a:pt x="161573" y="33371"/>
                  </a:lnTo>
                  <a:lnTo>
                    <a:pt x="204467" y="15242"/>
                  </a:lnTo>
                  <a:lnTo>
                    <a:pt x="250467" y="3913"/>
                  </a:lnTo>
                  <a:lnTo>
                    <a:pt x="298958" y="0"/>
                  </a:lnTo>
                  <a:lnTo>
                    <a:pt x="2691129" y="0"/>
                  </a:lnTo>
                  <a:lnTo>
                    <a:pt x="2739620" y="3913"/>
                  </a:lnTo>
                  <a:lnTo>
                    <a:pt x="2785620" y="15242"/>
                  </a:lnTo>
                  <a:lnTo>
                    <a:pt x="2828514" y="33371"/>
                  </a:lnTo>
                  <a:lnTo>
                    <a:pt x="2867686" y="57684"/>
                  </a:lnTo>
                  <a:lnTo>
                    <a:pt x="2902521" y="87566"/>
                  </a:lnTo>
                  <a:lnTo>
                    <a:pt x="2932403" y="122401"/>
                  </a:lnTo>
                  <a:lnTo>
                    <a:pt x="2956716" y="161573"/>
                  </a:lnTo>
                  <a:lnTo>
                    <a:pt x="2974845" y="204467"/>
                  </a:lnTo>
                  <a:lnTo>
                    <a:pt x="2986174" y="250467"/>
                  </a:lnTo>
                  <a:lnTo>
                    <a:pt x="2990088" y="298958"/>
                  </a:lnTo>
                  <a:lnTo>
                    <a:pt x="2990088" y="4166311"/>
                  </a:lnTo>
                  <a:lnTo>
                    <a:pt x="2986174" y="4214812"/>
                  </a:lnTo>
                  <a:lnTo>
                    <a:pt x="2974845" y="4260821"/>
                  </a:lnTo>
                  <a:lnTo>
                    <a:pt x="2956716" y="4303723"/>
                  </a:lnTo>
                  <a:lnTo>
                    <a:pt x="2932403" y="4342901"/>
                  </a:lnTo>
                  <a:lnTo>
                    <a:pt x="2902521" y="4377742"/>
                  </a:lnTo>
                  <a:lnTo>
                    <a:pt x="2867686" y="4407628"/>
                  </a:lnTo>
                  <a:lnTo>
                    <a:pt x="2828514" y="4431945"/>
                  </a:lnTo>
                  <a:lnTo>
                    <a:pt x="2785620" y="4450076"/>
                  </a:lnTo>
                  <a:lnTo>
                    <a:pt x="2739620" y="4461406"/>
                  </a:lnTo>
                  <a:lnTo>
                    <a:pt x="2691129" y="4465320"/>
                  </a:lnTo>
                  <a:lnTo>
                    <a:pt x="298958" y="4465320"/>
                  </a:lnTo>
                  <a:lnTo>
                    <a:pt x="250467" y="4461406"/>
                  </a:lnTo>
                  <a:lnTo>
                    <a:pt x="204467" y="4450076"/>
                  </a:lnTo>
                  <a:lnTo>
                    <a:pt x="161573" y="4431945"/>
                  </a:lnTo>
                  <a:lnTo>
                    <a:pt x="122401" y="4407628"/>
                  </a:lnTo>
                  <a:lnTo>
                    <a:pt x="87566" y="4377742"/>
                  </a:lnTo>
                  <a:lnTo>
                    <a:pt x="57684" y="4342901"/>
                  </a:lnTo>
                  <a:lnTo>
                    <a:pt x="33371" y="4303723"/>
                  </a:lnTo>
                  <a:lnTo>
                    <a:pt x="15242" y="4260821"/>
                  </a:lnTo>
                  <a:lnTo>
                    <a:pt x="3913" y="4214812"/>
                  </a:lnTo>
                  <a:lnTo>
                    <a:pt x="0" y="4166311"/>
                  </a:lnTo>
                  <a:lnTo>
                    <a:pt x="0" y="298958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961634" y="1968558"/>
            <a:ext cx="2634615" cy="454533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50165" algn="ctr">
              <a:lnSpc>
                <a:spcPct val="100000"/>
              </a:lnSpc>
              <a:spcBef>
                <a:spcPts val="869"/>
              </a:spcBef>
            </a:pPr>
            <a:r>
              <a:rPr sz="2000" b="1" spc="-90" dirty="0">
                <a:latin typeface="Arial"/>
                <a:cs typeface="Arial"/>
              </a:rPr>
              <a:t>Modern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-130" dirty="0">
                <a:latin typeface="Arial"/>
                <a:cs typeface="Arial"/>
              </a:rPr>
              <a:t>technique</a:t>
            </a:r>
            <a:endParaRPr sz="2000">
              <a:latin typeface="Arial"/>
              <a:cs typeface="Arial"/>
            </a:endParaRPr>
          </a:p>
          <a:p>
            <a:pPr marL="53340" algn="ctr">
              <a:lnSpc>
                <a:spcPct val="100000"/>
              </a:lnSpc>
              <a:spcBef>
                <a:spcPts val="695"/>
              </a:spcBef>
            </a:pPr>
            <a:r>
              <a:rPr sz="1800" b="1" spc="-100" dirty="0">
                <a:latin typeface="Arial"/>
                <a:cs typeface="Arial"/>
              </a:rPr>
              <a:t>Walk-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53975" algn="ctr">
              <a:lnSpc>
                <a:spcPts val="2070"/>
              </a:lnSpc>
              <a:spcBef>
                <a:spcPts val="585"/>
              </a:spcBef>
            </a:pPr>
            <a:r>
              <a:rPr sz="1800" b="1" spc="-110" dirty="0">
                <a:latin typeface="Arial"/>
                <a:cs typeface="Arial"/>
              </a:rPr>
              <a:t>Consult-in-</a:t>
            </a:r>
            <a:r>
              <a:rPr sz="1800" spc="-110" dirty="0">
                <a:latin typeface="Arial"/>
                <a:cs typeface="Arial"/>
              </a:rPr>
              <a:t>(encourage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marL="52705" algn="ctr">
              <a:lnSpc>
                <a:spcPts val="2070"/>
              </a:lnSpc>
            </a:pPr>
            <a:r>
              <a:rPr sz="1800" spc="-85" dirty="0">
                <a:latin typeface="Arial"/>
                <a:cs typeface="Arial"/>
              </a:rPr>
              <a:t>approach </a:t>
            </a:r>
            <a:r>
              <a:rPr sz="1800" spc="-70" dirty="0">
                <a:latin typeface="Arial"/>
                <a:cs typeface="Arial"/>
              </a:rPr>
              <a:t>personally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1500"/>
              </a:lnSpc>
              <a:spcBef>
                <a:spcPts val="775"/>
              </a:spcBef>
            </a:pPr>
            <a:r>
              <a:rPr sz="1800" b="1" spc="-130" dirty="0">
                <a:latin typeface="Arial"/>
                <a:cs typeface="Arial"/>
              </a:rPr>
              <a:t>Head </a:t>
            </a:r>
            <a:r>
              <a:rPr sz="1800" b="1" spc="-90" dirty="0">
                <a:latin typeface="Arial"/>
                <a:cs typeface="Arial"/>
              </a:rPr>
              <a:t>Hunting-</a:t>
            </a:r>
            <a:r>
              <a:rPr sz="1800" spc="-90" dirty="0">
                <a:latin typeface="Arial"/>
                <a:cs typeface="Arial"/>
              </a:rPr>
              <a:t>(professional  </a:t>
            </a:r>
            <a:r>
              <a:rPr sz="1800" spc="-75" dirty="0">
                <a:latin typeface="Arial"/>
                <a:cs typeface="Arial"/>
              </a:rPr>
              <a:t>org </a:t>
            </a:r>
            <a:r>
              <a:rPr sz="1800" spc="-110" dirty="0">
                <a:latin typeface="Arial"/>
                <a:cs typeface="Arial"/>
              </a:rPr>
              <a:t>search </a:t>
            </a:r>
            <a:r>
              <a:rPr sz="1800" spc="-65" dirty="0">
                <a:latin typeface="Arial"/>
                <a:cs typeface="Arial"/>
              </a:rPr>
              <a:t>senior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executives 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100" dirty="0">
                <a:latin typeface="Arial"/>
                <a:cs typeface="Arial"/>
              </a:rPr>
              <a:t>advise </a:t>
            </a:r>
            <a:r>
              <a:rPr sz="1800" spc="-90" dirty="0">
                <a:latin typeface="Arial"/>
                <a:cs typeface="Arial"/>
              </a:rPr>
              <a:t>co. </a:t>
            </a:r>
            <a:r>
              <a:rPr sz="1800" spc="15" dirty="0">
                <a:latin typeface="Arial"/>
                <a:cs typeface="Arial"/>
              </a:rPr>
              <a:t>to fill </a:t>
            </a:r>
            <a:r>
              <a:rPr sz="1800" spc="-20" dirty="0">
                <a:latin typeface="Arial"/>
                <a:cs typeface="Arial"/>
              </a:rPr>
              <a:t>the  </a:t>
            </a:r>
            <a:r>
              <a:rPr sz="1800" spc="-45" dirty="0">
                <a:latin typeface="Arial"/>
                <a:cs typeface="Arial"/>
              </a:rPr>
              <a:t>position)</a:t>
            </a:r>
            <a:endParaRPr sz="1800">
              <a:latin typeface="Arial"/>
              <a:cs typeface="Arial"/>
            </a:endParaRPr>
          </a:p>
          <a:p>
            <a:pPr marL="12700" marR="160655">
              <a:lnSpc>
                <a:spcPts val="1980"/>
              </a:lnSpc>
              <a:spcBef>
                <a:spcPts val="805"/>
              </a:spcBef>
            </a:pPr>
            <a:r>
              <a:rPr sz="1800" b="1" spc="-175" dirty="0">
                <a:latin typeface="Arial"/>
                <a:cs typeface="Arial"/>
              </a:rPr>
              <a:t>Body </a:t>
            </a:r>
            <a:r>
              <a:rPr sz="1800" b="1" spc="-145" dirty="0">
                <a:latin typeface="Arial"/>
                <a:cs typeface="Arial"/>
              </a:rPr>
              <a:t>shopping- </a:t>
            </a:r>
            <a:r>
              <a:rPr sz="1800" spc="-40" dirty="0">
                <a:latin typeface="Arial"/>
                <a:cs typeface="Arial"/>
              </a:rPr>
              <a:t>training  </a:t>
            </a:r>
            <a:r>
              <a:rPr sz="1800" spc="-15" dirty="0">
                <a:latin typeface="Arial"/>
                <a:cs typeface="Arial"/>
              </a:rPr>
              <a:t>institution </a:t>
            </a:r>
            <a:r>
              <a:rPr sz="1800" spc="-70" dirty="0">
                <a:latin typeface="Arial"/>
                <a:cs typeface="Arial"/>
              </a:rPr>
              <a:t>develop </a:t>
            </a:r>
            <a:r>
              <a:rPr sz="1800" spc="-45" dirty="0">
                <a:latin typeface="Arial"/>
                <a:cs typeface="Arial"/>
              </a:rPr>
              <a:t>pool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  </a:t>
            </a:r>
            <a:r>
              <a:rPr sz="1800" spc="-185" dirty="0">
                <a:latin typeface="Arial"/>
                <a:cs typeface="Arial"/>
              </a:rPr>
              <a:t>HR.</a:t>
            </a:r>
            <a:endParaRPr sz="1800">
              <a:latin typeface="Arial"/>
              <a:cs typeface="Arial"/>
            </a:endParaRPr>
          </a:p>
          <a:p>
            <a:pPr marL="12700" marR="119380">
              <a:lnSpc>
                <a:spcPct val="91400"/>
              </a:lnSpc>
              <a:spcBef>
                <a:spcPts val="740"/>
              </a:spcBef>
            </a:pPr>
            <a:r>
              <a:rPr sz="1800" b="1" spc="-195" dirty="0">
                <a:latin typeface="Arial"/>
                <a:cs typeface="Arial"/>
              </a:rPr>
              <a:t>Business </a:t>
            </a:r>
            <a:r>
              <a:rPr sz="1800" b="1" spc="-130" dirty="0">
                <a:latin typeface="Arial"/>
                <a:cs typeface="Arial"/>
              </a:rPr>
              <a:t>Alliances-  </a:t>
            </a:r>
            <a:r>
              <a:rPr sz="1800" spc="-55" dirty="0">
                <a:latin typeface="Arial"/>
                <a:cs typeface="Arial"/>
              </a:rPr>
              <a:t>acquisition, </a:t>
            </a:r>
            <a:r>
              <a:rPr sz="1800" spc="-90" dirty="0">
                <a:latin typeface="Arial"/>
                <a:cs typeface="Arial"/>
              </a:rPr>
              <a:t>mergers,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share  </a:t>
            </a:r>
            <a:r>
              <a:rPr sz="1800" spc="-260" dirty="0">
                <a:latin typeface="Arial"/>
                <a:cs typeface="Arial"/>
              </a:rPr>
              <a:t>HR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800" b="1" spc="-105" dirty="0">
                <a:latin typeface="Arial"/>
                <a:cs typeface="Arial"/>
              </a:rPr>
              <a:t>Tele-recruitment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0"/>
            <a:ext cx="9144000" cy="1905000"/>
            <a:chOff x="0" y="0"/>
            <a:chExt cx="9144000" cy="1905000"/>
          </a:xfrm>
        </p:grpSpPr>
        <p:sp>
          <p:nvSpPr>
            <p:cNvPr id="28" name="object 28"/>
            <p:cNvSpPr/>
            <p:nvPr/>
          </p:nvSpPr>
          <p:spPr>
            <a:xfrm>
              <a:off x="7220711" y="0"/>
              <a:ext cx="1923286" cy="1905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0"/>
              <a:ext cx="3429000" cy="1600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0120" y="0"/>
            <a:ext cx="5685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90" dirty="0"/>
              <a:t>Advantages </a:t>
            </a:r>
            <a:r>
              <a:rPr sz="4000" spc="-10" dirty="0"/>
              <a:t>of </a:t>
            </a:r>
            <a:r>
              <a:rPr sz="4000" spc="-85" dirty="0"/>
              <a:t>Internal</a:t>
            </a:r>
            <a:r>
              <a:rPr sz="4000" spc="-225" dirty="0"/>
              <a:t> </a:t>
            </a:r>
            <a:r>
              <a:rPr sz="4000" spc="-210" dirty="0"/>
              <a:t>source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626110"/>
            <a:ext cx="8042275" cy="575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0" marR="586105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508000" algn="l"/>
                <a:tab pos="508634" algn="l"/>
              </a:tabLst>
            </a:pPr>
            <a:r>
              <a:rPr sz="2200" spc="-140" dirty="0">
                <a:latin typeface="Arial"/>
                <a:cs typeface="Arial"/>
              </a:rPr>
              <a:t>Employees </a:t>
            </a:r>
            <a:r>
              <a:rPr sz="2200" spc="-100" dirty="0">
                <a:latin typeface="Arial"/>
                <a:cs typeface="Arial"/>
              </a:rPr>
              <a:t>are </a:t>
            </a:r>
            <a:r>
              <a:rPr sz="2200" spc="-55" dirty="0">
                <a:latin typeface="Arial"/>
                <a:cs typeface="Arial"/>
              </a:rPr>
              <a:t>motivated, </a:t>
            </a:r>
            <a:r>
              <a:rPr sz="2200" spc="-130" dirty="0">
                <a:latin typeface="Arial"/>
                <a:cs typeface="Arial"/>
              </a:rPr>
              <a:t>Employee </a:t>
            </a:r>
            <a:r>
              <a:rPr sz="2200" spc="-75" dirty="0">
                <a:latin typeface="Arial"/>
                <a:cs typeface="Arial"/>
              </a:rPr>
              <a:t>morale(self </a:t>
            </a:r>
            <a:r>
              <a:rPr sz="2200" spc="-55" dirty="0">
                <a:latin typeface="Arial"/>
                <a:cs typeface="Arial"/>
              </a:rPr>
              <a:t>confident) </a:t>
            </a:r>
            <a:r>
              <a:rPr sz="2200" spc="-114" dirty="0">
                <a:latin typeface="Arial"/>
                <a:cs typeface="Arial"/>
              </a:rPr>
              <a:t>is  </a:t>
            </a:r>
            <a:r>
              <a:rPr sz="2200" spc="-105" dirty="0">
                <a:latin typeface="Arial"/>
                <a:cs typeface="Arial"/>
              </a:rPr>
              <a:t>increased, </a:t>
            </a:r>
            <a:r>
              <a:rPr sz="2200" spc="-145" dirty="0">
                <a:latin typeface="Arial"/>
                <a:cs typeface="Arial"/>
              </a:rPr>
              <a:t>Cheaper </a:t>
            </a:r>
            <a:r>
              <a:rPr sz="2200" spc="-125" dirty="0">
                <a:latin typeface="Arial"/>
                <a:cs typeface="Arial"/>
              </a:rPr>
              <a:t>process, </a:t>
            </a:r>
            <a:r>
              <a:rPr sz="2200" spc="-145" dirty="0">
                <a:latin typeface="Arial"/>
                <a:cs typeface="Arial"/>
              </a:rPr>
              <a:t>Chain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5" dirty="0">
                <a:latin typeface="Arial"/>
                <a:cs typeface="Arial"/>
              </a:rPr>
              <a:t>promotion </a:t>
            </a:r>
            <a:r>
              <a:rPr sz="2200" spc="-95" dirty="0">
                <a:latin typeface="Arial"/>
                <a:cs typeface="Arial"/>
              </a:rPr>
              <a:t>improves  </a:t>
            </a:r>
            <a:r>
              <a:rPr sz="2200" spc="-75" dirty="0">
                <a:latin typeface="Arial"/>
                <a:cs typeface="Arial"/>
              </a:rPr>
              <a:t>performance, </a:t>
            </a:r>
            <a:r>
              <a:rPr sz="2200" spc="-145" dirty="0">
                <a:latin typeface="Arial"/>
                <a:cs typeface="Arial"/>
              </a:rPr>
              <a:t>Tool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training,</a:t>
            </a:r>
            <a:endParaRPr sz="2200">
              <a:latin typeface="Arial"/>
              <a:cs typeface="Arial"/>
            </a:endParaRPr>
          </a:p>
          <a:p>
            <a:pPr marR="485140" algn="ctr">
              <a:lnSpc>
                <a:spcPct val="100000"/>
              </a:lnSpc>
              <a:spcBef>
                <a:spcPts val="840"/>
              </a:spcBef>
            </a:pPr>
            <a:r>
              <a:rPr sz="3200" spc="-195" dirty="0">
                <a:latin typeface="Arial"/>
                <a:cs typeface="Arial"/>
              </a:rPr>
              <a:t>Disadvantages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70" dirty="0">
                <a:latin typeface="Arial"/>
                <a:cs typeface="Arial"/>
              </a:rPr>
              <a:t>Internal</a:t>
            </a:r>
            <a:r>
              <a:rPr sz="3200" spc="-28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source</a:t>
            </a:r>
            <a:endParaRPr sz="3200">
              <a:latin typeface="Arial"/>
              <a:cs typeface="Arial"/>
            </a:endParaRPr>
          </a:p>
          <a:p>
            <a:pPr marL="508000" marR="52069" indent="-343535">
              <a:lnSpc>
                <a:spcPct val="100000"/>
              </a:lnSpc>
              <a:spcBef>
                <a:spcPts val="1200"/>
              </a:spcBef>
              <a:buChar char="•"/>
              <a:tabLst>
                <a:tab pos="508000" algn="l"/>
                <a:tab pos="508634" algn="l"/>
              </a:tabLst>
            </a:pPr>
            <a:r>
              <a:rPr sz="2200" spc="-190" dirty="0">
                <a:latin typeface="Arial"/>
                <a:cs typeface="Arial"/>
              </a:rPr>
              <a:t>Scope </a:t>
            </a:r>
            <a:r>
              <a:rPr sz="2200" spc="-10" dirty="0">
                <a:latin typeface="Arial"/>
                <a:cs typeface="Arial"/>
              </a:rPr>
              <a:t>for </a:t>
            </a:r>
            <a:r>
              <a:rPr sz="2200" spc="-80" dirty="0">
                <a:latin typeface="Arial"/>
                <a:cs typeface="Arial"/>
              </a:rPr>
              <a:t>fresh </a:t>
            </a:r>
            <a:r>
              <a:rPr sz="2200" spc="-30" dirty="0">
                <a:latin typeface="Arial"/>
                <a:cs typeface="Arial"/>
              </a:rPr>
              <a:t>talent </a:t>
            </a:r>
            <a:r>
              <a:rPr sz="2200" spc="-90" dirty="0">
                <a:latin typeface="Arial"/>
                <a:cs typeface="Arial"/>
              </a:rPr>
              <a:t>reduced, </a:t>
            </a:r>
            <a:r>
              <a:rPr sz="2200" spc="-140" dirty="0">
                <a:latin typeface="Arial"/>
                <a:cs typeface="Arial"/>
              </a:rPr>
              <a:t>Employees </a:t>
            </a:r>
            <a:r>
              <a:rPr sz="2200" spc="-120" dirty="0">
                <a:latin typeface="Arial"/>
                <a:cs typeface="Arial"/>
              </a:rPr>
              <a:t>become </a:t>
            </a:r>
            <a:r>
              <a:rPr sz="2200" spc="-85" dirty="0">
                <a:latin typeface="Arial"/>
                <a:cs typeface="Arial"/>
              </a:rPr>
              <a:t>lethargic(lazy),  </a:t>
            </a:r>
            <a:r>
              <a:rPr sz="2200" spc="-65" dirty="0">
                <a:latin typeface="Arial"/>
                <a:cs typeface="Arial"/>
              </a:rPr>
              <a:t>Spirit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40" dirty="0">
                <a:latin typeface="Arial"/>
                <a:cs typeface="Arial"/>
              </a:rPr>
              <a:t>competition </a:t>
            </a:r>
            <a:r>
              <a:rPr sz="2200" spc="-114" dirty="0">
                <a:latin typeface="Arial"/>
                <a:cs typeface="Arial"/>
              </a:rPr>
              <a:t>is </a:t>
            </a:r>
            <a:r>
              <a:rPr sz="2200" spc="-90" dirty="0">
                <a:latin typeface="Arial"/>
                <a:cs typeface="Arial"/>
              </a:rPr>
              <a:t>hampered, Frequent transfers </a:t>
            </a:r>
            <a:r>
              <a:rPr sz="2200" spc="-100" dirty="0">
                <a:latin typeface="Arial"/>
                <a:cs typeface="Arial"/>
              </a:rPr>
              <a:t>reduce  </a:t>
            </a:r>
            <a:r>
              <a:rPr sz="2200" spc="-50" dirty="0">
                <a:latin typeface="Arial"/>
                <a:cs typeface="Arial"/>
              </a:rPr>
              <a:t>productivity.</a:t>
            </a:r>
            <a:endParaRPr sz="2200">
              <a:latin typeface="Arial"/>
              <a:cs typeface="Arial"/>
            </a:endParaRPr>
          </a:p>
          <a:p>
            <a:pPr marL="495934" algn="ctr">
              <a:lnSpc>
                <a:spcPts val="3540"/>
              </a:lnSpc>
              <a:spcBef>
                <a:spcPts val="1320"/>
              </a:spcBef>
            </a:pPr>
            <a:r>
              <a:rPr sz="3100" spc="-185" dirty="0">
                <a:latin typeface="Arial"/>
                <a:cs typeface="Arial"/>
              </a:rPr>
              <a:t>Advantages </a:t>
            </a:r>
            <a:r>
              <a:rPr sz="3100" spc="-10" dirty="0">
                <a:latin typeface="Arial"/>
                <a:cs typeface="Arial"/>
              </a:rPr>
              <a:t>of </a:t>
            </a:r>
            <a:r>
              <a:rPr sz="3100" spc="-135" dirty="0">
                <a:latin typeface="Arial"/>
                <a:cs typeface="Arial"/>
              </a:rPr>
              <a:t>External</a:t>
            </a:r>
            <a:r>
              <a:rPr sz="3100" spc="-300" dirty="0">
                <a:latin typeface="Arial"/>
                <a:cs typeface="Arial"/>
              </a:rPr>
              <a:t> </a:t>
            </a:r>
            <a:r>
              <a:rPr sz="3100" spc="-160" dirty="0">
                <a:latin typeface="Arial"/>
                <a:cs typeface="Arial"/>
              </a:rPr>
              <a:t>source</a:t>
            </a:r>
            <a:endParaRPr sz="3100">
              <a:latin typeface="Arial"/>
              <a:cs typeface="Arial"/>
            </a:endParaRPr>
          </a:p>
          <a:p>
            <a:pPr marL="355600" indent="-343535">
              <a:lnSpc>
                <a:spcPts val="2460"/>
              </a:lnSpc>
              <a:buChar char="•"/>
              <a:tabLst>
                <a:tab pos="355600" algn="l"/>
                <a:tab pos="356235" algn="l"/>
              </a:tabLst>
            </a:pPr>
            <a:r>
              <a:rPr sz="2200" spc="-45" dirty="0">
                <a:latin typeface="Arial"/>
                <a:cs typeface="Arial"/>
              </a:rPr>
              <a:t>Attract </a:t>
            </a:r>
            <a:r>
              <a:rPr sz="2200" spc="-65" dirty="0">
                <a:latin typeface="Arial"/>
                <a:cs typeface="Arial"/>
              </a:rPr>
              <a:t>Qualified </a:t>
            </a:r>
            <a:r>
              <a:rPr sz="2200" spc="-90" dirty="0">
                <a:latin typeface="Arial"/>
                <a:cs typeface="Arial"/>
              </a:rPr>
              <a:t>personnel, </a:t>
            </a:r>
            <a:r>
              <a:rPr sz="2200" spc="-60" dirty="0">
                <a:latin typeface="Arial"/>
                <a:cs typeface="Arial"/>
              </a:rPr>
              <a:t>Wider </a:t>
            </a:r>
            <a:r>
              <a:rPr sz="2200" spc="-100" dirty="0">
                <a:latin typeface="Arial"/>
                <a:cs typeface="Arial"/>
              </a:rPr>
              <a:t>choice, </a:t>
            </a:r>
            <a:r>
              <a:rPr sz="2200" spc="-155" dirty="0">
                <a:latin typeface="Arial"/>
                <a:cs typeface="Arial"/>
              </a:rPr>
              <a:t>Fresh </a:t>
            </a:r>
            <a:r>
              <a:rPr sz="2200" spc="-35" dirty="0">
                <a:latin typeface="Arial"/>
                <a:cs typeface="Arial"/>
              </a:rPr>
              <a:t>talent,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Competitive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spc="-30" dirty="0">
                <a:latin typeface="Arial"/>
                <a:cs typeface="Arial"/>
              </a:rPr>
              <a:t>spirit</a:t>
            </a:r>
            <a:endParaRPr sz="2200">
              <a:latin typeface="Arial"/>
              <a:cs typeface="Arial"/>
            </a:endParaRPr>
          </a:p>
          <a:p>
            <a:pPr marL="488315" algn="ctr">
              <a:lnSpc>
                <a:spcPct val="100000"/>
              </a:lnSpc>
              <a:spcBef>
                <a:spcPts val="720"/>
              </a:spcBef>
            </a:pPr>
            <a:r>
              <a:rPr sz="3100" spc="-190" dirty="0">
                <a:latin typeface="Arial"/>
                <a:cs typeface="Arial"/>
              </a:rPr>
              <a:t>Disadvantages </a:t>
            </a:r>
            <a:r>
              <a:rPr sz="3100" spc="-10" dirty="0">
                <a:latin typeface="Arial"/>
                <a:cs typeface="Arial"/>
              </a:rPr>
              <a:t>of </a:t>
            </a:r>
            <a:r>
              <a:rPr sz="3100" spc="-140" dirty="0">
                <a:latin typeface="Arial"/>
                <a:cs typeface="Arial"/>
              </a:rPr>
              <a:t>External</a:t>
            </a:r>
            <a:r>
              <a:rPr sz="3100" spc="-300" dirty="0">
                <a:latin typeface="Arial"/>
                <a:cs typeface="Arial"/>
              </a:rPr>
              <a:t> </a:t>
            </a:r>
            <a:r>
              <a:rPr sz="3100" spc="-165" dirty="0">
                <a:latin typeface="Arial"/>
                <a:cs typeface="Arial"/>
              </a:rPr>
              <a:t>source</a:t>
            </a:r>
            <a:endParaRPr sz="3100">
              <a:latin typeface="Arial"/>
              <a:cs typeface="Arial"/>
            </a:endParaRPr>
          </a:p>
          <a:p>
            <a:pPr marL="355600" marR="2127885" indent="-343535">
              <a:lnSpc>
                <a:spcPct val="100000"/>
              </a:lnSpc>
              <a:spcBef>
                <a:spcPts val="1080"/>
              </a:spcBef>
              <a:buChar char="•"/>
              <a:tabLst>
                <a:tab pos="355600" algn="l"/>
                <a:tab pos="356235" algn="l"/>
                <a:tab pos="2705100" algn="l"/>
              </a:tabLst>
            </a:pPr>
            <a:r>
              <a:rPr sz="2200" spc="-95" dirty="0">
                <a:latin typeface="Arial"/>
                <a:cs typeface="Arial"/>
              </a:rPr>
              <a:t>Dissatisfaction </a:t>
            </a:r>
            <a:r>
              <a:rPr sz="2200" spc="-114" dirty="0">
                <a:latin typeface="Arial"/>
                <a:cs typeface="Arial"/>
              </a:rPr>
              <a:t>among </a:t>
            </a:r>
            <a:r>
              <a:rPr sz="2200" spc="-90" dirty="0">
                <a:latin typeface="Arial"/>
                <a:cs typeface="Arial"/>
              </a:rPr>
              <a:t>existing </a:t>
            </a:r>
            <a:r>
              <a:rPr sz="2200" spc="-75" dirty="0">
                <a:latin typeface="Arial"/>
                <a:cs typeface="Arial"/>
              </a:rPr>
              <a:t>staff, </a:t>
            </a:r>
            <a:r>
              <a:rPr sz="2200" spc="-125" dirty="0">
                <a:latin typeface="Arial"/>
                <a:cs typeface="Arial"/>
              </a:rPr>
              <a:t>Lengthy </a:t>
            </a:r>
            <a:r>
              <a:rPr sz="2200" spc="-20" dirty="0">
                <a:latin typeface="Arial"/>
                <a:cs typeface="Arial"/>
              </a:rPr>
              <a:t>time  </a:t>
            </a:r>
            <a:r>
              <a:rPr sz="2200" spc="-114" dirty="0">
                <a:latin typeface="Arial"/>
                <a:cs typeface="Arial"/>
              </a:rPr>
              <a:t>consuming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process,	</a:t>
            </a:r>
            <a:r>
              <a:rPr sz="2200" spc="-120" dirty="0">
                <a:latin typeface="Arial"/>
                <a:cs typeface="Arial"/>
              </a:rPr>
              <a:t>Costly </a:t>
            </a:r>
            <a:r>
              <a:rPr sz="2200" spc="-125" dirty="0">
                <a:latin typeface="Arial"/>
                <a:cs typeface="Arial"/>
              </a:rPr>
              <a:t>process, </a:t>
            </a:r>
            <a:r>
              <a:rPr sz="2200" spc="-80" dirty="0">
                <a:latin typeface="Arial"/>
                <a:cs typeface="Arial"/>
              </a:rPr>
              <a:t>Uncertain  </a:t>
            </a:r>
            <a:r>
              <a:rPr sz="2200" spc="-120" dirty="0">
                <a:latin typeface="Arial"/>
                <a:cs typeface="Arial"/>
              </a:rPr>
              <a:t>response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2800" y="5333999"/>
            <a:ext cx="1981199" cy="152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43800" y="3048000"/>
            <a:ext cx="14478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81443" y="1295400"/>
            <a:ext cx="2162555" cy="1086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000" y="0"/>
            <a:ext cx="1142999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445" y="461899"/>
            <a:ext cx="42932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40" dirty="0"/>
              <a:t>SELECTION-choose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29245" cy="3538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3200" spc="-105" dirty="0">
                <a:latin typeface="Arial"/>
                <a:cs typeface="Arial"/>
              </a:rPr>
              <a:t>“Selection </a:t>
            </a:r>
            <a:r>
              <a:rPr sz="3200" spc="-170" dirty="0">
                <a:latin typeface="Arial"/>
                <a:cs typeface="Arial"/>
              </a:rPr>
              <a:t>is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95" dirty="0">
                <a:latin typeface="Arial"/>
                <a:cs typeface="Arial"/>
              </a:rPr>
              <a:t>process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120" dirty="0">
                <a:latin typeface="Arial"/>
                <a:cs typeface="Arial"/>
              </a:rPr>
              <a:t>picking</a:t>
            </a:r>
            <a:r>
              <a:rPr sz="3200" spc="-48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individuals  </a:t>
            </a:r>
            <a:r>
              <a:rPr sz="3200" spc="-70" dirty="0">
                <a:latin typeface="Arial"/>
                <a:cs typeface="Arial"/>
              </a:rPr>
              <a:t>who </a:t>
            </a:r>
            <a:r>
              <a:rPr sz="3200" spc="-195" dirty="0">
                <a:latin typeface="Arial"/>
                <a:cs typeface="Arial"/>
              </a:rPr>
              <a:t>have </a:t>
            </a:r>
            <a:r>
              <a:rPr sz="3200" spc="-95" dirty="0">
                <a:latin typeface="Arial"/>
                <a:cs typeface="Arial"/>
              </a:rPr>
              <a:t>relevant </a:t>
            </a:r>
            <a:r>
              <a:rPr sz="3200" spc="-90" dirty="0">
                <a:latin typeface="Arial"/>
                <a:cs typeface="Arial"/>
              </a:rPr>
              <a:t>qualifications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35" dirty="0">
                <a:latin typeface="Arial"/>
                <a:cs typeface="Arial"/>
              </a:rPr>
              <a:t>fill </a:t>
            </a:r>
            <a:r>
              <a:rPr sz="3200" spc="-125" dirty="0">
                <a:latin typeface="Arial"/>
                <a:cs typeface="Arial"/>
              </a:rPr>
              <a:t>jobs </a:t>
            </a:r>
            <a:r>
              <a:rPr sz="3200" spc="-40" dirty="0">
                <a:latin typeface="Arial"/>
                <a:cs typeface="Arial"/>
              </a:rPr>
              <a:t>in  </a:t>
            </a:r>
            <a:r>
              <a:rPr sz="3200" spc="-175" dirty="0">
                <a:latin typeface="Arial"/>
                <a:cs typeface="Arial"/>
              </a:rPr>
              <a:t>an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organization”.</a:t>
            </a:r>
            <a:endParaRPr sz="3200">
              <a:latin typeface="Arial"/>
              <a:cs typeface="Arial"/>
            </a:endParaRPr>
          </a:p>
          <a:p>
            <a:pPr marL="355600" marR="180975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29" dirty="0">
                <a:latin typeface="Arial"/>
                <a:cs typeface="Arial"/>
              </a:rPr>
              <a:t>The </a:t>
            </a:r>
            <a:r>
              <a:rPr sz="3200" spc="-190" dirty="0">
                <a:latin typeface="Arial"/>
                <a:cs typeface="Arial"/>
              </a:rPr>
              <a:t>basic </a:t>
            </a:r>
            <a:r>
              <a:rPr sz="3200" spc="-130" dirty="0">
                <a:latin typeface="Arial"/>
                <a:cs typeface="Arial"/>
              </a:rPr>
              <a:t>purpose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175" dirty="0">
                <a:latin typeface="Arial"/>
                <a:cs typeface="Arial"/>
              </a:rPr>
              <a:t>choose </a:t>
            </a:r>
            <a:r>
              <a:rPr sz="3200" spc="-35" dirty="0">
                <a:latin typeface="Arial"/>
                <a:cs typeface="Arial"/>
              </a:rPr>
              <a:t>the</a:t>
            </a:r>
            <a:r>
              <a:rPr sz="3200" spc="-36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individual  who </a:t>
            </a:r>
            <a:r>
              <a:rPr sz="3200" spc="-210" dirty="0">
                <a:latin typeface="Arial"/>
                <a:cs typeface="Arial"/>
              </a:rPr>
              <a:t>can </a:t>
            </a:r>
            <a:r>
              <a:rPr sz="3200" spc="-100" dirty="0">
                <a:latin typeface="Arial"/>
                <a:cs typeface="Arial"/>
              </a:rPr>
              <a:t>most </a:t>
            </a:r>
            <a:r>
              <a:rPr sz="3200" spc="-170" dirty="0">
                <a:latin typeface="Arial"/>
                <a:cs typeface="Arial"/>
              </a:rPr>
              <a:t>successfully </a:t>
            </a:r>
            <a:r>
              <a:rPr sz="3200" spc="-60" dirty="0">
                <a:latin typeface="Arial"/>
                <a:cs typeface="Arial"/>
              </a:rPr>
              <a:t>perform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60" dirty="0">
                <a:latin typeface="Arial"/>
                <a:cs typeface="Arial"/>
              </a:rPr>
              <a:t>job,  </a:t>
            </a:r>
            <a:r>
              <a:rPr sz="3200" spc="-35" dirty="0">
                <a:latin typeface="Arial"/>
                <a:cs typeface="Arial"/>
              </a:rPr>
              <a:t>from </a:t>
            </a:r>
            <a:r>
              <a:rPr sz="3200" spc="-40" dirty="0">
                <a:latin typeface="Arial"/>
                <a:cs typeface="Arial"/>
              </a:rPr>
              <a:t>the </a:t>
            </a:r>
            <a:r>
              <a:rPr sz="3200" spc="-65" dirty="0">
                <a:latin typeface="Arial"/>
                <a:cs typeface="Arial"/>
              </a:rPr>
              <a:t>pool </a:t>
            </a:r>
            <a:r>
              <a:rPr sz="3200" spc="-80" dirty="0">
                <a:latin typeface="Arial"/>
                <a:cs typeface="Arial"/>
              </a:rPr>
              <a:t>(collection)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70" dirty="0">
                <a:latin typeface="Arial"/>
                <a:cs typeface="Arial"/>
              </a:rPr>
              <a:t>qualified  </a:t>
            </a:r>
            <a:r>
              <a:rPr sz="3200" spc="-140" dirty="0">
                <a:latin typeface="Arial"/>
                <a:cs typeface="Arial"/>
              </a:rPr>
              <a:t>candidates.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817" y="0"/>
            <a:ext cx="2142237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9400" y="4800599"/>
            <a:ext cx="2514598" cy="205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217" y="98247"/>
            <a:ext cx="58229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45" dirty="0"/>
              <a:t>SELECTION </a:t>
            </a:r>
            <a:r>
              <a:rPr sz="3200" spc="-480" dirty="0"/>
              <a:t>STEPS- </a:t>
            </a:r>
            <a:r>
              <a:rPr sz="3200" spc="-170" dirty="0"/>
              <a:t>series </a:t>
            </a:r>
            <a:r>
              <a:rPr sz="3200" spc="-5" dirty="0"/>
              <a:t>of</a:t>
            </a:r>
            <a:r>
              <a:rPr sz="3200" spc="-475" dirty="0"/>
              <a:t> </a:t>
            </a:r>
            <a:r>
              <a:rPr sz="3200" spc="-125" dirty="0"/>
              <a:t>hurdles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368744" y="909764"/>
            <a:ext cx="501650" cy="706120"/>
            <a:chOff x="368744" y="909764"/>
            <a:chExt cx="501650" cy="706120"/>
          </a:xfrm>
        </p:grpSpPr>
        <p:sp>
          <p:nvSpPr>
            <p:cNvPr id="4" name="object 4"/>
            <p:cNvSpPr/>
            <p:nvPr/>
          </p:nvSpPr>
          <p:spPr>
            <a:xfrm>
              <a:off x="381761" y="922782"/>
              <a:ext cx="475615" cy="680085"/>
            </a:xfrm>
            <a:custGeom>
              <a:avLst/>
              <a:gdLst/>
              <a:ahLst/>
              <a:cxnLst/>
              <a:rect l="l" t="t" r="r" b="b"/>
              <a:pathLst>
                <a:path w="475615" h="680085">
                  <a:moveTo>
                    <a:pt x="475488" y="0"/>
                  </a:moveTo>
                  <a:lnTo>
                    <a:pt x="237744" y="237743"/>
                  </a:lnTo>
                  <a:lnTo>
                    <a:pt x="0" y="0"/>
                  </a:lnTo>
                  <a:lnTo>
                    <a:pt x="0" y="441959"/>
                  </a:lnTo>
                  <a:lnTo>
                    <a:pt x="237744" y="679703"/>
                  </a:lnTo>
                  <a:lnTo>
                    <a:pt x="475488" y="441959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761" y="922782"/>
              <a:ext cx="475615" cy="680085"/>
            </a:xfrm>
            <a:custGeom>
              <a:avLst/>
              <a:gdLst/>
              <a:ahLst/>
              <a:cxnLst/>
              <a:rect l="l" t="t" r="r" b="b"/>
              <a:pathLst>
                <a:path w="475615" h="680085">
                  <a:moveTo>
                    <a:pt x="475488" y="0"/>
                  </a:moveTo>
                  <a:lnTo>
                    <a:pt x="475488" y="441959"/>
                  </a:lnTo>
                  <a:lnTo>
                    <a:pt x="237744" y="679703"/>
                  </a:lnTo>
                  <a:lnTo>
                    <a:pt x="0" y="441959"/>
                  </a:lnTo>
                  <a:lnTo>
                    <a:pt x="0" y="0"/>
                  </a:lnTo>
                  <a:lnTo>
                    <a:pt x="237744" y="237743"/>
                  </a:lnTo>
                  <a:lnTo>
                    <a:pt x="475488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5673" y="1131569"/>
            <a:ext cx="4667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25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13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44232" y="839660"/>
            <a:ext cx="8085455" cy="608330"/>
            <a:chOff x="844232" y="839660"/>
            <a:chExt cx="8085455" cy="608330"/>
          </a:xfrm>
        </p:grpSpPr>
        <p:sp>
          <p:nvSpPr>
            <p:cNvPr id="8" name="object 8"/>
            <p:cNvSpPr/>
            <p:nvPr/>
          </p:nvSpPr>
          <p:spPr>
            <a:xfrm>
              <a:off x="857249" y="852677"/>
              <a:ext cx="8059420" cy="582295"/>
            </a:xfrm>
            <a:custGeom>
              <a:avLst/>
              <a:gdLst/>
              <a:ahLst/>
              <a:cxnLst/>
              <a:rect l="l" t="t" r="r" b="b"/>
              <a:pathLst>
                <a:path w="8059420" h="582294">
                  <a:moveTo>
                    <a:pt x="7961883" y="0"/>
                  </a:moveTo>
                  <a:lnTo>
                    <a:pt x="0" y="0"/>
                  </a:lnTo>
                  <a:lnTo>
                    <a:pt x="0" y="582168"/>
                  </a:lnTo>
                  <a:lnTo>
                    <a:pt x="7961883" y="582168"/>
                  </a:lnTo>
                  <a:lnTo>
                    <a:pt x="7999654" y="574544"/>
                  </a:lnTo>
                  <a:lnTo>
                    <a:pt x="8030495" y="553751"/>
                  </a:lnTo>
                  <a:lnTo>
                    <a:pt x="8051288" y="522910"/>
                  </a:lnTo>
                  <a:lnTo>
                    <a:pt x="8058911" y="485139"/>
                  </a:lnTo>
                  <a:lnTo>
                    <a:pt x="8058911" y="97027"/>
                  </a:lnTo>
                  <a:lnTo>
                    <a:pt x="8051288" y="59257"/>
                  </a:lnTo>
                  <a:lnTo>
                    <a:pt x="8030495" y="28416"/>
                  </a:lnTo>
                  <a:lnTo>
                    <a:pt x="7999654" y="7623"/>
                  </a:lnTo>
                  <a:lnTo>
                    <a:pt x="79618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7249" y="852677"/>
              <a:ext cx="8059420" cy="582295"/>
            </a:xfrm>
            <a:custGeom>
              <a:avLst/>
              <a:gdLst/>
              <a:ahLst/>
              <a:cxnLst/>
              <a:rect l="l" t="t" r="r" b="b"/>
              <a:pathLst>
                <a:path w="8059420" h="582294">
                  <a:moveTo>
                    <a:pt x="8058911" y="97027"/>
                  </a:moveTo>
                  <a:lnTo>
                    <a:pt x="8058911" y="485139"/>
                  </a:lnTo>
                  <a:lnTo>
                    <a:pt x="8051288" y="522910"/>
                  </a:lnTo>
                  <a:lnTo>
                    <a:pt x="8030495" y="553751"/>
                  </a:lnTo>
                  <a:lnTo>
                    <a:pt x="7999654" y="574544"/>
                  </a:lnTo>
                  <a:lnTo>
                    <a:pt x="7961883" y="582168"/>
                  </a:lnTo>
                  <a:lnTo>
                    <a:pt x="0" y="582168"/>
                  </a:lnTo>
                  <a:lnTo>
                    <a:pt x="0" y="0"/>
                  </a:lnTo>
                  <a:lnTo>
                    <a:pt x="7961883" y="0"/>
                  </a:lnTo>
                  <a:lnTo>
                    <a:pt x="7999654" y="7623"/>
                  </a:lnTo>
                  <a:lnTo>
                    <a:pt x="8030495" y="28416"/>
                  </a:lnTo>
                  <a:lnTo>
                    <a:pt x="8051288" y="59257"/>
                  </a:lnTo>
                  <a:lnTo>
                    <a:pt x="8058911" y="9702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15390" y="757809"/>
            <a:ext cx="6989445" cy="70040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41300" marR="5080" indent="-228600">
              <a:lnSpc>
                <a:spcPts val="2470"/>
              </a:lnSpc>
              <a:spcBef>
                <a:spcPts val="5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60" dirty="0">
                <a:latin typeface="Arial"/>
                <a:cs typeface="Arial"/>
              </a:rPr>
              <a:t>Reception</a:t>
            </a:r>
            <a:r>
              <a:rPr sz="2000" spc="-160" dirty="0">
                <a:latin typeface="Arial"/>
                <a:cs typeface="Arial"/>
              </a:rPr>
              <a:t>-</a:t>
            </a:r>
            <a:r>
              <a:rPr sz="2200" spc="-160" dirty="0">
                <a:latin typeface="Arial"/>
                <a:cs typeface="Arial"/>
              </a:rPr>
              <a:t>(a </a:t>
            </a:r>
            <a:r>
              <a:rPr sz="2200" spc="-110" dirty="0">
                <a:latin typeface="Arial"/>
                <a:cs typeface="Arial"/>
              </a:rPr>
              <a:t>co. </a:t>
            </a:r>
            <a:r>
              <a:rPr sz="2200" spc="-90" dirty="0">
                <a:latin typeface="Arial"/>
                <a:cs typeface="Arial"/>
              </a:rPr>
              <a:t>create </a:t>
            </a:r>
            <a:r>
              <a:rPr sz="2200" spc="-85" dirty="0">
                <a:latin typeface="Arial"/>
                <a:cs typeface="Arial"/>
              </a:rPr>
              <a:t>favorable </a:t>
            </a:r>
            <a:r>
              <a:rPr sz="2200" spc="-90" dirty="0">
                <a:latin typeface="Arial"/>
                <a:cs typeface="Arial"/>
              </a:rPr>
              <a:t>impression </a:t>
            </a:r>
            <a:r>
              <a:rPr sz="2200" spc="-25" dirty="0">
                <a:latin typeface="Arial"/>
                <a:cs typeface="Arial"/>
              </a:rPr>
              <a:t>from </a:t>
            </a:r>
            <a:r>
              <a:rPr sz="2200" spc="-140" dirty="0">
                <a:latin typeface="Arial"/>
                <a:cs typeface="Arial"/>
              </a:rPr>
              <a:t>stage </a:t>
            </a:r>
            <a:r>
              <a:rPr sz="2200" spc="-5" dirty="0">
                <a:latin typeface="Arial"/>
                <a:cs typeface="Arial"/>
              </a:rPr>
              <a:t>of  </a:t>
            </a:r>
            <a:r>
              <a:rPr sz="2200" spc="-60" dirty="0">
                <a:latin typeface="Arial"/>
                <a:cs typeface="Arial"/>
              </a:rPr>
              <a:t>reception)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8744" y="1543748"/>
            <a:ext cx="501650" cy="706120"/>
            <a:chOff x="368744" y="1543748"/>
            <a:chExt cx="501650" cy="706120"/>
          </a:xfrm>
        </p:grpSpPr>
        <p:sp>
          <p:nvSpPr>
            <p:cNvPr id="12" name="object 12"/>
            <p:cNvSpPr/>
            <p:nvPr/>
          </p:nvSpPr>
          <p:spPr>
            <a:xfrm>
              <a:off x="381761" y="1556766"/>
              <a:ext cx="475615" cy="680085"/>
            </a:xfrm>
            <a:custGeom>
              <a:avLst/>
              <a:gdLst/>
              <a:ahLst/>
              <a:cxnLst/>
              <a:rect l="l" t="t" r="r" b="b"/>
              <a:pathLst>
                <a:path w="475615" h="680085">
                  <a:moveTo>
                    <a:pt x="475488" y="0"/>
                  </a:moveTo>
                  <a:lnTo>
                    <a:pt x="237744" y="237744"/>
                  </a:lnTo>
                  <a:lnTo>
                    <a:pt x="0" y="0"/>
                  </a:lnTo>
                  <a:lnTo>
                    <a:pt x="0" y="441960"/>
                  </a:lnTo>
                  <a:lnTo>
                    <a:pt x="237744" y="679704"/>
                  </a:lnTo>
                  <a:lnTo>
                    <a:pt x="475488" y="441960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1761" y="1556766"/>
              <a:ext cx="475615" cy="680085"/>
            </a:xfrm>
            <a:custGeom>
              <a:avLst/>
              <a:gdLst/>
              <a:ahLst/>
              <a:cxnLst/>
              <a:rect l="l" t="t" r="r" b="b"/>
              <a:pathLst>
                <a:path w="475615" h="680085">
                  <a:moveTo>
                    <a:pt x="475488" y="0"/>
                  </a:moveTo>
                  <a:lnTo>
                    <a:pt x="475488" y="441960"/>
                  </a:lnTo>
                  <a:lnTo>
                    <a:pt x="237744" y="679704"/>
                  </a:lnTo>
                  <a:lnTo>
                    <a:pt x="0" y="441960"/>
                  </a:lnTo>
                  <a:lnTo>
                    <a:pt x="0" y="0"/>
                  </a:lnTo>
                  <a:lnTo>
                    <a:pt x="237744" y="237744"/>
                  </a:lnTo>
                  <a:lnTo>
                    <a:pt x="475488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5673" y="1765173"/>
            <a:ext cx="4667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25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13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44232" y="1459928"/>
            <a:ext cx="8085455" cy="707390"/>
            <a:chOff x="844232" y="1459928"/>
            <a:chExt cx="8085455" cy="707390"/>
          </a:xfrm>
        </p:grpSpPr>
        <p:sp>
          <p:nvSpPr>
            <p:cNvPr id="16" name="object 16"/>
            <p:cNvSpPr/>
            <p:nvPr/>
          </p:nvSpPr>
          <p:spPr>
            <a:xfrm>
              <a:off x="857249" y="1472946"/>
              <a:ext cx="8059420" cy="681355"/>
            </a:xfrm>
            <a:custGeom>
              <a:avLst/>
              <a:gdLst/>
              <a:ahLst/>
              <a:cxnLst/>
              <a:rect l="l" t="t" r="r" b="b"/>
              <a:pathLst>
                <a:path w="8059420" h="681355">
                  <a:moveTo>
                    <a:pt x="7945374" y="0"/>
                  </a:moveTo>
                  <a:lnTo>
                    <a:pt x="0" y="0"/>
                  </a:lnTo>
                  <a:lnTo>
                    <a:pt x="0" y="681227"/>
                  </a:lnTo>
                  <a:lnTo>
                    <a:pt x="7945374" y="681227"/>
                  </a:lnTo>
                  <a:lnTo>
                    <a:pt x="7989581" y="672310"/>
                  </a:lnTo>
                  <a:lnTo>
                    <a:pt x="8025669" y="647985"/>
                  </a:lnTo>
                  <a:lnTo>
                    <a:pt x="8049994" y="611897"/>
                  </a:lnTo>
                  <a:lnTo>
                    <a:pt x="8058911" y="567689"/>
                  </a:lnTo>
                  <a:lnTo>
                    <a:pt x="8058911" y="113537"/>
                  </a:lnTo>
                  <a:lnTo>
                    <a:pt x="8049994" y="69330"/>
                  </a:lnTo>
                  <a:lnTo>
                    <a:pt x="8025669" y="33242"/>
                  </a:lnTo>
                  <a:lnTo>
                    <a:pt x="7989581" y="8917"/>
                  </a:lnTo>
                  <a:lnTo>
                    <a:pt x="794537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7249" y="1472946"/>
              <a:ext cx="8059420" cy="681355"/>
            </a:xfrm>
            <a:custGeom>
              <a:avLst/>
              <a:gdLst/>
              <a:ahLst/>
              <a:cxnLst/>
              <a:rect l="l" t="t" r="r" b="b"/>
              <a:pathLst>
                <a:path w="8059420" h="681355">
                  <a:moveTo>
                    <a:pt x="8058911" y="113537"/>
                  </a:moveTo>
                  <a:lnTo>
                    <a:pt x="8058911" y="567689"/>
                  </a:lnTo>
                  <a:lnTo>
                    <a:pt x="8049994" y="611897"/>
                  </a:lnTo>
                  <a:lnTo>
                    <a:pt x="8025669" y="647985"/>
                  </a:lnTo>
                  <a:lnTo>
                    <a:pt x="7989581" y="672310"/>
                  </a:lnTo>
                  <a:lnTo>
                    <a:pt x="7945374" y="681227"/>
                  </a:lnTo>
                  <a:lnTo>
                    <a:pt x="0" y="681227"/>
                  </a:lnTo>
                  <a:lnTo>
                    <a:pt x="0" y="0"/>
                  </a:lnTo>
                  <a:lnTo>
                    <a:pt x="7945374" y="0"/>
                  </a:lnTo>
                  <a:lnTo>
                    <a:pt x="7989581" y="8917"/>
                  </a:lnTo>
                  <a:lnTo>
                    <a:pt x="8025669" y="33242"/>
                  </a:lnTo>
                  <a:lnTo>
                    <a:pt x="8049994" y="69330"/>
                  </a:lnTo>
                  <a:lnTo>
                    <a:pt x="8058911" y="11353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15390" y="1427734"/>
            <a:ext cx="7617459" cy="700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7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215" dirty="0">
                <a:latin typeface="Arial"/>
                <a:cs typeface="Arial"/>
              </a:rPr>
              <a:t>Screening </a:t>
            </a:r>
            <a:r>
              <a:rPr sz="2400" b="1" spc="-85" dirty="0">
                <a:latin typeface="Arial"/>
                <a:cs typeface="Arial"/>
              </a:rPr>
              <a:t>Interview-</a:t>
            </a:r>
            <a:r>
              <a:rPr sz="2200" spc="-85" dirty="0">
                <a:latin typeface="Arial"/>
                <a:cs typeface="Arial"/>
              </a:rPr>
              <a:t>(Preliminary </a:t>
            </a:r>
            <a:r>
              <a:rPr sz="2200" spc="-35" dirty="0">
                <a:latin typeface="Arial"/>
                <a:cs typeface="Arial"/>
              </a:rPr>
              <a:t>interview </a:t>
            </a:r>
            <a:r>
              <a:rPr sz="2200" spc="-90" dirty="0">
                <a:latin typeface="Arial"/>
                <a:cs typeface="Arial"/>
              </a:rPr>
              <a:t>cuts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95" dirty="0">
                <a:latin typeface="Arial"/>
                <a:cs typeface="Arial"/>
              </a:rPr>
              <a:t>cost,</a:t>
            </a:r>
            <a:r>
              <a:rPr sz="2200" spc="-21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allow</a:t>
            </a:r>
            <a:endParaRPr sz="2200">
              <a:latin typeface="Arial"/>
              <a:cs typeface="Arial"/>
            </a:endParaRPr>
          </a:p>
          <a:p>
            <a:pPr marL="241300">
              <a:lnSpc>
                <a:spcPts val="2535"/>
              </a:lnSpc>
            </a:pPr>
            <a:r>
              <a:rPr sz="2200" spc="-60" dirty="0">
                <a:latin typeface="Arial"/>
                <a:cs typeface="Arial"/>
              </a:rPr>
              <a:t>only eligible </a:t>
            </a:r>
            <a:r>
              <a:rPr sz="2200" spc="-105" dirty="0">
                <a:latin typeface="Arial"/>
                <a:cs typeface="Arial"/>
              </a:rPr>
              <a:t>candidates </a:t>
            </a:r>
            <a:r>
              <a:rPr sz="2200" spc="15" dirty="0">
                <a:latin typeface="Arial"/>
                <a:cs typeface="Arial"/>
              </a:rPr>
              <a:t>to </a:t>
            </a:r>
            <a:r>
              <a:rPr sz="2200" spc="-135" dirty="0">
                <a:latin typeface="Arial"/>
                <a:cs typeface="Arial"/>
              </a:rPr>
              <a:t>go </a:t>
            </a:r>
            <a:r>
              <a:rPr sz="2200" spc="-55" dirty="0">
                <a:latin typeface="Arial"/>
                <a:cs typeface="Arial"/>
              </a:rPr>
              <a:t>through </a:t>
            </a:r>
            <a:r>
              <a:rPr sz="2200" spc="-10" dirty="0">
                <a:latin typeface="Arial"/>
                <a:cs typeface="Arial"/>
              </a:rPr>
              <a:t>further</a:t>
            </a:r>
            <a:r>
              <a:rPr sz="2200" spc="-345" dirty="0">
                <a:latin typeface="Arial"/>
                <a:cs typeface="Arial"/>
              </a:rPr>
              <a:t> </a:t>
            </a:r>
            <a:r>
              <a:rPr sz="2200" spc="-145" dirty="0">
                <a:latin typeface="Arial"/>
                <a:cs typeface="Arial"/>
              </a:rPr>
              <a:t>stages)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8744" y="2260028"/>
            <a:ext cx="501650" cy="707390"/>
            <a:chOff x="368744" y="2260028"/>
            <a:chExt cx="501650" cy="707390"/>
          </a:xfrm>
        </p:grpSpPr>
        <p:sp>
          <p:nvSpPr>
            <p:cNvPr id="20" name="object 20"/>
            <p:cNvSpPr/>
            <p:nvPr/>
          </p:nvSpPr>
          <p:spPr>
            <a:xfrm>
              <a:off x="381761" y="2273046"/>
              <a:ext cx="475615" cy="681355"/>
            </a:xfrm>
            <a:custGeom>
              <a:avLst/>
              <a:gdLst/>
              <a:ahLst/>
              <a:cxnLst/>
              <a:rect l="l" t="t" r="r" b="b"/>
              <a:pathLst>
                <a:path w="475615" h="681355">
                  <a:moveTo>
                    <a:pt x="475488" y="0"/>
                  </a:moveTo>
                  <a:lnTo>
                    <a:pt x="237744" y="237743"/>
                  </a:lnTo>
                  <a:lnTo>
                    <a:pt x="0" y="0"/>
                  </a:lnTo>
                  <a:lnTo>
                    <a:pt x="0" y="443483"/>
                  </a:lnTo>
                  <a:lnTo>
                    <a:pt x="237744" y="681227"/>
                  </a:lnTo>
                  <a:lnTo>
                    <a:pt x="475488" y="443483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1761" y="2273046"/>
              <a:ext cx="475615" cy="681355"/>
            </a:xfrm>
            <a:custGeom>
              <a:avLst/>
              <a:gdLst/>
              <a:ahLst/>
              <a:cxnLst/>
              <a:rect l="l" t="t" r="r" b="b"/>
              <a:pathLst>
                <a:path w="475615" h="681355">
                  <a:moveTo>
                    <a:pt x="475488" y="0"/>
                  </a:moveTo>
                  <a:lnTo>
                    <a:pt x="475488" y="443483"/>
                  </a:lnTo>
                  <a:lnTo>
                    <a:pt x="237744" y="681227"/>
                  </a:lnTo>
                  <a:lnTo>
                    <a:pt x="0" y="443483"/>
                  </a:lnTo>
                  <a:lnTo>
                    <a:pt x="0" y="0"/>
                  </a:lnTo>
                  <a:lnTo>
                    <a:pt x="237744" y="237743"/>
                  </a:lnTo>
                  <a:lnTo>
                    <a:pt x="475488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5673" y="2482037"/>
            <a:ext cx="46735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20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13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44232" y="2199068"/>
            <a:ext cx="8085455" cy="634365"/>
            <a:chOff x="844232" y="2199068"/>
            <a:chExt cx="8085455" cy="634365"/>
          </a:xfrm>
        </p:grpSpPr>
        <p:sp>
          <p:nvSpPr>
            <p:cNvPr id="24" name="object 24"/>
            <p:cNvSpPr/>
            <p:nvPr/>
          </p:nvSpPr>
          <p:spPr>
            <a:xfrm>
              <a:off x="857249" y="2212085"/>
              <a:ext cx="8059420" cy="608330"/>
            </a:xfrm>
            <a:custGeom>
              <a:avLst/>
              <a:gdLst/>
              <a:ahLst/>
              <a:cxnLst/>
              <a:rect l="l" t="t" r="r" b="b"/>
              <a:pathLst>
                <a:path w="8059420" h="608330">
                  <a:moveTo>
                    <a:pt x="7957566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7957566" y="608076"/>
                  </a:lnTo>
                  <a:lnTo>
                    <a:pt x="7997029" y="600116"/>
                  </a:lnTo>
                  <a:lnTo>
                    <a:pt x="8029241" y="578405"/>
                  </a:lnTo>
                  <a:lnTo>
                    <a:pt x="8050952" y="546193"/>
                  </a:lnTo>
                  <a:lnTo>
                    <a:pt x="8058911" y="506729"/>
                  </a:lnTo>
                  <a:lnTo>
                    <a:pt x="8058911" y="101346"/>
                  </a:lnTo>
                  <a:lnTo>
                    <a:pt x="8050952" y="61882"/>
                  </a:lnTo>
                  <a:lnTo>
                    <a:pt x="8029241" y="29670"/>
                  </a:lnTo>
                  <a:lnTo>
                    <a:pt x="7997029" y="7959"/>
                  </a:lnTo>
                  <a:lnTo>
                    <a:pt x="795756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7249" y="2212085"/>
              <a:ext cx="8059420" cy="608330"/>
            </a:xfrm>
            <a:custGeom>
              <a:avLst/>
              <a:gdLst/>
              <a:ahLst/>
              <a:cxnLst/>
              <a:rect l="l" t="t" r="r" b="b"/>
              <a:pathLst>
                <a:path w="8059420" h="608330">
                  <a:moveTo>
                    <a:pt x="8058911" y="101346"/>
                  </a:moveTo>
                  <a:lnTo>
                    <a:pt x="8058911" y="506729"/>
                  </a:lnTo>
                  <a:lnTo>
                    <a:pt x="8050952" y="546193"/>
                  </a:lnTo>
                  <a:lnTo>
                    <a:pt x="8029241" y="578405"/>
                  </a:lnTo>
                  <a:lnTo>
                    <a:pt x="7997029" y="600116"/>
                  </a:lnTo>
                  <a:lnTo>
                    <a:pt x="7957566" y="608076"/>
                  </a:lnTo>
                  <a:lnTo>
                    <a:pt x="0" y="608076"/>
                  </a:lnTo>
                  <a:lnTo>
                    <a:pt x="0" y="0"/>
                  </a:lnTo>
                  <a:lnTo>
                    <a:pt x="7957566" y="0"/>
                  </a:lnTo>
                  <a:lnTo>
                    <a:pt x="7997029" y="7959"/>
                  </a:lnTo>
                  <a:lnTo>
                    <a:pt x="8029241" y="29670"/>
                  </a:lnTo>
                  <a:lnTo>
                    <a:pt x="8050952" y="61882"/>
                  </a:lnTo>
                  <a:lnTo>
                    <a:pt x="8058911" y="101346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15390" y="2283714"/>
            <a:ext cx="7837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60" dirty="0">
                <a:latin typeface="Arial"/>
                <a:cs typeface="Arial"/>
              </a:rPr>
              <a:t>Application </a:t>
            </a:r>
            <a:r>
              <a:rPr sz="2400" b="1" spc="-175" dirty="0">
                <a:latin typeface="Arial"/>
                <a:cs typeface="Arial"/>
              </a:rPr>
              <a:t>Blank</a:t>
            </a:r>
            <a:r>
              <a:rPr sz="2200" b="1" spc="-175" dirty="0">
                <a:latin typeface="Arial"/>
                <a:cs typeface="Arial"/>
              </a:rPr>
              <a:t>- </a:t>
            </a:r>
            <a:r>
              <a:rPr sz="2200" spc="-40" dirty="0">
                <a:latin typeface="Arial"/>
                <a:cs typeface="Arial"/>
              </a:rPr>
              <a:t>(brief </a:t>
            </a:r>
            <a:r>
              <a:rPr sz="2200" spc="-55" dirty="0">
                <a:latin typeface="Arial"/>
                <a:cs typeface="Arial"/>
              </a:rPr>
              <a:t>history </a:t>
            </a:r>
            <a:r>
              <a:rPr sz="2200" spc="-100" dirty="0">
                <a:latin typeface="Arial"/>
                <a:cs typeface="Arial"/>
              </a:rPr>
              <a:t>sheet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10" dirty="0">
                <a:latin typeface="Arial"/>
                <a:cs typeface="Arial"/>
              </a:rPr>
              <a:t>employees</a:t>
            </a:r>
            <a:r>
              <a:rPr sz="2200" spc="-23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background)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8744" y="3192716"/>
            <a:ext cx="501650" cy="707390"/>
            <a:chOff x="368744" y="3192716"/>
            <a:chExt cx="501650" cy="707390"/>
          </a:xfrm>
        </p:grpSpPr>
        <p:sp>
          <p:nvSpPr>
            <p:cNvPr id="28" name="object 28"/>
            <p:cNvSpPr/>
            <p:nvPr/>
          </p:nvSpPr>
          <p:spPr>
            <a:xfrm>
              <a:off x="381761" y="3205734"/>
              <a:ext cx="475615" cy="681355"/>
            </a:xfrm>
            <a:custGeom>
              <a:avLst/>
              <a:gdLst/>
              <a:ahLst/>
              <a:cxnLst/>
              <a:rect l="l" t="t" r="r" b="b"/>
              <a:pathLst>
                <a:path w="475615" h="681354">
                  <a:moveTo>
                    <a:pt x="475488" y="0"/>
                  </a:moveTo>
                  <a:lnTo>
                    <a:pt x="237744" y="237743"/>
                  </a:lnTo>
                  <a:lnTo>
                    <a:pt x="0" y="0"/>
                  </a:lnTo>
                  <a:lnTo>
                    <a:pt x="0" y="443483"/>
                  </a:lnTo>
                  <a:lnTo>
                    <a:pt x="237744" y="681227"/>
                  </a:lnTo>
                  <a:lnTo>
                    <a:pt x="475488" y="443483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1761" y="3205734"/>
              <a:ext cx="475615" cy="681355"/>
            </a:xfrm>
            <a:custGeom>
              <a:avLst/>
              <a:gdLst/>
              <a:ahLst/>
              <a:cxnLst/>
              <a:rect l="l" t="t" r="r" b="b"/>
              <a:pathLst>
                <a:path w="475615" h="681354">
                  <a:moveTo>
                    <a:pt x="475488" y="0"/>
                  </a:moveTo>
                  <a:lnTo>
                    <a:pt x="475488" y="443483"/>
                  </a:lnTo>
                  <a:lnTo>
                    <a:pt x="237744" y="681227"/>
                  </a:lnTo>
                  <a:lnTo>
                    <a:pt x="0" y="443483"/>
                  </a:lnTo>
                  <a:lnTo>
                    <a:pt x="0" y="0"/>
                  </a:lnTo>
                  <a:lnTo>
                    <a:pt x="237744" y="237743"/>
                  </a:lnTo>
                  <a:lnTo>
                    <a:pt x="475488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85673" y="3415665"/>
            <a:ext cx="4667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25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13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44296" y="2973323"/>
            <a:ext cx="8084820" cy="1193800"/>
            <a:chOff x="844296" y="2973323"/>
            <a:chExt cx="8084820" cy="1193800"/>
          </a:xfrm>
        </p:grpSpPr>
        <p:sp>
          <p:nvSpPr>
            <p:cNvPr id="32" name="object 32"/>
            <p:cNvSpPr/>
            <p:nvPr/>
          </p:nvSpPr>
          <p:spPr>
            <a:xfrm>
              <a:off x="857250" y="2986277"/>
              <a:ext cx="8059420" cy="1167765"/>
            </a:xfrm>
            <a:custGeom>
              <a:avLst/>
              <a:gdLst/>
              <a:ahLst/>
              <a:cxnLst/>
              <a:rect l="l" t="t" r="r" b="b"/>
              <a:pathLst>
                <a:path w="8059420" h="1167764">
                  <a:moveTo>
                    <a:pt x="7864348" y="0"/>
                  </a:moveTo>
                  <a:lnTo>
                    <a:pt x="0" y="0"/>
                  </a:lnTo>
                  <a:lnTo>
                    <a:pt x="0" y="1167384"/>
                  </a:lnTo>
                  <a:lnTo>
                    <a:pt x="7864348" y="1167384"/>
                  </a:lnTo>
                  <a:lnTo>
                    <a:pt x="7908955" y="1162244"/>
                  </a:lnTo>
                  <a:lnTo>
                    <a:pt x="7949906" y="1147606"/>
                  </a:lnTo>
                  <a:lnTo>
                    <a:pt x="7986032" y="1124636"/>
                  </a:lnTo>
                  <a:lnTo>
                    <a:pt x="8016164" y="1094504"/>
                  </a:lnTo>
                  <a:lnTo>
                    <a:pt x="8039134" y="1058378"/>
                  </a:lnTo>
                  <a:lnTo>
                    <a:pt x="8053772" y="1017427"/>
                  </a:lnTo>
                  <a:lnTo>
                    <a:pt x="8058911" y="972820"/>
                  </a:lnTo>
                  <a:lnTo>
                    <a:pt x="8058911" y="194563"/>
                  </a:lnTo>
                  <a:lnTo>
                    <a:pt x="8053772" y="149956"/>
                  </a:lnTo>
                  <a:lnTo>
                    <a:pt x="8039134" y="109005"/>
                  </a:lnTo>
                  <a:lnTo>
                    <a:pt x="8016164" y="72879"/>
                  </a:lnTo>
                  <a:lnTo>
                    <a:pt x="7986032" y="42747"/>
                  </a:lnTo>
                  <a:lnTo>
                    <a:pt x="7949906" y="19777"/>
                  </a:lnTo>
                  <a:lnTo>
                    <a:pt x="7908955" y="5139"/>
                  </a:lnTo>
                  <a:lnTo>
                    <a:pt x="786434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7250" y="2986277"/>
              <a:ext cx="8059420" cy="1167765"/>
            </a:xfrm>
            <a:custGeom>
              <a:avLst/>
              <a:gdLst/>
              <a:ahLst/>
              <a:cxnLst/>
              <a:rect l="l" t="t" r="r" b="b"/>
              <a:pathLst>
                <a:path w="8059420" h="1167764">
                  <a:moveTo>
                    <a:pt x="8058911" y="194563"/>
                  </a:moveTo>
                  <a:lnTo>
                    <a:pt x="8058911" y="972820"/>
                  </a:lnTo>
                  <a:lnTo>
                    <a:pt x="8053772" y="1017427"/>
                  </a:lnTo>
                  <a:lnTo>
                    <a:pt x="8039134" y="1058378"/>
                  </a:lnTo>
                  <a:lnTo>
                    <a:pt x="8016164" y="1094504"/>
                  </a:lnTo>
                  <a:lnTo>
                    <a:pt x="7986032" y="1124636"/>
                  </a:lnTo>
                  <a:lnTo>
                    <a:pt x="7949906" y="1147606"/>
                  </a:lnTo>
                  <a:lnTo>
                    <a:pt x="7908955" y="1162244"/>
                  </a:lnTo>
                  <a:lnTo>
                    <a:pt x="7864348" y="1167384"/>
                  </a:lnTo>
                  <a:lnTo>
                    <a:pt x="0" y="1167384"/>
                  </a:lnTo>
                  <a:lnTo>
                    <a:pt x="0" y="0"/>
                  </a:lnTo>
                  <a:lnTo>
                    <a:pt x="7864348" y="0"/>
                  </a:lnTo>
                  <a:lnTo>
                    <a:pt x="7908955" y="5139"/>
                  </a:lnTo>
                  <a:lnTo>
                    <a:pt x="7949906" y="19777"/>
                  </a:lnTo>
                  <a:lnTo>
                    <a:pt x="7986032" y="42747"/>
                  </a:lnTo>
                  <a:lnTo>
                    <a:pt x="8016164" y="72879"/>
                  </a:lnTo>
                  <a:lnTo>
                    <a:pt x="8039134" y="109005"/>
                  </a:lnTo>
                  <a:lnTo>
                    <a:pt x="8053772" y="149956"/>
                  </a:lnTo>
                  <a:lnTo>
                    <a:pt x="8058911" y="194563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043736" y="2995041"/>
            <a:ext cx="7360920" cy="10712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9085" marR="5080" indent="-287020" algn="just">
              <a:lnSpc>
                <a:spcPct val="92500"/>
              </a:lnSpc>
              <a:spcBef>
                <a:spcPts val="345"/>
              </a:spcBef>
              <a:buFont typeface="Arial"/>
              <a:buChar char="•"/>
              <a:tabLst>
                <a:tab pos="299720" algn="l"/>
              </a:tabLst>
            </a:pPr>
            <a:r>
              <a:rPr sz="2800" b="1" spc="-204" dirty="0">
                <a:latin typeface="Arial"/>
                <a:cs typeface="Arial"/>
              </a:rPr>
              <a:t>Selection </a:t>
            </a:r>
            <a:r>
              <a:rPr sz="2800" b="1" spc="-125" dirty="0">
                <a:latin typeface="Arial"/>
                <a:cs typeface="Arial"/>
              </a:rPr>
              <a:t>Tests</a:t>
            </a:r>
            <a:r>
              <a:rPr sz="2200" b="1" spc="-125" dirty="0">
                <a:latin typeface="Arial"/>
                <a:cs typeface="Arial"/>
              </a:rPr>
              <a:t>-</a:t>
            </a:r>
            <a:r>
              <a:rPr sz="2200" spc="-125" dirty="0">
                <a:latin typeface="Arial"/>
                <a:cs typeface="Arial"/>
              </a:rPr>
              <a:t>1.Intelligent </a:t>
            </a:r>
            <a:r>
              <a:rPr sz="2200" spc="-45" dirty="0">
                <a:latin typeface="Arial"/>
                <a:cs typeface="Arial"/>
              </a:rPr>
              <a:t>test </a:t>
            </a:r>
            <a:r>
              <a:rPr sz="2200" spc="-85" dirty="0">
                <a:latin typeface="Arial"/>
                <a:cs typeface="Arial"/>
              </a:rPr>
              <a:t>2. </a:t>
            </a:r>
            <a:r>
              <a:rPr sz="2200" spc="-45" dirty="0">
                <a:latin typeface="Arial"/>
                <a:cs typeface="Arial"/>
              </a:rPr>
              <a:t>Aptitude, </a:t>
            </a:r>
            <a:r>
              <a:rPr sz="2200" spc="-95" dirty="0">
                <a:latin typeface="Arial"/>
                <a:cs typeface="Arial"/>
              </a:rPr>
              <a:t>3.Personality  4.Achievement </a:t>
            </a:r>
            <a:r>
              <a:rPr sz="2200" spc="-200" dirty="0">
                <a:latin typeface="Arial"/>
                <a:cs typeface="Arial"/>
              </a:rPr>
              <a:t>Tests </a:t>
            </a:r>
            <a:r>
              <a:rPr sz="2200" spc="-85" dirty="0">
                <a:latin typeface="Arial"/>
                <a:cs typeface="Arial"/>
              </a:rPr>
              <a:t>5. </a:t>
            </a:r>
            <a:r>
              <a:rPr sz="2200" spc="-80" dirty="0">
                <a:latin typeface="Arial"/>
                <a:cs typeface="Arial"/>
              </a:rPr>
              <a:t>Simulation </a:t>
            </a:r>
            <a:r>
              <a:rPr sz="2200" spc="-45" dirty="0">
                <a:latin typeface="Arial"/>
                <a:cs typeface="Arial"/>
              </a:rPr>
              <a:t>test </a:t>
            </a:r>
            <a:r>
              <a:rPr sz="2200" spc="-135" dirty="0">
                <a:latin typeface="Arial"/>
                <a:cs typeface="Arial"/>
              </a:rPr>
              <a:t>6.Assessment </a:t>
            </a:r>
            <a:r>
              <a:rPr sz="2200" spc="-70" dirty="0">
                <a:latin typeface="Arial"/>
                <a:cs typeface="Arial"/>
              </a:rPr>
              <a:t>centre </a:t>
            </a:r>
            <a:r>
              <a:rPr sz="2200" spc="-85" dirty="0">
                <a:latin typeface="Arial"/>
                <a:cs typeface="Arial"/>
              </a:rPr>
              <a:t>7.  </a:t>
            </a:r>
            <a:r>
              <a:rPr sz="2200" spc="-110" dirty="0">
                <a:latin typeface="Arial"/>
                <a:cs typeface="Arial"/>
              </a:rPr>
              <a:t>Graphology </a:t>
            </a:r>
            <a:r>
              <a:rPr sz="2200" spc="-45" dirty="0">
                <a:latin typeface="Arial"/>
                <a:cs typeface="Arial"/>
              </a:rPr>
              <a:t>test </a:t>
            </a:r>
            <a:r>
              <a:rPr sz="2200" spc="-85" dirty="0">
                <a:latin typeface="Arial"/>
                <a:cs typeface="Arial"/>
              </a:rPr>
              <a:t>8. </a:t>
            </a:r>
            <a:r>
              <a:rPr sz="2200" spc="-125" dirty="0">
                <a:latin typeface="Arial"/>
                <a:cs typeface="Arial"/>
              </a:rPr>
              <a:t>Polygraph </a:t>
            </a:r>
            <a:r>
              <a:rPr sz="2200" spc="-50" dirty="0">
                <a:latin typeface="Arial"/>
                <a:cs typeface="Arial"/>
              </a:rPr>
              <a:t>(lie detector) </a:t>
            </a:r>
            <a:r>
              <a:rPr sz="2200" spc="-45" dirty="0">
                <a:latin typeface="Arial"/>
                <a:cs typeface="Arial"/>
              </a:rPr>
              <a:t>9.Integrity</a:t>
            </a:r>
            <a:r>
              <a:rPr sz="2200" spc="-24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test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68744" y="4299140"/>
            <a:ext cx="501650" cy="706120"/>
            <a:chOff x="368744" y="4299140"/>
            <a:chExt cx="501650" cy="706120"/>
          </a:xfrm>
        </p:grpSpPr>
        <p:sp>
          <p:nvSpPr>
            <p:cNvPr id="36" name="object 36"/>
            <p:cNvSpPr/>
            <p:nvPr/>
          </p:nvSpPr>
          <p:spPr>
            <a:xfrm>
              <a:off x="381761" y="4312158"/>
              <a:ext cx="475615" cy="680085"/>
            </a:xfrm>
            <a:custGeom>
              <a:avLst/>
              <a:gdLst/>
              <a:ahLst/>
              <a:cxnLst/>
              <a:rect l="l" t="t" r="r" b="b"/>
              <a:pathLst>
                <a:path w="475615" h="680085">
                  <a:moveTo>
                    <a:pt x="475488" y="0"/>
                  </a:moveTo>
                  <a:lnTo>
                    <a:pt x="237744" y="237744"/>
                  </a:lnTo>
                  <a:lnTo>
                    <a:pt x="0" y="0"/>
                  </a:lnTo>
                  <a:lnTo>
                    <a:pt x="0" y="441960"/>
                  </a:lnTo>
                  <a:lnTo>
                    <a:pt x="237744" y="679704"/>
                  </a:lnTo>
                  <a:lnTo>
                    <a:pt x="475488" y="441960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1761" y="4312158"/>
              <a:ext cx="475615" cy="680085"/>
            </a:xfrm>
            <a:custGeom>
              <a:avLst/>
              <a:gdLst/>
              <a:ahLst/>
              <a:cxnLst/>
              <a:rect l="l" t="t" r="r" b="b"/>
              <a:pathLst>
                <a:path w="475615" h="680085">
                  <a:moveTo>
                    <a:pt x="475488" y="0"/>
                  </a:moveTo>
                  <a:lnTo>
                    <a:pt x="475488" y="441960"/>
                  </a:lnTo>
                  <a:lnTo>
                    <a:pt x="237744" y="679704"/>
                  </a:lnTo>
                  <a:lnTo>
                    <a:pt x="0" y="441960"/>
                  </a:lnTo>
                  <a:lnTo>
                    <a:pt x="0" y="0"/>
                  </a:lnTo>
                  <a:lnTo>
                    <a:pt x="237744" y="237744"/>
                  </a:lnTo>
                  <a:lnTo>
                    <a:pt x="475488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85673" y="4520946"/>
            <a:ext cx="4667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25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13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68744" y="4299140"/>
            <a:ext cx="8560435" cy="1214755"/>
            <a:chOff x="368744" y="4299140"/>
            <a:chExt cx="8560435" cy="1214755"/>
          </a:xfrm>
        </p:grpSpPr>
        <p:sp>
          <p:nvSpPr>
            <p:cNvPr id="40" name="object 40"/>
            <p:cNvSpPr/>
            <p:nvPr/>
          </p:nvSpPr>
          <p:spPr>
            <a:xfrm>
              <a:off x="857250" y="4312158"/>
              <a:ext cx="8059420" cy="441959"/>
            </a:xfrm>
            <a:custGeom>
              <a:avLst/>
              <a:gdLst/>
              <a:ahLst/>
              <a:cxnLst/>
              <a:rect l="l" t="t" r="r" b="b"/>
              <a:pathLst>
                <a:path w="8059420" h="441960">
                  <a:moveTo>
                    <a:pt x="7985252" y="0"/>
                  </a:moveTo>
                  <a:lnTo>
                    <a:pt x="0" y="0"/>
                  </a:lnTo>
                  <a:lnTo>
                    <a:pt x="0" y="441960"/>
                  </a:lnTo>
                  <a:lnTo>
                    <a:pt x="7985252" y="441960"/>
                  </a:lnTo>
                  <a:lnTo>
                    <a:pt x="8013906" y="436165"/>
                  </a:lnTo>
                  <a:lnTo>
                    <a:pt x="8037322" y="420370"/>
                  </a:lnTo>
                  <a:lnTo>
                    <a:pt x="8053117" y="396954"/>
                  </a:lnTo>
                  <a:lnTo>
                    <a:pt x="8058911" y="368300"/>
                  </a:lnTo>
                  <a:lnTo>
                    <a:pt x="8058911" y="73660"/>
                  </a:lnTo>
                  <a:lnTo>
                    <a:pt x="8053117" y="45005"/>
                  </a:lnTo>
                  <a:lnTo>
                    <a:pt x="8037322" y="21590"/>
                  </a:lnTo>
                  <a:lnTo>
                    <a:pt x="8013906" y="5794"/>
                  </a:lnTo>
                  <a:lnTo>
                    <a:pt x="79852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57250" y="4312158"/>
              <a:ext cx="8059420" cy="441959"/>
            </a:xfrm>
            <a:custGeom>
              <a:avLst/>
              <a:gdLst/>
              <a:ahLst/>
              <a:cxnLst/>
              <a:rect l="l" t="t" r="r" b="b"/>
              <a:pathLst>
                <a:path w="8059420" h="441960">
                  <a:moveTo>
                    <a:pt x="8058911" y="73660"/>
                  </a:moveTo>
                  <a:lnTo>
                    <a:pt x="8058911" y="368300"/>
                  </a:lnTo>
                  <a:lnTo>
                    <a:pt x="8053117" y="396954"/>
                  </a:lnTo>
                  <a:lnTo>
                    <a:pt x="8037322" y="420370"/>
                  </a:lnTo>
                  <a:lnTo>
                    <a:pt x="8013906" y="436165"/>
                  </a:lnTo>
                  <a:lnTo>
                    <a:pt x="7985252" y="441960"/>
                  </a:lnTo>
                  <a:lnTo>
                    <a:pt x="0" y="441960"/>
                  </a:lnTo>
                  <a:lnTo>
                    <a:pt x="0" y="0"/>
                  </a:lnTo>
                  <a:lnTo>
                    <a:pt x="7985252" y="0"/>
                  </a:lnTo>
                  <a:lnTo>
                    <a:pt x="8013906" y="5794"/>
                  </a:lnTo>
                  <a:lnTo>
                    <a:pt x="8037322" y="21590"/>
                  </a:lnTo>
                  <a:lnTo>
                    <a:pt x="8053117" y="45005"/>
                  </a:lnTo>
                  <a:lnTo>
                    <a:pt x="8058911" y="7366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1761" y="4821174"/>
              <a:ext cx="475615" cy="680085"/>
            </a:xfrm>
            <a:custGeom>
              <a:avLst/>
              <a:gdLst/>
              <a:ahLst/>
              <a:cxnLst/>
              <a:rect l="l" t="t" r="r" b="b"/>
              <a:pathLst>
                <a:path w="475615" h="680085">
                  <a:moveTo>
                    <a:pt x="475488" y="0"/>
                  </a:moveTo>
                  <a:lnTo>
                    <a:pt x="237744" y="237744"/>
                  </a:lnTo>
                  <a:lnTo>
                    <a:pt x="0" y="0"/>
                  </a:lnTo>
                  <a:lnTo>
                    <a:pt x="0" y="441959"/>
                  </a:lnTo>
                  <a:lnTo>
                    <a:pt x="237744" y="679704"/>
                  </a:lnTo>
                  <a:lnTo>
                    <a:pt x="475488" y="441959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1761" y="4821174"/>
              <a:ext cx="475615" cy="680085"/>
            </a:xfrm>
            <a:custGeom>
              <a:avLst/>
              <a:gdLst/>
              <a:ahLst/>
              <a:cxnLst/>
              <a:rect l="l" t="t" r="r" b="b"/>
              <a:pathLst>
                <a:path w="475615" h="680085">
                  <a:moveTo>
                    <a:pt x="475488" y="0"/>
                  </a:moveTo>
                  <a:lnTo>
                    <a:pt x="475488" y="441959"/>
                  </a:lnTo>
                  <a:lnTo>
                    <a:pt x="237744" y="679704"/>
                  </a:lnTo>
                  <a:lnTo>
                    <a:pt x="0" y="441959"/>
                  </a:lnTo>
                  <a:lnTo>
                    <a:pt x="0" y="0"/>
                  </a:lnTo>
                  <a:lnTo>
                    <a:pt x="237744" y="237744"/>
                  </a:lnTo>
                  <a:lnTo>
                    <a:pt x="475488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85673" y="5029657"/>
            <a:ext cx="46735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20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13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44232" y="4808156"/>
            <a:ext cx="8085455" cy="467995"/>
            <a:chOff x="844232" y="4808156"/>
            <a:chExt cx="8085455" cy="467995"/>
          </a:xfrm>
        </p:grpSpPr>
        <p:sp>
          <p:nvSpPr>
            <p:cNvPr id="46" name="object 46"/>
            <p:cNvSpPr/>
            <p:nvPr/>
          </p:nvSpPr>
          <p:spPr>
            <a:xfrm>
              <a:off x="857249" y="4821174"/>
              <a:ext cx="8059420" cy="441959"/>
            </a:xfrm>
            <a:custGeom>
              <a:avLst/>
              <a:gdLst/>
              <a:ahLst/>
              <a:cxnLst/>
              <a:rect l="l" t="t" r="r" b="b"/>
              <a:pathLst>
                <a:path w="8059420" h="441960">
                  <a:moveTo>
                    <a:pt x="7985252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7985252" y="441959"/>
                  </a:lnTo>
                  <a:lnTo>
                    <a:pt x="8013906" y="436165"/>
                  </a:lnTo>
                  <a:lnTo>
                    <a:pt x="8037322" y="420369"/>
                  </a:lnTo>
                  <a:lnTo>
                    <a:pt x="8053117" y="396954"/>
                  </a:lnTo>
                  <a:lnTo>
                    <a:pt x="8058911" y="368300"/>
                  </a:lnTo>
                  <a:lnTo>
                    <a:pt x="8058911" y="73659"/>
                  </a:lnTo>
                  <a:lnTo>
                    <a:pt x="8053117" y="45005"/>
                  </a:lnTo>
                  <a:lnTo>
                    <a:pt x="8037322" y="21590"/>
                  </a:lnTo>
                  <a:lnTo>
                    <a:pt x="8013906" y="5794"/>
                  </a:lnTo>
                  <a:lnTo>
                    <a:pt x="79852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7249" y="4821174"/>
              <a:ext cx="8059420" cy="441959"/>
            </a:xfrm>
            <a:custGeom>
              <a:avLst/>
              <a:gdLst/>
              <a:ahLst/>
              <a:cxnLst/>
              <a:rect l="l" t="t" r="r" b="b"/>
              <a:pathLst>
                <a:path w="8059420" h="441960">
                  <a:moveTo>
                    <a:pt x="8058911" y="73659"/>
                  </a:moveTo>
                  <a:lnTo>
                    <a:pt x="8058911" y="368300"/>
                  </a:lnTo>
                  <a:lnTo>
                    <a:pt x="8053117" y="396954"/>
                  </a:lnTo>
                  <a:lnTo>
                    <a:pt x="8037322" y="420369"/>
                  </a:lnTo>
                  <a:lnTo>
                    <a:pt x="8013906" y="436165"/>
                  </a:lnTo>
                  <a:lnTo>
                    <a:pt x="7985252" y="441959"/>
                  </a:lnTo>
                  <a:lnTo>
                    <a:pt x="0" y="441959"/>
                  </a:lnTo>
                  <a:lnTo>
                    <a:pt x="0" y="0"/>
                  </a:lnTo>
                  <a:lnTo>
                    <a:pt x="7985252" y="0"/>
                  </a:lnTo>
                  <a:lnTo>
                    <a:pt x="8013906" y="5794"/>
                  </a:lnTo>
                  <a:lnTo>
                    <a:pt x="8037322" y="21590"/>
                  </a:lnTo>
                  <a:lnTo>
                    <a:pt x="8053117" y="45005"/>
                  </a:lnTo>
                  <a:lnTo>
                    <a:pt x="8058911" y="7365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043736" y="4182516"/>
            <a:ext cx="6186170" cy="10439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99720" algn="l"/>
              </a:tabLst>
            </a:pPr>
            <a:r>
              <a:rPr sz="2800" b="1" spc="-204" dirty="0">
                <a:latin typeface="Arial"/>
                <a:cs typeface="Arial"/>
              </a:rPr>
              <a:t>Selection </a:t>
            </a:r>
            <a:r>
              <a:rPr sz="2800" b="1" spc="-120" dirty="0">
                <a:latin typeface="Arial"/>
                <a:cs typeface="Arial"/>
              </a:rPr>
              <a:t>Interview- </a:t>
            </a:r>
            <a:r>
              <a:rPr sz="2200" spc="-60" dirty="0">
                <a:latin typeface="Arial"/>
                <a:cs typeface="Arial"/>
              </a:rPr>
              <a:t>oral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examination</a:t>
            </a:r>
            <a:endParaRPr sz="2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99720" algn="l"/>
              </a:tabLst>
            </a:pPr>
            <a:r>
              <a:rPr sz="2800" b="1" spc="-150" dirty="0">
                <a:latin typeface="Arial"/>
                <a:cs typeface="Arial"/>
              </a:rPr>
              <a:t>Medical </a:t>
            </a:r>
            <a:r>
              <a:rPr sz="2800" b="1" spc="-190" dirty="0">
                <a:latin typeface="Arial"/>
                <a:cs typeface="Arial"/>
              </a:rPr>
              <a:t>Examination- </a:t>
            </a:r>
            <a:r>
              <a:rPr sz="2200" spc="-114" dirty="0">
                <a:latin typeface="Arial"/>
                <a:cs typeface="Arial"/>
              </a:rPr>
              <a:t>reveals </a:t>
            </a:r>
            <a:r>
              <a:rPr sz="2200" spc="-145" dirty="0">
                <a:latin typeface="Arial"/>
                <a:cs typeface="Arial"/>
              </a:rPr>
              <a:t>Physical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fitness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68744" y="5474144"/>
            <a:ext cx="501650" cy="706120"/>
            <a:chOff x="368744" y="5474144"/>
            <a:chExt cx="501650" cy="706120"/>
          </a:xfrm>
        </p:grpSpPr>
        <p:sp>
          <p:nvSpPr>
            <p:cNvPr id="50" name="object 50"/>
            <p:cNvSpPr/>
            <p:nvPr/>
          </p:nvSpPr>
          <p:spPr>
            <a:xfrm>
              <a:off x="381761" y="5487162"/>
              <a:ext cx="475615" cy="680085"/>
            </a:xfrm>
            <a:custGeom>
              <a:avLst/>
              <a:gdLst/>
              <a:ahLst/>
              <a:cxnLst/>
              <a:rect l="l" t="t" r="r" b="b"/>
              <a:pathLst>
                <a:path w="475615" h="680085">
                  <a:moveTo>
                    <a:pt x="475488" y="0"/>
                  </a:moveTo>
                  <a:lnTo>
                    <a:pt x="237744" y="237744"/>
                  </a:lnTo>
                  <a:lnTo>
                    <a:pt x="0" y="0"/>
                  </a:lnTo>
                  <a:lnTo>
                    <a:pt x="0" y="441959"/>
                  </a:lnTo>
                  <a:lnTo>
                    <a:pt x="237744" y="679704"/>
                  </a:lnTo>
                  <a:lnTo>
                    <a:pt x="475488" y="441959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81761" y="5487162"/>
              <a:ext cx="475615" cy="680085"/>
            </a:xfrm>
            <a:custGeom>
              <a:avLst/>
              <a:gdLst/>
              <a:ahLst/>
              <a:cxnLst/>
              <a:rect l="l" t="t" r="r" b="b"/>
              <a:pathLst>
                <a:path w="475615" h="680085">
                  <a:moveTo>
                    <a:pt x="475488" y="0"/>
                  </a:moveTo>
                  <a:lnTo>
                    <a:pt x="475488" y="441959"/>
                  </a:lnTo>
                  <a:lnTo>
                    <a:pt x="237744" y="679704"/>
                  </a:lnTo>
                  <a:lnTo>
                    <a:pt x="0" y="441959"/>
                  </a:lnTo>
                  <a:lnTo>
                    <a:pt x="0" y="0"/>
                  </a:lnTo>
                  <a:lnTo>
                    <a:pt x="237744" y="237744"/>
                  </a:lnTo>
                  <a:lnTo>
                    <a:pt x="475488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85673" y="5696813"/>
            <a:ext cx="4667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25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13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844232" y="5461952"/>
            <a:ext cx="8085455" cy="734695"/>
            <a:chOff x="844232" y="5461952"/>
            <a:chExt cx="8085455" cy="734695"/>
          </a:xfrm>
        </p:grpSpPr>
        <p:sp>
          <p:nvSpPr>
            <p:cNvPr id="54" name="object 54"/>
            <p:cNvSpPr/>
            <p:nvPr/>
          </p:nvSpPr>
          <p:spPr>
            <a:xfrm>
              <a:off x="857249" y="5474970"/>
              <a:ext cx="8059420" cy="708660"/>
            </a:xfrm>
            <a:custGeom>
              <a:avLst/>
              <a:gdLst/>
              <a:ahLst/>
              <a:cxnLst/>
              <a:rect l="l" t="t" r="r" b="b"/>
              <a:pathLst>
                <a:path w="8059420" h="708660">
                  <a:moveTo>
                    <a:pt x="7940802" y="0"/>
                  </a:moveTo>
                  <a:lnTo>
                    <a:pt x="0" y="0"/>
                  </a:lnTo>
                  <a:lnTo>
                    <a:pt x="0" y="708659"/>
                  </a:lnTo>
                  <a:lnTo>
                    <a:pt x="7940802" y="708659"/>
                  </a:lnTo>
                  <a:lnTo>
                    <a:pt x="7986795" y="699377"/>
                  </a:lnTo>
                  <a:lnTo>
                    <a:pt x="8024336" y="674065"/>
                  </a:lnTo>
                  <a:lnTo>
                    <a:pt x="8049637" y="636522"/>
                  </a:lnTo>
                  <a:lnTo>
                    <a:pt x="8058911" y="590549"/>
                  </a:lnTo>
                  <a:lnTo>
                    <a:pt x="8058911" y="118109"/>
                  </a:lnTo>
                  <a:lnTo>
                    <a:pt x="8049637" y="72116"/>
                  </a:lnTo>
                  <a:lnTo>
                    <a:pt x="8024336" y="34575"/>
                  </a:lnTo>
                  <a:lnTo>
                    <a:pt x="7986795" y="9274"/>
                  </a:lnTo>
                  <a:lnTo>
                    <a:pt x="79408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57249" y="5474970"/>
              <a:ext cx="8059420" cy="708660"/>
            </a:xfrm>
            <a:custGeom>
              <a:avLst/>
              <a:gdLst/>
              <a:ahLst/>
              <a:cxnLst/>
              <a:rect l="l" t="t" r="r" b="b"/>
              <a:pathLst>
                <a:path w="8059420" h="708660">
                  <a:moveTo>
                    <a:pt x="8058911" y="118109"/>
                  </a:moveTo>
                  <a:lnTo>
                    <a:pt x="8058911" y="590549"/>
                  </a:lnTo>
                  <a:lnTo>
                    <a:pt x="8049637" y="636522"/>
                  </a:lnTo>
                  <a:lnTo>
                    <a:pt x="8024336" y="674065"/>
                  </a:lnTo>
                  <a:lnTo>
                    <a:pt x="7986795" y="699377"/>
                  </a:lnTo>
                  <a:lnTo>
                    <a:pt x="7940802" y="708659"/>
                  </a:lnTo>
                  <a:lnTo>
                    <a:pt x="0" y="708659"/>
                  </a:lnTo>
                  <a:lnTo>
                    <a:pt x="0" y="0"/>
                  </a:lnTo>
                  <a:lnTo>
                    <a:pt x="7940802" y="0"/>
                  </a:lnTo>
                  <a:lnTo>
                    <a:pt x="7986795" y="9274"/>
                  </a:lnTo>
                  <a:lnTo>
                    <a:pt x="8024336" y="34575"/>
                  </a:lnTo>
                  <a:lnTo>
                    <a:pt x="8049637" y="72116"/>
                  </a:lnTo>
                  <a:lnTo>
                    <a:pt x="8058911" y="118109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043736" y="5408777"/>
            <a:ext cx="7429500" cy="7645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99085" marR="5080" indent="-287020">
              <a:lnSpc>
                <a:spcPct val="93500"/>
              </a:lnSpc>
              <a:spcBef>
                <a:spcPts val="315"/>
              </a:spcBef>
              <a:buFont typeface="Arial"/>
              <a:buChar char="•"/>
              <a:tabLst>
                <a:tab pos="299720" algn="l"/>
              </a:tabLst>
            </a:pPr>
            <a:r>
              <a:rPr sz="2800" b="1" spc="-220" dirty="0">
                <a:latin typeface="Arial"/>
                <a:cs typeface="Arial"/>
              </a:rPr>
              <a:t>Reference </a:t>
            </a:r>
            <a:r>
              <a:rPr sz="2800" b="1" spc="-170" dirty="0">
                <a:latin typeface="Arial"/>
                <a:cs typeface="Arial"/>
              </a:rPr>
              <a:t>checks</a:t>
            </a:r>
            <a:r>
              <a:rPr sz="2800" spc="-170" dirty="0">
                <a:latin typeface="Arial"/>
                <a:cs typeface="Arial"/>
              </a:rPr>
              <a:t>-</a:t>
            </a:r>
            <a:r>
              <a:rPr sz="2200" spc="-170" dirty="0">
                <a:latin typeface="Arial"/>
                <a:cs typeface="Arial"/>
              </a:rPr>
              <a:t>personnel </a:t>
            </a:r>
            <a:r>
              <a:rPr sz="2200" spc="-55" dirty="0">
                <a:latin typeface="Arial"/>
                <a:cs typeface="Arial"/>
              </a:rPr>
              <a:t>department </a:t>
            </a:r>
            <a:r>
              <a:rPr sz="2200" spc="-135" dirty="0">
                <a:latin typeface="Arial"/>
                <a:cs typeface="Arial"/>
              </a:rPr>
              <a:t>check </a:t>
            </a:r>
            <a:r>
              <a:rPr sz="2200" spc="-90" dirty="0">
                <a:latin typeface="Arial"/>
                <a:cs typeface="Arial"/>
              </a:rPr>
              <a:t>applicants  previous </a:t>
            </a:r>
            <a:r>
              <a:rPr sz="2200" spc="-35" dirty="0">
                <a:latin typeface="Arial"/>
                <a:cs typeface="Arial"/>
              </a:rPr>
              <a:t>job </a:t>
            </a:r>
            <a:r>
              <a:rPr sz="2200" spc="-80" dirty="0">
                <a:latin typeface="Arial"/>
                <a:cs typeface="Arial"/>
              </a:rPr>
              <a:t>performance </a:t>
            </a:r>
            <a:r>
              <a:rPr sz="2200" spc="-55" dirty="0">
                <a:latin typeface="Arial"/>
                <a:cs typeface="Arial"/>
              </a:rPr>
              <a:t>through </a:t>
            </a:r>
            <a:r>
              <a:rPr sz="2200" spc="-105" dirty="0">
                <a:latin typeface="Arial"/>
                <a:cs typeface="Arial"/>
              </a:rPr>
              <a:t>references</a:t>
            </a:r>
            <a:r>
              <a:rPr sz="2200" spc="-28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given.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68744" y="6150800"/>
            <a:ext cx="501650" cy="706120"/>
            <a:chOff x="368744" y="6150800"/>
            <a:chExt cx="501650" cy="706120"/>
          </a:xfrm>
        </p:grpSpPr>
        <p:sp>
          <p:nvSpPr>
            <p:cNvPr id="58" name="object 58"/>
            <p:cNvSpPr/>
            <p:nvPr/>
          </p:nvSpPr>
          <p:spPr>
            <a:xfrm>
              <a:off x="381761" y="6163818"/>
              <a:ext cx="475615" cy="680085"/>
            </a:xfrm>
            <a:custGeom>
              <a:avLst/>
              <a:gdLst/>
              <a:ahLst/>
              <a:cxnLst/>
              <a:rect l="l" t="t" r="r" b="b"/>
              <a:pathLst>
                <a:path w="475615" h="680084">
                  <a:moveTo>
                    <a:pt x="475488" y="0"/>
                  </a:moveTo>
                  <a:lnTo>
                    <a:pt x="237744" y="237743"/>
                  </a:lnTo>
                  <a:lnTo>
                    <a:pt x="0" y="0"/>
                  </a:lnTo>
                  <a:lnTo>
                    <a:pt x="0" y="441959"/>
                  </a:lnTo>
                  <a:lnTo>
                    <a:pt x="237744" y="679703"/>
                  </a:lnTo>
                  <a:lnTo>
                    <a:pt x="475488" y="441959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81761" y="6163818"/>
              <a:ext cx="475615" cy="680085"/>
            </a:xfrm>
            <a:custGeom>
              <a:avLst/>
              <a:gdLst/>
              <a:ahLst/>
              <a:cxnLst/>
              <a:rect l="l" t="t" r="r" b="b"/>
              <a:pathLst>
                <a:path w="475615" h="680084">
                  <a:moveTo>
                    <a:pt x="475488" y="0"/>
                  </a:moveTo>
                  <a:lnTo>
                    <a:pt x="475488" y="441959"/>
                  </a:lnTo>
                  <a:lnTo>
                    <a:pt x="237744" y="679703"/>
                  </a:lnTo>
                  <a:lnTo>
                    <a:pt x="0" y="441959"/>
                  </a:lnTo>
                  <a:lnTo>
                    <a:pt x="0" y="0"/>
                  </a:lnTo>
                  <a:lnTo>
                    <a:pt x="237744" y="237743"/>
                  </a:lnTo>
                  <a:lnTo>
                    <a:pt x="475488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85673" y="6373774"/>
            <a:ext cx="4667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25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13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844296" y="6176771"/>
            <a:ext cx="8084820" cy="467995"/>
            <a:chOff x="844296" y="6176771"/>
            <a:chExt cx="8084820" cy="467995"/>
          </a:xfrm>
        </p:grpSpPr>
        <p:sp>
          <p:nvSpPr>
            <p:cNvPr id="62" name="object 62"/>
            <p:cNvSpPr/>
            <p:nvPr/>
          </p:nvSpPr>
          <p:spPr>
            <a:xfrm>
              <a:off x="857250" y="6189725"/>
              <a:ext cx="8059420" cy="441959"/>
            </a:xfrm>
            <a:custGeom>
              <a:avLst/>
              <a:gdLst/>
              <a:ahLst/>
              <a:cxnLst/>
              <a:rect l="l" t="t" r="r" b="b"/>
              <a:pathLst>
                <a:path w="8059420" h="441959">
                  <a:moveTo>
                    <a:pt x="7985252" y="0"/>
                  </a:moveTo>
                  <a:lnTo>
                    <a:pt x="0" y="0"/>
                  </a:lnTo>
                  <a:lnTo>
                    <a:pt x="0" y="441960"/>
                  </a:lnTo>
                  <a:lnTo>
                    <a:pt x="7985252" y="441960"/>
                  </a:lnTo>
                  <a:lnTo>
                    <a:pt x="8013906" y="436170"/>
                  </a:lnTo>
                  <a:lnTo>
                    <a:pt x="8037322" y="420384"/>
                  </a:lnTo>
                  <a:lnTo>
                    <a:pt x="8053117" y="396970"/>
                  </a:lnTo>
                  <a:lnTo>
                    <a:pt x="8058911" y="368300"/>
                  </a:lnTo>
                  <a:lnTo>
                    <a:pt x="8058911" y="73660"/>
                  </a:lnTo>
                  <a:lnTo>
                    <a:pt x="8053117" y="44989"/>
                  </a:lnTo>
                  <a:lnTo>
                    <a:pt x="8037322" y="21575"/>
                  </a:lnTo>
                  <a:lnTo>
                    <a:pt x="8013906" y="5789"/>
                  </a:lnTo>
                  <a:lnTo>
                    <a:pt x="79852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7250" y="6189725"/>
              <a:ext cx="8059420" cy="441959"/>
            </a:xfrm>
            <a:custGeom>
              <a:avLst/>
              <a:gdLst/>
              <a:ahLst/>
              <a:cxnLst/>
              <a:rect l="l" t="t" r="r" b="b"/>
              <a:pathLst>
                <a:path w="8059420" h="441959">
                  <a:moveTo>
                    <a:pt x="8058911" y="73660"/>
                  </a:moveTo>
                  <a:lnTo>
                    <a:pt x="8058911" y="368300"/>
                  </a:lnTo>
                  <a:lnTo>
                    <a:pt x="8053117" y="396970"/>
                  </a:lnTo>
                  <a:lnTo>
                    <a:pt x="8037322" y="420384"/>
                  </a:lnTo>
                  <a:lnTo>
                    <a:pt x="8013906" y="436170"/>
                  </a:lnTo>
                  <a:lnTo>
                    <a:pt x="7985252" y="441960"/>
                  </a:lnTo>
                  <a:lnTo>
                    <a:pt x="0" y="441960"/>
                  </a:lnTo>
                  <a:lnTo>
                    <a:pt x="0" y="0"/>
                  </a:lnTo>
                  <a:lnTo>
                    <a:pt x="7985252" y="0"/>
                  </a:lnTo>
                  <a:lnTo>
                    <a:pt x="8013906" y="5789"/>
                  </a:lnTo>
                  <a:lnTo>
                    <a:pt x="8037322" y="21575"/>
                  </a:lnTo>
                  <a:lnTo>
                    <a:pt x="8053117" y="44989"/>
                  </a:lnTo>
                  <a:lnTo>
                    <a:pt x="8058911" y="7366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22400" y="6170472"/>
            <a:ext cx="78708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500" b="1" spc="-170" dirty="0">
                <a:latin typeface="Arial"/>
                <a:cs typeface="Arial"/>
              </a:rPr>
              <a:t>Hiring </a:t>
            </a:r>
            <a:r>
              <a:rPr sz="2500" b="1" spc="-195" dirty="0">
                <a:latin typeface="Arial"/>
                <a:cs typeface="Arial"/>
              </a:rPr>
              <a:t>Decision- </a:t>
            </a:r>
            <a:r>
              <a:rPr sz="2000" spc="-30" dirty="0">
                <a:latin typeface="Arial"/>
                <a:cs typeface="Arial"/>
              </a:rPr>
              <a:t>final </a:t>
            </a:r>
            <a:r>
              <a:rPr sz="2000" spc="-85" dirty="0">
                <a:latin typeface="Arial"/>
                <a:cs typeface="Arial"/>
              </a:rPr>
              <a:t>decision </a:t>
            </a:r>
            <a:r>
              <a:rPr sz="2000" spc="-35" dirty="0">
                <a:latin typeface="Arial"/>
                <a:cs typeface="Arial"/>
              </a:rPr>
              <a:t>whether </a:t>
            </a:r>
            <a:r>
              <a:rPr sz="2000" spc="15" dirty="0">
                <a:latin typeface="Arial"/>
                <a:cs typeface="Arial"/>
              </a:rPr>
              <a:t>to </a:t>
            </a:r>
            <a:r>
              <a:rPr sz="2000" spc="-85" dirty="0">
                <a:latin typeface="Arial"/>
                <a:cs typeface="Arial"/>
              </a:rPr>
              <a:t>select </a:t>
            </a:r>
            <a:r>
              <a:rPr sz="2000" spc="-15" dirty="0">
                <a:latin typeface="Arial"/>
                <a:cs typeface="Arial"/>
              </a:rPr>
              <a:t>or </a:t>
            </a:r>
            <a:r>
              <a:rPr sz="2000" spc="-40" dirty="0">
                <a:latin typeface="Arial"/>
                <a:cs typeface="Arial"/>
              </a:rPr>
              <a:t>reject</a:t>
            </a:r>
            <a:r>
              <a:rPr sz="2000" spc="-345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75" dirty="0">
                <a:latin typeface="Arial"/>
                <a:cs typeface="Arial"/>
              </a:rPr>
              <a:t>candidate.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30428"/>
            <a:ext cx="8842375" cy="623887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99390" indent="-187325">
              <a:lnSpc>
                <a:spcPct val="100000"/>
              </a:lnSpc>
              <a:spcBef>
                <a:spcPts val="220"/>
              </a:spcBef>
              <a:buSzPct val="94736"/>
              <a:buAutoNum type="arabicPeriod"/>
              <a:tabLst>
                <a:tab pos="200025" algn="l"/>
              </a:tabLst>
            </a:pPr>
            <a:r>
              <a:rPr sz="1900" b="1" spc="-90" dirty="0">
                <a:latin typeface="Arial"/>
                <a:cs typeface="Arial"/>
              </a:rPr>
              <a:t>Intelligent </a:t>
            </a:r>
            <a:r>
              <a:rPr sz="1900" b="1" spc="-105" dirty="0">
                <a:latin typeface="Arial"/>
                <a:cs typeface="Arial"/>
              </a:rPr>
              <a:t>test </a:t>
            </a:r>
            <a:r>
              <a:rPr sz="1900" spc="-40" dirty="0">
                <a:latin typeface="Arial"/>
                <a:cs typeface="Arial"/>
              </a:rPr>
              <a:t>[mental </a:t>
            </a:r>
            <a:r>
              <a:rPr sz="1900" spc="-20" dirty="0">
                <a:latin typeface="Arial"/>
                <a:cs typeface="Arial"/>
              </a:rPr>
              <a:t>ability]- </a:t>
            </a:r>
            <a:r>
              <a:rPr sz="1900" spc="-70" dirty="0">
                <a:latin typeface="Arial"/>
                <a:cs typeface="Arial"/>
              </a:rPr>
              <a:t>numerical</a:t>
            </a:r>
            <a:r>
              <a:rPr sz="1900" spc="-15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ability</a:t>
            </a:r>
            <a:endParaRPr sz="1900">
              <a:latin typeface="Arial"/>
              <a:cs typeface="Arial"/>
            </a:endParaRPr>
          </a:p>
          <a:p>
            <a:pPr marL="12700" marR="3314065">
              <a:lnSpc>
                <a:spcPct val="104700"/>
              </a:lnSpc>
              <a:spcBef>
                <a:spcPts val="10"/>
              </a:spcBef>
              <a:buSzPct val="94736"/>
              <a:buAutoNum type="arabicPeriod"/>
              <a:tabLst>
                <a:tab pos="254000" algn="l"/>
              </a:tabLst>
            </a:pPr>
            <a:r>
              <a:rPr sz="1900" b="1" spc="-100" dirty="0">
                <a:latin typeface="Arial"/>
                <a:cs typeface="Arial"/>
              </a:rPr>
              <a:t>Aptitude </a:t>
            </a:r>
            <a:r>
              <a:rPr sz="1900" b="1" spc="-60" dirty="0">
                <a:latin typeface="Arial"/>
                <a:cs typeface="Arial"/>
              </a:rPr>
              <a:t>tests</a:t>
            </a:r>
            <a:r>
              <a:rPr sz="1900" spc="-60" dirty="0">
                <a:latin typeface="Arial"/>
                <a:cs typeface="Arial"/>
              </a:rPr>
              <a:t>[potential </a:t>
            </a:r>
            <a:r>
              <a:rPr sz="1900" spc="10" dirty="0">
                <a:latin typeface="Arial"/>
                <a:cs typeface="Arial"/>
              </a:rPr>
              <a:t>to </a:t>
            </a:r>
            <a:r>
              <a:rPr sz="1900" spc="-60" dirty="0">
                <a:latin typeface="Arial"/>
                <a:cs typeface="Arial"/>
              </a:rPr>
              <a:t>learn </a:t>
            </a:r>
            <a:r>
              <a:rPr sz="1900" spc="-65" dirty="0">
                <a:latin typeface="Arial"/>
                <a:cs typeface="Arial"/>
              </a:rPr>
              <a:t>skills]-</a:t>
            </a:r>
            <a:r>
              <a:rPr sz="1900" spc="-200" dirty="0">
                <a:latin typeface="Arial"/>
                <a:cs typeface="Arial"/>
              </a:rPr>
              <a:t> </a:t>
            </a:r>
            <a:r>
              <a:rPr sz="1900" spc="-60" dirty="0">
                <a:latin typeface="Arial"/>
                <a:cs typeface="Arial"/>
              </a:rPr>
              <a:t>mathematical  </a:t>
            </a:r>
            <a:r>
              <a:rPr sz="1900" spc="-125" dirty="0">
                <a:latin typeface="Arial"/>
                <a:cs typeface="Arial"/>
              </a:rPr>
              <a:t>3.</a:t>
            </a:r>
            <a:r>
              <a:rPr sz="1900" b="1" spc="-125" dirty="0">
                <a:latin typeface="Arial"/>
                <a:cs typeface="Arial"/>
              </a:rPr>
              <a:t>Personality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125" dirty="0">
                <a:latin typeface="Arial"/>
                <a:cs typeface="Arial"/>
              </a:rPr>
              <a:t>tests-</a:t>
            </a:r>
            <a:endParaRPr sz="1900">
              <a:latin typeface="Arial"/>
              <a:cs typeface="Arial"/>
            </a:endParaRPr>
          </a:p>
          <a:p>
            <a:pPr marL="502920" lvl="1" indent="-262255">
              <a:lnSpc>
                <a:spcPct val="100000"/>
              </a:lnSpc>
              <a:spcBef>
                <a:spcPts val="120"/>
              </a:spcBef>
              <a:buSzPct val="94736"/>
              <a:buAutoNum type="alphaLcParenBoth"/>
              <a:tabLst>
                <a:tab pos="503555" algn="l"/>
              </a:tabLst>
            </a:pPr>
            <a:r>
              <a:rPr sz="1900" spc="-75" dirty="0">
                <a:latin typeface="Arial"/>
                <a:cs typeface="Arial"/>
              </a:rPr>
              <a:t>Projective </a:t>
            </a:r>
            <a:r>
              <a:rPr sz="1900" spc="-35" dirty="0">
                <a:latin typeface="Arial"/>
                <a:cs typeface="Arial"/>
              </a:rPr>
              <a:t>tests[interpret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problem],</a:t>
            </a:r>
            <a:endParaRPr sz="1900">
              <a:latin typeface="Arial"/>
              <a:cs typeface="Arial"/>
            </a:endParaRPr>
          </a:p>
          <a:p>
            <a:pPr marL="514350" lvl="1" indent="-273685">
              <a:lnSpc>
                <a:spcPct val="100000"/>
              </a:lnSpc>
              <a:spcBef>
                <a:spcPts val="110"/>
              </a:spcBef>
              <a:buSzPct val="94736"/>
              <a:buAutoNum type="alphaLcParenBoth"/>
              <a:tabLst>
                <a:tab pos="514984" algn="l"/>
              </a:tabLst>
            </a:pPr>
            <a:r>
              <a:rPr sz="1900" spc="-50" dirty="0">
                <a:latin typeface="Arial"/>
                <a:cs typeface="Arial"/>
              </a:rPr>
              <a:t>Interest </a:t>
            </a:r>
            <a:r>
              <a:rPr sz="1900" spc="-65" dirty="0">
                <a:latin typeface="Arial"/>
                <a:cs typeface="Arial"/>
              </a:rPr>
              <a:t>tests[idea </a:t>
            </a:r>
            <a:r>
              <a:rPr sz="1900" spc="10" dirty="0">
                <a:latin typeface="Arial"/>
                <a:cs typeface="Arial"/>
              </a:rPr>
              <a:t>to </a:t>
            </a:r>
            <a:r>
              <a:rPr sz="1900" spc="-60" dirty="0">
                <a:latin typeface="Arial"/>
                <a:cs typeface="Arial"/>
              </a:rPr>
              <a:t>know </a:t>
            </a:r>
            <a:r>
              <a:rPr sz="1900" spc="-90" dirty="0">
                <a:latin typeface="Arial"/>
                <a:cs typeface="Arial"/>
              </a:rPr>
              <a:t>peoples </a:t>
            </a:r>
            <a:r>
              <a:rPr sz="1900" spc="-105" dirty="0">
                <a:latin typeface="Arial"/>
                <a:cs typeface="Arial"/>
              </a:rPr>
              <a:t>area </a:t>
            </a:r>
            <a:r>
              <a:rPr sz="1900" spc="-5" dirty="0">
                <a:latin typeface="Arial"/>
                <a:cs typeface="Arial"/>
              </a:rPr>
              <a:t>of</a:t>
            </a:r>
            <a:r>
              <a:rPr sz="1900" spc="-325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interest],</a:t>
            </a:r>
            <a:endParaRPr sz="19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25"/>
              </a:spcBef>
            </a:pPr>
            <a:r>
              <a:rPr sz="1900" spc="-60" dirty="0">
                <a:latin typeface="Arial"/>
                <a:cs typeface="Arial"/>
              </a:rPr>
              <a:t>( </a:t>
            </a:r>
            <a:r>
              <a:rPr sz="1900" spc="-100" dirty="0">
                <a:latin typeface="Arial"/>
                <a:cs typeface="Arial"/>
              </a:rPr>
              <a:t>c)Preference </a:t>
            </a:r>
            <a:r>
              <a:rPr sz="1900" spc="-50" dirty="0">
                <a:latin typeface="Arial"/>
                <a:cs typeface="Arial"/>
              </a:rPr>
              <a:t>test[people </a:t>
            </a:r>
            <a:r>
              <a:rPr sz="1900" spc="-25" dirty="0">
                <a:latin typeface="Arial"/>
                <a:cs typeface="Arial"/>
              </a:rPr>
              <a:t>differ in </a:t>
            </a:r>
            <a:r>
              <a:rPr sz="1900" spc="-75" dirty="0">
                <a:latin typeface="Arial"/>
                <a:cs typeface="Arial"/>
              </a:rPr>
              <a:t>preference </a:t>
            </a:r>
            <a:r>
              <a:rPr sz="1900" spc="-10" dirty="0">
                <a:latin typeface="Arial"/>
                <a:cs typeface="Arial"/>
              </a:rPr>
              <a:t>for</a:t>
            </a:r>
            <a:r>
              <a:rPr sz="1900" spc="-310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achievement]</a:t>
            </a:r>
            <a:endParaRPr sz="1900">
              <a:latin typeface="Arial"/>
              <a:cs typeface="Arial"/>
            </a:endParaRPr>
          </a:p>
          <a:p>
            <a:pPr marL="199390" indent="-187325">
              <a:lnSpc>
                <a:spcPct val="100000"/>
              </a:lnSpc>
              <a:spcBef>
                <a:spcPts val="105"/>
              </a:spcBef>
              <a:buSzPct val="94736"/>
              <a:buAutoNum type="arabicPeriod" startAt="4"/>
              <a:tabLst>
                <a:tab pos="200025" algn="l"/>
              </a:tabLst>
            </a:pPr>
            <a:r>
              <a:rPr sz="1900" b="1" spc="-135" dirty="0">
                <a:latin typeface="Arial"/>
                <a:cs typeface="Arial"/>
              </a:rPr>
              <a:t>Achievement </a:t>
            </a:r>
            <a:r>
              <a:rPr sz="1900" b="1" spc="-175" dirty="0">
                <a:latin typeface="Arial"/>
                <a:cs typeface="Arial"/>
              </a:rPr>
              <a:t>Tests</a:t>
            </a:r>
            <a:r>
              <a:rPr sz="1900" spc="-175" dirty="0">
                <a:latin typeface="Arial"/>
                <a:cs typeface="Arial"/>
              </a:rPr>
              <a:t>[ </a:t>
            </a:r>
            <a:r>
              <a:rPr sz="1900" spc="-60" dirty="0">
                <a:latin typeface="Arial"/>
                <a:cs typeface="Arial"/>
              </a:rPr>
              <a:t>proficiency know-how </a:t>
            </a:r>
            <a:r>
              <a:rPr sz="1900" spc="-35" dirty="0">
                <a:latin typeface="Arial"/>
                <a:cs typeface="Arial"/>
              </a:rPr>
              <a:t>test]-short</a:t>
            </a:r>
            <a:r>
              <a:rPr sz="1900" spc="7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hand</a:t>
            </a:r>
            <a:endParaRPr sz="1900">
              <a:latin typeface="Arial"/>
              <a:cs typeface="Arial"/>
            </a:endParaRPr>
          </a:p>
          <a:p>
            <a:pPr marL="253365" indent="-241300">
              <a:lnSpc>
                <a:spcPct val="100000"/>
              </a:lnSpc>
              <a:spcBef>
                <a:spcPts val="120"/>
              </a:spcBef>
              <a:buSzPct val="94736"/>
              <a:buAutoNum type="arabicPeriod" startAt="4"/>
              <a:tabLst>
                <a:tab pos="254000" algn="l"/>
              </a:tabLst>
            </a:pPr>
            <a:r>
              <a:rPr sz="1900" b="1" spc="-125" dirty="0">
                <a:latin typeface="Arial"/>
                <a:cs typeface="Arial"/>
              </a:rPr>
              <a:t>Simulation </a:t>
            </a:r>
            <a:r>
              <a:rPr sz="1900" b="1" spc="-135" dirty="0">
                <a:latin typeface="Arial"/>
                <a:cs typeface="Arial"/>
              </a:rPr>
              <a:t>test</a:t>
            </a:r>
            <a:r>
              <a:rPr sz="1900" spc="-135" dirty="0">
                <a:latin typeface="Arial"/>
                <a:cs typeface="Arial"/>
              </a:rPr>
              <a:t>[assess </a:t>
            </a:r>
            <a:r>
              <a:rPr sz="1900" spc="-30" dirty="0">
                <a:latin typeface="Arial"/>
                <a:cs typeface="Arial"/>
              </a:rPr>
              <a:t>potential </a:t>
            </a:r>
            <a:r>
              <a:rPr sz="1900" spc="-10" dirty="0">
                <a:latin typeface="Arial"/>
                <a:cs typeface="Arial"/>
              </a:rPr>
              <a:t>of </a:t>
            </a:r>
            <a:r>
              <a:rPr sz="1900" spc="-95" dirty="0">
                <a:latin typeface="Arial"/>
                <a:cs typeface="Arial"/>
              </a:rPr>
              <a:t>employees </a:t>
            </a:r>
            <a:r>
              <a:rPr sz="1900" spc="-85" dirty="0">
                <a:latin typeface="Arial"/>
                <a:cs typeface="Arial"/>
              </a:rPr>
              <a:t>by </a:t>
            </a:r>
            <a:r>
              <a:rPr sz="1900" spc="-90" dirty="0">
                <a:latin typeface="Arial"/>
                <a:cs typeface="Arial"/>
              </a:rPr>
              <a:t>making </a:t>
            </a:r>
            <a:r>
              <a:rPr sz="1900" spc="-35" dirty="0">
                <a:latin typeface="Arial"/>
                <a:cs typeface="Arial"/>
              </a:rPr>
              <a:t>them </a:t>
            </a:r>
            <a:r>
              <a:rPr sz="1900" spc="-105" dirty="0">
                <a:latin typeface="Arial"/>
                <a:cs typeface="Arial"/>
              </a:rPr>
              <a:t>solve</a:t>
            </a:r>
            <a:r>
              <a:rPr sz="1900" spc="-215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problem]</a:t>
            </a:r>
            <a:endParaRPr sz="1900">
              <a:latin typeface="Arial"/>
              <a:cs typeface="Arial"/>
            </a:endParaRPr>
          </a:p>
          <a:p>
            <a:pPr marL="199390" indent="-187325">
              <a:lnSpc>
                <a:spcPts val="2165"/>
              </a:lnSpc>
              <a:spcBef>
                <a:spcPts val="110"/>
              </a:spcBef>
              <a:buSzPct val="94736"/>
              <a:buAutoNum type="arabicPeriod" startAt="4"/>
              <a:tabLst>
                <a:tab pos="200025" algn="l"/>
              </a:tabLst>
            </a:pPr>
            <a:r>
              <a:rPr sz="1900" b="1" spc="-190" dirty="0">
                <a:latin typeface="Arial"/>
                <a:cs typeface="Arial"/>
              </a:rPr>
              <a:t>Assessment </a:t>
            </a:r>
            <a:r>
              <a:rPr sz="1900" b="1" spc="-80" dirty="0">
                <a:latin typeface="Arial"/>
                <a:cs typeface="Arial"/>
              </a:rPr>
              <a:t>centre</a:t>
            </a:r>
            <a:r>
              <a:rPr sz="1900" spc="-80" dirty="0">
                <a:latin typeface="Arial"/>
                <a:cs typeface="Arial"/>
              </a:rPr>
              <a:t>[in </a:t>
            </a:r>
            <a:r>
              <a:rPr sz="1900" spc="-150" dirty="0">
                <a:latin typeface="Arial"/>
                <a:cs typeface="Arial"/>
              </a:rPr>
              <a:t>a </a:t>
            </a:r>
            <a:r>
              <a:rPr sz="1900" spc="-95" dirty="0">
                <a:latin typeface="Arial"/>
                <a:cs typeface="Arial"/>
              </a:rPr>
              <a:t>separate </a:t>
            </a:r>
            <a:r>
              <a:rPr sz="1900" spc="-55" dirty="0">
                <a:latin typeface="Arial"/>
                <a:cs typeface="Arial"/>
              </a:rPr>
              <a:t>room </a:t>
            </a:r>
            <a:r>
              <a:rPr sz="1900" spc="-95" dirty="0">
                <a:latin typeface="Arial"/>
                <a:cs typeface="Arial"/>
              </a:rPr>
              <a:t>employees </a:t>
            </a:r>
            <a:r>
              <a:rPr sz="1900" spc="-90" dirty="0">
                <a:latin typeface="Arial"/>
                <a:cs typeface="Arial"/>
              </a:rPr>
              <a:t>are </a:t>
            </a:r>
            <a:r>
              <a:rPr sz="1900" spc="-160" dirty="0">
                <a:latin typeface="Arial"/>
                <a:cs typeface="Arial"/>
              </a:rPr>
              <a:t>assessed </a:t>
            </a:r>
            <a:r>
              <a:rPr sz="1900" spc="-50" dirty="0">
                <a:latin typeface="Arial"/>
                <a:cs typeface="Arial"/>
              </a:rPr>
              <a:t>through</a:t>
            </a:r>
            <a:r>
              <a:rPr sz="1900" spc="-18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multiple</a:t>
            </a:r>
            <a:endParaRPr sz="1900">
              <a:latin typeface="Arial"/>
              <a:cs typeface="Arial"/>
            </a:endParaRPr>
          </a:p>
          <a:p>
            <a:pPr marL="241300">
              <a:lnSpc>
                <a:spcPts val="2165"/>
              </a:lnSpc>
            </a:pPr>
            <a:r>
              <a:rPr sz="1900" spc="-135" dirty="0">
                <a:latin typeface="Arial"/>
                <a:cs typeface="Arial"/>
              </a:rPr>
              <a:t>assessors]</a:t>
            </a:r>
            <a:endParaRPr sz="1900">
              <a:latin typeface="Arial"/>
              <a:cs typeface="Arial"/>
            </a:endParaRPr>
          </a:p>
          <a:p>
            <a:pPr marL="241300" marR="326390" lvl="1">
              <a:lnSpc>
                <a:spcPts val="2050"/>
              </a:lnSpc>
              <a:spcBef>
                <a:spcPts val="380"/>
              </a:spcBef>
              <a:buSzPct val="94736"/>
              <a:buAutoNum type="alphaLcParenBoth"/>
              <a:tabLst>
                <a:tab pos="503555" algn="l"/>
              </a:tabLst>
            </a:pPr>
            <a:r>
              <a:rPr sz="1900" spc="-145" dirty="0">
                <a:latin typeface="Arial"/>
                <a:cs typeface="Arial"/>
              </a:rPr>
              <a:t>The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in-basket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[candidates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are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40" dirty="0">
                <a:latin typeface="Arial"/>
                <a:cs typeface="Arial"/>
              </a:rPr>
              <a:t>asked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10" dirty="0">
                <a:latin typeface="Arial"/>
                <a:cs typeface="Arial"/>
              </a:rPr>
              <a:t>to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spc="-65" dirty="0">
                <a:latin typeface="Arial"/>
                <a:cs typeface="Arial"/>
              </a:rPr>
              <a:t>act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in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limited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70" dirty="0">
                <a:latin typeface="Arial"/>
                <a:cs typeface="Arial"/>
              </a:rPr>
              <a:t>periods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10" dirty="0">
                <a:latin typeface="Arial"/>
                <a:cs typeface="Arial"/>
              </a:rPr>
              <a:t>with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the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files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25" dirty="0">
                <a:latin typeface="Arial"/>
                <a:cs typeface="Arial"/>
              </a:rPr>
              <a:t>&amp;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notes  </a:t>
            </a:r>
            <a:r>
              <a:rPr sz="1900" spc="-70" dirty="0">
                <a:latin typeface="Arial"/>
                <a:cs typeface="Arial"/>
              </a:rPr>
              <a:t>given]</a:t>
            </a:r>
            <a:endParaRPr sz="1900">
              <a:latin typeface="Arial"/>
              <a:cs typeface="Arial"/>
            </a:endParaRPr>
          </a:p>
          <a:p>
            <a:pPr marL="241300" marR="2134870" lvl="1" indent="53340">
              <a:lnSpc>
                <a:spcPts val="2400"/>
              </a:lnSpc>
              <a:spcBef>
                <a:spcPts val="60"/>
              </a:spcBef>
              <a:buSzPct val="94736"/>
              <a:buAutoNum type="alphaLcParenBoth"/>
              <a:tabLst>
                <a:tab pos="568325" algn="l"/>
              </a:tabLst>
            </a:pPr>
            <a:r>
              <a:rPr sz="1900" spc="-125" dirty="0">
                <a:latin typeface="Arial"/>
                <a:cs typeface="Arial"/>
              </a:rPr>
              <a:t>Leaderless </a:t>
            </a:r>
            <a:r>
              <a:rPr sz="1900" spc="-75" dirty="0">
                <a:latin typeface="Arial"/>
                <a:cs typeface="Arial"/>
              </a:rPr>
              <a:t>group discussion[to </a:t>
            </a:r>
            <a:r>
              <a:rPr sz="1900" spc="-100" dirty="0">
                <a:latin typeface="Arial"/>
                <a:cs typeface="Arial"/>
              </a:rPr>
              <a:t>examine </a:t>
            </a:r>
            <a:r>
              <a:rPr sz="1900" spc="-40" dirty="0">
                <a:latin typeface="Arial"/>
                <a:cs typeface="Arial"/>
              </a:rPr>
              <a:t>interaction </a:t>
            </a:r>
            <a:r>
              <a:rPr sz="1900" spc="-180" dirty="0">
                <a:latin typeface="Arial"/>
                <a:cs typeface="Arial"/>
              </a:rPr>
              <a:t>as </a:t>
            </a:r>
            <a:r>
              <a:rPr sz="1900" spc="-150" dirty="0">
                <a:latin typeface="Arial"/>
                <a:cs typeface="Arial"/>
              </a:rPr>
              <a:t>a </a:t>
            </a:r>
            <a:r>
              <a:rPr sz="1900" spc="-55" dirty="0">
                <a:latin typeface="Arial"/>
                <a:cs typeface="Arial"/>
              </a:rPr>
              <a:t>group]  </a:t>
            </a:r>
            <a:r>
              <a:rPr sz="1900" spc="-110" dirty="0">
                <a:latin typeface="Arial"/>
                <a:cs typeface="Arial"/>
              </a:rPr>
              <a:t>(c </a:t>
            </a:r>
            <a:r>
              <a:rPr sz="1900" spc="-135" dirty="0">
                <a:latin typeface="Arial"/>
                <a:cs typeface="Arial"/>
              </a:rPr>
              <a:t>)Business </a:t>
            </a:r>
            <a:r>
              <a:rPr sz="1900" spc="-80" dirty="0">
                <a:latin typeface="Arial"/>
                <a:cs typeface="Arial"/>
              </a:rPr>
              <a:t>game[how </a:t>
            </a:r>
            <a:r>
              <a:rPr sz="1900" spc="10" dirty="0">
                <a:latin typeface="Arial"/>
                <a:cs typeface="Arial"/>
              </a:rPr>
              <a:t>to </a:t>
            </a:r>
            <a:r>
              <a:rPr sz="1900" spc="-70" dirty="0">
                <a:latin typeface="Arial"/>
                <a:cs typeface="Arial"/>
              </a:rPr>
              <a:t>advertise, </a:t>
            </a:r>
            <a:r>
              <a:rPr sz="1900" spc="-60" dirty="0">
                <a:latin typeface="Arial"/>
                <a:cs typeface="Arial"/>
              </a:rPr>
              <a:t>market, </a:t>
            </a:r>
            <a:r>
              <a:rPr sz="1900" spc="-55" dirty="0">
                <a:latin typeface="Arial"/>
                <a:cs typeface="Arial"/>
              </a:rPr>
              <a:t>penetrate</a:t>
            </a:r>
            <a:r>
              <a:rPr sz="1900" spc="-160" dirty="0">
                <a:latin typeface="Arial"/>
                <a:cs typeface="Arial"/>
              </a:rPr>
              <a:t> </a:t>
            </a:r>
            <a:r>
              <a:rPr sz="1900" spc="-45" dirty="0">
                <a:latin typeface="Arial"/>
                <a:cs typeface="Arial"/>
              </a:rPr>
              <a:t>market]</a:t>
            </a:r>
            <a:endParaRPr sz="1900">
              <a:latin typeface="Arial"/>
              <a:cs typeface="Arial"/>
            </a:endParaRPr>
          </a:p>
          <a:p>
            <a:pPr marL="567690" indent="-273685">
              <a:lnSpc>
                <a:spcPct val="100000"/>
              </a:lnSpc>
              <a:spcBef>
                <a:spcPts val="10"/>
              </a:spcBef>
              <a:buSzPct val="94736"/>
              <a:buAutoNum type="alphaLcParenBoth" startAt="4"/>
              <a:tabLst>
                <a:tab pos="568325" algn="l"/>
              </a:tabLst>
            </a:pPr>
            <a:r>
              <a:rPr sz="1900" spc="-55" dirty="0">
                <a:latin typeface="Arial"/>
                <a:cs typeface="Arial"/>
              </a:rPr>
              <a:t>Individual </a:t>
            </a:r>
            <a:r>
              <a:rPr sz="1900" spc="-50" dirty="0">
                <a:latin typeface="Arial"/>
                <a:cs typeface="Arial"/>
              </a:rPr>
              <a:t>presentation[ </a:t>
            </a:r>
            <a:r>
              <a:rPr sz="1900" spc="-70" dirty="0">
                <a:latin typeface="Arial"/>
                <a:cs typeface="Arial"/>
              </a:rPr>
              <a:t>plan, </a:t>
            </a:r>
            <a:r>
              <a:rPr sz="1900" spc="-105" dirty="0">
                <a:latin typeface="Arial"/>
                <a:cs typeface="Arial"/>
              </a:rPr>
              <a:t>organize </a:t>
            </a:r>
            <a:r>
              <a:rPr sz="1900" spc="-60" dirty="0">
                <a:latin typeface="Arial"/>
                <a:cs typeface="Arial"/>
              </a:rPr>
              <a:t>on </a:t>
            </a:r>
            <a:r>
              <a:rPr sz="1900" spc="-125" dirty="0">
                <a:latin typeface="Arial"/>
                <a:cs typeface="Arial"/>
              </a:rPr>
              <a:t>assigned</a:t>
            </a:r>
            <a:r>
              <a:rPr sz="1900" spc="-17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topic]</a:t>
            </a:r>
            <a:endParaRPr sz="1900">
              <a:latin typeface="Arial"/>
              <a:cs typeface="Arial"/>
            </a:endParaRPr>
          </a:p>
          <a:p>
            <a:pPr marL="507365" indent="-266700">
              <a:lnSpc>
                <a:spcPct val="100000"/>
              </a:lnSpc>
              <a:spcBef>
                <a:spcPts val="120"/>
              </a:spcBef>
              <a:buSzPct val="94736"/>
              <a:buAutoNum type="alphaLcParenBoth" startAt="4"/>
              <a:tabLst>
                <a:tab pos="508000" algn="l"/>
              </a:tabLst>
            </a:pPr>
            <a:r>
              <a:rPr sz="1900" spc="-60" dirty="0">
                <a:latin typeface="Arial"/>
                <a:cs typeface="Arial"/>
              </a:rPr>
              <a:t>Structured Interview[series </a:t>
            </a:r>
            <a:r>
              <a:rPr sz="1900" spc="-10" dirty="0">
                <a:latin typeface="Arial"/>
                <a:cs typeface="Arial"/>
              </a:rPr>
              <a:t>of </a:t>
            </a:r>
            <a:r>
              <a:rPr sz="1900" spc="-80" dirty="0">
                <a:latin typeface="Arial"/>
                <a:cs typeface="Arial"/>
              </a:rPr>
              <a:t>questions aimed </a:t>
            </a:r>
            <a:r>
              <a:rPr sz="1900" spc="-30" dirty="0">
                <a:latin typeface="Arial"/>
                <a:cs typeface="Arial"/>
              </a:rPr>
              <a:t>at</a:t>
            </a:r>
            <a:r>
              <a:rPr sz="1900" spc="-250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participant]</a:t>
            </a:r>
            <a:endParaRPr sz="1900">
              <a:latin typeface="Arial"/>
              <a:cs typeface="Arial"/>
            </a:endParaRPr>
          </a:p>
          <a:p>
            <a:pPr marL="241300" marR="688340" indent="-228600">
              <a:lnSpc>
                <a:spcPts val="2050"/>
              </a:lnSpc>
              <a:spcBef>
                <a:spcPts val="370"/>
              </a:spcBef>
              <a:buFont typeface="Arial"/>
              <a:buAutoNum type="arabicPeriod" startAt="7"/>
              <a:tabLst>
                <a:tab pos="248920" algn="l"/>
              </a:tabLst>
            </a:pPr>
            <a:r>
              <a:rPr sz="1900" b="1" spc="-155" dirty="0">
                <a:latin typeface="Arial"/>
                <a:cs typeface="Arial"/>
              </a:rPr>
              <a:t>Graphology </a:t>
            </a:r>
            <a:r>
              <a:rPr sz="1900" b="1" spc="-50" dirty="0">
                <a:latin typeface="Arial"/>
                <a:cs typeface="Arial"/>
              </a:rPr>
              <a:t>test</a:t>
            </a:r>
            <a:r>
              <a:rPr sz="1900" spc="-50" dirty="0">
                <a:latin typeface="Arial"/>
                <a:cs typeface="Arial"/>
              </a:rPr>
              <a:t>[to </a:t>
            </a:r>
            <a:r>
              <a:rPr sz="1900" spc="-100" dirty="0">
                <a:latin typeface="Arial"/>
                <a:cs typeface="Arial"/>
              </a:rPr>
              <a:t>examine </a:t>
            </a:r>
            <a:r>
              <a:rPr sz="1900" spc="-75" dirty="0">
                <a:latin typeface="Arial"/>
                <a:cs typeface="Arial"/>
              </a:rPr>
              <a:t>lines, </a:t>
            </a:r>
            <a:r>
              <a:rPr sz="1900" spc="-25" dirty="0">
                <a:latin typeface="Arial"/>
                <a:cs typeface="Arial"/>
              </a:rPr>
              <a:t>trend </a:t>
            </a:r>
            <a:r>
              <a:rPr sz="1900" spc="-55" dirty="0">
                <a:latin typeface="Arial"/>
                <a:cs typeface="Arial"/>
              </a:rPr>
              <a:t>, </a:t>
            </a:r>
            <a:r>
              <a:rPr sz="1900" spc="-105" dirty="0">
                <a:latin typeface="Arial"/>
                <a:cs typeface="Arial"/>
              </a:rPr>
              <a:t>curves </a:t>
            </a:r>
            <a:r>
              <a:rPr sz="1900" spc="-75" dirty="0">
                <a:latin typeface="Arial"/>
                <a:cs typeface="Arial"/>
              </a:rPr>
              <a:t>understanding </a:t>
            </a:r>
            <a:r>
              <a:rPr sz="1900" spc="-45" dirty="0">
                <a:latin typeface="Arial"/>
                <a:cs typeface="Arial"/>
              </a:rPr>
              <a:t>ability, </a:t>
            </a:r>
            <a:r>
              <a:rPr sz="1900" spc="-65" dirty="0">
                <a:latin typeface="Arial"/>
                <a:cs typeface="Arial"/>
              </a:rPr>
              <a:t>flourishes  </a:t>
            </a:r>
            <a:r>
              <a:rPr sz="1900" spc="-110" dirty="0">
                <a:latin typeface="Arial"/>
                <a:cs typeface="Arial"/>
              </a:rPr>
              <a:t>persons </a:t>
            </a:r>
            <a:r>
              <a:rPr sz="1900" spc="-40" dirty="0">
                <a:latin typeface="Arial"/>
                <a:cs typeface="Arial"/>
              </a:rPr>
              <a:t>handwriting </a:t>
            </a:r>
            <a:r>
              <a:rPr sz="1900" spc="-90" dirty="0">
                <a:latin typeface="Arial"/>
                <a:cs typeface="Arial"/>
              </a:rPr>
              <a:t>and </a:t>
            </a:r>
            <a:r>
              <a:rPr sz="1900" spc="-45" dirty="0">
                <a:latin typeface="Arial"/>
                <a:cs typeface="Arial"/>
              </a:rPr>
              <a:t>emotional </a:t>
            </a:r>
            <a:r>
              <a:rPr sz="1900" spc="-95" dirty="0">
                <a:latin typeface="Arial"/>
                <a:cs typeface="Arial"/>
              </a:rPr>
              <a:t>make-up</a:t>
            </a:r>
            <a:r>
              <a:rPr sz="1900" spc="-140" dirty="0">
                <a:latin typeface="Arial"/>
                <a:cs typeface="Arial"/>
              </a:rPr>
              <a:t> </a:t>
            </a:r>
            <a:r>
              <a:rPr sz="1900" spc="50" dirty="0">
                <a:latin typeface="Arial"/>
                <a:cs typeface="Arial"/>
              </a:rPr>
              <a:t>]</a:t>
            </a:r>
            <a:endParaRPr sz="1900">
              <a:latin typeface="Arial"/>
              <a:cs typeface="Arial"/>
            </a:endParaRPr>
          </a:p>
          <a:p>
            <a:pPr marL="307975" indent="-242570">
              <a:lnSpc>
                <a:spcPts val="2165"/>
              </a:lnSpc>
              <a:spcBef>
                <a:spcPts val="90"/>
              </a:spcBef>
              <a:buFont typeface="Arial"/>
              <a:buAutoNum type="arabicPeriod" startAt="7"/>
              <a:tabLst>
                <a:tab pos="308610" algn="l"/>
              </a:tabLst>
            </a:pPr>
            <a:r>
              <a:rPr sz="1900" b="1" spc="-165" dirty="0">
                <a:latin typeface="Arial"/>
                <a:cs typeface="Arial"/>
              </a:rPr>
              <a:t>Polygraph </a:t>
            </a:r>
            <a:r>
              <a:rPr sz="1900" b="1" spc="-70" dirty="0">
                <a:latin typeface="Arial"/>
                <a:cs typeface="Arial"/>
              </a:rPr>
              <a:t>(lie </a:t>
            </a:r>
            <a:r>
              <a:rPr sz="1900" b="1" spc="-95" dirty="0">
                <a:latin typeface="Arial"/>
                <a:cs typeface="Arial"/>
              </a:rPr>
              <a:t>detector</a:t>
            </a:r>
            <a:r>
              <a:rPr sz="1900" spc="-95" dirty="0">
                <a:latin typeface="Arial"/>
                <a:cs typeface="Arial"/>
              </a:rPr>
              <a:t>)- </a:t>
            </a:r>
            <a:r>
              <a:rPr sz="1900" spc="-30" dirty="0">
                <a:latin typeface="Arial"/>
                <a:cs typeface="Arial"/>
              </a:rPr>
              <a:t>[rubber </a:t>
            </a:r>
            <a:r>
              <a:rPr sz="1900" spc="-35" dirty="0">
                <a:latin typeface="Arial"/>
                <a:cs typeface="Arial"/>
              </a:rPr>
              <a:t>tube </a:t>
            </a:r>
            <a:r>
              <a:rPr sz="1900" spc="-70" dirty="0">
                <a:latin typeface="Arial"/>
                <a:cs typeface="Arial"/>
              </a:rPr>
              <a:t>around </a:t>
            </a:r>
            <a:r>
              <a:rPr sz="1900" spc="-90" dirty="0">
                <a:latin typeface="Arial"/>
                <a:cs typeface="Arial"/>
              </a:rPr>
              <a:t>chest </a:t>
            </a:r>
            <a:r>
              <a:rPr sz="1900" spc="-55" dirty="0">
                <a:latin typeface="Arial"/>
                <a:cs typeface="Arial"/>
              </a:rPr>
              <a:t>, </a:t>
            </a:r>
            <a:r>
              <a:rPr sz="1900" spc="-100" dirty="0">
                <a:latin typeface="Arial"/>
                <a:cs typeface="Arial"/>
              </a:rPr>
              <a:t>arms </a:t>
            </a:r>
            <a:r>
              <a:rPr sz="1900" spc="-55" dirty="0">
                <a:latin typeface="Arial"/>
                <a:cs typeface="Arial"/>
              </a:rPr>
              <a:t>, </a:t>
            </a:r>
            <a:r>
              <a:rPr sz="1900" spc="-80" dirty="0">
                <a:latin typeface="Arial"/>
                <a:cs typeface="Arial"/>
              </a:rPr>
              <a:t>fingers </a:t>
            </a:r>
            <a:r>
              <a:rPr sz="1900" spc="10" dirty="0">
                <a:latin typeface="Arial"/>
                <a:cs typeface="Arial"/>
              </a:rPr>
              <a:t>to </a:t>
            </a:r>
            <a:r>
              <a:rPr sz="1900" spc="-100" dirty="0">
                <a:latin typeface="Arial"/>
                <a:cs typeface="Arial"/>
              </a:rPr>
              <a:t>examine</a:t>
            </a:r>
            <a:r>
              <a:rPr sz="1900" spc="-280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physical</a:t>
            </a:r>
            <a:endParaRPr sz="1900">
              <a:latin typeface="Arial"/>
              <a:cs typeface="Arial"/>
            </a:endParaRPr>
          </a:p>
          <a:p>
            <a:pPr marL="241300">
              <a:lnSpc>
                <a:spcPts val="2165"/>
              </a:lnSpc>
            </a:pPr>
            <a:r>
              <a:rPr sz="1900" spc="-125" dirty="0">
                <a:latin typeface="Arial"/>
                <a:cs typeface="Arial"/>
              </a:rPr>
              <a:t>changes, </a:t>
            </a:r>
            <a:r>
              <a:rPr sz="1900" spc="-50" dirty="0">
                <a:latin typeface="Arial"/>
                <a:cs typeface="Arial"/>
              </a:rPr>
              <a:t>blood </a:t>
            </a:r>
            <a:r>
              <a:rPr sz="1900" spc="-100" dirty="0">
                <a:latin typeface="Arial"/>
                <a:cs typeface="Arial"/>
              </a:rPr>
              <a:t>pressure </a:t>
            </a:r>
            <a:r>
              <a:rPr sz="1900" spc="-60" dirty="0">
                <a:latin typeface="Arial"/>
                <a:cs typeface="Arial"/>
              </a:rPr>
              <a:t>etc. </a:t>
            </a:r>
            <a:r>
              <a:rPr sz="1900" spc="-130" dirty="0">
                <a:latin typeface="Arial"/>
                <a:cs typeface="Arial"/>
              </a:rPr>
              <a:t>This </a:t>
            </a:r>
            <a:r>
              <a:rPr sz="1900" spc="-100" dirty="0">
                <a:latin typeface="Arial"/>
                <a:cs typeface="Arial"/>
              </a:rPr>
              <a:t>establishes </a:t>
            </a:r>
            <a:r>
              <a:rPr sz="1900" spc="25" dirty="0">
                <a:latin typeface="Arial"/>
                <a:cs typeface="Arial"/>
              </a:rPr>
              <a:t>truth </a:t>
            </a:r>
            <a:r>
              <a:rPr sz="1900" spc="-45" dirty="0">
                <a:latin typeface="Arial"/>
                <a:cs typeface="Arial"/>
              </a:rPr>
              <a:t>about </a:t>
            </a:r>
            <a:r>
              <a:rPr sz="1900" spc="-75" dirty="0">
                <a:latin typeface="Arial"/>
                <a:cs typeface="Arial"/>
              </a:rPr>
              <a:t>applicants</a:t>
            </a:r>
            <a:r>
              <a:rPr sz="1900" spc="-265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behavior]</a:t>
            </a:r>
            <a:endParaRPr sz="1900">
              <a:latin typeface="Arial"/>
              <a:cs typeface="Arial"/>
            </a:endParaRPr>
          </a:p>
          <a:p>
            <a:pPr marL="252729" indent="-187325">
              <a:lnSpc>
                <a:spcPct val="100000"/>
              </a:lnSpc>
              <a:spcBef>
                <a:spcPts val="110"/>
              </a:spcBef>
              <a:buSzPct val="94736"/>
              <a:buAutoNum type="arabicPeriod" startAt="9"/>
              <a:tabLst>
                <a:tab pos="253365" algn="l"/>
              </a:tabLst>
            </a:pPr>
            <a:r>
              <a:rPr sz="1900" b="1" spc="-95" dirty="0">
                <a:latin typeface="Arial"/>
                <a:cs typeface="Arial"/>
              </a:rPr>
              <a:t>Integrity </a:t>
            </a:r>
            <a:r>
              <a:rPr sz="1900" b="1" spc="-105" dirty="0">
                <a:latin typeface="Arial"/>
                <a:cs typeface="Arial"/>
              </a:rPr>
              <a:t>test </a:t>
            </a:r>
            <a:r>
              <a:rPr sz="1900" b="1" spc="-114" dirty="0">
                <a:latin typeface="Arial"/>
                <a:cs typeface="Arial"/>
              </a:rPr>
              <a:t>– </a:t>
            </a:r>
            <a:r>
              <a:rPr sz="1900" spc="-105" dirty="0">
                <a:latin typeface="Arial"/>
                <a:cs typeface="Arial"/>
              </a:rPr>
              <a:t>measure </a:t>
            </a:r>
            <a:r>
              <a:rPr sz="1900" spc="-95" dirty="0">
                <a:latin typeface="Arial"/>
                <a:cs typeface="Arial"/>
              </a:rPr>
              <a:t>employees </a:t>
            </a:r>
            <a:r>
              <a:rPr sz="1900" spc="-90" dirty="0">
                <a:latin typeface="Arial"/>
                <a:cs typeface="Arial"/>
              </a:rPr>
              <a:t>honesty. </a:t>
            </a:r>
            <a:r>
              <a:rPr sz="1900" spc="-180" dirty="0">
                <a:latin typeface="Arial"/>
                <a:cs typeface="Arial"/>
              </a:rPr>
              <a:t>By </a:t>
            </a:r>
            <a:r>
              <a:rPr sz="1900" spc="-110" dirty="0">
                <a:latin typeface="Arial"/>
                <a:cs typeface="Arial"/>
              </a:rPr>
              <a:t>asking </a:t>
            </a:r>
            <a:r>
              <a:rPr sz="1900" spc="-65" dirty="0">
                <a:latin typeface="Arial"/>
                <a:cs typeface="Arial"/>
              </a:rPr>
              <a:t>more </a:t>
            </a:r>
            <a:r>
              <a:rPr sz="1900" spc="-25" dirty="0">
                <a:latin typeface="Arial"/>
                <a:cs typeface="Arial"/>
              </a:rPr>
              <a:t>“yes” </a:t>
            </a:r>
            <a:r>
              <a:rPr sz="1900" spc="-20" dirty="0">
                <a:latin typeface="Arial"/>
                <a:cs typeface="Arial"/>
              </a:rPr>
              <a:t>or </a:t>
            </a:r>
            <a:r>
              <a:rPr sz="1900" spc="25" dirty="0">
                <a:latin typeface="Arial"/>
                <a:cs typeface="Arial"/>
              </a:rPr>
              <a:t>“No”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80" dirty="0">
                <a:latin typeface="Arial"/>
                <a:cs typeface="Arial"/>
              </a:rPr>
              <a:t>questions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0514" y="8331"/>
            <a:ext cx="244157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405" dirty="0"/>
              <a:t>SELECTION</a:t>
            </a:r>
            <a:r>
              <a:rPr sz="2900" spc="-220" dirty="0"/>
              <a:t> </a:t>
            </a:r>
            <a:r>
              <a:rPr sz="2900" spc="-475" dirty="0"/>
              <a:t>TEST</a:t>
            </a:r>
            <a:endParaRPr sz="2900"/>
          </a:p>
        </p:txBody>
      </p:sp>
      <p:sp>
        <p:nvSpPr>
          <p:cNvPr id="4" name="object 4"/>
          <p:cNvSpPr/>
          <p:nvPr/>
        </p:nvSpPr>
        <p:spPr>
          <a:xfrm>
            <a:off x="7620000" y="1219200"/>
            <a:ext cx="1493023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86700" y="4039181"/>
            <a:ext cx="1257298" cy="1180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0"/>
            <a:ext cx="14478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28091"/>
            <a:ext cx="35477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65" dirty="0"/>
              <a:t>KINDS </a:t>
            </a:r>
            <a:r>
              <a:rPr sz="3200" spc="-430" dirty="0"/>
              <a:t>OF</a:t>
            </a:r>
            <a:r>
              <a:rPr sz="3200" spc="-15" dirty="0"/>
              <a:t> </a:t>
            </a:r>
            <a:r>
              <a:rPr sz="3200" spc="-345" dirty="0"/>
              <a:t>INTERVIEW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1140" y="648970"/>
            <a:ext cx="8625840" cy="60871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27685" marR="634365" indent="-515620">
              <a:lnSpc>
                <a:spcPct val="93200"/>
              </a:lnSpc>
              <a:spcBef>
                <a:spcPts val="34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100" dirty="0">
                <a:latin typeface="Arial"/>
                <a:cs typeface="Arial"/>
              </a:rPr>
              <a:t>Preliminary </a:t>
            </a:r>
            <a:r>
              <a:rPr sz="3000" spc="-55" dirty="0">
                <a:latin typeface="Arial"/>
                <a:cs typeface="Arial"/>
              </a:rPr>
              <a:t>interview- </a:t>
            </a:r>
            <a:r>
              <a:rPr sz="2000" spc="-100" dirty="0">
                <a:latin typeface="Arial"/>
                <a:cs typeface="Arial"/>
              </a:rPr>
              <a:t>screening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75" dirty="0">
                <a:latin typeface="Arial"/>
                <a:cs typeface="Arial"/>
              </a:rPr>
              <a:t>applicants </a:t>
            </a:r>
            <a:r>
              <a:rPr sz="2000" spc="-35" dirty="0">
                <a:latin typeface="Arial"/>
                <a:cs typeface="Arial"/>
              </a:rPr>
              <a:t>this </a:t>
            </a:r>
            <a:r>
              <a:rPr sz="2000" spc="-40" dirty="0">
                <a:latin typeface="Arial"/>
                <a:cs typeface="Arial"/>
              </a:rPr>
              <a:t>afford</a:t>
            </a:r>
            <a:r>
              <a:rPr sz="2000" spc="-409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him  </a:t>
            </a:r>
            <a:r>
              <a:rPr sz="2000" spc="-55" dirty="0">
                <a:latin typeface="Arial"/>
                <a:cs typeface="Arial"/>
              </a:rPr>
              <a:t>freedom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decide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whether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job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will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suit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him.</a:t>
            </a:r>
            <a:endParaRPr sz="2000">
              <a:latin typeface="Arial"/>
              <a:cs typeface="Arial"/>
            </a:endParaRPr>
          </a:p>
          <a:p>
            <a:pPr marL="527685" indent="-515620">
              <a:lnSpc>
                <a:spcPts val="3510"/>
              </a:lnSpc>
              <a:spcBef>
                <a:spcPts val="2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215" dirty="0">
                <a:latin typeface="Arial"/>
                <a:cs typeface="Arial"/>
              </a:rPr>
              <a:t>The </a:t>
            </a:r>
            <a:r>
              <a:rPr sz="3000" spc="-95" dirty="0">
                <a:latin typeface="Arial"/>
                <a:cs typeface="Arial"/>
              </a:rPr>
              <a:t>non </a:t>
            </a:r>
            <a:r>
              <a:rPr sz="3000" spc="-70" dirty="0">
                <a:latin typeface="Arial"/>
                <a:cs typeface="Arial"/>
              </a:rPr>
              <a:t>directive </a:t>
            </a:r>
            <a:r>
              <a:rPr sz="3000" spc="-55" dirty="0">
                <a:latin typeface="Arial"/>
                <a:cs typeface="Arial"/>
              </a:rPr>
              <a:t>interview- </a:t>
            </a:r>
            <a:r>
              <a:rPr sz="2000" spc="-35" dirty="0">
                <a:latin typeface="Arial"/>
                <a:cs typeface="Arial"/>
              </a:rPr>
              <a:t>recruiter </a:t>
            </a:r>
            <a:r>
              <a:rPr sz="2000" spc="-180" dirty="0">
                <a:latin typeface="Arial"/>
                <a:cs typeface="Arial"/>
              </a:rPr>
              <a:t>asks </a:t>
            </a:r>
            <a:r>
              <a:rPr sz="2000" spc="-80" dirty="0">
                <a:latin typeface="Arial"/>
                <a:cs typeface="Arial"/>
              </a:rPr>
              <a:t>questions </a:t>
            </a:r>
            <a:r>
              <a:rPr sz="2000" spc="-5" dirty="0">
                <a:latin typeface="Arial"/>
                <a:cs typeface="Arial"/>
              </a:rPr>
              <a:t>that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comes</a:t>
            </a:r>
            <a:endParaRPr sz="2000">
              <a:latin typeface="Arial"/>
              <a:cs typeface="Arial"/>
            </a:endParaRPr>
          </a:p>
          <a:p>
            <a:pPr marL="527685">
              <a:lnSpc>
                <a:spcPts val="2310"/>
              </a:lnSpc>
            </a:pPr>
            <a:r>
              <a:rPr sz="2000" spc="15" dirty="0">
                <a:latin typeface="Arial"/>
                <a:cs typeface="Arial"/>
              </a:rPr>
              <a:t>to </a:t>
            </a:r>
            <a:r>
              <a:rPr sz="2000" spc="-45" dirty="0">
                <a:latin typeface="Arial"/>
                <a:cs typeface="Arial"/>
              </a:rPr>
              <a:t>mind. </a:t>
            </a:r>
            <a:r>
              <a:rPr sz="2000" spc="-130" dirty="0">
                <a:latin typeface="Arial"/>
                <a:cs typeface="Arial"/>
              </a:rPr>
              <a:t>This </a:t>
            </a:r>
            <a:r>
              <a:rPr sz="2000" spc="-75" dirty="0">
                <a:latin typeface="Arial"/>
                <a:cs typeface="Arial"/>
              </a:rPr>
              <a:t>allows </a:t>
            </a:r>
            <a:r>
              <a:rPr sz="2000" spc="-60" dirty="0">
                <a:latin typeface="Arial"/>
                <a:cs typeface="Arial"/>
              </a:rPr>
              <a:t>applicant </a:t>
            </a:r>
            <a:r>
              <a:rPr sz="2000" spc="15" dirty="0">
                <a:latin typeface="Arial"/>
                <a:cs typeface="Arial"/>
              </a:rPr>
              <a:t>to</a:t>
            </a:r>
            <a:r>
              <a:rPr sz="2000" spc="-40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talk </a:t>
            </a:r>
            <a:r>
              <a:rPr sz="2000" spc="-60" dirty="0">
                <a:latin typeface="Arial"/>
                <a:cs typeface="Arial"/>
              </a:rPr>
              <a:t>freely.</a:t>
            </a:r>
            <a:endParaRPr sz="2000">
              <a:latin typeface="Arial"/>
              <a:cs typeface="Arial"/>
            </a:endParaRPr>
          </a:p>
          <a:p>
            <a:pPr marL="527685" marR="340360" indent="-515620">
              <a:lnSpc>
                <a:spcPct val="93200"/>
              </a:lnSpc>
              <a:spcBef>
                <a:spcPts val="545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3000" spc="-220" dirty="0">
                <a:latin typeface="Arial"/>
                <a:cs typeface="Arial"/>
              </a:rPr>
              <a:t>The </a:t>
            </a:r>
            <a:r>
              <a:rPr sz="3000" spc="-75" dirty="0">
                <a:latin typeface="Arial"/>
                <a:cs typeface="Arial"/>
              </a:rPr>
              <a:t>directive </a:t>
            </a:r>
            <a:r>
              <a:rPr sz="3000" spc="-25" dirty="0">
                <a:latin typeface="Arial"/>
                <a:cs typeface="Arial"/>
              </a:rPr>
              <a:t>or </a:t>
            </a:r>
            <a:r>
              <a:rPr sz="3000" spc="-65" dirty="0">
                <a:latin typeface="Arial"/>
                <a:cs typeface="Arial"/>
              </a:rPr>
              <a:t>structured </a:t>
            </a:r>
            <a:r>
              <a:rPr sz="3000" spc="-60" dirty="0">
                <a:latin typeface="Arial"/>
                <a:cs typeface="Arial"/>
              </a:rPr>
              <a:t>interview- </a:t>
            </a:r>
            <a:r>
              <a:rPr sz="2000" spc="-55" dirty="0">
                <a:latin typeface="Arial"/>
                <a:cs typeface="Arial"/>
              </a:rPr>
              <a:t>recruiters </a:t>
            </a:r>
            <a:r>
              <a:rPr sz="2000" spc="-140" dirty="0">
                <a:latin typeface="Arial"/>
                <a:cs typeface="Arial"/>
              </a:rPr>
              <a:t>use  </a:t>
            </a:r>
            <a:r>
              <a:rPr sz="2000" spc="-50" dirty="0">
                <a:latin typeface="Arial"/>
                <a:cs typeface="Arial"/>
              </a:rPr>
              <a:t>predetermined </a:t>
            </a:r>
            <a:r>
              <a:rPr sz="2000" spc="-80" dirty="0">
                <a:latin typeface="Arial"/>
                <a:cs typeface="Arial"/>
              </a:rPr>
              <a:t>set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75" dirty="0">
                <a:latin typeface="Arial"/>
                <a:cs typeface="Arial"/>
              </a:rPr>
              <a:t>questions </a:t>
            </a:r>
            <a:r>
              <a:rPr sz="2000" spc="30" dirty="0">
                <a:latin typeface="Arial"/>
                <a:cs typeface="Arial"/>
              </a:rPr>
              <a:t>&amp; </a:t>
            </a:r>
            <a:r>
              <a:rPr sz="2000" spc="-80" dirty="0">
                <a:latin typeface="Arial"/>
                <a:cs typeface="Arial"/>
              </a:rPr>
              <a:t>comparison </a:t>
            </a:r>
            <a:r>
              <a:rPr sz="2000" spc="-90" dirty="0">
                <a:latin typeface="Arial"/>
                <a:cs typeface="Arial"/>
              </a:rPr>
              <a:t>are </a:t>
            </a:r>
            <a:r>
              <a:rPr sz="2000" spc="-100" dirty="0">
                <a:latin typeface="Arial"/>
                <a:cs typeface="Arial"/>
              </a:rPr>
              <a:t>made among</a:t>
            </a:r>
            <a:r>
              <a:rPr sz="2000" spc="-41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applicants.</a:t>
            </a:r>
            <a:endParaRPr sz="2000">
              <a:latin typeface="Arial"/>
              <a:cs typeface="Arial"/>
            </a:endParaRPr>
          </a:p>
          <a:p>
            <a:pPr marL="527685" indent="-515620">
              <a:lnSpc>
                <a:spcPts val="3515"/>
              </a:lnSpc>
              <a:spcBef>
                <a:spcPts val="295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3000" spc="-215" dirty="0">
                <a:latin typeface="Arial"/>
                <a:cs typeface="Arial"/>
              </a:rPr>
              <a:t>The </a:t>
            </a:r>
            <a:r>
              <a:rPr sz="3000" spc="-65" dirty="0">
                <a:latin typeface="Arial"/>
                <a:cs typeface="Arial"/>
              </a:rPr>
              <a:t>situational </a:t>
            </a:r>
            <a:r>
              <a:rPr sz="3000" spc="-55" dirty="0">
                <a:latin typeface="Arial"/>
                <a:cs typeface="Arial"/>
              </a:rPr>
              <a:t>interview- </a:t>
            </a:r>
            <a:r>
              <a:rPr sz="2000" spc="-65" dirty="0">
                <a:latin typeface="Arial"/>
                <a:cs typeface="Arial"/>
              </a:rPr>
              <a:t>Applicant</a:t>
            </a:r>
            <a:r>
              <a:rPr sz="2000" spc="-42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is </a:t>
            </a:r>
            <a:r>
              <a:rPr sz="2000" spc="-95" dirty="0">
                <a:latin typeface="Arial"/>
                <a:cs typeface="Arial"/>
              </a:rPr>
              <a:t>given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50" dirty="0">
                <a:latin typeface="Arial"/>
                <a:cs typeface="Arial"/>
              </a:rPr>
              <a:t>hypothetical</a:t>
            </a:r>
            <a:endParaRPr sz="2000">
              <a:latin typeface="Arial"/>
              <a:cs typeface="Arial"/>
            </a:endParaRPr>
          </a:p>
          <a:p>
            <a:pPr marL="527685">
              <a:lnSpc>
                <a:spcPts val="2315"/>
              </a:lnSpc>
            </a:pPr>
            <a:r>
              <a:rPr sz="2000" spc="-70" dirty="0">
                <a:latin typeface="Arial"/>
                <a:cs typeface="Arial"/>
              </a:rPr>
              <a:t>(imaginary) </a:t>
            </a:r>
            <a:r>
              <a:rPr sz="2000" spc="-40" dirty="0">
                <a:latin typeface="Arial"/>
                <a:cs typeface="Arial"/>
              </a:rPr>
              <a:t>incident </a:t>
            </a:r>
            <a:r>
              <a:rPr sz="2000" spc="-90" dirty="0">
                <a:latin typeface="Arial"/>
                <a:cs typeface="Arial"/>
              </a:rPr>
              <a:t>and </a:t>
            </a:r>
            <a:r>
              <a:rPr sz="2000" spc="-140" dirty="0">
                <a:latin typeface="Arial"/>
                <a:cs typeface="Arial"/>
              </a:rPr>
              <a:t>asked </a:t>
            </a:r>
            <a:r>
              <a:rPr sz="2000" spc="20" dirty="0">
                <a:latin typeface="Arial"/>
                <a:cs typeface="Arial"/>
              </a:rPr>
              <a:t>to </a:t>
            </a:r>
            <a:r>
              <a:rPr sz="2000" spc="-80" dirty="0">
                <a:latin typeface="Arial"/>
                <a:cs typeface="Arial"/>
              </a:rPr>
              <a:t>respond </a:t>
            </a:r>
            <a:r>
              <a:rPr sz="2000" spc="20" dirty="0">
                <a:latin typeface="Arial"/>
                <a:cs typeface="Arial"/>
              </a:rPr>
              <a:t>to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  <a:p>
            <a:pPr marL="527685" indent="-515620">
              <a:lnSpc>
                <a:spcPts val="3510"/>
              </a:lnSpc>
              <a:spcBef>
                <a:spcPts val="295"/>
              </a:spcBef>
              <a:buAutoNum type="arabicPeriod" startAt="5"/>
              <a:tabLst>
                <a:tab pos="527685" algn="l"/>
                <a:tab pos="528320" algn="l"/>
              </a:tabLst>
            </a:pPr>
            <a:r>
              <a:rPr sz="3000" spc="-220" dirty="0">
                <a:latin typeface="Arial"/>
                <a:cs typeface="Arial"/>
              </a:rPr>
              <a:t>The </a:t>
            </a:r>
            <a:r>
              <a:rPr sz="3000" spc="-110" dirty="0">
                <a:latin typeface="Arial"/>
                <a:cs typeface="Arial"/>
              </a:rPr>
              <a:t>behavioral </a:t>
            </a:r>
            <a:r>
              <a:rPr sz="3000" spc="-80" dirty="0">
                <a:latin typeface="Arial"/>
                <a:cs typeface="Arial"/>
              </a:rPr>
              <a:t>interview-</a:t>
            </a:r>
            <a:r>
              <a:rPr sz="2000" spc="-80" dirty="0">
                <a:latin typeface="Arial"/>
                <a:cs typeface="Arial"/>
              </a:rPr>
              <a:t>focuses </a:t>
            </a:r>
            <a:r>
              <a:rPr sz="2000" spc="-60" dirty="0">
                <a:latin typeface="Arial"/>
                <a:cs typeface="Arial"/>
              </a:rPr>
              <a:t>on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actual</a:t>
            </a:r>
            <a:endParaRPr sz="2000">
              <a:latin typeface="Arial"/>
              <a:cs typeface="Arial"/>
            </a:endParaRPr>
          </a:p>
          <a:p>
            <a:pPr marL="527685">
              <a:lnSpc>
                <a:spcPts val="2310"/>
              </a:lnSpc>
            </a:pPr>
            <a:r>
              <a:rPr sz="2000" spc="-45" dirty="0">
                <a:latin typeface="Arial"/>
                <a:cs typeface="Arial"/>
              </a:rPr>
              <a:t>work </a:t>
            </a:r>
            <a:r>
              <a:rPr sz="2000" spc="-60" dirty="0">
                <a:latin typeface="Arial"/>
                <a:cs typeface="Arial"/>
              </a:rPr>
              <a:t>incidents. </a:t>
            </a:r>
            <a:r>
              <a:rPr sz="2000" spc="-145" dirty="0">
                <a:latin typeface="Arial"/>
                <a:cs typeface="Arial"/>
              </a:rPr>
              <a:t>The </a:t>
            </a:r>
            <a:r>
              <a:rPr sz="2000" spc="-60" dirty="0">
                <a:latin typeface="Arial"/>
                <a:cs typeface="Arial"/>
              </a:rPr>
              <a:t>applicant </a:t>
            </a:r>
            <a:r>
              <a:rPr sz="2000" spc="-65" dirty="0">
                <a:latin typeface="Arial"/>
                <a:cs typeface="Arial"/>
              </a:rPr>
              <a:t>must </a:t>
            </a:r>
            <a:r>
              <a:rPr sz="2000" spc="-85" dirty="0">
                <a:latin typeface="Arial"/>
                <a:cs typeface="Arial"/>
              </a:rPr>
              <a:t>reveal </a:t>
            </a:r>
            <a:r>
              <a:rPr sz="2000" spc="-35" dirty="0">
                <a:latin typeface="Arial"/>
                <a:cs typeface="Arial"/>
              </a:rPr>
              <a:t>what </a:t>
            </a:r>
            <a:r>
              <a:rPr sz="2000" spc="-65" dirty="0">
                <a:latin typeface="Arial"/>
                <a:cs typeface="Arial"/>
              </a:rPr>
              <a:t>he/she </a:t>
            </a:r>
            <a:r>
              <a:rPr sz="2000" spc="-60" dirty="0">
                <a:latin typeface="Arial"/>
                <a:cs typeface="Arial"/>
              </a:rPr>
              <a:t>do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95" dirty="0">
                <a:latin typeface="Arial"/>
                <a:cs typeface="Arial"/>
              </a:rPr>
              <a:t>given</a:t>
            </a:r>
            <a:r>
              <a:rPr sz="2000" spc="-409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situation.</a:t>
            </a:r>
            <a:endParaRPr sz="2000">
              <a:latin typeface="Arial"/>
              <a:cs typeface="Arial"/>
            </a:endParaRPr>
          </a:p>
          <a:p>
            <a:pPr marL="613410" indent="-601345">
              <a:lnSpc>
                <a:spcPts val="3500"/>
              </a:lnSpc>
              <a:spcBef>
                <a:spcPts val="295"/>
              </a:spcBef>
              <a:buAutoNum type="arabicPeriod" startAt="6"/>
              <a:tabLst>
                <a:tab pos="612775" algn="l"/>
                <a:tab pos="614045" algn="l"/>
              </a:tabLst>
            </a:pPr>
            <a:r>
              <a:rPr sz="3000" spc="-215" dirty="0">
                <a:latin typeface="Arial"/>
                <a:cs typeface="Arial"/>
              </a:rPr>
              <a:t>Stress </a:t>
            </a:r>
            <a:r>
              <a:rPr sz="3000" spc="-55" dirty="0">
                <a:latin typeface="Arial"/>
                <a:cs typeface="Arial"/>
              </a:rPr>
              <a:t>interview-</a:t>
            </a:r>
            <a:r>
              <a:rPr sz="3000" spc="-55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Interviewer </a:t>
            </a:r>
            <a:r>
              <a:rPr sz="2200" spc="-55" dirty="0">
                <a:latin typeface="Arial"/>
                <a:cs typeface="Arial"/>
              </a:rPr>
              <a:t>attempts </a:t>
            </a:r>
            <a:r>
              <a:rPr sz="2200" spc="15" dirty="0">
                <a:latin typeface="Arial"/>
                <a:cs typeface="Arial"/>
              </a:rPr>
              <a:t>to </a:t>
            </a:r>
            <a:r>
              <a:rPr sz="2200" spc="-20" dirty="0">
                <a:latin typeface="Arial"/>
                <a:cs typeface="Arial"/>
              </a:rPr>
              <a:t>find </a:t>
            </a:r>
            <a:r>
              <a:rPr sz="2200" spc="-10" dirty="0">
                <a:latin typeface="Arial"/>
                <a:cs typeface="Arial"/>
              </a:rPr>
              <a:t>out </a:t>
            </a:r>
            <a:r>
              <a:rPr sz="2200" spc="-55" dirty="0">
                <a:latin typeface="Arial"/>
                <a:cs typeface="Arial"/>
              </a:rPr>
              <a:t>how </a:t>
            </a:r>
            <a:r>
              <a:rPr sz="2200" spc="-75" dirty="0">
                <a:latin typeface="Arial"/>
                <a:cs typeface="Arial"/>
              </a:rPr>
              <a:t>applicant</a:t>
            </a:r>
            <a:endParaRPr sz="2200">
              <a:latin typeface="Arial"/>
              <a:cs typeface="Arial"/>
            </a:endParaRPr>
          </a:p>
          <a:p>
            <a:pPr marL="527685">
              <a:lnSpc>
                <a:spcPts val="2540"/>
              </a:lnSpc>
            </a:pPr>
            <a:r>
              <a:rPr sz="2200" spc="-95" dirty="0">
                <a:latin typeface="Arial"/>
                <a:cs typeface="Arial"/>
              </a:rPr>
              <a:t>respond </a:t>
            </a:r>
            <a:r>
              <a:rPr sz="2200" spc="15" dirty="0">
                <a:latin typeface="Arial"/>
                <a:cs typeface="Arial"/>
              </a:rPr>
              <a:t>to </a:t>
            </a:r>
            <a:r>
              <a:rPr sz="2200" spc="-130" dirty="0">
                <a:latin typeface="Arial"/>
                <a:cs typeface="Arial"/>
              </a:rPr>
              <a:t>aggressive, </a:t>
            </a:r>
            <a:r>
              <a:rPr sz="2200" spc="-105" dirty="0">
                <a:latin typeface="Arial"/>
                <a:cs typeface="Arial"/>
              </a:rPr>
              <a:t>embarrassing, </a:t>
            </a:r>
            <a:r>
              <a:rPr sz="2200" spc="-65" dirty="0">
                <a:latin typeface="Arial"/>
                <a:cs typeface="Arial"/>
              </a:rPr>
              <a:t>rude </a:t>
            </a:r>
            <a:r>
              <a:rPr sz="2200" spc="30" dirty="0">
                <a:latin typeface="Arial"/>
                <a:cs typeface="Arial"/>
              </a:rPr>
              <a:t>&amp; </a:t>
            </a:r>
            <a:r>
              <a:rPr sz="2200" spc="-55" dirty="0">
                <a:latin typeface="Arial"/>
                <a:cs typeface="Arial"/>
              </a:rPr>
              <a:t>insulting</a:t>
            </a:r>
            <a:r>
              <a:rPr sz="2200" spc="-44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questions.</a:t>
            </a:r>
            <a:endParaRPr sz="2200">
              <a:latin typeface="Arial"/>
              <a:cs typeface="Arial"/>
            </a:endParaRPr>
          </a:p>
          <a:p>
            <a:pPr marL="527685" marR="67310" indent="-515620">
              <a:lnSpc>
                <a:spcPct val="90900"/>
              </a:lnSpc>
              <a:spcBef>
                <a:spcPts val="630"/>
              </a:spcBef>
              <a:buAutoNum type="arabicPeriod" startAt="7"/>
              <a:tabLst>
                <a:tab pos="527685" algn="l"/>
                <a:tab pos="528320" algn="l"/>
              </a:tabLst>
            </a:pPr>
            <a:r>
              <a:rPr sz="3000" spc="-200" dirty="0">
                <a:latin typeface="Arial"/>
                <a:cs typeface="Arial"/>
              </a:rPr>
              <a:t>Panel </a:t>
            </a:r>
            <a:r>
              <a:rPr sz="3000" spc="-55" dirty="0">
                <a:latin typeface="Arial"/>
                <a:cs typeface="Arial"/>
              </a:rPr>
              <a:t>interview-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70" dirty="0">
                <a:latin typeface="Arial"/>
                <a:cs typeface="Arial"/>
              </a:rPr>
              <a:t>applicant </a:t>
            </a:r>
            <a:r>
              <a:rPr sz="2200" spc="-100" dirty="0">
                <a:latin typeface="Arial"/>
                <a:cs typeface="Arial"/>
              </a:rPr>
              <a:t>meets </a:t>
            </a:r>
            <a:r>
              <a:rPr sz="2200" spc="-95" dirty="0">
                <a:latin typeface="Arial"/>
                <a:cs typeface="Arial"/>
              </a:rPr>
              <a:t>3-5 </a:t>
            </a:r>
            <a:r>
              <a:rPr sz="2200" spc="-60" dirty="0">
                <a:latin typeface="Arial"/>
                <a:cs typeface="Arial"/>
              </a:rPr>
              <a:t>interviewers </a:t>
            </a:r>
            <a:r>
              <a:rPr sz="2200" spc="-55" dirty="0">
                <a:latin typeface="Arial"/>
                <a:cs typeface="Arial"/>
              </a:rPr>
              <a:t>who </a:t>
            </a:r>
            <a:r>
              <a:rPr sz="2200" spc="-130" dirty="0">
                <a:latin typeface="Arial"/>
                <a:cs typeface="Arial"/>
              </a:rPr>
              <a:t>takes  </a:t>
            </a:r>
            <a:r>
              <a:rPr sz="2200" spc="-45" dirty="0">
                <a:latin typeface="Arial"/>
                <a:cs typeface="Arial"/>
              </a:rPr>
              <a:t>turns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125" dirty="0">
                <a:latin typeface="Arial"/>
                <a:cs typeface="Arial"/>
              </a:rPr>
              <a:t>asking </a:t>
            </a:r>
            <a:r>
              <a:rPr sz="2200" spc="-85" dirty="0">
                <a:latin typeface="Arial"/>
                <a:cs typeface="Arial"/>
              </a:rPr>
              <a:t>questions. </a:t>
            </a: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90" dirty="0">
                <a:latin typeface="Arial"/>
                <a:cs typeface="Arial"/>
              </a:rPr>
              <a:t>panel </a:t>
            </a:r>
            <a:r>
              <a:rPr sz="2200" spc="-105" dirty="0">
                <a:latin typeface="Arial"/>
                <a:cs typeface="Arial"/>
              </a:rPr>
              <a:t>members </a:t>
            </a:r>
            <a:r>
              <a:rPr sz="2200" spc="-150" dirty="0">
                <a:latin typeface="Arial"/>
                <a:cs typeface="Arial"/>
              </a:rPr>
              <a:t>can </a:t>
            </a:r>
            <a:r>
              <a:rPr sz="2200" spc="-170" dirty="0">
                <a:latin typeface="Arial"/>
                <a:cs typeface="Arial"/>
              </a:rPr>
              <a:t>ask </a:t>
            </a:r>
            <a:r>
              <a:rPr sz="2200" spc="-80" dirty="0">
                <a:latin typeface="Arial"/>
                <a:cs typeface="Arial"/>
              </a:rPr>
              <a:t>new </a:t>
            </a:r>
            <a:r>
              <a:rPr sz="2200" spc="30" dirty="0">
                <a:latin typeface="Arial"/>
                <a:cs typeface="Arial"/>
              </a:rPr>
              <a:t>&amp; </a:t>
            </a:r>
            <a:r>
              <a:rPr sz="2200" spc="-90" dirty="0">
                <a:latin typeface="Arial"/>
                <a:cs typeface="Arial"/>
              </a:rPr>
              <a:t>incisive  </a:t>
            </a:r>
            <a:r>
              <a:rPr sz="2200" spc="-60" dirty="0">
                <a:latin typeface="Arial"/>
                <a:cs typeface="Arial"/>
              </a:rPr>
              <a:t>(penetrating) </a:t>
            </a:r>
            <a:r>
              <a:rPr sz="2200" spc="-70" dirty="0">
                <a:latin typeface="Arial"/>
                <a:cs typeface="Arial"/>
              </a:rPr>
              <a:t>question </a:t>
            </a:r>
            <a:r>
              <a:rPr sz="2200" spc="-140" dirty="0">
                <a:latin typeface="Arial"/>
                <a:cs typeface="Arial"/>
              </a:rPr>
              <a:t>based </a:t>
            </a:r>
            <a:r>
              <a:rPr sz="2200" spc="-65" dirty="0">
                <a:latin typeface="Arial"/>
                <a:cs typeface="Arial"/>
              </a:rPr>
              <a:t>on </a:t>
            </a:r>
            <a:r>
              <a:rPr sz="2200" spc="-5" dirty="0">
                <a:latin typeface="Arial"/>
                <a:cs typeface="Arial"/>
              </a:rPr>
              <a:t>their </a:t>
            </a:r>
            <a:r>
              <a:rPr sz="2200" spc="-85" dirty="0">
                <a:latin typeface="Arial"/>
                <a:cs typeface="Arial"/>
              </a:rPr>
              <a:t>expertise </a:t>
            </a:r>
            <a:r>
              <a:rPr sz="2200" spc="30" dirty="0">
                <a:latin typeface="Arial"/>
                <a:cs typeface="Arial"/>
              </a:rPr>
              <a:t>&amp; </a:t>
            </a:r>
            <a:r>
              <a:rPr sz="2200" spc="-105" dirty="0">
                <a:latin typeface="Arial"/>
                <a:cs typeface="Arial"/>
              </a:rPr>
              <a:t>experience and</a:t>
            </a:r>
            <a:r>
              <a:rPr sz="2200" spc="-39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elicit  </a:t>
            </a:r>
            <a:r>
              <a:rPr sz="2200" spc="-75" dirty="0">
                <a:latin typeface="Arial"/>
                <a:cs typeface="Arial"/>
              </a:rPr>
              <a:t>(draw </a:t>
            </a:r>
            <a:r>
              <a:rPr sz="2200" spc="-25" dirty="0">
                <a:latin typeface="Arial"/>
                <a:cs typeface="Arial"/>
              </a:rPr>
              <a:t>out) </a:t>
            </a:r>
            <a:r>
              <a:rPr sz="2200" spc="-85" dirty="0">
                <a:latin typeface="Arial"/>
                <a:cs typeface="Arial"/>
              </a:rPr>
              <a:t>deeper </a:t>
            </a:r>
            <a:r>
              <a:rPr sz="2200" spc="30" dirty="0">
                <a:latin typeface="Arial"/>
                <a:cs typeface="Arial"/>
              </a:rPr>
              <a:t>&amp; </a:t>
            </a:r>
            <a:r>
              <a:rPr sz="2200" spc="-75" dirty="0">
                <a:latin typeface="Arial"/>
                <a:cs typeface="Arial"/>
              </a:rPr>
              <a:t>meaningful </a:t>
            </a:r>
            <a:r>
              <a:rPr sz="2200" spc="-135" dirty="0">
                <a:latin typeface="Arial"/>
                <a:cs typeface="Arial"/>
              </a:rPr>
              <a:t>responses </a:t>
            </a:r>
            <a:r>
              <a:rPr sz="2200" spc="-25" dirty="0">
                <a:latin typeface="Arial"/>
                <a:cs typeface="Arial"/>
              </a:rPr>
              <a:t>from</a:t>
            </a:r>
            <a:r>
              <a:rPr sz="2200" spc="-37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candidates.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0"/>
            <a:ext cx="2218944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870" y="144683"/>
            <a:ext cx="1302801" cy="482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0" y="3505200"/>
            <a:ext cx="2285999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0308" y="891476"/>
            <a:ext cx="7275195" cy="1513205"/>
            <a:chOff x="690308" y="891476"/>
            <a:chExt cx="7275195" cy="1513205"/>
          </a:xfrm>
        </p:grpSpPr>
        <p:sp>
          <p:nvSpPr>
            <p:cNvPr id="3" name="object 3"/>
            <p:cNvSpPr/>
            <p:nvPr/>
          </p:nvSpPr>
          <p:spPr>
            <a:xfrm>
              <a:off x="703325" y="1634490"/>
              <a:ext cx="7249159" cy="756920"/>
            </a:xfrm>
            <a:custGeom>
              <a:avLst/>
              <a:gdLst/>
              <a:ahLst/>
              <a:cxnLst/>
              <a:rect l="l" t="t" r="r" b="b"/>
              <a:pathLst>
                <a:path w="7249159" h="756919">
                  <a:moveTo>
                    <a:pt x="3396996" y="0"/>
                  </a:moveTo>
                  <a:lnTo>
                    <a:pt x="3396996" y="650367"/>
                  </a:lnTo>
                  <a:lnTo>
                    <a:pt x="7248906" y="650367"/>
                  </a:lnTo>
                  <a:lnTo>
                    <a:pt x="7248906" y="756920"/>
                  </a:lnTo>
                </a:path>
                <a:path w="7249159" h="756919">
                  <a:moveTo>
                    <a:pt x="3396996" y="0"/>
                  </a:moveTo>
                  <a:lnTo>
                    <a:pt x="3396996" y="650367"/>
                  </a:lnTo>
                  <a:lnTo>
                    <a:pt x="5477002" y="650367"/>
                  </a:lnTo>
                  <a:lnTo>
                    <a:pt x="5477002" y="756920"/>
                  </a:lnTo>
                </a:path>
                <a:path w="7249159" h="756919">
                  <a:moveTo>
                    <a:pt x="3396996" y="0"/>
                  </a:moveTo>
                  <a:lnTo>
                    <a:pt x="3396996" y="650367"/>
                  </a:lnTo>
                  <a:lnTo>
                    <a:pt x="3676777" y="650367"/>
                  </a:lnTo>
                  <a:lnTo>
                    <a:pt x="3676777" y="756920"/>
                  </a:lnTo>
                </a:path>
                <a:path w="7249159" h="756919">
                  <a:moveTo>
                    <a:pt x="3396996" y="0"/>
                  </a:moveTo>
                  <a:lnTo>
                    <a:pt x="3396996" y="650367"/>
                  </a:lnTo>
                  <a:lnTo>
                    <a:pt x="1795272" y="650367"/>
                  </a:lnTo>
                  <a:lnTo>
                    <a:pt x="1795272" y="756920"/>
                  </a:lnTo>
                </a:path>
                <a:path w="7249159" h="756919">
                  <a:moveTo>
                    <a:pt x="3397377" y="0"/>
                  </a:moveTo>
                  <a:lnTo>
                    <a:pt x="3397377" y="650367"/>
                  </a:lnTo>
                  <a:lnTo>
                    <a:pt x="0" y="650367"/>
                  </a:lnTo>
                  <a:lnTo>
                    <a:pt x="0" y="756920"/>
                  </a:lnTo>
                </a:path>
              </a:pathLst>
            </a:custGeom>
            <a:ln w="25908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65297" y="904493"/>
              <a:ext cx="2670175" cy="730250"/>
            </a:xfrm>
            <a:custGeom>
              <a:avLst/>
              <a:gdLst/>
              <a:ahLst/>
              <a:cxnLst/>
              <a:rect l="l" t="t" r="r" b="b"/>
              <a:pathLst>
                <a:path w="2670175" h="730250">
                  <a:moveTo>
                    <a:pt x="2597023" y="0"/>
                  </a:moveTo>
                  <a:lnTo>
                    <a:pt x="73025" y="0"/>
                  </a:lnTo>
                  <a:lnTo>
                    <a:pt x="44576" y="5730"/>
                  </a:lnTo>
                  <a:lnTo>
                    <a:pt x="21367" y="21367"/>
                  </a:lnTo>
                  <a:lnTo>
                    <a:pt x="5730" y="44576"/>
                  </a:lnTo>
                  <a:lnTo>
                    <a:pt x="0" y="73025"/>
                  </a:lnTo>
                  <a:lnTo>
                    <a:pt x="0" y="656970"/>
                  </a:lnTo>
                  <a:lnTo>
                    <a:pt x="5730" y="685418"/>
                  </a:lnTo>
                  <a:lnTo>
                    <a:pt x="21367" y="708628"/>
                  </a:lnTo>
                  <a:lnTo>
                    <a:pt x="44576" y="724265"/>
                  </a:lnTo>
                  <a:lnTo>
                    <a:pt x="73025" y="729995"/>
                  </a:lnTo>
                  <a:lnTo>
                    <a:pt x="2597023" y="729995"/>
                  </a:lnTo>
                  <a:lnTo>
                    <a:pt x="2625471" y="724265"/>
                  </a:lnTo>
                  <a:lnTo>
                    <a:pt x="2648680" y="708628"/>
                  </a:lnTo>
                  <a:lnTo>
                    <a:pt x="2664317" y="685418"/>
                  </a:lnTo>
                  <a:lnTo>
                    <a:pt x="2670048" y="656970"/>
                  </a:lnTo>
                  <a:lnTo>
                    <a:pt x="2670048" y="73025"/>
                  </a:lnTo>
                  <a:lnTo>
                    <a:pt x="2664317" y="44576"/>
                  </a:lnTo>
                  <a:lnTo>
                    <a:pt x="2648680" y="21367"/>
                  </a:lnTo>
                  <a:lnTo>
                    <a:pt x="2625471" y="5730"/>
                  </a:lnTo>
                  <a:lnTo>
                    <a:pt x="259702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65297" y="904493"/>
              <a:ext cx="2670175" cy="730250"/>
            </a:xfrm>
            <a:custGeom>
              <a:avLst/>
              <a:gdLst/>
              <a:ahLst/>
              <a:cxnLst/>
              <a:rect l="l" t="t" r="r" b="b"/>
              <a:pathLst>
                <a:path w="2670175" h="730250">
                  <a:moveTo>
                    <a:pt x="0" y="73025"/>
                  </a:moveTo>
                  <a:lnTo>
                    <a:pt x="5730" y="44576"/>
                  </a:lnTo>
                  <a:lnTo>
                    <a:pt x="21367" y="21367"/>
                  </a:lnTo>
                  <a:lnTo>
                    <a:pt x="44576" y="5730"/>
                  </a:lnTo>
                  <a:lnTo>
                    <a:pt x="73025" y="0"/>
                  </a:lnTo>
                  <a:lnTo>
                    <a:pt x="2597023" y="0"/>
                  </a:lnTo>
                  <a:lnTo>
                    <a:pt x="2625471" y="5730"/>
                  </a:lnTo>
                  <a:lnTo>
                    <a:pt x="2648680" y="21367"/>
                  </a:lnTo>
                  <a:lnTo>
                    <a:pt x="2664317" y="44576"/>
                  </a:lnTo>
                  <a:lnTo>
                    <a:pt x="2670048" y="73025"/>
                  </a:lnTo>
                  <a:lnTo>
                    <a:pt x="2670048" y="656970"/>
                  </a:lnTo>
                  <a:lnTo>
                    <a:pt x="2664317" y="685418"/>
                  </a:lnTo>
                  <a:lnTo>
                    <a:pt x="2648680" y="708628"/>
                  </a:lnTo>
                  <a:lnTo>
                    <a:pt x="2625471" y="724265"/>
                  </a:lnTo>
                  <a:lnTo>
                    <a:pt x="2597023" y="729995"/>
                  </a:lnTo>
                  <a:lnTo>
                    <a:pt x="73025" y="729995"/>
                  </a:lnTo>
                  <a:lnTo>
                    <a:pt x="44576" y="724265"/>
                  </a:lnTo>
                  <a:lnTo>
                    <a:pt x="21367" y="708628"/>
                  </a:lnTo>
                  <a:lnTo>
                    <a:pt x="5730" y="685418"/>
                  </a:lnTo>
                  <a:lnTo>
                    <a:pt x="0" y="656970"/>
                  </a:lnTo>
                  <a:lnTo>
                    <a:pt x="0" y="7302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3313" y="1024889"/>
              <a:ext cx="2670175" cy="730250"/>
            </a:xfrm>
            <a:custGeom>
              <a:avLst/>
              <a:gdLst/>
              <a:ahLst/>
              <a:cxnLst/>
              <a:rect l="l" t="t" r="r" b="b"/>
              <a:pathLst>
                <a:path w="2670175" h="730250">
                  <a:moveTo>
                    <a:pt x="2597023" y="0"/>
                  </a:moveTo>
                  <a:lnTo>
                    <a:pt x="73025" y="0"/>
                  </a:lnTo>
                  <a:lnTo>
                    <a:pt x="44576" y="5730"/>
                  </a:lnTo>
                  <a:lnTo>
                    <a:pt x="21367" y="21367"/>
                  </a:lnTo>
                  <a:lnTo>
                    <a:pt x="5730" y="44576"/>
                  </a:lnTo>
                  <a:lnTo>
                    <a:pt x="0" y="73025"/>
                  </a:lnTo>
                  <a:lnTo>
                    <a:pt x="0" y="656971"/>
                  </a:lnTo>
                  <a:lnTo>
                    <a:pt x="5730" y="685419"/>
                  </a:lnTo>
                  <a:lnTo>
                    <a:pt x="21367" y="708628"/>
                  </a:lnTo>
                  <a:lnTo>
                    <a:pt x="44576" y="724265"/>
                  </a:lnTo>
                  <a:lnTo>
                    <a:pt x="73025" y="729996"/>
                  </a:lnTo>
                  <a:lnTo>
                    <a:pt x="2597023" y="729996"/>
                  </a:lnTo>
                  <a:lnTo>
                    <a:pt x="2625471" y="724265"/>
                  </a:lnTo>
                  <a:lnTo>
                    <a:pt x="2648680" y="708628"/>
                  </a:lnTo>
                  <a:lnTo>
                    <a:pt x="2664317" y="685419"/>
                  </a:lnTo>
                  <a:lnTo>
                    <a:pt x="2670048" y="656971"/>
                  </a:lnTo>
                  <a:lnTo>
                    <a:pt x="2670048" y="73025"/>
                  </a:lnTo>
                  <a:lnTo>
                    <a:pt x="2664317" y="44576"/>
                  </a:lnTo>
                  <a:lnTo>
                    <a:pt x="2648680" y="21367"/>
                  </a:lnTo>
                  <a:lnTo>
                    <a:pt x="2625471" y="5730"/>
                  </a:lnTo>
                  <a:lnTo>
                    <a:pt x="259702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3313" y="1024889"/>
              <a:ext cx="2670175" cy="730250"/>
            </a:xfrm>
            <a:custGeom>
              <a:avLst/>
              <a:gdLst/>
              <a:ahLst/>
              <a:cxnLst/>
              <a:rect l="l" t="t" r="r" b="b"/>
              <a:pathLst>
                <a:path w="2670175" h="730250">
                  <a:moveTo>
                    <a:pt x="0" y="73025"/>
                  </a:moveTo>
                  <a:lnTo>
                    <a:pt x="5730" y="44576"/>
                  </a:lnTo>
                  <a:lnTo>
                    <a:pt x="21367" y="21367"/>
                  </a:lnTo>
                  <a:lnTo>
                    <a:pt x="44576" y="5730"/>
                  </a:lnTo>
                  <a:lnTo>
                    <a:pt x="73025" y="0"/>
                  </a:lnTo>
                  <a:lnTo>
                    <a:pt x="2597023" y="0"/>
                  </a:lnTo>
                  <a:lnTo>
                    <a:pt x="2625471" y="5730"/>
                  </a:lnTo>
                  <a:lnTo>
                    <a:pt x="2648680" y="21367"/>
                  </a:lnTo>
                  <a:lnTo>
                    <a:pt x="2664317" y="44576"/>
                  </a:lnTo>
                  <a:lnTo>
                    <a:pt x="2670048" y="73025"/>
                  </a:lnTo>
                  <a:lnTo>
                    <a:pt x="2670048" y="656971"/>
                  </a:lnTo>
                  <a:lnTo>
                    <a:pt x="2664317" y="685419"/>
                  </a:lnTo>
                  <a:lnTo>
                    <a:pt x="2648680" y="708628"/>
                  </a:lnTo>
                  <a:lnTo>
                    <a:pt x="2625471" y="724265"/>
                  </a:lnTo>
                  <a:lnTo>
                    <a:pt x="2597023" y="729996"/>
                  </a:lnTo>
                  <a:lnTo>
                    <a:pt x="73025" y="729996"/>
                  </a:lnTo>
                  <a:lnTo>
                    <a:pt x="44576" y="724265"/>
                  </a:lnTo>
                  <a:lnTo>
                    <a:pt x="21367" y="708628"/>
                  </a:lnTo>
                  <a:lnTo>
                    <a:pt x="5730" y="685419"/>
                  </a:lnTo>
                  <a:lnTo>
                    <a:pt x="0" y="656971"/>
                  </a:lnTo>
                  <a:lnTo>
                    <a:pt x="0" y="73025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59938" y="1122425"/>
            <a:ext cx="233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0" dirty="0">
                <a:latin typeface="Arial"/>
                <a:cs typeface="Arial"/>
              </a:rPr>
              <a:t>HRM</a:t>
            </a:r>
            <a:r>
              <a:rPr sz="2800" b="1" spc="-225" dirty="0">
                <a:latin typeface="Arial"/>
                <a:cs typeface="Arial"/>
              </a:rPr>
              <a:t> </a:t>
            </a:r>
            <a:r>
              <a:rPr sz="2800" b="1" spc="-320" dirty="0">
                <a:latin typeface="Arial"/>
                <a:cs typeface="Arial"/>
              </a:rPr>
              <a:t>FUCTIONS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0731" y="2377376"/>
            <a:ext cx="1556385" cy="2516505"/>
            <a:chOff x="-10731" y="2377376"/>
            <a:chExt cx="1556385" cy="2516505"/>
          </a:xfrm>
        </p:grpSpPr>
        <p:sp>
          <p:nvSpPr>
            <p:cNvPr id="10" name="object 10"/>
            <p:cNvSpPr/>
            <p:nvPr/>
          </p:nvSpPr>
          <p:spPr>
            <a:xfrm>
              <a:off x="2285" y="2390394"/>
              <a:ext cx="1402080" cy="2368550"/>
            </a:xfrm>
            <a:custGeom>
              <a:avLst/>
              <a:gdLst/>
              <a:ahLst/>
              <a:cxnLst/>
              <a:rect l="l" t="t" r="r" b="b"/>
              <a:pathLst>
                <a:path w="1402080" h="2368550">
                  <a:moveTo>
                    <a:pt x="1261872" y="0"/>
                  </a:moveTo>
                  <a:lnTo>
                    <a:pt x="140208" y="0"/>
                  </a:lnTo>
                  <a:lnTo>
                    <a:pt x="95891" y="7144"/>
                  </a:lnTo>
                  <a:lnTo>
                    <a:pt x="57402" y="27041"/>
                  </a:lnTo>
                  <a:lnTo>
                    <a:pt x="27051" y="57387"/>
                  </a:lnTo>
                  <a:lnTo>
                    <a:pt x="7147" y="95877"/>
                  </a:lnTo>
                  <a:lnTo>
                    <a:pt x="0" y="140207"/>
                  </a:lnTo>
                  <a:lnTo>
                    <a:pt x="0" y="2228087"/>
                  </a:lnTo>
                  <a:lnTo>
                    <a:pt x="7147" y="2272418"/>
                  </a:lnTo>
                  <a:lnTo>
                    <a:pt x="27051" y="2310908"/>
                  </a:lnTo>
                  <a:lnTo>
                    <a:pt x="57402" y="2341254"/>
                  </a:lnTo>
                  <a:lnTo>
                    <a:pt x="95891" y="2361151"/>
                  </a:lnTo>
                  <a:lnTo>
                    <a:pt x="140208" y="2368295"/>
                  </a:lnTo>
                  <a:lnTo>
                    <a:pt x="1261872" y="2368295"/>
                  </a:lnTo>
                  <a:lnTo>
                    <a:pt x="1306202" y="2361151"/>
                  </a:lnTo>
                  <a:lnTo>
                    <a:pt x="1344692" y="2341254"/>
                  </a:lnTo>
                  <a:lnTo>
                    <a:pt x="1375038" y="2310908"/>
                  </a:lnTo>
                  <a:lnTo>
                    <a:pt x="1394935" y="2272418"/>
                  </a:lnTo>
                  <a:lnTo>
                    <a:pt x="1402080" y="2228087"/>
                  </a:lnTo>
                  <a:lnTo>
                    <a:pt x="1402080" y="140207"/>
                  </a:lnTo>
                  <a:lnTo>
                    <a:pt x="1394935" y="95877"/>
                  </a:lnTo>
                  <a:lnTo>
                    <a:pt x="1375038" y="57387"/>
                  </a:lnTo>
                  <a:lnTo>
                    <a:pt x="1344692" y="27041"/>
                  </a:lnTo>
                  <a:lnTo>
                    <a:pt x="1306202" y="7144"/>
                  </a:lnTo>
                  <a:lnTo>
                    <a:pt x="12618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5" y="2390394"/>
              <a:ext cx="1402080" cy="2368550"/>
            </a:xfrm>
            <a:custGeom>
              <a:avLst/>
              <a:gdLst/>
              <a:ahLst/>
              <a:cxnLst/>
              <a:rect l="l" t="t" r="r" b="b"/>
              <a:pathLst>
                <a:path w="1402080" h="2368550">
                  <a:moveTo>
                    <a:pt x="0" y="140207"/>
                  </a:moveTo>
                  <a:lnTo>
                    <a:pt x="7147" y="95877"/>
                  </a:lnTo>
                  <a:lnTo>
                    <a:pt x="27051" y="57387"/>
                  </a:lnTo>
                  <a:lnTo>
                    <a:pt x="57402" y="27041"/>
                  </a:lnTo>
                  <a:lnTo>
                    <a:pt x="95891" y="7144"/>
                  </a:lnTo>
                  <a:lnTo>
                    <a:pt x="140208" y="0"/>
                  </a:lnTo>
                  <a:lnTo>
                    <a:pt x="1261872" y="0"/>
                  </a:lnTo>
                  <a:lnTo>
                    <a:pt x="1306202" y="7144"/>
                  </a:lnTo>
                  <a:lnTo>
                    <a:pt x="1344692" y="27041"/>
                  </a:lnTo>
                  <a:lnTo>
                    <a:pt x="1375038" y="57387"/>
                  </a:lnTo>
                  <a:lnTo>
                    <a:pt x="1394935" y="95877"/>
                  </a:lnTo>
                  <a:lnTo>
                    <a:pt x="1402080" y="140207"/>
                  </a:lnTo>
                  <a:lnTo>
                    <a:pt x="1402080" y="2228087"/>
                  </a:lnTo>
                  <a:lnTo>
                    <a:pt x="1394935" y="2272418"/>
                  </a:lnTo>
                  <a:lnTo>
                    <a:pt x="1375038" y="2310908"/>
                  </a:lnTo>
                  <a:lnTo>
                    <a:pt x="1344692" y="2341254"/>
                  </a:lnTo>
                  <a:lnTo>
                    <a:pt x="1306202" y="2361151"/>
                  </a:lnTo>
                  <a:lnTo>
                    <a:pt x="1261872" y="2368295"/>
                  </a:lnTo>
                  <a:lnTo>
                    <a:pt x="140208" y="2368295"/>
                  </a:lnTo>
                  <a:lnTo>
                    <a:pt x="95891" y="2361151"/>
                  </a:lnTo>
                  <a:lnTo>
                    <a:pt x="57402" y="2341254"/>
                  </a:lnTo>
                  <a:lnTo>
                    <a:pt x="27051" y="2310908"/>
                  </a:lnTo>
                  <a:lnTo>
                    <a:pt x="7147" y="2272418"/>
                  </a:lnTo>
                  <a:lnTo>
                    <a:pt x="0" y="2228087"/>
                  </a:lnTo>
                  <a:lnTo>
                    <a:pt x="0" y="14020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301" y="2512314"/>
              <a:ext cx="1402080" cy="2368550"/>
            </a:xfrm>
            <a:custGeom>
              <a:avLst/>
              <a:gdLst/>
              <a:ahLst/>
              <a:cxnLst/>
              <a:rect l="l" t="t" r="r" b="b"/>
              <a:pathLst>
                <a:path w="1402080" h="2368550">
                  <a:moveTo>
                    <a:pt x="1261872" y="0"/>
                  </a:moveTo>
                  <a:lnTo>
                    <a:pt x="140208" y="0"/>
                  </a:lnTo>
                  <a:lnTo>
                    <a:pt x="95892" y="7144"/>
                  </a:lnTo>
                  <a:lnTo>
                    <a:pt x="57404" y="27041"/>
                  </a:lnTo>
                  <a:lnTo>
                    <a:pt x="27052" y="57387"/>
                  </a:lnTo>
                  <a:lnTo>
                    <a:pt x="7148" y="95877"/>
                  </a:lnTo>
                  <a:lnTo>
                    <a:pt x="0" y="140208"/>
                  </a:lnTo>
                  <a:lnTo>
                    <a:pt x="0" y="2228088"/>
                  </a:lnTo>
                  <a:lnTo>
                    <a:pt x="7148" y="2272418"/>
                  </a:lnTo>
                  <a:lnTo>
                    <a:pt x="27052" y="2310908"/>
                  </a:lnTo>
                  <a:lnTo>
                    <a:pt x="57404" y="2341254"/>
                  </a:lnTo>
                  <a:lnTo>
                    <a:pt x="95892" y="2361151"/>
                  </a:lnTo>
                  <a:lnTo>
                    <a:pt x="140208" y="2368296"/>
                  </a:lnTo>
                  <a:lnTo>
                    <a:pt x="1261872" y="2368296"/>
                  </a:lnTo>
                  <a:lnTo>
                    <a:pt x="1306202" y="2361151"/>
                  </a:lnTo>
                  <a:lnTo>
                    <a:pt x="1344692" y="2341254"/>
                  </a:lnTo>
                  <a:lnTo>
                    <a:pt x="1375038" y="2310908"/>
                  </a:lnTo>
                  <a:lnTo>
                    <a:pt x="1394935" y="2272418"/>
                  </a:lnTo>
                  <a:lnTo>
                    <a:pt x="1402080" y="2228088"/>
                  </a:lnTo>
                  <a:lnTo>
                    <a:pt x="1402080" y="140208"/>
                  </a:lnTo>
                  <a:lnTo>
                    <a:pt x="1394935" y="95877"/>
                  </a:lnTo>
                  <a:lnTo>
                    <a:pt x="1375038" y="57387"/>
                  </a:lnTo>
                  <a:lnTo>
                    <a:pt x="1344692" y="27041"/>
                  </a:lnTo>
                  <a:lnTo>
                    <a:pt x="1306202" y="7144"/>
                  </a:lnTo>
                  <a:lnTo>
                    <a:pt x="126187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0301" y="2512314"/>
              <a:ext cx="1402080" cy="2368550"/>
            </a:xfrm>
            <a:custGeom>
              <a:avLst/>
              <a:gdLst/>
              <a:ahLst/>
              <a:cxnLst/>
              <a:rect l="l" t="t" r="r" b="b"/>
              <a:pathLst>
                <a:path w="1402080" h="2368550">
                  <a:moveTo>
                    <a:pt x="0" y="140208"/>
                  </a:moveTo>
                  <a:lnTo>
                    <a:pt x="7148" y="95877"/>
                  </a:lnTo>
                  <a:lnTo>
                    <a:pt x="27052" y="57387"/>
                  </a:lnTo>
                  <a:lnTo>
                    <a:pt x="57404" y="27041"/>
                  </a:lnTo>
                  <a:lnTo>
                    <a:pt x="95892" y="7144"/>
                  </a:lnTo>
                  <a:lnTo>
                    <a:pt x="140208" y="0"/>
                  </a:lnTo>
                  <a:lnTo>
                    <a:pt x="1261872" y="0"/>
                  </a:lnTo>
                  <a:lnTo>
                    <a:pt x="1306202" y="7144"/>
                  </a:lnTo>
                  <a:lnTo>
                    <a:pt x="1344692" y="27041"/>
                  </a:lnTo>
                  <a:lnTo>
                    <a:pt x="1375038" y="57387"/>
                  </a:lnTo>
                  <a:lnTo>
                    <a:pt x="1394935" y="95877"/>
                  </a:lnTo>
                  <a:lnTo>
                    <a:pt x="1402080" y="140208"/>
                  </a:lnTo>
                  <a:lnTo>
                    <a:pt x="1402080" y="2228088"/>
                  </a:lnTo>
                  <a:lnTo>
                    <a:pt x="1394935" y="2272418"/>
                  </a:lnTo>
                  <a:lnTo>
                    <a:pt x="1375038" y="2310908"/>
                  </a:lnTo>
                  <a:lnTo>
                    <a:pt x="1344692" y="2341254"/>
                  </a:lnTo>
                  <a:lnTo>
                    <a:pt x="1306202" y="2361151"/>
                  </a:lnTo>
                  <a:lnTo>
                    <a:pt x="1261872" y="2368296"/>
                  </a:lnTo>
                  <a:lnTo>
                    <a:pt x="140208" y="2368296"/>
                  </a:lnTo>
                  <a:lnTo>
                    <a:pt x="95892" y="2361151"/>
                  </a:lnTo>
                  <a:lnTo>
                    <a:pt x="57404" y="2341254"/>
                  </a:lnTo>
                  <a:lnTo>
                    <a:pt x="27052" y="2310908"/>
                  </a:lnTo>
                  <a:lnTo>
                    <a:pt x="7148" y="2272418"/>
                  </a:lnTo>
                  <a:lnTo>
                    <a:pt x="0" y="2228088"/>
                  </a:lnTo>
                  <a:lnTo>
                    <a:pt x="0" y="140208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5958" y="2514091"/>
            <a:ext cx="1174115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algn="ctr">
              <a:lnSpc>
                <a:spcPts val="2065"/>
              </a:lnSpc>
              <a:spcBef>
                <a:spcPts val="100"/>
              </a:spcBef>
            </a:pPr>
            <a:r>
              <a:rPr sz="1800" b="1" spc="-229" dirty="0">
                <a:latin typeface="Arial"/>
                <a:cs typeface="Arial"/>
              </a:rPr>
              <a:t>HR</a:t>
            </a:r>
            <a:endParaRPr sz="1800">
              <a:latin typeface="Arial"/>
              <a:cs typeface="Arial"/>
            </a:endParaRPr>
          </a:p>
          <a:p>
            <a:pPr marL="82550">
              <a:lnSpc>
                <a:spcPts val="2065"/>
              </a:lnSpc>
            </a:pPr>
            <a:r>
              <a:rPr sz="1800" b="1" spc="-120" dirty="0">
                <a:latin typeface="Arial"/>
                <a:cs typeface="Arial"/>
              </a:rPr>
              <a:t>acquisition</a:t>
            </a:r>
            <a:endParaRPr sz="1800">
              <a:latin typeface="Arial"/>
              <a:cs typeface="Arial"/>
            </a:endParaRPr>
          </a:p>
          <a:p>
            <a:pPr marL="200025" indent="-18796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200660" algn="l"/>
              </a:tabLst>
            </a:pPr>
            <a:r>
              <a:rPr sz="1500" spc="-215" dirty="0">
                <a:latin typeface="Arial"/>
                <a:cs typeface="Arial"/>
              </a:rPr>
              <a:t>HR</a:t>
            </a:r>
            <a:r>
              <a:rPr sz="1500" spc="-114" dirty="0">
                <a:latin typeface="Arial"/>
                <a:cs typeface="Arial"/>
              </a:rPr>
              <a:t> </a:t>
            </a:r>
            <a:r>
              <a:rPr sz="1500" spc="-55" dirty="0">
                <a:latin typeface="Arial"/>
                <a:cs typeface="Arial"/>
              </a:rPr>
              <a:t>planning</a:t>
            </a:r>
            <a:endParaRPr sz="1500">
              <a:latin typeface="Arial"/>
              <a:cs typeface="Arial"/>
            </a:endParaRPr>
          </a:p>
          <a:p>
            <a:pPr marL="200025" indent="-18796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00660" algn="l"/>
              </a:tabLst>
            </a:pPr>
            <a:r>
              <a:rPr sz="1500" spc="-300" dirty="0">
                <a:latin typeface="Arial"/>
                <a:cs typeface="Arial"/>
              </a:rPr>
              <a:t>R</a:t>
            </a:r>
            <a:r>
              <a:rPr sz="1500" spc="-55" dirty="0">
                <a:latin typeface="Arial"/>
                <a:cs typeface="Arial"/>
              </a:rPr>
              <a:t>ecr</a:t>
            </a:r>
            <a:r>
              <a:rPr sz="1500" spc="-60" dirty="0">
                <a:latin typeface="Arial"/>
                <a:cs typeface="Arial"/>
              </a:rPr>
              <a:t>u</a:t>
            </a:r>
            <a:r>
              <a:rPr sz="1500" spc="45" dirty="0">
                <a:latin typeface="Arial"/>
                <a:cs typeface="Arial"/>
              </a:rPr>
              <a:t>it</a:t>
            </a:r>
            <a:r>
              <a:rPr sz="1500" spc="-70" dirty="0">
                <a:latin typeface="Arial"/>
                <a:cs typeface="Arial"/>
              </a:rPr>
              <a:t>me</a:t>
            </a:r>
            <a:r>
              <a:rPr sz="1500" spc="-65" dirty="0">
                <a:latin typeface="Arial"/>
                <a:cs typeface="Arial"/>
              </a:rPr>
              <a:t>n</a:t>
            </a:r>
            <a:r>
              <a:rPr sz="1500" spc="85" dirty="0">
                <a:latin typeface="Arial"/>
                <a:cs typeface="Arial"/>
              </a:rPr>
              <a:t>t</a:t>
            </a:r>
            <a:endParaRPr sz="1500">
              <a:latin typeface="Arial"/>
              <a:cs typeface="Arial"/>
            </a:endParaRPr>
          </a:p>
          <a:p>
            <a:pPr marL="200025" indent="-187960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200660" algn="l"/>
              </a:tabLst>
            </a:pPr>
            <a:r>
              <a:rPr sz="1500" spc="-70" dirty="0">
                <a:latin typeface="Arial"/>
                <a:cs typeface="Arial"/>
              </a:rPr>
              <a:t>Selection</a:t>
            </a:r>
            <a:endParaRPr sz="1500">
              <a:latin typeface="Arial"/>
              <a:cs typeface="Arial"/>
            </a:endParaRPr>
          </a:p>
          <a:p>
            <a:pPr marL="156845" indent="-144780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157480" algn="l"/>
              </a:tabLst>
            </a:pPr>
            <a:r>
              <a:rPr sz="1500" spc="-75" dirty="0">
                <a:latin typeface="Arial"/>
                <a:cs typeface="Arial"/>
              </a:rPr>
              <a:t>Placement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47380" y="2377376"/>
            <a:ext cx="1830705" cy="2437130"/>
            <a:chOff x="1647380" y="2377376"/>
            <a:chExt cx="1830705" cy="2437130"/>
          </a:xfrm>
        </p:grpSpPr>
        <p:sp>
          <p:nvSpPr>
            <p:cNvPr id="16" name="object 16"/>
            <p:cNvSpPr/>
            <p:nvPr/>
          </p:nvSpPr>
          <p:spPr>
            <a:xfrm>
              <a:off x="1660397" y="2390394"/>
              <a:ext cx="1676400" cy="2289175"/>
            </a:xfrm>
            <a:custGeom>
              <a:avLst/>
              <a:gdLst/>
              <a:ahLst/>
              <a:cxnLst/>
              <a:rect l="l" t="t" r="r" b="b"/>
              <a:pathLst>
                <a:path w="1676400" h="2289175">
                  <a:moveTo>
                    <a:pt x="1508759" y="0"/>
                  </a:moveTo>
                  <a:lnTo>
                    <a:pt x="167639" y="0"/>
                  </a:lnTo>
                  <a:lnTo>
                    <a:pt x="123075" y="5988"/>
                  </a:lnTo>
                  <a:lnTo>
                    <a:pt x="83029" y="22888"/>
                  </a:lnTo>
                  <a:lnTo>
                    <a:pt x="49101" y="49101"/>
                  </a:lnTo>
                  <a:lnTo>
                    <a:pt x="22888" y="83029"/>
                  </a:lnTo>
                  <a:lnTo>
                    <a:pt x="5988" y="123075"/>
                  </a:lnTo>
                  <a:lnTo>
                    <a:pt x="0" y="167639"/>
                  </a:lnTo>
                  <a:lnTo>
                    <a:pt x="0" y="2121407"/>
                  </a:lnTo>
                  <a:lnTo>
                    <a:pt x="5988" y="2165972"/>
                  </a:lnTo>
                  <a:lnTo>
                    <a:pt x="22888" y="2206018"/>
                  </a:lnTo>
                  <a:lnTo>
                    <a:pt x="49101" y="2239946"/>
                  </a:lnTo>
                  <a:lnTo>
                    <a:pt x="83029" y="2266159"/>
                  </a:lnTo>
                  <a:lnTo>
                    <a:pt x="123075" y="2283059"/>
                  </a:lnTo>
                  <a:lnTo>
                    <a:pt x="167639" y="2289047"/>
                  </a:lnTo>
                  <a:lnTo>
                    <a:pt x="1508759" y="2289047"/>
                  </a:lnTo>
                  <a:lnTo>
                    <a:pt x="1553324" y="2283059"/>
                  </a:lnTo>
                  <a:lnTo>
                    <a:pt x="1593370" y="2266159"/>
                  </a:lnTo>
                  <a:lnTo>
                    <a:pt x="1627298" y="2239946"/>
                  </a:lnTo>
                  <a:lnTo>
                    <a:pt x="1653511" y="2206018"/>
                  </a:lnTo>
                  <a:lnTo>
                    <a:pt x="1670411" y="2165972"/>
                  </a:lnTo>
                  <a:lnTo>
                    <a:pt x="1676400" y="2121407"/>
                  </a:lnTo>
                  <a:lnTo>
                    <a:pt x="1676400" y="167639"/>
                  </a:lnTo>
                  <a:lnTo>
                    <a:pt x="1670411" y="123075"/>
                  </a:lnTo>
                  <a:lnTo>
                    <a:pt x="1653511" y="83029"/>
                  </a:lnTo>
                  <a:lnTo>
                    <a:pt x="1627298" y="49101"/>
                  </a:lnTo>
                  <a:lnTo>
                    <a:pt x="1593370" y="22888"/>
                  </a:lnTo>
                  <a:lnTo>
                    <a:pt x="1553324" y="5988"/>
                  </a:lnTo>
                  <a:lnTo>
                    <a:pt x="150875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60397" y="2390394"/>
              <a:ext cx="1676400" cy="2289175"/>
            </a:xfrm>
            <a:custGeom>
              <a:avLst/>
              <a:gdLst/>
              <a:ahLst/>
              <a:cxnLst/>
              <a:rect l="l" t="t" r="r" b="b"/>
              <a:pathLst>
                <a:path w="1676400" h="2289175">
                  <a:moveTo>
                    <a:pt x="0" y="167639"/>
                  </a:moveTo>
                  <a:lnTo>
                    <a:pt x="5988" y="123075"/>
                  </a:lnTo>
                  <a:lnTo>
                    <a:pt x="22888" y="83029"/>
                  </a:lnTo>
                  <a:lnTo>
                    <a:pt x="49101" y="49101"/>
                  </a:lnTo>
                  <a:lnTo>
                    <a:pt x="83029" y="22888"/>
                  </a:lnTo>
                  <a:lnTo>
                    <a:pt x="123075" y="5988"/>
                  </a:lnTo>
                  <a:lnTo>
                    <a:pt x="167639" y="0"/>
                  </a:lnTo>
                  <a:lnTo>
                    <a:pt x="1508759" y="0"/>
                  </a:lnTo>
                  <a:lnTo>
                    <a:pt x="1553324" y="5988"/>
                  </a:lnTo>
                  <a:lnTo>
                    <a:pt x="1593370" y="22888"/>
                  </a:lnTo>
                  <a:lnTo>
                    <a:pt x="1627298" y="49101"/>
                  </a:lnTo>
                  <a:lnTo>
                    <a:pt x="1653511" y="83029"/>
                  </a:lnTo>
                  <a:lnTo>
                    <a:pt x="1670411" y="123075"/>
                  </a:lnTo>
                  <a:lnTo>
                    <a:pt x="1676400" y="167639"/>
                  </a:lnTo>
                  <a:lnTo>
                    <a:pt x="1676400" y="2121407"/>
                  </a:lnTo>
                  <a:lnTo>
                    <a:pt x="1670411" y="2165972"/>
                  </a:lnTo>
                  <a:lnTo>
                    <a:pt x="1653511" y="2206018"/>
                  </a:lnTo>
                  <a:lnTo>
                    <a:pt x="1627298" y="2239946"/>
                  </a:lnTo>
                  <a:lnTo>
                    <a:pt x="1593370" y="2266159"/>
                  </a:lnTo>
                  <a:lnTo>
                    <a:pt x="1553324" y="2283059"/>
                  </a:lnTo>
                  <a:lnTo>
                    <a:pt x="1508759" y="2289047"/>
                  </a:lnTo>
                  <a:lnTo>
                    <a:pt x="167639" y="2289047"/>
                  </a:lnTo>
                  <a:lnTo>
                    <a:pt x="123075" y="2283059"/>
                  </a:lnTo>
                  <a:lnTo>
                    <a:pt x="83029" y="2266159"/>
                  </a:lnTo>
                  <a:lnTo>
                    <a:pt x="49101" y="2239946"/>
                  </a:lnTo>
                  <a:lnTo>
                    <a:pt x="22888" y="2206018"/>
                  </a:lnTo>
                  <a:lnTo>
                    <a:pt x="5988" y="2165972"/>
                  </a:lnTo>
                  <a:lnTo>
                    <a:pt x="0" y="2121407"/>
                  </a:lnTo>
                  <a:lnTo>
                    <a:pt x="0" y="16763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86889" y="2512314"/>
              <a:ext cx="1678305" cy="2289175"/>
            </a:xfrm>
            <a:custGeom>
              <a:avLst/>
              <a:gdLst/>
              <a:ahLst/>
              <a:cxnLst/>
              <a:rect l="l" t="t" r="r" b="b"/>
              <a:pathLst>
                <a:path w="1678304" h="2289175">
                  <a:moveTo>
                    <a:pt x="1510157" y="0"/>
                  </a:moveTo>
                  <a:lnTo>
                    <a:pt x="167767" y="0"/>
                  </a:lnTo>
                  <a:lnTo>
                    <a:pt x="123192" y="5997"/>
                  </a:lnTo>
                  <a:lnTo>
                    <a:pt x="83123" y="22921"/>
                  </a:lnTo>
                  <a:lnTo>
                    <a:pt x="49164" y="49164"/>
                  </a:lnTo>
                  <a:lnTo>
                    <a:pt x="22921" y="83123"/>
                  </a:lnTo>
                  <a:lnTo>
                    <a:pt x="5997" y="123192"/>
                  </a:lnTo>
                  <a:lnTo>
                    <a:pt x="0" y="167766"/>
                  </a:lnTo>
                  <a:lnTo>
                    <a:pt x="0" y="2121281"/>
                  </a:lnTo>
                  <a:lnTo>
                    <a:pt x="5997" y="2165855"/>
                  </a:lnTo>
                  <a:lnTo>
                    <a:pt x="22921" y="2205924"/>
                  </a:lnTo>
                  <a:lnTo>
                    <a:pt x="49164" y="2239883"/>
                  </a:lnTo>
                  <a:lnTo>
                    <a:pt x="83123" y="2266126"/>
                  </a:lnTo>
                  <a:lnTo>
                    <a:pt x="123192" y="2283050"/>
                  </a:lnTo>
                  <a:lnTo>
                    <a:pt x="167767" y="2289048"/>
                  </a:lnTo>
                  <a:lnTo>
                    <a:pt x="1510157" y="2289048"/>
                  </a:lnTo>
                  <a:lnTo>
                    <a:pt x="1554731" y="2283050"/>
                  </a:lnTo>
                  <a:lnTo>
                    <a:pt x="1594800" y="2266126"/>
                  </a:lnTo>
                  <a:lnTo>
                    <a:pt x="1628759" y="2239883"/>
                  </a:lnTo>
                  <a:lnTo>
                    <a:pt x="1655002" y="2205924"/>
                  </a:lnTo>
                  <a:lnTo>
                    <a:pt x="1671926" y="2165855"/>
                  </a:lnTo>
                  <a:lnTo>
                    <a:pt x="1677924" y="2121281"/>
                  </a:lnTo>
                  <a:lnTo>
                    <a:pt x="1677924" y="167766"/>
                  </a:lnTo>
                  <a:lnTo>
                    <a:pt x="1671926" y="123192"/>
                  </a:lnTo>
                  <a:lnTo>
                    <a:pt x="1655002" y="83123"/>
                  </a:lnTo>
                  <a:lnTo>
                    <a:pt x="1628759" y="49164"/>
                  </a:lnTo>
                  <a:lnTo>
                    <a:pt x="1594800" y="22921"/>
                  </a:lnTo>
                  <a:lnTo>
                    <a:pt x="1554731" y="5997"/>
                  </a:lnTo>
                  <a:lnTo>
                    <a:pt x="15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86889" y="2512314"/>
              <a:ext cx="1678305" cy="2289175"/>
            </a:xfrm>
            <a:custGeom>
              <a:avLst/>
              <a:gdLst/>
              <a:ahLst/>
              <a:cxnLst/>
              <a:rect l="l" t="t" r="r" b="b"/>
              <a:pathLst>
                <a:path w="1678304" h="2289175">
                  <a:moveTo>
                    <a:pt x="0" y="167766"/>
                  </a:moveTo>
                  <a:lnTo>
                    <a:pt x="5997" y="123192"/>
                  </a:lnTo>
                  <a:lnTo>
                    <a:pt x="22921" y="83123"/>
                  </a:lnTo>
                  <a:lnTo>
                    <a:pt x="49164" y="49164"/>
                  </a:lnTo>
                  <a:lnTo>
                    <a:pt x="83123" y="22921"/>
                  </a:lnTo>
                  <a:lnTo>
                    <a:pt x="123192" y="5997"/>
                  </a:lnTo>
                  <a:lnTo>
                    <a:pt x="167767" y="0"/>
                  </a:lnTo>
                  <a:lnTo>
                    <a:pt x="1510157" y="0"/>
                  </a:lnTo>
                  <a:lnTo>
                    <a:pt x="1554731" y="5997"/>
                  </a:lnTo>
                  <a:lnTo>
                    <a:pt x="1594800" y="22921"/>
                  </a:lnTo>
                  <a:lnTo>
                    <a:pt x="1628759" y="49164"/>
                  </a:lnTo>
                  <a:lnTo>
                    <a:pt x="1655002" y="83123"/>
                  </a:lnTo>
                  <a:lnTo>
                    <a:pt x="1671926" y="123192"/>
                  </a:lnTo>
                  <a:lnTo>
                    <a:pt x="1677924" y="167766"/>
                  </a:lnTo>
                  <a:lnTo>
                    <a:pt x="1677924" y="2121281"/>
                  </a:lnTo>
                  <a:lnTo>
                    <a:pt x="1671926" y="2165855"/>
                  </a:lnTo>
                  <a:lnTo>
                    <a:pt x="1655002" y="2205924"/>
                  </a:lnTo>
                  <a:lnTo>
                    <a:pt x="1628759" y="2239883"/>
                  </a:lnTo>
                  <a:lnTo>
                    <a:pt x="1594800" y="2266126"/>
                  </a:lnTo>
                  <a:lnTo>
                    <a:pt x="1554731" y="2283050"/>
                  </a:lnTo>
                  <a:lnTo>
                    <a:pt x="1510157" y="2289048"/>
                  </a:lnTo>
                  <a:lnTo>
                    <a:pt x="167767" y="2289048"/>
                  </a:lnTo>
                  <a:lnTo>
                    <a:pt x="123192" y="2283050"/>
                  </a:lnTo>
                  <a:lnTo>
                    <a:pt x="83123" y="2266126"/>
                  </a:lnTo>
                  <a:lnTo>
                    <a:pt x="49164" y="2239883"/>
                  </a:lnTo>
                  <a:lnTo>
                    <a:pt x="22921" y="2205924"/>
                  </a:lnTo>
                  <a:lnTo>
                    <a:pt x="5997" y="2165855"/>
                  </a:lnTo>
                  <a:lnTo>
                    <a:pt x="0" y="2121281"/>
                  </a:lnTo>
                  <a:lnTo>
                    <a:pt x="0" y="167766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92300" y="2701290"/>
            <a:ext cx="1440180" cy="186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algn="ctr">
              <a:lnSpc>
                <a:spcPts val="2065"/>
              </a:lnSpc>
              <a:spcBef>
                <a:spcPts val="100"/>
              </a:spcBef>
            </a:pPr>
            <a:r>
              <a:rPr sz="1800" b="1" spc="-229" dirty="0">
                <a:latin typeface="Arial"/>
                <a:cs typeface="Arial"/>
              </a:rPr>
              <a:t>HR</a:t>
            </a:r>
            <a:endParaRPr sz="1800">
              <a:latin typeface="Arial"/>
              <a:cs typeface="Arial"/>
            </a:endParaRPr>
          </a:p>
          <a:p>
            <a:pPr marL="100965">
              <a:lnSpc>
                <a:spcPts val="2065"/>
              </a:lnSpc>
            </a:pPr>
            <a:r>
              <a:rPr sz="1800" b="1" spc="-110" dirty="0">
                <a:latin typeface="Arial"/>
                <a:cs typeface="Arial"/>
              </a:rPr>
              <a:t>development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6699"/>
              </a:lnSpc>
              <a:spcBef>
                <a:spcPts val="165"/>
              </a:spcBef>
            </a:pPr>
            <a:r>
              <a:rPr sz="1500" spc="-60" dirty="0">
                <a:latin typeface="Arial"/>
                <a:cs typeface="Arial"/>
              </a:rPr>
              <a:t>1. </a:t>
            </a:r>
            <a:r>
              <a:rPr sz="1500" spc="-95" dirty="0">
                <a:latin typeface="Arial"/>
                <a:cs typeface="Arial"/>
              </a:rPr>
              <a:t>Career</a:t>
            </a:r>
            <a:r>
              <a:rPr sz="1500" spc="-150" dirty="0">
                <a:latin typeface="Arial"/>
                <a:cs typeface="Arial"/>
              </a:rPr>
              <a:t> </a:t>
            </a:r>
            <a:r>
              <a:rPr sz="1500" spc="-55" dirty="0">
                <a:latin typeface="Arial"/>
                <a:cs typeface="Arial"/>
              </a:rPr>
              <a:t>planning  </a:t>
            </a:r>
            <a:r>
              <a:rPr sz="1500" spc="-85" dirty="0">
                <a:latin typeface="Arial"/>
                <a:cs typeface="Arial"/>
              </a:rPr>
              <a:t>2.Training</a:t>
            </a:r>
            <a:r>
              <a:rPr sz="1500" spc="-114" dirty="0">
                <a:latin typeface="Arial"/>
                <a:cs typeface="Arial"/>
              </a:rPr>
              <a:t> </a:t>
            </a:r>
            <a:r>
              <a:rPr sz="1500" spc="20" dirty="0">
                <a:latin typeface="Arial"/>
                <a:cs typeface="Arial"/>
              </a:rPr>
              <a:t>&amp;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55"/>
              </a:lnSpc>
            </a:pPr>
            <a:r>
              <a:rPr sz="1500" spc="-50" dirty="0">
                <a:latin typeface="Arial"/>
                <a:cs typeface="Arial"/>
              </a:rPr>
              <a:t>development</a:t>
            </a:r>
            <a:endParaRPr sz="1500">
              <a:latin typeface="Arial"/>
              <a:cs typeface="Arial"/>
            </a:endParaRPr>
          </a:p>
          <a:p>
            <a:pPr marL="12700" marR="157480">
              <a:lnSpc>
                <a:spcPts val="1660"/>
              </a:lnSpc>
              <a:spcBef>
                <a:spcPts val="655"/>
              </a:spcBef>
            </a:pPr>
            <a:r>
              <a:rPr sz="1500" spc="-80" dirty="0">
                <a:latin typeface="Arial"/>
                <a:cs typeface="Arial"/>
              </a:rPr>
              <a:t>3</a:t>
            </a:r>
            <a:r>
              <a:rPr sz="1500" spc="-50" dirty="0">
                <a:latin typeface="Arial"/>
                <a:cs typeface="Arial"/>
              </a:rPr>
              <a:t>.</a:t>
            </a:r>
            <a:r>
              <a:rPr sz="1500" spc="-114" dirty="0">
                <a:latin typeface="Arial"/>
                <a:cs typeface="Arial"/>
              </a:rPr>
              <a:t>O</a:t>
            </a:r>
            <a:r>
              <a:rPr sz="1500" spc="-65" dirty="0">
                <a:latin typeface="Arial"/>
                <a:cs typeface="Arial"/>
              </a:rPr>
              <a:t>r</a:t>
            </a:r>
            <a:r>
              <a:rPr sz="1500" spc="-155" dirty="0">
                <a:latin typeface="Arial"/>
                <a:cs typeface="Arial"/>
              </a:rPr>
              <a:t>g</a:t>
            </a:r>
            <a:r>
              <a:rPr sz="1500" spc="-85" dirty="0">
                <a:latin typeface="Arial"/>
                <a:cs typeface="Arial"/>
              </a:rPr>
              <a:t>an</a:t>
            </a:r>
            <a:r>
              <a:rPr sz="1500" spc="-50" dirty="0">
                <a:latin typeface="Arial"/>
                <a:cs typeface="Arial"/>
              </a:rPr>
              <a:t>i</a:t>
            </a:r>
            <a:r>
              <a:rPr sz="1500" spc="-130" dirty="0">
                <a:latin typeface="Arial"/>
                <a:cs typeface="Arial"/>
              </a:rPr>
              <a:t>z</a:t>
            </a:r>
            <a:r>
              <a:rPr sz="1500" spc="-135" dirty="0">
                <a:latin typeface="Arial"/>
                <a:cs typeface="Arial"/>
              </a:rPr>
              <a:t>a</a:t>
            </a:r>
            <a:r>
              <a:rPr sz="1500" spc="45" dirty="0">
                <a:latin typeface="Arial"/>
                <a:cs typeface="Arial"/>
              </a:rPr>
              <a:t>ti</a:t>
            </a:r>
            <a:r>
              <a:rPr sz="1500" spc="-50" dirty="0">
                <a:latin typeface="Arial"/>
                <a:cs typeface="Arial"/>
              </a:rPr>
              <a:t>o</a:t>
            </a:r>
            <a:r>
              <a:rPr sz="1500" spc="-45" dirty="0">
                <a:latin typeface="Arial"/>
                <a:cs typeface="Arial"/>
              </a:rPr>
              <a:t>nal  </a:t>
            </a:r>
            <a:r>
              <a:rPr sz="1500" spc="-60" dirty="0">
                <a:latin typeface="Arial"/>
                <a:cs typeface="Arial"/>
              </a:rPr>
              <a:t>Development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579812" y="2377376"/>
            <a:ext cx="1728470" cy="2492375"/>
            <a:chOff x="3579812" y="2377376"/>
            <a:chExt cx="1728470" cy="2492375"/>
          </a:xfrm>
        </p:grpSpPr>
        <p:sp>
          <p:nvSpPr>
            <p:cNvPr id="22" name="object 22"/>
            <p:cNvSpPr/>
            <p:nvPr/>
          </p:nvSpPr>
          <p:spPr>
            <a:xfrm>
              <a:off x="3592829" y="2390394"/>
              <a:ext cx="1574800" cy="2344420"/>
            </a:xfrm>
            <a:custGeom>
              <a:avLst/>
              <a:gdLst/>
              <a:ahLst/>
              <a:cxnLst/>
              <a:rect l="l" t="t" r="r" b="b"/>
              <a:pathLst>
                <a:path w="1574800" h="2344420">
                  <a:moveTo>
                    <a:pt x="1416812" y="0"/>
                  </a:moveTo>
                  <a:lnTo>
                    <a:pt x="157480" y="0"/>
                  </a:lnTo>
                  <a:lnTo>
                    <a:pt x="107696" y="8026"/>
                  </a:lnTo>
                  <a:lnTo>
                    <a:pt x="64465" y="30378"/>
                  </a:lnTo>
                  <a:lnTo>
                    <a:pt x="30378" y="64465"/>
                  </a:lnTo>
                  <a:lnTo>
                    <a:pt x="8026" y="107695"/>
                  </a:lnTo>
                  <a:lnTo>
                    <a:pt x="0" y="157479"/>
                  </a:lnTo>
                  <a:lnTo>
                    <a:pt x="0" y="2186431"/>
                  </a:lnTo>
                  <a:lnTo>
                    <a:pt x="8026" y="2236216"/>
                  </a:lnTo>
                  <a:lnTo>
                    <a:pt x="30378" y="2279446"/>
                  </a:lnTo>
                  <a:lnTo>
                    <a:pt x="64465" y="2313533"/>
                  </a:lnTo>
                  <a:lnTo>
                    <a:pt x="107696" y="2335885"/>
                  </a:lnTo>
                  <a:lnTo>
                    <a:pt x="157480" y="2343911"/>
                  </a:lnTo>
                  <a:lnTo>
                    <a:pt x="1416812" y="2343911"/>
                  </a:lnTo>
                  <a:lnTo>
                    <a:pt x="1466596" y="2335885"/>
                  </a:lnTo>
                  <a:lnTo>
                    <a:pt x="1509826" y="2313533"/>
                  </a:lnTo>
                  <a:lnTo>
                    <a:pt x="1543913" y="2279446"/>
                  </a:lnTo>
                  <a:lnTo>
                    <a:pt x="1566265" y="2236215"/>
                  </a:lnTo>
                  <a:lnTo>
                    <a:pt x="1574292" y="2186431"/>
                  </a:lnTo>
                  <a:lnTo>
                    <a:pt x="1574292" y="157479"/>
                  </a:lnTo>
                  <a:lnTo>
                    <a:pt x="1566265" y="107695"/>
                  </a:lnTo>
                  <a:lnTo>
                    <a:pt x="1543913" y="64465"/>
                  </a:lnTo>
                  <a:lnTo>
                    <a:pt x="1509826" y="30378"/>
                  </a:lnTo>
                  <a:lnTo>
                    <a:pt x="1466596" y="8026"/>
                  </a:lnTo>
                  <a:lnTo>
                    <a:pt x="14168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92829" y="2390394"/>
              <a:ext cx="1574800" cy="2344420"/>
            </a:xfrm>
            <a:custGeom>
              <a:avLst/>
              <a:gdLst/>
              <a:ahLst/>
              <a:cxnLst/>
              <a:rect l="l" t="t" r="r" b="b"/>
              <a:pathLst>
                <a:path w="1574800" h="2344420">
                  <a:moveTo>
                    <a:pt x="0" y="157479"/>
                  </a:moveTo>
                  <a:lnTo>
                    <a:pt x="8026" y="107695"/>
                  </a:lnTo>
                  <a:lnTo>
                    <a:pt x="30378" y="64465"/>
                  </a:lnTo>
                  <a:lnTo>
                    <a:pt x="64465" y="30378"/>
                  </a:lnTo>
                  <a:lnTo>
                    <a:pt x="107696" y="8026"/>
                  </a:lnTo>
                  <a:lnTo>
                    <a:pt x="157480" y="0"/>
                  </a:lnTo>
                  <a:lnTo>
                    <a:pt x="1416812" y="0"/>
                  </a:lnTo>
                  <a:lnTo>
                    <a:pt x="1466596" y="8026"/>
                  </a:lnTo>
                  <a:lnTo>
                    <a:pt x="1509826" y="30378"/>
                  </a:lnTo>
                  <a:lnTo>
                    <a:pt x="1543913" y="64465"/>
                  </a:lnTo>
                  <a:lnTo>
                    <a:pt x="1566265" y="107695"/>
                  </a:lnTo>
                  <a:lnTo>
                    <a:pt x="1574292" y="157479"/>
                  </a:lnTo>
                  <a:lnTo>
                    <a:pt x="1574292" y="2186431"/>
                  </a:lnTo>
                  <a:lnTo>
                    <a:pt x="1566265" y="2236215"/>
                  </a:lnTo>
                  <a:lnTo>
                    <a:pt x="1543913" y="2279446"/>
                  </a:lnTo>
                  <a:lnTo>
                    <a:pt x="1509826" y="2313533"/>
                  </a:lnTo>
                  <a:lnTo>
                    <a:pt x="1466596" y="2335885"/>
                  </a:lnTo>
                  <a:lnTo>
                    <a:pt x="1416812" y="2343911"/>
                  </a:lnTo>
                  <a:lnTo>
                    <a:pt x="157480" y="2343911"/>
                  </a:lnTo>
                  <a:lnTo>
                    <a:pt x="107696" y="2335885"/>
                  </a:lnTo>
                  <a:lnTo>
                    <a:pt x="64465" y="2313533"/>
                  </a:lnTo>
                  <a:lnTo>
                    <a:pt x="30378" y="2279446"/>
                  </a:lnTo>
                  <a:lnTo>
                    <a:pt x="8026" y="2236216"/>
                  </a:lnTo>
                  <a:lnTo>
                    <a:pt x="0" y="2186431"/>
                  </a:lnTo>
                  <a:lnTo>
                    <a:pt x="0" y="15747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20845" y="2512314"/>
              <a:ext cx="1574800" cy="2344420"/>
            </a:xfrm>
            <a:custGeom>
              <a:avLst/>
              <a:gdLst/>
              <a:ahLst/>
              <a:cxnLst/>
              <a:rect l="l" t="t" r="r" b="b"/>
              <a:pathLst>
                <a:path w="1574800" h="2344420">
                  <a:moveTo>
                    <a:pt x="1416812" y="0"/>
                  </a:moveTo>
                  <a:lnTo>
                    <a:pt x="157479" y="0"/>
                  </a:lnTo>
                  <a:lnTo>
                    <a:pt x="107695" y="8026"/>
                  </a:lnTo>
                  <a:lnTo>
                    <a:pt x="64465" y="30378"/>
                  </a:lnTo>
                  <a:lnTo>
                    <a:pt x="30378" y="64465"/>
                  </a:lnTo>
                  <a:lnTo>
                    <a:pt x="8026" y="107696"/>
                  </a:lnTo>
                  <a:lnTo>
                    <a:pt x="0" y="157480"/>
                  </a:lnTo>
                  <a:lnTo>
                    <a:pt x="0" y="2186432"/>
                  </a:lnTo>
                  <a:lnTo>
                    <a:pt x="8026" y="2236216"/>
                  </a:lnTo>
                  <a:lnTo>
                    <a:pt x="30378" y="2279446"/>
                  </a:lnTo>
                  <a:lnTo>
                    <a:pt x="64465" y="2313533"/>
                  </a:lnTo>
                  <a:lnTo>
                    <a:pt x="107695" y="2335885"/>
                  </a:lnTo>
                  <a:lnTo>
                    <a:pt x="157479" y="2343912"/>
                  </a:lnTo>
                  <a:lnTo>
                    <a:pt x="1416812" y="2343912"/>
                  </a:lnTo>
                  <a:lnTo>
                    <a:pt x="1466595" y="2335885"/>
                  </a:lnTo>
                  <a:lnTo>
                    <a:pt x="1509826" y="2313533"/>
                  </a:lnTo>
                  <a:lnTo>
                    <a:pt x="1543913" y="2279446"/>
                  </a:lnTo>
                  <a:lnTo>
                    <a:pt x="1566265" y="2236216"/>
                  </a:lnTo>
                  <a:lnTo>
                    <a:pt x="1574291" y="2186432"/>
                  </a:lnTo>
                  <a:lnTo>
                    <a:pt x="1574291" y="157480"/>
                  </a:lnTo>
                  <a:lnTo>
                    <a:pt x="1566265" y="107696"/>
                  </a:lnTo>
                  <a:lnTo>
                    <a:pt x="1543913" y="64465"/>
                  </a:lnTo>
                  <a:lnTo>
                    <a:pt x="1509826" y="30378"/>
                  </a:lnTo>
                  <a:lnTo>
                    <a:pt x="1466595" y="8026"/>
                  </a:lnTo>
                  <a:lnTo>
                    <a:pt x="14168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20845" y="2512314"/>
              <a:ext cx="1574800" cy="2344420"/>
            </a:xfrm>
            <a:custGeom>
              <a:avLst/>
              <a:gdLst/>
              <a:ahLst/>
              <a:cxnLst/>
              <a:rect l="l" t="t" r="r" b="b"/>
              <a:pathLst>
                <a:path w="1574800" h="2344420">
                  <a:moveTo>
                    <a:pt x="0" y="157480"/>
                  </a:moveTo>
                  <a:lnTo>
                    <a:pt x="8026" y="107696"/>
                  </a:lnTo>
                  <a:lnTo>
                    <a:pt x="30378" y="64465"/>
                  </a:lnTo>
                  <a:lnTo>
                    <a:pt x="64465" y="30378"/>
                  </a:lnTo>
                  <a:lnTo>
                    <a:pt x="107695" y="8026"/>
                  </a:lnTo>
                  <a:lnTo>
                    <a:pt x="157479" y="0"/>
                  </a:lnTo>
                  <a:lnTo>
                    <a:pt x="1416812" y="0"/>
                  </a:lnTo>
                  <a:lnTo>
                    <a:pt x="1466595" y="8026"/>
                  </a:lnTo>
                  <a:lnTo>
                    <a:pt x="1509826" y="30378"/>
                  </a:lnTo>
                  <a:lnTo>
                    <a:pt x="1543913" y="64465"/>
                  </a:lnTo>
                  <a:lnTo>
                    <a:pt x="1566265" y="107696"/>
                  </a:lnTo>
                  <a:lnTo>
                    <a:pt x="1574291" y="157480"/>
                  </a:lnTo>
                  <a:lnTo>
                    <a:pt x="1574291" y="2186432"/>
                  </a:lnTo>
                  <a:lnTo>
                    <a:pt x="1566265" y="2236216"/>
                  </a:lnTo>
                  <a:lnTo>
                    <a:pt x="1543913" y="2279446"/>
                  </a:lnTo>
                  <a:lnTo>
                    <a:pt x="1509826" y="2313533"/>
                  </a:lnTo>
                  <a:lnTo>
                    <a:pt x="1466595" y="2335885"/>
                  </a:lnTo>
                  <a:lnTo>
                    <a:pt x="1416812" y="2343912"/>
                  </a:lnTo>
                  <a:lnTo>
                    <a:pt x="157479" y="2343912"/>
                  </a:lnTo>
                  <a:lnTo>
                    <a:pt x="107695" y="2335885"/>
                  </a:lnTo>
                  <a:lnTo>
                    <a:pt x="64465" y="2313533"/>
                  </a:lnTo>
                  <a:lnTo>
                    <a:pt x="30378" y="2279446"/>
                  </a:lnTo>
                  <a:lnTo>
                    <a:pt x="8026" y="2236216"/>
                  </a:lnTo>
                  <a:lnTo>
                    <a:pt x="0" y="2186432"/>
                  </a:lnTo>
                  <a:lnTo>
                    <a:pt x="0" y="157480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822572" y="2695194"/>
            <a:ext cx="1367155" cy="192468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70485" marR="60960" indent="-635" algn="ctr">
              <a:lnSpc>
                <a:spcPct val="91500"/>
              </a:lnSpc>
              <a:spcBef>
                <a:spcPts val="280"/>
              </a:spcBef>
            </a:pPr>
            <a:r>
              <a:rPr sz="1800" b="1" spc="-270" dirty="0">
                <a:latin typeface="Arial"/>
                <a:cs typeface="Arial"/>
              </a:rPr>
              <a:t>P</a:t>
            </a:r>
            <a:r>
              <a:rPr sz="1800" b="1" spc="-95" dirty="0">
                <a:latin typeface="Arial"/>
                <a:cs typeface="Arial"/>
              </a:rPr>
              <a:t>e</a:t>
            </a:r>
            <a:r>
              <a:rPr sz="1800" b="1" spc="-55" dirty="0">
                <a:latin typeface="Arial"/>
                <a:cs typeface="Arial"/>
              </a:rPr>
              <a:t>r</a:t>
            </a:r>
            <a:r>
              <a:rPr sz="1800" b="1" spc="-80" dirty="0">
                <a:latin typeface="Arial"/>
                <a:cs typeface="Arial"/>
              </a:rPr>
              <a:t>f</a:t>
            </a:r>
            <a:r>
              <a:rPr sz="1800" b="1" spc="-114" dirty="0">
                <a:latin typeface="Arial"/>
                <a:cs typeface="Arial"/>
              </a:rPr>
              <a:t>orman</a:t>
            </a:r>
            <a:r>
              <a:rPr sz="1800" b="1" spc="-135" dirty="0">
                <a:latin typeface="Arial"/>
                <a:cs typeface="Arial"/>
              </a:rPr>
              <a:t>ce  </a:t>
            </a:r>
            <a:r>
              <a:rPr sz="1800" b="1" spc="-35" dirty="0">
                <a:latin typeface="Arial"/>
                <a:cs typeface="Arial"/>
              </a:rPr>
              <a:t>&amp;        </a:t>
            </a:r>
            <a:r>
              <a:rPr sz="1800" b="1" spc="-260" dirty="0">
                <a:latin typeface="Arial"/>
                <a:cs typeface="Arial"/>
              </a:rPr>
              <a:t>c</a:t>
            </a:r>
            <a:r>
              <a:rPr sz="1800" b="1" spc="-145" dirty="0">
                <a:latin typeface="Arial"/>
                <a:cs typeface="Arial"/>
              </a:rPr>
              <a:t>om</a:t>
            </a:r>
            <a:r>
              <a:rPr sz="1800" b="1" spc="-114" dirty="0">
                <a:latin typeface="Arial"/>
                <a:cs typeface="Arial"/>
              </a:rPr>
              <a:t>p</a:t>
            </a:r>
            <a:r>
              <a:rPr sz="1800" b="1" spc="-95" dirty="0">
                <a:latin typeface="Arial"/>
                <a:cs typeface="Arial"/>
              </a:rPr>
              <a:t>e</a:t>
            </a:r>
            <a:r>
              <a:rPr sz="1800" b="1" spc="-135" dirty="0">
                <a:latin typeface="Arial"/>
                <a:cs typeface="Arial"/>
              </a:rPr>
              <a:t>n</a:t>
            </a:r>
            <a:r>
              <a:rPr sz="1800" b="1" spc="-200" dirty="0">
                <a:latin typeface="Arial"/>
                <a:cs typeface="Arial"/>
              </a:rPr>
              <a:t>s</a:t>
            </a:r>
            <a:r>
              <a:rPr sz="1800" b="1" spc="-215" dirty="0">
                <a:latin typeface="Arial"/>
                <a:cs typeface="Arial"/>
              </a:rPr>
              <a:t>a</a:t>
            </a:r>
            <a:r>
              <a:rPr sz="1800" b="1" spc="-50" dirty="0">
                <a:latin typeface="Arial"/>
                <a:cs typeface="Arial"/>
              </a:rPr>
              <a:t>tio  </a:t>
            </a:r>
            <a:r>
              <a:rPr sz="1800" b="1" spc="-13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148590" indent="-149225">
              <a:lnSpc>
                <a:spcPct val="100000"/>
              </a:lnSpc>
              <a:spcBef>
                <a:spcPts val="655"/>
              </a:spcBef>
              <a:buSzPct val="92857"/>
              <a:buAutoNum type="arabicPeriod"/>
              <a:tabLst>
                <a:tab pos="149225" algn="l"/>
              </a:tabLst>
            </a:pPr>
            <a:r>
              <a:rPr sz="1400" spc="-65" dirty="0">
                <a:latin typeface="Arial"/>
                <a:cs typeface="Arial"/>
              </a:rPr>
              <a:t>Performance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Mg</a:t>
            </a:r>
            <a:endParaRPr sz="1400">
              <a:latin typeface="Arial"/>
              <a:cs typeface="Arial"/>
            </a:endParaRPr>
          </a:p>
          <a:p>
            <a:pPr marL="12700" marR="22225">
              <a:lnSpc>
                <a:spcPts val="1980"/>
              </a:lnSpc>
              <a:spcBef>
                <a:spcPts val="610"/>
              </a:spcBef>
              <a:buAutoNum type="arabicPeriod"/>
              <a:tabLst>
                <a:tab pos="238125" algn="l"/>
              </a:tabLst>
            </a:pPr>
            <a:r>
              <a:rPr sz="1800" spc="-35" dirty="0">
                <a:latin typeface="Arial"/>
                <a:cs typeface="Arial"/>
              </a:rPr>
              <a:t>I</a:t>
            </a:r>
            <a:r>
              <a:rPr sz="1800" spc="-65" dirty="0">
                <a:latin typeface="Arial"/>
                <a:cs typeface="Arial"/>
              </a:rPr>
              <a:t>n</a:t>
            </a:r>
            <a:r>
              <a:rPr sz="1800" spc="-150" dirty="0">
                <a:latin typeface="Arial"/>
                <a:cs typeface="Arial"/>
              </a:rPr>
              <a:t>c</a:t>
            </a:r>
            <a:r>
              <a:rPr sz="1800" spc="-85" dirty="0">
                <a:latin typeface="Arial"/>
                <a:cs typeface="Arial"/>
              </a:rPr>
              <a:t>e</a:t>
            </a:r>
            <a:r>
              <a:rPr sz="1800" spc="-90" dirty="0">
                <a:latin typeface="Arial"/>
                <a:cs typeface="Arial"/>
              </a:rPr>
              <a:t>n</a:t>
            </a:r>
            <a:r>
              <a:rPr sz="1800" spc="60" dirty="0">
                <a:latin typeface="Arial"/>
                <a:cs typeface="Arial"/>
              </a:rPr>
              <a:t>t</a:t>
            </a:r>
            <a:r>
              <a:rPr sz="1800" spc="40" dirty="0">
                <a:latin typeface="Arial"/>
                <a:cs typeface="Arial"/>
              </a:rPr>
              <a:t>i</a:t>
            </a:r>
            <a:r>
              <a:rPr sz="1800" spc="-100" dirty="0">
                <a:latin typeface="Arial"/>
                <a:cs typeface="Arial"/>
              </a:rPr>
              <a:t>v</a:t>
            </a:r>
            <a:r>
              <a:rPr sz="1800" spc="-160" dirty="0">
                <a:latin typeface="Arial"/>
                <a:cs typeface="Arial"/>
              </a:rPr>
              <a:t>e</a:t>
            </a:r>
            <a:r>
              <a:rPr sz="1800" spc="-14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&amp;  </a:t>
            </a:r>
            <a:r>
              <a:rPr sz="1800" spc="-50" dirty="0">
                <a:latin typeface="Arial"/>
                <a:cs typeface="Arial"/>
              </a:rPr>
              <a:t>benefits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410136" y="2377376"/>
            <a:ext cx="1669414" cy="2668905"/>
            <a:chOff x="5410136" y="2377376"/>
            <a:chExt cx="1669414" cy="2668905"/>
          </a:xfrm>
        </p:grpSpPr>
        <p:sp>
          <p:nvSpPr>
            <p:cNvPr id="28" name="object 28"/>
            <p:cNvSpPr/>
            <p:nvPr/>
          </p:nvSpPr>
          <p:spPr>
            <a:xfrm>
              <a:off x="5423153" y="2390394"/>
              <a:ext cx="1515110" cy="2520950"/>
            </a:xfrm>
            <a:custGeom>
              <a:avLst/>
              <a:gdLst/>
              <a:ahLst/>
              <a:cxnLst/>
              <a:rect l="l" t="t" r="r" b="b"/>
              <a:pathLst>
                <a:path w="1515109" h="2520950">
                  <a:moveTo>
                    <a:pt x="1363345" y="0"/>
                  </a:moveTo>
                  <a:lnTo>
                    <a:pt x="151511" y="0"/>
                  </a:lnTo>
                  <a:lnTo>
                    <a:pt x="103615" y="7722"/>
                  </a:lnTo>
                  <a:lnTo>
                    <a:pt x="62023" y="29228"/>
                  </a:lnTo>
                  <a:lnTo>
                    <a:pt x="29228" y="62023"/>
                  </a:lnTo>
                  <a:lnTo>
                    <a:pt x="7722" y="103615"/>
                  </a:lnTo>
                  <a:lnTo>
                    <a:pt x="0" y="151510"/>
                  </a:lnTo>
                  <a:lnTo>
                    <a:pt x="0" y="2369185"/>
                  </a:lnTo>
                  <a:lnTo>
                    <a:pt x="7722" y="2417080"/>
                  </a:lnTo>
                  <a:lnTo>
                    <a:pt x="29228" y="2458672"/>
                  </a:lnTo>
                  <a:lnTo>
                    <a:pt x="62023" y="2491467"/>
                  </a:lnTo>
                  <a:lnTo>
                    <a:pt x="103615" y="2512973"/>
                  </a:lnTo>
                  <a:lnTo>
                    <a:pt x="151511" y="2520695"/>
                  </a:lnTo>
                  <a:lnTo>
                    <a:pt x="1363345" y="2520695"/>
                  </a:lnTo>
                  <a:lnTo>
                    <a:pt x="1411240" y="2512973"/>
                  </a:lnTo>
                  <a:lnTo>
                    <a:pt x="1452832" y="2491467"/>
                  </a:lnTo>
                  <a:lnTo>
                    <a:pt x="1485627" y="2458672"/>
                  </a:lnTo>
                  <a:lnTo>
                    <a:pt x="1507133" y="2417080"/>
                  </a:lnTo>
                  <a:lnTo>
                    <a:pt x="1514855" y="2369185"/>
                  </a:lnTo>
                  <a:lnTo>
                    <a:pt x="1514855" y="151510"/>
                  </a:lnTo>
                  <a:lnTo>
                    <a:pt x="1507133" y="103615"/>
                  </a:lnTo>
                  <a:lnTo>
                    <a:pt x="1485627" y="62023"/>
                  </a:lnTo>
                  <a:lnTo>
                    <a:pt x="1452832" y="29228"/>
                  </a:lnTo>
                  <a:lnTo>
                    <a:pt x="1411240" y="7722"/>
                  </a:lnTo>
                  <a:lnTo>
                    <a:pt x="136334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23153" y="2390394"/>
              <a:ext cx="1515110" cy="2520950"/>
            </a:xfrm>
            <a:custGeom>
              <a:avLst/>
              <a:gdLst/>
              <a:ahLst/>
              <a:cxnLst/>
              <a:rect l="l" t="t" r="r" b="b"/>
              <a:pathLst>
                <a:path w="1515109" h="2520950">
                  <a:moveTo>
                    <a:pt x="0" y="151510"/>
                  </a:moveTo>
                  <a:lnTo>
                    <a:pt x="7722" y="103615"/>
                  </a:lnTo>
                  <a:lnTo>
                    <a:pt x="29228" y="62023"/>
                  </a:lnTo>
                  <a:lnTo>
                    <a:pt x="62023" y="29228"/>
                  </a:lnTo>
                  <a:lnTo>
                    <a:pt x="103615" y="7722"/>
                  </a:lnTo>
                  <a:lnTo>
                    <a:pt x="151511" y="0"/>
                  </a:lnTo>
                  <a:lnTo>
                    <a:pt x="1363345" y="0"/>
                  </a:lnTo>
                  <a:lnTo>
                    <a:pt x="1411240" y="7722"/>
                  </a:lnTo>
                  <a:lnTo>
                    <a:pt x="1452832" y="29228"/>
                  </a:lnTo>
                  <a:lnTo>
                    <a:pt x="1485627" y="62023"/>
                  </a:lnTo>
                  <a:lnTo>
                    <a:pt x="1507133" y="103615"/>
                  </a:lnTo>
                  <a:lnTo>
                    <a:pt x="1514855" y="151510"/>
                  </a:lnTo>
                  <a:lnTo>
                    <a:pt x="1514855" y="2369185"/>
                  </a:lnTo>
                  <a:lnTo>
                    <a:pt x="1507133" y="2417080"/>
                  </a:lnTo>
                  <a:lnTo>
                    <a:pt x="1485627" y="2458672"/>
                  </a:lnTo>
                  <a:lnTo>
                    <a:pt x="1452832" y="2491467"/>
                  </a:lnTo>
                  <a:lnTo>
                    <a:pt x="1411240" y="2512973"/>
                  </a:lnTo>
                  <a:lnTo>
                    <a:pt x="1363345" y="2520695"/>
                  </a:lnTo>
                  <a:lnTo>
                    <a:pt x="151511" y="2520695"/>
                  </a:lnTo>
                  <a:lnTo>
                    <a:pt x="103615" y="2512973"/>
                  </a:lnTo>
                  <a:lnTo>
                    <a:pt x="62023" y="2491467"/>
                  </a:lnTo>
                  <a:lnTo>
                    <a:pt x="29228" y="2458672"/>
                  </a:lnTo>
                  <a:lnTo>
                    <a:pt x="7722" y="2417080"/>
                  </a:lnTo>
                  <a:lnTo>
                    <a:pt x="0" y="2369185"/>
                  </a:lnTo>
                  <a:lnTo>
                    <a:pt x="0" y="15151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51169" y="2512314"/>
              <a:ext cx="1515110" cy="2520950"/>
            </a:xfrm>
            <a:custGeom>
              <a:avLst/>
              <a:gdLst/>
              <a:ahLst/>
              <a:cxnLst/>
              <a:rect l="l" t="t" r="r" b="b"/>
              <a:pathLst>
                <a:path w="1515109" h="2520950">
                  <a:moveTo>
                    <a:pt x="1363345" y="0"/>
                  </a:moveTo>
                  <a:lnTo>
                    <a:pt x="151510" y="0"/>
                  </a:lnTo>
                  <a:lnTo>
                    <a:pt x="103615" y="7722"/>
                  </a:lnTo>
                  <a:lnTo>
                    <a:pt x="62023" y="29228"/>
                  </a:lnTo>
                  <a:lnTo>
                    <a:pt x="29228" y="62023"/>
                  </a:lnTo>
                  <a:lnTo>
                    <a:pt x="7722" y="103615"/>
                  </a:lnTo>
                  <a:lnTo>
                    <a:pt x="0" y="151511"/>
                  </a:lnTo>
                  <a:lnTo>
                    <a:pt x="0" y="2369185"/>
                  </a:lnTo>
                  <a:lnTo>
                    <a:pt x="7722" y="2417080"/>
                  </a:lnTo>
                  <a:lnTo>
                    <a:pt x="29228" y="2458672"/>
                  </a:lnTo>
                  <a:lnTo>
                    <a:pt x="62023" y="2491467"/>
                  </a:lnTo>
                  <a:lnTo>
                    <a:pt x="103615" y="2512973"/>
                  </a:lnTo>
                  <a:lnTo>
                    <a:pt x="151510" y="2520696"/>
                  </a:lnTo>
                  <a:lnTo>
                    <a:pt x="1363345" y="2520696"/>
                  </a:lnTo>
                  <a:lnTo>
                    <a:pt x="1411240" y="2512973"/>
                  </a:lnTo>
                  <a:lnTo>
                    <a:pt x="1452832" y="2491467"/>
                  </a:lnTo>
                  <a:lnTo>
                    <a:pt x="1485627" y="2458672"/>
                  </a:lnTo>
                  <a:lnTo>
                    <a:pt x="1507133" y="2417080"/>
                  </a:lnTo>
                  <a:lnTo>
                    <a:pt x="1514855" y="2369185"/>
                  </a:lnTo>
                  <a:lnTo>
                    <a:pt x="1514855" y="151511"/>
                  </a:lnTo>
                  <a:lnTo>
                    <a:pt x="1507133" y="103615"/>
                  </a:lnTo>
                  <a:lnTo>
                    <a:pt x="1485627" y="62023"/>
                  </a:lnTo>
                  <a:lnTo>
                    <a:pt x="1452832" y="29228"/>
                  </a:lnTo>
                  <a:lnTo>
                    <a:pt x="1411240" y="7722"/>
                  </a:lnTo>
                  <a:lnTo>
                    <a:pt x="136334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51169" y="2512314"/>
              <a:ext cx="1515110" cy="2520950"/>
            </a:xfrm>
            <a:custGeom>
              <a:avLst/>
              <a:gdLst/>
              <a:ahLst/>
              <a:cxnLst/>
              <a:rect l="l" t="t" r="r" b="b"/>
              <a:pathLst>
                <a:path w="1515109" h="2520950">
                  <a:moveTo>
                    <a:pt x="0" y="151511"/>
                  </a:moveTo>
                  <a:lnTo>
                    <a:pt x="7722" y="103615"/>
                  </a:lnTo>
                  <a:lnTo>
                    <a:pt x="29228" y="62023"/>
                  </a:lnTo>
                  <a:lnTo>
                    <a:pt x="62023" y="29228"/>
                  </a:lnTo>
                  <a:lnTo>
                    <a:pt x="103615" y="7722"/>
                  </a:lnTo>
                  <a:lnTo>
                    <a:pt x="151510" y="0"/>
                  </a:lnTo>
                  <a:lnTo>
                    <a:pt x="1363345" y="0"/>
                  </a:lnTo>
                  <a:lnTo>
                    <a:pt x="1411240" y="7722"/>
                  </a:lnTo>
                  <a:lnTo>
                    <a:pt x="1452832" y="29228"/>
                  </a:lnTo>
                  <a:lnTo>
                    <a:pt x="1485627" y="62023"/>
                  </a:lnTo>
                  <a:lnTo>
                    <a:pt x="1507133" y="103615"/>
                  </a:lnTo>
                  <a:lnTo>
                    <a:pt x="1514855" y="151511"/>
                  </a:lnTo>
                  <a:lnTo>
                    <a:pt x="1514855" y="2369185"/>
                  </a:lnTo>
                  <a:lnTo>
                    <a:pt x="1507133" y="2417080"/>
                  </a:lnTo>
                  <a:lnTo>
                    <a:pt x="1485627" y="2458672"/>
                  </a:lnTo>
                  <a:lnTo>
                    <a:pt x="1452832" y="2491467"/>
                  </a:lnTo>
                  <a:lnTo>
                    <a:pt x="1411240" y="2512973"/>
                  </a:lnTo>
                  <a:lnTo>
                    <a:pt x="1363345" y="2520696"/>
                  </a:lnTo>
                  <a:lnTo>
                    <a:pt x="151510" y="2520696"/>
                  </a:lnTo>
                  <a:lnTo>
                    <a:pt x="103615" y="2512973"/>
                  </a:lnTo>
                  <a:lnTo>
                    <a:pt x="62023" y="2491467"/>
                  </a:lnTo>
                  <a:lnTo>
                    <a:pt x="29228" y="2458672"/>
                  </a:lnTo>
                  <a:lnTo>
                    <a:pt x="7722" y="2417080"/>
                  </a:lnTo>
                  <a:lnTo>
                    <a:pt x="0" y="2369185"/>
                  </a:lnTo>
                  <a:lnTo>
                    <a:pt x="0" y="15151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651119" y="2450338"/>
            <a:ext cx="1303020" cy="20523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6830" marR="5080" indent="-13970">
              <a:lnSpc>
                <a:spcPts val="1970"/>
              </a:lnSpc>
              <a:spcBef>
                <a:spcPts val="325"/>
              </a:spcBef>
            </a:pPr>
            <a:r>
              <a:rPr sz="1800" b="1" spc="-70" dirty="0">
                <a:latin typeface="Arial"/>
                <a:cs typeface="Arial"/>
              </a:rPr>
              <a:t>Motivation</a:t>
            </a:r>
            <a:r>
              <a:rPr sz="1800" b="1" spc="-195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&amp;  </a:t>
            </a:r>
            <a:r>
              <a:rPr sz="1800" b="1" spc="-120" dirty="0">
                <a:latin typeface="Arial"/>
                <a:cs typeface="Arial"/>
              </a:rPr>
              <a:t>maintenance</a:t>
            </a:r>
            <a:endParaRPr sz="1800">
              <a:latin typeface="Arial"/>
              <a:cs typeface="Arial"/>
            </a:endParaRPr>
          </a:p>
          <a:p>
            <a:pPr marL="147955" indent="-135890">
              <a:lnSpc>
                <a:spcPct val="100000"/>
              </a:lnSpc>
              <a:spcBef>
                <a:spcPts val="625"/>
              </a:spcBef>
              <a:buSzPct val="92857"/>
              <a:buAutoNum type="arabicPeriod"/>
              <a:tabLst>
                <a:tab pos="148590" algn="l"/>
              </a:tabLst>
            </a:pPr>
            <a:r>
              <a:rPr sz="1400" spc="-55" dirty="0">
                <a:latin typeface="Arial"/>
                <a:cs typeface="Arial"/>
              </a:rPr>
              <a:t>Empowerment</a:t>
            </a:r>
            <a:endParaRPr sz="1400">
              <a:latin typeface="Arial"/>
              <a:cs typeface="Arial"/>
            </a:endParaRPr>
          </a:p>
          <a:p>
            <a:pPr marL="148590" indent="-136525">
              <a:lnSpc>
                <a:spcPct val="100000"/>
              </a:lnSpc>
              <a:spcBef>
                <a:spcPts val="459"/>
              </a:spcBef>
              <a:buSzPct val="92857"/>
              <a:buAutoNum type="arabicPeriod"/>
              <a:tabLst>
                <a:tab pos="149225" algn="l"/>
              </a:tabLst>
            </a:pPr>
            <a:r>
              <a:rPr sz="1400" spc="-50" dirty="0">
                <a:latin typeface="Arial"/>
                <a:cs typeface="Arial"/>
              </a:rPr>
              <a:t>Health </a:t>
            </a:r>
            <a:r>
              <a:rPr sz="1400" spc="20" dirty="0">
                <a:latin typeface="Arial"/>
                <a:cs typeface="Arial"/>
              </a:rPr>
              <a:t>&amp;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Safety</a:t>
            </a:r>
            <a:endParaRPr sz="1400">
              <a:latin typeface="Arial"/>
              <a:cs typeface="Arial"/>
            </a:endParaRPr>
          </a:p>
          <a:p>
            <a:pPr marL="187960" indent="-175895">
              <a:lnSpc>
                <a:spcPct val="100000"/>
              </a:lnSpc>
              <a:spcBef>
                <a:spcPts val="455"/>
              </a:spcBef>
              <a:buSzPct val="92857"/>
              <a:buAutoNum type="arabicPeriod"/>
              <a:tabLst>
                <a:tab pos="188595" algn="l"/>
              </a:tabLst>
            </a:pPr>
            <a:r>
              <a:rPr sz="1400" spc="-195" dirty="0">
                <a:latin typeface="Arial"/>
                <a:cs typeface="Arial"/>
              </a:rPr>
              <a:t>HR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mobility</a:t>
            </a:r>
            <a:endParaRPr sz="1400">
              <a:latin typeface="Arial"/>
              <a:cs typeface="Arial"/>
            </a:endParaRPr>
          </a:p>
          <a:p>
            <a:pPr marL="12700" marR="353695">
              <a:lnSpc>
                <a:spcPts val="1540"/>
              </a:lnSpc>
              <a:spcBef>
                <a:spcPts val="625"/>
              </a:spcBef>
              <a:buSzPct val="92857"/>
              <a:buAutoNum type="arabicPeriod"/>
              <a:tabLst>
                <a:tab pos="188595" algn="l"/>
              </a:tabLst>
            </a:pPr>
            <a:r>
              <a:rPr sz="1400" spc="-70" dirty="0">
                <a:latin typeface="Arial"/>
                <a:cs typeface="Arial"/>
              </a:rPr>
              <a:t>Creating  </a:t>
            </a:r>
            <a:r>
              <a:rPr sz="1400" spc="-35" dirty="0">
                <a:latin typeface="Arial"/>
                <a:cs typeface="Arial"/>
              </a:rPr>
              <a:t>motivating  </a:t>
            </a:r>
            <a:r>
              <a:rPr sz="1400" spc="-65" dirty="0">
                <a:latin typeface="Arial"/>
                <a:cs typeface="Arial"/>
              </a:rPr>
              <a:t>e</a:t>
            </a:r>
            <a:r>
              <a:rPr sz="1400" spc="-100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vi</a:t>
            </a:r>
            <a:r>
              <a:rPr sz="1400" spc="-30" dirty="0">
                <a:latin typeface="Arial"/>
                <a:cs typeface="Arial"/>
              </a:rPr>
              <a:t>r</a:t>
            </a:r>
            <a:r>
              <a:rPr sz="1400" spc="-45" dirty="0">
                <a:latin typeface="Arial"/>
                <a:cs typeface="Arial"/>
              </a:rPr>
              <a:t>on</a:t>
            </a:r>
            <a:r>
              <a:rPr sz="1400" spc="-65" dirty="0">
                <a:latin typeface="Arial"/>
                <a:cs typeface="Arial"/>
              </a:rPr>
              <a:t>me</a:t>
            </a:r>
            <a:r>
              <a:rPr sz="1400" spc="-85" dirty="0">
                <a:latin typeface="Arial"/>
                <a:cs typeface="Arial"/>
              </a:rPr>
              <a:t>n</a:t>
            </a:r>
            <a:r>
              <a:rPr sz="1400" spc="8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181024" y="2377376"/>
            <a:ext cx="1670685" cy="2741930"/>
            <a:chOff x="7181024" y="2377376"/>
            <a:chExt cx="1670685" cy="2741930"/>
          </a:xfrm>
        </p:grpSpPr>
        <p:sp>
          <p:nvSpPr>
            <p:cNvPr id="34" name="object 34"/>
            <p:cNvSpPr/>
            <p:nvPr/>
          </p:nvSpPr>
          <p:spPr>
            <a:xfrm>
              <a:off x="7194041" y="2390394"/>
              <a:ext cx="1516380" cy="2593975"/>
            </a:xfrm>
            <a:custGeom>
              <a:avLst/>
              <a:gdLst/>
              <a:ahLst/>
              <a:cxnLst/>
              <a:rect l="l" t="t" r="r" b="b"/>
              <a:pathLst>
                <a:path w="1516379" h="2593975">
                  <a:moveTo>
                    <a:pt x="1364741" y="0"/>
                  </a:moveTo>
                  <a:lnTo>
                    <a:pt x="151637" y="0"/>
                  </a:lnTo>
                  <a:lnTo>
                    <a:pt x="103729" y="7735"/>
                  </a:lnTo>
                  <a:lnTo>
                    <a:pt x="62106" y="29272"/>
                  </a:lnTo>
                  <a:lnTo>
                    <a:pt x="29272" y="62106"/>
                  </a:lnTo>
                  <a:lnTo>
                    <a:pt x="7735" y="103729"/>
                  </a:lnTo>
                  <a:lnTo>
                    <a:pt x="0" y="151637"/>
                  </a:lnTo>
                  <a:lnTo>
                    <a:pt x="0" y="2442210"/>
                  </a:lnTo>
                  <a:lnTo>
                    <a:pt x="7735" y="2490118"/>
                  </a:lnTo>
                  <a:lnTo>
                    <a:pt x="29272" y="2531741"/>
                  </a:lnTo>
                  <a:lnTo>
                    <a:pt x="62106" y="2564575"/>
                  </a:lnTo>
                  <a:lnTo>
                    <a:pt x="103729" y="2586112"/>
                  </a:lnTo>
                  <a:lnTo>
                    <a:pt x="151637" y="2593847"/>
                  </a:lnTo>
                  <a:lnTo>
                    <a:pt x="1364741" y="2593847"/>
                  </a:lnTo>
                  <a:lnTo>
                    <a:pt x="1412650" y="2586112"/>
                  </a:lnTo>
                  <a:lnTo>
                    <a:pt x="1454273" y="2564575"/>
                  </a:lnTo>
                  <a:lnTo>
                    <a:pt x="1487107" y="2531741"/>
                  </a:lnTo>
                  <a:lnTo>
                    <a:pt x="1508644" y="2490118"/>
                  </a:lnTo>
                  <a:lnTo>
                    <a:pt x="1516379" y="2442210"/>
                  </a:lnTo>
                  <a:lnTo>
                    <a:pt x="1516379" y="151637"/>
                  </a:lnTo>
                  <a:lnTo>
                    <a:pt x="1508644" y="103729"/>
                  </a:lnTo>
                  <a:lnTo>
                    <a:pt x="1487107" y="62106"/>
                  </a:lnTo>
                  <a:lnTo>
                    <a:pt x="1454273" y="29272"/>
                  </a:lnTo>
                  <a:lnTo>
                    <a:pt x="1412650" y="7735"/>
                  </a:lnTo>
                  <a:lnTo>
                    <a:pt x="136474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94041" y="2390394"/>
              <a:ext cx="1516380" cy="2593975"/>
            </a:xfrm>
            <a:custGeom>
              <a:avLst/>
              <a:gdLst/>
              <a:ahLst/>
              <a:cxnLst/>
              <a:rect l="l" t="t" r="r" b="b"/>
              <a:pathLst>
                <a:path w="1516379" h="2593975">
                  <a:moveTo>
                    <a:pt x="0" y="151637"/>
                  </a:moveTo>
                  <a:lnTo>
                    <a:pt x="7735" y="103729"/>
                  </a:lnTo>
                  <a:lnTo>
                    <a:pt x="29272" y="62106"/>
                  </a:lnTo>
                  <a:lnTo>
                    <a:pt x="62106" y="29272"/>
                  </a:lnTo>
                  <a:lnTo>
                    <a:pt x="103729" y="7735"/>
                  </a:lnTo>
                  <a:lnTo>
                    <a:pt x="151637" y="0"/>
                  </a:lnTo>
                  <a:lnTo>
                    <a:pt x="1364741" y="0"/>
                  </a:lnTo>
                  <a:lnTo>
                    <a:pt x="1412650" y="7735"/>
                  </a:lnTo>
                  <a:lnTo>
                    <a:pt x="1454273" y="29272"/>
                  </a:lnTo>
                  <a:lnTo>
                    <a:pt x="1487107" y="62106"/>
                  </a:lnTo>
                  <a:lnTo>
                    <a:pt x="1508644" y="103729"/>
                  </a:lnTo>
                  <a:lnTo>
                    <a:pt x="1516379" y="151637"/>
                  </a:lnTo>
                  <a:lnTo>
                    <a:pt x="1516379" y="2442210"/>
                  </a:lnTo>
                  <a:lnTo>
                    <a:pt x="1508644" y="2490118"/>
                  </a:lnTo>
                  <a:lnTo>
                    <a:pt x="1487107" y="2531741"/>
                  </a:lnTo>
                  <a:lnTo>
                    <a:pt x="1454273" y="2564575"/>
                  </a:lnTo>
                  <a:lnTo>
                    <a:pt x="1412650" y="2586112"/>
                  </a:lnTo>
                  <a:lnTo>
                    <a:pt x="1364741" y="2593847"/>
                  </a:lnTo>
                  <a:lnTo>
                    <a:pt x="151637" y="2593847"/>
                  </a:lnTo>
                  <a:lnTo>
                    <a:pt x="103729" y="2586112"/>
                  </a:lnTo>
                  <a:lnTo>
                    <a:pt x="62106" y="2564575"/>
                  </a:lnTo>
                  <a:lnTo>
                    <a:pt x="29272" y="2531741"/>
                  </a:lnTo>
                  <a:lnTo>
                    <a:pt x="7735" y="2490118"/>
                  </a:lnTo>
                  <a:lnTo>
                    <a:pt x="0" y="2442210"/>
                  </a:lnTo>
                  <a:lnTo>
                    <a:pt x="0" y="15163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22057" y="2512314"/>
              <a:ext cx="1516380" cy="2593975"/>
            </a:xfrm>
            <a:custGeom>
              <a:avLst/>
              <a:gdLst/>
              <a:ahLst/>
              <a:cxnLst/>
              <a:rect l="l" t="t" r="r" b="b"/>
              <a:pathLst>
                <a:path w="1516379" h="2593975">
                  <a:moveTo>
                    <a:pt x="1364742" y="0"/>
                  </a:moveTo>
                  <a:lnTo>
                    <a:pt x="151638" y="0"/>
                  </a:lnTo>
                  <a:lnTo>
                    <a:pt x="103729" y="7735"/>
                  </a:lnTo>
                  <a:lnTo>
                    <a:pt x="62106" y="29272"/>
                  </a:lnTo>
                  <a:lnTo>
                    <a:pt x="29272" y="62106"/>
                  </a:lnTo>
                  <a:lnTo>
                    <a:pt x="7735" y="103729"/>
                  </a:lnTo>
                  <a:lnTo>
                    <a:pt x="0" y="151637"/>
                  </a:lnTo>
                  <a:lnTo>
                    <a:pt x="0" y="2442210"/>
                  </a:lnTo>
                  <a:lnTo>
                    <a:pt x="7735" y="2490118"/>
                  </a:lnTo>
                  <a:lnTo>
                    <a:pt x="29272" y="2531741"/>
                  </a:lnTo>
                  <a:lnTo>
                    <a:pt x="62106" y="2564575"/>
                  </a:lnTo>
                  <a:lnTo>
                    <a:pt x="103729" y="2586112"/>
                  </a:lnTo>
                  <a:lnTo>
                    <a:pt x="151638" y="2593848"/>
                  </a:lnTo>
                  <a:lnTo>
                    <a:pt x="1364742" y="2593848"/>
                  </a:lnTo>
                  <a:lnTo>
                    <a:pt x="1412650" y="2586112"/>
                  </a:lnTo>
                  <a:lnTo>
                    <a:pt x="1454273" y="2564575"/>
                  </a:lnTo>
                  <a:lnTo>
                    <a:pt x="1487107" y="2531741"/>
                  </a:lnTo>
                  <a:lnTo>
                    <a:pt x="1508644" y="2490118"/>
                  </a:lnTo>
                  <a:lnTo>
                    <a:pt x="1516380" y="2442210"/>
                  </a:lnTo>
                  <a:lnTo>
                    <a:pt x="1516380" y="151637"/>
                  </a:lnTo>
                  <a:lnTo>
                    <a:pt x="1508644" y="103729"/>
                  </a:lnTo>
                  <a:lnTo>
                    <a:pt x="1487107" y="62106"/>
                  </a:lnTo>
                  <a:lnTo>
                    <a:pt x="1454273" y="29272"/>
                  </a:lnTo>
                  <a:lnTo>
                    <a:pt x="1412650" y="7735"/>
                  </a:lnTo>
                  <a:lnTo>
                    <a:pt x="136474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22057" y="2512314"/>
              <a:ext cx="1516380" cy="2593975"/>
            </a:xfrm>
            <a:custGeom>
              <a:avLst/>
              <a:gdLst/>
              <a:ahLst/>
              <a:cxnLst/>
              <a:rect l="l" t="t" r="r" b="b"/>
              <a:pathLst>
                <a:path w="1516379" h="2593975">
                  <a:moveTo>
                    <a:pt x="0" y="151637"/>
                  </a:moveTo>
                  <a:lnTo>
                    <a:pt x="7735" y="103729"/>
                  </a:lnTo>
                  <a:lnTo>
                    <a:pt x="29272" y="62106"/>
                  </a:lnTo>
                  <a:lnTo>
                    <a:pt x="62106" y="29272"/>
                  </a:lnTo>
                  <a:lnTo>
                    <a:pt x="103729" y="7735"/>
                  </a:lnTo>
                  <a:lnTo>
                    <a:pt x="151638" y="0"/>
                  </a:lnTo>
                  <a:lnTo>
                    <a:pt x="1364742" y="0"/>
                  </a:lnTo>
                  <a:lnTo>
                    <a:pt x="1412650" y="7735"/>
                  </a:lnTo>
                  <a:lnTo>
                    <a:pt x="1454273" y="29272"/>
                  </a:lnTo>
                  <a:lnTo>
                    <a:pt x="1487107" y="62106"/>
                  </a:lnTo>
                  <a:lnTo>
                    <a:pt x="1508644" y="103729"/>
                  </a:lnTo>
                  <a:lnTo>
                    <a:pt x="1516380" y="151637"/>
                  </a:lnTo>
                  <a:lnTo>
                    <a:pt x="1516380" y="2442210"/>
                  </a:lnTo>
                  <a:lnTo>
                    <a:pt x="1508644" y="2490118"/>
                  </a:lnTo>
                  <a:lnTo>
                    <a:pt x="1487107" y="2531741"/>
                  </a:lnTo>
                  <a:lnTo>
                    <a:pt x="1454273" y="2564575"/>
                  </a:lnTo>
                  <a:lnTo>
                    <a:pt x="1412650" y="2586112"/>
                  </a:lnTo>
                  <a:lnTo>
                    <a:pt x="1364742" y="2593848"/>
                  </a:lnTo>
                  <a:lnTo>
                    <a:pt x="151638" y="2593848"/>
                  </a:lnTo>
                  <a:lnTo>
                    <a:pt x="103729" y="2586112"/>
                  </a:lnTo>
                  <a:lnTo>
                    <a:pt x="62106" y="2564575"/>
                  </a:lnTo>
                  <a:lnTo>
                    <a:pt x="29272" y="2531741"/>
                  </a:lnTo>
                  <a:lnTo>
                    <a:pt x="7735" y="2490118"/>
                  </a:lnTo>
                  <a:lnTo>
                    <a:pt x="0" y="2442210"/>
                  </a:lnTo>
                  <a:lnTo>
                    <a:pt x="0" y="15163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422260" y="3029153"/>
            <a:ext cx="1122680" cy="1510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>
              <a:lnSpc>
                <a:spcPts val="2065"/>
              </a:lnSpc>
              <a:spcBef>
                <a:spcPts val="100"/>
              </a:spcBef>
            </a:pPr>
            <a:r>
              <a:rPr sz="1800" b="1" spc="-85" dirty="0">
                <a:latin typeface="Arial"/>
                <a:cs typeface="Arial"/>
              </a:rPr>
              <a:t>In</a:t>
            </a:r>
            <a:r>
              <a:rPr sz="1800" b="1" spc="-114" dirty="0">
                <a:latin typeface="Arial"/>
                <a:cs typeface="Arial"/>
              </a:rPr>
              <a:t>d</a:t>
            </a:r>
            <a:r>
              <a:rPr sz="1800" b="1" spc="-220" dirty="0">
                <a:latin typeface="Arial"/>
                <a:cs typeface="Arial"/>
              </a:rPr>
              <a:t>us</a:t>
            </a:r>
            <a:r>
              <a:rPr sz="1800" b="1" spc="-45" dirty="0">
                <a:latin typeface="Arial"/>
                <a:cs typeface="Arial"/>
              </a:rPr>
              <a:t>tri</a:t>
            </a:r>
            <a:r>
              <a:rPr sz="1800" b="1" spc="-85" dirty="0">
                <a:latin typeface="Arial"/>
                <a:cs typeface="Arial"/>
              </a:rPr>
              <a:t>a</a:t>
            </a:r>
            <a:r>
              <a:rPr sz="1800" b="1" spc="-6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239395">
              <a:lnSpc>
                <a:spcPts val="2065"/>
              </a:lnSpc>
            </a:pPr>
            <a:r>
              <a:rPr sz="1800" b="1" spc="-110" dirty="0">
                <a:latin typeface="Arial"/>
                <a:cs typeface="Arial"/>
              </a:rPr>
              <a:t>relations</a:t>
            </a:r>
            <a:endParaRPr sz="1800">
              <a:latin typeface="Arial"/>
              <a:cs typeface="Arial"/>
            </a:endParaRPr>
          </a:p>
          <a:p>
            <a:pPr marL="12700" marR="71755">
              <a:lnSpc>
                <a:spcPts val="1540"/>
              </a:lnSpc>
              <a:spcBef>
                <a:spcPts val="835"/>
              </a:spcBef>
              <a:buAutoNum type="arabicPeriod"/>
              <a:tabLst>
                <a:tab pos="188595" algn="l"/>
              </a:tabLst>
            </a:pPr>
            <a:r>
              <a:rPr sz="1400" spc="-60" dirty="0">
                <a:latin typeface="Arial"/>
                <a:cs typeface="Arial"/>
              </a:rPr>
              <a:t>Discipline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20" dirty="0">
                <a:latin typeface="Arial"/>
                <a:cs typeface="Arial"/>
              </a:rPr>
              <a:t>&amp;  </a:t>
            </a:r>
            <a:r>
              <a:rPr sz="1400" spc="-70" dirty="0">
                <a:latin typeface="Arial"/>
                <a:cs typeface="Arial"/>
              </a:rPr>
              <a:t>grievance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mg</a:t>
            </a:r>
            <a:endParaRPr sz="1400">
              <a:latin typeface="Arial"/>
              <a:cs typeface="Arial"/>
            </a:endParaRPr>
          </a:p>
          <a:p>
            <a:pPr marL="12700" marR="245745">
              <a:lnSpc>
                <a:spcPts val="1540"/>
              </a:lnSpc>
              <a:spcBef>
                <a:spcPts val="590"/>
              </a:spcBef>
              <a:buAutoNum type="arabicPeriod"/>
              <a:tabLst>
                <a:tab pos="188595" algn="l"/>
              </a:tabLst>
            </a:pPr>
            <a:r>
              <a:rPr sz="1400" spc="-50" dirty="0">
                <a:latin typeface="Arial"/>
                <a:cs typeface="Arial"/>
              </a:rPr>
              <a:t>I</a:t>
            </a:r>
            <a:r>
              <a:rPr sz="1400" spc="-55" dirty="0">
                <a:latin typeface="Arial"/>
                <a:cs typeface="Arial"/>
              </a:rPr>
              <a:t>ndu</a:t>
            </a:r>
            <a:r>
              <a:rPr sz="1400" spc="-16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trial  </a:t>
            </a:r>
            <a:r>
              <a:rPr sz="1400" spc="-45" dirty="0">
                <a:latin typeface="Arial"/>
                <a:cs typeface="Arial"/>
              </a:rPr>
              <a:t>dispute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Mg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24961" y="5410961"/>
            <a:ext cx="2362200" cy="1219200"/>
          </a:xfrm>
          <a:custGeom>
            <a:avLst/>
            <a:gdLst/>
            <a:ahLst/>
            <a:cxnLst/>
            <a:rect l="l" t="t" r="r" b="b"/>
            <a:pathLst>
              <a:path w="2362200" h="1219200">
                <a:moveTo>
                  <a:pt x="2362200" y="0"/>
                </a:moveTo>
                <a:lnTo>
                  <a:pt x="0" y="0"/>
                </a:lnTo>
                <a:lnTo>
                  <a:pt x="0" y="1219200"/>
                </a:lnTo>
                <a:lnTo>
                  <a:pt x="2362200" y="1219200"/>
                </a:lnTo>
                <a:lnTo>
                  <a:pt x="2362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124961" y="5410961"/>
            <a:ext cx="2362200" cy="1219200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 marR="147320">
              <a:lnSpc>
                <a:spcPct val="100000"/>
              </a:lnSpc>
              <a:spcBef>
                <a:spcPts val="360"/>
              </a:spcBef>
            </a:pPr>
            <a:r>
              <a:rPr sz="1800" spc="-260" dirty="0">
                <a:solidFill>
                  <a:srgbClr val="FFFFFF"/>
                </a:solidFill>
                <a:latin typeface="Arial"/>
                <a:cs typeface="Arial"/>
              </a:rPr>
              <a:t>HR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Information 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system  </a:t>
            </a:r>
            <a:r>
              <a:rPr sz="1800" spc="-260" dirty="0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research</a:t>
            </a:r>
            <a:endParaRPr sz="1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800" spc="-254" dirty="0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accounting</a:t>
            </a:r>
            <a:endParaRPr sz="1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800" spc="-260" dirty="0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audit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63498" y="4876800"/>
            <a:ext cx="7313295" cy="1576070"/>
          </a:xfrm>
          <a:custGeom>
            <a:avLst/>
            <a:gdLst/>
            <a:ahLst/>
            <a:cxnLst/>
            <a:rect l="l" t="t" r="r" b="b"/>
            <a:pathLst>
              <a:path w="7313295" h="1576070">
                <a:moveTo>
                  <a:pt x="2184501" y="1447800"/>
                </a:moveTo>
                <a:lnTo>
                  <a:pt x="2173605" y="1441462"/>
                </a:lnTo>
                <a:lnTo>
                  <a:pt x="2095855" y="1396098"/>
                </a:lnTo>
                <a:lnTo>
                  <a:pt x="2092045" y="1397114"/>
                </a:lnTo>
                <a:lnTo>
                  <a:pt x="2088489" y="1403172"/>
                </a:lnTo>
                <a:lnTo>
                  <a:pt x="2089505" y="1407071"/>
                </a:lnTo>
                <a:lnTo>
                  <a:pt x="2148446" y="1441462"/>
                </a:lnTo>
                <a:lnTo>
                  <a:pt x="12700" y="1441462"/>
                </a:lnTo>
                <a:lnTo>
                  <a:pt x="12700" y="82550"/>
                </a:lnTo>
                <a:lnTo>
                  <a:pt x="50901" y="82550"/>
                </a:lnTo>
                <a:lnTo>
                  <a:pt x="50901" y="76200"/>
                </a:lnTo>
                <a:lnTo>
                  <a:pt x="50901" y="69850"/>
                </a:lnTo>
                <a:lnTo>
                  <a:pt x="2844" y="69850"/>
                </a:lnTo>
                <a:lnTo>
                  <a:pt x="0" y="72644"/>
                </a:lnTo>
                <a:lnTo>
                  <a:pt x="0" y="1451305"/>
                </a:lnTo>
                <a:lnTo>
                  <a:pt x="2844" y="1454150"/>
                </a:lnTo>
                <a:lnTo>
                  <a:pt x="2148446" y="1454150"/>
                </a:lnTo>
                <a:lnTo>
                  <a:pt x="2089505" y="1488528"/>
                </a:lnTo>
                <a:lnTo>
                  <a:pt x="2088489" y="1492415"/>
                </a:lnTo>
                <a:lnTo>
                  <a:pt x="2092045" y="1498473"/>
                </a:lnTo>
                <a:lnTo>
                  <a:pt x="2095855" y="1499501"/>
                </a:lnTo>
                <a:lnTo>
                  <a:pt x="2173605" y="1454150"/>
                </a:lnTo>
                <a:lnTo>
                  <a:pt x="2184501" y="1447800"/>
                </a:lnTo>
                <a:close/>
              </a:path>
              <a:path w="7313295" h="1576070">
                <a:moveTo>
                  <a:pt x="2260701" y="1143000"/>
                </a:moveTo>
                <a:lnTo>
                  <a:pt x="2249805" y="1136650"/>
                </a:lnTo>
                <a:lnTo>
                  <a:pt x="2172055" y="1091298"/>
                </a:lnTo>
                <a:lnTo>
                  <a:pt x="2168245" y="1092314"/>
                </a:lnTo>
                <a:lnTo>
                  <a:pt x="2164689" y="1098384"/>
                </a:lnTo>
                <a:lnTo>
                  <a:pt x="2165705" y="1102271"/>
                </a:lnTo>
                <a:lnTo>
                  <a:pt x="2224646" y="1136650"/>
                </a:lnTo>
                <a:lnTo>
                  <a:pt x="1505051" y="1136650"/>
                </a:lnTo>
                <a:lnTo>
                  <a:pt x="1505051" y="0"/>
                </a:lnTo>
                <a:lnTo>
                  <a:pt x="1492351" y="0"/>
                </a:lnTo>
                <a:lnTo>
                  <a:pt x="1492351" y="1146505"/>
                </a:lnTo>
                <a:lnTo>
                  <a:pt x="1495145" y="1149350"/>
                </a:lnTo>
                <a:lnTo>
                  <a:pt x="2224646" y="1149350"/>
                </a:lnTo>
                <a:lnTo>
                  <a:pt x="2165705" y="1183728"/>
                </a:lnTo>
                <a:lnTo>
                  <a:pt x="2164689" y="1187615"/>
                </a:lnTo>
                <a:lnTo>
                  <a:pt x="2168245" y="1193673"/>
                </a:lnTo>
                <a:lnTo>
                  <a:pt x="2172055" y="1194701"/>
                </a:lnTo>
                <a:lnTo>
                  <a:pt x="2249805" y="1149350"/>
                </a:lnTo>
                <a:lnTo>
                  <a:pt x="2260701" y="1143000"/>
                </a:lnTo>
                <a:close/>
              </a:path>
              <a:path w="7313295" h="1576070">
                <a:moveTo>
                  <a:pt x="3301847" y="370332"/>
                </a:moveTo>
                <a:lnTo>
                  <a:pt x="3300831" y="366395"/>
                </a:lnTo>
                <a:lnTo>
                  <a:pt x="3294735" y="362839"/>
                </a:lnTo>
                <a:lnTo>
                  <a:pt x="3290798" y="363855"/>
                </a:lnTo>
                <a:lnTo>
                  <a:pt x="3256203" y="422732"/>
                </a:lnTo>
                <a:lnTo>
                  <a:pt x="3257778" y="1524"/>
                </a:lnTo>
                <a:lnTo>
                  <a:pt x="3245078" y="1524"/>
                </a:lnTo>
                <a:lnTo>
                  <a:pt x="3243732" y="362585"/>
                </a:lnTo>
                <a:lnTo>
                  <a:pt x="3243630" y="422732"/>
                </a:lnTo>
                <a:lnTo>
                  <a:pt x="3249879" y="433514"/>
                </a:lnTo>
                <a:lnTo>
                  <a:pt x="3243503" y="422529"/>
                </a:lnTo>
                <a:lnTo>
                  <a:pt x="3209391" y="363601"/>
                </a:lnTo>
                <a:lnTo>
                  <a:pt x="3205454" y="362585"/>
                </a:lnTo>
                <a:lnTo>
                  <a:pt x="3202406" y="364236"/>
                </a:lnTo>
                <a:lnTo>
                  <a:pt x="3199358" y="366014"/>
                </a:lnTo>
                <a:lnTo>
                  <a:pt x="3198342" y="369951"/>
                </a:lnTo>
                <a:lnTo>
                  <a:pt x="3249777" y="458724"/>
                </a:lnTo>
                <a:lnTo>
                  <a:pt x="3257181" y="446151"/>
                </a:lnTo>
                <a:lnTo>
                  <a:pt x="3300069" y="373380"/>
                </a:lnTo>
                <a:lnTo>
                  <a:pt x="3301847" y="370332"/>
                </a:lnTo>
                <a:close/>
              </a:path>
              <a:path w="7313295" h="1576070">
                <a:moveTo>
                  <a:pt x="5467451" y="228600"/>
                </a:moveTo>
                <a:lnTo>
                  <a:pt x="5454751" y="228600"/>
                </a:lnTo>
                <a:lnTo>
                  <a:pt x="5454751" y="1191742"/>
                </a:lnTo>
                <a:lnTo>
                  <a:pt x="4661293" y="1191742"/>
                </a:lnTo>
                <a:lnTo>
                  <a:pt x="4661293" y="1204442"/>
                </a:lnTo>
                <a:lnTo>
                  <a:pt x="4629251" y="1259382"/>
                </a:lnTo>
                <a:lnTo>
                  <a:pt x="4629251" y="1204442"/>
                </a:lnTo>
                <a:lnTo>
                  <a:pt x="4661293" y="1204442"/>
                </a:lnTo>
                <a:lnTo>
                  <a:pt x="4661293" y="1191742"/>
                </a:lnTo>
                <a:lnTo>
                  <a:pt x="4619345" y="1191742"/>
                </a:lnTo>
                <a:lnTo>
                  <a:pt x="4616551" y="1194587"/>
                </a:lnTo>
                <a:lnTo>
                  <a:pt x="4616551" y="1259382"/>
                </a:lnTo>
                <a:lnTo>
                  <a:pt x="4582134" y="1200391"/>
                </a:lnTo>
                <a:lnTo>
                  <a:pt x="4578324" y="1199375"/>
                </a:lnTo>
                <a:lnTo>
                  <a:pt x="4572228" y="1202905"/>
                </a:lnTo>
                <a:lnTo>
                  <a:pt x="4571212" y="1206792"/>
                </a:lnTo>
                <a:lnTo>
                  <a:pt x="4622901" y="1295425"/>
                </a:lnTo>
                <a:lnTo>
                  <a:pt x="4630242" y="1282827"/>
                </a:lnTo>
                <a:lnTo>
                  <a:pt x="4674590" y="1206792"/>
                </a:lnTo>
                <a:lnTo>
                  <a:pt x="4673968" y="1204442"/>
                </a:lnTo>
                <a:lnTo>
                  <a:pt x="5464657" y="1204442"/>
                </a:lnTo>
                <a:lnTo>
                  <a:pt x="5467451" y="1201597"/>
                </a:lnTo>
                <a:lnTo>
                  <a:pt x="5467451" y="1199388"/>
                </a:lnTo>
                <a:lnTo>
                  <a:pt x="5467451" y="1191755"/>
                </a:lnTo>
                <a:lnTo>
                  <a:pt x="5467451" y="228600"/>
                </a:lnTo>
                <a:close/>
              </a:path>
              <a:path w="7313295" h="1576070">
                <a:moveTo>
                  <a:pt x="7313269" y="301244"/>
                </a:moveTo>
                <a:lnTo>
                  <a:pt x="7310348" y="298450"/>
                </a:lnTo>
                <a:lnTo>
                  <a:pt x="7213701" y="298450"/>
                </a:lnTo>
                <a:lnTo>
                  <a:pt x="7213701" y="311150"/>
                </a:lnTo>
                <a:lnTo>
                  <a:pt x="7300569" y="311150"/>
                </a:lnTo>
                <a:lnTo>
                  <a:pt x="7300569" y="1517650"/>
                </a:lnTo>
                <a:lnTo>
                  <a:pt x="4735144" y="1517650"/>
                </a:lnTo>
                <a:lnTo>
                  <a:pt x="4794097" y="1483271"/>
                </a:lnTo>
                <a:lnTo>
                  <a:pt x="4795113" y="1479372"/>
                </a:lnTo>
                <a:lnTo>
                  <a:pt x="4791557" y="1473314"/>
                </a:lnTo>
                <a:lnTo>
                  <a:pt x="4787747" y="1472298"/>
                </a:lnTo>
                <a:lnTo>
                  <a:pt x="4699101" y="1524000"/>
                </a:lnTo>
                <a:lnTo>
                  <a:pt x="4787747" y="1575701"/>
                </a:lnTo>
                <a:lnTo>
                  <a:pt x="4791557" y="1574685"/>
                </a:lnTo>
                <a:lnTo>
                  <a:pt x="4795113" y="1568615"/>
                </a:lnTo>
                <a:lnTo>
                  <a:pt x="4794097" y="1564728"/>
                </a:lnTo>
                <a:lnTo>
                  <a:pt x="4735144" y="1530350"/>
                </a:lnTo>
                <a:lnTo>
                  <a:pt x="7310348" y="1530350"/>
                </a:lnTo>
                <a:lnTo>
                  <a:pt x="7313269" y="1527505"/>
                </a:lnTo>
                <a:lnTo>
                  <a:pt x="7313269" y="1524000"/>
                </a:lnTo>
                <a:lnTo>
                  <a:pt x="7313269" y="1517650"/>
                </a:lnTo>
                <a:lnTo>
                  <a:pt x="7313269" y="311150"/>
                </a:lnTo>
                <a:lnTo>
                  <a:pt x="7313269" y="304800"/>
                </a:lnTo>
                <a:lnTo>
                  <a:pt x="7313269" y="30124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2482" y="388365"/>
            <a:ext cx="44811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25" dirty="0">
                <a:latin typeface="Arial"/>
                <a:cs typeface="Arial"/>
              </a:rPr>
              <a:t>ERRORS </a:t>
            </a:r>
            <a:r>
              <a:rPr lang="en-US" sz="3200" b="1" spc="-525" dirty="0" smtClean="0">
                <a:latin typeface="Arial"/>
                <a:cs typeface="Arial"/>
              </a:rPr>
              <a:t> </a:t>
            </a:r>
            <a:r>
              <a:rPr sz="3200" b="1" spc="-120" dirty="0" smtClean="0">
                <a:latin typeface="Arial"/>
                <a:cs typeface="Arial"/>
              </a:rPr>
              <a:t>IN</a:t>
            </a:r>
            <a:r>
              <a:rPr sz="3200" b="1" spc="-235" dirty="0" smtClean="0">
                <a:latin typeface="Arial"/>
                <a:cs typeface="Arial"/>
              </a:rPr>
              <a:t> </a:t>
            </a:r>
            <a:r>
              <a:rPr sz="3200" b="1" spc="-285" dirty="0">
                <a:latin typeface="Arial"/>
                <a:cs typeface="Arial"/>
              </a:rPr>
              <a:t>INTERVIEWING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25397"/>
            <a:ext cx="7988934" cy="521525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5600" marR="596900" indent="-343535">
              <a:lnSpc>
                <a:spcPct val="90900"/>
              </a:lnSpc>
              <a:spcBef>
                <a:spcPts val="4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65" dirty="0">
                <a:latin typeface="Arial"/>
                <a:cs typeface="Arial"/>
              </a:rPr>
              <a:t>The </a:t>
            </a:r>
            <a:r>
              <a:rPr sz="3200" b="1" spc="-210" dirty="0">
                <a:latin typeface="Arial"/>
                <a:cs typeface="Arial"/>
              </a:rPr>
              <a:t>Halo </a:t>
            </a:r>
            <a:r>
              <a:rPr sz="3200" b="1" spc="-150" dirty="0">
                <a:latin typeface="Arial"/>
                <a:cs typeface="Arial"/>
              </a:rPr>
              <a:t>effect- </a:t>
            </a:r>
            <a:r>
              <a:rPr sz="2500" spc="-185" dirty="0">
                <a:latin typeface="Arial"/>
                <a:cs typeface="Arial"/>
              </a:rPr>
              <a:t>The </a:t>
            </a:r>
            <a:r>
              <a:rPr sz="2500" spc="-40" dirty="0">
                <a:latin typeface="Arial"/>
                <a:cs typeface="Arial"/>
              </a:rPr>
              <a:t>interview </a:t>
            </a:r>
            <a:r>
              <a:rPr sz="2500" spc="-100" dirty="0">
                <a:latin typeface="Arial"/>
                <a:cs typeface="Arial"/>
              </a:rPr>
              <a:t>should </a:t>
            </a:r>
            <a:r>
              <a:rPr sz="2500" spc="-245" dirty="0">
                <a:latin typeface="Arial"/>
                <a:cs typeface="Arial"/>
              </a:rPr>
              <a:t>assess </a:t>
            </a:r>
            <a:r>
              <a:rPr sz="2500" spc="-30" dirty="0">
                <a:latin typeface="Arial"/>
                <a:cs typeface="Arial"/>
              </a:rPr>
              <a:t>the  </a:t>
            </a:r>
            <a:r>
              <a:rPr sz="2500" spc="-65" dirty="0">
                <a:latin typeface="Arial"/>
                <a:cs typeface="Arial"/>
              </a:rPr>
              <a:t>whole </a:t>
            </a:r>
            <a:r>
              <a:rPr sz="2500" spc="-5" dirty="0">
                <a:latin typeface="Arial"/>
                <a:cs typeface="Arial"/>
              </a:rPr>
              <a:t>of </a:t>
            </a:r>
            <a:r>
              <a:rPr sz="2500" spc="-114" dirty="0">
                <a:latin typeface="Arial"/>
                <a:cs typeface="Arial"/>
              </a:rPr>
              <a:t>candidate’s </a:t>
            </a:r>
            <a:r>
              <a:rPr sz="2500" spc="-80" dirty="0">
                <a:latin typeface="Arial"/>
                <a:cs typeface="Arial"/>
              </a:rPr>
              <a:t>personality </a:t>
            </a:r>
            <a:r>
              <a:rPr sz="2500" spc="-120" dirty="0">
                <a:latin typeface="Arial"/>
                <a:cs typeface="Arial"/>
              </a:rPr>
              <a:t>and </a:t>
            </a:r>
            <a:r>
              <a:rPr sz="2500" spc="-100" dirty="0">
                <a:latin typeface="Arial"/>
                <a:cs typeface="Arial"/>
              </a:rPr>
              <a:t>should </a:t>
            </a:r>
            <a:r>
              <a:rPr sz="2500" spc="-5" dirty="0">
                <a:latin typeface="Arial"/>
                <a:cs typeface="Arial"/>
              </a:rPr>
              <a:t>not </a:t>
            </a:r>
            <a:r>
              <a:rPr sz="2500" spc="-120" dirty="0">
                <a:latin typeface="Arial"/>
                <a:cs typeface="Arial"/>
              </a:rPr>
              <a:t>be</a:t>
            </a:r>
            <a:r>
              <a:rPr sz="2500" spc="-525" dirty="0">
                <a:latin typeface="Arial"/>
                <a:cs typeface="Arial"/>
              </a:rPr>
              <a:t> </a:t>
            </a:r>
            <a:r>
              <a:rPr sz="2500" spc="-70" dirty="0">
                <a:latin typeface="Arial"/>
                <a:cs typeface="Arial"/>
              </a:rPr>
              <a:t>led  </a:t>
            </a:r>
            <a:r>
              <a:rPr sz="2500" spc="-155" dirty="0">
                <a:latin typeface="Arial"/>
                <a:cs typeface="Arial"/>
              </a:rPr>
              <a:t>away </a:t>
            </a:r>
            <a:r>
              <a:rPr sz="2500" spc="-110" dirty="0">
                <a:latin typeface="Arial"/>
                <a:cs typeface="Arial"/>
              </a:rPr>
              <a:t>by </a:t>
            </a:r>
            <a:r>
              <a:rPr sz="2500" spc="-150" dirty="0">
                <a:latin typeface="Arial"/>
                <a:cs typeface="Arial"/>
              </a:rPr>
              <a:t>any </a:t>
            </a:r>
            <a:r>
              <a:rPr sz="2500" spc="-105" dirty="0">
                <a:latin typeface="Arial"/>
                <a:cs typeface="Arial"/>
              </a:rPr>
              <a:t>one </a:t>
            </a:r>
            <a:r>
              <a:rPr sz="2500" spc="20" dirty="0">
                <a:latin typeface="Arial"/>
                <a:cs typeface="Arial"/>
              </a:rPr>
              <a:t>trait </a:t>
            </a:r>
            <a:r>
              <a:rPr sz="2500" spc="-25" dirty="0">
                <a:latin typeface="Arial"/>
                <a:cs typeface="Arial"/>
              </a:rPr>
              <a:t>or</a:t>
            </a:r>
            <a:r>
              <a:rPr sz="2500" spc="-300" dirty="0">
                <a:latin typeface="Arial"/>
                <a:cs typeface="Arial"/>
              </a:rPr>
              <a:t> </a:t>
            </a:r>
            <a:r>
              <a:rPr sz="2500" spc="-100" dirty="0">
                <a:latin typeface="Arial"/>
                <a:cs typeface="Arial"/>
              </a:rPr>
              <a:t>achievement.</a:t>
            </a:r>
            <a:endParaRPr sz="2500">
              <a:latin typeface="Arial"/>
              <a:cs typeface="Arial"/>
            </a:endParaRPr>
          </a:p>
          <a:p>
            <a:pPr marL="355600" marR="89535" indent="-343535">
              <a:lnSpc>
                <a:spcPct val="9090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80" dirty="0">
                <a:latin typeface="Arial"/>
                <a:cs typeface="Arial"/>
              </a:rPr>
              <a:t>Leniency </a:t>
            </a:r>
            <a:r>
              <a:rPr sz="3200" b="1" spc="-190" dirty="0">
                <a:latin typeface="Arial"/>
                <a:cs typeface="Arial"/>
              </a:rPr>
              <a:t>(mercy)- </a:t>
            </a:r>
            <a:r>
              <a:rPr sz="2500" spc="-114" dirty="0">
                <a:latin typeface="Arial"/>
                <a:cs typeface="Arial"/>
              </a:rPr>
              <a:t>When </a:t>
            </a:r>
            <a:r>
              <a:rPr sz="2500" spc="-195" dirty="0">
                <a:latin typeface="Arial"/>
                <a:cs typeface="Arial"/>
              </a:rPr>
              <a:t>a </a:t>
            </a:r>
            <a:r>
              <a:rPr sz="2500" spc="-100" dirty="0">
                <a:latin typeface="Arial"/>
                <a:cs typeface="Arial"/>
              </a:rPr>
              <a:t>candidate </a:t>
            </a:r>
            <a:r>
              <a:rPr sz="2500" spc="-130" dirty="0">
                <a:latin typeface="Arial"/>
                <a:cs typeface="Arial"/>
              </a:rPr>
              <a:t>is </a:t>
            </a:r>
            <a:r>
              <a:rPr sz="2500" spc="-70" dirty="0">
                <a:latin typeface="Arial"/>
                <a:cs typeface="Arial"/>
              </a:rPr>
              <a:t>rated </a:t>
            </a:r>
            <a:r>
              <a:rPr sz="2500" spc="-110" dirty="0">
                <a:latin typeface="Arial"/>
                <a:cs typeface="Arial"/>
              </a:rPr>
              <a:t>by </a:t>
            </a:r>
            <a:r>
              <a:rPr sz="2500" spc="-130" dirty="0">
                <a:latin typeface="Arial"/>
                <a:cs typeface="Arial"/>
              </a:rPr>
              <a:t>2  </a:t>
            </a:r>
            <a:r>
              <a:rPr sz="2500" spc="-90" dirty="0">
                <a:latin typeface="Arial"/>
                <a:cs typeface="Arial"/>
              </a:rPr>
              <a:t>raters, </a:t>
            </a:r>
            <a:r>
              <a:rPr sz="2500" spc="-10" dirty="0">
                <a:latin typeface="Arial"/>
                <a:cs typeface="Arial"/>
              </a:rPr>
              <a:t>their </a:t>
            </a:r>
            <a:r>
              <a:rPr sz="2500" spc="-60" dirty="0">
                <a:latin typeface="Arial"/>
                <a:cs typeface="Arial"/>
              </a:rPr>
              <a:t>rating </a:t>
            </a:r>
            <a:r>
              <a:rPr sz="2500" spc="-150" dirty="0">
                <a:latin typeface="Arial"/>
                <a:cs typeface="Arial"/>
              </a:rPr>
              <a:t>may </a:t>
            </a:r>
            <a:r>
              <a:rPr sz="2500" spc="-120" dirty="0">
                <a:latin typeface="Arial"/>
                <a:cs typeface="Arial"/>
              </a:rPr>
              <a:t>be </a:t>
            </a:r>
            <a:r>
              <a:rPr sz="2500" spc="-40" dirty="0">
                <a:latin typeface="Arial"/>
                <a:cs typeface="Arial"/>
              </a:rPr>
              <a:t>different. </a:t>
            </a:r>
            <a:r>
              <a:rPr sz="2500" spc="-180" dirty="0">
                <a:latin typeface="Arial"/>
                <a:cs typeface="Arial"/>
              </a:rPr>
              <a:t>One </a:t>
            </a:r>
            <a:r>
              <a:rPr sz="2500" spc="15" dirty="0">
                <a:latin typeface="Arial"/>
                <a:cs typeface="Arial"/>
              </a:rPr>
              <a:t>with </a:t>
            </a:r>
            <a:r>
              <a:rPr sz="2500" spc="-95" dirty="0">
                <a:latin typeface="Arial"/>
                <a:cs typeface="Arial"/>
              </a:rPr>
              <a:t>high</a:t>
            </a:r>
            <a:r>
              <a:rPr sz="2500" spc="-480" dirty="0">
                <a:latin typeface="Arial"/>
                <a:cs typeface="Arial"/>
              </a:rPr>
              <a:t> </a:t>
            </a:r>
            <a:r>
              <a:rPr sz="2500" spc="-145" dirty="0">
                <a:latin typeface="Arial"/>
                <a:cs typeface="Arial"/>
              </a:rPr>
              <a:t>score </a:t>
            </a:r>
            <a:r>
              <a:rPr sz="2500" spc="35" dirty="0">
                <a:latin typeface="Arial"/>
                <a:cs typeface="Arial"/>
              </a:rPr>
              <a:t>&amp;  </a:t>
            </a:r>
            <a:r>
              <a:rPr sz="2500" spc="-30" dirty="0">
                <a:latin typeface="Arial"/>
                <a:cs typeface="Arial"/>
              </a:rPr>
              <a:t>other</a:t>
            </a:r>
            <a:r>
              <a:rPr sz="2500" spc="-145" dirty="0">
                <a:latin typeface="Arial"/>
                <a:cs typeface="Arial"/>
              </a:rPr>
              <a:t> </a:t>
            </a:r>
            <a:r>
              <a:rPr sz="2500" spc="15" dirty="0">
                <a:latin typeface="Arial"/>
                <a:cs typeface="Arial"/>
              </a:rPr>
              <a:t>with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low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145" dirty="0">
                <a:latin typeface="Arial"/>
                <a:cs typeface="Arial"/>
              </a:rPr>
              <a:t>score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75" dirty="0">
                <a:latin typeface="Arial"/>
                <a:cs typeface="Arial"/>
              </a:rPr>
              <a:t>which</a:t>
            </a:r>
            <a:r>
              <a:rPr sz="2500" spc="-125" dirty="0">
                <a:latin typeface="Arial"/>
                <a:cs typeface="Arial"/>
              </a:rPr>
              <a:t> </a:t>
            </a:r>
            <a:r>
              <a:rPr sz="2500" spc="-90" dirty="0">
                <a:latin typeface="Arial"/>
                <a:cs typeface="Arial"/>
              </a:rPr>
              <a:t>results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in</a:t>
            </a:r>
            <a:r>
              <a:rPr sz="2500" spc="-135" dirty="0">
                <a:latin typeface="Arial"/>
                <a:cs typeface="Arial"/>
              </a:rPr>
              <a:t> </a:t>
            </a:r>
            <a:r>
              <a:rPr sz="2500" spc="-80" dirty="0">
                <a:latin typeface="Arial"/>
                <a:cs typeface="Arial"/>
              </a:rPr>
              <a:t>error.</a:t>
            </a:r>
            <a:endParaRPr sz="2500">
              <a:latin typeface="Arial"/>
              <a:cs typeface="Arial"/>
            </a:endParaRPr>
          </a:p>
          <a:p>
            <a:pPr marL="355600" marR="5080" indent="-343535">
              <a:lnSpc>
                <a:spcPct val="9090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95" dirty="0">
                <a:latin typeface="Arial"/>
                <a:cs typeface="Arial"/>
              </a:rPr>
              <a:t>Projection- </a:t>
            </a:r>
            <a:r>
              <a:rPr sz="2500" spc="-45" dirty="0">
                <a:latin typeface="Arial"/>
                <a:cs typeface="Arial"/>
              </a:rPr>
              <a:t>interviewer </a:t>
            </a:r>
            <a:r>
              <a:rPr sz="2500" spc="-135" dirty="0">
                <a:latin typeface="Arial"/>
                <a:cs typeface="Arial"/>
              </a:rPr>
              <a:t>expects </a:t>
            </a:r>
            <a:r>
              <a:rPr sz="2500" spc="-120" dirty="0">
                <a:latin typeface="Arial"/>
                <a:cs typeface="Arial"/>
              </a:rPr>
              <a:t>his </a:t>
            </a:r>
            <a:r>
              <a:rPr sz="2500" spc="-65" dirty="0">
                <a:latin typeface="Arial"/>
                <a:cs typeface="Arial"/>
              </a:rPr>
              <a:t>own </a:t>
            </a:r>
            <a:r>
              <a:rPr sz="2500" spc="-70" dirty="0">
                <a:latin typeface="Arial"/>
                <a:cs typeface="Arial"/>
              </a:rPr>
              <a:t>qualities </a:t>
            </a:r>
            <a:r>
              <a:rPr sz="2500" spc="-75" dirty="0">
                <a:latin typeface="Arial"/>
                <a:cs typeface="Arial"/>
              </a:rPr>
              <a:t>,</a:t>
            </a:r>
            <a:r>
              <a:rPr sz="2500" spc="-270" dirty="0">
                <a:latin typeface="Arial"/>
                <a:cs typeface="Arial"/>
              </a:rPr>
              <a:t> </a:t>
            </a:r>
            <a:r>
              <a:rPr sz="2500" spc="-105" dirty="0">
                <a:latin typeface="Arial"/>
                <a:cs typeface="Arial"/>
              </a:rPr>
              <a:t>skills,  </a:t>
            </a:r>
            <a:r>
              <a:rPr sz="2500" spc="-85" dirty="0">
                <a:latin typeface="Arial"/>
                <a:cs typeface="Arial"/>
              </a:rPr>
              <a:t>opinions, </a:t>
            </a:r>
            <a:r>
              <a:rPr sz="2500" spc="-145" dirty="0">
                <a:latin typeface="Arial"/>
                <a:cs typeface="Arial"/>
              </a:rPr>
              <a:t>values </a:t>
            </a:r>
            <a:r>
              <a:rPr sz="2500" spc="-235" dirty="0">
                <a:latin typeface="Arial"/>
                <a:cs typeface="Arial"/>
              </a:rPr>
              <a:t>as </a:t>
            </a:r>
            <a:r>
              <a:rPr sz="2500" spc="-120" dirty="0">
                <a:latin typeface="Arial"/>
                <a:cs typeface="Arial"/>
              </a:rPr>
              <a:t>he </a:t>
            </a:r>
            <a:r>
              <a:rPr sz="2500" spc="-130" dirty="0">
                <a:latin typeface="Arial"/>
                <a:cs typeface="Arial"/>
              </a:rPr>
              <a:t>resembles </a:t>
            </a:r>
            <a:r>
              <a:rPr sz="2500" spc="-120" dirty="0">
                <a:latin typeface="Arial"/>
                <a:cs typeface="Arial"/>
              </a:rPr>
              <a:t>his </a:t>
            </a:r>
            <a:r>
              <a:rPr sz="2500" spc="-195" dirty="0">
                <a:latin typeface="Arial"/>
                <a:cs typeface="Arial"/>
              </a:rPr>
              <a:t>age </a:t>
            </a:r>
            <a:r>
              <a:rPr sz="2500" spc="-75" dirty="0">
                <a:latin typeface="Arial"/>
                <a:cs typeface="Arial"/>
              </a:rPr>
              <a:t>, </a:t>
            </a:r>
            <a:r>
              <a:rPr sz="2500" spc="-114" dirty="0">
                <a:latin typeface="Arial"/>
                <a:cs typeface="Arial"/>
              </a:rPr>
              <a:t>voice </a:t>
            </a:r>
            <a:r>
              <a:rPr sz="2500" spc="35" dirty="0">
                <a:latin typeface="Arial"/>
                <a:cs typeface="Arial"/>
              </a:rPr>
              <a:t>&amp;  </a:t>
            </a:r>
            <a:r>
              <a:rPr sz="2500" spc="-114" dirty="0">
                <a:latin typeface="Arial"/>
                <a:cs typeface="Arial"/>
              </a:rPr>
              <a:t>background.</a:t>
            </a:r>
            <a:endParaRPr sz="2500">
              <a:latin typeface="Arial"/>
              <a:cs typeface="Arial"/>
            </a:endParaRPr>
          </a:p>
          <a:p>
            <a:pPr marL="355600" marR="33020" indent="-343535">
              <a:lnSpc>
                <a:spcPct val="90600"/>
              </a:lnSpc>
              <a:spcBef>
                <a:spcPts val="7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04" dirty="0">
                <a:latin typeface="Arial"/>
                <a:cs typeface="Arial"/>
              </a:rPr>
              <a:t>Stereotyping- </a:t>
            </a:r>
            <a:r>
              <a:rPr sz="2500" spc="-170" dirty="0">
                <a:latin typeface="Arial"/>
                <a:cs typeface="Arial"/>
              </a:rPr>
              <a:t>This </a:t>
            </a:r>
            <a:r>
              <a:rPr sz="2500" spc="-30" dirty="0">
                <a:latin typeface="Arial"/>
                <a:cs typeface="Arial"/>
              </a:rPr>
              <a:t>error </a:t>
            </a:r>
            <a:r>
              <a:rPr sz="2500" spc="-140" dirty="0">
                <a:latin typeface="Arial"/>
                <a:cs typeface="Arial"/>
              </a:rPr>
              <a:t>arises </a:t>
            </a:r>
            <a:r>
              <a:rPr sz="2500" spc="-85" dirty="0">
                <a:latin typeface="Arial"/>
                <a:cs typeface="Arial"/>
              </a:rPr>
              <a:t>when </a:t>
            </a:r>
            <a:r>
              <a:rPr sz="2500" spc="-45" dirty="0">
                <a:latin typeface="Arial"/>
                <a:cs typeface="Arial"/>
              </a:rPr>
              <a:t>interviewer </a:t>
            </a:r>
            <a:r>
              <a:rPr sz="2500" spc="-155" dirty="0">
                <a:latin typeface="Arial"/>
                <a:cs typeface="Arial"/>
              </a:rPr>
              <a:t>have  </a:t>
            </a:r>
            <a:r>
              <a:rPr sz="2500" spc="-105" dirty="0">
                <a:latin typeface="Arial"/>
                <a:cs typeface="Arial"/>
              </a:rPr>
              <a:t>already </a:t>
            </a:r>
            <a:r>
              <a:rPr sz="2500" spc="-80" dirty="0">
                <a:latin typeface="Arial"/>
                <a:cs typeface="Arial"/>
              </a:rPr>
              <a:t>forms </a:t>
            </a:r>
            <a:r>
              <a:rPr sz="2500" spc="-70" dirty="0">
                <a:latin typeface="Arial"/>
                <a:cs typeface="Arial"/>
              </a:rPr>
              <a:t>mental </a:t>
            </a:r>
            <a:r>
              <a:rPr sz="2500" spc="-110" dirty="0">
                <a:latin typeface="Arial"/>
                <a:cs typeface="Arial"/>
              </a:rPr>
              <a:t>association </a:t>
            </a:r>
            <a:r>
              <a:rPr sz="2500" spc="-75" dirty="0">
                <a:latin typeface="Arial"/>
                <a:cs typeface="Arial"/>
              </a:rPr>
              <a:t>between </a:t>
            </a:r>
            <a:r>
              <a:rPr sz="2500" spc="-55" dirty="0">
                <a:latin typeface="Arial"/>
                <a:cs typeface="Arial"/>
              </a:rPr>
              <a:t>particular  </a:t>
            </a:r>
            <a:r>
              <a:rPr sz="2500" spc="-90" dirty="0">
                <a:latin typeface="Arial"/>
                <a:cs typeface="Arial"/>
              </a:rPr>
              <a:t>community, </a:t>
            </a:r>
            <a:r>
              <a:rPr sz="2500" spc="-55" dirty="0">
                <a:latin typeface="Arial"/>
                <a:cs typeface="Arial"/>
              </a:rPr>
              <a:t>culture, origin. </a:t>
            </a:r>
            <a:r>
              <a:rPr sz="2500" spc="-170" dirty="0">
                <a:latin typeface="Arial"/>
                <a:cs typeface="Arial"/>
              </a:rPr>
              <a:t>This </a:t>
            </a:r>
            <a:r>
              <a:rPr sz="2500" spc="-130" dirty="0">
                <a:latin typeface="Arial"/>
                <a:cs typeface="Arial"/>
              </a:rPr>
              <a:t>is </a:t>
            </a:r>
            <a:r>
              <a:rPr sz="2500" spc="-140" dirty="0">
                <a:latin typeface="Arial"/>
                <a:cs typeface="Arial"/>
              </a:rPr>
              <a:t>an </a:t>
            </a:r>
            <a:r>
              <a:rPr sz="2500" spc="-100" dirty="0">
                <a:latin typeface="Arial"/>
                <a:cs typeface="Arial"/>
              </a:rPr>
              <a:t>undesirable </a:t>
            </a:r>
            <a:r>
              <a:rPr sz="2500" spc="-50" dirty="0">
                <a:latin typeface="Arial"/>
                <a:cs typeface="Arial"/>
              </a:rPr>
              <a:t>quality</a:t>
            </a:r>
            <a:r>
              <a:rPr sz="2500" spc="-18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of  </a:t>
            </a:r>
            <a:r>
              <a:rPr sz="2500" spc="-140" dirty="0">
                <a:latin typeface="Arial"/>
                <a:cs typeface="Arial"/>
              </a:rPr>
              <a:t>an </a:t>
            </a:r>
            <a:r>
              <a:rPr sz="2500" spc="-65" dirty="0">
                <a:latin typeface="Arial"/>
                <a:cs typeface="Arial"/>
              </a:rPr>
              <a:t>interviewer.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16011" y="0"/>
            <a:ext cx="1427987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545" dirty="0"/>
              <a:t>PLACEMENT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177797"/>
            <a:ext cx="8175625" cy="52939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672465" indent="-342900">
              <a:lnSpc>
                <a:spcPts val="346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0" dirty="0">
                <a:latin typeface="Arial"/>
                <a:cs typeface="Arial"/>
              </a:rPr>
              <a:t>Placement </a:t>
            </a:r>
            <a:r>
              <a:rPr sz="3200" spc="-170" dirty="0">
                <a:latin typeface="Arial"/>
                <a:cs typeface="Arial"/>
              </a:rPr>
              <a:t>is </a:t>
            </a:r>
            <a:r>
              <a:rPr sz="3200" spc="-175" dirty="0">
                <a:latin typeface="Arial"/>
                <a:cs typeface="Arial"/>
              </a:rPr>
              <a:t>an </a:t>
            </a:r>
            <a:r>
              <a:rPr sz="3200" spc="-30" dirty="0">
                <a:latin typeface="Arial"/>
                <a:cs typeface="Arial"/>
              </a:rPr>
              <a:t>important </a:t>
            </a:r>
            <a:r>
              <a:rPr sz="3200" spc="-135" dirty="0">
                <a:latin typeface="Arial"/>
                <a:cs typeface="Arial"/>
              </a:rPr>
              <a:t>human</a:t>
            </a:r>
            <a:r>
              <a:rPr sz="3200" spc="-28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resource  </a:t>
            </a:r>
            <a:r>
              <a:rPr sz="3200" spc="-50" dirty="0">
                <a:latin typeface="Arial"/>
                <a:cs typeface="Arial"/>
              </a:rPr>
              <a:t>activity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ts val="346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0" dirty="0">
                <a:latin typeface="Arial"/>
                <a:cs typeface="Arial"/>
              </a:rPr>
              <a:t>Placement </a:t>
            </a:r>
            <a:r>
              <a:rPr sz="3200" spc="-170" dirty="0">
                <a:latin typeface="Arial"/>
                <a:cs typeface="Arial"/>
              </a:rPr>
              <a:t>is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105" dirty="0">
                <a:latin typeface="Arial"/>
                <a:cs typeface="Arial"/>
              </a:rPr>
              <a:t>actual </a:t>
            </a:r>
            <a:r>
              <a:rPr sz="3200" spc="-110" dirty="0">
                <a:latin typeface="Arial"/>
                <a:cs typeface="Arial"/>
              </a:rPr>
              <a:t>posting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170" dirty="0">
                <a:latin typeface="Arial"/>
                <a:cs typeface="Arial"/>
              </a:rPr>
              <a:t>an</a:t>
            </a:r>
            <a:r>
              <a:rPr sz="3200" spc="-60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employee 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130" dirty="0">
                <a:latin typeface="Arial"/>
                <a:cs typeface="Arial"/>
              </a:rPr>
              <a:t>specific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job</a:t>
            </a:r>
            <a:endParaRPr sz="3200">
              <a:latin typeface="Arial"/>
              <a:cs typeface="Arial"/>
            </a:endParaRPr>
          </a:p>
          <a:p>
            <a:pPr marL="355600" marR="1455420" indent="-342900">
              <a:lnSpc>
                <a:spcPts val="346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50" dirty="0">
                <a:latin typeface="Arial"/>
                <a:cs typeface="Arial"/>
              </a:rPr>
              <a:t>It </a:t>
            </a:r>
            <a:r>
              <a:rPr sz="3200" spc="-140" dirty="0">
                <a:latin typeface="Arial"/>
                <a:cs typeface="Arial"/>
              </a:rPr>
              <a:t>involves </a:t>
            </a:r>
            <a:r>
              <a:rPr sz="3200" spc="-185" dirty="0">
                <a:latin typeface="Arial"/>
                <a:cs typeface="Arial"/>
              </a:rPr>
              <a:t>assigning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130" dirty="0">
                <a:latin typeface="Arial"/>
                <a:cs typeface="Arial"/>
              </a:rPr>
              <a:t>specific </a:t>
            </a:r>
            <a:r>
              <a:rPr sz="3200" spc="-155" dirty="0">
                <a:latin typeface="Arial"/>
                <a:cs typeface="Arial"/>
              </a:rPr>
              <a:t>task</a:t>
            </a:r>
            <a:r>
              <a:rPr sz="3200" spc="-30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and  </a:t>
            </a:r>
            <a:r>
              <a:rPr sz="3200" spc="-85" dirty="0">
                <a:latin typeface="Arial"/>
                <a:cs typeface="Arial"/>
              </a:rPr>
              <a:t>responsibility </a:t>
            </a:r>
            <a:r>
              <a:rPr sz="3200" spc="20" dirty="0">
                <a:latin typeface="Arial"/>
                <a:cs typeface="Arial"/>
              </a:rPr>
              <a:t>to </a:t>
            </a:r>
            <a:r>
              <a:rPr sz="3200" spc="-175" dirty="0">
                <a:latin typeface="Arial"/>
                <a:cs typeface="Arial"/>
              </a:rPr>
              <a:t>an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employee.</a:t>
            </a:r>
            <a:endParaRPr sz="3200">
              <a:latin typeface="Arial"/>
              <a:cs typeface="Arial"/>
            </a:endParaRPr>
          </a:p>
          <a:p>
            <a:pPr marL="355600" marR="465455" indent="-342900">
              <a:lnSpc>
                <a:spcPct val="900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0" dirty="0">
                <a:latin typeface="Arial"/>
                <a:cs typeface="Arial"/>
              </a:rPr>
              <a:t>Placement </a:t>
            </a:r>
            <a:r>
              <a:rPr sz="3200" spc="-135" dirty="0">
                <a:latin typeface="Arial"/>
                <a:cs typeface="Arial"/>
              </a:rPr>
              <a:t>decision </a:t>
            </a:r>
            <a:r>
              <a:rPr sz="3200" spc="-140" dirty="0">
                <a:latin typeface="Arial"/>
                <a:cs typeface="Arial"/>
              </a:rPr>
              <a:t>are </a:t>
            </a:r>
            <a:r>
              <a:rPr sz="3200" spc="-130" dirty="0">
                <a:latin typeface="Arial"/>
                <a:cs typeface="Arial"/>
              </a:rPr>
              <a:t>taken </a:t>
            </a:r>
            <a:r>
              <a:rPr sz="3200" spc="-40" dirty="0">
                <a:latin typeface="Arial"/>
                <a:cs typeface="Arial"/>
              </a:rPr>
              <a:t>after</a:t>
            </a:r>
            <a:r>
              <a:rPr sz="3200" spc="-30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matching  </a:t>
            </a:r>
            <a:r>
              <a:rPr sz="3200" spc="-70" dirty="0">
                <a:latin typeface="Arial"/>
                <a:cs typeface="Arial"/>
              </a:rPr>
              <a:t>requirement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50" dirty="0">
                <a:latin typeface="Arial"/>
                <a:cs typeface="Arial"/>
              </a:rPr>
              <a:t>job </a:t>
            </a:r>
            <a:r>
              <a:rPr sz="3200" spc="15" dirty="0">
                <a:latin typeface="Arial"/>
                <a:cs typeface="Arial"/>
              </a:rPr>
              <a:t>with </a:t>
            </a:r>
            <a:r>
              <a:rPr sz="3200" spc="-70" dirty="0">
                <a:latin typeface="Arial"/>
                <a:cs typeface="Arial"/>
              </a:rPr>
              <a:t>qualification </a:t>
            </a:r>
            <a:r>
              <a:rPr sz="3200" spc="-5" dirty="0">
                <a:latin typeface="Arial"/>
                <a:cs typeface="Arial"/>
              </a:rPr>
              <a:t>of  </a:t>
            </a:r>
            <a:r>
              <a:rPr sz="3200" spc="-140" dirty="0">
                <a:latin typeface="Arial"/>
                <a:cs typeface="Arial"/>
              </a:rPr>
              <a:t>candidates.</a:t>
            </a:r>
            <a:endParaRPr sz="3200">
              <a:latin typeface="Arial"/>
              <a:cs typeface="Arial"/>
            </a:endParaRPr>
          </a:p>
          <a:p>
            <a:pPr marL="355600" marR="673735" indent="-342900">
              <a:lnSpc>
                <a:spcPts val="3460"/>
              </a:lnSpc>
              <a:spcBef>
                <a:spcPts val="81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40" dirty="0">
                <a:latin typeface="Arial"/>
                <a:cs typeface="Arial"/>
              </a:rPr>
              <a:t>Organization </a:t>
            </a:r>
            <a:r>
              <a:rPr sz="3200" spc="-10" dirty="0">
                <a:latin typeface="Arial"/>
                <a:cs typeface="Arial"/>
              </a:rPr>
              <a:t>put </a:t>
            </a:r>
            <a:r>
              <a:rPr sz="3200" spc="-105" dirty="0">
                <a:latin typeface="Arial"/>
                <a:cs typeface="Arial"/>
              </a:rPr>
              <a:t>new </a:t>
            </a:r>
            <a:r>
              <a:rPr sz="3200" spc="-80" dirty="0">
                <a:latin typeface="Arial"/>
                <a:cs typeface="Arial"/>
              </a:rPr>
              <a:t>recruits </a:t>
            </a:r>
            <a:r>
              <a:rPr sz="3200" spc="-100" dirty="0">
                <a:latin typeface="Arial"/>
                <a:cs typeface="Arial"/>
              </a:rPr>
              <a:t>on</a:t>
            </a:r>
            <a:r>
              <a:rPr sz="3200" spc="-484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probation  </a:t>
            </a:r>
            <a:r>
              <a:rPr sz="3200" spc="-70" dirty="0">
                <a:latin typeface="Arial"/>
                <a:cs typeface="Arial"/>
              </a:rPr>
              <a:t>period </a:t>
            </a:r>
            <a:r>
              <a:rPr sz="3200" spc="50" dirty="0">
                <a:latin typeface="Arial"/>
                <a:cs typeface="Arial"/>
              </a:rPr>
              <a:t>&amp; </a:t>
            </a:r>
            <a:r>
              <a:rPr sz="3200" spc="-140" dirty="0">
                <a:latin typeface="Arial"/>
                <a:cs typeface="Arial"/>
              </a:rPr>
              <a:t>closely</a:t>
            </a:r>
            <a:r>
              <a:rPr sz="3200" spc="-49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monitored.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9000" y="0"/>
            <a:ext cx="1904999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3730" y="110490"/>
            <a:ext cx="622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Times New Roman"/>
                <a:cs typeface="Times New Roman"/>
              </a:rPr>
              <a:t>10-2</a:t>
            </a:r>
            <a:r>
              <a:rPr sz="2000" b="1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34" y="494239"/>
            <a:ext cx="95250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Performance Appraisal </a:t>
            </a:r>
            <a:r>
              <a:rPr dirty="0"/>
              <a:t>&amp;</a:t>
            </a:r>
            <a:r>
              <a:rPr spc="-85" dirty="0"/>
              <a:t> </a:t>
            </a:r>
            <a:r>
              <a:rPr spc="-5" dirty="0"/>
              <a:t>Feedback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169" y="1342390"/>
            <a:ext cx="7501255" cy="5232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04800" marR="281305" indent="-266700">
              <a:lnSpc>
                <a:spcPts val="2500"/>
              </a:lnSpc>
              <a:spcBef>
                <a:spcPts val="700"/>
              </a:spcBef>
              <a:buClr>
                <a:srgbClr val="AEFD73"/>
              </a:buClr>
              <a:buSzPct val="65384"/>
              <a:buFont typeface="Symbol"/>
              <a:buChar char=""/>
              <a:tabLst>
                <a:tab pos="304800" algn="l"/>
              </a:tabLst>
            </a:pPr>
            <a:r>
              <a:rPr sz="2600" b="1" i="1" dirty="0">
                <a:solidFill>
                  <a:srgbClr val="660033"/>
                </a:solidFill>
                <a:latin typeface="Times New Roman"/>
                <a:cs typeface="Times New Roman"/>
              </a:rPr>
              <a:t>Trait </a:t>
            </a:r>
            <a:r>
              <a:rPr sz="26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Appraisals: </a:t>
            </a:r>
            <a:r>
              <a:rPr sz="2600" spc="-5" dirty="0">
                <a:latin typeface="Times New Roman"/>
                <a:cs typeface="Times New Roman"/>
              </a:rPr>
              <a:t>evaluate </a:t>
            </a:r>
            <a:r>
              <a:rPr sz="2600" dirty="0">
                <a:latin typeface="Times New Roman"/>
                <a:cs typeface="Times New Roman"/>
              </a:rPr>
              <a:t>on </a:t>
            </a:r>
            <a:r>
              <a:rPr sz="2600" i="1" spc="-5" dirty="0">
                <a:latin typeface="Times New Roman"/>
                <a:cs typeface="Times New Roman"/>
              </a:rPr>
              <a:t>traits </a:t>
            </a:r>
            <a:r>
              <a:rPr sz="2600" spc="-5" dirty="0">
                <a:latin typeface="Times New Roman"/>
                <a:cs typeface="Times New Roman"/>
              </a:rPr>
              <a:t>(skills, abilities)  related to </a:t>
            </a:r>
            <a:r>
              <a:rPr sz="2600" dirty="0">
                <a:latin typeface="Times New Roman"/>
                <a:cs typeface="Times New Roman"/>
              </a:rPr>
              <a:t>the job.</a:t>
            </a:r>
          </a:p>
          <a:p>
            <a:pPr marL="1078230" marR="30480" lvl="1" indent="-256540">
              <a:lnSpc>
                <a:spcPts val="2480"/>
              </a:lnSpc>
              <a:spcBef>
                <a:spcPts val="625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078230" algn="l"/>
              </a:tabLst>
            </a:pPr>
            <a:r>
              <a:rPr sz="2300" spc="-5" dirty="0">
                <a:latin typeface="Times New Roman"/>
                <a:cs typeface="Times New Roman"/>
              </a:rPr>
              <a:t>Problem: Even though </a:t>
            </a:r>
            <a:r>
              <a:rPr sz="2300" dirty="0">
                <a:latin typeface="Times New Roman"/>
                <a:cs typeface="Times New Roman"/>
              </a:rPr>
              <a:t>a worker has </a:t>
            </a:r>
            <a:r>
              <a:rPr sz="2300" spc="-5" dirty="0">
                <a:latin typeface="Times New Roman"/>
                <a:cs typeface="Times New Roman"/>
              </a:rPr>
              <a:t>the trait, they </a:t>
            </a:r>
            <a:r>
              <a:rPr sz="2300" spc="-10" dirty="0">
                <a:latin typeface="Times New Roman"/>
                <a:cs typeface="Times New Roman"/>
              </a:rPr>
              <a:t>may  </a:t>
            </a:r>
            <a:r>
              <a:rPr sz="2300" dirty="0">
                <a:latin typeface="Times New Roman"/>
                <a:cs typeface="Times New Roman"/>
              </a:rPr>
              <a:t>not use </a:t>
            </a:r>
            <a:r>
              <a:rPr sz="2300" spc="-5" dirty="0">
                <a:latin typeface="Times New Roman"/>
                <a:cs typeface="Times New Roman"/>
              </a:rPr>
              <a:t>it in the </a:t>
            </a:r>
            <a:r>
              <a:rPr sz="2300" dirty="0">
                <a:latin typeface="Times New Roman"/>
                <a:cs typeface="Times New Roman"/>
              </a:rPr>
              <a:t>job </a:t>
            </a:r>
            <a:r>
              <a:rPr sz="2300" spc="-5" dirty="0">
                <a:latin typeface="Times New Roman"/>
                <a:cs typeface="Times New Roman"/>
              </a:rPr>
              <a:t>and it is </a:t>
            </a:r>
            <a:r>
              <a:rPr sz="2300" dirty="0">
                <a:latin typeface="Times New Roman"/>
                <a:cs typeface="Times New Roman"/>
              </a:rPr>
              <a:t>hard </a:t>
            </a:r>
            <a:r>
              <a:rPr sz="2300" spc="-5" dirty="0">
                <a:latin typeface="Times New Roman"/>
                <a:cs typeface="Times New Roman"/>
              </a:rPr>
              <a:t>to give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feedback.</a:t>
            </a:r>
            <a:endParaRPr sz="2300" dirty="0">
              <a:latin typeface="Times New Roman"/>
              <a:cs typeface="Times New Roman"/>
            </a:endParaRPr>
          </a:p>
          <a:p>
            <a:pPr marL="304800" indent="-266700">
              <a:lnSpc>
                <a:spcPct val="100000"/>
              </a:lnSpc>
              <a:spcBef>
                <a:spcPts val="295"/>
              </a:spcBef>
              <a:buClr>
                <a:srgbClr val="AEFD73"/>
              </a:buClr>
              <a:buSzPct val="65384"/>
              <a:buFont typeface="Symbol"/>
              <a:buChar char=""/>
              <a:tabLst>
                <a:tab pos="304800" algn="l"/>
              </a:tabLst>
            </a:pPr>
            <a:r>
              <a:rPr sz="26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Behavior Appraisals: </a:t>
            </a:r>
            <a:r>
              <a:rPr sz="2600" i="1" dirty="0">
                <a:latin typeface="Times New Roman"/>
                <a:cs typeface="Times New Roman"/>
              </a:rPr>
              <a:t>how </a:t>
            </a:r>
            <a:r>
              <a:rPr sz="2600" dirty="0">
                <a:latin typeface="Times New Roman"/>
                <a:cs typeface="Times New Roman"/>
              </a:rPr>
              <a:t>a worker does the job.</a:t>
            </a:r>
          </a:p>
          <a:p>
            <a:pPr marL="1078230" marR="523240" lvl="1" indent="-256540">
              <a:lnSpc>
                <a:spcPts val="2480"/>
              </a:lnSpc>
              <a:spcBef>
                <a:spcPts val="615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078230" algn="l"/>
              </a:tabLst>
            </a:pPr>
            <a:r>
              <a:rPr sz="2300" spc="-5" dirty="0">
                <a:latin typeface="Times New Roman"/>
                <a:cs typeface="Times New Roman"/>
              </a:rPr>
              <a:t>Focuses </a:t>
            </a:r>
            <a:r>
              <a:rPr sz="2300" dirty="0">
                <a:latin typeface="Times New Roman"/>
                <a:cs typeface="Times New Roman"/>
              </a:rPr>
              <a:t>on what a worker does and </a:t>
            </a:r>
            <a:r>
              <a:rPr sz="2300" spc="-5" dirty="0">
                <a:latin typeface="Times New Roman"/>
                <a:cs typeface="Times New Roman"/>
              </a:rPr>
              <a:t>provides </a:t>
            </a:r>
            <a:r>
              <a:rPr sz="2300" dirty="0">
                <a:latin typeface="Times New Roman"/>
                <a:cs typeface="Times New Roman"/>
              </a:rPr>
              <a:t>good  </a:t>
            </a:r>
            <a:r>
              <a:rPr sz="2300" spc="-5" dirty="0">
                <a:latin typeface="Times New Roman"/>
                <a:cs typeface="Times New Roman"/>
              </a:rPr>
              <a:t>feedback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options.</a:t>
            </a:r>
            <a:endParaRPr sz="2300" dirty="0">
              <a:latin typeface="Times New Roman"/>
              <a:cs typeface="Times New Roman"/>
            </a:endParaRPr>
          </a:p>
          <a:p>
            <a:pPr marL="304800" indent="-266700">
              <a:lnSpc>
                <a:spcPct val="100000"/>
              </a:lnSpc>
              <a:spcBef>
                <a:spcPts val="295"/>
              </a:spcBef>
              <a:buClr>
                <a:srgbClr val="AEFD73"/>
              </a:buClr>
              <a:buSzPct val="65384"/>
              <a:buFont typeface="Symbol"/>
              <a:buChar char=""/>
              <a:tabLst>
                <a:tab pos="304800" algn="l"/>
              </a:tabLst>
            </a:pPr>
            <a:r>
              <a:rPr sz="26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Results appraisals: </a:t>
            </a:r>
            <a:r>
              <a:rPr sz="2600" i="1" dirty="0">
                <a:latin typeface="Times New Roman"/>
                <a:cs typeface="Times New Roman"/>
              </a:rPr>
              <a:t>what </a:t>
            </a:r>
            <a:r>
              <a:rPr sz="2600" dirty="0">
                <a:latin typeface="Times New Roman"/>
                <a:cs typeface="Times New Roman"/>
              </a:rPr>
              <a:t>a worker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accomplishes.</a:t>
            </a:r>
            <a:endParaRPr sz="2600" dirty="0">
              <a:latin typeface="Times New Roman"/>
              <a:cs typeface="Times New Roman"/>
            </a:endParaRPr>
          </a:p>
          <a:p>
            <a:pPr marL="1078230" lvl="1" indent="-256540">
              <a:lnSpc>
                <a:spcPct val="100000"/>
              </a:lnSpc>
              <a:spcBef>
                <a:spcPts val="570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078230" algn="l"/>
              </a:tabLst>
            </a:pPr>
            <a:r>
              <a:rPr sz="2300" spc="-5" dirty="0">
                <a:latin typeface="Times New Roman"/>
                <a:cs typeface="Times New Roman"/>
              </a:rPr>
              <a:t>Sales reps are usually evaluated </a:t>
            </a:r>
            <a:r>
              <a:rPr sz="2300" dirty="0">
                <a:latin typeface="Times New Roman"/>
                <a:cs typeface="Times New Roman"/>
              </a:rPr>
              <a:t>on what </a:t>
            </a:r>
            <a:r>
              <a:rPr sz="2300" spc="-5" dirty="0">
                <a:latin typeface="Times New Roman"/>
                <a:cs typeface="Times New Roman"/>
              </a:rPr>
              <a:t>they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sell.</a:t>
            </a:r>
            <a:endParaRPr sz="2300" dirty="0">
              <a:latin typeface="Times New Roman"/>
              <a:cs typeface="Times New Roman"/>
            </a:endParaRPr>
          </a:p>
          <a:p>
            <a:pPr marL="304800" indent="-266700">
              <a:lnSpc>
                <a:spcPct val="100000"/>
              </a:lnSpc>
              <a:spcBef>
                <a:spcPts val="340"/>
              </a:spcBef>
              <a:buClr>
                <a:srgbClr val="AEFD73"/>
              </a:buClr>
              <a:buSzPct val="65384"/>
              <a:buFont typeface="Symbol"/>
              <a:buChar char=""/>
              <a:tabLst>
                <a:tab pos="304800" algn="l"/>
              </a:tabLst>
            </a:pPr>
            <a:r>
              <a:rPr sz="26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Objective appraisals: </a:t>
            </a:r>
            <a:r>
              <a:rPr sz="2600" spc="-5" dirty="0">
                <a:latin typeface="Times New Roman"/>
                <a:cs typeface="Times New Roman"/>
              </a:rPr>
              <a:t>based </a:t>
            </a:r>
            <a:r>
              <a:rPr sz="2600" dirty="0">
                <a:latin typeface="Times New Roman"/>
                <a:cs typeface="Times New Roman"/>
              </a:rPr>
              <a:t>on </a:t>
            </a:r>
            <a:r>
              <a:rPr sz="2600" spc="-5" dirty="0">
                <a:latin typeface="Times New Roman"/>
                <a:cs typeface="Times New Roman"/>
              </a:rPr>
              <a:t>facts (sales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figures)</a:t>
            </a:r>
            <a:endParaRPr sz="2600" dirty="0">
              <a:latin typeface="Times New Roman"/>
              <a:cs typeface="Times New Roman"/>
            </a:endParaRPr>
          </a:p>
          <a:p>
            <a:pPr marL="304800" marR="1270635" indent="-266700">
              <a:lnSpc>
                <a:spcPts val="2500"/>
              </a:lnSpc>
              <a:spcBef>
                <a:spcPts val="620"/>
              </a:spcBef>
              <a:buClr>
                <a:srgbClr val="AEFD73"/>
              </a:buClr>
              <a:buSzPct val="65384"/>
              <a:buFont typeface="Symbol"/>
              <a:buChar char=""/>
              <a:tabLst>
                <a:tab pos="304800" algn="l"/>
              </a:tabLst>
            </a:pPr>
            <a:r>
              <a:rPr sz="26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Subjective appraisals: </a:t>
            </a:r>
            <a:r>
              <a:rPr sz="2600" spc="-5" dirty="0">
                <a:latin typeface="Times New Roman"/>
                <a:cs typeface="Times New Roman"/>
              </a:rPr>
              <a:t>based </a:t>
            </a:r>
            <a:r>
              <a:rPr sz="2600" dirty="0">
                <a:latin typeface="Times New Roman"/>
                <a:cs typeface="Times New Roman"/>
              </a:rPr>
              <a:t>on a </a:t>
            </a:r>
            <a:r>
              <a:rPr sz="2600" spc="-5" dirty="0">
                <a:latin typeface="Times New Roman"/>
                <a:cs typeface="Times New Roman"/>
              </a:rPr>
              <a:t>manager’s  perceptions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traits, behavior,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results.</a:t>
            </a:r>
            <a:endParaRPr sz="2600" dirty="0">
              <a:latin typeface="Times New Roman"/>
              <a:cs typeface="Times New Roman"/>
            </a:endParaRPr>
          </a:p>
          <a:p>
            <a:pPr marL="1078230" marR="824230" lvl="1" indent="-256540">
              <a:lnSpc>
                <a:spcPct val="79700"/>
              </a:lnSpc>
              <a:spcBef>
                <a:spcPts val="600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078230" algn="l"/>
              </a:tabLst>
            </a:pPr>
            <a:r>
              <a:rPr sz="2300" spc="-5" dirty="0">
                <a:latin typeface="Times New Roman"/>
                <a:cs typeface="Times New Roman"/>
              </a:rPr>
              <a:t>Many rating scales used to overcome subjective  </a:t>
            </a:r>
            <a:r>
              <a:rPr lang="en-US" sz="2300" spc="-5" dirty="0" smtClean="0">
                <a:latin typeface="Times New Roman"/>
                <a:cs typeface="Times New Roman"/>
              </a:rPr>
              <a:t>p</a:t>
            </a:r>
            <a:r>
              <a:rPr sz="2300" spc="-5" dirty="0" smtClean="0">
                <a:latin typeface="Times New Roman"/>
                <a:cs typeface="Times New Roman"/>
              </a:rPr>
              <a:t>roblems</a:t>
            </a:r>
            <a:r>
              <a:rPr sz="2300" spc="-5" dirty="0">
                <a:latin typeface="Times New Roman"/>
                <a:cs typeface="Times New Roman"/>
              </a:rPr>
              <a:t>.</a:t>
            </a:r>
            <a:endParaRPr sz="2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8602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324053"/>
            <a:ext cx="89915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  <a:tabLst>
                <a:tab pos="1287780" algn="l"/>
              </a:tabLst>
            </a:pPr>
            <a:r>
              <a:rPr spc="-5" dirty="0"/>
              <a:t>Who	Appraises</a:t>
            </a:r>
            <a:r>
              <a:rPr spc="-60" dirty="0"/>
              <a:t> </a:t>
            </a:r>
            <a:r>
              <a:rPr spc="-5" dirty="0"/>
              <a:t>Performance?</a:t>
            </a:r>
          </a:p>
        </p:txBody>
      </p:sp>
      <p:sp>
        <p:nvSpPr>
          <p:cNvPr id="4" name="object 4"/>
          <p:cNvSpPr/>
          <p:nvPr/>
        </p:nvSpPr>
        <p:spPr>
          <a:xfrm>
            <a:off x="1257360" y="1657410"/>
            <a:ext cx="6705479" cy="4648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23640" y="1918970"/>
            <a:ext cx="1694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5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S</a:t>
            </a:r>
            <a:r>
              <a:rPr sz="3600" b="1" spc="-825" baseline="-13888" dirty="0" err="1" smtClean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sz="2400" b="1" spc="-55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u</a:t>
            </a:r>
            <a:r>
              <a:rPr sz="3600" b="1" spc="-825" baseline="-13888" dirty="0" err="1" smtClean="0">
                <a:solidFill>
                  <a:srgbClr val="7F7F7F"/>
                </a:solidFill>
                <a:latin typeface="Times New Roman"/>
                <a:cs typeface="Times New Roman"/>
              </a:rPr>
              <a:t>u</a:t>
            </a:r>
            <a:r>
              <a:rPr sz="2400" b="1" spc="-55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p</a:t>
            </a:r>
            <a:r>
              <a:rPr sz="3600" b="1" spc="-825" baseline="-13888" dirty="0" err="1" smtClean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sz="2400" b="1" spc="-55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e</a:t>
            </a:r>
            <a:r>
              <a:rPr sz="3600" b="1" spc="-825" baseline="-13888" dirty="0" err="1" smtClean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r>
              <a:rPr sz="2400" b="1" spc="-55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r</a:t>
            </a:r>
            <a:r>
              <a:rPr sz="3600" b="1" spc="-825" baseline="-13888" dirty="0" err="1" smtClean="0">
                <a:solidFill>
                  <a:srgbClr val="7F7F7F"/>
                </a:solidFill>
                <a:latin typeface="Times New Roman"/>
                <a:cs typeface="Times New Roman"/>
              </a:rPr>
              <a:t>r</a:t>
            </a:r>
            <a:r>
              <a:rPr sz="2400" b="1" spc="-55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v</a:t>
            </a:r>
            <a:r>
              <a:rPr sz="3600" b="1" spc="-825" baseline="-13888" dirty="0" err="1" smtClean="0">
                <a:solidFill>
                  <a:srgbClr val="7F7F7F"/>
                </a:solidFill>
                <a:latin typeface="Times New Roman"/>
                <a:cs typeface="Times New Roman"/>
              </a:rPr>
              <a:t>v</a:t>
            </a:r>
            <a:r>
              <a:rPr sz="2400" b="1" spc="-55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i</a:t>
            </a:r>
            <a:r>
              <a:rPr sz="3600" b="1" spc="-825" baseline="-13888" dirty="0" err="1" smtClean="0">
                <a:solidFill>
                  <a:srgbClr val="7F7F7F"/>
                </a:solidFill>
                <a:latin typeface="Times New Roman"/>
                <a:cs typeface="Times New Roman"/>
              </a:rPr>
              <a:t>i</a:t>
            </a:r>
            <a:r>
              <a:rPr sz="2400" b="1" spc="-55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s</a:t>
            </a:r>
            <a:r>
              <a:rPr sz="3600" b="1" spc="-825" baseline="-16203" dirty="0" err="1" smtClean="0">
                <a:latin typeface="Times New Roman"/>
                <a:cs typeface="Times New Roman"/>
              </a:rPr>
              <a:t>i</a:t>
            </a:r>
            <a:r>
              <a:rPr sz="3600" b="1" spc="-825" baseline="-2314" dirty="0" err="1" smtClean="0">
                <a:latin typeface="Times New Roman"/>
                <a:cs typeface="Times New Roman"/>
              </a:rPr>
              <a:t>s</a:t>
            </a:r>
            <a:r>
              <a:rPr sz="3600" b="1" spc="-825" baseline="-16203" dirty="0" err="1" smtClean="0">
                <a:latin typeface="Times New Roman"/>
                <a:cs typeface="Times New Roman"/>
              </a:rPr>
              <a:t>s</a:t>
            </a:r>
            <a:r>
              <a:rPr sz="2400" b="1" spc="-55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o</a:t>
            </a:r>
            <a:r>
              <a:rPr sz="3600" b="1" spc="-825" baseline="-13888" dirty="0" err="1" smtClean="0">
                <a:solidFill>
                  <a:srgbClr val="7F7F7F"/>
                </a:solidFill>
                <a:latin typeface="Times New Roman"/>
                <a:cs typeface="Times New Roman"/>
              </a:rPr>
              <a:t>o</a:t>
            </a:r>
            <a:r>
              <a:rPr sz="2400" b="1" spc="-55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r</a:t>
            </a:r>
            <a:r>
              <a:rPr sz="3600" b="1" spc="-825" baseline="-13888" dirty="0" err="1" smtClean="0">
                <a:solidFill>
                  <a:srgbClr val="7F7F7F"/>
                </a:solidFill>
                <a:latin typeface="Times New Roman"/>
                <a:cs typeface="Times New Roman"/>
              </a:rPr>
              <a:t>r</a:t>
            </a:r>
            <a:r>
              <a:rPr sz="2400" b="1" spc="-55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s</a:t>
            </a:r>
            <a:r>
              <a:rPr sz="3600" b="1" spc="-825" baseline="-13888" dirty="0" err="1" smtClean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endParaRPr sz="3600" baseline="-13888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8000" y="3138170"/>
            <a:ext cx="862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05" dirty="0">
                <a:solidFill>
                  <a:srgbClr val="FFFFCC"/>
                </a:solidFill>
                <a:latin typeface="Times New Roman"/>
                <a:cs typeface="Times New Roman"/>
              </a:rPr>
              <a:t>P</a:t>
            </a:r>
            <a:r>
              <a:rPr sz="3600" b="1" spc="-757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sz="2400" b="1" spc="-505" dirty="0">
                <a:solidFill>
                  <a:srgbClr val="FFFFCC"/>
                </a:solidFill>
                <a:latin typeface="Times New Roman"/>
                <a:cs typeface="Times New Roman"/>
              </a:rPr>
              <a:t>e</a:t>
            </a:r>
            <a:r>
              <a:rPr sz="3600" b="1" spc="-757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r>
              <a:rPr sz="2400" b="1" spc="-505" dirty="0">
                <a:solidFill>
                  <a:srgbClr val="FFFFCC"/>
                </a:solidFill>
                <a:latin typeface="Times New Roman"/>
                <a:cs typeface="Times New Roman"/>
              </a:rPr>
              <a:t>e</a:t>
            </a:r>
            <a:r>
              <a:rPr sz="3600" b="1" spc="-757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r>
              <a:rPr sz="2400" b="1" spc="-505" dirty="0">
                <a:solidFill>
                  <a:srgbClr val="FFFFCC"/>
                </a:solidFill>
                <a:latin typeface="Times New Roman"/>
                <a:cs typeface="Times New Roman"/>
              </a:rPr>
              <a:t>r</a:t>
            </a:r>
            <a:r>
              <a:rPr sz="3600" b="1" spc="-757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r</a:t>
            </a:r>
            <a:r>
              <a:rPr sz="2400" b="1" spc="-505" dirty="0">
                <a:solidFill>
                  <a:srgbClr val="FFFFCC"/>
                </a:solidFill>
                <a:latin typeface="Times New Roman"/>
                <a:cs typeface="Times New Roman"/>
              </a:rPr>
              <a:t>s</a:t>
            </a:r>
            <a:r>
              <a:rPr sz="3600" b="1" spc="-757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endParaRPr sz="3600" baseline="-13888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7759" y="3256279"/>
            <a:ext cx="1602740" cy="558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635" marR="30480" indent="-344170">
              <a:lnSpc>
                <a:spcPct val="75000"/>
              </a:lnSpc>
              <a:spcBef>
                <a:spcPts val="700"/>
              </a:spcBef>
            </a:pPr>
            <a:r>
              <a:rPr sz="3000" b="1" spc="-1267" baseline="19444" dirty="0">
                <a:solidFill>
                  <a:srgbClr val="FFFFCC"/>
                </a:solidFill>
                <a:latin typeface="Times New Roman"/>
                <a:cs typeface="Times New Roman"/>
              </a:rPr>
              <a:t>C</a:t>
            </a:r>
            <a:r>
              <a:rPr sz="3000" b="1" spc="-900" baseline="2777" dirty="0">
                <a:solidFill>
                  <a:srgbClr val="7F7F7F"/>
                </a:solidFill>
                <a:latin typeface="Times New Roman"/>
                <a:cs typeface="Times New Roman"/>
              </a:rPr>
              <a:t>C</a:t>
            </a:r>
            <a:r>
              <a:rPr sz="3000" b="1" spc="-772" baseline="19444" dirty="0">
                <a:solidFill>
                  <a:srgbClr val="FFFFCC"/>
                </a:solidFill>
                <a:latin typeface="Times New Roman"/>
                <a:cs typeface="Times New Roman"/>
              </a:rPr>
              <a:t>u</a:t>
            </a:r>
            <a:r>
              <a:rPr sz="3000" b="1" spc="-892" baseline="2777" dirty="0">
                <a:solidFill>
                  <a:srgbClr val="7F7F7F"/>
                </a:solidFill>
                <a:latin typeface="Times New Roman"/>
                <a:cs typeface="Times New Roman"/>
              </a:rPr>
              <a:t>u</a:t>
            </a:r>
            <a:r>
              <a:rPr sz="3000" b="1" spc="-270" baseline="19444" dirty="0">
                <a:solidFill>
                  <a:srgbClr val="FFFFCC"/>
                </a:solidFill>
                <a:latin typeface="Times New Roman"/>
                <a:cs typeface="Times New Roman"/>
              </a:rPr>
              <a:t>s</a:t>
            </a:r>
            <a:r>
              <a:rPr sz="3000" b="1" spc="-1035" baseline="2777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sz="2000" b="1" spc="-695" dirty="0">
                <a:latin typeface="Times New Roman"/>
                <a:cs typeface="Times New Roman"/>
              </a:rPr>
              <a:t>s</a:t>
            </a:r>
            <a:r>
              <a:rPr sz="3000" b="1" spc="-104" baseline="19444" dirty="0">
                <a:solidFill>
                  <a:srgbClr val="FFFFCC"/>
                </a:solidFill>
                <a:latin typeface="Times New Roman"/>
                <a:cs typeface="Times New Roman"/>
              </a:rPr>
              <a:t>t</a:t>
            </a:r>
            <a:r>
              <a:rPr sz="3000" b="1" spc="-900" baseline="2777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sz="3000" b="1" spc="-1470" baseline="19444" dirty="0">
                <a:solidFill>
                  <a:srgbClr val="FFFFCC"/>
                </a:solidFill>
                <a:latin typeface="Times New Roman"/>
                <a:cs typeface="Times New Roman"/>
              </a:rPr>
              <a:t>o</a:t>
            </a:r>
            <a:r>
              <a:rPr sz="2000" b="1" spc="-600" dirty="0">
                <a:latin typeface="Times New Roman"/>
                <a:cs typeface="Times New Roman"/>
              </a:rPr>
              <a:t>t</a:t>
            </a:r>
            <a:r>
              <a:rPr sz="3000" b="1" spc="-735" baseline="16666" dirty="0">
                <a:latin typeface="Times New Roman"/>
                <a:cs typeface="Times New Roman"/>
              </a:rPr>
              <a:t>o</a:t>
            </a:r>
            <a:r>
              <a:rPr sz="3000" b="1" spc="-892" baseline="2777" dirty="0">
                <a:solidFill>
                  <a:srgbClr val="7F7F7F"/>
                </a:solidFill>
                <a:latin typeface="Times New Roman"/>
                <a:cs typeface="Times New Roman"/>
              </a:rPr>
              <a:t>o</a:t>
            </a:r>
            <a:r>
              <a:rPr sz="3000" b="1" spc="-1604" baseline="19444" dirty="0">
                <a:solidFill>
                  <a:srgbClr val="FFFFCC"/>
                </a:solidFill>
                <a:latin typeface="Times New Roman"/>
                <a:cs typeface="Times New Roman"/>
              </a:rPr>
              <a:t>m</a:t>
            </a:r>
            <a:r>
              <a:rPr sz="3000" b="1" spc="-885" baseline="2777" dirty="0">
                <a:solidFill>
                  <a:srgbClr val="7F7F7F"/>
                </a:solidFill>
                <a:latin typeface="Times New Roman"/>
                <a:cs typeface="Times New Roman"/>
              </a:rPr>
              <a:t>m</a:t>
            </a:r>
            <a:r>
              <a:rPr sz="3000" b="1" spc="-434" baseline="19444" dirty="0">
                <a:solidFill>
                  <a:srgbClr val="FFFFCC"/>
                </a:solidFill>
                <a:latin typeface="Times New Roman"/>
                <a:cs typeface="Times New Roman"/>
              </a:rPr>
              <a:t>e</a:t>
            </a:r>
            <a:r>
              <a:rPr sz="3000" b="1" spc="-900" baseline="2777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r>
              <a:rPr sz="3000" b="1" spc="-434" baseline="19444" dirty="0">
                <a:solidFill>
                  <a:srgbClr val="FFFFCC"/>
                </a:solidFill>
                <a:latin typeface="Times New Roman"/>
                <a:cs typeface="Times New Roman"/>
              </a:rPr>
              <a:t>r</a:t>
            </a:r>
            <a:r>
              <a:rPr sz="3000" b="1" spc="-914" baseline="2777" dirty="0">
                <a:solidFill>
                  <a:srgbClr val="7F7F7F"/>
                </a:solidFill>
                <a:latin typeface="Times New Roman"/>
                <a:cs typeface="Times New Roman"/>
              </a:rPr>
              <a:t>r</a:t>
            </a:r>
            <a:r>
              <a:rPr sz="3000" b="1" spc="-270" baseline="19444" dirty="0">
                <a:solidFill>
                  <a:srgbClr val="FFFFCC"/>
                </a:solidFill>
                <a:latin typeface="Times New Roman"/>
                <a:cs typeface="Times New Roman"/>
              </a:rPr>
              <a:t>s</a:t>
            </a:r>
            <a:r>
              <a:rPr sz="3000" b="1" spc="-142" baseline="2777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sz="3000" b="1" spc="-1604" baseline="19444" dirty="0">
                <a:solidFill>
                  <a:srgbClr val="FFFFCC"/>
                </a:solidFill>
                <a:latin typeface="Times New Roman"/>
                <a:cs typeface="Times New Roman"/>
              </a:rPr>
              <a:t>&amp;</a:t>
            </a:r>
            <a:r>
              <a:rPr sz="3000" b="1" baseline="2777" dirty="0">
                <a:solidFill>
                  <a:srgbClr val="7F7F7F"/>
                </a:solidFill>
                <a:latin typeface="Times New Roman"/>
                <a:cs typeface="Times New Roman"/>
              </a:rPr>
              <a:t>&amp;  </a:t>
            </a:r>
            <a:r>
              <a:rPr sz="3000" b="1" spc="-712" baseline="2777" dirty="0">
                <a:solidFill>
                  <a:srgbClr val="FFFFCC"/>
                </a:solidFill>
                <a:latin typeface="Times New Roman"/>
                <a:cs typeface="Times New Roman"/>
              </a:rPr>
              <a:t>C</a:t>
            </a:r>
            <a:r>
              <a:rPr sz="3000" b="1" spc="-712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C</a:t>
            </a:r>
            <a:r>
              <a:rPr sz="3000" b="1" spc="-712" baseline="2777" dirty="0">
                <a:solidFill>
                  <a:srgbClr val="FFFFCC"/>
                </a:solidFill>
                <a:latin typeface="Times New Roman"/>
                <a:cs typeface="Times New Roman"/>
              </a:rPr>
              <a:t>li</a:t>
            </a:r>
            <a:r>
              <a:rPr sz="3000" b="1" spc="-712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l</a:t>
            </a:r>
            <a:r>
              <a:rPr sz="2000" b="1" spc="-475" dirty="0">
                <a:latin typeface="Times New Roman"/>
                <a:cs typeface="Times New Roman"/>
              </a:rPr>
              <a:t>i</a:t>
            </a:r>
            <a:r>
              <a:rPr sz="3000" b="1" spc="-712" baseline="-16666" dirty="0">
                <a:latin typeface="Times New Roman"/>
                <a:cs typeface="Times New Roman"/>
              </a:rPr>
              <a:t>l</a:t>
            </a:r>
            <a:r>
              <a:rPr sz="3000" b="1" spc="-712" baseline="2777" dirty="0">
                <a:solidFill>
                  <a:srgbClr val="FFFFCC"/>
                </a:solidFill>
                <a:latin typeface="Times New Roman"/>
                <a:cs typeface="Times New Roman"/>
              </a:rPr>
              <a:t>e</a:t>
            </a:r>
            <a:r>
              <a:rPr sz="3000" b="1" spc="-712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i</a:t>
            </a:r>
            <a:r>
              <a:rPr sz="2000" b="1" spc="-475" dirty="0">
                <a:latin typeface="Times New Roman"/>
                <a:cs typeface="Times New Roman"/>
              </a:rPr>
              <a:t>e</a:t>
            </a:r>
            <a:r>
              <a:rPr sz="3000" b="1" spc="-712" baseline="-16666" dirty="0">
                <a:latin typeface="Times New Roman"/>
                <a:cs typeface="Times New Roman"/>
              </a:rPr>
              <a:t>i</a:t>
            </a:r>
            <a:r>
              <a:rPr sz="3000" b="1" spc="-712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r>
              <a:rPr sz="3000" b="1" spc="-712" baseline="2777" dirty="0">
                <a:solidFill>
                  <a:srgbClr val="FFFFCC"/>
                </a:solidFill>
                <a:latin typeface="Times New Roman"/>
                <a:cs typeface="Times New Roman"/>
              </a:rPr>
              <a:t>n</a:t>
            </a:r>
            <a:r>
              <a:rPr sz="3000" b="1" spc="-712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n</a:t>
            </a:r>
            <a:r>
              <a:rPr sz="3000" b="1" spc="-712" baseline="2777" dirty="0">
                <a:solidFill>
                  <a:srgbClr val="FFFFCC"/>
                </a:solidFill>
                <a:latin typeface="Times New Roman"/>
                <a:cs typeface="Times New Roman"/>
              </a:rPr>
              <a:t>t</a:t>
            </a:r>
            <a:r>
              <a:rPr sz="3000" b="1" spc="-712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sz="3000" b="1" spc="-712" baseline="2777" dirty="0">
                <a:solidFill>
                  <a:srgbClr val="FFFFCC"/>
                </a:solidFill>
                <a:latin typeface="Times New Roman"/>
                <a:cs typeface="Times New Roman"/>
              </a:rPr>
              <a:t>s</a:t>
            </a:r>
            <a:r>
              <a:rPr sz="3000" b="1" spc="-712" baseline="-16666" dirty="0">
                <a:latin typeface="Times New Roman"/>
                <a:cs typeface="Times New Roman"/>
              </a:rPr>
              <a:t>t</a:t>
            </a:r>
            <a:r>
              <a:rPr sz="2000" b="1" spc="-475" dirty="0">
                <a:latin typeface="Times New Roman"/>
                <a:cs typeface="Times New Roman"/>
              </a:rPr>
              <a:t>s</a:t>
            </a:r>
            <a:r>
              <a:rPr sz="3000" b="1" spc="-712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endParaRPr sz="3000" baseline="-13888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16929" y="5500370"/>
            <a:ext cx="1880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80" dirty="0">
                <a:solidFill>
                  <a:srgbClr val="FFFFCC"/>
                </a:solidFill>
                <a:latin typeface="Times New Roman"/>
                <a:cs typeface="Times New Roman"/>
              </a:rPr>
              <a:t>S</a:t>
            </a:r>
            <a:r>
              <a:rPr sz="3600" b="1" spc="-869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sz="2400" b="1" spc="-580" dirty="0">
                <a:solidFill>
                  <a:srgbClr val="FFFFCC"/>
                </a:solidFill>
                <a:latin typeface="Times New Roman"/>
                <a:cs typeface="Times New Roman"/>
              </a:rPr>
              <a:t>u</a:t>
            </a:r>
            <a:r>
              <a:rPr sz="3600" b="1" spc="-869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u</a:t>
            </a:r>
            <a:r>
              <a:rPr sz="2400" b="1" spc="-580" dirty="0">
                <a:solidFill>
                  <a:srgbClr val="FFFFCC"/>
                </a:solidFill>
                <a:latin typeface="Times New Roman"/>
                <a:cs typeface="Times New Roman"/>
              </a:rPr>
              <a:t>b</a:t>
            </a:r>
            <a:r>
              <a:rPr sz="3600" b="1" spc="-869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b</a:t>
            </a:r>
            <a:r>
              <a:rPr sz="2400" b="1" spc="-580" dirty="0">
                <a:solidFill>
                  <a:srgbClr val="FFFFCC"/>
                </a:solidFill>
                <a:latin typeface="Times New Roman"/>
                <a:cs typeface="Times New Roman"/>
              </a:rPr>
              <a:t>o</a:t>
            </a:r>
            <a:r>
              <a:rPr sz="3600" b="1" spc="-869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o</a:t>
            </a:r>
            <a:r>
              <a:rPr sz="2400" b="1" spc="-580" dirty="0">
                <a:solidFill>
                  <a:srgbClr val="FFFFCC"/>
                </a:solidFill>
                <a:latin typeface="Times New Roman"/>
                <a:cs typeface="Times New Roman"/>
              </a:rPr>
              <a:t>r</a:t>
            </a:r>
            <a:r>
              <a:rPr sz="3600" b="1" spc="-869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r</a:t>
            </a:r>
            <a:r>
              <a:rPr sz="2400" b="1" spc="-580" dirty="0">
                <a:solidFill>
                  <a:srgbClr val="FFFFCC"/>
                </a:solidFill>
                <a:latin typeface="Times New Roman"/>
                <a:cs typeface="Times New Roman"/>
              </a:rPr>
              <a:t>d</a:t>
            </a:r>
            <a:r>
              <a:rPr sz="3600" b="1" spc="-869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d</a:t>
            </a:r>
            <a:r>
              <a:rPr sz="2400" b="1" spc="-580" dirty="0">
                <a:solidFill>
                  <a:srgbClr val="FFFFCC"/>
                </a:solidFill>
                <a:latin typeface="Times New Roman"/>
                <a:cs typeface="Times New Roman"/>
              </a:rPr>
              <a:t>i</a:t>
            </a:r>
            <a:r>
              <a:rPr sz="3600" b="1" spc="-869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i</a:t>
            </a:r>
            <a:r>
              <a:rPr sz="2400" b="1" spc="-580" dirty="0">
                <a:solidFill>
                  <a:srgbClr val="FFFFCC"/>
                </a:solidFill>
                <a:latin typeface="Times New Roman"/>
                <a:cs typeface="Times New Roman"/>
              </a:rPr>
              <a:t>n</a:t>
            </a:r>
            <a:r>
              <a:rPr sz="3600" b="1" spc="-869" baseline="-16203" dirty="0">
                <a:latin typeface="Times New Roman"/>
                <a:cs typeface="Times New Roman"/>
              </a:rPr>
              <a:t>i</a:t>
            </a:r>
            <a:r>
              <a:rPr sz="3600" b="1" spc="-869" baseline="-2314" dirty="0">
                <a:latin typeface="Times New Roman"/>
                <a:cs typeface="Times New Roman"/>
              </a:rPr>
              <a:t>n</a:t>
            </a:r>
            <a:r>
              <a:rPr sz="3600" b="1" spc="-869" baseline="-16203" dirty="0">
                <a:latin typeface="Times New Roman"/>
                <a:cs typeface="Times New Roman"/>
              </a:rPr>
              <a:t>n</a:t>
            </a:r>
            <a:r>
              <a:rPr sz="2400" b="1" spc="-580" dirty="0">
                <a:solidFill>
                  <a:srgbClr val="FFFFCC"/>
                </a:solidFill>
                <a:latin typeface="Times New Roman"/>
                <a:cs typeface="Times New Roman"/>
              </a:rPr>
              <a:t>a</a:t>
            </a:r>
            <a:r>
              <a:rPr sz="3600" b="1" spc="-869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a</a:t>
            </a:r>
            <a:r>
              <a:rPr sz="2400" b="1" spc="-580" dirty="0">
                <a:solidFill>
                  <a:srgbClr val="FFFFCC"/>
                </a:solidFill>
                <a:latin typeface="Times New Roman"/>
                <a:cs typeface="Times New Roman"/>
              </a:rPr>
              <a:t>t</a:t>
            </a:r>
            <a:r>
              <a:rPr sz="3600" b="1" spc="-869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sz="2400" b="1" spc="-580" dirty="0">
                <a:solidFill>
                  <a:srgbClr val="FFFFCC"/>
                </a:solidFill>
                <a:latin typeface="Times New Roman"/>
                <a:cs typeface="Times New Roman"/>
              </a:rPr>
              <a:t>e</a:t>
            </a:r>
            <a:r>
              <a:rPr sz="3600" b="1" spc="-869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r>
              <a:rPr sz="2400" b="1" spc="-580" dirty="0">
                <a:solidFill>
                  <a:srgbClr val="FFFFCC"/>
                </a:solidFill>
                <a:latin typeface="Times New Roman"/>
                <a:cs typeface="Times New Roman"/>
              </a:rPr>
              <a:t>s</a:t>
            </a:r>
            <a:r>
              <a:rPr sz="3600" b="1" spc="-869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endParaRPr sz="3600" baseline="-13888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2020" y="5576570"/>
            <a:ext cx="657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465" dirty="0">
                <a:solidFill>
                  <a:srgbClr val="FFFFCC"/>
                </a:solidFill>
                <a:latin typeface="Times New Roman"/>
                <a:cs typeface="Times New Roman"/>
              </a:rPr>
              <a:t>S</a:t>
            </a:r>
            <a:r>
              <a:rPr sz="3600" b="1" spc="-697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sz="2400" b="1" spc="-465" dirty="0">
                <a:solidFill>
                  <a:srgbClr val="FFFFCC"/>
                </a:solidFill>
                <a:latin typeface="Times New Roman"/>
                <a:cs typeface="Times New Roman"/>
              </a:rPr>
              <a:t>e</a:t>
            </a:r>
            <a:r>
              <a:rPr sz="3600" b="1" spc="-697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r>
              <a:rPr sz="2400" b="1" spc="-465" dirty="0">
                <a:solidFill>
                  <a:srgbClr val="FFFFCC"/>
                </a:solidFill>
                <a:latin typeface="Times New Roman"/>
                <a:cs typeface="Times New Roman"/>
              </a:rPr>
              <a:t>l</a:t>
            </a:r>
            <a:r>
              <a:rPr sz="3600" b="1" spc="-697" baseline="-13888" dirty="0">
                <a:solidFill>
                  <a:srgbClr val="7F7F7F"/>
                </a:solidFill>
                <a:latin typeface="Times New Roman"/>
                <a:cs typeface="Times New Roman"/>
              </a:rPr>
              <a:t>l</a:t>
            </a:r>
            <a:r>
              <a:rPr sz="2400" b="1" spc="-465" dirty="0">
                <a:solidFill>
                  <a:srgbClr val="FFFFCC"/>
                </a:solidFill>
                <a:latin typeface="Times New Roman"/>
                <a:cs typeface="Times New Roman"/>
              </a:rPr>
              <a:t>f</a:t>
            </a:r>
            <a:r>
              <a:rPr sz="3600" b="1" spc="-697" baseline="-16203" dirty="0">
                <a:latin typeface="Times New Roman"/>
                <a:cs typeface="Times New Roman"/>
              </a:rPr>
              <a:t>l</a:t>
            </a:r>
            <a:r>
              <a:rPr sz="3600" b="1" spc="-697" baseline="-2314" dirty="0">
                <a:latin typeface="Times New Roman"/>
                <a:cs typeface="Times New Roman"/>
              </a:rPr>
              <a:t>f</a:t>
            </a:r>
            <a:r>
              <a:rPr sz="3600" b="1" spc="-697" baseline="-16203" dirty="0">
                <a:latin typeface="Times New Roman"/>
                <a:cs typeface="Times New Roman"/>
              </a:rPr>
              <a:t>f</a:t>
            </a:r>
            <a:endParaRPr sz="3600" baseline="-1620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4429" y="3724909"/>
            <a:ext cx="182943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-75565" algn="ctr">
              <a:lnSpc>
                <a:spcPct val="100000"/>
              </a:lnSpc>
              <a:spcBef>
                <a:spcPts val="100"/>
              </a:spcBef>
            </a:pPr>
            <a:r>
              <a:rPr sz="2800" b="1" spc="-49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S</a:t>
            </a:r>
            <a:r>
              <a:rPr sz="2800" b="1" spc="-742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S</a:t>
            </a:r>
            <a:r>
              <a:rPr sz="2800" b="1" spc="-49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o</a:t>
            </a:r>
            <a:r>
              <a:rPr sz="2800" b="1" spc="-742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o</a:t>
            </a:r>
            <a:r>
              <a:rPr sz="2800" b="1" spc="-49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u</a:t>
            </a:r>
            <a:r>
              <a:rPr sz="2800" b="1" spc="-742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u</a:t>
            </a:r>
            <a:r>
              <a:rPr sz="2800" b="1" spc="-49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r</a:t>
            </a:r>
            <a:r>
              <a:rPr sz="2800" b="1" spc="-742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r</a:t>
            </a:r>
            <a:r>
              <a:rPr sz="2800" b="1" spc="-49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c</a:t>
            </a:r>
            <a:r>
              <a:rPr sz="2800" b="1" spc="-742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c</a:t>
            </a:r>
            <a:r>
              <a:rPr sz="2800" b="1" spc="-49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e</a:t>
            </a:r>
            <a:r>
              <a:rPr sz="2800" b="1" spc="-742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e</a:t>
            </a:r>
            <a:r>
              <a:rPr sz="2800" b="1" spc="-49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s</a:t>
            </a:r>
            <a:r>
              <a:rPr sz="2800" b="1" spc="-742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s</a:t>
            </a:r>
            <a:r>
              <a:rPr sz="2800" b="1" spc="-49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o</a:t>
            </a:r>
            <a:r>
              <a:rPr sz="2800" b="1" spc="-742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o</a:t>
            </a:r>
            <a:r>
              <a:rPr sz="2800" b="1" spc="-49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f</a:t>
            </a:r>
            <a:r>
              <a:rPr sz="2800" b="1" spc="-742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f  </a:t>
            </a:r>
            <a:r>
              <a:rPr sz="2800" b="1" spc="-73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p</a:t>
            </a:r>
            <a:r>
              <a:rPr sz="2800" b="1" spc="-914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p</a:t>
            </a:r>
            <a:r>
              <a:rPr sz="2800" b="1" spc="-459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e</a:t>
            </a:r>
            <a:r>
              <a:rPr sz="2800" b="1" spc="-907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e</a:t>
            </a:r>
            <a:r>
              <a:rPr sz="2800" b="1" spc="-470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r</a:t>
            </a:r>
            <a:r>
              <a:rPr sz="2800" b="1" spc="-900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r</a:t>
            </a:r>
            <a:r>
              <a:rPr sz="2800" b="1" spc="-200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f</a:t>
            </a:r>
            <a:r>
              <a:rPr sz="2800" b="1" spc="-1035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f</a:t>
            </a:r>
            <a:r>
              <a:rPr sz="2800" b="1" spc="-1064" baseline="-16203" dirty="0">
                <a:effectLst/>
                <a:latin typeface="Times New Roman"/>
                <a:cs typeface="Times New Roman"/>
              </a:rPr>
              <a:t>f</a:t>
            </a:r>
            <a:r>
              <a:rPr sz="2800" b="1" spc="-59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o</a:t>
            </a:r>
            <a:r>
              <a:rPr sz="2800" b="1" spc="-914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o</a:t>
            </a:r>
            <a:r>
              <a:rPr sz="2800" b="1" spc="-470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r</a:t>
            </a:r>
            <a:r>
              <a:rPr sz="2800" b="1" spc="-900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r</a:t>
            </a:r>
            <a:r>
              <a:rPr sz="2800" b="1" spc="-140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m</a:t>
            </a:r>
            <a:r>
              <a:rPr sz="2800" b="1" spc="-885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m</a:t>
            </a:r>
            <a:r>
              <a:rPr sz="2800" b="1" spc="-60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a</a:t>
            </a:r>
            <a:r>
              <a:rPr sz="2800" b="1" spc="-900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a</a:t>
            </a:r>
            <a:r>
              <a:rPr sz="2800" b="1" spc="-740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n</a:t>
            </a:r>
            <a:r>
              <a:rPr sz="2800" b="1" spc="-907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n</a:t>
            </a:r>
            <a:r>
              <a:rPr sz="2800" b="1" spc="-470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c</a:t>
            </a:r>
            <a:r>
              <a:rPr sz="2800" b="1" spc="-900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c</a:t>
            </a:r>
            <a:r>
              <a:rPr sz="2800" b="1" spc="-470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e</a:t>
            </a:r>
            <a:r>
              <a:rPr sz="2800" b="1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e  </a:t>
            </a:r>
            <a:r>
              <a:rPr sz="2800" b="1" spc="-54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a</a:t>
            </a:r>
            <a:r>
              <a:rPr sz="2800" b="1" spc="-817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a</a:t>
            </a:r>
            <a:r>
              <a:rPr sz="2800" b="1" spc="-54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p</a:t>
            </a:r>
            <a:r>
              <a:rPr sz="2800" b="1" spc="-817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p</a:t>
            </a:r>
            <a:r>
              <a:rPr sz="2800" b="1" spc="-54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p</a:t>
            </a:r>
            <a:r>
              <a:rPr sz="2800" b="1" spc="-817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p</a:t>
            </a:r>
            <a:r>
              <a:rPr sz="2800" b="1" spc="-54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r</a:t>
            </a:r>
            <a:r>
              <a:rPr sz="2800" b="1" spc="-817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r</a:t>
            </a:r>
            <a:r>
              <a:rPr sz="2800" b="1" spc="-54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a</a:t>
            </a:r>
            <a:r>
              <a:rPr sz="2800" b="1" spc="-817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a</a:t>
            </a:r>
            <a:r>
              <a:rPr sz="2800" b="1" spc="-54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i</a:t>
            </a:r>
            <a:r>
              <a:rPr sz="2800" b="1" spc="-817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i</a:t>
            </a:r>
            <a:r>
              <a:rPr sz="2800" b="1" spc="-54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s</a:t>
            </a:r>
            <a:r>
              <a:rPr sz="2800" b="1" spc="-817" baseline="-16203" dirty="0">
                <a:effectLst/>
                <a:latin typeface="Times New Roman"/>
                <a:cs typeface="Times New Roman"/>
              </a:rPr>
              <a:t>i</a:t>
            </a:r>
            <a:r>
              <a:rPr sz="2800" b="1" spc="-817" baseline="-2314" dirty="0">
                <a:effectLst/>
                <a:latin typeface="Times New Roman"/>
                <a:cs typeface="Times New Roman"/>
              </a:rPr>
              <a:t>s</a:t>
            </a:r>
            <a:r>
              <a:rPr sz="2800" b="1" spc="-817" baseline="-16203" dirty="0">
                <a:effectLst/>
                <a:latin typeface="Times New Roman"/>
                <a:cs typeface="Times New Roman"/>
              </a:rPr>
              <a:t>s</a:t>
            </a:r>
            <a:r>
              <a:rPr sz="2800" b="1" spc="-54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a</a:t>
            </a:r>
            <a:r>
              <a:rPr sz="2800" b="1" spc="-817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a</a:t>
            </a:r>
            <a:r>
              <a:rPr sz="2800" b="1" spc="-54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l</a:t>
            </a:r>
            <a:r>
              <a:rPr sz="2800" b="1" spc="-817" baseline="-13888" dirty="0">
                <a:solidFill>
                  <a:srgbClr val="7F7F7F"/>
                </a:solidFill>
                <a:effectLst/>
                <a:latin typeface="Times New Roman"/>
                <a:cs typeface="Times New Roman"/>
              </a:rPr>
              <a:t>l</a:t>
            </a:r>
            <a:r>
              <a:rPr sz="2800" b="1" spc="-545" dirty="0">
                <a:solidFill>
                  <a:srgbClr val="FFFFCC"/>
                </a:solidFill>
                <a:effectLst/>
                <a:latin typeface="Times New Roman"/>
                <a:cs typeface="Times New Roman"/>
              </a:rPr>
              <a:t>s</a:t>
            </a:r>
            <a:r>
              <a:rPr sz="2800" b="1" spc="-817" baseline="-16203" dirty="0">
                <a:effectLst/>
                <a:latin typeface="Times New Roman"/>
                <a:cs typeface="Times New Roman"/>
              </a:rPr>
              <a:t>l</a:t>
            </a:r>
            <a:r>
              <a:rPr sz="2800" b="1" spc="-817" baseline="-2314" dirty="0">
                <a:effectLst/>
                <a:latin typeface="Times New Roman"/>
                <a:cs typeface="Times New Roman"/>
              </a:rPr>
              <a:t>s</a:t>
            </a:r>
            <a:r>
              <a:rPr sz="2800" b="1" spc="-817" baseline="-16203" dirty="0">
                <a:effectLst/>
                <a:latin typeface="Times New Roman"/>
                <a:cs typeface="Times New Roman"/>
              </a:rPr>
              <a:t>s</a:t>
            </a:r>
            <a:endParaRPr sz="2800" baseline="-16203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9967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324053"/>
            <a:ext cx="101345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  <a:tabLst>
                <a:tab pos="1287780" algn="l"/>
              </a:tabLst>
            </a:pPr>
            <a:r>
              <a:rPr spc="-5" dirty="0"/>
              <a:t>Who	Appraises</a:t>
            </a:r>
            <a:r>
              <a:rPr spc="-60" dirty="0"/>
              <a:t> </a:t>
            </a:r>
            <a:r>
              <a:rPr spc="-5" dirty="0"/>
              <a:t>Performance?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4069" y="1322069"/>
            <a:ext cx="7919084" cy="50330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04800" indent="-266700">
              <a:lnSpc>
                <a:spcPct val="100000"/>
              </a:lnSpc>
              <a:spcBef>
                <a:spcPts val="430"/>
              </a:spcBef>
              <a:buClr>
                <a:srgbClr val="AEFD73"/>
              </a:buClr>
              <a:buSzPct val="65384"/>
              <a:buFont typeface="Symbol"/>
              <a:buChar char=""/>
              <a:tabLst>
                <a:tab pos="304800" algn="l"/>
              </a:tabLst>
            </a:pPr>
            <a:r>
              <a:rPr sz="26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Self: </a:t>
            </a:r>
            <a:r>
              <a:rPr sz="2600" spc="-5" dirty="0">
                <a:latin typeface="Times New Roman"/>
                <a:cs typeface="Times New Roman"/>
              </a:rPr>
              <a:t>self appraisals can supplement manager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view.</a:t>
            </a:r>
            <a:endParaRPr sz="2600">
              <a:latin typeface="Times New Roman"/>
              <a:cs typeface="Times New Roman"/>
            </a:endParaRPr>
          </a:p>
          <a:p>
            <a:pPr marL="304800" marR="30480" indent="-266700">
              <a:lnSpc>
                <a:spcPts val="2810"/>
              </a:lnSpc>
              <a:spcBef>
                <a:spcPts val="680"/>
              </a:spcBef>
              <a:buClr>
                <a:srgbClr val="AEFD73"/>
              </a:buClr>
              <a:buSzPct val="65384"/>
              <a:buFont typeface="Symbol"/>
              <a:buChar char=""/>
              <a:tabLst>
                <a:tab pos="304800" algn="l"/>
              </a:tabLst>
            </a:pPr>
            <a:r>
              <a:rPr sz="26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Peer </a:t>
            </a:r>
            <a:r>
              <a:rPr sz="2600" b="1" i="1" dirty="0">
                <a:solidFill>
                  <a:srgbClr val="660033"/>
                </a:solidFill>
                <a:latin typeface="Times New Roman"/>
                <a:cs typeface="Times New Roman"/>
              </a:rPr>
              <a:t>appraisal: </a:t>
            </a:r>
            <a:r>
              <a:rPr sz="2600" dirty="0">
                <a:latin typeface="Times New Roman"/>
                <a:cs typeface="Times New Roman"/>
              </a:rPr>
              <a:t>coworker </a:t>
            </a:r>
            <a:r>
              <a:rPr sz="2600" spc="-5" dirty="0">
                <a:latin typeface="Times New Roman"/>
                <a:cs typeface="Times New Roman"/>
              </a:rPr>
              <a:t>provides appraisal; common in  team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settings.</a:t>
            </a:r>
            <a:endParaRPr sz="2600">
              <a:latin typeface="Times New Roman"/>
              <a:cs typeface="Times New Roman"/>
            </a:endParaRPr>
          </a:p>
          <a:p>
            <a:pPr marL="304800" marR="173355" indent="-266700">
              <a:lnSpc>
                <a:spcPts val="2810"/>
              </a:lnSpc>
              <a:spcBef>
                <a:spcPts val="640"/>
              </a:spcBef>
              <a:buClr>
                <a:srgbClr val="AEFD73"/>
              </a:buClr>
              <a:buSzPct val="65384"/>
              <a:buFont typeface="Symbol"/>
              <a:buChar char=""/>
              <a:tabLst>
                <a:tab pos="304800" algn="l"/>
              </a:tabLst>
            </a:pPr>
            <a:r>
              <a:rPr sz="2600" b="1" i="1" dirty="0">
                <a:solidFill>
                  <a:srgbClr val="660033"/>
                </a:solidFill>
                <a:latin typeface="Times New Roman"/>
                <a:cs typeface="Times New Roman"/>
              </a:rPr>
              <a:t>360 </a:t>
            </a:r>
            <a:r>
              <a:rPr sz="26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Degree: </a:t>
            </a:r>
            <a:r>
              <a:rPr sz="2600" spc="-5" dirty="0">
                <a:latin typeface="Times New Roman"/>
                <a:cs typeface="Times New Roman"/>
              </a:rPr>
              <a:t>provides appraisal from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variety </a:t>
            </a:r>
            <a:r>
              <a:rPr sz="2600" dirty="0">
                <a:latin typeface="Times New Roman"/>
                <a:cs typeface="Times New Roman"/>
              </a:rPr>
              <a:t>of people  </a:t>
            </a:r>
            <a:r>
              <a:rPr sz="2600" spc="-5" dirty="0">
                <a:latin typeface="Times New Roman"/>
                <a:cs typeface="Times New Roman"/>
              </a:rPr>
              <a:t>able to evaluate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manager:</a:t>
            </a:r>
            <a:endParaRPr sz="2600">
              <a:latin typeface="Times New Roman"/>
              <a:cs typeface="Times New Roman"/>
            </a:endParaRPr>
          </a:p>
          <a:p>
            <a:pPr marL="433070">
              <a:lnSpc>
                <a:spcPct val="100000"/>
              </a:lnSpc>
              <a:spcBef>
                <a:spcPts val="580"/>
              </a:spcBef>
            </a:pPr>
            <a:r>
              <a:rPr sz="2775" spc="202" baseline="13513" dirty="0">
                <a:solidFill>
                  <a:srgbClr val="FFCC00"/>
                </a:solidFill>
                <a:latin typeface="Symbol"/>
                <a:cs typeface="Symbol"/>
              </a:rPr>
              <a:t></a:t>
            </a:r>
            <a:r>
              <a:rPr sz="2500" spc="135" dirty="0">
                <a:latin typeface="Times New Roman"/>
                <a:cs typeface="Times New Roman"/>
              </a:rPr>
              <a:t>Peers, </a:t>
            </a:r>
            <a:r>
              <a:rPr sz="2500" spc="-10" dirty="0">
                <a:latin typeface="Times New Roman"/>
                <a:cs typeface="Times New Roman"/>
              </a:rPr>
              <a:t>customers, </a:t>
            </a:r>
            <a:r>
              <a:rPr sz="2500" spc="-5" dirty="0">
                <a:latin typeface="Times New Roman"/>
                <a:cs typeface="Times New Roman"/>
              </a:rPr>
              <a:t>superiors,</a:t>
            </a:r>
            <a:r>
              <a:rPr sz="2500" spc="-1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self.</a:t>
            </a:r>
            <a:endParaRPr sz="2500">
              <a:latin typeface="Times New Roman"/>
              <a:cs typeface="Times New Roman"/>
            </a:endParaRPr>
          </a:p>
          <a:p>
            <a:pPr marL="1076960" lvl="1" indent="-255270">
              <a:lnSpc>
                <a:spcPct val="100000"/>
              </a:lnSpc>
              <a:spcBef>
                <a:spcPts val="570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076960" algn="l"/>
              </a:tabLst>
            </a:pPr>
            <a:r>
              <a:rPr sz="2300" spc="-5" dirty="0">
                <a:latin typeface="Times New Roman"/>
                <a:cs typeface="Times New Roman"/>
              </a:rPr>
              <a:t>Need to </a:t>
            </a:r>
            <a:r>
              <a:rPr sz="2300" dirty="0">
                <a:latin typeface="Times New Roman"/>
                <a:cs typeface="Times New Roman"/>
              </a:rPr>
              <a:t>be </a:t>
            </a:r>
            <a:r>
              <a:rPr sz="2300" spc="-5" dirty="0">
                <a:latin typeface="Times New Roman"/>
                <a:cs typeface="Times New Roman"/>
              </a:rPr>
              <a:t>alert to </a:t>
            </a:r>
            <a:r>
              <a:rPr sz="2300" dirty="0">
                <a:latin typeface="Times New Roman"/>
                <a:cs typeface="Times New Roman"/>
              </a:rPr>
              <a:t>bias </a:t>
            </a:r>
            <a:r>
              <a:rPr sz="2300" spc="-5" dirty="0">
                <a:latin typeface="Times New Roman"/>
                <a:cs typeface="Times New Roman"/>
              </a:rPr>
              <a:t>from some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evaluators.</a:t>
            </a:r>
            <a:endParaRPr sz="2300">
              <a:latin typeface="Times New Roman"/>
              <a:cs typeface="Times New Roman"/>
            </a:endParaRPr>
          </a:p>
          <a:p>
            <a:pPr marL="304800" indent="-266700">
              <a:lnSpc>
                <a:spcPct val="100000"/>
              </a:lnSpc>
              <a:spcBef>
                <a:spcPts val="340"/>
              </a:spcBef>
              <a:buClr>
                <a:srgbClr val="AEFD73"/>
              </a:buClr>
              <a:buSzPct val="65384"/>
              <a:buFont typeface="Symbol"/>
              <a:buChar char=""/>
              <a:tabLst>
                <a:tab pos="304800" algn="l"/>
              </a:tabLst>
            </a:pPr>
            <a:r>
              <a:rPr sz="2600" b="1" i="1" spc="-5" dirty="0">
                <a:solidFill>
                  <a:srgbClr val="6D0042"/>
                </a:solidFill>
                <a:latin typeface="Times New Roman"/>
                <a:cs typeface="Times New Roman"/>
              </a:rPr>
              <a:t>Effective </a:t>
            </a:r>
            <a:r>
              <a:rPr sz="2600" b="1" i="1" dirty="0">
                <a:solidFill>
                  <a:srgbClr val="6D0042"/>
                </a:solidFill>
                <a:latin typeface="Times New Roman"/>
                <a:cs typeface="Times New Roman"/>
              </a:rPr>
              <a:t>feedback</a:t>
            </a:r>
            <a:r>
              <a:rPr sz="2600" i="1" dirty="0">
                <a:solidFill>
                  <a:srgbClr val="6D0042"/>
                </a:solidFill>
                <a:latin typeface="Times New Roman"/>
                <a:cs typeface="Times New Roman"/>
              </a:rPr>
              <a:t>: </a:t>
            </a:r>
            <a:r>
              <a:rPr sz="2600" spc="-5" dirty="0">
                <a:solidFill>
                  <a:srgbClr val="6D0042"/>
                </a:solidFill>
                <a:latin typeface="Times New Roman"/>
                <a:cs typeface="Times New Roman"/>
              </a:rPr>
              <a:t>appraisals must </a:t>
            </a:r>
            <a:r>
              <a:rPr sz="2600" dirty="0">
                <a:solidFill>
                  <a:srgbClr val="6D0042"/>
                </a:solidFill>
                <a:latin typeface="Times New Roman"/>
                <a:cs typeface="Times New Roman"/>
              </a:rPr>
              <a:t>provide</a:t>
            </a:r>
            <a:r>
              <a:rPr sz="2600" spc="-40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6D0042"/>
                </a:solidFill>
                <a:latin typeface="Times New Roman"/>
                <a:cs typeface="Times New Roman"/>
              </a:rPr>
              <a:t>feedback:</a:t>
            </a:r>
            <a:endParaRPr sz="2600">
              <a:latin typeface="Times New Roman"/>
              <a:cs typeface="Times New Roman"/>
            </a:endParaRPr>
          </a:p>
          <a:p>
            <a:pPr marL="304800" indent="-266700">
              <a:lnSpc>
                <a:spcPct val="100000"/>
              </a:lnSpc>
              <a:spcBef>
                <a:spcPts val="330"/>
              </a:spcBef>
              <a:buClr>
                <a:srgbClr val="AEFD73"/>
              </a:buClr>
              <a:buSzPct val="65384"/>
              <a:buFont typeface="Symbol"/>
              <a:buChar char=""/>
              <a:tabLst>
                <a:tab pos="304800" algn="l"/>
              </a:tabLst>
            </a:pPr>
            <a:r>
              <a:rPr sz="2600" b="1" i="1" dirty="0">
                <a:solidFill>
                  <a:srgbClr val="660033"/>
                </a:solidFill>
                <a:latin typeface="Times New Roman"/>
                <a:cs typeface="Times New Roman"/>
              </a:rPr>
              <a:t>Formal </a:t>
            </a:r>
            <a:r>
              <a:rPr sz="26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appraisals: </a:t>
            </a:r>
            <a:r>
              <a:rPr sz="2600" dirty="0">
                <a:latin typeface="Times New Roman"/>
                <a:cs typeface="Times New Roman"/>
              </a:rPr>
              <a:t>conducted </a:t>
            </a:r>
            <a:r>
              <a:rPr sz="2600" spc="-5" dirty="0">
                <a:latin typeface="Times New Roman"/>
                <a:cs typeface="Times New Roman"/>
              </a:rPr>
              <a:t>at set times </a:t>
            </a:r>
            <a:r>
              <a:rPr sz="2600" dirty="0">
                <a:latin typeface="Times New Roman"/>
                <a:cs typeface="Times New Roman"/>
              </a:rPr>
              <a:t>of the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year</a:t>
            </a:r>
            <a:endParaRPr sz="2600">
              <a:latin typeface="Times New Roman"/>
              <a:cs typeface="Times New Roman"/>
            </a:endParaRPr>
          </a:p>
          <a:p>
            <a:pPr marL="1076960" lvl="1" indent="-255270">
              <a:lnSpc>
                <a:spcPct val="100000"/>
              </a:lnSpc>
              <a:spcBef>
                <a:spcPts val="570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076960" algn="l"/>
              </a:tabLst>
            </a:pPr>
            <a:r>
              <a:rPr sz="2300" dirty="0">
                <a:latin typeface="Times New Roman"/>
                <a:cs typeface="Times New Roman"/>
              </a:rPr>
              <a:t>Provides valuable, but </a:t>
            </a:r>
            <a:r>
              <a:rPr sz="2300" spc="-5" dirty="0">
                <a:latin typeface="Times New Roman"/>
                <a:cs typeface="Times New Roman"/>
              </a:rPr>
              <a:t>infrequent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feedback.</a:t>
            </a:r>
            <a:endParaRPr sz="2300">
              <a:latin typeface="Times New Roman"/>
              <a:cs typeface="Times New Roman"/>
            </a:endParaRPr>
          </a:p>
          <a:p>
            <a:pPr marL="304800" marR="1161415" indent="-266700">
              <a:lnSpc>
                <a:spcPts val="2810"/>
              </a:lnSpc>
              <a:spcBef>
                <a:spcPts val="690"/>
              </a:spcBef>
              <a:buClr>
                <a:srgbClr val="AEFD73"/>
              </a:buClr>
              <a:buSzPct val="65384"/>
              <a:buFont typeface="Symbol"/>
              <a:buChar char=""/>
              <a:tabLst>
                <a:tab pos="304800" algn="l"/>
              </a:tabLst>
            </a:pPr>
            <a:r>
              <a:rPr sz="26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Informal appraisals: </a:t>
            </a:r>
            <a:r>
              <a:rPr sz="2600" spc="-5" dirty="0">
                <a:latin typeface="Times New Roman"/>
                <a:cs typeface="Times New Roman"/>
              </a:rPr>
              <a:t>manager </a:t>
            </a:r>
            <a:r>
              <a:rPr sz="2600" dirty="0">
                <a:latin typeface="Times New Roman"/>
                <a:cs typeface="Times New Roman"/>
              </a:rPr>
              <a:t>provides </a:t>
            </a:r>
            <a:r>
              <a:rPr sz="2600" spc="-5" dirty="0">
                <a:latin typeface="Times New Roman"/>
                <a:cs typeface="Times New Roman"/>
              </a:rPr>
              <a:t>frequent  feedback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informally.</a:t>
            </a:r>
            <a:endParaRPr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2287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21356"/>
            <a:ext cx="77965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Effective</a:t>
            </a:r>
            <a:r>
              <a:rPr spc="-90" dirty="0"/>
              <a:t> </a:t>
            </a:r>
            <a:r>
              <a:rPr spc="-5" dirty="0"/>
              <a:t>Feedback: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5169" y="1592579"/>
            <a:ext cx="7855584" cy="46697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01320" marR="389890" indent="-388620">
              <a:lnSpc>
                <a:spcPts val="3340"/>
              </a:lnSpc>
              <a:spcBef>
                <a:spcPts val="425"/>
              </a:spcBef>
              <a:buAutoNum type="arabicPeriod"/>
              <a:tabLst>
                <a:tab pos="410209" algn="l"/>
              </a:tabLst>
            </a:pPr>
            <a:r>
              <a:rPr sz="3000" spc="-5" dirty="0">
                <a:latin typeface="Times New Roman"/>
                <a:cs typeface="Times New Roman"/>
              </a:rPr>
              <a:t>Be </a:t>
            </a:r>
            <a:r>
              <a:rPr sz="3000" spc="-10" dirty="0">
                <a:latin typeface="Times New Roman"/>
                <a:cs typeface="Times New Roman"/>
              </a:rPr>
              <a:t>specific and </a:t>
            </a:r>
            <a:r>
              <a:rPr sz="3000" spc="-5" dirty="0">
                <a:latin typeface="Times New Roman"/>
                <a:cs typeface="Times New Roman"/>
              </a:rPr>
              <a:t>focus </a:t>
            </a:r>
            <a:r>
              <a:rPr sz="3000" dirty="0">
                <a:latin typeface="Times New Roman"/>
                <a:cs typeface="Times New Roman"/>
              </a:rPr>
              <a:t>on </a:t>
            </a:r>
            <a:r>
              <a:rPr sz="3000" spc="-5" dirty="0">
                <a:latin typeface="Times New Roman"/>
                <a:cs typeface="Times New Roman"/>
              </a:rPr>
              <a:t>correctable behavior.  Provide </a:t>
            </a:r>
            <a:r>
              <a:rPr sz="3000" dirty="0">
                <a:latin typeface="Times New Roman"/>
                <a:cs typeface="Times New Roman"/>
              </a:rPr>
              <a:t>a </a:t>
            </a:r>
            <a:r>
              <a:rPr sz="3000" spc="-5" dirty="0">
                <a:latin typeface="Times New Roman"/>
                <a:cs typeface="Times New Roman"/>
              </a:rPr>
              <a:t>suggested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improvement.</a:t>
            </a:r>
            <a:endParaRPr sz="3000">
              <a:latin typeface="Times New Roman"/>
              <a:cs typeface="Times New Roman"/>
            </a:endParaRPr>
          </a:p>
          <a:p>
            <a:pPr marL="401320" marR="5080" indent="-388620">
              <a:lnSpc>
                <a:spcPts val="3240"/>
              </a:lnSpc>
              <a:spcBef>
                <a:spcPts val="720"/>
              </a:spcBef>
              <a:buAutoNum type="arabicPeriod"/>
              <a:tabLst>
                <a:tab pos="394970" algn="l"/>
              </a:tabLst>
            </a:pPr>
            <a:r>
              <a:rPr sz="3000" spc="-5" dirty="0">
                <a:latin typeface="Times New Roman"/>
                <a:cs typeface="Times New Roman"/>
              </a:rPr>
              <a:t>Focus </a:t>
            </a:r>
            <a:r>
              <a:rPr sz="3000" dirty="0">
                <a:latin typeface="Times New Roman"/>
                <a:cs typeface="Times New Roman"/>
              </a:rPr>
              <a:t>on </a:t>
            </a:r>
            <a:r>
              <a:rPr sz="3000" spc="-5" dirty="0">
                <a:latin typeface="Times New Roman"/>
                <a:cs typeface="Times New Roman"/>
              </a:rPr>
              <a:t>problem-solving and improvement, </a:t>
            </a:r>
            <a:r>
              <a:rPr sz="3000" dirty="0">
                <a:latin typeface="Times New Roman"/>
                <a:cs typeface="Times New Roman"/>
              </a:rPr>
              <a:t>not  </a:t>
            </a:r>
            <a:r>
              <a:rPr sz="3000" spc="-5" dirty="0">
                <a:latin typeface="Times New Roman"/>
                <a:cs typeface="Times New Roman"/>
              </a:rPr>
              <a:t>criticism.</a:t>
            </a:r>
            <a:endParaRPr sz="3000">
              <a:latin typeface="Times New Roman"/>
              <a:cs typeface="Times New Roman"/>
            </a:endParaRPr>
          </a:p>
          <a:p>
            <a:pPr marL="401320" marR="1189990" indent="-388620">
              <a:lnSpc>
                <a:spcPts val="3240"/>
              </a:lnSpc>
              <a:spcBef>
                <a:spcPts val="740"/>
              </a:spcBef>
              <a:buAutoNum type="arabicPeriod"/>
              <a:tabLst>
                <a:tab pos="394970" algn="l"/>
              </a:tabLst>
            </a:pPr>
            <a:r>
              <a:rPr sz="3000" spc="-5" dirty="0">
                <a:latin typeface="Times New Roman"/>
                <a:cs typeface="Times New Roman"/>
              </a:rPr>
              <a:t>Express </a:t>
            </a:r>
            <a:r>
              <a:rPr sz="3000" spc="-10" dirty="0">
                <a:latin typeface="Times New Roman"/>
                <a:cs typeface="Times New Roman"/>
              </a:rPr>
              <a:t>confidence </a:t>
            </a:r>
            <a:r>
              <a:rPr sz="3000" spc="-5" dirty="0">
                <a:latin typeface="Times New Roman"/>
                <a:cs typeface="Times New Roman"/>
              </a:rPr>
              <a:t>in worker’s </a:t>
            </a:r>
            <a:r>
              <a:rPr sz="3000" spc="-10" dirty="0">
                <a:latin typeface="Times New Roman"/>
                <a:cs typeface="Times New Roman"/>
              </a:rPr>
              <a:t>ability </a:t>
            </a:r>
            <a:r>
              <a:rPr sz="3000" spc="-5" dirty="0">
                <a:latin typeface="Times New Roman"/>
                <a:cs typeface="Times New Roman"/>
              </a:rPr>
              <a:t>to  improve.</a:t>
            </a:r>
            <a:endParaRPr sz="3000">
              <a:latin typeface="Times New Roman"/>
              <a:cs typeface="Times New Roman"/>
            </a:endParaRPr>
          </a:p>
          <a:p>
            <a:pPr marL="394335" indent="-382270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394970" algn="l"/>
              </a:tabLst>
            </a:pPr>
            <a:r>
              <a:rPr sz="3000" spc="-5" dirty="0">
                <a:latin typeface="Times New Roman"/>
                <a:cs typeface="Times New Roman"/>
              </a:rPr>
              <a:t>Use formal </a:t>
            </a:r>
            <a:r>
              <a:rPr sz="3000" spc="-1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informal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feedback.</a:t>
            </a:r>
            <a:endParaRPr sz="3000">
              <a:latin typeface="Times New Roman"/>
              <a:cs typeface="Times New Roman"/>
            </a:endParaRPr>
          </a:p>
          <a:p>
            <a:pPr marL="401320" marR="1038225" indent="-388620">
              <a:lnSpc>
                <a:spcPts val="3240"/>
              </a:lnSpc>
              <a:spcBef>
                <a:spcPts val="785"/>
              </a:spcBef>
              <a:buAutoNum type="arabicPeriod"/>
              <a:tabLst>
                <a:tab pos="394970" algn="l"/>
              </a:tabLst>
            </a:pPr>
            <a:r>
              <a:rPr sz="3000" spc="-5" dirty="0">
                <a:latin typeface="Times New Roman"/>
                <a:cs typeface="Times New Roman"/>
              </a:rPr>
              <a:t>Treat subordinates with </a:t>
            </a:r>
            <a:r>
              <a:rPr sz="3000" spc="-10" dirty="0">
                <a:latin typeface="Times New Roman"/>
                <a:cs typeface="Times New Roman"/>
              </a:rPr>
              <a:t>respect </a:t>
            </a:r>
            <a:r>
              <a:rPr sz="3000" spc="-5" dirty="0">
                <a:latin typeface="Times New Roman"/>
                <a:cs typeface="Times New Roman"/>
              </a:rPr>
              <a:t>and praise  achievements.</a:t>
            </a:r>
            <a:endParaRPr sz="3000">
              <a:latin typeface="Times New Roman"/>
              <a:cs typeface="Times New Roman"/>
            </a:endParaRPr>
          </a:p>
          <a:p>
            <a:pPr marL="394335" indent="-38227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394970" algn="l"/>
              </a:tabLst>
            </a:pPr>
            <a:r>
              <a:rPr sz="3000" spc="-5" dirty="0">
                <a:latin typeface="Times New Roman"/>
                <a:cs typeface="Times New Roman"/>
              </a:rPr>
              <a:t>Set </a:t>
            </a:r>
            <a:r>
              <a:rPr sz="3000" dirty="0">
                <a:latin typeface="Times New Roman"/>
                <a:cs typeface="Times New Roman"/>
              </a:rPr>
              <a:t>a </a:t>
            </a:r>
            <a:r>
              <a:rPr sz="3000" spc="-10" dirty="0">
                <a:latin typeface="Times New Roman"/>
                <a:cs typeface="Times New Roman"/>
              </a:rPr>
              <a:t>timetable for </a:t>
            </a:r>
            <a:r>
              <a:rPr sz="3000" spc="-5" dirty="0">
                <a:latin typeface="Times New Roman"/>
                <a:cs typeface="Times New Roman"/>
              </a:rPr>
              <a:t>agreed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changes.</a:t>
            </a:r>
            <a:endParaRPr sz="3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6494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7788" y="609600"/>
            <a:ext cx="5210811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Pay and</a:t>
            </a:r>
            <a:r>
              <a:rPr spc="-50" dirty="0"/>
              <a:t> </a:t>
            </a:r>
            <a:r>
              <a:rPr spc="-10" dirty="0"/>
              <a:t>Benefits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618490" marR="699135" indent="-266700">
              <a:lnSpc>
                <a:spcPts val="2810"/>
              </a:lnSpc>
              <a:spcBef>
                <a:spcPts val="450"/>
              </a:spcBef>
              <a:buClr>
                <a:srgbClr val="AEFD73"/>
              </a:buClr>
              <a:buSzPct val="65384"/>
              <a:buFont typeface="Symbol"/>
              <a:buChar char=""/>
              <a:tabLst>
                <a:tab pos="619125" algn="l"/>
              </a:tabLst>
            </a:pPr>
            <a:r>
              <a:rPr sz="2600" b="1" i="1" dirty="0">
                <a:solidFill>
                  <a:srgbClr val="660033"/>
                </a:solidFill>
                <a:latin typeface="Times New Roman"/>
                <a:cs typeface="Times New Roman"/>
              </a:rPr>
              <a:t>Pay </a:t>
            </a:r>
            <a:r>
              <a:rPr sz="26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level: </a:t>
            </a:r>
            <a:r>
              <a:rPr sz="2600" dirty="0"/>
              <a:t>how the </a:t>
            </a:r>
            <a:r>
              <a:rPr sz="2600" spc="-5" dirty="0"/>
              <a:t>firm’s </a:t>
            </a:r>
            <a:r>
              <a:rPr sz="2600" dirty="0"/>
              <a:t>pay </a:t>
            </a:r>
            <a:r>
              <a:rPr sz="2600" spc="-5" dirty="0"/>
              <a:t>incentives compare to  </a:t>
            </a:r>
            <a:r>
              <a:rPr sz="2600" dirty="0"/>
              <a:t>other </a:t>
            </a:r>
            <a:r>
              <a:rPr sz="2600" spc="-10" dirty="0"/>
              <a:t>firms </a:t>
            </a:r>
            <a:r>
              <a:rPr sz="2600" spc="-5" dirty="0"/>
              <a:t>in the</a:t>
            </a:r>
            <a:r>
              <a:rPr sz="2600" spc="-10" dirty="0"/>
              <a:t> </a:t>
            </a:r>
            <a:r>
              <a:rPr sz="2600" dirty="0"/>
              <a:t>industry.</a:t>
            </a:r>
            <a:endParaRPr sz="2600">
              <a:latin typeface="Times New Roman"/>
              <a:cs typeface="Times New Roman"/>
            </a:endParaRPr>
          </a:p>
          <a:p>
            <a:pPr marL="1391920" marR="709295" lvl="1" indent="-256540">
              <a:lnSpc>
                <a:spcPct val="100000"/>
              </a:lnSpc>
              <a:spcBef>
                <a:spcPts val="530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392555" algn="l"/>
              </a:tabLst>
            </a:pPr>
            <a:r>
              <a:rPr sz="2300" b="1" spc="-5" dirty="0">
                <a:latin typeface="Times New Roman"/>
                <a:cs typeface="Times New Roman"/>
              </a:rPr>
              <a:t>Managers </a:t>
            </a:r>
            <a:r>
              <a:rPr sz="2300" b="1" dirty="0">
                <a:latin typeface="Times New Roman"/>
                <a:cs typeface="Times New Roman"/>
              </a:rPr>
              <a:t>can </a:t>
            </a:r>
            <a:r>
              <a:rPr sz="2300" b="1" spc="-5" dirty="0">
                <a:latin typeface="Times New Roman"/>
                <a:cs typeface="Times New Roman"/>
              </a:rPr>
              <a:t>decide to offer low </a:t>
            </a:r>
            <a:r>
              <a:rPr sz="2300" b="1" dirty="0">
                <a:latin typeface="Times New Roman"/>
                <a:cs typeface="Times New Roman"/>
              </a:rPr>
              <a:t>or </a:t>
            </a:r>
            <a:r>
              <a:rPr sz="2300" b="1" spc="-5" dirty="0">
                <a:latin typeface="Times New Roman"/>
                <a:cs typeface="Times New Roman"/>
              </a:rPr>
              <a:t>high relative  wages</a:t>
            </a:r>
            <a:r>
              <a:rPr sz="2300" spc="-5" dirty="0"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  <a:p>
            <a:pPr marL="1007110" marR="142875" indent="-260350">
              <a:lnSpc>
                <a:spcPct val="100000"/>
              </a:lnSpc>
              <a:spcBef>
                <a:spcPts val="620"/>
              </a:spcBef>
            </a:pPr>
            <a:r>
              <a:rPr sz="2775" spc="359" baseline="13513" dirty="0">
                <a:solidFill>
                  <a:srgbClr val="FFCC00"/>
                </a:solidFill>
                <a:latin typeface="Symbol"/>
                <a:cs typeface="Symbol"/>
              </a:rPr>
              <a:t></a:t>
            </a:r>
            <a:r>
              <a:rPr sz="2500" b="1" spc="240" dirty="0">
                <a:solidFill>
                  <a:srgbClr val="3B0022"/>
                </a:solidFill>
                <a:latin typeface="Times New Roman"/>
                <a:cs typeface="Times New Roman"/>
              </a:rPr>
              <a:t>Pay </a:t>
            </a:r>
            <a:r>
              <a:rPr sz="2500" b="1" spc="-5" dirty="0">
                <a:solidFill>
                  <a:srgbClr val="3B0022"/>
                </a:solidFill>
                <a:latin typeface="Times New Roman"/>
                <a:cs typeface="Times New Roman"/>
              </a:rPr>
              <a:t>Structure: </a:t>
            </a:r>
            <a:r>
              <a:rPr sz="2500" b="1" spc="-5" dirty="0">
                <a:latin typeface="Times New Roman"/>
                <a:cs typeface="Times New Roman"/>
              </a:rPr>
              <a:t>clusters jobs into </a:t>
            </a:r>
            <a:r>
              <a:rPr sz="2500" b="1" spc="-10" dirty="0">
                <a:latin typeface="Times New Roman"/>
                <a:cs typeface="Times New Roman"/>
              </a:rPr>
              <a:t>categories </a:t>
            </a:r>
            <a:r>
              <a:rPr sz="2500" b="1" spc="-5" dirty="0">
                <a:latin typeface="Times New Roman"/>
                <a:cs typeface="Times New Roman"/>
              </a:rPr>
              <a:t>based</a:t>
            </a:r>
            <a:r>
              <a:rPr sz="2500" b="1" spc="-254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on  </a:t>
            </a:r>
            <a:r>
              <a:rPr sz="2500" b="1" spc="-10" dirty="0">
                <a:latin typeface="Times New Roman"/>
                <a:cs typeface="Times New Roman"/>
              </a:rPr>
              <a:t>importance, </a:t>
            </a:r>
            <a:r>
              <a:rPr sz="2500" b="1" spc="-5" dirty="0">
                <a:latin typeface="Times New Roman"/>
                <a:cs typeface="Times New Roman"/>
              </a:rPr>
              <a:t>skills, </a:t>
            </a:r>
            <a:r>
              <a:rPr sz="2500" b="1" dirty="0">
                <a:latin typeface="Times New Roman"/>
                <a:cs typeface="Times New Roman"/>
              </a:rPr>
              <a:t>and </a:t>
            </a:r>
            <a:r>
              <a:rPr sz="2500" b="1" spc="-5" dirty="0">
                <a:latin typeface="Times New Roman"/>
                <a:cs typeface="Times New Roman"/>
              </a:rPr>
              <a:t>other</a:t>
            </a:r>
            <a:r>
              <a:rPr sz="2500" b="1" spc="-1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issues.</a:t>
            </a:r>
            <a:endParaRPr sz="2500">
              <a:latin typeface="Times New Roman"/>
              <a:cs typeface="Times New Roman"/>
            </a:endParaRPr>
          </a:p>
          <a:p>
            <a:pPr marL="618490" marR="543560" indent="-266700">
              <a:lnSpc>
                <a:spcPts val="2800"/>
              </a:lnSpc>
              <a:spcBef>
                <a:spcPts val="700"/>
              </a:spcBef>
              <a:buClr>
                <a:srgbClr val="AEFD73"/>
              </a:buClr>
              <a:buSzPct val="65384"/>
              <a:buFont typeface="Symbol"/>
              <a:buChar char=""/>
              <a:tabLst>
                <a:tab pos="619125" algn="l"/>
              </a:tabLst>
            </a:pPr>
            <a:r>
              <a:rPr sz="26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Benefits: </a:t>
            </a:r>
            <a:r>
              <a:rPr sz="2600" spc="-5" dirty="0"/>
              <a:t>Some are required (social security, workers  comp).</a:t>
            </a:r>
            <a:endParaRPr sz="2600">
              <a:latin typeface="Times New Roman"/>
              <a:cs typeface="Times New Roman"/>
            </a:endParaRPr>
          </a:p>
          <a:p>
            <a:pPr marL="1391920" marR="462915" lvl="1" indent="-256540">
              <a:lnSpc>
                <a:spcPct val="100000"/>
              </a:lnSpc>
              <a:spcBef>
                <a:spcPts val="530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392555" algn="l"/>
              </a:tabLst>
            </a:pPr>
            <a:r>
              <a:rPr sz="2300" b="1" spc="-5" dirty="0">
                <a:latin typeface="Times New Roman"/>
                <a:cs typeface="Times New Roman"/>
              </a:rPr>
              <a:t>Others (health insurance, </a:t>
            </a:r>
            <a:r>
              <a:rPr sz="2300" b="1" dirty="0">
                <a:latin typeface="Times New Roman"/>
                <a:cs typeface="Times New Roman"/>
              </a:rPr>
              <a:t>day </a:t>
            </a:r>
            <a:r>
              <a:rPr sz="2300" b="1" spc="-5" dirty="0">
                <a:latin typeface="Times New Roman"/>
                <a:cs typeface="Times New Roman"/>
              </a:rPr>
              <a:t>care, </a:t>
            </a:r>
            <a:r>
              <a:rPr sz="2300" b="1" dirty="0">
                <a:latin typeface="Times New Roman"/>
                <a:cs typeface="Times New Roman"/>
              </a:rPr>
              <a:t>and </a:t>
            </a:r>
            <a:r>
              <a:rPr sz="2300" b="1" spc="-5" dirty="0">
                <a:latin typeface="Times New Roman"/>
                <a:cs typeface="Times New Roman"/>
              </a:rPr>
              <a:t>others) </a:t>
            </a:r>
            <a:r>
              <a:rPr sz="2300" b="1" dirty="0">
                <a:latin typeface="Times New Roman"/>
                <a:cs typeface="Times New Roman"/>
              </a:rPr>
              <a:t>are  </a:t>
            </a:r>
            <a:r>
              <a:rPr sz="2300" b="1" spc="-5" dirty="0">
                <a:latin typeface="Times New Roman"/>
                <a:cs typeface="Times New Roman"/>
              </a:rPr>
              <a:t>provided </a:t>
            </a:r>
            <a:r>
              <a:rPr sz="2300" b="1" dirty="0">
                <a:latin typeface="Times New Roman"/>
                <a:cs typeface="Times New Roman"/>
              </a:rPr>
              <a:t>at </a:t>
            </a:r>
            <a:r>
              <a:rPr sz="2300" b="1" spc="-5" dirty="0">
                <a:latin typeface="Times New Roman"/>
                <a:cs typeface="Times New Roman"/>
              </a:rPr>
              <a:t>the employers</a:t>
            </a:r>
            <a:r>
              <a:rPr sz="2300" b="1" dirty="0">
                <a:latin typeface="Times New Roman"/>
                <a:cs typeface="Times New Roman"/>
              </a:rPr>
              <a:t> </a:t>
            </a:r>
            <a:r>
              <a:rPr sz="2300" b="1" spc="-5" dirty="0">
                <a:latin typeface="Times New Roman"/>
                <a:cs typeface="Times New Roman"/>
              </a:rPr>
              <a:t>option.</a:t>
            </a:r>
            <a:endParaRPr sz="2300">
              <a:latin typeface="Times New Roman"/>
              <a:cs typeface="Times New Roman"/>
            </a:endParaRPr>
          </a:p>
          <a:p>
            <a:pPr marL="1391920" marR="30480" lvl="1" indent="-256540">
              <a:lnSpc>
                <a:spcPct val="100000"/>
              </a:lnSpc>
              <a:spcBef>
                <a:spcPts val="570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392555" algn="l"/>
              </a:tabLst>
            </a:pPr>
            <a:r>
              <a:rPr sz="2300" b="1" spc="-5" dirty="0">
                <a:latin typeface="Times New Roman"/>
                <a:cs typeface="Times New Roman"/>
              </a:rPr>
              <a:t>Cafeteria-style </a:t>
            </a:r>
            <a:r>
              <a:rPr sz="2300" b="1" dirty="0">
                <a:latin typeface="Times New Roman"/>
                <a:cs typeface="Times New Roman"/>
              </a:rPr>
              <a:t>plan: </a:t>
            </a:r>
            <a:r>
              <a:rPr sz="2300" b="1" spc="-5" dirty="0">
                <a:latin typeface="Times New Roman"/>
                <a:cs typeface="Times New Roman"/>
              </a:rPr>
              <a:t>employee can choose the best </a:t>
            </a:r>
            <a:r>
              <a:rPr sz="2300" b="1" spc="-10" dirty="0">
                <a:latin typeface="Times New Roman"/>
                <a:cs typeface="Times New Roman"/>
              </a:rPr>
              <a:t>mix  </a:t>
            </a:r>
            <a:r>
              <a:rPr sz="2300" b="1" dirty="0">
                <a:latin typeface="Times New Roman"/>
                <a:cs typeface="Times New Roman"/>
              </a:rPr>
              <a:t>of </a:t>
            </a:r>
            <a:r>
              <a:rPr sz="2300" b="1" spc="-5" dirty="0">
                <a:latin typeface="Times New Roman"/>
                <a:cs typeface="Times New Roman"/>
              </a:rPr>
              <a:t>benefits </a:t>
            </a:r>
            <a:r>
              <a:rPr sz="2300" b="1" dirty="0">
                <a:latin typeface="Times New Roman"/>
                <a:cs typeface="Times New Roman"/>
              </a:rPr>
              <a:t>for </a:t>
            </a:r>
            <a:r>
              <a:rPr sz="2300" b="1" spc="-5" dirty="0">
                <a:latin typeface="Times New Roman"/>
                <a:cs typeface="Times New Roman"/>
              </a:rPr>
              <a:t>them. </a:t>
            </a:r>
            <a:r>
              <a:rPr sz="2300" b="1" dirty="0">
                <a:latin typeface="Times New Roman"/>
                <a:cs typeface="Times New Roman"/>
              </a:rPr>
              <a:t>Can </a:t>
            </a:r>
            <a:r>
              <a:rPr sz="2300" b="1" spc="-5" dirty="0">
                <a:latin typeface="Times New Roman"/>
                <a:cs typeface="Times New Roman"/>
              </a:rPr>
              <a:t>be hard </a:t>
            </a:r>
            <a:r>
              <a:rPr sz="2300" b="1" dirty="0">
                <a:latin typeface="Times New Roman"/>
                <a:cs typeface="Times New Roman"/>
              </a:rPr>
              <a:t>to</a:t>
            </a:r>
            <a:r>
              <a:rPr sz="2300" b="1" spc="-5" dirty="0">
                <a:latin typeface="Times New Roman"/>
                <a:cs typeface="Times New Roman"/>
              </a:rPr>
              <a:t> manage.</a:t>
            </a:r>
            <a:endParaRPr sz="2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166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1928" y="609600"/>
            <a:ext cx="4725671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8920" algn="l"/>
              </a:tabLst>
            </a:pPr>
            <a:r>
              <a:rPr spc="-5" dirty="0"/>
              <a:t>Labor	</a:t>
            </a:r>
            <a:r>
              <a:rPr spc="-10" dirty="0"/>
              <a:t>Relations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0100" y="1733550"/>
            <a:ext cx="7863205" cy="42887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04800" marR="30480" indent="-266700">
              <a:lnSpc>
                <a:spcPts val="2800"/>
              </a:lnSpc>
              <a:spcBef>
                <a:spcPts val="459"/>
              </a:spcBef>
              <a:buClr>
                <a:srgbClr val="AEFD73"/>
              </a:buClr>
              <a:buSzPct val="65384"/>
              <a:buFont typeface="Symbol"/>
              <a:buChar char=""/>
              <a:tabLst>
                <a:tab pos="304800" algn="l"/>
              </a:tabLst>
            </a:pPr>
            <a:r>
              <a:rPr sz="2600" spc="-5" dirty="0">
                <a:latin typeface="Times New Roman"/>
                <a:cs typeface="Times New Roman"/>
              </a:rPr>
              <a:t>Considers all activities managers perform to ensure there  is </a:t>
            </a:r>
            <a:r>
              <a:rPr sz="2600" dirty="0">
                <a:latin typeface="Times New Roman"/>
                <a:cs typeface="Times New Roman"/>
              </a:rPr>
              <a:t>a good </a:t>
            </a:r>
            <a:r>
              <a:rPr sz="2600" spc="-5" dirty="0">
                <a:latin typeface="Times New Roman"/>
                <a:cs typeface="Times New Roman"/>
              </a:rPr>
              <a:t>relationship with </a:t>
            </a:r>
            <a:r>
              <a:rPr sz="2600" dirty="0">
                <a:latin typeface="Times New Roman"/>
                <a:cs typeface="Times New Roman"/>
              </a:rPr>
              <a:t>labor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unions.</a:t>
            </a:r>
            <a:endParaRPr sz="2600">
              <a:latin typeface="Times New Roman"/>
              <a:cs typeface="Times New Roman"/>
            </a:endParaRPr>
          </a:p>
          <a:p>
            <a:pPr marL="692785" marR="1781175" indent="-260350">
              <a:lnSpc>
                <a:spcPct val="100000"/>
              </a:lnSpc>
              <a:spcBef>
                <a:spcPts val="590"/>
              </a:spcBef>
            </a:pPr>
            <a:r>
              <a:rPr sz="2775" spc="232" baseline="13513" dirty="0">
                <a:solidFill>
                  <a:srgbClr val="FFCC00"/>
                </a:solidFill>
                <a:latin typeface="Symbol"/>
                <a:cs typeface="Symbol"/>
              </a:rPr>
              <a:t></a:t>
            </a:r>
            <a:r>
              <a:rPr sz="2500" b="1" spc="155" dirty="0">
                <a:latin typeface="Times New Roman"/>
                <a:cs typeface="Times New Roman"/>
              </a:rPr>
              <a:t>There </a:t>
            </a:r>
            <a:r>
              <a:rPr sz="2500" b="1" dirty="0">
                <a:latin typeface="Times New Roman"/>
                <a:cs typeface="Times New Roman"/>
              </a:rPr>
              <a:t>are </a:t>
            </a:r>
            <a:r>
              <a:rPr sz="2500" b="1" spc="-5" dirty="0">
                <a:latin typeface="Times New Roman"/>
                <a:cs typeface="Times New Roman"/>
              </a:rPr>
              <a:t>laws regulating </a:t>
            </a:r>
            <a:r>
              <a:rPr sz="2500" b="1" spc="-10" dirty="0">
                <a:latin typeface="Times New Roman"/>
                <a:cs typeface="Times New Roman"/>
              </a:rPr>
              <a:t>some </a:t>
            </a:r>
            <a:r>
              <a:rPr sz="2500" b="1" spc="-5" dirty="0">
                <a:latin typeface="Times New Roman"/>
                <a:cs typeface="Times New Roman"/>
              </a:rPr>
              <a:t>areas</a:t>
            </a:r>
            <a:r>
              <a:rPr sz="2500" b="1" spc="-21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of  </a:t>
            </a:r>
            <a:r>
              <a:rPr sz="2500" b="1" spc="-10" dirty="0">
                <a:latin typeface="Times New Roman"/>
                <a:cs typeface="Times New Roman"/>
              </a:rPr>
              <a:t>employment.</a:t>
            </a:r>
            <a:endParaRPr sz="2500">
              <a:latin typeface="Times New Roman"/>
              <a:cs typeface="Times New Roman"/>
            </a:endParaRPr>
          </a:p>
          <a:p>
            <a:pPr marL="1076960" marR="314325" lvl="1" indent="-255270">
              <a:lnSpc>
                <a:spcPct val="100000"/>
              </a:lnSpc>
              <a:spcBef>
                <a:spcPts val="570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076960" algn="l"/>
              </a:tabLst>
            </a:pPr>
            <a:r>
              <a:rPr sz="2300" b="1" spc="-5" dirty="0">
                <a:solidFill>
                  <a:srgbClr val="4F0092"/>
                </a:solidFill>
                <a:latin typeface="Times New Roman"/>
                <a:cs typeface="Times New Roman"/>
              </a:rPr>
              <a:t>Fair </a:t>
            </a:r>
            <a:r>
              <a:rPr sz="2300" b="1" dirty="0">
                <a:solidFill>
                  <a:srgbClr val="4F0092"/>
                </a:solidFill>
                <a:latin typeface="Times New Roman"/>
                <a:cs typeface="Times New Roman"/>
              </a:rPr>
              <a:t>Labor </a:t>
            </a:r>
            <a:r>
              <a:rPr sz="2300" b="1" spc="-5" dirty="0">
                <a:solidFill>
                  <a:srgbClr val="4F0092"/>
                </a:solidFill>
                <a:latin typeface="Times New Roman"/>
                <a:cs typeface="Times New Roman"/>
              </a:rPr>
              <a:t>Standards </a:t>
            </a:r>
            <a:r>
              <a:rPr sz="2300" b="1" dirty="0">
                <a:solidFill>
                  <a:srgbClr val="4F0092"/>
                </a:solidFill>
                <a:latin typeface="Times New Roman"/>
                <a:cs typeface="Times New Roman"/>
              </a:rPr>
              <a:t>Act </a:t>
            </a:r>
            <a:r>
              <a:rPr sz="2300" b="1" spc="-5" dirty="0">
                <a:solidFill>
                  <a:srgbClr val="4F0092"/>
                </a:solidFill>
                <a:latin typeface="Times New Roman"/>
                <a:cs typeface="Times New Roman"/>
              </a:rPr>
              <a:t>(1938) </a:t>
            </a:r>
            <a:r>
              <a:rPr sz="2300" b="1" spc="-5" dirty="0">
                <a:latin typeface="Times New Roman"/>
                <a:cs typeface="Times New Roman"/>
              </a:rPr>
              <a:t>prohibits child  labor, sets </a:t>
            </a:r>
            <a:r>
              <a:rPr sz="2300" b="1" dirty="0">
                <a:latin typeface="Times New Roman"/>
                <a:cs typeface="Times New Roman"/>
              </a:rPr>
              <a:t>a </a:t>
            </a:r>
            <a:r>
              <a:rPr sz="2300" b="1" spc="-5" dirty="0">
                <a:latin typeface="Times New Roman"/>
                <a:cs typeface="Times New Roman"/>
              </a:rPr>
              <a:t>minimum wage </a:t>
            </a:r>
            <a:r>
              <a:rPr sz="2300" b="1" dirty="0">
                <a:latin typeface="Times New Roman"/>
                <a:cs typeface="Times New Roman"/>
              </a:rPr>
              <a:t>and </a:t>
            </a:r>
            <a:r>
              <a:rPr sz="2300" b="1" spc="-10" dirty="0">
                <a:latin typeface="Times New Roman"/>
                <a:cs typeface="Times New Roman"/>
              </a:rPr>
              <a:t>maximum </a:t>
            </a:r>
            <a:r>
              <a:rPr sz="2300" b="1" spc="-5" dirty="0">
                <a:latin typeface="Times New Roman"/>
                <a:cs typeface="Times New Roman"/>
              </a:rPr>
              <a:t>working  </a:t>
            </a:r>
            <a:r>
              <a:rPr sz="2300" b="1" dirty="0">
                <a:latin typeface="Times New Roman"/>
                <a:cs typeface="Times New Roman"/>
              </a:rPr>
              <a:t>hours.</a:t>
            </a:r>
            <a:endParaRPr sz="2300">
              <a:latin typeface="Times New Roman"/>
              <a:cs typeface="Times New Roman"/>
            </a:endParaRPr>
          </a:p>
          <a:p>
            <a:pPr marL="1076960" marR="475615" lvl="1" indent="-255270">
              <a:lnSpc>
                <a:spcPct val="100000"/>
              </a:lnSpc>
              <a:spcBef>
                <a:spcPts val="560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076960" algn="l"/>
              </a:tabLst>
            </a:pPr>
            <a:r>
              <a:rPr sz="2300" b="1" dirty="0">
                <a:solidFill>
                  <a:srgbClr val="4F0092"/>
                </a:solidFill>
                <a:latin typeface="Times New Roman"/>
                <a:cs typeface="Times New Roman"/>
              </a:rPr>
              <a:t>Equal Pay Act (1963) </a:t>
            </a:r>
            <a:r>
              <a:rPr sz="2300" b="1" spc="-5" dirty="0">
                <a:latin typeface="Times New Roman"/>
                <a:cs typeface="Times New Roman"/>
              </a:rPr>
              <a:t>men </a:t>
            </a:r>
            <a:r>
              <a:rPr sz="2300" b="1" dirty="0">
                <a:latin typeface="Times New Roman"/>
                <a:cs typeface="Times New Roman"/>
              </a:rPr>
              <a:t>and </a:t>
            </a:r>
            <a:r>
              <a:rPr sz="2300" b="1" spc="-10" dirty="0">
                <a:latin typeface="Times New Roman"/>
                <a:cs typeface="Times New Roman"/>
              </a:rPr>
              <a:t>women </a:t>
            </a:r>
            <a:r>
              <a:rPr sz="2300" b="1" spc="-5" dirty="0">
                <a:latin typeface="Times New Roman"/>
                <a:cs typeface="Times New Roman"/>
              </a:rPr>
              <a:t>doing </a:t>
            </a:r>
            <a:r>
              <a:rPr sz="2300" b="1" dirty="0">
                <a:latin typeface="Times New Roman"/>
                <a:cs typeface="Times New Roman"/>
              </a:rPr>
              <a:t>equal  </a:t>
            </a:r>
            <a:r>
              <a:rPr sz="2300" b="1" spc="-5" dirty="0">
                <a:latin typeface="Times New Roman"/>
                <a:cs typeface="Times New Roman"/>
              </a:rPr>
              <a:t>work </a:t>
            </a:r>
            <a:r>
              <a:rPr sz="2300" b="1" spc="-10" dirty="0">
                <a:latin typeface="Times New Roman"/>
                <a:cs typeface="Times New Roman"/>
              </a:rPr>
              <a:t>will </a:t>
            </a:r>
            <a:r>
              <a:rPr sz="2300" b="1" dirty="0">
                <a:latin typeface="Times New Roman"/>
                <a:cs typeface="Times New Roman"/>
              </a:rPr>
              <a:t>get </a:t>
            </a:r>
            <a:r>
              <a:rPr sz="2300" b="1" spc="-5" dirty="0">
                <a:latin typeface="Times New Roman"/>
                <a:cs typeface="Times New Roman"/>
              </a:rPr>
              <a:t>equal </a:t>
            </a:r>
            <a:r>
              <a:rPr sz="2300" b="1" dirty="0">
                <a:latin typeface="Times New Roman"/>
                <a:cs typeface="Times New Roman"/>
              </a:rPr>
              <a:t>pay.</a:t>
            </a:r>
            <a:endParaRPr sz="2300">
              <a:latin typeface="Times New Roman"/>
              <a:cs typeface="Times New Roman"/>
            </a:endParaRPr>
          </a:p>
          <a:p>
            <a:pPr marL="1076960" marR="1425575" lvl="1" indent="-255270">
              <a:lnSpc>
                <a:spcPct val="100000"/>
              </a:lnSpc>
              <a:spcBef>
                <a:spcPts val="570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076960" algn="l"/>
              </a:tabLst>
            </a:pPr>
            <a:r>
              <a:rPr sz="2300" b="1" dirty="0">
                <a:solidFill>
                  <a:srgbClr val="4F0092"/>
                </a:solidFill>
                <a:latin typeface="Times New Roman"/>
                <a:cs typeface="Times New Roman"/>
              </a:rPr>
              <a:t>Work </a:t>
            </a:r>
            <a:r>
              <a:rPr sz="2300" b="1" spc="-5" dirty="0">
                <a:solidFill>
                  <a:srgbClr val="4F0092"/>
                </a:solidFill>
                <a:latin typeface="Times New Roman"/>
                <a:cs typeface="Times New Roman"/>
              </a:rPr>
              <a:t>Place </a:t>
            </a:r>
            <a:r>
              <a:rPr sz="2300" b="1" dirty="0">
                <a:solidFill>
                  <a:srgbClr val="4F0092"/>
                </a:solidFill>
                <a:latin typeface="Times New Roman"/>
                <a:cs typeface="Times New Roman"/>
              </a:rPr>
              <a:t>Safety (1970) </a:t>
            </a:r>
            <a:r>
              <a:rPr sz="2300" b="1" spc="-5" dirty="0">
                <a:latin typeface="Times New Roman"/>
                <a:cs typeface="Times New Roman"/>
              </a:rPr>
              <a:t>OSHA mandates  procedures </a:t>
            </a:r>
            <a:r>
              <a:rPr sz="2300" b="1" dirty="0">
                <a:latin typeface="Times New Roman"/>
                <a:cs typeface="Times New Roman"/>
              </a:rPr>
              <a:t>for safe </a:t>
            </a:r>
            <a:r>
              <a:rPr sz="2300" b="1" spc="-5" dirty="0">
                <a:latin typeface="Times New Roman"/>
                <a:cs typeface="Times New Roman"/>
              </a:rPr>
              <a:t>working</a:t>
            </a:r>
            <a:r>
              <a:rPr sz="2300" b="1" spc="-25" dirty="0">
                <a:latin typeface="Times New Roman"/>
                <a:cs typeface="Times New Roman"/>
              </a:rPr>
              <a:t> </a:t>
            </a:r>
            <a:r>
              <a:rPr sz="2300" b="1" spc="-5" dirty="0">
                <a:latin typeface="Times New Roman"/>
                <a:cs typeface="Times New Roman"/>
              </a:rPr>
              <a:t>conditions.</a:t>
            </a:r>
            <a:endParaRPr sz="2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9113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9897" y="449789"/>
            <a:ext cx="22872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</a:t>
            </a:r>
            <a:r>
              <a:rPr dirty="0"/>
              <a:t>n</a:t>
            </a:r>
            <a:r>
              <a:rPr spc="-5" dirty="0"/>
              <a:t>io</a:t>
            </a:r>
            <a:r>
              <a:rPr dirty="0"/>
              <a:t>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969" y="1338173"/>
            <a:ext cx="7860030" cy="513270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40"/>
              </a:spcBef>
            </a:pPr>
            <a:r>
              <a:rPr sz="2600" b="1" dirty="0">
                <a:latin typeface="Times New Roman"/>
                <a:cs typeface="Times New Roman"/>
              </a:rPr>
              <a:t>Unions </a:t>
            </a:r>
            <a:r>
              <a:rPr sz="2600" b="1" spc="-5" dirty="0">
                <a:latin typeface="Times New Roman"/>
                <a:cs typeface="Times New Roman"/>
              </a:rPr>
              <a:t>represent worker’s interests in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organizations</a:t>
            </a:r>
            <a:r>
              <a:rPr sz="260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693420" marR="227329" indent="-260350">
              <a:lnSpc>
                <a:spcPct val="89800"/>
              </a:lnSpc>
              <a:spcBef>
                <a:spcPts val="640"/>
              </a:spcBef>
            </a:pPr>
            <a:r>
              <a:rPr sz="2775" spc="157" baseline="13513" dirty="0">
                <a:solidFill>
                  <a:srgbClr val="FFCC00"/>
                </a:solidFill>
                <a:latin typeface="Symbol"/>
                <a:cs typeface="Symbol"/>
              </a:rPr>
              <a:t></a:t>
            </a:r>
            <a:r>
              <a:rPr sz="2500" b="1" spc="105" dirty="0">
                <a:latin typeface="Times New Roman"/>
                <a:cs typeface="Times New Roman"/>
              </a:rPr>
              <a:t>Managers </a:t>
            </a:r>
            <a:r>
              <a:rPr sz="2500" b="1" spc="-5" dirty="0">
                <a:latin typeface="Times New Roman"/>
                <a:cs typeface="Times New Roman"/>
              </a:rPr>
              <a:t>usually have </a:t>
            </a:r>
            <a:r>
              <a:rPr sz="2500" b="1" spc="-10" dirty="0">
                <a:latin typeface="Times New Roman"/>
                <a:cs typeface="Times New Roman"/>
              </a:rPr>
              <a:t>more </a:t>
            </a:r>
            <a:r>
              <a:rPr sz="2500" b="1" spc="-5" dirty="0">
                <a:latin typeface="Times New Roman"/>
                <a:cs typeface="Times New Roman"/>
              </a:rPr>
              <a:t>power over </a:t>
            </a:r>
            <a:r>
              <a:rPr sz="2500" b="1" dirty="0">
                <a:latin typeface="Times New Roman"/>
                <a:cs typeface="Times New Roman"/>
              </a:rPr>
              <a:t>an  </a:t>
            </a:r>
            <a:r>
              <a:rPr sz="2500" b="1" spc="-5" dirty="0">
                <a:latin typeface="Times New Roman"/>
                <a:cs typeface="Times New Roman"/>
              </a:rPr>
              <a:t>individual worker. Workers join together in unions  to try </a:t>
            </a:r>
            <a:r>
              <a:rPr sz="2500" b="1" dirty="0">
                <a:latin typeface="Times New Roman"/>
                <a:cs typeface="Times New Roman"/>
              </a:rPr>
              <a:t>and </a:t>
            </a:r>
            <a:r>
              <a:rPr sz="2500" b="1" spc="-5" dirty="0">
                <a:latin typeface="Times New Roman"/>
                <a:cs typeface="Times New Roman"/>
              </a:rPr>
              <a:t>prevent</a:t>
            </a:r>
            <a:r>
              <a:rPr sz="2500" b="1" spc="-3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this.</a:t>
            </a:r>
            <a:endParaRPr sz="2500">
              <a:latin typeface="Times New Roman"/>
              <a:cs typeface="Times New Roman"/>
            </a:endParaRPr>
          </a:p>
          <a:p>
            <a:pPr marL="1078230" marR="30480" indent="-256540">
              <a:lnSpc>
                <a:spcPts val="2480"/>
              </a:lnSpc>
              <a:spcBef>
                <a:spcPts val="615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078230" algn="l"/>
              </a:tabLst>
            </a:pPr>
            <a:r>
              <a:rPr sz="2300" b="1" spc="-5" dirty="0">
                <a:latin typeface="Times New Roman"/>
                <a:cs typeface="Times New Roman"/>
              </a:rPr>
              <a:t>Unions </a:t>
            </a:r>
            <a:r>
              <a:rPr sz="2300" b="1" dirty="0">
                <a:latin typeface="Times New Roman"/>
                <a:cs typeface="Times New Roman"/>
              </a:rPr>
              <a:t>are </a:t>
            </a:r>
            <a:r>
              <a:rPr sz="2300" b="1" spc="-5" dirty="0">
                <a:latin typeface="Times New Roman"/>
                <a:cs typeface="Times New Roman"/>
              </a:rPr>
              <a:t>permitted by </a:t>
            </a:r>
            <a:r>
              <a:rPr sz="2300" b="1" dirty="0">
                <a:latin typeface="Times New Roman"/>
                <a:cs typeface="Times New Roman"/>
              </a:rPr>
              <a:t>the </a:t>
            </a:r>
            <a:r>
              <a:rPr sz="2300" b="1" spc="-5" dirty="0">
                <a:latin typeface="Times New Roman"/>
                <a:cs typeface="Times New Roman"/>
              </a:rPr>
              <a:t>National </a:t>
            </a:r>
            <a:r>
              <a:rPr sz="2300" b="1" dirty="0">
                <a:latin typeface="Times New Roman"/>
                <a:cs typeface="Times New Roman"/>
              </a:rPr>
              <a:t>Labor </a:t>
            </a:r>
            <a:r>
              <a:rPr sz="2300" b="1" spc="-5" dirty="0">
                <a:latin typeface="Times New Roman"/>
                <a:cs typeface="Times New Roman"/>
              </a:rPr>
              <a:t>Relations  Act (1935) </a:t>
            </a:r>
            <a:r>
              <a:rPr sz="2300" b="1" spc="-10" dirty="0">
                <a:latin typeface="Times New Roman"/>
                <a:cs typeface="Times New Roman"/>
              </a:rPr>
              <a:t>which </a:t>
            </a:r>
            <a:r>
              <a:rPr sz="2300" b="1" dirty="0">
                <a:latin typeface="Times New Roman"/>
                <a:cs typeface="Times New Roman"/>
              </a:rPr>
              <a:t>also </a:t>
            </a:r>
            <a:r>
              <a:rPr sz="2300" b="1" spc="-5" dirty="0">
                <a:latin typeface="Times New Roman"/>
                <a:cs typeface="Times New Roman"/>
              </a:rPr>
              <a:t>created the </a:t>
            </a:r>
            <a:r>
              <a:rPr sz="2300" b="1" dirty="0">
                <a:latin typeface="Times New Roman"/>
                <a:cs typeface="Times New Roman"/>
              </a:rPr>
              <a:t>NLRB to </a:t>
            </a:r>
            <a:r>
              <a:rPr sz="2300" b="1" spc="-5" dirty="0">
                <a:latin typeface="Times New Roman"/>
                <a:cs typeface="Times New Roman"/>
              </a:rPr>
              <a:t>oversee  unions.</a:t>
            </a:r>
            <a:endParaRPr sz="2300">
              <a:latin typeface="Times New Roman"/>
              <a:cs typeface="Times New Roman"/>
            </a:endParaRPr>
          </a:p>
          <a:p>
            <a:pPr marL="1078230" marR="43815" indent="-256540">
              <a:lnSpc>
                <a:spcPts val="2480"/>
              </a:lnSpc>
              <a:spcBef>
                <a:spcPts val="570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078230" algn="l"/>
              </a:tabLst>
            </a:pPr>
            <a:r>
              <a:rPr sz="2300" b="1" dirty="0">
                <a:latin typeface="Times New Roman"/>
                <a:cs typeface="Times New Roman"/>
              </a:rPr>
              <a:t>Not all </a:t>
            </a:r>
            <a:r>
              <a:rPr sz="2300" b="1" spc="-10" dirty="0">
                <a:latin typeface="Times New Roman"/>
                <a:cs typeface="Times New Roman"/>
              </a:rPr>
              <a:t>workers </a:t>
            </a:r>
            <a:r>
              <a:rPr sz="2300" b="1" spc="-5" dirty="0">
                <a:latin typeface="Times New Roman"/>
                <a:cs typeface="Times New Roman"/>
              </a:rPr>
              <a:t>want unions. Union membership costs  money in dues </a:t>
            </a:r>
            <a:r>
              <a:rPr sz="2300" b="1" dirty="0">
                <a:latin typeface="Times New Roman"/>
                <a:cs typeface="Times New Roman"/>
              </a:rPr>
              <a:t>and a </a:t>
            </a:r>
            <a:r>
              <a:rPr sz="2300" b="1" spc="-5" dirty="0">
                <a:latin typeface="Times New Roman"/>
                <a:cs typeface="Times New Roman"/>
              </a:rPr>
              <a:t>worker might not </a:t>
            </a:r>
            <a:r>
              <a:rPr sz="2300" b="1" spc="-10" dirty="0">
                <a:latin typeface="Times New Roman"/>
                <a:cs typeface="Times New Roman"/>
              </a:rPr>
              <a:t>want </a:t>
            </a:r>
            <a:r>
              <a:rPr sz="2300" b="1" dirty="0">
                <a:latin typeface="Times New Roman"/>
                <a:cs typeface="Times New Roman"/>
              </a:rPr>
              <a:t>to</a:t>
            </a:r>
            <a:r>
              <a:rPr sz="2300" b="1" spc="-10" dirty="0">
                <a:latin typeface="Times New Roman"/>
                <a:cs typeface="Times New Roman"/>
              </a:rPr>
              <a:t> </a:t>
            </a:r>
            <a:r>
              <a:rPr sz="2300" b="1" spc="-5" dirty="0">
                <a:latin typeface="Times New Roman"/>
                <a:cs typeface="Times New Roman"/>
              </a:rPr>
              <a:t>strike.</a:t>
            </a:r>
            <a:endParaRPr sz="2300">
              <a:latin typeface="Times New Roman"/>
              <a:cs typeface="Times New Roman"/>
            </a:endParaRPr>
          </a:p>
          <a:p>
            <a:pPr marL="1078230" indent="-256540">
              <a:lnSpc>
                <a:spcPct val="100000"/>
              </a:lnSpc>
              <a:spcBef>
                <a:spcPts val="535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078230" algn="l"/>
              </a:tabLst>
            </a:pPr>
            <a:r>
              <a:rPr sz="2300" b="1" spc="-5" dirty="0">
                <a:latin typeface="Times New Roman"/>
                <a:cs typeface="Times New Roman"/>
              </a:rPr>
              <a:t>Union membership is </a:t>
            </a:r>
            <a:r>
              <a:rPr sz="2300" b="1" spc="-10" dirty="0">
                <a:latin typeface="Times New Roman"/>
                <a:cs typeface="Times New Roman"/>
              </a:rPr>
              <a:t>lower </a:t>
            </a:r>
            <a:r>
              <a:rPr sz="2300" b="1" spc="-5" dirty="0">
                <a:latin typeface="Times New Roman"/>
                <a:cs typeface="Times New Roman"/>
              </a:rPr>
              <a:t>today </a:t>
            </a:r>
            <a:r>
              <a:rPr sz="2300" b="1" dirty="0">
                <a:latin typeface="Times New Roman"/>
                <a:cs typeface="Times New Roman"/>
              </a:rPr>
              <a:t>than 40 years </a:t>
            </a:r>
            <a:r>
              <a:rPr sz="2300" b="1" spc="20" dirty="0">
                <a:latin typeface="Times New Roman"/>
                <a:cs typeface="Times New Roman"/>
              </a:rPr>
              <a:t>ago</a:t>
            </a:r>
            <a:r>
              <a:rPr sz="2300" spc="20" dirty="0"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  <a:p>
            <a:pPr marL="693420" marR="1416685" indent="-260350">
              <a:lnSpc>
                <a:spcPts val="2400"/>
              </a:lnSpc>
              <a:spcBef>
                <a:spcPts val="600"/>
              </a:spcBef>
            </a:pPr>
            <a:r>
              <a:rPr sz="2775" spc="127" baseline="13513" dirty="0">
                <a:solidFill>
                  <a:srgbClr val="FFCC00"/>
                </a:solidFill>
                <a:latin typeface="Symbol"/>
                <a:cs typeface="Symbol"/>
              </a:rPr>
              <a:t></a:t>
            </a:r>
            <a:r>
              <a:rPr sz="2500" b="1" i="1" spc="85" dirty="0">
                <a:solidFill>
                  <a:srgbClr val="660033"/>
                </a:solidFill>
                <a:latin typeface="Times New Roman"/>
                <a:cs typeface="Times New Roman"/>
              </a:rPr>
              <a:t>Collective </a:t>
            </a:r>
            <a:r>
              <a:rPr sz="25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bargaining: </a:t>
            </a:r>
            <a:r>
              <a:rPr sz="2500" b="1" spc="-10" dirty="0">
                <a:latin typeface="Times New Roman"/>
                <a:cs typeface="Times New Roman"/>
              </a:rPr>
              <a:t>process </a:t>
            </a:r>
            <a:r>
              <a:rPr sz="2500" b="1" spc="-5" dirty="0">
                <a:latin typeface="Times New Roman"/>
                <a:cs typeface="Times New Roman"/>
              </a:rPr>
              <a:t>unions and  </a:t>
            </a:r>
            <a:r>
              <a:rPr sz="2500" b="1" spc="-10" dirty="0">
                <a:latin typeface="Times New Roman"/>
                <a:cs typeface="Times New Roman"/>
              </a:rPr>
              <a:t>management </a:t>
            </a:r>
            <a:r>
              <a:rPr sz="2500" b="1" dirty="0">
                <a:latin typeface="Times New Roman"/>
                <a:cs typeface="Times New Roman"/>
              </a:rPr>
              <a:t>go </a:t>
            </a:r>
            <a:r>
              <a:rPr sz="2500" b="1" spc="-5" dirty="0">
                <a:latin typeface="Times New Roman"/>
                <a:cs typeface="Times New Roman"/>
              </a:rPr>
              <a:t>through to negotiate </a:t>
            </a:r>
            <a:r>
              <a:rPr sz="2500" b="1" spc="-10" dirty="0">
                <a:latin typeface="Times New Roman"/>
                <a:cs typeface="Times New Roman"/>
              </a:rPr>
              <a:t>work  agreements.</a:t>
            </a:r>
            <a:endParaRPr sz="2500">
              <a:latin typeface="Times New Roman"/>
              <a:cs typeface="Times New Roman"/>
            </a:endParaRPr>
          </a:p>
          <a:p>
            <a:pPr marL="1078230" indent="-256540">
              <a:lnSpc>
                <a:spcPct val="100000"/>
              </a:lnSpc>
              <a:spcBef>
                <a:spcPts val="590"/>
              </a:spcBef>
              <a:buClr>
                <a:srgbClr val="C20219"/>
              </a:buClr>
              <a:buSzPct val="73913"/>
              <a:buFont typeface="Symbol"/>
              <a:buChar char=""/>
              <a:tabLst>
                <a:tab pos="1078230" algn="l"/>
              </a:tabLst>
            </a:pPr>
            <a:r>
              <a:rPr sz="2300" b="1" spc="-5" dirty="0">
                <a:latin typeface="Times New Roman"/>
                <a:cs typeface="Times New Roman"/>
              </a:rPr>
              <a:t>Results in </a:t>
            </a:r>
            <a:r>
              <a:rPr sz="2300" b="1" dirty="0">
                <a:latin typeface="Times New Roman"/>
                <a:cs typeface="Times New Roman"/>
              </a:rPr>
              <a:t>a </a:t>
            </a:r>
            <a:r>
              <a:rPr sz="2300" b="1" spc="-5" dirty="0">
                <a:latin typeface="Times New Roman"/>
                <a:cs typeface="Times New Roman"/>
              </a:rPr>
              <a:t>contract spelling </a:t>
            </a:r>
            <a:r>
              <a:rPr sz="2300" b="1" dirty="0">
                <a:latin typeface="Times New Roman"/>
                <a:cs typeface="Times New Roman"/>
              </a:rPr>
              <a:t>out agreed </a:t>
            </a:r>
            <a:r>
              <a:rPr sz="2300" b="1" spc="-5" dirty="0">
                <a:latin typeface="Times New Roman"/>
                <a:cs typeface="Times New Roman"/>
              </a:rPr>
              <a:t>terms.</a:t>
            </a:r>
            <a:endParaRPr sz="2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940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9117" y="362153"/>
            <a:ext cx="34461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0" dirty="0"/>
              <a:t>Nature </a:t>
            </a:r>
            <a:r>
              <a:rPr spc="-5" dirty="0"/>
              <a:t>of</a:t>
            </a:r>
            <a:r>
              <a:rPr spc="-405" dirty="0"/>
              <a:t> </a:t>
            </a:r>
            <a:r>
              <a:rPr spc="-380" dirty="0"/>
              <a:t>HRM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161034"/>
            <a:ext cx="8189595" cy="573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201930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Inherent </a:t>
            </a:r>
            <a:r>
              <a:rPr sz="18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 </a:t>
            </a:r>
            <a:r>
              <a:rPr sz="18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1800" b="1" u="heavy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management-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selecting </a:t>
            </a:r>
            <a:r>
              <a:rPr sz="1800" spc="-65" dirty="0">
                <a:latin typeface="Arial"/>
                <a:cs typeface="Arial"/>
              </a:rPr>
              <a:t>people, </a:t>
            </a:r>
            <a:r>
              <a:rPr sz="1800" spc="-40" dirty="0">
                <a:latin typeface="Arial"/>
                <a:cs typeface="Arial"/>
              </a:rPr>
              <a:t>training, motivating, </a:t>
            </a:r>
            <a:r>
              <a:rPr sz="1800" spc="-80" dirty="0">
                <a:latin typeface="Arial"/>
                <a:cs typeface="Arial"/>
              </a:rPr>
              <a:t>appraising  </a:t>
            </a:r>
            <a:r>
              <a:rPr sz="1800" spc="-5" dirty="0">
                <a:latin typeface="Arial"/>
                <a:cs typeface="Arial"/>
              </a:rPr>
              <a:t>their </a:t>
            </a:r>
            <a:r>
              <a:rPr sz="1800" spc="-65" dirty="0">
                <a:latin typeface="Arial"/>
                <a:cs typeface="Arial"/>
              </a:rPr>
              <a:t>performance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55" dirty="0">
                <a:latin typeface="Arial"/>
                <a:cs typeface="Arial"/>
              </a:rPr>
              <a:t>improving </a:t>
            </a:r>
            <a:r>
              <a:rPr sz="1800" spc="-5" dirty="0">
                <a:latin typeface="Arial"/>
                <a:cs typeface="Arial"/>
              </a:rPr>
              <a:t>their</a:t>
            </a:r>
            <a:r>
              <a:rPr sz="1800" spc="-3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quality.</a:t>
            </a:r>
            <a:endParaRPr sz="1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b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Pervasive </a:t>
            </a:r>
            <a:r>
              <a:rPr sz="18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1800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sz="1800" spc="-85" dirty="0">
                <a:latin typeface="Arial"/>
                <a:cs typeface="Arial"/>
              </a:rPr>
              <a:t>present </a:t>
            </a:r>
            <a:r>
              <a:rPr sz="1800" spc="-30" dirty="0">
                <a:latin typeface="Arial"/>
                <a:cs typeface="Arial"/>
              </a:rPr>
              <a:t>in </a:t>
            </a:r>
            <a:r>
              <a:rPr sz="1800" spc="-45" dirty="0">
                <a:latin typeface="Arial"/>
                <a:cs typeface="Arial"/>
              </a:rPr>
              <a:t>all </a:t>
            </a:r>
            <a:r>
              <a:rPr sz="1800" spc="-85" dirty="0">
                <a:latin typeface="Arial"/>
                <a:cs typeface="Arial"/>
              </a:rPr>
              <a:t>levels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10" dirty="0">
                <a:latin typeface="Arial"/>
                <a:cs typeface="Arial"/>
              </a:rPr>
              <a:t>mg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100" dirty="0">
                <a:latin typeface="Arial"/>
                <a:cs typeface="Arial"/>
              </a:rPr>
              <a:t>an</a:t>
            </a:r>
            <a:r>
              <a:rPr sz="1800" spc="-3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organization</a:t>
            </a:r>
            <a:endParaRPr sz="1800">
              <a:latin typeface="Arial"/>
              <a:cs typeface="Arial"/>
            </a:endParaRPr>
          </a:p>
          <a:p>
            <a:pPr marL="527685" marR="399415" indent="-51562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Action </a:t>
            </a:r>
            <a:r>
              <a:rPr sz="18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oriented-</a:t>
            </a:r>
            <a:r>
              <a:rPr sz="1800" spc="-90" dirty="0">
                <a:latin typeface="Arial"/>
                <a:cs typeface="Arial"/>
              </a:rPr>
              <a:t>solve </a:t>
            </a:r>
            <a:r>
              <a:rPr sz="1800" spc="-50" dirty="0">
                <a:latin typeface="Arial"/>
                <a:cs typeface="Arial"/>
              </a:rPr>
              <a:t>problem </a:t>
            </a:r>
            <a:r>
              <a:rPr sz="1800" spc="-45" dirty="0">
                <a:latin typeface="Arial"/>
                <a:cs typeface="Arial"/>
              </a:rPr>
              <a:t>through </a:t>
            </a:r>
            <a:r>
              <a:rPr sz="1800" spc="-65" dirty="0">
                <a:latin typeface="Arial"/>
                <a:cs typeface="Arial"/>
              </a:rPr>
              <a:t>rational(balanced) </a:t>
            </a:r>
            <a:r>
              <a:rPr sz="1800" spc="-70" dirty="0">
                <a:latin typeface="Arial"/>
                <a:cs typeface="Arial"/>
              </a:rPr>
              <a:t>policies </a:t>
            </a:r>
            <a:r>
              <a:rPr sz="1800" spc="-35" dirty="0">
                <a:latin typeface="Arial"/>
                <a:cs typeface="Arial"/>
              </a:rPr>
              <a:t>rather </a:t>
            </a:r>
            <a:r>
              <a:rPr sz="1800" spc="-40" dirty="0">
                <a:latin typeface="Arial"/>
                <a:cs typeface="Arial"/>
              </a:rPr>
              <a:t>than  </a:t>
            </a:r>
            <a:r>
              <a:rPr sz="1800" spc="-65" dirty="0">
                <a:latin typeface="Arial"/>
                <a:cs typeface="Arial"/>
              </a:rPr>
              <a:t>record</a:t>
            </a:r>
            <a:r>
              <a:rPr sz="1800" spc="-90" dirty="0">
                <a:latin typeface="Arial"/>
                <a:cs typeface="Arial"/>
              </a:rPr>
              <a:t> keeping</a:t>
            </a:r>
            <a:endParaRPr sz="1800">
              <a:latin typeface="Arial"/>
              <a:cs typeface="Arial"/>
            </a:endParaRPr>
          </a:p>
          <a:p>
            <a:pPr marL="527685" marR="367030" indent="-51562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People </a:t>
            </a:r>
            <a:r>
              <a:rPr sz="18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oriented</a:t>
            </a:r>
            <a:r>
              <a:rPr sz="1800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sz="1800" spc="-105" dirty="0">
                <a:latin typeface="Arial"/>
                <a:cs typeface="Arial"/>
              </a:rPr>
              <a:t>HRM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40" dirty="0">
                <a:latin typeface="Arial"/>
                <a:cs typeface="Arial"/>
              </a:rPr>
              <a:t>all about </a:t>
            </a:r>
            <a:r>
              <a:rPr sz="1800" spc="-65" dirty="0">
                <a:latin typeface="Arial"/>
                <a:cs typeface="Arial"/>
              </a:rPr>
              <a:t>people </a:t>
            </a:r>
            <a:r>
              <a:rPr sz="1800" spc="-30" dirty="0">
                <a:latin typeface="Arial"/>
                <a:cs typeface="Arial"/>
              </a:rPr>
              <a:t>at </a:t>
            </a:r>
            <a:r>
              <a:rPr sz="1800" spc="-40" dirty="0">
                <a:latin typeface="Arial"/>
                <a:cs typeface="Arial"/>
              </a:rPr>
              <a:t>work. </a:t>
            </a:r>
            <a:r>
              <a:rPr sz="1800" spc="-130" dirty="0">
                <a:latin typeface="Arial"/>
                <a:cs typeface="Arial"/>
              </a:rPr>
              <a:t>Assign </a:t>
            </a:r>
            <a:r>
              <a:rPr sz="1800" spc="-70" dirty="0">
                <a:latin typeface="Arial"/>
                <a:cs typeface="Arial"/>
              </a:rPr>
              <a:t>jobs, produce</a:t>
            </a:r>
            <a:r>
              <a:rPr sz="1800" spc="-34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results,  </a:t>
            </a:r>
            <a:r>
              <a:rPr sz="1800" spc="-60" dirty="0">
                <a:latin typeface="Arial"/>
                <a:cs typeface="Arial"/>
              </a:rPr>
              <a:t>reward, </a:t>
            </a:r>
            <a:r>
              <a:rPr sz="1800" spc="-40" dirty="0">
                <a:latin typeface="Arial"/>
                <a:cs typeface="Arial"/>
              </a:rPr>
              <a:t>motivate </a:t>
            </a:r>
            <a:r>
              <a:rPr sz="1800" spc="-30" dirty="0">
                <a:latin typeface="Arial"/>
                <a:cs typeface="Arial"/>
              </a:rPr>
              <a:t>them </a:t>
            </a:r>
            <a:r>
              <a:rPr sz="1800" spc="-60" dirty="0">
                <a:latin typeface="Arial"/>
                <a:cs typeface="Arial"/>
              </a:rPr>
              <a:t>towards improvements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29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productivity</a:t>
            </a:r>
            <a:endParaRPr sz="1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Future </a:t>
            </a:r>
            <a:r>
              <a:rPr sz="18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oriented-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Effective </a:t>
            </a:r>
            <a:r>
              <a:rPr sz="1800" spc="-160" dirty="0">
                <a:latin typeface="Arial"/>
                <a:cs typeface="Arial"/>
              </a:rPr>
              <a:t>HRM </a:t>
            </a:r>
            <a:r>
              <a:rPr sz="1800" spc="-85" dirty="0">
                <a:latin typeface="Arial"/>
                <a:cs typeface="Arial"/>
              </a:rPr>
              <a:t>helps </a:t>
            </a:r>
            <a:r>
              <a:rPr sz="1800" spc="-70" dirty="0">
                <a:latin typeface="Arial"/>
                <a:cs typeface="Arial"/>
              </a:rPr>
              <a:t>organization </a:t>
            </a:r>
            <a:r>
              <a:rPr sz="1800" spc="-45" dirty="0">
                <a:latin typeface="Arial"/>
                <a:cs typeface="Arial"/>
              </a:rPr>
              <a:t>meet </a:t>
            </a:r>
            <a:r>
              <a:rPr sz="1800" spc="-30" dirty="0">
                <a:latin typeface="Arial"/>
                <a:cs typeface="Arial"/>
              </a:rPr>
              <a:t>its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goals</a:t>
            </a:r>
            <a:endParaRPr sz="1800">
              <a:latin typeface="Arial"/>
              <a:cs typeface="Arial"/>
            </a:endParaRPr>
          </a:p>
          <a:p>
            <a:pPr marL="527685" marR="5080" indent="-51562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Development </a:t>
            </a:r>
            <a:r>
              <a:rPr sz="18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oriented</a:t>
            </a:r>
            <a:r>
              <a:rPr sz="1800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sz="1800" spc="-105" dirty="0">
                <a:latin typeface="Arial"/>
                <a:cs typeface="Arial"/>
              </a:rPr>
              <a:t>HRM </a:t>
            </a:r>
            <a:r>
              <a:rPr sz="1800" spc="-90" dirty="0">
                <a:latin typeface="Arial"/>
                <a:cs typeface="Arial"/>
              </a:rPr>
              <a:t>develops </a:t>
            </a:r>
            <a:r>
              <a:rPr sz="1800" dirty="0">
                <a:latin typeface="Arial"/>
                <a:cs typeface="Arial"/>
              </a:rPr>
              <a:t>full </a:t>
            </a:r>
            <a:r>
              <a:rPr sz="1800" spc="-30" dirty="0">
                <a:latin typeface="Arial"/>
                <a:cs typeface="Arial"/>
              </a:rPr>
              <a:t>potential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90" dirty="0">
                <a:latin typeface="Arial"/>
                <a:cs typeface="Arial"/>
              </a:rPr>
              <a:t>employees </a:t>
            </a:r>
            <a:r>
              <a:rPr sz="1800" spc="-45" dirty="0">
                <a:latin typeface="Arial"/>
                <a:cs typeface="Arial"/>
              </a:rPr>
              <a:t>through</a:t>
            </a:r>
            <a:r>
              <a:rPr sz="1800" spc="-26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reward,  </a:t>
            </a:r>
            <a:r>
              <a:rPr sz="1800" spc="-40" dirty="0">
                <a:latin typeface="Arial"/>
                <a:cs typeface="Arial"/>
              </a:rPr>
              <a:t>training, </a:t>
            </a:r>
            <a:r>
              <a:rPr sz="1800" spc="-30" dirty="0">
                <a:latin typeface="Arial"/>
                <a:cs typeface="Arial"/>
              </a:rPr>
              <a:t>job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rotation.</a:t>
            </a:r>
            <a:endParaRPr sz="1800">
              <a:latin typeface="Arial"/>
              <a:cs typeface="Arial"/>
            </a:endParaRPr>
          </a:p>
          <a:p>
            <a:pPr marL="527685" marR="550545" indent="-51562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b="1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Integrating </a:t>
            </a:r>
            <a:r>
              <a:rPr sz="18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mechanism</a:t>
            </a:r>
            <a:r>
              <a:rPr sz="1800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HRM </a:t>
            </a:r>
            <a:r>
              <a:rPr sz="1800" spc="-65" dirty="0">
                <a:latin typeface="Arial"/>
                <a:cs typeface="Arial"/>
              </a:rPr>
              <a:t>maintains </a:t>
            </a:r>
            <a:r>
              <a:rPr sz="1800" spc="-60" dirty="0">
                <a:latin typeface="Arial"/>
                <a:cs typeface="Arial"/>
              </a:rPr>
              <a:t>cordial </a:t>
            </a:r>
            <a:r>
              <a:rPr sz="1800" spc="-50" dirty="0">
                <a:latin typeface="Arial"/>
                <a:cs typeface="Arial"/>
              </a:rPr>
              <a:t>relationship </a:t>
            </a:r>
            <a:r>
              <a:rPr sz="1800" spc="-55" dirty="0">
                <a:latin typeface="Arial"/>
                <a:cs typeface="Arial"/>
              </a:rPr>
              <a:t>between </a:t>
            </a:r>
            <a:r>
              <a:rPr sz="1800" spc="-65" dirty="0">
                <a:latin typeface="Arial"/>
                <a:cs typeface="Arial"/>
              </a:rPr>
              <a:t>people  </a:t>
            </a:r>
            <a:r>
              <a:rPr sz="1800" spc="-55" dirty="0">
                <a:latin typeface="Arial"/>
                <a:cs typeface="Arial"/>
              </a:rPr>
              <a:t>working </a:t>
            </a:r>
            <a:r>
              <a:rPr sz="1800" spc="-30" dirty="0">
                <a:latin typeface="Arial"/>
                <a:cs typeface="Arial"/>
              </a:rPr>
              <a:t>at </a:t>
            </a:r>
            <a:r>
              <a:rPr sz="1800" spc="-80" dirty="0">
                <a:latin typeface="Arial"/>
                <a:cs typeface="Arial"/>
              </a:rPr>
              <a:t>various </a:t>
            </a:r>
            <a:r>
              <a:rPr sz="1800" spc="-85" dirty="0">
                <a:latin typeface="Arial"/>
                <a:cs typeface="Arial"/>
              </a:rPr>
              <a:t>levels </a:t>
            </a:r>
            <a:r>
              <a:rPr sz="1800" spc="-25" dirty="0">
                <a:latin typeface="Arial"/>
                <a:cs typeface="Arial"/>
              </a:rPr>
              <a:t>in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organization.</a:t>
            </a:r>
            <a:endParaRPr sz="1800">
              <a:latin typeface="Arial"/>
              <a:cs typeface="Arial"/>
            </a:endParaRPr>
          </a:p>
          <a:p>
            <a:pPr marL="527685" marR="125730" indent="-51562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Comprehensive </a:t>
            </a:r>
            <a:r>
              <a:rPr sz="18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1800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Workforce </a:t>
            </a:r>
            <a:r>
              <a:rPr sz="1800" spc="-75" dirty="0">
                <a:latin typeface="Arial"/>
                <a:cs typeface="Arial"/>
              </a:rPr>
              <a:t>signifies </a:t>
            </a:r>
            <a:r>
              <a:rPr sz="1800" spc="-65" dirty="0">
                <a:latin typeface="Arial"/>
                <a:cs typeface="Arial"/>
              </a:rPr>
              <a:t>people </a:t>
            </a:r>
            <a:r>
              <a:rPr sz="1800" spc="-55" dirty="0">
                <a:latin typeface="Arial"/>
                <a:cs typeface="Arial"/>
              </a:rPr>
              <a:t>working </a:t>
            </a:r>
            <a:r>
              <a:rPr sz="1800" spc="-25" dirty="0">
                <a:latin typeface="Arial"/>
                <a:cs typeface="Arial"/>
              </a:rPr>
              <a:t>at </a:t>
            </a:r>
            <a:r>
              <a:rPr sz="1800" spc="-45" dirty="0">
                <a:latin typeface="Arial"/>
                <a:cs typeface="Arial"/>
              </a:rPr>
              <a:t>all </a:t>
            </a:r>
            <a:r>
              <a:rPr sz="1800" spc="-80" dirty="0">
                <a:latin typeface="Arial"/>
                <a:cs typeface="Arial"/>
              </a:rPr>
              <a:t>levels, </a:t>
            </a:r>
            <a:r>
              <a:rPr sz="1800" spc="-160" dirty="0">
                <a:latin typeface="Arial"/>
                <a:cs typeface="Arial"/>
              </a:rPr>
              <a:t>HRM  </a:t>
            </a:r>
            <a:r>
              <a:rPr sz="1800" spc="-50" dirty="0">
                <a:latin typeface="Arial"/>
                <a:cs typeface="Arial"/>
              </a:rPr>
              <a:t>differs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with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form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25" dirty="0">
                <a:latin typeface="Arial"/>
                <a:cs typeface="Arial"/>
              </a:rPr>
              <a:t>&amp;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shape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but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basic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objective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effective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utilization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human  </a:t>
            </a:r>
            <a:r>
              <a:rPr sz="1800" spc="-85" dirty="0">
                <a:latin typeface="Arial"/>
                <a:cs typeface="Arial"/>
              </a:rPr>
              <a:t>resource </a:t>
            </a:r>
            <a:r>
              <a:rPr sz="1800" spc="-80" dirty="0">
                <a:latin typeface="Arial"/>
                <a:cs typeface="Arial"/>
              </a:rPr>
              <a:t>remains </a:t>
            </a:r>
            <a:r>
              <a:rPr sz="1800" spc="-20" dirty="0">
                <a:latin typeface="Arial"/>
                <a:cs typeface="Arial"/>
              </a:rPr>
              <a:t>the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same.</a:t>
            </a:r>
            <a:endParaRPr sz="1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b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Continuous </a:t>
            </a:r>
            <a:r>
              <a:rPr sz="18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1800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HRM </a:t>
            </a:r>
            <a:r>
              <a:rPr sz="1800" spc="-95" dirty="0">
                <a:latin typeface="Arial"/>
                <a:cs typeface="Arial"/>
              </a:rPr>
              <a:t>is </a:t>
            </a:r>
            <a:r>
              <a:rPr sz="1800" spc="-5" dirty="0">
                <a:latin typeface="Arial"/>
                <a:cs typeface="Arial"/>
              </a:rPr>
              <a:t>not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75" dirty="0">
                <a:latin typeface="Arial"/>
                <a:cs typeface="Arial"/>
              </a:rPr>
              <a:t>one </a:t>
            </a:r>
            <a:r>
              <a:rPr sz="1800" spc="-55" dirty="0">
                <a:latin typeface="Arial"/>
                <a:cs typeface="Arial"/>
              </a:rPr>
              <a:t>shot </a:t>
            </a:r>
            <a:r>
              <a:rPr sz="1800" spc="-75" dirty="0">
                <a:latin typeface="Arial"/>
                <a:cs typeface="Arial"/>
              </a:rPr>
              <a:t>deal </a:t>
            </a:r>
            <a:r>
              <a:rPr sz="1800" spc="55" dirty="0">
                <a:latin typeface="Arial"/>
                <a:cs typeface="Arial"/>
              </a:rPr>
              <a:t>it </a:t>
            </a:r>
            <a:r>
              <a:rPr sz="1800" spc="-65" dirty="0">
                <a:latin typeface="Arial"/>
                <a:cs typeface="Arial"/>
              </a:rPr>
              <a:t>requires </a:t>
            </a:r>
            <a:r>
              <a:rPr sz="1800" spc="-70" dirty="0">
                <a:latin typeface="Arial"/>
                <a:cs typeface="Arial"/>
              </a:rPr>
              <a:t>constant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awareness</a:t>
            </a:r>
            <a:endParaRPr sz="18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75" dirty="0">
                <a:latin typeface="Arial"/>
                <a:cs typeface="Arial"/>
              </a:rPr>
              <a:t>alertness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80" dirty="0">
                <a:latin typeface="Arial"/>
                <a:cs typeface="Arial"/>
              </a:rPr>
              <a:t>human </a:t>
            </a:r>
            <a:r>
              <a:rPr sz="1800" spc="-55" dirty="0">
                <a:latin typeface="Arial"/>
                <a:cs typeface="Arial"/>
              </a:rPr>
              <a:t>relations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75" dirty="0">
                <a:latin typeface="Arial"/>
                <a:cs typeface="Arial"/>
              </a:rPr>
              <a:t>every </a:t>
            </a:r>
            <a:r>
              <a:rPr sz="1800" spc="-110" dirty="0">
                <a:latin typeface="Arial"/>
                <a:cs typeface="Arial"/>
              </a:rPr>
              <a:t>day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operation.</a:t>
            </a:r>
            <a:endParaRPr sz="1800">
              <a:latin typeface="Arial"/>
              <a:cs typeface="Arial"/>
            </a:endParaRPr>
          </a:p>
          <a:p>
            <a:pPr marL="527685" marR="696595" indent="-515620">
              <a:lnSpc>
                <a:spcPct val="100000"/>
              </a:lnSpc>
              <a:spcBef>
                <a:spcPts val="434"/>
              </a:spcBef>
              <a:buAutoNum type="arabicPeriod" startAt="10"/>
              <a:tabLst>
                <a:tab pos="527685" algn="l"/>
                <a:tab pos="528320" algn="l"/>
              </a:tabLst>
            </a:pPr>
            <a:r>
              <a:rPr sz="1800"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Based </a:t>
            </a:r>
            <a:r>
              <a:rPr sz="1800" b="1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 human </a:t>
            </a:r>
            <a:r>
              <a:rPr sz="1800" b="1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relation</a:t>
            </a:r>
            <a:r>
              <a:rPr sz="18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Every </a:t>
            </a:r>
            <a:r>
              <a:rPr sz="1800" spc="-85" dirty="0">
                <a:latin typeface="Arial"/>
                <a:cs typeface="Arial"/>
              </a:rPr>
              <a:t>person </a:t>
            </a:r>
            <a:r>
              <a:rPr sz="1800" spc="-135" dirty="0">
                <a:latin typeface="Arial"/>
                <a:cs typeface="Arial"/>
              </a:rPr>
              <a:t>has </a:t>
            </a:r>
            <a:r>
              <a:rPr sz="1800" spc="-25" dirty="0">
                <a:latin typeface="Arial"/>
                <a:cs typeface="Arial"/>
              </a:rPr>
              <a:t>different </a:t>
            </a:r>
            <a:r>
              <a:rPr sz="1800" spc="-75" dirty="0">
                <a:latin typeface="Arial"/>
                <a:cs typeface="Arial"/>
              </a:rPr>
              <a:t>need, </a:t>
            </a:r>
            <a:r>
              <a:rPr sz="1800" spc="-50" dirty="0">
                <a:latin typeface="Arial"/>
                <a:cs typeface="Arial"/>
              </a:rPr>
              <a:t>perception </a:t>
            </a:r>
            <a:r>
              <a:rPr sz="1800" spc="-85" dirty="0">
                <a:latin typeface="Arial"/>
                <a:cs typeface="Arial"/>
              </a:rPr>
              <a:t>and  </a:t>
            </a:r>
            <a:r>
              <a:rPr sz="1800" spc="-70" dirty="0">
                <a:latin typeface="Arial"/>
                <a:cs typeface="Arial"/>
              </a:rPr>
              <a:t>expectations. </a:t>
            </a:r>
            <a:r>
              <a:rPr sz="1800" spc="-130" dirty="0">
                <a:latin typeface="Arial"/>
                <a:cs typeface="Arial"/>
              </a:rPr>
              <a:t>The </a:t>
            </a:r>
            <a:r>
              <a:rPr sz="1800" spc="-85" dirty="0">
                <a:latin typeface="Arial"/>
                <a:cs typeface="Arial"/>
              </a:rPr>
              <a:t>manger </a:t>
            </a:r>
            <a:r>
              <a:rPr sz="1800" spc="-70" dirty="0">
                <a:latin typeface="Arial"/>
                <a:cs typeface="Arial"/>
              </a:rPr>
              <a:t>should </a:t>
            </a:r>
            <a:r>
              <a:rPr sz="1800" spc="-90" dirty="0">
                <a:latin typeface="Arial"/>
                <a:cs typeface="Arial"/>
              </a:rPr>
              <a:t>give </a:t>
            </a:r>
            <a:r>
              <a:rPr sz="1800" spc="-75" dirty="0">
                <a:latin typeface="Arial"/>
                <a:cs typeface="Arial"/>
              </a:rPr>
              <a:t>due </a:t>
            </a:r>
            <a:r>
              <a:rPr sz="1800" spc="-20" dirty="0">
                <a:latin typeface="Arial"/>
                <a:cs typeface="Arial"/>
              </a:rPr>
              <a:t>attention </a:t>
            </a:r>
            <a:r>
              <a:rPr sz="1800" spc="15" dirty="0">
                <a:latin typeface="Arial"/>
                <a:cs typeface="Arial"/>
              </a:rPr>
              <a:t>to </a:t>
            </a:r>
            <a:r>
              <a:rPr sz="1800" spc="-75" dirty="0">
                <a:latin typeface="Arial"/>
                <a:cs typeface="Arial"/>
              </a:rPr>
              <a:t>these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factors.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638044" cy="108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0800" y="0"/>
            <a:ext cx="2743199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2041" y="285953"/>
            <a:ext cx="5438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35" dirty="0"/>
              <a:t>Scope(capacity) </a:t>
            </a:r>
            <a:r>
              <a:rPr spc="-5" dirty="0"/>
              <a:t>of</a:t>
            </a:r>
            <a:r>
              <a:rPr spc="-295" dirty="0"/>
              <a:t> </a:t>
            </a:r>
            <a:r>
              <a:rPr spc="-380" dirty="0"/>
              <a:t>HRM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27252"/>
            <a:ext cx="8099425" cy="57296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145" dirty="0">
                <a:latin typeface="Arial"/>
                <a:cs typeface="Arial"/>
              </a:rPr>
              <a:t>Human </a:t>
            </a:r>
            <a:r>
              <a:rPr sz="2500" spc="-114" dirty="0">
                <a:latin typeface="Arial"/>
                <a:cs typeface="Arial"/>
              </a:rPr>
              <a:t>resource </a:t>
            </a:r>
            <a:r>
              <a:rPr sz="2500" spc="-55" dirty="0">
                <a:latin typeface="Arial"/>
                <a:cs typeface="Arial"/>
              </a:rPr>
              <a:t>planning-</a:t>
            </a:r>
            <a:r>
              <a:rPr sz="2200" spc="-55" dirty="0">
                <a:latin typeface="Arial"/>
                <a:cs typeface="Arial"/>
              </a:rPr>
              <a:t>fill </a:t>
            </a:r>
            <a:r>
              <a:rPr sz="2200" spc="-95" dirty="0">
                <a:latin typeface="Arial"/>
                <a:cs typeface="Arial"/>
              </a:rPr>
              <a:t>various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position</a:t>
            </a:r>
            <a:endParaRPr sz="2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90" dirty="0">
                <a:latin typeface="Arial"/>
                <a:cs typeface="Arial"/>
              </a:rPr>
              <a:t>Recruitment </a:t>
            </a:r>
            <a:r>
              <a:rPr sz="2500" spc="35" dirty="0">
                <a:latin typeface="Arial"/>
                <a:cs typeface="Arial"/>
              </a:rPr>
              <a:t>&amp; </a:t>
            </a:r>
            <a:r>
              <a:rPr sz="2500" spc="-105" dirty="0">
                <a:latin typeface="Arial"/>
                <a:cs typeface="Arial"/>
              </a:rPr>
              <a:t>Selection- </a:t>
            </a:r>
            <a:r>
              <a:rPr sz="2200" spc="-90" dirty="0">
                <a:latin typeface="Arial"/>
                <a:cs typeface="Arial"/>
              </a:rPr>
              <a:t>develop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65" dirty="0">
                <a:latin typeface="Arial"/>
                <a:cs typeface="Arial"/>
              </a:rPr>
              <a:t>pool(team)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29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candidates</a:t>
            </a:r>
            <a:endParaRPr sz="2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204" dirty="0">
                <a:latin typeface="Arial"/>
                <a:cs typeface="Arial"/>
              </a:rPr>
              <a:t>Job </a:t>
            </a:r>
            <a:r>
              <a:rPr sz="2500" spc="-145" dirty="0">
                <a:latin typeface="Arial"/>
                <a:cs typeface="Arial"/>
              </a:rPr>
              <a:t>Design: </a:t>
            </a:r>
            <a:r>
              <a:rPr sz="2200" spc="-65" dirty="0">
                <a:latin typeface="Arial"/>
                <a:cs typeface="Arial"/>
              </a:rPr>
              <a:t>define </a:t>
            </a:r>
            <a:r>
              <a:rPr sz="2200" spc="-100" dirty="0">
                <a:latin typeface="Arial"/>
                <a:cs typeface="Arial"/>
              </a:rPr>
              <a:t>task, </a:t>
            </a:r>
            <a:r>
              <a:rPr sz="2200" spc="-150" dirty="0">
                <a:latin typeface="Arial"/>
                <a:cs typeface="Arial"/>
              </a:rPr>
              <a:t>assign </a:t>
            </a:r>
            <a:r>
              <a:rPr sz="2200" spc="-20" dirty="0">
                <a:latin typeface="Arial"/>
                <a:cs typeface="Arial"/>
              </a:rPr>
              <a:t>authority </a:t>
            </a:r>
            <a:r>
              <a:rPr sz="2200" spc="30" dirty="0">
                <a:latin typeface="Arial"/>
                <a:cs typeface="Arial"/>
              </a:rPr>
              <a:t>&amp;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responsibility</a:t>
            </a:r>
            <a:endParaRPr sz="2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130" dirty="0">
                <a:latin typeface="Arial"/>
                <a:cs typeface="Arial"/>
              </a:rPr>
              <a:t>Training </a:t>
            </a:r>
            <a:r>
              <a:rPr sz="2500" spc="35" dirty="0">
                <a:latin typeface="Arial"/>
                <a:cs typeface="Arial"/>
              </a:rPr>
              <a:t>&amp; </a:t>
            </a:r>
            <a:r>
              <a:rPr sz="2500" spc="-95" dirty="0">
                <a:latin typeface="Arial"/>
                <a:cs typeface="Arial"/>
              </a:rPr>
              <a:t>Development- </a:t>
            </a:r>
            <a:r>
              <a:rPr sz="2200" spc="-110" dirty="0">
                <a:latin typeface="Arial"/>
                <a:cs typeface="Arial"/>
              </a:rPr>
              <a:t>helps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85" dirty="0">
                <a:latin typeface="Arial"/>
                <a:cs typeface="Arial"/>
              </a:rPr>
              <a:t>developing </a:t>
            </a:r>
            <a:r>
              <a:rPr sz="2200" spc="-145" dirty="0">
                <a:latin typeface="Arial"/>
                <a:cs typeface="Arial"/>
              </a:rPr>
              <a:t>key</a:t>
            </a:r>
            <a:r>
              <a:rPr sz="2200" spc="-39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competencies</a:t>
            </a:r>
            <a:endParaRPr sz="2200">
              <a:latin typeface="Arial"/>
              <a:cs typeface="Arial"/>
            </a:endParaRPr>
          </a:p>
          <a:p>
            <a:pPr marL="527685" marR="118745" indent="-515620">
              <a:lnSpc>
                <a:spcPts val="2460"/>
              </a:lnSpc>
              <a:spcBef>
                <a:spcPts val="8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120" dirty="0">
                <a:latin typeface="Arial"/>
                <a:cs typeface="Arial"/>
              </a:rPr>
              <a:t>Appraisal </a:t>
            </a:r>
            <a:r>
              <a:rPr sz="2500" spc="-10" dirty="0">
                <a:latin typeface="Arial"/>
                <a:cs typeface="Arial"/>
              </a:rPr>
              <a:t>of </a:t>
            </a:r>
            <a:r>
              <a:rPr sz="2500" spc="-95" dirty="0">
                <a:latin typeface="Arial"/>
                <a:cs typeface="Arial"/>
              </a:rPr>
              <a:t>performance-</a:t>
            </a:r>
            <a:r>
              <a:rPr sz="2200" spc="-95" dirty="0">
                <a:latin typeface="Arial"/>
                <a:cs typeface="Arial"/>
              </a:rPr>
              <a:t>systematic </a:t>
            </a:r>
            <a:r>
              <a:rPr sz="2200" spc="-150" dirty="0">
                <a:latin typeface="Arial"/>
                <a:cs typeface="Arial"/>
              </a:rPr>
              <a:t>assessment </a:t>
            </a:r>
            <a:r>
              <a:rPr sz="2200" spc="30" dirty="0">
                <a:latin typeface="Arial"/>
                <a:cs typeface="Arial"/>
              </a:rPr>
              <a:t>&amp; </a:t>
            </a:r>
            <a:r>
              <a:rPr sz="2200" spc="-75" dirty="0">
                <a:latin typeface="Arial"/>
                <a:cs typeface="Arial"/>
              </a:rPr>
              <a:t>evaluation 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workforce</a:t>
            </a:r>
            <a:endParaRPr sz="2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25" dirty="0">
                <a:latin typeface="Arial"/>
                <a:cs typeface="Arial"/>
              </a:rPr>
              <a:t>Motivation </a:t>
            </a:r>
            <a:r>
              <a:rPr sz="2500" spc="-10" dirty="0">
                <a:latin typeface="Arial"/>
                <a:cs typeface="Arial"/>
              </a:rPr>
              <a:t>of </a:t>
            </a:r>
            <a:r>
              <a:rPr sz="2500" spc="-65" dirty="0">
                <a:latin typeface="Arial"/>
                <a:cs typeface="Arial"/>
              </a:rPr>
              <a:t>workforce- </a:t>
            </a:r>
            <a:r>
              <a:rPr sz="2200" spc="-90" dirty="0">
                <a:latin typeface="Arial"/>
                <a:cs typeface="Arial"/>
              </a:rPr>
              <a:t>develop </a:t>
            </a:r>
            <a:r>
              <a:rPr sz="2200" spc="-80" dirty="0">
                <a:latin typeface="Arial"/>
                <a:cs typeface="Arial"/>
              </a:rPr>
              <a:t>enthusiastic</a:t>
            </a:r>
            <a:r>
              <a:rPr sz="2200" spc="-46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workforce</a:t>
            </a:r>
            <a:endParaRPr sz="2200">
              <a:latin typeface="Arial"/>
              <a:cs typeface="Arial"/>
            </a:endParaRPr>
          </a:p>
          <a:p>
            <a:pPr marL="527685" marR="659130" indent="-515620">
              <a:lnSpc>
                <a:spcPts val="2460"/>
              </a:lnSpc>
              <a:spcBef>
                <a:spcPts val="8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105" dirty="0">
                <a:latin typeface="Arial"/>
                <a:cs typeface="Arial"/>
              </a:rPr>
              <a:t>Remuneration </a:t>
            </a:r>
            <a:r>
              <a:rPr sz="2500" spc="-10" dirty="0">
                <a:latin typeface="Arial"/>
                <a:cs typeface="Arial"/>
              </a:rPr>
              <a:t>of </a:t>
            </a:r>
            <a:r>
              <a:rPr sz="2500" spc="-125" dirty="0">
                <a:latin typeface="Arial"/>
                <a:cs typeface="Arial"/>
              </a:rPr>
              <a:t>employees-</a:t>
            </a:r>
            <a:r>
              <a:rPr sz="2200" spc="-125" dirty="0">
                <a:latin typeface="Arial"/>
                <a:cs typeface="Arial"/>
              </a:rPr>
              <a:t>focuses </a:t>
            </a:r>
            <a:r>
              <a:rPr sz="2200" spc="-70" dirty="0">
                <a:latin typeface="Arial"/>
                <a:cs typeface="Arial"/>
              </a:rPr>
              <a:t>on </a:t>
            </a:r>
            <a:r>
              <a:rPr sz="2200" spc="-75" dirty="0">
                <a:latin typeface="Arial"/>
                <a:cs typeface="Arial"/>
              </a:rPr>
              <a:t>fair, </a:t>
            </a:r>
            <a:r>
              <a:rPr sz="2200" spc="-90" dirty="0">
                <a:latin typeface="Arial"/>
                <a:cs typeface="Arial"/>
              </a:rPr>
              <a:t>consistent</a:t>
            </a:r>
            <a:r>
              <a:rPr sz="2200" spc="-280" dirty="0">
                <a:latin typeface="Arial"/>
                <a:cs typeface="Arial"/>
              </a:rPr>
              <a:t> </a:t>
            </a:r>
            <a:r>
              <a:rPr sz="2200" spc="30" dirty="0">
                <a:latin typeface="Arial"/>
                <a:cs typeface="Arial"/>
              </a:rPr>
              <a:t>&amp;  </a:t>
            </a:r>
            <a:r>
              <a:rPr sz="2200" spc="-60" dirty="0">
                <a:latin typeface="Arial"/>
                <a:cs typeface="Arial"/>
              </a:rPr>
              <a:t>equitable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compensation</a:t>
            </a:r>
            <a:endParaRPr sz="2200">
              <a:latin typeface="Arial"/>
              <a:cs typeface="Arial"/>
            </a:endParaRPr>
          </a:p>
          <a:p>
            <a:pPr marL="527685" indent="-515620">
              <a:lnSpc>
                <a:spcPts val="2880"/>
              </a:lnSpc>
              <a:spcBef>
                <a:spcPts val="2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160" dirty="0">
                <a:latin typeface="Arial"/>
                <a:cs typeface="Arial"/>
              </a:rPr>
              <a:t>Social </a:t>
            </a:r>
            <a:r>
              <a:rPr sz="2500" spc="-80" dirty="0">
                <a:latin typeface="Arial"/>
                <a:cs typeface="Arial"/>
              </a:rPr>
              <a:t>security </a:t>
            </a:r>
            <a:r>
              <a:rPr sz="2500" spc="35" dirty="0">
                <a:latin typeface="Arial"/>
                <a:cs typeface="Arial"/>
              </a:rPr>
              <a:t>&amp; </a:t>
            </a:r>
            <a:r>
              <a:rPr sz="2500" spc="-100" dirty="0">
                <a:latin typeface="Arial"/>
                <a:cs typeface="Arial"/>
              </a:rPr>
              <a:t>Welfare </a:t>
            </a:r>
            <a:r>
              <a:rPr sz="2500" spc="-5" dirty="0">
                <a:latin typeface="Arial"/>
                <a:cs typeface="Arial"/>
              </a:rPr>
              <a:t>of </a:t>
            </a:r>
            <a:r>
              <a:rPr sz="2500" spc="-95" dirty="0">
                <a:latin typeface="Arial"/>
                <a:cs typeface="Arial"/>
              </a:rPr>
              <a:t>employees-</a:t>
            </a:r>
            <a:r>
              <a:rPr sz="2200" spc="-95" dirty="0">
                <a:latin typeface="Arial"/>
                <a:cs typeface="Arial"/>
              </a:rPr>
              <a:t>working</a:t>
            </a:r>
            <a:r>
              <a:rPr sz="2200" spc="-42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conditions,</a:t>
            </a:r>
            <a:endParaRPr sz="2200">
              <a:latin typeface="Arial"/>
              <a:cs typeface="Arial"/>
            </a:endParaRPr>
          </a:p>
          <a:p>
            <a:pPr marL="527685">
              <a:lnSpc>
                <a:spcPts val="2520"/>
              </a:lnSpc>
            </a:pPr>
            <a:r>
              <a:rPr sz="2200" spc="-45" dirty="0">
                <a:latin typeface="Arial"/>
                <a:cs typeface="Arial"/>
              </a:rPr>
              <a:t>transport, </a:t>
            </a:r>
            <a:r>
              <a:rPr sz="2200" spc="-95" dirty="0">
                <a:latin typeface="Arial"/>
                <a:cs typeface="Arial"/>
              </a:rPr>
              <a:t>medical </a:t>
            </a:r>
            <a:r>
              <a:rPr sz="2200" spc="-140" dirty="0">
                <a:latin typeface="Arial"/>
                <a:cs typeface="Arial"/>
              </a:rPr>
              <a:t>assistance</a:t>
            </a:r>
            <a:r>
              <a:rPr sz="2200" spc="-21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etc</a:t>
            </a:r>
            <a:endParaRPr sz="2200">
              <a:latin typeface="Arial"/>
              <a:cs typeface="Arial"/>
            </a:endParaRPr>
          </a:p>
          <a:p>
            <a:pPr marL="527685" marR="527050" indent="-515620">
              <a:lnSpc>
                <a:spcPts val="2460"/>
              </a:lnSpc>
              <a:spcBef>
                <a:spcPts val="810"/>
              </a:spcBef>
              <a:buAutoNum type="arabicPeriod" startAt="9"/>
              <a:tabLst>
                <a:tab pos="527685" algn="l"/>
                <a:tab pos="528320" algn="l"/>
              </a:tabLst>
            </a:pPr>
            <a:r>
              <a:rPr sz="2500" spc="-160" dirty="0">
                <a:latin typeface="Arial"/>
                <a:cs typeface="Arial"/>
              </a:rPr>
              <a:t>Review </a:t>
            </a:r>
            <a:r>
              <a:rPr sz="2500" spc="35" dirty="0">
                <a:latin typeface="Arial"/>
                <a:cs typeface="Arial"/>
              </a:rPr>
              <a:t>&amp; </a:t>
            </a:r>
            <a:r>
              <a:rPr sz="2500" spc="-40" dirty="0">
                <a:latin typeface="Arial"/>
                <a:cs typeface="Arial"/>
              </a:rPr>
              <a:t>audit </a:t>
            </a:r>
            <a:r>
              <a:rPr sz="2500" spc="-10" dirty="0">
                <a:latin typeface="Arial"/>
                <a:cs typeface="Arial"/>
              </a:rPr>
              <a:t>of </a:t>
            </a:r>
            <a:r>
              <a:rPr sz="2500" spc="-105" dirty="0">
                <a:latin typeface="Arial"/>
                <a:cs typeface="Arial"/>
              </a:rPr>
              <a:t>personnel </a:t>
            </a:r>
            <a:r>
              <a:rPr sz="2500" spc="-90" dirty="0">
                <a:latin typeface="Arial"/>
                <a:cs typeface="Arial"/>
              </a:rPr>
              <a:t>policies-</a:t>
            </a:r>
            <a:r>
              <a:rPr sz="2500" spc="-505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ensures </a:t>
            </a:r>
            <a:r>
              <a:rPr sz="2200" spc="-60" dirty="0">
                <a:latin typeface="Arial"/>
                <a:cs typeface="Arial"/>
              </a:rPr>
              <a:t>reliable </a:t>
            </a:r>
            <a:r>
              <a:rPr sz="2200" spc="-315" dirty="0">
                <a:latin typeface="Arial"/>
                <a:cs typeface="Arial"/>
              </a:rPr>
              <a:t>HR  </a:t>
            </a:r>
            <a:r>
              <a:rPr sz="2200" spc="-85" dirty="0">
                <a:latin typeface="Arial"/>
                <a:cs typeface="Arial"/>
              </a:rPr>
              <a:t>policies</a:t>
            </a:r>
            <a:endParaRPr sz="2200">
              <a:latin typeface="Arial"/>
              <a:cs typeface="Arial"/>
            </a:endParaRPr>
          </a:p>
          <a:p>
            <a:pPr marL="527685" indent="-515620">
              <a:lnSpc>
                <a:spcPts val="2880"/>
              </a:lnSpc>
              <a:spcBef>
                <a:spcPts val="225"/>
              </a:spcBef>
              <a:buAutoNum type="arabicPeriod" startAt="9"/>
              <a:tabLst>
                <a:tab pos="528320" algn="l"/>
              </a:tabLst>
            </a:pPr>
            <a:r>
              <a:rPr sz="2500" spc="-65" dirty="0">
                <a:latin typeface="Arial"/>
                <a:cs typeface="Arial"/>
              </a:rPr>
              <a:t>Industrial labour </a:t>
            </a:r>
            <a:r>
              <a:rPr sz="2500" spc="-45" dirty="0">
                <a:latin typeface="Arial"/>
                <a:cs typeface="Arial"/>
              </a:rPr>
              <a:t>relation- </a:t>
            </a:r>
            <a:r>
              <a:rPr sz="2200" spc="-125" dirty="0">
                <a:latin typeface="Arial"/>
                <a:cs typeface="Arial"/>
              </a:rPr>
              <a:t>ensures </a:t>
            </a:r>
            <a:r>
              <a:rPr sz="2200" spc="-70" dirty="0">
                <a:latin typeface="Arial"/>
                <a:cs typeface="Arial"/>
              </a:rPr>
              <a:t>healthy </a:t>
            </a:r>
            <a:r>
              <a:rPr sz="2200" spc="-55" dirty="0">
                <a:latin typeface="Arial"/>
                <a:cs typeface="Arial"/>
              </a:rPr>
              <a:t>union</a:t>
            </a:r>
            <a:r>
              <a:rPr sz="2200" spc="-385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mg</a:t>
            </a:r>
            <a:endParaRPr sz="2200">
              <a:latin typeface="Arial"/>
              <a:cs typeface="Arial"/>
            </a:endParaRPr>
          </a:p>
          <a:p>
            <a:pPr marL="527685">
              <a:lnSpc>
                <a:spcPts val="2520"/>
              </a:lnSpc>
            </a:pPr>
            <a:r>
              <a:rPr sz="2200" spc="-60" dirty="0">
                <a:latin typeface="Arial"/>
                <a:cs typeface="Arial"/>
              </a:rPr>
              <a:t>relationship </a:t>
            </a:r>
            <a:r>
              <a:rPr sz="2200" spc="-90" dirty="0">
                <a:latin typeface="Arial"/>
                <a:cs typeface="Arial"/>
              </a:rPr>
              <a:t>e.g.: </a:t>
            </a:r>
            <a:r>
              <a:rPr sz="2200" spc="-50" dirty="0">
                <a:latin typeface="Arial"/>
                <a:cs typeface="Arial"/>
              </a:rPr>
              <a:t>settlement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22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dispute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1400" y="0"/>
            <a:ext cx="1752599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7600" y="5762243"/>
            <a:ext cx="1676399" cy="1095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982" y="324357"/>
            <a:ext cx="754507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30" dirty="0"/>
              <a:t>Difference </a:t>
            </a:r>
            <a:r>
              <a:rPr sz="3500" spc="-105" dirty="0"/>
              <a:t>between </a:t>
            </a:r>
            <a:r>
              <a:rPr sz="3500" spc="-140" dirty="0"/>
              <a:t>personnel </a:t>
            </a:r>
            <a:r>
              <a:rPr sz="3500" spc="-210" dirty="0"/>
              <a:t>mg </a:t>
            </a:r>
            <a:r>
              <a:rPr sz="3500" spc="55" dirty="0"/>
              <a:t>&amp;</a:t>
            </a:r>
            <a:r>
              <a:rPr sz="3500" spc="-405" dirty="0"/>
              <a:t> </a:t>
            </a:r>
            <a:r>
              <a:rPr sz="3500" spc="-305" dirty="0"/>
              <a:t>HRM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535940" y="1156461"/>
            <a:ext cx="7199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01160" algn="l"/>
              </a:tabLst>
            </a:pPr>
            <a:r>
              <a:rPr sz="2400" b="1" spc="-340" dirty="0">
                <a:latin typeface="Arial"/>
                <a:cs typeface="Arial"/>
              </a:rPr>
              <a:t>PERSONNEL</a:t>
            </a:r>
            <a:r>
              <a:rPr sz="2400" b="1" spc="-145" dirty="0">
                <a:latin typeface="Arial"/>
                <a:cs typeface="Arial"/>
              </a:rPr>
              <a:t> </a:t>
            </a:r>
            <a:r>
              <a:rPr sz="2400" b="1" spc="-220" dirty="0">
                <a:latin typeface="Arial"/>
                <a:cs typeface="Arial"/>
              </a:rPr>
              <a:t>MANAGEMENT	</a:t>
            </a:r>
            <a:r>
              <a:rPr sz="2400" b="1" spc="-145" dirty="0">
                <a:latin typeface="Arial"/>
                <a:cs typeface="Arial"/>
              </a:rPr>
              <a:t>HUMAN </a:t>
            </a:r>
            <a:r>
              <a:rPr sz="2400" b="1" spc="-375" dirty="0">
                <a:latin typeface="Arial"/>
                <a:cs typeface="Arial"/>
              </a:rPr>
              <a:t>RESOURCE</a:t>
            </a:r>
            <a:r>
              <a:rPr sz="2400" b="1" spc="-225" dirty="0">
                <a:latin typeface="Arial"/>
                <a:cs typeface="Arial"/>
              </a:rPr>
              <a:t> </a:t>
            </a:r>
            <a:r>
              <a:rPr sz="2400" b="1" spc="-125" dirty="0">
                <a:latin typeface="Arial"/>
                <a:cs typeface="Arial"/>
              </a:rPr>
              <a:t>MG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86230"/>
            <a:ext cx="4303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  <a:tab pos="4201160" algn="l"/>
              </a:tabLst>
            </a:pPr>
            <a:r>
              <a:rPr sz="2000" spc="-65" dirty="0">
                <a:latin typeface="Arial"/>
                <a:cs typeface="Arial"/>
              </a:rPr>
              <a:t>Mg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peopl</a:t>
            </a:r>
            <a:r>
              <a:rPr sz="2000" spc="-75" dirty="0">
                <a:latin typeface="Arial"/>
                <a:cs typeface="Arial"/>
              </a:rPr>
              <a:t>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emp</a:t>
            </a:r>
            <a:r>
              <a:rPr sz="2000" spc="-35" dirty="0">
                <a:latin typeface="Arial"/>
                <a:cs typeface="Arial"/>
              </a:rPr>
              <a:t>l</a:t>
            </a:r>
            <a:r>
              <a:rPr sz="2000" spc="-75" dirty="0">
                <a:latin typeface="Arial"/>
                <a:cs typeface="Arial"/>
              </a:rPr>
              <a:t>o</a:t>
            </a:r>
            <a:r>
              <a:rPr sz="2000" spc="-114" dirty="0">
                <a:latin typeface="Arial"/>
                <a:cs typeface="Arial"/>
              </a:rPr>
              <a:t>y</a:t>
            </a:r>
            <a:r>
              <a:rPr sz="2000" spc="-90" dirty="0">
                <a:latin typeface="Arial"/>
                <a:cs typeface="Arial"/>
              </a:rPr>
              <a:t>ed</a:t>
            </a:r>
            <a:r>
              <a:rPr sz="2000" dirty="0">
                <a:latin typeface="Arial"/>
                <a:cs typeface="Arial"/>
              </a:rPr>
              <a:t>	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57170"/>
            <a:ext cx="3689985" cy="29832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3535">
              <a:lnSpc>
                <a:spcPts val="2160"/>
              </a:lnSpc>
              <a:spcBef>
                <a:spcPts val="37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25" dirty="0">
                <a:latin typeface="Arial"/>
                <a:cs typeface="Arial"/>
              </a:rPr>
              <a:t>Employees </a:t>
            </a:r>
            <a:r>
              <a:rPr sz="2000" spc="-90" dirty="0">
                <a:latin typeface="Arial"/>
                <a:cs typeface="Arial"/>
              </a:rPr>
              <a:t>are </a:t>
            </a:r>
            <a:r>
              <a:rPr sz="2000" spc="-40" dirty="0">
                <a:latin typeface="Arial"/>
                <a:cs typeface="Arial"/>
              </a:rPr>
              <a:t>treated </a:t>
            </a:r>
            <a:r>
              <a:rPr sz="2000" spc="-185" dirty="0">
                <a:latin typeface="Arial"/>
                <a:cs typeface="Arial"/>
              </a:rPr>
              <a:t>as  </a:t>
            </a:r>
            <a:r>
              <a:rPr sz="2000" spc="-90" dirty="0">
                <a:latin typeface="Arial"/>
                <a:cs typeface="Arial"/>
              </a:rPr>
              <a:t>economic </a:t>
            </a:r>
            <a:r>
              <a:rPr sz="2000" spc="-95" dirty="0">
                <a:latin typeface="Arial"/>
                <a:cs typeface="Arial"/>
              </a:rPr>
              <a:t>man </a:t>
            </a:r>
            <a:r>
              <a:rPr sz="2000" spc="-185" dirty="0">
                <a:latin typeface="Arial"/>
                <a:cs typeface="Arial"/>
              </a:rPr>
              <a:t>as </a:t>
            </a:r>
            <a:r>
              <a:rPr sz="2000" spc="-90" dirty="0">
                <a:latin typeface="Arial"/>
                <a:cs typeface="Arial"/>
              </a:rPr>
              <a:t>his </a:t>
            </a:r>
            <a:r>
              <a:rPr sz="2000" spc="-95" dirty="0">
                <a:latin typeface="Arial"/>
                <a:cs typeface="Arial"/>
              </a:rPr>
              <a:t>service </a:t>
            </a:r>
            <a:r>
              <a:rPr sz="2000" spc="-90" dirty="0">
                <a:latin typeface="Arial"/>
                <a:cs typeface="Arial"/>
              </a:rPr>
              <a:t>are  </a:t>
            </a:r>
            <a:r>
              <a:rPr sz="2000" spc="-125" dirty="0">
                <a:latin typeface="Arial"/>
                <a:cs typeface="Arial"/>
              </a:rPr>
              <a:t>exchanged </a:t>
            </a:r>
            <a:r>
              <a:rPr sz="2000" spc="10" dirty="0">
                <a:latin typeface="Arial"/>
                <a:cs typeface="Arial"/>
              </a:rPr>
              <a:t>with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salary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ts val="2280"/>
              </a:lnSpc>
              <a:spcBef>
                <a:spcPts val="20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14" dirty="0">
                <a:latin typeface="Arial"/>
                <a:cs typeface="Arial"/>
              </a:rPr>
              <a:t>Employee </a:t>
            </a:r>
            <a:r>
              <a:rPr sz="2000" spc="-90" dirty="0">
                <a:latin typeface="Arial"/>
                <a:cs typeface="Arial"/>
              </a:rPr>
              <a:t>are </a:t>
            </a:r>
            <a:r>
              <a:rPr sz="2000" spc="-75" dirty="0">
                <a:latin typeface="Arial"/>
                <a:cs typeface="Arial"/>
              </a:rPr>
              <a:t>viewed </a:t>
            </a:r>
            <a:r>
              <a:rPr sz="2000" spc="-185" dirty="0">
                <a:latin typeface="Arial"/>
                <a:cs typeface="Arial"/>
              </a:rPr>
              <a:t>as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tool,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spc="-50" dirty="0">
                <a:latin typeface="Arial"/>
                <a:cs typeface="Arial"/>
              </a:rPr>
              <a:t>equipment</a:t>
            </a:r>
            <a:endParaRPr sz="2000">
              <a:latin typeface="Arial"/>
              <a:cs typeface="Arial"/>
            </a:endParaRPr>
          </a:p>
          <a:p>
            <a:pPr marL="355600" marR="283845" indent="-343535" algn="just">
              <a:lnSpc>
                <a:spcPts val="2160"/>
              </a:lnSpc>
              <a:spcBef>
                <a:spcPts val="509"/>
              </a:spcBef>
              <a:buChar char="•"/>
              <a:tabLst>
                <a:tab pos="356235" algn="l"/>
              </a:tabLst>
            </a:pPr>
            <a:r>
              <a:rPr sz="2000" spc="-114" dirty="0">
                <a:latin typeface="Arial"/>
                <a:cs typeface="Arial"/>
              </a:rPr>
              <a:t>Employee </a:t>
            </a:r>
            <a:r>
              <a:rPr sz="2000" spc="-90" dirty="0">
                <a:latin typeface="Arial"/>
                <a:cs typeface="Arial"/>
              </a:rPr>
              <a:t>are </a:t>
            </a:r>
            <a:r>
              <a:rPr sz="2000" spc="-40" dirty="0">
                <a:latin typeface="Arial"/>
                <a:cs typeface="Arial"/>
              </a:rPr>
              <a:t>treated </a:t>
            </a:r>
            <a:r>
              <a:rPr sz="2000" spc="-185" dirty="0">
                <a:latin typeface="Arial"/>
                <a:cs typeface="Arial"/>
              </a:rPr>
              <a:t>as </a:t>
            </a:r>
            <a:r>
              <a:rPr sz="2000" spc="-90" dirty="0">
                <a:latin typeface="Arial"/>
                <a:cs typeface="Arial"/>
              </a:rPr>
              <a:t>cost  center. </a:t>
            </a:r>
            <a:r>
              <a:rPr sz="2000" spc="-85" dirty="0">
                <a:latin typeface="Arial"/>
                <a:cs typeface="Arial"/>
              </a:rPr>
              <a:t>Therefore </a:t>
            </a:r>
            <a:r>
              <a:rPr sz="2000" spc="-120" dirty="0">
                <a:latin typeface="Arial"/>
                <a:cs typeface="Arial"/>
              </a:rPr>
              <a:t>mg </a:t>
            </a:r>
            <a:r>
              <a:rPr sz="2000" spc="-60" dirty="0">
                <a:latin typeface="Arial"/>
                <a:cs typeface="Arial"/>
              </a:rPr>
              <a:t>controls  </a:t>
            </a:r>
            <a:r>
              <a:rPr sz="2000" spc="-90" dirty="0">
                <a:latin typeface="Arial"/>
                <a:cs typeface="Arial"/>
              </a:rPr>
              <a:t>cost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labour</a:t>
            </a:r>
            <a:endParaRPr sz="2000">
              <a:latin typeface="Arial"/>
              <a:cs typeface="Arial"/>
            </a:endParaRPr>
          </a:p>
          <a:p>
            <a:pPr marL="355600" indent="-343535" algn="just">
              <a:lnSpc>
                <a:spcPts val="2280"/>
              </a:lnSpc>
              <a:spcBef>
                <a:spcPts val="209"/>
              </a:spcBef>
              <a:buChar char="•"/>
              <a:tabLst>
                <a:tab pos="356235" algn="l"/>
              </a:tabLst>
            </a:pPr>
            <a:r>
              <a:rPr sz="2000" spc="-125" dirty="0">
                <a:latin typeface="Arial"/>
                <a:cs typeface="Arial"/>
              </a:rPr>
              <a:t>Employees </a:t>
            </a:r>
            <a:r>
              <a:rPr sz="2000" spc="-120" dirty="0">
                <a:latin typeface="Arial"/>
                <a:cs typeface="Arial"/>
              </a:rPr>
              <a:t>used </a:t>
            </a:r>
            <a:r>
              <a:rPr sz="2000" spc="-185" dirty="0">
                <a:latin typeface="Arial"/>
                <a:cs typeface="Arial"/>
              </a:rPr>
              <a:t>as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organization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spc="-30" dirty="0">
                <a:latin typeface="Arial"/>
                <a:cs typeface="Arial"/>
              </a:rPr>
              <a:t>benefit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5580075"/>
            <a:ext cx="3027045" cy="94106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3535">
              <a:lnSpc>
                <a:spcPts val="2160"/>
              </a:lnSpc>
              <a:spcBef>
                <a:spcPts val="37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10" dirty="0">
                <a:latin typeface="Arial"/>
                <a:cs typeface="Arial"/>
              </a:rPr>
              <a:t>Personnel </a:t>
            </a:r>
            <a:r>
              <a:rPr sz="2000" spc="-30" dirty="0">
                <a:latin typeface="Arial"/>
                <a:cs typeface="Arial"/>
              </a:rPr>
              <a:t>function </a:t>
            </a:r>
            <a:r>
              <a:rPr sz="2000" spc="-110" dirty="0">
                <a:latin typeface="Arial"/>
                <a:cs typeface="Arial"/>
              </a:rPr>
              <a:t>is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only  </a:t>
            </a:r>
            <a:r>
              <a:rPr sz="2000" spc="-60" dirty="0">
                <a:latin typeface="Arial"/>
                <a:cs typeface="Arial"/>
              </a:rPr>
              <a:t>auxiliary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(secondary)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04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80" dirty="0">
                <a:latin typeface="Arial"/>
                <a:cs typeface="Arial"/>
              </a:rPr>
              <a:t>Short </a:t>
            </a:r>
            <a:r>
              <a:rPr sz="2000" spc="-20" dirty="0">
                <a:latin typeface="Arial"/>
                <a:cs typeface="Arial"/>
              </a:rPr>
              <a:t>term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perspective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4527" y="1586230"/>
            <a:ext cx="3796029" cy="481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ts val="2280"/>
              </a:lnSpc>
              <a:spcBef>
                <a:spcPts val="105"/>
              </a:spcBef>
            </a:pPr>
            <a:r>
              <a:rPr sz="2000" spc="-65" dirty="0">
                <a:latin typeface="Arial"/>
                <a:cs typeface="Arial"/>
              </a:rPr>
              <a:t>Mg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00" dirty="0">
                <a:latin typeface="Arial"/>
                <a:cs typeface="Arial"/>
              </a:rPr>
              <a:t>employees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skills,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spc="-105" dirty="0">
                <a:latin typeface="Arial"/>
                <a:cs typeface="Arial"/>
              </a:rPr>
              <a:t>Knowledge,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abilities</a:t>
            </a:r>
            <a:endParaRPr sz="2000">
              <a:latin typeface="Arial"/>
              <a:cs typeface="Arial"/>
            </a:endParaRPr>
          </a:p>
          <a:p>
            <a:pPr marL="355600" marR="68580" indent="-343535">
              <a:lnSpc>
                <a:spcPts val="2160"/>
              </a:lnSpc>
              <a:spcBef>
                <a:spcPts val="50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25" dirty="0">
                <a:latin typeface="Arial"/>
                <a:cs typeface="Arial"/>
              </a:rPr>
              <a:t>Employees </a:t>
            </a:r>
            <a:r>
              <a:rPr sz="2000" spc="-90" dirty="0">
                <a:latin typeface="Arial"/>
                <a:cs typeface="Arial"/>
              </a:rPr>
              <a:t>are </a:t>
            </a:r>
            <a:r>
              <a:rPr sz="2000" spc="-40" dirty="0">
                <a:latin typeface="Arial"/>
                <a:cs typeface="Arial"/>
              </a:rPr>
              <a:t>treated </a:t>
            </a:r>
            <a:r>
              <a:rPr sz="2000" spc="-185" dirty="0">
                <a:latin typeface="Arial"/>
                <a:cs typeface="Arial"/>
              </a:rPr>
              <a:t>as  </a:t>
            </a:r>
            <a:r>
              <a:rPr sz="2000" spc="-85" dirty="0">
                <a:latin typeface="Arial"/>
                <a:cs typeface="Arial"/>
              </a:rPr>
              <a:t>economic, </a:t>
            </a:r>
            <a:r>
              <a:rPr sz="2000" spc="-100" dirty="0">
                <a:latin typeface="Arial"/>
                <a:cs typeface="Arial"/>
              </a:rPr>
              <a:t>social </a:t>
            </a:r>
            <a:r>
              <a:rPr sz="2000" spc="30" dirty="0">
                <a:latin typeface="Arial"/>
                <a:cs typeface="Arial"/>
              </a:rPr>
              <a:t>&amp;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psychological  man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ts val="2280"/>
              </a:lnSpc>
              <a:spcBef>
                <a:spcPts val="21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14" dirty="0">
                <a:latin typeface="Arial"/>
                <a:cs typeface="Arial"/>
              </a:rPr>
              <a:t>Employee </a:t>
            </a:r>
            <a:r>
              <a:rPr sz="2000" spc="-90" dirty="0">
                <a:latin typeface="Arial"/>
                <a:cs typeface="Arial"/>
              </a:rPr>
              <a:t>are </a:t>
            </a:r>
            <a:r>
              <a:rPr sz="2000" spc="-40" dirty="0">
                <a:latin typeface="Arial"/>
                <a:cs typeface="Arial"/>
              </a:rPr>
              <a:t>treated </a:t>
            </a:r>
            <a:r>
              <a:rPr sz="2000" spc="-185" dirty="0">
                <a:latin typeface="Arial"/>
                <a:cs typeface="Arial"/>
              </a:rPr>
              <a:t>as </a:t>
            </a:r>
            <a:r>
              <a:rPr sz="2000" spc="-155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spc="-90" dirty="0">
                <a:latin typeface="Arial"/>
                <a:cs typeface="Arial"/>
              </a:rPr>
              <a:t>resource</a:t>
            </a:r>
            <a:endParaRPr sz="2000">
              <a:latin typeface="Arial"/>
              <a:cs typeface="Arial"/>
            </a:endParaRPr>
          </a:p>
          <a:p>
            <a:pPr marL="355600" marR="307975" indent="-343535">
              <a:lnSpc>
                <a:spcPts val="2160"/>
              </a:lnSpc>
              <a:spcBef>
                <a:spcPts val="50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25" dirty="0">
                <a:latin typeface="Arial"/>
                <a:cs typeface="Arial"/>
              </a:rPr>
              <a:t>Employees </a:t>
            </a:r>
            <a:r>
              <a:rPr sz="2000" spc="-185" dirty="0">
                <a:latin typeface="Arial"/>
                <a:cs typeface="Arial"/>
              </a:rPr>
              <a:t>as </a:t>
            </a:r>
            <a:r>
              <a:rPr sz="2000" spc="-40" dirty="0">
                <a:latin typeface="Arial"/>
                <a:cs typeface="Arial"/>
              </a:rPr>
              <a:t>treated </a:t>
            </a:r>
            <a:r>
              <a:rPr sz="2000" spc="-185" dirty="0">
                <a:latin typeface="Arial"/>
                <a:cs typeface="Arial"/>
              </a:rPr>
              <a:t>as </a:t>
            </a:r>
            <a:r>
              <a:rPr sz="2000" spc="5" dirty="0">
                <a:latin typeface="Arial"/>
                <a:cs typeface="Arial"/>
              </a:rPr>
              <a:t>profit  </a:t>
            </a:r>
            <a:r>
              <a:rPr sz="2000" spc="-90" dirty="0">
                <a:latin typeface="Arial"/>
                <a:cs typeface="Arial"/>
              </a:rPr>
              <a:t>center. </a:t>
            </a:r>
            <a:r>
              <a:rPr sz="2000" spc="-80" dirty="0">
                <a:latin typeface="Arial"/>
                <a:cs typeface="Arial"/>
              </a:rPr>
              <a:t>Therefore, invest </a:t>
            </a:r>
            <a:r>
              <a:rPr sz="2000" spc="-25" dirty="0">
                <a:latin typeface="Arial"/>
                <a:cs typeface="Arial"/>
              </a:rPr>
              <a:t>in  </a:t>
            </a:r>
            <a:r>
              <a:rPr sz="2000" spc="-80" dirty="0">
                <a:latin typeface="Arial"/>
                <a:cs typeface="Arial"/>
              </a:rPr>
              <a:t>human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resource.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90100"/>
              </a:lnSpc>
              <a:spcBef>
                <a:spcPts val="45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25" dirty="0">
                <a:latin typeface="Arial"/>
                <a:cs typeface="Arial"/>
              </a:rPr>
              <a:t>Employees </a:t>
            </a:r>
            <a:r>
              <a:rPr sz="2000" spc="-120" dirty="0">
                <a:latin typeface="Arial"/>
                <a:cs typeface="Arial"/>
              </a:rPr>
              <a:t>used </a:t>
            </a:r>
            <a:r>
              <a:rPr sz="2000" spc="-5" dirty="0">
                <a:latin typeface="Arial"/>
                <a:cs typeface="Arial"/>
              </a:rPr>
              <a:t>for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multi-mutual  </a:t>
            </a:r>
            <a:r>
              <a:rPr sz="2000" spc="-30" dirty="0">
                <a:latin typeface="Arial"/>
                <a:cs typeface="Arial"/>
              </a:rPr>
              <a:t>benefit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spc="-65" dirty="0">
                <a:latin typeface="Arial"/>
                <a:cs typeface="Arial"/>
              </a:rPr>
              <a:t>org, </a:t>
            </a:r>
            <a:r>
              <a:rPr sz="2000" spc="-100" dirty="0">
                <a:latin typeface="Arial"/>
                <a:cs typeface="Arial"/>
              </a:rPr>
              <a:t>employees </a:t>
            </a:r>
            <a:r>
              <a:rPr sz="2000" spc="30" dirty="0">
                <a:latin typeface="Arial"/>
                <a:cs typeface="Arial"/>
              </a:rPr>
              <a:t>&amp;  </a:t>
            </a:r>
            <a:r>
              <a:rPr sz="2000" spc="-50" dirty="0">
                <a:latin typeface="Arial"/>
                <a:cs typeface="Arial"/>
              </a:rPr>
              <a:t>family</a:t>
            </a:r>
            <a:endParaRPr sz="2000">
              <a:latin typeface="Arial"/>
              <a:cs typeface="Arial"/>
            </a:endParaRPr>
          </a:p>
          <a:p>
            <a:pPr marL="355600" marR="206375" indent="-343535">
              <a:lnSpc>
                <a:spcPts val="2160"/>
              </a:lnSpc>
              <a:spcBef>
                <a:spcPts val="50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75" dirty="0">
                <a:latin typeface="Arial"/>
                <a:cs typeface="Arial"/>
              </a:rPr>
              <a:t>HRM </a:t>
            </a:r>
            <a:r>
              <a:rPr sz="2000" spc="-110" dirty="0">
                <a:latin typeface="Arial"/>
                <a:cs typeface="Arial"/>
              </a:rPr>
              <a:t>is </a:t>
            </a:r>
            <a:r>
              <a:rPr sz="2000" spc="-155" dirty="0">
                <a:latin typeface="Arial"/>
                <a:cs typeface="Arial"/>
              </a:rPr>
              <a:t>a </a:t>
            </a:r>
            <a:r>
              <a:rPr sz="2000" spc="-75" dirty="0">
                <a:latin typeface="Arial"/>
                <a:cs typeface="Arial"/>
              </a:rPr>
              <a:t>strategic(planned) </a:t>
            </a:r>
            <a:r>
              <a:rPr sz="2000" spc="-120" dirty="0">
                <a:latin typeface="Arial"/>
                <a:cs typeface="Arial"/>
              </a:rPr>
              <a:t>mg  </a:t>
            </a:r>
            <a:r>
              <a:rPr sz="2000" spc="-30" dirty="0">
                <a:latin typeface="Arial"/>
                <a:cs typeface="Arial"/>
              </a:rPr>
              <a:t>function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09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45" dirty="0">
                <a:latin typeface="Arial"/>
                <a:cs typeface="Arial"/>
              </a:rPr>
              <a:t>Long </a:t>
            </a:r>
            <a:r>
              <a:rPr sz="2000" spc="-20" dirty="0">
                <a:latin typeface="Arial"/>
                <a:cs typeface="Arial"/>
              </a:rPr>
              <a:t>term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perspective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5901" y="388365"/>
            <a:ext cx="3094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40" dirty="0"/>
              <a:t>Objectives </a:t>
            </a:r>
            <a:r>
              <a:rPr sz="3200" spc="-5" dirty="0"/>
              <a:t>of</a:t>
            </a:r>
            <a:r>
              <a:rPr sz="3200" spc="-275" dirty="0"/>
              <a:t> </a:t>
            </a:r>
            <a:r>
              <a:rPr sz="3200" spc="-280" dirty="0"/>
              <a:t>HRM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774852"/>
            <a:ext cx="8904605" cy="6122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305" dirty="0">
                <a:latin typeface="Arial"/>
                <a:cs typeface="Arial"/>
              </a:rPr>
              <a:t>To </a:t>
            </a:r>
            <a:r>
              <a:rPr sz="2500" spc="-80" dirty="0">
                <a:latin typeface="Arial"/>
                <a:cs typeface="Arial"/>
              </a:rPr>
              <a:t>help </a:t>
            </a:r>
            <a:r>
              <a:rPr sz="2500" spc="-30" dirty="0">
                <a:latin typeface="Arial"/>
                <a:cs typeface="Arial"/>
              </a:rPr>
              <a:t>the </a:t>
            </a:r>
            <a:r>
              <a:rPr sz="2500" spc="-95" dirty="0">
                <a:latin typeface="Arial"/>
                <a:cs typeface="Arial"/>
              </a:rPr>
              <a:t>organization </a:t>
            </a:r>
            <a:r>
              <a:rPr sz="2500" spc="-125" dirty="0">
                <a:latin typeface="Arial"/>
                <a:cs typeface="Arial"/>
              </a:rPr>
              <a:t>reach </a:t>
            </a:r>
            <a:r>
              <a:rPr sz="2500" spc="-40" dirty="0">
                <a:latin typeface="Arial"/>
                <a:cs typeface="Arial"/>
              </a:rPr>
              <a:t>its</a:t>
            </a:r>
            <a:r>
              <a:rPr sz="2500" spc="-150" dirty="0">
                <a:latin typeface="Arial"/>
                <a:cs typeface="Arial"/>
              </a:rPr>
              <a:t> </a:t>
            </a:r>
            <a:r>
              <a:rPr sz="2500" spc="-120" dirty="0">
                <a:latin typeface="Arial"/>
                <a:cs typeface="Arial"/>
              </a:rPr>
              <a:t>goal</a:t>
            </a:r>
            <a:endParaRPr sz="25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305" dirty="0">
                <a:latin typeface="Arial"/>
                <a:cs typeface="Arial"/>
              </a:rPr>
              <a:t>To </a:t>
            </a:r>
            <a:r>
              <a:rPr sz="2500" spc="-85" dirty="0">
                <a:latin typeface="Arial"/>
                <a:cs typeface="Arial"/>
              </a:rPr>
              <a:t>employ </a:t>
            </a:r>
            <a:r>
              <a:rPr sz="2500" spc="-30" dirty="0">
                <a:latin typeface="Arial"/>
                <a:cs typeface="Arial"/>
              </a:rPr>
              <a:t>the </a:t>
            </a:r>
            <a:r>
              <a:rPr sz="2500" spc="-105" dirty="0">
                <a:latin typeface="Arial"/>
                <a:cs typeface="Arial"/>
              </a:rPr>
              <a:t>skills </a:t>
            </a:r>
            <a:r>
              <a:rPr sz="2500" spc="-120" dirty="0">
                <a:latin typeface="Arial"/>
                <a:cs typeface="Arial"/>
              </a:rPr>
              <a:t>and </a:t>
            </a:r>
            <a:r>
              <a:rPr sz="2500" spc="-55" dirty="0">
                <a:latin typeface="Arial"/>
                <a:cs typeface="Arial"/>
              </a:rPr>
              <a:t>abilities </a:t>
            </a:r>
            <a:r>
              <a:rPr sz="2500" spc="-5" dirty="0">
                <a:latin typeface="Arial"/>
                <a:cs typeface="Arial"/>
              </a:rPr>
              <a:t>of </a:t>
            </a:r>
            <a:r>
              <a:rPr sz="2500" spc="-30" dirty="0">
                <a:latin typeface="Arial"/>
                <a:cs typeface="Arial"/>
              </a:rPr>
              <a:t>the </a:t>
            </a:r>
            <a:r>
              <a:rPr sz="2500" spc="-65" dirty="0">
                <a:latin typeface="Arial"/>
                <a:cs typeface="Arial"/>
              </a:rPr>
              <a:t>workforce</a:t>
            </a:r>
            <a:r>
              <a:rPr sz="2500" spc="-455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efficiently</a:t>
            </a:r>
            <a:endParaRPr sz="2500">
              <a:latin typeface="Arial"/>
              <a:cs typeface="Arial"/>
            </a:endParaRPr>
          </a:p>
          <a:p>
            <a:pPr marL="527685" marR="33210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305" dirty="0">
                <a:latin typeface="Arial"/>
                <a:cs typeface="Arial"/>
              </a:rPr>
              <a:t>To</a:t>
            </a:r>
            <a:r>
              <a:rPr sz="2500" spc="-135" dirty="0">
                <a:latin typeface="Arial"/>
                <a:cs typeface="Arial"/>
              </a:rPr>
              <a:t> </a:t>
            </a:r>
            <a:r>
              <a:rPr sz="2500" spc="-75" dirty="0">
                <a:latin typeface="Arial"/>
                <a:cs typeface="Arial"/>
              </a:rPr>
              <a:t>provide</a:t>
            </a:r>
            <a:r>
              <a:rPr sz="2500" spc="-135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the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90" dirty="0">
                <a:latin typeface="Arial"/>
                <a:cs typeface="Arial"/>
              </a:rPr>
              <a:t>organization</a:t>
            </a:r>
            <a:r>
              <a:rPr sz="2500" spc="-135" dirty="0">
                <a:latin typeface="Arial"/>
                <a:cs typeface="Arial"/>
              </a:rPr>
              <a:t> </a:t>
            </a:r>
            <a:r>
              <a:rPr sz="2500" spc="15" dirty="0">
                <a:latin typeface="Arial"/>
                <a:cs typeface="Arial"/>
              </a:rPr>
              <a:t>with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well</a:t>
            </a:r>
            <a:r>
              <a:rPr sz="2500" spc="-125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trained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35" dirty="0">
                <a:latin typeface="Arial"/>
                <a:cs typeface="Arial"/>
              </a:rPr>
              <a:t>&amp;</a:t>
            </a:r>
            <a:r>
              <a:rPr sz="2500" spc="-145" dirty="0">
                <a:latin typeface="Arial"/>
                <a:cs typeface="Arial"/>
              </a:rPr>
              <a:t> </a:t>
            </a:r>
            <a:r>
              <a:rPr sz="2500" spc="-40" dirty="0">
                <a:latin typeface="Arial"/>
                <a:cs typeface="Arial"/>
              </a:rPr>
              <a:t>well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motivated  </a:t>
            </a:r>
            <a:r>
              <a:rPr sz="2500" spc="-125" dirty="0">
                <a:latin typeface="Arial"/>
                <a:cs typeface="Arial"/>
              </a:rPr>
              <a:t>employees</a:t>
            </a:r>
            <a:endParaRPr sz="2500">
              <a:latin typeface="Arial"/>
              <a:cs typeface="Arial"/>
            </a:endParaRPr>
          </a:p>
          <a:p>
            <a:pPr marL="527685" marR="647700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305" dirty="0">
                <a:latin typeface="Arial"/>
                <a:cs typeface="Arial"/>
              </a:rPr>
              <a:t>To </a:t>
            </a:r>
            <a:r>
              <a:rPr sz="2500" spc="-130" dirty="0">
                <a:latin typeface="Arial"/>
                <a:cs typeface="Arial"/>
              </a:rPr>
              <a:t>increase </a:t>
            </a:r>
            <a:r>
              <a:rPr sz="2500" spc="-125" dirty="0">
                <a:latin typeface="Arial"/>
                <a:cs typeface="Arial"/>
              </a:rPr>
              <a:t>employees </a:t>
            </a:r>
            <a:r>
              <a:rPr sz="2500" spc="-40" dirty="0">
                <a:latin typeface="Arial"/>
                <a:cs typeface="Arial"/>
              </a:rPr>
              <a:t>job </a:t>
            </a:r>
            <a:r>
              <a:rPr sz="2500" spc="-85" dirty="0">
                <a:latin typeface="Arial"/>
                <a:cs typeface="Arial"/>
              </a:rPr>
              <a:t>satisfaction </a:t>
            </a:r>
            <a:r>
              <a:rPr sz="2500" spc="-120" dirty="0">
                <a:latin typeface="Arial"/>
                <a:cs typeface="Arial"/>
              </a:rPr>
              <a:t>and </a:t>
            </a:r>
            <a:r>
              <a:rPr sz="2500" spc="-90" dirty="0">
                <a:latin typeface="Arial"/>
                <a:cs typeface="Arial"/>
              </a:rPr>
              <a:t>self </a:t>
            </a:r>
            <a:r>
              <a:rPr sz="2500" spc="-80" dirty="0">
                <a:latin typeface="Arial"/>
                <a:cs typeface="Arial"/>
              </a:rPr>
              <a:t>actualization  </a:t>
            </a:r>
            <a:r>
              <a:rPr sz="2500" spc="-65" dirty="0">
                <a:latin typeface="Arial"/>
                <a:cs typeface="Arial"/>
              </a:rPr>
              <a:t>(stimulate </a:t>
            </a:r>
            <a:r>
              <a:rPr sz="2500" spc="-125" dirty="0">
                <a:latin typeface="Arial"/>
                <a:cs typeface="Arial"/>
              </a:rPr>
              <a:t>employees </a:t>
            </a:r>
            <a:r>
              <a:rPr sz="2500" spc="20" dirty="0">
                <a:latin typeface="Arial"/>
                <a:cs typeface="Arial"/>
              </a:rPr>
              <a:t>to </a:t>
            </a:r>
            <a:r>
              <a:rPr sz="2500" spc="-114" dirty="0">
                <a:latin typeface="Arial"/>
                <a:cs typeface="Arial"/>
              </a:rPr>
              <a:t>realize </a:t>
            </a:r>
            <a:r>
              <a:rPr sz="2500" spc="-10" dirty="0">
                <a:latin typeface="Arial"/>
                <a:cs typeface="Arial"/>
              </a:rPr>
              <a:t>their</a:t>
            </a:r>
            <a:r>
              <a:rPr sz="2500" spc="-315" dirty="0">
                <a:latin typeface="Arial"/>
                <a:cs typeface="Arial"/>
              </a:rPr>
              <a:t> </a:t>
            </a:r>
            <a:r>
              <a:rPr sz="2500" spc="-40" dirty="0">
                <a:latin typeface="Arial"/>
                <a:cs typeface="Arial"/>
              </a:rPr>
              <a:t>potential)</a:t>
            </a:r>
            <a:endParaRPr sz="25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305" dirty="0">
                <a:latin typeface="Arial"/>
                <a:cs typeface="Arial"/>
              </a:rPr>
              <a:t>To </a:t>
            </a:r>
            <a:r>
              <a:rPr sz="2500" spc="-100" dirty="0">
                <a:latin typeface="Arial"/>
                <a:cs typeface="Arial"/>
              </a:rPr>
              <a:t>develop </a:t>
            </a:r>
            <a:r>
              <a:rPr sz="2500" spc="35" dirty="0">
                <a:latin typeface="Arial"/>
                <a:cs typeface="Arial"/>
              </a:rPr>
              <a:t>&amp; </a:t>
            </a:r>
            <a:r>
              <a:rPr sz="2500" spc="-65" dirty="0">
                <a:latin typeface="Arial"/>
                <a:cs typeface="Arial"/>
              </a:rPr>
              <a:t>maintain </a:t>
            </a:r>
            <a:r>
              <a:rPr sz="2500" spc="-195" dirty="0">
                <a:latin typeface="Arial"/>
                <a:cs typeface="Arial"/>
              </a:rPr>
              <a:t>a </a:t>
            </a:r>
            <a:r>
              <a:rPr sz="2500" spc="-45" dirty="0">
                <a:latin typeface="Arial"/>
                <a:cs typeface="Arial"/>
              </a:rPr>
              <a:t>quality </a:t>
            </a:r>
            <a:r>
              <a:rPr sz="2500" spc="-10" dirty="0">
                <a:latin typeface="Arial"/>
                <a:cs typeface="Arial"/>
              </a:rPr>
              <a:t>of </a:t>
            </a:r>
            <a:r>
              <a:rPr sz="2500" spc="-50" dirty="0">
                <a:latin typeface="Arial"/>
                <a:cs typeface="Arial"/>
              </a:rPr>
              <a:t>work</a:t>
            </a:r>
            <a:r>
              <a:rPr sz="2500" spc="-380" dirty="0">
                <a:latin typeface="Arial"/>
                <a:cs typeface="Arial"/>
              </a:rPr>
              <a:t> </a:t>
            </a:r>
            <a:r>
              <a:rPr sz="2500" spc="-40" dirty="0">
                <a:latin typeface="Arial"/>
                <a:cs typeface="Arial"/>
              </a:rPr>
              <a:t>life.</a:t>
            </a:r>
            <a:endParaRPr sz="25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305" dirty="0">
                <a:latin typeface="Arial"/>
                <a:cs typeface="Arial"/>
              </a:rPr>
              <a:t>To </a:t>
            </a:r>
            <a:r>
              <a:rPr sz="2500" spc="-100" dirty="0">
                <a:latin typeface="Arial"/>
                <a:cs typeface="Arial"/>
              </a:rPr>
              <a:t>communicate </a:t>
            </a:r>
            <a:r>
              <a:rPr sz="2500" spc="-355" dirty="0">
                <a:latin typeface="Arial"/>
                <a:cs typeface="Arial"/>
              </a:rPr>
              <a:t>HR </a:t>
            </a:r>
            <a:r>
              <a:rPr sz="2500" spc="-90" dirty="0">
                <a:latin typeface="Arial"/>
                <a:cs typeface="Arial"/>
              </a:rPr>
              <a:t>policies </a:t>
            </a:r>
            <a:r>
              <a:rPr sz="2500" spc="20" dirty="0">
                <a:latin typeface="Arial"/>
                <a:cs typeface="Arial"/>
              </a:rPr>
              <a:t>to </a:t>
            </a:r>
            <a:r>
              <a:rPr sz="2500" spc="-55" dirty="0">
                <a:latin typeface="Arial"/>
                <a:cs typeface="Arial"/>
              </a:rPr>
              <a:t>all</a:t>
            </a:r>
            <a:r>
              <a:rPr sz="2500" spc="-280" dirty="0">
                <a:latin typeface="Arial"/>
                <a:cs typeface="Arial"/>
              </a:rPr>
              <a:t> </a:t>
            </a:r>
            <a:r>
              <a:rPr sz="2500" spc="-120" dirty="0">
                <a:latin typeface="Arial"/>
                <a:cs typeface="Arial"/>
              </a:rPr>
              <a:t>employees.</a:t>
            </a:r>
            <a:endParaRPr sz="2500">
              <a:latin typeface="Arial"/>
              <a:cs typeface="Arial"/>
            </a:endParaRPr>
          </a:p>
          <a:p>
            <a:pPr marL="527685" marR="73723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305" dirty="0">
                <a:latin typeface="Arial"/>
                <a:cs typeface="Arial"/>
              </a:rPr>
              <a:t>To </a:t>
            </a:r>
            <a:r>
              <a:rPr sz="2500" spc="-120" dirty="0">
                <a:latin typeface="Arial"/>
                <a:cs typeface="Arial"/>
              </a:rPr>
              <a:t>be </a:t>
            </a:r>
            <a:r>
              <a:rPr sz="2500" spc="-65" dirty="0">
                <a:latin typeface="Arial"/>
                <a:cs typeface="Arial"/>
              </a:rPr>
              <a:t>ethically </a:t>
            </a:r>
            <a:r>
              <a:rPr sz="2500" spc="35" dirty="0">
                <a:latin typeface="Arial"/>
                <a:cs typeface="Arial"/>
              </a:rPr>
              <a:t>&amp; </a:t>
            </a:r>
            <a:r>
              <a:rPr sz="2500" spc="-105" dirty="0">
                <a:latin typeface="Arial"/>
                <a:cs typeface="Arial"/>
              </a:rPr>
              <a:t>socially </a:t>
            </a:r>
            <a:r>
              <a:rPr sz="2500" spc="-125" dirty="0">
                <a:latin typeface="Arial"/>
                <a:cs typeface="Arial"/>
              </a:rPr>
              <a:t>responsive </a:t>
            </a:r>
            <a:r>
              <a:rPr sz="2500" spc="25" dirty="0">
                <a:latin typeface="Arial"/>
                <a:cs typeface="Arial"/>
              </a:rPr>
              <a:t>to </a:t>
            </a:r>
            <a:r>
              <a:rPr sz="2500" spc="-30" dirty="0">
                <a:latin typeface="Arial"/>
                <a:cs typeface="Arial"/>
              </a:rPr>
              <a:t>the </a:t>
            </a:r>
            <a:r>
              <a:rPr sz="2500" spc="-150" dirty="0">
                <a:latin typeface="Arial"/>
                <a:cs typeface="Arial"/>
              </a:rPr>
              <a:t>needs </a:t>
            </a:r>
            <a:r>
              <a:rPr sz="2500" spc="-10" dirty="0">
                <a:latin typeface="Arial"/>
                <a:cs typeface="Arial"/>
              </a:rPr>
              <a:t>of </a:t>
            </a:r>
            <a:r>
              <a:rPr sz="2500" spc="-30" dirty="0">
                <a:latin typeface="Arial"/>
                <a:cs typeface="Arial"/>
              </a:rPr>
              <a:t>the  </a:t>
            </a:r>
            <a:r>
              <a:rPr sz="2500" spc="-105" dirty="0">
                <a:latin typeface="Arial"/>
                <a:cs typeface="Arial"/>
              </a:rPr>
              <a:t>society(ensuring </a:t>
            </a:r>
            <a:r>
              <a:rPr sz="2500" spc="-110" dirty="0">
                <a:latin typeface="Arial"/>
                <a:cs typeface="Arial"/>
              </a:rPr>
              <a:t>compliance </a:t>
            </a:r>
            <a:r>
              <a:rPr sz="2500" spc="15" dirty="0">
                <a:latin typeface="Arial"/>
                <a:cs typeface="Arial"/>
              </a:rPr>
              <a:t>with </a:t>
            </a:r>
            <a:r>
              <a:rPr sz="2500" spc="-114" dirty="0">
                <a:latin typeface="Arial"/>
                <a:cs typeface="Arial"/>
              </a:rPr>
              <a:t>legal </a:t>
            </a:r>
            <a:r>
              <a:rPr sz="2500" spc="35" dirty="0">
                <a:latin typeface="Arial"/>
                <a:cs typeface="Arial"/>
              </a:rPr>
              <a:t>&amp; </a:t>
            </a:r>
            <a:r>
              <a:rPr sz="2500" spc="-70" dirty="0">
                <a:latin typeface="Arial"/>
                <a:cs typeface="Arial"/>
              </a:rPr>
              <a:t>ethical</a:t>
            </a:r>
            <a:r>
              <a:rPr sz="2500" spc="-385" dirty="0">
                <a:latin typeface="Arial"/>
                <a:cs typeface="Arial"/>
              </a:rPr>
              <a:t> </a:t>
            </a:r>
            <a:r>
              <a:rPr sz="2500" spc="-120" dirty="0">
                <a:latin typeface="Arial"/>
                <a:cs typeface="Arial"/>
              </a:rPr>
              <a:t>standards)</a:t>
            </a:r>
            <a:endParaRPr sz="25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305" dirty="0">
                <a:latin typeface="Arial"/>
                <a:cs typeface="Arial"/>
              </a:rPr>
              <a:t>To </a:t>
            </a:r>
            <a:r>
              <a:rPr sz="2500" spc="-75" dirty="0">
                <a:latin typeface="Arial"/>
                <a:cs typeface="Arial"/>
              </a:rPr>
              <a:t>provide </a:t>
            </a:r>
            <a:r>
              <a:rPr sz="2500" spc="-140" dirty="0">
                <a:latin typeface="Arial"/>
                <a:cs typeface="Arial"/>
              </a:rPr>
              <a:t>an </a:t>
            </a:r>
            <a:r>
              <a:rPr sz="2500" spc="-25" dirty="0">
                <a:latin typeface="Arial"/>
                <a:cs typeface="Arial"/>
              </a:rPr>
              <a:t>opportunity </a:t>
            </a:r>
            <a:r>
              <a:rPr sz="2500" spc="-10" dirty="0">
                <a:latin typeface="Arial"/>
                <a:cs typeface="Arial"/>
              </a:rPr>
              <a:t>for </a:t>
            </a:r>
            <a:r>
              <a:rPr sz="2500" spc="-130" dirty="0">
                <a:latin typeface="Arial"/>
                <a:cs typeface="Arial"/>
              </a:rPr>
              <a:t>expression </a:t>
            </a:r>
            <a:r>
              <a:rPr sz="2500" spc="35" dirty="0">
                <a:latin typeface="Arial"/>
                <a:cs typeface="Arial"/>
              </a:rPr>
              <a:t>&amp; </a:t>
            </a:r>
            <a:r>
              <a:rPr sz="2500" spc="-110" dirty="0">
                <a:latin typeface="Arial"/>
                <a:cs typeface="Arial"/>
              </a:rPr>
              <a:t>voice </a:t>
            </a:r>
            <a:r>
              <a:rPr sz="2500" spc="-35" dirty="0">
                <a:latin typeface="Arial"/>
                <a:cs typeface="Arial"/>
              </a:rPr>
              <a:t>in</a:t>
            </a:r>
            <a:r>
              <a:rPr sz="2500" spc="-440" dirty="0">
                <a:latin typeface="Arial"/>
                <a:cs typeface="Arial"/>
              </a:rPr>
              <a:t> </a:t>
            </a:r>
            <a:r>
              <a:rPr sz="2500" spc="-114" dirty="0">
                <a:latin typeface="Arial"/>
                <a:cs typeface="Arial"/>
              </a:rPr>
              <a:t>management</a:t>
            </a:r>
            <a:endParaRPr sz="25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500" spc="-305" dirty="0">
                <a:latin typeface="Arial"/>
                <a:cs typeface="Arial"/>
              </a:rPr>
              <a:t>To </a:t>
            </a:r>
            <a:r>
              <a:rPr sz="2500" spc="-75" dirty="0">
                <a:latin typeface="Arial"/>
                <a:cs typeface="Arial"/>
              </a:rPr>
              <a:t>provide </a:t>
            </a:r>
            <a:r>
              <a:rPr sz="2500" spc="-85" dirty="0">
                <a:latin typeface="Arial"/>
                <a:cs typeface="Arial"/>
              </a:rPr>
              <a:t>fair, </a:t>
            </a:r>
            <a:r>
              <a:rPr sz="2500" spc="-114" dirty="0">
                <a:latin typeface="Arial"/>
                <a:cs typeface="Arial"/>
              </a:rPr>
              <a:t>acceptable </a:t>
            </a:r>
            <a:r>
              <a:rPr sz="2500" spc="35" dirty="0">
                <a:latin typeface="Arial"/>
                <a:cs typeface="Arial"/>
              </a:rPr>
              <a:t>&amp; </a:t>
            </a:r>
            <a:r>
              <a:rPr sz="2500" spc="-45" dirty="0">
                <a:latin typeface="Arial"/>
                <a:cs typeface="Arial"/>
              </a:rPr>
              <a:t>efficient</a:t>
            </a:r>
            <a:r>
              <a:rPr sz="2500" spc="-204" dirty="0">
                <a:latin typeface="Arial"/>
                <a:cs typeface="Arial"/>
              </a:rPr>
              <a:t> </a:t>
            </a:r>
            <a:r>
              <a:rPr sz="2500" spc="-100" dirty="0">
                <a:latin typeface="Arial"/>
                <a:cs typeface="Arial"/>
              </a:rPr>
              <a:t>leadership</a:t>
            </a:r>
            <a:endParaRPr sz="2500">
              <a:latin typeface="Arial"/>
              <a:cs typeface="Arial"/>
            </a:endParaRPr>
          </a:p>
          <a:p>
            <a:pPr marL="527685" marR="220979" indent="-5156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28320" algn="l"/>
              </a:tabLst>
            </a:pPr>
            <a:r>
              <a:rPr sz="2500" spc="-305" dirty="0">
                <a:latin typeface="Arial"/>
                <a:cs typeface="Arial"/>
              </a:rPr>
              <a:t>To </a:t>
            </a:r>
            <a:r>
              <a:rPr sz="2500" spc="-105" dirty="0">
                <a:latin typeface="Arial"/>
                <a:cs typeface="Arial"/>
              </a:rPr>
              <a:t>establish </a:t>
            </a:r>
            <a:r>
              <a:rPr sz="2500" spc="-120" dirty="0">
                <a:latin typeface="Arial"/>
                <a:cs typeface="Arial"/>
              </a:rPr>
              <a:t>sound </a:t>
            </a:r>
            <a:r>
              <a:rPr sz="2500" spc="-95" dirty="0">
                <a:latin typeface="Arial"/>
                <a:cs typeface="Arial"/>
              </a:rPr>
              <a:t>organizational </a:t>
            </a:r>
            <a:r>
              <a:rPr sz="2500" spc="-55" dirty="0">
                <a:latin typeface="Arial"/>
                <a:cs typeface="Arial"/>
              </a:rPr>
              <a:t>structure </a:t>
            </a:r>
            <a:r>
              <a:rPr sz="2500" spc="35" dirty="0">
                <a:latin typeface="Arial"/>
                <a:cs typeface="Arial"/>
              </a:rPr>
              <a:t>&amp; </a:t>
            </a:r>
            <a:r>
              <a:rPr sz="2500" spc="-105" dirty="0">
                <a:latin typeface="Arial"/>
                <a:cs typeface="Arial"/>
              </a:rPr>
              <a:t>desirable </a:t>
            </a:r>
            <a:r>
              <a:rPr sz="2500" spc="-70" dirty="0">
                <a:latin typeface="Arial"/>
                <a:cs typeface="Arial"/>
              </a:rPr>
              <a:t>working  </a:t>
            </a:r>
            <a:r>
              <a:rPr sz="2500" spc="-80" dirty="0">
                <a:latin typeface="Arial"/>
                <a:cs typeface="Arial"/>
              </a:rPr>
              <a:t>relationships.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34491" y="3168413"/>
            <a:ext cx="1887178" cy="1059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4200" y="111676"/>
            <a:ext cx="2030333" cy="1250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108" y="77075"/>
            <a:ext cx="1760751" cy="6936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9" y="152400"/>
            <a:ext cx="8719440" cy="654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619716"/>
            <a:ext cx="55943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HRM</a:t>
            </a:r>
            <a:r>
              <a:rPr spc="-75" dirty="0"/>
              <a:t> </a:t>
            </a:r>
            <a:r>
              <a:rPr spc="-5" dirty="0"/>
              <a:t>Components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0600" y="1440179"/>
            <a:ext cx="7393940" cy="12382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04800" marR="647700" indent="-266700">
              <a:lnSpc>
                <a:spcPts val="2800"/>
              </a:lnSpc>
              <a:spcBef>
                <a:spcPts val="459"/>
              </a:spcBef>
            </a:pPr>
            <a:r>
              <a:rPr sz="2550" spc="735" baseline="17973" dirty="0">
                <a:solidFill>
                  <a:srgbClr val="AEFD73"/>
                </a:solidFill>
                <a:latin typeface="Symbol"/>
                <a:cs typeface="Symbol"/>
              </a:rPr>
              <a:t></a:t>
            </a:r>
            <a:r>
              <a:rPr sz="2550" spc="735" baseline="17973" dirty="0">
                <a:solidFill>
                  <a:srgbClr val="AEFD7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Component should be </a:t>
            </a:r>
            <a:r>
              <a:rPr sz="2600" spc="-5" dirty="0">
                <a:latin typeface="Times New Roman"/>
                <a:cs typeface="Times New Roman"/>
              </a:rPr>
              <a:t>consistent with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others,  organization structure, </a:t>
            </a:r>
            <a:r>
              <a:rPr sz="2600" dirty="0">
                <a:latin typeface="Times New Roman"/>
                <a:cs typeface="Times New Roman"/>
              </a:rPr>
              <a:t>and strategy.</a:t>
            </a:r>
          </a:p>
          <a:p>
            <a:pPr marL="432434">
              <a:lnSpc>
                <a:spcPct val="100000"/>
              </a:lnSpc>
              <a:spcBef>
                <a:spcPts val="590"/>
              </a:spcBef>
            </a:pPr>
            <a:r>
              <a:rPr sz="2775" spc="104" baseline="13513" dirty="0">
                <a:solidFill>
                  <a:srgbClr val="FFCC00"/>
                </a:solidFill>
                <a:latin typeface="Symbol"/>
                <a:cs typeface="Symbol"/>
              </a:rPr>
              <a:t></a:t>
            </a:r>
            <a:r>
              <a:rPr sz="2500" b="1" i="1" spc="70" dirty="0">
                <a:solidFill>
                  <a:srgbClr val="660033"/>
                </a:solidFill>
                <a:latin typeface="Times New Roman"/>
                <a:cs typeface="Times New Roman"/>
              </a:rPr>
              <a:t>Recruitment: </a:t>
            </a:r>
            <a:r>
              <a:rPr sz="2500" spc="-5" dirty="0">
                <a:latin typeface="Times New Roman"/>
                <a:cs typeface="Times New Roman"/>
              </a:rPr>
              <a:t>develop </a:t>
            </a:r>
            <a:r>
              <a:rPr sz="2500" dirty="0">
                <a:latin typeface="Times New Roman"/>
                <a:cs typeface="Times New Roman"/>
              </a:rPr>
              <a:t>a </a:t>
            </a:r>
            <a:r>
              <a:rPr sz="2500" spc="-5" dirty="0">
                <a:latin typeface="Times New Roman"/>
                <a:cs typeface="Times New Roman"/>
              </a:rPr>
              <a:t>pool </a:t>
            </a:r>
            <a:r>
              <a:rPr sz="2500" dirty="0">
                <a:latin typeface="Times New Roman"/>
                <a:cs typeface="Times New Roman"/>
              </a:rPr>
              <a:t>of </a:t>
            </a:r>
            <a:r>
              <a:rPr sz="2500" spc="-5" dirty="0">
                <a:latin typeface="Times New Roman"/>
                <a:cs typeface="Times New Roman"/>
              </a:rPr>
              <a:t>qualified</a:t>
            </a:r>
            <a:r>
              <a:rPr sz="2500" spc="-1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applicants.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9589" y="2747010"/>
            <a:ext cx="19240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515" dirty="0">
                <a:solidFill>
                  <a:srgbClr val="C20219"/>
                </a:solidFill>
                <a:latin typeface="Symbol"/>
                <a:cs typeface="Symbol"/>
              </a:rPr>
              <a:t>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97610" rIns="0" bIns="0" rtlCol="0">
            <a:spAutoFit/>
          </a:bodyPr>
          <a:lstStyle/>
          <a:p>
            <a:pPr marL="1605280" marR="984885" indent="73660">
              <a:lnSpc>
                <a:spcPts val="2750"/>
              </a:lnSpc>
              <a:spcBef>
                <a:spcPts val="200"/>
              </a:spcBef>
            </a:pPr>
            <a:r>
              <a:rPr sz="2300" spc="-5" dirty="0"/>
              <a:t>Selection: determine relative qualifications </a:t>
            </a:r>
            <a:r>
              <a:rPr sz="2300" dirty="0"/>
              <a:t>&amp;  </a:t>
            </a:r>
            <a:r>
              <a:rPr sz="2300" spc="-5" dirty="0"/>
              <a:t>potential for </a:t>
            </a:r>
            <a:r>
              <a:rPr sz="2300" dirty="0"/>
              <a:t>a</a:t>
            </a:r>
            <a:r>
              <a:rPr sz="2300" spc="-15" dirty="0"/>
              <a:t> </a:t>
            </a:r>
            <a:r>
              <a:rPr sz="2300" dirty="0"/>
              <a:t>job.</a:t>
            </a:r>
          </a:p>
          <a:p>
            <a:pPr marL="1221740" marR="895985" indent="-260350">
              <a:lnSpc>
                <a:spcPct val="100000"/>
              </a:lnSpc>
              <a:spcBef>
                <a:spcPts val="540"/>
              </a:spcBef>
            </a:pPr>
            <a:r>
              <a:rPr sz="2775" spc="157" baseline="13513" dirty="0">
                <a:solidFill>
                  <a:srgbClr val="FFCC00"/>
                </a:solidFill>
                <a:latin typeface="Symbol"/>
                <a:cs typeface="Symbol"/>
              </a:rPr>
              <a:t></a:t>
            </a:r>
            <a:r>
              <a:rPr sz="2500" b="1" i="1" spc="105" dirty="0">
                <a:solidFill>
                  <a:srgbClr val="660033"/>
                </a:solidFill>
                <a:latin typeface="Times New Roman"/>
                <a:cs typeface="Times New Roman"/>
              </a:rPr>
              <a:t>Training </a:t>
            </a:r>
            <a:r>
              <a:rPr sz="2500" b="1" i="1" dirty="0">
                <a:solidFill>
                  <a:srgbClr val="660033"/>
                </a:solidFill>
                <a:latin typeface="Times New Roman"/>
                <a:cs typeface="Times New Roman"/>
              </a:rPr>
              <a:t>&amp; </a:t>
            </a:r>
            <a:r>
              <a:rPr sz="25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Development: </a:t>
            </a:r>
            <a:r>
              <a:rPr sz="2500" spc="-5" dirty="0"/>
              <a:t>ongoing process</a:t>
            </a:r>
            <a:r>
              <a:rPr sz="2500" spc="-160" dirty="0"/>
              <a:t> </a:t>
            </a:r>
            <a:r>
              <a:rPr sz="2500" spc="-5" dirty="0"/>
              <a:t>to  </a:t>
            </a:r>
            <a:r>
              <a:rPr sz="2500" spc="-10" dirty="0"/>
              <a:t>develop </a:t>
            </a:r>
            <a:r>
              <a:rPr sz="2500" spc="-5" dirty="0"/>
              <a:t>worker’s abilities </a:t>
            </a:r>
            <a:r>
              <a:rPr sz="2500" spc="-10" dirty="0"/>
              <a:t>and</a:t>
            </a:r>
            <a:r>
              <a:rPr sz="2500" spc="-5" dirty="0"/>
              <a:t> skills.</a:t>
            </a:r>
            <a:endParaRPr sz="2500" dirty="0">
              <a:latin typeface="Times New Roman"/>
              <a:cs typeface="Times New Roman"/>
            </a:endParaRPr>
          </a:p>
          <a:p>
            <a:pPr marL="1221740" marR="30480" indent="-260350">
              <a:lnSpc>
                <a:spcPct val="100000"/>
              </a:lnSpc>
              <a:spcBef>
                <a:spcPts val="620"/>
              </a:spcBef>
            </a:pPr>
            <a:r>
              <a:rPr sz="2775" spc="112" baseline="13513" dirty="0">
                <a:solidFill>
                  <a:srgbClr val="FFCC00"/>
                </a:solidFill>
                <a:latin typeface="Symbol"/>
                <a:cs typeface="Symbol"/>
              </a:rPr>
              <a:t></a:t>
            </a:r>
            <a:r>
              <a:rPr sz="2500" b="1" i="1" spc="75" dirty="0">
                <a:solidFill>
                  <a:srgbClr val="660033"/>
                </a:solidFill>
                <a:latin typeface="Times New Roman"/>
                <a:cs typeface="Times New Roman"/>
              </a:rPr>
              <a:t>Performance </a:t>
            </a:r>
            <a:r>
              <a:rPr sz="25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appraisal </a:t>
            </a:r>
            <a:r>
              <a:rPr sz="2500" b="1" i="1" dirty="0">
                <a:solidFill>
                  <a:srgbClr val="660033"/>
                </a:solidFill>
                <a:latin typeface="Times New Roman"/>
                <a:cs typeface="Times New Roman"/>
              </a:rPr>
              <a:t>&amp; </a:t>
            </a:r>
            <a:r>
              <a:rPr sz="2500" b="1" i="1" spc="-5" dirty="0">
                <a:solidFill>
                  <a:srgbClr val="660033"/>
                </a:solidFill>
                <a:latin typeface="Times New Roman"/>
                <a:cs typeface="Times New Roman"/>
              </a:rPr>
              <a:t>feedback: </a:t>
            </a:r>
            <a:r>
              <a:rPr sz="2500" spc="-5" dirty="0"/>
              <a:t>provides  information about how </a:t>
            </a:r>
            <a:r>
              <a:rPr sz="2500" dirty="0"/>
              <a:t>to </a:t>
            </a:r>
            <a:r>
              <a:rPr sz="2500" spc="-5" dirty="0"/>
              <a:t>train, </a:t>
            </a:r>
            <a:r>
              <a:rPr sz="2500" spc="-10" dirty="0"/>
              <a:t>motivate, </a:t>
            </a:r>
            <a:r>
              <a:rPr sz="2500" spc="-5" dirty="0"/>
              <a:t>and </a:t>
            </a:r>
            <a:r>
              <a:rPr sz="2500" spc="-10" dirty="0"/>
              <a:t>reward  </a:t>
            </a:r>
            <a:r>
              <a:rPr sz="2500" spc="-5" dirty="0"/>
              <a:t>workers.</a:t>
            </a:r>
            <a:endParaRPr sz="2500" dirty="0">
              <a:latin typeface="Times New Roman"/>
              <a:cs typeface="Times New Roman"/>
            </a:endParaRPr>
          </a:p>
          <a:p>
            <a:pPr marL="1605280" marR="628650" indent="-255270">
              <a:lnSpc>
                <a:spcPct val="100000"/>
              </a:lnSpc>
              <a:spcBef>
                <a:spcPts val="570"/>
              </a:spcBef>
            </a:pPr>
            <a:r>
              <a:rPr sz="2550" spc="772" baseline="13071" dirty="0">
                <a:solidFill>
                  <a:srgbClr val="C20219"/>
                </a:solidFill>
                <a:latin typeface="Symbol"/>
                <a:cs typeface="Symbol"/>
              </a:rPr>
              <a:t></a:t>
            </a:r>
            <a:r>
              <a:rPr sz="2550" spc="772" baseline="13071" dirty="0">
                <a:solidFill>
                  <a:srgbClr val="C20219"/>
                </a:solidFill>
              </a:rPr>
              <a:t> </a:t>
            </a:r>
            <a:r>
              <a:rPr sz="2300" spc="-5" dirty="0"/>
              <a:t>Managers can evaluate and then </a:t>
            </a:r>
            <a:r>
              <a:rPr sz="2300" dirty="0"/>
              <a:t>give </a:t>
            </a:r>
            <a:r>
              <a:rPr sz="2300" spc="-5" dirty="0"/>
              <a:t>feedback</a:t>
            </a:r>
            <a:r>
              <a:rPr sz="2300" spc="-295" dirty="0"/>
              <a:t> </a:t>
            </a:r>
            <a:r>
              <a:rPr sz="2300" spc="-5" dirty="0"/>
              <a:t>to  enhance </a:t>
            </a:r>
            <a:r>
              <a:rPr sz="2300" dirty="0"/>
              <a:t>worker</a:t>
            </a:r>
            <a:r>
              <a:rPr sz="2300" spc="-10" dirty="0"/>
              <a:t> </a:t>
            </a:r>
            <a:r>
              <a:rPr sz="2300" spc="-5" dirty="0"/>
              <a:t>performance.</a:t>
            </a:r>
            <a:endParaRPr sz="2300" dirty="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298910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3172</Words>
  <Application>Microsoft Office PowerPoint</Application>
  <PresentationFormat>On-screen Show (4:3)</PresentationFormat>
  <Paragraphs>420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Symbol</vt:lpstr>
      <vt:lpstr>Times New Roman</vt:lpstr>
      <vt:lpstr>Office Theme</vt:lpstr>
      <vt:lpstr>HUMAN RESOURCE MANAGEMENT</vt:lpstr>
      <vt:lpstr>Definition</vt:lpstr>
      <vt:lpstr>HRM FUCTIONS</vt:lpstr>
      <vt:lpstr>Nature of HRM</vt:lpstr>
      <vt:lpstr>Scope(capacity) of HRM</vt:lpstr>
      <vt:lpstr>Difference between personnel mg &amp; HRM</vt:lpstr>
      <vt:lpstr>Objectives of HRM</vt:lpstr>
      <vt:lpstr>PowerPoint Presentation</vt:lpstr>
      <vt:lpstr>HRM Components</vt:lpstr>
      <vt:lpstr>HRM Components</vt:lpstr>
      <vt:lpstr>Importance of HRM</vt:lpstr>
      <vt:lpstr>Qualities of HR Manager</vt:lpstr>
      <vt:lpstr>Environmental factors that affects the  HRM</vt:lpstr>
      <vt:lpstr>Emerging issues in HRM  Future of HRM: influencing factors</vt:lpstr>
      <vt:lpstr>Role &amp; Responsibility of HR professionals in  changing Environment</vt:lpstr>
      <vt:lpstr>HUMAN RESOURCE PLANNING</vt:lpstr>
      <vt:lpstr>Objectives of Human resource planning</vt:lpstr>
      <vt:lpstr>skilled people</vt:lpstr>
      <vt:lpstr>HUMAN RESOURCE PLANNING</vt:lpstr>
      <vt:lpstr>PowerPoint Presentation</vt:lpstr>
      <vt:lpstr>B. Estimating future organizational structure &amp; manpower  requirement- The mg must estimate the number &amp; types of  employees (age, experience, qualification, salary range)required  in future by analyzing growth, expansion, structural changes .</vt:lpstr>
      <vt:lpstr>Recruitment</vt:lpstr>
      <vt:lpstr>Factors affecting Recruitment</vt:lpstr>
      <vt:lpstr>Sources of  Recruitment</vt:lpstr>
      <vt:lpstr>Advantages of Internal source</vt:lpstr>
      <vt:lpstr>SELECTION-choose</vt:lpstr>
      <vt:lpstr>SELECTION STEPS- series of hurdles</vt:lpstr>
      <vt:lpstr>SELECTION TEST</vt:lpstr>
      <vt:lpstr>KINDS OF INTERVIEW</vt:lpstr>
      <vt:lpstr>ERRORS  IN INTERVIEWING</vt:lpstr>
      <vt:lpstr>PLACEMENT</vt:lpstr>
      <vt:lpstr>Performance Appraisal &amp; Feedback</vt:lpstr>
      <vt:lpstr>Who Appraises Performance?</vt:lpstr>
      <vt:lpstr>Who Appraises Performance?</vt:lpstr>
      <vt:lpstr>Effective Feedback:</vt:lpstr>
      <vt:lpstr>Pay and Benefits</vt:lpstr>
      <vt:lpstr>Labor Relations</vt:lpstr>
      <vt:lpstr>Unions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</dc:title>
  <cp:lastModifiedBy>hp</cp:lastModifiedBy>
  <cp:revision>4</cp:revision>
  <dcterms:created xsi:type="dcterms:W3CDTF">2019-12-21T14:25:34Z</dcterms:created>
  <dcterms:modified xsi:type="dcterms:W3CDTF">2019-12-21T14:44:33Z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2019-12-21T00:00:00Z</vt:filetime>
  </property>
</Properties>
</file>