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5"/>
  </p:notesMasterIdLst>
  <p:sldIdLst>
    <p:sldId id="256" r:id="rId2"/>
    <p:sldId id="257" r:id="rId3"/>
    <p:sldId id="258" r:id="rId4"/>
    <p:sldId id="259" r:id="rId5"/>
    <p:sldId id="260" r:id="rId6"/>
    <p:sldId id="276" r:id="rId7"/>
    <p:sldId id="284" r:id="rId8"/>
    <p:sldId id="278" r:id="rId9"/>
    <p:sldId id="280" r:id="rId10"/>
    <p:sldId id="261" r:id="rId11"/>
    <p:sldId id="262" r:id="rId12"/>
    <p:sldId id="263" r:id="rId13"/>
    <p:sldId id="285" r:id="rId14"/>
    <p:sldId id="264" r:id="rId15"/>
    <p:sldId id="266" r:id="rId16"/>
    <p:sldId id="268" r:id="rId17"/>
    <p:sldId id="269" r:id="rId18"/>
    <p:sldId id="270" r:id="rId19"/>
    <p:sldId id="271" r:id="rId20"/>
    <p:sldId id="272" r:id="rId21"/>
    <p:sldId id="273" r:id="rId22"/>
    <p:sldId id="274" r:id="rId23"/>
    <p:sldId id="28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4660"/>
  </p:normalViewPr>
  <p:slideViewPr>
    <p:cSldViewPr snapToGrid="0">
      <p:cViewPr varScale="1">
        <p:scale>
          <a:sx n="69" d="100"/>
          <a:sy n="69" d="100"/>
        </p:scale>
        <p:origin x="68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664521-6BDD-4B0D-BDB7-65F0F78E6490}" type="doc">
      <dgm:prSet loTypeId="urn:microsoft.com/office/officeart/2005/8/layout/hList6" loCatId="list" qsTypeId="urn:microsoft.com/office/officeart/2005/8/quickstyle/simple3" qsCatId="simple" csTypeId="urn:microsoft.com/office/officeart/2005/8/colors/colorful4" csCatId="colorful" phldr="1"/>
      <dgm:spPr/>
      <dgm:t>
        <a:bodyPr/>
        <a:lstStyle/>
        <a:p>
          <a:endParaRPr lang="en-US"/>
        </a:p>
      </dgm:t>
    </dgm:pt>
    <dgm:pt modelId="{4BD9BDF6-E46F-440B-B869-B1861EDFD12E}">
      <dgm:prSet phldrT="[Text]"/>
      <dgm:spPr/>
      <dgm:t>
        <a:bodyPr/>
        <a:lstStyle/>
        <a:p>
          <a:r>
            <a:rPr lang="en-US" dirty="0"/>
            <a:t>Universal coverage</a:t>
          </a:r>
        </a:p>
      </dgm:t>
    </dgm:pt>
    <dgm:pt modelId="{CCC26FDE-6416-4A54-BFA0-16D623A2C68E}" type="parTrans" cxnId="{2BF1E251-F301-44BB-ABFD-C3BC2E2B9F08}">
      <dgm:prSet/>
      <dgm:spPr/>
      <dgm:t>
        <a:bodyPr/>
        <a:lstStyle/>
        <a:p>
          <a:endParaRPr lang="en-US"/>
        </a:p>
      </dgm:t>
    </dgm:pt>
    <dgm:pt modelId="{836114DF-BC89-493D-85E6-4A5E865881F8}" type="sibTrans" cxnId="{2BF1E251-F301-44BB-ABFD-C3BC2E2B9F08}">
      <dgm:prSet/>
      <dgm:spPr/>
      <dgm:t>
        <a:bodyPr/>
        <a:lstStyle/>
        <a:p>
          <a:endParaRPr lang="en-US"/>
        </a:p>
      </dgm:t>
    </dgm:pt>
    <dgm:pt modelId="{ECD240D1-3C98-4596-81A8-07B6589E60BF}">
      <dgm:prSet phldrT="[Text]"/>
      <dgm:spPr/>
      <dgm:t>
        <a:bodyPr/>
        <a:lstStyle/>
        <a:p>
          <a:r>
            <a:rPr lang="en-US" dirty="0"/>
            <a:t>Family size</a:t>
          </a:r>
        </a:p>
      </dgm:t>
    </dgm:pt>
    <dgm:pt modelId="{CFB4AFD6-A9FF-478C-B0AC-668A949229BE}" type="parTrans" cxnId="{D60ACEFB-D0DD-45D4-88BA-6C5E290960C8}">
      <dgm:prSet/>
      <dgm:spPr/>
      <dgm:t>
        <a:bodyPr/>
        <a:lstStyle/>
        <a:p>
          <a:endParaRPr lang="en-US"/>
        </a:p>
      </dgm:t>
    </dgm:pt>
    <dgm:pt modelId="{31AA73EE-8D9B-48D1-84ED-21CBFDD20A45}" type="sibTrans" cxnId="{D60ACEFB-D0DD-45D4-88BA-6C5E290960C8}">
      <dgm:prSet/>
      <dgm:spPr/>
      <dgm:t>
        <a:bodyPr/>
        <a:lstStyle/>
        <a:p>
          <a:endParaRPr lang="en-US"/>
        </a:p>
      </dgm:t>
    </dgm:pt>
    <dgm:pt modelId="{E5699218-B9DC-47E0-B5AB-AC2CC2B244BC}">
      <dgm:prSet phldrT="[Text]"/>
      <dgm:spPr/>
      <dgm:t>
        <a:bodyPr/>
        <a:lstStyle/>
        <a:p>
          <a:r>
            <a:rPr lang="en-US" dirty="0"/>
            <a:t>Premium payment is annual</a:t>
          </a:r>
        </a:p>
      </dgm:t>
    </dgm:pt>
    <dgm:pt modelId="{907FD35A-F746-4049-BCB0-439B7B3D4D6E}" type="parTrans" cxnId="{06A22B9C-C539-45D6-AE2A-29A1F7984F64}">
      <dgm:prSet/>
      <dgm:spPr/>
      <dgm:t>
        <a:bodyPr/>
        <a:lstStyle/>
        <a:p>
          <a:endParaRPr lang="en-US"/>
        </a:p>
      </dgm:t>
    </dgm:pt>
    <dgm:pt modelId="{6566CA2A-ECA4-4F4B-B3FA-4EDD75F66BA1}" type="sibTrans" cxnId="{06A22B9C-C539-45D6-AE2A-29A1F7984F64}">
      <dgm:prSet/>
      <dgm:spPr/>
      <dgm:t>
        <a:bodyPr/>
        <a:lstStyle/>
        <a:p>
          <a:endParaRPr lang="en-US"/>
        </a:p>
      </dgm:t>
    </dgm:pt>
    <dgm:pt modelId="{E5A2A4A8-B1CA-45A6-996F-DAFF43241777}">
      <dgm:prSet phldrT="[Text]"/>
      <dgm:spPr/>
      <dgm:t>
        <a:bodyPr/>
        <a:lstStyle/>
        <a:p>
          <a:r>
            <a:rPr lang="en-US" dirty="0"/>
            <a:t>registration</a:t>
          </a:r>
        </a:p>
      </dgm:t>
    </dgm:pt>
    <dgm:pt modelId="{6632A5E5-E165-4C5D-8CEC-7B06177561E7}" type="parTrans" cxnId="{9129CBC4-3A87-4501-A335-5511B8803954}">
      <dgm:prSet/>
      <dgm:spPr/>
      <dgm:t>
        <a:bodyPr/>
        <a:lstStyle/>
        <a:p>
          <a:endParaRPr lang="en-US"/>
        </a:p>
      </dgm:t>
    </dgm:pt>
    <dgm:pt modelId="{2E2B2B35-A78D-41C6-BF14-132752607D5A}" type="sibTrans" cxnId="{9129CBC4-3A87-4501-A335-5511B8803954}">
      <dgm:prSet/>
      <dgm:spPr/>
      <dgm:t>
        <a:bodyPr/>
        <a:lstStyle/>
        <a:p>
          <a:endParaRPr lang="en-US"/>
        </a:p>
      </dgm:t>
    </dgm:pt>
    <dgm:pt modelId="{DFE37F8F-42B4-4A75-BA75-645558062F0D}">
      <dgm:prSet/>
      <dgm:spPr/>
      <dgm:t>
        <a:bodyPr/>
        <a:lstStyle/>
        <a:p>
          <a:r>
            <a:rPr lang="en-US" dirty="0"/>
            <a:t>Subsidy by government for poor</a:t>
          </a:r>
        </a:p>
      </dgm:t>
    </dgm:pt>
    <dgm:pt modelId="{B5DA0C31-E803-40E4-B5EF-968CCF76B572}" type="parTrans" cxnId="{06387EA2-EB7F-4F71-9D47-E8AF0874EF4F}">
      <dgm:prSet/>
      <dgm:spPr/>
      <dgm:t>
        <a:bodyPr/>
        <a:lstStyle/>
        <a:p>
          <a:endParaRPr lang="en-US"/>
        </a:p>
      </dgm:t>
    </dgm:pt>
    <dgm:pt modelId="{1701A0AB-E3A6-41CB-8F3F-7AF6AE7E0D96}" type="sibTrans" cxnId="{06387EA2-EB7F-4F71-9D47-E8AF0874EF4F}">
      <dgm:prSet/>
      <dgm:spPr/>
      <dgm:t>
        <a:bodyPr/>
        <a:lstStyle/>
        <a:p>
          <a:endParaRPr lang="en-US"/>
        </a:p>
      </dgm:t>
    </dgm:pt>
    <dgm:pt modelId="{5A1ACF26-C2DB-4C35-AADD-5913659D5595}">
      <dgm:prSet/>
      <dgm:spPr/>
      <dgm:t>
        <a:bodyPr/>
        <a:lstStyle/>
        <a:p>
          <a:r>
            <a:rPr lang="en-US" dirty="0"/>
            <a:t>Referrals </a:t>
          </a:r>
        </a:p>
      </dgm:t>
    </dgm:pt>
    <dgm:pt modelId="{0F38E13D-E8D1-4AFF-9C05-AA9C354D7345}" type="parTrans" cxnId="{5ED614FE-C15B-44DA-A0CA-152760A1E6F0}">
      <dgm:prSet/>
      <dgm:spPr/>
      <dgm:t>
        <a:bodyPr/>
        <a:lstStyle/>
        <a:p>
          <a:endParaRPr lang="en-US"/>
        </a:p>
      </dgm:t>
    </dgm:pt>
    <dgm:pt modelId="{E824BE7F-6ED7-480D-A869-F074146D667D}" type="sibTrans" cxnId="{5ED614FE-C15B-44DA-A0CA-152760A1E6F0}">
      <dgm:prSet/>
      <dgm:spPr/>
      <dgm:t>
        <a:bodyPr/>
        <a:lstStyle/>
        <a:p>
          <a:endParaRPr lang="en-US"/>
        </a:p>
      </dgm:t>
    </dgm:pt>
    <dgm:pt modelId="{252FF1AD-D0D2-45F7-BD36-5FA183DB88DB}">
      <dgm:prSet/>
      <dgm:spPr/>
      <dgm:t>
        <a:bodyPr/>
        <a:lstStyle/>
        <a:p>
          <a:r>
            <a:rPr lang="en-US" dirty="0"/>
            <a:t>Web based / IT</a:t>
          </a:r>
        </a:p>
      </dgm:t>
    </dgm:pt>
    <dgm:pt modelId="{42620B5A-44AA-47B2-B6F8-535389614568}" type="parTrans" cxnId="{22CC0D7D-4990-40FC-AB33-3ADA9FC31F7A}">
      <dgm:prSet/>
      <dgm:spPr/>
      <dgm:t>
        <a:bodyPr/>
        <a:lstStyle/>
        <a:p>
          <a:endParaRPr lang="en-US"/>
        </a:p>
      </dgm:t>
    </dgm:pt>
    <dgm:pt modelId="{BA2A3B3C-74AD-492C-B23B-ED1C2503FA08}" type="sibTrans" cxnId="{22CC0D7D-4990-40FC-AB33-3ADA9FC31F7A}">
      <dgm:prSet/>
      <dgm:spPr/>
      <dgm:t>
        <a:bodyPr/>
        <a:lstStyle/>
        <a:p>
          <a:endParaRPr lang="en-US"/>
        </a:p>
      </dgm:t>
    </dgm:pt>
    <dgm:pt modelId="{8698B0F6-5086-45EF-A9F2-A4D80B7BAB4A}" type="pres">
      <dgm:prSet presAssocID="{33664521-6BDD-4B0D-BDB7-65F0F78E6490}" presName="Name0" presStyleCnt="0">
        <dgm:presLayoutVars>
          <dgm:dir/>
          <dgm:resizeHandles val="exact"/>
        </dgm:presLayoutVars>
      </dgm:prSet>
      <dgm:spPr/>
    </dgm:pt>
    <dgm:pt modelId="{76EAC4B6-1470-4837-BD93-58EF2EC54D8B}" type="pres">
      <dgm:prSet presAssocID="{4BD9BDF6-E46F-440B-B869-B1861EDFD12E}" presName="node" presStyleLbl="node1" presStyleIdx="0" presStyleCnt="7">
        <dgm:presLayoutVars>
          <dgm:bulletEnabled val="1"/>
        </dgm:presLayoutVars>
      </dgm:prSet>
      <dgm:spPr/>
    </dgm:pt>
    <dgm:pt modelId="{C13A3C4E-AAD2-4262-9CB5-31C504423D62}" type="pres">
      <dgm:prSet presAssocID="{836114DF-BC89-493D-85E6-4A5E865881F8}" presName="sibTrans" presStyleCnt="0"/>
      <dgm:spPr/>
    </dgm:pt>
    <dgm:pt modelId="{59CAD092-B18D-486B-988A-FA03778D3837}" type="pres">
      <dgm:prSet presAssocID="{ECD240D1-3C98-4596-81A8-07B6589E60BF}" presName="node" presStyleLbl="node1" presStyleIdx="1" presStyleCnt="7">
        <dgm:presLayoutVars>
          <dgm:bulletEnabled val="1"/>
        </dgm:presLayoutVars>
      </dgm:prSet>
      <dgm:spPr/>
    </dgm:pt>
    <dgm:pt modelId="{F9713266-1938-458F-A0A7-83709B6AE4DC}" type="pres">
      <dgm:prSet presAssocID="{31AA73EE-8D9B-48D1-84ED-21CBFDD20A45}" presName="sibTrans" presStyleCnt="0"/>
      <dgm:spPr/>
    </dgm:pt>
    <dgm:pt modelId="{5778C366-D55A-46CB-8CF8-9B2682A6D696}" type="pres">
      <dgm:prSet presAssocID="{E5699218-B9DC-47E0-B5AB-AC2CC2B244BC}" presName="node" presStyleLbl="node1" presStyleIdx="2" presStyleCnt="7">
        <dgm:presLayoutVars>
          <dgm:bulletEnabled val="1"/>
        </dgm:presLayoutVars>
      </dgm:prSet>
      <dgm:spPr/>
    </dgm:pt>
    <dgm:pt modelId="{248BDF88-D821-4EBB-8B6F-04315D82CA36}" type="pres">
      <dgm:prSet presAssocID="{6566CA2A-ECA4-4F4B-B3FA-4EDD75F66BA1}" presName="sibTrans" presStyleCnt="0"/>
      <dgm:spPr/>
    </dgm:pt>
    <dgm:pt modelId="{227A6B5A-88E0-43FD-A591-ED0824BE317D}" type="pres">
      <dgm:prSet presAssocID="{E5A2A4A8-B1CA-45A6-996F-DAFF43241777}" presName="node" presStyleLbl="node1" presStyleIdx="3" presStyleCnt="7">
        <dgm:presLayoutVars>
          <dgm:bulletEnabled val="1"/>
        </dgm:presLayoutVars>
      </dgm:prSet>
      <dgm:spPr/>
    </dgm:pt>
    <dgm:pt modelId="{B1F87456-0D2E-4E12-B6BE-AF2D31E49F13}" type="pres">
      <dgm:prSet presAssocID="{2E2B2B35-A78D-41C6-BF14-132752607D5A}" presName="sibTrans" presStyleCnt="0"/>
      <dgm:spPr/>
    </dgm:pt>
    <dgm:pt modelId="{2ECC5200-E945-44E4-9337-4F8EA8071636}" type="pres">
      <dgm:prSet presAssocID="{DFE37F8F-42B4-4A75-BA75-645558062F0D}" presName="node" presStyleLbl="node1" presStyleIdx="4" presStyleCnt="7">
        <dgm:presLayoutVars>
          <dgm:bulletEnabled val="1"/>
        </dgm:presLayoutVars>
      </dgm:prSet>
      <dgm:spPr/>
    </dgm:pt>
    <dgm:pt modelId="{D4CF5CBD-2E2B-437E-9C8A-CCA29FC942CD}" type="pres">
      <dgm:prSet presAssocID="{1701A0AB-E3A6-41CB-8F3F-7AF6AE7E0D96}" presName="sibTrans" presStyleCnt="0"/>
      <dgm:spPr/>
    </dgm:pt>
    <dgm:pt modelId="{7B08D23C-A6E7-4980-B8A6-B3B289CBA03C}" type="pres">
      <dgm:prSet presAssocID="{5A1ACF26-C2DB-4C35-AADD-5913659D5595}" presName="node" presStyleLbl="node1" presStyleIdx="5" presStyleCnt="7">
        <dgm:presLayoutVars>
          <dgm:bulletEnabled val="1"/>
        </dgm:presLayoutVars>
      </dgm:prSet>
      <dgm:spPr/>
    </dgm:pt>
    <dgm:pt modelId="{0A1C80CF-932D-4AA5-9F47-CECF38265EBA}" type="pres">
      <dgm:prSet presAssocID="{E824BE7F-6ED7-480D-A869-F074146D667D}" presName="sibTrans" presStyleCnt="0"/>
      <dgm:spPr/>
    </dgm:pt>
    <dgm:pt modelId="{2BCBB98D-8C83-48ED-AC84-1E08C3AD1CE1}" type="pres">
      <dgm:prSet presAssocID="{252FF1AD-D0D2-45F7-BD36-5FA183DB88DB}" presName="node" presStyleLbl="node1" presStyleIdx="6" presStyleCnt="7">
        <dgm:presLayoutVars>
          <dgm:bulletEnabled val="1"/>
        </dgm:presLayoutVars>
      </dgm:prSet>
      <dgm:spPr/>
    </dgm:pt>
  </dgm:ptLst>
  <dgm:cxnLst>
    <dgm:cxn modelId="{7EF2AA1F-E917-4E7D-951B-FB8958189EF0}" type="presOf" srcId="{5A1ACF26-C2DB-4C35-AADD-5913659D5595}" destId="{7B08D23C-A6E7-4980-B8A6-B3B289CBA03C}" srcOrd="0" destOrd="0" presId="urn:microsoft.com/office/officeart/2005/8/layout/hList6"/>
    <dgm:cxn modelId="{812FF02B-397A-43D3-8DC1-AF959EBA99B5}" type="presOf" srcId="{ECD240D1-3C98-4596-81A8-07B6589E60BF}" destId="{59CAD092-B18D-486B-988A-FA03778D3837}" srcOrd="0" destOrd="0" presId="urn:microsoft.com/office/officeart/2005/8/layout/hList6"/>
    <dgm:cxn modelId="{BAC0A85C-6AD8-41F1-A629-514CB0532F0B}" type="presOf" srcId="{DFE37F8F-42B4-4A75-BA75-645558062F0D}" destId="{2ECC5200-E945-44E4-9337-4F8EA8071636}" srcOrd="0" destOrd="0" presId="urn:microsoft.com/office/officeart/2005/8/layout/hList6"/>
    <dgm:cxn modelId="{2BF1E251-F301-44BB-ABFD-C3BC2E2B9F08}" srcId="{33664521-6BDD-4B0D-BDB7-65F0F78E6490}" destId="{4BD9BDF6-E46F-440B-B869-B1861EDFD12E}" srcOrd="0" destOrd="0" parTransId="{CCC26FDE-6416-4A54-BFA0-16D623A2C68E}" sibTransId="{836114DF-BC89-493D-85E6-4A5E865881F8}"/>
    <dgm:cxn modelId="{22CC0D7D-4990-40FC-AB33-3ADA9FC31F7A}" srcId="{33664521-6BDD-4B0D-BDB7-65F0F78E6490}" destId="{252FF1AD-D0D2-45F7-BD36-5FA183DB88DB}" srcOrd="6" destOrd="0" parTransId="{42620B5A-44AA-47B2-B6F8-535389614568}" sibTransId="{BA2A3B3C-74AD-492C-B23B-ED1C2503FA08}"/>
    <dgm:cxn modelId="{06A22B9C-C539-45D6-AE2A-29A1F7984F64}" srcId="{33664521-6BDD-4B0D-BDB7-65F0F78E6490}" destId="{E5699218-B9DC-47E0-B5AB-AC2CC2B244BC}" srcOrd="2" destOrd="0" parTransId="{907FD35A-F746-4049-BCB0-439B7B3D4D6E}" sibTransId="{6566CA2A-ECA4-4F4B-B3FA-4EDD75F66BA1}"/>
    <dgm:cxn modelId="{06387EA2-EB7F-4F71-9D47-E8AF0874EF4F}" srcId="{33664521-6BDD-4B0D-BDB7-65F0F78E6490}" destId="{DFE37F8F-42B4-4A75-BA75-645558062F0D}" srcOrd="4" destOrd="0" parTransId="{B5DA0C31-E803-40E4-B5EF-968CCF76B572}" sibTransId="{1701A0AB-E3A6-41CB-8F3F-7AF6AE7E0D96}"/>
    <dgm:cxn modelId="{FCE54EC4-695E-4DF7-ABC4-E3AE5BCE09B2}" type="presOf" srcId="{252FF1AD-D0D2-45F7-BD36-5FA183DB88DB}" destId="{2BCBB98D-8C83-48ED-AC84-1E08C3AD1CE1}" srcOrd="0" destOrd="0" presId="urn:microsoft.com/office/officeart/2005/8/layout/hList6"/>
    <dgm:cxn modelId="{9129CBC4-3A87-4501-A335-5511B8803954}" srcId="{33664521-6BDD-4B0D-BDB7-65F0F78E6490}" destId="{E5A2A4A8-B1CA-45A6-996F-DAFF43241777}" srcOrd="3" destOrd="0" parTransId="{6632A5E5-E165-4C5D-8CEC-7B06177561E7}" sibTransId="{2E2B2B35-A78D-41C6-BF14-132752607D5A}"/>
    <dgm:cxn modelId="{EDDB95C8-8804-4271-A7ED-A4397212C5F6}" type="presOf" srcId="{E5699218-B9DC-47E0-B5AB-AC2CC2B244BC}" destId="{5778C366-D55A-46CB-8CF8-9B2682A6D696}" srcOrd="0" destOrd="0" presId="urn:microsoft.com/office/officeart/2005/8/layout/hList6"/>
    <dgm:cxn modelId="{45F094E4-1965-47FD-B9F0-3E68F1EBE19E}" type="presOf" srcId="{E5A2A4A8-B1CA-45A6-996F-DAFF43241777}" destId="{227A6B5A-88E0-43FD-A591-ED0824BE317D}" srcOrd="0" destOrd="0" presId="urn:microsoft.com/office/officeart/2005/8/layout/hList6"/>
    <dgm:cxn modelId="{BD5E7FEF-1469-4D2D-8052-E573D849E451}" type="presOf" srcId="{33664521-6BDD-4B0D-BDB7-65F0F78E6490}" destId="{8698B0F6-5086-45EF-A9F2-A4D80B7BAB4A}" srcOrd="0" destOrd="0" presId="urn:microsoft.com/office/officeart/2005/8/layout/hList6"/>
    <dgm:cxn modelId="{8C4C92F9-4B9B-420C-A26C-B037004459C3}" type="presOf" srcId="{4BD9BDF6-E46F-440B-B869-B1861EDFD12E}" destId="{76EAC4B6-1470-4837-BD93-58EF2EC54D8B}" srcOrd="0" destOrd="0" presId="urn:microsoft.com/office/officeart/2005/8/layout/hList6"/>
    <dgm:cxn modelId="{D60ACEFB-D0DD-45D4-88BA-6C5E290960C8}" srcId="{33664521-6BDD-4B0D-BDB7-65F0F78E6490}" destId="{ECD240D1-3C98-4596-81A8-07B6589E60BF}" srcOrd="1" destOrd="0" parTransId="{CFB4AFD6-A9FF-478C-B0AC-668A949229BE}" sibTransId="{31AA73EE-8D9B-48D1-84ED-21CBFDD20A45}"/>
    <dgm:cxn modelId="{5ED614FE-C15B-44DA-A0CA-152760A1E6F0}" srcId="{33664521-6BDD-4B0D-BDB7-65F0F78E6490}" destId="{5A1ACF26-C2DB-4C35-AADD-5913659D5595}" srcOrd="5" destOrd="0" parTransId="{0F38E13D-E8D1-4AFF-9C05-AA9C354D7345}" sibTransId="{E824BE7F-6ED7-480D-A869-F074146D667D}"/>
    <dgm:cxn modelId="{2E212F05-0B64-4A66-8A1E-1CFF637C8604}" type="presParOf" srcId="{8698B0F6-5086-45EF-A9F2-A4D80B7BAB4A}" destId="{76EAC4B6-1470-4837-BD93-58EF2EC54D8B}" srcOrd="0" destOrd="0" presId="urn:microsoft.com/office/officeart/2005/8/layout/hList6"/>
    <dgm:cxn modelId="{394E81BC-39BF-469E-883B-9BB13D7D2F23}" type="presParOf" srcId="{8698B0F6-5086-45EF-A9F2-A4D80B7BAB4A}" destId="{C13A3C4E-AAD2-4262-9CB5-31C504423D62}" srcOrd="1" destOrd="0" presId="urn:microsoft.com/office/officeart/2005/8/layout/hList6"/>
    <dgm:cxn modelId="{7D66C738-EA58-40F9-85DB-C8368CC638BC}" type="presParOf" srcId="{8698B0F6-5086-45EF-A9F2-A4D80B7BAB4A}" destId="{59CAD092-B18D-486B-988A-FA03778D3837}" srcOrd="2" destOrd="0" presId="urn:microsoft.com/office/officeart/2005/8/layout/hList6"/>
    <dgm:cxn modelId="{092B70AC-E61B-49C1-8FC8-1E382AF1F887}" type="presParOf" srcId="{8698B0F6-5086-45EF-A9F2-A4D80B7BAB4A}" destId="{F9713266-1938-458F-A0A7-83709B6AE4DC}" srcOrd="3" destOrd="0" presId="urn:microsoft.com/office/officeart/2005/8/layout/hList6"/>
    <dgm:cxn modelId="{81F24C62-B1DB-49B6-85C9-6639EE987E9F}" type="presParOf" srcId="{8698B0F6-5086-45EF-A9F2-A4D80B7BAB4A}" destId="{5778C366-D55A-46CB-8CF8-9B2682A6D696}" srcOrd="4" destOrd="0" presId="urn:microsoft.com/office/officeart/2005/8/layout/hList6"/>
    <dgm:cxn modelId="{93CB35EC-9C09-4BA5-B717-DCD62FDC87CC}" type="presParOf" srcId="{8698B0F6-5086-45EF-A9F2-A4D80B7BAB4A}" destId="{248BDF88-D821-4EBB-8B6F-04315D82CA36}" srcOrd="5" destOrd="0" presId="urn:microsoft.com/office/officeart/2005/8/layout/hList6"/>
    <dgm:cxn modelId="{2CADBF94-B52C-4DED-BC04-6FDB56C5DEB1}" type="presParOf" srcId="{8698B0F6-5086-45EF-A9F2-A4D80B7BAB4A}" destId="{227A6B5A-88E0-43FD-A591-ED0824BE317D}" srcOrd="6" destOrd="0" presId="urn:microsoft.com/office/officeart/2005/8/layout/hList6"/>
    <dgm:cxn modelId="{726F7AB9-D208-4B22-830E-CB7AB91B74F8}" type="presParOf" srcId="{8698B0F6-5086-45EF-A9F2-A4D80B7BAB4A}" destId="{B1F87456-0D2E-4E12-B6BE-AF2D31E49F13}" srcOrd="7" destOrd="0" presId="urn:microsoft.com/office/officeart/2005/8/layout/hList6"/>
    <dgm:cxn modelId="{BDD8375D-26D2-457D-96C4-DF51C10B2803}" type="presParOf" srcId="{8698B0F6-5086-45EF-A9F2-A4D80B7BAB4A}" destId="{2ECC5200-E945-44E4-9337-4F8EA8071636}" srcOrd="8" destOrd="0" presId="urn:microsoft.com/office/officeart/2005/8/layout/hList6"/>
    <dgm:cxn modelId="{E21380B4-A706-4114-BECE-8E4DCD003006}" type="presParOf" srcId="{8698B0F6-5086-45EF-A9F2-A4D80B7BAB4A}" destId="{D4CF5CBD-2E2B-437E-9C8A-CCA29FC942CD}" srcOrd="9" destOrd="0" presId="urn:microsoft.com/office/officeart/2005/8/layout/hList6"/>
    <dgm:cxn modelId="{0767262D-0456-4AA6-830C-40050F949420}" type="presParOf" srcId="{8698B0F6-5086-45EF-A9F2-A4D80B7BAB4A}" destId="{7B08D23C-A6E7-4980-B8A6-B3B289CBA03C}" srcOrd="10" destOrd="0" presId="urn:microsoft.com/office/officeart/2005/8/layout/hList6"/>
    <dgm:cxn modelId="{842E40AF-AD26-430B-A286-553CF647A341}" type="presParOf" srcId="{8698B0F6-5086-45EF-A9F2-A4D80B7BAB4A}" destId="{0A1C80CF-932D-4AA5-9F47-CECF38265EBA}" srcOrd="11" destOrd="0" presId="urn:microsoft.com/office/officeart/2005/8/layout/hList6"/>
    <dgm:cxn modelId="{3A29EC70-0D6F-4D6F-8CF4-1339D05DDB43}" type="presParOf" srcId="{8698B0F6-5086-45EF-A9F2-A4D80B7BAB4A}" destId="{2BCBB98D-8C83-48ED-AC84-1E08C3AD1CE1}" srcOrd="1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2E1274-6470-40EA-BA1F-E857BE97914A}" type="doc">
      <dgm:prSet loTypeId="urn:microsoft.com/office/officeart/2005/8/layout/list1" loCatId="list" qsTypeId="urn:microsoft.com/office/officeart/2005/8/quickstyle/simple2" qsCatId="simple" csTypeId="urn:microsoft.com/office/officeart/2005/8/colors/accent2_1" csCatId="accent2" phldr="1"/>
      <dgm:spPr/>
      <dgm:t>
        <a:bodyPr/>
        <a:lstStyle/>
        <a:p>
          <a:endParaRPr lang="en-US"/>
        </a:p>
      </dgm:t>
    </dgm:pt>
    <dgm:pt modelId="{9E68E4EA-6521-423A-8E4B-6051E53D7839}">
      <dgm:prSet phldrT="[Text]"/>
      <dgm:spPr/>
      <dgm:t>
        <a:bodyPr/>
        <a:lstStyle/>
        <a:p>
          <a:r>
            <a:rPr lang="en-US" dirty="0"/>
            <a:t>Increasing insurance coverage</a:t>
          </a:r>
        </a:p>
      </dgm:t>
    </dgm:pt>
    <dgm:pt modelId="{4B4FE26E-E9A8-42A2-A97B-703CFE223574}" type="parTrans" cxnId="{F9EAF50C-7059-4BCB-825B-3531D137D2D0}">
      <dgm:prSet/>
      <dgm:spPr/>
      <dgm:t>
        <a:bodyPr/>
        <a:lstStyle/>
        <a:p>
          <a:endParaRPr lang="en-US"/>
        </a:p>
      </dgm:t>
    </dgm:pt>
    <dgm:pt modelId="{A3049F15-702C-440E-9126-AC6586104C4D}" type="sibTrans" cxnId="{F9EAF50C-7059-4BCB-825B-3531D137D2D0}">
      <dgm:prSet/>
      <dgm:spPr/>
      <dgm:t>
        <a:bodyPr/>
        <a:lstStyle/>
        <a:p>
          <a:endParaRPr lang="en-US"/>
        </a:p>
      </dgm:t>
    </dgm:pt>
    <dgm:pt modelId="{3110F613-9C1C-456F-A0B7-C69DA7668C9A}">
      <dgm:prSet phldrT="[Text]"/>
      <dgm:spPr/>
      <dgm:t>
        <a:bodyPr/>
        <a:lstStyle/>
        <a:p>
          <a:r>
            <a:rPr lang="en-US" dirty="0"/>
            <a:t>Enrolling people into insurance plan</a:t>
          </a:r>
        </a:p>
      </dgm:t>
    </dgm:pt>
    <dgm:pt modelId="{467665CA-11AD-4335-9369-5E71E76E6DAD}" type="parTrans" cxnId="{365254B6-5E5F-4191-888B-9E1BFD24DF50}">
      <dgm:prSet/>
      <dgm:spPr/>
      <dgm:t>
        <a:bodyPr/>
        <a:lstStyle/>
        <a:p>
          <a:endParaRPr lang="en-US"/>
        </a:p>
      </dgm:t>
    </dgm:pt>
    <dgm:pt modelId="{3CE4C6BD-07EF-4D5B-80AD-EB559E838A26}" type="sibTrans" cxnId="{365254B6-5E5F-4191-888B-9E1BFD24DF50}">
      <dgm:prSet/>
      <dgm:spPr/>
      <dgm:t>
        <a:bodyPr/>
        <a:lstStyle/>
        <a:p>
          <a:endParaRPr lang="en-US"/>
        </a:p>
      </dgm:t>
    </dgm:pt>
    <dgm:pt modelId="{37109006-6774-4DE5-8043-E0AFD45C316F}">
      <dgm:prSet phldrT="[Text]"/>
      <dgm:spPr/>
      <dgm:t>
        <a:bodyPr/>
        <a:lstStyle/>
        <a:p>
          <a:r>
            <a:rPr lang="en-US" dirty="0"/>
            <a:t>Determining poo rand making poverty card and it’s implementation</a:t>
          </a:r>
        </a:p>
      </dgm:t>
    </dgm:pt>
    <dgm:pt modelId="{AE910763-CC26-46BB-8FDE-60ECBC432E1A}" type="parTrans" cxnId="{E166FCEB-B856-4A81-8A46-773E9CFD41E8}">
      <dgm:prSet/>
      <dgm:spPr/>
      <dgm:t>
        <a:bodyPr/>
        <a:lstStyle/>
        <a:p>
          <a:endParaRPr lang="en-US"/>
        </a:p>
      </dgm:t>
    </dgm:pt>
    <dgm:pt modelId="{7EAC25E8-4159-4245-BDD3-6CF0A460FB86}" type="sibTrans" cxnId="{E166FCEB-B856-4A81-8A46-773E9CFD41E8}">
      <dgm:prSet/>
      <dgm:spPr/>
      <dgm:t>
        <a:bodyPr/>
        <a:lstStyle/>
        <a:p>
          <a:endParaRPr lang="en-US"/>
        </a:p>
      </dgm:t>
    </dgm:pt>
    <dgm:pt modelId="{84AB3B72-BE4C-4266-82AC-9881CABC4644}">
      <dgm:prSet/>
      <dgm:spPr/>
      <dgm:t>
        <a:bodyPr/>
        <a:lstStyle/>
        <a:p>
          <a:r>
            <a:rPr lang="en-US" dirty="0"/>
            <a:t>Achieving 100% health insurance by 2030</a:t>
          </a:r>
        </a:p>
      </dgm:t>
    </dgm:pt>
    <dgm:pt modelId="{9732437E-36F4-47F3-B635-7540E938A93F}" type="parTrans" cxnId="{371157DD-D4D0-475A-9447-AF2DF0AE3FBF}">
      <dgm:prSet/>
      <dgm:spPr/>
      <dgm:t>
        <a:bodyPr/>
        <a:lstStyle/>
        <a:p>
          <a:endParaRPr lang="en-US"/>
        </a:p>
      </dgm:t>
    </dgm:pt>
    <dgm:pt modelId="{AF767371-FDAC-4853-9D68-20EDC0BB79DF}" type="sibTrans" cxnId="{371157DD-D4D0-475A-9447-AF2DF0AE3FBF}">
      <dgm:prSet/>
      <dgm:spPr/>
      <dgm:t>
        <a:bodyPr/>
        <a:lstStyle/>
        <a:p>
          <a:endParaRPr lang="en-US"/>
        </a:p>
      </dgm:t>
    </dgm:pt>
    <dgm:pt modelId="{0B053E50-FDA3-429C-B625-03F0D1BC7652}">
      <dgm:prSet/>
      <dgm:spPr/>
      <dgm:t>
        <a:bodyPr/>
        <a:lstStyle/>
        <a:p>
          <a:r>
            <a:rPr lang="en-US" dirty="0"/>
            <a:t>Increasing access to health care services</a:t>
          </a:r>
        </a:p>
      </dgm:t>
    </dgm:pt>
    <dgm:pt modelId="{629965B6-952E-451F-A32F-CC6B61EEEB3E}" type="parTrans" cxnId="{98304E17-8DDF-49BE-A6CC-EBCD1FB067B4}">
      <dgm:prSet/>
      <dgm:spPr/>
      <dgm:t>
        <a:bodyPr/>
        <a:lstStyle/>
        <a:p>
          <a:endParaRPr lang="en-US"/>
        </a:p>
      </dgm:t>
    </dgm:pt>
    <dgm:pt modelId="{E499A36D-06DB-4EDD-9D87-F3A05C228280}" type="sibTrans" cxnId="{98304E17-8DDF-49BE-A6CC-EBCD1FB067B4}">
      <dgm:prSet/>
      <dgm:spPr/>
      <dgm:t>
        <a:bodyPr/>
        <a:lstStyle/>
        <a:p>
          <a:endParaRPr lang="en-US"/>
        </a:p>
      </dgm:t>
    </dgm:pt>
    <dgm:pt modelId="{619C7DBC-FBB4-4598-8378-24954A217844}" type="pres">
      <dgm:prSet presAssocID="{952E1274-6470-40EA-BA1F-E857BE97914A}" presName="linear" presStyleCnt="0">
        <dgm:presLayoutVars>
          <dgm:dir/>
          <dgm:animLvl val="lvl"/>
          <dgm:resizeHandles val="exact"/>
        </dgm:presLayoutVars>
      </dgm:prSet>
      <dgm:spPr/>
    </dgm:pt>
    <dgm:pt modelId="{181569C3-2125-4D5B-9821-07DF4C8BB479}" type="pres">
      <dgm:prSet presAssocID="{9E68E4EA-6521-423A-8E4B-6051E53D7839}" presName="parentLin" presStyleCnt="0"/>
      <dgm:spPr/>
    </dgm:pt>
    <dgm:pt modelId="{16606817-8F99-48A7-9EF4-E92F761DCC38}" type="pres">
      <dgm:prSet presAssocID="{9E68E4EA-6521-423A-8E4B-6051E53D7839}" presName="parentLeftMargin" presStyleLbl="node1" presStyleIdx="0" presStyleCnt="5"/>
      <dgm:spPr/>
    </dgm:pt>
    <dgm:pt modelId="{2D709690-45AD-4BBD-A443-878C590B5D77}" type="pres">
      <dgm:prSet presAssocID="{9E68E4EA-6521-423A-8E4B-6051E53D7839}" presName="parentText" presStyleLbl="node1" presStyleIdx="0" presStyleCnt="5">
        <dgm:presLayoutVars>
          <dgm:chMax val="0"/>
          <dgm:bulletEnabled val="1"/>
        </dgm:presLayoutVars>
      </dgm:prSet>
      <dgm:spPr/>
    </dgm:pt>
    <dgm:pt modelId="{4920D690-2475-46F7-8828-0A0F7D80855B}" type="pres">
      <dgm:prSet presAssocID="{9E68E4EA-6521-423A-8E4B-6051E53D7839}" presName="negativeSpace" presStyleCnt="0"/>
      <dgm:spPr/>
    </dgm:pt>
    <dgm:pt modelId="{8904D380-0092-4242-9035-C6DC1ECBADAE}" type="pres">
      <dgm:prSet presAssocID="{9E68E4EA-6521-423A-8E4B-6051E53D7839}" presName="childText" presStyleLbl="conFgAcc1" presStyleIdx="0" presStyleCnt="5">
        <dgm:presLayoutVars>
          <dgm:bulletEnabled val="1"/>
        </dgm:presLayoutVars>
      </dgm:prSet>
      <dgm:spPr/>
    </dgm:pt>
    <dgm:pt modelId="{156871DD-2491-480B-8FF0-D58ACA9B9946}" type="pres">
      <dgm:prSet presAssocID="{A3049F15-702C-440E-9126-AC6586104C4D}" presName="spaceBetweenRectangles" presStyleCnt="0"/>
      <dgm:spPr/>
    </dgm:pt>
    <dgm:pt modelId="{F4EC5DD1-DB99-4B0D-8A2D-B5F0A2EE7010}" type="pres">
      <dgm:prSet presAssocID="{3110F613-9C1C-456F-A0B7-C69DA7668C9A}" presName="parentLin" presStyleCnt="0"/>
      <dgm:spPr/>
    </dgm:pt>
    <dgm:pt modelId="{2F67378E-A019-4F9F-802D-5F67DF8503C9}" type="pres">
      <dgm:prSet presAssocID="{3110F613-9C1C-456F-A0B7-C69DA7668C9A}" presName="parentLeftMargin" presStyleLbl="node1" presStyleIdx="0" presStyleCnt="5"/>
      <dgm:spPr/>
    </dgm:pt>
    <dgm:pt modelId="{220BBE6A-A638-4933-ADEE-EB1A8346DCEC}" type="pres">
      <dgm:prSet presAssocID="{3110F613-9C1C-456F-A0B7-C69DA7668C9A}" presName="parentText" presStyleLbl="node1" presStyleIdx="1" presStyleCnt="5">
        <dgm:presLayoutVars>
          <dgm:chMax val="0"/>
          <dgm:bulletEnabled val="1"/>
        </dgm:presLayoutVars>
      </dgm:prSet>
      <dgm:spPr/>
    </dgm:pt>
    <dgm:pt modelId="{16AEE53B-F72E-4FB6-AB3A-5111935A28D0}" type="pres">
      <dgm:prSet presAssocID="{3110F613-9C1C-456F-A0B7-C69DA7668C9A}" presName="negativeSpace" presStyleCnt="0"/>
      <dgm:spPr/>
    </dgm:pt>
    <dgm:pt modelId="{B4C7587A-B7EB-4E56-A25C-7A8380760308}" type="pres">
      <dgm:prSet presAssocID="{3110F613-9C1C-456F-A0B7-C69DA7668C9A}" presName="childText" presStyleLbl="conFgAcc1" presStyleIdx="1" presStyleCnt="5">
        <dgm:presLayoutVars>
          <dgm:bulletEnabled val="1"/>
        </dgm:presLayoutVars>
      </dgm:prSet>
      <dgm:spPr/>
    </dgm:pt>
    <dgm:pt modelId="{6FF80115-95A1-443A-B9F0-4815FC6472BE}" type="pres">
      <dgm:prSet presAssocID="{3CE4C6BD-07EF-4D5B-80AD-EB559E838A26}" presName="spaceBetweenRectangles" presStyleCnt="0"/>
      <dgm:spPr/>
    </dgm:pt>
    <dgm:pt modelId="{67636053-8C5C-412D-9E48-02E39E6D0D11}" type="pres">
      <dgm:prSet presAssocID="{37109006-6774-4DE5-8043-E0AFD45C316F}" presName="parentLin" presStyleCnt="0"/>
      <dgm:spPr/>
    </dgm:pt>
    <dgm:pt modelId="{A6D1BD9F-534A-4167-9071-F4125B709587}" type="pres">
      <dgm:prSet presAssocID="{37109006-6774-4DE5-8043-E0AFD45C316F}" presName="parentLeftMargin" presStyleLbl="node1" presStyleIdx="1" presStyleCnt="5"/>
      <dgm:spPr/>
    </dgm:pt>
    <dgm:pt modelId="{2EB13B92-A960-4D27-B7EC-C7B0F46E8877}" type="pres">
      <dgm:prSet presAssocID="{37109006-6774-4DE5-8043-E0AFD45C316F}" presName="parentText" presStyleLbl="node1" presStyleIdx="2" presStyleCnt="5">
        <dgm:presLayoutVars>
          <dgm:chMax val="0"/>
          <dgm:bulletEnabled val="1"/>
        </dgm:presLayoutVars>
      </dgm:prSet>
      <dgm:spPr/>
    </dgm:pt>
    <dgm:pt modelId="{9BBB2160-07BC-4E46-8348-CB7A7C2CA8F0}" type="pres">
      <dgm:prSet presAssocID="{37109006-6774-4DE5-8043-E0AFD45C316F}" presName="negativeSpace" presStyleCnt="0"/>
      <dgm:spPr/>
    </dgm:pt>
    <dgm:pt modelId="{99A3297D-40F8-4C28-8AF4-439AFBE2C719}" type="pres">
      <dgm:prSet presAssocID="{37109006-6774-4DE5-8043-E0AFD45C316F}" presName="childText" presStyleLbl="conFgAcc1" presStyleIdx="2" presStyleCnt="5">
        <dgm:presLayoutVars>
          <dgm:bulletEnabled val="1"/>
        </dgm:presLayoutVars>
      </dgm:prSet>
      <dgm:spPr/>
    </dgm:pt>
    <dgm:pt modelId="{E3D9D4D4-F75E-4B19-A543-BF66A1301570}" type="pres">
      <dgm:prSet presAssocID="{7EAC25E8-4159-4245-BDD3-6CF0A460FB86}" presName="spaceBetweenRectangles" presStyleCnt="0"/>
      <dgm:spPr/>
    </dgm:pt>
    <dgm:pt modelId="{65515515-8E83-4F94-9E21-7E53FF528C7F}" type="pres">
      <dgm:prSet presAssocID="{84AB3B72-BE4C-4266-82AC-9881CABC4644}" presName="parentLin" presStyleCnt="0"/>
      <dgm:spPr/>
    </dgm:pt>
    <dgm:pt modelId="{FACDA2FF-863E-429C-A510-2076F7002177}" type="pres">
      <dgm:prSet presAssocID="{84AB3B72-BE4C-4266-82AC-9881CABC4644}" presName="parentLeftMargin" presStyleLbl="node1" presStyleIdx="2" presStyleCnt="5"/>
      <dgm:spPr/>
    </dgm:pt>
    <dgm:pt modelId="{0E3FAC18-EF08-415B-977E-DABAEBF1E200}" type="pres">
      <dgm:prSet presAssocID="{84AB3B72-BE4C-4266-82AC-9881CABC4644}" presName="parentText" presStyleLbl="node1" presStyleIdx="3" presStyleCnt="5">
        <dgm:presLayoutVars>
          <dgm:chMax val="0"/>
          <dgm:bulletEnabled val="1"/>
        </dgm:presLayoutVars>
      </dgm:prSet>
      <dgm:spPr/>
    </dgm:pt>
    <dgm:pt modelId="{E6CDF12C-CA27-4ADC-B553-D86A4448406D}" type="pres">
      <dgm:prSet presAssocID="{84AB3B72-BE4C-4266-82AC-9881CABC4644}" presName="negativeSpace" presStyleCnt="0"/>
      <dgm:spPr/>
    </dgm:pt>
    <dgm:pt modelId="{C880BEB8-BD4B-4B27-B36C-2D1A2AD69189}" type="pres">
      <dgm:prSet presAssocID="{84AB3B72-BE4C-4266-82AC-9881CABC4644}" presName="childText" presStyleLbl="conFgAcc1" presStyleIdx="3" presStyleCnt="5">
        <dgm:presLayoutVars>
          <dgm:bulletEnabled val="1"/>
        </dgm:presLayoutVars>
      </dgm:prSet>
      <dgm:spPr/>
    </dgm:pt>
    <dgm:pt modelId="{5540B85E-A19C-4699-953F-7524991E1980}" type="pres">
      <dgm:prSet presAssocID="{AF767371-FDAC-4853-9D68-20EDC0BB79DF}" presName="spaceBetweenRectangles" presStyleCnt="0"/>
      <dgm:spPr/>
    </dgm:pt>
    <dgm:pt modelId="{E60D7623-DF5C-4B0B-A8BD-07713217A4B5}" type="pres">
      <dgm:prSet presAssocID="{0B053E50-FDA3-429C-B625-03F0D1BC7652}" presName="parentLin" presStyleCnt="0"/>
      <dgm:spPr/>
    </dgm:pt>
    <dgm:pt modelId="{7B7C1D7D-E09E-40D9-A9C1-D7EEF28580F2}" type="pres">
      <dgm:prSet presAssocID="{0B053E50-FDA3-429C-B625-03F0D1BC7652}" presName="parentLeftMargin" presStyleLbl="node1" presStyleIdx="3" presStyleCnt="5"/>
      <dgm:spPr/>
    </dgm:pt>
    <dgm:pt modelId="{53D61879-5EE6-4368-9F92-E21986BC2F44}" type="pres">
      <dgm:prSet presAssocID="{0B053E50-FDA3-429C-B625-03F0D1BC7652}" presName="parentText" presStyleLbl="node1" presStyleIdx="4" presStyleCnt="5">
        <dgm:presLayoutVars>
          <dgm:chMax val="0"/>
          <dgm:bulletEnabled val="1"/>
        </dgm:presLayoutVars>
      </dgm:prSet>
      <dgm:spPr/>
    </dgm:pt>
    <dgm:pt modelId="{3500D426-DABF-45F6-A77C-6B989C8F75D2}" type="pres">
      <dgm:prSet presAssocID="{0B053E50-FDA3-429C-B625-03F0D1BC7652}" presName="negativeSpace" presStyleCnt="0"/>
      <dgm:spPr/>
    </dgm:pt>
    <dgm:pt modelId="{AC14267B-DBCD-4E1F-AA60-B76C7A83C2D4}" type="pres">
      <dgm:prSet presAssocID="{0B053E50-FDA3-429C-B625-03F0D1BC7652}" presName="childText" presStyleLbl="conFgAcc1" presStyleIdx="4" presStyleCnt="5">
        <dgm:presLayoutVars>
          <dgm:bulletEnabled val="1"/>
        </dgm:presLayoutVars>
      </dgm:prSet>
      <dgm:spPr/>
    </dgm:pt>
  </dgm:ptLst>
  <dgm:cxnLst>
    <dgm:cxn modelId="{F9EAF50C-7059-4BCB-825B-3531D137D2D0}" srcId="{952E1274-6470-40EA-BA1F-E857BE97914A}" destId="{9E68E4EA-6521-423A-8E4B-6051E53D7839}" srcOrd="0" destOrd="0" parTransId="{4B4FE26E-E9A8-42A2-A97B-703CFE223574}" sibTransId="{A3049F15-702C-440E-9126-AC6586104C4D}"/>
    <dgm:cxn modelId="{98304E17-8DDF-49BE-A6CC-EBCD1FB067B4}" srcId="{952E1274-6470-40EA-BA1F-E857BE97914A}" destId="{0B053E50-FDA3-429C-B625-03F0D1BC7652}" srcOrd="4" destOrd="0" parTransId="{629965B6-952E-451F-A32F-CC6B61EEEB3E}" sibTransId="{E499A36D-06DB-4EDD-9D87-F3A05C228280}"/>
    <dgm:cxn modelId="{D62F4D20-7A0C-4F49-9150-E922DBD3AAA2}" type="presOf" srcId="{3110F613-9C1C-456F-A0B7-C69DA7668C9A}" destId="{2F67378E-A019-4F9F-802D-5F67DF8503C9}" srcOrd="0" destOrd="0" presId="urn:microsoft.com/office/officeart/2005/8/layout/list1"/>
    <dgm:cxn modelId="{38809D20-889B-4C89-8C35-B653786F3EAF}" type="presOf" srcId="{952E1274-6470-40EA-BA1F-E857BE97914A}" destId="{619C7DBC-FBB4-4598-8378-24954A217844}" srcOrd="0" destOrd="0" presId="urn:microsoft.com/office/officeart/2005/8/layout/list1"/>
    <dgm:cxn modelId="{05BEFE2C-0220-4C15-BC23-E0582F49FA20}" type="presOf" srcId="{84AB3B72-BE4C-4266-82AC-9881CABC4644}" destId="{FACDA2FF-863E-429C-A510-2076F7002177}" srcOrd="0" destOrd="0" presId="urn:microsoft.com/office/officeart/2005/8/layout/list1"/>
    <dgm:cxn modelId="{2571368F-668D-4F61-A396-40C8251FB709}" type="presOf" srcId="{0B053E50-FDA3-429C-B625-03F0D1BC7652}" destId="{53D61879-5EE6-4368-9F92-E21986BC2F44}" srcOrd="1" destOrd="0" presId="urn:microsoft.com/office/officeart/2005/8/layout/list1"/>
    <dgm:cxn modelId="{52771E98-2FEC-4645-A8F5-317E2771DC74}" type="presOf" srcId="{37109006-6774-4DE5-8043-E0AFD45C316F}" destId="{A6D1BD9F-534A-4167-9071-F4125B709587}" srcOrd="0" destOrd="0" presId="urn:microsoft.com/office/officeart/2005/8/layout/list1"/>
    <dgm:cxn modelId="{8154939B-31A2-4927-98D7-C782AC7D0E5E}" type="presOf" srcId="{9E68E4EA-6521-423A-8E4B-6051E53D7839}" destId="{16606817-8F99-48A7-9EF4-E92F761DCC38}" srcOrd="0" destOrd="0" presId="urn:microsoft.com/office/officeart/2005/8/layout/list1"/>
    <dgm:cxn modelId="{B599C1B0-87C6-4759-A00A-4D6F2CA77956}" type="presOf" srcId="{9E68E4EA-6521-423A-8E4B-6051E53D7839}" destId="{2D709690-45AD-4BBD-A443-878C590B5D77}" srcOrd="1" destOrd="0" presId="urn:microsoft.com/office/officeart/2005/8/layout/list1"/>
    <dgm:cxn modelId="{E8516FB1-D9EF-45C5-A261-E02EB57D3B43}" type="presOf" srcId="{37109006-6774-4DE5-8043-E0AFD45C316F}" destId="{2EB13B92-A960-4D27-B7EC-C7B0F46E8877}" srcOrd="1" destOrd="0" presId="urn:microsoft.com/office/officeart/2005/8/layout/list1"/>
    <dgm:cxn modelId="{365254B6-5E5F-4191-888B-9E1BFD24DF50}" srcId="{952E1274-6470-40EA-BA1F-E857BE97914A}" destId="{3110F613-9C1C-456F-A0B7-C69DA7668C9A}" srcOrd="1" destOrd="0" parTransId="{467665CA-11AD-4335-9369-5E71E76E6DAD}" sibTransId="{3CE4C6BD-07EF-4D5B-80AD-EB559E838A26}"/>
    <dgm:cxn modelId="{939D60D1-C486-4F8A-BCB0-D2B027CDA87D}" type="presOf" srcId="{84AB3B72-BE4C-4266-82AC-9881CABC4644}" destId="{0E3FAC18-EF08-415B-977E-DABAEBF1E200}" srcOrd="1" destOrd="0" presId="urn:microsoft.com/office/officeart/2005/8/layout/list1"/>
    <dgm:cxn modelId="{371157DD-D4D0-475A-9447-AF2DF0AE3FBF}" srcId="{952E1274-6470-40EA-BA1F-E857BE97914A}" destId="{84AB3B72-BE4C-4266-82AC-9881CABC4644}" srcOrd="3" destOrd="0" parTransId="{9732437E-36F4-47F3-B635-7540E938A93F}" sibTransId="{AF767371-FDAC-4853-9D68-20EDC0BB79DF}"/>
    <dgm:cxn modelId="{9076D9E8-7624-4DC7-9C5E-EC192775CE26}" type="presOf" srcId="{3110F613-9C1C-456F-A0B7-C69DA7668C9A}" destId="{220BBE6A-A638-4933-ADEE-EB1A8346DCEC}" srcOrd="1" destOrd="0" presId="urn:microsoft.com/office/officeart/2005/8/layout/list1"/>
    <dgm:cxn modelId="{E166FCEB-B856-4A81-8A46-773E9CFD41E8}" srcId="{952E1274-6470-40EA-BA1F-E857BE97914A}" destId="{37109006-6774-4DE5-8043-E0AFD45C316F}" srcOrd="2" destOrd="0" parTransId="{AE910763-CC26-46BB-8FDE-60ECBC432E1A}" sibTransId="{7EAC25E8-4159-4245-BDD3-6CF0A460FB86}"/>
    <dgm:cxn modelId="{6DED5BEE-1F16-411A-9108-C331C0E5FE38}" type="presOf" srcId="{0B053E50-FDA3-429C-B625-03F0D1BC7652}" destId="{7B7C1D7D-E09E-40D9-A9C1-D7EEF28580F2}" srcOrd="0" destOrd="0" presId="urn:microsoft.com/office/officeart/2005/8/layout/list1"/>
    <dgm:cxn modelId="{CC5047B3-D054-438B-8777-F1BBF1ADB1A3}" type="presParOf" srcId="{619C7DBC-FBB4-4598-8378-24954A217844}" destId="{181569C3-2125-4D5B-9821-07DF4C8BB479}" srcOrd="0" destOrd="0" presId="urn:microsoft.com/office/officeart/2005/8/layout/list1"/>
    <dgm:cxn modelId="{84963A4D-B93F-4CC2-BAAA-0F2C45B156DB}" type="presParOf" srcId="{181569C3-2125-4D5B-9821-07DF4C8BB479}" destId="{16606817-8F99-48A7-9EF4-E92F761DCC38}" srcOrd="0" destOrd="0" presId="urn:microsoft.com/office/officeart/2005/8/layout/list1"/>
    <dgm:cxn modelId="{5999E884-881E-43B7-9FBF-1668D1B7DC39}" type="presParOf" srcId="{181569C3-2125-4D5B-9821-07DF4C8BB479}" destId="{2D709690-45AD-4BBD-A443-878C590B5D77}" srcOrd="1" destOrd="0" presId="urn:microsoft.com/office/officeart/2005/8/layout/list1"/>
    <dgm:cxn modelId="{2D1D93D6-505E-4583-9464-1CECEDF043BD}" type="presParOf" srcId="{619C7DBC-FBB4-4598-8378-24954A217844}" destId="{4920D690-2475-46F7-8828-0A0F7D80855B}" srcOrd="1" destOrd="0" presId="urn:microsoft.com/office/officeart/2005/8/layout/list1"/>
    <dgm:cxn modelId="{0242883B-4D9E-4568-8A4E-738B1C2A4806}" type="presParOf" srcId="{619C7DBC-FBB4-4598-8378-24954A217844}" destId="{8904D380-0092-4242-9035-C6DC1ECBADAE}" srcOrd="2" destOrd="0" presId="urn:microsoft.com/office/officeart/2005/8/layout/list1"/>
    <dgm:cxn modelId="{C791929F-4BA7-4045-A70B-A791A81661F1}" type="presParOf" srcId="{619C7DBC-FBB4-4598-8378-24954A217844}" destId="{156871DD-2491-480B-8FF0-D58ACA9B9946}" srcOrd="3" destOrd="0" presId="urn:microsoft.com/office/officeart/2005/8/layout/list1"/>
    <dgm:cxn modelId="{D7CAFEB5-028A-40BF-867C-BB7AFECB7956}" type="presParOf" srcId="{619C7DBC-FBB4-4598-8378-24954A217844}" destId="{F4EC5DD1-DB99-4B0D-8A2D-B5F0A2EE7010}" srcOrd="4" destOrd="0" presId="urn:microsoft.com/office/officeart/2005/8/layout/list1"/>
    <dgm:cxn modelId="{D2D56B17-E221-45D7-8097-4650E53515B3}" type="presParOf" srcId="{F4EC5DD1-DB99-4B0D-8A2D-B5F0A2EE7010}" destId="{2F67378E-A019-4F9F-802D-5F67DF8503C9}" srcOrd="0" destOrd="0" presId="urn:microsoft.com/office/officeart/2005/8/layout/list1"/>
    <dgm:cxn modelId="{6B88ECC4-CDFE-414F-86FB-BAC59C3C5A59}" type="presParOf" srcId="{F4EC5DD1-DB99-4B0D-8A2D-B5F0A2EE7010}" destId="{220BBE6A-A638-4933-ADEE-EB1A8346DCEC}" srcOrd="1" destOrd="0" presId="urn:microsoft.com/office/officeart/2005/8/layout/list1"/>
    <dgm:cxn modelId="{61ADB448-4776-47C3-94D2-68C7DF1AB38F}" type="presParOf" srcId="{619C7DBC-FBB4-4598-8378-24954A217844}" destId="{16AEE53B-F72E-4FB6-AB3A-5111935A28D0}" srcOrd="5" destOrd="0" presId="urn:microsoft.com/office/officeart/2005/8/layout/list1"/>
    <dgm:cxn modelId="{3A16AD62-AFA6-4BA5-957E-47BEBDBB0553}" type="presParOf" srcId="{619C7DBC-FBB4-4598-8378-24954A217844}" destId="{B4C7587A-B7EB-4E56-A25C-7A8380760308}" srcOrd="6" destOrd="0" presId="urn:microsoft.com/office/officeart/2005/8/layout/list1"/>
    <dgm:cxn modelId="{29E32D59-D998-4FD9-9028-25CF1B0A95A3}" type="presParOf" srcId="{619C7DBC-FBB4-4598-8378-24954A217844}" destId="{6FF80115-95A1-443A-B9F0-4815FC6472BE}" srcOrd="7" destOrd="0" presId="urn:microsoft.com/office/officeart/2005/8/layout/list1"/>
    <dgm:cxn modelId="{116F9EB1-3321-4607-B855-47DB26564ACA}" type="presParOf" srcId="{619C7DBC-FBB4-4598-8378-24954A217844}" destId="{67636053-8C5C-412D-9E48-02E39E6D0D11}" srcOrd="8" destOrd="0" presId="urn:microsoft.com/office/officeart/2005/8/layout/list1"/>
    <dgm:cxn modelId="{9F0D1099-BBB0-44C6-BCED-E0CF7E28A3FD}" type="presParOf" srcId="{67636053-8C5C-412D-9E48-02E39E6D0D11}" destId="{A6D1BD9F-534A-4167-9071-F4125B709587}" srcOrd="0" destOrd="0" presId="urn:microsoft.com/office/officeart/2005/8/layout/list1"/>
    <dgm:cxn modelId="{DEC872BD-1781-4B84-8F42-AAE4C0307ACE}" type="presParOf" srcId="{67636053-8C5C-412D-9E48-02E39E6D0D11}" destId="{2EB13B92-A960-4D27-B7EC-C7B0F46E8877}" srcOrd="1" destOrd="0" presId="urn:microsoft.com/office/officeart/2005/8/layout/list1"/>
    <dgm:cxn modelId="{A2AC2C98-659E-45C2-AF03-B0CD16688FFB}" type="presParOf" srcId="{619C7DBC-FBB4-4598-8378-24954A217844}" destId="{9BBB2160-07BC-4E46-8348-CB7A7C2CA8F0}" srcOrd="9" destOrd="0" presId="urn:microsoft.com/office/officeart/2005/8/layout/list1"/>
    <dgm:cxn modelId="{05B87F97-8F48-4BB1-A48E-8CA94D7BE5CB}" type="presParOf" srcId="{619C7DBC-FBB4-4598-8378-24954A217844}" destId="{99A3297D-40F8-4C28-8AF4-439AFBE2C719}" srcOrd="10" destOrd="0" presId="urn:microsoft.com/office/officeart/2005/8/layout/list1"/>
    <dgm:cxn modelId="{96D876F8-AF29-48E1-A009-BA6F475D5559}" type="presParOf" srcId="{619C7DBC-FBB4-4598-8378-24954A217844}" destId="{E3D9D4D4-F75E-4B19-A543-BF66A1301570}" srcOrd="11" destOrd="0" presId="urn:microsoft.com/office/officeart/2005/8/layout/list1"/>
    <dgm:cxn modelId="{EC87BC04-827E-44C8-9BAC-6E0170EF06F0}" type="presParOf" srcId="{619C7DBC-FBB4-4598-8378-24954A217844}" destId="{65515515-8E83-4F94-9E21-7E53FF528C7F}" srcOrd="12" destOrd="0" presId="urn:microsoft.com/office/officeart/2005/8/layout/list1"/>
    <dgm:cxn modelId="{3D7FFA25-3D1B-4B2D-9EC0-9EF8D2ADF21B}" type="presParOf" srcId="{65515515-8E83-4F94-9E21-7E53FF528C7F}" destId="{FACDA2FF-863E-429C-A510-2076F7002177}" srcOrd="0" destOrd="0" presId="urn:microsoft.com/office/officeart/2005/8/layout/list1"/>
    <dgm:cxn modelId="{1F5DF979-C6E1-46EB-83EC-18C94C55BAC1}" type="presParOf" srcId="{65515515-8E83-4F94-9E21-7E53FF528C7F}" destId="{0E3FAC18-EF08-415B-977E-DABAEBF1E200}" srcOrd="1" destOrd="0" presId="urn:microsoft.com/office/officeart/2005/8/layout/list1"/>
    <dgm:cxn modelId="{D150B264-8247-435E-A466-1F0A0A781007}" type="presParOf" srcId="{619C7DBC-FBB4-4598-8378-24954A217844}" destId="{E6CDF12C-CA27-4ADC-B553-D86A4448406D}" srcOrd="13" destOrd="0" presId="urn:microsoft.com/office/officeart/2005/8/layout/list1"/>
    <dgm:cxn modelId="{1F69B102-AAA5-44D8-99EC-CBA3FBC3CE9D}" type="presParOf" srcId="{619C7DBC-FBB4-4598-8378-24954A217844}" destId="{C880BEB8-BD4B-4B27-B36C-2D1A2AD69189}" srcOrd="14" destOrd="0" presId="urn:microsoft.com/office/officeart/2005/8/layout/list1"/>
    <dgm:cxn modelId="{B46136AF-AD82-4F3D-B0D2-C27C683EAA52}" type="presParOf" srcId="{619C7DBC-FBB4-4598-8378-24954A217844}" destId="{5540B85E-A19C-4699-953F-7524991E1980}" srcOrd="15" destOrd="0" presId="urn:microsoft.com/office/officeart/2005/8/layout/list1"/>
    <dgm:cxn modelId="{2A79A345-FE5E-424A-B50F-08FA918D230B}" type="presParOf" srcId="{619C7DBC-FBB4-4598-8378-24954A217844}" destId="{E60D7623-DF5C-4B0B-A8BD-07713217A4B5}" srcOrd="16" destOrd="0" presId="urn:microsoft.com/office/officeart/2005/8/layout/list1"/>
    <dgm:cxn modelId="{A712EDF7-E66B-493E-93A3-3B6A2C157F70}" type="presParOf" srcId="{E60D7623-DF5C-4B0B-A8BD-07713217A4B5}" destId="{7B7C1D7D-E09E-40D9-A9C1-D7EEF28580F2}" srcOrd="0" destOrd="0" presId="urn:microsoft.com/office/officeart/2005/8/layout/list1"/>
    <dgm:cxn modelId="{234AC5DB-220A-4634-B522-720A2D134499}" type="presParOf" srcId="{E60D7623-DF5C-4B0B-A8BD-07713217A4B5}" destId="{53D61879-5EE6-4368-9F92-E21986BC2F44}" srcOrd="1" destOrd="0" presId="urn:microsoft.com/office/officeart/2005/8/layout/list1"/>
    <dgm:cxn modelId="{016CA348-2DB0-4CE2-B3E5-FBD620DB2C08}" type="presParOf" srcId="{619C7DBC-FBB4-4598-8378-24954A217844}" destId="{3500D426-DABF-45F6-A77C-6B989C8F75D2}" srcOrd="17" destOrd="0" presId="urn:microsoft.com/office/officeart/2005/8/layout/list1"/>
    <dgm:cxn modelId="{0354AA0D-FA49-44B1-B45D-E96D691420A0}" type="presParOf" srcId="{619C7DBC-FBB4-4598-8378-24954A217844}" destId="{AC14267B-DBCD-4E1F-AA60-B76C7A83C2D4}"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AC4B6-1470-4837-BD93-58EF2EC54D8B}">
      <dsp:nvSpPr>
        <dsp:cNvPr id="0" name=""/>
        <dsp:cNvSpPr/>
      </dsp:nvSpPr>
      <dsp:spPr>
        <a:xfrm rot="16200000">
          <a:off x="-1905741" y="1914133"/>
          <a:ext cx="5376863" cy="1548596"/>
        </a:xfrm>
        <a:prstGeom prst="flowChartManualOperation">
          <a:avLst/>
        </a:prstGeom>
        <a:solidFill>
          <a:schemeClr val="accent4">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0" rIns="134302" bIns="0" numCol="1" spcCol="1270" anchor="ctr" anchorCtr="0">
          <a:noAutofit/>
        </a:bodyPr>
        <a:lstStyle/>
        <a:p>
          <a:pPr marL="0" lvl="0" indent="0" algn="ctr" defTabSz="933450">
            <a:lnSpc>
              <a:spcPct val="90000"/>
            </a:lnSpc>
            <a:spcBef>
              <a:spcPct val="0"/>
            </a:spcBef>
            <a:spcAft>
              <a:spcPct val="35000"/>
            </a:spcAft>
            <a:buNone/>
          </a:pPr>
          <a:r>
            <a:rPr lang="en-US" sz="2100" kern="1200" dirty="0"/>
            <a:t>Universal coverage</a:t>
          </a:r>
        </a:p>
      </dsp:txBody>
      <dsp:txXfrm rot="5400000">
        <a:off x="8392" y="1075373"/>
        <a:ext cx="1548596" cy="3226117"/>
      </dsp:txXfrm>
    </dsp:sp>
    <dsp:sp modelId="{59CAD092-B18D-486B-988A-FA03778D3837}">
      <dsp:nvSpPr>
        <dsp:cNvPr id="0" name=""/>
        <dsp:cNvSpPr/>
      </dsp:nvSpPr>
      <dsp:spPr>
        <a:xfrm rot="16200000">
          <a:off x="-241000" y="1914133"/>
          <a:ext cx="5376863" cy="1548596"/>
        </a:xfrm>
        <a:prstGeom prst="flowChartManualOperation">
          <a:avLst/>
        </a:prstGeom>
        <a:solidFill>
          <a:schemeClr val="accent4">
            <a:hueOff val="-30960"/>
            <a:satOff val="-1134"/>
            <a:lumOff val="2647"/>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0" rIns="134302" bIns="0" numCol="1" spcCol="1270" anchor="ctr" anchorCtr="0">
          <a:noAutofit/>
        </a:bodyPr>
        <a:lstStyle/>
        <a:p>
          <a:pPr marL="0" lvl="0" indent="0" algn="ctr" defTabSz="933450">
            <a:lnSpc>
              <a:spcPct val="90000"/>
            </a:lnSpc>
            <a:spcBef>
              <a:spcPct val="0"/>
            </a:spcBef>
            <a:spcAft>
              <a:spcPct val="35000"/>
            </a:spcAft>
            <a:buNone/>
          </a:pPr>
          <a:r>
            <a:rPr lang="en-US" sz="2100" kern="1200" dirty="0"/>
            <a:t>Family size</a:t>
          </a:r>
        </a:p>
      </dsp:txBody>
      <dsp:txXfrm rot="5400000">
        <a:off x="1673133" y="1075373"/>
        <a:ext cx="1548596" cy="3226117"/>
      </dsp:txXfrm>
    </dsp:sp>
    <dsp:sp modelId="{5778C366-D55A-46CB-8CF8-9B2682A6D696}">
      <dsp:nvSpPr>
        <dsp:cNvPr id="0" name=""/>
        <dsp:cNvSpPr/>
      </dsp:nvSpPr>
      <dsp:spPr>
        <a:xfrm rot="16200000">
          <a:off x="1423740" y="1914133"/>
          <a:ext cx="5376863" cy="1548596"/>
        </a:xfrm>
        <a:prstGeom prst="flowChartManualOperation">
          <a:avLst/>
        </a:prstGeom>
        <a:solidFill>
          <a:schemeClr val="accent4">
            <a:hueOff val="-61920"/>
            <a:satOff val="-2268"/>
            <a:lumOff val="5294"/>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0" rIns="134302" bIns="0" numCol="1" spcCol="1270" anchor="ctr" anchorCtr="0">
          <a:noAutofit/>
        </a:bodyPr>
        <a:lstStyle/>
        <a:p>
          <a:pPr marL="0" lvl="0" indent="0" algn="ctr" defTabSz="933450">
            <a:lnSpc>
              <a:spcPct val="90000"/>
            </a:lnSpc>
            <a:spcBef>
              <a:spcPct val="0"/>
            </a:spcBef>
            <a:spcAft>
              <a:spcPct val="35000"/>
            </a:spcAft>
            <a:buNone/>
          </a:pPr>
          <a:r>
            <a:rPr lang="en-US" sz="2100" kern="1200" dirty="0"/>
            <a:t>Premium payment is annual</a:t>
          </a:r>
        </a:p>
      </dsp:txBody>
      <dsp:txXfrm rot="5400000">
        <a:off x="3337873" y="1075373"/>
        <a:ext cx="1548596" cy="3226117"/>
      </dsp:txXfrm>
    </dsp:sp>
    <dsp:sp modelId="{227A6B5A-88E0-43FD-A591-ED0824BE317D}">
      <dsp:nvSpPr>
        <dsp:cNvPr id="0" name=""/>
        <dsp:cNvSpPr/>
      </dsp:nvSpPr>
      <dsp:spPr>
        <a:xfrm rot="16200000">
          <a:off x="3088481" y="1914133"/>
          <a:ext cx="5376863" cy="1548596"/>
        </a:xfrm>
        <a:prstGeom prst="flowChartManualOperation">
          <a:avLst/>
        </a:prstGeom>
        <a:solidFill>
          <a:schemeClr val="accent4">
            <a:hueOff val="-92880"/>
            <a:satOff val="-3402"/>
            <a:lumOff val="794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0" rIns="134302" bIns="0" numCol="1" spcCol="1270" anchor="ctr" anchorCtr="0">
          <a:noAutofit/>
        </a:bodyPr>
        <a:lstStyle/>
        <a:p>
          <a:pPr marL="0" lvl="0" indent="0" algn="ctr" defTabSz="933450">
            <a:lnSpc>
              <a:spcPct val="90000"/>
            </a:lnSpc>
            <a:spcBef>
              <a:spcPct val="0"/>
            </a:spcBef>
            <a:spcAft>
              <a:spcPct val="35000"/>
            </a:spcAft>
            <a:buNone/>
          </a:pPr>
          <a:r>
            <a:rPr lang="en-US" sz="2100" kern="1200" dirty="0"/>
            <a:t>registration</a:t>
          </a:r>
        </a:p>
      </dsp:txBody>
      <dsp:txXfrm rot="5400000">
        <a:off x="5002614" y="1075373"/>
        <a:ext cx="1548596" cy="3226117"/>
      </dsp:txXfrm>
    </dsp:sp>
    <dsp:sp modelId="{2ECC5200-E945-44E4-9337-4F8EA8071636}">
      <dsp:nvSpPr>
        <dsp:cNvPr id="0" name=""/>
        <dsp:cNvSpPr/>
      </dsp:nvSpPr>
      <dsp:spPr>
        <a:xfrm rot="16200000">
          <a:off x="4753221" y="1914133"/>
          <a:ext cx="5376863" cy="1548596"/>
        </a:xfrm>
        <a:prstGeom prst="flowChartManualOperation">
          <a:avLst/>
        </a:prstGeom>
        <a:solidFill>
          <a:schemeClr val="accent4">
            <a:hueOff val="-123840"/>
            <a:satOff val="-4536"/>
            <a:lumOff val="10587"/>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0" rIns="134302" bIns="0" numCol="1" spcCol="1270" anchor="ctr" anchorCtr="0">
          <a:noAutofit/>
        </a:bodyPr>
        <a:lstStyle/>
        <a:p>
          <a:pPr marL="0" lvl="0" indent="0" algn="ctr" defTabSz="933450">
            <a:lnSpc>
              <a:spcPct val="90000"/>
            </a:lnSpc>
            <a:spcBef>
              <a:spcPct val="0"/>
            </a:spcBef>
            <a:spcAft>
              <a:spcPct val="35000"/>
            </a:spcAft>
            <a:buNone/>
          </a:pPr>
          <a:r>
            <a:rPr lang="en-US" sz="2100" kern="1200" dirty="0"/>
            <a:t>Subsidy by government for poor</a:t>
          </a:r>
        </a:p>
      </dsp:txBody>
      <dsp:txXfrm rot="5400000">
        <a:off x="6667354" y="1075373"/>
        <a:ext cx="1548596" cy="3226117"/>
      </dsp:txXfrm>
    </dsp:sp>
    <dsp:sp modelId="{7B08D23C-A6E7-4980-B8A6-B3B289CBA03C}">
      <dsp:nvSpPr>
        <dsp:cNvPr id="0" name=""/>
        <dsp:cNvSpPr/>
      </dsp:nvSpPr>
      <dsp:spPr>
        <a:xfrm rot="16200000">
          <a:off x="6417962" y="1914133"/>
          <a:ext cx="5376863" cy="1548596"/>
        </a:xfrm>
        <a:prstGeom prst="flowChartManualOperation">
          <a:avLst/>
        </a:prstGeom>
        <a:solidFill>
          <a:schemeClr val="accent4">
            <a:hueOff val="-154800"/>
            <a:satOff val="-5670"/>
            <a:lumOff val="13234"/>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0" rIns="134302" bIns="0" numCol="1" spcCol="1270" anchor="ctr" anchorCtr="0">
          <a:noAutofit/>
        </a:bodyPr>
        <a:lstStyle/>
        <a:p>
          <a:pPr marL="0" lvl="0" indent="0" algn="ctr" defTabSz="933450">
            <a:lnSpc>
              <a:spcPct val="90000"/>
            </a:lnSpc>
            <a:spcBef>
              <a:spcPct val="0"/>
            </a:spcBef>
            <a:spcAft>
              <a:spcPct val="35000"/>
            </a:spcAft>
            <a:buNone/>
          </a:pPr>
          <a:r>
            <a:rPr lang="en-US" sz="2100" kern="1200" dirty="0"/>
            <a:t>Referrals </a:t>
          </a:r>
        </a:p>
      </dsp:txBody>
      <dsp:txXfrm rot="5400000">
        <a:off x="8332095" y="1075373"/>
        <a:ext cx="1548596" cy="3226117"/>
      </dsp:txXfrm>
    </dsp:sp>
    <dsp:sp modelId="{2BCBB98D-8C83-48ED-AC84-1E08C3AD1CE1}">
      <dsp:nvSpPr>
        <dsp:cNvPr id="0" name=""/>
        <dsp:cNvSpPr/>
      </dsp:nvSpPr>
      <dsp:spPr>
        <a:xfrm rot="16200000">
          <a:off x="8082703" y="1914133"/>
          <a:ext cx="5376863" cy="1548596"/>
        </a:xfrm>
        <a:prstGeom prst="flowChartManualOperation">
          <a:avLst/>
        </a:prstGeom>
        <a:solidFill>
          <a:schemeClr val="accent4">
            <a:hueOff val="-185760"/>
            <a:satOff val="-6804"/>
            <a:lumOff val="15881"/>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0" tIns="0" rIns="134302" bIns="0" numCol="1" spcCol="1270" anchor="ctr" anchorCtr="0">
          <a:noAutofit/>
        </a:bodyPr>
        <a:lstStyle/>
        <a:p>
          <a:pPr marL="0" lvl="0" indent="0" algn="ctr" defTabSz="933450">
            <a:lnSpc>
              <a:spcPct val="90000"/>
            </a:lnSpc>
            <a:spcBef>
              <a:spcPct val="0"/>
            </a:spcBef>
            <a:spcAft>
              <a:spcPct val="35000"/>
            </a:spcAft>
            <a:buNone/>
          </a:pPr>
          <a:r>
            <a:rPr lang="en-US" sz="2100" kern="1200" dirty="0"/>
            <a:t>Web based / IT</a:t>
          </a:r>
        </a:p>
      </dsp:txBody>
      <dsp:txXfrm rot="5400000">
        <a:off x="9996836" y="1075373"/>
        <a:ext cx="1548596" cy="32261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4D380-0092-4242-9035-C6DC1ECBADAE}">
      <dsp:nvSpPr>
        <dsp:cNvPr id="0" name=""/>
        <dsp:cNvSpPr/>
      </dsp:nvSpPr>
      <dsp:spPr>
        <a:xfrm>
          <a:off x="0" y="406508"/>
          <a:ext cx="11545887" cy="604800"/>
        </a:xfrm>
        <a:prstGeom prst="rect">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709690-45AD-4BBD-A443-878C590B5D77}">
      <dsp:nvSpPr>
        <dsp:cNvPr id="0" name=""/>
        <dsp:cNvSpPr/>
      </dsp:nvSpPr>
      <dsp:spPr>
        <a:xfrm>
          <a:off x="577294" y="52268"/>
          <a:ext cx="8082121" cy="708480"/>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05485" tIns="0" rIns="305485" bIns="0" numCol="1" spcCol="1270" anchor="ctr" anchorCtr="0">
          <a:noAutofit/>
        </a:bodyPr>
        <a:lstStyle/>
        <a:p>
          <a:pPr marL="0" lvl="0" indent="0" algn="l" defTabSz="1066800">
            <a:lnSpc>
              <a:spcPct val="90000"/>
            </a:lnSpc>
            <a:spcBef>
              <a:spcPct val="0"/>
            </a:spcBef>
            <a:spcAft>
              <a:spcPct val="35000"/>
            </a:spcAft>
            <a:buNone/>
          </a:pPr>
          <a:r>
            <a:rPr lang="en-US" sz="2400" kern="1200" dirty="0"/>
            <a:t>Increasing insurance coverage</a:t>
          </a:r>
        </a:p>
      </dsp:txBody>
      <dsp:txXfrm>
        <a:off x="611879" y="86853"/>
        <a:ext cx="8012951" cy="639310"/>
      </dsp:txXfrm>
    </dsp:sp>
    <dsp:sp modelId="{B4C7587A-B7EB-4E56-A25C-7A8380760308}">
      <dsp:nvSpPr>
        <dsp:cNvPr id="0" name=""/>
        <dsp:cNvSpPr/>
      </dsp:nvSpPr>
      <dsp:spPr>
        <a:xfrm>
          <a:off x="0" y="1495148"/>
          <a:ext cx="11545887" cy="604800"/>
        </a:xfrm>
        <a:prstGeom prst="rect">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0BBE6A-A638-4933-ADEE-EB1A8346DCEC}">
      <dsp:nvSpPr>
        <dsp:cNvPr id="0" name=""/>
        <dsp:cNvSpPr/>
      </dsp:nvSpPr>
      <dsp:spPr>
        <a:xfrm>
          <a:off x="577294" y="1140908"/>
          <a:ext cx="8082121" cy="708480"/>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05485" tIns="0" rIns="305485" bIns="0" numCol="1" spcCol="1270" anchor="ctr" anchorCtr="0">
          <a:noAutofit/>
        </a:bodyPr>
        <a:lstStyle/>
        <a:p>
          <a:pPr marL="0" lvl="0" indent="0" algn="l" defTabSz="1066800">
            <a:lnSpc>
              <a:spcPct val="90000"/>
            </a:lnSpc>
            <a:spcBef>
              <a:spcPct val="0"/>
            </a:spcBef>
            <a:spcAft>
              <a:spcPct val="35000"/>
            </a:spcAft>
            <a:buNone/>
          </a:pPr>
          <a:r>
            <a:rPr lang="en-US" sz="2400" kern="1200" dirty="0"/>
            <a:t>Enrolling people into insurance plan</a:t>
          </a:r>
        </a:p>
      </dsp:txBody>
      <dsp:txXfrm>
        <a:off x="611879" y="1175493"/>
        <a:ext cx="8012951" cy="639310"/>
      </dsp:txXfrm>
    </dsp:sp>
    <dsp:sp modelId="{99A3297D-40F8-4C28-8AF4-439AFBE2C719}">
      <dsp:nvSpPr>
        <dsp:cNvPr id="0" name=""/>
        <dsp:cNvSpPr/>
      </dsp:nvSpPr>
      <dsp:spPr>
        <a:xfrm>
          <a:off x="0" y="2583788"/>
          <a:ext cx="11545887" cy="604800"/>
        </a:xfrm>
        <a:prstGeom prst="rect">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B13B92-A960-4D27-B7EC-C7B0F46E8877}">
      <dsp:nvSpPr>
        <dsp:cNvPr id="0" name=""/>
        <dsp:cNvSpPr/>
      </dsp:nvSpPr>
      <dsp:spPr>
        <a:xfrm>
          <a:off x="577294" y="2229548"/>
          <a:ext cx="8082121" cy="708480"/>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05485" tIns="0" rIns="305485" bIns="0" numCol="1" spcCol="1270" anchor="ctr" anchorCtr="0">
          <a:noAutofit/>
        </a:bodyPr>
        <a:lstStyle/>
        <a:p>
          <a:pPr marL="0" lvl="0" indent="0" algn="l" defTabSz="1066800">
            <a:lnSpc>
              <a:spcPct val="90000"/>
            </a:lnSpc>
            <a:spcBef>
              <a:spcPct val="0"/>
            </a:spcBef>
            <a:spcAft>
              <a:spcPct val="35000"/>
            </a:spcAft>
            <a:buNone/>
          </a:pPr>
          <a:r>
            <a:rPr lang="en-US" sz="2400" kern="1200" dirty="0"/>
            <a:t>Determining poo rand making poverty card and it’s implementation</a:t>
          </a:r>
        </a:p>
      </dsp:txBody>
      <dsp:txXfrm>
        <a:off x="611879" y="2264133"/>
        <a:ext cx="8012951" cy="639310"/>
      </dsp:txXfrm>
    </dsp:sp>
    <dsp:sp modelId="{C880BEB8-BD4B-4B27-B36C-2D1A2AD69189}">
      <dsp:nvSpPr>
        <dsp:cNvPr id="0" name=""/>
        <dsp:cNvSpPr/>
      </dsp:nvSpPr>
      <dsp:spPr>
        <a:xfrm>
          <a:off x="0" y="3672428"/>
          <a:ext cx="11545887" cy="604800"/>
        </a:xfrm>
        <a:prstGeom prst="rect">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3FAC18-EF08-415B-977E-DABAEBF1E200}">
      <dsp:nvSpPr>
        <dsp:cNvPr id="0" name=""/>
        <dsp:cNvSpPr/>
      </dsp:nvSpPr>
      <dsp:spPr>
        <a:xfrm>
          <a:off x="577294" y="3318188"/>
          <a:ext cx="8082121" cy="708480"/>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05485" tIns="0" rIns="305485" bIns="0" numCol="1" spcCol="1270" anchor="ctr" anchorCtr="0">
          <a:noAutofit/>
        </a:bodyPr>
        <a:lstStyle/>
        <a:p>
          <a:pPr marL="0" lvl="0" indent="0" algn="l" defTabSz="1066800">
            <a:lnSpc>
              <a:spcPct val="90000"/>
            </a:lnSpc>
            <a:spcBef>
              <a:spcPct val="0"/>
            </a:spcBef>
            <a:spcAft>
              <a:spcPct val="35000"/>
            </a:spcAft>
            <a:buNone/>
          </a:pPr>
          <a:r>
            <a:rPr lang="en-US" sz="2400" kern="1200" dirty="0"/>
            <a:t>Achieving 100% health insurance by 2030</a:t>
          </a:r>
        </a:p>
      </dsp:txBody>
      <dsp:txXfrm>
        <a:off x="611879" y="3352773"/>
        <a:ext cx="8012951" cy="639310"/>
      </dsp:txXfrm>
    </dsp:sp>
    <dsp:sp modelId="{AC14267B-DBCD-4E1F-AA60-B76C7A83C2D4}">
      <dsp:nvSpPr>
        <dsp:cNvPr id="0" name=""/>
        <dsp:cNvSpPr/>
      </dsp:nvSpPr>
      <dsp:spPr>
        <a:xfrm>
          <a:off x="0" y="4761068"/>
          <a:ext cx="11545887" cy="604800"/>
        </a:xfrm>
        <a:prstGeom prst="rect">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D61879-5EE6-4368-9F92-E21986BC2F44}">
      <dsp:nvSpPr>
        <dsp:cNvPr id="0" name=""/>
        <dsp:cNvSpPr/>
      </dsp:nvSpPr>
      <dsp:spPr>
        <a:xfrm>
          <a:off x="577294" y="4406828"/>
          <a:ext cx="8082121" cy="708480"/>
        </a:xfrm>
        <a:prstGeom prst="roundRect">
          <a:avLst/>
        </a:prstGeom>
        <a:solidFill>
          <a:schemeClr val="lt1">
            <a:hueOff val="0"/>
            <a:satOff val="0"/>
            <a:lumOff val="0"/>
            <a:alphaOff val="0"/>
          </a:schemeClr>
        </a:solidFill>
        <a:ln w="2222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05485" tIns="0" rIns="305485" bIns="0" numCol="1" spcCol="1270" anchor="ctr" anchorCtr="0">
          <a:noAutofit/>
        </a:bodyPr>
        <a:lstStyle/>
        <a:p>
          <a:pPr marL="0" lvl="0" indent="0" algn="l" defTabSz="1066800">
            <a:lnSpc>
              <a:spcPct val="90000"/>
            </a:lnSpc>
            <a:spcBef>
              <a:spcPct val="0"/>
            </a:spcBef>
            <a:spcAft>
              <a:spcPct val="35000"/>
            </a:spcAft>
            <a:buNone/>
          </a:pPr>
          <a:r>
            <a:rPr lang="en-US" sz="2400" kern="1200" dirty="0"/>
            <a:t>Increasing access to health care services</a:t>
          </a:r>
        </a:p>
      </dsp:txBody>
      <dsp:txXfrm>
        <a:off x="611879" y="4441413"/>
        <a:ext cx="8012951"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3284A5-A59B-4CE1-B40B-EE05714E774E}" type="datetimeFigureOut">
              <a:rPr lang="en-GB" smtClean="0"/>
              <a:t>22/07/2019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27118F-2B9A-4D81-AF60-7D88B9F04B57}" type="slidenum">
              <a:rPr lang="en-GB" smtClean="0"/>
              <a:t>‹#›</a:t>
            </a:fld>
            <a:endParaRPr lang="en-GB" dirty="0"/>
          </a:p>
        </p:txBody>
      </p:sp>
    </p:spTree>
    <p:extLst>
      <p:ext uri="{BB962C8B-B14F-4D97-AF65-F5344CB8AC3E}">
        <p14:creationId xmlns:p14="http://schemas.microsoft.com/office/powerpoint/2010/main" val="3032265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27118F-2B9A-4D81-AF60-7D88B9F04B57}" type="slidenum">
              <a:rPr lang="en-GB" smtClean="0"/>
              <a:t>1</a:t>
            </a:fld>
            <a:endParaRPr lang="en-GB" dirty="0"/>
          </a:p>
        </p:txBody>
      </p:sp>
    </p:spTree>
    <p:extLst>
      <p:ext uri="{BB962C8B-B14F-4D97-AF65-F5344CB8AC3E}">
        <p14:creationId xmlns:p14="http://schemas.microsoft.com/office/powerpoint/2010/main" val="27684604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C53F27-188F-40FE-AF6A-1F7C861E2D8D}"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14D4B52-B587-4CA9-80A0-DB5AE2CE66D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10F0B3B-D0A7-41B7-93AD-349837B6DCE6}"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6EB169-AE10-4C07-A528-3495B2FF7C8A}"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2924B-9558-485B-A908-2B7C8ED2F688}"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D8E8E59-7129-4904-AE0B-EB8A2F188929}"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FD7FD64-E264-43AD-B103-34A82C67040B}"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85088-C8F9-4CE3-AE90-E22F5CEB0EE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5782C-F6F2-4E2A-8937-AD0E64C5EEC9}"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12BFB7-9345-4CC4-9496-C1F554263592}"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57934E-F3D8-4792-BB09-DB4E070371C0}"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0F181E-B837-44FF-BAEA-666E5EA1FAC8}"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09211A-AB6B-405B-B377-A44A9A5ABAA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8020C6D-A4F7-4177-9859-B7DE4172D5C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E5B64639-9F6F-4130-8C71-3990DCD2B414}"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908E0-3936-40A8-8D5C-439420B153B0}"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EAF186-B113-440E-8915-1B488ACA0170}"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1F5FC17-5E51-44F2-8F4F-6754EBF07020}" type="datetime1">
              <a:rPr lang="en-US" smtClean="0"/>
              <a:t>7/22/2019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hyperlink" Target="https://www.publichealthupdate.com/social-health-security-health-insurance-program-in-nepal/" TargetMode="External"/><Relationship Id="rId2" Type="http://schemas.openxmlformats.org/officeDocument/2006/relationships/hyperlink" Target="https://www.ncbi.nlm.nih.gov/pubmed/29635799"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2959992"/>
          </a:xfrm>
          <a:ln>
            <a:solidFill>
              <a:schemeClr val="tx1"/>
            </a:solidFill>
          </a:ln>
          <a:effectLst>
            <a:outerShdw blurRad="50800" dist="38100" dir="10800000" algn="r" rotWithShape="0">
              <a:prstClr val="black">
                <a:alpha val="40000"/>
              </a:prstClr>
            </a:outerShdw>
          </a:effectLst>
        </p:spPr>
        <p:txBody>
          <a:bodyPr>
            <a:normAutofit/>
          </a:bodyPr>
          <a:lstStyle/>
          <a:p>
            <a:r>
              <a:rPr lang="en-GB" sz="4000" cap="none" dirty="0">
                <a:latin typeface="Times New Roman" panose="02020603050405020304" pitchFamily="18" charset="0"/>
                <a:cs typeface="Times New Roman" panose="02020603050405020304" pitchFamily="18" charset="0"/>
              </a:rPr>
              <a:t>Health Policies: National Health Policies 2071(Focused On Public Health Aspects)</a:t>
            </a:r>
            <a:br>
              <a:rPr lang="en-GB" sz="4000" cap="none" dirty="0">
                <a:latin typeface="Times New Roman" panose="02020603050405020304" pitchFamily="18" charset="0"/>
                <a:cs typeface="Times New Roman" panose="02020603050405020304" pitchFamily="18" charset="0"/>
              </a:rPr>
            </a:br>
            <a:r>
              <a:rPr lang="en-GB" sz="4000" cap="none" dirty="0">
                <a:latin typeface="Times New Roman" panose="02020603050405020304" pitchFamily="18" charset="0"/>
                <a:cs typeface="Times New Roman" panose="02020603050405020304" pitchFamily="18" charset="0"/>
              </a:rPr>
              <a:t>&amp;</a:t>
            </a:r>
            <a:br>
              <a:rPr lang="en-GB" sz="4000" cap="none" dirty="0">
                <a:latin typeface="Times New Roman" panose="02020603050405020304" pitchFamily="18" charset="0"/>
                <a:cs typeface="Times New Roman" panose="02020603050405020304" pitchFamily="18" charset="0"/>
              </a:rPr>
            </a:br>
            <a:r>
              <a:rPr lang="en-GB" sz="4000" cap="none" dirty="0">
                <a:latin typeface="Times New Roman" panose="02020603050405020304" pitchFamily="18" charset="0"/>
                <a:cs typeface="Times New Roman" panose="02020603050405020304" pitchFamily="18" charset="0"/>
              </a:rPr>
              <a:t>Social Health Insurance Scheme : Concept, Objectives, Coverage</a:t>
            </a:r>
          </a:p>
        </p:txBody>
      </p:sp>
      <p:pic>
        <p:nvPicPr>
          <p:cNvPr id="4" name="Picture 3"/>
          <p:cNvPicPr>
            <a:picLocks noChangeAspect="1"/>
          </p:cNvPicPr>
          <p:nvPr/>
        </p:nvPicPr>
        <p:blipFill>
          <a:blip r:embed="rId3"/>
          <a:stretch>
            <a:fillRect/>
          </a:stretch>
        </p:blipFill>
        <p:spPr>
          <a:xfrm>
            <a:off x="4893993" y="2959992"/>
            <a:ext cx="2481287" cy="2475191"/>
          </a:xfrm>
          <a:prstGeom prst="rect">
            <a:avLst/>
          </a:prstGeom>
        </p:spPr>
      </p:pic>
      <p:sp>
        <p:nvSpPr>
          <p:cNvPr id="6" name="Rectangle 5"/>
          <p:cNvSpPr/>
          <p:nvPr/>
        </p:nvSpPr>
        <p:spPr>
          <a:xfrm>
            <a:off x="0" y="4442489"/>
            <a:ext cx="6096000" cy="2554545"/>
          </a:xfrm>
          <a:prstGeom prst="rect">
            <a:avLst/>
          </a:prstGeom>
        </p:spPr>
        <p:txBody>
          <a:bodyPr>
            <a:spAutoFit/>
          </a:bodyPr>
          <a:lstStyle/>
          <a:p>
            <a:pPr lvl="0" defTabSz="914400"/>
            <a:r>
              <a:rPr lang="en-US" sz="3200" dirty="0">
                <a:solidFill>
                  <a:prstClr val="black"/>
                </a:solidFill>
                <a:latin typeface="Times New Roman"/>
                <a:cs typeface="Times New Roman"/>
              </a:rPr>
              <a:t>PRESENTED BY:</a:t>
            </a:r>
          </a:p>
          <a:p>
            <a:pPr lvl="0" defTabSz="914400"/>
            <a:r>
              <a:rPr lang="en-US" sz="3200" dirty="0">
                <a:solidFill>
                  <a:prstClr val="black"/>
                </a:solidFill>
                <a:latin typeface="Times New Roman"/>
                <a:cs typeface="Times New Roman"/>
              </a:rPr>
              <a:t>DURGA SHRESTHA; 15</a:t>
            </a:r>
          </a:p>
          <a:p>
            <a:pPr lvl="0" defTabSz="914400"/>
            <a:r>
              <a:rPr lang="en-US" sz="3200" dirty="0">
                <a:solidFill>
                  <a:prstClr val="black"/>
                </a:solidFill>
                <a:latin typeface="Times New Roman"/>
                <a:cs typeface="Times New Roman"/>
              </a:rPr>
              <a:t>LUNA BARAL; 16</a:t>
            </a:r>
          </a:p>
          <a:p>
            <a:pPr lvl="0" defTabSz="914400"/>
            <a:r>
              <a:rPr lang="en-US" sz="3200" dirty="0">
                <a:solidFill>
                  <a:prstClr val="black"/>
                </a:solidFill>
                <a:latin typeface="Times New Roman"/>
                <a:cs typeface="Times New Roman"/>
              </a:rPr>
              <a:t>BPH,4</a:t>
            </a:r>
            <a:r>
              <a:rPr lang="en-US" sz="3200" baseline="30000" dirty="0">
                <a:solidFill>
                  <a:prstClr val="black"/>
                </a:solidFill>
                <a:latin typeface="Times New Roman"/>
                <a:cs typeface="Times New Roman"/>
              </a:rPr>
              <a:t>th</a:t>
            </a:r>
            <a:r>
              <a:rPr lang="en-US" sz="3200" dirty="0">
                <a:solidFill>
                  <a:prstClr val="black"/>
                </a:solidFill>
                <a:latin typeface="Times New Roman"/>
                <a:cs typeface="Times New Roman"/>
              </a:rPr>
              <a:t> Semester</a:t>
            </a:r>
          </a:p>
          <a:p>
            <a:pPr lvl="0" defTabSz="914400"/>
            <a:r>
              <a:rPr lang="en-US" sz="3200" dirty="0">
                <a:solidFill>
                  <a:prstClr val="black"/>
                </a:solidFill>
                <a:latin typeface="Times New Roman"/>
                <a:cs typeface="Times New Roman"/>
              </a:rPr>
              <a:t>SHAS,PU</a:t>
            </a:r>
          </a:p>
        </p:txBody>
      </p:sp>
      <p:sp>
        <p:nvSpPr>
          <p:cNvPr id="7" name="TextBox 5"/>
          <p:cNvSpPr txBox="1"/>
          <p:nvPr/>
        </p:nvSpPr>
        <p:spPr>
          <a:xfrm>
            <a:off x="8448541" y="4442488"/>
            <a:ext cx="3743459"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dirty="0">
                <a:latin typeface="Times New Roman"/>
                <a:cs typeface="Times New Roman"/>
              </a:rPr>
              <a:t>PRESENTED TO:</a:t>
            </a:r>
          </a:p>
          <a:p>
            <a:r>
              <a:rPr lang="en-US" sz="3200" dirty="0">
                <a:latin typeface="Times New Roman"/>
                <a:cs typeface="Times New Roman"/>
              </a:rPr>
              <a:t>KIRTI SAGAR BARAL</a:t>
            </a:r>
          </a:p>
          <a:p>
            <a:r>
              <a:rPr lang="en-US" sz="3200" dirty="0">
                <a:latin typeface="Times New Roman"/>
                <a:cs typeface="Times New Roman"/>
              </a:rPr>
              <a:t>LECTURER</a:t>
            </a:r>
          </a:p>
          <a:p>
            <a:r>
              <a:rPr lang="en-US" sz="3200" dirty="0">
                <a:latin typeface="Times New Roman"/>
                <a:cs typeface="Times New Roman"/>
              </a:rPr>
              <a:t>SHAS,PU</a:t>
            </a:r>
          </a:p>
        </p:txBody>
      </p:sp>
    </p:spTree>
    <p:extLst>
      <p:ext uri="{BB962C8B-B14F-4D97-AF65-F5344CB8AC3E}">
        <p14:creationId xmlns:p14="http://schemas.microsoft.com/office/powerpoint/2010/main" val="28229958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52411" y="2537469"/>
            <a:ext cx="10364451" cy="1596177"/>
          </a:xfrm>
        </p:spPr>
        <p:txBody>
          <a:bodyPr>
            <a:normAutofit/>
          </a:bodyPr>
          <a:lstStyle/>
          <a:p>
            <a:r>
              <a:rPr lang="en-GB" sz="4400" cap="none" dirty="0">
                <a:solidFill>
                  <a:prstClr val="black"/>
                </a:solidFill>
                <a:latin typeface="Times New Roman" panose="02020603050405020304" pitchFamily="18" charset="0"/>
                <a:cs typeface="Times New Roman" panose="02020603050405020304" pitchFamily="18" charset="0"/>
              </a:rPr>
              <a:t>Social Health Insurance Scheme : Concept, Objectives, Coverage</a:t>
            </a:r>
            <a:endParaRPr lang="en-GB" sz="4400" dirty="0"/>
          </a:p>
        </p:txBody>
      </p:sp>
      <p:sp>
        <p:nvSpPr>
          <p:cNvPr id="5" name="Date Placeholder 4"/>
          <p:cNvSpPr>
            <a:spLocks noGrp="1"/>
          </p:cNvSpPr>
          <p:nvPr>
            <p:ph type="dt" sz="half" idx="10"/>
          </p:nvPr>
        </p:nvSpPr>
        <p:spPr/>
        <p:txBody>
          <a:bodyPr/>
          <a:lstStyle/>
          <a:p>
            <a:fld id="{7ACA4396-B6C5-43FF-9947-F9977B97E74A}" type="datetime1">
              <a:rPr lang="en-US" smtClean="0"/>
              <a:t>7/22/2019</a:t>
            </a:fld>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262279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 y="0"/>
            <a:ext cx="12191999" cy="1596177"/>
          </a:xfrm>
        </p:spPr>
        <p:txBody>
          <a:bodyPr>
            <a:normAutofit/>
          </a:bodyPr>
          <a:lstStyle/>
          <a:p>
            <a:r>
              <a:rPr lang="en-GB" sz="4400" cap="none" dirty="0">
                <a:solidFill>
                  <a:srgbClr val="FF0000"/>
                </a:solidFill>
                <a:latin typeface="Times New Roman" panose="02020603050405020304" pitchFamily="18" charset="0"/>
                <a:cs typeface="Times New Roman" panose="02020603050405020304" pitchFamily="18" charset="0"/>
              </a:rPr>
              <a:t>What Is Social Health Insurance Scheme?</a:t>
            </a:r>
            <a:br>
              <a:rPr lang="en-GB" sz="4400" cap="none" dirty="0">
                <a:solidFill>
                  <a:srgbClr val="FF0000"/>
                </a:solidFill>
                <a:latin typeface="Times New Roman" panose="02020603050405020304" pitchFamily="18" charset="0"/>
                <a:cs typeface="Times New Roman" panose="02020603050405020304" pitchFamily="18" charset="0"/>
              </a:rPr>
            </a:br>
            <a:endParaRPr lang="en-GB" sz="4400" cap="none"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a:xfrm>
            <a:off x="-313" y="1596176"/>
            <a:ext cx="12191999" cy="5261824"/>
          </a:xfrm>
        </p:spPr>
        <p:txBody>
          <a:bodyPr>
            <a:normAutofit/>
          </a:bodyPr>
          <a:lstStyle/>
          <a:p>
            <a:r>
              <a:rPr lang="en-GB" sz="3200" cap="none" dirty="0">
                <a:latin typeface="Times New Roman" panose="02020603050405020304" pitchFamily="18" charset="0"/>
                <a:cs typeface="Times New Roman" panose="02020603050405020304" pitchFamily="18" charset="0"/>
              </a:rPr>
              <a:t>Social health insurance is defined as “coverage that provides for the payments of benefits as a result of sickness or injury”. </a:t>
            </a:r>
          </a:p>
          <a:p>
            <a:r>
              <a:rPr lang="en-GB" sz="3200" cap="none" dirty="0">
                <a:latin typeface="Times New Roman" panose="02020603050405020304" pitchFamily="18" charset="0"/>
                <a:cs typeface="Times New Roman" panose="02020603050405020304" pitchFamily="18" charset="0"/>
              </a:rPr>
              <a:t>It includes insurance for losses from accident, medical expenses, disability or accidental death.</a:t>
            </a:r>
          </a:p>
          <a:p>
            <a:r>
              <a:rPr lang="en-GB" sz="3200" cap="none" dirty="0">
                <a:latin typeface="Times New Roman" panose="02020603050405020304" pitchFamily="18" charset="0"/>
                <a:cs typeface="Times New Roman" panose="02020603050405020304" pitchFamily="18" charset="0"/>
              </a:rPr>
              <a:t>Social Health Insurance (SHI) is one of the possible organizational mechanisms for raising and pooling funds to finance health services, along with tax-financing, private health insurance, community insurance and others.</a:t>
            </a:r>
          </a:p>
          <a:p>
            <a:endParaRPr lang="en-GB" sz="3200" dirty="0"/>
          </a:p>
          <a:p>
            <a:endParaRPr lang="en-GB" sz="3200" dirty="0"/>
          </a:p>
        </p:txBody>
      </p:sp>
      <p:sp>
        <p:nvSpPr>
          <p:cNvPr id="4" name="Date Placeholder 3"/>
          <p:cNvSpPr>
            <a:spLocks noGrp="1"/>
          </p:cNvSpPr>
          <p:nvPr>
            <p:ph type="dt" sz="half" idx="10"/>
          </p:nvPr>
        </p:nvSpPr>
        <p:spPr/>
        <p:txBody>
          <a:bodyPr/>
          <a:lstStyle/>
          <a:p>
            <a:fld id="{8DDDF2AF-9698-4A58-BC66-532BBF8C1BEF}"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285075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96177"/>
          </a:xfrm>
        </p:spPr>
        <p:txBody>
          <a:bodyPr>
            <a:normAutofit/>
          </a:bodyPr>
          <a:lstStyle/>
          <a:p>
            <a:r>
              <a:rPr lang="en-GB" sz="4400" cap="none" dirty="0">
                <a:solidFill>
                  <a:srgbClr val="FF0000"/>
                </a:solidFill>
                <a:latin typeface="Times New Roman" panose="02020603050405020304" pitchFamily="18" charset="0"/>
                <a:cs typeface="Times New Roman" panose="02020603050405020304" pitchFamily="18" charset="0"/>
              </a:rPr>
              <a:t>Historical Background:</a:t>
            </a:r>
          </a:p>
        </p:txBody>
      </p:sp>
      <p:sp>
        <p:nvSpPr>
          <p:cNvPr id="3" name="Content Placeholder 2"/>
          <p:cNvSpPr>
            <a:spLocks noGrp="1"/>
          </p:cNvSpPr>
          <p:nvPr>
            <p:ph sz="quarter" idx="13"/>
          </p:nvPr>
        </p:nvSpPr>
        <p:spPr>
          <a:xfrm>
            <a:off x="0" y="1596177"/>
            <a:ext cx="12192000" cy="5261823"/>
          </a:xfrm>
        </p:spPr>
        <p:txBody>
          <a:bodyPr>
            <a:noAutofit/>
          </a:bodyPr>
          <a:lstStyle/>
          <a:p>
            <a:r>
              <a:rPr lang="en-GB" sz="3200" cap="none" dirty="0">
                <a:latin typeface="Times New Roman" panose="02020603050405020304" pitchFamily="18" charset="0"/>
                <a:cs typeface="Times New Roman" panose="02020603050405020304" pitchFamily="18" charset="0"/>
              </a:rPr>
              <a:t>An early initiative to health insurance in Nepal begun from 1976 through united mission to Nepal as Lalitpur insurance scheme in Ashrang, which was later expanded to other facilities.</a:t>
            </a:r>
          </a:p>
          <a:p>
            <a:r>
              <a:rPr lang="en-GB" sz="3200" cap="none" dirty="0">
                <a:latin typeface="Times New Roman" panose="02020603050405020304" pitchFamily="18" charset="0"/>
                <a:cs typeface="Times New Roman" panose="02020603050405020304" pitchFamily="18" charset="0"/>
              </a:rPr>
              <a:t>The government funded community-based health insurance program was initiated in 203 in 2 districts and expanded to additional 4 in 2005/6.</a:t>
            </a:r>
          </a:p>
          <a:p>
            <a:r>
              <a:rPr lang="en-GB" sz="3200" cap="none" dirty="0">
                <a:latin typeface="Times New Roman" panose="02020603050405020304" pitchFamily="18" charset="0"/>
                <a:cs typeface="Times New Roman" panose="02020603050405020304" pitchFamily="18" charset="0"/>
              </a:rPr>
              <a:t>National health insurance policy was passed by government of Nepal in 2014.</a:t>
            </a:r>
          </a:p>
        </p:txBody>
      </p:sp>
      <p:sp>
        <p:nvSpPr>
          <p:cNvPr id="4" name="Date Placeholder 3"/>
          <p:cNvSpPr>
            <a:spLocks noGrp="1"/>
          </p:cNvSpPr>
          <p:nvPr>
            <p:ph type="dt" sz="half" idx="10"/>
          </p:nvPr>
        </p:nvSpPr>
        <p:spPr/>
        <p:txBody>
          <a:bodyPr/>
          <a:lstStyle/>
          <a:p>
            <a:fld id="{B13E64CF-AC09-453B-99BC-7C933B3D9786}"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2880036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2000" cy="1596177"/>
          </a:xfrm>
        </p:spPr>
        <p:txBody>
          <a:bodyPr>
            <a:normAutofit/>
          </a:bodyPr>
          <a:lstStyle/>
          <a:p>
            <a:r>
              <a:rPr lang="en-GB" sz="4400" dirty="0">
                <a:solidFill>
                  <a:srgbClr val="FF0000"/>
                </a:solidFill>
                <a:latin typeface="Times New Roman" panose="02020603050405020304" pitchFamily="18" charset="0"/>
                <a:cs typeface="Times New Roman" panose="02020603050405020304" pitchFamily="18" charset="0"/>
              </a:rPr>
              <a:t>CONTD:</a:t>
            </a:r>
          </a:p>
        </p:txBody>
      </p:sp>
      <p:sp>
        <p:nvSpPr>
          <p:cNvPr id="3" name="Content Placeholder 2"/>
          <p:cNvSpPr>
            <a:spLocks noGrp="1"/>
          </p:cNvSpPr>
          <p:nvPr>
            <p:ph sz="quarter" idx="13"/>
          </p:nvPr>
        </p:nvSpPr>
        <p:spPr>
          <a:xfrm>
            <a:off x="1" y="1596178"/>
            <a:ext cx="12191999" cy="5261822"/>
          </a:xfrm>
        </p:spPr>
        <p:txBody>
          <a:bodyPr/>
          <a:lstStyle/>
          <a:p>
            <a:pPr lvl="0">
              <a:buClr>
                <a:prstClr val="black"/>
              </a:buClr>
            </a:pPr>
            <a:r>
              <a:rPr lang="en-GB" sz="3200" cap="none" dirty="0">
                <a:solidFill>
                  <a:prstClr val="black"/>
                </a:solidFill>
                <a:latin typeface="Times New Roman" panose="02020603050405020304" pitchFamily="18" charset="0"/>
                <a:cs typeface="Times New Roman" panose="02020603050405020304" pitchFamily="18" charset="0"/>
              </a:rPr>
              <a:t>In 9th Feb. 2015, the ordinance for formation of social health security development committee was passed by government of Nepal.</a:t>
            </a:r>
          </a:p>
          <a:p>
            <a:pPr lvl="0">
              <a:buClr>
                <a:prstClr val="black"/>
              </a:buClr>
            </a:pPr>
            <a:r>
              <a:rPr lang="en-GB" sz="3200" cap="none" dirty="0">
                <a:solidFill>
                  <a:prstClr val="black"/>
                </a:solidFill>
                <a:latin typeface="Times New Roman" panose="02020603050405020304" pitchFamily="18" charset="0"/>
                <a:cs typeface="Times New Roman" panose="02020603050405020304" pitchFamily="18" charset="0"/>
              </a:rPr>
              <a:t>In FY 2071/72, the government of Nepal had announced to roll out SHSP to three districts (Kailali, Baglung and Ilam).</a:t>
            </a:r>
          </a:p>
          <a:p>
            <a:pPr marL="0" lvl="0" indent="0">
              <a:buClr>
                <a:prstClr val="black"/>
              </a:buClr>
              <a:buNone/>
            </a:pPr>
            <a:endParaRPr lang="en-GB" sz="3200" cap="none" dirty="0">
              <a:solidFill>
                <a:prstClr val="black"/>
              </a:solidFill>
              <a:latin typeface="Times New Roman" panose="02020603050405020304" pitchFamily="18" charset="0"/>
              <a:cs typeface="Times New Roman" panose="02020603050405020304" pitchFamily="18" charset="0"/>
            </a:endParaRPr>
          </a:p>
          <a:p>
            <a:endParaRPr lang="en-GB" dirty="0"/>
          </a:p>
        </p:txBody>
      </p:sp>
      <p:sp>
        <p:nvSpPr>
          <p:cNvPr id="4" name="Date Placeholder 3"/>
          <p:cNvSpPr>
            <a:spLocks noGrp="1"/>
          </p:cNvSpPr>
          <p:nvPr>
            <p:ph type="dt" sz="half" idx="10"/>
          </p:nvPr>
        </p:nvSpPr>
        <p:spPr/>
        <p:txBody>
          <a:bodyPr/>
          <a:lstStyle/>
          <a:p>
            <a:fld id="{C9110392-3072-41DE-B372-2002EC282EBE}"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878974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Social Health Insurance Scheme In Nepal</a:t>
            </a:r>
          </a:p>
        </p:txBody>
      </p:sp>
      <p:pic>
        <p:nvPicPr>
          <p:cNvPr id="8" name="Picture 7"/>
          <p:cNvPicPr>
            <a:picLocks noChangeAspect="1"/>
          </p:cNvPicPr>
          <p:nvPr/>
        </p:nvPicPr>
        <p:blipFill>
          <a:blip r:embed="rId2"/>
          <a:stretch>
            <a:fillRect/>
          </a:stretch>
        </p:blipFill>
        <p:spPr>
          <a:xfrm>
            <a:off x="475894" y="2679886"/>
            <a:ext cx="3054361" cy="2786113"/>
          </a:xfrm>
          <a:prstGeom prst="rect">
            <a:avLst/>
          </a:prstGeom>
        </p:spPr>
      </p:pic>
      <p:pic>
        <p:nvPicPr>
          <p:cNvPr id="9" name="Picture 8"/>
          <p:cNvPicPr>
            <a:picLocks noChangeAspect="1"/>
          </p:cNvPicPr>
          <p:nvPr/>
        </p:nvPicPr>
        <p:blipFill>
          <a:blip r:embed="rId3"/>
          <a:stretch>
            <a:fillRect/>
          </a:stretch>
        </p:blipFill>
        <p:spPr>
          <a:xfrm>
            <a:off x="9236230" y="2679886"/>
            <a:ext cx="2554445" cy="2591025"/>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0780" y="5736103"/>
            <a:ext cx="5505450" cy="771525"/>
          </a:xfrm>
          <a:prstGeom prst="rect">
            <a:avLst/>
          </a:prstGeom>
        </p:spPr>
      </p:pic>
      <p:sp>
        <p:nvSpPr>
          <p:cNvPr id="11" name="Date Placeholder 10"/>
          <p:cNvSpPr>
            <a:spLocks noGrp="1"/>
          </p:cNvSpPr>
          <p:nvPr>
            <p:ph type="dt" sz="half" idx="10"/>
          </p:nvPr>
        </p:nvSpPr>
        <p:spPr/>
        <p:txBody>
          <a:bodyPr/>
          <a:lstStyle/>
          <a:p>
            <a:fld id="{9C238A35-E8E8-4C0B-92A0-9BB18EE9BAFD}" type="datetime1">
              <a:rPr lang="en-US" smtClean="0"/>
              <a:t>7/22/2019</a:t>
            </a:fld>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699938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25" y="0"/>
            <a:ext cx="11203675" cy="672105"/>
          </a:xfrm>
        </p:spPr>
        <p:txBody>
          <a:bodyPr>
            <a:normAutofit/>
          </a:bodyPr>
          <a:lstStyle/>
          <a:p>
            <a:pPr algn="l"/>
            <a:r>
              <a:rPr lang="en-US" cap="none" dirty="0">
                <a:solidFill>
                  <a:srgbClr val="FF0000"/>
                </a:solidFill>
                <a:latin typeface="Times New Roman" panose="02020603050405020304" pitchFamily="18" charset="0"/>
                <a:cs typeface="Times New Roman" panose="02020603050405020304" pitchFamily="18" charset="0"/>
              </a:rPr>
              <a:t>Aim :</a:t>
            </a:r>
          </a:p>
        </p:txBody>
      </p:sp>
      <p:sp>
        <p:nvSpPr>
          <p:cNvPr id="3" name="Content Placeholder 2"/>
          <p:cNvSpPr>
            <a:spLocks noGrp="1"/>
          </p:cNvSpPr>
          <p:nvPr>
            <p:ph idx="4294967295"/>
          </p:nvPr>
        </p:nvSpPr>
        <p:spPr>
          <a:xfrm>
            <a:off x="0" y="672105"/>
            <a:ext cx="12050973" cy="6042594"/>
          </a:xfrm>
          <a:prstGeom prst="rect">
            <a:avLst/>
          </a:prstGeom>
        </p:spPr>
        <p:txBody>
          <a:bodyPr>
            <a:normAutofit/>
          </a:bodyPr>
          <a:lstStyle/>
          <a:p>
            <a:pPr marL="0" indent="0">
              <a:buNone/>
            </a:pPr>
            <a:r>
              <a:rPr lang="en-US" sz="2400" cap="none" dirty="0">
                <a:latin typeface="Times New Roman" panose="02020603050405020304" pitchFamily="18" charset="0"/>
                <a:cs typeface="Times New Roman" panose="02020603050405020304" pitchFamily="18" charset="0"/>
              </a:rPr>
              <a:t>The main aim of this policy is to improve the overall health situation of people of Nepal.</a:t>
            </a:r>
          </a:p>
          <a:p>
            <a:pPr marL="0" indent="0">
              <a:buNone/>
            </a:pPr>
            <a:r>
              <a:rPr lang="en-US" dirty="0">
                <a:solidFill>
                  <a:srgbClr val="FF0000"/>
                </a:solidFill>
              </a:rPr>
              <a:t> </a:t>
            </a:r>
            <a:r>
              <a:rPr lang="en-US" sz="3600" cap="none" dirty="0">
                <a:solidFill>
                  <a:srgbClr val="FF0000"/>
                </a:solidFill>
                <a:latin typeface="Times New Roman" panose="02020603050405020304" pitchFamily="18" charset="0"/>
                <a:cs typeface="Times New Roman" panose="02020603050405020304" pitchFamily="18" charset="0"/>
              </a:rPr>
              <a:t>Main Objective:</a:t>
            </a:r>
          </a:p>
          <a:p>
            <a:pPr marL="0" indent="0">
              <a:buNone/>
            </a:pPr>
            <a:r>
              <a:rPr lang="en-US" sz="2400" cap="none" dirty="0"/>
              <a:t>The main objective of this policy is to ensure universal health coverage by increasing access to, and utilization of, necessary quality health services.</a:t>
            </a:r>
          </a:p>
          <a:p>
            <a:pPr marL="0" indent="0">
              <a:buNone/>
            </a:pPr>
            <a:r>
              <a:rPr lang="en-US" sz="3600" cap="none" dirty="0">
                <a:solidFill>
                  <a:srgbClr val="FF0000"/>
                </a:solidFill>
                <a:latin typeface="Times New Roman" panose="02020603050405020304" pitchFamily="18" charset="0"/>
                <a:cs typeface="Times New Roman" panose="02020603050405020304" pitchFamily="18" charset="0"/>
              </a:rPr>
              <a:t>Specific Objective:</a:t>
            </a:r>
            <a:endParaRPr lang="en-US" sz="3600" cap="none"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400" cap="none" dirty="0"/>
              <a:t>Increase the financial protection of the public by promoting pre-payment and  risk pooling in the health sector.</a:t>
            </a:r>
          </a:p>
          <a:p>
            <a:pPr marL="514350" indent="-514350">
              <a:buFont typeface="+mj-lt"/>
              <a:buAutoNum type="arabicPeriod"/>
            </a:pPr>
            <a:r>
              <a:rPr lang="en-US" sz="2400" cap="none" dirty="0"/>
              <a:t>Mobilize financial resources in equitable manner.</a:t>
            </a:r>
          </a:p>
          <a:p>
            <a:pPr marL="514350" indent="-514350">
              <a:buFont typeface="+mj-lt"/>
              <a:buAutoNum type="arabicPeriod"/>
            </a:pPr>
            <a:r>
              <a:rPr lang="en-US" sz="2400" cap="none" dirty="0"/>
              <a:t>Improve the effectiveness, efficiency, accountability and quality of care in the delivery of health care services.</a:t>
            </a:r>
          </a:p>
          <a:p>
            <a:pPr marL="514350" indent="-514350">
              <a:buFont typeface="+mj-lt"/>
              <a:buAutoNum type="arabicPeriod"/>
            </a:pPr>
            <a:endParaRPr lang="en-US" sz="2400" cap="none" dirty="0"/>
          </a:p>
        </p:txBody>
      </p:sp>
      <p:sp>
        <p:nvSpPr>
          <p:cNvPr id="4" name="Date Placeholder 3"/>
          <p:cNvSpPr>
            <a:spLocks noGrp="1"/>
          </p:cNvSpPr>
          <p:nvPr>
            <p:ph type="dt" sz="half" idx="10"/>
          </p:nvPr>
        </p:nvSpPr>
        <p:spPr/>
        <p:txBody>
          <a:bodyPr/>
          <a:lstStyle/>
          <a:p>
            <a:fld id="{2848795C-3E1D-460B-8C88-BB2F9650C091}"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2055728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r>
              <a:rPr lang="en-US" sz="4400" dirty="0">
                <a:solidFill>
                  <a:srgbClr val="FF0000"/>
                </a:solidFill>
              </a:rPr>
              <a:t>Need for Social Health Security (Health Insurance ) program</a:t>
            </a:r>
          </a:p>
        </p:txBody>
      </p:sp>
      <p:sp>
        <p:nvSpPr>
          <p:cNvPr id="3" name="Content Placeholder 2"/>
          <p:cNvSpPr>
            <a:spLocks noGrp="1"/>
          </p:cNvSpPr>
          <p:nvPr>
            <p:ph idx="4294967295"/>
          </p:nvPr>
        </p:nvSpPr>
        <p:spPr>
          <a:xfrm>
            <a:off x="0" y="1272702"/>
            <a:ext cx="12192000" cy="5585298"/>
          </a:xfrm>
          <a:prstGeom prst="rect">
            <a:avLst/>
          </a:prstGeom>
        </p:spPr>
        <p:txBody>
          <a:bodyPr>
            <a:normAutofit/>
          </a:bodyPr>
          <a:lstStyle/>
          <a:p>
            <a:pPr marL="0" indent="0">
              <a:buNone/>
            </a:pPr>
            <a:endParaRPr lang="en-US" dirty="0"/>
          </a:p>
          <a:p>
            <a:pPr marL="0" indent="0">
              <a:buNone/>
            </a:pPr>
            <a:r>
              <a:rPr lang="en-US" sz="2400" cap="none" dirty="0">
                <a:latin typeface="Times New Roman" panose="02020603050405020304" pitchFamily="18" charset="0"/>
                <a:cs typeface="Times New Roman" panose="02020603050405020304" pitchFamily="18" charset="0"/>
              </a:rPr>
              <a:t>This program is needed to improve the health situation of the people of Nepal. Specifically, this program is needed to:</a:t>
            </a:r>
          </a:p>
          <a:p>
            <a:pPr marL="0" indent="0">
              <a:buNone/>
            </a:pPr>
            <a:r>
              <a:rPr lang="en-US" sz="2400" cap="none" dirty="0">
                <a:latin typeface="Times New Roman" panose="02020603050405020304" pitchFamily="18" charset="0"/>
                <a:cs typeface="Times New Roman" panose="02020603050405020304" pitchFamily="18" charset="0"/>
              </a:rPr>
              <a:t>Increase accessibility to and equity in provision of health care services by removing financial barriers to the use of health care services focusing on poor;</a:t>
            </a:r>
          </a:p>
          <a:p>
            <a:r>
              <a:rPr lang="en-US" sz="2400" cap="none" dirty="0">
                <a:latin typeface="Times New Roman" panose="02020603050405020304" pitchFamily="18" charset="0"/>
                <a:cs typeface="Times New Roman" panose="02020603050405020304" pitchFamily="18" charset="0"/>
              </a:rPr>
              <a:t>Promote pre-payment and risk pooling mechanism to mobilize financial resources for health in equitable manner;</a:t>
            </a:r>
          </a:p>
          <a:p>
            <a:r>
              <a:rPr lang="en-US" sz="2400" cap="none" dirty="0">
                <a:latin typeface="Times New Roman" panose="02020603050405020304" pitchFamily="18" charset="0"/>
                <a:cs typeface="Times New Roman" panose="02020603050405020304" pitchFamily="18" charset="0"/>
              </a:rPr>
              <a:t>Strengthen health system in an integrated manner;</a:t>
            </a:r>
          </a:p>
          <a:p>
            <a:r>
              <a:rPr lang="en-US" sz="2400" cap="none" dirty="0">
                <a:latin typeface="Times New Roman" panose="02020603050405020304" pitchFamily="18" charset="0"/>
                <a:cs typeface="Times New Roman" panose="02020603050405020304" pitchFamily="18" charset="0"/>
              </a:rPr>
              <a:t>Improve the health seeking behavior of the public through clear entitlement procedures.</a:t>
            </a:r>
          </a:p>
          <a:p>
            <a:r>
              <a:rPr lang="en-US" sz="2400" cap="none" dirty="0">
                <a:latin typeface="Times New Roman" panose="02020603050405020304" pitchFamily="18" charset="0"/>
                <a:cs typeface="Times New Roman" panose="02020603050405020304" pitchFamily="18" charset="0"/>
              </a:rPr>
              <a:t>Encourage output –oriented expenditure in health sectors.</a:t>
            </a:r>
          </a:p>
        </p:txBody>
      </p:sp>
      <p:sp>
        <p:nvSpPr>
          <p:cNvPr id="4" name="Date Placeholder 3"/>
          <p:cNvSpPr>
            <a:spLocks noGrp="1"/>
          </p:cNvSpPr>
          <p:nvPr>
            <p:ph type="dt" sz="half" idx="10"/>
          </p:nvPr>
        </p:nvSpPr>
        <p:spPr/>
        <p:txBody>
          <a:bodyPr/>
          <a:lstStyle/>
          <a:p>
            <a:fld id="{24705DAF-2559-4A04-9595-C6BF2C9B3F35}"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3477567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051" y="0"/>
            <a:ext cx="10515600" cy="1325563"/>
          </a:xfrm>
        </p:spPr>
        <p:txBody>
          <a:bodyPr>
            <a:normAutofit/>
          </a:bodyPr>
          <a:lstStyle/>
          <a:p>
            <a:r>
              <a:rPr lang="en-US" sz="4400" cap="none" dirty="0">
                <a:solidFill>
                  <a:srgbClr val="FF0000"/>
                </a:solidFill>
                <a:latin typeface="Times New Roman" panose="02020603050405020304" pitchFamily="18" charset="0"/>
                <a:cs typeface="Times New Roman" panose="02020603050405020304" pitchFamily="18" charset="0"/>
              </a:rPr>
              <a:t>Key Program Features</a:t>
            </a:r>
          </a:p>
        </p:txBody>
      </p:sp>
      <p:graphicFrame>
        <p:nvGraphicFramePr>
          <p:cNvPr id="4" name="Content Placeholder 3"/>
          <p:cNvGraphicFramePr>
            <a:graphicFrameLocks noGrp="1"/>
          </p:cNvGraphicFramePr>
          <p:nvPr>
            <p:ph idx="4294967295"/>
          </p:nvPr>
        </p:nvGraphicFramePr>
        <p:xfrm>
          <a:off x="223838" y="1228725"/>
          <a:ext cx="11553825" cy="5376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p:cNvSpPr>
            <a:spLocks noGrp="1"/>
          </p:cNvSpPr>
          <p:nvPr>
            <p:ph type="dt" sz="half" idx="10"/>
          </p:nvPr>
        </p:nvSpPr>
        <p:spPr/>
        <p:txBody>
          <a:bodyPr/>
          <a:lstStyle/>
          <a:p>
            <a:fld id="{DF29A5EE-76C7-434B-BF68-58FFD3364357}"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3223045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175" y="0"/>
            <a:ext cx="10515600" cy="1325563"/>
          </a:xfrm>
        </p:spPr>
        <p:txBody>
          <a:bodyPr>
            <a:normAutofit/>
          </a:bodyPr>
          <a:lstStyle/>
          <a:p>
            <a:r>
              <a:rPr lang="en-US" sz="4000" dirty="0">
                <a:solidFill>
                  <a:srgbClr val="FF0000"/>
                </a:solidFill>
              </a:rPr>
              <a:t>Coverage </a:t>
            </a:r>
          </a:p>
        </p:txBody>
      </p:sp>
      <p:pic>
        <p:nvPicPr>
          <p:cNvPr id="4" name="Content Placeholder 6"/>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74176" y="1132765"/>
            <a:ext cx="10926170" cy="5285338"/>
          </a:xfrm>
          <a:prstGeom prst="rect">
            <a:avLst/>
          </a:prstGeom>
        </p:spPr>
      </p:pic>
      <p:sp>
        <p:nvSpPr>
          <p:cNvPr id="3" name="Date Placeholder 2"/>
          <p:cNvSpPr>
            <a:spLocks noGrp="1"/>
          </p:cNvSpPr>
          <p:nvPr>
            <p:ph type="dt" sz="half" idx="10"/>
          </p:nvPr>
        </p:nvSpPr>
        <p:spPr/>
        <p:txBody>
          <a:bodyPr/>
          <a:lstStyle/>
          <a:p>
            <a:fld id="{539F2819-627B-47EB-AB50-E5C57A749EA4}"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443309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5818"/>
            <a:ext cx="10515600" cy="1325563"/>
          </a:xfrm>
        </p:spPr>
        <p:txBody>
          <a:bodyPr>
            <a:normAutofit/>
          </a:bodyPr>
          <a:lstStyle/>
          <a:p>
            <a:r>
              <a:rPr lang="en-US" sz="4000" dirty="0">
                <a:solidFill>
                  <a:srgbClr val="FF0000"/>
                </a:solidFill>
              </a:rPr>
              <a:t>Coverage </a:t>
            </a:r>
          </a:p>
        </p:txBody>
      </p:sp>
      <p:pic>
        <p:nvPicPr>
          <p:cNvPr id="4" name="Content Placeholder 3"/>
          <p:cNvPicPr>
            <a:picLocks noGrp="1" noChangeAspect="1"/>
          </p:cNvPicPr>
          <p:nvPr>
            <p:ph idx="4294967295"/>
          </p:nvPr>
        </p:nvPicPr>
        <p:blipFill>
          <a:blip r:embed="rId2"/>
          <a:stretch>
            <a:fillRect/>
          </a:stretch>
        </p:blipFill>
        <p:spPr>
          <a:xfrm>
            <a:off x="477672" y="1415695"/>
            <a:ext cx="10959152" cy="5269558"/>
          </a:xfrm>
          <a:prstGeom prst="rect">
            <a:avLst/>
          </a:prstGeom>
        </p:spPr>
      </p:pic>
      <p:sp>
        <p:nvSpPr>
          <p:cNvPr id="3" name="Date Placeholder 2"/>
          <p:cNvSpPr>
            <a:spLocks noGrp="1"/>
          </p:cNvSpPr>
          <p:nvPr>
            <p:ph type="dt" sz="half" idx="10"/>
          </p:nvPr>
        </p:nvSpPr>
        <p:spPr/>
        <p:txBody>
          <a:bodyPr/>
          <a:lstStyle/>
          <a:p>
            <a:fld id="{09A6B44B-7121-407D-A330-06F242F92014}"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1302243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806" y="2601863"/>
            <a:ext cx="10364451" cy="1596177"/>
          </a:xfrm>
        </p:spPr>
        <p:txBody>
          <a:bodyPr>
            <a:noAutofit/>
          </a:bodyPr>
          <a:lstStyle/>
          <a:p>
            <a:r>
              <a:rPr lang="en-GB" sz="4400" cap="none" dirty="0">
                <a:solidFill>
                  <a:prstClr val="black"/>
                </a:solidFill>
                <a:latin typeface="Times New Roman" panose="02020603050405020304" pitchFamily="18" charset="0"/>
                <a:cs typeface="Times New Roman" panose="02020603050405020304" pitchFamily="18" charset="0"/>
              </a:rPr>
              <a:t>Health Policies: National Health Policies 2071(Focused On Public Health Aspects)</a:t>
            </a:r>
            <a:br>
              <a:rPr lang="en-GB" sz="4400" cap="none" dirty="0">
                <a:solidFill>
                  <a:prstClr val="black"/>
                </a:solidFill>
                <a:latin typeface="Times New Roman" panose="02020603050405020304" pitchFamily="18" charset="0"/>
                <a:cs typeface="Times New Roman" panose="02020603050405020304" pitchFamily="18" charset="0"/>
              </a:rPr>
            </a:br>
            <a:endParaRPr lang="en-GB" sz="4400" dirty="0"/>
          </a:p>
        </p:txBody>
      </p:sp>
      <p:sp>
        <p:nvSpPr>
          <p:cNvPr id="4" name="Date Placeholder 3"/>
          <p:cNvSpPr>
            <a:spLocks noGrp="1"/>
          </p:cNvSpPr>
          <p:nvPr>
            <p:ph type="dt" sz="half" idx="10"/>
          </p:nvPr>
        </p:nvSpPr>
        <p:spPr/>
        <p:txBody>
          <a:bodyPr/>
          <a:lstStyle/>
          <a:p>
            <a:fld id="{D6587800-241C-41CC-8A2F-970065A24FE9}"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3428231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normAutofit/>
          </a:bodyPr>
          <a:lstStyle/>
          <a:p>
            <a:r>
              <a:rPr lang="en-US" sz="4000" dirty="0">
                <a:solidFill>
                  <a:srgbClr val="FF0000"/>
                </a:solidFill>
              </a:rPr>
              <a:t>Coverage </a:t>
            </a:r>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00501" y="1023581"/>
            <a:ext cx="11097771" cy="5568287"/>
          </a:xfrm>
          <a:prstGeom prst="rect">
            <a:avLst/>
          </a:prstGeom>
        </p:spPr>
      </p:pic>
      <p:sp>
        <p:nvSpPr>
          <p:cNvPr id="3" name="Date Placeholder 2"/>
          <p:cNvSpPr>
            <a:spLocks noGrp="1"/>
          </p:cNvSpPr>
          <p:nvPr>
            <p:ph type="dt" sz="half" idx="10"/>
          </p:nvPr>
        </p:nvSpPr>
        <p:spPr/>
        <p:txBody>
          <a:bodyPr/>
          <a:lstStyle/>
          <a:p>
            <a:fld id="{0679A297-E3F8-4DE9-900A-81DECA25182B}"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1574142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665" y="0"/>
            <a:ext cx="10515600" cy="1325563"/>
          </a:xfrm>
        </p:spPr>
        <p:txBody>
          <a:bodyPr>
            <a:normAutofit/>
          </a:bodyPr>
          <a:lstStyle/>
          <a:p>
            <a:r>
              <a:rPr lang="en-US" sz="4000" dirty="0">
                <a:solidFill>
                  <a:srgbClr val="FF0000"/>
                </a:solidFill>
              </a:rPr>
              <a:t>Challenges for the Program</a:t>
            </a:r>
          </a:p>
        </p:txBody>
      </p:sp>
      <p:graphicFrame>
        <p:nvGraphicFramePr>
          <p:cNvPr id="4" name="Content Placeholder 3"/>
          <p:cNvGraphicFramePr>
            <a:graphicFrameLocks noGrp="1"/>
          </p:cNvGraphicFramePr>
          <p:nvPr>
            <p:ph idx="4294967295"/>
          </p:nvPr>
        </p:nvGraphicFramePr>
        <p:xfrm>
          <a:off x="219075" y="1214438"/>
          <a:ext cx="11545888" cy="5418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p:cNvSpPr>
            <a:spLocks noGrp="1"/>
          </p:cNvSpPr>
          <p:nvPr>
            <p:ph type="dt" sz="half" idx="10"/>
          </p:nvPr>
        </p:nvSpPr>
        <p:spPr/>
        <p:txBody>
          <a:bodyPr/>
          <a:lstStyle/>
          <a:p>
            <a:fld id="{0C61D940-A73D-46A3-AC13-9A0286F9181E}"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517514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96177"/>
          </a:xfrm>
        </p:spPr>
        <p:txBody>
          <a:bodyPr>
            <a:normAutofit/>
          </a:bodyPr>
          <a:lstStyle/>
          <a:p>
            <a:r>
              <a:rPr lang="en-US" sz="4400" dirty="0">
                <a:solidFill>
                  <a:srgbClr val="FF0000"/>
                </a:solidFill>
                <a:latin typeface="Times New Roman" panose="02020603050405020304" pitchFamily="18" charset="0"/>
                <a:cs typeface="Times New Roman" panose="02020603050405020304" pitchFamily="18" charset="0"/>
              </a:rPr>
              <a:t>References:</a:t>
            </a:r>
            <a:br>
              <a:rPr lang="en-US" sz="4400" dirty="0">
                <a:solidFill>
                  <a:srgbClr val="FF0000"/>
                </a:solidFill>
                <a:latin typeface="Times New Roman" panose="02020603050405020304" pitchFamily="18" charset="0"/>
                <a:cs typeface="Times New Roman" panose="02020603050405020304" pitchFamily="18" charset="0"/>
              </a:rPr>
            </a:br>
            <a:endParaRPr lang="en-US" sz="44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4294967295"/>
          </p:nvPr>
        </p:nvSpPr>
        <p:spPr>
          <a:xfrm>
            <a:off x="0" y="1825624"/>
            <a:ext cx="12192000" cy="5032375"/>
          </a:xfrm>
          <a:prstGeom prst="rect">
            <a:avLst/>
          </a:prstGeom>
        </p:spPr>
        <p:txBody>
          <a:bodyPr/>
          <a:lstStyle/>
          <a:p>
            <a:r>
              <a:rPr lang="en-US" sz="2800" cap="none" dirty="0">
                <a:hlinkClick r:id="rId2"/>
              </a:rPr>
              <a:t>https://drive.google.com/file/d/0BxYPsAJu5Bn_dm5FZHh6ZThzSlU/view</a:t>
            </a:r>
          </a:p>
          <a:p>
            <a:r>
              <a:rPr lang="en-US" sz="2800" cap="none" dirty="0">
                <a:hlinkClick r:id="rId2"/>
              </a:rPr>
              <a:t>https://www.ncbi.nlm.nih.gov/pubmed/29635799</a:t>
            </a:r>
            <a:endParaRPr lang="en-US" sz="2800" cap="none" dirty="0"/>
          </a:p>
          <a:p>
            <a:r>
              <a:rPr lang="en-US" sz="2800" cap="none" dirty="0">
                <a:hlinkClick r:id="rId3"/>
              </a:rPr>
              <a:t>https://www.publichealthupdate.com/social-health-security-health-insurance-program-in-nepal/</a:t>
            </a:r>
            <a:endParaRPr lang="en-US" sz="2800" cap="none" dirty="0"/>
          </a:p>
        </p:txBody>
      </p:sp>
      <p:sp>
        <p:nvSpPr>
          <p:cNvPr id="4" name="Date Placeholder 3"/>
          <p:cNvSpPr>
            <a:spLocks noGrp="1"/>
          </p:cNvSpPr>
          <p:nvPr>
            <p:ph type="dt" sz="half" idx="10"/>
          </p:nvPr>
        </p:nvSpPr>
        <p:spPr/>
        <p:txBody>
          <a:bodyPr/>
          <a:lstStyle/>
          <a:p>
            <a:fld id="{CAF4B731-DAD0-449B-BEEE-5AFE45A1AC0E}"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733323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2749" y="953037"/>
            <a:ext cx="5576552" cy="4559121"/>
          </a:xfrm>
          <a:prstGeom prst="rect">
            <a:avLst/>
          </a:prstGeom>
        </p:spPr>
      </p:pic>
      <p:sp>
        <p:nvSpPr>
          <p:cNvPr id="5" name="Date Placeholder 4"/>
          <p:cNvSpPr>
            <a:spLocks noGrp="1"/>
          </p:cNvSpPr>
          <p:nvPr>
            <p:ph type="dt" sz="half" idx="10"/>
          </p:nvPr>
        </p:nvSpPr>
        <p:spPr/>
        <p:txBody>
          <a:bodyPr/>
          <a:lstStyle/>
          <a:p>
            <a:fld id="{55404EEC-AE0D-4B14-89F9-725C8FBAD5F0}" type="datetime1">
              <a:rPr lang="en-US" smtClean="0"/>
              <a:t>7/22/2019</a:t>
            </a:fld>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2794299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596177"/>
          </a:xfrm>
        </p:spPr>
        <p:txBody>
          <a:bodyPr>
            <a:normAutofit/>
          </a:bodyPr>
          <a:lstStyle/>
          <a:p>
            <a:r>
              <a:rPr lang="en-GB" sz="4400" cap="none" dirty="0">
                <a:solidFill>
                  <a:srgbClr val="FF0000"/>
                </a:solidFill>
                <a:latin typeface="Times New Roman" panose="02020603050405020304" pitchFamily="18" charset="0"/>
                <a:cs typeface="Times New Roman" panose="02020603050405020304" pitchFamily="18" charset="0"/>
              </a:rPr>
              <a:t>Health Policies:</a:t>
            </a:r>
          </a:p>
        </p:txBody>
      </p:sp>
      <p:sp>
        <p:nvSpPr>
          <p:cNvPr id="3" name="Content Placeholder 2"/>
          <p:cNvSpPr>
            <a:spLocks noGrp="1"/>
          </p:cNvSpPr>
          <p:nvPr>
            <p:ph sz="quarter" idx="13"/>
          </p:nvPr>
        </p:nvSpPr>
        <p:spPr>
          <a:xfrm>
            <a:off x="1" y="1596178"/>
            <a:ext cx="12192000" cy="5261822"/>
          </a:xfrm>
        </p:spPr>
        <p:txBody>
          <a:bodyPr>
            <a:normAutofit/>
          </a:bodyPr>
          <a:lstStyle/>
          <a:p>
            <a:r>
              <a:rPr lang="en-GB" sz="3200" cap="none" dirty="0">
                <a:latin typeface="Times New Roman" panose="02020603050405020304" pitchFamily="18" charset="0"/>
                <a:cs typeface="Times New Roman" panose="02020603050405020304" pitchFamily="18" charset="0"/>
              </a:rPr>
              <a:t>Health policies refers to decisions, plans and actions that are undertaken to achieve specific health care goals within a society.</a:t>
            </a:r>
          </a:p>
          <a:p>
            <a:r>
              <a:rPr lang="en-GB" sz="3200" cap="none" dirty="0">
                <a:latin typeface="Times New Roman" panose="02020603050405020304" pitchFamily="18" charset="0"/>
                <a:cs typeface="Times New Roman" panose="02020603050405020304" pitchFamily="18" charset="0"/>
              </a:rPr>
              <a:t>Health policy is a formal statement or procedure within institutions(notably government) which defines priorities and the parameters for action in response to health needs available resources and other political pressures.</a:t>
            </a:r>
          </a:p>
        </p:txBody>
      </p:sp>
      <p:sp>
        <p:nvSpPr>
          <p:cNvPr id="4" name="Date Placeholder 3"/>
          <p:cNvSpPr>
            <a:spLocks noGrp="1"/>
          </p:cNvSpPr>
          <p:nvPr>
            <p:ph type="dt" sz="half" idx="10"/>
          </p:nvPr>
        </p:nvSpPr>
        <p:spPr/>
        <p:txBody>
          <a:bodyPr/>
          <a:lstStyle/>
          <a:p>
            <a:fld id="{8AF2195C-86EF-46B8-9328-62C140A5FB93}"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1822933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596177"/>
          </a:xfrm>
        </p:spPr>
        <p:txBody>
          <a:bodyPr>
            <a:normAutofit/>
          </a:bodyPr>
          <a:lstStyle/>
          <a:p>
            <a:r>
              <a:rPr lang="en-GB" sz="4400" dirty="0">
                <a:solidFill>
                  <a:srgbClr val="FF0000"/>
                </a:solidFill>
                <a:latin typeface="Times New Roman" panose="02020603050405020304" pitchFamily="18" charset="0"/>
                <a:cs typeface="Times New Roman" panose="02020603050405020304" pitchFamily="18" charset="0"/>
              </a:rPr>
              <a:t>Contd…</a:t>
            </a:r>
          </a:p>
        </p:txBody>
      </p:sp>
      <p:sp>
        <p:nvSpPr>
          <p:cNvPr id="3" name="Content Placeholder 2"/>
          <p:cNvSpPr>
            <a:spLocks noGrp="1"/>
          </p:cNvSpPr>
          <p:nvPr>
            <p:ph sz="quarter" idx="13"/>
          </p:nvPr>
        </p:nvSpPr>
        <p:spPr>
          <a:xfrm>
            <a:off x="0" y="2022764"/>
            <a:ext cx="12192000" cy="4835236"/>
          </a:xfrm>
        </p:spPr>
        <p:txBody>
          <a:bodyPr>
            <a:normAutofit/>
          </a:bodyPr>
          <a:lstStyle/>
          <a:p>
            <a:r>
              <a:rPr lang="en-GB" sz="3200" cap="none" dirty="0">
                <a:latin typeface="Times New Roman" panose="02020603050405020304" pitchFamily="18" charset="0"/>
                <a:cs typeface="Times New Roman" panose="02020603050405020304" pitchFamily="18" charset="0"/>
              </a:rPr>
              <a:t>One of the key functions of public health professionals is to influence and shape policy decisions at all levels for the benefit of the population.</a:t>
            </a:r>
          </a:p>
        </p:txBody>
      </p:sp>
      <p:sp>
        <p:nvSpPr>
          <p:cNvPr id="4" name="Date Placeholder 3"/>
          <p:cNvSpPr>
            <a:spLocks noGrp="1"/>
          </p:cNvSpPr>
          <p:nvPr>
            <p:ph type="dt" sz="half" idx="10"/>
          </p:nvPr>
        </p:nvSpPr>
        <p:spPr/>
        <p:txBody>
          <a:bodyPr/>
          <a:lstStyle/>
          <a:p>
            <a:fld id="{7E0FE646-C107-4E1D-BC3C-0002FFF95A15}"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1682298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4691"/>
            <a:ext cx="12192000" cy="1596177"/>
          </a:xfrm>
        </p:spPr>
        <p:txBody>
          <a:bodyPr>
            <a:noAutofit/>
          </a:bodyPr>
          <a:lstStyle/>
          <a:p>
            <a:r>
              <a:rPr lang="en-GB" sz="4400" cap="none" dirty="0">
                <a:solidFill>
                  <a:srgbClr val="FF0000"/>
                </a:solidFill>
                <a:latin typeface="Times New Roman" panose="02020603050405020304" pitchFamily="18" charset="0"/>
                <a:cs typeface="Times New Roman" panose="02020603050405020304" pitchFamily="18" charset="0"/>
              </a:rPr>
              <a:t>National Health Policies 2071(Focused On Public Health Aspects)</a:t>
            </a:r>
            <a:br>
              <a:rPr lang="en-GB" sz="4400" cap="none" dirty="0">
                <a:solidFill>
                  <a:srgbClr val="FF0000"/>
                </a:solidFill>
                <a:latin typeface="Times New Roman" panose="02020603050405020304" pitchFamily="18" charset="0"/>
                <a:cs typeface="Times New Roman" panose="02020603050405020304" pitchFamily="18" charset="0"/>
              </a:rPr>
            </a:br>
            <a:endParaRPr lang="en-GB" sz="4400" dirty="0">
              <a:solidFill>
                <a:srgbClr val="FF0000"/>
              </a:solidFill>
            </a:endParaRPr>
          </a:p>
        </p:txBody>
      </p:sp>
      <p:sp>
        <p:nvSpPr>
          <p:cNvPr id="3" name="Content Placeholder 2"/>
          <p:cNvSpPr>
            <a:spLocks noGrp="1"/>
          </p:cNvSpPr>
          <p:nvPr>
            <p:ph sz="quarter" idx="13"/>
          </p:nvPr>
        </p:nvSpPr>
        <p:spPr>
          <a:xfrm>
            <a:off x="0" y="1720868"/>
            <a:ext cx="12192000" cy="5137132"/>
          </a:xfrm>
        </p:spPr>
        <p:txBody>
          <a:bodyPr>
            <a:normAutofit/>
          </a:bodyPr>
          <a:lstStyle/>
          <a:p>
            <a:r>
              <a:rPr lang="en-GB" sz="3200" cap="none" dirty="0"/>
              <a:t>To protect the achievements made so far and to adequately address prevalent and new challenges faced within health sector by developing people-centred and efficient management by optimal utilization of available means and resources to provide promotive, preventive, curative and rehabilitative health services, National Health Policy -2048 has been updated and National Health Policy-2071 has been formulated.</a:t>
            </a:r>
          </a:p>
        </p:txBody>
      </p:sp>
      <p:sp>
        <p:nvSpPr>
          <p:cNvPr id="4" name="Date Placeholder 3"/>
          <p:cNvSpPr>
            <a:spLocks noGrp="1"/>
          </p:cNvSpPr>
          <p:nvPr>
            <p:ph type="dt" sz="half" idx="10"/>
          </p:nvPr>
        </p:nvSpPr>
        <p:spPr/>
        <p:txBody>
          <a:bodyPr/>
          <a:lstStyle/>
          <a:p>
            <a:fld id="{8DEDCBC5-3572-4397-8A13-136D6540E97D}"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84992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96177"/>
          </a:xfrm>
        </p:spPr>
        <p:txBody>
          <a:bodyPr>
            <a:normAutofit/>
          </a:bodyPr>
          <a:lstStyle/>
          <a:p>
            <a:r>
              <a:rPr lang="en-US" sz="4400" dirty="0">
                <a:solidFill>
                  <a:srgbClr val="FF0000"/>
                </a:solidFill>
                <a:latin typeface="Times New Roman" panose="02020603050405020304" pitchFamily="18" charset="0"/>
                <a:cs typeface="Times New Roman" panose="02020603050405020304" pitchFamily="18" charset="0"/>
              </a:rPr>
              <a:t>Policies:</a:t>
            </a:r>
          </a:p>
        </p:txBody>
      </p:sp>
      <p:sp>
        <p:nvSpPr>
          <p:cNvPr id="3" name="Content Placeholder 2"/>
          <p:cNvSpPr>
            <a:spLocks noGrp="1"/>
          </p:cNvSpPr>
          <p:nvPr>
            <p:ph sz="quarter" idx="13"/>
          </p:nvPr>
        </p:nvSpPr>
        <p:spPr>
          <a:xfrm>
            <a:off x="0" y="1596177"/>
            <a:ext cx="12192000" cy="5261823"/>
          </a:xfrm>
          <a:prstGeom prst="rect">
            <a:avLst/>
          </a:prstGeom>
        </p:spPr>
        <p:txBody>
          <a:bodyPr>
            <a:noAutofit/>
          </a:bodyPr>
          <a:lstStyle/>
          <a:p>
            <a:pPr marL="0" indent="0">
              <a:lnSpc>
                <a:spcPct val="100000"/>
              </a:lnSpc>
              <a:buNone/>
            </a:pPr>
            <a:r>
              <a:rPr lang="en-US" sz="3200" cap="none" dirty="0">
                <a:latin typeface="Times New Roman" pitchFamily="18" charset="0"/>
                <a:cs typeface="Times New Roman" pitchFamily="18" charset="0"/>
              </a:rPr>
              <a:t>1.Make availability of quality health services to all citizen (universal health coverage) and basic health services at free of cost.</a:t>
            </a:r>
          </a:p>
          <a:p>
            <a:pPr marL="0" indent="0">
              <a:lnSpc>
                <a:spcPct val="100000"/>
              </a:lnSpc>
              <a:buNone/>
            </a:pPr>
            <a:r>
              <a:rPr lang="en-US" sz="3200" cap="none" dirty="0">
                <a:latin typeface="Times New Roman" pitchFamily="18" charset="0"/>
                <a:cs typeface="Times New Roman" pitchFamily="18" charset="0"/>
              </a:rPr>
              <a:t>2.To  plan  produce,  acquire,  develop,  and  utilize  necessary  human resources to make health services affordable and effective.   </a:t>
            </a:r>
          </a:p>
          <a:p>
            <a:pPr>
              <a:lnSpc>
                <a:spcPct val="100000"/>
              </a:lnSpc>
              <a:buNone/>
            </a:pPr>
            <a:r>
              <a:rPr lang="en-US" sz="3200" cap="none" dirty="0">
                <a:latin typeface="Times New Roman" pitchFamily="18" charset="0"/>
                <a:cs typeface="Times New Roman" pitchFamily="18" charset="0"/>
              </a:rPr>
              <a:t>3. Develop ayurvedic medicine system and make utilization of available herbs in the country as well as developing other complementary medicine system. </a:t>
            </a:r>
          </a:p>
          <a:p>
            <a:pPr>
              <a:lnSpc>
                <a:spcPct val="100000"/>
              </a:lnSpc>
              <a:buNone/>
            </a:pPr>
            <a:r>
              <a:rPr lang="en-GB" sz="3200" cap="none" dirty="0">
                <a:latin typeface="Times New Roman" pitchFamily="18" charset="0"/>
                <a:cs typeface="Times New Roman" pitchFamily="18" charset="0"/>
              </a:rPr>
              <a:t>4. Aim at becoming self sufficient in quality medicine and medical equipment-emphasis on internal production and effective importation. </a:t>
            </a:r>
          </a:p>
          <a:p>
            <a:pPr>
              <a:lnSpc>
                <a:spcPct val="100000"/>
              </a:lnSpc>
              <a:buNone/>
            </a:pPr>
            <a:endParaRPr lang="en-US" sz="3200" cap="none"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963495DD-919D-47A3-BDE4-5D1A2AEA3F3B}"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2737012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888"/>
            <a:ext cx="12192000" cy="1596177"/>
          </a:xfrm>
        </p:spPr>
        <p:txBody>
          <a:bodyPr>
            <a:normAutofit/>
          </a:bodyPr>
          <a:lstStyle/>
          <a:p>
            <a:r>
              <a:rPr lang="en-GB" sz="4400" dirty="0">
                <a:solidFill>
                  <a:srgbClr val="FF0000"/>
                </a:solidFill>
              </a:rPr>
              <a:t>Contd…</a:t>
            </a:r>
          </a:p>
        </p:txBody>
      </p:sp>
      <p:sp>
        <p:nvSpPr>
          <p:cNvPr id="3" name="Content Placeholder 2"/>
          <p:cNvSpPr>
            <a:spLocks noGrp="1"/>
          </p:cNvSpPr>
          <p:nvPr>
            <p:ph sz="quarter" idx="13"/>
          </p:nvPr>
        </p:nvSpPr>
        <p:spPr>
          <a:xfrm>
            <a:off x="0" y="1580289"/>
            <a:ext cx="12192000" cy="5277711"/>
          </a:xfrm>
        </p:spPr>
        <p:txBody>
          <a:bodyPr>
            <a:noAutofit/>
          </a:bodyPr>
          <a:lstStyle/>
          <a:p>
            <a:pPr lvl="0" algn="just">
              <a:buClr>
                <a:prstClr val="black"/>
              </a:buClr>
              <a:buNone/>
            </a:pPr>
            <a:r>
              <a:rPr lang="en-US" sz="3200" dirty="0">
                <a:solidFill>
                  <a:prstClr val="black"/>
                </a:solidFill>
                <a:latin typeface="Times New Roman" pitchFamily="18" charset="0"/>
                <a:cs typeface="Times New Roman" pitchFamily="18" charset="0"/>
              </a:rPr>
              <a:t>5. </a:t>
            </a:r>
            <a:r>
              <a:rPr lang="en-US" sz="3200" cap="none" dirty="0">
                <a:solidFill>
                  <a:prstClr val="black"/>
                </a:solidFill>
                <a:latin typeface="Times New Roman" pitchFamily="18" charset="0"/>
                <a:cs typeface="Times New Roman" pitchFamily="18" charset="0"/>
              </a:rPr>
              <a:t>Enhancement of research activities to international level and utilize proven behavior or practices obtained from research to formulate policy, programme planning and medical treatment system.</a:t>
            </a:r>
          </a:p>
          <a:p>
            <a:pPr lvl="0" algn="just">
              <a:buClr>
                <a:prstClr val="black"/>
              </a:buClr>
              <a:buNone/>
            </a:pPr>
            <a:r>
              <a:rPr lang="en-US" sz="3200" cap="none" dirty="0">
                <a:solidFill>
                  <a:prstClr val="black"/>
                </a:solidFill>
                <a:latin typeface="Times New Roman" pitchFamily="18" charset="0"/>
                <a:cs typeface="Times New Roman" pitchFamily="18" charset="0"/>
              </a:rPr>
              <a:t>6.Promote public health through extensive use of education, information and communication program and provision of message about health as a right to information for the citizen.</a:t>
            </a:r>
          </a:p>
          <a:p>
            <a:pPr algn="just">
              <a:buClr>
                <a:prstClr val="black"/>
              </a:buClr>
              <a:buNone/>
            </a:pPr>
            <a:r>
              <a:rPr lang="en-US" sz="3200" cap="none" dirty="0">
                <a:latin typeface="Times New Roman" pitchFamily="18" charset="0"/>
                <a:cs typeface="Times New Roman" pitchFamily="18" charset="0"/>
              </a:rPr>
              <a:t>7. To reduce prevalence of malnutrition through promotion and usage of quality healthy foods.</a:t>
            </a:r>
          </a:p>
          <a:p>
            <a:pPr lvl="0" algn="just">
              <a:buClr>
                <a:prstClr val="black"/>
              </a:buClr>
              <a:buNone/>
            </a:pPr>
            <a:endParaRPr lang="en-US" sz="2800" cap="none" dirty="0">
              <a:solidFill>
                <a:prstClr val="black"/>
              </a:solidFill>
              <a:latin typeface="Times New Roman" pitchFamily="18" charset="0"/>
              <a:cs typeface="Times New Roman" pitchFamily="18" charset="0"/>
            </a:endParaRPr>
          </a:p>
          <a:p>
            <a:pPr lvl="0" algn="just">
              <a:buClr>
                <a:prstClr val="black"/>
              </a:buClr>
              <a:buNone/>
            </a:pPr>
            <a:r>
              <a:rPr lang="en-US" sz="2800" cap="none" dirty="0">
                <a:solidFill>
                  <a:prstClr val="black"/>
                </a:solidFill>
                <a:latin typeface="Times New Roman" pitchFamily="18" charset="0"/>
                <a:cs typeface="Times New Roman" pitchFamily="18" charset="0"/>
              </a:rPr>
              <a:t> </a:t>
            </a:r>
          </a:p>
          <a:p>
            <a:endParaRPr lang="en-GB" sz="2800" dirty="0"/>
          </a:p>
        </p:txBody>
      </p:sp>
      <p:sp>
        <p:nvSpPr>
          <p:cNvPr id="4" name="Date Placeholder 3"/>
          <p:cNvSpPr>
            <a:spLocks noGrp="1"/>
          </p:cNvSpPr>
          <p:nvPr>
            <p:ph type="dt" sz="half" idx="10"/>
          </p:nvPr>
        </p:nvSpPr>
        <p:spPr/>
        <p:txBody>
          <a:bodyPr/>
          <a:lstStyle/>
          <a:p>
            <a:fld id="{0F9A8DEA-0B1A-4C95-AB0E-9BAF118EE6CB}" type="datetime1">
              <a:rPr lang="en-US" smtClean="0"/>
              <a:t>7/22/2019</a:t>
            </a:fld>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113449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1596177"/>
          </a:xfrm>
        </p:spPr>
        <p:txBody>
          <a:bodyPr>
            <a:normAutofit/>
          </a:bodyPr>
          <a:lstStyle/>
          <a:p>
            <a:r>
              <a:rPr lang="en-GB" sz="4400" dirty="0">
                <a:solidFill>
                  <a:srgbClr val="FF0000"/>
                </a:solidFill>
                <a:latin typeface="Times New Roman" panose="02020603050405020304" pitchFamily="18" charset="0"/>
                <a:cs typeface="Times New Roman" panose="02020603050405020304" pitchFamily="18" charset="0"/>
              </a:rPr>
              <a:t>Contd…</a:t>
            </a:r>
          </a:p>
        </p:txBody>
      </p:sp>
      <p:sp>
        <p:nvSpPr>
          <p:cNvPr id="3" name="Content Placeholder 2"/>
          <p:cNvSpPr>
            <a:spLocks noGrp="1"/>
          </p:cNvSpPr>
          <p:nvPr>
            <p:ph sz="quarter" idx="13"/>
          </p:nvPr>
        </p:nvSpPr>
        <p:spPr>
          <a:xfrm>
            <a:off x="0" y="1596177"/>
            <a:ext cx="12192000" cy="5261823"/>
          </a:xfrm>
          <a:prstGeom prst="rect">
            <a:avLst/>
          </a:prstGeom>
        </p:spPr>
        <p:txBody>
          <a:bodyPr>
            <a:noAutofit/>
          </a:bodyPr>
          <a:lstStyle/>
          <a:p>
            <a:pPr algn="just">
              <a:buNone/>
            </a:pPr>
            <a:r>
              <a:rPr lang="en-US" sz="2400" dirty="0">
                <a:latin typeface="Times New Roman" pitchFamily="18" charset="0"/>
                <a:cs typeface="Times New Roman" pitchFamily="18" charset="0"/>
              </a:rPr>
              <a:t>  </a:t>
            </a:r>
          </a:p>
          <a:p>
            <a:pPr algn="just">
              <a:buNone/>
            </a:pPr>
            <a:r>
              <a:rPr lang="en-US" sz="2800" cap="none" dirty="0">
                <a:latin typeface="Times New Roman" pitchFamily="18" charset="0"/>
                <a:cs typeface="Times New Roman" pitchFamily="18" charset="0"/>
              </a:rPr>
              <a:t>8. To ensure availability of quality health services through competent and accountable mechanism and system for coordination, monitoring and regulation.</a:t>
            </a:r>
          </a:p>
          <a:p>
            <a:pPr algn="just">
              <a:buNone/>
            </a:pPr>
            <a:r>
              <a:rPr lang="en-US" sz="2800" cap="none" dirty="0">
                <a:latin typeface="Times New Roman" pitchFamily="18" charset="0"/>
                <a:cs typeface="Times New Roman" pitchFamily="18" charset="0"/>
              </a:rPr>
              <a:t>9. To ensure professional and quality service standard by making health related professional council capable, professional and accountable</a:t>
            </a:r>
            <a:r>
              <a:rPr lang="en-US" sz="2800" dirty="0">
                <a:latin typeface="Times New Roman" pitchFamily="18" charset="0"/>
                <a:cs typeface="Times New Roman" pitchFamily="18" charset="0"/>
              </a:rPr>
              <a:t>.</a:t>
            </a:r>
          </a:p>
          <a:p>
            <a:pPr algn="just">
              <a:buNone/>
            </a:pPr>
            <a:r>
              <a:rPr lang="en-US" sz="2800" cap="none" dirty="0">
                <a:latin typeface="Times New Roman" pitchFamily="18" charset="0"/>
                <a:cs typeface="Times New Roman" pitchFamily="18" charset="0"/>
              </a:rPr>
              <a:t>10. To mainstreaming health in every policy of state by re enforcing collaboration with health related various stakeholders.</a:t>
            </a:r>
          </a:p>
          <a:p>
            <a:pPr algn="just">
              <a:buNone/>
            </a:pPr>
            <a:r>
              <a:rPr lang="en-US" sz="2800" cap="none" dirty="0">
                <a:latin typeface="Times New Roman" pitchFamily="18" charset="0"/>
                <a:cs typeface="Times New Roman" pitchFamily="18" charset="0"/>
              </a:rPr>
              <a:t>11. To ensure the right of citizens to live in healthy environment through effective control of environmental pollution for protection and promotion of health. </a:t>
            </a:r>
          </a:p>
          <a:p>
            <a:pPr algn="just">
              <a:buNone/>
            </a:pPr>
            <a:endParaRPr lang="en-US" sz="2400" cap="none" dirty="0">
              <a:latin typeface="Times New Roman" pitchFamily="18" charset="0"/>
              <a:cs typeface="Times New Roman" pitchFamily="18" charset="0"/>
            </a:endParaRPr>
          </a:p>
          <a:p>
            <a:pPr algn="just">
              <a:buNone/>
            </a:pPr>
            <a:endParaRPr lang="en-US" sz="2400" dirty="0">
              <a:latin typeface="Times New Roman" pitchFamily="18" charset="0"/>
              <a:cs typeface="Times New Roman" pitchFamily="18" charset="0"/>
            </a:endParaRPr>
          </a:p>
          <a:p>
            <a:pPr algn="just">
              <a:buNone/>
            </a:pPr>
            <a:endParaRPr lang="en-US" sz="2400" dirty="0">
              <a:latin typeface="Times New Roman" pitchFamily="18" charset="0"/>
              <a:cs typeface="Times New Roman" pitchFamily="18" charset="0"/>
            </a:endParaRPr>
          </a:p>
        </p:txBody>
      </p:sp>
      <p:sp>
        <p:nvSpPr>
          <p:cNvPr id="5" name="Date Placeholder 4"/>
          <p:cNvSpPr>
            <a:spLocks noGrp="1"/>
          </p:cNvSpPr>
          <p:nvPr>
            <p:ph type="dt" sz="half" idx="10"/>
          </p:nvPr>
        </p:nvSpPr>
        <p:spPr/>
        <p:txBody>
          <a:bodyPr/>
          <a:lstStyle/>
          <a:p>
            <a:fld id="{83EC9F46-A503-4D60-AE18-91D87EBF6B1B}" type="datetime1">
              <a:rPr lang="en-US" smtClean="0"/>
              <a:t>7/22/2019</a:t>
            </a:fld>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142148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1596177"/>
          </a:xfrm>
        </p:spPr>
        <p:txBody>
          <a:bodyPr>
            <a:normAutofit/>
          </a:bodyPr>
          <a:lstStyle/>
          <a:p>
            <a:r>
              <a:rPr lang="en-GB" sz="4400" dirty="0">
                <a:solidFill>
                  <a:srgbClr val="FF0000"/>
                </a:solidFill>
                <a:latin typeface="Times New Roman" panose="02020603050405020304" pitchFamily="18" charset="0"/>
                <a:cs typeface="Times New Roman" panose="02020603050405020304" pitchFamily="18" charset="0"/>
              </a:rPr>
              <a:t>Contd…</a:t>
            </a:r>
          </a:p>
        </p:txBody>
      </p:sp>
      <p:sp>
        <p:nvSpPr>
          <p:cNvPr id="3" name="Content Placeholder 2"/>
          <p:cNvSpPr>
            <a:spLocks noGrp="1"/>
          </p:cNvSpPr>
          <p:nvPr>
            <p:ph sz="quarter" idx="13"/>
          </p:nvPr>
        </p:nvSpPr>
        <p:spPr>
          <a:xfrm>
            <a:off x="0" y="1596177"/>
            <a:ext cx="12192000" cy="5261823"/>
          </a:xfrm>
          <a:prstGeom prst="rect">
            <a:avLst/>
          </a:prstGeom>
        </p:spPr>
        <p:txBody>
          <a:bodyPr>
            <a:noAutofit/>
          </a:bodyPr>
          <a:lstStyle/>
          <a:p>
            <a:pPr>
              <a:buNone/>
            </a:pPr>
            <a:r>
              <a:rPr lang="en-US" sz="2800" cap="none" dirty="0">
                <a:latin typeface="Times New Roman" panose="02020603050405020304" pitchFamily="18" charset="0"/>
                <a:cs typeface="Times New Roman" pitchFamily="18" charset="0"/>
              </a:rPr>
              <a:t>12.To   maintain   good   governance   in   the   health   sector   through   necessary policy, structure and management  for  delivery  of quality     health  services.</a:t>
            </a:r>
          </a:p>
          <a:p>
            <a:pPr>
              <a:buNone/>
            </a:pPr>
            <a:r>
              <a:rPr lang="en-US" sz="2800" cap="none" dirty="0">
                <a:latin typeface="Times New Roman" panose="02020603050405020304" pitchFamily="18" charset="0"/>
                <a:cs typeface="Times New Roman" pitchFamily="18" charset="0"/>
              </a:rPr>
              <a:t>13.To   promote   public   and   private   sectors   partnership for systematic and   quality   development  of  health  sector.  </a:t>
            </a:r>
          </a:p>
          <a:p>
            <a:pPr>
              <a:buNone/>
            </a:pPr>
            <a:r>
              <a:rPr lang="en-US" sz="2800" cap="none" dirty="0">
                <a:latin typeface="Times New Roman" panose="02020603050405020304" pitchFamily="18" charset="0"/>
                <a:cs typeface="Times New Roman" pitchFamily="18" charset="0"/>
              </a:rPr>
              <a:t>14.To  increase  the  investment  in  the  health  sector  by  state  to  ensure  quality  and  accessible   health  services  and  to  provide  financial  security  to  citizens   for medical  cost  and  as  well  as   effectively utilize and manage financial resources   obtained   from   private   and   non   government  sector. </a:t>
            </a: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anose="02020603050405020304" pitchFamily="18" charset="0"/>
              <a:cs typeface="Times New Roman" pitchFamily="18" charset="0"/>
            </a:endParaRPr>
          </a:p>
          <a:p>
            <a:pPr>
              <a:buNone/>
            </a:pPr>
            <a:endParaRPr lang="en-US" sz="2800" cap="none" dirty="0">
              <a:latin typeface="Times New Roman" pitchFamily="18" charset="0"/>
              <a:cs typeface="Times New Roman" pitchFamily="18" charset="0"/>
            </a:endParaRPr>
          </a:p>
        </p:txBody>
      </p:sp>
      <p:sp>
        <p:nvSpPr>
          <p:cNvPr id="5" name="Date Placeholder 4"/>
          <p:cNvSpPr>
            <a:spLocks noGrp="1"/>
          </p:cNvSpPr>
          <p:nvPr>
            <p:ph type="dt" sz="half" idx="10"/>
          </p:nvPr>
        </p:nvSpPr>
        <p:spPr/>
        <p:txBody>
          <a:bodyPr/>
          <a:lstStyle/>
          <a:p>
            <a:fld id="{D994D0C5-49E7-4B42-9C1E-E92DAC376451}" type="datetime1">
              <a:rPr lang="en-US" smtClean="0"/>
              <a:t>7/22/2019</a:t>
            </a:fld>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134706539"/>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153</TotalTime>
  <Words>896</Words>
  <Application>Microsoft Office PowerPoint</Application>
  <PresentationFormat>Widescreen</PresentationFormat>
  <Paragraphs>156</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Times New Roman</vt:lpstr>
      <vt:lpstr>Tw Cen MT</vt:lpstr>
      <vt:lpstr>Droplet</vt:lpstr>
      <vt:lpstr>Health Policies: National Health Policies 2071(Focused On Public Health Aspects) &amp; Social Health Insurance Scheme : Concept, Objectives, Coverage</vt:lpstr>
      <vt:lpstr>Health Policies: National Health Policies 2071(Focused On Public Health Aspects) </vt:lpstr>
      <vt:lpstr>Health Policies:</vt:lpstr>
      <vt:lpstr>Contd…</vt:lpstr>
      <vt:lpstr>National Health Policies 2071(Focused On Public Health Aspects) </vt:lpstr>
      <vt:lpstr>Policies:</vt:lpstr>
      <vt:lpstr>Contd…</vt:lpstr>
      <vt:lpstr>Contd…</vt:lpstr>
      <vt:lpstr>Contd…</vt:lpstr>
      <vt:lpstr>Social Health Insurance Scheme : Concept, Objectives, Coverage</vt:lpstr>
      <vt:lpstr>What Is Social Health Insurance Scheme? </vt:lpstr>
      <vt:lpstr>Historical Background:</vt:lpstr>
      <vt:lpstr>CONTD:</vt:lpstr>
      <vt:lpstr>Social Health Insurance Scheme In Nepal</vt:lpstr>
      <vt:lpstr>Aim :</vt:lpstr>
      <vt:lpstr>Need for Social Health Security (Health Insurance ) program</vt:lpstr>
      <vt:lpstr>Key Program Features</vt:lpstr>
      <vt:lpstr>Coverage </vt:lpstr>
      <vt:lpstr>Coverage </vt:lpstr>
      <vt:lpstr>Coverage </vt:lpstr>
      <vt:lpstr>Challenges for the Program</vt:lpstr>
      <vt:lpstr>References: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Policies: National Health Policies 2071(Focused On Public Health Aspects) &amp; Social Health Insurance Scheme : Concept, Objectives, Coverage</dc:title>
  <dc:creator>Dell</dc:creator>
  <cp:lastModifiedBy>kirti</cp:lastModifiedBy>
  <cp:revision>16</cp:revision>
  <dcterms:created xsi:type="dcterms:W3CDTF">2019-07-09T14:28:38Z</dcterms:created>
  <dcterms:modified xsi:type="dcterms:W3CDTF">2019-07-22T10:12:02Z</dcterms:modified>
</cp:coreProperties>
</file>