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6" r:id="rId5"/>
    <p:sldId id="259" r:id="rId6"/>
    <p:sldId id="277" r:id="rId7"/>
    <p:sldId id="278" r:id="rId8"/>
    <p:sldId id="260" r:id="rId9"/>
    <p:sldId id="261" r:id="rId10"/>
    <p:sldId id="262" r:id="rId11"/>
    <p:sldId id="263" r:id="rId12"/>
    <p:sldId id="280" r:id="rId13"/>
    <p:sldId id="279" r:id="rId14"/>
    <p:sldId id="264" r:id="rId15"/>
    <p:sldId id="265" r:id="rId16"/>
    <p:sldId id="266" r:id="rId17"/>
    <p:sldId id="281" r:id="rId18"/>
    <p:sldId id="267" r:id="rId19"/>
    <p:sldId id="283" r:id="rId20"/>
    <p:sldId id="284" r:id="rId21"/>
    <p:sldId id="285" r:id="rId22"/>
    <p:sldId id="286" r:id="rId23"/>
    <p:sldId id="287" r:id="rId24"/>
    <p:sldId id="28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199" autoAdjust="0"/>
  </p:normalViewPr>
  <p:slideViewPr>
    <p:cSldViewPr snapToGrid="0">
      <p:cViewPr varScale="1">
        <p:scale>
          <a:sx n="57" d="100"/>
          <a:sy n="57" d="100"/>
        </p:scale>
        <p:origin x="12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94453C2-DB5F-40D1-8C34-17A4E4326A1E}" type="datetimeFigureOut">
              <a:rPr lang="en-GB" smtClean="0"/>
              <a:t>12/06/2018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1173872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94453C2-DB5F-40D1-8C34-17A4E4326A1E}" type="datetimeFigureOut">
              <a:rPr lang="en-GB" smtClean="0"/>
              <a:t>12/06/2018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458241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94453C2-DB5F-40D1-8C34-17A4E4326A1E}" type="datetimeFigureOut">
              <a:rPr lang="en-GB" smtClean="0"/>
              <a:t>12/06/2018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3840516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94453C2-DB5F-40D1-8C34-17A4E4326A1E}" type="datetimeFigureOut">
              <a:rPr lang="en-GB" smtClean="0"/>
              <a:t>12/06/2018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2542661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4453C2-DB5F-40D1-8C34-17A4E4326A1E}" type="datetimeFigureOut">
              <a:rPr lang="en-GB" smtClean="0"/>
              <a:t>12/06/2018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1534732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94453C2-DB5F-40D1-8C34-17A4E4326A1E}" type="datetimeFigureOut">
              <a:rPr lang="en-GB" smtClean="0"/>
              <a:t>12/06/2018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3010975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94453C2-DB5F-40D1-8C34-17A4E4326A1E}" type="datetimeFigureOut">
              <a:rPr lang="en-GB" smtClean="0"/>
              <a:t>12/06/2018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3531498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94453C2-DB5F-40D1-8C34-17A4E4326A1E}" type="datetimeFigureOut">
              <a:rPr lang="en-GB" smtClean="0"/>
              <a:t>12/06/2018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1005747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4453C2-DB5F-40D1-8C34-17A4E4326A1E}" type="datetimeFigureOut">
              <a:rPr lang="en-GB" smtClean="0"/>
              <a:t>12/06/2018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767929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4453C2-DB5F-40D1-8C34-17A4E4326A1E}" type="datetimeFigureOut">
              <a:rPr lang="en-GB" smtClean="0"/>
              <a:t>12/06/2018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390588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4453C2-DB5F-40D1-8C34-17A4E4326A1E}" type="datetimeFigureOut">
              <a:rPr lang="en-GB" smtClean="0"/>
              <a:t>12/06/2018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D80DFB8-2DB9-425F-9EB0-5F76CE08FD52}" type="slidenum">
              <a:rPr lang="en-GB" smtClean="0"/>
              <a:t>‹#›</a:t>
            </a:fld>
            <a:endParaRPr lang="en-GB"/>
          </a:p>
        </p:txBody>
      </p:sp>
    </p:spTree>
    <p:extLst>
      <p:ext uri="{BB962C8B-B14F-4D97-AF65-F5344CB8AC3E}">
        <p14:creationId xmlns:p14="http://schemas.microsoft.com/office/powerpoint/2010/main" val="370682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4453C2-DB5F-40D1-8C34-17A4E4326A1E}" type="datetimeFigureOut">
              <a:rPr lang="en-GB" smtClean="0"/>
              <a:t>12/06/2018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80DFB8-2DB9-425F-9EB0-5F76CE08FD52}" type="slidenum">
              <a:rPr lang="en-GB" smtClean="0"/>
              <a:t>‹#›</a:t>
            </a:fld>
            <a:endParaRPr lang="en-GB"/>
          </a:p>
        </p:txBody>
      </p:sp>
    </p:spTree>
    <p:extLst>
      <p:ext uri="{BB962C8B-B14F-4D97-AF65-F5344CB8AC3E}">
        <p14:creationId xmlns:p14="http://schemas.microsoft.com/office/powerpoint/2010/main" val="7325895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History of Environmental Science</a:t>
            </a:r>
            <a:endParaRPr lang="en-GB" dirty="0"/>
          </a:p>
        </p:txBody>
      </p:sp>
    </p:spTree>
    <p:extLst>
      <p:ext uri="{BB962C8B-B14F-4D97-AF65-F5344CB8AC3E}">
        <p14:creationId xmlns:p14="http://schemas.microsoft.com/office/powerpoint/2010/main" val="4274025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64999739"/>
              </p:ext>
            </p:extLst>
          </p:nvPr>
        </p:nvGraphicFramePr>
        <p:xfrm>
          <a:off x="838200" y="1690688"/>
          <a:ext cx="10515600" cy="4673473"/>
        </p:xfrm>
        <a:graphic>
          <a:graphicData uri="http://schemas.openxmlformats.org/drawingml/2006/table">
            <a:tbl>
              <a:tblPr firstRow="1" firstCol="1" bandRow="1">
                <a:tableStyleId>{5C22544A-7EE6-4342-B048-85BDC9FD1C3A}</a:tableStyleId>
              </a:tblPr>
              <a:tblGrid>
                <a:gridCol w="1735667"/>
                <a:gridCol w="8779933"/>
              </a:tblGrid>
              <a:tr h="809625">
                <a:tc>
                  <a:txBody>
                    <a:bodyPr/>
                    <a:lstStyle/>
                    <a:p>
                      <a:pPr algn="ctr">
                        <a:lnSpc>
                          <a:spcPct val="107000"/>
                        </a:lnSpc>
                        <a:spcAft>
                          <a:spcPts val="0"/>
                        </a:spcAft>
                      </a:pPr>
                      <a:r>
                        <a:rPr lang="en-GB" sz="4000">
                          <a:effectLst/>
                        </a:rPr>
                        <a:t>1962</a:t>
                      </a:r>
                      <a:endParaRPr lang="en-GB" sz="4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3200" dirty="0">
                          <a:effectLst/>
                        </a:rPr>
                        <a:t>Silent Spring by aquatic biologist Rachel Carson exposes the harm caused by insecticides such as DDT. The book leads to the development of safer insecticides and to a ban on the sale of DDT within the United States. More significantly, it heightens the awareness of ordinary people, who demand new legislation aimed at protecting the environment—a word that enters common parlance around this time.</a:t>
                      </a:r>
                      <a:endParaRPr lang="en-GB" sz="4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4032286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36497918"/>
              </p:ext>
            </p:extLst>
          </p:nvPr>
        </p:nvGraphicFramePr>
        <p:xfrm>
          <a:off x="838200" y="1920610"/>
          <a:ext cx="10287000" cy="4536948"/>
        </p:xfrm>
        <a:graphic>
          <a:graphicData uri="http://schemas.openxmlformats.org/drawingml/2006/table">
            <a:tbl>
              <a:tblPr firstRow="1" firstCol="1" bandRow="1">
                <a:tableStyleId>{5C22544A-7EE6-4342-B048-85BDC9FD1C3A}</a:tableStyleId>
              </a:tblPr>
              <a:tblGrid>
                <a:gridCol w="1456267"/>
                <a:gridCol w="8830733"/>
              </a:tblGrid>
              <a:tr h="571500">
                <a:tc>
                  <a:txBody>
                    <a:bodyPr/>
                    <a:lstStyle/>
                    <a:p>
                      <a:pPr algn="ctr">
                        <a:lnSpc>
                          <a:spcPct val="107000"/>
                        </a:lnSpc>
                        <a:spcAft>
                          <a:spcPts val="0"/>
                        </a:spcAft>
                      </a:pPr>
                      <a:r>
                        <a:rPr lang="en-GB" sz="4800">
                          <a:effectLst/>
                        </a:rPr>
                        <a:t>1971</a:t>
                      </a:r>
                      <a:endParaRPr lang="en-GB" sz="5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4000" dirty="0">
                          <a:effectLst/>
                        </a:rPr>
                        <a:t>The international organization Greenpeace is founded. Greenpeace proves adept at using the media to raise awareness about industrial pollution, endangered species protection, and other environmentalist concerns.</a:t>
                      </a:r>
                      <a:endParaRPr lang="en-GB" sz="5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359224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65516835"/>
              </p:ext>
            </p:extLst>
          </p:nvPr>
        </p:nvGraphicFramePr>
        <p:xfrm>
          <a:off x="838200" y="1690688"/>
          <a:ext cx="10515600" cy="4304919"/>
        </p:xfrm>
        <a:graphic>
          <a:graphicData uri="http://schemas.openxmlformats.org/drawingml/2006/table">
            <a:tbl>
              <a:tblPr firstRow="1" firstCol="1" bandRow="1">
                <a:tableStyleId>{5C22544A-7EE6-4342-B048-85BDC9FD1C3A}</a:tableStyleId>
              </a:tblPr>
              <a:tblGrid>
                <a:gridCol w="1735667"/>
                <a:gridCol w="8779933"/>
              </a:tblGrid>
              <a:tr h="809625">
                <a:tc>
                  <a:txBody>
                    <a:bodyPr/>
                    <a:lstStyle/>
                    <a:p>
                      <a:pPr algn="ctr">
                        <a:lnSpc>
                          <a:spcPct val="107000"/>
                        </a:lnSpc>
                        <a:spcAft>
                          <a:spcPts val="0"/>
                        </a:spcAft>
                      </a:pPr>
                      <a:r>
                        <a:rPr lang="en-GB" sz="4000" dirty="0" smtClean="0">
                          <a:effectLst/>
                        </a:rPr>
                        <a:t>1973</a:t>
                      </a:r>
                      <a:endParaRPr lang="en-GB" sz="4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4400" b="1" kern="1200" dirty="0" smtClean="0">
                          <a:solidFill>
                            <a:schemeClr val="lt1"/>
                          </a:solidFill>
                          <a:effectLst/>
                          <a:latin typeface="+mn-lt"/>
                          <a:ea typeface="+mn-ea"/>
                          <a:cs typeface="+mn-cs"/>
                        </a:rPr>
                        <a:t>OPEC countries raise oil prices in response to Western support for Israel during the Yom Kippur War. As a result, Western nations begin to put more effort into exploring alternative energy resources.</a:t>
                      </a:r>
                      <a:endParaRPr lang="en-GB" sz="8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443562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9856702"/>
              </p:ext>
            </p:extLst>
          </p:nvPr>
        </p:nvGraphicFramePr>
        <p:xfrm>
          <a:off x="838200" y="1690688"/>
          <a:ext cx="10515600" cy="2838133"/>
        </p:xfrm>
        <a:graphic>
          <a:graphicData uri="http://schemas.openxmlformats.org/drawingml/2006/table">
            <a:tbl>
              <a:tblPr firstRow="1" firstCol="1" bandRow="1">
                <a:tableStyleId>{5C22544A-7EE6-4342-B048-85BDC9FD1C3A}</a:tableStyleId>
              </a:tblPr>
              <a:tblGrid>
                <a:gridCol w="1735667"/>
                <a:gridCol w="8779933"/>
              </a:tblGrid>
              <a:tr h="809625">
                <a:tc>
                  <a:txBody>
                    <a:bodyPr/>
                    <a:lstStyle/>
                    <a:p>
                      <a:pPr algn="ctr">
                        <a:lnSpc>
                          <a:spcPct val="107000"/>
                        </a:lnSpc>
                        <a:spcAft>
                          <a:spcPts val="0"/>
                        </a:spcAft>
                      </a:pPr>
                      <a:r>
                        <a:rPr lang="en-GB" sz="4400" b="1" kern="1200" dirty="0">
                          <a:solidFill>
                            <a:schemeClr val="lt1"/>
                          </a:solidFill>
                          <a:effectLst/>
                          <a:latin typeface="+mn-lt"/>
                          <a:ea typeface="+mn-ea"/>
                          <a:cs typeface="+mn-cs"/>
                        </a:rPr>
                        <a:t>1985</a:t>
                      </a:r>
                    </a:p>
                  </a:txBody>
                  <a:tcPr marL="68580" marR="68580" marT="0" marB="0" anchor="ctr"/>
                </a:tc>
                <a:tc>
                  <a:txBody>
                    <a:bodyPr/>
                    <a:lstStyle/>
                    <a:p>
                      <a:pPr>
                        <a:lnSpc>
                          <a:spcPct val="107000"/>
                        </a:lnSpc>
                        <a:spcAft>
                          <a:spcPts val="0"/>
                        </a:spcAft>
                      </a:pPr>
                      <a:r>
                        <a:rPr lang="en-GB" sz="4400" b="1" kern="1200" dirty="0">
                          <a:solidFill>
                            <a:schemeClr val="lt1"/>
                          </a:solidFill>
                          <a:effectLst/>
                          <a:latin typeface="+mn-lt"/>
                          <a:ea typeface="+mn-ea"/>
                          <a:cs typeface="+mn-cs"/>
                        </a:rPr>
                        <a:t>A team of British scientists led by </a:t>
                      </a:r>
                      <a:r>
                        <a:rPr lang="en-GB" sz="4400" b="1" kern="1200" dirty="0" err="1">
                          <a:solidFill>
                            <a:schemeClr val="lt1"/>
                          </a:solidFill>
                          <a:effectLst/>
                          <a:latin typeface="+mn-lt"/>
                          <a:ea typeface="+mn-ea"/>
                          <a:cs typeface="+mn-cs"/>
                        </a:rPr>
                        <a:t>Dr.</a:t>
                      </a:r>
                      <a:r>
                        <a:rPr lang="en-GB" sz="4400" b="1" kern="1200" dirty="0">
                          <a:solidFill>
                            <a:schemeClr val="lt1"/>
                          </a:solidFill>
                          <a:effectLst/>
                          <a:latin typeface="+mn-lt"/>
                          <a:ea typeface="+mn-ea"/>
                          <a:cs typeface="+mn-cs"/>
                        </a:rPr>
                        <a:t> Joe Farman reports that there is a hole in the ozone layer over the Antarctic.</a:t>
                      </a:r>
                    </a:p>
                  </a:txBody>
                  <a:tcPr marL="68580" marR="68580" marT="0" marB="0" anchor="ctr"/>
                </a:tc>
              </a:tr>
            </a:tbl>
          </a:graphicData>
        </a:graphic>
      </p:graphicFrame>
    </p:spTree>
    <p:extLst>
      <p:ext uri="{BB962C8B-B14F-4D97-AF65-F5344CB8AC3E}">
        <p14:creationId xmlns:p14="http://schemas.microsoft.com/office/powerpoint/2010/main" val="1973853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95410325"/>
              </p:ext>
            </p:extLst>
          </p:nvPr>
        </p:nvGraphicFramePr>
        <p:xfrm>
          <a:off x="838200" y="1404672"/>
          <a:ext cx="10515600" cy="5022406"/>
        </p:xfrm>
        <a:graphic>
          <a:graphicData uri="http://schemas.openxmlformats.org/drawingml/2006/table">
            <a:tbl>
              <a:tblPr firstRow="1" firstCol="1" bandRow="1">
                <a:tableStyleId>{5C22544A-7EE6-4342-B048-85BDC9FD1C3A}</a:tableStyleId>
              </a:tblPr>
              <a:tblGrid>
                <a:gridCol w="1769533"/>
                <a:gridCol w="8746067"/>
              </a:tblGrid>
              <a:tr h="485775">
                <a:tc>
                  <a:txBody>
                    <a:bodyPr/>
                    <a:lstStyle/>
                    <a:p>
                      <a:pPr algn="ctr">
                        <a:lnSpc>
                          <a:spcPct val="107000"/>
                        </a:lnSpc>
                        <a:spcAft>
                          <a:spcPts val="0"/>
                        </a:spcAft>
                      </a:pPr>
                      <a:r>
                        <a:rPr lang="en-GB" sz="4400" b="1" kern="1200" dirty="0">
                          <a:solidFill>
                            <a:schemeClr val="lt1"/>
                          </a:solidFill>
                          <a:effectLst/>
                          <a:latin typeface="+mn-lt"/>
                          <a:ea typeface="+mn-ea"/>
                          <a:cs typeface="+mn-cs"/>
                        </a:rPr>
                        <a:t>1987</a:t>
                      </a:r>
                    </a:p>
                  </a:txBody>
                  <a:tcPr marL="68580" marR="68580" marT="0" marB="0" anchor="ctr"/>
                </a:tc>
                <a:tc>
                  <a:txBody>
                    <a:bodyPr/>
                    <a:lstStyle/>
                    <a:p>
                      <a:pPr>
                        <a:lnSpc>
                          <a:spcPct val="107000"/>
                        </a:lnSpc>
                        <a:spcAft>
                          <a:spcPts val="0"/>
                        </a:spcAft>
                      </a:pPr>
                      <a:r>
                        <a:rPr lang="en-GB" sz="4400" b="1" kern="1200" dirty="0">
                          <a:solidFill>
                            <a:schemeClr val="lt1"/>
                          </a:solidFill>
                          <a:effectLst/>
                          <a:latin typeface="+mn-lt"/>
                          <a:ea typeface="+mn-ea"/>
                          <a:cs typeface="+mn-cs"/>
                        </a:rPr>
                        <a:t>The United States is one of 24 nations to sign the Montreal Protocol, an agreement to phase out production of chlorofluorocarbons (CFCs). It was discovered in the 1970s that CFCs destroy the ozone layer.</a:t>
                      </a:r>
                    </a:p>
                  </a:txBody>
                  <a:tcPr marL="68580" marR="68580" marT="0" marB="0" anchor="ctr"/>
                </a:tc>
              </a:tr>
            </a:tbl>
          </a:graphicData>
        </a:graphic>
      </p:graphicFrame>
    </p:spTree>
    <p:extLst>
      <p:ext uri="{BB962C8B-B14F-4D97-AF65-F5344CB8AC3E}">
        <p14:creationId xmlns:p14="http://schemas.microsoft.com/office/powerpoint/2010/main" val="1057680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2986374"/>
              </p:ext>
            </p:extLst>
          </p:nvPr>
        </p:nvGraphicFramePr>
        <p:xfrm>
          <a:off x="838200" y="1992578"/>
          <a:ext cx="10744200" cy="2152460"/>
        </p:xfrm>
        <a:graphic>
          <a:graphicData uri="http://schemas.openxmlformats.org/drawingml/2006/table">
            <a:tbl>
              <a:tblPr firstRow="1" firstCol="1" bandRow="1">
                <a:tableStyleId>{5C22544A-7EE6-4342-B048-85BDC9FD1C3A}</a:tableStyleId>
              </a:tblPr>
              <a:tblGrid>
                <a:gridCol w="2473183"/>
                <a:gridCol w="8271017"/>
              </a:tblGrid>
              <a:tr h="530489">
                <a:tc>
                  <a:txBody>
                    <a:bodyPr/>
                    <a:lstStyle/>
                    <a:p>
                      <a:pPr marL="0" algn="l" defTabSz="914400" rtl="0" eaLnBrk="1" latinLnBrk="0" hangingPunct="1">
                        <a:lnSpc>
                          <a:spcPct val="107000"/>
                        </a:lnSpc>
                        <a:spcAft>
                          <a:spcPts val="0"/>
                        </a:spcAft>
                      </a:pPr>
                      <a:r>
                        <a:rPr lang="en-GB" sz="4400" b="1" kern="1200" dirty="0">
                          <a:solidFill>
                            <a:schemeClr val="lt1"/>
                          </a:solidFill>
                          <a:effectLst/>
                          <a:latin typeface="+mn-lt"/>
                          <a:ea typeface="+mn-ea"/>
                          <a:cs typeface="+mn-cs"/>
                        </a:rPr>
                        <a:t>1988</a:t>
                      </a:r>
                    </a:p>
                  </a:txBody>
                  <a:tcPr marL="68580" marR="68580" marT="0" marB="0" anchor="ctr"/>
                </a:tc>
                <a:tc>
                  <a:txBody>
                    <a:bodyPr/>
                    <a:lstStyle/>
                    <a:p>
                      <a:pPr marL="0" algn="l" defTabSz="914400" rtl="0" eaLnBrk="1" latinLnBrk="0" hangingPunct="1">
                        <a:lnSpc>
                          <a:spcPct val="107000"/>
                        </a:lnSpc>
                        <a:spcAft>
                          <a:spcPts val="0"/>
                        </a:spcAft>
                      </a:pPr>
                      <a:r>
                        <a:rPr lang="en-GB" sz="4400" b="1" kern="1200" dirty="0">
                          <a:solidFill>
                            <a:schemeClr val="lt1"/>
                          </a:solidFill>
                          <a:effectLst/>
                          <a:latin typeface="+mn-lt"/>
                          <a:ea typeface="+mn-ea"/>
                          <a:cs typeface="+mn-cs"/>
                        </a:rPr>
                        <a:t>Scientists discover a second hole in the ozone layer, this time over the Arctic.</a:t>
                      </a:r>
                    </a:p>
                  </a:txBody>
                  <a:tcPr marL="68580" marR="68580" marT="0" marB="0" anchor="ctr"/>
                </a:tc>
              </a:tr>
            </a:tbl>
          </a:graphicData>
        </a:graphic>
      </p:graphicFrame>
    </p:spTree>
    <p:extLst>
      <p:ext uri="{BB962C8B-B14F-4D97-AF65-F5344CB8AC3E}">
        <p14:creationId xmlns:p14="http://schemas.microsoft.com/office/powerpoint/2010/main" val="3513378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268073"/>
              </p:ext>
            </p:extLst>
          </p:nvPr>
        </p:nvGraphicFramePr>
        <p:xfrm>
          <a:off x="1032933" y="1947333"/>
          <a:ext cx="10320867" cy="3587433"/>
        </p:xfrm>
        <a:graphic>
          <a:graphicData uri="http://schemas.openxmlformats.org/drawingml/2006/table">
            <a:tbl>
              <a:tblPr firstRow="1" firstCol="1" bandRow="1">
                <a:tableStyleId>{5C22544A-7EE6-4342-B048-85BDC9FD1C3A}</a:tableStyleId>
              </a:tblPr>
              <a:tblGrid>
                <a:gridCol w="1540934"/>
                <a:gridCol w="8779933"/>
              </a:tblGrid>
              <a:tr h="2215886">
                <a:tc>
                  <a:txBody>
                    <a:bodyPr/>
                    <a:lstStyle/>
                    <a:p>
                      <a:pPr algn="ctr">
                        <a:lnSpc>
                          <a:spcPct val="107000"/>
                        </a:lnSpc>
                        <a:spcAft>
                          <a:spcPts val="0"/>
                        </a:spcAft>
                      </a:pPr>
                      <a:r>
                        <a:rPr lang="en-GB" sz="4400" b="1" kern="1200" dirty="0">
                          <a:solidFill>
                            <a:schemeClr val="lt1"/>
                          </a:solidFill>
                          <a:effectLst/>
                          <a:latin typeface="+mn-lt"/>
                          <a:ea typeface="+mn-ea"/>
                          <a:cs typeface="+mn-cs"/>
                        </a:rPr>
                        <a:t>1990</a:t>
                      </a:r>
                    </a:p>
                  </a:txBody>
                  <a:tcPr marL="68580" marR="68580" marT="0" marB="0" anchor="ctr"/>
                </a:tc>
                <a:tc>
                  <a:txBody>
                    <a:bodyPr/>
                    <a:lstStyle/>
                    <a:p>
                      <a:pPr>
                        <a:lnSpc>
                          <a:spcPct val="107000"/>
                        </a:lnSpc>
                        <a:spcAft>
                          <a:spcPts val="0"/>
                        </a:spcAft>
                      </a:pPr>
                      <a:r>
                        <a:rPr lang="en-GB" sz="4400" b="1" kern="1200" dirty="0">
                          <a:solidFill>
                            <a:schemeClr val="lt1"/>
                          </a:solidFill>
                          <a:effectLst/>
                          <a:latin typeface="+mn-lt"/>
                          <a:ea typeface="+mn-ea"/>
                          <a:cs typeface="+mn-cs"/>
                        </a:rPr>
                        <a:t>Earth Day 2 is celebrated on April 22. One hundred million people around the globe participate. The tradition of celebrating Earth Day annually on or around April 22 is begun.</a:t>
                      </a:r>
                    </a:p>
                  </a:txBody>
                  <a:tcPr marL="68580" marR="68580" marT="0" marB="0" anchor="ctr"/>
                </a:tc>
              </a:tr>
            </a:tbl>
          </a:graphicData>
        </a:graphic>
      </p:graphicFrame>
    </p:spTree>
    <p:extLst>
      <p:ext uri="{BB962C8B-B14F-4D97-AF65-F5344CB8AC3E}">
        <p14:creationId xmlns:p14="http://schemas.microsoft.com/office/powerpoint/2010/main" val="2595685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14849842"/>
              </p:ext>
            </p:extLst>
          </p:nvPr>
        </p:nvGraphicFramePr>
        <p:xfrm>
          <a:off x="838200" y="1690688"/>
          <a:ext cx="10524067" cy="5022406"/>
        </p:xfrm>
        <a:graphic>
          <a:graphicData uri="http://schemas.openxmlformats.org/drawingml/2006/table">
            <a:tbl>
              <a:tblPr firstRow="1" firstCol="1" bandRow="1">
                <a:tableStyleId>{5C22544A-7EE6-4342-B048-85BDC9FD1C3A}</a:tableStyleId>
              </a:tblPr>
              <a:tblGrid>
                <a:gridCol w="1540934"/>
                <a:gridCol w="8983133"/>
              </a:tblGrid>
              <a:tr h="2215886">
                <a:tc>
                  <a:txBody>
                    <a:bodyPr/>
                    <a:lstStyle/>
                    <a:p>
                      <a:pPr algn="ctr">
                        <a:lnSpc>
                          <a:spcPct val="107000"/>
                        </a:lnSpc>
                        <a:spcAft>
                          <a:spcPts val="0"/>
                        </a:spcAft>
                      </a:pPr>
                      <a:r>
                        <a:rPr lang="en-GB" sz="4400" b="1" kern="1200" dirty="0">
                          <a:solidFill>
                            <a:schemeClr val="lt1"/>
                          </a:solidFill>
                          <a:effectLst/>
                          <a:latin typeface="+mn-lt"/>
                          <a:ea typeface="+mn-ea"/>
                          <a:cs typeface="+mn-cs"/>
                        </a:rPr>
                        <a:t>1992</a:t>
                      </a:r>
                    </a:p>
                  </a:txBody>
                  <a:tcPr marL="68580" marR="68580" marT="0" marB="0" anchor="ctr"/>
                </a:tc>
                <a:tc>
                  <a:txBody>
                    <a:bodyPr/>
                    <a:lstStyle/>
                    <a:p>
                      <a:pPr>
                        <a:lnSpc>
                          <a:spcPct val="107000"/>
                        </a:lnSpc>
                        <a:spcAft>
                          <a:spcPts val="0"/>
                        </a:spcAft>
                      </a:pPr>
                      <a:r>
                        <a:rPr lang="en-GB" sz="4400" b="1" kern="1200" dirty="0">
                          <a:solidFill>
                            <a:schemeClr val="lt1"/>
                          </a:solidFill>
                          <a:effectLst/>
                          <a:latin typeface="+mn-lt"/>
                          <a:ea typeface="+mn-ea"/>
                          <a:cs typeface="+mn-cs"/>
                        </a:rPr>
                        <a:t>The United Nations Conference on Environment and Development in Rio de Janeiro brings 150 nations together to set global standards for protecting the Earth against global warming and other environmental threats.</a:t>
                      </a:r>
                    </a:p>
                  </a:txBody>
                  <a:tcPr marL="68580" marR="68580" marT="0" marB="0" anchor="ctr"/>
                </a:tc>
              </a:tr>
            </a:tbl>
          </a:graphicData>
        </a:graphic>
      </p:graphicFrame>
    </p:spTree>
    <p:extLst>
      <p:ext uri="{BB962C8B-B14F-4D97-AF65-F5344CB8AC3E}">
        <p14:creationId xmlns:p14="http://schemas.microsoft.com/office/powerpoint/2010/main" val="1158613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07810420"/>
              </p:ext>
            </p:extLst>
          </p:nvPr>
        </p:nvGraphicFramePr>
        <p:xfrm>
          <a:off x="838200" y="1565010"/>
          <a:ext cx="10906584" cy="4990592"/>
        </p:xfrm>
        <a:graphic>
          <a:graphicData uri="http://schemas.openxmlformats.org/drawingml/2006/table">
            <a:tbl>
              <a:tblPr firstRow="1" firstCol="1" bandRow="1">
                <a:tableStyleId>{5C22544A-7EE6-4342-B048-85BDC9FD1C3A}</a:tableStyleId>
              </a:tblPr>
              <a:tblGrid>
                <a:gridCol w="1394460"/>
                <a:gridCol w="9512124"/>
              </a:tblGrid>
              <a:tr h="571500">
                <a:tc>
                  <a:txBody>
                    <a:bodyPr/>
                    <a:lstStyle/>
                    <a:p>
                      <a:pPr algn="ctr">
                        <a:lnSpc>
                          <a:spcPct val="107000"/>
                        </a:lnSpc>
                        <a:spcAft>
                          <a:spcPts val="0"/>
                        </a:spcAft>
                      </a:pPr>
                      <a:r>
                        <a:rPr lang="en-GB" sz="4400" b="1" kern="1200" dirty="0">
                          <a:solidFill>
                            <a:schemeClr val="lt1"/>
                          </a:solidFill>
                          <a:effectLst/>
                          <a:latin typeface="+mn-lt"/>
                          <a:ea typeface="+mn-ea"/>
                          <a:cs typeface="+mn-cs"/>
                        </a:rPr>
                        <a:t>1997</a:t>
                      </a:r>
                    </a:p>
                  </a:txBody>
                  <a:tcPr marL="68580" marR="68580" marT="0" marB="0" anchor="ctr"/>
                </a:tc>
                <a:tc>
                  <a:txBody>
                    <a:bodyPr/>
                    <a:lstStyle/>
                    <a:p>
                      <a:pPr>
                        <a:lnSpc>
                          <a:spcPct val="107000"/>
                        </a:lnSpc>
                        <a:spcAft>
                          <a:spcPts val="0"/>
                        </a:spcAft>
                      </a:pPr>
                      <a:r>
                        <a:rPr lang="en-GB" sz="4400" b="1" kern="1200" dirty="0">
                          <a:solidFill>
                            <a:schemeClr val="lt1"/>
                          </a:solidFill>
                          <a:effectLst/>
                          <a:latin typeface="+mn-lt"/>
                          <a:ea typeface="+mn-ea"/>
                          <a:cs typeface="+mn-cs"/>
                        </a:rPr>
                        <a:t>Thirty-eight industrialized nations sign the Kyoto Protocol, agreeing to reduce their greenhouse gas emissions by about 5% over 15 years. The United States, which has the world's highest emission levels, agrees to reduce by emissions by 7%.</a:t>
                      </a:r>
                    </a:p>
                  </a:txBody>
                  <a:tcPr marL="68580" marR="68580" marT="0" marB="0" anchor="ctr"/>
                </a:tc>
              </a:tr>
            </a:tbl>
          </a:graphicData>
        </a:graphic>
      </p:graphicFrame>
    </p:spTree>
    <p:extLst>
      <p:ext uri="{BB962C8B-B14F-4D97-AF65-F5344CB8AC3E}">
        <p14:creationId xmlns:p14="http://schemas.microsoft.com/office/powerpoint/2010/main" val="3613118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48895908"/>
              </p:ext>
            </p:extLst>
          </p:nvPr>
        </p:nvGraphicFramePr>
        <p:xfrm>
          <a:off x="838200" y="1565010"/>
          <a:ext cx="10906584" cy="4670425"/>
        </p:xfrm>
        <a:graphic>
          <a:graphicData uri="http://schemas.openxmlformats.org/drawingml/2006/table">
            <a:tbl>
              <a:tblPr firstRow="1" firstCol="1" bandRow="1">
                <a:tableStyleId>{5C22544A-7EE6-4342-B048-85BDC9FD1C3A}</a:tableStyleId>
              </a:tblPr>
              <a:tblGrid>
                <a:gridCol w="1394460"/>
                <a:gridCol w="9512124"/>
              </a:tblGrid>
              <a:tr h="571500">
                <a:tc>
                  <a:txBody>
                    <a:bodyPr/>
                    <a:lstStyle/>
                    <a:p>
                      <a:pPr algn="ctr">
                        <a:lnSpc>
                          <a:spcPct val="107000"/>
                        </a:lnSpc>
                        <a:spcAft>
                          <a:spcPts val="0"/>
                        </a:spcAft>
                      </a:pPr>
                      <a:r>
                        <a:rPr lang="en-GB" sz="3600" b="1" kern="1200" dirty="0" smtClean="0">
                          <a:solidFill>
                            <a:schemeClr val="lt1"/>
                          </a:solidFill>
                          <a:effectLst/>
                          <a:latin typeface="+mn-lt"/>
                          <a:ea typeface="+mn-ea"/>
                          <a:cs typeface="+mn-cs"/>
                        </a:rPr>
                        <a:t>2001</a:t>
                      </a:r>
                      <a:endParaRPr lang="en-GB" sz="7200" b="1" kern="1200" dirty="0">
                        <a:solidFill>
                          <a:schemeClr val="lt1"/>
                        </a:solidFill>
                        <a:effectLst/>
                        <a:latin typeface="+mn-lt"/>
                        <a:ea typeface="+mn-ea"/>
                        <a:cs typeface="+mn-cs"/>
                      </a:endParaRPr>
                    </a:p>
                  </a:txBody>
                  <a:tcPr marL="68580" marR="68580" marT="0" marB="0" anchor="ctr"/>
                </a:tc>
                <a:tc>
                  <a:txBody>
                    <a:bodyPr/>
                    <a:lstStyle/>
                    <a:p>
                      <a:pPr>
                        <a:lnSpc>
                          <a:spcPct val="107000"/>
                        </a:lnSpc>
                        <a:spcAft>
                          <a:spcPts val="0"/>
                        </a:spcAft>
                      </a:pPr>
                      <a:r>
                        <a:rPr lang="en-GB" sz="3600" b="1" kern="1200" dirty="0" smtClean="0">
                          <a:solidFill>
                            <a:schemeClr val="lt1"/>
                          </a:solidFill>
                          <a:effectLst/>
                          <a:latin typeface="+mn-lt"/>
                          <a:ea typeface="+mn-ea"/>
                          <a:cs typeface="+mn-cs"/>
                        </a:rPr>
                        <a:t>In April, President Bush refuses to sign an international environmental treaty, known as the Kyoto Protocol, to reduce global warming. The treaty is aimed at reducing heat-trapping gases such as carbon dioxide around the world. The Kyoto Protocol is ratified by nations in Latin America, the South Pacific, the Caribbean, and the European Union.</a:t>
                      </a:r>
                      <a:endParaRPr lang="en-GB" sz="7200" b="1" kern="1200" dirty="0">
                        <a:solidFill>
                          <a:schemeClr val="lt1"/>
                        </a:solidFill>
                        <a:effectLst/>
                        <a:latin typeface="+mn-lt"/>
                        <a:ea typeface="+mn-ea"/>
                        <a:cs typeface="+mn-cs"/>
                      </a:endParaRPr>
                    </a:p>
                  </a:txBody>
                  <a:tcPr marL="68580" marR="68580" marT="0" marB="0" anchor="ctr"/>
                </a:tc>
              </a:tr>
            </a:tbl>
          </a:graphicData>
        </a:graphic>
      </p:graphicFrame>
    </p:spTree>
    <p:extLst>
      <p:ext uri="{BB962C8B-B14F-4D97-AF65-F5344CB8AC3E}">
        <p14:creationId xmlns:p14="http://schemas.microsoft.com/office/powerpoint/2010/main" val="1196026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pPr>
              <a:lnSpc>
                <a:spcPct val="107000"/>
              </a:lnSpc>
              <a:spcAft>
                <a:spcPts val="0"/>
              </a:spcAft>
            </a:pPr>
            <a:r>
              <a:rPr lang="en-GB" dirty="0" smtClean="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Environmental science is an interdisciplinary study that integrates information and ideas from the natural sciences that study the natural world and the social sciences that study how humans and their institutions interact with the natural world. Development of separate branches in each disciplines such as physics, chemistry, climatology, meteorology, geology, geography, hydrology, political science, ethics, demography, economics etc. covers important roles in the development of environmental science. The important dates in environmentalism are gathered as follows.</a:t>
            </a:r>
            <a:endParaRPr lang="en-GB" sz="40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dirty="0" smtClean="0">
                <a:solidFill>
                  <a:srgbClr val="000000"/>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lang="en-GB" sz="40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803614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68751192"/>
              </p:ext>
            </p:extLst>
          </p:nvPr>
        </p:nvGraphicFramePr>
        <p:xfrm>
          <a:off x="838200" y="1565010"/>
          <a:ext cx="10906584" cy="4083368"/>
        </p:xfrm>
        <a:graphic>
          <a:graphicData uri="http://schemas.openxmlformats.org/drawingml/2006/table">
            <a:tbl>
              <a:tblPr firstRow="1" firstCol="1" bandRow="1">
                <a:tableStyleId>{5C22544A-7EE6-4342-B048-85BDC9FD1C3A}</a:tableStyleId>
              </a:tblPr>
              <a:tblGrid>
                <a:gridCol w="1394460"/>
                <a:gridCol w="9512124"/>
              </a:tblGrid>
              <a:tr h="571500">
                <a:tc>
                  <a:txBody>
                    <a:bodyPr/>
                    <a:lstStyle/>
                    <a:p>
                      <a:pPr algn="ctr">
                        <a:lnSpc>
                          <a:spcPct val="107000"/>
                        </a:lnSpc>
                        <a:spcAft>
                          <a:spcPts val="0"/>
                        </a:spcAft>
                      </a:pPr>
                      <a:r>
                        <a:rPr lang="en-GB" sz="4400">
                          <a:effectLst/>
                        </a:rPr>
                        <a:t>2004</a:t>
                      </a:r>
                      <a:endParaRPr lang="en-GB"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3600" dirty="0">
                          <a:effectLst/>
                        </a:rPr>
                        <a:t>The Environmental Protection Agency (EPA) informs the governors of 31 states that the air pollution in their states does not meet federal health standards. These states must develop new pollution controls to clean up their air. The unhealthy air affects more than 159 million people.</a:t>
                      </a:r>
                      <a:endParaRPr lang="en-GB"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758017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69522210"/>
              </p:ext>
            </p:extLst>
          </p:nvPr>
        </p:nvGraphicFramePr>
        <p:xfrm>
          <a:off x="838200" y="1565010"/>
          <a:ext cx="10906584" cy="4670425"/>
        </p:xfrm>
        <a:graphic>
          <a:graphicData uri="http://schemas.openxmlformats.org/drawingml/2006/table">
            <a:tbl>
              <a:tblPr firstRow="1" firstCol="1" bandRow="1">
                <a:tableStyleId>{5C22544A-7EE6-4342-B048-85BDC9FD1C3A}</a:tableStyleId>
              </a:tblPr>
              <a:tblGrid>
                <a:gridCol w="1394460"/>
                <a:gridCol w="9512124"/>
              </a:tblGrid>
              <a:tr h="571500">
                <a:tc>
                  <a:txBody>
                    <a:bodyPr/>
                    <a:lstStyle/>
                    <a:p>
                      <a:pPr algn="ctr">
                        <a:lnSpc>
                          <a:spcPct val="107000"/>
                        </a:lnSpc>
                        <a:spcAft>
                          <a:spcPts val="0"/>
                        </a:spcAft>
                      </a:pPr>
                      <a:r>
                        <a:rPr lang="en-GB" sz="4400">
                          <a:effectLst/>
                        </a:rPr>
                        <a:t>2005</a:t>
                      </a:r>
                      <a:endParaRPr lang="en-GB"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3600" dirty="0">
                          <a:effectLst/>
                        </a:rPr>
                        <a:t>On Feb. 16, the landmark Kyoto Protocol officially goes into effect. The international environmental treaty requires dozens of nations to reduce heat-trapping gases such as carbon dioxide. A total of 141 nations have ratified the Protocol. Several of the largest industrialized nations, notably Australia and the United States, did not sign the treaty.</a:t>
                      </a:r>
                      <a:endParaRPr lang="en-GB"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246681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4484287"/>
              </p:ext>
            </p:extLst>
          </p:nvPr>
        </p:nvGraphicFramePr>
        <p:xfrm>
          <a:off x="838200" y="1565010"/>
          <a:ext cx="10906584" cy="3232404"/>
        </p:xfrm>
        <a:graphic>
          <a:graphicData uri="http://schemas.openxmlformats.org/drawingml/2006/table">
            <a:tbl>
              <a:tblPr firstRow="1" firstCol="1" bandRow="1">
                <a:tableStyleId>{5C22544A-7EE6-4342-B048-85BDC9FD1C3A}</a:tableStyleId>
              </a:tblPr>
              <a:tblGrid>
                <a:gridCol w="1394460"/>
                <a:gridCol w="9512124"/>
              </a:tblGrid>
              <a:tr h="571500">
                <a:tc>
                  <a:txBody>
                    <a:bodyPr/>
                    <a:lstStyle/>
                    <a:p>
                      <a:pPr algn="ctr">
                        <a:lnSpc>
                          <a:spcPct val="107000"/>
                        </a:lnSpc>
                        <a:spcAft>
                          <a:spcPts val="0"/>
                        </a:spcAft>
                      </a:pPr>
                      <a:r>
                        <a:rPr lang="en-GB" sz="4800" dirty="0">
                          <a:effectLst/>
                        </a:rPr>
                        <a:t>2007</a:t>
                      </a:r>
                      <a:endParaRPr lang="en-GB" sz="5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4000" dirty="0">
                          <a:effectLst/>
                        </a:rPr>
                        <a:t>In August, Arctic sea ice hits at an all-time low, measuring 1.93 million square miles. Due to global warming, it's dropped 27% since the previously recorded low of 2.05 million square miles in 2005.</a:t>
                      </a:r>
                      <a:endParaRPr lang="en-GB" sz="5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53939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9896938"/>
              </p:ext>
            </p:extLst>
          </p:nvPr>
        </p:nvGraphicFramePr>
        <p:xfrm>
          <a:off x="838200" y="1565010"/>
          <a:ext cx="10906584" cy="4287520"/>
        </p:xfrm>
        <a:graphic>
          <a:graphicData uri="http://schemas.openxmlformats.org/drawingml/2006/table">
            <a:tbl>
              <a:tblPr firstRow="1" firstCol="1" bandRow="1">
                <a:tableStyleId>{5C22544A-7EE6-4342-B048-85BDC9FD1C3A}</a:tableStyleId>
              </a:tblPr>
              <a:tblGrid>
                <a:gridCol w="1394460"/>
                <a:gridCol w="9512124"/>
              </a:tblGrid>
              <a:tr h="571500">
                <a:tc>
                  <a:txBody>
                    <a:bodyPr/>
                    <a:lstStyle/>
                    <a:p>
                      <a:pPr algn="ctr">
                        <a:lnSpc>
                          <a:spcPct val="107000"/>
                        </a:lnSpc>
                        <a:spcAft>
                          <a:spcPts val="0"/>
                        </a:spcAft>
                      </a:pPr>
                      <a:r>
                        <a:rPr lang="en-GB" sz="3200">
                          <a:effectLst/>
                        </a:rPr>
                        <a:t>2014</a:t>
                      </a:r>
                      <a:endParaRPr lang="en-GB" sz="3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2400" dirty="0">
                          <a:effectLst/>
                        </a:rPr>
                        <a:t>The UN's Intergovernmental Panel on Climate Change (IPCC) released an alarming report in March 2014 that predicted dire environmental and economic consequences for the entire world if the world's leading economies do not start to reduce greenhouse gas emissions immediately. The repercussions of climate change include a rise in sea level, a shrinking of ice and snow cover, the melting of glaciers, food and water shortages, crop loss, destruction caused by coastal storms, and increased poverty. In addition, the report said drought caused by global warming could contribute to geopolitical conflicts over water and land. In fact, several scholars and experts blame some of the current political instability in the Middle East on drought.</a:t>
                      </a: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603234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5" name="Content Placeholder 4"/>
          <p:cNvSpPr>
            <a:spLocks noGrp="1"/>
          </p:cNvSpPr>
          <p:nvPr>
            <p:ph idx="1"/>
          </p:nvPr>
        </p:nvSpPr>
        <p:spPr/>
        <p:txBody>
          <a:bodyPr/>
          <a:lstStyle/>
          <a:p>
            <a:endParaRPr lang="en-GB"/>
          </a:p>
        </p:txBody>
      </p:sp>
    </p:spTree>
    <p:extLst>
      <p:ext uri="{BB962C8B-B14F-4D97-AF65-F5344CB8AC3E}">
        <p14:creationId xmlns:p14="http://schemas.microsoft.com/office/powerpoint/2010/main" val="334956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3374873"/>
              </p:ext>
            </p:extLst>
          </p:nvPr>
        </p:nvGraphicFramePr>
        <p:xfrm>
          <a:off x="586854" y="1690688"/>
          <a:ext cx="11142523" cy="2282825"/>
        </p:xfrm>
        <a:graphic>
          <a:graphicData uri="http://schemas.openxmlformats.org/drawingml/2006/table">
            <a:tbl>
              <a:tblPr firstRow="1" firstCol="1" bandRow="1">
                <a:tableStyleId>{5C22544A-7EE6-4342-B048-85BDC9FD1C3A}</a:tableStyleId>
              </a:tblPr>
              <a:tblGrid>
                <a:gridCol w="1167448"/>
                <a:gridCol w="9975075"/>
              </a:tblGrid>
              <a:tr h="762000">
                <a:tc>
                  <a:txBody>
                    <a:bodyPr/>
                    <a:lstStyle/>
                    <a:p>
                      <a:pPr algn="ctr">
                        <a:lnSpc>
                          <a:spcPct val="107000"/>
                        </a:lnSpc>
                        <a:spcAft>
                          <a:spcPts val="0"/>
                        </a:spcAft>
                      </a:pPr>
                      <a:r>
                        <a:rPr lang="en-GB" sz="3600">
                          <a:effectLst/>
                        </a:rPr>
                        <a:t>1854</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2800" dirty="0">
                          <a:effectLst/>
                        </a:rPr>
                        <a:t>Henry David Thoreau's Walden is published. It laments the rise of industrialization and the destruction of wilderness, and raises questions about humans' relationship to nature that influence naturalists and political activists more than 150 years later. Among its famous lines is, "In wildness is the preservation of the world."</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275842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78921368"/>
              </p:ext>
            </p:extLst>
          </p:nvPr>
        </p:nvGraphicFramePr>
        <p:xfrm>
          <a:off x="838201" y="1690688"/>
          <a:ext cx="10515600" cy="4258405"/>
        </p:xfrm>
        <a:graphic>
          <a:graphicData uri="http://schemas.openxmlformats.org/drawingml/2006/table">
            <a:tbl>
              <a:tblPr firstRow="1" firstCol="1" bandRow="1">
                <a:tableStyleId>{5C22544A-7EE6-4342-B048-85BDC9FD1C3A}</a:tableStyleId>
              </a:tblPr>
              <a:tblGrid>
                <a:gridCol w="1479382"/>
                <a:gridCol w="9036218"/>
              </a:tblGrid>
              <a:tr h="4258405">
                <a:tc>
                  <a:txBody>
                    <a:bodyPr/>
                    <a:lstStyle/>
                    <a:p>
                      <a:pPr algn="ctr">
                        <a:lnSpc>
                          <a:spcPct val="107000"/>
                        </a:lnSpc>
                        <a:spcAft>
                          <a:spcPts val="0"/>
                        </a:spcAft>
                      </a:pPr>
                      <a:r>
                        <a:rPr lang="en-GB" sz="3600" dirty="0">
                          <a:effectLst/>
                        </a:rPr>
                        <a:t>1864</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2800" dirty="0">
                          <a:effectLst/>
                        </a:rPr>
                        <a:t>Naturalist and Vermont congressman George Perkins Marsh, sometimes called the father of the conservation movement, publishes Man and Nature; or, Physical Geography as modified by Human Action. From travel in Europe, Africa, and Asia, Marsh describes human damage to the natural world that he believes is irrevocable—then a new idea. He also warns against the dangers of future technological innovation.</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687937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79217144"/>
              </p:ext>
            </p:extLst>
          </p:nvPr>
        </p:nvGraphicFramePr>
        <p:xfrm>
          <a:off x="838200" y="1825625"/>
          <a:ext cx="10515600" cy="3884676"/>
        </p:xfrm>
        <a:graphic>
          <a:graphicData uri="http://schemas.openxmlformats.org/drawingml/2006/table">
            <a:tbl>
              <a:tblPr firstRow="1" bandRow="1">
                <a:tableStyleId>{5C22544A-7EE6-4342-B048-85BDC9FD1C3A}</a:tableStyleId>
              </a:tblPr>
              <a:tblGrid>
                <a:gridCol w="1651000"/>
                <a:gridCol w="8864600"/>
              </a:tblGrid>
              <a:tr h="370840">
                <a:tc>
                  <a:txBody>
                    <a:bodyPr/>
                    <a:lstStyle/>
                    <a:p>
                      <a:pPr algn="ctr">
                        <a:lnSpc>
                          <a:spcPct val="107000"/>
                        </a:lnSpc>
                        <a:spcAft>
                          <a:spcPts val="0"/>
                        </a:spcAft>
                      </a:pPr>
                      <a:r>
                        <a:rPr lang="en-GB" sz="4800" dirty="0">
                          <a:effectLst/>
                        </a:rPr>
                        <a:t>1866</a:t>
                      </a:r>
                      <a:endParaRPr lang="en-GB" sz="5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4000" dirty="0">
                          <a:effectLst/>
                        </a:rPr>
                        <a:t>The word ecology is coined by German zoologist Ernst Haeckel to describe the study of the relationship between organisms and where they live. The word comes from the Greek logos (study) and </a:t>
                      </a:r>
                      <a:r>
                        <a:rPr lang="en-GB" sz="4000" dirty="0" err="1">
                          <a:effectLst/>
                        </a:rPr>
                        <a:t>oikos</a:t>
                      </a:r>
                      <a:r>
                        <a:rPr lang="en-GB" sz="4000" dirty="0">
                          <a:effectLst/>
                        </a:rPr>
                        <a:t>(home).</a:t>
                      </a:r>
                      <a:endParaRPr lang="en-GB" sz="5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4008451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68600321"/>
              </p:ext>
            </p:extLst>
          </p:nvPr>
        </p:nvGraphicFramePr>
        <p:xfrm>
          <a:off x="838200" y="1825625"/>
          <a:ext cx="10515600" cy="3884676"/>
        </p:xfrm>
        <a:graphic>
          <a:graphicData uri="http://schemas.openxmlformats.org/drawingml/2006/table">
            <a:tbl>
              <a:tblPr firstRow="1" bandRow="1">
                <a:tableStyleId>{5C22544A-7EE6-4342-B048-85BDC9FD1C3A}</a:tableStyleId>
              </a:tblPr>
              <a:tblGrid>
                <a:gridCol w="1651000"/>
                <a:gridCol w="8864600"/>
              </a:tblGrid>
              <a:tr h="370840">
                <a:tc>
                  <a:txBody>
                    <a:bodyPr/>
                    <a:lstStyle/>
                    <a:p>
                      <a:pPr algn="ctr">
                        <a:lnSpc>
                          <a:spcPct val="107000"/>
                        </a:lnSpc>
                        <a:spcAft>
                          <a:spcPts val="0"/>
                        </a:spcAft>
                      </a:pPr>
                      <a:r>
                        <a:rPr lang="en-GB" sz="4800" dirty="0">
                          <a:effectLst/>
                        </a:rPr>
                        <a:t>1866</a:t>
                      </a:r>
                      <a:endParaRPr lang="en-GB" sz="5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4000" dirty="0">
                          <a:effectLst/>
                        </a:rPr>
                        <a:t>The word ecology is coined by German zoologist Ernst Haeckel to describe the study of the relationship between organisms and where they live. The word comes from the Greek logos (study) and </a:t>
                      </a:r>
                      <a:r>
                        <a:rPr lang="en-GB" sz="4000" dirty="0" err="1">
                          <a:effectLst/>
                        </a:rPr>
                        <a:t>oikos</a:t>
                      </a:r>
                      <a:r>
                        <a:rPr lang="en-GB" sz="4000" dirty="0">
                          <a:effectLst/>
                        </a:rPr>
                        <a:t>(home).</a:t>
                      </a:r>
                      <a:endParaRPr lang="en-GB" sz="5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816950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674856"/>
              </p:ext>
            </p:extLst>
          </p:nvPr>
        </p:nvGraphicFramePr>
        <p:xfrm>
          <a:off x="838200" y="1825625"/>
          <a:ext cx="10515600" cy="4273106"/>
        </p:xfrm>
        <a:graphic>
          <a:graphicData uri="http://schemas.openxmlformats.org/drawingml/2006/table">
            <a:tbl>
              <a:tblPr firstRow="1" bandRow="1">
                <a:tableStyleId>{5C22544A-7EE6-4342-B048-85BDC9FD1C3A}</a:tableStyleId>
              </a:tblPr>
              <a:tblGrid>
                <a:gridCol w="1651000"/>
                <a:gridCol w="8864600"/>
              </a:tblGrid>
              <a:tr h="370840">
                <a:tc>
                  <a:txBody>
                    <a:bodyPr/>
                    <a:lstStyle/>
                    <a:p>
                      <a:pPr algn="ctr">
                        <a:lnSpc>
                          <a:spcPct val="107000"/>
                        </a:lnSpc>
                        <a:spcAft>
                          <a:spcPts val="0"/>
                        </a:spcAft>
                      </a:pPr>
                      <a:r>
                        <a:rPr lang="en-GB" sz="5400">
                          <a:effectLst/>
                        </a:rPr>
                        <a:t>1892</a:t>
                      </a:r>
                      <a:endParaRPr lang="en-GB" sz="6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4400" dirty="0">
                          <a:effectLst/>
                        </a:rPr>
                        <a:t>Naturalist and writer John Muir co-founds (with Robert Underwood Johnson) and becomes president of the Sierra Club, which is dedicated to wilderness preservation and outdoor recreation.</a:t>
                      </a:r>
                      <a:endParaRPr lang="en-GB" sz="6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306453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37675644"/>
              </p:ext>
            </p:extLst>
          </p:nvPr>
        </p:nvGraphicFramePr>
        <p:xfrm>
          <a:off x="838200" y="1473198"/>
          <a:ext cx="10761133" cy="4999791"/>
        </p:xfrm>
        <a:graphic>
          <a:graphicData uri="http://schemas.openxmlformats.org/drawingml/2006/table">
            <a:tbl>
              <a:tblPr firstRow="1" firstCol="1" bandRow="1">
                <a:tableStyleId>{5C22544A-7EE6-4342-B048-85BDC9FD1C3A}</a:tableStyleId>
              </a:tblPr>
              <a:tblGrid>
                <a:gridCol w="2336800"/>
                <a:gridCol w="8424333"/>
              </a:tblGrid>
              <a:tr h="4999791">
                <a:tc>
                  <a:txBody>
                    <a:bodyPr/>
                    <a:lstStyle/>
                    <a:p>
                      <a:pPr algn="ctr">
                        <a:lnSpc>
                          <a:spcPct val="107000"/>
                        </a:lnSpc>
                        <a:spcAft>
                          <a:spcPts val="0"/>
                        </a:spcAft>
                      </a:pPr>
                      <a:r>
                        <a:rPr lang="en-GB" sz="3600">
                          <a:effectLst/>
                        </a:rPr>
                        <a:t>1925</a:t>
                      </a:r>
                      <a:endParaRPr lang="en-GB" sz="4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2800" dirty="0">
                          <a:effectLst/>
                        </a:rPr>
                        <a:t>Industrial Poisons in the United States by Alice Hamilton explores the dangers of industrial pollution to American </a:t>
                      </a:r>
                      <a:r>
                        <a:rPr lang="en-GB" sz="2800" dirty="0" err="1">
                          <a:effectLst/>
                        </a:rPr>
                        <a:t>laborers</a:t>
                      </a:r>
                      <a:r>
                        <a:rPr lang="en-GB" sz="2800" dirty="0">
                          <a:effectLst/>
                        </a:rPr>
                        <a:t>. Hamilton's </a:t>
                      </a:r>
                      <a:r>
                        <a:rPr lang="en-GB" sz="2800" dirty="0" err="1">
                          <a:effectLst/>
                        </a:rPr>
                        <a:t>groundbreaking</a:t>
                      </a:r>
                      <a:r>
                        <a:rPr lang="en-GB" sz="2800" dirty="0">
                          <a:effectLst/>
                        </a:rPr>
                        <a:t> work reflects a broader understanding of conservation issues, with concern not just about wilderness but about human health.</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3170282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067" y="297392"/>
            <a:ext cx="10515600" cy="1325563"/>
          </a:xfrm>
        </p:spPr>
        <p:txBody>
          <a:bodyPr>
            <a:normAutofit/>
          </a:bodyPr>
          <a:lstStyle/>
          <a:p>
            <a:endParaRPr lang="en-GB" sz="800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39440048"/>
              </p:ext>
            </p:extLst>
          </p:nvPr>
        </p:nvGraphicFramePr>
        <p:xfrm>
          <a:off x="618067" y="1622955"/>
          <a:ext cx="10515600" cy="4349698"/>
        </p:xfrm>
        <a:graphic>
          <a:graphicData uri="http://schemas.openxmlformats.org/drawingml/2006/table">
            <a:tbl>
              <a:tblPr firstRow="1" firstCol="1" bandRow="1">
                <a:tableStyleId>{5C22544A-7EE6-4342-B048-85BDC9FD1C3A}</a:tableStyleId>
              </a:tblPr>
              <a:tblGrid>
                <a:gridCol w="1549400"/>
                <a:gridCol w="8966200"/>
              </a:tblGrid>
              <a:tr h="4349698">
                <a:tc>
                  <a:txBody>
                    <a:bodyPr/>
                    <a:lstStyle/>
                    <a:p>
                      <a:pPr algn="ctr">
                        <a:lnSpc>
                          <a:spcPct val="107000"/>
                        </a:lnSpc>
                        <a:spcAft>
                          <a:spcPts val="0"/>
                        </a:spcAft>
                      </a:pPr>
                      <a:r>
                        <a:rPr lang="en-GB" sz="3600" dirty="0">
                          <a:effectLst/>
                        </a:rPr>
                        <a:t>1949</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2800" dirty="0">
                          <a:effectLst/>
                        </a:rPr>
                        <a:t>A Sand Country Almanac by naturalist and former Forest Service employee Aldo Leopold describes the complex relationships within nature. His work does much to educate the general public about natural science. It also marks the beginning of a shift from a conservation movement dominated by wilderness lovers to the emerging environmental movement, which brings together scientists from different fields.</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17362787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TotalTime>
  <Words>509</Words>
  <Application>Microsoft Office PowerPoint</Application>
  <PresentationFormat>Widescreen</PresentationFormat>
  <Paragraphs>45</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Helvetica</vt:lpstr>
      <vt:lpstr>Times New Roman</vt:lpstr>
      <vt:lpstr>Office Theme</vt:lpstr>
      <vt:lpstr>History of Environmental Science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sarita</dc:creator>
  <cp:lastModifiedBy>sarita</cp:lastModifiedBy>
  <cp:revision>7</cp:revision>
  <dcterms:created xsi:type="dcterms:W3CDTF">2018-06-11T23:34:05Z</dcterms:created>
  <dcterms:modified xsi:type="dcterms:W3CDTF">2018-06-12T02:14:27Z</dcterms:modified>
</cp:coreProperties>
</file>